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7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66"/>
  </p:notesMasterIdLst>
  <p:handoutMasterIdLst>
    <p:handoutMasterId r:id="rId67"/>
  </p:handoutMasterIdLst>
  <p:sldIdLst>
    <p:sldId id="666" r:id="rId2"/>
    <p:sldId id="665" r:id="rId3"/>
    <p:sldId id="633" r:id="rId4"/>
    <p:sldId id="708" r:id="rId5"/>
    <p:sldId id="709" r:id="rId6"/>
    <p:sldId id="710" r:id="rId7"/>
    <p:sldId id="634" r:id="rId8"/>
    <p:sldId id="712" r:id="rId9"/>
    <p:sldId id="711" r:id="rId10"/>
    <p:sldId id="668" r:id="rId11"/>
    <p:sldId id="714" r:id="rId12"/>
    <p:sldId id="669" r:id="rId13"/>
    <p:sldId id="671" r:id="rId14"/>
    <p:sldId id="672" r:id="rId15"/>
    <p:sldId id="673" r:id="rId16"/>
    <p:sldId id="674" r:id="rId17"/>
    <p:sldId id="715" r:id="rId18"/>
    <p:sldId id="675" r:id="rId19"/>
    <p:sldId id="676" r:id="rId20"/>
    <p:sldId id="697" r:id="rId21"/>
    <p:sldId id="693" r:id="rId22"/>
    <p:sldId id="699" r:id="rId23"/>
    <p:sldId id="700" r:id="rId24"/>
    <p:sldId id="701" r:id="rId25"/>
    <p:sldId id="702" r:id="rId26"/>
    <p:sldId id="703" r:id="rId27"/>
    <p:sldId id="704" r:id="rId28"/>
    <p:sldId id="679" r:id="rId29"/>
    <p:sldId id="558" r:id="rId30"/>
    <p:sldId id="680" r:id="rId31"/>
    <p:sldId id="681" r:id="rId32"/>
    <p:sldId id="682" r:id="rId33"/>
    <p:sldId id="705" r:id="rId34"/>
    <p:sldId id="642" r:id="rId35"/>
    <p:sldId id="683" r:id="rId36"/>
    <p:sldId id="698" r:id="rId37"/>
    <p:sldId id="641" r:id="rId38"/>
    <p:sldId id="644" r:id="rId39"/>
    <p:sldId id="706" r:id="rId40"/>
    <p:sldId id="686" r:id="rId41"/>
    <p:sldId id="687" r:id="rId42"/>
    <p:sldId id="688" r:id="rId43"/>
    <p:sldId id="689" r:id="rId44"/>
    <p:sldId id="684" r:id="rId45"/>
    <p:sldId id="694" r:id="rId46"/>
    <p:sldId id="646" r:id="rId47"/>
    <p:sldId id="707" r:id="rId48"/>
    <p:sldId id="647" r:id="rId49"/>
    <p:sldId id="648" r:id="rId50"/>
    <p:sldId id="716" r:id="rId51"/>
    <p:sldId id="649" r:id="rId52"/>
    <p:sldId id="650" r:id="rId53"/>
    <p:sldId id="651" r:id="rId54"/>
    <p:sldId id="695" r:id="rId55"/>
    <p:sldId id="631" r:id="rId56"/>
    <p:sldId id="690" r:id="rId57"/>
    <p:sldId id="653" r:id="rId58"/>
    <p:sldId id="654" r:id="rId59"/>
    <p:sldId id="696" r:id="rId60"/>
    <p:sldId id="561" r:id="rId61"/>
    <p:sldId id="628" r:id="rId62"/>
    <p:sldId id="562" r:id="rId63"/>
    <p:sldId id="564" r:id="rId64"/>
    <p:sldId id="691" r:id="rId6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4F3EB"/>
    <a:srgbClr val="F0EEEB"/>
    <a:srgbClr val="00A000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3" autoAdjust="0"/>
    <p:restoredTop sz="81636" autoAdjust="0"/>
  </p:normalViewPr>
  <p:slideViewPr>
    <p:cSldViewPr>
      <p:cViewPr varScale="1">
        <p:scale>
          <a:sx n="81" d="100"/>
          <a:sy n="81" d="100"/>
        </p:scale>
        <p:origin x="-126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30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handoutMaster" Target="handoutMasters/handoutMaster1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cs typeface="宋体" charset="-122"/>
              </a:defRPr>
            </a:lvl1pPr>
          </a:lstStyle>
          <a:p>
            <a:pPr>
              <a:defRPr/>
            </a:pPr>
            <a:fld id="{9BF3EBA9-CC2A-3F4F-A946-D41F6D0891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4609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cs typeface="宋体" charset="-122"/>
              </a:defRPr>
            </a:lvl1pPr>
          </a:lstStyle>
          <a:p>
            <a:pPr>
              <a:defRPr/>
            </a:pPr>
            <a:fld id="{3BC98FAF-F805-4F48-B466-05097648B5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50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3704"/>
            <a:ext cx="5030391" cy="411389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083" tIns="45041" rIns="90083" bIns="45041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Computing</a:t>
            </a:r>
            <a:r>
              <a:rPr lang="en-US" baseline="0" dirty="0" smtClean="0"/>
              <a:t> on the fly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could save memory (store integer rather than real number)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could use different weighting schemes with the index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 Store in index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more efficient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C98FAF-F805-4F48-B466-05097648B52B}" type="slidenum">
              <a:rPr lang="zh-CN" altLang="en-US" smtClean="0"/>
              <a:pPr>
                <a:defRPr/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separate</a:t>
            </a:r>
          </a:p>
          <a:p>
            <a:pPr lvl="1">
              <a:buFontTx/>
              <a:buChar char="-"/>
            </a:pPr>
            <a:r>
              <a:rPr lang="en-US" dirty="0" smtClean="0"/>
              <a:t> flexibility</a:t>
            </a:r>
            <a:r>
              <a:rPr lang="en-US" baseline="0" dirty="0" smtClean="0"/>
              <a:t> to use different weighting schemes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one less pass during indexing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 store in structure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efficient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simpler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C98FAF-F805-4F48-B466-05097648B52B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fld id="{C32D3534-AA9F-294D-A62F-01E1DA7F20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9B16D-205E-7C41-8F7A-5A14A8F40C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66C1C-A882-CD40-AD63-5D5FF2508F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F056F-8146-AC46-BF52-5470F1BB73B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97372-54B5-DF4F-AC0F-31C8DD9492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DB24E-1F0D-D149-A80C-789B569AB7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36C12-C990-2F4E-A90B-B633E58427D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BB8F9-AFB6-324C-B893-48474C971A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59961-50D4-1A45-BAC4-76355BF6CF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37BBB-5186-D84B-92AC-7B24DF6C68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91A24-AC98-F346-863E-E40A00B5E6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charset="-122"/>
                <a:cs typeface="宋体" charset="-122"/>
              </a:defRPr>
            </a:lvl1pPr>
          </a:lstStyle>
          <a:p>
            <a:pPr>
              <a:defRPr/>
            </a:pPr>
            <a:fld id="{746C0A80-C636-FB45-B298-60201EF1A4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>
              <a:solidFill>
                <a:srgbClr val="A50021"/>
              </a:solidFill>
              <a:latin typeface="Arial" charset="0"/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Excel_97_-_2004_Worksheet3.xls"/><Relationship Id="rId5" Type="http://schemas.openxmlformats.org/officeDocument/2006/relationships/image" Target="../media/image8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Microsoft_Excel_97_-_2004_Worksheet4.xls"/><Relationship Id="rId5" Type="http://schemas.openxmlformats.org/officeDocument/2006/relationships/image" Target="../media/image9.emf"/><Relationship Id="rId6" Type="http://schemas.openxmlformats.org/officeDocument/2006/relationships/oleObject" Target="../embeddings/Microsoft_Excel_97_-_2004_Worksheet5.xls"/><Relationship Id="rId7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Excel_97_-_2004_Worksheet6.xls"/><Relationship Id="rId5" Type="http://schemas.openxmlformats.org/officeDocument/2006/relationships/image" Target="../media/image11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12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4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6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Faster TF-IDF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 smtClean="0">
                <a:ea typeface="ＭＳ Ｐゴシック" pitchFamily="-111" charset="-128"/>
              </a:rPr>
              <a:t>cs458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</a:t>
            </a:r>
            <a:r>
              <a:rPr lang="en-US" sz="2000" dirty="0" smtClean="0">
                <a:ea typeface="ＭＳ Ｐゴシック" pitchFamily="-111" charset="-128"/>
              </a:rPr>
              <a:t>2012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lecture6-tfidf.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cosine similarity</a:t>
            </a:r>
            <a:endParaRPr lang="en-US" dirty="0"/>
          </a:p>
        </p:txBody>
      </p:sp>
      <p:graphicFrame>
        <p:nvGraphicFramePr>
          <p:cNvPr id="80898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884836"/>
              </p:ext>
            </p:extLst>
          </p:nvPr>
        </p:nvGraphicFramePr>
        <p:xfrm>
          <a:off x="4572000" y="5181600"/>
          <a:ext cx="365927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55" name="Equation" r:id="rId3" imgW="1828800" imgH="647700" progId="Equation.3">
                  <p:embed/>
                </p:oleObj>
              </mc:Choice>
              <mc:Fallback>
                <p:oleObj name="Equation" r:id="rId3" imgW="1828800" imgH="647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81600"/>
                        <a:ext cx="3659278" cy="1295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257800" y="2743200"/>
            <a:ext cx="2743200" cy="304800"/>
            <a:chOff x="4191000" y="2895600"/>
            <a:chExt cx="2743200" cy="304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4191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495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800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05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4102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715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324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629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257800" y="4343400"/>
            <a:ext cx="2743200" cy="304800"/>
            <a:chOff x="4191000" y="2895600"/>
            <a:chExt cx="2743200" cy="3048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4191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495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800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105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4102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715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019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324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629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715000" y="1905000"/>
            <a:ext cx="1337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weights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43400" y="2667000"/>
            <a:ext cx="725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14800" y="4267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5800" y="3810000"/>
            <a:ext cx="3082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do we do this?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cosine similarity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idx="1"/>
          </p:nvPr>
        </p:nvSpPr>
        <p:spPr>
          <a:xfrm>
            <a:off x="152400" y="2667000"/>
            <a:ext cx="3962400" cy="2971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Traverse entries calculating the product</a:t>
            </a:r>
          </a:p>
          <a:p>
            <a:r>
              <a:rPr lang="en-US" sz="2000" dirty="0" smtClean="0"/>
              <a:t>Accumulate the vector lengths and divide at the </a:t>
            </a:r>
            <a:r>
              <a:rPr lang="en-US" sz="2000" dirty="0" smtClean="0"/>
              <a:t>end</a:t>
            </a:r>
          </a:p>
          <a:p>
            <a:endParaRPr lang="en-US" sz="2000" dirty="0" smtClean="0"/>
          </a:p>
          <a:p>
            <a:r>
              <a:rPr lang="en-US" sz="2000" dirty="0" smtClean="0"/>
              <a:t>How can we do it faster if we have a sparse representation?</a:t>
            </a:r>
          </a:p>
        </p:txBody>
      </p:sp>
      <p:graphicFrame>
        <p:nvGraphicFramePr>
          <p:cNvPr id="80898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180528"/>
              </p:ext>
            </p:extLst>
          </p:nvPr>
        </p:nvGraphicFramePr>
        <p:xfrm>
          <a:off x="4572000" y="5181600"/>
          <a:ext cx="365927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5" name="Equation" r:id="rId3" imgW="1828800" imgH="647700" progId="Equation.3">
                  <p:embed/>
                </p:oleObj>
              </mc:Choice>
              <mc:Fallback>
                <p:oleObj name="Equation" r:id="rId3" imgW="1828800" imgH="647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81600"/>
                        <a:ext cx="3659278" cy="1295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5257800" y="2743200"/>
            <a:ext cx="2743200" cy="304800"/>
            <a:chOff x="4191000" y="2895600"/>
            <a:chExt cx="2743200" cy="304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4191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495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800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05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4102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715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324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629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257800" y="4343400"/>
            <a:ext cx="2743200" cy="304800"/>
            <a:chOff x="4191000" y="2895600"/>
            <a:chExt cx="2743200" cy="3048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4191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495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800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105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4102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715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019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324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629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715000" y="1905000"/>
            <a:ext cx="1337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weights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43400" y="2667000"/>
            <a:ext cx="725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14800" y="426720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190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cosine tf-idf from index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810000" y="1752600"/>
            <a:ext cx="472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should we store in the index?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do we construct the index?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do we calculate the document ranking?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Text Box 2080"/>
          <p:cNvSpPr txBox="1">
            <a:spLocks noChangeArrowheads="1"/>
          </p:cNvSpPr>
          <p:nvPr/>
        </p:nvSpPr>
        <p:spPr bwMode="auto">
          <a:xfrm>
            <a:off x="984250" y="2286000"/>
            <a:ext cx="449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</a:t>
            </a:r>
            <a:r>
              <a:rPr lang="en-US" sz="1800" b="1" baseline="-25000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1</a:t>
            </a:r>
            <a:endParaRPr lang="en-US" sz="1800" b="1" baseline="-25000" dirty="0">
              <a:latin typeface="Arial Unicode MS" pitchFamily="-106" charset="0"/>
              <a:ea typeface="Arial Unicode MS" pitchFamily="-106" charset="0"/>
              <a:cs typeface="Arial Unicode MS" pitchFamily="-106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676400" y="23923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1905000" y="24685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2133600" y="23923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2362200" y="24685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1676400" y="28495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>
            <a:off x="1905000" y="29257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2133600" y="28495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2362200" y="29257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390650" y="3459163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…</a:t>
            </a:r>
          </a:p>
        </p:txBody>
      </p:sp>
      <p:sp>
        <p:nvSpPr>
          <p:cNvPr id="15" name="Text Box 2080"/>
          <p:cNvSpPr txBox="1">
            <a:spLocks noChangeArrowheads="1"/>
          </p:cNvSpPr>
          <p:nvPr/>
        </p:nvSpPr>
        <p:spPr bwMode="auto">
          <a:xfrm>
            <a:off x="990600" y="2773363"/>
            <a:ext cx="453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</a:t>
            </a:r>
            <a:r>
              <a:rPr lang="en-US" sz="1800" b="1" baseline="-25000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2</a:t>
            </a:r>
            <a:endParaRPr lang="en-US" sz="1800" b="1" baseline="-25000" dirty="0">
              <a:latin typeface="Arial Unicode MS" pitchFamily="-106" charset="0"/>
              <a:ea typeface="Arial Unicode MS" pitchFamily="-106" charset="0"/>
              <a:cs typeface="Arial Unicode MS" pitchFamily="-106" charset="0"/>
            </a:endParaRPr>
          </a:p>
        </p:txBody>
      </p:sp>
      <p:sp>
        <p:nvSpPr>
          <p:cNvPr id="16" name="Text Box 2080"/>
          <p:cNvSpPr txBox="1">
            <a:spLocks noChangeArrowheads="1"/>
          </p:cNvSpPr>
          <p:nvPr/>
        </p:nvSpPr>
        <p:spPr bwMode="auto">
          <a:xfrm>
            <a:off x="990600" y="3244850"/>
            <a:ext cx="453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</a:t>
            </a:r>
            <a:r>
              <a:rPr lang="en-US" sz="1800" b="1" baseline="-25000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3</a:t>
            </a:r>
            <a:endParaRPr lang="en-US" sz="1800" b="1" dirty="0">
              <a:latin typeface="Arial Unicode MS" pitchFamily="-106" charset="0"/>
              <a:ea typeface="Arial Unicode MS" pitchFamily="-106" charset="0"/>
              <a:cs typeface="Arial Unicode MS" pitchFamily="-106" charset="0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1676400" y="33067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1905000" y="33829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2133600" y="33067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>
            <a:off x="2362200" y="33829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1408113" y="1752600"/>
            <a:ext cx="1009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index</a:t>
            </a:r>
          </a:p>
        </p:txBody>
      </p:sp>
      <p:graphicFrame>
        <p:nvGraphicFramePr>
          <p:cNvPr id="128002" name="Content Placeholder 3"/>
          <p:cNvGraphicFramePr>
            <a:graphicFrameLocks noChangeAspect="1"/>
          </p:cNvGraphicFramePr>
          <p:nvPr/>
        </p:nvGraphicFramePr>
        <p:xfrm>
          <a:off x="228600" y="5486400"/>
          <a:ext cx="3657600" cy="997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14" name="Equation" r:id="rId3" imgW="2374900" imgH="647700" progId="Equation.3">
                  <p:embed/>
                </p:oleObj>
              </mc:Choice>
              <mc:Fallback>
                <p:oleObj name="Equation" r:id="rId3" imgW="2374900" imgH="647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486400"/>
                        <a:ext cx="3657600" cy="997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2"/>
          <p:cNvGraphicFramePr>
            <a:graphicFrameLocks noChangeAspect="1"/>
          </p:cNvGraphicFramePr>
          <p:nvPr/>
        </p:nvGraphicFramePr>
        <p:xfrm>
          <a:off x="381000" y="4724400"/>
          <a:ext cx="2743200" cy="413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15" name="Equation" r:id="rId5" imgW="1435100" imgH="215900" progId="Equation.3">
                  <p:embed/>
                </p:oleObj>
              </mc:Choice>
              <mc:Fallback>
                <p:oleObj name="Equation" r:id="rId5" imgW="14351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24400"/>
                        <a:ext cx="2743200" cy="4131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1027"/>
          <p:cNvSpPr>
            <a:spLocks noChangeArrowheads="1"/>
          </p:cNvSpPr>
          <p:nvPr/>
        </p:nvSpPr>
        <p:spPr bwMode="auto">
          <a:xfrm>
            <a:off x="1676400" y="2286000"/>
            <a:ext cx="2133600" cy="1295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>
                <a:latin typeface="Arial" pitchFamily="-106" charset="0"/>
              </a:rPr>
              <a:t>I did enact Julius</a:t>
            </a:r>
          </a:p>
          <a:p>
            <a:r>
              <a:rPr lang="en-US" sz="1800">
                <a:latin typeface="Arial" pitchFamily="-106" charset="0"/>
              </a:rPr>
              <a:t>Caesar I was killed </a:t>
            </a:r>
          </a:p>
          <a:p>
            <a:r>
              <a:rPr lang="en-US" sz="1800">
                <a:latin typeface="Arial" pitchFamily="-106" charset="0"/>
              </a:rPr>
              <a:t>i' the Capitol; </a:t>
            </a:r>
          </a:p>
          <a:p>
            <a:r>
              <a:rPr lang="en-US" sz="1800">
                <a:latin typeface="Arial" pitchFamily="-106" charset="0"/>
              </a:rPr>
              <a:t>Brutus killed me.</a:t>
            </a:r>
          </a:p>
        </p:txBody>
      </p:sp>
      <p:sp>
        <p:nvSpPr>
          <p:cNvPr id="41988" name="Text Box 1028"/>
          <p:cNvSpPr txBox="1">
            <a:spLocks noChangeArrowheads="1"/>
          </p:cNvSpPr>
          <p:nvPr/>
        </p:nvSpPr>
        <p:spPr bwMode="auto">
          <a:xfrm>
            <a:off x="2590800" y="1676400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6" charset="0"/>
              </a:rPr>
              <a:t>Doc 1</a:t>
            </a:r>
          </a:p>
        </p:txBody>
      </p:sp>
      <p:sp>
        <p:nvSpPr>
          <p:cNvPr id="41989" name="Rectangle 1029"/>
          <p:cNvSpPr>
            <a:spLocks noChangeArrowheads="1"/>
          </p:cNvSpPr>
          <p:nvPr/>
        </p:nvSpPr>
        <p:spPr bwMode="auto">
          <a:xfrm>
            <a:off x="1524000" y="4648200"/>
            <a:ext cx="2286000" cy="1219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dirty="0">
                <a:latin typeface="Arial" pitchFamily="-106" charset="0"/>
              </a:rPr>
              <a:t>So let it be with</a:t>
            </a:r>
          </a:p>
          <a:p>
            <a:r>
              <a:rPr lang="en-US" sz="1800" dirty="0">
                <a:latin typeface="Arial" pitchFamily="-106" charset="0"/>
              </a:rPr>
              <a:t>Caesar. The noble</a:t>
            </a:r>
          </a:p>
          <a:p>
            <a:r>
              <a:rPr lang="en-US" sz="1800" dirty="0">
                <a:latin typeface="Arial" pitchFamily="-106" charset="0"/>
              </a:rPr>
              <a:t>Brutus hath told you</a:t>
            </a:r>
          </a:p>
          <a:p>
            <a:r>
              <a:rPr lang="en-US" sz="1800" dirty="0">
                <a:latin typeface="Arial" pitchFamily="-106" charset="0"/>
              </a:rPr>
              <a:t>Caesar was ambitious</a:t>
            </a:r>
          </a:p>
        </p:txBody>
      </p:sp>
      <p:sp>
        <p:nvSpPr>
          <p:cNvPr id="41990" name="Text Box 1030"/>
          <p:cNvSpPr txBox="1">
            <a:spLocks noChangeArrowheads="1"/>
          </p:cNvSpPr>
          <p:nvPr/>
        </p:nvSpPr>
        <p:spPr bwMode="auto">
          <a:xfrm>
            <a:off x="2209800" y="4191000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6" charset="0"/>
              </a:rPr>
              <a:t>Doc 2</a:t>
            </a:r>
          </a:p>
        </p:txBody>
      </p:sp>
      <p:sp>
        <p:nvSpPr>
          <p:cNvPr id="41991" name="Rectangle 103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82000" cy="990600"/>
          </a:xfrm>
        </p:spPr>
        <p:txBody>
          <a:bodyPr/>
          <a:lstStyle/>
          <a:p>
            <a:r>
              <a:rPr lang="en-US" sz="3600" dirty="0" smtClean="0"/>
              <a:t>Index </a:t>
            </a:r>
            <a:r>
              <a:rPr lang="en-US" sz="3600" dirty="0" smtClean="0"/>
              <a:t>construction: collect </a:t>
            </a:r>
            <a:r>
              <a:rPr lang="en-US" sz="3600" dirty="0" err="1" smtClean="0"/>
              <a:t>docIDs</a:t>
            </a:r>
            <a:endParaRPr lang="en-US" sz="3600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5105400" y="1600200"/>
          <a:ext cx="137795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07" name="Worksheet" r:id="rId4" imgW="1580444" imgH="6784622" progId="Excel.Sheet.8">
                  <p:embed/>
                </p:oleObj>
              </mc:Choice>
              <mc:Fallback>
                <p:oleObj name="Worksheet" r:id="rId4" imgW="1580444" imgH="678462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00200"/>
                        <a:ext cx="137795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AutoShape 10"/>
          <p:cNvSpPr>
            <a:spLocks noChangeArrowheads="1"/>
          </p:cNvSpPr>
          <p:nvPr/>
        </p:nvSpPr>
        <p:spPr bwMode="auto">
          <a:xfrm>
            <a:off x="4038600" y="38100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chemeClr val="tx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347787" y="1676400"/>
          <a:ext cx="1365250" cy="487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0" name="Worksheet" r:id="rId4" imgW="1625600" imgH="6784622" progId="Excel.Sheet.8">
                  <p:embed/>
                </p:oleObj>
              </mc:Choice>
              <mc:Fallback>
                <p:oleObj name="Worksheet" r:id="rId4" imgW="1625600" imgH="678462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7787" y="1676400"/>
                        <a:ext cx="1365250" cy="487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5462587" y="1600200"/>
          <a:ext cx="1243013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1" name="Worksheet" r:id="rId6" imgW="1591733" imgH="6784622" progId="Excel.Sheet.8">
                  <p:embed/>
                </p:oleObj>
              </mc:Choice>
              <mc:Fallback>
                <p:oleObj name="Worksheet" r:id="rId6" imgW="1591733" imgH="6784622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2587" y="1600200"/>
                        <a:ext cx="1243013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Rectangle 1029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9906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Index </a:t>
            </a:r>
            <a:r>
              <a:rPr lang="en-US" dirty="0" smtClean="0">
                <a:ea typeface="ＭＳ Ｐゴシック" pitchFamily="-106" charset="-128"/>
                <a:cs typeface="ＭＳ Ｐゴシック" pitchFamily="-106" charset="-128"/>
              </a:rPr>
              <a:t>construction: sort </a:t>
            </a:r>
            <a:r>
              <a:rPr lang="en-US" dirty="0">
                <a:ea typeface="ＭＳ Ｐゴシック" pitchFamily="-106" charset="-128"/>
                <a:cs typeface="ＭＳ Ｐゴシック" pitchFamily="-106" charset="-128"/>
              </a:rPr>
              <a:t>dictionary</a:t>
            </a:r>
          </a:p>
        </p:txBody>
      </p:sp>
      <p:sp>
        <p:nvSpPr>
          <p:cNvPr id="44037" name="AutoShape 8"/>
          <p:cNvSpPr>
            <a:spLocks noChangeArrowheads="1"/>
          </p:cNvSpPr>
          <p:nvPr/>
        </p:nvSpPr>
        <p:spPr bwMode="auto">
          <a:xfrm>
            <a:off x="3862387" y="38100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chemeClr val="tx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2800350" y="2895600"/>
            <a:ext cx="266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sort based on terms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838200" y="1600200"/>
          <a:ext cx="1243013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8" name="Worksheet" r:id="rId4" imgW="1591733" imgH="6784622" progId="Excel.Sheet.8">
                  <p:embed/>
                </p:oleObj>
              </mc:Choice>
              <mc:Fallback>
                <p:oleObj name="Worksheet" r:id="rId4" imgW="1591733" imgH="6784622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1243013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3" name="Rectangle 1029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pPr eaLnBrk="1" hangingPunct="1"/>
            <a:r>
              <a:rPr lang="en-US" sz="3600" dirty="0">
                <a:ea typeface="ＭＳ Ｐゴシック" pitchFamily="-106" charset="-128"/>
                <a:cs typeface="ＭＳ Ｐゴシック" pitchFamily="-106" charset="-128"/>
              </a:rPr>
              <a:t>Index </a:t>
            </a:r>
            <a:r>
              <a:rPr lang="en-US" sz="3600" dirty="0" smtClean="0">
                <a:ea typeface="ＭＳ Ｐゴシック" pitchFamily="-106" charset="-128"/>
                <a:cs typeface="ＭＳ Ｐゴシック" pitchFamily="-106" charset="-128"/>
              </a:rPr>
              <a:t>construction: create </a:t>
            </a:r>
            <a:r>
              <a:rPr lang="en-US" sz="3600" dirty="0">
                <a:ea typeface="ＭＳ Ｐゴシック" pitchFamily="-106" charset="-128"/>
                <a:cs typeface="ＭＳ Ｐゴシック" pitchFamily="-106" charset="-128"/>
              </a:rPr>
              <a:t>postings list</a:t>
            </a:r>
          </a:p>
        </p:txBody>
      </p:sp>
      <p:sp>
        <p:nvSpPr>
          <p:cNvPr id="46084" name="AutoShape 5"/>
          <p:cNvSpPr>
            <a:spLocks noChangeArrowheads="1"/>
          </p:cNvSpPr>
          <p:nvPr/>
        </p:nvSpPr>
        <p:spPr bwMode="auto">
          <a:xfrm>
            <a:off x="3276600" y="38100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chemeClr val="tx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2286000" y="2743200"/>
            <a:ext cx="2822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create postings lists</a:t>
            </a:r>
            <a:br>
              <a:rPr lang="en-US" sz="2000"/>
            </a:br>
            <a:r>
              <a:rPr lang="en-US" sz="2000"/>
              <a:t>from identical entries</a:t>
            </a:r>
          </a:p>
        </p:txBody>
      </p:sp>
      <p:sp>
        <p:nvSpPr>
          <p:cNvPr id="46086" name="Text Box 2080"/>
          <p:cNvSpPr txBox="1">
            <a:spLocks noChangeArrowheads="1"/>
          </p:cNvSpPr>
          <p:nvPr/>
        </p:nvSpPr>
        <p:spPr bwMode="auto">
          <a:xfrm>
            <a:off x="5562600" y="22098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word 1</a:t>
            </a:r>
          </a:p>
        </p:txBody>
      </p:sp>
      <p:sp>
        <p:nvSpPr>
          <p:cNvPr id="46087" name="Text Box 2081"/>
          <p:cNvSpPr txBox="1">
            <a:spLocks noChangeArrowheads="1"/>
          </p:cNvSpPr>
          <p:nvPr/>
        </p:nvSpPr>
        <p:spPr bwMode="auto">
          <a:xfrm>
            <a:off x="5562600" y="25908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word 2</a:t>
            </a:r>
          </a:p>
        </p:txBody>
      </p:sp>
      <p:sp>
        <p:nvSpPr>
          <p:cNvPr id="46088" name="Text Box 2081"/>
          <p:cNvSpPr txBox="1">
            <a:spLocks noChangeArrowheads="1"/>
          </p:cNvSpPr>
          <p:nvPr/>
        </p:nvSpPr>
        <p:spPr bwMode="auto">
          <a:xfrm>
            <a:off x="5562600" y="4038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word n</a:t>
            </a:r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6477000" y="2209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>
            <a:off x="6705600" y="2286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6934200" y="2209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>
            <a:off x="7162800" y="2286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6477000" y="2590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4" name="Line 15"/>
          <p:cNvSpPr>
            <a:spLocks noChangeShapeType="1"/>
          </p:cNvSpPr>
          <p:nvPr/>
        </p:nvSpPr>
        <p:spPr bwMode="auto">
          <a:xfrm>
            <a:off x="67056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6934200" y="2590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71628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6477000" y="4114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6934200" y="4114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101" name="Text Box 22"/>
          <p:cNvSpPr txBox="1">
            <a:spLocks noChangeArrowheads="1"/>
          </p:cNvSpPr>
          <p:nvPr/>
        </p:nvSpPr>
        <p:spPr bwMode="auto">
          <a:xfrm>
            <a:off x="6172200" y="31242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46104" name="Rectangle 28"/>
          <p:cNvSpPr>
            <a:spLocks noChangeArrowheads="1"/>
          </p:cNvSpPr>
          <p:nvPr/>
        </p:nvSpPr>
        <p:spPr bwMode="auto">
          <a:xfrm>
            <a:off x="762000" y="2133600"/>
            <a:ext cx="1371600" cy="304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105" name="Rectangle 29"/>
          <p:cNvSpPr>
            <a:spLocks noChangeArrowheads="1"/>
          </p:cNvSpPr>
          <p:nvPr/>
        </p:nvSpPr>
        <p:spPr bwMode="auto">
          <a:xfrm>
            <a:off x="762000" y="2590800"/>
            <a:ext cx="1371600" cy="533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4147" name="Object 2"/>
          <p:cNvGraphicFramePr>
            <a:graphicFrameLocks noChangeAspect="1"/>
          </p:cNvGraphicFramePr>
          <p:nvPr/>
        </p:nvGraphicFramePr>
        <p:xfrm>
          <a:off x="4038600" y="5029200"/>
          <a:ext cx="27432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9" name="Equation" r:id="rId6" imgW="1435100" imgH="215900" progId="Equation.3">
                  <p:embed/>
                </p:oleObj>
              </mc:Choice>
              <mc:Fallback>
                <p:oleObj name="Equation" r:id="rId6" imgW="14351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029200"/>
                        <a:ext cx="27432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514600" y="5486400"/>
            <a:ext cx="6227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 we have all the information we need?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7200" cy="990600"/>
          </a:xfrm>
        </p:spPr>
        <p:txBody>
          <a:bodyPr/>
          <a:lstStyle/>
          <a:p>
            <a:r>
              <a:rPr lang="en-US" dirty="0" smtClean="0"/>
              <a:t>Obtaining </a:t>
            </a:r>
            <a:r>
              <a:rPr lang="en-US" dirty="0" err="1" smtClean="0"/>
              <a:t>tf-idf</a:t>
            </a:r>
            <a:r>
              <a:rPr lang="en-US" dirty="0" smtClean="0"/>
              <a:t>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Store the </a:t>
            </a:r>
            <a:r>
              <a:rPr lang="en-US" sz="2400" i="1" dirty="0" err="1" smtClean="0"/>
              <a:t>tf</a:t>
            </a:r>
            <a:r>
              <a:rPr lang="en-US" sz="2400" dirty="0" smtClean="0"/>
              <a:t> initially in the index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In addition, store the number of documents the term occurs in in the </a:t>
            </a:r>
            <a:r>
              <a:rPr lang="en-US" sz="2400" dirty="0" smtClean="0"/>
              <a:t>index (length of the postings list)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do we get the </a:t>
            </a:r>
            <a:r>
              <a:rPr lang="en-US" sz="2400" dirty="0" err="1" smtClean="0">
                <a:solidFill>
                  <a:srgbClr val="FF0000"/>
                </a:solidFill>
              </a:rPr>
              <a:t>idfs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sz="2000" dirty="0" smtClean="0"/>
              <a:t>We can either compute these on the fly using the number of documents in each term</a:t>
            </a:r>
          </a:p>
          <a:p>
            <a:pPr lvl="1"/>
            <a:r>
              <a:rPr lang="en-US" sz="2000" dirty="0" smtClean="0"/>
              <a:t>We can make another pass through the index and update the weights for each entry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Pros and cons of each approach?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aside: speed matters!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6764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 smtClean="0"/>
              <a:t>Urs</a:t>
            </a:r>
            <a:r>
              <a:rPr lang="en-US" sz="1800" dirty="0" smtClean="0"/>
              <a:t> </a:t>
            </a:r>
            <a:r>
              <a:rPr lang="en-US" sz="1800" dirty="0" err="1" smtClean="0"/>
              <a:t>Holzle</a:t>
            </a:r>
            <a:r>
              <a:rPr lang="en-US" sz="1800" dirty="0" smtClean="0"/>
              <a:t>, Google’s chief engineer:</a:t>
            </a:r>
            <a:endParaRPr lang="en-US" sz="1800" dirty="0"/>
          </a:p>
          <a:p>
            <a:endParaRPr lang="en-US" sz="1800" dirty="0"/>
          </a:p>
          <a:p>
            <a:pPr marL="285750" indent="-285750">
              <a:buFontTx/>
              <a:buChar char="-"/>
            </a:pPr>
            <a:r>
              <a:rPr lang="en-US" sz="1800" dirty="0" smtClean="0"/>
              <a:t>When </a:t>
            </a:r>
            <a:r>
              <a:rPr lang="en-US" sz="1800" dirty="0"/>
              <a:t>Google search queries slow down a mere 400 milliseconds, traffic drops 0.44%</a:t>
            </a:r>
            <a:r>
              <a:rPr lang="en-US" sz="1800" dirty="0" smtClean="0"/>
              <a:t>.</a:t>
            </a:r>
          </a:p>
          <a:p>
            <a:pPr marL="285750" indent="-285750">
              <a:buFontTx/>
              <a:buChar char="-"/>
            </a:pPr>
            <a:endParaRPr lang="en-US" sz="1800" dirty="0" smtClean="0"/>
          </a:p>
          <a:p>
            <a:pPr marL="285750" indent="-285750">
              <a:buFontTx/>
              <a:buChar char="-"/>
            </a:pPr>
            <a:r>
              <a:rPr lang="en-US" sz="1800" dirty="0" smtClean="0"/>
              <a:t>80</a:t>
            </a:r>
            <a:r>
              <a:rPr lang="en-US" sz="1800" dirty="0"/>
              <a:t>% of people will click away from an Internet video if it stalls </a:t>
            </a:r>
            <a:r>
              <a:rPr lang="en-US" sz="1800" dirty="0" smtClean="0"/>
              <a:t>loading.</a:t>
            </a:r>
          </a:p>
          <a:p>
            <a:pPr marL="285750" indent="-285750">
              <a:buFontTx/>
              <a:buChar char="-"/>
            </a:pPr>
            <a:endParaRPr lang="en-US" sz="1800" dirty="0" smtClean="0"/>
          </a:p>
          <a:p>
            <a:pPr marL="285750" indent="-285750">
              <a:buFontTx/>
              <a:buChar char="-"/>
            </a:pPr>
            <a:r>
              <a:rPr lang="en-US" sz="1800" dirty="0" smtClean="0"/>
              <a:t>When </a:t>
            </a:r>
            <a:r>
              <a:rPr lang="en-US" sz="1800" dirty="0"/>
              <a:t>car comparison pricing site </a:t>
            </a:r>
            <a:r>
              <a:rPr lang="en-US" sz="1800" dirty="0" err="1"/>
              <a:t>Edmunds.com</a:t>
            </a:r>
            <a:r>
              <a:rPr lang="en-US" sz="1800" dirty="0"/>
              <a:t> reduced loading time from 9 to 1.4 seconds, </a:t>
            </a:r>
            <a:r>
              <a:rPr lang="en-US" sz="1800" dirty="0" err="1"/>
              <a:t>pageviews</a:t>
            </a:r>
            <a:r>
              <a:rPr lang="en-US" sz="1800" dirty="0"/>
              <a:t> per session went up 17% and ad revenue went up 3%</a:t>
            </a:r>
            <a:r>
              <a:rPr lang="en-US" sz="1800" dirty="0" smtClean="0"/>
              <a:t>.</a:t>
            </a:r>
          </a:p>
          <a:p>
            <a:pPr marL="285750" indent="-285750">
              <a:buFontTx/>
              <a:buChar char="-"/>
            </a:pPr>
            <a:endParaRPr lang="en-US" sz="1800" dirty="0" smtClean="0"/>
          </a:p>
          <a:p>
            <a:pPr marL="285750" indent="-285750">
              <a:buFontTx/>
              <a:buChar char="-"/>
            </a:pPr>
            <a:r>
              <a:rPr lang="en-US" sz="1800" dirty="0" smtClean="0"/>
              <a:t>When </a:t>
            </a:r>
            <a:r>
              <a:rPr lang="en-US" sz="1800" dirty="0" err="1"/>
              <a:t>Shopzilla</a:t>
            </a:r>
            <a:r>
              <a:rPr lang="en-US" sz="1800" dirty="0"/>
              <a:t> dropped load times from 7 seconds to 2 seconds, </a:t>
            </a:r>
            <a:r>
              <a:rPr lang="en-US" sz="1800" dirty="0" err="1"/>
              <a:t>pageviews</a:t>
            </a:r>
            <a:r>
              <a:rPr lang="en-US" sz="1800" dirty="0"/>
              <a:t> went up 25% and revenue increased between 7% and 12%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762000" y="6182380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articles.businessinsider.com</a:t>
            </a:r>
            <a:r>
              <a:rPr lang="en-US" sz="1400" dirty="0"/>
              <a:t>/2012-01-09/tech/30607322_1_super-fast-fiber-optic-network-google-services-loading</a:t>
            </a:r>
          </a:p>
        </p:txBody>
      </p:sp>
    </p:spTree>
    <p:extLst>
      <p:ext uri="{BB962C8B-B14F-4D97-AF65-F5344CB8AC3E}">
        <p14:creationId xmlns:p14="http://schemas.microsoft.com/office/powerpoint/2010/main" val="516635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have everything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00400"/>
            <a:ext cx="7772400" cy="3429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Still need the document lengths</a:t>
            </a:r>
          </a:p>
          <a:p>
            <a:pPr lvl="1"/>
            <a:r>
              <a:rPr lang="en-US" dirty="0" smtClean="0"/>
              <a:t>Store these in a separate data structure</a:t>
            </a:r>
          </a:p>
          <a:p>
            <a:pPr lvl="1"/>
            <a:r>
              <a:rPr lang="en-US" dirty="0" smtClean="0"/>
              <a:t>Make another pass through the data and update the weights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Benefits/drawbacks?</a:t>
            </a:r>
          </a:p>
        </p:txBody>
      </p:sp>
      <p:graphicFrame>
        <p:nvGraphicFramePr>
          <p:cNvPr id="137218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186414"/>
              </p:ext>
            </p:extLst>
          </p:nvPr>
        </p:nvGraphicFramePr>
        <p:xfrm>
          <a:off x="2581275" y="1819275"/>
          <a:ext cx="36766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75" name="Equation" r:id="rId4" imgW="2387600" imgH="660400" progId="Equation.3">
                  <p:embed/>
                </p:oleObj>
              </mc:Choice>
              <mc:Fallback>
                <p:oleObj name="Equation" r:id="rId4" imgW="2387600" imgH="6604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1819275"/>
                        <a:ext cx="367665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cosine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Similar to the merge operation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Accumulate scores for each document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float </a:t>
            </a:r>
            <a:r>
              <a:rPr lang="en-US" sz="2000" i="1" dirty="0" err="1" smtClean="0"/>
              <a:t>scores</a:t>
            </a:r>
            <a:r>
              <a:rPr lang="en-US" sz="2000" dirty="0" err="1" smtClean="0"/>
              <a:t>[N</a:t>
            </a:r>
            <a:r>
              <a:rPr lang="en-US" sz="2000" dirty="0" smtClean="0"/>
              <a:t>] = 0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each query term </a:t>
            </a:r>
            <a:r>
              <a:rPr lang="en-US" sz="2000" i="1" dirty="0" smtClean="0"/>
              <a:t>t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800" dirty="0" smtClean="0"/>
              <a:t>calculate </a:t>
            </a:r>
            <a:r>
              <a:rPr lang="en-US" sz="1800" i="1" dirty="0" err="1" smtClean="0"/>
              <a:t>w</a:t>
            </a:r>
            <a:r>
              <a:rPr lang="en-US" sz="1800" baseline="-25000" dirty="0" err="1" smtClean="0"/>
              <a:t>t,q</a:t>
            </a:r>
            <a:r>
              <a:rPr lang="en-US" sz="1800" dirty="0" smtClean="0"/>
              <a:t> </a:t>
            </a:r>
          </a:p>
          <a:p>
            <a:pPr marL="457200" lvl="1" indent="0">
              <a:buNone/>
            </a:pPr>
            <a:r>
              <a:rPr lang="en-US" sz="1800" dirty="0" smtClean="0"/>
              <a:t>for each entry in </a:t>
            </a:r>
            <a:r>
              <a:rPr lang="en-US" sz="1800" i="1" dirty="0" err="1" smtClean="0"/>
              <a:t>t</a:t>
            </a:r>
            <a:r>
              <a:rPr lang="en-US" sz="1800" dirty="0" err="1" smtClean="0"/>
              <a:t>’s</a:t>
            </a:r>
            <a:r>
              <a:rPr lang="en-US" sz="1800" dirty="0" smtClean="0"/>
              <a:t> postings list: </a:t>
            </a:r>
            <a:r>
              <a:rPr lang="en-US" sz="1800" i="1" dirty="0" err="1" smtClean="0"/>
              <a:t>docID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w</a:t>
            </a:r>
            <a:r>
              <a:rPr lang="en-US" sz="1800" i="1" baseline="-25000" dirty="0" err="1" smtClean="0"/>
              <a:t>t,d</a:t>
            </a:r>
            <a:endParaRPr lang="en-US" sz="1800" i="1" dirty="0" smtClean="0"/>
          </a:p>
          <a:p>
            <a:pPr marL="914400" lvl="2" indent="0">
              <a:buNone/>
            </a:pPr>
            <a:r>
              <a:rPr lang="en-US" sz="1600" i="1" dirty="0" err="1" smtClean="0"/>
              <a:t>scores[docID</a:t>
            </a:r>
            <a:r>
              <a:rPr lang="en-US" sz="1600" i="1" dirty="0" smtClean="0"/>
              <a:t>] += </a:t>
            </a:r>
            <a:r>
              <a:rPr lang="en-US" sz="1600" i="1" dirty="0" err="1" smtClean="0"/>
              <a:t>w</a:t>
            </a:r>
            <a:r>
              <a:rPr lang="en-US" sz="1600" i="1" baseline="-25000" dirty="0" err="1" smtClean="0"/>
              <a:t>t,q</a:t>
            </a:r>
            <a:r>
              <a:rPr lang="en-US" sz="1600" i="1" dirty="0" smtClean="0"/>
              <a:t> * </a:t>
            </a:r>
            <a:r>
              <a:rPr lang="en-US" sz="1600" i="1" dirty="0" err="1" smtClean="0"/>
              <a:t>w</a:t>
            </a:r>
            <a:r>
              <a:rPr lang="en-US" sz="1600" i="1" baseline="-25000" dirty="0" err="1" smtClean="0"/>
              <a:t>t,d</a:t>
            </a: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return top </a:t>
            </a:r>
            <a:r>
              <a:rPr lang="en-US" sz="2000" i="1" dirty="0" smtClean="0"/>
              <a:t>k</a:t>
            </a:r>
            <a:r>
              <a:rPr lang="en-US" sz="2000" dirty="0" smtClean="0"/>
              <a:t> components of scores</a:t>
            </a:r>
          </a:p>
          <a:p>
            <a:pPr lvl="2"/>
            <a:endParaRPr lang="en-US" sz="1600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28600" y="3200400"/>
            <a:ext cx="8610600" cy="1588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Administrative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Videos</a:t>
            </a:r>
          </a:p>
          <a:p>
            <a:r>
              <a:rPr lang="en-US" dirty="0" smtClean="0"/>
              <a:t>Homework 2</a:t>
            </a:r>
          </a:p>
          <a:p>
            <a:r>
              <a:rPr lang="en-US" dirty="0" smtClean="0"/>
              <a:t>Assignment </a:t>
            </a:r>
            <a:r>
              <a:rPr lang="en-US" dirty="0" smtClean="0"/>
              <a:t>2</a:t>
            </a:r>
          </a:p>
          <a:p>
            <a:r>
              <a:rPr lang="en-US" dirty="0" smtClean="0"/>
              <a:t>CS lunch tomorrow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cosine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What are the inefficiencies here?</a:t>
            </a:r>
          </a:p>
          <a:p>
            <a:pPr lvl="1"/>
            <a:r>
              <a:rPr lang="en-US" sz="1800" dirty="0"/>
              <a:t>Only want the scores for the top </a:t>
            </a:r>
            <a:r>
              <a:rPr lang="en-US" sz="1800" i="1" dirty="0"/>
              <a:t>k</a:t>
            </a:r>
            <a:r>
              <a:rPr lang="en-US" sz="1800" dirty="0"/>
              <a:t> but are calculating all the scores</a:t>
            </a:r>
          </a:p>
          <a:p>
            <a:pPr lvl="1"/>
            <a:r>
              <a:rPr lang="en-US" sz="1800" dirty="0"/>
              <a:t>Sort to obtain top k?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float </a:t>
            </a:r>
            <a:r>
              <a:rPr lang="en-US" sz="2000" i="1" dirty="0" err="1" smtClean="0"/>
              <a:t>scores</a:t>
            </a:r>
            <a:r>
              <a:rPr lang="en-US" sz="2000" dirty="0" err="1" smtClean="0"/>
              <a:t>[N</a:t>
            </a:r>
            <a:r>
              <a:rPr lang="en-US" sz="2000" dirty="0" smtClean="0"/>
              <a:t>] = 0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each query term </a:t>
            </a:r>
            <a:r>
              <a:rPr lang="en-US" sz="2000" i="1" dirty="0" smtClean="0"/>
              <a:t>t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800" dirty="0" smtClean="0"/>
              <a:t>calculate </a:t>
            </a:r>
            <a:r>
              <a:rPr lang="en-US" sz="1800" i="1" dirty="0" err="1" smtClean="0"/>
              <a:t>w</a:t>
            </a:r>
            <a:r>
              <a:rPr lang="en-US" sz="1800" baseline="-25000" dirty="0" err="1" smtClean="0"/>
              <a:t>t,q</a:t>
            </a:r>
            <a:r>
              <a:rPr lang="en-US" sz="1800" dirty="0" smtClean="0"/>
              <a:t> </a:t>
            </a:r>
          </a:p>
          <a:p>
            <a:pPr marL="457200" lvl="1" indent="0">
              <a:buNone/>
            </a:pPr>
            <a:r>
              <a:rPr lang="en-US" sz="1800" dirty="0" smtClean="0"/>
              <a:t>for each entry in </a:t>
            </a:r>
            <a:r>
              <a:rPr lang="en-US" sz="1800" i="1" dirty="0" err="1" smtClean="0"/>
              <a:t>t</a:t>
            </a:r>
            <a:r>
              <a:rPr lang="en-US" sz="1800" dirty="0" err="1" smtClean="0"/>
              <a:t>’s</a:t>
            </a:r>
            <a:r>
              <a:rPr lang="en-US" sz="1800" dirty="0" smtClean="0"/>
              <a:t> postings list: </a:t>
            </a:r>
            <a:r>
              <a:rPr lang="en-US" sz="1800" i="1" dirty="0" err="1" smtClean="0"/>
              <a:t>docID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w</a:t>
            </a:r>
            <a:r>
              <a:rPr lang="en-US" sz="1800" i="1" baseline="-25000" dirty="0" err="1" smtClean="0"/>
              <a:t>t,d</a:t>
            </a:r>
            <a:endParaRPr lang="en-US" sz="1800" i="1" dirty="0" smtClean="0"/>
          </a:p>
          <a:p>
            <a:pPr marL="914400" lvl="2" indent="0">
              <a:buNone/>
            </a:pPr>
            <a:r>
              <a:rPr lang="en-US" sz="1600" i="1" dirty="0" err="1" smtClean="0"/>
              <a:t>scores[docID</a:t>
            </a:r>
            <a:r>
              <a:rPr lang="en-US" sz="1600" i="1" dirty="0" smtClean="0"/>
              <a:t>] += </a:t>
            </a:r>
            <a:r>
              <a:rPr lang="en-US" sz="1600" i="1" dirty="0" err="1" smtClean="0"/>
              <a:t>w</a:t>
            </a:r>
            <a:r>
              <a:rPr lang="en-US" sz="1600" i="1" baseline="-25000" dirty="0" err="1" smtClean="0"/>
              <a:t>t,q</a:t>
            </a:r>
            <a:r>
              <a:rPr lang="en-US" sz="1600" i="1" dirty="0" smtClean="0"/>
              <a:t> * </a:t>
            </a:r>
            <a:r>
              <a:rPr lang="en-US" sz="1600" i="1" dirty="0" err="1" smtClean="0"/>
              <a:t>w</a:t>
            </a:r>
            <a:r>
              <a:rPr lang="en-US" sz="1600" i="1" baseline="-25000" dirty="0" err="1" smtClean="0"/>
              <a:t>t,d</a:t>
            </a: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return top </a:t>
            </a:r>
            <a:r>
              <a:rPr lang="en-US" sz="2000" i="1" dirty="0" smtClean="0"/>
              <a:t>k</a:t>
            </a:r>
            <a:r>
              <a:rPr lang="en-US" sz="2000" dirty="0" smtClean="0"/>
              <a:t> components of scores</a:t>
            </a:r>
          </a:p>
          <a:p>
            <a:pPr lvl="2"/>
            <a:endParaRPr lang="en-US" sz="1600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28600" y="3200400"/>
            <a:ext cx="8610600" cy="1588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13052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Calculating </a:t>
            </a:r>
            <a:r>
              <a:rPr lang="en-US" sz="2800" dirty="0" err="1" smtClean="0"/>
              <a:t>tf-idf</a:t>
            </a:r>
            <a:r>
              <a:rPr lang="en-US" sz="2800" dirty="0" smtClean="0"/>
              <a:t> score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Faster ranking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Static quality scores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Impact ordering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Cluster pruning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 for 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Ranked search is more computationally expensive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654856"/>
            <a:ext cx="64008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float </a:t>
            </a:r>
            <a:r>
              <a:rPr lang="en-US" i="1" dirty="0"/>
              <a:t>scores</a:t>
            </a:r>
            <a:r>
              <a:rPr lang="en-US" dirty="0"/>
              <a:t>[N] =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each query term </a:t>
            </a:r>
            <a:r>
              <a:rPr lang="en-US" i="1" dirty="0"/>
              <a:t>t</a:t>
            </a:r>
            <a:endParaRPr lang="en-US" dirty="0"/>
          </a:p>
          <a:p>
            <a:pPr lvl="1"/>
            <a:r>
              <a:rPr lang="en-US" sz="2000" dirty="0"/>
              <a:t>calculate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t,q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for each entry in </a:t>
            </a:r>
            <a:r>
              <a:rPr lang="en-US" sz="2000" i="1" dirty="0"/>
              <a:t>t</a:t>
            </a:r>
            <a:r>
              <a:rPr lang="en-US" sz="2000" dirty="0"/>
              <a:t>’s postings list: </a:t>
            </a:r>
            <a:r>
              <a:rPr lang="en-US" sz="2000" i="1" dirty="0" err="1"/>
              <a:t>docID</a:t>
            </a:r>
            <a:r>
              <a:rPr lang="en-US" sz="2000" i="1" dirty="0"/>
              <a:t>, </a:t>
            </a:r>
            <a:r>
              <a:rPr lang="en-US" sz="2000" i="1" dirty="0" err="1"/>
              <a:t>w</a:t>
            </a:r>
            <a:r>
              <a:rPr lang="en-US" sz="2000" i="1" baseline="-25000" dirty="0" err="1"/>
              <a:t>t,d</a:t>
            </a:r>
            <a:endParaRPr lang="en-US" sz="2000" i="1" dirty="0"/>
          </a:p>
          <a:p>
            <a:pPr lvl="2"/>
            <a:r>
              <a:rPr lang="en-US" sz="1800" i="1" dirty="0"/>
              <a:t>scores[</a:t>
            </a:r>
            <a:r>
              <a:rPr lang="en-US" sz="1800" i="1" dirty="0" err="1"/>
              <a:t>docID</a:t>
            </a:r>
            <a:r>
              <a:rPr lang="en-US" sz="1800" i="1" dirty="0"/>
              <a:t>] += 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t,q</a:t>
            </a:r>
            <a:r>
              <a:rPr lang="en-US" sz="1800" i="1" dirty="0"/>
              <a:t> * 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t,d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return top </a:t>
            </a:r>
            <a:r>
              <a:rPr lang="en-US" i="1" dirty="0"/>
              <a:t>k</a:t>
            </a:r>
            <a:r>
              <a:rPr lang="en-US" dirty="0"/>
              <a:t> components of scores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133600" y="4407456"/>
            <a:ext cx="3048000" cy="304800"/>
          </a:xfrm>
          <a:prstGeom prst="rect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133600" y="5017056"/>
            <a:ext cx="4343400" cy="381000"/>
          </a:xfrm>
          <a:prstGeom prst="rect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5791200"/>
            <a:ext cx="6438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is this more expensive than 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939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 for speedup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Ranked search is more computationally expensive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654856"/>
            <a:ext cx="64008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float </a:t>
            </a:r>
            <a:r>
              <a:rPr lang="en-US" i="1" dirty="0"/>
              <a:t>scores</a:t>
            </a:r>
            <a:r>
              <a:rPr lang="en-US" dirty="0"/>
              <a:t>[N] =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each query term </a:t>
            </a:r>
            <a:r>
              <a:rPr lang="en-US" i="1" dirty="0"/>
              <a:t>t</a:t>
            </a:r>
            <a:endParaRPr lang="en-US" dirty="0"/>
          </a:p>
          <a:p>
            <a:pPr lvl="1"/>
            <a:r>
              <a:rPr lang="en-US" sz="2000" dirty="0"/>
              <a:t>calculate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t,q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for each entry in </a:t>
            </a:r>
            <a:r>
              <a:rPr lang="en-US" sz="2000" i="1" dirty="0"/>
              <a:t>t</a:t>
            </a:r>
            <a:r>
              <a:rPr lang="en-US" sz="2000" dirty="0"/>
              <a:t>’s postings list: </a:t>
            </a:r>
            <a:r>
              <a:rPr lang="en-US" sz="2000" i="1" dirty="0" err="1"/>
              <a:t>docID</a:t>
            </a:r>
            <a:r>
              <a:rPr lang="en-US" sz="2000" i="1" dirty="0"/>
              <a:t>, </a:t>
            </a:r>
            <a:r>
              <a:rPr lang="en-US" sz="2000" i="1" dirty="0" err="1"/>
              <a:t>w</a:t>
            </a:r>
            <a:r>
              <a:rPr lang="en-US" sz="2000" i="1" baseline="-25000" dirty="0" err="1"/>
              <a:t>t,d</a:t>
            </a:r>
            <a:endParaRPr lang="en-US" sz="2000" i="1" dirty="0"/>
          </a:p>
          <a:p>
            <a:pPr lvl="2"/>
            <a:r>
              <a:rPr lang="en-US" sz="1800" i="1" dirty="0"/>
              <a:t>scores[</a:t>
            </a:r>
            <a:r>
              <a:rPr lang="en-US" sz="1800" i="1" dirty="0" err="1"/>
              <a:t>docID</a:t>
            </a:r>
            <a:r>
              <a:rPr lang="en-US" sz="1800" i="1" dirty="0"/>
              <a:t>] += 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t,q</a:t>
            </a:r>
            <a:r>
              <a:rPr lang="en-US" sz="1800" i="1" dirty="0"/>
              <a:t> * </a:t>
            </a:r>
            <a:r>
              <a:rPr lang="en-US" sz="1800" i="1" dirty="0" err="1"/>
              <a:t>w</a:t>
            </a:r>
            <a:r>
              <a:rPr lang="en-US" sz="1800" i="1" baseline="-25000" dirty="0" err="1"/>
              <a:t>t,d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return top </a:t>
            </a:r>
            <a:r>
              <a:rPr lang="en-US" i="1" dirty="0"/>
              <a:t>k</a:t>
            </a:r>
            <a:r>
              <a:rPr lang="en-US" dirty="0"/>
              <a:t> components of scores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133600" y="4407456"/>
            <a:ext cx="3048000" cy="304800"/>
          </a:xfrm>
          <a:prstGeom prst="rect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133600" y="5017056"/>
            <a:ext cx="4343400" cy="381000"/>
          </a:xfrm>
          <a:prstGeom prst="rect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4953000"/>
            <a:ext cx="901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sort?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4343400"/>
            <a:ext cx="2548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more expensive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7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 for speedup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295400" y="1981200"/>
            <a:ext cx="1524000" cy="1143000"/>
          </a:xfrm>
          <a:prstGeom prst="ellipse">
            <a:avLst/>
          </a:prstGeom>
          <a:solidFill>
            <a:srgbClr val="FF0000">
              <a:alpha val="3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2" y="22860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1219200" y="2895600"/>
            <a:ext cx="1676400" cy="1066800"/>
          </a:xfrm>
          <a:prstGeom prst="ellipse">
            <a:avLst/>
          </a:prstGeom>
          <a:solidFill>
            <a:srgbClr val="000090">
              <a:alpha val="32000"/>
            </a:srgbClr>
          </a:solidFill>
          <a:ln w="38100" cap="flat" cmpd="sng" algn="ctr">
            <a:solidFill>
              <a:srgbClr val="00009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582" y="3124201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491335"/>
            <a:ext cx="137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boolean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4876800" y="2895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2" y="22098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2" y="35007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2" name="Cube 11"/>
          <p:cNvSpPr/>
          <p:nvPr/>
        </p:nvSpPr>
        <p:spPr bwMode="auto">
          <a:xfrm>
            <a:off x="6553200" y="16764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4648200"/>
            <a:ext cx="1216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ranked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5862935"/>
            <a:ext cx="1947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Intersection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29782" y="5867400"/>
            <a:ext cx="3183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strictly intersection?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406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 for speedup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1295400" y="1981200"/>
            <a:ext cx="1524000" cy="1143000"/>
          </a:xfrm>
          <a:prstGeom prst="ellipse">
            <a:avLst/>
          </a:prstGeom>
          <a:solidFill>
            <a:srgbClr val="FF0000">
              <a:alpha val="30000"/>
            </a:srgb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2" y="22860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1219200" y="2895600"/>
            <a:ext cx="1676400" cy="1066800"/>
          </a:xfrm>
          <a:prstGeom prst="ellipse">
            <a:avLst/>
          </a:prstGeom>
          <a:solidFill>
            <a:srgbClr val="000090">
              <a:alpha val="32000"/>
            </a:srgbClr>
          </a:solidFill>
          <a:ln w="38100" cap="flat" cmpd="sng" algn="ctr">
            <a:solidFill>
              <a:srgbClr val="00009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582" y="3124201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491335"/>
            <a:ext cx="1377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boolean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>
            <a:off x="4876800" y="2895600"/>
            <a:ext cx="1981200" cy="1524000"/>
          </a:xfrm>
          <a:prstGeom prst="cube">
            <a:avLst/>
          </a:prstGeom>
          <a:solidFill>
            <a:srgbClr val="00009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2" y="2209801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2" y="3500737"/>
            <a:ext cx="168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</a:t>
            </a:r>
            <a:endParaRPr lang="en-US" dirty="0"/>
          </a:p>
        </p:txBody>
      </p:sp>
      <p:sp>
        <p:nvSpPr>
          <p:cNvPr id="12" name="Cube 11"/>
          <p:cNvSpPr/>
          <p:nvPr/>
        </p:nvSpPr>
        <p:spPr bwMode="auto">
          <a:xfrm>
            <a:off x="6553200" y="1676400"/>
            <a:ext cx="1371600" cy="1524000"/>
          </a:xfrm>
          <a:prstGeom prst="cube">
            <a:avLst/>
          </a:prstGeom>
          <a:solidFill>
            <a:srgbClr val="FF0000">
              <a:alpha val="1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4648200"/>
            <a:ext cx="1216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ranked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66800" y="5862935"/>
            <a:ext cx="1947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Intersection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2400" y="5410200"/>
            <a:ext cx="5257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soft-intersection: only requires one or more words to overlap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Many, many more documents!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6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the “merge”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4267200"/>
            <a:ext cx="7527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Any simplifying assumptions to make this faster?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4876800"/>
            <a:ext cx="74676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r>
              <a:rPr lang="en-US" altLang="zh-CN" sz="2000" dirty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Queries are short!</a:t>
            </a:r>
          </a:p>
          <a:p>
            <a:pPr lvl="1"/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Assume query terms only occur once</a:t>
            </a:r>
          </a:p>
          <a:p>
            <a:pPr lvl="1"/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Assume no weighting on query terms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1676400"/>
            <a:ext cx="64008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float </a:t>
            </a:r>
            <a:r>
              <a:rPr lang="en-US" sz="1800" i="1" dirty="0"/>
              <a:t>scores</a:t>
            </a:r>
            <a:r>
              <a:rPr lang="en-US" sz="1800" dirty="0"/>
              <a:t>[N] = 0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each query term </a:t>
            </a:r>
            <a:r>
              <a:rPr lang="en-US" sz="1800" i="1" dirty="0"/>
              <a:t>t</a:t>
            </a:r>
            <a:endParaRPr lang="en-US" sz="1800" dirty="0"/>
          </a:p>
          <a:p>
            <a:pPr lvl="1"/>
            <a:r>
              <a:rPr lang="en-US" sz="1600" dirty="0"/>
              <a:t>calculate </a:t>
            </a:r>
            <a:r>
              <a:rPr lang="en-US" sz="1600" i="1" dirty="0" err="1"/>
              <a:t>w</a:t>
            </a:r>
            <a:r>
              <a:rPr lang="en-US" sz="1600" baseline="-25000" dirty="0" err="1"/>
              <a:t>t,q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for each entry in </a:t>
            </a:r>
            <a:r>
              <a:rPr lang="en-US" sz="1600" i="1" dirty="0"/>
              <a:t>t</a:t>
            </a:r>
            <a:r>
              <a:rPr lang="en-US" sz="1600" dirty="0"/>
              <a:t>’s postings list: </a:t>
            </a:r>
            <a:r>
              <a:rPr lang="en-US" sz="1600" i="1" dirty="0" err="1"/>
              <a:t>docID</a:t>
            </a:r>
            <a:r>
              <a:rPr lang="en-US" sz="1600" i="1" dirty="0"/>
              <a:t>, </a:t>
            </a:r>
            <a:r>
              <a:rPr lang="en-US" sz="1600" i="1" dirty="0" err="1"/>
              <a:t>w</a:t>
            </a:r>
            <a:r>
              <a:rPr lang="en-US" sz="1600" i="1" baseline="-25000" dirty="0" err="1"/>
              <a:t>t,d</a:t>
            </a:r>
            <a:endParaRPr lang="en-US" sz="1600" i="1" dirty="0"/>
          </a:p>
          <a:p>
            <a:pPr lvl="2"/>
            <a:r>
              <a:rPr lang="en-US" sz="1400" i="1" dirty="0"/>
              <a:t>scores[</a:t>
            </a:r>
            <a:r>
              <a:rPr lang="en-US" sz="1400" i="1" dirty="0" err="1"/>
              <a:t>docID</a:t>
            </a:r>
            <a:r>
              <a:rPr lang="en-US" sz="1400" i="1" dirty="0"/>
              <a:t>] += </a:t>
            </a:r>
            <a:r>
              <a:rPr lang="en-US" sz="1400" i="1" dirty="0" err="1"/>
              <a:t>w</a:t>
            </a:r>
            <a:r>
              <a:rPr lang="en-US" sz="1400" i="1" baseline="-25000" dirty="0" err="1"/>
              <a:t>t,q</a:t>
            </a:r>
            <a:r>
              <a:rPr lang="en-US" sz="1400" i="1" dirty="0"/>
              <a:t> * </a:t>
            </a:r>
            <a:r>
              <a:rPr lang="en-US" sz="1400" i="1" dirty="0" err="1"/>
              <a:t>w</a:t>
            </a:r>
            <a:r>
              <a:rPr lang="en-US" sz="1400" i="1" baseline="-25000" dirty="0" err="1"/>
              <a:t>t,d</a:t>
            </a: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return top </a:t>
            </a:r>
            <a:r>
              <a:rPr lang="en-US" sz="1800" i="1" dirty="0"/>
              <a:t>k</a:t>
            </a:r>
            <a:r>
              <a:rPr lang="en-US" sz="1800" dirty="0"/>
              <a:t> components of scores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133600" y="3048000"/>
            <a:ext cx="2362200" cy="304800"/>
          </a:xfrm>
          <a:prstGeom prst="rect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0" y="4038600"/>
            <a:ext cx="62484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43760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Speeding up the “merge”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676400"/>
            <a:ext cx="64008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dirty="0"/>
              <a:t>float </a:t>
            </a:r>
            <a:r>
              <a:rPr lang="en-US" sz="1800" i="1" dirty="0"/>
              <a:t>scores</a:t>
            </a:r>
            <a:r>
              <a:rPr lang="en-US" sz="1800" dirty="0"/>
              <a:t>[N] = 0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each query term </a:t>
            </a:r>
            <a:r>
              <a:rPr lang="en-US" sz="1800" i="1" dirty="0"/>
              <a:t>t</a:t>
            </a:r>
            <a:endParaRPr lang="en-US" sz="1800" dirty="0"/>
          </a:p>
          <a:p>
            <a:pPr lvl="1"/>
            <a:r>
              <a:rPr lang="en-US" sz="1600" dirty="0"/>
              <a:t>calculate </a:t>
            </a:r>
            <a:r>
              <a:rPr lang="en-US" sz="1600" i="1" dirty="0" err="1"/>
              <a:t>w</a:t>
            </a:r>
            <a:r>
              <a:rPr lang="en-US" sz="1600" baseline="-25000" dirty="0" err="1"/>
              <a:t>t,q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for each entry in </a:t>
            </a:r>
            <a:r>
              <a:rPr lang="en-US" sz="1600" i="1" dirty="0"/>
              <a:t>t</a:t>
            </a:r>
            <a:r>
              <a:rPr lang="en-US" sz="1600" dirty="0"/>
              <a:t>’s postings list: </a:t>
            </a:r>
            <a:r>
              <a:rPr lang="en-US" sz="1600" i="1" dirty="0" err="1"/>
              <a:t>docID</a:t>
            </a:r>
            <a:r>
              <a:rPr lang="en-US" sz="1600" i="1" dirty="0"/>
              <a:t>, </a:t>
            </a:r>
            <a:r>
              <a:rPr lang="en-US" sz="1600" i="1" dirty="0" err="1"/>
              <a:t>w</a:t>
            </a:r>
            <a:r>
              <a:rPr lang="en-US" sz="1600" i="1" baseline="-25000" dirty="0" err="1"/>
              <a:t>t,d</a:t>
            </a:r>
            <a:endParaRPr lang="en-US" sz="1600" i="1" dirty="0"/>
          </a:p>
          <a:p>
            <a:pPr lvl="2"/>
            <a:r>
              <a:rPr lang="en-US" sz="1400" i="1" dirty="0"/>
              <a:t>scores[</a:t>
            </a:r>
            <a:r>
              <a:rPr lang="en-US" sz="1400" i="1" dirty="0" err="1"/>
              <a:t>docID</a:t>
            </a:r>
            <a:r>
              <a:rPr lang="en-US" sz="1400" i="1" dirty="0"/>
              <a:t>] += </a:t>
            </a:r>
            <a:r>
              <a:rPr lang="en-US" sz="1400" i="1" dirty="0" err="1"/>
              <a:t>w</a:t>
            </a:r>
            <a:r>
              <a:rPr lang="en-US" sz="1400" i="1" baseline="-25000" dirty="0" err="1"/>
              <a:t>t,q</a:t>
            </a:r>
            <a:r>
              <a:rPr lang="en-US" sz="1400" i="1" dirty="0"/>
              <a:t> * </a:t>
            </a:r>
            <a:r>
              <a:rPr lang="en-US" sz="1400" i="1" dirty="0" err="1"/>
              <a:t>w</a:t>
            </a:r>
            <a:r>
              <a:rPr lang="en-US" sz="1400" i="1" baseline="-25000" dirty="0" err="1"/>
              <a:t>t,d</a:t>
            </a: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return top </a:t>
            </a:r>
            <a:r>
              <a:rPr lang="en-US" sz="1800" i="1" dirty="0"/>
              <a:t>k</a:t>
            </a:r>
            <a:r>
              <a:rPr lang="en-US" sz="1800" dirty="0"/>
              <a:t> components of scores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2514600"/>
            <a:ext cx="1371600" cy="304800"/>
          </a:xfrm>
          <a:prstGeom prst="rect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19200" y="4267200"/>
            <a:ext cx="5867400" cy="2590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float </a:t>
            </a:r>
            <a:r>
              <a:rPr lang="en-US" sz="2000" i="1" dirty="0" smtClean="0"/>
              <a:t>scores</a:t>
            </a:r>
            <a:r>
              <a:rPr lang="en-US" sz="2000" dirty="0" smtClean="0"/>
              <a:t>[N] = 0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each query term </a:t>
            </a:r>
            <a:r>
              <a:rPr lang="en-US" sz="2000" i="1" dirty="0" smtClean="0"/>
              <a:t>t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800" dirty="0" smtClean="0"/>
              <a:t>for each entry in </a:t>
            </a:r>
            <a:r>
              <a:rPr lang="en-US" sz="1800" i="1" dirty="0" err="1" smtClean="0"/>
              <a:t>t</a:t>
            </a:r>
            <a:r>
              <a:rPr lang="en-US" sz="1800" dirty="0" err="1" smtClean="0"/>
              <a:t>’s</a:t>
            </a:r>
            <a:r>
              <a:rPr lang="en-US" sz="1800" dirty="0" smtClean="0"/>
              <a:t> postings list: </a:t>
            </a:r>
            <a:r>
              <a:rPr lang="en-US" sz="1800" i="1" dirty="0" err="1" smtClean="0"/>
              <a:t>docID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w</a:t>
            </a:r>
            <a:r>
              <a:rPr lang="en-US" sz="1800" i="1" baseline="-25000" dirty="0" err="1" smtClean="0"/>
              <a:t>t,d</a:t>
            </a:r>
            <a:endParaRPr lang="en-US" sz="1800" i="1" dirty="0" smtClean="0"/>
          </a:p>
          <a:p>
            <a:pPr marL="914400" lvl="2" indent="0">
              <a:buNone/>
            </a:pPr>
            <a:r>
              <a:rPr lang="en-US" sz="1600" i="1" dirty="0" err="1" smtClean="0"/>
              <a:t>scores[docID</a:t>
            </a:r>
            <a:r>
              <a:rPr lang="en-US" sz="1600" i="1" dirty="0" smtClean="0"/>
              <a:t>] += </a:t>
            </a:r>
            <a:r>
              <a:rPr lang="en-US" sz="1600" i="1" dirty="0" err="1" smtClean="0"/>
              <a:t>w</a:t>
            </a:r>
            <a:r>
              <a:rPr lang="en-US" sz="1600" i="1" baseline="-25000" dirty="0" err="1" smtClean="0"/>
              <a:t>t,d</a:t>
            </a: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return top </a:t>
            </a:r>
            <a:r>
              <a:rPr lang="en-US" sz="2000" i="1" dirty="0" smtClean="0"/>
              <a:t>k</a:t>
            </a:r>
            <a:r>
              <a:rPr lang="en-US" sz="2000" dirty="0" smtClean="0"/>
              <a:t> components of scores</a:t>
            </a:r>
          </a:p>
          <a:p>
            <a:pPr lvl="2"/>
            <a:endParaRPr lang="en-US" sz="1800" dirty="0" smtClean="0"/>
          </a:p>
        </p:txBody>
      </p:sp>
      <p:sp>
        <p:nvSpPr>
          <p:cNvPr id="10" name="Rectangle 9"/>
          <p:cNvSpPr/>
          <p:nvPr/>
        </p:nvSpPr>
        <p:spPr bwMode="auto">
          <a:xfrm>
            <a:off x="2133600" y="5715000"/>
            <a:ext cx="3048000" cy="3048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133600" y="3048000"/>
            <a:ext cx="2362200" cy="304800"/>
          </a:xfrm>
          <a:prstGeom prst="rect">
            <a:avLst/>
          </a:prstGeom>
          <a:solidFill>
            <a:srgbClr val="FF000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Lucida Sans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43600" y="2997875"/>
            <a:ext cx="2895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dirty="0">
                <a:solidFill>
                  <a:srgbClr val="0000FF"/>
                </a:solidFill>
              </a:rPr>
              <a:t>Assume query terms only occur once</a:t>
            </a:r>
          </a:p>
          <a:p>
            <a:pPr lvl="1"/>
            <a:endParaRPr lang="en-US" sz="1800" dirty="0">
              <a:solidFill>
                <a:srgbClr val="0000FF"/>
              </a:solidFill>
            </a:endParaRP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Assume no weighting on query terms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0" y="4038600"/>
            <a:ext cx="62484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926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top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We could sort the scores and then pick the top K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is the runtime of this approach?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O(N log N)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Can we do better?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Use a heap (i.e. priority queue)</a:t>
            </a:r>
          </a:p>
          <a:p>
            <a:pPr lvl="1"/>
            <a:r>
              <a:rPr lang="en-US" sz="1800" dirty="0" smtClean="0"/>
              <a:t>Build a heap out of the scores</a:t>
            </a:r>
          </a:p>
          <a:p>
            <a:pPr lvl="1"/>
            <a:r>
              <a:rPr lang="en-US" sz="1800" dirty="0" smtClean="0"/>
              <a:t>Get the top K scores from the heap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Running time?</a:t>
            </a:r>
          </a:p>
          <a:p>
            <a:pPr marL="914400" lvl="2" indent="0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O(N + K log N)</a:t>
            </a:r>
          </a:p>
          <a:p>
            <a:pPr marL="0" indent="0">
              <a:buNone/>
            </a:pPr>
            <a:endParaRPr lang="en-US" altLang="zh-CN" sz="1800" dirty="0" smtClean="0">
              <a:ea typeface="宋体" pitchFamily="-111" charset="-122"/>
              <a:cs typeface="宋体" pitchFamily="-111" charset="-122"/>
            </a:endParaRPr>
          </a:p>
          <a:p>
            <a:pPr marL="0" indent="0">
              <a:buNone/>
            </a:pPr>
            <a:r>
              <a:rPr lang="en-US" altLang="zh-CN" sz="1800" dirty="0" smtClean="0">
                <a:ea typeface="宋体" pitchFamily="-111" charset="-122"/>
                <a:cs typeface="宋体" pitchFamily="-111" charset="-122"/>
              </a:rPr>
              <a:t>For </a:t>
            </a:r>
            <a:r>
              <a:rPr lang="en-US" altLang="zh-CN" sz="1800" i="1" dirty="0" smtClean="0">
                <a:ea typeface="宋体" pitchFamily="-111" charset="-122"/>
                <a:cs typeface="宋体" pitchFamily="-111" charset="-122"/>
              </a:rPr>
              <a:t>N</a:t>
            </a:r>
            <a:r>
              <a:rPr lang="en-US" altLang="zh-CN" sz="1800" dirty="0" smtClean="0">
                <a:ea typeface="宋体" pitchFamily="-111" charset="-122"/>
                <a:cs typeface="宋体" pitchFamily="-111" charset="-122"/>
              </a:rPr>
              <a:t>=1M, </a:t>
            </a:r>
            <a:r>
              <a:rPr lang="en-US" altLang="zh-CN" sz="1800" i="1" dirty="0" smtClean="0">
                <a:ea typeface="宋体" pitchFamily="-111" charset="-122"/>
                <a:cs typeface="宋体" pitchFamily="-111" charset="-122"/>
              </a:rPr>
              <a:t>K</a:t>
            </a:r>
            <a:r>
              <a:rPr lang="en-US" altLang="zh-CN" sz="1800" dirty="0" smtClean="0">
                <a:ea typeface="宋体" pitchFamily="-111" charset="-122"/>
                <a:cs typeface="宋体" pitchFamily="-111" charset="-122"/>
              </a:rPr>
              <a:t>=100, this is about 10% of the cost of sorting</a:t>
            </a:r>
            <a:endParaRPr lang="en-US" sz="2000" dirty="0">
              <a:solidFill>
                <a:srgbClr val="0000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248400" y="3200400"/>
            <a:ext cx="2057400" cy="2374900"/>
            <a:chOff x="6553200" y="3810000"/>
            <a:chExt cx="2057400" cy="2374900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7620000" y="3975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>
                  <a:ea typeface="宋体" pitchFamily="-111" charset="-122"/>
                  <a:cs typeface="宋体" pitchFamily="-111" charset="-122"/>
                </a:rPr>
                <a:t>1</a:t>
              </a:r>
            </a:p>
          </p:txBody>
        </p:sp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7162800" y="45085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.9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8153400" y="45085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>
                  <a:ea typeface="宋体" pitchFamily="-111" charset="-122"/>
                  <a:cs typeface="宋体" pitchFamily="-111" charset="-122"/>
                </a:rPr>
                <a:t>.3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7467600" y="5118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.8</a:t>
              </a:r>
            </a:p>
          </p:txBody>
        </p:sp>
        <p:cxnSp>
          <p:nvCxnSpPr>
            <p:cNvPr id="8" name="AutoShape 8"/>
            <p:cNvCxnSpPr>
              <a:cxnSpLocks noChangeShapeType="1"/>
              <a:stCxn id="4" idx="3"/>
              <a:endCxn id="5" idx="0"/>
            </p:cNvCxnSpPr>
            <p:nvPr/>
          </p:nvCxnSpPr>
          <p:spPr bwMode="auto">
            <a:xfrm flipH="1">
              <a:off x="7391400" y="4300538"/>
              <a:ext cx="295275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" name="AutoShape 9"/>
            <p:cNvCxnSpPr>
              <a:cxnSpLocks noChangeShapeType="1"/>
              <a:stCxn id="4" idx="5"/>
              <a:endCxn id="6" idx="0"/>
            </p:cNvCxnSpPr>
            <p:nvPr/>
          </p:nvCxnSpPr>
          <p:spPr bwMode="auto">
            <a:xfrm>
              <a:off x="8010525" y="4300538"/>
              <a:ext cx="371475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6705600" y="5118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.3</a:t>
              </a:r>
            </a:p>
          </p:txBody>
        </p:sp>
        <p:cxnSp>
          <p:nvCxnSpPr>
            <p:cNvPr id="11" name="AutoShape 11"/>
            <p:cNvCxnSpPr>
              <a:cxnSpLocks noChangeShapeType="1"/>
              <a:stCxn id="5" idx="3"/>
              <a:endCxn id="10" idx="0"/>
            </p:cNvCxnSpPr>
            <p:nvPr/>
          </p:nvCxnSpPr>
          <p:spPr bwMode="auto">
            <a:xfrm flipH="1">
              <a:off x="6934200" y="4833938"/>
              <a:ext cx="295275" cy="284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2" name="AutoShape 12"/>
            <p:cNvCxnSpPr>
              <a:cxnSpLocks noChangeShapeType="1"/>
              <a:stCxn id="5" idx="5"/>
              <a:endCxn id="7" idx="0"/>
            </p:cNvCxnSpPr>
            <p:nvPr/>
          </p:nvCxnSpPr>
          <p:spPr bwMode="auto">
            <a:xfrm>
              <a:off x="7553325" y="4833938"/>
              <a:ext cx="142875" cy="284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7467600" y="58039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.1</a:t>
              </a:r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8153400" y="5118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.1</a:t>
              </a:r>
            </a:p>
          </p:txBody>
        </p:sp>
        <p:cxnSp>
          <p:nvCxnSpPr>
            <p:cNvPr id="15" name="AutoShape 15"/>
            <p:cNvCxnSpPr>
              <a:cxnSpLocks noChangeShapeType="1"/>
              <a:stCxn id="7" idx="4"/>
              <a:endCxn id="13" idx="0"/>
            </p:cNvCxnSpPr>
            <p:nvPr/>
          </p:nvCxnSpPr>
          <p:spPr bwMode="auto">
            <a:xfrm>
              <a:off x="7696200" y="5499100"/>
              <a:ext cx="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" name="AutoShape 16"/>
            <p:cNvCxnSpPr>
              <a:cxnSpLocks noChangeShapeType="1"/>
              <a:stCxn id="6" idx="4"/>
              <a:endCxn id="14" idx="0"/>
            </p:cNvCxnSpPr>
            <p:nvPr/>
          </p:nvCxnSpPr>
          <p:spPr bwMode="auto">
            <a:xfrm>
              <a:off x="8382000" y="4889500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6553200" y="3810000"/>
              <a:ext cx="1892300" cy="1892300"/>
            </a:xfrm>
            <a:custGeom>
              <a:avLst/>
              <a:gdLst>
                <a:gd name="T0" fmla="*/ 0 w 1192"/>
                <a:gd name="T1" fmla="*/ 2147483647 h 1192"/>
                <a:gd name="T2" fmla="*/ 2147483647 w 1192"/>
                <a:gd name="T3" fmla="*/ 2147483647 h 1192"/>
                <a:gd name="T4" fmla="*/ 2147483647 w 1192"/>
                <a:gd name="T5" fmla="*/ 2147483647 h 1192"/>
                <a:gd name="T6" fmla="*/ 2147483647 w 1192"/>
                <a:gd name="T7" fmla="*/ 2147483647 h 1192"/>
                <a:gd name="T8" fmla="*/ 2147483647 w 1192"/>
                <a:gd name="T9" fmla="*/ 2147483647 h 1192"/>
                <a:gd name="T10" fmla="*/ 2147483647 w 1192"/>
                <a:gd name="T11" fmla="*/ 2147483647 h 1192"/>
                <a:gd name="T12" fmla="*/ 2147483647 w 1192"/>
                <a:gd name="T13" fmla="*/ 2147483647 h 11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92"/>
                <a:gd name="T22" fmla="*/ 0 h 1192"/>
                <a:gd name="T23" fmla="*/ 1192 w 1192"/>
                <a:gd name="T24" fmla="*/ 1192 h 11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92" h="1192">
                  <a:moveTo>
                    <a:pt x="0" y="152"/>
                  </a:moveTo>
                  <a:cubicBezTo>
                    <a:pt x="12" y="116"/>
                    <a:pt x="24" y="80"/>
                    <a:pt x="96" y="200"/>
                  </a:cubicBezTo>
                  <a:cubicBezTo>
                    <a:pt x="168" y="320"/>
                    <a:pt x="312" y="712"/>
                    <a:pt x="432" y="872"/>
                  </a:cubicBezTo>
                  <a:cubicBezTo>
                    <a:pt x="552" y="1032"/>
                    <a:pt x="736" y="1192"/>
                    <a:pt x="816" y="1160"/>
                  </a:cubicBezTo>
                  <a:cubicBezTo>
                    <a:pt x="896" y="1128"/>
                    <a:pt x="856" y="856"/>
                    <a:pt x="912" y="680"/>
                  </a:cubicBezTo>
                  <a:cubicBezTo>
                    <a:pt x="968" y="504"/>
                    <a:pt x="1112" y="208"/>
                    <a:pt x="1152" y="104"/>
                  </a:cubicBezTo>
                  <a:cubicBezTo>
                    <a:pt x="1192" y="0"/>
                    <a:pt x="1152" y="64"/>
                    <a:pt x="1152" y="56"/>
                  </a:cubicBezTo>
                </a:path>
              </a:pathLst>
            </a:custGeom>
            <a:noFill/>
            <a:ln w="25400">
              <a:solidFill>
                <a:schemeClr val="folHlink"/>
              </a:solidFill>
              <a:prstDash val="dash"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Inexact top K</a:t>
            </a:r>
            <a:endParaRPr lang="en-US" altLang="zh-CN" dirty="0">
              <a:ea typeface="宋体" pitchFamily="-111" charset="-122"/>
              <a:cs typeface="宋体" pitchFamily="-111" charset="-122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zh-CN" sz="24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What if we don’t </a:t>
            </a:r>
            <a:r>
              <a:rPr lang="en-US" altLang="zh-CN" sz="24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return </a:t>
            </a:r>
            <a:r>
              <a:rPr lang="en-US" altLang="zh-CN" sz="24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exactly the top K, but </a:t>
            </a:r>
            <a:r>
              <a:rPr lang="en-US" altLang="zh-CN" sz="24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almost the top K (i.e. a mostly similar set)?</a:t>
            </a:r>
            <a:endParaRPr lang="en-US" altLang="zh-CN" sz="2400" dirty="0" smtClean="0">
              <a:solidFill>
                <a:srgbClr val="FF0000"/>
              </a:solidFill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endParaRPr lang="en-US" altLang="zh-CN" sz="2400" dirty="0">
              <a:solidFill>
                <a:srgbClr val="FF0000"/>
              </a:solidFill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altLang="zh-CN" sz="2400" dirty="0" smtClean="0">
                <a:ea typeface="宋体" pitchFamily="-111" charset="-122"/>
                <a:cs typeface="宋体" pitchFamily="-111" charset="-122"/>
              </a:rPr>
              <a:t>User has a task and a query formulation</a:t>
            </a:r>
          </a:p>
          <a:p>
            <a:pPr marL="0" indent="0" eaLnBrk="1" hangingPunct="1">
              <a:buNone/>
            </a:pPr>
            <a:endParaRPr lang="en-US" sz="2400" dirty="0"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sz="2400" dirty="0" smtClean="0"/>
              <a:t>Cosine is a proxy for matching this task/query</a:t>
            </a:r>
          </a:p>
          <a:p>
            <a:pPr marL="0" indent="0" eaLnBrk="1" hangingPunct="1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If we get a list of </a:t>
            </a:r>
            <a:r>
              <a:rPr lang="en-US" sz="2400" i="1" dirty="0" smtClean="0">
                <a:solidFill>
                  <a:srgbClr val="0000FF"/>
                </a:solidFill>
              </a:rPr>
              <a:t>K</a:t>
            </a:r>
            <a:r>
              <a:rPr lang="en-US" sz="2400" dirty="0" smtClean="0">
                <a:solidFill>
                  <a:srgbClr val="0000FF"/>
                </a:solidFill>
              </a:rPr>
              <a:t> docs “close” to the top </a:t>
            </a:r>
            <a:r>
              <a:rPr lang="en-US" sz="2400" i="1" dirty="0" smtClean="0">
                <a:solidFill>
                  <a:srgbClr val="0000FF"/>
                </a:solidFill>
              </a:rPr>
              <a:t>K</a:t>
            </a:r>
            <a:r>
              <a:rPr lang="en-US" sz="2400" dirty="0" smtClean="0">
                <a:solidFill>
                  <a:srgbClr val="0000FF"/>
                </a:solidFill>
              </a:rPr>
              <a:t> by cosine measure, should still be ok</a:t>
            </a:r>
          </a:p>
          <a:p>
            <a:pPr lvl="1" eaLnBrk="1" hangingPunct="1"/>
            <a:endParaRPr lang="en-US" altLang="zh-CN" sz="2000" dirty="0" smtClean="0"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TF-IDF r</a:t>
            </a:r>
            <a:r>
              <a:rPr lang="en-US" dirty="0" smtClean="0"/>
              <a:t>ecap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447800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n-US" sz="2400" dirty="0" smtClean="0"/>
              <a:t>Represent </a:t>
            </a:r>
            <a:r>
              <a:rPr lang="en-US" sz="2400" dirty="0" smtClean="0"/>
              <a:t>the queries as </a:t>
            </a:r>
            <a:r>
              <a:rPr lang="en-US" sz="2400" dirty="0" smtClean="0"/>
              <a:t>vectors</a:t>
            </a:r>
          </a:p>
          <a:p>
            <a:pPr eaLnBrk="1" hangingPunct="1">
              <a:buFontTx/>
              <a:buChar char="-"/>
            </a:pPr>
            <a:r>
              <a:rPr lang="en-US" sz="2400" dirty="0" smtClean="0"/>
              <a:t>Represent </a:t>
            </a:r>
            <a:r>
              <a:rPr lang="en-US" sz="2400" dirty="0" smtClean="0"/>
              <a:t>the documents as </a:t>
            </a:r>
            <a:r>
              <a:rPr lang="en-US" sz="2400" dirty="0" smtClean="0"/>
              <a:t>vectors</a:t>
            </a:r>
          </a:p>
          <a:p>
            <a:pPr eaLnBrk="1" hangingPunct="1">
              <a:buFontTx/>
              <a:buChar char="-"/>
            </a:pPr>
            <a:r>
              <a:rPr lang="en-US" sz="2400" dirty="0" smtClean="0"/>
              <a:t>proximity </a:t>
            </a:r>
            <a:r>
              <a:rPr lang="en-US" sz="2400" dirty="0"/>
              <a:t>= similarity of </a:t>
            </a:r>
            <a:r>
              <a:rPr lang="en-US" sz="2400" dirty="0" smtClean="0"/>
              <a:t>vectors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pic>
        <p:nvPicPr>
          <p:cNvPr id="4" name="Content Placeholder 3" descr="vs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4300" y="3200400"/>
            <a:ext cx="32131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524000" y="5791200"/>
            <a:ext cx="579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None/>
            </a:pPr>
            <a:r>
              <a:rPr lang="en-US" sz="2000" dirty="0">
                <a:solidFill>
                  <a:srgbClr val="FF0000"/>
                </a:solidFill>
              </a:rPr>
              <a:t>What do the entries in the vector represent in the </a:t>
            </a:r>
            <a:r>
              <a:rPr lang="en-US" sz="2000" dirty="0" err="1">
                <a:solidFill>
                  <a:srgbClr val="FF0000"/>
                </a:solidFill>
              </a:rPr>
              <a:t>tf-idf</a:t>
            </a:r>
            <a:r>
              <a:rPr lang="en-US" sz="2000" dirty="0">
                <a:solidFill>
                  <a:srgbClr val="FF0000"/>
                </a:solidFill>
              </a:rPr>
              <a:t> scheme?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approach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1066800" y="1905000"/>
            <a:ext cx="4267200" cy="990600"/>
            <a:chOff x="1066800" y="1905000"/>
            <a:chExt cx="4267200" cy="990600"/>
          </a:xfrm>
        </p:grpSpPr>
        <p:sp>
          <p:nvSpPr>
            <p:cNvPr id="4" name="Oval 3"/>
            <p:cNvSpPr/>
            <p:nvPr/>
          </p:nvSpPr>
          <p:spPr bwMode="auto">
            <a:xfrm>
              <a:off x="1752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22860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590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9050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447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219200" y="2514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066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76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25146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00400" y="2438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6576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114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6482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9530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2672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8768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172200" y="20574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 bwMode="auto">
          <a:xfrm>
            <a:off x="2667000" y="30480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91200" y="3962400"/>
            <a:ext cx="2745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 documents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990600" y="3581400"/>
            <a:ext cx="4267200" cy="990600"/>
            <a:chOff x="990600" y="3581400"/>
            <a:chExt cx="4267200" cy="990600"/>
          </a:xfrm>
        </p:grpSpPr>
        <p:sp>
          <p:nvSpPr>
            <p:cNvPr id="31" name="Oval 30"/>
            <p:cNvSpPr/>
            <p:nvPr/>
          </p:nvSpPr>
          <p:spPr bwMode="auto">
            <a:xfrm>
              <a:off x="16764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22098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5146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1828800" y="3962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13716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1143000" y="41910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9906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676400" y="4343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2004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2438400" y="4267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124200" y="41148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35814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0386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45720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48768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4191000" y="3962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4038600" y="4343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4800600" y="4267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324600" y="5867400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Pick top K</a:t>
            </a:r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1066800" y="5715000"/>
            <a:ext cx="4267200" cy="990600"/>
            <a:chOff x="1066800" y="5715000"/>
            <a:chExt cx="4267200" cy="990600"/>
          </a:xfrm>
          <a:solidFill>
            <a:srgbClr val="CC0000"/>
          </a:solidFill>
        </p:grpSpPr>
        <p:sp>
          <p:nvSpPr>
            <p:cNvPr id="55" name="Oval 54"/>
            <p:cNvSpPr/>
            <p:nvPr/>
          </p:nvSpPr>
          <p:spPr bwMode="auto">
            <a:xfrm>
              <a:off x="1219200" y="63246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1066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32766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2514600" y="6400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4114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4953000" y="6019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4114800" y="6477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68" name="Down Arrow 67"/>
          <p:cNvSpPr/>
          <p:nvPr/>
        </p:nvSpPr>
        <p:spPr bwMode="auto">
          <a:xfrm>
            <a:off x="2667000" y="48768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49" grpId="0"/>
      <p:bldP spid="6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 bwMode="auto">
          <a:xfrm>
            <a:off x="381000" y="1219200"/>
            <a:ext cx="8382000" cy="381000"/>
          </a:xfrm>
          <a:prstGeom prst="rect">
            <a:avLst/>
          </a:prstGeom>
          <a:solidFill>
            <a:srgbClr val="F4F3EB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077200" cy="990600"/>
          </a:xfrm>
        </p:spPr>
        <p:txBody>
          <a:bodyPr/>
          <a:lstStyle/>
          <a:p>
            <a:r>
              <a:rPr lang="en-US" dirty="0" smtClean="0"/>
              <a:t>Approximate approach</a:t>
            </a:r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1066800" y="914400"/>
            <a:ext cx="4267200" cy="990600"/>
            <a:chOff x="1066800" y="914400"/>
            <a:chExt cx="4267200" cy="990600"/>
          </a:xfrm>
        </p:grpSpPr>
        <p:sp>
          <p:nvSpPr>
            <p:cNvPr id="4" name="Oval 3"/>
            <p:cNvSpPr/>
            <p:nvPr/>
          </p:nvSpPr>
          <p:spPr bwMode="auto">
            <a:xfrm>
              <a:off x="17526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22860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5908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905000" y="1295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4478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219200" y="1524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0668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752600" y="1676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766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2514600" y="1600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00400" y="1447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6576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1148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6482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9530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267200" y="1295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114800" y="1676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876800" y="1600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019800" y="10668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 bwMode="auto">
          <a:xfrm>
            <a:off x="2667000" y="19812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62600" y="2590800"/>
            <a:ext cx="3070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b="1" dirty="0" smtClean="0"/>
              <a:t>A</a:t>
            </a:r>
            <a:r>
              <a:rPr lang="en-US" dirty="0" smtClean="0"/>
              <a:t> candidates</a:t>
            </a:r>
            <a:br>
              <a:rPr lang="en-US" dirty="0" smtClean="0"/>
            </a:br>
            <a:r>
              <a:rPr lang="en-US" dirty="0" smtClean="0"/>
              <a:t>   K &lt; </a:t>
            </a:r>
            <a:r>
              <a:rPr lang="en-US" b="1" dirty="0" smtClean="0"/>
              <a:t>A</a:t>
            </a:r>
            <a:r>
              <a:rPr lang="en-US" dirty="0" smtClean="0"/>
              <a:t> &lt;&lt; N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867400" y="5867400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Pick top K in </a:t>
            </a:r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68" name="Down Arrow 67"/>
          <p:cNvSpPr/>
          <p:nvPr/>
        </p:nvSpPr>
        <p:spPr bwMode="auto">
          <a:xfrm>
            <a:off x="2667000" y="37338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066800" y="2667000"/>
            <a:ext cx="4191000" cy="914400"/>
            <a:chOff x="1066800" y="2667000"/>
            <a:chExt cx="4191000" cy="914400"/>
          </a:xfrm>
        </p:grpSpPr>
        <p:sp>
          <p:nvSpPr>
            <p:cNvPr id="51" name="Oval 50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22860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2590800" y="2971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1447800" y="2971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219200" y="3276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066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3276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2514600" y="3352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3657600" y="2971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267200" y="3048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4876800" y="3352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066800" y="4419600"/>
            <a:ext cx="4191000" cy="914400"/>
            <a:chOff x="1066800" y="4419600"/>
            <a:chExt cx="4191000" cy="914400"/>
          </a:xfrm>
        </p:grpSpPr>
        <p:sp>
          <p:nvSpPr>
            <p:cNvPr id="77" name="Oval 76"/>
            <p:cNvSpPr/>
            <p:nvPr/>
          </p:nvSpPr>
          <p:spPr bwMode="auto">
            <a:xfrm>
              <a:off x="17526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22860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590800" y="4724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1447800" y="4724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1219200" y="5029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10668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32766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2514600" y="5105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3657600" y="4724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41148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4267200" y="4800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4876800" y="5105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89" name="Down Arrow 88"/>
          <p:cNvSpPr/>
          <p:nvPr/>
        </p:nvSpPr>
        <p:spPr bwMode="auto">
          <a:xfrm>
            <a:off x="2895600" y="54102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1219200" y="5867400"/>
            <a:ext cx="4191000" cy="914400"/>
            <a:chOff x="1219200" y="5867400"/>
            <a:chExt cx="4191000" cy="914400"/>
          </a:xfrm>
        </p:grpSpPr>
        <p:sp>
          <p:nvSpPr>
            <p:cNvPr id="90" name="Oval 89"/>
            <p:cNvSpPr/>
            <p:nvPr/>
          </p:nvSpPr>
          <p:spPr bwMode="auto">
            <a:xfrm>
              <a:off x="1905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1371600" y="64770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219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3429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3810000" y="6172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4267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5029200" y="6553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5257800" y="4267200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 documents in </a:t>
            </a:r>
            <a:r>
              <a:rPr lang="en-US" b="1" dirty="0" smtClean="0"/>
              <a:t>A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49" grpId="0"/>
      <p:bldP spid="68" grpId="0" animBg="1"/>
      <p:bldP spid="89" grpId="0" animBg="1"/>
      <p:bldP spid="10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Exact vs. approximate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Depending on how </a:t>
            </a:r>
            <a:r>
              <a:rPr lang="en-US" sz="2000" b="1" dirty="0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/>
              <a:t>is selected and how large </a:t>
            </a:r>
            <a:r>
              <a:rPr lang="en-US" sz="2000" b="1" dirty="0" smtClean="0"/>
              <a:t>A</a:t>
            </a:r>
            <a:r>
              <a:rPr lang="en-US" sz="2000" dirty="0" smtClean="0"/>
              <a:t> is, can get different results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Can think of it as </a:t>
            </a:r>
            <a:r>
              <a:rPr lang="en-US" sz="2000" b="1" dirty="0" smtClean="0"/>
              <a:t>pruning</a:t>
            </a:r>
            <a:r>
              <a:rPr lang="en-US" sz="2000" dirty="0" smtClean="0"/>
              <a:t> the initial set of docs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might we pick A?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19200" y="5562600"/>
            <a:ext cx="4191000" cy="914400"/>
            <a:chOff x="1219200" y="5867400"/>
            <a:chExt cx="4191000" cy="914400"/>
          </a:xfrm>
        </p:grpSpPr>
        <p:sp>
          <p:nvSpPr>
            <p:cNvPr id="5" name="Oval 4"/>
            <p:cNvSpPr/>
            <p:nvPr/>
          </p:nvSpPr>
          <p:spPr bwMode="auto">
            <a:xfrm>
              <a:off x="1905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371600" y="64770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219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429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810000" y="6172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267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5029200" y="6553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19200" y="4114800"/>
            <a:ext cx="4267200" cy="990600"/>
            <a:chOff x="1066800" y="5715000"/>
            <a:chExt cx="4267200" cy="990600"/>
          </a:xfrm>
          <a:solidFill>
            <a:srgbClr val="CC0000"/>
          </a:solidFill>
        </p:grpSpPr>
        <p:sp>
          <p:nvSpPr>
            <p:cNvPr id="13" name="Oval 12"/>
            <p:cNvSpPr/>
            <p:nvPr/>
          </p:nvSpPr>
          <p:spPr bwMode="auto">
            <a:xfrm>
              <a:off x="1219200" y="63246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1066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766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2514600" y="6400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114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953000" y="6019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114800" y="6477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858000" y="4343400"/>
            <a:ext cx="98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53200" y="5410200"/>
            <a:ext cx="2121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Exact vs. approximate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762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might we pick A (subset of all documents) so as to get as close as possible to the original ranking?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23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929413"/>
              </p:ext>
            </p:extLst>
          </p:nvPr>
        </p:nvGraphicFramePr>
        <p:xfrm>
          <a:off x="2590800" y="2935941"/>
          <a:ext cx="2667000" cy="721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3" imgW="1219200" imgH="330200" progId="Equation.3">
                  <p:embed/>
                </p:oleObj>
              </mc:Choice>
              <mc:Fallback>
                <p:oleObj name="Equation" r:id="rId3" imgW="12192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935941"/>
                        <a:ext cx="2667000" cy="7216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533400" y="43434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0000FF"/>
                </a:solidFill>
              </a:rPr>
              <a:t>Documents with </a:t>
            </a:r>
            <a:r>
              <a:rPr lang="en-US" u="sng" dirty="0">
                <a:solidFill>
                  <a:srgbClr val="0000FF"/>
                </a:solidFill>
              </a:rPr>
              <a:t>more than one</a:t>
            </a:r>
            <a:r>
              <a:rPr lang="en-US" dirty="0">
                <a:solidFill>
                  <a:srgbClr val="0000FF"/>
                </a:solidFill>
              </a:rPr>
              <a:t> query term</a:t>
            </a:r>
          </a:p>
          <a:p>
            <a:pPr lvl="1"/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Terms </a:t>
            </a:r>
            <a:r>
              <a:rPr lang="en-US" dirty="0">
                <a:solidFill>
                  <a:srgbClr val="0000FF"/>
                </a:solidFill>
              </a:rPr>
              <a:t>with high </a:t>
            </a:r>
            <a:r>
              <a:rPr lang="en-US" dirty="0" smtClean="0">
                <a:solidFill>
                  <a:srgbClr val="0000FF"/>
                </a:solidFill>
              </a:rPr>
              <a:t>IDF (prune postings lists to consider)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Documents </a:t>
            </a:r>
            <a:r>
              <a:rPr lang="en-US" dirty="0">
                <a:solidFill>
                  <a:srgbClr val="0000FF"/>
                </a:solidFill>
              </a:rPr>
              <a:t>with the highest weights</a:t>
            </a:r>
          </a:p>
        </p:txBody>
      </p:sp>
    </p:spTree>
    <p:extLst>
      <p:ext uri="{BB962C8B-B14F-4D97-AF65-F5344CB8AC3E}">
        <p14:creationId xmlns:p14="http://schemas.microsoft.com/office/powerpoint/2010/main" val="4064809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990600"/>
          </a:xfrm>
        </p:spPr>
        <p:txBody>
          <a:bodyPr/>
          <a:lstStyle/>
          <a:p>
            <a:r>
              <a:rPr lang="en-US" sz="3200" dirty="0"/>
              <a:t>Docs </a:t>
            </a:r>
            <a:r>
              <a:rPr lang="en-US" sz="3200" dirty="0" smtClean="0"/>
              <a:t>must contain multiple query </a:t>
            </a:r>
            <a:r>
              <a:rPr lang="en-US" sz="3200" dirty="0"/>
              <a:t>terms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Right now, we </a:t>
            </a:r>
            <a:r>
              <a:rPr lang="en-US" sz="2400" dirty="0" smtClean="0"/>
              <a:t>consider any document with at least one query term in it</a:t>
            </a: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multi-term queries, only compute scores for docs containing several of the query terms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Say, at least 3 out of </a:t>
            </a:r>
            <a:r>
              <a:rPr lang="en-US" sz="2000" dirty="0" smtClean="0">
                <a:ea typeface="ＭＳ Ｐゴシック" pitchFamily="-111" charset="-128"/>
              </a:rPr>
              <a:t>4 or 2 or more</a:t>
            </a:r>
            <a:endParaRPr lang="en-US" sz="2000" dirty="0">
              <a:ea typeface="ＭＳ Ｐゴシック" pitchFamily="-111" charset="-128"/>
            </a:endParaRPr>
          </a:p>
          <a:p>
            <a:pPr lvl="1"/>
            <a:r>
              <a:rPr lang="en-US" sz="2000" dirty="0">
                <a:ea typeface="ＭＳ Ｐゴシック" pitchFamily="-111" charset="-128"/>
              </a:rPr>
              <a:t>Imposes a “soft conjunction” on queries seen on web search engines (early Google)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Implementation?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Just a slight modification of “merge” procedure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r>
              <a:rPr lang="en-US" dirty="0" smtClean="0"/>
              <a:t>Multiple query </a:t>
            </a:r>
            <a:r>
              <a:rPr lang="en-US" dirty="0"/>
              <a:t>terms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81000" y="3338512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381000" y="3871912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381000" y="4405312"/>
            <a:ext cx="1749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Calpurnia</a:t>
            </a:r>
          </a:p>
        </p:txBody>
      </p:sp>
      <p:sp>
        <p:nvSpPr>
          <p:cNvPr id="34822" name="AutoShape 7"/>
          <p:cNvSpPr>
            <a:spLocks noChangeArrowheads="1"/>
          </p:cNvSpPr>
          <p:nvPr/>
        </p:nvSpPr>
        <p:spPr bwMode="auto">
          <a:xfrm>
            <a:off x="2295525" y="341471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3" name="AutoShape 8"/>
          <p:cNvSpPr>
            <a:spLocks noChangeArrowheads="1"/>
          </p:cNvSpPr>
          <p:nvPr/>
        </p:nvSpPr>
        <p:spPr bwMode="auto">
          <a:xfrm>
            <a:off x="2295525" y="394811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514725" y="4481512"/>
            <a:ext cx="4876800" cy="304800"/>
            <a:chOff x="2064" y="2448"/>
            <a:chExt cx="3072" cy="192"/>
          </a:xfrm>
        </p:grpSpPr>
        <p:sp>
          <p:nvSpPr>
            <p:cNvPr id="34884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5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6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7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8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514725" y="3871912"/>
            <a:ext cx="4943475" cy="457200"/>
            <a:chOff x="2064" y="2688"/>
            <a:chExt cx="3114" cy="28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34879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0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1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2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3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71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4872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873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4874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34875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76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34877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34878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514725" y="3338512"/>
            <a:ext cx="4876800" cy="457200"/>
            <a:chOff x="2064" y="2400"/>
            <a:chExt cx="3072" cy="288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65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6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7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8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9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57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858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34859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60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4861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4862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4863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4864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4827" name="Text Box 48"/>
          <p:cNvSpPr txBox="1">
            <a:spLocks noChangeArrowheads="1"/>
          </p:cNvSpPr>
          <p:nvPr/>
        </p:nvSpPr>
        <p:spPr bwMode="auto">
          <a:xfrm>
            <a:off x="3514725" y="4405312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34828" name="AutoShape 49"/>
          <p:cNvSpPr>
            <a:spLocks noChangeArrowheads="1"/>
          </p:cNvSpPr>
          <p:nvPr/>
        </p:nvSpPr>
        <p:spPr bwMode="auto">
          <a:xfrm>
            <a:off x="2295525" y="448151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9" name="Text Box 50"/>
          <p:cNvSpPr txBox="1">
            <a:spLocks noChangeArrowheads="1"/>
          </p:cNvSpPr>
          <p:nvPr/>
        </p:nvSpPr>
        <p:spPr bwMode="auto">
          <a:xfrm>
            <a:off x="4133850" y="4405312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381000" y="2738437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34831" name="AutoShape 7"/>
          <p:cNvSpPr>
            <a:spLocks noChangeArrowheads="1"/>
          </p:cNvSpPr>
          <p:nvPr/>
        </p:nvSpPr>
        <p:spPr bwMode="auto">
          <a:xfrm>
            <a:off x="2295525" y="2814637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514725" y="2738437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51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2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3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4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5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43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4844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34845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46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4847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4848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4849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4850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4833" name="Text Box 50"/>
          <p:cNvSpPr txBox="1">
            <a:spLocks noChangeArrowheads="1"/>
          </p:cNvSpPr>
          <p:nvPr/>
        </p:nvSpPr>
        <p:spPr bwMode="auto">
          <a:xfrm>
            <a:off x="4770438" y="4414837"/>
            <a:ext cx="57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32</a:t>
            </a:r>
          </a:p>
        </p:txBody>
      </p: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4733925" y="2814637"/>
            <a:ext cx="1828800" cy="1447800"/>
            <a:chOff x="4495800" y="3276600"/>
            <a:chExt cx="1828800" cy="14478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34839" name="Rectangle 82"/>
            <p:cNvSpPr>
              <a:spLocks noChangeArrowheads="1"/>
            </p:cNvSpPr>
            <p:nvPr/>
          </p:nvSpPr>
          <p:spPr bwMode="auto">
            <a:xfrm>
              <a:off x="4495800" y="32766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0" name="Rectangle 83"/>
            <p:cNvSpPr>
              <a:spLocks noChangeArrowheads="1"/>
            </p:cNvSpPr>
            <p:nvPr/>
          </p:nvSpPr>
          <p:spPr bwMode="auto">
            <a:xfrm>
              <a:off x="4495800" y="38862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1" name="Rectangle 84"/>
            <p:cNvSpPr>
              <a:spLocks noChangeArrowheads="1"/>
            </p:cNvSpPr>
            <p:nvPr/>
          </p:nvSpPr>
          <p:spPr bwMode="auto">
            <a:xfrm>
              <a:off x="5715000" y="44196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0"/>
          <p:cNvGrpSpPr/>
          <p:nvPr/>
        </p:nvGrpSpPr>
        <p:grpSpPr>
          <a:xfrm>
            <a:off x="4124325" y="2814637"/>
            <a:ext cx="1828800" cy="1981200"/>
            <a:chOff x="3886200" y="3276600"/>
            <a:chExt cx="1828800" cy="19812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88" name="Rectangle 87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</p:grpSp>
      <p:grpSp>
        <p:nvGrpSpPr>
          <p:cNvPr id="11" name="Group 91"/>
          <p:cNvGrpSpPr/>
          <p:nvPr/>
        </p:nvGrpSpPr>
        <p:grpSpPr>
          <a:xfrm>
            <a:off x="4733925" y="2814637"/>
            <a:ext cx="1828800" cy="1981200"/>
            <a:chOff x="3886200" y="3276600"/>
            <a:chExt cx="1828800" cy="19812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1143000" y="5334000"/>
            <a:ext cx="711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Scores only computed for 8, 16 and 32.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16764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If we required all but 1 term be there, which docs would we keep?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7200" cy="990600"/>
          </a:xfrm>
        </p:spPr>
        <p:txBody>
          <a:bodyPr/>
          <a:lstStyle/>
          <a:p>
            <a:r>
              <a:rPr lang="en-US" dirty="0" smtClean="0"/>
              <a:t>Multiple query </a:t>
            </a:r>
            <a:r>
              <a:rPr lang="en-US" dirty="0"/>
              <a:t>terms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81000" y="3338512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381000" y="3871912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381000" y="4405312"/>
            <a:ext cx="1749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Calpurnia</a:t>
            </a:r>
          </a:p>
        </p:txBody>
      </p:sp>
      <p:sp>
        <p:nvSpPr>
          <p:cNvPr id="34822" name="AutoShape 7"/>
          <p:cNvSpPr>
            <a:spLocks noChangeArrowheads="1"/>
          </p:cNvSpPr>
          <p:nvPr/>
        </p:nvSpPr>
        <p:spPr bwMode="auto">
          <a:xfrm>
            <a:off x="2295525" y="341471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3" name="AutoShape 8"/>
          <p:cNvSpPr>
            <a:spLocks noChangeArrowheads="1"/>
          </p:cNvSpPr>
          <p:nvPr/>
        </p:nvSpPr>
        <p:spPr bwMode="auto">
          <a:xfrm>
            <a:off x="2295525" y="394811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514725" y="4481512"/>
            <a:ext cx="4876800" cy="304800"/>
            <a:chOff x="2064" y="2448"/>
            <a:chExt cx="3072" cy="192"/>
          </a:xfrm>
        </p:grpSpPr>
        <p:sp>
          <p:nvSpPr>
            <p:cNvPr id="34884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5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6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7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8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514725" y="3871912"/>
            <a:ext cx="4943475" cy="457200"/>
            <a:chOff x="2064" y="2688"/>
            <a:chExt cx="3114" cy="28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34879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0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1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2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3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71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4872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873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4874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34875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76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34877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34878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514725" y="3338512"/>
            <a:ext cx="4876800" cy="457200"/>
            <a:chOff x="2064" y="2400"/>
            <a:chExt cx="3072" cy="288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65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6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7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8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9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57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858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34859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60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4861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4862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4863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4864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4827" name="Text Box 48"/>
          <p:cNvSpPr txBox="1">
            <a:spLocks noChangeArrowheads="1"/>
          </p:cNvSpPr>
          <p:nvPr/>
        </p:nvSpPr>
        <p:spPr bwMode="auto">
          <a:xfrm>
            <a:off x="3514725" y="4405312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34828" name="AutoShape 49"/>
          <p:cNvSpPr>
            <a:spLocks noChangeArrowheads="1"/>
          </p:cNvSpPr>
          <p:nvPr/>
        </p:nvSpPr>
        <p:spPr bwMode="auto">
          <a:xfrm>
            <a:off x="2295525" y="448151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9" name="Text Box 50"/>
          <p:cNvSpPr txBox="1">
            <a:spLocks noChangeArrowheads="1"/>
          </p:cNvSpPr>
          <p:nvPr/>
        </p:nvSpPr>
        <p:spPr bwMode="auto">
          <a:xfrm>
            <a:off x="4133850" y="4405312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381000" y="2738437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34831" name="AutoShape 7"/>
          <p:cNvSpPr>
            <a:spLocks noChangeArrowheads="1"/>
          </p:cNvSpPr>
          <p:nvPr/>
        </p:nvSpPr>
        <p:spPr bwMode="auto">
          <a:xfrm>
            <a:off x="2295525" y="2814637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514725" y="2738437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51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2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3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4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5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43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4844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34845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46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4847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4848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4849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4850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4833" name="Text Box 50"/>
          <p:cNvSpPr txBox="1">
            <a:spLocks noChangeArrowheads="1"/>
          </p:cNvSpPr>
          <p:nvPr/>
        </p:nvSpPr>
        <p:spPr bwMode="auto">
          <a:xfrm>
            <a:off x="4770438" y="4414837"/>
            <a:ext cx="57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32</a:t>
            </a:r>
          </a:p>
        </p:txBody>
      </p: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4733925" y="2814637"/>
            <a:ext cx="1828800" cy="1447800"/>
            <a:chOff x="4495800" y="3276600"/>
            <a:chExt cx="1828800" cy="14478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34839" name="Rectangle 82"/>
            <p:cNvSpPr>
              <a:spLocks noChangeArrowheads="1"/>
            </p:cNvSpPr>
            <p:nvPr/>
          </p:nvSpPr>
          <p:spPr bwMode="auto">
            <a:xfrm>
              <a:off x="4495800" y="32766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0" name="Rectangle 83"/>
            <p:cNvSpPr>
              <a:spLocks noChangeArrowheads="1"/>
            </p:cNvSpPr>
            <p:nvPr/>
          </p:nvSpPr>
          <p:spPr bwMode="auto">
            <a:xfrm>
              <a:off x="4495800" y="38862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1" name="Rectangle 84"/>
            <p:cNvSpPr>
              <a:spLocks noChangeArrowheads="1"/>
            </p:cNvSpPr>
            <p:nvPr/>
          </p:nvSpPr>
          <p:spPr bwMode="auto">
            <a:xfrm>
              <a:off x="5715000" y="44196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0"/>
          <p:cNvGrpSpPr/>
          <p:nvPr/>
        </p:nvGrpSpPr>
        <p:grpSpPr>
          <a:xfrm>
            <a:off x="4124325" y="2814637"/>
            <a:ext cx="1828800" cy="1981200"/>
            <a:chOff x="3886200" y="3276600"/>
            <a:chExt cx="1828800" cy="19812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88" name="Rectangle 87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</p:grpSp>
      <p:grpSp>
        <p:nvGrpSpPr>
          <p:cNvPr id="11" name="Group 91"/>
          <p:cNvGrpSpPr/>
          <p:nvPr/>
        </p:nvGrpSpPr>
        <p:grpSpPr>
          <a:xfrm>
            <a:off x="4733925" y="2814637"/>
            <a:ext cx="1828800" cy="1981200"/>
            <a:chOff x="3886200" y="3276600"/>
            <a:chExt cx="1828800" cy="19812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304800" y="5486400"/>
            <a:ext cx="8670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All the others! (1, 2, 3, 4, 5, 13, 21, 34, 64, 128)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6764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How many documents have we “pruned” or ignored?</a:t>
            </a:r>
          </a:p>
        </p:txBody>
      </p:sp>
    </p:spTree>
    <p:extLst>
      <p:ext uri="{BB962C8B-B14F-4D97-AF65-F5344CB8AC3E}">
        <p14:creationId xmlns:p14="http://schemas.microsoft.com/office/powerpoint/2010/main" val="1040638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990600"/>
          </a:xfrm>
        </p:spPr>
        <p:txBody>
          <a:bodyPr/>
          <a:lstStyle/>
          <a:p>
            <a:r>
              <a:rPr lang="en-US" dirty="0"/>
              <a:t>High-</a:t>
            </a:r>
            <a:r>
              <a:rPr lang="en-US" dirty="0" err="1"/>
              <a:t>idf</a:t>
            </a:r>
            <a:r>
              <a:rPr lang="en-US" dirty="0"/>
              <a:t> query terms only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For a query such as </a:t>
            </a:r>
            <a:r>
              <a:rPr lang="en-US" sz="2000" i="1" dirty="0">
                <a:solidFill>
                  <a:srgbClr val="0000FF"/>
                </a:solidFill>
              </a:rPr>
              <a:t>catcher in the rye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Only </a:t>
            </a:r>
            <a:r>
              <a:rPr lang="en-US" sz="2000" dirty="0">
                <a:solidFill>
                  <a:srgbClr val="000000"/>
                </a:solidFill>
              </a:rPr>
              <a:t>accumulate scores from </a:t>
            </a:r>
            <a:r>
              <a:rPr lang="en-US" sz="2000" i="1" dirty="0">
                <a:solidFill>
                  <a:srgbClr val="0000FF"/>
                </a:solidFill>
              </a:rPr>
              <a:t>catcher</a:t>
            </a:r>
            <a:r>
              <a:rPr lang="en-US" sz="2000" i="1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and </a:t>
            </a:r>
            <a:r>
              <a:rPr lang="en-US" sz="2000" i="1" dirty="0">
                <a:solidFill>
                  <a:srgbClr val="0000FF"/>
                </a:solidFill>
              </a:rPr>
              <a:t>rye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Intuition</a:t>
            </a:r>
            <a:r>
              <a:rPr lang="en-US" sz="2000" dirty="0"/>
              <a:t>: </a:t>
            </a:r>
            <a:r>
              <a:rPr lang="en-US" sz="2000" i="1" dirty="0">
                <a:solidFill>
                  <a:srgbClr val="0000FF"/>
                </a:solidFill>
              </a:rPr>
              <a:t>in</a:t>
            </a:r>
            <a:r>
              <a:rPr lang="en-US" sz="2000" i="1" dirty="0"/>
              <a:t> </a:t>
            </a:r>
            <a:r>
              <a:rPr lang="en-US" sz="2000" dirty="0"/>
              <a:t>and </a:t>
            </a:r>
            <a:r>
              <a:rPr lang="en-US" sz="2000" i="1" dirty="0">
                <a:solidFill>
                  <a:srgbClr val="0000FF"/>
                </a:solidFill>
              </a:rPr>
              <a:t>the</a:t>
            </a:r>
            <a:r>
              <a:rPr lang="en-US" sz="2000" i="1" dirty="0"/>
              <a:t> </a:t>
            </a:r>
            <a:r>
              <a:rPr lang="en-US" sz="2000" dirty="0"/>
              <a:t>contribute little to the scores and don’t alter rank-ordering much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Benefit</a:t>
            </a:r>
            <a:r>
              <a:rPr lang="en-US" sz="2000" dirty="0"/>
              <a:t>:</a:t>
            </a:r>
          </a:p>
          <a:p>
            <a:pPr lvl="1"/>
            <a:r>
              <a:rPr lang="en-US" sz="1800" dirty="0">
                <a:ea typeface="ＭＳ Ｐゴシック" pitchFamily="-111" charset="-128"/>
              </a:rPr>
              <a:t>Postings of low-</a:t>
            </a:r>
            <a:r>
              <a:rPr lang="en-US" sz="1800" dirty="0" err="1">
                <a:ea typeface="ＭＳ Ｐゴシック" pitchFamily="-111" charset="-128"/>
              </a:rPr>
              <a:t>idf</a:t>
            </a:r>
            <a:r>
              <a:rPr lang="en-US" sz="1800" dirty="0">
                <a:ea typeface="ＭＳ Ｐゴシック" pitchFamily="-111" charset="-128"/>
              </a:rPr>
              <a:t> terms have many docs </a:t>
            </a:r>
            <a:r>
              <a:rPr lang="en-US" sz="1800" dirty="0" err="1">
                <a:ea typeface="ＭＳ Ｐゴシック" pitchFamily="-111" charset="-128"/>
                <a:sym typeface="Symbol" pitchFamily="-111" charset="2"/>
              </a:rPr>
              <a:t></a:t>
            </a:r>
            <a:r>
              <a:rPr lang="en-US" sz="1800" dirty="0">
                <a:ea typeface="ＭＳ Ｐゴシック" pitchFamily="-111" charset="-128"/>
              </a:rPr>
              <a:t> these (many) docs get eliminated from </a:t>
            </a:r>
            <a:r>
              <a:rPr lang="en-US" sz="1800" i="1" dirty="0" smtClean="0">
                <a:ea typeface="ＭＳ Ｐゴシック" pitchFamily="-111" charset="-128"/>
              </a:rPr>
              <a:t>A</a:t>
            </a: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Can we calculate this efficiently from the index?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77200" cy="990600"/>
          </a:xfrm>
        </p:spPr>
        <p:txBody>
          <a:bodyPr/>
          <a:lstStyle/>
          <a:p>
            <a:r>
              <a:rPr lang="en-US" dirty="0" smtClean="0"/>
              <a:t>High scoring docs: champion </a:t>
            </a:r>
            <a:r>
              <a:rPr lang="en-US" dirty="0"/>
              <a:t>lists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819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Precompute</a:t>
            </a:r>
            <a:r>
              <a:rPr lang="en-US" sz="2400" dirty="0"/>
              <a:t> for each </a:t>
            </a:r>
            <a:r>
              <a:rPr lang="en-US" sz="2400" dirty="0" smtClean="0"/>
              <a:t>dictionary term </a:t>
            </a:r>
            <a:r>
              <a:rPr lang="en-US" sz="2400" dirty="0"/>
              <a:t>the </a:t>
            </a:r>
            <a:r>
              <a:rPr lang="en-US" sz="2400" i="1" dirty="0" err="1"/>
              <a:t>r</a:t>
            </a:r>
            <a:r>
              <a:rPr lang="en-US" sz="2400" dirty="0"/>
              <a:t> docs of highest weight in</a:t>
            </a:r>
            <a:r>
              <a:rPr lang="en-US" sz="2400" dirty="0" smtClean="0"/>
              <a:t> the term’s postings</a:t>
            </a:r>
            <a:endParaRPr lang="en-US" sz="2400" dirty="0"/>
          </a:p>
          <a:p>
            <a:pPr lvl="1"/>
            <a:r>
              <a:rPr lang="en-US" sz="2000" dirty="0">
                <a:ea typeface="ＭＳ Ｐゴシック" pitchFamily="-111" charset="-128"/>
              </a:rPr>
              <a:t>Call this the </a:t>
            </a:r>
            <a:r>
              <a:rPr lang="en-US" sz="2000" u="sng" dirty="0">
                <a:ea typeface="ＭＳ Ｐゴシック" pitchFamily="-111" charset="-128"/>
              </a:rPr>
              <a:t>champion list</a:t>
            </a:r>
            <a:r>
              <a:rPr lang="en-US" sz="2000" dirty="0">
                <a:ea typeface="ＭＳ Ｐゴシック" pitchFamily="-111" charset="-128"/>
              </a:rPr>
              <a:t> </a:t>
            </a:r>
            <a:r>
              <a:rPr lang="en-US" sz="2000" dirty="0" smtClean="0">
                <a:ea typeface="ＭＳ Ｐゴシック" pitchFamily="-111" charset="-128"/>
              </a:rPr>
              <a:t>for a term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(aka </a:t>
            </a:r>
            <a:r>
              <a:rPr lang="en-US" sz="2000" u="sng" dirty="0">
                <a:ea typeface="ＭＳ Ｐゴシック" pitchFamily="-111" charset="-128"/>
              </a:rPr>
              <a:t>fancy list</a:t>
            </a:r>
            <a:r>
              <a:rPr lang="en-US" sz="2000" dirty="0">
                <a:ea typeface="ＭＳ Ｐゴシック" pitchFamily="-111" charset="-128"/>
              </a:rPr>
              <a:t> or </a:t>
            </a:r>
            <a:r>
              <a:rPr lang="en-US" sz="2000" u="sng" dirty="0">
                <a:ea typeface="ＭＳ Ｐゴシック" pitchFamily="-111" charset="-128"/>
              </a:rPr>
              <a:t>top docs</a:t>
            </a:r>
            <a:r>
              <a:rPr lang="en-US" sz="2000" dirty="0">
                <a:ea typeface="ＭＳ Ｐゴシック" pitchFamily="-111" charset="-128"/>
              </a:rPr>
              <a:t> </a:t>
            </a:r>
            <a:r>
              <a:rPr lang="en-US" sz="2000" dirty="0" smtClean="0">
                <a:ea typeface="ＭＳ Ｐゴシック" pitchFamily="-111" charset="-128"/>
              </a:rPr>
              <a:t>for a term)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Can we do this at query time?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50196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000" y="55530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95525" y="50958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295525" y="5629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3514725" y="5553075"/>
            <a:ext cx="4943475" cy="457200"/>
            <a:chOff x="2064" y="2688"/>
            <a:chExt cx="3114" cy="288"/>
          </a:xfrm>
        </p:grpSpPr>
        <p:grpSp>
          <p:nvGrpSpPr>
            <p:cNvPr id="10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19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16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17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18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24" name="Group 52"/>
          <p:cNvGrpSpPr>
            <a:grpSpLocks/>
          </p:cNvGrpSpPr>
          <p:nvPr/>
        </p:nvGrpSpPr>
        <p:grpSpPr bwMode="auto">
          <a:xfrm>
            <a:off x="3514725" y="5019675"/>
            <a:ext cx="4876800" cy="457200"/>
            <a:chOff x="2064" y="2400"/>
            <a:chExt cx="3072" cy="288"/>
          </a:xfrm>
        </p:grpSpPr>
        <p:grpSp>
          <p:nvGrpSpPr>
            <p:cNvPr id="25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7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8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0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1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381000" y="44196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2295525" y="4495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1" name="Group 52"/>
          <p:cNvGrpSpPr>
            <a:grpSpLocks/>
          </p:cNvGrpSpPr>
          <p:nvPr/>
        </p:nvGrpSpPr>
        <p:grpSpPr bwMode="auto">
          <a:xfrm>
            <a:off x="3514725" y="4419600"/>
            <a:ext cx="4876800" cy="461963"/>
            <a:chOff x="2064" y="2400"/>
            <a:chExt cx="3072" cy="291"/>
          </a:xfrm>
        </p:grpSpPr>
        <p:grpSp>
          <p:nvGrpSpPr>
            <p:cNvPr id="42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47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49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50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60" name="Rectangle 59"/>
          <p:cNvSpPr/>
          <p:nvPr/>
        </p:nvSpPr>
        <p:spPr bwMode="auto">
          <a:xfrm>
            <a:off x="4724400" y="4495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34000" y="4495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162800" y="4495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162800" y="51054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943600" y="51054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724400" y="51054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943600" y="5638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553200" y="5638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3505200" y="5638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2362200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details…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01000" cy="91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How </a:t>
            </a:r>
            <a:r>
              <a:rPr lang="en-US" dirty="0">
                <a:solidFill>
                  <a:srgbClr val="C00000"/>
                </a:solidFill>
              </a:rPr>
              <a:t>can Champion Lists be implemented in an inverted </a:t>
            </a:r>
            <a:r>
              <a:rPr lang="en-US" dirty="0" smtClean="0">
                <a:solidFill>
                  <a:srgbClr val="C00000"/>
                </a:solidFill>
              </a:rPr>
              <a:t>index?  How do we modify the data structure?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4643437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000" y="5176837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95525" y="4719637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295525" y="5253037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3514725" y="5176837"/>
            <a:ext cx="4943475" cy="457200"/>
            <a:chOff x="2064" y="2688"/>
            <a:chExt cx="3114" cy="288"/>
          </a:xfrm>
        </p:grpSpPr>
        <p:grpSp>
          <p:nvGrpSpPr>
            <p:cNvPr id="10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19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16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17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18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24" name="Group 52"/>
          <p:cNvGrpSpPr>
            <a:grpSpLocks/>
          </p:cNvGrpSpPr>
          <p:nvPr/>
        </p:nvGrpSpPr>
        <p:grpSpPr bwMode="auto">
          <a:xfrm>
            <a:off x="3514725" y="4643437"/>
            <a:ext cx="4876800" cy="457200"/>
            <a:chOff x="2064" y="2400"/>
            <a:chExt cx="3072" cy="288"/>
          </a:xfrm>
        </p:grpSpPr>
        <p:grpSp>
          <p:nvGrpSpPr>
            <p:cNvPr id="25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7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8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0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1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381000" y="4043362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2295525" y="411956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1" name="Group 52"/>
          <p:cNvGrpSpPr>
            <a:grpSpLocks/>
          </p:cNvGrpSpPr>
          <p:nvPr/>
        </p:nvGrpSpPr>
        <p:grpSpPr bwMode="auto">
          <a:xfrm>
            <a:off x="3514725" y="4043362"/>
            <a:ext cx="4876800" cy="461963"/>
            <a:chOff x="2064" y="2400"/>
            <a:chExt cx="3072" cy="291"/>
          </a:xfrm>
        </p:grpSpPr>
        <p:grpSp>
          <p:nvGrpSpPr>
            <p:cNvPr id="42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47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49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50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6" name="Rectangle 55"/>
          <p:cNvSpPr/>
          <p:nvPr/>
        </p:nvSpPr>
        <p:spPr bwMode="auto">
          <a:xfrm>
            <a:off x="4724400" y="4119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334000" y="4119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162800" y="4119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162800" y="47291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943600" y="47291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4724400" y="47291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943600" y="5262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553200" y="5262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505200" y="5262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16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TF-IDF recap: document vectors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039221"/>
              </p:ext>
            </p:extLst>
          </p:nvPr>
        </p:nvGraphicFramePr>
        <p:xfrm>
          <a:off x="730250" y="1970087"/>
          <a:ext cx="75755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9" name="Worksheet" r:id="rId3" imgW="11506200" imgH="3454400" progId="Excel.Sheet.8">
                  <p:embed/>
                </p:oleObj>
              </mc:Choice>
              <mc:Fallback>
                <p:oleObj name="Worksheet" r:id="rId3" imgW="11506200" imgH="3454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1970087"/>
                        <a:ext cx="75755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3505200" y="1905000"/>
            <a:ext cx="1143000" cy="2819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52650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 document is represented by a vector of weights for each word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02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 bwMode="auto">
          <a:xfrm>
            <a:off x="5181600" y="4643735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791200" y="4643735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572000" y="4643735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4" name="Rectangle 11"/>
          <p:cNvSpPr>
            <a:spLocks noChangeArrowheads="1"/>
          </p:cNvSpPr>
          <p:nvPr/>
        </p:nvSpPr>
        <p:spPr bwMode="auto">
          <a:xfrm>
            <a:off x="4581525" y="4038600"/>
            <a:ext cx="1819275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Rectangle 67"/>
          <p:cNvSpPr/>
          <p:nvPr/>
        </p:nvSpPr>
        <p:spPr bwMode="auto">
          <a:xfrm>
            <a:off x="4572000" y="40386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181600" y="40386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791200" y="40386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Champion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At query time, only compute scores for docs in the champion list of some query term</a:t>
            </a:r>
          </a:p>
          <a:p>
            <a:pPr lvl="1"/>
            <a:r>
              <a:rPr lang="en-US" sz="2000" dirty="0" smtClean="0">
                <a:ea typeface="ＭＳ Ｐゴシック" pitchFamily="-111" charset="-128"/>
              </a:rPr>
              <a:t>Pick the </a:t>
            </a:r>
            <a:r>
              <a:rPr lang="en-US" sz="2000" i="1" dirty="0" smtClean="0">
                <a:ea typeface="ＭＳ Ｐゴシック" pitchFamily="-111" charset="-128"/>
              </a:rPr>
              <a:t>K</a:t>
            </a:r>
            <a:r>
              <a:rPr lang="en-US" sz="2000" dirty="0" smtClean="0">
                <a:ea typeface="ＭＳ Ｐゴシック" pitchFamily="-111" charset="-128"/>
              </a:rPr>
              <a:t> top-scoring docs from amongst these</a:t>
            </a: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Are we guaranteed to always get K documents?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47800" y="40290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47800" y="45624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362325" y="4105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362325" y="46386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447800" y="34290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3362325" y="35052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4581525" y="3505200"/>
            <a:ext cx="1819275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4733925" y="342900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5181600" y="3429000"/>
            <a:ext cx="573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5708490" y="3429000"/>
            <a:ext cx="768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572000" y="35052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181600" y="35052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791200" y="35052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4733925" y="396240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66" name="Text Box 41"/>
          <p:cNvSpPr txBox="1">
            <a:spLocks noChangeArrowheads="1"/>
          </p:cNvSpPr>
          <p:nvPr/>
        </p:nvSpPr>
        <p:spPr bwMode="auto">
          <a:xfrm>
            <a:off x="5181600" y="3962400"/>
            <a:ext cx="573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67" name="Text Box 42"/>
          <p:cNvSpPr txBox="1">
            <a:spLocks noChangeArrowheads="1"/>
          </p:cNvSpPr>
          <p:nvPr/>
        </p:nvSpPr>
        <p:spPr bwMode="auto">
          <a:xfrm>
            <a:off x="5708490" y="3962400"/>
            <a:ext cx="768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4733925" y="4567535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5181600" y="4567535"/>
            <a:ext cx="573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74" name="Text Box 42"/>
          <p:cNvSpPr txBox="1">
            <a:spLocks noChangeArrowheads="1"/>
          </p:cNvSpPr>
          <p:nvPr/>
        </p:nvSpPr>
        <p:spPr bwMode="auto">
          <a:xfrm>
            <a:off x="5708490" y="4567535"/>
            <a:ext cx="768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71" name="Rectangle 11"/>
          <p:cNvSpPr>
            <a:spLocks noChangeArrowheads="1"/>
          </p:cNvSpPr>
          <p:nvPr/>
        </p:nvSpPr>
        <p:spPr bwMode="auto">
          <a:xfrm>
            <a:off x="4581525" y="4643735"/>
            <a:ext cx="1819275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 and low lists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For each term, we maintain two postings lists called </a:t>
            </a:r>
            <a:r>
              <a:rPr lang="en-US" sz="2400" i="1" dirty="0"/>
              <a:t>high </a:t>
            </a:r>
            <a:r>
              <a:rPr lang="en-US" sz="2400" dirty="0"/>
              <a:t>and </a:t>
            </a:r>
            <a:r>
              <a:rPr lang="en-US" sz="2400" i="1" dirty="0"/>
              <a:t>low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Think of </a:t>
            </a:r>
            <a:r>
              <a:rPr lang="en-US" sz="2000" i="1" dirty="0">
                <a:ea typeface="ＭＳ Ｐゴシック" pitchFamily="-111" charset="-128"/>
              </a:rPr>
              <a:t>high</a:t>
            </a:r>
            <a:r>
              <a:rPr lang="en-US" sz="2000" dirty="0">
                <a:ea typeface="ＭＳ Ｐゴシック" pitchFamily="-111" charset="-128"/>
              </a:rPr>
              <a:t> as the champion list</a:t>
            </a: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When </a:t>
            </a:r>
            <a:r>
              <a:rPr lang="en-US" sz="2400" dirty="0">
                <a:solidFill>
                  <a:srgbClr val="0000FF"/>
                </a:solidFill>
              </a:rPr>
              <a:t>traversing postings on a query, only traverse </a:t>
            </a:r>
            <a:r>
              <a:rPr lang="en-US" sz="2400" i="1" dirty="0">
                <a:solidFill>
                  <a:srgbClr val="0000FF"/>
                </a:solidFill>
              </a:rPr>
              <a:t>high </a:t>
            </a:r>
            <a:r>
              <a:rPr lang="en-US" sz="2400" dirty="0">
                <a:solidFill>
                  <a:srgbClr val="0000FF"/>
                </a:solidFill>
              </a:rPr>
              <a:t>lists first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If we get more than </a:t>
            </a:r>
            <a:r>
              <a:rPr lang="en-US" sz="2000" i="1" dirty="0">
                <a:ea typeface="ＭＳ Ｐゴシック" pitchFamily="-111" charset="-128"/>
              </a:rPr>
              <a:t>K</a:t>
            </a:r>
            <a:r>
              <a:rPr lang="en-US" sz="2000" dirty="0">
                <a:ea typeface="ＭＳ Ｐゴシック" pitchFamily="-111" charset="-128"/>
              </a:rPr>
              <a:t> docs, select the top </a:t>
            </a:r>
            <a:r>
              <a:rPr lang="en-US" sz="2000" i="1" dirty="0">
                <a:ea typeface="ＭＳ Ｐゴシック" pitchFamily="-111" charset="-128"/>
              </a:rPr>
              <a:t>K </a:t>
            </a:r>
            <a:r>
              <a:rPr lang="en-US" sz="2000" dirty="0">
                <a:ea typeface="ＭＳ Ｐゴシック" pitchFamily="-111" charset="-128"/>
              </a:rPr>
              <a:t>and stop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Else proceed to get docs from the </a:t>
            </a:r>
            <a:r>
              <a:rPr lang="en-US" sz="2000" i="1" dirty="0">
                <a:ea typeface="ＭＳ Ｐゴシック" pitchFamily="-111" charset="-128"/>
              </a:rPr>
              <a:t>low</a:t>
            </a:r>
            <a:r>
              <a:rPr lang="en-US" sz="2000" dirty="0">
                <a:ea typeface="ＭＳ Ｐゴシック" pitchFamily="-111" charset="-128"/>
              </a:rPr>
              <a:t> lists</a:t>
            </a:r>
            <a:endParaRPr lang="en-US" sz="2000" dirty="0" smtClean="0">
              <a:ea typeface="ＭＳ Ｐゴシック" pitchFamily="-111" charset="-128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 way to segment the </a:t>
            </a:r>
            <a:r>
              <a:rPr lang="en-US" sz="2400" dirty="0"/>
              <a:t>index into two </a:t>
            </a:r>
            <a:r>
              <a:rPr lang="en-US" sz="2400" u="sng" dirty="0"/>
              <a:t>tiers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Tiered indexes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Break postings up into a hierarchy of lists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Most important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…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Least important</a:t>
            </a:r>
            <a:endParaRPr lang="en-US" sz="2000" dirty="0" smtClean="0">
              <a:ea typeface="ＭＳ Ｐゴシック" pitchFamily="-111" charset="-128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Inverted </a:t>
            </a:r>
            <a:r>
              <a:rPr lang="en-US" sz="2400" dirty="0"/>
              <a:t>index thus broken up into </a:t>
            </a:r>
            <a:r>
              <a:rPr lang="en-US" sz="2400" u="sng" dirty="0"/>
              <a:t>tiers </a:t>
            </a:r>
            <a:r>
              <a:rPr lang="en-US" sz="2400" dirty="0"/>
              <a:t>of decreasing importance</a:t>
            </a: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At </a:t>
            </a:r>
            <a:r>
              <a:rPr lang="en-US" sz="2400" dirty="0">
                <a:solidFill>
                  <a:srgbClr val="0000FF"/>
                </a:solidFill>
              </a:rPr>
              <a:t>query time use top tier unless it fails to yield </a:t>
            </a:r>
            <a:r>
              <a:rPr lang="en-US" sz="2400" i="1" dirty="0">
                <a:solidFill>
                  <a:srgbClr val="0000FF"/>
                </a:solidFill>
              </a:rPr>
              <a:t>K </a:t>
            </a:r>
            <a:r>
              <a:rPr lang="en-US" sz="2400" dirty="0">
                <a:solidFill>
                  <a:srgbClr val="0000FF"/>
                </a:solidFill>
              </a:rPr>
              <a:t>docs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If so drop to lower tiers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tiered index</a:t>
            </a:r>
          </a:p>
        </p:txBody>
      </p:sp>
      <p:pic>
        <p:nvPicPr>
          <p:cNvPr id="59395" name="Content Placeholder 3" descr="tiered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524000"/>
            <a:ext cx="4648200" cy="53340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Rather than selecting the best K scores from all N documents</a:t>
            </a:r>
          </a:p>
          <a:p>
            <a:pPr lvl="1"/>
            <a:r>
              <a:rPr lang="en-US" dirty="0" smtClean="0"/>
              <a:t>Initially filter the documents to a smaller set</a:t>
            </a:r>
          </a:p>
          <a:p>
            <a:pPr lvl="1"/>
            <a:r>
              <a:rPr lang="en-US" dirty="0" smtClean="0"/>
              <a:t>Select the K best scores from this smaller set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Methods for selecting this smaller set</a:t>
            </a:r>
          </a:p>
          <a:p>
            <a:pPr lvl="1"/>
            <a:r>
              <a:rPr lang="en-US" dirty="0" smtClean="0"/>
              <a:t>Documents with </a:t>
            </a:r>
            <a:r>
              <a:rPr lang="en-US" u="sng" dirty="0" smtClean="0"/>
              <a:t>more than one</a:t>
            </a:r>
            <a:r>
              <a:rPr lang="en-US" dirty="0" smtClean="0"/>
              <a:t> query term</a:t>
            </a:r>
          </a:p>
          <a:p>
            <a:pPr lvl="1"/>
            <a:r>
              <a:rPr lang="en-US" dirty="0" smtClean="0"/>
              <a:t>Terms with high IDF</a:t>
            </a:r>
          </a:p>
          <a:p>
            <a:pPr lvl="1"/>
            <a:r>
              <a:rPr lang="en-US" dirty="0" smtClean="0"/>
              <a:t>Documents with the highest weights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Calculating </a:t>
            </a:r>
            <a:r>
              <a:rPr lang="en-US" sz="2800" dirty="0" err="1" smtClean="0"/>
              <a:t>tf-idf</a:t>
            </a:r>
            <a:r>
              <a:rPr lang="en-US" sz="2800" dirty="0" smtClean="0"/>
              <a:t> score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Faster ranking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Static quality scores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Impact ordering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Cluster pruning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838200" y="4267200"/>
            <a:ext cx="2590800" cy="22098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quality scores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838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We want top-ranking documents to be both </a:t>
            </a:r>
            <a:r>
              <a:rPr lang="en-US" sz="2000" b="1" i="1" dirty="0"/>
              <a:t>relevant</a:t>
            </a:r>
            <a:r>
              <a:rPr lang="en-US" sz="2000" i="1" dirty="0"/>
              <a:t> </a:t>
            </a:r>
            <a:r>
              <a:rPr lang="en-US" sz="2000" dirty="0"/>
              <a:t>and </a:t>
            </a:r>
            <a:r>
              <a:rPr lang="en-US" sz="2000" b="1" i="1" dirty="0" smtClean="0"/>
              <a:t>authoritative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4191000"/>
            <a:ext cx="3349318" cy="1638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800" y="4419600"/>
            <a:ext cx="1304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dog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5029200"/>
            <a:ext cx="946186" cy="104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71800" y="2667000"/>
            <a:ext cx="1830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query: </a:t>
            </a:r>
            <a:r>
              <a:rPr lang="en-US" i="1" dirty="0" smtClean="0"/>
              <a:t>dog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3352800"/>
            <a:ext cx="6074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hich will our current approach prefer?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quality scores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We want top-ranking documents to be both </a:t>
            </a:r>
            <a:r>
              <a:rPr lang="en-US" sz="2000" b="1" i="1" dirty="0"/>
              <a:t>relevant</a:t>
            </a:r>
            <a:r>
              <a:rPr lang="en-US" sz="2000" i="1" dirty="0"/>
              <a:t> </a:t>
            </a:r>
            <a:r>
              <a:rPr lang="en-US" sz="2000" dirty="0"/>
              <a:t>and </a:t>
            </a:r>
            <a:r>
              <a:rPr lang="en-US" sz="2000" b="1" i="1" dirty="0"/>
              <a:t>authoritative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Cosine score models </a:t>
            </a:r>
            <a:r>
              <a:rPr lang="en-US" sz="2000" i="1" dirty="0" smtClean="0">
                <a:solidFill>
                  <a:srgbClr val="0000FF"/>
                </a:solidFill>
              </a:rPr>
              <a:t>relevance</a:t>
            </a:r>
            <a:r>
              <a:rPr lang="en-US" sz="2000" dirty="0" smtClean="0">
                <a:solidFill>
                  <a:srgbClr val="0000FF"/>
                </a:solidFill>
              </a:rPr>
              <a:t> but not authority</a:t>
            </a:r>
            <a:endParaRPr lang="en-US" sz="2000" i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Authority </a:t>
            </a:r>
            <a:r>
              <a:rPr lang="en-US" sz="2000" dirty="0"/>
              <a:t>is typically a query-independent property of a document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What are some examples of authority signals?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  <a:ea typeface="ＭＳ Ｐゴシック" pitchFamily="-111" charset="-128"/>
              </a:rPr>
              <a:t>Wikipedia among websites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  <a:ea typeface="ＭＳ Ｐゴシック" pitchFamily="-111" charset="-128"/>
              </a:rPr>
              <a:t>Articles in certain newspapers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  <a:ea typeface="ＭＳ Ｐゴシック" pitchFamily="-111" charset="-128"/>
              </a:rPr>
              <a:t>A paper with many citations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  <a:ea typeface="ＭＳ Ｐゴシック" pitchFamily="-111" charset="-128"/>
              </a:rPr>
              <a:t>Many </a:t>
            </a:r>
            <a:r>
              <a:rPr lang="en-US" sz="1800" dirty="0" err="1">
                <a:solidFill>
                  <a:srgbClr val="0000FF"/>
                </a:solidFill>
                <a:ea typeface="ＭＳ Ｐゴシック" pitchFamily="-111" charset="-128"/>
              </a:rPr>
              <a:t>diggs</a:t>
            </a:r>
            <a:r>
              <a:rPr lang="en-US" sz="1800" dirty="0">
                <a:solidFill>
                  <a:srgbClr val="0000FF"/>
                </a:solidFill>
                <a:ea typeface="ＭＳ Ｐゴシック" pitchFamily="-111" charset="-128"/>
              </a:rPr>
              <a:t>, </a:t>
            </a:r>
            <a:r>
              <a:rPr lang="en-US" sz="1800" dirty="0" err="1">
                <a:solidFill>
                  <a:srgbClr val="0000FF"/>
                </a:solidFill>
                <a:ea typeface="ＭＳ Ｐゴシック" pitchFamily="-111" charset="-128"/>
              </a:rPr>
              <a:t>Y!buzzes</a:t>
            </a:r>
            <a:r>
              <a:rPr lang="en-US" sz="1800" dirty="0">
                <a:solidFill>
                  <a:srgbClr val="0000FF"/>
                </a:solidFill>
                <a:ea typeface="ＭＳ Ｐゴシック" pitchFamily="-111" charset="-128"/>
              </a:rPr>
              <a:t> or </a:t>
            </a:r>
            <a:r>
              <a:rPr lang="en-US" sz="1800" dirty="0" err="1">
                <a:solidFill>
                  <a:srgbClr val="0000FF"/>
                </a:solidFill>
                <a:ea typeface="ＭＳ Ｐゴシック" pitchFamily="-111" charset="-128"/>
              </a:rPr>
              <a:t>del.icio.us</a:t>
            </a:r>
            <a:r>
              <a:rPr lang="en-US" sz="1800" dirty="0">
                <a:solidFill>
                  <a:srgbClr val="0000FF"/>
                </a:solidFill>
                <a:ea typeface="ＭＳ Ｐゴシック" pitchFamily="-111" charset="-128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ea typeface="ＭＳ Ｐゴシック" pitchFamily="-111" charset="-128"/>
              </a:rPr>
              <a:t>marks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  <a:ea typeface="ＭＳ Ｐゴシック" pitchFamily="-111" charset="-128"/>
              </a:rPr>
              <a:t>Lots of </a:t>
            </a:r>
            <a:r>
              <a:rPr lang="en-US" sz="1800" dirty="0" err="1" smtClean="0">
                <a:solidFill>
                  <a:srgbClr val="0000FF"/>
                </a:solidFill>
                <a:ea typeface="ＭＳ Ｐゴシック" pitchFamily="-111" charset="-128"/>
              </a:rPr>
              <a:t>inlinks</a:t>
            </a:r>
            <a:endParaRPr lang="en-US" sz="1800" dirty="0" smtClean="0">
              <a:solidFill>
                <a:srgbClr val="0000FF"/>
              </a:solidFill>
              <a:ea typeface="ＭＳ Ｐゴシック" pitchFamily="-111" charset="-128"/>
            </a:endParaRPr>
          </a:p>
          <a:p>
            <a:pPr lvl="1"/>
            <a:r>
              <a:rPr lang="en-US" sz="1800" dirty="0" err="1" smtClean="0">
                <a:solidFill>
                  <a:srgbClr val="0000FF"/>
                </a:solidFill>
                <a:ea typeface="ＭＳ Ｐゴシック" pitchFamily="-111" charset="-128"/>
              </a:rPr>
              <a:t>Pagerank</a:t>
            </a:r>
            <a:endParaRPr lang="en-US" sz="1800" dirty="0">
              <a:solidFill>
                <a:srgbClr val="0000FF"/>
              </a:solidFill>
              <a:ea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116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authority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743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Assign to each document a </a:t>
            </a:r>
            <a:r>
              <a:rPr lang="en-US" sz="2400" i="1" dirty="0">
                <a:solidFill>
                  <a:srgbClr val="0000FF"/>
                </a:solidFill>
              </a:rPr>
              <a:t>query-independent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u="sng" dirty="0"/>
              <a:t>quality score</a:t>
            </a:r>
            <a:r>
              <a:rPr lang="en-US" sz="2400" dirty="0"/>
              <a:t> in [0,1</a:t>
            </a:r>
            <a:r>
              <a:rPr lang="en-US" sz="2400" dirty="0" smtClean="0"/>
              <a:t>] denoted </a:t>
            </a:r>
            <a:r>
              <a:rPr lang="en-US" sz="2400" i="1" dirty="0" smtClean="0"/>
              <a:t>g</a:t>
            </a:r>
            <a:r>
              <a:rPr lang="en-US" sz="2400" i="1" dirty="0"/>
              <a:t>(d</a:t>
            </a:r>
            <a:r>
              <a:rPr lang="en-US" sz="2400" i="1" dirty="0" smtClean="0"/>
              <a:t>)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quantity like the number of citations is scaled into [</a:t>
            </a:r>
            <a:r>
              <a:rPr lang="en-US" sz="2400" dirty="0" smtClean="0"/>
              <a:t>0,1]</a:t>
            </a:r>
          </a:p>
          <a:p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Google </a:t>
            </a:r>
            <a:r>
              <a:rPr lang="en-US" sz="2400" dirty="0" err="1" smtClean="0">
                <a:solidFill>
                  <a:srgbClr val="0000FF"/>
                </a:solidFill>
              </a:rPr>
              <a:t>PageRank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4724400"/>
            <a:ext cx="2209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4724400"/>
            <a:ext cx="13716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76400" y="5486400"/>
            <a:ext cx="2209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76400" y="5486400"/>
            <a:ext cx="17526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76400" y="6172200"/>
            <a:ext cx="2209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676400" y="6172200"/>
            <a:ext cx="304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 score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We want a total score that combines </a:t>
            </a:r>
            <a:r>
              <a:rPr lang="en-US" sz="2400" dirty="0"/>
              <a:t>cosine relevance and </a:t>
            </a:r>
            <a:r>
              <a:rPr lang="en-US" sz="2400" dirty="0" smtClean="0"/>
              <a:t>authority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How can we do this?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addition: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net</a:t>
            </a:r>
            <a:r>
              <a:rPr lang="en-US" sz="2000" dirty="0">
                <a:solidFill>
                  <a:srgbClr val="0000FF"/>
                </a:solidFill>
              </a:rPr>
              <a:t>-score(</a:t>
            </a:r>
            <a:r>
              <a:rPr lang="en-US" sz="2000" i="1" dirty="0" err="1">
                <a:solidFill>
                  <a:srgbClr val="0000FF"/>
                </a:solidFill>
              </a:rPr>
              <a:t>q,d</a:t>
            </a:r>
            <a:r>
              <a:rPr lang="en-US" sz="2000" dirty="0">
                <a:solidFill>
                  <a:srgbClr val="0000FF"/>
                </a:solidFill>
              </a:rPr>
              <a:t>) = </a:t>
            </a:r>
            <a:r>
              <a:rPr lang="en-US" sz="2000" i="1" dirty="0">
                <a:solidFill>
                  <a:srgbClr val="0000FF"/>
                </a:solidFill>
              </a:rPr>
              <a:t>g(d) + </a:t>
            </a:r>
            <a:r>
              <a:rPr lang="en-US" sz="2000" dirty="0">
                <a:solidFill>
                  <a:srgbClr val="0000FF"/>
                </a:solidFill>
              </a:rPr>
              <a:t>cosine(</a:t>
            </a:r>
            <a:r>
              <a:rPr lang="en-US" sz="2000" i="1" dirty="0" err="1">
                <a:solidFill>
                  <a:srgbClr val="0000FF"/>
                </a:solidFill>
              </a:rPr>
              <a:t>q,d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an </a:t>
            </a:r>
            <a:r>
              <a:rPr lang="en-US" sz="2000" dirty="0">
                <a:solidFill>
                  <a:srgbClr val="0000FF"/>
                </a:solidFill>
              </a:rPr>
              <a:t>use some other linear combination than an equal </a:t>
            </a:r>
            <a:r>
              <a:rPr lang="en-US" sz="2000" dirty="0" smtClean="0">
                <a:solidFill>
                  <a:srgbClr val="0000FF"/>
                </a:solidFill>
              </a:rPr>
              <a:t>weighting</a:t>
            </a:r>
          </a:p>
          <a:p>
            <a:pPr marL="0" indent="0">
              <a:buNone/>
            </a:pP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Any </a:t>
            </a:r>
            <a:r>
              <a:rPr lang="en-US" sz="2000" dirty="0">
                <a:solidFill>
                  <a:srgbClr val="0000FF"/>
                </a:solidFill>
              </a:rPr>
              <a:t>function of the two “signals” of user </a:t>
            </a:r>
            <a:r>
              <a:rPr lang="en-US" sz="2000" dirty="0" smtClean="0">
                <a:solidFill>
                  <a:srgbClr val="0000FF"/>
                </a:solidFill>
              </a:rPr>
              <a:t>happiness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TF-IDF recap: document vectors</a:t>
            </a:r>
            <a:endParaRPr lang="en-US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90781"/>
              </p:ext>
            </p:extLst>
          </p:nvPr>
        </p:nvGraphicFramePr>
        <p:xfrm>
          <a:off x="730250" y="1970087"/>
          <a:ext cx="7575550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1" name="Worksheet" r:id="rId3" imgW="11506200" imgH="3454400" progId="Excel.Sheet.8">
                  <p:embed/>
                </p:oleObj>
              </mc:Choice>
              <mc:Fallback>
                <p:oleObj name="Worksheet" r:id="rId3" imgW="11506200" imgH="3454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1970087"/>
                        <a:ext cx="7575550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3505200" y="1905000"/>
            <a:ext cx="1143000" cy="2819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7737266"/>
              </p:ext>
            </p:extLst>
          </p:nvPr>
        </p:nvGraphicFramePr>
        <p:xfrm>
          <a:off x="2590800" y="5715000"/>
          <a:ext cx="4332288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02" name="Equation" r:id="rId5" imgW="1435100" imgH="215900" progId="Equation.3">
                  <p:embed/>
                </p:oleObj>
              </mc:Choice>
              <mc:Fallback>
                <p:oleObj name="Equation" r:id="rId5" imgW="1435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15000"/>
                        <a:ext cx="4332288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5105400"/>
            <a:ext cx="6072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option for this weighting is TF-IDF: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44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 score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8000"/>
                </a:solidFill>
              </a:rPr>
              <a:t>Now </a:t>
            </a:r>
            <a:r>
              <a:rPr lang="en-US" sz="2000" dirty="0">
                <a:solidFill>
                  <a:srgbClr val="008000"/>
                </a:solidFill>
              </a:rPr>
              <a:t>we </a:t>
            </a:r>
            <a:r>
              <a:rPr lang="en-US" sz="2000" dirty="0" smtClean="0">
                <a:solidFill>
                  <a:srgbClr val="008000"/>
                </a:solidFill>
              </a:rPr>
              <a:t>want </a:t>
            </a:r>
            <a:r>
              <a:rPr lang="en-US" sz="2000" dirty="0">
                <a:solidFill>
                  <a:srgbClr val="008000"/>
                </a:solidFill>
              </a:rPr>
              <a:t>the top </a:t>
            </a:r>
            <a:r>
              <a:rPr lang="en-US" sz="2000" i="1" dirty="0">
                <a:solidFill>
                  <a:srgbClr val="008000"/>
                </a:solidFill>
              </a:rPr>
              <a:t>K</a:t>
            </a:r>
            <a:r>
              <a:rPr lang="en-US" sz="2000" dirty="0">
                <a:solidFill>
                  <a:srgbClr val="008000"/>
                </a:solidFill>
              </a:rPr>
              <a:t> docs by </a:t>
            </a:r>
            <a:r>
              <a:rPr lang="en-US" sz="2000" u="sng" dirty="0">
                <a:solidFill>
                  <a:srgbClr val="008000"/>
                </a:solidFill>
              </a:rPr>
              <a:t>net </a:t>
            </a:r>
            <a:r>
              <a:rPr lang="en-US" sz="2000" u="sng" dirty="0" smtClean="0">
                <a:solidFill>
                  <a:srgbClr val="008000"/>
                </a:solidFill>
              </a:rPr>
              <a:t>score</a:t>
            </a:r>
          </a:p>
          <a:p>
            <a:endParaRPr lang="en-US" sz="2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does this </a:t>
            </a:r>
            <a:r>
              <a:rPr lang="en-US" sz="2000" dirty="0" smtClean="0">
                <a:solidFill>
                  <a:srgbClr val="FF0000"/>
                </a:solidFill>
              </a:rPr>
              <a:t>change in our indexing and query algorithms?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Easy to </a:t>
            </a:r>
            <a:r>
              <a:rPr lang="en-US" sz="2000" dirty="0" smtClean="0">
                <a:solidFill>
                  <a:srgbClr val="0000FF"/>
                </a:solidFill>
              </a:rPr>
              <a:t>implement: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similar </a:t>
            </a:r>
            <a:r>
              <a:rPr lang="en-US" sz="2000" dirty="0" smtClean="0">
                <a:solidFill>
                  <a:srgbClr val="0000FF"/>
                </a:solidFill>
              </a:rPr>
              <a:t>to incorporating document length normalization</a:t>
            </a:r>
          </a:p>
        </p:txBody>
      </p:sp>
    </p:spTree>
    <p:extLst>
      <p:ext uri="{BB962C8B-B14F-4D97-AF65-F5344CB8AC3E}">
        <p14:creationId xmlns:p14="http://schemas.microsoft.com/office/powerpoint/2010/main" val="2794196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 </a:t>
            </a:r>
            <a:r>
              <a:rPr lang="en-US" i="1"/>
              <a:t>K </a:t>
            </a:r>
            <a:r>
              <a:rPr lang="en-US"/>
              <a:t>by net score – fast methods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772400" cy="1981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Order </a:t>
            </a:r>
            <a:r>
              <a:rPr lang="en-US" sz="2400" dirty="0">
                <a:solidFill>
                  <a:srgbClr val="FF0000"/>
                </a:solidFill>
              </a:rPr>
              <a:t>all postings by </a:t>
            </a:r>
            <a:r>
              <a:rPr lang="en-US" sz="2400" i="1" dirty="0">
                <a:solidFill>
                  <a:srgbClr val="FF0000"/>
                </a:solidFill>
              </a:rPr>
              <a:t>g(d</a:t>
            </a:r>
            <a:r>
              <a:rPr lang="en-US" sz="2400" i="1" dirty="0" smtClean="0">
                <a:solidFill>
                  <a:srgbClr val="FF0000"/>
                </a:solidFill>
              </a:rPr>
              <a:t>)</a:t>
            </a:r>
            <a:r>
              <a:rPr lang="en-US" sz="2400" i="1" dirty="0" smtClean="0">
                <a:solidFill>
                  <a:srgbClr val="FF0000"/>
                </a:solidFill>
              </a:rPr>
              <a:t>…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d</a:t>
            </a:r>
            <a:r>
              <a:rPr lang="en-US" sz="2400" dirty="0" smtClean="0">
                <a:solidFill>
                  <a:srgbClr val="FF0000"/>
                </a:solidFill>
              </a:rPr>
              <a:t>oes </a:t>
            </a:r>
            <a:r>
              <a:rPr lang="en-US" sz="2400" dirty="0" smtClean="0">
                <a:solidFill>
                  <a:srgbClr val="FF0000"/>
                </a:solidFill>
              </a:rPr>
              <a:t>it change our merge/traversal algorithms?</a:t>
            </a:r>
            <a:endParaRPr lang="en-US" sz="24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Key</a:t>
            </a:r>
            <a:r>
              <a:rPr lang="en-US" sz="2000" dirty="0">
                <a:solidFill>
                  <a:srgbClr val="0000FF"/>
                </a:solidFill>
              </a:rPr>
              <a:t>: this is</a:t>
            </a:r>
            <a:r>
              <a:rPr lang="en-US" sz="2000" dirty="0" smtClean="0">
                <a:solidFill>
                  <a:srgbClr val="0000FF"/>
                </a:solidFill>
              </a:rPr>
              <a:t> still a </a:t>
            </a:r>
            <a:r>
              <a:rPr lang="en-US" sz="2000" dirty="0">
                <a:solidFill>
                  <a:srgbClr val="0000FF"/>
                </a:solidFill>
              </a:rPr>
              <a:t>common ordering for all </a:t>
            </a:r>
            <a:r>
              <a:rPr lang="en-US" sz="2000" dirty="0" smtClean="0">
                <a:solidFill>
                  <a:srgbClr val="0000FF"/>
                </a:solidFill>
              </a:rPr>
              <a:t>postings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1066800" y="465778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066800" y="519118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4" name="AutoShape 7"/>
          <p:cNvSpPr>
            <a:spLocks noChangeArrowheads="1"/>
          </p:cNvSpPr>
          <p:nvPr/>
        </p:nvSpPr>
        <p:spPr bwMode="auto">
          <a:xfrm>
            <a:off x="2981325" y="47339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5" name="AutoShape 8"/>
          <p:cNvSpPr>
            <a:spLocks noChangeArrowheads="1"/>
          </p:cNvSpPr>
          <p:nvPr/>
        </p:nvSpPr>
        <p:spPr bwMode="auto">
          <a:xfrm>
            <a:off x="2981325" y="52673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1066800" y="405771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77" name="AutoShape 7"/>
          <p:cNvSpPr>
            <a:spLocks noChangeArrowheads="1"/>
          </p:cNvSpPr>
          <p:nvPr/>
        </p:nvSpPr>
        <p:spPr bwMode="auto">
          <a:xfrm>
            <a:off x="2981325" y="413391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3434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98" name="Straight Arrow Connector 97"/>
          <p:cNvCxnSpPr/>
          <p:nvPr/>
        </p:nvCxnSpPr>
        <p:spPr bwMode="auto">
          <a:xfrm>
            <a:off x="4724400" y="42101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50292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3434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02" name="Straight Arrow Connector 101"/>
          <p:cNvCxnSpPr/>
          <p:nvPr/>
        </p:nvCxnSpPr>
        <p:spPr bwMode="auto">
          <a:xfrm>
            <a:off x="47244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50292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54102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43434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06" name="Straight Arrow Connector 105"/>
          <p:cNvCxnSpPr/>
          <p:nvPr/>
        </p:nvCxnSpPr>
        <p:spPr bwMode="auto">
          <a:xfrm>
            <a:off x="4724400" y="537222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50292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09" name="TextBox 108"/>
          <p:cNvSpPr txBox="1"/>
          <p:nvPr/>
        </p:nvSpPr>
        <p:spPr>
          <a:xfrm>
            <a:off x="5749155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971784" y="5943600"/>
            <a:ext cx="496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g(1) = 0.5,  g(2) = .25,   g(3) = 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order postings by </a:t>
            </a:r>
            <a:r>
              <a:rPr lang="en-US" i="1"/>
              <a:t>g(d)?</a:t>
            </a:r>
            <a:endParaRPr lang="en-US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8486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Under </a:t>
            </a:r>
            <a:r>
              <a:rPr lang="en-US" sz="2000" i="1" dirty="0"/>
              <a:t>g(d)-</a:t>
            </a:r>
            <a:r>
              <a:rPr lang="en-US" sz="2000" dirty="0"/>
              <a:t>ordering, top-scoring docs likely to appear early in postings </a:t>
            </a:r>
            <a:r>
              <a:rPr lang="en-US" sz="2000" dirty="0" smtClean="0"/>
              <a:t>traversal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</a:rPr>
              <a:t>In time-bound applications (say, we have to return whatever search results we can in 50 ms), this allows us to stop postings </a:t>
            </a:r>
            <a:r>
              <a:rPr lang="en-US" sz="2000" dirty="0" smtClean="0">
                <a:solidFill>
                  <a:srgbClr val="C00000"/>
                </a:solidFill>
              </a:rPr>
              <a:t>traversal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66800" y="465778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519118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981325" y="47339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981325" y="52673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66800" y="405771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981325" y="413391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3434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724400" y="42101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0292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3434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7244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0292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54102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3434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4724400" y="537222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49155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784" y="5943600"/>
            <a:ext cx="496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g(1) = 0.5,  g(2) = .25,   g(3) = 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Champion lists in </a:t>
            </a:r>
            <a:r>
              <a:rPr lang="en-US" i="1"/>
              <a:t>g(d)-</a:t>
            </a:r>
            <a:r>
              <a:rPr lang="en-US"/>
              <a:t>ordering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can still use the notion of champion lists…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Combine </a:t>
            </a:r>
            <a:r>
              <a:rPr lang="en-US" dirty="0"/>
              <a:t>champion lists with </a:t>
            </a:r>
            <a:r>
              <a:rPr lang="en-US" i="1" dirty="0" err="1"/>
              <a:t>g(d</a:t>
            </a:r>
            <a:r>
              <a:rPr lang="en-US" i="1" dirty="0"/>
              <a:t>)-</a:t>
            </a:r>
            <a:r>
              <a:rPr lang="en-US" dirty="0"/>
              <a:t>ordering</a:t>
            </a:r>
          </a:p>
          <a:p>
            <a:pPr marL="0" indent="0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Maintain </a:t>
            </a:r>
            <a:r>
              <a:rPr lang="en-US" dirty="0">
                <a:solidFill>
                  <a:srgbClr val="C00000"/>
                </a:solidFill>
              </a:rPr>
              <a:t>for each term a champion list of the </a:t>
            </a:r>
            <a:r>
              <a:rPr lang="en-US" i="1" dirty="0">
                <a:solidFill>
                  <a:srgbClr val="C00000"/>
                </a:solidFill>
              </a:rPr>
              <a:t>r</a:t>
            </a:r>
            <a:r>
              <a:rPr lang="en-US" dirty="0">
                <a:solidFill>
                  <a:srgbClr val="C00000"/>
                </a:solidFill>
              </a:rPr>
              <a:t> docs with highest </a:t>
            </a:r>
            <a:r>
              <a:rPr lang="en-US" i="1" dirty="0">
                <a:solidFill>
                  <a:srgbClr val="C00000"/>
                </a:solidFill>
              </a:rPr>
              <a:t>g(d) + </a:t>
            </a:r>
            <a:r>
              <a:rPr lang="en-US" dirty="0" err="1">
                <a:solidFill>
                  <a:srgbClr val="C00000"/>
                </a:solidFill>
              </a:rPr>
              <a:t>tf-idf</a:t>
            </a:r>
            <a:r>
              <a:rPr lang="en-US" i="1" baseline="-25000" dirty="0" err="1">
                <a:solidFill>
                  <a:srgbClr val="C00000"/>
                </a:solidFill>
              </a:rPr>
              <a:t>td</a:t>
            </a:r>
            <a:endParaRPr lang="en-US" i="1" baseline="-25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Seek </a:t>
            </a:r>
            <a:r>
              <a:rPr lang="en-US" dirty="0"/>
              <a:t>top-</a:t>
            </a:r>
            <a:r>
              <a:rPr lang="en-US" i="1" dirty="0"/>
              <a:t>K</a:t>
            </a:r>
            <a:r>
              <a:rPr lang="en-US" dirty="0"/>
              <a:t> results from only the docs in these champion lists</a:t>
            </a:r>
            <a:endParaRPr lang="en-US" i="1" baseline="-25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Calculating </a:t>
            </a:r>
            <a:r>
              <a:rPr lang="en-US" sz="2800" dirty="0" err="1" smtClean="0"/>
              <a:t>tf-idf</a:t>
            </a:r>
            <a:r>
              <a:rPr lang="en-US" sz="2800" dirty="0" smtClean="0"/>
              <a:t> score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Faster ranking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Static quality scores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Impact ordering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Cluster pruning</a:t>
            </a:r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>
                <a:ea typeface="宋体" pitchFamily="-111" charset="-122"/>
                <a:cs typeface="宋体" pitchFamily="-111" charset="-122"/>
              </a:rPr>
              <a:t>Impact-ordered postings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20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Why do we need a common ordering of the postings list?</a:t>
            </a:r>
          </a:p>
          <a:p>
            <a:pPr lvl="1" eaLnBrk="1" hangingPunct="1"/>
            <a:r>
              <a:rPr lang="en-US" altLang="zh-CN" sz="1800" dirty="0" smtClean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Allows us to easily traverse the postings list and check for intersection</a:t>
            </a:r>
          </a:p>
          <a:p>
            <a:pPr marL="0" indent="0" eaLnBrk="1" hangingPunct="1">
              <a:buNone/>
            </a:pPr>
            <a:endParaRPr lang="en-US" altLang="zh-CN" sz="2000" dirty="0" smtClean="0">
              <a:solidFill>
                <a:srgbClr val="FF0000"/>
              </a:solidFill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altLang="zh-CN" sz="20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Is that required for our </a:t>
            </a:r>
            <a:r>
              <a:rPr lang="en-US" altLang="zh-CN" sz="2000" dirty="0" err="1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tf-idf</a:t>
            </a:r>
            <a:r>
              <a:rPr lang="en-US" altLang="zh-CN" sz="20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 traversal algorithm?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float </a:t>
            </a:r>
            <a:r>
              <a:rPr lang="en-US" sz="2400" i="1" dirty="0" smtClean="0"/>
              <a:t>scores</a:t>
            </a:r>
            <a:r>
              <a:rPr lang="en-US" sz="2400" dirty="0" smtClean="0"/>
              <a:t>[N] = 0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each query term </a:t>
            </a:r>
            <a:r>
              <a:rPr lang="en-US" sz="2400" i="1" dirty="0" smtClean="0"/>
              <a:t>t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000" dirty="0" smtClean="0"/>
              <a:t>for each entry in </a:t>
            </a:r>
            <a:r>
              <a:rPr lang="en-US" sz="2000" i="1" dirty="0" err="1" smtClean="0"/>
              <a:t>t</a:t>
            </a:r>
            <a:r>
              <a:rPr lang="en-US" sz="2000" dirty="0" err="1" smtClean="0"/>
              <a:t>’s</a:t>
            </a:r>
            <a:r>
              <a:rPr lang="en-US" sz="2000" dirty="0" smtClean="0"/>
              <a:t> postings list: </a:t>
            </a:r>
            <a:r>
              <a:rPr lang="en-US" sz="2000" i="1" dirty="0" err="1" smtClean="0"/>
              <a:t>docID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w</a:t>
            </a:r>
            <a:r>
              <a:rPr lang="en-US" sz="2000" i="1" baseline="-25000" dirty="0" err="1" smtClean="0"/>
              <a:t>t,d</a:t>
            </a:r>
            <a:endParaRPr lang="en-US" sz="2000" i="1" dirty="0" smtClean="0"/>
          </a:p>
          <a:p>
            <a:pPr marL="914400" lvl="2" indent="0">
              <a:buNone/>
            </a:pPr>
            <a:r>
              <a:rPr lang="en-US" sz="1800" i="1" dirty="0" err="1" smtClean="0"/>
              <a:t>scores[docID</a:t>
            </a:r>
            <a:r>
              <a:rPr lang="en-US" sz="1800" i="1" dirty="0" smtClean="0"/>
              <a:t>] += </a:t>
            </a:r>
            <a:r>
              <a:rPr lang="en-US" sz="1800" i="1" dirty="0" err="1" smtClean="0"/>
              <a:t>w</a:t>
            </a:r>
            <a:r>
              <a:rPr lang="en-US" sz="1800" i="1" baseline="-25000" dirty="0" err="1" smtClean="0"/>
              <a:t>t,d</a:t>
            </a:r>
            <a:endParaRPr lang="en-US" sz="18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return top </a:t>
            </a:r>
            <a:r>
              <a:rPr lang="en-US" sz="2400" i="1" dirty="0" smtClean="0"/>
              <a:t>k</a:t>
            </a:r>
            <a:r>
              <a:rPr lang="en-US" sz="2400" dirty="0" smtClean="0"/>
              <a:t> components of scores</a:t>
            </a:r>
          </a:p>
          <a:p>
            <a:pPr eaLnBrk="1" hangingPunct="1"/>
            <a:endParaRPr lang="en-US" altLang="zh-CN" sz="2000" dirty="0" smtClean="0">
              <a:ea typeface="宋体" pitchFamily="-111" charset="-122"/>
              <a:cs typeface="宋体" pitchFamily="-111" charset="-122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3581400"/>
            <a:ext cx="8610600" cy="1588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>
                <a:ea typeface="宋体" pitchFamily="-111" charset="-122"/>
                <a:cs typeface="宋体" pitchFamily="-111" charset="-122"/>
              </a:rPr>
              <a:t>Impact-ordered postings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The ordering no long plays a role</a:t>
            </a:r>
          </a:p>
          <a:p>
            <a:pPr marL="0" indent="0" eaLnBrk="1" hangingPunct="1">
              <a:buNone/>
            </a:pPr>
            <a:endParaRPr lang="en-US" altLang="zh-CN" sz="2000" dirty="0" smtClean="0"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Our algorithm for computing document scores “accumulates” scores for each document</a:t>
            </a:r>
          </a:p>
          <a:p>
            <a:pPr eaLnBrk="1" hangingPunct="1"/>
            <a:endParaRPr lang="en-US" altLang="zh-CN" sz="2000" dirty="0" smtClean="0"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altLang="zh-CN" sz="2000" dirty="0" smtClean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Idea: sort each postings list by </a:t>
            </a:r>
            <a:r>
              <a:rPr lang="en-US" altLang="zh-CN" sz="2000" i="1" dirty="0" err="1" smtClean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w</a:t>
            </a:r>
            <a:r>
              <a:rPr lang="en-US" altLang="zh-CN" sz="2000" i="1" baseline="-25000" dirty="0" err="1" smtClean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t,d</a:t>
            </a:r>
            <a:endParaRPr lang="en-US" altLang="zh-CN" sz="2000" dirty="0" smtClean="0">
              <a:solidFill>
                <a:srgbClr val="0000FF"/>
              </a:solidFill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endParaRPr lang="en-US" altLang="zh-CN" sz="2000" dirty="0" smtClean="0"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Only compute 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scores for docs for which </a:t>
            </a:r>
            <a:r>
              <a:rPr lang="en-US" altLang="zh-CN" sz="2000" i="1" dirty="0" err="1" smtClean="0">
                <a:ea typeface="宋体" pitchFamily="-111" charset="-122"/>
                <a:cs typeface="宋体" pitchFamily="-111" charset="-122"/>
              </a:rPr>
              <a:t>w</a:t>
            </a:r>
            <a:r>
              <a:rPr lang="en-US" altLang="zh-CN" sz="2000" i="1" baseline="-25000" dirty="0" err="1" smtClean="0">
                <a:ea typeface="宋体" pitchFamily="-111" charset="-122"/>
                <a:cs typeface="宋体" pitchFamily="-111" charset="-122"/>
              </a:rPr>
              <a:t>t</a:t>
            </a:r>
            <a:r>
              <a:rPr lang="en-US" altLang="zh-CN" sz="2000" i="1" baseline="-25000" dirty="0" err="1">
                <a:ea typeface="宋体" pitchFamily="-111" charset="-122"/>
                <a:cs typeface="宋体" pitchFamily="-111" charset="-122"/>
              </a:rPr>
              <a:t>,d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 is high enough</a:t>
            </a:r>
            <a:endParaRPr lang="en-US" altLang="zh-CN" sz="2000" dirty="0" smtClean="0"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endParaRPr lang="en-US" altLang="zh-CN" sz="2000" dirty="0" smtClean="0">
              <a:solidFill>
                <a:srgbClr val="C00000"/>
              </a:solidFill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altLang="zh-CN" sz="20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Given this ordering, how might we construct A when processing a query?</a:t>
            </a:r>
            <a:endParaRPr lang="en-US" altLang="zh-CN" sz="2000" i="1" dirty="0">
              <a:solidFill>
                <a:srgbClr val="FF0000"/>
              </a:solidFill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Impact-ordering: early </a:t>
            </a:r>
            <a:r>
              <a:rPr lang="en-US" dirty="0"/>
              <a:t>termination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When </a:t>
            </a:r>
            <a:r>
              <a:rPr lang="en-US" sz="2400" dirty="0" smtClean="0"/>
              <a:t>traversing a postings list, </a:t>
            </a:r>
            <a:r>
              <a:rPr lang="en-US" sz="2400" dirty="0"/>
              <a:t>stop early after either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a fixed number of </a:t>
            </a:r>
            <a:r>
              <a:rPr lang="en-US" sz="2000" i="1" dirty="0" err="1">
                <a:ea typeface="ＭＳ Ｐゴシック" pitchFamily="-111" charset="-128"/>
              </a:rPr>
              <a:t>r</a:t>
            </a:r>
            <a:r>
              <a:rPr lang="en-US" sz="2000" dirty="0">
                <a:ea typeface="ＭＳ Ｐゴシック" pitchFamily="-111" charset="-128"/>
              </a:rPr>
              <a:t> 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docs</a:t>
            </a:r>
            <a:endParaRPr lang="en-US" sz="2000" dirty="0">
              <a:ea typeface="ＭＳ Ｐゴシック" pitchFamily="-111" charset="-128"/>
            </a:endParaRPr>
          </a:p>
          <a:p>
            <a:pPr lvl="1"/>
            <a:r>
              <a:rPr lang="en-US" altLang="zh-CN" sz="2000" i="1" dirty="0" err="1" smtClean="0">
                <a:ea typeface="宋体" pitchFamily="-111" charset="-122"/>
                <a:cs typeface="宋体" pitchFamily="-111" charset="-122"/>
              </a:rPr>
              <a:t>w</a:t>
            </a:r>
            <a:r>
              <a:rPr lang="en-US" altLang="zh-CN" sz="2000" i="1" baseline="-25000" dirty="0" err="1" smtClean="0">
                <a:ea typeface="宋体" pitchFamily="-111" charset="-122"/>
                <a:cs typeface="宋体" pitchFamily="-111" charset="-122"/>
              </a:rPr>
              <a:t>t,</a:t>
            </a:r>
            <a:r>
              <a:rPr lang="en-US" altLang="zh-CN" sz="2000" i="1" baseline="-25000" dirty="0" err="1">
                <a:ea typeface="宋体" pitchFamily="-111" charset="-122"/>
                <a:cs typeface="宋体" pitchFamily="-111" charset="-122"/>
              </a:rPr>
              <a:t>d</a:t>
            </a:r>
            <a:r>
              <a:rPr lang="en-US" altLang="zh-CN" sz="2000" i="1" baseline="-25000" dirty="0">
                <a:ea typeface="宋体" pitchFamily="-111" charset="-122"/>
                <a:cs typeface="宋体" pitchFamily="-111" charset="-122"/>
              </a:rPr>
              <a:t>  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drops below some threshold</a:t>
            </a: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  <a:ea typeface="宋体" pitchFamily="-111" charset="-122"/>
              <a:cs typeface="宋体" pitchFamily="-111" charset="-122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Take </a:t>
            </a:r>
            <a:r>
              <a:rPr lang="en-US" sz="2400" dirty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the union of the resulting sets of docs</a:t>
            </a:r>
          </a:p>
          <a:p>
            <a:pPr marL="0" indent="0">
              <a:buNone/>
            </a:pPr>
            <a:endParaRPr lang="en-US" sz="2400" dirty="0" smtClean="0">
              <a:ea typeface="宋体" pitchFamily="-111" charset="-122"/>
              <a:cs typeface="宋体" pitchFamily="-111" charset="-122"/>
            </a:endParaRPr>
          </a:p>
          <a:p>
            <a:pPr marL="0" indent="0">
              <a:buNone/>
            </a:pPr>
            <a:r>
              <a:rPr lang="en-US" sz="2400" dirty="0" smtClean="0">
                <a:ea typeface="宋体" pitchFamily="-111" charset="-122"/>
                <a:cs typeface="宋体" pitchFamily="-111" charset="-122"/>
              </a:rPr>
              <a:t>Compute </a:t>
            </a:r>
            <a:r>
              <a:rPr lang="en-US" sz="2400" dirty="0">
                <a:ea typeface="宋体" pitchFamily="-111" charset="-122"/>
                <a:cs typeface="宋体" pitchFamily="-111" charset="-122"/>
              </a:rPr>
              <a:t>only the scores for docs in this union</a:t>
            </a:r>
            <a:endParaRPr lang="en-US" sz="2400" dirty="0"/>
          </a:p>
          <a:p>
            <a:pPr lvl="1"/>
            <a:endParaRPr lang="en-US" sz="2000" dirty="0">
              <a:ea typeface="ＭＳ Ｐゴシック" pitchFamily="-111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Impact-ordering: </a:t>
            </a:r>
            <a:r>
              <a:rPr lang="en-US" dirty="0" err="1" smtClean="0"/>
              <a:t>idf</a:t>
            </a:r>
            <a:r>
              <a:rPr lang="en-US" dirty="0"/>
              <a:t>-ordered terms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When considering the postings of query terms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Look </a:t>
            </a:r>
            <a:r>
              <a:rPr lang="en-US" sz="2400" dirty="0">
                <a:solidFill>
                  <a:srgbClr val="0000FF"/>
                </a:solidFill>
              </a:rPr>
              <a:t>at them in order of decreasing </a:t>
            </a:r>
            <a:r>
              <a:rPr lang="en-US" sz="2400" dirty="0" err="1">
                <a:solidFill>
                  <a:srgbClr val="0000FF"/>
                </a:solidFill>
              </a:rPr>
              <a:t>idf</a:t>
            </a:r>
            <a:endParaRPr lang="en-US" sz="2400" dirty="0">
              <a:solidFill>
                <a:srgbClr val="0000FF"/>
              </a:solidFill>
            </a:endParaRPr>
          </a:p>
          <a:p>
            <a:pPr lvl="1"/>
            <a:r>
              <a:rPr lang="en-US" sz="2000" dirty="0">
                <a:solidFill>
                  <a:srgbClr val="0000FF"/>
                </a:solidFill>
                <a:ea typeface="ＭＳ Ｐゴシック" pitchFamily="-111" charset="-128"/>
              </a:rPr>
              <a:t>High </a:t>
            </a:r>
            <a:r>
              <a:rPr lang="en-US" sz="2000" dirty="0" err="1">
                <a:solidFill>
                  <a:srgbClr val="0000FF"/>
                </a:solidFill>
                <a:ea typeface="ＭＳ Ｐゴシック" pitchFamily="-111" charset="-128"/>
              </a:rPr>
              <a:t>idf</a:t>
            </a:r>
            <a:r>
              <a:rPr lang="en-US" sz="2000" dirty="0">
                <a:solidFill>
                  <a:srgbClr val="0000FF"/>
                </a:solidFill>
                <a:ea typeface="ＭＳ Ｐゴシック" pitchFamily="-111" charset="-128"/>
              </a:rPr>
              <a:t> terms likely to contribute most to score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As </a:t>
            </a:r>
            <a:r>
              <a:rPr lang="en-US" sz="2400" dirty="0"/>
              <a:t>we update score contribution from each query term</a:t>
            </a:r>
          </a:p>
          <a:p>
            <a:pPr lvl="1"/>
            <a:r>
              <a:rPr lang="en-US" sz="2000" dirty="0">
                <a:ea typeface="ＭＳ Ｐゴシック" pitchFamily="-111" charset="-128"/>
              </a:rPr>
              <a:t>Stop if doc scores relatively unchanged</a:t>
            </a:r>
          </a:p>
          <a:p>
            <a:pPr marL="0" indent="0"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Can </a:t>
            </a:r>
            <a:r>
              <a:rPr lang="en-US" sz="2400" dirty="0">
                <a:solidFill>
                  <a:srgbClr val="0000FF"/>
                </a:solidFill>
              </a:rPr>
              <a:t>apply to cosine </a:t>
            </a:r>
            <a:r>
              <a:rPr lang="en-US" sz="2400" dirty="0" smtClean="0">
                <a:solidFill>
                  <a:srgbClr val="0000FF"/>
                </a:solidFill>
              </a:rPr>
              <a:t>or other </a:t>
            </a:r>
            <a:r>
              <a:rPr lang="en-US" sz="2400" dirty="0">
                <a:solidFill>
                  <a:srgbClr val="0000FF"/>
                </a:solidFill>
              </a:rPr>
              <a:t>net scores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Calculating </a:t>
            </a:r>
            <a:r>
              <a:rPr lang="en-US" sz="2800" dirty="0" err="1" smtClean="0"/>
              <a:t>tf-idf</a:t>
            </a:r>
            <a:r>
              <a:rPr lang="en-US" sz="2800" dirty="0" smtClean="0"/>
              <a:t> score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Faster ranking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Static quality scores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Impact ordering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Cluster pruning</a:t>
            </a:r>
          </a:p>
          <a:p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TF-IDF recap: similarity</a:t>
            </a:r>
            <a:endParaRPr lang="en-US" dirty="0"/>
          </a:p>
        </p:txBody>
      </p:sp>
      <p:pic>
        <p:nvPicPr>
          <p:cNvPr id="4" name="Content Placeholder 3" descr="vs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752600"/>
            <a:ext cx="4953000" cy="3876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90600" y="5715000"/>
            <a:ext cx="76200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Given weight vectors, how do we determine similarity (i.e. ranking)?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82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itchFamily="-111" charset="-122"/>
                <a:cs typeface="宋体" pitchFamily="-111" charset="-122"/>
              </a:rPr>
              <a:t>Cluster pruning: preprocessing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zh-CN" sz="2800" dirty="0">
                <a:ea typeface="宋体" pitchFamily="-111" charset="-122"/>
                <a:cs typeface="宋体" pitchFamily="-111" charset="-122"/>
              </a:rPr>
              <a:t>Pick </a:t>
            </a:r>
            <a:r>
              <a:rPr lang="en-US" altLang="zh-CN" sz="2800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N </a:t>
            </a:r>
            <a:r>
              <a:rPr lang="en-US" altLang="zh-CN" sz="2800" i="1" dirty="0" smtClean="0">
                <a:ea typeface="宋体" pitchFamily="-111" charset="-122"/>
                <a:cs typeface="宋体" pitchFamily="-111" charset="-122"/>
                <a:sym typeface="Symbol" pitchFamily="-111" charset="2"/>
              </a:rPr>
              <a:t>docs,</a:t>
            </a:r>
            <a:r>
              <a:rPr lang="en-US" altLang="zh-CN" sz="2800" dirty="0" smtClean="0">
                <a:ea typeface="宋体" pitchFamily="-111" charset="-122"/>
                <a:cs typeface="宋体" pitchFamily="-111" charset="-122"/>
                <a:sym typeface="Symbol" pitchFamily="-111" charset="2"/>
              </a:rPr>
              <a:t> call </a:t>
            </a:r>
            <a:r>
              <a:rPr lang="en-US" altLang="zh-CN" sz="2800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these </a:t>
            </a:r>
            <a:r>
              <a:rPr lang="en-US" altLang="zh-CN" sz="2800" i="1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leaders</a:t>
            </a:r>
            <a:endParaRPr lang="en-US" altLang="zh-CN" sz="2800" dirty="0"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endParaRPr lang="en-US" altLang="zh-CN" sz="2800" dirty="0" smtClean="0">
              <a:solidFill>
                <a:srgbClr val="C00000"/>
              </a:solidFill>
              <a:ea typeface="宋体" pitchFamily="-111" charset="-122"/>
              <a:cs typeface="宋体" pitchFamily="-111" charset="-122"/>
            </a:endParaRPr>
          </a:p>
          <a:p>
            <a:pPr marL="0" indent="0" eaLnBrk="1" hangingPunct="1">
              <a:buNone/>
            </a:pPr>
            <a:r>
              <a:rPr lang="en-US" altLang="zh-CN" sz="2800" dirty="0" smtClean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For </a:t>
            </a:r>
            <a:r>
              <a:rPr lang="en-US" altLang="zh-CN" sz="2800" dirty="0">
                <a:solidFill>
                  <a:srgbClr val="0000FF"/>
                </a:solidFill>
                <a:ea typeface="宋体" pitchFamily="-111" charset="-122"/>
                <a:cs typeface="宋体" pitchFamily="-111" charset="-122"/>
              </a:rPr>
              <a:t>every other doc, pre-compute nearest leader</a:t>
            </a:r>
          </a:p>
          <a:p>
            <a:pPr lvl="1" eaLnBrk="1" hangingPunct="1"/>
            <a:r>
              <a:rPr lang="en-US" altLang="zh-CN" dirty="0">
                <a:ea typeface="宋体" pitchFamily="-111" charset="-122"/>
                <a:cs typeface="宋体" pitchFamily="-111" charset="-122"/>
              </a:rPr>
              <a:t>Docs attached to a </a:t>
            </a:r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leader are called </a:t>
            </a:r>
            <a:r>
              <a:rPr lang="en-US" altLang="zh-CN" i="1" dirty="0" smtClean="0">
                <a:ea typeface="宋体" pitchFamily="-111" charset="-122"/>
                <a:cs typeface="宋体" pitchFamily="-111" charset="-122"/>
              </a:rPr>
              <a:t>followers</a:t>
            </a:r>
          </a:p>
          <a:p>
            <a:pPr lvl="1" eaLnBrk="1" hangingPunct="1"/>
            <a:r>
              <a:rPr lang="en-US" altLang="zh-CN" u="sng" dirty="0">
                <a:ea typeface="宋体" pitchFamily="-111" charset="-122"/>
                <a:cs typeface="宋体" pitchFamily="-111" charset="-122"/>
              </a:rPr>
              <a:t>Likely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: each leader has ~ </a:t>
            </a:r>
            <a:r>
              <a:rPr lang="en-US" altLang="zh-CN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</a:t>
            </a:r>
            <a:r>
              <a:rPr lang="en-US" altLang="zh-CN" i="1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N</a:t>
            </a:r>
            <a:r>
              <a:rPr lang="en-US" altLang="zh-CN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 </a:t>
            </a:r>
            <a:r>
              <a:rPr lang="en-US" altLang="zh-CN" dirty="0" smtClean="0">
                <a:ea typeface="宋体" pitchFamily="-111" charset="-122"/>
                <a:cs typeface="宋体" pitchFamily="-111" charset="-122"/>
                <a:sym typeface="Symbol" pitchFamily="-111" charset="2"/>
              </a:rPr>
              <a:t>followers</a:t>
            </a:r>
            <a:endParaRPr lang="en-US" altLang="zh-CN" i="1" dirty="0"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itchFamily="-111" charset="-122"/>
                <a:cs typeface="宋体" pitchFamily="-111" charset="-122"/>
              </a:rPr>
              <a:t> </a:t>
            </a:r>
            <a:r>
              <a:rPr lang="en-US" altLang="zh-CN">
                <a:ea typeface="宋体" pitchFamily="-111" charset="-122"/>
                <a:cs typeface="宋体" pitchFamily="-111" charset="-122"/>
              </a:rPr>
              <a:t>Cluster pruning: query processing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001000" cy="4572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3200" dirty="0">
                <a:ea typeface="宋体" pitchFamily="-111" charset="-122"/>
                <a:cs typeface="宋体" pitchFamily="-111" charset="-122"/>
              </a:rPr>
              <a:t>Process a query as </a:t>
            </a:r>
            <a:r>
              <a:rPr lang="en-US" altLang="zh-CN" sz="3200" dirty="0" smtClean="0">
                <a:ea typeface="宋体" pitchFamily="-111" charset="-122"/>
                <a:cs typeface="宋体" pitchFamily="-111" charset="-122"/>
              </a:rPr>
              <a:t>follows:</a:t>
            </a:r>
          </a:p>
          <a:p>
            <a:pPr marL="0" indent="0" eaLnBrk="1" hangingPunct="1">
              <a:buNone/>
            </a:pPr>
            <a:endParaRPr lang="en-US" altLang="zh-CN" sz="3200" dirty="0">
              <a:ea typeface="宋体" pitchFamily="-111" charset="-122"/>
              <a:cs typeface="宋体" pitchFamily="-111" charset="-122"/>
            </a:endParaRPr>
          </a:p>
          <a:p>
            <a:pPr marL="400050" lvl="1" indent="0" eaLnBrk="1" hangingPunct="1">
              <a:buNone/>
            </a:pPr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Given 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query </a:t>
            </a:r>
            <a:r>
              <a:rPr lang="en-US" altLang="zh-CN" i="1" dirty="0">
                <a:ea typeface="宋体" pitchFamily="-111" charset="-122"/>
                <a:cs typeface="宋体" pitchFamily="-111" charset="-122"/>
              </a:rPr>
              <a:t>Q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, find its nearest </a:t>
            </a:r>
            <a:r>
              <a:rPr lang="en-US" altLang="zh-CN" i="1" dirty="0">
                <a:ea typeface="宋体" pitchFamily="-111" charset="-122"/>
                <a:cs typeface="宋体" pitchFamily="-111" charset="-122"/>
              </a:rPr>
              <a:t>leader </a:t>
            </a:r>
            <a:r>
              <a:rPr lang="en-US" altLang="zh-CN" i="1" dirty="0" smtClean="0">
                <a:ea typeface="宋体" pitchFamily="-111" charset="-122"/>
                <a:cs typeface="宋体" pitchFamily="-111" charset="-122"/>
              </a:rPr>
              <a:t>L</a:t>
            </a:r>
          </a:p>
          <a:p>
            <a:pPr marL="0" indent="0" eaLnBrk="1" hangingPunct="1">
              <a:buNone/>
            </a:pPr>
            <a:endParaRPr lang="en-US" altLang="zh-CN" sz="2800" i="1" dirty="0">
              <a:ea typeface="宋体" pitchFamily="-111" charset="-122"/>
              <a:cs typeface="宋体" pitchFamily="-111" charset="-122"/>
            </a:endParaRPr>
          </a:p>
          <a:p>
            <a:pPr marL="400050" lvl="1" indent="0" eaLnBrk="1" hangingPunct="1">
              <a:buNone/>
            </a:pPr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Seek </a:t>
            </a:r>
            <a:r>
              <a:rPr lang="en-US" altLang="zh-CN" i="1" dirty="0">
                <a:ea typeface="宋体" pitchFamily="-111" charset="-122"/>
                <a:cs typeface="宋体" pitchFamily="-111" charset="-122"/>
              </a:rPr>
              <a:t>K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 nearest docs from among </a:t>
            </a:r>
            <a:r>
              <a:rPr lang="en-US" altLang="zh-CN" i="1" dirty="0">
                <a:ea typeface="宋体" pitchFamily="-111" charset="-122"/>
                <a:cs typeface="宋体" pitchFamily="-111" charset="-122"/>
              </a:rPr>
              <a:t>L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’s </a:t>
            </a:r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followers</a:t>
            </a:r>
          </a:p>
          <a:p>
            <a:pPr eaLnBrk="1" hangingPunct="1"/>
            <a:endParaRPr lang="zh-CN" altLang="en-US" sz="2400" dirty="0"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itchFamily="-111" charset="-122"/>
                <a:cs typeface="宋体" pitchFamily="-111" charset="-122"/>
              </a:rPr>
              <a:t>Visualization</a:t>
            </a:r>
          </a:p>
        </p:txBody>
      </p:sp>
      <p:sp>
        <p:nvSpPr>
          <p:cNvPr id="50179" name="Oval 15"/>
          <p:cNvSpPr>
            <a:spLocks noChangeArrowheads="1"/>
          </p:cNvSpPr>
          <p:nvPr/>
        </p:nvSpPr>
        <p:spPr bwMode="auto">
          <a:xfrm>
            <a:off x="2011363" y="31734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0" name="Oval 16"/>
          <p:cNvSpPr>
            <a:spLocks noChangeArrowheads="1"/>
          </p:cNvSpPr>
          <p:nvPr/>
        </p:nvSpPr>
        <p:spPr bwMode="auto">
          <a:xfrm>
            <a:off x="1806575" y="26844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1" name="Oval 17"/>
          <p:cNvSpPr>
            <a:spLocks noChangeArrowheads="1"/>
          </p:cNvSpPr>
          <p:nvPr/>
        </p:nvSpPr>
        <p:spPr bwMode="auto">
          <a:xfrm>
            <a:off x="2422525" y="3009900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2" name="Oval 18"/>
          <p:cNvSpPr>
            <a:spLocks noChangeArrowheads="1"/>
          </p:cNvSpPr>
          <p:nvPr/>
        </p:nvSpPr>
        <p:spPr bwMode="auto">
          <a:xfrm>
            <a:off x="2422525" y="34163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3" name="Oval 19"/>
          <p:cNvSpPr>
            <a:spLocks noChangeArrowheads="1"/>
          </p:cNvSpPr>
          <p:nvPr/>
        </p:nvSpPr>
        <p:spPr bwMode="auto">
          <a:xfrm>
            <a:off x="1806575" y="3822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4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5" name="Oval 21"/>
          <p:cNvSpPr>
            <a:spLocks noChangeArrowheads="1"/>
          </p:cNvSpPr>
          <p:nvPr/>
        </p:nvSpPr>
        <p:spPr bwMode="auto">
          <a:xfrm>
            <a:off x="5715000" y="19542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6" name="Oval 22"/>
          <p:cNvSpPr>
            <a:spLocks noChangeArrowheads="1"/>
          </p:cNvSpPr>
          <p:nvPr/>
        </p:nvSpPr>
        <p:spPr bwMode="auto">
          <a:xfrm>
            <a:off x="5867400" y="226218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7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8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9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0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1" name="Oval 28"/>
          <p:cNvSpPr>
            <a:spLocks noChangeArrowheads="1"/>
          </p:cNvSpPr>
          <p:nvPr/>
        </p:nvSpPr>
        <p:spPr bwMode="auto">
          <a:xfrm>
            <a:off x="6469063" y="23606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2" name="Oval 29"/>
          <p:cNvSpPr>
            <a:spLocks noChangeArrowheads="1"/>
          </p:cNvSpPr>
          <p:nvPr/>
        </p:nvSpPr>
        <p:spPr bwMode="auto">
          <a:xfrm>
            <a:off x="6743700" y="21971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3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4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5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6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7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8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9" name="Oval 36"/>
          <p:cNvSpPr>
            <a:spLocks noChangeArrowheads="1"/>
          </p:cNvSpPr>
          <p:nvPr/>
        </p:nvSpPr>
        <p:spPr bwMode="auto">
          <a:xfrm>
            <a:off x="4479925" y="41481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0" name="Oval 37"/>
          <p:cNvSpPr>
            <a:spLocks noChangeArrowheads="1"/>
          </p:cNvSpPr>
          <p:nvPr/>
        </p:nvSpPr>
        <p:spPr bwMode="auto">
          <a:xfrm>
            <a:off x="4686300" y="45545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1" name="Oval 38"/>
          <p:cNvSpPr>
            <a:spLocks noChangeArrowheads="1"/>
          </p:cNvSpPr>
          <p:nvPr/>
        </p:nvSpPr>
        <p:spPr bwMode="auto">
          <a:xfrm>
            <a:off x="4479925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2" name="Oval 39"/>
          <p:cNvSpPr>
            <a:spLocks noChangeArrowheads="1"/>
          </p:cNvSpPr>
          <p:nvPr/>
        </p:nvSpPr>
        <p:spPr bwMode="auto">
          <a:xfrm>
            <a:off x="4068763" y="46355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3" name="Rectangle 40"/>
          <p:cNvSpPr>
            <a:spLocks noChangeArrowheads="1"/>
          </p:cNvSpPr>
          <p:nvPr/>
        </p:nvSpPr>
        <p:spPr bwMode="auto">
          <a:xfrm>
            <a:off x="5921375" y="3173413"/>
            <a:ext cx="2127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4" name="Oval 41"/>
          <p:cNvSpPr>
            <a:spLocks noChangeArrowheads="1"/>
          </p:cNvSpPr>
          <p:nvPr/>
        </p:nvSpPr>
        <p:spPr bwMode="auto">
          <a:xfrm>
            <a:off x="5715000" y="3173413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5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6" name="Oval 43"/>
          <p:cNvSpPr>
            <a:spLocks noChangeArrowheads="1"/>
          </p:cNvSpPr>
          <p:nvPr/>
        </p:nvSpPr>
        <p:spPr bwMode="auto">
          <a:xfrm>
            <a:off x="4892675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7" name="Text Box 4"/>
          <p:cNvSpPr txBox="1">
            <a:spLocks noChangeArrowheads="1"/>
          </p:cNvSpPr>
          <p:nvPr/>
        </p:nvSpPr>
        <p:spPr bwMode="auto">
          <a:xfrm>
            <a:off x="5867400" y="3200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Query</a:t>
            </a:r>
          </a:p>
        </p:txBody>
      </p:sp>
      <p:cxnSp>
        <p:nvCxnSpPr>
          <p:cNvPr id="50208" name="AutoShape 5"/>
          <p:cNvCxnSpPr>
            <a:cxnSpLocks noChangeShapeType="1"/>
            <a:stCxn id="50207" idx="1"/>
            <a:endCxn id="50207" idx="1"/>
          </p:cNvCxnSpPr>
          <p:nvPr/>
        </p:nvCxnSpPr>
        <p:spPr bwMode="auto">
          <a:xfrm>
            <a:off x="5867400" y="3429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09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Leader</a:t>
            </a:r>
          </a:p>
        </p:txBody>
      </p:sp>
      <p:sp>
        <p:nvSpPr>
          <p:cNvPr id="50210" name="Text Box 12"/>
          <p:cNvSpPr txBox="1">
            <a:spLocks noChangeArrowheads="1"/>
          </p:cNvSpPr>
          <p:nvPr/>
        </p:nvSpPr>
        <p:spPr bwMode="auto">
          <a:xfrm>
            <a:off x="5029200" y="62484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Follower</a:t>
            </a:r>
          </a:p>
        </p:txBody>
      </p:sp>
      <p:sp>
        <p:nvSpPr>
          <p:cNvPr id="50211" name="Oval 13"/>
          <p:cNvSpPr>
            <a:spLocks noChangeArrowheads="1"/>
          </p:cNvSpPr>
          <p:nvPr/>
        </p:nvSpPr>
        <p:spPr bwMode="auto">
          <a:xfrm>
            <a:off x="6248400" y="2286000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212" name="AutoShape 45"/>
          <p:cNvCxnSpPr>
            <a:cxnSpLocks noChangeShapeType="1"/>
            <a:stCxn id="50211" idx="5"/>
            <a:endCxn id="50191" idx="1"/>
          </p:cNvCxnSpPr>
          <p:nvPr/>
        </p:nvCxnSpPr>
        <p:spPr bwMode="auto">
          <a:xfrm>
            <a:off x="6313488" y="2351088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3" name="AutoShape 46"/>
          <p:cNvCxnSpPr>
            <a:cxnSpLocks noChangeShapeType="1"/>
            <a:stCxn id="50211" idx="6"/>
            <a:endCxn id="50192" idx="2"/>
          </p:cNvCxnSpPr>
          <p:nvPr/>
        </p:nvCxnSpPr>
        <p:spPr bwMode="auto">
          <a:xfrm>
            <a:off x="6324600" y="2324100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4" name="AutoShape 48"/>
          <p:cNvCxnSpPr>
            <a:cxnSpLocks noChangeShapeType="1"/>
            <a:stCxn id="50211" idx="0"/>
          </p:cNvCxnSpPr>
          <p:nvPr/>
        </p:nvCxnSpPr>
        <p:spPr bwMode="auto">
          <a:xfrm>
            <a:off x="6286500" y="22860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5" name="AutoShape 50"/>
          <p:cNvCxnSpPr>
            <a:cxnSpLocks noChangeShapeType="1"/>
            <a:stCxn id="50211" idx="7"/>
          </p:cNvCxnSpPr>
          <p:nvPr/>
        </p:nvCxnSpPr>
        <p:spPr bwMode="auto">
          <a:xfrm flipH="1" flipV="1">
            <a:off x="6232525" y="2012950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6" name="AutoShape 51"/>
          <p:cNvCxnSpPr>
            <a:cxnSpLocks noChangeShapeType="1"/>
            <a:stCxn id="50211" idx="1"/>
            <a:endCxn id="50185" idx="6"/>
          </p:cNvCxnSpPr>
          <p:nvPr/>
        </p:nvCxnSpPr>
        <p:spPr bwMode="auto">
          <a:xfrm flipH="1" flipV="1">
            <a:off x="5937250" y="2079625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7" name="AutoShape 52"/>
          <p:cNvCxnSpPr>
            <a:cxnSpLocks noChangeShapeType="1"/>
            <a:stCxn id="50211" idx="1"/>
            <a:endCxn id="50186" idx="6"/>
          </p:cNvCxnSpPr>
          <p:nvPr/>
        </p:nvCxnSpPr>
        <p:spPr bwMode="auto">
          <a:xfrm flipH="1">
            <a:off x="6089650" y="2297113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355829" name="AutoShape 53"/>
          <p:cNvCxnSpPr>
            <a:cxnSpLocks noChangeShapeType="1"/>
            <a:stCxn id="50204" idx="0"/>
            <a:endCxn id="50211" idx="3"/>
          </p:cNvCxnSpPr>
          <p:nvPr/>
        </p:nvCxnSpPr>
        <p:spPr bwMode="auto">
          <a:xfrm flipV="1">
            <a:off x="5821363" y="2351088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sp>
        <p:nvSpPr>
          <p:cNvPr id="1355830" name="Freeform 54"/>
          <p:cNvSpPr>
            <a:spLocks/>
          </p:cNvSpPr>
          <p:nvPr/>
        </p:nvSpPr>
        <p:spPr bwMode="auto">
          <a:xfrm>
            <a:off x="5062538" y="1582738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20" name="Oval 56"/>
          <p:cNvSpPr>
            <a:spLocks noChangeArrowheads="1"/>
          </p:cNvSpPr>
          <p:nvPr/>
        </p:nvSpPr>
        <p:spPr bwMode="auto">
          <a:xfrm>
            <a:off x="6172200" y="2187575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21" name="Oval 58"/>
          <p:cNvSpPr>
            <a:spLocks noChangeArrowheads="1"/>
          </p:cNvSpPr>
          <p:nvPr/>
        </p:nvSpPr>
        <p:spPr bwMode="auto">
          <a:xfrm>
            <a:off x="6096000" y="17526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83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Cluster pruning variants</a:t>
            </a:r>
            <a:endParaRPr lang="en-US" altLang="zh-CN" dirty="0">
              <a:ea typeface="宋体" pitchFamily="-111" charset="-122"/>
              <a:cs typeface="宋体" pitchFamily="-111" charset="-122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Have each follower attached to </a:t>
            </a:r>
            <a:r>
              <a:rPr lang="en-US" altLang="zh-CN" sz="2000" i="1" dirty="0" smtClean="0">
                <a:ea typeface="宋体" pitchFamily="-111" charset="-122"/>
                <a:cs typeface="宋体" pitchFamily="-111" charset="-122"/>
              </a:rPr>
              <a:t>b</a:t>
            </a:r>
            <a:r>
              <a:rPr lang="en-US" altLang="zh-CN" sz="2000" i="1" baseline="-25000" dirty="0" smtClean="0">
                <a:ea typeface="宋体" pitchFamily="-111" charset="-122"/>
                <a:cs typeface="宋体" pitchFamily="-111" charset="-122"/>
              </a:rPr>
              <a:t>1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 (e.g. 2) 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nearest 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leaders</a:t>
            </a:r>
          </a:p>
          <a:p>
            <a:pPr marL="0" indent="0" eaLnBrk="1" hangingPunct="1">
              <a:buNone/>
            </a:pP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From query, find </a:t>
            </a:r>
            <a:r>
              <a:rPr lang="en-US" altLang="zh-CN" sz="2000" i="1" dirty="0" smtClean="0">
                <a:ea typeface="宋体" pitchFamily="-111" charset="-122"/>
                <a:cs typeface="宋体" pitchFamily="-111" charset="-122"/>
              </a:rPr>
              <a:t>b</a:t>
            </a:r>
            <a:r>
              <a:rPr lang="en-US" altLang="zh-CN" sz="2000" i="1" baseline="-25000" dirty="0" smtClean="0">
                <a:ea typeface="宋体" pitchFamily="-111" charset="-122"/>
                <a:cs typeface="宋体" pitchFamily="-111" charset="-122"/>
              </a:rPr>
              <a:t>2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 (e.g. 3) 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nearest leaders and their 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followers</a:t>
            </a:r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1423988" y="3670300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6"/>
          <p:cNvSpPr>
            <a:spLocks noChangeArrowheads="1"/>
          </p:cNvSpPr>
          <p:nvPr/>
        </p:nvSpPr>
        <p:spPr bwMode="auto">
          <a:xfrm>
            <a:off x="1219200" y="318135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1835150" y="3506787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8"/>
          <p:cNvSpPr>
            <a:spLocks noChangeArrowheads="1"/>
          </p:cNvSpPr>
          <p:nvPr/>
        </p:nvSpPr>
        <p:spPr bwMode="auto">
          <a:xfrm>
            <a:off x="1835150" y="3913187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1219200" y="4319587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6475412" y="2962275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22"/>
          <p:cNvSpPr>
            <a:spLocks noChangeArrowheads="1"/>
          </p:cNvSpPr>
          <p:nvPr/>
        </p:nvSpPr>
        <p:spPr bwMode="auto">
          <a:xfrm>
            <a:off x="6627812" y="327025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229475" y="3368675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29"/>
          <p:cNvSpPr>
            <a:spLocks noChangeArrowheads="1"/>
          </p:cNvSpPr>
          <p:nvPr/>
        </p:nvSpPr>
        <p:spPr bwMode="auto">
          <a:xfrm>
            <a:off x="7504112" y="3205162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Oval 36"/>
          <p:cNvSpPr>
            <a:spLocks noChangeArrowheads="1"/>
          </p:cNvSpPr>
          <p:nvPr/>
        </p:nvSpPr>
        <p:spPr bwMode="auto">
          <a:xfrm>
            <a:off x="4191000" y="373380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7"/>
          <p:cNvSpPr>
            <a:spLocks noChangeArrowheads="1"/>
          </p:cNvSpPr>
          <p:nvPr/>
        </p:nvSpPr>
        <p:spPr bwMode="auto">
          <a:xfrm>
            <a:off x="5105400" y="472440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8"/>
          <p:cNvSpPr>
            <a:spLocks noChangeArrowheads="1"/>
          </p:cNvSpPr>
          <p:nvPr/>
        </p:nvSpPr>
        <p:spPr bwMode="auto">
          <a:xfrm>
            <a:off x="4648200" y="51054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Oval 39"/>
          <p:cNvSpPr>
            <a:spLocks noChangeArrowheads="1"/>
          </p:cNvSpPr>
          <p:nvPr/>
        </p:nvSpPr>
        <p:spPr bwMode="auto">
          <a:xfrm>
            <a:off x="3657600" y="44958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6681787" y="4181475"/>
            <a:ext cx="2127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41"/>
          <p:cNvSpPr>
            <a:spLocks noChangeArrowheads="1"/>
          </p:cNvSpPr>
          <p:nvPr/>
        </p:nvSpPr>
        <p:spPr bwMode="auto">
          <a:xfrm>
            <a:off x="6475412" y="4181475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43"/>
          <p:cNvSpPr>
            <a:spLocks noChangeArrowheads="1"/>
          </p:cNvSpPr>
          <p:nvPr/>
        </p:nvSpPr>
        <p:spPr bwMode="auto">
          <a:xfrm>
            <a:off x="4800600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627812" y="4208462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Query</a:t>
            </a:r>
          </a:p>
        </p:txBody>
      </p:sp>
      <p:cxnSp>
        <p:nvCxnSpPr>
          <p:cNvPr id="34" name="AutoShape 5"/>
          <p:cNvCxnSpPr>
            <a:cxnSpLocks noChangeShapeType="1"/>
            <a:stCxn id="33" idx="1"/>
            <a:endCxn id="33" idx="1"/>
          </p:cNvCxnSpPr>
          <p:nvPr/>
        </p:nvCxnSpPr>
        <p:spPr bwMode="auto">
          <a:xfrm>
            <a:off x="6627812" y="4437062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Leader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029200" y="62484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Follower</a:t>
            </a:r>
          </a:p>
        </p:txBody>
      </p:sp>
      <p:sp>
        <p:nvSpPr>
          <p:cNvPr id="37" name="Oval 13"/>
          <p:cNvSpPr>
            <a:spLocks noChangeArrowheads="1"/>
          </p:cNvSpPr>
          <p:nvPr/>
        </p:nvSpPr>
        <p:spPr bwMode="auto">
          <a:xfrm>
            <a:off x="7008812" y="3294062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AutoShape 45"/>
          <p:cNvCxnSpPr>
            <a:cxnSpLocks noChangeShapeType="1"/>
            <a:stCxn id="37" idx="5"/>
            <a:endCxn id="17" idx="1"/>
          </p:cNvCxnSpPr>
          <p:nvPr/>
        </p:nvCxnSpPr>
        <p:spPr bwMode="auto">
          <a:xfrm>
            <a:off x="7073900" y="3359150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9" name="AutoShape 46"/>
          <p:cNvCxnSpPr>
            <a:cxnSpLocks noChangeShapeType="1"/>
            <a:stCxn id="37" idx="6"/>
            <a:endCxn id="18" idx="2"/>
          </p:cNvCxnSpPr>
          <p:nvPr/>
        </p:nvCxnSpPr>
        <p:spPr bwMode="auto">
          <a:xfrm>
            <a:off x="7085012" y="3332162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0" name="AutoShape 48"/>
          <p:cNvCxnSpPr>
            <a:cxnSpLocks noChangeShapeType="1"/>
            <a:stCxn id="37" idx="0"/>
          </p:cNvCxnSpPr>
          <p:nvPr/>
        </p:nvCxnSpPr>
        <p:spPr bwMode="auto">
          <a:xfrm>
            <a:off x="7046912" y="3294062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1" name="AutoShape 50"/>
          <p:cNvCxnSpPr>
            <a:cxnSpLocks noChangeShapeType="1"/>
            <a:stCxn id="37" idx="7"/>
          </p:cNvCxnSpPr>
          <p:nvPr/>
        </p:nvCxnSpPr>
        <p:spPr bwMode="auto">
          <a:xfrm flipH="1" flipV="1">
            <a:off x="6992937" y="3021012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2" name="AutoShape 51"/>
          <p:cNvCxnSpPr>
            <a:cxnSpLocks noChangeShapeType="1"/>
            <a:stCxn id="37" idx="1"/>
            <a:endCxn id="11" idx="6"/>
          </p:cNvCxnSpPr>
          <p:nvPr/>
        </p:nvCxnSpPr>
        <p:spPr bwMode="auto">
          <a:xfrm flipH="1" flipV="1">
            <a:off x="6697662" y="3087687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3" name="AutoShape 52"/>
          <p:cNvCxnSpPr>
            <a:cxnSpLocks noChangeShapeType="1"/>
            <a:stCxn id="37" idx="1"/>
            <a:endCxn id="12" idx="6"/>
          </p:cNvCxnSpPr>
          <p:nvPr/>
        </p:nvCxnSpPr>
        <p:spPr bwMode="auto">
          <a:xfrm flipH="1">
            <a:off x="6850062" y="3305175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" name="AutoShape 53"/>
          <p:cNvCxnSpPr>
            <a:cxnSpLocks noChangeShapeType="1"/>
            <a:stCxn id="30" idx="0"/>
            <a:endCxn id="37" idx="3"/>
          </p:cNvCxnSpPr>
          <p:nvPr/>
        </p:nvCxnSpPr>
        <p:spPr bwMode="auto">
          <a:xfrm flipV="1">
            <a:off x="6581775" y="3359150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sp>
        <p:nvSpPr>
          <p:cNvPr id="45" name="Freeform 54"/>
          <p:cNvSpPr>
            <a:spLocks/>
          </p:cNvSpPr>
          <p:nvPr/>
        </p:nvSpPr>
        <p:spPr bwMode="auto">
          <a:xfrm>
            <a:off x="5822950" y="2590800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Oval 56"/>
          <p:cNvSpPr>
            <a:spLocks noChangeArrowheads="1"/>
          </p:cNvSpPr>
          <p:nvPr/>
        </p:nvSpPr>
        <p:spPr bwMode="auto">
          <a:xfrm>
            <a:off x="6932612" y="3195637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58"/>
          <p:cNvSpPr>
            <a:spLocks noChangeArrowheads="1"/>
          </p:cNvSpPr>
          <p:nvPr/>
        </p:nvSpPr>
        <p:spPr bwMode="auto">
          <a:xfrm>
            <a:off x="6856412" y="2760662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8" name="AutoShape 53"/>
          <p:cNvCxnSpPr>
            <a:cxnSpLocks noChangeShapeType="1"/>
            <a:stCxn id="20" idx="6"/>
          </p:cNvCxnSpPr>
          <p:nvPr/>
        </p:nvCxnSpPr>
        <p:spPr bwMode="auto">
          <a:xfrm flipV="1">
            <a:off x="4487863" y="4343400"/>
            <a:ext cx="1970087" cy="174626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cxnSp>
        <p:nvCxnSpPr>
          <p:cNvPr id="50" name="AutoShape 53"/>
          <p:cNvCxnSpPr>
            <a:cxnSpLocks noChangeShapeType="1"/>
            <a:stCxn id="10" idx="0"/>
          </p:cNvCxnSpPr>
          <p:nvPr/>
        </p:nvCxnSpPr>
        <p:spPr bwMode="auto">
          <a:xfrm rot="16200000" flipV="1">
            <a:off x="6260306" y="4777581"/>
            <a:ext cx="947738" cy="231776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cxnSp>
        <p:nvCxnSpPr>
          <p:cNvPr id="51" name="Straight Arrow Connector 50"/>
          <p:cNvCxnSpPr>
            <a:stCxn id="28" idx="6"/>
          </p:cNvCxnSpPr>
          <p:nvPr/>
        </p:nvCxnSpPr>
        <p:spPr bwMode="auto">
          <a:xfrm flipV="1">
            <a:off x="3870325" y="4573588"/>
            <a:ext cx="320675" cy="48419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rot="10800000" flipV="1">
            <a:off x="2514600" y="4648200"/>
            <a:ext cx="1143000" cy="22860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Discussion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should be held responsible when a program generates undesirable data outside control of the programmer</a:t>
            </a:r>
            <a:r>
              <a:rPr lang="en-US" dirty="0" smtClean="0"/>
              <a:t>?</a:t>
            </a:r>
          </a:p>
          <a:p>
            <a:r>
              <a:rPr lang="en-US" dirty="0"/>
              <a:t>Does removal from the autocomplete feature, but not the general search results, count as </a:t>
            </a:r>
            <a:r>
              <a:rPr lang="en-US" dirty="0" smtClean="0"/>
              <a:t>censorship?</a:t>
            </a:r>
            <a:endParaRPr lang="en-US" dirty="0"/>
          </a:p>
          <a:p>
            <a:r>
              <a:rPr lang="en-US" dirty="0"/>
              <a:t>How much power should Google have to censor content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TF-IDF recap</a:t>
            </a:r>
            <a:r>
              <a:rPr lang="en-US" dirty="0"/>
              <a:t>: </a:t>
            </a:r>
            <a:r>
              <a:rPr lang="en-US" dirty="0" smtClean="0"/>
              <a:t>similarity</a:t>
            </a:r>
            <a:endParaRPr lang="en-US" dirty="0"/>
          </a:p>
        </p:txBody>
      </p:sp>
      <p:graphicFrame>
        <p:nvGraphicFramePr>
          <p:cNvPr id="19458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Equation" r:id="rId3" imgW="2946240" imgH="609480" progId="Equation.3">
                  <p:embed/>
                </p:oleObj>
              </mc:Choice>
              <mc:Fallback>
                <p:oleObj name="Equation" r:id="rId3" imgW="2946240" imgH="60948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2317750"/>
                        <a:ext cx="7216775" cy="149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9469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9470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9462" name="TextBox 10"/>
          <p:cNvSpPr txBox="1">
            <a:spLocks noChangeArrowheads="1"/>
          </p:cNvSpPr>
          <p:nvPr/>
        </p:nvSpPr>
        <p:spPr bwMode="auto">
          <a:xfrm>
            <a:off x="533400" y="5037137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cos(</a:t>
            </a:r>
            <a:r>
              <a:rPr lang="en-US" i="1" dirty="0" err="1"/>
              <a:t>q,d</a:t>
            </a:r>
            <a:r>
              <a:rPr lang="en-US" dirty="0"/>
              <a:t>) is the cosine similarity of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Calculating </a:t>
            </a:r>
            <a:r>
              <a:rPr lang="en-US" sz="2800" dirty="0" err="1" smtClean="0">
                <a:solidFill>
                  <a:srgbClr val="0000FF"/>
                </a:solidFill>
              </a:rPr>
              <a:t>tf-idf</a:t>
            </a:r>
            <a:r>
              <a:rPr lang="en-US" sz="2800" dirty="0" smtClean="0">
                <a:solidFill>
                  <a:srgbClr val="0000FF"/>
                </a:solidFill>
              </a:rPr>
              <a:t> score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Faster ranking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Static quality scores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Impact ordering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Cluster pruning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424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Index-time:</a:t>
            </a:r>
          </a:p>
          <a:p>
            <a:pPr marL="400050" lvl="1" indent="0">
              <a:buNone/>
            </a:pPr>
            <a:r>
              <a:rPr lang="en-US" dirty="0" smtClean="0"/>
              <a:t>calculate weight (e.g. TF-IDF) vectors for all documents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Query time:</a:t>
            </a:r>
          </a:p>
          <a:p>
            <a:pPr marL="400050" lvl="1" indent="0">
              <a:buNone/>
            </a:pPr>
            <a:r>
              <a:rPr lang="en-US" dirty="0" smtClean="0"/>
              <a:t>calculate weight vector for query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calculate similarity (e.g. cosine) between query and all documents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sort by similarity and return top K</a:t>
            </a:r>
          </a:p>
        </p:txBody>
      </p:sp>
    </p:spTree>
    <p:extLst>
      <p:ext uri="{BB962C8B-B14F-4D97-AF65-F5344CB8AC3E}">
        <p14:creationId xmlns:p14="http://schemas.microsoft.com/office/powerpoint/2010/main" val="2999994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6658</TotalTime>
  <Words>2950</Words>
  <Application>Microsoft Macintosh PowerPoint</Application>
  <PresentationFormat>On-screen Show (4:3)</PresentationFormat>
  <Paragraphs>670</Paragraphs>
  <Slides>64</Slides>
  <Notes>6</Notes>
  <HiddenSlides>10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64</vt:i4>
      </vt:variant>
    </vt:vector>
  </HeadingPairs>
  <TitlesOfParts>
    <vt:vector size="67" baseType="lpstr">
      <vt:lpstr>Default Design</vt:lpstr>
      <vt:lpstr>Equation</vt:lpstr>
      <vt:lpstr>Worksheet</vt:lpstr>
      <vt:lpstr>Faster TF-IDF</vt:lpstr>
      <vt:lpstr>Administrative</vt:lpstr>
      <vt:lpstr>TF-IDF recap</vt:lpstr>
      <vt:lpstr>TF-IDF recap: document vectors</vt:lpstr>
      <vt:lpstr>TF-IDF recap: document vectors</vt:lpstr>
      <vt:lpstr>TF-IDF recap: similarity</vt:lpstr>
      <vt:lpstr>TF-IDF recap: similarity</vt:lpstr>
      <vt:lpstr>Outline</vt:lpstr>
      <vt:lpstr>The basic idea</vt:lpstr>
      <vt:lpstr>Calculating cosine similarity</vt:lpstr>
      <vt:lpstr>Calculating cosine similarity</vt:lpstr>
      <vt:lpstr>Calculating cosine tf-idf from index</vt:lpstr>
      <vt:lpstr>Index construction: collect docIDs</vt:lpstr>
      <vt:lpstr>Index construction: sort dictionary</vt:lpstr>
      <vt:lpstr>Index construction: create postings list</vt:lpstr>
      <vt:lpstr>Obtaining tf-idf weights</vt:lpstr>
      <vt:lpstr>An aside: speed matters!</vt:lpstr>
      <vt:lpstr>Do we have everything we need?</vt:lpstr>
      <vt:lpstr>Computing cosine scores</vt:lpstr>
      <vt:lpstr>Computing cosine scores</vt:lpstr>
      <vt:lpstr>Outline</vt:lpstr>
      <vt:lpstr>Key challenges for speedup</vt:lpstr>
      <vt:lpstr>Key challenges for speedup</vt:lpstr>
      <vt:lpstr>Key challenges for speedup</vt:lpstr>
      <vt:lpstr>Key challenges for speedup</vt:lpstr>
      <vt:lpstr>Speeding up the “merge”</vt:lpstr>
      <vt:lpstr>Speeding up the “merge”</vt:lpstr>
      <vt:lpstr>Selecting top K</vt:lpstr>
      <vt:lpstr>Inexact top K</vt:lpstr>
      <vt:lpstr>Current approach</vt:lpstr>
      <vt:lpstr>Approximate approach</vt:lpstr>
      <vt:lpstr>Exact vs. approximate</vt:lpstr>
      <vt:lpstr>Exact vs. approximate</vt:lpstr>
      <vt:lpstr>Docs must contain multiple query terms</vt:lpstr>
      <vt:lpstr>Multiple query terms</vt:lpstr>
      <vt:lpstr>Multiple query terms</vt:lpstr>
      <vt:lpstr>High-idf query terms only</vt:lpstr>
      <vt:lpstr>High scoring docs: champion lists</vt:lpstr>
      <vt:lpstr>Implementation details…</vt:lpstr>
      <vt:lpstr>Champion lists</vt:lpstr>
      <vt:lpstr>High and low lists</vt:lpstr>
      <vt:lpstr>Tiered indexes</vt:lpstr>
      <vt:lpstr>Example tiered index</vt:lpstr>
      <vt:lpstr>Quick review</vt:lpstr>
      <vt:lpstr>Outline</vt:lpstr>
      <vt:lpstr>Static quality scores</vt:lpstr>
      <vt:lpstr>Static quality scores</vt:lpstr>
      <vt:lpstr>Modeling authority</vt:lpstr>
      <vt:lpstr>Net score</vt:lpstr>
      <vt:lpstr>Net score</vt:lpstr>
      <vt:lpstr>Top K by net score – fast methods</vt:lpstr>
      <vt:lpstr>Why order postings by g(d)?</vt:lpstr>
      <vt:lpstr>Champion lists in g(d)-ordering</vt:lpstr>
      <vt:lpstr>Outline</vt:lpstr>
      <vt:lpstr>Impact-ordered postings</vt:lpstr>
      <vt:lpstr>Impact-ordered postings</vt:lpstr>
      <vt:lpstr>Impact-ordering: early termination</vt:lpstr>
      <vt:lpstr>Impact-ordering: idf-ordered terms</vt:lpstr>
      <vt:lpstr>Outline</vt:lpstr>
      <vt:lpstr>Cluster pruning: preprocessing</vt:lpstr>
      <vt:lpstr> Cluster pruning: query processing</vt:lpstr>
      <vt:lpstr>Visualization</vt:lpstr>
      <vt:lpstr>Cluster pruning variants</vt:lpstr>
      <vt:lpstr>Discussion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David Kauchak</cp:lastModifiedBy>
  <cp:revision>683</cp:revision>
  <cp:lastPrinted>2012-09-27T16:37:17Z</cp:lastPrinted>
  <dcterms:created xsi:type="dcterms:W3CDTF">2009-09-21T16:53:50Z</dcterms:created>
  <dcterms:modified xsi:type="dcterms:W3CDTF">2012-09-27T16:37:20Z</dcterms:modified>
</cp:coreProperties>
</file>