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3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3"/>
  </p:notesMasterIdLst>
  <p:handoutMasterIdLst>
    <p:handoutMasterId r:id="rId64"/>
  </p:handoutMasterIdLst>
  <p:sldIdLst>
    <p:sldId id="676" r:id="rId2"/>
    <p:sldId id="677" r:id="rId3"/>
    <p:sldId id="732" r:id="rId4"/>
    <p:sldId id="733" r:id="rId5"/>
    <p:sldId id="734" r:id="rId6"/>
    <p:sldId id="735" r:id="rId7"/>
    <p:sldId id="736" r:id="rId8"/>
    <p:sldId id="738" r:id="rId9"/>
    <p:sldId id="728" r:id="rId10"/>
    <p:sldId id="730" r:id="rId11"/>
    <p:sldId id="638" r:id="rId12"/>
    <p:sldId id="639" r:id="rId13"/>
    <p:sldId id="640" r:id="rId14"/>
    <p:sldId id="641" r:id="rId15"/>
    <p:sldId id="680" r:id="rId16"/>
    <p:sldId id="681" r:id="rId17"/>
    <p:sldId id="682" r:id="rId18"/>
    <p:sldId id="678" r:id="rId19"/>
    <p:sldId id="679" r:id="rId20"/>
    <p:sldId id="683" r:id="rId21"/>
    <p:sldId id="684" r:id="rId22"/>
    <p:sldId id="685" r:id="rId23"/>
    <p:sldId id="687" r:id="rId24"/>
    <p:sldId id="688" r:id="rId25"/>
    <p:sldId id="690" r:id="rId26"/>
    <p:sldId id="691" r:id="rId27"/>
    <p:sldId id="692" r:id="rId28"/>
    <p:sldId id="693" r:id="rId29"/>
    <p:sldId id="699" r:id="rId30"/>
    <p:sldId id="694" r:id="rId31"/>
    <p:sldId id="739" r:id="rId32"/>
    <p:sldId id="695" r:id="rId33"/>
    <p:sldId id="697" r:id="rId34"/>
    <p:sldId id="708" r:id="rId35"/>
    <p:sldId id="740" r:id="rId36"/>
    <p:sldId id="696" r:id="rId37"/>
    <p:sldId id="741" r:id="rId38"/>
    <p:sldId id="700" r:id="rId39"/>
    <p:sldId id="698" r:id="rId40"/>
    <p:sldId id="710" r:id="rId41"/>
    <p:sldId id="652" r:id="rId42"/>
    <p:sldId id="702" r:id="rId43"/>
    <p:sldId id="656" r:id="rId44"/>
    <p:sldId id="711" r:id="rId45"/>
    <p:sldId id="742" r:id="rId46"/>
    <p:sldId id="743" r:id="rId47"/>
    <p:sldId id="655" r:id="rId48"/>
    <p:sldId id="704" r:id="rId49"/>
    <p:sldId id="703" r:id="rId50"/>
    <p:sldId id="657" r:id="rId51"/>
    <p:sldId id="705" r:id="rId52"/>
    <p:sldId id="659" r:id="rId53"/>
    <p:sldId id="706" r:id="rId54"/>
    <p:sldId id="651" r:id="rId55"/>
    <p:sldId id="744" r:id="rId56"/>
    <p:sldId id="669" r:id="rId57"/>
    <p:sldId id="671" r:id="rId58"/>
    <p:sldId id="672" r:id="rId59"/>
    <p:sldId id="673" r:id="rId60"/>
    <p:sldId id="707" r:id="rId61"/>
    <p:sldId id="674" r:id="rId6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00FF"/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34" autoAdjust="0"/>
    <p:restoredTop sz="90772" autoAdjust="0"/>
  </p:normalViewPr>
  <p:slideViewPr>
    <p:cSldViewPr>
      <p:cViewPr>
        <p:scale>
          <a:sx n="100" d="100"/>
          <a:sy n="100" d="100"/>
        </p:scale>
        <p:origin x="-728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E9F60804-2705-F043-A4F4-B16F520EA5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71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D71E6-BB54-044F-8954-A66E8ECD8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4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235" tIns="47617" rIns="95235" bIns="47617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 out vectors on the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D71E6-BB54-044F-8954-A66E8ECD83E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 out vectors on the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D71E6-BB54-044F-8954-A66E8ECD83EA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D30ABA3E-65D3-BB47-B7EC-53D2404D4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EE7C1-A9E4-864C-9E30-0F94987DA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C6A4B-87E5-674D-88BF-E98B4F78A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1373D-CA44-FF41-9E51-FCBFFD589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229CD-7205-2740-A3AD-2686891ECC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CF68E-2CAA-6E41-BD08-F34FEF2DB4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B305D-3714-F149-83B4-84ECF5B6B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188F5-8BA9-884F-9422-1711F52A7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CAC67-5055-8644-8516-FA8C723CF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8E14C-4376-1F4F-9694-3A6AF0FA6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E0964-C4FA-C648-8765-4714720D4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1" charset="0"/>
              </a:defRPr>
            </a:lvl1pPr>
          </a:lstStyle>
          <a:p>
            <a:fld id="{5550E736-7CFE-E64C-A424-A85171CC39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2" y="1371602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4.xls"/><Relationship Id="rId4" Type="http://schemas.openxmlformats.org/officeDocument/2006/relationships/image" Target="../media/image15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6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9.e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TF-IDF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 smtClean="0">
                <a:ea typeface="ＭＳ Ｐゴシック" pitchFamily="-111" charset="-128"/>
              </a:rPr>
              <a:t>cs458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</a:t>
            </a:r>
            <a:r>
              <a:rPr lang="en-US" sz="2000" dirty="0" smtClean="0">
                <a:ea typeface="ＭＳ Ｐゴシック" pitchFamily="-111" charset="-128"/>
              </a:rPr>
              <a:t>2012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lecture6-tfidf.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TDT token normalization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467600" cy="381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894"/>
                <a:gridCol w="2562412"/>
                <a:gridCol w="1830294"/>
              </a:tblGrid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% change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folding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117K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3%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lowercasing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17%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stemming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25%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stoplist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/>
                </a:tc>
              </a:tr>
              <a:tr h="7793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&amp; lower</a:t>
                      </a:r>
                      <a:r>
                        <a:rPr lang="en-US" sz="2000" baseline="0" dirty="0" smtClean="0"/>
                        <a:t> &amp; </a:t>
                      </a:r>
                      <a:r>
                        <a:rPr lang="en-US" sz="2000" baseline="0" dirty="0" err="1" smtClean="0"/>
                        <a:t>stoplist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97K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20%</a:t>
                      </a:r>
                      <a:endParaRPr lang="en-US" sz="2000" dirty="0"/>
                    </a:p>
                  </a:txBody>
                  <a:tcPr/>
                </a:tc>
              </a:tr>
              <a:tr h="432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78K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019801"/>
            <a:ext cx="737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normalization </a:t>
            </a:r>
            <a:r>
              <a:rPr lang="en-US" dirty="0" err="1" smtClean="0">
                <a:solidFill>
                  <a:srgbClr val="FF0000"/>
                </a:solidFill>
              </a:rPr>
              <a:t>technique(s</a:t>
            </a:r>
            <a:r>
              <a:rPr lang="en-US" dirty="0" smtClean="0">
                <a:solidFill>
                  <a:srgbClr val="FF0000"/>
                </a:solidFill>
              </a:rPr>
              <a:t>)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2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Ranked retrieval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So </a:t>
            </a:r>
            <a:r>
              <a:rPr lang="en-US" sz="2000" dirty="0"/>
              <a:t>far, our queries have all been </a:t>
            </a:r>
            <a:r>
              <a:rPr lang="en-US" sz="2000" dirty="0" smtClean="0"/>
              <a:t>Boolean</a:t>
            </a:r>
          </a:p>
          <a:p>
            <a:pPr lvl="1" eaLnBrk="1" hangingPunct="1"/>
            <a:r>
              <a:rPr lang="en-US" sz="1800" dirty="0"/>
              <a:t>Documents either match or </a:t>
            </a:r>
            <a:r>
              <a:rPr lang="en-US" sz="1800" dirty="0" smtClean="0"/>
              <a:t>don’t</a:t>
            </a:r>
          </a:p>
          <a:p>
            <a:pPr lvl="1" eaLnBrk="1" hangingPunct="1"/>
            <a:endParaRPr lang="en-US" sz="1800" dirty="0" smtClean="0"/>
          </a:p>
          <a:p>
            <a:pPr marL="0" indent="0" eaLnBrk="1" hangingPunct="1">
              <a:buNone/>
            </a:pPr>
            <a:r>
              <a:rPr lang="en-US" sz="2000" dirty="0"/>
              <a:t>Good for expert users with precise understanding of their needs and the </a:t>
            </a:r>
            <a:r>
              <a:rPr lang="en-US" sz="2000" dirty="0" smtClean="0"/>
              <a:t>collection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Also </a:t>
            </a:r>
            <a:r>
              <a:rPr lang="en-US" sz="2000" dirty="0"/>
              <a:t>good for </a:t>
            </a:r>
            <a:r>
              <a:rPr lang="en-US" sz="2000" dirty="0" smtClean="0"/>
              <a:t>applications:  can </a:t>
            </a:r>
            <a:r>
              <a:rPr lang="en-US" sz="2000" dirty="0"/>
              <a:t>easily consume 1000s of </a:t>
            </a:r>
            <a:r>
              <a:rPr lang="en-US" sz="2000" dirty="0" smtClean="0"/>
              <a:t>results</a:t>
            </a:r>
          </a:p>
          <a:p>
            <a:pPr lvl="1" eaLnBrk="1" hangingPunct="1"/>
            <a:r>
              <a:rPr lang="en-US" sz="1800" dirty="0"/>
              <a:t>Not good for the majority of </a:t>
            </a:r>
            <a:r>
              <a:rPr lang="en-US" sz="1800" dirty="0" smtClean="0"/>
              <a:t>users</a:t>
            </a:r>
          </a:p>
          <a:p>
            <a:pPr lvl="1" eaLnBrk="1" hangingPunct="1"/>
            <a:r>
              <a:rPr lang="en-US" sz="1800" dirty="0"/>
              <a:t>Most users incapable of writing Boolean queries (or they are, but they think it’s too much work</a:t>
            </a:r>
            <a:r>
              <a:rPr lang="en-US" sz="1800" dirty="0" smtClean="0"/>
              <a:t>)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More importantly: most users </a:t>
            </a:r>
            <a:r>
              <a:rPr lang="en-US" sz="2000" dirty="0"/>
              <a:t>don’t want to wade through 1000s of </a:t>
            </a:r>
            <a:r>
              <a:rPr lang="en-US" sz="2000" dirty="0" smtClean="0"/>
              <a:t>results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pPr eaLnBrk="1" hangingPunct="1"/>
            <a:r>
              <a:rPr lang="en-US" sz="3200" dirty="0"/>
              <a:t>Problem with Boolean </a:t>
            </a:r>
            <a:r>
              <a:rPr lang="en-US" sz="3200" dirty="0" smtClean="0"/>
              <a:t>search: feast or famine</a:t>
            </a:r>
            <a:endParaRPr lang="en-US" sz="3200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Boolean queries often result in either too few (=0) or too many (1000s) results.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Query </a:t>
            </a:r>
            <a:r>
              <a:rPr lang="en-US" sz="2000" dirty="0"/>
              <a:t>1: “</a:t>
            </a:r>
            <a:r>
              <a:rPr lang="en-US" sz="2000" i="1" dirty="0"/>
              <a:t>standard user </a:t>
            </a:r>
            <a:r>
              <a:rPr lang="en-US" sz="2000" i="1" dirty="0" err="1"/>
              <a:t>dlink</a:t>
            </a:r>
            <a:r>
              <a:rPr lang="en-US" sz="2000" i="1" dirty="0"/>
              <a:t> 650</a:t>
            </a:r>
            <a:r>
              <a:rPr lang="en-US" sz="2000" dirty="0"/>
              <a:t>” → 200,000 hits</a:t>
            </a:r>
          </a:p>
          <a:p>
            <a:pPr marL="0" indent="0" eaLnBrk="1" hangingPunct="1">
              <a:buNone/>
            </a:pPr>
            <a:r>
              <a:rPr lang="en-US" sz="2000" dirty="0"/>
              <a:t>Query 2: “</a:t>
            </a:r>
            <a:r>
              <a:rPr lang="en-US" sz="2000" i="1" dirty="0"/>
              <a:t>standard user </a:t>
            </a:r>
            <a:r>
              <a:rPr lang="en-US" sz="2000" i="1" dirty="0" err="1"/>
              <a:t>dlink</a:t>
            </a:r>
            <a:r>
              <a:rPr lang="en-US" sz="2000" i="1" dirty="0"/>
              <a:t> 650 no card found</a:t>
            </a:r>
            <a:r>
              <a:rPr lang="en-US" sz="2000" dirty="0"/>
              <a:t>”: 0 hits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It </a:t>
            </a:r>
            <a:r>
              <a:rPr lang="en-US" sz="2000" dirty="0"/>
              <a:t>takes skill to come up with a query that produces a manageable number of </a:t>
            </a:r>
            <a:r>
              <a:rPr lang="en-US" sz="2000" dirty="0" smtClean="0"/>
              <a:t>hits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With </a:t>
            </a:r>
            <a:r>
              <a:rPr lang="en-US" sz="2000" dirty="0"/>
              <a:t>a ranked list of documents it does not matter how large the retrieved set </a:t>
            </a:r>
            <a:r>
              <a:rPr lang="en-US" sz="2000" dirty="0" smtClean="0"/>
              <a:t>is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990600"/>
          </a:xfrm>
        </p:spPr>
        <p:txBody>
          <a:bodyPr/>
          <a:lstStyle/>
          <a:p>
            <a:pPr eaLnBrk="1" hangingPunct="1"/>
            <a:r>
              <a:rPr lang="en-US" sz="3200" dirty="0"/>
              <a:t>Scoring as the basis of ranked retrieval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133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We </a:t>
            </a:r>
            <a:r>
              <a:rPr lang="en-US" sz="2000" dirty="0" smtClean="0"/>
              <a:t>want </a:t>
            </a:r>
            <a:r>
              <a:rPr lang="en-US" sz="2000" dirty="0"/>
              <a:t>to return in order the documents most likely to be useful to the searcher</a:t>
            </a: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Assign </a:t>
            </a:r>
            <a:r>
              <a:rPr lang="en-US" sz="2000" dirty="0"/>
              <a:t>a score</a:t>
            </a:r>
            <a:r>
              <a:rPr lang="en-US" sz="2000" dirty="0" smtClean="0"/>
              <a:t> that measures </a:t>
            </a:r>
            <a:r>
              <a:rPr lang="en-US" sz="2000" dirty="0"/>
              <a:t>how well document and query “match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3733800"/>
            <a:ext cx="8788400" cy="1473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5257800" y="4800600"/>
            <a:ext cx="1066800" cy="381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990600"/>
          </a:xfrm>
        </p:spPr>
        <p:txBody>
          <a:bodyPr/>
          <a:lstStyle/>
          <a:p>
            <a:pPr eaLnBrk="1" hangingPunct="1"/>
            <a:r>
              <a:rPr lang="en-US" sz="3600" dirty="0"/>
              <a:t>Query-document matching scores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We need a way of assigning a score to a query/document pair</a:t>
            </a: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Why isn’t it just for a score for a document?</a:t>
            </a:r>
          </a:p>
          <a:p>
            <a:pPr marL="0" indent="0" eaLnBrk="1" hangingPunct="1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Besides whether or not a query (or query word) occurs in a document, what other indicators might be useful?</a:t>
            </a:r>
          </a:p>
          <a:p>
            <a:pPr lvl="1" eaLnBrk="1" hangingPunct="1"/>
            <a:r>
              <a:rPr lang="en-US" sz="1800" dirty="0" smtClean="0"/>
              <a:t>How many </a:t>
            </a:r>
            <a:r>
              <a:rPr lang="en-US" sz="1800" i="1" dirty="0" smtClean="0"/>
              <a:t>times</a:t>
            </a:r>
            <a:r>
              <a:rPr lang="en-US" sz="1800" dirty="0" smtClean="0"/>
              <a:t> the word occurs in the document</a:t>
            </a:r>
          </a:p>
          <a:p>
            <a:pPr lvl="1" eaLnBrk="1" hangingPunct="1"/>
            <a:r>
              <a:rPr lang="en-US" sz="1800" dirty="0" smtClean="0"/>
              <a:t>Where the word occurs</a:t>
            </a:r>
          </a:p>
          <a:p>
            <a:pPr lvl="1" eaLnBrk="1" hangingPunct="1"/>
            <a:r>
              <a:rPr lang="en-US" sz="1800" dirty="0" smtClean="0"/>
              <a:t>How “important” is the word – for example, </a:t>
            </a:r>
            <a:r>
              <a:rPr lang="en-US" sz="1800" dirty="0" smtClean="0">
                <a:solidFill>
                  <a:srgbClr val="0000FF"/>
                </a:solidFill>
              </a:rPr>
              <a:t>a</a:t>
            </a:r>
            <a:r>
              <a:rPr lang="en-US" sz="1800" dirty="0" smtClean="0"/>
              <a:t> vs. </a:t>
            </a:r>
            <a:r>
              <a:rPr lang="en-US" sz="1800" dirty="0" smtClean="0">
                <a:solidFill>
                  <a:srgbClr val="0000FF"/>
                </a:solidFill>
              </a:rPr>
              <a:t>motorcycle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…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Recall: </a:t>
            </a:r>
            <a:r>
              <a:rPr lang="en-US" sz="3200" dirty="0"/>
              <a:t>Binary term-document incidence matrix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4"/>
          <a:ext cx="9101138" cy="334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6" name="Worksheet" r:id="rId3" imgW="10312400" imgH="3797300" progId="Excel.Sheet.8">
                  <p:embed/>
                </p:oleObj>
              </mc:Choice>
              <mc:Fallback>
                <p:oleObj name="Worksheet" r:id="rId3" imgW="10312400" imgH="3797300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5964"/>
                        <a:ext cx="9101138" cy="334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563667" y="5772089"/>
            <a:ext cx="7437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Each document is represented by a binary vector ∈ {0,1}</a:t>
            </a:r>
            <a:r>
              <a:rPr lang="en-US" sz="2000" baseline="30000" dirty="0"/>
              <a:t>|V|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Term-document count </a:t>
            </a:r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99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Consider the number of occurrences of a term in a document: </a:t>
            </a:r>
          </a:p>
          <a:p>
            <a:pPr lvl="1" eaLnBrk="1" hangingPunct="1"/>
            <a:r>
              <a:rPr lang="en-US" sz="2000" dirty="0"/>
              <a:t>Each document is a count vector in </a:t>
            </a:r>
            <a:r>
              <a:rPr lang="en-US" sz="2000" dirty="0">
                <a:latin typeface="Lucida Sans Unicode" pitchFamily="-111" charset="-52"/>
                <a:ea typeface="Lucida Sans Unicode" pitchFamily="-111" charset="-52"/>
                <a:cs typeface="Lucida Sans Unicode" pitchFamily="-111" charset="-52"/>
              </a:rPr>
              <a:t>ℕ</a:t>
            </a:r>
            <a:r>
              <a:rPr lang="en-US" sz="2000" baseline="30000" dirty="0" err="1"/>
              <a:t>v</a:t>
            </a:r>
            <a:r>
              <a:rPr lang="en-US" sz="2000" dirty="0"/>
              <a:t>: a column below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21675"/>
              </p:ext>
            </p:extLst>
          </p:nvPr>
        </p:nvGraphicFramePr>
        <p:xfrm>
          <a:off x="173039" y="2895600"/>
          <a:ext cx="8932863" cy="2711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0" name="Worksheet" r:id="rId3" imgW="11531600" imgH="3454400" progId="Excel.Sheet.8">
                  <p:embed/>
                </p:oleObj>
              </mc:Choice>
              <mc:Fallback>
                <p:oleObj name="Worksheet" r:id="rId3" imgW="11531600" imgH="34544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9" y="2895600"/>
                        <a:ext cx="8932863" cy="2711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3429000" y="28956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3352800" y="2209800"/>
            <a:ext cx="1524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01721" y="6000689"/>
            <a:ext cx="6318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information is lost with this representation?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be 36"/>
          <p:cNvSpPr/>
          <p:nvPr/>
        </p:nvSpPr>
        <p:spPr bwMode="auto">
          <a:xfrm>
            <a:off x="7391400" y="5105400"/>
            <a:ext cx="838200" cy="12192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5181600"/>
            <a:ext cx="1072896" cy="1371600"/>
          </a:xfrm>
          <a:prstGeom prst="rect">
            <a:avLst/>
          </a:prstGeom>
        </p:spPr>
      </p:pic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/>
              <a:t>Bag of words</a:t>
            </a:r>
            <a:r>
              <a:rPr lang="en-US" i="1" dirty="0" smtClean="0"/>
              <a:t> </a:t>
            </a: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286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Represent a document by the occurrence counts of each word</a:t>
            </a:r>
          </a:p>
          <a:p>
            <a:pPr marL="0" indent="0" eaLnBrk="1" hangingPunct="1">
              <a:buNone/>
            </a:pPr>
            <a:endParaRPr lang="en-US" sz="2000" b="1" dirty="0" smtClean="0"/>
          </a:p>
          <a:p>
            <a:pPr marL="0" indent="0" eaLnBrk="1" hangingPunct="1">
              <a:buNone/>
            </a:pPr>
            <a:r>
              <a:rPr lang="en-US" sz="2000" b="1" dirty="0" smtClean="0"/>
              <a:t>Ordering</a:t>
            </a:r>
            <a:r>
              <a:rPr lang="en-US" sz="2000" dirty="0" smtClean="0"/>
              <a:t> of words is lost</a:t>
            </a:r>
          </a:p>
          <a:p>
            <a:pPr marL="0" indent="0" eaLnBrk="1" hangingPunct="1">
              <a:buNone/>
            </a:pPr>
            <a:endParaRPr lang="en-US" sz="2000" i="1" dirty="0" smtClean="0">
              <a:solidFill>
                <a:srgbClr val="0000FF"/>
              </a:solidFill>
            </a:endParaRPr>
          </a:p>
          <a:p>
            <a:pPr marL="0" indent="0" eaLnBrk="1" hangingPunct="1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John </a:t>
            </a:r>
            <a:r>
              <a:rPr lang="en-US" sz="2000" i="1" dirty="0">
                <a:solidFill>
                  <a:srgbClr val="0000FF"/>
                </a:solidFill>
              </a:rPr>
              <a:t>is quicker than Mary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i="1" dirty="0">
                <a:solidFill>
                  <a:srgbClr val="0000FF"/>
                </a:solidFill>
              </a:rPr>
              <a:t>Mary is quicker than John</a:t>
            </a:r>
            <a:r>
              <a:rPr lang="en-US" sz="2000" dirty="0"/>
              <a:t> have the same </a:t>
            </a:r>
            <a:r>
              <a:rPr lang="en-US" sz="2000" dirty="0" smtClean="0"/>
              <a:t>vectors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2133600" y="4800600"/>
            <a:ext cx="1524000" cy="1676400"/>
            <a:chOff x="990600" y="4572000"/>
            <a:chExt cx="1524000" cy="1676400"/>
          </a:xfrm>
        </p:grpSpPr>
        <p:sp>
          <p:nvSpPr>
            <p:cNvPr id="4" name="Rectangle 3"/>
            <p:cNvSpPr/>
            <p:nvPr/>
          </p:nvSpPr>
          <p:spPr bwMode="auto">
            <a:xfrm>
              <a:off x="990600" y="4572000"/>
              <a:ext cx="1524000" cy="1676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143000" y="4800600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1143000" y="50276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1143000" y="5257800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143000" y="54848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1143000" y="57134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143000" y="5942012"/>
              <a:ext cx="12192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" name="Straight Connector 15"/>
          <p:cNvCxnSpPr/>
          <p:nvPr/>
        </p:nvCxnSpPr>
        <p:spPr bwMode="auto">
          <a:xfrm rot="5400000" flipH="1" flipV="1">
            <a:off x="7620000" y="6248400"/>
            <a:ext cx="76200" cy="76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620000" y="5867401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467600" y="5638801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848600" y="5562601"/>
            <a:ext cx="152400" cy="777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772400" y="6019801"/>
            <a:ext cx="152400" cy="777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7544594" y="5485606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 flipH="1" flipV="1">
            <a:off x="7772399" y="5181600"/>
            <a:ext cx="76200" cy="76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7543800" y="6096001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7467600" y="5943601"/>
            <a:ext cx="152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7848600" y="5638800"/>
            <a:ext cx="228600" cy="76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Curved Down Arrow 4"/>
          <p:cNvSpPr/>
          <p:nvPr/>
        </p:nvSpPr>
        <p:spPr bwMode="auto">
          <a:xfrm>
            <a:off x="3124200" y="3886200"/>
            <a:ext cx="2667000" cy="685800"/>
          </a:xfrm>
          <a:prstGeom prst="curvedDown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533" name="TextBox 22532"/>
          <p:cNvSpPr txBox="1"/>
          <p:nvPr/>
        </p:nvSpPr>
        <p:spPr>
          <a:xfrm>
            <a:off x="6629401" y="5562601"/>
            <a:ext cx="379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pSp>
        <p:nvGrpSpPr>
          <p:cNvPr id="22534" name="Group 22533"/>
          <p:cNvGrpSpPr/>
          <p:nvPr/>
        </p:nvGrpSpPr>
        <p:grpSpPr>
          <a:xfrm>
            <a:off x="5562600" y="4800600"/>
            <a:ext cx="609600" cy="1143000"/>
            <a:chOff x="7620000" y="5334000"/>
            <a:chExt cx="609600" cy="1143000"/>
          </a:xfrm>
        </p:grpSpPr>
        <p:cxnSp>
          <p:nvCxnSpPr>
            <p:cNvPr id="50" name="Straight Connector 49"/>
            <p:cNvCxnSpPr/>
            <p:nvPr/>
          </p:nvCxnSpPr>
          <p:spPr bwMode="auto">
            <a:xfrm rot="5400000" flipH="1" flipV="1">
              <a:off x="7772400" y="6400800"/>
              <a:ext cx="76200" cy="76200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7772400" y="6019800"/>
              <a:ext cx="152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620000" y="5791200"/>
              <a:ext cx="152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8001000" y="5715000"/>
              <a:ext cx="152400" cy="777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7924800" y="6172200"/>
              <a:ext cx="152400" cy="777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7696994" y="5638006"/>
              <a:ext cx="152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 flipH="1" flipV="1">
              <a:off x="7924799" y="5334000"/>
              <a:ext cx="76200" cy="76200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7696200" y="6248400"/>
              <a:ext cx="152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7620000" y="6096000"/>
              <a:ext cx="152400" cy="1588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8001000" y="5791200"/>
              <a:ext cx="228600" cy="76200"/>
            </a:xfrm>
            <a:prstGeom prst="line">
              <a:avLst/>
            </a:prstGeom>
            <a:gradFill rotWithShape="0">
              <a:gsLst>
                <a:gs pos="0">
                  <a:srgbClr val="A50021"/>
                </a:gs>
                <a:gs pos="100000">
                  <a:schemeClr val="tx1"/>
                </a:gs>
              </a:gsLst>
              <a:lin ang="0" scaled="1"/>
            </a:gra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queries: another 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200400" y="18288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2" y="21336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3124200" y="4038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9583" y="4267201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1" y="56388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the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representation, we can view a </a:t>
            </a:r>
            <a:br>
              <a:rPr lang="en-US" sz="2000" dirty="0" smtClean="0"/>
            </a:br>
            <a:r>
              <a:rPr lang="en-US" sz="2000" dirty="0" smtClean="0"/>
              <a:t>query/document as a set of words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queries: another 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429000" y="27432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2" y="3048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3352800" y="3657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8182" y="3886201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5410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want to return those documents where there is an overlap, i.e. intersection between the two sets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2 due </a:t>
            </a:r>
            <a:r>
              <a:rPr lang="en-US" dirty="0" smtClean="0"/>
              <a:t>Thursday</a:t>
            </a:r>
            <a:endParaRPr lang="en-US" dirty="0" smtClean="0"/>
          </a:p>
          <a:p>
            <a:r>
              <a:rPr lang="en-US" dirty="0" smtClean="0"/>
              <a:t>Assignment 2 out… get started!</a:t>
            </a:r>
          </a:p>
          <a:p>
            <a:r>
              <a:rPr lang="en-US" dirty="0" smtClean="0"/>
              <a:t>Popular media article will be posted for Thursday to read and discuss</a:t>
            </a:r>
          </a:p>
          <a:p>
            <a:pPr lvl="1"/>
            <a:r>
              <a:rPr lang="en-US" dirty="0" smtClean="0"/>
              <a:t>make sure to read it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17526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r>
              <a:rPr lang="en-US" dirty="0" smtClean="0"/>
              <a:t>Bag of words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2" y="25908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2" y="38817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5410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is the notion of “intersection” for the bag or words model?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Cube 8"/>
          <p:cNvSpPr/>
          <p:nvPr/>
        </p:nvSpPr>
        <p:spPr bwMode="auto">
          <a:xfrm>
            <a:off x="3429000" y="2057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17526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2" y="25908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2" y="38817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541020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Want to take into account term frequency</a:t>
            </a:r>
          </a:p>
        </p:txBody>
      </p:sp>
      <p:sp>
        <p:nvSpPr>
          <p:cNvPr id="9" name="Cube 8"/>
          <p:cNvSpPr/>
          <p:nvPr/>
        </p:nvSpPr>
        <p:spPr bwMode="auto">
          <a:xfrm>
            <a:off x="3429000" y="2057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r>
              <a:rPr lang="en-US" dirty="0" smtClean="0"/>
              <a:t>Bag of words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048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1" y="23622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2" y="36531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1828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Cube 9"/>
          <p:cNvSpPr/>
          <p:nvPr/>
        </p:nvSpPr>
        <p:spPr bwMode="auto">
          <a:xfrm>
            <a:off x="4495800" y="27432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2" y="2286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67383" y="37293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1752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5311913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Say I take the document and simply append it to itself. </a:t>
            </a:r>
            <a:r>
              <a:rPr lang="en-US" sz="2000" dirty="0" smtClean="0">
                <a:solidFill>
                  <a:srgbClr val="FF0000"/>
                </a:solidFill>
              </a:rPr>
              <a:t>What happens to the overlap?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sz="3600" dirty="0" smtClean="0"/>
              <a:t>Some things to be careful of…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1219200" y="6305489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some notion of the length of a document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1" y="27432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2" y="2667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5638801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about a document that contains only frequent words, e.g. </a:t>
            </a:r>
            <a:r>
              <a:rPr lang="en-US" dirty="0" smtClean="0">
                <a:solidFill>
                  <a:srgbClr val="0000FF"/>
                </a:solidFill>
              </a:rPr>
              <a:t>the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2" y="40341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2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sz="3600" dirty="0" smtClean="0"/>
              <a:t>Some things to be careful of…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1" y="27432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2" y="2667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571053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importance of words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2" y="40341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2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sz="3600" dirty="0" smtClean="0"/>
              <a:t>Some things to be careful of…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Documents as vectors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5334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We </a:t>
            </a:r>
            <a:r>
              <a:rPr lang="en-US" sz="2000" dirty="0"/>
              <a:t>have a |V|-dimensional vector </a:t>
            </a:r>
            <a:r>
              <a:rPr lang="en-US" sz="2000" dirty="0" smtClean="0"/>
              <a:t>space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/>
              <a:t>Terms are axes of the space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Documents </a:t>
            </a:r>
            <a:r>
              <a:rPr lang="en-US" sz="2000" dirty="0"/>
              <a:t>are points or vectors in this space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high-dimensional: hundreds of millions of dimensions when you apply this to a web search engine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This </a:t>
            </a:r>
            <a:r>
              <a:rPr lang="en-US" sz="2000" dirty="0"/>
              <a:t>is a very sparse vector - most entries are </a:t>
            </a:r>
            <a:r>
              <a:rPr lang="en-US" sz="2000" dirty="0" smtClean="0"/>
              <a:t>zero</a:t>
            </a:r>
            <a:endParaRPr lang="en-US" sz="20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867400" y="2133600"/>
            <a:ext cx="3276600" cy="1905000"/>
            <a:chOff x="1602" y="1317"/>
            <a:chExt cx="2556" cy="1686"/>
          </a:xfrm>
        </p:grpSpPr>
        <p:pic>
          <p:nvPicPr>
            <p:cNvPr id="5" name="Picture 5" descr="RR-v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2" y="1317"/>
              <a:ext cx="2556" cy="1686"/>
            </a:xfrm>
            <a:prstGeom prst="rect">
              <a:avLst/>
            </a:prstGeom>
            <a:noFill/>
          </p:spPr>
        </p:pic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112" y="1584"/>
              <a:ext cx="144" cy="6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160" y="1872"/>
              <a:ext cx="336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160" y="2160"/>
              <a:ext cx="1200" cy="9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160" y="2304"/>
              <a:ext cx="912" cy="4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112" y="2304"/>
              <a:ext cx="672" cy="19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4567013"/>
            <a:ext cx="990600" cy="2138587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 bwMode="auto">
          <a:xfrm>
            <a:off x="5638800" y="1676400"/>
            <a:ext cx="0" cy="49530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Queries as vectors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905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u="sng" dirty="0">
                <a:solidFill>
                  <a:srgbClr val="0000FF"/>
                </a:solidFill>
              </a:rPr>
              <a:t>Key idea 1: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Do the same for queries: represent them as vectors in the </a:t>
            </a:r>
            <a:r>
              <a:rPr lang="en-US" sz="2000" dirty="0" smtClean="0"/>
              <a:t>space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u="sng" dirty="0" smtClean="0">
                <a:solidFill>
                  <a:srgbClr val="0000FF"/>
                </a:solidFill>
              </a:rPr>
              <a:t>Key idea 2: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Rank documents according to their proximity to the query in this space</a:t>
            </a:r>
          </a:p>
          <a:p>
            <a:pPr eaLnBrk="1" hangingPunct="1"/>
            <a:endParaRPr lang="en-US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3581400"/>
            <a:ext cx="5638800" cy="2667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396337"/>
            <a:ext cx="341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|V| dimensional space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057400" y="4419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09800" y="4953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219200" y="5105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62200" y="5334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66800" y="4648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990600" y="41148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48200" y="5105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505200" y="4953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352800" y="4267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00600" y="4343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8900" y="4626113"/>
            <a:ext cx="240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should we rank documents?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Formalizing vector space proximity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/>
              <a:t>We have points in a |V| dimensional space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How can we measure the proximity of documents in this space?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/>
          </a:p>
          <a:p>
            <a:pPr marL="0" indent="0" eaLnBrk="1" hangingPunct="1">
              <a:buNone/>
              <a:defRPr/>
            </a:pPr>
            <a:endParaRPr lang="en-US" sz="2400" dirty="0"/>
          </a:p>
          <a:p>
            <a:pPr marL="0" indent="0" eaLnBrk="1" hangingPunct="1">
              <a:buNone/>
              <a:defRPr/>
            </a:pPr>
            <a:r>
              <a:rPr lang="en-US" sz="2400" dirty="0" smtClean="0"/>
              <a:t>First cut: distance between two points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6600"/>
                </a:solidFill>
              </a:rPr>
              <a:t>Euclidean distance?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1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/>
              <a:t>Why distance is a bad idea</a:t>
            </a:r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11" name="TextBox 10"/>
          <p:cNvSpPr txBox="1"/>
          <p:nvPr/>
        </p:nvSpPr>
        <p:spPr>
          <a:xfrm>
            <a:off x="228600" y="2937808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Which document is closer using Euclidian distance?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Which do you think should be closer?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1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Issues with Euclidian distance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31748" name="Text Placeholder 4"/>
          <p:cNvSpPr>
            <a:spLocks noGrp="1"/>
          </p:cNvSpPr>
          <p:nvPr>
            <p:ph type="body" sz="half" idx="2"/>
          </p:nvPr>
        </p:nvSpPr>
        <p:spPr>
          <a:xfrm>
            <a:off x="152400" y="1905001"/>
            <a:ext cx="3276600" cy="4691063"/>
          </a:xfrm>
        </p:spPr>
        <p:txBody>
          <a:bodyPr/>
          <a:lstStyle/>
          <a:p>
            <a:pPr eaLnBrk="1" hangingPunct="1"/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Euclidean distance between </a:t>
            </a:r>
            <a:r>
              <a:rPr lang="en-US" sz="1800" i="1" dirty="0" smtClean="0">
                <a:solidFill>
                  <a:srgbClr val="0000FF"/>
                </a:solidFill>
              </a:rPr>
              <a:t>q</a:t>
            </a:r>
            <a:r>
              <a:rPr lang="en-US" sz="1800" i="1" dirty="0">
                <a:solidFill>
                  <a:srgbClr val="0000FF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i="1" dirty="0">
                <a:solidFill>
                  <a:srgbClr val="0000FF"/>
                </a:solidFill>
              </a:rPr>
              <a:t>d</a:t>
            </a:r>
            <a:r>
              <a:rPr lang="en-US" sz="1800" i="1" baseline="-250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 is </a:t>
            </a:r>
            <a:r>
              <a:rPr lang="en-US" sz="1800" dirty="0" smtClean="0"/>
              <a:t>large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/>
              <a:t>but, the distribution </a:t>
            </a:r>
            <a:r>
              <a:rPr lang="en-US" sz="1800" dirty="0"/>
              <a:t>of terms in the query </a:t>
            </a:r>
            <a:r>
              <a:rPr lang="en-US" sz="1800" i="1" dirty="0">
                <a:solidFill>
                  <a:srgbClr val="0000FF"/>
                </a:solidFill>
              </a:rPr>
              <a:t>q</a:t>
            </a:r>
            <a:r>
              <a:rPr lang="en-US" sz="1800" i="1" dirty="0"/>
              <a:t> </a:t>
            </a:r>
            <a:r>
              <a:rPr lang="en-US" sz="1800" dirty="0"/>
              <a:t>and </a:t>
            </a:r>
            <a:r>
              <a:rPr lang="en-US" sz="1800" dirty="0" smtClean="0"/>
              <a:t>the distribution of terms </a:t>
            </a:r>
            <a:r>
              <a:rPr lang="en-US" sz="1800" dirty="0"/>
              <a:t>in </a:t>
            </a:r>
            <a:r>
              <a:rPr lang="en-US" sz="1800" dirty="0" smtClean="0"/>
              <a:t>the document </a:t>
            </a:r>
            <a:r>
              <a:rPr lang="en-US" sz="1800" i="1" dirty="0">
                <a:solidFill>
                  <a:srgbClr val="0000FF"/>
                </a:solidFill>
              </a:rPr>
              <a:t>d</a:t>
            </a:r>
            <a:r>
              <a:rPr lang="en-US" sz="1800" i="1" baseline="-250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 </a:t>
            </a:r>
            <a:r>
              <a:rPr lang="en-US" sz="1800" dirty="0" smtClean="0"/>
              <a:t>are very similar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>
                <a:solidFill>
                  <a:srgbClr val="008000"/>
                </a:solidFill>
              </a:rPr>
              <a:t>This is not what we want!</a:t>
            </a:r>
            <a:endParaRPr lang="en-US" sz="1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byte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Still seems wasteful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is the major challenge for these variable length codes?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We need to know the length of the number!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Idea:</a:t>
            </a:r>
            <a:r>
              <a:rPr lang="en-US" sz="2000" dirty="0" smtClean="0"/>
              <a:t>  Encode the length of the number so that we know how many bits to read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2" y="1752601"/>
            <a:ext cx="6509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0000001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0000101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0000100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1790700" y="1790701"/>
            <a:ext cx="457200" cy="1143000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3124200" y="1981201"/>
            <a:ext cx="457200" cy="7620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58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angle instead of distance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back to our thought </a:t>
            </a:r>
            <a:r>
              <a:rPr lang="en-US" sz="2000" dirty="0"/>
              <a:t>experiment: take a document d and append it to itself. Call this document </a:t>
            </a:r>
            <a:r>
              <a:rPr lang="en-US" sz="2000" dirty="0" err="1"/>
              <a:t>d</a:t>
            </a:r>
            <a:r>
              <a:rPr lang="en-US" sz="2000" dirty="0" smtClean="0"/>
              <a:t>′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“</a:t>
            </a:r>
            <a:r>
              <a:rPr lang="en-US" sz="2000" dirty="0"/>
              <a:t>Semantically” d and d′ have the same content</a:t>
            </a:r>
          </a:p>
          <a:p>
            <a:pPr marL="0" indent="0" eaLnBrk="1" hangingPunct="1">
              <a:buNone/>
            </a:pPr>
            <a:endParaRPr lang="en-US" sz="2000" dirty="0" smtClean="0"/>
          </a:p>
        </p:txBody>
      </p:sp>
      <p:sp>
        <p:nvSpPr>
          <p:cNvPr id="4" name="Cube 3"/>
          <p:cNvSpPr/>
          <p:nvPr/>
        </p:nvSpPr>
        <p:spPr bwMode="auto">
          <a:xfrm>
            <a:off x="14478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2" y="3886201"/>
            <a:ext cx="378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Cube 7"/>
          <p:cNvSpPr/>
          <p:nvPr/>
        </p:nvSpPr>
        <p:spPr bwMode="auto">
          <a:xfrm>
            <a:off x="4800600" y="28194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2" y="3957937"/>
            <a:ext cx="47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angle instead of distance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The </a:t>
            </a:r>
            <a:r>
              <a:rPr lang="en-US" sz="2000" dirty="0"/>
              <a:t>Euclidean distance between the two documents can be quite </a:t>
            </a:r>
            <a:r>
              <a:rPr lang="en-US" sz="2000" dirty="0" smtClean="0"/>
              <a:t>large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The </a:t>
            </a:r>
            <a:r>
              <a:rPr lang="en-US" sz="2000" dirty="0"/>
              <a:t>angle between the two documents is 0, corresponding to maximal </a:t>
            </a:r>
            <a:r>
              <a:rPr lang="en-US" sz="2000" dirty="0" smtClean="0"/>
              <a:t>similarity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295400" y="2590800"/>
            <a:ext cx="0" cy="22860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1295400" y="4876800"/>
            <a:ext cx="2971800" cy="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1371600" y="3733800"/>
            <a:ext cx="1371600" cy="10668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1295400" y="2895600"/>
            <a:ext cx="2590800" cy="19812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828802" y="3733801"/>
            <a:ext cx="378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05202" y="3200401"/>
            <a:ext cx="47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97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From angles to cosines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2667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 smtClean="0"/>
              <a:t>Cosine is a monotonically decreasing function for the interval [0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, 180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]</a:t>
            </a:r>
          </a:p>
          <a:p>
            <a:pPr marL="0" indent="0" eaLnBrk="1" hangingPunct="1">
              <a:buNone/>
              <a:defRPr/>
            </a:pPr>
            <a:endParaRPr lang="en-US" sz="2000" dirty="0" smtClean="0"/>
          </a:p>
          <a:p>
            <a:pPr marL="0" indent="0" eaLnBrk="1" hangingPunct="1">
              <a:buNone/>
              <a:defRPr/>
            </a:pPr>
            <a:r>
              <a:rPr lang="en-US" sz="2000" dirty="0" smtClean="0"/>
              <a:t>The following two notions are equivalent.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sz="1800" dirty="0" smtClean="0">
                <a:ea typeface="+mn-ea"/>
                <a:cs typeface="+mn-cs"/>
              </a:rPr>
              <a:t>Rank documents </a:t>
            </a:r>
            <a:r>
              <a:rPr lang="en-US" sz="1800" dirty="0" smtClean="0"/>
              <a:t>in </a:t>
            </a:r>
            <a:r>
              <a:rPr lang="en-US" sz="1800" u="sng" dirty="0" smtClean="0"/>
              <a:t>decreasing</a:t>
            </a:r>
            <a:r>
              <a:rPr lang="en-US" sz="1800" dirty="0" smtClean="0"/>
              <a:t> order of </a:t>
            </a:r>
            <a:r>
              <a:rPr lang="en-US" sz="1800" dirty="0" smtClean="0">
                <a:ea typeface="+mn-ea"/>
                <a:cs typeface="+mn-cs"/>
              </a:rPr>
              <a:t>the angle between query and document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sz="1800" dirty="0" smtClean="0">
                <a:ea typeface="+mn-ea"/>
                <a:cs typeface="+mn-cs"/>
              </a:rPr>
              <a:t>Rank documents </a:t>
            </a:r>
            <a:r>
              <a:rPr lang="en-US" sz="1800" dirty="0" smtClean="0"/>
              <a:t>in </a:t>
            </a:r>
            <a:r>
              <a:rPr lang="en-US" sz="1800" u="sng" dirty="0" smtClean="0"/>
              <a:t>increasing</a:t>
            </a:r>
            <a:r>
              <a:rPr lang="en-US" sz="1800" dirty="0" smtClean="0"/>
              <a:t> order of </a:t>
            </a:r>
            <a:r>
              <a:rPr lang="en-US" sz="1800" dirty="0" smtClean="0">
                <a:ea typeface="+mn-ea"/>
                <a:cs typeface="+mn-cs"/>
              </a:rPr>
              <a:t>cosine(</a:t>
            </a:r>
            <a:r>
              <a:rPr lang="en-US" sz="1800" dirty="0" err="1" smtClean="0">
                <a:ea typeface="+mn-ea"/>
                <a:cs typeface="+mn-cs"/>
              </a:rPr>
              <a:t>query,document</a:t>
            </a:r>
            <a:r>
              <a:rPr lang="en-US" sz="1800" dirty="0" smtClean="0">
                <a:ea typeface="+mn-ea"/>
                <a:cs typeface="+mn-cs"/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50174" t="13229" r="10801" b="14013"/>
          <a:stretch>
            <a:fillRect/>
          </a:stretch>
        </p:blipFill>
        <p:spPr>
          <a:xfrm>
            <a:off x="3048000" y="3962400"/>
            <a:ext cx="2133600" cy="25146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3048000" y="3962400"/>
            <a:ext cx="0" cy="2438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4419600" y="3962400"/>
            <a:ext cx="0" cy="24384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84494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calculate the cosine between two vectors?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graphicFrame>
        <p:nvGraphicFramePr>
          <p:cNvPr id="9218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333108"/>
              </p:ext>
            </p:extLst>
          </p:nvPr>
        </p:nvGraphicFramePr>
        <p:xfrm>
          <a:off x="1447800" y="3276601"/>
          <a:ext cx="5715000" cy="1063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34" name="Equation" r:id="rId3" imgW="1638300" imgH="304800" progId="Equation.3">
                  <p:embed/>
                </p:oleObj>
              </mc:Choice>
              <mc:Fallback>
                <p:oleObj name="Equation" r:id="rId3" imgW="1638300" imgH="304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1"/>
                        <a:ext cx="5715000" cy="10635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2819402" y="2819552"/>
            <a:ext cx="1982935" cy="461665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685800" y="5029200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err="1" smtClean="0"/>
              <a:t>cos</a:t>
            </a:r>
            <a:r>
              <a:rPr lang="en-US" sz="2000" dirty="0"/>
              <a:t>(</a:t>
            </a:r>
            <a:r>
              <a:rPr lang="en-US" sz="2000" i="1" dirty="0" err="1"/>
              <a:t>q,d</a:t>
            </a:r>
            <a:r>
              <a:rPr lang="en-US" sz="2000" dirty="0"/>
              <a:t>) is the cosine similarity of </a:t>
            </a:r>
            <a:r>
              <a:rPr lang="en-US" sz="2000" i="1" dirty="0"/>
              <a:t>q</a:t>
            </a:r>
            <a:r>
              <a:rPr lang="en-US" sz="2000" dirty="0"/>
              <a:t> and </a:t>
            </a:r>
            <a:r>
              <a:rPr lang="en-US" sz="2000" i="1" dirty="0"/>
              <a:t>d</a:t>
            </a:r>
            <a:r>
              <a:rPr lang="en-US" sz="2000" dirty="0"/>
              <a:t> … or</a:t>
            </a:r>
            <a:r>
              <a:rPr lang="en-US" sz="2000" dirty="0" smtClean="0"/>
              <a:t>, equivalently</a:t>
            </a:r>
            <a:r>
              <a:rPr lang="en-US" sz="2000" dirty="0"/>
              <a:t>, the cosine of the angle between </a:t>
            </a:r>
            <a:r>
              <a:rPr lang="en-US" sz="2000" i="1" dirty="0"/>
              <a:t>q</a:t>
            </a:r>
            <a:r>
              <a:rPr lang="en-US" sz="2000" dirty="0"/>
              <a:t> and </a:t>
            </a:r>
            <a:r>
              <a:rPr lang="en-US" sz="2000" i="1" dirty="0"/>
              <a:t>d</a:t>
            </a:r>
            <a:r>
              <a:rPr lang="en-US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981201"/>
            <a:ext cx="3514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they are unit length: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“unit length” vectors</a:t>
            </a:r>
            <a:endParaRPr lang="en-US" sz="36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237779"/>
              </p:ext>
            </p:extLst>
          </p:nvPr>
        </p:nvGraphicFramePr>
        <p:xfrm>
          <a:off x="198439" y="3232149"/>
          <a:ext cx="8932863" cy="2711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0" name="Worksheet" r:id="rId3" imgW="11531600" imgH="3454400" progId="Excel.Sheet.8">
                  <p:embed/>
                </p:oleObj>
              </mc:Choice>
              <mc:Fallback>
                <p:oleObj name="Worksheet" r:id="rId3" imgW="11531600" imgH="3454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9" y="3232149"/>
                        <a:ext cx="8932863" cy="2711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54400" y="3232151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60960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No… we need some notion of the length of a document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752602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2000" dirty="0">
                <a:solidFill>
                  <a:srgbClr val="FF0000"/>
                </a:solidFill>
              </a:rPr>
              <a:t>What is a “unit vector” or “unit length vector”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</a:p>
          <a:p>
            <a:pPr marL="0" indent="0" eaLnBrk="1" hangingPunct="1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Are our vectors unit length?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98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Length normalization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A vector can be (length-) normalized by dividing each of its components by its length – for this we use the L</a:t>
            </a:r>
            <a:r>
              <a:rPr lang="en-US" sz="2000" baseline="-25000" dirty="0"/>
              <a:t>2</a:t>
            </a:r>
            <a:r>
              <a:rPr lang="en-US" sz="2000" dirty="0"/>
              <a:t> norm:</a:t>
            </a:r>
          </a:p>
          <a:p>
            <a:pPr eaLnBrk="1" hangingPunct="1"/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71913" y="2590800"/>
          <a:ext cx="2087562" cy="755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0" name="Equation" r:id="rId3" imgW="876240" imgH="317160" progId="Equation.3">
                  <p:embed/>
                </p:oleObj>
              </mc:Choice>
              <mc:Fallback>
                <p:oleObj name="Equation" r:id="rId3" imgW="876240" imgH="317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3" y="2590800"/>
                        <a:ext cx="2087562" cy="7556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457200" y="3962400"/>
            <a:ext cx="0" cy="22860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457200" y="6248400"/>
            <a:ext cx="2971800" cy="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V="1">
            <a:off x="457200" y="4495800"/>
            <a:ext cx="914400" cy="17526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457200" y="5410200"/>
            <a:ext cx="3352800" cy="8382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008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457200" y="4038600"/>
            <a:ext cx="3048000" cy="22098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5575300" y="4191000"/>
            <a:ext cx="0" cy="22860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5575300" y="6477000"/>
            <a:ext cx="2971800" cy="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5575300" y="5638800"/>
            <a:ext cx="444500" cy="8382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5575300" y="6248400"/>
            <a:ext cx="901700" cy="2286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008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5575300" y="5943600"/>
            <a:ext cx="749300" cy="533400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2" name="Pie 21"/>
          <p:cNvSpPr/>
          <p:nvPr/>
        </p:nvSpPr>
        <p:spPr bwMode="auto">
          <a:xfrm rot="10800000">
            <a:off x="4572003" y="5562599"/>
            <a:ext cx="1981199" cy="1828800"/>
          </a:xfrm>
          <a:prstGeom prst="pie">
            <a:avLst>
              <a:gd name="adj1" fmla="val 5431335"/>
              <a:gd name="adj2" fmla="val 10816706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4343400" y="5105400"/>
            <a:ext cx="609600" cy="5334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normalization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1447800" y="3276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2" y="3886201"/>
            <a:ext cx="378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 bwMode="auto">
          <a:xfrm>
            <a:off x="4800600" y="2819400"/>
            <a:ext cx="2438400" cy="23622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2" y="3957937"/>
            <a:ext cx="47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2" y="1778000"/>
            <a:ext cx="4899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effect will this have on d and d’?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5848289"/>
            <a:ext cx="7696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they will </a:t>
            </a:r>
            <a:r>
              <a:rPr lang="en-US" sz="2000" dirty="0">
                <a:solidFill>
                  <a:srgbClr val="0000FF"/>
                </a:solidFill>
              </a:rPr>
              <a:t>have identical vectors after length-</a:t>
            </a:r>
            <a:r>
              <a:rPr lang="en-US" sz="2000" dirty="0" smtClean="0">
                <a:solidFill>
                  <a:srgbClr val="0000FF"/>
                </a:solidFill>
              </a:rPr>
              <a:t>normalization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9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cosine(query,document)</a:t>
            </a:r>
          </a:p>
        </p:txBody>
      </p:sp>
      <p:graphicFrame>
        <p:nvGraphicFramePr>
          <p:cNvPr id="9218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7" y="2317749"/>
          <a:ext cx="7216775" cy="1492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82" name="Equation" r:id="rId3" imgW="2946240" imgH="609480" progId="Equation.3">
                  <p:embed/>
                </p:oleObj>
              </mc:Choice>
              <mc:Fallback>
                <p:oleObj name="Equation" r:id="rId3" imgW="2946240" imgH="6094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7" y="2317749"/>
                        <a:ext cx="7216775" cy="1492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2" y="1676551"/>
            <a:ext cx="1982935" cy="461665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1" y="1674168"/>
            <a:ext cx="1965803" cy="764232"/>
            <a:chOff x="4114800" y="1674168"/>
            <a:chExt cx="1965803" cy="764232"/>
          </a:xfrm>
        </p:grpSpPr>
        <p:sp>
          <p:nvSpPr>
            <p:cNvPr id="9229" name="Line Callout 2 5"/>
            <p:cNvSpPr>
              <a:spLocks/>
            </p:cNvSpPr>
            <p:nvPr/>
          </p:nvSpPr>
          <p:spPr bwMode="auto">
            <a:xfrm>
              <a:off x="4114800" y="1674168"/>
              <a:ext cx="1965803" cy="461665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9230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381000" y="5181601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cos</a:t>
            </a:r>
            <a:r>
              <a:rPr lang="en-US" dirty="0" err="1"/>
              <a:t>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533400" y="273049"/>
            <a:ext cx="8610600" cy="1162051"/>
          </a:xfrm>
        </p:spPr>
        <p:txBody>
          <a:bodyPr/>
          <a:lstStyle/>
          <a:p>
            <a:pPr eaLnBrk="1" hangingPunct="1"/>
            <a:r>
              <a:rPr lang="en-US" sz="3600" b="0" dirty="0"/>
              <a:t>Cosine similarity</a:t>
            </a:r>
            <a:r>
              <a:rPr lang="en-US" sz="3600" b="0" dirty="0" smtClean="0"/>
              <a:t> with </a:t>
            </a:r>
            <a:r>
              <a:rPr lang="en-US" sz="3600" b="0" dirty="0"/>
              <a:t>3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87260"/>
              </p:ext>
            </p:extLst>
          </p:nvPr>
        </p:nvGraphicFramePr>
        <p:xfrm>
          <a:off x="2514600" y="4602480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term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SaS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PaP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affection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jealous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gossip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6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51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752600"/>
            <a:ext cx="3492500" cy="2438400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How similar </a:t>
            </a:r>
            <a:r>
              <a:rPr lang="en-US" sz="2000" dirty="0" smtClean="0">
                <a:solidFill>
                  <a:srgbClr val="FF0000"/>
                </a:solidFill>
              </a:rPr>
              <a:t>are the novels</a:t>
            </a:r>
            <a:r>
              <a:rPr lang="en-US" sz="2000" dirty="0" smtClean="0"/>
              <a:t>:</a:t>
            </a:r>
          </a:p>
        </p:txBody>
      </p:sp>
      <p:sp>
        <p:nvSpPr>
          <p:cNvPr id="34852" name="TextBox 7"/>
          <p:cNvSpPr txBox="1">
            <a:spLocks noChangeArrowheads="1"/>
          </p:cNvSpPr>
          <p:nvPr/>
        </p:nvSpPr>
        <p:spPr bwMode="auto">
          <a:xfrm>
            <a:off x="2971802" y="3983356"/>
            <a:ext cx="4743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Term frequencies (counts)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85800" y="2133600"/>
            <a:ext cx="3492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11" charset="2"/>
              <a:buNone/>
              <a:defRPr sz="12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11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11" charset="2"/>
              <a:buNone/>
              <a:defRPr sz="9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11" charset="2"/>
              <a:buNone/>
              <a:defRPr sz="9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err="1" smtClean="0">
                <a:solidFill>
                  <a:srgbClr val="0000FF"/>
                </a:solidFill>
              </a:rPr>
              <a:t>SaS</a:t>
            </a:r>
            <a:r>
              <a:rPr lang="en-US" sz="2000" dirty="0" smtClean="0"/>
              <a:t>: </a:t>
            </a:r>
            <a:r>
              <a:rPr lang="en-US" sz="2000" i="1" dirty="0" smtClean="0"/>
              <a:t>Sense and Sensibility</a:t>
            </a:r>
          </a:p>
          <a:p>
            <a:pPr eaLnBrk="1" hangingPunct="1"/>
            <a:r>
              <a:rPr lang="en-US" sz="2000" dirty="0" err="1" smtClean="0">
                <a:solidFill>
                  <a:srgbClr val="0000FF"/>
                </a:solidFill>
              </a:rPr>
              <a:t>PaP</a:t>
            </a:r>
            <a:r>
              <a:rPr lang="en-US" sz="2000" dirty="0" smtClean="0"/>
              <a:t>: </a:t>
            </a:r>
            <a:r>
              <a:rPr lang="en-US" sz="2000" i="1" dirty="0" smtClean="0"/>
              <a:t>Pride and Prejudice</a:t>
            </a:r>
            <a:endParaRPr lang="en-US" sz="2000" dirty="0" smtClean="0"/>
          </a:p>
          <a:p>
            <a:pPr eaLnBrk="1" hangingPunct="1"/>
            <a:r>
              <a:rPr lang="en-US" sz="2000" dirty="0" smtClean="0">
                <a:solidFill>
                  <a:srgbClr val="0000FF"/>
                </a:solidFill>
              </a:rPr>
              <a:t>WH</a:t>
            </a:r>
            <a:r>
              <a:rPr lang="en-US" sz="2000" dirty="0" smtClean="0"/>
              <a:t>: </a:t>
            </a:r>
            <a:r>
              <a:rPr lang="en-US" sz="2000" i="1" dirty="0" smtClean="0"/>
              <a:t>Wuthering Heights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</a:t>
            </a:r>
            <a:r>
              <a:rPr lang="en-US" dirty="0" smtClean="0"/>
              <a:t>codes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Represent </a:t>
            </a:r>
            <a:r>
              <a:rPr lang="en-US" sz="2400" dirty="0"/>
              <a:t>a </a:t>
            </a:r>
            <a:r>
              <a:rPr lang="en-US" sz="2400" dirty="0" smtClean="0"/>
              <a:t>gap as </a:t>
            </a:r>
            <a:r>
              <a:rPr lang="en-US" sz="2400" dirty="0"/>
              <a:t>a pair </a:t>
            </a:r>
            <a:r>
              <a:rPr lang="en-US" sz="2400" i="1" dirty="0"/>
              <a:t>length</a:t>
            </a:r>
            <a:r>
              <a:rPr lang="en-US" sz="2400" dirty="0"/>
              <a:t> and </a:t>
            </a:r>
            <a:r>
              <a:rPr lang="en-US" sz="2400" i="1" dirty="0"/>
              <a:t>offset</a:t>
            </a:r>
            <a:endParaRPr lang="en-US" sz="2400" dirty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offset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i="1" dirty="0"/>
              <a:t>G</a:t>
            </a:r>
            <a:r>
              <a:rPr lang="en-US" sz="2400" dirty="0"/>
              <a:t> in binary, with the leading bit cut off</a:t>
            </a:r>
            <a:endParaRPr lang="en-US" sz="2400" dirty="0" smtClean="0"/>
          </a:p>
          <a:p>
            <a:pPr lvl="1"/>
            <a:r>
              <a:rPr lang="en-US" sz="2000" dirty="0" smtClean="0"/>
              <a:t>13 </a:t>
            </a:r>
            <a:r>
              <a:rPr lang="en-US" sz="2000" dirty="0"/>
              <a:t>→ 1101 → </a:t>
            </a:r>
            <a:r>
              <a:rPr lang="en-US" sz="2000" dirty="0" smtClean="0"/>
              <a:t>101</a:t>
            </a:r>
          </a:p>
          <a:p>
            <a:pPr lvl="1"/>
            <a:r>
              <a:rPr lang="en-US" sz="2000" dirty="0" smtClean="0"/>
              <a:t>17 → 10001 → 0001</a:t>
            </a:r>
          </a:p>
          <a:p>
            <a:pPr lvl="1"/>
            <a:r>
              <a:rPr lang="en-US" sz="2000" dirty="0" smtClean="0"/>
              <a:t>50 → 110010 → 10010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length</a:t>
            </a:r>
            <a:r>
              <a:rPr lang="en-US" sz="2400" dirty="0" smtClean="0"/>
              <a:t> </a:t>
            </a:r>
            <a:r>
              <a:rPr lang="en-US" sz="2400" dirty="0"/>
              <a:t>is the length of offset</a:t>
            </a:r>
            <a:endParaRPr lang="en-US" sz="2400" dirty="0" smtClean="0"/>
          </a:p>
          <a:p>
            <a:pPr lvl="1"/>
            <a:r>
              <a:rPr lang="en-US" sz="2000" dirty="0" smtClean="0"/>
              <a:t>13 </a:t>
            </a:r>
            <a:r>
              <a:rPr lang="en-US" sz="2000" dirty="0"/>
              <a:t>(offset 101),</a:t>
            </a:r>
            <a:r>
              <a:rPr lang="en-US" sz="2000" dirty="0" smtClean="0"/>
              <a:t> it is 3</a:t>
            </a:r>
          </a:p>
          <a:p>
            <a:pPr lvl="1"/>
            <a:r>
              <a:rPr lang="en-US" sz="2000" dirty="0" smtClean="0"/>
              <a:t>17 (offset 0001), it is 4</a:t>
            </a:r>
          </a:p>
          <a:p>
            <a:pPr lvl="1"/>
            <a:r>
              <a:rPr lang="en-US" sz="2000" dirty="0" smtClean="0"/>
              <a:t>50 (offset 10010), it is 5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6786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be 10"/>
          <p:cNvSpPr/>
          <p:nvPr/>
        </p:nvSpPr>
        <p:spPr bwMode="auto">
          <a:xfrm>
            <a:off x="4572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be careful of…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1" y="27432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2133600" y="22098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2" y="2667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4" name="Cube 13"/>
          <p:cNvSpPr/>
          <p:nvPr/>
        </p:nvSpPr>
        <p:spPr bwMode="auto">
          <a:xfrm>
            <a:off x="6477000" y="21336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571053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some notion of the importance of words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Cube 15"/>
          <p:cNvSpPr/>
          <p:nvPr/>
        </p:nvSpPr>
        <p:spPr bwMode="auto">
          <a:xfrm>
            <a:off x="4953000" y="34290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2" y="40341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2" y="3962400"/>
            <a:ext cx="154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the the </a:t>
            </a:r>
          </a:p>
          <a:p>
            <a:r>
              <a:rPr lang="en-US" sz="2000" dirty="0" smtClean="0"/>
              <a:t>the the 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Term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Rare terms are more informative than frequent terms</a:t>
            </a:r>
          </a:p>
          <a:p>
            <a:pPr lvl="1" eaLnBrk="1" hangingPunct="1"/>
            <a:r>
              <a:rPr lang="en-US" sz="1800" dirty="0"/>
              <a:t>Recall stop words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Consider </a:t>
            </a:r>
            <a:r>
              <a:rPr lang="en-US" sz="2000" dirty="0"/>
              <a:t>a term in the query that is rare in the collection (e.g.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i="1" dirty="0" err="1" smtClean="0"/>
              <a:t>arachnocentric</a:t>
            </a:r>
            <a:r>
              <a:rPr lang="en-US" sz="2000" dirty="0" smtClean="0"/>
              <a:t>)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A </a:t>
            </a:r>
            <a:r>
              <a:rPr lang="en-US" sz="2000" dirty="0"/>
              <a:t>document containing this term is very likely to be relevant to the query </a:t>
            </a:r>
            <a:r>
              <a:rPr lang="en-US" sz="2000" i="1" dirty="0" err="1"/>
              <a:t>arachnocentric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 </a:t>
            </a:r>
            <a:r>
              <a:rPr lang="en-US" sz="2000" dirty="0"/>
              <a:t>We want a high weight for rare terms like </a:t>
            </a:r>
            <a:r>
              <a:rPr lang="en-US" sz="2000" i="1" dirty="0" err="1" smtClean="0"/>
              <a:t>arachnocentric</a:t>
            </a:r>
            <a:endParaRPr lang="en-US" sz="2000" i="1" dirty="0"/>
          </a:p>
          <a:p>
            <a:pPr marL="0" indent="0" eaLnBrk="1" hangingPunct="1"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deas?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We will use </a:t>
            </a:r>
            <a:r>
              <a:rPr lang="en-US" sz="2000" u="sng" dirty="0" smtClean="0"/>
              <a:t>document frequency</a:t>
            </a:r>
            <a:r>
              <a:rPr lang="en-US" sz="2000" dirty="0" smtClean="0"/>
              <a:t> (</a:t>
            </a:r>
            <a:r>
              <a:rPr lang="en-US" sz="2000" dirty="0" err="1" smtClean="0"/>
              <a:t>df</a:t>
            </a:r>
            <a:r>
              <a:rPr lang="en-US" sz="2000" dirty="0" smtClean="0"/>
              <a:t>) to capture this in the score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Terms that occur in many documents are weighted </a:t>
            </a:r>
            <a:r>
              <a:rPr lang="en-US" sz="2000" i="1" dirty="0" smtClean="0">
                <a:solidFill>
                  <a:srgbClr val="008000"/>
                </a:solidFill>
              </a:rPr>
              <a:t>less</a:t>
            </a:r>
            <a:r>
              <a:rPr lang="en-US" sz="2000" dirty="0" smtClean="0"/>
              <a:t>, since overlapping with these terms is very likely</a:t>
            </a:r>
          </a:p>
          <a:p>
            <a:pPr lvl="1"/>
            <a:r>
              <a:rPr lang="en-US" sz="1800" dirty="0" smtClean="0"/>
              <a:t>In the extreme case, take a word like </a:t>
            </a:r>
            <a:r>
              <a:rPr lang="en-US" sz="1800" dirty="0" smtClean="0">
                <a:solidFill>
                  <a:srgbClr val="0000FF"/>
                </a:solidFill>
              </a:rPr>
              <a:t>the</a:t>
            </a:r>
            <a:r>
              <a:rPr lang="en-US" sz="1800" dirty="0" smtClean="0"/>
              <a:t> that occurs in EVERY document</a:t>
            </a:r>
            <a:endParaRPr lang="en-US" sz="1800" dirty="0" smtClean="0">
              <a:solidFill>
                <a:srgbClr val="0000FF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Terms that occur in only a few documents are weighted </a:t>
            </a:r>
            <a:r>
              <a:rPr lang="en-US" sz="2000" i="1" dirty="0" smtClean="0">
                <a:solidFill>
                  <a:srgbClr val="008000"/>
                </a:solidFill>
              </a:rPr>
              <a:t>more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Collection vs. Document frequency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600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The </a:t>
            </a:r>
            <a:r>
              <a:rPr lang="en-US" sz="2000" dirty="0"/>
              <a:t>collection frequency of </a:t>
            </a:r>
            <a:r>
              <a:rPr lang="en-US" sz="2000" dirty="0" smtClean="0"/>
              <a:t>is </a:t>
            </a:r>
            <a:r>
              <a:rPr lang="en-US" sz="2000" dirty="0"/>
              <a:t>the number of </a:t>
            </a:r>
            <a:r>
              <a:rPr lang="en-US" sz="2000" dirty="0" smtClean="0"/>
              <a:t>occurrences </a:t>
            </a:r>
            <a:r>
              <a:rPr lang="en-US" sz="2000" dirty="0"/>
              <a:t>in the collection, counting multiple </a:t>
            </a:r>
            <a:r>
              <a:rPr lang="en-US" sz="2000" dirty="0" smtClean="0"/>
              <a:t>occurrences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/>
              <a:t>Example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815941"/>
              </p:ext>
            </p:extLst>
          </p:nvPr>
        </p:nvGraphicFramePr>
        <p:xfrm>
          <a:off x="1143000" y="3200400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Collection frequency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Document frequency</a:t>
                      </a:r>
                      <a:endParaRPr lang="en-US" sz="1900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sz="1900" i="1" dirty="0" smtClean="0"/>
                        <a:t>insurance</a:t>
                      </a:r>
                      <a:endParaRPr lang="en-US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sz="1900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sz="1900" i="1" dirty="0" smtClean="0"/>
                        <a:t>try</a:t>
                      </a:r>
                      <a:endParaRPr lang="en-US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90800" y="57544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rgbClr val="FF0000"/>
                </a:solidFill>
              </a:rPr>
              <a:t>Which word is a better search term (and should get a higher weight)?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6172200" cy="1676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does “importance” or “</a:t>
            </a:r>
            <a:r>
              <a:rPr lang="en-US" sz="2400" dirty="0" err="1" smtClean="0">
                <a:solidFill>
                  <a:srgbClr val="FF0000"/>
                </a:solidFill>
              </a:rPr>
              <a:t>informativeness</a:t>
            </a:r>
            <a:r>
              <a:rPr lang="en-US" sz="2400" dirty="0" smtClean="0">
                <a:solidFill>
                  <a:srgbClr val="FF0000"/>
                </a:solidFill>
              </a:rPr>
              <a:t>” relate to document frequency?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Word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Collection frequency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Document frequency</a:t>
                      </a:r>
                      <a:endParaRPr lang="en-US" sz="1900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sz="1900" i="1" dirty="0" smtClean="0"/>
                        <a:t>insurance</a:t>
                      </a:r>
                      <a:endParaRPr lang="en-US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sz="1900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sz="1900" i="1" dirty="0" smtClean="0"/>
                        <a:t>try</a:t>
                      </a:r>
                      <a:endParaRPr lang="en-US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Inverse 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err="1"/>
              <a:t>df</a:t>
            </a:r>
            <a:r>
              <a:rPr lang="en-US" sz="2400" i="1" baseline="-25000" dirty="0" err="1"/>
              <a:t>t</a:t>
            </a:r>
            <a:r>
              <a:rPr lang="en-US" sz="2400" dirty="0"/>
              <a:t> is the </a:t>
            </a:r>
            <a:r>
              <a:rPr lang="en-US" sz="2400" u="sng" dirty="0"/>
              <a:t>document </a:t>
            </a:r>
            <a:r>
              <a:rPr lang="en-US" sz="2400" dirty="0"/>
              <a:t>frequency of </a:t>
            </a:r>
            <a:r>
              <a:rPr lang="en-US" sz="2400" i="1" dirty="0" err="1"/>
              <a:t>t</a:t>
            </a:r>
            <a:r>
              <a:rPr lang="en-US" sz="2400" dirty="0"/>
              <a:t>: the number of documents that contain </a:t>
            </a:r>
            <a:r>
              <a:rPr lang="en-US" sz="2400" i="1" dirty="0" err="1"/>
              <a:t>t</a:t>
            </a:r>
            <a:endParaRPr lang="en-US" sz="2400" dirty="0"/>
          </a:p>
          <a:p>
            <a:pPr lvl="1" eaLnBrk="1" hangingPunct="1"/>
            <a:r>
              <a:rPr lang="en-US" sz="2000" dirty="0" err="1"/>
              <a:t>df</a:t>
            </a:r>
            <a:r>
              <a:rPr lang="en-US" sz="2000" dirty="0"/>
              <a:t> is a measure of the </a:t>
            </a:r>
            <a:r>
              <a:rPr lang="en-US" sz="2000" dirty="0" err="1"/>
              <a:t>informativeness</a:t>
            </a:r>
            <a:r>
              <a:rPr lang="en-US" sz="2000" dirty="0"/>
              <a:t> of </a:t>
            </a:r>
            <a:r>
              <a:rPr lang="en-US" sz="2000" i="1" dirty="0" err="1"/>
              <a:t>t</a:t>
            </a:r>
            <a:endParaRPr lang="en-US" sz="2000" i="1" dirty="0"/>
          </a:p>
          <a:p>
            <a:pPr marL="0" indent="0" eaLnBrk="1" hangingPunct="1"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/>
              <a:t>We </a:t>
            </a:r>
            <a:r>
              <a:rPr lang="en-US" sz="2400" dirty="0"/>
              <a:t>define the </a:t>
            </a:r>
            <a:r>
              <a:rPr lang="en-US" sz="2400" dirty="0" err="1"/>
              <a:t>idf</a:t>
            </a:r>
            <a:r>
              <a:rPr lang="en-US" sz="2400" dirty="0"/>
              <a:t> (inverse document frequency) of </a:t>
            </a:r>
            <a:r>
              <a:rPr lang="en-US" sz="2400" i="1" dirty="0"/>
              <a:t>t</a:t>
            </a:r>
            <a:r>
              <a:rPr lang="en-US" sz="2400" dirty="0"/>
              <a:t> by</a:t>
            </a:r>
            <a:endParaRPr lang="en-US" sz="2400" dirty="0" smtClean="0"/>
          </a:p>
          <a:p>
            <a:pPr eaLnBrk="1" hangingPunct="1">
              <a:buFont typeface="Wingdings" pitchFamily="-111" charset="2"/>
              <a:buNone/>
            </a:pPr>
            <a:endParaRPr lang="en-US" sz="2400" dirty="0" smtClean="0"/>
          </a:p>
          <a:p>
            <a:pPr eaLnBrk="1" hangingPunct="1">
              <a:buFont typeface="Wingdings" pitchFamily="-111" charset="2"/>
              <a:buNone/>
            </a:pPr>
            <a:endParaRPr lang="en-US" sz="2400" dirty="0" smtClean="0"/>
          </a:p>
          <a:p>
            <a:pPr eaLnBrk="1" hangingPunct="1">
              <a:buFont typeface="Wingdings" pitchFamily="-111" charset="2"/>
              <a:buNone/>
            </a:pPr>
            <a:endParaRPr lang="en-US" sz="2400" dirty="0" smtClean="0"/>
          </a:p>
          <a:p>
            <a:pPr eaLnBrk="1" hangingPunct="1">
              <a:buFont typeface="Wingdings" pitchFamily="-111" charset="2"/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/>
              <a:t>where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number of documents in the collection</a:t>
            </a:r>
            <a:endParaRPr lang="en-US" sz="24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365446"/>
              </p:ext>
            </p:extLst>
          </p:nvPr>
        </p:nvGraphicFramePr>
        <p:xfrm>
          <a:off x="2760662" y="4038601"/>
          <a:ext cx="2954338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6" name="Equation" r:id="rId3" imgW="939800" imgH="431800" progId="Equation.3">
                  <p:embed/>
                </p:oleObj>
              </mc:Choice>
              <mc:Fallback>
                <p:oleObj name="Equation" r:id="rId3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662" y="4038601"/>
                        <a:ext cx="2954338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 bwMode="auto">
          <a:xfrm>
            <a:off x="4038600" y="4191000"/>
            <a:ext cx="9906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2" y="6248401"/>
            <a:ext cx="3458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the log do?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75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document frequency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543970"/>
              </p:ext>
            </p:extLst>
          </p:nvPr>
        </p:nvGraphicFramePr>
        <p:xfrm>
          <a:off x="2590800" y="1905001"/>
          <a:ext cx="2954338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7" name="Equation" r:id="rId3" imgW="939800" imgH="431800" progId="Equation.3">
                  <p:embed/>
                </p:oleObj>
              </mc:Choice>
              <mc:Fallback>
                <p:oleObj name="Equation" r:id="rId3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05001"/>
                        <a:ext cx="2954338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724400" y="1828800"/>
            <a:ext cx="914400" cy="685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1" y="3276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do we have N here?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normalizes for corpus size: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N/</a:t>
            </a:r>
            <a:r>
              <a:rPr lang="en-US" dirty="0" err="1" smtClean="0">
                <a:solidFill>
                  <a:srgbClr val="0000FF"/>
                </a:solidFill>
              </a:rPr>
              <a:t>df</a:t>
            </a:r>
            <a:r>
              <a:rPr lang="en-US" baseline="-25000" dirty="0" err="1" smtClean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 = proportion of documents containing term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741803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9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9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1" y="5562602"/>
            <a:ext cx="80054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There is one idf value for each term </a:t>
            </a:r>
            <a:r>
              <a:rPr lang="en-US" i="1"/>
              <a:t>t</a:t>
            </a:r>
            <a:r>
              <a:rPr lang="en-US"/>
              <a:t> in a collection.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9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9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1143002" y="5562601"/>
            <a:ext cx="45957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we didn’t use the log?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800121"/>
              </p:ext>
            </p:extLst>
          </p:nvPr>
        </p:nvGraphicFramePr>
        <p:xfrm>
          <a:off x="6248400" y="5257802"/>
          <a:ext cx="2438400" cy="1124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0" name="Equation" r:id="rId3" imgW="939800" imgH="431800" progId="Equation.3">
                  <p:embed/>
                </p:oleObj>
              </mc:Choice>
              <mc:Fallback>
                <p:oleObj name="Equation" r:id="rId3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257802"/>
                        <a:ext cx="2438400" cy="11242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7297738" y="5410200"/>
            <a:ext cx="817604" cy="66501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151142"/>
              </p:ext>
            </p:extLst>
          </p:nvPr>
        </p:nvGraphicFramePr>
        <p:xfrm>
          <a:off x="228600" y="1828800"/>
          <a:ext cx="7772400" cy="3122616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9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9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4586" y="5634337"/>
            <a:ext cx="4400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The log dampens the scores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389680"/>
              </p:ext>
            </p:extLst>
          </p:nvPr>
        </p:nvGraphicFramePr>
        <p:xfrm>
          <a:off x="6248400" y="5257802"/>
          <a:ext cx="2438400" cy="1124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5" name="Equation" r:id="rId3" imgW="939800" imgH="431800" progId="Equation.3">
                  <p:embed/>
                </p:oleObj>
              </mc:Choice>
              <mc:Fallback>
                <p:oleObj name="Equation" r:id="rId3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257802"/>
                        <a:ext cx="2438400" cy="11242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7297738" y="5410200"/>
            <a:ext cx="817604" cy="66501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the length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We’ve stated </a:t>
            </a:r>
            <a:r>
              <a:rPr lang="en-US" sz="2400" i="1" dirty="0" smtClean="0"/>
              <a:t>what</a:t>
            </a:r>
            <a:r>
              <a:rPr lang="en-US" sz="2400" dirty="0" smtClean="0"/>
              <a:t> the length is, but not </a:t>
            </a:r>
            <a:r>
              <a:rPr lang="en-US" sz="2400" i="1" dirty="0" smtClean="0"/>
              <a:t>how</a:t>
            </a:r>
            <a:r>
              <a:rPr lang="en-US" sz="2400" dirty="0" smtClean="0"/>
              <a:t> to encode it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is a requirement of our length encoding?</a:t>
            </a:r>
          </a:p>
          <a:p>
            <a:pPr lvl="1"/>
            <a:r>
              <a:rPr lang="en-US" sz="2000" dirty="0" smtClean="0"/>
              <a:t>Lengths will have variable length (e.g. 3, 4, 5 bits)</a:t>
            </a:r>
          </a:p>
          <a:p>
            <a:pPr lvl="1"/>
            <a:r>
              <a:rPr lang="en-US" sz="2000" dirty="0" smtClean="0"/>
              <a:t>We must be able to decode it without any ambiguity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Any ideas?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Unary code</a:t>
            </a:r>
          </a:p>
          <a:p>
            <a:pPr lvl="1"/>
            <a:r>
              <a:rPr lang="en-US" sz="2000" dirty="0" smtClean="0"/>
              <a:t>Encode a number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 as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 1’s, followed by a 0, to mark the end of it</a:t>
            </a:r>
          </a:p>
          <a:p>
            <a:pPr lvl="1"/>
            <a:r>
              <a:rPr lang="en-US" sz="2000" dirty="0" smtClean="0"/>
              <a:t>5 → 111110</a:t>
            </a:r>
          </a:p>
          <a:p>
            <a:pPr lvl="1"/>
            <a:r>
              <a:rPr lang="en-US" sz="2000" dirty="0" smtClean="0"/>
              <a:t>12 → 1111111111110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1437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We have a notion of term frequency overlap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We have a notion of term importance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We have a similarity measure (cosine similarity)</a:t>
            </a:r>
          </a:p>
          <a:p>
            <a:pPr eaLnBrk="1" hangingPunct="1"/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Can we put all of  these together?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Define a </a:t>
            </a:r>
            <a:r>
              <a:rPr lang="en-US" sz="2000" i="1" dirty="0" smtClean="0"/>
              <a:t>weighting</a:t>
            </a:r>
            <a:r>
              <a:rPr lang="en-US" sz="2000" dirty="0" smtClean="0"/>
              <a:t> for each term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The </a:t>
            </a:r>
            <a:r>
              <a:rPr lang="en-US" sz="2000" dirty="0" err="1"/>
              <a:t>tf-idf</a:t>
            </a:r>
            <a:r>
              <a:rPr lang="en-US" sz="2000" dirty="0"/>
              <a:t> weight of a term is the product of its </a:t>
            </a:r>
            <a:r>
              <a:rPr lang="en-US" sz="2000" dirty="0" err="1"/>
              <a:t>tf</a:t>
            </a:r>
            <a:r>
              <a:rPr lang="en-US" sz="2000" dirty="0"/>
              <a:t> weight and its </a:t>
            </a:r>
            <a:r>
              <a:rPr lang="en-US" sz="2000" dirty="0" err="1"/>
              <a:t>idf</a:t>
            </a:r>
            <a:r>
              <a:rPr lang="en-US" sz="2000" dirty="0"/>
              <a:t> </a:t>
            </a:r>
            <a:r>
              <a:rPr lang="en-US" sz="2000" dirty="0" smtClean="0"/>
              <a:t>weight</a:t>
            </a:r>
          </a:p>
          <a:p>
            <a:pPr eaLnBrk="1" hangingPunct="1">
              <a:buFont typeface="Wingdings" pitchFamily="-111" charset="2"/>
              <a:buNone/>
            </a:pPr>
            <a:endParaRPr lang="en-US" sz="2400" dirty="0" smtClean="0"/>
          </a:p>
          <a:p>
            <a:pPr eaLnBrk="1" hangingPunct="1"/>
            <a:endParaRPr lang="en-US" sz="24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86000" y="5638802"/>
          <a:ext cx="4025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3" imgW="1333500" imgH="215900" progId="Equation.3">
                  <p:embed/>
                </p:oleObj>
              </mc:Choice>
              <mc:Fallback>
                <p:oleObj name="Equation" r:id="rId3" imgW="13335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638802"/>
                        <a:ext cx="402590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tf-idf</a:t>
            </a:r>
            <a:r>
              <a:rPr lang="en-US" dirty="0" smtClean="0"/>
              <a:t>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Best known weighting scheme in information retrieval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Increases with the number of occurrences within a document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Increases with the rarity of the term in the collection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Works surprisingly well!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Works in many other application domains</a:t>
            </a:r>
          </a:p>
        </p:txBody>
      </p:sp>
      <p:graphicFrame>
        <p:nvGraphicFramePr>
          <p:cNvPr id="86019" name="Object 2"/>
          <p:cNvGraphicFramePr>
            <a:graphicFrameLocks noChangeAspect="1"/>
          </p:cNvGraphicFramePr>
          <p:nvPr/>
        </p:nvGraphicFramePr>
        <p:xfrm>
          <a:off x="2209800" y="1981202"/>
          <a:ext cx="4025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3" imgW="1333500" imgH="215900" progId="Equation.3">
                  <p:embed/>
                </p:oleObj>
              </mc:Choice>
              <mc:Fallback>
                <p:oleObj name="Equation" r:id="rId3" imgW="13335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2"/>
                        <a:ext cx="402590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→ count → weight matrix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20650" y="1905001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Worksheet" r:id="rId3" imgW="11506200" imgH="3454400" progId="Excel.Sheet.8">
                  <p:embed/>
                </p:oleObj>
              </mc:Choice>
              <mc:Fallback>
                <p:oleObj name="Worksheet" r:id="rId3" imgW="11506200" imgH="34544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1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Box 8"/>
          <p:cNvSpPr txBox="1">
            <a:spLocks noChangeArrowheads="1"/>
          </p:cNvSpPr>
          <p:nvPr/>
        </p:nvSpPr>
        <p:spPr bwMode="auto">
          <a:xfrm>
            <a:off x="609600" y="4960937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Each document is now represented by a real-valued vector of </a:t>
            </a:r>
            <a:r>
              <a:rPr lang="en-US" sz="2000" dirty="0" err="1"/>
              <a:t>tf-idf</a:t>
            </a:r>
            <a:r>
              <a:rPr lang="en-US" sz="2000" dirty="0"/>
              <a:t> weights ∈ </a:t>
            </a:r>
            <a:r>
              <a:rPr lang="en-US" sz="2000" dirty="0">
                <a:latin typeface="Palatino Linotype" pitchFamily="18" charset="0"/>
              </a:rPr>
              <a:t>R</a:t>
            </a:r>
            <a:r>
              <a:rPr lang="en-US" sz="2000" baseline="30000" dirty="0"/>
              <a:t>|V|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609600" y="5943600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We then calculate the similarity using cosine similarity with these vectors</a:t>
            </a:r>
            <a:endParaRPr lang="en-US" sz="2000" baseline="30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Burstiness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848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Take a rare word like </a:t>
            </a:r>
            <a:r>
              <a:rPr lang="en-US" sz="2400" i="1" dirty="0" err="1" smtClean="0">
                <a:solidFill>
                  <a:srgbClr val="0000FF"/>
                </a:solidFill>
              </a:rPr>
              <a:t>arachnocentric</a:t>
            </a:r>
            <a:endParaRPr lang="en-US" sz="2400" dirty="0" smtClean="0"/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is the likelihood that </a:t>
            </a:r>
            <a:r>
              <a:rPr lang="en-US" sz="2400" i="1" dirty="0" err="1" smtClean="0">
                <a:solidFill>
                  <a:srgbClr val="0000FF"/>
                </a:solidFill>
              </a:rPr>
              <a:t>arachnocentric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occurs in a document?</a:t>
            </a:r>
          </a:p>
          <a:p>
            <a:endParaRPr lang="en-US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Given that you’ve seen it once, what is the likelihood that you’ll see it again?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Does this have any impact on our model?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Log-frequency weighting</a:t>
            </a: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Want to reduce the effect of multiple occurrences of a term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A document about “Clinton” will have “Clinton” occurring many times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Rather than use the frequency, us the log of the frequency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0 </a:t>
            </a:r>
            <a:r>
              <a:rPr lang="en-US" sz="2000" dirty="0"/>
              <a:t>→ 0, 1 → 1, 2 → 1.3, 10 → 2, 1000 → 4, etc</a:t>
            </a:r>
            <a:r>
              <a:rPr lang="en-US" sz="2000" dirty="0" smtClean="0"/>
              <a:t>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289252"/>
              </p:ext>
            </p:extLst>
          </p:nvPr>
        </p:nvGraphicFramePr>
        <p:xfrm>
          <a:off x="1103315" y="4060826"/>
          <a:ext cx="5907087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3" imgW="2120900" imgH="431800" progId="Equation.3">
                  <p:embed/>
                </p:oleObj>
              </mc:Choice>
              <mc:Fallback>
                <p:oleObj name="Equation" r:id="rId3" imgW="21209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5" y="4060826"/>
                        <a:ext cx="5907087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533400" y="273049"/>
            <a:ext cx="8610600" cy="1162051"/>
          </a:xfrm>
        </p:spPr>
        <p:txBody>
          <a:bodyPr/>
          <a:lstStyle/>
          <a:p>
            <a:pPr eaLnBrk="1" hangingPunct="1"/>
            <a:r>
              <a:rPr lang="en-US" sz="3600" b="0" dirty="0"/>
              <a:t>Cosine similarity</a:t>
            </a:r>
            <a:r>
              <a:rPr lang="en-US" sz="3600" b="0" dirty="0" smtClean="0"/>
              <a:t> with </a:t>
            </a:r>
            <a:r>
              <a:rPr lang="en-US" sz="3600" b="0" dirty="0"/>
              <a:t>3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36211"/>
              </p:ext>
            </p:extLst>
          </p:nvPr>
        </p:nvGraphicFramePr>
        <p:xfrm>
          <a:off x="3581400" y="4602480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term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SaS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PaP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affection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jealous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9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gossip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6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51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752600"/>
            <a:ext cx="3492500" cy="2438400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How similar </a:t>
            </a:r>
            <a:r>
              <a:rPr lang="en-US" sz="2000" dirty="0" smtClean="0">
                <a:solidFill>
                  <a:srgbClr val="FF0000"/>
                </a:solidFill>
              </a:rPr>
              <a:t>are the novels</a:t>
            </a:r>
            <a:r>
              <a:rPr lang="en-US" sz="2000" dirty="0" smtClean="0"/>
              <a:t>:</a:t>
            </a:r>
          </a:p>
        </p:txBody>
      </p:sp>
      <p:sp>
        <p:nvSpPr>
          <p:cNvPr id="34852" name="TextBox 7"/>
          <p:cNvSpPr txBox="1">
            <a:spLocks noChangeArrowheads="1"/>
          </p:cNvSpPr>
          <p:nvPr/>
        </p:nvSpPr>
        <p:spPr bwMode="auto">
          <a:xfrm>
            <a:off x="4038601" y="3983356"/>
            <a:ext cx="4743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Term frequencies (counts)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85800" y="2133600"/>
            <a:ext cx="3492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11" charset="2"/>
              <a:buNone/>
              <a:defRPr sz="12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11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11" charset="2"/>
              <a:buNone/>
              <a:defRPr sz="9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11" charset="2"/>
              <a:buNone/>
              <a:defRPr sz="9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err="1" smtClean="0">
                <a:solidFill>
                  <a:srgbClr val="0000FF"/>
                </a:solidFill>
              </a:rPr>
              <a:t>SaS</a:t>
            </a:r>
            <a:r>
              <a:rPr lang="en-US" sz="2000" dirty="0" smtClean="0"/>
              <a:t>: </a:t>
            </a:r>
            <a:r>
              <a:rPr lang="en-US" sz="2000" i="1" dirty="0" smtClean="0"/>
              <a:t>Sense and Sensibility</a:t>
            </a:r>
          </a:p>
          <a:p>
            <a:pPr eaLnBrk="1" hangingPunct="1"/>
            <a:r>
              <a:rPr lang="en-US" sz="2000" dirty="0" err="1" smtClean="0">
                <a:solidFill>
                  <a:srgbClr val="0000FF"/>
                </a:solidFill>
              </a:rPr>
              <a:t>PaP</a:t>
            </a:r>
            <a:r>
              <a:rPr lang="en-US" sz="2000" dirty="0" smtClean="0"/>
              <a:t>: </a:t>
            </a:r>
            <a:r>
              <a:rPr lang="en-US" sz="2000" i="1" dirty="0" smtClean="0"/>
              <a:t>Pride and Prejudice</a:t>
            </a:r>
            <a:endParaRPr lang="en-US" sz="2000" dirty="0" smtClean="0"/>
          </a:p>
          <a:p>
            <a:pPr eaLnBrk="1" hangingPunct="1"/>
            <a:r>
              <a:rPr lang="en-US" sz="2000" dirty="0" smtClean="0">
                <a:solidFill>
                  <a:srgbClr val="0000FF"/>
                </a:solidFill>
              </a:rPr>
              <a:t>WH</a:t>
            </a:r>
            <a:r>
              <a:rPr lang="en-US" sz="2000" dirty="0" smtClean="0"/>
              <a:t>: </a:t>
            </a:r>
            <a:r>
              <a:rPr lang="en-US" sz="2000" i="1" dirty="0" smtClean="0"/>
              <a:t>Wuthering Heights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988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 documents example contd.</a:t>
            </a:r>
          </a:p>
        </p:txBody>
      </p:sp>
      <p:sp>
        <p:nvSpPr>
          <p:cNvPr id="35843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Log frequency weighting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228600" y="2438402"/>
          <a:ext cx="4191000" cy="2194560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37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1.30</a:t>
                      </a: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00000"/>
                </a:solidFill>
              </a:rPr>
              <a:t>After normalization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93646857"/>
              </p:ext>
            </p:extLst>
          </p:nvPr>
        </p:nvGraphicFramePr>
        <p:xfrm>
          <a:off x="4724400" y="2438400"/>
          <a:ext cx="3962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325"/>
                <a:gridCol w="938025"/>
                <a:gridCol w="938025"/>
                <a:gridCol w="938025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term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SaS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PaP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WH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affection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0.789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0.832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0.524</a:t>
                      </a:r>
                      <a:endParaRPr lang="en-US" sz="1900" dirty="0" smtClean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jealous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0.515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0.555</a:t>
                      </a:r>
                      <a:endParaRPr lang="en-US" sz="1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0.465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gossip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0.335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0.405</a:t>
                      </a:r>
                      <a:endParaRPr lang="en-US" sz="19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wuthering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/>
                        <a:t>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0.588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4953002"/>
            <a:ext cx="8991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cos(SaS,PaP</a:t>
            </a:r>
            <a:r>
              <a:rPr lang="en-US" sz="2000" dirty="0">
                <a:solidFill>
                  <a:srgbClr val="0000FF"/>
                </a:solidFill>
              </a:rPr>
              <a:t>) </a:t>
            </a:r>
            <a:r>
              <a:rPr lang="en-US" sz="2000" dirty="0"/>
              <a:t>≈</a:t>
            </a:r>
          </a:p>
          <a:p>
            <a:r>
              <a:rPr lang="en-US" sz="2000" dirty="0"/>
              <a:t>0.789 ∗ 0.832 + 0.515 ∗ 0.555 + 0.335 ∗ 0.0 + 0.0 ∗ </a:t>
            </a:r>
            <a:r>
              <a:rPr lang="en-US" sz="2000" dirty="0" smtClean="0"/>
              <a:t>0.0 ≈ </a:t>
            </a:r>
            <a:r>
              <a:rPr lang="en-US" sz="2000" dirty="0">
                <a:solidFill>
                  <a:srgbClr val="C00000"/>
                </a:solidFill>
              </a:rPr>
              <a:t>0.94</a:t>
            </a:r>
            <a:endParaRPr lang="en-US" sz="2000" dirty="0"/>
          </a:p>
          <a:p>
            <a:r>
              <a:rPr lang="en-US" sz="2000" dirty="0" err="1">
                <a:solidFill>
                  <a:srgbClr val="0000FF"/>
                </a:solidFill>
              </a:rPr>
              <a:t>cos(SaS,WH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  <a:r>
              <a:rPr lang="en-US" sz="2000" dirty="0"/>
              <a:t> ≈ </a:t>
            </a:r>
            <a:r>
              <a:rPr lang="en-US" sz="2000" dirty="0">
                <a:solidFill>
                  <a:srgbClr val="C00000"/>
                </a:solidFill>
              </a:rPr>
              <a:t>0.79</a:t>
            </a:r>
          </a:p>
          <a:p>
            <a:r>
              <a:rPr lang="en-US" sz="2000" dirty="0" err="1">
                <a:solidFill>
                  <a:srgbClr val="0000FF"/>
                </a:solidFill>
              </a:rPr>
              <a:t>cos(PaP,WH</a:t>
            </a:r>
            <a:r>
              <a:rPr lang="en-US" sz="2000" dirty="0">
                <a:solidFill>
                  <a:srgbClr val="0000FF"/>
                </a:solidFill>
              </a:rPr>
              <a:t>) </a:t>
            </a:r>
            <a:r>
              <a:rPr lang="en-US" sz="2000" dirty="0"/>
              <a:t>≈ </a:t>
            </a:r>
            <a:r>
              <a:rPr lang="en-US" sz="2000" dirty="0">
                <a:solidFill>
                  <a:srgbClr val="C00000"/>
                </a:solidFill>
              </a:rPr>
              <a:t>0.69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tf-idf weighting has many variants</a:t>
            </a:r>
          </a:p>
        </p:txBody>
      </p:sp>
      <p:pic>
        <p:nvPicPr>
          <p:cNvPr id="37891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188" y="1592265"/>
            <a:ext cx="8888412" cy="2751137"/>
          </a:xfrm>
        </p:spPr>
      </p:pic>
      <p:sp>
        <p:nvSpPr>
          <p:cNvPr id="37892" name="Rectangle 8"/>
          <p:cNvSpPr>
            <a:spLocks noChangeArrowheads="1"/>
          </p:cNvSpPr>
          <p:nvPr/>
        </p:nvSpPr>
        <p:spPr bwMode="auto">
          <a:xfrm>
            <a:off x="152400" y="1828800"/>
            <a:ext cx="7772400" cy="381000"/>
          </a:xfrm>
          <a:prstGeom prst="rect">
            <a:avLst/>
          </a:prstGeom>
          <a:solidFill>
            <a:schemeClr val="accent1">
              <a:alpha val="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6801" y="5257802"/>
            <a:ext cx="6741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Why is the base of the log in </a:t>
            </a:r>
            <a:r>
              <a:rPr lang="en-US" dirty="0" err="1">
                <a:solidFill>
                  <a:srgbClr val="FF0000"/>
                </a:solidFill>
              </a:rPr>
              <a:t>idf</a:t>
            </a:r>
            <a:r>
              <a:rPr lang="en-US" dirty="0">
                <a:solidFill>
                  <a:srgbClr val="FF0000"/>
                </a:solidFill>
              </a:rPr>
              <a:t> immaterial?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533400" y="-25400"/>
            <a:ext cx="80772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Weighting may differ in queries </a:t>
            </a:r>
            <a:r>
              <a:rPr lang="en-US" sz="2800" dirty="0" smtClean="0"/>
              <a:t>vs. </a:t>
            </a:r>
            <a:r>
              <a:rPr lang="en-US" sz="2800" dirty="0"/>
              <a:t>documents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Many </a:t>
            </a:r>
            <a:r>
              <a:rPr lang="en-US" sz="2000" dirty="0"/>
              <a:t>search engines allow for different weightings for queries </a:t>
            </a:r>
            <a:r>
              <a:rPr lang="en-US" sz="2000" dirty="0" err="1"/>
              <a:t>vs</a:t>
            </a:r>
            <a:r>
              <a:rPr lang="en-US" sz="2000" dirty="0"/>
              <a:t> documents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To </a:t>
            </a:r>
            <a:r>
              <a:rPr lang="en-US" sz="2000" dirty="0"/>
              <a:t>denote the combination in use in an engine, we use the notation </a:t>
            </a:r>
            <a:r>
              <a:rPr lang="en-US" sz="2000" dirty="0" err="1"/>
              <a:t>qqq.ddd</a:t>
            </a:r>
            <a:r>
              <a:rPr lang="en-US" sz="2000" dirty="0"/>
              <a:t> with the acronyms from the previous table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Example</a:t>
            </a:r>
            <a:r>
              <a:rPr lang="en-US" sz="2000" dirty="0"/>
              <a:t>: </a:t>
            </a:r>
            <a:r>
              <a:rPr lang="en-US" sz="2000" dirty="0" err="1"/>
              <a:t>ltn.ltc</a:t>
            </a:r>
            <a:r>
              <a:rPr lang="en-US" sz="2000" dirty="0"/>
              <a:t> means:</a:t>
            </a:r>
          </a:p>
          <a:p>
            <a:pPr eaLnBrk="1" hangingPunct="1"/>
            <a:r>
              <a:rPr lang="en-US" sz="2000" dirty="0"/>
              <a:t>Query: logarithmic </a:t>
            </a:r>
            <a:r>
              <a:rPr lang="en-US" sz="2000" dirty="0" err="1"/>
              <a:t>tf</a:t>
            </a:r>
            <a:r>
              <a:rPr lang="en-US" sz="2000" dirty="0"/>
              <a:t> (l in leftmost column), </a:t>
            </a:r>
            <a:r>
              <a:rPr lang="en-US" sz="2000" dirty="0" err="1"/>
              <a:t>idf</a:t>
            </a:r>
            <a:r>
              <a:rPr lang="en-US" sz="2000" dirty="0"/>
              <a:t> (t in second column), no normalization …</a:t>
            </a:r>
          </a:p>
          <a:p>
            <a:pPr eaLnBrk="1" hangingPunct="1"/>
            <a:r>
              <a:rPr lang="en-US" sz="2000" dirty="0"/>
              <a:t>Document logarithmic </a:t>
            </a:r>
            <a:r>
              <a:rPr lang="en-US" sz="2000" dirty="0" err="1"/>
              <a:t>tf</a:t>
            </a:r>
            <a:r>
              <a:rPr lang="en-US" sz="2000" dirty="0"/>
              <a:t>, no </a:t>
            </a:r>
            <a:r>
              <a:rPr lang="en-US" sz="2000" dirty="0" err="1"/>
              <a:t>idf</a:t>
            </a:r>
            <a:r>
              <a:rPr lang="en-US" sz="2000" dirty="0"/>
              <a:t> and cosine normalization</a:t>
            </a: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3657601" y="5541566"/>
            <a:ext cx="2853065" cy="707231"/>
          </a:xfrm>
          <a:prstGeom prst="upArrowCallout">
            <a:avLst>
              <a:gd name="adj1" fmla="val 25019"/>
              <a:gd name="adj2" fmla="val 25037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Is this a bad idea?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tf-idf</a:t>
            </a:r>
            <a:r>
              <a:rPr lang="en-US" dirty="0"/>
              <a:t> example: </a:t>
            </a:r>
            <a:r>
              <a:rPr lang="en-US" dirty="0" err="1"/>
              <a:t>ltn.</a:t>
            </a:r>
            <a:r>
              <a:rPr lang="en-US" dirty="0" err="1" smtClean="0"/>
              <a:t>lnc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(log </a:t>
            </a:r>
            <a:r>
              <a:rPr lang="en-US" dirty="0" err="1" smtClean="0"/>
              <a:t>idf</a:t>
            </a:r>
            <a:r>
              <a:rPr lang="en-US" dirty="0" smtClean="0"/>
              <a:t> none . log none cosine)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2"/>
          <a:ext cx="8229600" cy="2865120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  <a:gridCol w="914400"/>
                <a:gridCol w="533400"/>
                <a:gridCol w="762000"/>
                <a:gridCol w="7620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n’lized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0323" name="TextBox 4"/>
          <p:cNvSpPr txBox="1">
            <a:spLocks noChangeArrowheads="1"/>
          </p:cNvSpPr>
          <p:nvPr/>
        </p:nvSpPr>
        <p:spPr bwMode="auto">
          <a:xfrm>
            <a:off x="838201" y="1600202"/>
            <a:ext cx="6352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Document: </a:t>
            </a:r>
            <a:r>
              <a:rPr lang="en-US" i="1"/>
              <a:t>car insurance auto insurance</a:t>
            </a:r>
          </a:p>
          <a:p>
            <a:r>
              <a:rPr lang="en-US"/>
              <a:t>Query: </a:t>
            </a:r>
            <a:r>
              <a:rPr lang="en-US" i="1"/>
              <a:t>best car insurance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05000" y="5334006"/>
            <a:ext cx="4800600" cy="481844"/>
            <a:chOff x="2133600" y="5694855"/>
            <a:chExt cx="4800600" cy="481055"/>
          </a:xfrm>
        </p:grpSpPr>
        <p:sp>
          <p:nvSpPr>
            <p:cNvPr id="10327" name="TextBox 8"/>
            <p:cNvSpPr txBox="1">
              <a:spLocks noChangeArrowheads="1"/>
            </p:cNvSpPr>
            <p:nvPr/>
          </p:nvSpPr>
          <p:spPr bwMode="auto">
            <a:xfrm>
              <a:off x="2133600" y="5715001"/>
              <a:ext cx="2100755" cy="460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4165600" y="5694855"/>
            <a:ext cx="2768600" cy="477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8" name="Equation" r:id="rId3" imgW="1473120" imgH="253800" progId="Equation.3">
                    <p:embed/>
                  </p:oleObj>
                </mc:Choice>
                <mc:Fallback>
                  <p:oleObj name="Equation" r:id="rId3" imgW="1473120" imgH="2538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5600" y="5694855"/>
                          <a:ext cx="2768600" cy="4773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1"/>
          <a:ext cx="8153400" cy="4191000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9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tf-idf example: ltn.lnc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2"/>
          <a:ext cx="8229600" cy="2865120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  <a:gridCol w="914400"/>
                <a:gridCol w="533400"/>
                <a:gridCol w="762000"/>
                <a:gridCol w="7620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n’lized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0.677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0323" name="TextBox 4"/>
          <p:cNvSpPr txBox="1">
            <a:spLocks noChangeArrowheads="1"/>
          </p:cNvSpPr>
          <p:nvPr/>
        </p:nvSpPr>
        <p:spPr bwMode="auto">
          <a:xfrm>
            <a:off x="838201" y="1600202"/>
            <a:ext cx="6352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Document: </a:t>
            </a:r>
            <a:r>
              <a:rPr lang="en-US" i="1"/>
              <a:t>car insurance auto insurance</a:t>
            </a:r>
          </a:p>
          <a:p>
            <a:r>
              <a:rPr lang="en-US"/>
              <a:t>Query: </a:t>
            </a:r>
            <a:r>
              <a:rPr lang="en-US" i="1"/>
              <a:t>best car insurance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24051" y="5883276"/>
            <a:ext cx="4790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Score = 0+0+1.04+2.04 = 3.08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05000" y="5354176"/>
            <a:ext cx="4895850" cy="461665"/>
            <a:chOff x="2133600" y="5715000"/>
            <a:chExt cx="4895850" cy="460909"/>
          </a:xfrm>
        </p:grpSpPr>
        <p:sp>
          <p:nvSpPr>
            <p:cNvPr id="1032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0755" cy="460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4070350" y="5729723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122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0350" y="5729723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 – vector space ranking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Represent the query as a weighted </a:t>
            </a:r>
            <a:r>
              <a:rPr lang="en-US" sz="2000" dirty="0" err="1"/>
              <a:t>tf-idf</a:t>
            </a:r>
            <a:r>
              <a:rPr lang="en-US" sz="2000" dirty="0"/>
              <a:t> vector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Represent </a:t>
            </a:r>
            <a:r>
              <a:rPr lang="en-US" sz="2000" dirty="0"/>
              <a:t>each document as a weighted </a:t>
            </a:r>
            <a:r>
              <a:rPr lang="en-US" sz="2000" dirty="0" err="1"/>
              <a:t>tf-idf</a:t>
            </a:r>
            <a:r>
              <a:rPr lang="en-US" sz="2000" dirty="0"/>
              <a:t> vector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Compute </a:t>
            </a:r>
            <a:r>
              <a:rPr lang="en-US" sz="2000" dirty="0"/>
              <a:t>the cosine similarity score for the query vector and each document vector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Rank </a:t>
            </a:r>
            <a:r>
              <a:rPr lang="en-US" sz="2000" dirty="0"/>
              <a:t>documents with respect to the query by score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Return </a:t>
            </a:r>
            <a:r>
              <a:rPr lang="en-US" sz="2000" dirty="0"/>
              <a:t>the top </a:t>
            </a:r>
            <a:r>
              <a:rPr lang="en-US" sz="2000" i="1" dirty="0"/>
              <a:t>K</a:t>
            </a:r>
            <a:r>
              <a:rPr lang="en-US" sz="2000" dirty="0"/>
              <a:t> (e.g., </a:t>
            </a:r>
            <a:r>
              <a:rPr lang="en-US" sz="2000" i="1" dirty="0"/>
              <a:t>K</a:t>
            </a:r>
            <a:r>
              <a:rPr lang="en-US" sz="2000" dirty="0"/>
              <a:t> = 10) to the user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1"/>
          <a:ext cx="8153400" cy="4191000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11110,1000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111111110,11111111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11111111110,0000000001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847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seldom used in practice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Machines have word boundaries – 8, 16, 32 bits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Compressing </a:t>
            </a:r>
            <a:r>
              <a:rPr lang="en-US" sz="2400" dirty="0"/>
              <a:t>and manipulating at individual bit-granularity will slow down query processing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Variable </a:t>
            </a:r>
            <a:r>
              <a:rPr lang="en-US" sz="2400" dirty="0"/>
              <a:t>byte alignment is potentially more efficient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Regardless </a:t>
            </a:r>
            <a:r>
              <a:rPr lang="en-US" sz="2400" dirty="0"/>
              <a:t>of efficiency, variable byte is conceptually simpler at little additional space cost</a:t>
            </a:r>
          </a:p>
        </p:txBody>
      </p:sp>
    </p:spTree>
    <p:extLst>
      <p:ext uri="{BB962C8B-B14F-4D97-AF65-F5344CB8AC3E}">
        <p14:creationId xmlns:p14="http://schemas.microsoft.com/office/powerpoint/2010/main" val="42420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RCV1 compression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706595"/>
              </p:ext>
            </p:extLst>
          </p:nvPr>
        </p:nvGraphicFramePr>
        <p:xfrm>
          <a:off x="685800" y="1752601"/>
          <a:ext cx="7772400" cy="45720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itchFamily="-111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variable byte encoded</a:t>
                      </a: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116.0</a:t>
                      </a:r>
                      <a:endParaRPr kumimoji="0" lang="en-US" sz="1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</a:t>
                      </a: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-111" charset="2"/>
                        </a:rPr>
                        <a:t>g-</a:t>
                      </a: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32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8574</TotalTime>
  <Words>2718</Words>
  <Application>Microsoft Macintosh PowerPoint</Application>
  <PresentationFormat>On-screen Show (4:3)</PresentationFormat>
  <Paragraphs>733</Paragraphs>
  <Slides>61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64" baseType="lpstr">
      <vt:lpstr>Default Design</vt:lpstr>
      <vt:lpstr>Worksheet</vt:lpstr>
      <vt:lpstr>Equation</vt:lpstr>
      <vt:lpstr>TF-IDF</vt:lpstr>
      <vt:lpstr>Administrative</vt:lpstr>
      <vt:lpstr>Variable byte codes</vt:lpstr>
      <vt:lpstr>Gamma codes</vt:lpstr>
      <vt:lpstr>Encoding the length </vt:lpstr>
      <vt:lpstr>Gamma code examples</vt:lpstr>
      <vt:lpstr>Gamma code examples</vt:lpstr>
      <vt:lpstr>Gamma seldom used in practice</vt:lpstr>
      <vt:lpstr>RCV1 compression</vt:lpstr>
      <vt:lpstr>TDT token normalization</vt:lpstr>
      <vt:lpstr>Ranked retrieval</vt:lpstr>
      <vt:lpstr>Problem with Boolean search: feast or famine</vt:lpstr>
      <vt:lpstr>Scoring as the basis of ranked retrieval</vt:lpstr>
      <vt:lpstr>Query-document matching scores</vt:lpstr>
      <vt:lpstr>Recall: Binary term-document incidence matrix</vt:lpstr>
      <vt:lpstr>Term-document count matrix</vt:lpstr>
      <vt:lpstr>Bag of words representation</vt:lpstr>
      <vt:lpstr>Boolean queries: another view</vt:lpstr>
      <vt:lpstr>Boolean queries: another view</vt:lpstr>
      <vt:lpstr>Bag of words</vt:lpstr>
      <vt:lpstr>Bag of words</vt:lpstr>
      <vt:lpstr>Some things to be careful of…</vt:lpstr>
      <vt:lpstr>Some things to be careful of…</vt:lpstr>
      <vt:lpstr>Some things to be careful of…</vt:lpstr>
      <vt:lpstr>Documents as vectors</vt:lpstr>
      <vt:lpstr>Queries as vectors</vt:lpstr>
      <vt:lpstr>Formalizing vector space proximity</vt:lpstr>
      <vt:lpstr>Why distance is a bad idea</vt:lpstr>
      <vt:lpstr>Issues with Euclidian distance</vt:lpstr>
      <vt:lpstr>Use angle instead of distance</vt:lpstr>
      <vt:lpstr>Use angle instead of distance</vt:lpstr>
      <vt:lpstr>From angles to cosines</vt:lpstr>
      <vt:lpstr>cosine(query,document)</vt:lpstr>
      <vt:lpstr>cosine(query,document)</vt:lpstr>
      <vt:lpstr>“unit length” vectors</vt:lpstr>
      <vt:lpstr>Length normalization</vt:lpstr>
      <vt:lpstr>Length normalization</vt:lpstr>
      <vt:lpstr>cosine(query,document)</vt:lpstr>
      <vt:lpstr>Cosine similarity with 3 documents</vt:lpstr>
      <vt:lpstr>Some things to be careful of…</vt:lpstr>
      <vt:lpstr>Term importance</vt:lpstr>
      <vt:lpstr>Document frequency</vt:lpstr>
      <vt:lpstr>Collection vs. Document frequency</vt:lpstr>
      <vt:lpstr>Document frequency</vt:lpstr>
      <vt:lpstr>Inverse document frequency</vt:lpstr>
      <vt:lpstr>Inverse document frequency</vt:lpstr>
      <vt:lpstr>idf example, suppose N= 1 million</vt:lpstr>
      <vt:lpstr>idf example, suppose N= 1 million</vt:lpstr>
      <vt:lpstr>idf example, suppose N= 1 million</vt:lpstr>
      <vt:lpstr>Putting it all together</vt:lpstr>
      <vt:lpstr>tf-idf weighting</vt:lpstr>
      <vt:lpstr>Binary → count → weight matrix</vt:lpstr>
      <vt:lpstr>Burstiness</vt:lpstr>
      <vt:lpstr>Log-frequency weighting</vt:lpstr>
      <vt:lpstr>Cosine similarity with 3 documents</vt:lpstr>
      <vt:lpstr>3 documents example contd.</vt:lpstr>
      <vt:lpstr>tf-idf weighting has many variants</vt:lpstr>
      <vt:lpstr>Weighting may differ in queries vs. documents</vt:lpstr>
      <vt:lpstr>tf-idf example: ltn.lnc (log idf none . log none cosine)</vt:lpstr>
      <vt:lpstr>tf-idf example: ltn.lnc</vt:lpstr>
      <vt:lpstr>Summary – vector space ranking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David Kauchak</cp:lastModifiedBy>
  <cp:revision>627</cp:revision>
  <cp:lastPrinted>2012-09-25T18:13:42Z</cp:lastPrinted>
  <dcterms:created xsi:type="dcterms:W3CDTF">2009-09-16T16:20:06Z</dcterms:created>
  <dcterms:modified xsi:type="dcterms:W3CDTF">2012-09-25T18:13:45Z</dcterms:modified>
</cp:coreProperties>
</file>