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66"/>
  </p:notesMasterIdLst>
  <p:handoutMasterIdLst>
    <p:handoutMasterId r:id="rId67"/>
  </p:handoutMasterIdLst>
  <p:sldIdLst>
    <p:sldId id="256" r:id="rId2"/>
    <p:sldId id="432" r:id="rId3"/>
    <p:sldId id="435" r:id="rId4"/>
    <p:sldId id="433" r:id="rId5"/>
    <p:sldId id="400" r:id="rId6"/>
    <p:sldId id="424" r:id="rId7"/>
    <p:sldId id="258" r:id="rId8"/>
    <p:sldId id="413" r:id="rId9"/>
    <p:sldId id="370" r:id="rId10"/>
    <p:sldId id="339" r:id="rId11"/>
    <p:sldId id="367" r:id="rId12"/>
    <p:sldId id="368" r:id="rId13"/>
    <p:sldId id="342" r:id="rId14"/>
    <p:sldId id="417" r:id="rId15"/>
    <p:sldId id="260" r:id="rId16"/>
    <p:sldId id="296" r:id="rId17"/>
    <p:sldId id="404" r:id="rId18"/>
    <p:sldId id="312" r:id="rId19"/>
    <p:sldId id="261" r:id="rId20"/>
    <p:sldId id="405" r:id="rId21"/>
    <p:sldId id="362" r:id="rId22"/>
    <p:sldId id="365" r:id="rId23"/>
    <p:sldId id="366" r:id="rId24"/>
    <p:sldId id="376" r:id="rId25"/>
    <p:sldId id="377" r:id="rId26"/>
    <p:sldId id="298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418" r:id="rId35"/>
    <p:sldId id="359" r:id="rId36"/>
    <p:sldId id="277" r:id="rId37"/>
    <p:sldId id="264" r:id="rId38"/>
    <p:sldId id="265" r:id="rId39"/>
    <p:sldId id="267" r:id="rId40"/>
    <p:sldId id="321" r:id="rId41"/>
    <p:sldId id="322" r:id="rId42"/>
    <p:sldId id="323" r:id="rId43"/>
    <p:sldId id="324" r:id="rId44"/>
    <p:sldId id="325" r:id="rId45"/>
    <p:sldId id="326" r:id="rId46"/>
    <p:sldId id="328" r:id="rId47"/>
    <p:sldId id="329" r:id="rId48"/>
    <p:sldId id="276" r:id="rId49"/>
    <p:sldId id="348" r:id="rId50"/>
    <p:sldId id="282" r:id="rId51"/>
    <p:sldId id="279" r:id="rId52"/>
    <p:sldId id="281" r:id="rId53"/>
    <p:sldId id="426" r:id="rId54"/>
    <p:sldId id="390" r:id="rId55"/>
    <p:sldId id="419" r:id="rId56"/>
    <p:sldId id="288" r:id="rId57"/>
    <p:sldId id="434" r:id="rId58"/>
    <p:sldId id="287" r:id="rId59"/>
    <p:sldId id="431" r:id="rId60"/>
    <p:sldId id="430" r:id="rId61"/>
    <p:sldId id="407" r:id="rId62"/>
    <p:sldId id="408" r:id="rId63"/>
    <p:sldId id="291" r:id="rId64"/>
    <p:sldId id="422" r:id="rId65"/>
  </p:sldIdLst>
  <p:sldSz cx="9144000" cy="6858000" type="screen4x3"/>
  <p:notesSz cx="6858000" cy="9313863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46890C"/>
    <a:srgbClr val="E34AEE"/>
    <a:srgbClr val="E76FF3"/>
    <a:srgbClr val="00CC00"/>
    <a:srgbClr val="3333CC"/>
    <a:srgbClr val="FF0066"/>
    <a:srgbClr val="CC6600"/>
    <a:srgbClr val="9999FF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2" autoAdjust="0"/>
    <p:restoredTop sz="83056" autoAdjust="0"/>
  </p:normalViewPr>
  <p:slideViewPr>
    <p:cSldViewPr>
      <p:cViewPr>
        <p:scale>
          <a:sx n="85" d="100"/>
          <a:sy n="85" d="100"/>
        </p:scale>
        <p:origin x="-10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DCC42D4C-2D4B-4366-981C-A74AC8400F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1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66AC1-A719-D44C-89D1-4A6048A4D5C7}" type="datetimeFigureOut">
              <a:rPr lang="en-US" smtClean="0"/>
              <a:pPr/>
              <a:t>11/29/12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6B112-CED4-9448-B5B6-43255090C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9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We want to try and create</a:t>
            </a:r>
            <a:r>
              <a:rPr lang="en-US" baseline="0" dirty="0" smtClean="0"/>
              <a:t> computer/mathematical models that can handle questions about these text documents.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What questions do we want to ask about these texts?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model defines the proportion of words in </a:t>
            </a:r>
            <a:r>
              <a:rPr lang="en-US" smtClean="0"/>
              <a:t>the urn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dirty="0" smtClean="0"/>
              <a:t>just so you don’t think it’s too</a:t>
            </a:r>
            <a:r>
              <a:rPr lang="en-US" baseline="0" dirty="0" smtClean="0"/>
              <a:t> easy… </a:t>
            </a:r>
            <a:r>
              <a:rPr lang="en-US" baseline="0" dirty="0" err="1" smtClean="0">
                <a:sym typeface="Wingdings"/>
              </a:rPr>
              <a:t></a:t>
            </a:r>
            <a:endParaRPr lang="en-US" baseline="0" dirty="0" smtClean="0">
              <a:sym typeface="Wingdings"/>
            </a:endParaRPr>
          </a:p>
          <a:p>
            <a:pPr>
              <a:buFontTx/>
              <a:buChar char="-"/>
            </a:pPr>
            <a:r>
              <a:rPr lang="en-US" dirty="0" smtClean="0"/>
              <a:t>  there is another nice motivation for why the model handles </a:t>
            </a:r>
            <a:r>
              <a:rPr lang="en-US" dirty="0" err="1" smtClean="0"/>
              <a:t>burstiness</a:t>
            </a:r>
            <a:r>
              <a:rPr lang="en-US" dirty="0" smtClean="0"/>
              <a:t> based on how</a:t>
            </a:r>
            <a:r>
              <a:rPr lang="en-US" baseline="0" dirty="0" smtClean="0"/>
              <a:t> the model is derived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to name a few…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“Let’s transition…”</a:t>
            </a:r>
          </a:p>
          <a:p>
            <a:pPr>
              <a:buFontTx/>
              <a:buChar char="-"/>
            </a:pPr>
            <a:r>
              <a:rPr lang="en-US" dirty="0" smtClean="0"/>
              <a:t> Use the term “document” to represent any body of text, e.g.</a:t>
            </a:r>
            <a:r>
              <a:rPr lang="en-US" baseline="0" dirty="0" smtClean="0"/>
              <a:t> web page, e-mail, tweet</a:t>
            </a:r>
          </a:p>
          <a:p>
            <a:pPr>
              <a:buFontTx/>
              <a:buChar char="-"/>
            </a:pPr>
            <a:r>
              <a:rPr lang="en-US" baseline="0" dirty="0" smtClean="0"/>
              <a:t> A document model, is one component to tackling some of these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aka vector space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I mentioned many phenomena that occur</a:t>
            </a:r>
            <a:r>
              <a:rPr lang="en-US" baseline="0" dirty="0" smtClean="0"/>
              <a:t> in natural text.  Today, I’d like to focus on one in particular… </a:t>
            </a:r>
            <a:r>
              <a:rPr lang="en-US" baseline="0" dirty="0" err="1" smtClean="0"/>
              <a:t>burstiness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even</a:t>
            </a:r>
            <a:r>
              <a:rPr lang="en-US" baseline="0" dirty="0" smtClean="0"/>
              <a:t> having Clinton occur 5 times in an article is still fairly probable (once in a few hundred articles)</a:t>
            </a:r>
          </a:p>
          <a:p>
            <a:pPr>
              <a:buFontTx/>
              <a:buChar char="-"/>
            </a:pPr>
            <a:r>
              <a:rPr lang="en-US" baseline="0" dirty="0" smtClean="0"/>
              <a:t> exponential y-axis</a:t>
            </a:r>
          </a:p>
          <a:p>
            <a:pPr>
              <a:buFontTx/>
              <a:buChar char="-"/>
            </a:pPr>
            <a:r>
              <a:rPr lang="en-US" baseline="0" dirty="0" smtClean="0"/>
              <a:t> predicted is something more like 1 in 10,000 articles (orders of magnitude off)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decreasing</a:t>
            </a:r>
            <a:r>
              <a:rPr lang="en-US" baseline="0" dirty="0" smtClean="0"/>
              <a:t> probability on an exponential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for the multinomial,</a:t>
            </a:r>
            <a:r>
              <a:rPr lang="en-US" baseline="0" dirty="0" smtClean="0"/>
              <a:t> the “learned” parameters are the probabilities of a word occurring (i.e. the probability of a die side coming up)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although</a:t>
            </a:r>
            <a:r>
              <a:rPr lang="en-US" baseline="0" dirty="0" smtClean="0"/>
              <a:t> we don’t generally “generate” a document from a model, it’s often useful to look at the generative story of a model (i.e. how the model says a document was generate) to help us understand why the model assigns certain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4339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latin typeface="Arial" charset="0"/>
              </a:endParaRPr>
            </a:p>
          </p:txBody>
        </p:sp>
      </p:grpSp>
      <p:sp>
        <p:nvSpPr>
          <p:cNvPr id="143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2E190F-1342-47AD-8F3E-8F69FA0B29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A52F3-10DE-499C-B0C5-9651A91663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32AE8-CEB0-4986-9D0C-D98AABF3D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5EEBE81-D6C9-47F4-B37D-6E81B7392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740C285-4ACA-4A70-B5F2-D4CAB098FB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51B6F4-98ED-4189-9D9E-6F9DE8E7B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F2E6527-EEA9-4DB3-B673-776BC21A5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D840D-303B-4A5E-9721-19DFDD934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1A04F-A6A0-4801-9A4C-C54A83E48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AD5E1-210C-44A1-93EB-3CC8B5AAC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C427C-5220-40C7-B9A1-4EA0FF66BD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8A85B-84E9-494E-8A0D-BD4DFE528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F12C0-9B0D-4D7B-AB16-D82AC8B21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C9AC4-9F0F-43E2-A160-4AE541967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2B435-99D6-4FF8-8231-961CA6516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331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latin typeface="Arial" charset="0"/>
              </a:endParaRP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fld id="{1EF89A35-797E-4A48-AD5A-684946E1C9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Modeling Natural Text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895600"/>
            <a:ext cx="7315200" cy="2438400"/>
          </a:xfrm>
        </p:spPr>
        <p:txBody>
          <a:bodyPr/>
          <a:lstStyle/>
          <a:p>
            <a:pPr algn="ctr"/>
            <a:r>
              <a:rPr lang="en-US" sz="3300" dirty="0"/>
              <a:t>David </a:t>
            </a:r>
            <a:r>
              <a:rPr lang="en-US" sz="3300" dirty="0" smtClean="0"/>
              <a:t>Kauchak</a:t>
            </a:r>
          </a:p>
          <a:p>
            <a:pPr algn="ctr"/>
            <a:r>
              <a:rPr lang="en-US" sz="2000" dirty="0" smtClean="0"/>
              <a:t>CS458</a:t>
            </a:r>
          </a:p>
          <a:p>
            <a:pPr algn="ctr"/>
            <a:r>
              <a:rPr lang="en-US" sz="2000" dirty="0" smtClean="0"/>
              <a:t>Fall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Application: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text </a:t>
            </a:r>
            <a:r>
              <a:rPr lang="en-US" dirty="0"/>
              <a:t>classification</a:t>
            </a:r>
          </a:p>
        </p:txBody>
      </p:sp>
      <p:grpSp>
        <p:nvGrpSpPr>
          <p:cNvPr id="111620" name="Group 4"/>
          <p:cNvGrpSpPr>
            <a:grpSpLocks/>
          </p:cNvGrpSpPr>
          <p:nvPr/>
        </p:nvGrpSpPr>
        <p:grpSpPr bwMode="auto">
          <a:xfrm>
            <a:off x="914400" y="3854450"/>
            <a:ext cx="533400" cy="762000"/>
            <a:chOff x="1680" y="3024"/>
            <a:chExt cx="336" cy="480"/>
          </a:xfrm>
        </p:grpSpPr>
        <p:sp>
          <p:nvSpPr>
            <p:cNvPr id="111621" name="Rectangle 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2" name="Line 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3" name="Line 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4" name="Line 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5" name="Line 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6" name="Line 1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7" name="Line 1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28" name="Line 1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1629" name="AutoShape 13"/>
          <p:cNvSpPr>
            <a:spLocks noChangeArrowheads="1"/>
          </p:cNvSpPr>
          <p:nvPr/>
        </p:nvSpPr>
        <p:spPr bwMode="auto">
          <a:xfrm>
            <a:off x="1752600" y="400685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3276600" y="3321050"/>
            <a:ext cx="1066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600" b="1">
                <a:solidFill>
                  <a:srgbClr val="FF0066"/>
                </a:solidFill>
                <a:latin typeface="Verdana" pitchFamily="34" charset="0"/>
              </a:rPr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248400" y="1828800"/>
            <a:ext cx="2362200" cy="2286000"/>
            <a:chOff x="5638800" y="1524000"/>
            <a:chExt cx="2362200" cy="2286000"/>
          </a:xfrm>
        </p:grpSpPr>
        <p:sp>
          <p:nvSpPr>
            <p:cNvPr id="111632" name="Text Box 16"/>
            <p:cNvSpPr txBox="1">
              <a:spLocks noChangeArrowheads="1"/>
            </p:cNvSpPr>
            <p:nvPr/>
          </p:nvSpPr>
          <p:spPr bwMode="auto">
            <a:xfrm>
              <a:off x="5638800" y="1524000"/>
              <a:ext cx="2057400" cy="222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sports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politics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entertainment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business</a:t>
              </a:r>
            </a:p>
            <a:p>
              <a:pPr>
                <a:spcBef>
                  <a:spcPct val="50000"/>
                </a:spcBef>
              </a:pPr>
              <a:r>
                <a:rPr lang="en-US" sz="2000"/>
                <a:t>…</a:t>
              </a:r>
            </a:p>
          </p:txBody>
        </p:sp>
        <p:sp>
          <p:nvSpPr>
            <p:cNvPr id="111638" name="Rectangle 22"/>
            <p:cNvSpPr>
              <a:spLocks noChangeArrowheads="1"/>
            </p:cNvSpPr>
            <p:nvPr/>
          </p:nvSpPr>
          <p:spPr bwMode="auto">
            <a:xfrm>
              <a:off x="5791200" y="1600200"/>
              <a:ext cx="2209800" cy="2209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91000" y="4267200"/>
            <a:ext cx="2209800" cy="914400"/>
            <a:chOff x="5105400" y="4191000"/>
            <a:chExt cx="2209800" cy="914400"/>
          </a:xfrm>
        </p:grpSpPr>
        <p:sp>
          <p:nvSpPr>
            <p:cNvPr id="111633" name="Text Box 17"/>
            <p:cNvSpPr txBox="1">
              <a:spLocks noChangeArrowheads="1"/>
            </p:cNvSpPr>
            <p:nvPr/>
          </p:nvSpPr>
          <p:spPr bwMode="auto">
            <a:xfrm>
              <a:off x="5105400" y="4251325"/>
              <a:ext cx="2057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spam</a:t>
              </a:r>
              <a:br>
                <a:rPr lang="en-US" sz="2000"/>
              </a:br>
              <a:r>
                <a:rPr lang="en-US" sz="2000"/>
                <a:t>not-spam</a:t>
              </a:r>
            </a:p>
          </p:txBody>
        </p:sp>
        <p:sp>
          <p:nvSpPr>
            <p:cNvPr id="111639" name="Rectangle 23"/>
            <p:cNvSpPr>
              <a:spLocks noChangeArrowheads="1"/>
            </p:cNvSpPr>
            <p:nvPr/>
          </p:nvSpPr>
          <p:spPr bwMode="auto">
            <a:xfrm>
              <a:off x="5791200" y="4191000"/>
              <a:ext cx="1524000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19800" y="5334000"/>
            <a:ext cx="2209800" cy="914400"/>
            <a:chOff x="6019800" y="5334000"/>
            <a:chExt cx="2209800" cy="914400"/>
          </a:xfrm>
        </p:grpSpPr>
        <p:sp>
          <p:nvSpPr>
            <p:cNvPr id="111634" name="Text Box 18"/>
            <p:cNvSpPr txBox="1">
              <a:spLocks noChangeArrowheads="1"/>
            </p:cNvSpPr>
            <p:nvPr/>
          </p:nvSpPr>
          <p:spPr bwMode="auto">
            <a:xfrm>
              <a:off x="6019800" y="5394325"/>
              <a:ext cx="2057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positive</a:t>
              </a:r>
              <a:br>
                <a:rPr lang="en-US" sz="2000"/>
              </a:br>
              <a:r>
                <a:rPr lang="en-US" sz="2000"/>
                <a:t>negative</a:t>
              </a:r>
            </a:p>
          </p:txBody>
        </p:sp>
        <p:sp>
          <p:nvSpPr>
            <p:cNvPr id="111640" name="Rectangle 24"/>
            <p:cNvSpPr>
              <a:spLocks noChangeArrowheads="1"/>
            </p:cNvSpPr>
            <p:nvPr/>
          </p:nvSpPr>
          <p:spPr bwMode="auto">
            <a:xfrm>
              <a:off x="6858000" y="5334000"/>
              <a:ext cx="1371600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572000" y="3897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Spam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4964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Sentiment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1535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Category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</a:t>
            </a:r>
            <a:r>
              <a:rPr lang="en-US" dirty="0"/>
              <a:t>classification: Training</a:t>
            </a:r>
          </a:p>
        </p:txBody>
      </p:sp>
      <p:grpSp>
        <p:nvGrpSpPr>
          <p:cNvPr id="158752" name="Group 32"/>
          <p:cNvGrpSpPr>
            <a:grpSpLocks/>
          </p:cNvGrpSpPr>
          <p:nvPr/>
        </p:nvGrpSpPr>
        <p:grpSpPr bwMode="auto">
          <a:xfrm>
            <a:off x="2514600" y="5334000"/>
            <a:ext cx="533400" cy="762000"/>
            <a:chOff x="1680" y="3024"/>
            <a:chExt cx="336" cy="480"/>
          </a:xfrm>
        </p:grpSpPr>
        <p:sp>
          <p:nvSpPr>
            <p:cNvPr id="158753" name="Rectangle 3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54" name="Line 3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5" name="Line 3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6" name="Line 3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7" name="Line 3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8" name="Line 3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9" name="Line 3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0" name="Line 4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761" name="Group 41"/>
          <p:cNvGrpSpPr>
            <a:grpSpLocks/>
          </p:cNvGrpSpPr>
          <p:nvPr/>
        </p:nvGrpSpPr>
        <p:grpSpPr bwMode="auto">
          <a:xfrm>
            <a:off x="1143000" y="5334000"/>
            <a:ext cx="533400" cy="762000"/>
            <a:chOff x="1680" y="3024"/>
            <a:chExt cx="336" cy="480"/>
          </a:xfrm>
        </p:grpSpPr>
        <p:sp>
          <p:nvSpPr>
            <p:cNvPr id="158762" name="Rectangle 42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63" name="Line 43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4" name="Line 44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5" name="Line 45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6" name="Line 46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7" name="Line 47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8" name="Line 48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69" name="Line 49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770" name="Group 50"/>
          <p:cNvGrpSpPr>
            <a:grpSpLocks/>
          </p:cNvGrpSpPr>
          <p:nvPr/>
        </p:nvGrpSpPr>
        <p:grpSpPr bwMode="auto">
          <a:xfrm>
            <a:off x="3200400" y="5334000"/>
            <a:ext cx="533400" cy="762000"/>
            <a:chOff x="1680" y="3024"/>
            <a:chExt cx="336" cy="480"/>
          </a:xfrm>
        </p:grpSpPr>
        <p:sp>
          <p:nvSpPr>
            <p:cNvPr id="158771" name="Rectangle 51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72" name="Line 52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3" name="Line 53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4" name="Line 54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5" name="Line 55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6" name="Line 56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7" name="Line 57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78" name="Line 58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779" name="Group 59"/>
          <p:cNvGrpSpPr>
            <a:grpSpLocks/>
          </p:cNvGrpSpPr>
          <p:nvPr/>
        </p:nvGrpSpPr>
        <p:grpSpPr bwMode="auto">
          <a:xfrm>
            <a:off x="1828800" y="5334000"/>
            <a:ext cx="533400" cy="762000"/>
            <a:chOff x="1680" y="3024"/>
            <a:chExt cx="336" cy="480"/>
          </a:xfrm>
        </p:grpSpPr>
        <p:sp>
          <p:nvSpPr>
            <p:cNvPr id="158780" name="Rectangle 60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81" name="Line 61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2" name="Line 62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3" name="Line 63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4" name="Line 64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5" name="Line 65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6" name="Line 66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87" name="Line 67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797" name="Group 77"/>
          <p:cNvGrpSpPr>
            <a:grpSpLocks/>
          </p:cNvGrpSpPr>
          <p:nvPr/>
        </p:nvGrpSpPr>
        <p:grpSpPr bwMode="auto">
          <a:xfrm>
            <a:off x="2514600" y="2971800"/>
            <a:ext cx="533400" cy="762000"/>
            <a:chOff x="1680" y="3024"/>
            <a:chExt cx="336" cy="480"/>
          </a:xfrm>
        </p:grpSpPr>
        <p:sp>
          <p:nvSpPr>
            <p:cNvPr id="158798" name="Rectangle 78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99" name="Line 79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0" name="Line 80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1" name="Line 81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2" name="Line 82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3" name="Line 83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4" name="Line 84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5" name="Line 85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806" name="Group 86"/>
          <p:cNvGrpSpPr>
            <a:grpSpLocks/>
          </p:cNvGrpSpPr>
          <p:nvPr/>
        </p:nvGrpSpPr>
        <p:grpSpPr bwMode="auto">
          <a:xfrm>
            <a:off x="1143000" y="2971800"/>
            <a:ext cx="533400" cy="762000"/>
            <a:chOff x="1680" y="3024"/>
            <a:chExt cx="336" cy="480"/>
          </a:xfrm>
        </p:grpSpPr>
        <p:sp>
          <p:nvSpPr>
            <p:cNvPr id="158807" name="Rectangle 87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08" name="Line 88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09" name="Line 89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0" name="Line 90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1" name="Line 91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2" name="Line 92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3" name="Line 93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4" name="Line 94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815" name="Group 95"/>
          <p:cNvGrpSpPr>
            <a:grpSpLocks/>
          </p:cNvGrpSpPr>
          <p:nvPr/>
        </p:nvGrpSpPr>
        <p:grpSpPr bwMode="auto">
          <a:xfrm>
            <a:off x="3200400" y="2971800"/>
            <a:ext cx="533400" cy="762000"/>
            <a:chOff x="1680" y="3024"/>
            <a:chExt cx="336" cy="480"/>
          </a:xfrm>
        </p:grpSpPr>
        <p:sp>
          <p:nvSpPr>
            <p:cNvPr id="158816" name="Rectangle 96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17" name="Line 97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8" name="Line 98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19" name="Line 99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0" name="Line 100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1" name="Line 101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2" name="Line 102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3" name="Line 103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8824" name="Group 104"/>
          <p:cNvGrpSpPr>
            <a:grpSpLocks/>
          </p:cNvGrpSpPr>
          <p:nvPr/>
        </p:nvGrpSpPr>
        <p:grpSpPr bwMode="auto">
          <a:xfrm>
            <a:off x="1828800" y="2971800"/>
            <a:ext cx="533400" cy="762000"/>
            <a:chOff x="1680" y="3024"/>
            <a:chExt cx="336" cy="480"/>
          </a:xfrm>
        </p:grpSpPr>
        <p:sp>
          <p:nvSpPr>
            <p:cNvPr id="158825" name="Rectangle 10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26" name="Line 10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7" name="Line 10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8" name="Line 10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29" name="Line 10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30" name="Line 11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31" name="Line 11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832" name="Line 11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8833" name="Text Box 113"/>
          <p:cNvSpPr txBox="1">
            <a:spLocks noChangeArrowheads="1"/>
          </p:cNvSpPr>
          <p:nvPr/>
        </p:nvSpPr>
        <p:spPr bwMode="auto">
          <a:xfrm>
            <a:off x="1447800" y="45720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/>
              <a:t>non-SPAM</a:t>
            </a:r>
            <a:endParaRPr lang="en-US" sz="2800" dirty="0"/>
          </a:p>
        </p:txBody>
      </p:sp>
      <p:sp>
        <p:nvSpPr>
          <p:cNvPr id="158834" name="Text Box 114"/>
          <p:cNvSpPr txBox="1">
            <a:spLocks noChangeArrowheads="1"/>
          </p:cNvSpPr>
          <p:nvPr/>
        </p:nvSpPr>
        <p:spPr bwMode="auto">
          <a:xfrm>
            <a:off x="1676400" y="22098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/>
              <a:t>SPAM</a:t>
            </a:r>
            <a:endParaRPr lang="en-US" sz="2800" dirty="0"/>
          </a:p>
        </p:txBody>
      </p:sp>
      <p:sp>
        <p:nvSpPr>
          <p:cNvPr id="158835" name="AutoShape 115"/>
          <p:cNvSpPr>
            <a:spLocks noChangeArrowheads="1"/>
          </p:cNvSpPr>
          <p:nvPr/>
        </p:nvSpPr>
        <p:spPr bwMode="auto">
          <a:xfrm>
            <a:off x="4648200" y="3200400"/>
            <a:ext cx="1219200" cy="2438400"/>
          </a:xfrm>
          <a:prstGeom prst="rightArrow">
            <a:avLst>
              <a:gd name="adj1" fmla="val 50000"/>
              <a:gd name="adj2" fmla="val 37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837" name="Text Box 117"/>
          <p:cNvSpPr txBox="1">
            <a:spLocks noChangeArrowheads="1"/>
          </p:cNvSpPr>
          <p:nvPr/>
        </p:nvSpPr>
        <p:spPr bwMode="auto">
          <a:xfrm>
            <a:off x="4114800" y="22098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model parameter estimation</a:t>
            </a:r>
          </a:p>
        </p:txBody>
      </p:sp>
      <p:sp>
        <p:nvSpPr>
          <p:cNvPr id="158844" name="Text Box 124"/>
          <p:cNvSpPr txBox="1">
            <a:spLocks noChangeArrowheads="1"/>
          </p:cNvSpPr>
          <p:nvPr/>
        </p:nvSpPr>
        <p:spPr bwMode="auto">
          <a:xfrm>
            <a:off x="6705600" y="5334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8846" name="Group 126"/>
          <p:cNvGrpSpPr>
            <a:grpSpLocks/>
          </p:cNvGrpSpPr>
          <p:nvPr/>
        </p:nvGrpSpPr>
        <p:grpSpPr bwMode="auto">
          <a:xfrm>
            <a:off x="6553200" y="2362200"/>
            <a:ext cx="2057400" cy="1600200"/>
            <a:chOff x="4080" y="1920"/>
            <a:chExt cx="1296" cy="1008"/>
          </a:xfrm>
        </p:grpSpPr>
        <p:sp>
          <p:nvSpPr>
            <p:cNvPr id="158838" name="Rectangle 118"/>
            <p:cNvSpPr>
              <a:spLocks noChangeArrowheads="1"/>
            </p:cNvSpPr>
            <p:nvPr/>
          </p:nvSpPr>
          <p:spPr bwMode="auto">
            <a:xfrm>
              <a:off x="4176" y="2496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39" name="Rectangle 119"/>
            <p:cNvSpPr>
              <a:spLocks noChangeArrowheads="1"/>
            </p:cNvSpPr>
            <p:nvPr/>
          </p:nvSpPr>
          <p:spPr bwMode="auto">
            <a:xfrm>
              <a:off x="4416" y="2256"/>
              <a:ext cx="144" cy="57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40" name="Rectangle 120"/>
            <p:cNvSpPr>
              <a:spLocks noChangeArrowheads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41" name="Rectangle 121"/>
            <p:cNvSpPr>
              <a:spLocks noChangeArrowheads="1"/>
            </p:cNvSpPr>
            <p:nvPr/>
          </p:nvSpPr>
          <p:spPr bwMode="auto">
            <a:xfrm>
              <a:off x="4896" y="2352"/>
              <a:ext cx="14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42" name="Rectangle 122"/>
            <p:cNvSpPr>
              <a:spLocks noChangeArrowheads="1"/>
            </p:cNvSpPr>
            <p:nvPr/>
          </p:nvSpPr>
          <p:spPr bwMode="auto">
            <a:xfrm>
              <a:off x="5136" y="2064"/>
              <a:ext cx="144" cy="76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45" name="Rectangle 125"/>
            <p:cNvSpPr>
              <a:spLocks noChangeArrowheads="1"/>
            </p:cNvSpPr>
            <p:nvPr/>
          </p:nvSpPr>
          <p:spPr bwMode="auto">
            <a:xfrm>
              <a:off x="4080" y="1920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8854" name="Group 134"/>
          <p:cNvGrpSpPr>
            <a:grpSpLocks/>
          </p:cNvGrpSpPr>
          <p:nvPr/>
        </p:nvGrpSpPr>
        <p:grpSpPr bwMode="auto">
          <a:xfrm>
            <a:off x="6553200" y="4419600"/>
            <a:ext cx="2057400" cy="1600200"/>
            <a:chOff x="4128" y="2784"/>
            <a:chExt cx="1296" cy="1008"/>
          </a:xfrm>
        </p:grpSpPr>
        <p:sp>
          <p:nvSpPr>
            <p:cNvPr id="158848" name="Rectangle 128"/>
            <p:cNvSpPr>
              <a:spLocks noChangeArrowheads="1"/>
            </p:cNvSpPr>
            <p:nvPr/>
          </p:nvSpPr>
          <p:spPr bwMode="auto">
            <a:xfrm>
              <a:off x="4224" y="3024"/>
              <a:ext cx="14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49" name="Rectangle 129"/>
            <p:cNvSpPr>
              <a:spLocks noChangeArrowheads="1"/>
            </p:cNvSpPr>
            <p:nvPr/>
          </p:nvSpPr>
          <p:spPr bwMode="auto">
            <a:xfrm>
              <a:off x="4464" y="3312"/>
              <a:ext cx="144" cy="38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50" name="Rectangle 130"/>
            <p:cNvSpPr>
              <a:spLocks noChangeArrowheads="1"/>
            </p:cNvSpPr>
            <p:nvPr/>
          </p:nvSpPr>
          <p:spPr bwMode="auto">
            <a:xfrm>
              <a:off x="4704" y="3264"/>
              <a:ext cx="144" cy="43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51" name="Rectangle 131"/>
            <p:cNvSpPr>
              <a:spLocks noChangeArrowheads="1"/>
            </p:cNvSpPr>
            <p:nvPr/>
          </p:nvSpPr>
          <p:spPr bwMode="auto">
            <a:xfrm>
              <a:off x="4944" y="2928"/>
              <a:ext cx="144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52" name="Rectangle 132"/>
            <p:cNvSpPr>
              <a:spLocks noChangeArrowheads="1"/>
            </p:cNvSpPr>
            <p:nvPr/>
          </p:nvSpPr>
          <p:spPr bwMode="auto">
            <a:xfrm>
              <a:off x="5184" y="3216"/>
              <a:ext cx="144" cy="48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853" name="Rectangle 133"/>
            <p:cNvSpPr>
              <a:spLocks noChangeArrowheads="1"/>
            </p:cNvSpPr>
            <p:nvPr/>
          </p:nvSpPr>
          <p:spPr bwMode="auto">
            <a:xfrm>
              <a:off x="4128" y="2784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</a:t>
            </a:r>
            <a:r>
              <a:rPr lang="en-US" dirty="0"/>
              <a:t>classification: </a:t>
            </a:r>
            <a:r>
              <a:rPr lang="en-US" dirty="0" smtClean="0"/>
              <a:t>Applying</a:t>
            </a:r>
            <a:endParaRPr lang="en-US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4267200" y="5257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749" name="Group 5"/>
          <p:cNvGrpSpPr>
            <a:grpSpLocks/>
          </p:cNvGrpSpPr>
          <p:nvPr/>
        </p:nvGrpSpPr>
        <p:grpSpPr bwMode="auto">
          <a:xfrm>
            <a:off x="4114800" y="2286000"/>
            <a:ext cx="2057400" cy="1600200"/>
            <a:chOff x="4080" y="1920"/>
            <a:chExt cx="1296" cy="1008"/>
          </a:xfrm>
        </p:grpSpPr>
        <p:sp>
          <p:nvSpPr>
            <p:cNvPr id="159750" name="Rectangle 6"/>
            <p:cNvSpPr>
              <a:spLocks noChangeArrowheads="1"/>
            </p:cNvSpPr>
            <p:nvPr/>
          </p:nvSpPr>
          <p:spPr bwMode="auto">
            <a:xfrm>
              <a:off x="4176" y="2496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1" name="Rectangle 7"/>
            <p:cNvSpPr>
              <a:spLocks noChangeArrowheads="1"/>
            </p:cNvSpPr>
            <p:nvPr/>
          </p:nvSpPr>
          <p:spPr bwMode="auto">
            <a:xfrm>
              <a:off x="4416" y="2256"/>
              <a:ext cx="144" cy="57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2" name="Rectangle 8"/>
            <p:cNvSpPr>
              <a:spLocks noChangeArrowheads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3" name="Rectangle 9"/>
            <p:cNvSpPr>
              <a:spLocks noChangeArrowheads="1"/>
            </p:cNvSpPr>
            <p:nvPr/>
          </p:nvSpPr>
          <p:spPr bwMode="auto">
            <a:xfrm>
              <a:off x="4896" y="2352"/>
              <a:ext cx="14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4" name="Rectangle 10"/>
            <p:cNvSpPr>
              <a:spLocks noChangeArrowheads="1"/>
            </p:cNvSpPr>
            <p:nvPr/>
          </p:nvSpPr>
          <p:spPr bwMode="auto">
            <a:xfrm>
              <a:off x="5136" y="2064"/>
              <a:ext cx="144" cy="76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5" name="Rectangle 11"/>
            <p:cNvSpPr>
              <a:spLocks noChangeArrowheads="1"/>
            </p:cNvSpPr>
            <p:nvPr/>
          </p:nvSpPr>
          <p:spPr bwMode="auto">
            <a:xfrm>
              <a:off x="4080" y="1920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9756" name="Group 12"/>
          <p:cNvGrpSpPr>
            <a:grpSpLocks/>
          </p:cNvGrpSpPr>
          <p:nvPr/>
        </p:nvGrpSpPr>
        <p:grpSpPr bwMode="auto">
          <a:xfrm>
            <a:off x="4114800" y="4343400"/>
            <a:ext cx="2057400" cy="1600200"/>
            <a:chOff x="4128" y="2784"/>
            <a:chExt cx="1296" cy="1008"/>
          </a:xfrm>
        </p:grpSpPr>
        <p:sp>
          <p:nvSpPr>
            <p:cNvPr id="159757" name="Rectangle 13"/>
            <p:cNvSpPr>
              <a:spLocks noChangeArrowheads="1"/>
            </p:cNvSpPr>
            <p:nvPr/>
          </p:nvSpPr>
          <p:spPr bwMode="auto">
            <a:xfrm>
              <a:off x="4224" y="3024"/>
              <a:ext cx="14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8" name="Rectangle 14"/>
            <p:cNvSpPr>
              <a:spLocks noChangeArrowheads="1"/>
            </p:cNvSpPr>
            <p:nvPr/>
          </p:nvSpPr>
          <p:spPr bwMode="auto">
            <a:xfrm>
              <a:off x="4464" y="3312"/>
              <a:ext cx="144" cy="38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9" name="Rectangle 15"/>
            <p:cNvSpPr>
              <a:spLocks noChangeArrowheads="1"/>
            </p:cNvSpPr>
            <p:nvPr/>
          </p:nvSpPr>
          <p:spPr bwMode="auto">
            <a:xfrm>
              <a:off x="4704" y="3264"/>
              <a:ext cx="144" cy="43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0" name="Rectangle 16"/>
            <p:cNvSpPr>
              <a:spLocks noChangeArrowheads="1"/>
            </p:cNvSpPr>
            <p:nvPr/>
          </p:nvSpPr>
          <p:spPr bwMode="auto">
            <a:xfrm>
              <a:off x="4944" y="2928"/>
              <a:ext cx="144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1" name="Rectangle 17"/>
            <p:cNvSpPr>
              <a:spLocks noChangeArrowheads="1"/>
            </p:cNvSpPr>
            <p:nvPr/>
          </p:nvSpPr>
          <p:spPr bwMode="auto">
            <a:xfrm>
              <a:off x="5184" y="3216"/>
              <a:ext cx="144" cy="48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Rectangle 18"/>
            <p:cNvSpPr>
              <a:spLocks noChangeArrowheads="1"/>
            </p:cNvSpPr>
            <p:nvPr/>
          </p:nvSpPr>
          <p:spPr bwMode="auto">
            <a:xfrm>
              <a:off x="4128" y="2784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9763" name="Group 19"/>
          <p:cNvGrpSpPr>
            <a:grpSpLocks/>
          </p:cNvGrpSpPr>
          <p:nvPr/>
        </p:nvGrpSpPr>
        <p:grpSpPr bwMode="auto">
          <a:xfrm>
            <a:off x="1600200" y="3962400"/>
            <a:ext cx="533400" cy="762000"/>
            <a:chOff x="1680" y="3024"/>
            <a:chExt cx="336" cy="480"/>
          </a:xfrm>
        </p:grpSpPr>
        <p:sp>
          <p:nvSpPr>
            <p:cNvPr id="159764" name="Rectangle 20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Line 21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6" name="Line 22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7" name="Line 23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8" name="Line 24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9" name="Line 25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70" name="Line 26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71" name="Line 27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9772" name="Text Box 28"/>
          <p:cNvSpPr txBox="1">
            <a:spLocks noChangeArrowheads="1"/>
          </p:cNvSpPr>
          <p:nvPr/>
        </p:nvSpPr>
        <p:spPr bwMode="auto">
          <a:xfrm>
            <a:off x="990600" y="2971800"/>
            <a:ext cx="198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/>
              <a:t>Is it</a:t>
            </a:r>
            <a:r>
              <a:rPr lang="en-US" sz="2000" dirty="0" smtClean="0"/>
              <a:t> SPAM or non-SPAM?</a:t>
            </a:r>
            <a:endParaRPr lang="en-US" sz="2000" dirty="0"/>
          </a:p>
        </p:txBody>
      </p:sp>
      <p:sp>
        <p:nvSpPr>
          <p:cNvPr id="159773" name="Line 29"/>
          <p:cNvSpPr>
            <a:spLocks noChangeShapeType="1"/>
          </p:cNvSpPr>
          <p:nvPr/>
        </p:nvSpPr>
        <p:spPr bwMode="auto">
          <a:xfrm flipV="1">
            <a:off x="2362200" y="3200400"/>
            <a:ext cx="1600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74" name="Line 30"/>
          <p:cNvSpPr>
            <a:spLocks noChangeShapeType="1"/>
          </p:cNvSpPr>
          <p:nvPr/>
        </p:nvSpPr>
        <p:spPr bwMode="auto">
          <a:xfrm>
            <a:off x="2362200" y="42672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76" name="Text Box 32"/>
          <p:cNvSpPr txBox="1">
            <a:spLocks noChangeArrowheads="1"/>
          </p:cNvSpPr>
          <p:nvPr/>
        </p:nvSpPr>
        <p:spPr bwMode="auto">
          <a:xfrm>
            <a:off x="6781800" y="2590800"/>
            <a:ext cx="2133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probability of document being</a:t>
            </a:r>
            <a:r>
              <a:rPr lang="en-US" dirty="0" smtClean="0"/>
              <a:t> SPAM</a:t>
            </a:r>
            <a:endParaRPr lang="en-US" dirty="0"/>
          </a:p>
        </p:txBody>
      </p:sp>
      <p:sp>
        <p:nvSpPr>
          <p:cNvPr id="159786" name="Text Box 42"/>
          <p:cNvSpPr txBox="1">
            <a:spLocks noChangeArrowheads="1"/>
          </p:cNvSpPr>
          <p:nvPr/>
        </p:nvSpPr>
        <p:spPr bwMode="auto">
          <a:xfrm>
            <a:off x="6858000" y="4800600"/>
            <a:ext cx="2133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probability of document being</a:t>
            </a:r>
            <a:r>
              <a:rPr lang="en-US" dirty="0" smtClean="0"/>
              <a:t> non-SPAM</a:t>
            </a:r>
            <a:endParaRPr lang="en-US" dirty="0"/>
          </a:p>
        </p:txBody>
      </p:sp>
      <p:sp>
        <p:nvSpPr>
          <p:cNvPr id="159787" name="Line 43"/>
          <p:cNvSpPr>
            <a:spLocks noChangeShapeType="1"/>
          </p:cNvSpPr>
          <p:nvPr/>
        </p:nvSpPr>
        <p:spPr bwMode="auto">
          <a:xfrm>
            <a:off x="63246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88" name="Line 44"/>
          <p:cNvSpPr>
            <a:spLocks noChangeShapeType="1"/>
          </p:cNvSpPr>
          <p:nvPr/>
        </p:nvSpPr>
        <p:spPr bwMode="auto">
          <a:xfrm>
            <a:off x="6324600" y="525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89" name="Text Box 45"/>
          <p:cNvSpPr txBox="1">
            <a:spLocks noChangeArrowheads="1"/>
          </p:cNvSpPr>
          <p:nvPr/>
        </p:nvSpPr>
        <p:spPr bwMode="auto">
          <a:xfrm>
            <a:off x="6019800" y="3886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</a:rPr>
              <a:t>which is larger?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and Notation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392987" cy="3582987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/>
              <a:t>Standard representation: bag of words</a:t>
            </a:r>
          </a:p>
          <a:p>
            <a:pPr lvl="1"/>
            <a:r>
              <a:rPr lang="en-US" sz="1900" dirty="0" smtClean="0"/>
              <a:t>Fixed vocabulary ~50K words</a:t>
            </a:r>
          </a:p>
          <a:p>
            <a:pPr lvl="1"/>
            <a:r>
              <a:rPr lang="en-US" sz="1900" dirty="0" smtClean="0"/>
              <a:t>Documents </a:t>
            </a:r>
            <a:r>
              <a:rPr lang="en-US" sz="1900" dirty="0"/>
              <a:t>represented by a count vector, where each dimension represents</a:t>
            </a:r>
            <a:r>
              <a:rPr lang="en-US" sz="1900" dirty="0" smtClean="0"/>
              <a:t> the frequency of a </a:t>
            </a:r>
            <a:r>
              <a:rPr lang="en-US" sz="1900" dirty="0"/>
              <a:t>word</a:t>
            </a:r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>
              <a:buNone/>
            </a:pPr>
            <a:endParaRPr lang="en-US" sz="1900" dirty="0"/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1676400" y="3494088"/>
            <a:ext cx="533400" cy="762000"/>
            <a:chOff x="1680" y="3024"/>
            <a:chExt cx="336" cy="480"/>
          </a:xfrm>
        </p:grpSpPr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4" name="Line 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5" name="Line 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6" name="Line 1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8" name="Line 1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6749" name="AutoShape 13"/>
          <p:cNvSpPr>
            <a:spLocks noChangeArrowheads="1"/>
          </p:cNvSpPr>
          <p:nvPr/>
        </p:nvSpPr>
        <p:spPr bwMode="auto">
          <a:xfrm>
            <a:off x="3733800" y="40386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4800600" y="40386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 rot="-3607985">
            <a:off x="40314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 rot="-3607985">
            <a:off x="43362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 rot="-3607985">
            <a:off x="47172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california</a:t>
            </a:r>
            <a:endParaRPr lang="en-US" dirty="0"/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 rot="-3607985">
            <a:off x="50220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 rot="-3607985">
            <a:off x="53268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 rot="-3607985">
            <a:off x="56316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 rot="-3607985">
            <a:off x="60126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 rot="-3607985">
            <a:off x="3740944" y="49601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304800" y="4332288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Clinton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pic>
        <p:nvPicPr>
          <p:cNvPr id="116761" name="Picture 25" descr="bag_of_wor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0" y="0"/>
            <a:ext cx="1295400" cy="1295400"/>
          </a:xfrm>
          <a:noFill/>
          <a:ln/>
        </p:spPr>
      </p:pic>
      <p:sp>
        <p:nvSpPr>
          <p:cNvPr id="26" name="TextBox 25"/>
          <p:cNvSpPr txBox="1"/>
          <p:nvPr/>
        </p:nvSpPr>
        <p:spPr>
          <a:xfrm>
            <a:off x="457200" y="5334000"/>
            <a:ext cx="830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Representation allows us to generalize across documents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      Downside?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and Notation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392987" cy="3582987"/>
          </a:xfrm>
        </p:spPr>
        <p:txBody>
          <a:bodyPr/>
          <a:lstStyle/>
          <a:p>
            <a:r>
              <a:rPr lang="en-US" sz="2100" dirty="0"/>
              <a:t>Standard representation: bag of words</a:t>
            </a:r>
          </a:p>
          <a:p>
            <a:pPr lvl="1"/>
            <a:r>
              <a:rPr lang="en-US" sz="1900" dirty="0" smtClean="0"/>
              <a:t>Fixed vocabulary ~50K words</a:t>
            </a:r>
          </a:p>
          <a:p>
            <a:pPr lvl="1"/>
            <a:r>
              <a:rPr lang="en-US" sz="1900" dirty="0" smtClean="0"/>
              <a:t>Documents </a:t>
            </a:r>
            <a:r>
              <a:rPr lang="en-US" sz="1900" dirty="0"/>
              <a:t>represented by a count vector, where each dimension represents</a:t>
            </a:r>
            <a:r>
              <a:rPr lang="en-US" sz="1900" dirty="0" smtClean="0"/>
              <a:t> the frequency of a </a:t>
            </a:r>
            <a:r>
              <a:rPr lang="en-US" sz="1900" dirty="0"/>
              <a:t>word</a:t>
            </a:r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lvl="1">
              <a:buNone/>
            </a:pPr>
            <a:endParaRPr lang="en-US" sz="19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6400" y="3494088"/>
            <a:ext cx="533400" cy="762000"/>
            <a:chOff x="1680" y="3024"/>
            <a:chExt cx="336" cy="480"/>
          </a:xfrm>
        </p:grpSpPr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4" name="Line 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5" name="Line 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6" name="Line 1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8" name="Line 1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6749" name="AutoShape 13"/>
          <p:cNvSpPr>
            <a:spLocks noChangeArrowheads="1"/>
          </p:cNvSpPr>
          <p:nvPr/>
        </p:nvSpPr>
        <p:spPr bwMode="auto">
          <a:xfrm>
            <a:off x="3733800" y="40386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4800600" y="40386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 rot="-3607985">
            <a:off x="40314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 rot="-3607985">
            <a:off x="43362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auto">
          <a:xfrm rot="-3607985">
            <a:off x="47172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california</a:t>
            </a:r>
            <a:endParaRPr lang="en-US" dirty="0"/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 rot="-3607985">
            <a:off x="50220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 rot="-3607985">
            <a:off x="53268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 rot="-3607985">
            <a:off x="56316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 rot="-3607985">
            <a:off x="6012657" y="49601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 rot="-3607985">
            <a:off x="3740944" y="49601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304800" y="4332288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Clinton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pic>
        <p:nvPicPr>
          <p:cNvPr id="116761" name="Picture 25" descr="bag_of_wor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0" y="0"/>
            <a:ext cx="1295400" cy="1295400"/>
          </a:xfrm>
          <a:noFill/>
          <a:ln/>
        </p:spPr>
      </p:pic>
      <p:sp>
        <p:nvSpPr>
          <p:cNvPr id="26" name="TextBox 25"/>
          <p:cNvSpPr txBox="1"/>
          <p:nvPr/>
        </p:nvSpPr>
        <p:spPr>
          <a:xfrm>
            <a:off x="457200" y="5486400"/>
            <a:ext cx="830227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Representation allows us to generalize across documents</a:t>
            </a:r>
          </a:p>
          <a:p>
            <a:pPr algn="l"/>
            <a:endParaRPr lang="en-US" sz="2400" dirty="0" smtClean="0">
              <a:solidFill>
                <a:srgbClr val="0000FF"/>
              </a:solidFill>
            </a:endParaRPr>
          </a:p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Downside: lose word ordering information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burstiness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0" y="18288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What is the probability that a political document contains the word “Clinton”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i="1" dirty="0" smtClean="0">
                <a:latin typeface="Verdana" pitchFamily="34" charset="0"/>
              </a:rPr>
              <a:t>exactly</a:t>
            </a:r>
            <a:r>
              <a:rPr lang="en-US" sz="2000" dirty="0" smtClean="0">
                <a:latin typeface="Verdana" pitchFamily="34" charset="0"/>
              </a:rPr>
              <a:t> once</a:t>
            </a:r>
            <a:r>
              <a:rPr lang="en-US" sz="2000" dirty="0">
                <a:latin typeface="Verdana" pitchFamily="34" charset="0"/>
              </a:rPr>
              <a:t>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524000" y="3200400"/>
            <a:ext cx="685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" charset="0"/>
              </a:rPr>
              <a:t>The Stacy Koon-Lawrence Powell defense!  The decisions of Janet Reno and Bill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Clinton</a:t>
            </a:r>
            <a:r>
              <a:rPr lang="en-US">
                <a:latin typeface="Arial" charset="0"/>
              </a:rPr>
              <a:t> in this affair are essentially the moral equivalents of Stacy Koon's.  …</a:t>
            </a: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2209800" y="4800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p(“</a:t>
            </a:r>
            <a:r>
              <a:rPr lang="en-US" sz="2400" b="1" dirty="0">
                <a:solidFill>
                  <a:srgbClr val="0000FF"/>
                </a:solidFill>
                <a:latin typeface="Verdana" pitchFamily="34" charset="0"/>
              </a:rPr>
              <a:t>Clinton</a:t>
            </a:r>
            <a:r>
              <a:rPr lang="en-US" sz="2000" dirty="0">
                <a:latin typeface="Verdana" pitchFamily="34" charset="0"/>
              </a:rPr>
              <a:t>”</a:t>
            </a:r>
            <a:r>
              <a:rPr lang="en-US" sz="2000" dirty="0" smtClean="0">
                <a:latin typeface="Verdana" pitchFamily="34" charset="0"/>
              </a:rPr>
              <a:t>=1|</a:t>
            </a:r>
            <a:r>
              <a:rPr lang="en-US" sz="2000" dirty="0">
                <a:latin typeface="Verdana" pitchFamily="34" charset="0"/>
              </a:rPr>
              <a:t>political)</a:t>
            </a:r>
            <a:r>
              <a:rPr lang="en-US" sz="2400" dirty="0">
                <a:latin typeface="Verdana" pitchFamily="34" charset="0"/>
              </a:rPr>
              <a:t>= 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0.12</a:t>
            </a:r>
            <a:endParaRPr lang="en-US" sz="24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burstiness</a:t>
            </a:r>
          </a:p>
        </p:txBody>
      </p:sp>
      <p:sp>
        <p:nvSpPr>
          <p:cNvPr id="58372" name="Text Box 1028"/>
          <p:cNvSpPr txBox="1">
            <a:spLocks noChangeArrowheads="1"/>
          </p:cNvSpPr>
          <p:nvPr/>
        </p:nvSpPr>
        <p:spPr bwMode="auto">
          <a:xfrm>
            <a:off x="1447800" y="2743200"/>
            <a:ext cx="68580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" charset="0"/>
              </a:rPr>
              <a:t>The Stacy Koon-Lawrence Powell defense!  The decisions of Janet Reno and Bill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Clinton</a:t>
            </a:r>
            <a:r>
              <a:rPr lang="en-US">
                <a:latin typeface="Arial" charset="0"/>
              </a:rPr>
              <a:t> in this affair are essentially the moral equivalents of Stacy Koon's.  Reno and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Clinton</a:t>
            </a:r>
            <a:r>
              <a:rPr lang="en-US">
                <a:latin typeface="Arial" charset="0"/>
              </a:rPr>
              <a:t> have the advantage in that they investigate themselves.</a:t>
            </a:r>
          </a:p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8373" name="Text Box 1029"/>
          <p:cNvSpPr txBox="1">
            <a:spLocks noChangeArrowheads="1"/>
          </p:cNvSpPr>
          <p:nvPr/>
        </p:nvSpPr>
        <p:spPr bwMode="auto">
          <a:xfrm>
            <a:off x="1524000" y="18288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What is the probability that a political document contains the word “Clinton</a:t>
            </a:r>
            <a:r>
              <a:rPr lang="en-US" sz="2000" dirty="0" smtClean="0">
                <a:latin typeface="Verdana" pitchFamily="34" charset="0"/>
              </a:rPr>
              <a:t>”</a:t>
            </a:r>
            <a:r>
              <a:rPr lang="en-US" sz="2000" i="1" dirty="0" smtClean="0">
                <a:latin typeface="Verdana" pitchFamily="34" charset="0"/>
              </a:rPr>
              <a:t> exactly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twice</a:t>
            </a:r>
            <a:r>
              <a:rPr lang="en-US" sz="2000" dirty="0">
                <a:latin typeface="Verdana" pitchFamily="34" charset="0"/>
              </a:rPr>
              <a:t>?</a:t>
            </a:r>
          </a:p>
        </p:txBody>
      </p:sp>
      <p:sp>
        <p:nvSpPr>
          <p:cNvPr id="58374" name="Text Box 1030"/>
          <p:cNvSpPr txBox="1">
            <a:spLocks noChangeArrowheads="1"/>
          </p:cNvSpPr>
          <p:nvPr/>
        </p:nvSpPr>
        <p:spPr bwMode="auto">
          <a:xfrm>
            <a:off x="2362200" y="4267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p(“</a:t>
            </a:r>
            <a:r>
              <a:rPr lang="en-US" sz="2400" b="1" dirty="0">
                <a:solidFill>
                  <a:srgbClr val="0000FF"/>
                </a:solidFill>
                <a:latin typeface="Verdana" pitchFamily="34" charset="0"/>
              </a:rPr>
              <a:t>Clinton</a:t>
            </a:r>
            <a:r>
              <a:rPr lang="en-US" sz="2000" dirty="0">
                <a:latin typeface="Verdana" pitchFamily="34" charset="0"/>
              </a:rPr>
              <a:t>”=2|political)</a:t>
            </a:r>
            <a:r>
              <a:rPr lang="en-US" sz="2400" dirty="0">
                <a:latin typeface="Verdana" pitchFamily="34" charset="0"/>
              </a:rPr>
              <a:t>= 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0.05</a:t>
            </a:r>
            <a:endParaRPr lang="en-US" sz="24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</a:t>
            </a:r>
            <a:r>
              <a:rPr lang="en-US" dirty="0" err="1" smtClean="0"/>
              <a:t>burstiness</a:t>
            </a:r>
            <a:r>
              <a:rPr lang="en-US" dirty="0" smtClean="0"/>
              <a:t> in models</a:t>
            </a:r>
            <a:endParaRPr lang="en-US" dirty="0"/>
          </a:p>
        </p:txBody>
      </p:sp>
      <p:sp>
        <p:nvSpPr>
          <p:cNvPr id="58374" name="Text Box 1030"/>
          <p:cNvSpPr txBox="1">
            <a:spLocks noChangeArrowheads="1"/>
          </p:cNvSpPr>
          <p:nvPr/>
        </p:nvSpPr>
        <p:spPr bwMode="auto">
          <a:xfrm>
            <a:off x="2362200" y="1752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p(“</a:t>
            </a:r>
            <a:r>
              <a:rPr lang="en-US" sz="2400" b="1" dirty="0">
                <a:solidFill>
                  <a:srgbClr val="0000FF"/>
                </a:solidFill>
                <a:latin typeface="Verdana" pitchFamily="34" charset="0"/>
              </a:rPr>
              <a:t>Clinton</a:t>
            </a:r>
            <a:r>
              <a:rPr lang="en-US" sz="2000" dirty="0">
                <a:latin typeface="Verdana" pitchFamily="34" charset="0"/>
              </a:rPr>
              <a:t>”=2|political)</a:t>
            </a:r>
            <a:r>
              <a:rPr lang="en-US" sz="2400" dirty="0">
                <a:latin typeface="Verdana" pitchFamily="34" charset="0"/>
              </a:rPr>
              <a:t>= 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0.05</a:t>
            </a:r>
            <a:endParaRPr lang="en-US" sz="24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8375" name="Text Box 1031"/>
          <p:cNvSpPr txBox="1">
            <a:spLocks noChangeArrowheads="1"/>
          </p:cNvSpPr>
          <p:nvPr/>
        </p:nvSpPr>
        <p:spPr bwMode="auto">
          <a:xfrm>
            <a:off x="457200" y="2590800"/>
            <a:ext cx="868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Many models incorrectly </a:t>
            </a:r>
            <a:r>
              <a:rPr lang="en-US" sz="2400" dirty="0" smtClean="0">
                <a:latin typeface="Verdana" pitchFamily="34" charset="0"/>
              </a:rPr>
              <a:t>predict:                         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</a:rPr>
              <a:t/>
            </a:r>
            <a:br>
              <a:rPr lang="en-US" sz="2400" dirty="0">
                <a:latin typeface="Verdana" pitchFamily="34" charset="0"/>
              </a:rPr>
            </a:br>
            <a:r>
              <a:rPr lang="en-US" sz="2400" dirty="0">
                <a:latin typeface="Verdana" pitchFamily="34" charset="0"/>
              </a:rPr>
              <a:t>p(</a:t>
            </a:r>
            <a:r>
              <a:rPr lang="en-US" sz="2400" dirty="0"/>
              <a:t>“</a:t>
            </a:r>
            <a:r>
              <a:rPr lang="en-US" sz="2400" dirty="0">
                <a:solidFill>
                  <a:srgbClr val="0000FF"/>
                </a:solidFill>
              </a:rPr>
              <a:t>Clinton</a:t>
            </a:r>
            <a:r>
              <a:rPr lang="en-US" sz="2400" dirty="0"/>
              <a:t>”=2|political</a:t>
            </a:r>
            <a:r>
              <a:rPr lang="en-US" sz="2400" dirty="0">
                <a:latin typeface="Verdana" pitchFamily="34" charset="0"/>
              </a:rPr>
              <a:t>) ≈ p(</a:t>
            </a:r>
            <a:r>
              <a:rPr lang="en-US" sz="2400" dirty="0"/>
              <a:t>“</a:t>
            </a:r>
            <a:r>
              <a:rPr lang="en-US" sz="2400" dirty="0">
                <a:solidFill>
                  <a:srgbClr val="0000FF"/>
                </a:solidFill>
              </a:rPr>
              <a:t>Clinton</a:t>
            </a:r>
            <a:r>
              <a:rPr lang="en-US" sz="2400" dirty="0"/>
              <a:t>”=1|political</a:t>
            </a:r>
            <a:r>
              <a:rPr lang="en-US" sz="2400" dirty="0">
                <a:latin typeface="Verdana" pitchFamily="34" charset="0"/>
              </a:rPr>
              <a:t>)</a:t>
            </a:r>
            <a:r>
              <a:rPr lang="en-US" sz="2800" b="1" baseline="30000" dirty="0" smtClean="0">
                <a:solidFill>
                  <a:srgbClr val="FF0000"/>
                </a:solidFill>
                <a:latin typeface="Verdana" pitchFamily="34" charset="0"/>
              </a:rPr>
              <a:t>2</a:t>
            </a:r>
            <a:endParaRPr lang="en-US" sz="2400" dirty="0" smtClean="0"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</a:rPr>
              <a:t>             0.05 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</a:rPr>
              <a:t>≠ </a:t>
            </a:r>
            <a:r>
              <a:rPr lang="en-US" sz="2800" b="1" i="1" dirty="0" smtClean="0">
                <a:solidFill>
                  <a:srgbClr val="FF0000"/>
                </a:solidFill>
                <a:latin typeface="Verdana" pitchFamily="34" charset="0"/>
              </a:rPr>
              <a:t>0.0144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Verdana" pitchFamily="34" charset="0"/>
              </a:rPr>
              <a:t>0.12</a:t>
            </a:r>
            <a:r>
              <a:rPr lang="en-US" sz="2800" baseline="30000" dirty="0" smtClean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58379" name="Line 1035"/>
          <p:cNvSpPr>
            <a:spLocks noChangeShapeType="1"/>
          </p:cNvSpPr>
          <p:nvPr/>
        </p:nvSpPr>
        <p:spPr bwMode="auto">
          <a:xfrm>
            <a:off x="381000" y="4038600"/>
            <a:ext cx="815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0" name="Line 1036"/>
          <p:cNvSpPr>
            <a:spLocks noChangeShapeType="1"/>
          </p:cNvSpPr>
          <p:nvPr/>
        </p:nvSpPr>
        <p:spPr bwMode="auto">
          <a:xfrm flipH="1">
            <a:off x="8382000" y="2590800"/>
            <a:ext cx="304800" cy="91440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3015" y="5257800"/>
            <a:ext cx="7464185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And in general, predict:</a:t>
            </a:r>
          </a:p>
          <a:p>
            <a:pPr algn="l"/>
            <a:r>
              <a:rPr lang="en-US" sz="2400" dirty="0" smtClean="0">
                <a:latin typeface="Verdana" pitchFamily="34" charset="0"/>
              </a:rPr>
              <a:t>  </a:t>
            </a:r>
            <a:r>
              <a:rPr lang="en-US" sz="2400" dirty="0" err="1" smtClean="0">
                <a:latin typeface="Verdana" pitchFamily="34" charset="0"/>
              </a:rPr>
              <a:t>p(</a:t>
            </a:r>
            <a:r>
              <a:rPr lang="en-US" sz="2400" dirty="0" err="1" smtClean="0"/>
              <a:t>“</a:t>
            </a:r>
            <a:r>
              <a:rPr lang="en-US" sz="2400" dirty="0" err="1" smtClean="0">
                <a:solidFill>
                  <a:srgbClr val="0000FF"/>
                </a:solidFill>
              </a:rPr>
              <a:t>Clinton</a:t>
            </a:r>
            <a:r>
              <a:rPr lang="en-US" sz="2400" dirty="0" smtClean="0"/>
              <a:t>”=</a:t>
            </a:r>
            <a:r>
              <a:rPr lang="en-US" sz="2800" b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err="1" smtClean="0"/>
              <a:t>|political</a:t>
            </a:r>
            <a:r>
              <a:rPr lang="en-US" sz="2400" dirty="0" smtClean="0">
                <a:latin typeface="Verdana" pitchFamily="34" charset="0"/>
              </a:rPr>
              <a:t>) ≈ </a:t>
            </a:r>
            <a:r>
              <a:rPr lang="en-US" sz="2400" dirty="0" err="1" smtClean="0">
                <a:latin typeface="Verdana" pitchFamily="34" charset="0"/>
              </a:rPr>
              <a:t>p(</a:t>
            </a:r>
            <a:r>
              <a:rPr lang="en-US" sz="2400" dirty="0" err="1" smtClean="0"/>
              <a:t>“</a:t>
            </a:r>
            <a:r>
              <a:rPr lang="en-US" sz="2400" dirty="0" err="1" smtClean="0">
                <a:solidFill>
                  <a:srgbClr val="0000FF"/>
                </a:solidFill>
              </a:rPr>
              <a:t>Clinton</a:t>
            </a:r>
            <a:r>
              <a:rPr lang="en-US" sz="2400" dirty="0" smtClean="0"/>
              <a:t>”=1|political</a:t>
            </a:r>
            <a:r>
              <a:rPr lang="en-US" sz="2400" dirty="0" smtClean="0">
                <a:latin typeface="Verdana" pitchFamily="34" charset="0"/>
              </a:rPr>
              <a:t>)</a:t>
            </a:r>
            <a:r>
              <a:rPr lang="en-US" sz="4000" b="1" baseline="30000" dirty="0" smtClean="0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p(“Clinton” = x | political)</a:t>
            </a:r>
          </a:p>
        </p:txBody>
      </p:sp>
      <p:pic>
        <p:nvPicPr>
          <p:cNvPr id="78853" name="Picture 5" descr="clinton"/>
          <p:cNvPicPr>
            <a:picLocks noChangeAspect="1" noChangeArrowheads="1"/>
          </p:cNvPicPr>
          <p:nvPr/>
        </p:nvPicPr>
        <p:blipFill>
          <a:blip r:embed="rId3"/>
          <a:srcRect l="4301" t="5376" r="6451" b="4301"/>
          <a:stretch>
            <a:fillRect/>
          </a:stretch>
        </p:blipFill>
        <p:spPr bwMode="auto">
          <a:xfrm>
            <a:off x="1981200" y="1600200"/>
            <a:ext cx="5715000" cy="4338638"/>
          </a:xfrm>
          <a:prstGeom prst="rect">
            <a:avLst/>
          </a:prstGeom>
          <a:noFill/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286000" y="60960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“Clinton” occurs exactly x times in document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 rot="16200000">
            <a:off x="1059657" y="3664743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probability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 count probabilities</a:t>
            </a:r>
          </a:p>
        </p:txBody>
      </p:sp>
      <p:pic>
        <p:nvPicPr>
          <p:cNvPr id="19460" name="Picture 4" descr="termfrequency_probability_industry_exampl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703"/>
          <a:stretch>
            <a:fillRect/>
          </a:stretch>
        </p:blipFill>
        <p:spPr>
          <a:xfrm>
            <a:off x="1828800" y="1600200"/>
            <a:ext cx="5486400" cy="3962400"/>
          </a:xfrm>
          <a:noFill/>
          <a:ln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81000" y="5715000"/>
            <a:ext cx="853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common words – 71% of word occurrences and 1% of the vocabulary</a:t>
            </a:r>
            <a:br>
              <a:rPr lang="en-US">
                <a:latin typeface="Verdana" pitchFamily="34" charset="0"/>
              </a:rPr>
            </a:br>
            <a:r>
              <a:rPr lang="en-US">
                <a:latin typeface="Verdana" pitchFamily="34" charset="0"/>
              </a:rPr>
              <a:t>average words – 21% of word occurrences and 10% of the vocabulary</a:t>
            </a:r>
            <a:br>
              <a:rPr lang="en-US">
                <a:latin typeface="Verdana" pitchFamily="34" charset="0"/>
              </a:rPr>
            </a:br>
            <a:r>
              <a:rPr lang="en-US">
                <a:latin typeface="Verdana" pitchFamily="34" charset="0"/>
              </a:rPr>
              <a:t>rare words – 8% or word occurrences and 89% of the vocabulary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Final project</a:t>
            </a:r>
          </a:p>
          <a:p>
            <a:pPr lvl="1"/>
            <a:r>
              <a:rPr lang="en-US" sz="2000" dirty="0" smtClean="0"/>
              <a:t>Paper draft</a:t>
            </a:r>
          </a:p>
          <a:p>
            <a:pPr lvl="2"/>
            <a:r>
              <a:rPr lang="en-US" sz="1700" dirty="0" smtClean="0"/>
              <a:t>due next Friday by midnight</a:t>
            </a:r>
          </a:p>
          <a:p>
            <a:pPr lvl="2"/>
            <a:r>
              <a:rPr lang="en-US" sz="1700" dirty="0" smtClean="0"/>
              <a:t>Saturday, I’ll e-mail out 1-2 paper drafts for you to read</a:t>
            </a:r>
          </a:p>
          <a:p>
            <a:pPr lvl="2"/>
            <a:r>
              <a:rPr lang="en-US" sz="1700" dirty="0" smtClean="0"/>
              <a:t>Send me your reviews by Sunday at midnight</a:t>
            </a:r>
          </a:p>
          <a:p>
            <a:pPr lvl="2"/>
            <a:r>
              <a:rPr lang="en-US" sz="1700" dirty="0" smtClean="0"/>
              <a:t>Monday morning, I’ll forward these so you can integrate comments</a:t>
            </a:r>
          </a:p>
          <a:p>
            <a:pPr lvl="1"/>
            <a:r>
              <a:rPr lang="en-US" sz="2000" dirty="0" smtClean="0"/>
              <a:t>Initial code submission</a:t>
            </a:r>
          </a:p>
          <a:p>
            <a:pPr lvl="2"/>
            <a:r>
              <a:rPr lang="en-US" sz="1700" dirty="0" smtClean="0"/>
              <a:t>Make sure to start integrating your code sooner than later</a:t>
            </a:r>
          </a:p>
          <a:p>
            <a:pPr lvl="2"/>
            <a:r>
              <a:rPr lang="en-US" sz="1700" dirty="0" smtClean="0"/>
              <a:t>Initial code submission due next Friday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076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410" y="1683006"/>
            <a:ext cx="4207990" cy="509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model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066800" y="3870325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(1, 10, 5, 1, 2, 1)</a:t>
            </a:r>
          </a:p>
        </p:txBody>
      </p:sp>
      <p:pic>
        <p:nvPicPr>
          <p:cNvPr id="153605" name="Picture 5" descr="MCj040400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15200" y="381000"/>
            <a:ext cx="1073150" cy="1073150"/>
          </a:xfrm>
          <a:noFill/>
          <a:ln/>
        </p:spPr>
      </p:pic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486400" y="3886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(3, 3, 3, 3, 4, 4)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1981200" y="17526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20 rolls of a fair</a:t>
            </a:r>
            <a:r>
              <a:rPr lang="en-US" sz="2800" dirty="0"/>
              <a:t>, 6-side die – </a:t>
            </a:r>
            <a:br>
              <a:rPr lang="en-US" sz="2800" dirty="0"/>
            </a:br>
            <a:r>
              <a:rPr lang="en-US" sz="2800" dirty="0"/>
              <a:t>each number is equally probable</a:t>
            </a:r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 flipH="1">
            <a:off x="2209800" y="27432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1066800" y="52578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Which is more probable?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73489" y="4220167"/>
            <a:ext cx="2579132" cy="932266"/>
            <a:chOff x="973489" y="4220167"/>
            <a:chExt cx="2579132" cy="932266"/>
          </a:xfrm>
        </p:grpSpPr>
        <p:sp>
          <p:nvSpPr>
            <p:cNvPr id="10" name="TextBox 9"/>
            <p:cNvSpPr txBox="1"/>
            <p:nvPr/>
          </p:nvSpPr>
          <p:spPr>
            <a:xfrm rot="18087831">
              <a:off x="7009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ones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8087831">
              <a:off x="12040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twos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8087831">
              <a:off x="16612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threes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8087831">
              <a:off x="211844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fours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8087831">
              <a:off x="25297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fives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8087831">
              <a:off x="291075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sixes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21868" y="4249334"/>
            <a:ext cx="2579132" cy="932266"/>
            <a:chOff x="973489" y="4220167"/>
            <a:chExt cx="2579132" cy="932266"/>
          </a:xfrm>
        </p:grpSpPr>
        <p:sp>
          <p:nvSpPr>
            <p:cNvPr id="18" name="TextBox 17"/>
            <p:cNvSpPr txBox="1"/>
            <p:nvPr/>
          </p:nvSpPr>
          <p:spPr>
            <a:xfrm rot="18087831">
              <a:off x="7009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ones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8087831">
              <a:off x="12040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twos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8087831">
              <a:off x="16612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threes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8087831">
              <a:off x="211844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fours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8087831">
              <a:off x="25297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fives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8087831">
              <a:off x="291075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sixes</a:t>
              </a:r>
              <a:endParaRPr lang="en-US" dirty="0"/>
            </a:p>
          </p:txBody>
        </p:sp>
      </p:grp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5334000" y="28194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model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1066800" y="3870325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(1, 10, 5, 1, 2, 1)</a:t>
            </a:r>
          </a:p>
        </p:txBody>
      </p:sp>
      <p:pic>
        <p:nvPicPr>
          <p:cNvPr id="156676" name="Picture 4" descr="MCj040400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15200" y="381000"/>
            <a:ext cx="1073150" cy="1073150"/>
          </a:xfrm>
          <a:noFill/>
          <a:ln/>
        </p:spPr>
      </p:pic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1981200" y="17526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20 rolls of a fair</a:t>
            </a:r>
            <a:r>
              <a:rPr lang="en-US" sz="2800" dirty="0"/>
              <a:t>, 6-side die – </a:t>
            </a:r>
            <a:br>
              <a:rPr lang="en-US" sz="2800" dirty="0"/>
            </a:br>
            <a:r>
              <a:rPr lang="en-US" sz="2800" dirty="0"/>
              <a:t>each number is equally probable</a:t>
            </a:r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 flipH="1">
            <a:off x="2209800" y="27432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1066800" y="52578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3333CC"/>
                </a:solidFill>
              </a:rPr>
              <a:t>How much</a:t>
            </a:r>
            <a:r>
              <a:rPr lang="en-US" sz="4400" dirty="0">
                <a:solidFill>
                  <a:srgbClr val="FF0000"/>
                </a:solidFill>
              </a:rPr>
              <a:t> more probable?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73489" y="4220167"/>
            <a:ext cx="2579132" cy="932266"/>
            <a:chOff x="973489" y="4220167"/>
            <a:chExt cx="2579132" cy="932266"/>
          </a:xfrm>
        </p:grpSpPr>
        <p:sp>
          <p:nvSpPr>
            <p:cNvPr id="11" name="TextBox 10"/>
            <p:cNvSpPr txBox="1"/>
            <p:nvPr/>
          </p:nvSpPr>
          <p:spPr>
            <a:xfrm rot="18087831">
              <a:off x="7009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ones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8087831">
              <a:off x="12040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twos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8087831">
              <a:off x="16612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threes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8087831">
              <a:off x="211844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fours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8087831">
              <a:off x="25297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fives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8087831">
              <a:off x="291075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sixes</a:t>
              </a:r>
              <a:endParaRPr lang="en-US" dirty="0"/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486400" y="3886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CC00"/>
                </a:solidFill>
                <a:latin typeface="Verdana" pitchFamily="34" charset="0"/>
              </a:rPr>
              <a:t>(3, 3, 3, 3, 4, 4)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421868" y="4249334"/>
            <a:ext cx="2579132" cy="932266"/>
            <a:chOff x="973489" y="4220167"/>
            <a:chExt cx="2579132" cy="932266"/>
          </a:xfrm>
        </p:grpSpPr>
        <p:sp>
          <p:nvSpPr>
            <p:cNvPr id="26" name="TextBox 25"/>
            <p:cNvSpPr txBox="1"/>
            <p:nvPr/>
          </p:nvSpPr>
          <p:spPr>
            <a:xfrm rot="18087831">
              <a:off x="7009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ones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 rot="18087831">
              <a:off x="12040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twos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8087831">
              <a:off x="166124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threes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8087831">
              <a:off x="211844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fours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8087831">
              <a:off x="2529755" y="449270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fives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8087831">
              <a:off x="2910755" y="451056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sixes</a:t>
              </a:r>
              <a:endParaRPr lang="en-US" dirty="0"/>
            </a:p>
          </p:txBody>
        </p:sp>
      </p:grp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34000" y="28194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model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066800" y="3870325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(1, 10, 5, 1, 2, 1)</a:t>
            </a:r>
          </a:p>
        </p:txBody>
      </p:sp>
      <p:pic>
        <p:nvPicPr>
          <p:cNvPr id="157700" name="Picture 4" descr="MCj040400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15200" y="381000"/>
            <a:ext cx="1073150" cy="1073150"/>
          </a:xfrm>
          <a:noFill/>
          <a:ln/>
        </p:spPr>
      </p:pic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981200" y="17526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20 rolls of a fair</a:t>
            </a:r>
            <a:r>
              <a:rPr lang="en-US" sz="2800" dirty="0"/>
              <a:t>, 6-side die – </a:t>
            </a:r>
            <a:br>
              <a:rPr lang="en-US" sz="2800" dirty="0"/>
            </a:br>
            <a:r>
              <a:rPr lang="en-US" sz="2800" dirty="0"/>
              <a:t>each number is equally probable</a:t>
            </a:r>
          </a:p>
        </p:txBody>
      </p:sp>
      <p:sp>
        <p:nvSpPr>
          <p:cNvPr id="157703" name="Line 7"/>
          <p:cNvSpPr>
            <a:spLocks noChangeShapeType="1"/>
          </p:cNvSpPr>
          <p:nvPr/>
        </p:nvSpPr>
        <p:spPr bwMode="auto">
          <a:xfrm flipH="1">
            <a:off x="2209800" y="27432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5334000" y="2819400"/>
            <a:ext cx="1371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685800" y="4495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0.000000764</a:t>
            </a: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4876800" y="4495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0.000891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286000" y="5364163"/>
            <a:ext cx="457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CC00"/>
                </a:solidFill>
              </a:rPr>
              <a:t>1000 times more likely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486400" y="3886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00CC00"/>
                </a:solidFill>
                <a:latin typeface="Verdana" pitchFamily="34" charset="0"/>
              </a:rPr>
              <a:t>(3, 3, 3, 3, 4, 4)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model for text</a:t>
            </a:r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6553200" y="2743200"/>
            <a:ext cx="2057400" cy="1600200"/>
            <a:chOff x="4080" y="1920"/>
            <a:chExt cx="1296" cy="1008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4176" y="2496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5" name="Rectangle 5"/>
            <p:cNvSpPr>
              <a:spLocks noChangeArrowheads="1"/>
            </p:cNvSpPr>
            <p:nvPr/>
          </p:nvSpPr>
          <p:spPr bwMode="auto">
            <a:xfrm>
              <a:off x="4416" y="2256"/>
              <a:ext cx="144" cy="57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4896" y="2352"/>
              <a:ext cx="14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8" name="Rectangle 8"/>
            <p:cNvSpPr>
              <a:spLocks noChangeArrowheads="1"/>
            </p:cNvSpPr>
            <p:nvPr/>
          </p:nvSpPr>
          <p:spPr bwMode="auto">
            <a:xfrm>
              <a:off x="5136" y="2064"/>
              <a:ext cx="144" cy="76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9" name="Rectangle 9"/>
            <p:cNvSpPr>
              <a:spLocks noChangeArrowheads="1"/>
            </p:cNvSpPr>
            <p:nvPr/>
          </p:nvSpPr>
          <p:spPr bwMode="auto">
            <a:xfrm>
              <a:off x="4080" y="1920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6477000" y="434340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multinomial</a:t>
            </a:r>
            <a:br>
              <a:rPr lang="en-US" sz="2000" dirty="0" smtClean="0"/>
            </a:br>
            <a:r>
              <a:rPr lang="en-US" sz="2000" dirty="0" smtClean="0"/>
              <a:t>document </a:t>
            </a:r>
            <a:r>
              <a:rPr lang="en-US" sz="2000" dirty="0"/>
              <a:t>model</a:t>
            </a:r>
          </a:p>
        </p:txBody>
      </p:sp>
      <p:grpSp>
        <p:nvGrpSpPr>
          <p:cNvPr id="168971" name="Group 11"/>
          <p:cNvGrpSpPr>
            <a:grpSpLocks/>
          </p:cNvGrpSpPr>
          <p:nvPr/>
        </p:nvGrpSpPr>
        <p:grpSpPr bwMode="auto">
          <a:xfrm>
            <a:off x="1371600" y="3200400"/>
            <a:ext cx="533400" cy="762000"/>
            <a:chOff x="1680" y="3024"/>
            <a:chExt cx="336" cy="480"/>
          </a:xfrm>
        </p:grpSpPr>
        <p:sp>
          <p:nvSpPr>
            <p:cNvPr id="168972" name="Rectangle 12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3" name="Line 13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4" name="Line 14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5" name="Line 15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6" name="Line 16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7" name="Line 17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79" name="Line 19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8980" name="AutoShape 20"/>
          <p:cNvSpPr>
            <a:spLocks noChangeArrowheads="1"/>
          </p:cNvSpPr>
          <p:nvPr/>
        </p:nvSpPr>
        <p:spPr bwMode="auto">
          <a:xfrm>
            <a:off x="5257800" y="3200400"/>
            <a:ext cx="762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81" name="AutoShape 21"/>
          <p:cNvSpPr>
            <a:spLocks noChangeArrowheads="1"/>
          </p:cNvSpPr>
          <p:nvPr/>
        </p:nvSpPr>
        <p:spPr bwMode="auto">
          <a:xfrm rot="5400000">
            <a:off x="7239000" y="5181600"/>
            <a:ext cx="762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82" name="Text Box 22"/>
          <p:cNvSpPr txBox="1">
            <a:spLocks noChangeArrowheads="1"/>
          </p:cNvSpPr>
          <p:nvPr/>
        </p:nvSpPr>
        <p:spPr bwMode="auto">
          <a:xfrm>
            <a:off x="6705600" y="6172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probability</a:t>
            </a:r>
          </a:p>
        </p:txBody>
      </p:sp>
      <p:sp>
        <p:nvSpPr>
          <p:cNvPr id="168983" name="Text Box 23"/>
          <p:cNvSpPr txBox="1">
            <a:spLocks noChangeArrowheads="1"/>
          </p:cNvSpPr>
          <p:nvPr/>
        </p:nvSpPr>
        <p:spPr bwMode="auto">
          <a:xfrm>
            <a:off x="2133600" y="3429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168984" name="Text Box 24"/>
          <p:cNvSpPr txBox="1">
            <a:spLocks noChangeArrowheads="1"/>
          </p:cNvSpPr>
          <p:nvPr/>
        </p:nvSpPr>
        <p:spPr bwMode="auto">
          <a:xfrm rot="-3607985">
            <a:off x="13787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168985" name="Text Box 25"/>
          <p:cNvSpPr txBox="1">
            <a:spLocks noChangeArrowheads="1"/>
          </p:cNvSpPr>
          <p:nvPr/>
        </p:nvSpPr>
        <p:spPr bwMode="auto">
          <a:xfrm rot="-3607985">
            <a:off x="16835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68986" name="Text Box 26"/>
          <p:cNvSpPr txBox="1">
            <a:spLocks noChangeArrowheads="1"/>
          </p:cNvSpPr>
          <p:nvPr/>
        </p:nvSpPr>
        <p:spPr bwMode="auto">
          <a:xfrm rot="-3607985">
            <a:off x="20645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california</a:t>
            </a:r>
            <a:endParaRPr lang="en-US" dirty="0"/>
          </a:p>
        </p:txBody>
      </p:sp>
      <p:sp>
        <p:nvSpPr>
          <p:cNvPr id="168987" name="Text Box 27"/>
          <p:cNvSpPr txBox="1">
            <a:spLocks noChangeArrowheads="1"/>
          </p:cNvSpPr>
          <p:nvPr/>
        </p:nvSpPr>
        <p:spPr bwMode="auto">
          <a:xfrm rot="-3607985">
            <a:off x="23693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68988" name="Text Box 28"/>
          <p:cNvSpPr txBox="1">
            <a:spLocks noChangeArrowheads="1"/>
          </p:cNvSpPr>
          <p:nvPr/>
        </p:nvSpPr>
        <p:spPr bwMode="auto">
          <a:xfrm rot="-3607985">
            <a:off x="26741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68989" name="Text Box 29"/>
          <p:cNvSpPr txBox="1">
            <a:spLocks noChangeArrowheads="1"/>
          </p:cNvSpPr>
          <p:nvPr/>
        </p:nvSpPr>
        <p:spPr bwMode="auto">
          <a:xfrm rot="-3607985">
            <a:off x="29789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68990" name="Text Box 30"/>
          <p:cNvSpPr txBox="1">
            <a:spLocks noChangeArrowheads="1"/>
          </p:cNvSpPr>
          <p:nvPr/>
        </p:nvSpPr>
        <p:spPr bwMode="auto">
          <a:xfrm rot="-3607985">
            <a:off x="3359944" y="4426744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68991" name="Text Box 31"/>
          <p:cNvSpPr txBox="1">
            <a:spLocks noChangeArrowheads="1"/>
          </p:cNvSpPr>
          <p:nvPr/>
        </p:nvSpPr>
        <p:spPr bwMode="auto">
          <a:xfrm rot="-3607985">
            <a:off x="1088232" y="4426743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0600" y="1759803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Many more “sides” on the die than 6, but the same concept…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Generative Story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1827213"/>
            <a:ext cx="76200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To </a:t>
            </a:r>
            <a:r>
              <a:rPr lang="en-US" sz="2000" dirty="0"/>
              <a:t>apply a model, we’re given a document and we</a:t>
            </a:r>
            <a:r>
              <a:rPr lang="en-US" sz="2000" dirty="0" smtClean="0"/>
              <a:t> obtain the </a:t>
            </a:r>
            <a:r>
              <a:rPr lang="en-US" sz="2000" dirty="0"/>
              <a:t>probability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We can also ask </a:t>
            </a:r>
            <a:r>
              <a:rPr lang="en-US" sz="2000" dirty="0"/>
              <a:t>how a given model would </a:t>
            </a:r>
            <a:r>
              <a:rPr lang="en-US" sz="2000" i="1" dirty="0">
                <a:solidFill>
                  <a:srgbClr val="FF0000"/>
                </a:solidFill>
              </a:rPr>
              <a:t>generate</a:t>
            </a:r>
            <a:r>
              <a:rPr lang="en-US" sz="2000" dirty="0"/>
              <a:t> a document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This </a:t>
            </a:r>
            <a:r>
              <a:rPr lang="en-US" sz="2000" dirty="0"/>
              <a:t>is the “generative story” for a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876800"/>
            <a:ext cx="1905000" cy="1375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2" name="Picture 16" descr="MCj02327590000[1]"/>
          <p:cNvPicPr>
            <a:picLocks noChangeAspect="1" noChangeArrowheads="1"/>
          </p:cNvPicPr>
          <p:nvPr/>
        </p:nvPicPr>
        <p:blipFill>
          <a:blip r:embed="rId3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301625"/>
            <a:ext cx="7313612" cy="1143000"/>
          </a:xfrm>
        </p:spPr>
        <p:txBody>
          <a:bodyPr/>
          <a:lstStyle/>
          <a:p>
            <a:r>
              <a:rPr lang="en-US" dirty="0" smtClean="0"/>
              <a:t>Multinomial Urn:</a:t>
            </a:r>
            <a:br>
              <a:rPr lang="en-US" dirty="0" smtClean="0"/>
            </a:br>
            <a:r>
              <a:rPr lang="en-US" dirty="0" smtClean="0"/>
              <a:t> Drawing </a:t>
            </a:r>
            <a:r>
              <a:rPr lang="en-US" dirty="0"/>
              <a:t>words from a multinomial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6043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0" name="Text Box 4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60437" name="Oval 21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Text Box 22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60442" name="Group 26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60439" name="Oval 23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Text Box 24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60444" name="Oval 2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6" name="Group 30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60447" name="Oval 3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9" name="Group 33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60450" name="Oval 34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Text Box 35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52" name="Group 36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60453" name="Oval 37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Text Box 38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7987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7988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7988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7988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7989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92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7989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9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7989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090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0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091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6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80922" name="Text Box 26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  <p:grpSp>
        <p:nvGrpSpPr>
          <p:cNvPr id="80924" name="Group 28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6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2950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2953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2955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2956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7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2958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2959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0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1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3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4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2965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7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2968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9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2973" name="Group 29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2974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5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project continued</a:t>
            </a:r>
          </a:p>
          <a:p>
            <a:pPr lvl="1"/>
            <a:r>
              <a:rPr lang="en-US" sz="2400" dirty="0"/>
              <a:t>At the beginning of class on Tuesday and Thursday we’ll spend 15 min. discussing where things are </a:t>
            </a:r>
            <a:r>
              <a:rPr lang="en-US" sz="2400" dirty="0" smtClean="0"/>
              <a:t>at</a:t>
            </a:r>
          </a:p>
          <a:p>
            <a:pPr lvl="1"/>
            <a:r>
              <a:rPr lang="en-US" sz="2400" dirty="0" smtClean="0"/>
              <a:t>Any support from me?</a:t>
            </a:r>
          </a:p>
          <a:p>
            <a:pPr lvl="2"/>
            <a:r>
              <a:rPr lang="en-US" sz="2000" dirty="0" smtClean="0"/>
              <a:t>let me know sooner than later…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050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3974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3977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3980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3982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3983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85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3986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88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3989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91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3992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3995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97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3998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4000" name="Text Box 32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499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0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500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500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0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501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501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501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5018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5019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21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5022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6021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602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2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602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602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602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603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603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603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6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603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604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6042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6043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4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45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6046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6048" name="Text Box 32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6051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2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0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7061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6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7067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74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7075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6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56388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86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145417" name="Oval 9"/>
          <p:cNvSpPr>
            <a:spLocks noChangeArrowheads="1"/>
          </p:cNvSpPr>
          <p:nvPr/>
        </p:nvSpPr>
        <p:spPr bwMode="auto">
          <a:xfrm>
            <a:off x="5105400" y="5486400"/>
            <a:ext cx="609600" cy="609600"/>
          </a:xfrm>
          <a:prstGeom prst="ellipse">
            <a:avLst/>
          </a:prstGeom>
          <a:solidFill>
            <a:srgbClr val="FF7C80">
              <a:alpha val="30000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5181600" y="55626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20" name="Oval 12"/>
          <p:cNvSpPr>
            <a:spLocks noChangeArrowheads="1"/>
          </p:cNvSpPr>
          <p:nvPr/>
        </p:nvSpPr>
        <p:spPr bwMode="auto">
          <a:xfrm>
            <a:off x="4495800" y="4648200"/>
            <a:ext cx="609600" cy="609600"/>
          </a:xfrm>
          <a:prstGeom prst="ellipse">
            <a:avLst/>
          </a:prstGeom>
          <a:solidFill>
            <a:srgbClr val="9999FF">
              <a:alpha val="30000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4572000" y="47244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23" name="Oval 15"/>
          <p:cNvSpPr>
            <a:spLocks noChangeArrowheads="1"/>
          </p:cNvSpPr>
          <p:nvPr/>
        </p:nvSpPr>
        <p:spPr bwMode="auto">
          <a:xfrm>
            <a:off x="6096000" y="5181600"/>
            <a:ext cx="609600" cy="6096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6172200" y="52578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32" name="Oval 24"/>
          <p:cNvSpPr>
            <a:spLocks noChangeArrowheads="1"/>
          </p:cNvSpPr>
          <p:nvPr/>
        </p:nvSpPr>
        <p:spPr bwMode="auto">
          <a:xfrm>
            <a:off x="5791200" y="4114800"/>
            <a:ext cx="609600" cy="609600"/>
          </a:xfrm>
          <a:prstGeom prst="ellipse">
            <a:avLst/>
          </a:prstGeom>
          <a:solidFill>
            <a:srgbClr val="FF7C80">
              <a:alpha val="28999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3" name="Text Box 25"/>
          <p:cNvSpPr txBox="1">
            <a:spLocks noChangeArrowheads="1"/>
          </p:cNvSpPr>
          <p:nvPr/>
        </p:nvSpPr>
        <p:spPr bwMode="auto">
          <a:xfrm>
            <a:off x="5867400" y="41910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38" name="Oval 30"/>
          <p:cNvSpPr>
            <a:spLocks noChangeArrowheads="1"/>
          </p:cNvSpPr>
          <p:nvPr/>
        </p:nvSpPr>
        <p:spPr bwMode="auto">
          <a:xfrm>
            <a:off x="3429000" y="54102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5" name="Oval 37"/>
          <p:cNvSpPr>
            <a:spLocks noChangeArrowheads="1"/>
          </p:cNvSpPr>
          <p:nvPr/>
        </p:nvSpPr>
        <p:spPr bwMode="auto">
          <a:xfrm>
            <a:off x="3505200" y="39624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6" name="Oval 38"/>
          <p:cNvSpPr>
            <a:spLocks noChangeArrowheads="1"/>
          </p:cNvSpPr>
          <p:nvPr/>
        </p:nvSpPr>
        <p:spPr bwMode="auto">
          <a:xfrm>
            <a:off x="1905000" y="52578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800" y="1752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Does the multinomial model capture </a:t>
            </a:r>
            <a:r>
              <a:rPr lang="en-US" sz="3600" dirty="0" err="1" smtClean="0">
                <a:solidFill>
                  <a:srgbClr val="FF0000"/>
                </a:solidFill>
              </a:rPr>
              <a:t>burstiness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86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multinomial</a:t>
            </a:r>
          </a:p>
        </p:txBody>
      </p:sp>
      <p:sp>
        <p:nvSpPr>
          <p:cNvPr id="145417" name="Oval 9"/>
          <p:cNvSpPr>
            <a:spLocks noChangeArrowheads="1"/>
          </p:cNvSpPr>
          <p:nvPr/>
        </p:nvSpPr>
        <p:spPr bwMode="auto">
          <a:xfrm>
            <a:off x="5105400" y="5486400"/>
            <a:ext cx="609600" cy="609600"/>
          </a:xfrm>
          <a:prstGeom prst="ellipse">
            <a:avLst/>
          </a:prstGeom>
          <a:solidFill>
            <a:srgbClr val="FF7C80">
              <a:alpha val="30000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5181600" y="55626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20" name="Oval 12"/>
          <p:cNvSpPr>
            <a:spLocks noChangeArrowheads="1"/>
          </p:cNvSpPr>
          <p:nvPr/>
        </p:nvSpPr>
        <p:spPr bwMode="auto">
          <a:xfrm>
            <a:off x="4495800" y="4648200"/>
            <a:ext cx="609600" cy="609600"/>
          </a:xfrm>
          <a:prstGeom prst="ellipse">
            <a:avLst/>
          </a:prstGeom>
          <a:solidFill>
            <a:srgbClr val="9999FF">
              <a:alpha val="30000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4572000" y="47244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23" name="Oval 15"/>
          <p:cNvSpPr>
            <a:spLocks noChangeArrowheads="1"/>
          </p:cNvSpPr>
          <p:nvPr/>
        </p:nvSpPr>
        <p:spPr bwMode="auto">
          <a:xfrm>
            <a:off x="6096000" y="5181600"/>
            <a:ext cx="609600" cy="6096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6172200" y="52578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32" name="Oval 24"/>
          <p:cNvSpPr>
            <a:spLocks noChangeArrowheads="1"/>
          </p:cNvSpPr>
          <p:nvPr/>
        </p:nvSpPr>
        <p:spPr bwMode="auto">
          <a:xfrm>
            <a:off x="5791200" y="4114800"/>
            <a:ext cx="609600" cy="609600"/>
          </a:xfrm>
          <a:prstGeom prst="ellipse">
            <a:avLst/>
          </a:prstGeom>
          <a:solidFill>
            <a:srgbClr val="FF7C80">
              <a:alpha val="28999"/>
            </a:srgb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3" name="Text Box 25"/>
          <p:cNvSpPr txBox="1">
            <a:spLocks noChangeArrowheads="1"/>
          </p:cNvSpPr>
          <p:nvPr/>
        </p:nvSpPr>
        <p:spPr bwMode="auto">
          <a:xfrm>
            <a:off x="5867400" y="41910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1" baseline="-25000">
              <a:latin typeface="Verdana" pitchFamily="34" charset="0"/>
            </a:endParaRPr>
          </a:p>
        </p:txBody>
      </p:sp>
      <p:sp>
        <p:nvSpPr>
          <p:cNvPr id="145438" name="Oval 30"/>
          <p:cNvSpPr>
            <a:spLocks noChangeArrowheads="1"/>
          </p:cNvSpPr>
          <p:nvPr/>
        </p:nvSpPr>
        <p:spPr bwMode="auto">
          <a:xfrm>
            <a:off x="3429000" y="54102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4" name="Rectangle 36"/>
          <p:cNvSpPr>
            <a:spLocks noChangeArrowheads="1"/>
          </p:cNvSpPr>
          <p:nvPr/>
        </p:nvSpPr>
        <p:spPr bwMode="auto">
          <a:xfrm>
            <a:off x="1371600" y="1752600"/>
            <a:ext cx="7062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 err="1"/>
              <a:t>p(word</a:t>
            </a:r>
            <a:r>
              <a:rPr lang="en-US" sz="2000" dirty="0"/>
              <a:t>) remains constant, independent of which words have already been drawn (in particular, how many of this particular word have been drawn)</a:t>
            </a:r>
          </a:p>
        </p:txBody>
      </p:sp>
      <p:sp>
        <p:nvSpPr>
          <p:cNvPr id="145445" name="Oval 37"/>
          <p:cNvSpPr>
            <a:spLocks noChangeArrowheads="1"/>
          </p:cNvSpPr>
          <p:nvPr/>
        </p:nvSpPr>
        <p:spPr bwMode="auto">
          <a:xfrm>
            <a:off x="3505200" y="39624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6" name="Oval 38"/>
          <p:cNvSpPr>
            <a:spLocks noChangeArrowheads="1"/>
          </p:cNvSpPr>
          <p:nvPr/>
        </p:nvSpPr>
        <p:spPr bwMode="auto">
          <a:xfrm>
            <a:off x="1905000" y="5257800"/>
            <a:ext cx="609600" cy="609600"/>
          </a:xfrm>
          <a:prstGeom prst="ellipse">
            <a:avLst/>
          </a:prstGeom>
          <a:solidFill>
            <a:schemeClr val="accent1">
              <a:alpha val="28999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62657" y="4648200"/>
            <a:ext cx="3561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trike="sngStrike" dirty="0" err="1" smtClean="0">
                <a:solidFill>
                  <a:srgbClr val="FF0000"/>
                </a:solidFill>
              </a:rPr>
              <a:t>burstiness</a:t>
            </a:r>
            <a:endParaRPr lang="en-US" sz="5400" strike="sngStrik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Multinomial probability simplex</a:t>
            </a:r>
          </a:p>
        </p:txBody>
      </p:sp>
      <p:pic>
        <p:nvPicPr>
          <p:cNvPr id="38917" name="Picture 1029" descr="th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143250"/>
            <a:ext cx="4953000" cy="3714750"/>
          </a:xfrm>
          <a:prstGeom prst="rect">
            <a:avLst/>
          </a:prstGeom>
          <a:noFill/>
        </p:spPr>
      </p:pic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2819400" y="2743200"/>
            <a:ext cx="396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latin typeface="Verdana" pitchFamily="34" charset="0"/>
              </a:rPr>
              <a:t>        {0.31</a:t>
            </a:r>
            <a:r>
              <a:rPr lang="en-US" sz="2000" dirty="0">
                <a:latin typeface="Verdana" pitchFamily="34" charset="0"/>
              </a:rPr>
              <a:t>,     </a:t>
            </a:r>
            <a:r>
              <a:rPr lang="en-US" dirty="0"/>
              <a:t>0.44,   </a:t>
            </a:r>
            <a:r>
              <a:rPr lang="en-US" sz="2000" dirty="0">
                <a:latin typeface="Verdana" pitchFamily="34" charset="0"/>
              </a:rPr>
              <a:t> 0.25</a:t>
            </a:r>
            <a:r>
              <a:rPr lang="en-US" sz="2000" dirty="0" smtClean="0">
                <a:latin typeface="Verdana" pitchFamily="34" charset="0"/>
              </a:rPr>
              <a:t>}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9" name="Text Box 1031"/>
          <p:cNvSpPr txBox="1">
            <a:spLocks noChangeArrowheads="1"/>
          </p:cNvSpPr>
          <p:nvPr/>
        </p:nvSpPr>
        <p:spPr bwMode="auto">
          <a:xfrm>
            <a:off x="2895600" y="24526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word 1</a:t>
            </a:r>
          </a:p>
        </p:txBody>
      </p:sp>
      <p:sp>
        <p:nvSpPr>
          <p:cNvPr id="10" name="Text Box 1032"/>
          <p:cNvSpPr txBox="1">
            <a:spLocks noChangeArrowheads="1"/>
          </p:cNvSpPr>
          <p:nvPr/>
        </p:nvSpPr>
        <p:spPr bwMode="auto">
          <a:xfrm>
            <a:off x="3962400" y="2438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word 2</a:t>
            </a:r>
          </a:p>
        </p:txBody>
      </p:sp>
      <p:sp>
        <p:nvSpPr>
          <p:cNvPr id="11" name="Text Box 1033"/>
          <p:cNvSpPr txBox="1">
            <a:spLocks noChangeArrowheads="1"/>
          </p:cNvSpPr>
          <p:nvPr/>
        </p:nvSpPr>
        <p:spPr bwMode="auto">
          <a:xfrm>
            <a:off x="4953000" y="24526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word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1524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Generate documents containing 100 words from a multinomial with just 3 possible words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1625"/>
            <a:ext cx="7464425" cy="1143000"/>
          </a:xfrm>
        </p:spPr>
        <p:txBody>
          <a:bodyPr/>
          <a:lstStyle/>
          <a:p>
            <a:r>
              <a:rPr lang="en-US"/>
              <a:t>Multinomial word count probabilities</a:t>
            </a:r>
          </a:p>
        </p:txBody>
      </p:sp>
      <p:pic>
        <p:nvPicPr>
          <p:cNvPr id="25604" name="Picture 4" descr="termfrequency_probability_multinom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1625"/>
            <a:ext cx="7464425" cy="1143000"/>
          </a:xfrm>
        </p:spPr>
        <p:txBody>
          <a:bodyPr/>
          <a:lstStyle/>
          <a:p>
            <a:r>
              <a:rPr lang="en-US" sz="3200" dirty="0"/>
              <a:t>Multinomial does not model burstiness of average and rare words</a:t>
            </a:r>
          </a:p>
        </p:txBody>
      </p:sp>
      <p:pic>
        <p:nvPicPr>
          <p:cNvPr id="26627" name="Picture 3" descr="termfrequency_probability_multinomial"/>
          <p:cNvPicPr>
            <a:picLocks noChangeAspect="1" noChangeArrowheads="1"/>
          </p:cNvPicPr>
          <p:nvPr/>
        </p:nvPicPr>
        <p:blipFill>
          <a:blip r:embed="rId2" cstate="print"/>
          <a:srcRect l="3572" t="2380"/>
          <a:stretch>
            <a:fillRect/>
          </a:stretch>
        </p:blipFill>
        <p:spPr bwMode="auto">
          <a:xfrm>
            <a:off x="609600" y="2667000"/>
            <a:ext cx="4114800" cy="3124200"/>
          </a:xfrm>
          <a:prstGeom prst="rect">
            <a:avLst/>
          </a:prstGeom>
          <a:noFill/>
        </p:spPr>
      </p:pic>
      <p:pic>
        <p:nvPicPr>
          <p:cNvPr id="26628" name="Picture 4" descr="termfrequency_probability_industry_example"/>
          <p:cNvPicPr>
            <a:picLocks noChangeAspect="1" noChangeArrowheads="1"/>
          </p:cNvPicPr>
          <p:nvPr/>
        </p:nvPicPr>
        <p:blipFill>
          <a:blip r:embed="rId3" cstate="print"/>
          <a:srcRect t="3703"/>
          <a:stretch>
            <a:fillRect/>
          </a:stretch>
        </p:blipFill>
        <p:spPr bwMode="auto">
          <a:xfrm>
            <a:off x="4724400" y="2667000"/>
            <a:ext cx="4267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model of burstiness: DCM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752600"/>
            <a:ext cx="79248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Dirichlet</a:t>
            </a:r>
            <a:r>
              <a:rPr lang="en-US" sz="2800" dirty="0"/>
              <a:t> Compound </a:t>
            </a:r>
            <a:r>
              <a:rPr lang="en-US" sz="2800" dirty="0" smtClean="0"/>
              <a:t>Multinomial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err="1"/>
              <a:t>Polya</a:t>
            </a:r>
            <a:r>
              <a:rPr lang="en-US" sz="2800" dirty="0"/>
              <a:t> Urn process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KEY</a:t>
            </a:r>
            <a:r>
              <a:rPr lang="en-US" sz="2400" dirty="0" smtClean="0"/>
              <a:t>: Urn distribution changes </a:t>
            </a:r>
            <a:r>
              <a:rPr lang="en-US" sz="2400" dirty="0"/>
              <a:t>based on previous words drawn</a:t>
            </a:r>
          </a:p>
          <a:p>
            <a:pPr lvl="1"/>
            <a:r>
              <a:rPr lang="en-US" sz="2400" dirty="0"/>
              <a:t>Generative story:</a:t>
            </a:r>
          </a:p>
          <a:p>
            <a:pPr lvl="2"/>
            <a:r>
              <a:rPr lang="en-US" sz="2400" dirty="0"/>
              <a:t>Repeat until document length hit</a:t>
            </a:r>
          </a:p>
          <a:p>
            <a:pPr lvl="3"/>
            <a:r>
              <a:rPr lang="en-US" sz="1800" dirty="0"/>
              <a:t>Randomly draw a word from urn – call it </a:t>
            </a:r>
            <a:r>
              <a:rPr lang="en-US" sz="1800" b="1" i="1" dirty="0" err="1"/>
              <a:t>w</a:t>
            </a:r>
            <a:r>
              <a:rPr lang="en-US" sz="1800" b="1" i="1" baseline="-25000" dirty="0" err="1"/>
              <a:t>i</a:t>
            </a:r>
            <a:endParaRPr lang="en-US" sz="1800" b="1" i="1" baseline="-25000" dirty="0"/>
          </a:p>
          <a:p>
            <a:pPr lvl="3"/>
            <a:r>
              <a:rPr lang="en-US" sz="1800" dirty="0"/>
              <a:t>Put 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n-US" sz="1800" dirty="0"/>
              <a:t> copies of </a:t>
            </a:r>
            <a:r>
              <a:rPr lang="en-US" sz="1800" b="1" i="1" dirty="0" err="1"/>
              <a:t>w</a:t>
            </a:r>
            <a:r>
              <a:rPr lang="en-US" sz="1800" b="1" i="1" baseline="-25000" dirty="0" err="1"/>
              <a:t>i</a:t>
            </a:r>
            <a:r>
              <a:rPr lang="en-US" sz="1800" dirty="0"/>
              <a:t> back in urn</a:t>
            </a:r>
          </a:p>
        </p:txBody>
      </p:sp>
      <p:pic>
        <p:nvPicPr>
          <p:cNvPr id="28691" name="Picture 19" descr="MCHH00771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791200"/>
            <a:ext cx="1778000" cy="96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Watson paper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application attempts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did the discussion go?</a:t>
            </a:r>
          </a:p>
          <a:p>
            <a:r>
              <a:rPr lang="en-US" dirty="0" smtClean="0"/>
              <a:t>One more paper discussion next Tuesday…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9093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9094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5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9096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9097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9099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9100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9102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9103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4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9105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9106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7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9109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0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9111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9112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3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011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012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012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0123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012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012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012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012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013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0132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013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013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013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1141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114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114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114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114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114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115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115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115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115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1156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115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115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116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91162" name="Text Box 26"/>
          <p:cNvSpPr txBox="1">
            <a:spLocks noChangeArrowheads="1"/>
          </p:cNvSpPr>
          <p:nvPr/>
        </p:nvSpPr>
        <p:spPr bwMode="auto">
          <a:xfrm rot="16200000">
            <a:off x="-1325562" y="4830762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Adjust parameters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1219200" y="25908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Put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copies of w</a:t>
            </a:r>
            <a:r>
              <a:rPr lang="en-US" sz="2000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back</a:t>
            </a:r>
            <a:endParaRPr lang="en-US" sz="2000" b="1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91164" name="Group 28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1165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6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1167" name="Group 31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1168" name="Oval 3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9" name="Text Box 33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91170" name="Oval 34"/>
          <p:cNvSpPr>
            <a:spLocks noChangeArrowheads="1"/>
          </p:cNvSpPr>
          <p:nvPr/>
        </p:nvSpPr>
        <p:spPr bwMode="auto">
          <a:xfrm>
            <a:off x="7086600" y="48768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71" name="Oval 35"/>
          <p:cNvSpPr>
            <a:spLocks noChangeArrowheads="1"/>
          </p:cNvSpPr>
          <p:nvPr/>
        </p:nvSpPr>
        <p:spPr bwMode="auto">
          <a:xfrm>
            <a:off x="3276600" y="37338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216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216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216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217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2174" name="Group 14"/>
          <p:cNvGrpSpPr>
            <a:grpSpLocks/>
          </p:cNvGrpSpPr>
          <p:nvPr/>
        </p:nvGrpSpPr>
        <p:grpSpPr bwMode="auto">
          <a:xfrm>
            <a:off x="4038600" y="1981200"/>
            <a:ext cx="685800" cy="609600"/>
            <a:chOff x="3360" y="1200"/>
            <a:chExt cx="432" cy="384"/>
          </a:xfrm>
        </p:grpSpPr>
        <p:sp>
          <p:nvSpPr>
            <p:cNvPr id="9217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217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217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2180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2181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2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218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218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2186" name="Group 26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2187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8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2189" name="Group 29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219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3190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3193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4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3195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3196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7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3198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3199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0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201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3202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3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204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3205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6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207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3208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9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93210" name="Text Box 26"/>
          <p:cNvSpPr txBox="1">
            <a:spLocks noChangeArrowheads="1"/>
          </p:cNvSpPr>
          <p:nvPr/>
        </p:nvSpPr>
        <p:spPr bwMode="auto">
          <a:xfrm rot="16200000">
            <a:off x="-1325562" y="4830762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Adjust parameters</a:t>
            </a:r>
          </a:p>
        </p:txBody>
      </p:sp>
      <p:sp>
        <p:nvSpPr>
          <p:cNvPr id="93211" name="Text Box 27"/>
          <p:cNvSpPr txBox="1">
            <a:spLocks noChangeArrowheads="1"/>
          </p:cNvSpPr>
          <p:nvPr/>
        </p:nvSpPr>
        <p:spPr bwMode="auto">
          <a:xfrm>
            <a:off x="1219200" y="25908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Put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copies of w</a:t>
            </a:r>
            <a:r>
              <a:rPr lang="en-US" sz="2000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back</a:t>
            </a:r>
            <a:endParaRPr lang="en-US" sz="2000" b="1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3213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4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215" name="Group 31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3216" name="Oval 3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7" name="Text Box 33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4572000" y="34290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219" name="Group 35"/>
          <p:cNvGrpSpPr>
            <a:grpSpLocks/>
          </p:cNvGrpSpPr>
          <p:nvPr/>
        </p:nvGrpSpPr>
        <p:grpSpPr bwMode="auto">
          <a:xfrm>
            <a:off x="4038600" y="1981200"/>
            <a:ext cx="685800" cy="609600"/>
            <a:chOff x="3360" y="1200"/>
            <a:chExt cx="432" cy="384"/>
          </a:xfrm>
        </p:grpSpPr>
        <p:sp>
          <p:nvSpPr>
            <p:cNvPr id="93220" name="Oval 3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1" name="Text Box 3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3222" name="Group 38"/>
          <p:cNvGrpSpPr>
            <a:grpSpLocks/>
          </p:cNvGrpSpPr>
          <p:nvPr/>
        </p:nvGrpSpPr>
        <p:grpSpPr bwMode="auto">
          <a:xfrm>
            <a:off x="4800600" y="3657600"/>
            <a:ext cx="685800" cy="609600"/>
            <a:chOff x="3360" y="1200"/>
            <a:chExt cx="432" cy="384"/>
          </a:xfrm>
        </p:grpSpPr>
        <p:sp>
          <p:nvSpPr>
            <p:cNvPr id="93223" name="Oval 3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4" name="Text Box 4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93225" name="Oval 41"/>
          <p:cNvSpPr>
            <a:spLocks noChangeArrowheads="1"/>
          </p:cNvSpPr>
          <p:nvPr/>
        </p:nvSpPr>
        <p:spPr bwMode="auto">
          <a:xfrm>
            <a:off x="5867400" y="49530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4214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5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16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4217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4219" name="Group 11"/>
          <p:cNvGrpSpPr>
            <a:grpSpLocks/>
          </p:cNvGrpSpPr>
          <p:nvPr/>
        </p:nvGrpSpPr>
        <p:grpSpPr bwMode="auto">
          <a:xfrm>
            <a:off x="4953000" y="1981200"/>
            <a:ext cx="685800" cy="609600"/>
            <a:chOff x="2928" y="1152"/>
            <a:chExt cx="432" cy="384"/>
          </a:xfrm>
        </p:grpSpPr>
        <p:sp>
          <p:nvSpPr>
            <p:cNvPr id="94220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1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4222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4223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4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25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4226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7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28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4229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0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31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4232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3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4236" name="Group 28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4237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8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39" name="Group 31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4240" name="Oval 3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1" name="Text Box 33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43" name="Group 35"/>
          <p:cNvGrpSpPr>
            <a:grpSpLocks/>
          </p:cNvGrpSpPr>
          <p:nvPr/>
        </p:nvGrpSpPr>
        <p:grpSpPr bwMode="auto">
          <a:xfrm>
            <a:off x="4038600" y="1981200"/>
            <a:ext cx="685800" cy="609600"/>
            <a:chOff x="3360" y="1200"/>
            <a:chExt cx="432" cy="384"/>
          </a:xfrm>
        </p:grpSpPr>
        <p:sp>
          <p:nvSpPr>
            <p:cNvPr id="94244" name="Oval 3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5" name="Text Box 3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4246" name="Group 38"/>
          <p:cNvGrpSpPr>
            <a:grpSpLocks/>
          </p:cNvGrpSpPr>
          <p:nvPr/>
        </p:nvGrpSpPr>
        <p:grpSpPr bwMode="auto">
          <a:xfrm>
            <a:off x="4800600" y="3657600"/>
            <a:ext cx="685800" cy="609600"/>
            <a:chOff x="3360" y="1200"/>
            <a:chExt cx="432" cy="384"/>
          </a:xfrm>
        </p:grpSpPr>
        <p:sp>
          <p:nvSpPr>
            <p:cNvPr id="94247" name="Oval 3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8" name="Text Box 4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6261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626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6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626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626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626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627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627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7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627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76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627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7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628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96282" name="Text Box 26"/>
          <p:cNvSpPr txBox="1">
            <a:spLocks noChangeArrowheads="1"/>
          </p:cNvSpPr>
          <p:nvPr/>
        </p:nvSpPr>
        <p:spPr bwMode="auto">
          <a:xfrm rot="16200000">
            <a:off x="-1325562" y="4830762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Adjust parameters</a:t>
            </a:r>
          </a:p>
        </p:txBody>
      </p: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1219200" y="25908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Put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copies of w</a:t>
            </a:r>
            <a:r>
              <a:rPr lang="en-US" sz="2000" baseline="-2500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 back</a:t>
            </a:r>
            <a:endParaRPr lang="en-US" sz="2000" b="1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96284" name="Group 28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6285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6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87" name="Group 31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6288" name="Oval 3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9" name="Text Box 33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96290" name="Oval 34"/>
          <p:cNvSpPr>
            <a:spLocks noChangeArrowheads="1"/>
          </p:cNvSpPr>
          <p:nvPr/>
        </p:nvSpPr>
        <p:spPr bwMode="auto">
          <a:xfrm>
            <a:off x="2590800" y="44196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91" name="Group 35"/>
          <p:cNvGrpSpPr>
            <a:grpSpLocks/>
          </p:cNvGrpSpPr>
          <p:nvPr/>
        </p:nvGrpSpPr>
        <p:grpSpPr bwMode="auto">
          <a:xfrm>
            <a:off x="4038600" y="1981200"/>
            <a:ext cx="685800" cy="609600"/>
            <a:chOff x="3360" y="1200"/>
            <a:chExt cx="432" cy="384"/>
          </a:xfrm>
        </p:grpSpPr>
        <p:sp>
          <p:nvSpPr>
            <p:cNvPr id="96292" name="Oval 3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3" name="Text Box 3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94" name="Group 38"/>
          <p:cNvGrpSpPr>
            <a:grpSpLocks/>
          </p:cNvGrpSpPr>
          <p:nvPr/>
        </p:nvGrpSpPr>
        <p:grpSpPr bwMode="auto">
          <a:xfrm>
            <a:off x="4800600" y="3657600"/>
            <a:ext cx="685800" cy="609600"/>
            <a:chOff x="3360" y="1200"/>
            <a:chExt cx="432" cy="384"/>
          </a:xfrm>
        </p:grpSpPr>
        <p:sp>
          <p:nvSpPr>
            <p:cNvPr id="96295" name="Oval 3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6" name="Text Box 4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6297" name="Group 41"/>
          <p:cNvGrpSpPr>
            <a:grpSpLocks/>
          </p:cNvGrpSpPr>
          <p:nvPr/>
        </p:nvGrpSpPr>
        <p:grpSpPr bwMode="auto">
          <a:xfrm>
            <a:off x="4953000" y="1981200"/>
            <a:ext cx="685800" cy="609600"/>
            <a:chOff x="2928" y="1152"/>
            <a:chExt cx="432" cy="384"/>
          </a:xfrm>
        </p:grpSpPr>
        <p:sp>
          <p:nvSpPr>
            <p:cNvPr id="96298" name="Oval 4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9" name="Text Box 4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6300" name="Group 44"/>
          <p:cNvGrpSpPr>
            <a:grpSpLocks/>
          </p:cNvGrpSpPr>
          <p:nvPr/>
        </p:nvGrpSpPr>
        <p:grpSpPr bwMode="auto">
          <a:xfrm>
            <a:off x="2819400" y="4648200"/>
            <a:ext cx="685800" cy="609600"/>
            <a:chOff x="2928" y="1152"/>
            <a:chExt cx="432" cy="384"/>
          </a:xfrm>
        </p:grpSpPr>
        <p:sp>
          <p:nvSpPr>
            <p:cNvPr id="96301" name="Oval 4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2" name="Text Box 4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96303" name="Oval 47"/>
          <p:cNvSpPr>
            <a:spLocks noChangeArrowheads="1"/>
          </p:cNvSpPr>
          <p:nvPr/>
        </p:nvSpPr>
        <p:spPr bwMode="auto">
          <a:xfrm>
            <a:off x="4267200" y="4419600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words from a Polya urn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9728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28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9728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729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9729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729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9729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29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9729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00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97301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2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0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9730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97308" name="Group 28"/>
          <p:cNvGrpSpPr>
            <a:grpSpLocks/>
          </p:cNvGrpSpPr>
          <p:nvPr/>
        </p:nvGrpSpPr>
        <p:grpSpPr bwMode="auto">
          <a:xfrm>
            <a:off x="3048000" y="1981200"/>
            <a:ext cx="685800" cy="609600"/>
            <a:chOff x="3360" y="1200"/>
            <a:chExt cx="432" cy="384"/>
          </a:xfrm>
        </p:grpSpPr>
        <p:sp>
          <p:nvSpPr>
            <p:cNvPr id="97309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0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11" name="Group 31"/>
          <p:cNvGrpSpPr>
            <a:grpSpLocks/>
          </p:cNvGrpSpPr>
          <p:nvPr/>
        </p:nvGrpSpPr>
        <p:grpSpPr bwMode="auto">
          <a:xfrm>
            <a:off x="7315200" y="5105400"/>
            <a:ext cx="685800" cy="609600"/>
            <a:chOff x="3360" y="1200"/>
            <a:chExt cx="432" cy="384"/>
          </a:xfrm>
        </p:grpSpPr>
        <p:sp>
          <p:nvSpPr>
            <p:cNvPr id="97312" name="Oval 3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3" name="Text Box 33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15" name="Group 35"/>
          <p:cNvGrpSpPr>
            <a:grpSpLocks/>
          </p:cNvGrpSpPr>
          <p:nvPr/>
        </p:nvGrpSpPr>
        <p:grpSpPr bwMode="auto">
          <a:xfrm>
            <a:off x="4038600" y="1981200"/>
            <a:ext cx="685800" cy="609600"/>
            <a:chOff x="3360" y="1200"/>
            <a:chExt cx="432" cy="384"/>
          </a:xfrm>
        </p:grpSpPr>
        <p:sp>
          <p:nvSpPr>
            <p:cNvPr id="97316" name="Oval 3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7" name="Text Box 3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18" name="Group 38"/>
          <p:cNvGrpSpPr>
            <a:grpSpLocks/>
          </p:cNvGrpSpPr>
          <p:nvPr/>
        </p:nvGrpSpPr>
        <p:grpSpPr bwMode="auto">
          <a:xfrm>
            <a:off x="4800600" y="3657600"/>
            <a:ext cx="685800" cy="609600"/>
            <a:chOff x="3360" y="1200"/>
            <a:chExt cx="432" cy="384"/>
          </a:xfrm>
        </p:grpSpPr>
        <p:sp>
          <p:nvSpPr>
            <p:cNvPr id="97319" name="Oval 3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0" name="Text Box 4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97321" name="Group 41"/>
          <p:cNvGrpSpPr>
            <a:grpSpLocks/>
          </p:cNvGrpSpPr>
          <p:nvPr/>
        </p:nvGrpSpPr>
        <p:grpSpPr bwMode="auto">
          <a:xfrm>
            <a:off x="4953000" y="1981200"/>
            <a:ext cx="685800" cy="609600"/>
            <a:chOff x="2928" y="1152"/>
            <a:chExt cx="432" cy="384"/>
          </a:xfrm>
        </p:grpSpPr>
        <p:sp>
          <p:nvSpPr>
            <p:cNvPr id="97322" name="Oval 4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3" name="Text Box 4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97324" name="Group 44"/>
          <p:cNvGrpSpPr>
            <a:grpSpLocks/>
          </p:cNvGrpSpPr>
          <p:nvPr/>
        </p:nvGrpSpPr>
        <p:grpSpPr bwMode="auto">
          <a:xfrm>
            <a:off x="2819400" y="4648200"/>
            <a:ext cx="685800" cy="609600"/>
            <a:chOff x="2928" y="1152"/>
            <a:chExt cx="432" cy="384"/>
          </a:xfrm>
        </p:grpSpPr>
        <p:sp>
          <p:nvSpPr>
            <p:cNvPr id="97325" name="Oval 4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6" name="Text Box 4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97327" name="Text Box 47"/>
          <p:cNvSpPr txBox="1">
            <a:spLocks noChangeArrowheads="1"/>
          </p:cNvSpPr>
          <p:nvPr/>
        </p:nvSpPr>
        <p:spPr bwMode="auto">
          <a:xfrm>
            <a:off x="56388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1625"/>
            <a:ext cx="7313613" cy="1143000"/>
          </a:xfrm>
        </p:spPr>
        <p:txBody>
          <a:bodyPr/>
          <a:lstStyle/>
          <a:p>
            <a:r>
              <a:rPr lang="en-US" sz="3200" dirty="0" err="1" smtClean="0"/>
              <a:t>Polya</a:t>
            </a:r>
            <a:r>
              <a:rPr lang="en-US" sz="3200" smtClean="0"/>
              <a:t> urn</a:t>
            </a:r>
            <a:endParaRPr lang="en-US" sz="32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240587" cy="4114800"/>
          </a:xfrm>
        </p:spPr>
        <p:txBody>
          <a:bodyPr/>
          <a:lstStyle/>
          <a:p>
            <a:r>
              <a:rPr lang="en-US" sz="2100" dirty="0"/>
              <a:t>Words already drawn are more likely to be seen </a:t>
            </a:r>
            <a:r>
              <a:rPr lang="en-US" sz="2100" dirty="0" smtClean="0"/>
              <a:t>again</a:t>
            </a:r>
          </a:p>
          <a:p>
            <a:endParaRPr lang="en-US" sz="2100" dirty="0" smtClean="0"/>
          </a:p>
          <a:p>
            <a:pPr marL="0" indent="0">
              <a:buNone/>
            </a:pPr>
            <a:r>
              <a:rPr lang="en-US" sz="2100" dirty="0"/>
              <a:t>Results in the DCM distribution</a:t>
            </a:r>
            <a:endParaRPr lang="en-US" sz="2100" dirty="0" smtClean="0"/>
          </a:p>
          <a:p>
            <a:endParaRPr lang="en-US" sz="2100" dirty="0" smtClean="0"/>
          </a:p>
          <a:p>
            <a:pPr marL="0" indent="0">
              <a:buNone/>
            </a:pPr>
            <a:r>
              <a:rPr lang="en-US" sz="2100" dirty="0" smtClean="0"/>
              <a:t>We </a:t>
            </a:r>
            <a:r>
              <a:rPr lang="en-US" sz="2100" dirty="0"/>
              <a:t>can modulate burstiness by increasing/decreasing the number of words in the urn while keeping distribution the same </a:t>
            </a:r>
          </a:p>
        </p:txBody>
      </p:sp>
      <p:pic>
        <p:nvPicPr>
          <p:cNvPr id="37899" name="Picture 11" descr="yellow_st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0671105">
            <a:off x="838200" y="1524000"/>
            <a:ext cx="914400" cy="9144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41" name="Picture 89" descr="MCj0232759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>
          <a:xfrm>
            <a:off x="4876800" y="3581400"/>
            <a:ext cx="4038600" cy="2895600"/>
          </a:xfrm>
          <a:noFill/>
          <a:ln/>
        </p:spPr>
      </p:pic>
      <p:pic>
        <p:nvPicPr>
          <p:cNvPr id="12595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657600"/>
            <a:ext cx="40386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burstiness</a:t>
            </a:r>
          </a:p>
        </p:txBody>
      </p:sp>
      <p:grpSp>
        <p:nvGrpSpPr>
          <p:cNvPr id="125978" name="Group 26"/>
          <p:cNvGrpSpPr>
            <a:grpSpLocks/>
          </p:cNvGrpSpPr>
          <p:nvPr/>
        </p:nvGrpSpPr>
        <p:grpSpPr bwMode="auto">
          <a:xfrm flipH="1">
            <a:off x="1600200" y="4114800"/>
            <a:ext cx="273050" cy="307975"/>
            <a:chOff x="3360" y="1200"/>
            <a:chExt cx="387" cy="436"/>
          </a:xfrm>
        </p:grpSpPr>
        <p:sp>
          <p:nvSpPr>
            <p:cNvPr id="125979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0" name="Text Box 28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81" name="Group 29"/>
          <p:cNvGrpSpPr>
            <a:grpSpLocks/>
          </p:cNvGrpSpPr>
          <p:nvPr/>
        </p:nvGrpSpPr>
        <p:grpSpPr bwMode="auto">
          <a:xfrm flipH="1">
            <a:off x="2133600" y="5257800"/>
            <a:ext cx="273050" cy="307975"/>
            <a:chOff x="3360" y="1200"/>
            <a:chExt cx="387" cy="436"/>
          </a:xfrm>
        </p:grpSpPr>
        <p:sp>
          <p:nvSpPr>
            <p:cNvPr id="125982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3" name="Text Box 31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84" name="Group 32"/>
          <p:cNvGrpSpPr>
            <a:grpSpLocks/>
          </p:cNvGrpSpPr>
          <p:nvPr/>
        </p:nvGrpSpPr>
        <p:grpSpPr bwMode="auto">
          <a:xfrm flipH="1">
            <a:off x="1371600" y="5486400"/>
            <a:ext cx="273050" cy="307975"/>
            <a:chOff x="3360" y="1200"/>
            <a:chExt cx="387" cy="436"/>
          </a:xfrm>
        </p:grpSpPr>
        <p:sp>
          <p:nvSpPr>
            <p:cNvPr id="125985" name="Oval 33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6" name="Text Box 34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87" name="Group 35"/>
          <p:cNvGrpSpPr>
            <a:grpSpLocks/>
          </p:cNvGrpSpPr>
          <p:nvPr/>
        </p:nvGrpSpPr>
        <p:grpSpPr bwMode="auto">
          <a:xfrm flipH="1">
            <a:off x="3276600" y="5562600"/>
            <a:ext cx="273050" cy="307975"/>
            <a:chOff x="3360" y="1200"/>
            <a:chExt cx="387" cy="436"/>
          </a:xfrm>
        </p:grpSpPr>
        <p:sp>
          <p:nvSpPr>
            <p:cNvPr id="125988" name="Oval 3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9" name="Text Box 37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90" name="Group 38"/>
          <p:cNvGrpSpPr>
            <a:grpSpLocks/>
          </p:cNvGrpSpPr>
          <p:nvPr/>
        </p:nvGrpSpPr>
        <p:grpSpPr bwMode="auto">
          <a:xfrm>
            <a:off x="2133600" y="4572000"/>
            <a:ext cx="304800" cy="307975"/>
            <a:chOff x="3936" y="1296"/>
            <a:chExt cx="432" cy="436"/>
          </a:xfrm>
        </p:grpSpPr>
        <p:sp>
          <p:nvSpPr>
            <p:cNvPr id="125991" name="Oval 3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2" name="Text Box 40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93" name="Group 41"/>
          <p:cNvGrpSpPr>
            <a:grpSpLocks/>
          </p:cNvGrpSpPr>
          <p:nvPr/>
        </p:nvGrpSpPr>
        <p:grpSpPr bwMode="auto">
          <a:xfrm>
            <a:off x="2438400" y="5715000"/>
            <a:ext cx="304800" cy="307975"/>
            <a:chOff x="3936" y="1296"/>
            <a:chExt cx="432" cy="436"/>
          </a:xfrm>
        </p:grpSpPr>
        <p:sp>
          <p:nvSpPr>
            <p:cNvPr id="125994" name="Oval 42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5" name="Text Box 43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96" name="Group 44"/>
          <p:cNvGrpSpPr>
            <a:grpSpLocks/>
          </p:cNvGrpSpPr>
          <p:nvPr/>
        </p:nvGrpSpPr>
        <p:grpSpPr bwMode="auto">
          <a:xfrm>
            <a:off x="2819400" y="4800600"/>
            <a:ext cx="304800" cy="307975"/>
            <a:chOff x="2928" y="1152"/>
            <a:chExt cx="432" cy="436"/>
          </a:xfrm>
        </p:grpSpPr>
        <p:sp>
          <p:nvSpPr>
            <p:cNvPr id="125997" name="Oval 4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8" name="Text Box 46"/>
            <p:cNvSpPr txBox="1">
              <a:spLocks noChangeArrowheads="1"/>
            </p:cNvSpPr>
            <p:nvPr/>
          </p:nvSpPr>
          <p:spPr bwMode="auto">
            <a:xfrm>
              <a:off x="2975" y="1199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5999" name="Group 47"/>
          <p:cNvGrpSpPr>
            <a:grpSpLocks/>
          </p:cNvGrpSpPr>
          <p:nvPr/>
        </p:nvGrpSpPr>
        <p:grpSpPr bwMode="auto">
          <a:xfrm flipH="1">
            <a:off x="6248400" y="4419600"/>
            <a:ext cx="273050" cy="307975"/>
            <a:chOff x="3360" y="1200"/>
            <a:chExt cx="387" cy="436"/>
          </a:xfrm>
        </p:grpSpPr>
        <p:sp>
          <p:nvSpPr>
            <p:cNvPr id="126000" name="Oval 4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1" name="Text Box 49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02" name="Group 50"/>
          <p:cNvGrpSpPr>
            <a:grpSpLocks/>
          </p:cNvGrpSpPr>
          <p:nvPr/>
        </p:nvGrpSpPr>
        <p:grpSpPr bwMode="auto">
          <a:xfrm flipH="1">
            <a:off x="5715000" y="5562600"/>
            <a:ext cx="273050" cy="307975"/>
            <a:chOff x="3360" y="1200"/>
            <a:chExt cx="387" cy="436"/>
          </a:xfrm>
        </p:grpSpPr>
        <p:sp>
          <p:nvSpPr>
            <p:cNvPr id="126003" name="Oval 5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4" name="Text Box 52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05" name="Group 53"/>
          <p:cNvGrpSpPr>
            <a:grpSpLocks/>
          </p:cNvGrpSpPr>
          <p:nvPr/>
        </p:nvGrpSpPr>
        <p:grpSpPr bwMode="auto">
          <a:xfrm flipH="1">
            <a:off x="7315200" y="4876800"/>
            <a:ext cx="273050" cy="307975"/>
            <a:chOff x="3360" y="1200"/>
            <a:chExt cx="387" cy="436"/>
          </a:xfrm>
        </p:grpSpPr>
        <p:sp>
          <p:nvSpPr>
            <p:cNvPr id="126006" name="Oval 54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7" name="Text Box 55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08" name="Group 56"/>
          <p:cNvGrpSpPr>
            <a:grpSpLocks/>
          </p:cNvGrpSpPr>
          <p:nvPr/>
        </p:nvGrpSpPr>
        <p:grpSpPr bwMode="auto">
          <a:xfrm flipH="1">
            <a:off x="5867400" y="4800600"/>
            <a:ext cx="273050" cy="307975"/>
            <a:chOff x="3360" y="1200"/>
            <a:chExt cx="387" cy="436"/>
          </a:xfrm>
        </p:grpSpPr>
        <p:sp>
          <p:nvSpPr>
            <p:cNvPr id="126009" name="Oval 5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10" name="Text Box 58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11" name="Group 59"/>
          <p:cNvGrpSpPr>
            <a:grpSpLocks/>
          </p:cNvGrpSpPr>
          <p:nvPr/>
        </p:nvGrpSpPr>
        <p:grpSpPr bwMode="auto">
          <a:xfrm>
            <a:off x="6781800" y="4648200"/>
            <a:ext cx="304800" cy="307975"/>
            <a:chOff x="3936" y="1296"/>
            <a:chExt cx="432" cy="436"/>
          </a:xfrm>
        </p:grpSpPr>
        <p:sp>
          <p:nvSpPr>
            <p:cNvPr id="126012" name="Oval 60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13" name="Text Box 61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14" name="Group 62"/>
          <p:cNvGrpSpPr>
            <a:grpSpLocks/>
          </p:cNvGrpSpPr>
          <p:nvPr/>
        </p:nvGrpSpPr>
        <p:grpSpPr bwMode="auto">
          <a:xfrm>
            <a:off x="7924800" y="5486400"/>
            <a:ext cx="304800" cy="307975"/>
            <a:chOff x="3936" y="1296"/>
            <a:chExt cx="432" cy="436"/>
          </a:xfrm>
        </p:grpSpPr>
        <p:sp>
          <p:nvSpPr>
            <p:cNvPr id="126015" name="Oval 63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16" name="Text Box 64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17" name="Group 65"/>
          <p:cNvGrpSpPr>
            <a:grpSpLocks/>
          </p:cNvGrpSpPr>
          <p:nvPr/>
        </p:nvGrpSpPr>
        <p:grpSpPr bwMode="auto">
          <a:xfrm>
            <a:off x="6858000" y="5715000"/>
            <a:ext cx="304800" cy="307975"/>
            <a:chOff x="2928" y="1152"/>
            <a:chExt cx="432" cy="436"/>
          </a:xfrm>
        </p:grpSpPr>
        <p:sp>
          <p:nvSpPr>
            <p:cNvPr id="126018" name="Oval 66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19" name="Text Box 67"/>
            <p:cNvSpPr txBox="1">
              <a:spLocks noChangeArrowheads="1"/>
            </p:cNvSpPr>
            <p:nvPr/>
          </p:nvSpPr>
          <p:spPr bwMode="auto">
            <a:xfrm>
              <a:off x="2975" y="1199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20" name="Group 68"/>
          <p:cNvGrpSpPr>
            <a:grpSpLocks/>
          </p:cNvGrpSpPr>
          <p:nvPr/>
        </p:nvGrpSpPr>
        <p:grpSpPr bwMode="auto">
          <a:xfrm flipH="1">
            <a:off x="7543800" y="4419600"/>
            <a:ext cx="273050" cy="307975"/>
            <a:chOff x="3360" y="1200"/>
            <a:chExt cx="387" cy="436"/>
          </a:xfrm>
        </p:grpSpPr>
        <p:sp>
          <p:nvSpPr>
            <p:cNvPr id="126021" name="Oval 6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22" name="Text Box 70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23" name="Group 71"/>
          <p:cNvGrpSpPr>
            <a:grpSpLocks/>
          </p:cNvGrpSpPr>
          <p:nvPr/>
        </p:nvGrpSpPr>
        <p:grpSpPr bwMode="auto">
          <a:xfrm flipH="1">
            <a:off x="6629400" y="4038600"/>
            <a:ext cx="273050" cy="307975"/>
            <a:chOff x="3360" y="1200"/>
            <a:chExt cx="387" cy="436"/>
          </a:xfrm>
        </p:grpSpPr>
        <p:sp>
          <p:nvSpPr>
            <p:cNvPr id="126024" name="Oval 72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25" name="Text Box 73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26" name="Group 74"/>
          <p:cNvGrpSpPr>
            <a:grpSpLocks/>
          </p:cNvGrpSpPr>
          <p:nvPr/>
        </p:nvGrpSpPr>
        <p:grpSpPr bwMode="auto">
          <a:xfrm flipH="1">
            <a:off x="7848600" y="5029200"/>
            <a:ext cx="273050" cy="307975"/>
            <a:chOff x="3360" y="1200"/>
            <a:chExt cx="387" cy="436"/>
          </a:xfrm>
        </p:grpSpPr>
        <p:sp>
          <p:nvSpPr>
            <p:cNvPr id="126027" name="Oval 7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28" name="Text Box 76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29" name="Group 77"/>
          <p:cNvGrpSpPr>
            <a:grpSpLocks/>
          </p:cNvGrpSpPr>
          <p:nvPr/>
        </p:nvGrpSpPr>
        <p:grpSpPr bwMode="auto">
          <a:xfrm flipH="1">
            <a:off x="6248400" y="5410200"/>
            <a:ext cx="273050" cy="307975"/>
            <a:chOff x="3360" y="1200"/>
            <a:chExt cx="387" cy="436"/>
          </a:xfrm>
        </p:grpSpPr>
        <p:sp>
          <p:nvSpPr>
            <p:cNvPr id="126030" name="Oval 7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31" name="Text Box 79"/>
            <p:cNvSpPr txBox="1">
              <a:spLocks noChangeArrowheads="1"/>
            </p:cNvSpPr>
            <p:nvPr/>
          </p:nvSpPr>
          <p:spPr bwMode="auto">
            <a:xfrm>
              <a:off x="3362" y="1247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32" name="Group 80"/>
          <p:cNvGrpSpPr>
            <a:grpSpLocks/>
          </p:cNvGrpSpPr>
          <p:nvPr/>
        </p:nvGrpSpPr>
        <p:grpSpPr bwMode="auto">
          <a:xfrm>
            <a:off x="5410200" y="5181600"/>
            <a:ext cx="304800" cy="307975"/>
            <a:chOff x="3936" y="1296"/>
            <a:chExt cx="432" cy="436"/>
          </a:xfrm>
        </p:grpSpPr>
        <p:sp>
          <p:nvSpPr>
            <p:cNvPr id="126033" name="Oval 81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34" name="Text Box 82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35" name="Group 83"/>
          <p:cNvGrpSpPr>
            <a:grpSpLocks/>
          </p:cNvGrpSpPr>
          <p:nvPr/>
        </p:nvGrpSpPr>
        <p:grpSpPr bwMode="auto">
          <a:xfrm>
            <a:off x="7391400" y="5486400"/>
            <a:ext cx="304800" cy="307975"/>
            <a:chOff x="3936" y="1296"/>
            <a:chExt cx="432" cy="436"/>
          </a:xfrm>
        </p:grpSpPr>
        <p:sp>
          <p:nvSpPr>
            <p:cNvPr id="126036" name="Oval 8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37" name="Text Box 85"/>
            <p:cNvSpPr txBox="1">
              <a:spLocks noChangeArrowheads="1"/>
            </p:cNvSpPr>
            <p:nvPr/>
          </p:nvSpPr>
          <p:spPr bwMode="auto">
            <a:xfrm>
              <a:off x="3983" y="1343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grpSp>
        <p:nvGrpSpPr>
          <p:cNvPr id="126038" name="Group 86"/>
          <p:cNvGrpSpPr>
            <a:grpSpLocks/>
          </p:cNvGrpSpPr>
          <p:nvPr/>
        </p:nvGrpSpPr>
        <p:grpSpPr bwMode="auto">
          <a:xfrm>
            <a:off x="7086600" y="4267200"/>
            <a:ext cx="304800" cy="307975"/>
            <a:chOff x="2928" y="1152"/>
            <a:chExt cx="432" cy="436"/>
          </a:xfrm>
        </p:grpSpPr>
        <p:sp>
          <p:nvSpPr>
            <p:cNvPr id="126039" name="Oval 87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40" name="Text Box 88"/>
            <p:cNvSpPr txBox="1">
              <a:spLocks noChangeArrowheads="1"/>
            </p:cNvSpPr>
            <p:nvPr/>
          </p:nvSpPr>
          <p:spPr bwMode="auto">
            <a:xfrm>
              <a:off x="2975" y="1199"/>
              <a:ext cx="38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b="1" baseline="-25000">
                <a:latin typeface="Verdana" pitchFamily="34" charset="0"/>
              </a:endParaRPr>
            </a:p>
          </p:txBody>
        </p:sp>
      </p:grpSp>
      <p:sp>
        <p:nvSpPr>
          <p:cNvPr id="126043" name="Rectangle 91"/>
          <p:cNvSpPr>
            <a:spLocks noChangeArrowheads="1"/>
          </p:cNvSpPr>
          <p:nvPr/>
        </p:nvSpPr>
        <p:spPr bwMode="auto">
          <a:xfrm>
            <a:off x="1370013" y="1676400"/>
            <a:ext cx="73136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500" dirty="0">
                <a:latin typeface="Verdana" pitchFamily="34" charset="0"/>
              </a:rPr>
              <a:t>Same distribution of words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2500" dirty="0">
              <a:latin typeface="Verdan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9600" y="2126159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Which is more </a:t>
            </a:r>
            <a:r>
              <a:rPr lang="en-US" sz="4400" dirty="0" err="1" smtClean="0">
                <a:solidFill>
                  <a:srgbClr val="FF0000"/>
                </a:solidFill>
              </a:rPr>
              <a:t>bursty</a:t>
            </a:r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0" name="Text Box 93"/>
          <p:cNvSpPr txBox="1">
            <a:spLocks noChangeArrowheads="1"/>
          </p:cNvSpPr>
          <p:nvPr/>
        </p:nvSpPr>
        <p:spPr bwMode="auto">
          <a:xfrm>
            <a:off x="5867400" y="290988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less </a:t>
            </a:r>
            <a:r>
              <a:rPr lang="en-US" sz="2800" dirty="0" err="1"/>
              <a:t>bursty</a:t>
            </a:r>
            <a:endParaRPr lang="en-US" sz="2800" dirty="0"/>
          </a:p>
        </p:txBody>
      </p:sp>
      <p:sp>
        <p:nvSpPr>
          <p:cNvPr id="72" name="Text Box 92"/>
          <p:cNvSpPr txBox="1">
            <a:spLocks noChangeArrowheads="1"/>
          </p:cNvSpPr>
          <p:nvPr/>
        </p:nvSpPr>
        <p:spPr bwMode="auto">
          <a:xfrm>
            <a:off x="1371600" y="28956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more </a:t>
            </a:r>
            <a:r>
              <a:rPr lang="en-US" sz="2800" dirty="0" err="1"/>
              <a:t>bursty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natural text</a:t>
            </a:r>
            <a:endParaRPr lang="en-US" dirty="0"/>
          </a:p>
        </p:txBody>
      </p:sp>
      <p:pic>
        <p:nvPicPr>
          <p:cNvPr id="8" name="Picture 10" descr="nyti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990850"/>
            <a:ext cx="2314575" cy="135255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362745" y="4876800"/>
            <a:ext cx="119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synonymy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0" y="5257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sarcasm/hyperbole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9400" y="5638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variety of language (slang), </a:t>
            </a:r>
            <a:r>
              <a:rPr lang="en-US" dirty="0" err="1" smtClean="0">
                <a:solidFill>
                  <a:srgbClr val="0000FF"/>
                </a:solidFill>
              </a:rPr>
              <a:t>mispellings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61443" y="2297668"/>
            <a:ext cx="408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are the key topics in the text?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2743200"/>
            <a:ext cx="393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is the sentiment of the text?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43400" y="3288268"/>
            <a:ext cx="409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who/what does the article refer to?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886200"/>
            <a:ext cx="531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…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1905000"/>
            <a:ext cx="127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45074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Phenomena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3810000"/>
            <a:ext cx="303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are the key phrases?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6096000"/>
            <a:ext cx="531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…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6019800"/>
            <a:ext cx="45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coreference</a:t>
            </a:r>
            <a:r>
              <a:rPr lang="en-US" dirty="0" smtClean="0">
                <a:solidFill>
                  <a:srgbClr val="0000FF"/>
                </a:solidFill>
              </a:rPr>
              <a:t> (e.g. pronouns like he/she)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-152400"/>
            <a:ext cx="4953000" cy="914400"/>
          </a:xfrm>
        </p:spPr>
        <p:txBody>
          <a:bodyPr/>
          <a:lstStyle/>
          <a:p>
            <a:r>
              <a:rPr lang="en-US" dirty="0"/>
              <a:t>Burstiness with DCM</a:t>
            </a:r>
          </a:p>
        </p:txBody>
      </p:sp>
      <p:pic>
        <p:nvPicPr>
          <p:cNvPr id="44036" name="Picture 4" descr="alpha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810000"/>
            <a:ext cx="2819400" cy="2114550"/>
          </a:xfrm>
          <a:prstGeom prst="rect">
            <a:avLst/>
          </a:prstGeom>
          <a:noFill/>
        </p:spPr>
      </p:pic>
      <p:pic>
        <p:nvPicPr>
          <p:cNvPr id="44038" name="Picture 6" descr="alpha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05250"/>
            <a:ext cx="2819400" cy="2114550"/>
          </a:xfrm>
          <a:prstGeom prst="rect">
            <a:avLst/>
          </a:prstGeom>
          <a:noFill/>
        </p:spPr>
      </p:pic>
      <p:pic>
        <p:nvPicPr>
          <p:cNvPr id="44039" name="Picture 7" descr="the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857250"/>
            <a:ext cx="2819400" cy="2114550"/>
          </a:xfrm>
          <a:prstGeom prst="rect">
            <a:avLst/>
          </a:prstGeom>
          <a:noFill/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33400" y="60198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Down </a:t>
            </a:r>
            <a:r>
              <a:rPr lang="en-US" dirty="0" smtClean="0">
                <a:latin typeface="Verdana" pitchFamily="34" charset="0"/>
              </a:rPr>
              <a:t>scaled 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{</a:t>
            </a:r>
            <a:r>
              <a:rPr lang="en-US" dirty="0">
                <a:latin typeface="Verdana" pitchFamily="34" charset="0"/>
              </a:rPr>
              <a:t>.31</a:t>
            </a:r>
            <a:r>
              <a:rPr lang="en-US" dirty="0" smtClean="0">
                <a:latin typeface="Verdana" pitchFamily="34" charset="0"/>
              </a:rPr>
              <a:t>, .</a:t>
            </a:r>
            <a:r>
              <a:rPr lang="en-US" dirty="0">
                <a:latin typeface="Verdana" pitchFamily="34" charset="0"/>
              </a:rPr>
              <a:t>44, .25}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553200" y="60198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Up </a:t>
            </a:r>
            <a:r>
              <a:rPr lang="en-US" dirty="0" smtClean="0">
                <a:latin typeface="Verdana" pitchFamily="34" charset="0"/>
              </a:rPr>
              <a:t>scaled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{</a:t>
            </a:r>
            <a:r>
              <a:rPr lang="en-US" dirty="0">
                <a:latin typeface="Verdana" pitchFamily="34" charset="0"/>
              </a:rPr>
              <a:t>2.81,3.94, 2.25}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181600" y="1447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Multinomial</a:t>
            </a:r>
          </a:p>
        </p:txBody>
      </p:sp>
      <p:pic>
        <p:nvPicPr>
          <p:cNvPr id="12" name="Picture 5" descr="alphamedi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900487"/>
            <a:ext cx="2819400" cy="2114550"/>
          </a:xfrm>
          <a:prstGeom prst="rect">
            <a:avLst/>
          </a:prstGeom>
          <a:noFill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276600" y="6034087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Medium </a:t>
            </a:r>
            <a:r>
              <a:rPr lang="en-US" dirty="0" smtClean="0">
                <a:latin typeface="Verdana" pitchFamily="34" charset="0"/>
              </a:rPr>
              <a:t>scaled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{</a:t>
            </a:r>
            <a:r>
              <a:rPr lang="en-US" dirty="0">
                <a:latin typeface="Verdana" pitchFamily="34" charset="0"/>
              </a:rPr>
              <a:t>.93, 1.32, .75}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3124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/>
                <a:cs typeface="Verdana"/>
              </a:rPr>
              <a:t>DCM</a:t>
            </a:r>
            <a:endParaRPr lang="en-US" sz="2800" dirty="0">
              <a:latin typeface="Verdana"/>
              <a:cs typeface="Verdana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04800" y="2971800"/>
            <a:ext cx="8686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DCM word count probabilities</a:t>
            </a:r>
          </a:p>
        </p:txBody>
      </p:sp>
      <p:pic>
        <p:nvPicPr>
          <p:cNvPr id="40964" name="Picture 4" descr="termfrequency_probability_dirich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Reminder…</a:t>
            </a:r>
          </a:p>
        </p:txBody>
      </p:sp>
      <p:pic>
        <p:nvPicPr>
          <p:cNvPr id="43012" name="Picture 4" descr="termfrequency_probability_dirich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191000"/>
            <a:ext cx="3048000" cy="2286000"/>
          </a:xfrm>
          <a:prstGeom prst="rect">
            <a:avLst/>
          </a:prstGeom>
          <a:noFill/>
        </p:spPr>
      </p:pic>
      <p:pic>
        <p:nvPicPr>
          <p:cNvPr id="43013" name="Picture 5" descr="termfrequency_probability_multinomial"/>
          <p:cNvPicPr>
            <a:picLocks noChangeAspect="1" noChangeArrowheads="1"/>
          </p:cNvPicPr>
          <p:nvPr/>
        </p:nvPicPr>
        <p:blipFill>
          <a:blip r:embed="rId3" cstate="print"/>
          <a:srcRect l="3572" t="2380"/>
          <a:stretch>
            <a:fillRect/>
          </a:stretch>
        </p:blipFill>
        <p:spPr bwMode="auto">
          <a:xfrm>
            <a:off x="4343400" y="1828800"/>
            <a:ext cx="2895600" cy="2197100"/>
          </a:xfrm>
          <a:prstGeom prst="rect">
            <a:avLst/>
          </a:prstGeom>
          <a:noFill/>
        </p:spPr>
      </p:pic>
      <p:pic>
        <p:nvPicPr>
          <p:cNvPr id="43014" name="Picture 6" descr="termfrequency_probability_industry_example"/>
          <p:cNvPicPr>
            <a:picLocks noChangeAspect="1" noChangeArrowheads="1"/>
          </p:cNvPicPr>
          <p:nvPr/>
        </p:nvPicPr>
        <p:blipFill>
          <a:blip r:embed="rId4" cstate="print"/>
          <a:srcRect t="3703"/>
          <a:stretch>
            <a:fillRect/>
          </a:stretch>
        </p:blipFill>
        <p:spPr bwMode="auto">
          <a:xfrm>
            <a:off x="304800" y="2971800"/>
            <a:ext cx="3048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371600" y="5334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Data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7315200" y="2514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Multinomial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315200" y="5029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DCM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burstiness in </a:t>
            </a:r>
            <a:br>
              <a:rPr lang="en-US" dirty="0" smtClean="0"/>
            </a:br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69225" cy="41894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Which model would be better: multinomial, DCM, other?</a:t>
            </a:r>
          </a:p>
          <a:p>
            <a:pPr lvl="1"/>
            <a:r>
              <a:rPr lang="en-US" sz="1800" dirty="0" smtClean="0"/>
              <a:t>User movie watching data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Bags of M&amp;Ms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Daily Flight delays</a:t>
            </a:r>
          </a:p>
          <a:p>
            <a:pPr lvl="1"/>
            <a:endParaRPr lang="en-US" sz="1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209800" y="2286000"/>
            <a:ext cx="44196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2667000" y="243840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3201194" y="2437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734594" y="2437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4267994" y="2437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419600" y="2133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 rot="18439050">
            <a:off x="1536338" y="29430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horror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8439050">
            <a:off x="2121262" y="29430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comedy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8439050">
            <a:off x="2654662" y="292439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8439050">
            <a:off x="3264262" y="28668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romance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209800" y="3962400"/>
            <a:ext cx="44196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2667000" y="411480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3201194" y="41140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3734594" y="41140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4267994" y="41140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 rot="18439050">
            <a:off x="2121262" y="46194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8439050">
            <a:off x="2654662" y="460079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blue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8439050">
            <a:off x="3264262" y="45432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</a:rPr>
              <a:t>brown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8439050">
            <a:off x="1612538" y="46194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green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9600" y="37439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209800" y="5715000"/>
            <a:ext cx="44196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5400000">
            <a:off x="2667000" y="586740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3201194" y="5866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3734594" y="5866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4267994" y="586660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 rot="18439050">
            <a:off x="2121262" y="63720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BTV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8439050">
            <a:off x="2654662" y="635339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LAX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8439050">
            <a:off x="3188062" y="63720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SLC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8439050">
            <a:off x="1612538" y="6372005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SFO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19600" y="54965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…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 look at the code…</a:t>
            </a:r>
            <a:br>
              <a:rPr lang="en-US" sz="3200"/>
            </a:br>
            <a:r>
              <a:rPr lang="en-US" sz="3200"/>
              <a:t>   multinomial model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1219200" y="2514600"/>
            <a:ext cx="6629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for i = 1:length(vectors)</a:t>
            </a:r>
          </a:p>
          <a:p>
            <a:pPr lvl="1" algn="l">
              <a:spcBef>
                <a:spcPct val="50000"/>
              </a:spcBef>
            </a:pPr>
            <a:r>
              <a:rPr lang="en-US"/>
              <a:t>thetas(i,:) = log(sum(vector,1) + ones(1,size(vector,2))) - log(sum(sum(vector)) + size(vector,2));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3333CC"/>
                </a:solidFill>
              </a:rPr>
              <a:t>Training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914400" y="4251325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00CC00"/>
                </a:solidFill>
              </a:rPr>
              <a:t>Applying model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1219200" y="4876800"/>
            <a:ext cx="6629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for i = 1:length(vectors)</a:t>
            </a:r>
          </a:p>
          <a:p>
            <a:pPr lvl="1" algn="l">
              <a:spcBef>
                <a:spcPct val="50000"/>
              </a:spcBef>
            </a:pPr>
            <a:r>
              <a:rPr lang="en-US"/>
              <a:t>probs = thetas(:,idx) * vectors{i}(:,idx)';</a:t>
            </a:r>
          </a:p>
          <a:p>
            <a:pPr lvl="1" algn="l">
              <a:spcBef>
                <a:spcPct val="50000"/>
              </a:spcBef>
            </a:pPr>
            <a:r>
              <a:rPr lang="en-US"/>
              <a:t>[temp, decisions{i}] = max(probs);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DCM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669898"/>
            <a:ext cx="8305800" cy="5035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How can we test different models quantitatively?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0180" name="Picture 4" descr="Experiments"/>
          <p:cNvPicPr>
            <a:picLocks noChangeAspect="1" noChangeArrowheads="1"/>
          </p:cNvPicPr>
          <p:nvPr/>
        </p:nvPicPr>
        <p:blipFill>
          <a:blip r:embed="rId2"/>
          <a:srcRect b="13313"/>
          <a:stretch>
            <a:fillRect/>
          </a:stretch>
        </p:blipFill>
        <p:spPr bwMode="auto">
          <a:xfrm>
            <a:off x="3352800" y="3886200"/>
            <a:ext cx="1905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Modeling one class: document modeling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Modeling </a:t>
            </a:r>
            <a:r>
              <a:rPr lang="en-US" sz="2800" dirty="0"/>
              <a:t>alternative classes: </a:t>
            </a:r>
            <a:r>
              <a:rPr lang="en-US" sz="2800" dirty="0" smtClean="0"/>
              <a:t>classification</a:t>
            </a:r>
            <a:endParaRPr lang="en-US" sz="2800" dirty="0"/>
          </a:p>
        </p:txBody>
      </p:sp>
      <p:pic>
        <p:nvPicPr>
          <p:cNvPr id="50180" name="Picture 4" descr="Experiments"/>
          <p:cNvPicPr>
            <a:picLocks noChangeAspect="1" noChangeArrowheads="1"/>
          </p:cNvPicPr>
          <p:nvPr/>
        </p:nvPicPr>
        <p:blipFill>
          <a:blip r:embed="rId2"/>
          <a:srcRect b="13313"/>
          <a:stretch>
            <a:fillRect/>
          </a:stretch>
        </p:blipFill>
        <p:spPr bwMode="auto">
          <a:xfrm>
            <a:off x="3352800" y="3886200"/>
            <a:ext cx="19050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83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standard data sets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313613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Industry sector (web pages)</a:t>
            </a:r>
          </a:p>
          <a:p>
            <a:pPr lvl="1"/>
            <a:r>
              <a:rPr lang="en-US" sz="2000" dirty="0" smtClean="0"/>
              <a:t>More classes</a:t>
            </a:r>
          </a:p>
          <a:p>
            <a:pPr lvl="1"/>
            <a:r>
              <a:rPr lang="en-US" sz="2000" dirty="0" smtClean="0"/>
              <a:t>Less documents per class</a:t>
            </a:r>
          </a:p>
          <a:p>
            <a:pPr lvl="1"/>
            <a:r>
              <a:rPr lang="en-US" sz="2000" dirty="0" smtClean="0"/>
              <a:t>Longer documents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20 </a:t>
            </a:r>
            <a:r>
              <a:rPr lang="en-US" dirty="0"/>
              <a:t>newsgroups (newsgroup posts)</a:t>
            </a:r>
          </a:p>
          <a:p>
            <a:pPr lvl="1"/>
            <a:r>
              <a:rPr lang="en-US" sz="2000" dirty="0" smtClean="0"/>
              <a:t>Fewer classes</a:t>
            </a:r>
          </a:p>
          <a:p>
            <a:pPr lvl="1"/>
            <a:r>
              <a:rPr lang="en-US" sz="2000" dirty="0" smtClean="0"/>
              <a:t>More documents per class</a:t>
            </a:r>
          </a:p>
          <a:p>
            <a:pPr lvl="1"/>
            <a:r>
              <a:rPr lang="en-US" sz="2000" dirty="0" smtClean="0"/>
              <a:t>Shorter documents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 single class:</a:t>
            </a:r>
            <a:br>
              <a:rPr lang="en-US" dirty="0" smtClean="0"/>
            </a:br>
            <a:r>
              <a:rPr lang="en-US" dirty="0" smtClean="0"/>
              <a:t>  the fruit bowl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1114425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2069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486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2743200"/>
            <a:ext cx="1114425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743200"/>
            <a:ext cx="1114425" cy="990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743200"/>
            <a:ext cx="1114425" cy="99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2743200"/>
            <a:ext cx="1114425" cy="990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743200"/>
            <a:ext cx="1114425" cy="990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25" y="2743200"/>
            <a:ext cx="1114425" cy="990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733800"/>
            <a:ext cx="1155700" cy="147320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334000"/>
            <a:ext cx="1155700" cy="147320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-304800" y="42672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 Student 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28600" y="5791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CC00"/>
                </a:solidFill>
              </a:rPr>
              <a:t>Student </a:t>
            </a:r>
            <a:r>
              <a:rPr lang="en-US" sz="2000" dirty="0">
                <a:solidFill>
                  <a:srgbClr val="00CC00"/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00400" y="4532293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Goal: predict what the fruit mix will be for the following Monday (assign probabilities to options)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97668"/>
            <a:ext cx="1676400" cy="584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676400"/>
            <a:ext cx="17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search engines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1916668"/>
            <a:ext cx="90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2373868"/>
            <a:ext cx="138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4146" y="2831068"/>
            <a:ext cx="240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corporate databases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352800"/>
            <a:ext cx="230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language generation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0" name="Picture 56" descr="signal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64112" y="3886200"/>
            <a:ext cx="1295400" cy="752475"/>
          </a:xfrm>
          <a:noFill/>
          <a:ln/>
        </p:spPr>
      </p:pic>
      <p:sp>
        <p:nvSpPr>
          <p:cNvPr id="21" name="TextBox 20"/>
          <p:cNvSpPr txBox="1"/>
          <p:nvPr/>
        </p:nvSpPr>
        <p:spPr>
          <a:xfrm>
            <a:off x="1081280" y="4648200"/>
            <a:ext cx="219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speech recognition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581400"/>
            <a:ext cx="838200" cy="10369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05200" y="4648200"/>
            <a:ext cx="228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09639" y="5117068"/>
            <a:ext cx="373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text classification and clustering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rcRect r="7216"/>
          <a:stretch>
            <a:fillRect/>
          </a:stretch>
        </p:blipFill>
        <p:spPr>
          <a:xfrm>
            <a:off x="1371600" y="5638800"/>
            <a:ext cx="1143000" cy="977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0800" y="5867400"/>
            <a:ext cx="83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SPAM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5638800"/>
            <a:ext cx="2095157" cy="609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733800" y="6324600"/>
            <a:ext cx="25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 hierarchies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5334000"/>
            <a:ext cx="57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ym typeface="Wingdings"/>
              </a:rPr>
              <a:t>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0" y="5334000"/>
            <a:ext cx="57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ym typeface="Wingdings"/>
              </a:rPr>
              <a:t>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6839561" y="5943600"/>
            <a:ext cx="131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sentiment analysis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4648200"/>
            <a:ext cx="217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 simplification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10200" y="35052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"/>
                <a:cs typeface="Courier"/>
              </a:rPr>
              <a:t>I think, therefore I am</a:t>
            </a:r>
            <a:endParaRPr lang="en-US" sz="1400" b="1" dirty="0">
              <a:latin typeface="Courier"/>
              <a:cs typeface="Courie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5800" y="41148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"/>
                <a:cs typeface="Courier"/>
              </a:rPr>
              <a:t>I am</a:t>
            </a:r>
            <a:endParaRPr lang="en-US" sz="1400" b="1" dirty="0">
              <a:latin typeface="Courier"/>
              <a:cs typeface="Courier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7086600" y="3886200"/>
            <a:ext cx="381000" cy="228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 single class/group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3988" cy="534988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</a:rPr>
              <a:t>How well does a model predict unseen data</a:t>
            </a:r>
            <a:r>
              <a:rPr lang="en-US" sz="2500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52400" y="33528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Model 1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838200" y="5029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CC00"/>
                </a:solidFill>
              </a:rPr>
              <a:t>Model 2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13038" y="5257800"/>
            <a:ext cx="1020762" cy="990600"/>
            <a:chOff x="1971" y="2723"/>
            <a:chExt cx="643" cy="624"/>
          </a:xfrm>
        </p:grpSpPr>
        <p:sp>
          <p:nvSpPr>
            <p:cNvPr id="139275" name="Text Box 11"/>
            <p:cNvSpPr txBox="1">
              <a:spLocks noChangeArrowheads="1"/>
            </p:cNvSpPr>
            <p:nvPr/>
          </p:nvSpPr>
          <p:spPr bwMode="auto">
            <a:xfrm rot="-3117177">
              <a:off x="1847" y="286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apple</a:t>
              </a:r>
            </a:p>
          </p:txBody>
        </p:sp>
        <p:sp>
          <p:nvSpPr>
            <p:cNvPr id="139276" name="Text Box 12"/>
            <p:cNvSpPr txBox="1">
              <a:spLocks noChangeArrowheads="1"/>
            </p:cNvSpPr>
            <p:nvPr/>
          </p:nvSpPr>
          <p:spPr bwMode="auto">
            <a:xfrm rot="-3117177">
              <a:off x="1971" y="2919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banana</a:t>
              </a:r>
            </a:p>
          </p:txBody>
        </p:sp>
        <p:sp>
          <p:nvSpPr>
            <p:cNvPr id="139277" name="Text Box 13"/>
            <p:cNvSpPr txBox="1">
              <a:spLocks noChangeArrowheads="1"/>
            </p:cNvSpPr>
            <p:nvPr/>
          </p:nvSpPr>
          <p:spPr bwMode="auto">
            <a:xfrm rot="-3117177">
              <a:off x="2211" y="290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orange</a:t>
              </a:r>
            </a:p>
          </p:txBody>
        </p:sp>
      </p:grp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28956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2895600" y="4572000"/>
            <a:ext cx="2286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667000" y="3429000"/>
            <a:ext cx="1020763" cy="990600"/>
            <a:chOff x="1971" y="2723"/>
            <a:chExt cx="643" cy="624"/>
          </a:xfrm>
        </p:grpSpPr>
        <p:sp>
          <p:nvSpPr>
            <p:cNvPr id="139285" name="Text Box 21"/>
            <p:cNvSpPr txBox="1">
              <a:spLocks noChangeArrowheads="1"/>
            </p:cNvSpPr>
            <p:nvPr/>
          </p:nvSpPr>
          <p:spPr bwMode="auto">
            <a:xfrm rot="-3117177">
              <a:off x="1847" y="286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apple</a:t>
              </a:r>
            </a:p>
          </p:txBody>
        </p:sp>
        <p:sp>
          <p:nvSpPr>
            <p:cNvPr id="139286" name="Text Box 22"/>
            <p:cNvSpPr txBox="1">
              <a:spLocks noChangeArrowheads="1"/>
            </p:cNvSpPr>
            <p:nvPr/>
          </p:nvSpPr>
          <p:spPr bwMode="auto">
            <a:xfrm rot="-3117177">
              <a:off x="1971" y="2919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banana</a:t>
              </a:r>
            </a:p>
          </p:txBody>
        </p:sp>
        <p:sp>
          <p:nvSpPr>
            <p:cNvPr id="139287" name="Text Box 23"/>
            <p:cNvSpPr txBox="1">
              <a:spLocks noChangeArrowheads="1"/>
            </p:cNvSpPr>
            <p:nvPr/>
          </p:nvSpPr>
          <p:spPr bwMode="auto">
            <a:xfrm rot="-3117177">
              <a:off x="2211" y="290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orange</a:t>
              </a:r>
            </a:p>
          </p:txBody>
        </p:sp>
      </p:grpSp>
      <p:sp>
        <p:nvSpPr>
          <p:cNvPr id="139288" name="Rectangle 24"/>
          <p:cNvSpPr>
            <a:spLocks noChangeArrowheads="1"/>
          </p:cNvSpPr>
          <p:nvPr/>
        </p:nvSpPr>
        <p:spPr bwMode="auto">
          <a:xfrm>
            <a:off x="3276600" y="2971800"/>
            <a:ext cx="228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3276600" y="4800600"/>
            <a:ext cx="228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0" name="Rectangle 26"/>
          <p:cNvSpPr>
            <a:spLocks noChangeArrowheads="1"/>
          </p:cNvSpPr>
          <p:nvPr/>
        </p:nvSpPr>
        <p:spPr bwMode="auto">
          <a:xfrm>
            <a:off x="3657600" y="2590800"/>
            <a:ext cx="228600" cy="838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1" name="Rectangle 27"/>
          <p:cNvSpPr>
            <a:spLocks noChangeArrowheads="1"/>
          </p:cNvSpPr>
          <p:nvPr/>
        </p:nvSpPr>
        <p:spPr bwMode="auto">
          <a:xfrm>
            <a:off x="3657600" y="4953000"/>
            <a:ext cx="2286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114800" y="2676525"/>
            <a:ext cx="4724400" cy="3495676"/>
            <a:chOff x="2592" y="1728"/>
            <a:chExt cx="2976" cy="2202"/>
          </a:xfrm>
        </p:grpSpPr>
        <p:sp>
          <p:nvSpPr>
            <p:cNvPr id="139268" name="Text Box 4"/>
            <p:cNvSpPr txBox="1">
              <a:spLocks noChangeArrowheads="1"/>
            </p:cNvSpPr>
            <p:nvPr/>
          </p:nvSpPr>
          <p:spPr bwMode="auto">
            <a:xfrm>
              <a:off x="3696" y="1728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660066"/>
                  </a:solidFill>
                </a:rPr>
                <a:t>Monday</a:t>
              </a:r>
              <a:endParaRPr lang="en-US" sz="2000" dirty="0">
                <a:solidFill>
                  <a:srgbClr val="660066"/>
                </a:solidFill>
              </a:endParaRPr>
            </a:p>
          </p:txBody>
        </p:sp>
        <p:sp>
          <p:nvSpPr>
            <p:cNvPr id="139269" name="Text Box 5"/>
            <p:cNvSpPr txBox="1">
              <a:spLocks noChangeArrowheads="1"/>
            </p:cNvSpPr>
            <p:nvPr/>
          </p:nvSpPr>
          <p:spPr bwMode="auto">
            <a:xfrm>
              <a:off x="3984" y="2006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(3  2  0)</a:t>
              </a: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965" y="2160"/>
              <a:ext cx="643" cy="624"/>
              <a:chOff x="1971" y="2723"/>
              <a:chExt cx="643" cy="624"/>
            </a:xfrm>
          </p:grpSpPr>
          <p:sp>
            <p:nvSpPr>
              <p:cNvPr id="139293" name="Text Box 29"/>
              <p:cNvSpPr txBox="1">
                <a:spLocks noChangeArrowheads="1"/>
              </p:cNvSpPr>
              <p:nvPr/>
            </p:nvSpPr>
            <p:spPr bwMode="auto">
              <a:xfrm rot="-3117177">
                <a:off x="1847" y="2862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apple</a:t>
                </a:r>
              </a:p>
            </p:txBody>
          </p:sp>
          <p:sp>
            <p:nvSpPr>
              <p:cNvPr id="139294" name="Text Box 30"/>
              <p:cNvSpPr txBox="1">
                <a:spLocks noChangeArrowheads="1"/>
              </p:cNvSpPr>
              <p:nvPr/>
            </p:nvSpPr>
            <p:spPr bwMode="auto">
              <a:xfrm rot="-3117177">
                <a:off x="1971" y="2919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banana</a:t>
                </a:r>
              </a:p>
            </p:txBody>
          </p:sp>
          <p:sp>
            <p:nvSpPr>
              <p:cNvPr id="139295" name="Text Box 31"/>
              <p:cNvSpPr txBox="1">
                <a:spLocks noChangeArrowheads="1"/>
              </p:cNvSpPr>
              <p:nvPr/>
            </p:nvSpPr>
            <p:spPr bwMode="auto">
              <a:xfrm rot="-3117177">
                <a:off x="2211" y="2900"/>
                <a:ext cx="5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orange</a:t>
                </a:r>
              </a:p>
            </p:txBody>
          </p:sp>
        </p:grpSp>
        <p:sp>
          <p:nvSpPr>
            <p:cNvPr id="139296" name="Text Box 32"/>
            <p:cNvSpPr txBox="1">
              <a:spLocks noChangeArrowheads="1"/>
            </p:cNvSpPr>
            <p:nvPr/>
          </p:nvSpPr>
          <p:spPr bwMode="auto">
            <a:xfrm>
              <a:off x="2592" y="2922"/>
              <a:ext cx="2976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Which model is better</a:t>
              </a:r>
              <a:r>
                <a:rPr lang="en-US" sz="2800" dirty="0" smtClean="0">
                  <a:solidFill>
                    <a:srgbClr val="FF0000"/>
                  </a:solidFill>
                </a:rPr>
                <a:t>?</a:t>
              </a:r>
            </a:p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FF0000"/>
                  </a:solidFill>
                </a:rPr>
                <a:t>How would you quantify how much better?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evaluation: perplexity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3988" cy="534988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/>
              <a:t>Perplexity is the average of the negative log of the model probabilities on test data</a:t>
            </a:r>
            <a:endParaRPr lang="en-US" sz="2500" dirty="0"/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-152400" y="38862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Model 1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533400" y="55626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CC00"/>
                </a:solidFill>
              </a:rPr>
              <a:t>Model 2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13038" y="5791200"/>
            <a:ext cx="1020762" cy="990600"/>
            <a:chOff x="1971" y="2723"/>
            <a:chExt cx="643" cy="624"/>
          </a:xfrm>
        </p:grpSpPr>
        <p:sp>
          <p:nvSpPr>
            <p:cNvPr id="139275" name="Text Box 11"/>
            <p:cNvSpPr txBox="1">
              <a:spLocks noChangeArrowheads="1"/>
            </p:cNvSpPr>
            <p:nvPr/>
          </p:nvSpPr>
          <p:spPr bwMode="auto">
            <a:xfrm rot="-3117177">
              <a:off x="1847" y="286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apple</a:t>
              </a:r>
            </a:p>
          </p:txBody>
        </p:sp>
        <p:sp>
          <p:nvSpPr>
            <p:cNvPr id="139276" name="Text Box 12"/>
            <p:cNvSpPr txBox="1">
              <a:spLocks noChangeArrowheads="1"/>
            </p:cNvSpPr>
            <p:nvPr/>
          </p:nvSpPr>
          <p:spPr bwMode="auto">
            <a:xfrm rot="-3117177">
              <a:off x="1971" y="2919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banana</a:t>
              </a:r>
            </a:p>
          </p:txBody>
        </p:sp>
        <p:sp>
          <p:nvSpPr>
            <p:cNvPr id="139277" name="Text Box 13"/>
            <p:cNvSpPr txBox="1">
              <a:spLocks noChangeArrowheads="1"/>
            </p:cNvSpPr>
            <p:nvPr/>
          </p:nvSpPr>
          <p:spPr bwMode="auto">
            <a:xfrm rot="-3117177">
              <a:off x="2211" y="290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orange</a:t>
              </a:r>
            </a:p>
          </p:txBody>
        </p:sp>
      </p:grp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2895600" y="3733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2895600" y="5105400"/>
            <a:ext cx="2286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667000" y="3962400"/>
            <a:ext cx="1020763" cy="990600"/>
            <a:chOff x="1971" y="2723"/>
            <a:chExt cx="643" cy="624"/>
          </a:xfrm>
        </p:grpSpPr>
        <p:sp>
          <p:nvSpPr>
            <p:cNvPr id="139285" name="Text Box 21"/>
            <p:cNvSpPr txBox="1">
              <a:spLocks noChangeArrowheads="1"/>
            </p:cNvSpPr>
            <p:nvPr/>
          </p:nvSpPr>
          <p:spPr bwMode="auto">
            <a:xfrm rot="-3117177">
              <a:off x="1847" y="286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apple</a:t>
              </a:r>
            </a:p>
          </p:txBody>
        </p:sp>
        <p:sp>
          <p:nvSpPr>
            <p:cNvPr id="139286" name="Text Box 22"/>
            <p:cNvSpPr txBox="1">
              <a:spLocks noChangeArrowheads="1"/>
            </p:cNvSpPr>
            <p:nvPr/>
          </p:nvSpPr>
          <p:spPr bwMode="auto">
            <a:xfrm rot="-3117177">
              <a:off x="1971" y="2919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banana</a:t>
              </a:r>
            </a:p>
          </p:txBody>
        </p:sp>
        <p:sp>
          <p:nvSpPr>
            <p:cNvPr id="139287" name="Text Box 23"/>
            <p:cNvSpPr txBox="1">
              <a:spLocks noChangeArrowheads="1"/>
            </p:cNvSpPr>
            <p:nvPr/>
          </p:nvSpPr>
          <p:spPr bwMode="auto">
            <a:xfrm rot="-3117177">
              <a:off x="2211" y="2900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orange</a:t>
              </a:r>
            </a:p>
          </p:txBody>
        </p:sp>
      </p:grpSp>
      <p:sp>
        <p:nvSpPr>
          <p:cNvPr id="139288" name="Rectangle 24"/>
          <p:cNvSpPr>
            <a:spLocks noChangeArrowheads="1"/>
          </p:cNvSpPr>
          <p:nvPr/>
        </p:nvSpPr>
        <p:spPr bwMode="auto">
          <a:xfrm>
            <a:off x="3276600" y="3505200"/>
            <a:ext cx="228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3276600" y="5334000"/>
            <a:ext cx="228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0" name="Rectangle 26"/>
          <p:cNvSpPr>
            <a:spLocks noChangeArrowheads="1"/>
          </p:cNvSpPr>
          <p:nvPr/>
        </p:nvSpPr>
        <p:spPr bwMode="auto">
          <a:xfrm>
            <a:off x="3657600" y="3124200"/>
            <a:ext cx="228600" cy="838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1" name="Rectangle 27"/>
          <p:cNvSpPr>
            <a:spLocks noChangeArrowheads="1"/>
          </p:cNvSpPr>
          <p:nvPr/>
        </p:nvSpPr>
        <p:spPr bwMode="auto">
          <a:xfrm>
            <a:off x="3657600" y="5486400"/>
            <a:ext cx="2286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867400" y="3209924"/>
            <a:ext cx="2057400" cy="1676400"/>
            <a:chOff x="3696" y="1728"/>
            <a:chExt cx="1296" cy="1056"/>
          </a:xfrm>
        </p:grpSpPr>
        <p:sp>
          <p:nvSpPr>
            <p:cNvPr id="139268" name="Text Box 4"/>
            <p:cNvSpPr txBox="1">
              <a:spLocks noChangeArrowheads="1"/>
            </p:cNvSpPr>
            <p:nvPr/>
          </p:nvSpPr>
          <p:spPr bwMode="auto">
            <a:xfrm>
              <a:off x="3696" y="1728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test example</a:t>
              </a:r>
            </a:p>
          </p:txBody>
        </p:sp>
        <p:sp>
          <p:nvSpPr>
            <p:cNvPr id="139269" name="Text Box 5"/>
            <p:cNvSpPr txBox="1">
              <a:spLocks noChangeArrowheads="1"/>
            </p:cNvSpPr>
            <p:nvPr/>
          </p:nvSpPr>
          <p:spPr bwMode="auto">
            <a:xfrm>
              <a:off x="3984" y="2006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(3  2  0)</a:t>
              </a: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965" y="2160"/>
              <a:ext cx="643" cy="624"/>
              <a:chOff x="1971" y="2723"/>
              <a:chExt cx="643" cy="624"/>
            </a:xfrm>
          </p:grpSpPr>
          <p:sp>
            <p:nvSpPr>
              <p:cNvPr id="139293" name="Text Box 29"/>
              <p:cNvSpPr txBox="1">
                <a:spLocks noChangeArrowheads="1"/>
              </p:cNvSpPr>
              <p:nvPr/>
            </p:nvSpPr>
            <p:spPr bwMode="auto">
              <a:xfrm rot="-3117177">
                <a:off x="1847" y="2862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apple</a:t>
                </a:r>
              </a:p>
            </p:txBody>
          </p:sp>
          <p:sp>
            <p:nvSpPr>
              <p:cNvPr id="139294" name="Text Box 30"/>
              <p:cNvSpPr txBox="1">
                <a:spLocks noChangeArrowheads="1"/>
              </p:cNvSpPr>
              <p:nvPr/>
            </p:nvSpPr>
            <p:spPr bwMode="auto">
              <a:xfrm rot="-3117177">
                <a:off x="1971" y="2919"/>
                <a:ext cx="6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banana</a:t>
                </a:r>
              </a:p>
            </p:txBody>
          </p:sp>
          <p:sp>
            <p:nvSpPr>
              <p:cNvPr id="139295" name="Text Box 31"/>
              <p:cNvSpPr txBox="1">
                <a:spLocks noChangeArrowheads="1"/>
              </p:cNvSpPr>
              <p:nvPr/>
            </p:nvSpPr>
            <p:spPr bwMode="auto">
              <a:xfrm rot="-3117177">
                <a:off x="2211" y="2900"/>
                <a:ext cx="5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orange</a:t>
                </a:r>
              </a:p>
            </p:txBody>
          </p:sp>
        </p:grpSp>
      </p:grpSp>
      <p:sp>
        <p:nvSpPr>
          <p:cNvPr id="29" name="Rectangle 28"/>
          <p:cNvSpPr/>
          <p:nvPr/>
        </p:nvSpPr>
        <p:spPr bwMode="auto">
          <a:xfrm>
            <a:off x="609600" y="5029200"/>
            <a:ext cx="3733800" cy="1676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498354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6600"/>
                </a:solidFill>
              </a:rPr>
              <a:t>Use the same idea to measure the performance of the different models for modeling one set of documents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Perplexity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9248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20 </a:t>
            </a:r>
            <a:r>
              <a:rPr lang="en-US" dirty="0"/>
              <a:t>newsgroups data set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Multinomial		</a:t>
            </a:r>
            <a:r>
              <a:rPr lang="en-US" b="1" dirty="0">
                <a:solidFill>
                  <a:srgbClr val="0000FF"/>
                </a:solidFill>
              </a:rPr>
              <a:t>92.1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DCM		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0000FF"/>
                </a:solidFill>
              </a:rPr>
              <a:t>58.7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2500" b="1" i="1" dirty="0">
                <a:solidFill>
                  <a:srgbClr val="008000"/>
                </a:solidFill>
              </a:rPr>
              <a:t>Lower is </a:t>
            </a:r>
            <a:r>
              <a:rPr lang="en-US" sz="2500" b="1" i="1" dirty="0" smtClean="0">
                <a:solidFill>
                  <a:srgbClr val="008000"/>
                </a:solidFill>
              </a:rPr>
              <a:t>better</a:t>
            </a:r>
          </a:p>
          <a:p>
            <a:pPr lvl="1"/>
            <a:r>
              <a:rPr lang="en-US" sz="2100" dirty="0" smtClean="0"/>
              <a:t>ideally the model would have a perplexity of 0!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Significant increase in modeling performance!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results</a:t>
            </a:r>
          </a:p>
        </p:txBody>
      </p:sp>
      <p:graphicFrame>
        <p:nvGraphicFramePr>
          <p:cNvPr id="53369" name="Group 121"/>
          <p:cNvGraphicFramePr>
            <a:graphicFrameLocks noGrp="1"/>
          </p:cNvGraphicFramePr>
          <p:nvPr>
            <p:ph idx="1"/>
          </p:nvPr>
        </p:nvGraphicFramePr>
        <p:xfrm>
          <a:off x="1447800" y="2284413"/>
          <a:ext cx="6172200" cy="3430588"/>
        </p:xfrm>
        <a:graphic>
          <a:graphicData uri="http://schemas.openxmlformats.org/drawingml/2006/table">
            <a:tbl>
              <a:tblPr/>
              <a:tblGrid>
                <a:gridCol w="2286000"/>
                <a:gridCol w="1600200"/>
                <a:gridCol w="228600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Industry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 Newsgroups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Multinomial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0.853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Verdana" pitchFamily="34" charset="0"/>
                        </a:rPr>
                        <a:t>0.806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Verdana" pitchFamily="34" charset="0"/>
                        </a:rPr>
                        <a:t>0.890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5805" y="1600200"/>
            <a:ext cx="7379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CC"/>
                </a:solidFill>
              </a:rPr>
              <a:t>Precision = number correct/ number of documents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9890" y="5874603"/>
            <a:ext cx="5199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(results are on par with state of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the art discriminative approaches!)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in text modeling</a:t>
            </a:r>
            <a:endParaRPr lang="en-US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066800" y="1674813"/>
            <a:ext cx="67818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Modeling textual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phenomena like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burstiness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text is important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grounded models like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DCM 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perform better in applications (e.g. classification)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85800" y="3491805"/>
            <a:ext cx="7113868" cy="3298925"/>
            <a:chOff x="685800" y="3491805"/>
            <a:chExt cx="7113868" cy="3298925"/>
          </a:xfrm>
        </p:grpSpPr>
        <p:sp>
          <p:nvSpPr>
            <p:cNvPr id="4" name="TextBox 3"/>
            <p:cNvSpPr txBox="1"/>
            <p:nvPr/>
          </p:nvSpPr>
          <p:spPr>
            <a:xfrm>
              <a:off x="1198702" y="3491805"/>
              <a:ext cx="2230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Better models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68999" y="3491805"/>
              <a:ext cx="3415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Applications of models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1066800" y="4029670"/>
              <a:ext cx="2514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191000" y="4029670"/>
              <a:ext cx="3276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354215" y="4114800"/>
              <a:ext cx="29595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multi-class data modeling</a:t>
              </a:r>
            </a:p>
            <a:p>
              <a:pPr algn="ctr"/>
              <a:r>
                <a:rPr lang="en-US" dirty="0" smtClean="0"/>
                <a:t>(e.g. clustering)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64731" y="4888468"/>
              <a:ext cx="1740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text similarity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" y="4648200"/>
              <a:ext cx="33752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relax bag of words constraint</a:t>
              </a:r>
              <a:br>
                <a:rPr lang="en-US" dirty="0" smtClean="0"/>
              </a:br>
              <a:r>
                <a:rPr lang="en-US" dirty="0" smtClean="0"/>
                <a:t>(model co-occurrence)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000" y="4182070"/>
              <a:ext cx="2403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text substitutability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9400" y="5410200"/>
              <a:ext cx="2272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hierarchical models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66605" y="5867400"/>
              <a:ext cx="36330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language generation applications</a:t>
              </a:r>
            </a:p>
            <a:p>
              <a:pPr algn="ctr"/>
              <a:r>
                <a:rPr lang="en-US" dirty="0" smtClean="0"/>
                <a:t>(speech recognition, </a:t>
              </a:r>
            </a:p>
            <a:p>
              <a:pPr algn="ctr"/>
              <a:r>
                <a:rPr lang="en-US" dirty="0" smtClean="0"/>
                <a:t>translation, summarization)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4315" y="5943600"/>
              <a:ext cx="2797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handling short phrases </a:t>
              </a:r>
              <a:br>
                <a:rPr lang="en-US" dirty="0" smtClean="0"/>
              </a:br>
              <a:r>
                <a:rPr lang="en-US" dirty="0" smtClean="0"/>
                <a:t>(tweets, search queries)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2" y="301625"/>
            <a:ext cx="7621588" cy="1143000"/>
          </a:xfrm>
        </p:spPr>
        <p:txBody>
          <a:bodyPr/>
          <a:lstStyle/>
          <a:p>
            <a:r>
              <a:rPr lang="en-US" sz="3200" i="1" dirty="0" smtClean="0"/>
              <a:t>Document modeling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  </a:t>
            </a:r>
            <a:r>
              <a:rPr lang="en-US" sz="2800" dirty="0" smtClean="0"/>
              <a:t>learn </a:t>
            </a:r>
            <a:r>
              <a:rPr lang="en-US" sz="2800" dirty="0"/>
              <a:t>a probabilistic</a:t>
            </a:r>
            <a:r>
              <a:rPr lang="en-US" sz="2800" dirty="0" smtClean="0"/>
              <a:t> model </a:t>
            </a:r>
            <a:r>
              <a:rPr lang="en-US" sz="2800" dirty="0"/>
              <a:t>of documents</a:t>
            </a:r>
            <a:endParaRPr lang="en-US" sz="3200" dirty="0"/>
          </a:p>
        </p:txBody>
      </p:sp>
      <p:grpSp>
        <p:nvGrpSpPr>
          <p:cNvPr id="54" name="Group 5"/>
          <p:cNvGrpSpPr>
            <a:grpSpLocks/>
          </p:cNvGrpSpPr>
          <p:nvPr/>
        </p:nvGrpSpPr>
        <p:grpSpPr bwMode="auto">
          <a:xfrm>
            <a:off x="5791200" y="41910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Line 8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Line 9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Line 10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" name="Group 14"/>
          <p:cNvGrpSpPr>
            <a:grpSpLocks/>
          </p:cNvGrpSpPr>
          <p:nvPr/>
        </p:nvGrpSpPr>
        <p:grpSpPr bwMode="auto">
          <a:xfrm>
            <a:off x="5562600" y="32766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64" name="Rectangle 1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Line 2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" name="Group 23"/>
          <p:cNvGrpSpPr>
            <a:grpSpLocks/>
          </p:cNvGrpSpPr>
          <p:nvPr/>
        </p:nvGrpSpPr>
        <p:grpSpPr bwMode="auto">
          <a:xfrm>
            <a:off x="6477000" y="41910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5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Line 30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Line 31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1" name="Group 32"/>
          <p:cNvGrpSpPr>
            <a:grpSpLocks/>
          </p:cNvGrpSpPr>
          <p:nvPr/>
        </p:nvGrpSpPr>
        <p:grpSpPr bwMode="auto">
          <a:xfrm>
            <a:off x="6248400" y="32766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82" name="Rectangle 3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3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" name="Line 3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Line 3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" name="Line 3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" name="Line 4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1" name="Oval 90"/>
          <p:cNvSpPr/>
          <p:nvPr/>
        </p:nvSpPr>
        <p:spPr bwMode="auto">
          <a:xfrm>
            <a:off x="4648200" y="2667000"/>
            <a:ext cx="3124200" cy="28956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92" name="Group 12"/>
          <p:cNvGrpSpPr>
            <a:grpSpLocks/>
          </p:cNvGrpSpPr>
          <p:nvPr/>
        </p:nvGrpSpPr>
        <p:grpSpPr bwMode="auto">
          <a:xfrm>
            <a:off x="1828800" y="3657600"/>
            <a:ext cx="533400" cy="762000"/>
            <a:chOff x="1680" y="3024"/>
            <a:chExt cx="336" cy="480"/>
          </a:xfrm>
        </p:grpSpPr>
        <p:sp>
          <p:nvSpPr>
            <p:cNvPr id="93" name="Rectangle 1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" name="Line 1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9" name="Line 1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" name="Line 2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1" name="Left Arrow 100"/>
          <p:cNvSpPr/>
          <p:nvPr/>
        </p:nvSpPr>
        <p:spPr bwMode="auto">
          <a:xfrm rot="10800000">
            <a:off x="3048001" y="3581400"/>
            <a:ext cx="1066800" cy="838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352800" y="2743200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4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5800" y="5955806"/>
            <a:ext cx="7239000" cy="444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FF"/>
                </a:solidFill>
              </a:rPr>
              <a:t>Model should capture text characteristics</a:t>
            </a:r>
            <a:endParaRPr lang="en-US" sz="2100" dirty="0" smtClean="0">
              <a:solidFill>
                <a:srgbClr val="0000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90600" y="1751314"/>
            <a:ext cx="7010400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latin typeface="Verdana"/>
                <a:cs typeface="Verdana"/>
              </a:rPr>
              <a:t>Predict the likelihood that an unseen document belongs to a set of documents</a:t>
            </a:r>
            <a:endParaRPr lang="en-US" sz="2400" b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Training a document model</a:t>
            </a:r>
            <a:endParaRPr lang="en-US" sz="32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35814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295400" y="26670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9800" y="35814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981200" y="2667000"/>
            <a:ext cx="533400" cy="762000"/>
            <a:chOff x="1680" y="3024"/>
            <a:chExt cx="336" cy="480"/>
          </a:xfrm>
          <a:solidFill>
            <a:srgbClr val="3366FF"/>
          </a:solidFill>
        </p:grpSpPr>
        <p:sp>
          <p:nvSpPr>
            <p:cNvPr id="16417" name="Rectangle 3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4" name="Line 4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25" name="AutoShape 41"/>
          <p:cNvSpPr>
            <a:spLocks noChangeArrowheads="1"/>
          </p:cNvSpPr>
          <p:nvPr/>
        </p:nvSpPr>
        <p:spPr bwMode="auto">
          <a:xfrm>
            <a:off x="3581400" y="2590800"/>
            <a:ext cx="990600" cy="1524000"/>
          </a:xfrm>
          <a:prstGeom prst="rightArrow">
            <a:avLst>
              <a:gd name="adj1" fmla="val 50000"/>
              <a:gd name="adj2" fmla="val 37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2895600" y="43434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model parameter </a:t>
            </a:r>
            <a:r>
              <a:rPr lang="en-US" sz="2000" dirty="0" smtClean="0"/>
              <a:t>estimation</a:t>
            </a:r>
            <a:endParaRPr lang="en-US" sz="2000" dirty="0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562600" y="2438400"/>
            <a:ext cx="2057400" cy="1600200"/>
            <a:chOff x="4080" y="1920"/>
            <a:chExt cx="1296" cy="1008"/>
          </a:xfrm>
        </p:grpSpPr>
        <p:sp>
          <p:nvSpPr>
            <p:cNvPr id="16428" name="Rectangle 44"/>
            <p:cNvSpPr>
              <a:spLocks noChangeArrowheads="1"/>
            </p:cNvSpPr>
            <p:nvPr/>
          </p:nvSpPr>
          <p:spPr bwMode="auto">
            <a:xfrm>
              <a:off x="4176" y="2496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Rectangle 45"/>
            <p:cNvSpPr>
              <a:spLocks noChangeArrowheads="1"/>
            </p:cNvSpPr>
            <p:nvPr/>
          </p:nvSpPr>
          <p:spPr bwMode="auto">
            <a:xfrm>
              <a:off x="4416" y="2256"/>
              <a:ext cx="144" cy="57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0" name="Rectangle 46"/>
            <p:cNvSpPr>
              <a:spLocks noChangeArrowheads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1" name="Rectangle 47"/>
            <p:cNvSpPr>
              <a:spLocks noChangeArrowheads="1"/>
            </p:cNvSpPr>
            <p:nvPr/>
          </p:nvSpPr>
          <p:spPr bwMode="auto">
            <a:xfrm>
              <a:off x="4896" y="2352"/>
              <a:ext cx="14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Rectangle 48"/>
            <p:cNvSpPr>
              <a:spLocks noChangeArrowheads="1"/>
            </p:cNvSpPr>
            <p:nvPr/>
          </p:nvSpPr>
          <p:spPr bwMode="auto">
            <a:xfrm>
              <a:off x="5136" y="2064"/>
              <a:ext cx="144" cy="76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Rectangle 49"/>
            <p:cNvSpPr>
              <a:spLocks noChangeArrowheads="1"/>
            </p:cNvSpPr>
            <p:nvPr/>
          </p:nvSpPr>
          <p:spPr bwMode="auto">
            <a:xfrm>
              <a:off x="4080" y="1920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5486400" y="43434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document model</a:t>
            </a:r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762000" y="434340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training</a:t>
            </a:r>
            <a:br>
              <a:rPr lang="en-US" sz="2000" dirty="0" smtClean="0"/>
            </a:br>
            <a:r>
              <a:rPr lang="en-US" sz="2000" dirty="0" smtClean="0"/>
              <a:t>documents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/>
            </a:r>
            <a:br>
              <a:rPr lang="en-US" sz="3200"/>
            </a:br>
            <a:r>
              <a:rPr lang="en-US" sz="3200"/>
              <a:t>Applying a document model</a:t>
            </a:r>
          </a:p>
        </p:txBody>
      </p:sp>
      <p:grpSp>
        <p:nvGrpSpPr>
          <p:cNvPr id="161796" name="Group 4"/>
          <p:cNvGrpSpPr>
            <a:grpSpLocks/>
          </p:cNvGrpSpPr>
          <p:nvPr/>
        </p:nvGrpSpPr>
        <p:grpSpPr bwMode="auto">
          <a:xfrm>
            <a:off x="3657600" y="2971800"/>
            <a:ext cx="2057400" cy="1600200"/>
            <a:chOff x="4080" y="1920"/>
            <a:chExt cx="1296" cy="1008"/>
          </a:xfrm>
        </p:grpSpPr>
        <p:sp>
          <p:nvSpPr>
            <p:cNvPr id="161797" name="Rectangle 5"/>
            <p:cNvSpPr>
              <a:spLocks noChangeArrowheads="1"/>
            </p:cNvSpPr>
            <p:nvPr/>
          </p:nvSpPr>
          <p:spPr bwMode="auto">
            <a:xfrm>
              <a:off x="4176" y="2496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798" name="Rectangle 6"/>
            <p:cNvSpPr>
              <a:spLocks noChangeArrowheads="1"/>
            </p:cNvSpPr>
            <p:nvPr/>
          </p:nvSpPr>
          <p:spPr bwMode="auto">
            <a:xfrm>
              <a:off x="4416" y="2256"/>
              <a:ext cx="144" cy="57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799" name="Rectangle 7"/>
            <p:cNvSpPr>
              <a:spLocks noChangeArrowheads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0" name="Rectangle 8"/>
            <p:cNvSpPr>
              <a:spLocks noChangeArrowheads="1"/>
            </p:cNvSpPr>
            <p:nvPr/>
          </p:nvSpPr>
          <p:spPr bwMode="auto">
            <a:xfrm>
              <a:off x="4896" y="2352"/>
              <a:ext cx="144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1" name="Rectangle 9"/>
            <p:cNvSpPr>
              <a:spLocks noChangeArrowheads="1"/>
            </p:cNvSpPr>
            <p:nvPr/>
          </p:nvSpPr>
          <p:spPr bwMode="auto">
            <a:xfrm>
              <a:off x="5136" y="2064"/>
              <a:ext cx="144" cy="768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2" name="Rectangle 10"/>
            <p:cNvSpPr>
              <a:spLocks noChangeArrowheads="1"/>
            </p:cNvSpPr>
            <p:nvPr/>
          </p:nvSpPr>
          <p:spPr bwMode="auto">
            <a:xfrm>
              <a:off x="4080" y="1920"/>
              <a:ext cx="12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3581400" y="48768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document model</a:t>
            </a:r>
          </a:p>
        </p:txBody>
      </p:sp>
      <p:grpSp>
        <p:nvGrpSpPr>
          <p:cNvPr id="161804" name="Group 12"/>
          <p:cNvGrpSpPr>
            <a:grpSpLocks/>
          </p:cNvGrpSpPr>
          <p:nvPr/>
        </p:nvGrpSpPr>
        <p:grpSpPr bwMode="auto">
          <a:xfrm>
            <a:off x="1295400" y="3505200"/>
            <a:ext cx="533400" cy="762000"/>
            <a:chOff x="1680" y="3024"/>
            <a:chExt cx="336" cy="480"/>
          </a:xfrm>
        </p:grpSpPr>
        <p:sp>
          <p:nvSpPr>
            <p:cNvPr id="161805" name="Rectangle 1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6" name="Line 1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07" name="Line 1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08" name="Line 1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09" name="Line 1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10" name="Line 1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11" name="Line 1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12" name="Line 2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1813" name="AutoShape 21"/>
          <p:cNvSpPr>
            <a:spLocks noChangeArrowheads="1"/>
          </p:cNvSpPr>
          <p:nvPr/>
        </p:nvSpPr>
        <p:spPr bwMode="auto">
          <a:xfrm>
            <a:off x="2362200" y="3429000"/>
            <a:ext cx="762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14" name="AutoShape 22"/>
          <p:cNvSpPr>
            <a:spLocks noChangeArrowheads="1"/>
          </p:cNvSpPr>
          <p:nvPr/>
        </p:nvSpPr>
        <p:spPr bwMode="auto">
          <a:xfrm>
            <a:off x="6096000" y="3429000"/>
            <a:ext cx="762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15" name="Text Box 23"/>
          <p:cNvSpPr txBox="1">
            <a:spLocks noChangeArrowheads="1"/>
          </p:cNvSpPr>
          <p:nvPr/>
        </p:nvSpPr>
        <p:spPr bwMode="auto">
          <a:xfrm>
            <a:off x="7010400" y="3581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probability</a:t>
            </a:r>
          </a:p>
        </p:txBody>
      </p:sp>
      <p:sp>
        <p:nvSpPr>
          <p:cNvPr id="161816" name="Rectangle 24"/>
          <p:cNvSpPr>
            <a:spLocks noChangeArrowheads="1"/>
          </p:cNvSpPr>
          <p:nvPr/>
        </p:nvSpPr>
        <p:spPr bwMode="auto">
          <a:xfrm>
            <a:off x="1219200" y="1752600"/>
            <a:ext cx="708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Document model: what is the probability</a:t>
            </a:r>
            <a:r>
              <a:rPr lang="en-US" sz="2000" dirty="0" smtClean="0"/>
              <a:t> the new document is in the same “set” as the training documents?</a:t>
            </a:r>
            <a:endParaRPr lang="en-US" sz="2000" dirty="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57200" y="455289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 new document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836974" y="5715000"/>
            <a:ext cx="27256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Applications?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8390</TotalTime>
  <Words>2232</Words>
  <Application>Microsoft Macintosh PowerPoint</Application>
  <PresentationFormat>On-screen Show (4:3)</PresentationFormat>
  <Paragraphs>618</Paragraphs>
  <Slides>64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Eclipse</vt:lpstr>
      <vt:lpstr>Modeling Natural Text</vt:lpstr>
      <vt:lpstr>Admin</vt:lpstr>
      <vt:lpstr>Admin</vt:lpstr>
      <vt:lpstr>Watson paper discussion</vt:lpstr>
      <vt:lpstr>Modeling natural text</vt:lpstr>
      <vt:lpstr>Applications</vt:lpstr>
      <vt:lpstr>Document modeling:   learn a probabilistic model of documents</vt:lpstr>
      <vt:lpstr>Training a document model</vt:lpstr>
      <vt:lpstr> Applying a document model</vt:lpstr>
      <vt:lpstr> Application:  text classification</vt:lpstr>
      <vt:lpstr>Text classification: Training</vt:lpstr>
      <vt:lpstr>Text classification: Applying</vt:lpstr>
      <vt:lpstr>Representation and Notation</vt:lpstr>
      <vt:lpstr>Representation and Notation</vt:lpstr>
      <vt:lpstr>Word burstiness</vt:lpstr>
      <vt:lpstr>Word burstiness</vt:lpstr>
      <vt:lpstr>Word burstiness in models</vt:lpstr>
      <vt:lpstr>p(“Clinton” = x | political)</vt:lpstr>
      <vt:lpstr>Word count probabilities</vt:lpstr>
      <vt:lpstr>The models…</vt:lpstr>
      <vt:lpstr>Multinomial model</vt:lpstr>
      <vt:lpstr>Multinomial model</vt:lpstr>
      <vt:lpstr>Multinomial model</vt:lpstr>
      <vt:lpstr>Multinomial model for text</vt:lpstr>
      <vt:lpstr>Generative Story</vt:lpstr>
      <vt:lpstr>Multinomial Urn:  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Drawing words from a multinomial</vt:lpstr>
      <vt:lpstr>Multinomial probability simplex</vt:lpstr>
      <vt:lpstr>Multinomial word count probabilities</vt:lpstr>
      <vt:lpstr>Multinomial does not model burstiness of average and rare words</vt:lpstr>
      <vt:lpstr>Better model of burstiness: DCM</vt:lpstr>
      <vt:lpstr>Drawing words from a Polya urn</vt:lpstr>
      <vt:lpstr>Drawing words from a Polya urn</vt:lpstr>
      <vt:lpstr>Drawing words from a Polya urn</vt:lpstr>
      <vt:lpstr>Drawing words from a Polya urn</vt:lpstr>
      <vt:lpstr>Drawing words from a Polya urn</vt:lpstr>
      <vt:lpstr>Drawing words from a Polya urn</vt:lpstr>
      <vt:lpstr>Drawing words from a Polya urn</vt:lpstr>
      <vt:lpstr>Drawing words from a Polya urn</vt:lpstr>
      <vt:lpstr>Polya urn</vt:lpstr>
      <vt:lpstr>Controlling burstiness</vt:lpstr>
      <vt:lpstr>Burstiness with DCM</vt:lpstr>
      <vt:lpstr>DCM word count probabilities</vt:lpstr>
      <vt:lpstr>Reminder…</vt:lpstr>
      <vt:lpstr>Modeling burstiness in  other applications</vt:lpstr>
      <vt:lpstr>A look at the code…    multinomial model</vt:lpstr>
      <vt:lpstr>DCM model</vt:lpstr>
      <vt:lpstr>Experiments</vt:lpstr>
      <vt:lpstr>Experiments</vt:lpstr>
      <vt:lpstr>Two standard data sets</vt:lpstr>
      <vt:lpstr>Modeling a single class:   the fruit bowl</vt:lpstr>
      <vt:lpstr>Modeling a single class/group</vt:lpstr>
      <vt:lpstr>Modeling evaluation: perplexity</vt:lpstr>
      <vt:lpstr>Perplexity results</vt:lpstr>
      <vt:lpstr>Classification results</vt:lpstr>
      <vt:lpstr>Next steps in text modeling</vt:lpstr>
    </vt:vector>
  </TitlesOfParts>
  <Company>is cool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Text Burstiness</dc:title>
  <dc:creator>Dave</dc:creator>
  <cp:lastModifiedBy>David Kauchak</cp:lastModifiedBy>
  <cp:revision>578</cp:revision>
  <cp:lastPrinted>2011-01-08T01:13:54Z</cp:lastPrinted>
  <dcterms:created xsi:type="dcterms:W3CDTF">2011-01-11T02:10:29Z</dcterms:created>
  <dcterms:modified xsi:type="dcterms:W3CDTF">2012-11-29T15:38:43Z</dcterms:modified>
</cp:coreProperties>
</file>