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embeddings/Microsoft_Equation2.bin" ContentType="application/vnd.openxmlformats-officedocument.oleObject"/>
  <Override PartName="/ppt/embeddings/oleObject5.bin" ContentType="application/vnd.openxmlformats-officedocument.oleObject"/>
  <Override PartName="/ppt/embeddings/Microsoft_Equation3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4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5.bin" ContentType="application/vnd.openxmlformats-officedocument.oleObject"/>
  <Override PartName="/ppt/embeddings/oleObject8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oleObject9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77"/>
  </p:notesMasterIdLst>
  <p:handoutMasterIdLst>
    <p:handoutMasterId r:id="rId78"/>
  </p:handoutMasterIdLst>
  <p:sldIdLst>
    <p:sldId id="998" r:id="rId2"/>
    <p:sldId id="856" r:id="rId3"/>
    <p:sldId id="977" r:id="rId4"/>
    <p:sldId id="1043" r:id="rId5"/>
    <p:sldId id="1044" r:id="rId6"/>
    <p:sldId id="1045" r:id="rId7"/>
    <p:sldId id="451" r:id="rId8"/>
    <p:sldId id="999" r:id="rId9"/>
    <p:sldId id="1000" r:id="rId10"/>
    <p:sldId id="857" r:id="rId11"/>
    <p:sldId id="1001" r:id="rId12"/>
    <p:sldId id="851" r:id="rId13"/>
    <p:sldId id="1002" r:id="rId14"/>
    <p:sldId id="421" r:id="rId15"/>
    <p:sldId id="1003" r:id="rId16"/>
    <p:sldId id="858" r:id="rId17"/>
    <p:sldId id="294" r:id="rId18"/>
    <p:sldId id="836" r:id="rId19"/>
    <p:sldId id="855" r:id="rId20"/>
    <p:sldId id="515" r:id="rId21"/>
    <p:sldId id="1004" r:id="rId22"/>
    <p:sldId id="1042" r:id="rId23"/>
    <p:sldId id="1005" r:id="rId24"/>
    <p:sldId id="1006" r:id="rId25"/>
    <p:sldId id="1028" r:id="rId26"/>
    <p:sldId id="1007" r:id="rId27"/>
    <p:sldId id="1029" r:id="rId28"/>
    <p:sldId id="1008" r:id="rId29"/>
    <p:sldId id="1009" r:id="rId30"/>
    <p:sldId id="1010" r:id="rId31"/>
    <p:sldId id="1011" r:id="rId32"/>
    <p:sldId id="1012" r:id="rId33"/>
    <p:sldId id="1013" r:id="rId34"/>
    <p:sldId id="1014" r:id="rId35"/>
    <p:sldId id="1015" r:id="rId36"/>
    <p:sldId id="1016" r:id="rId37"/>
    <p:sldId id="1017" r:id="rId38"/>
    <p:sldId id="1018" r:id="rId39"/>
    <p:sldId id="1019" r:id="rId40"/>
    <p:sldId id="1020" r:id="rId41"/>
    <p:sldId id="1030" r:id="rId42"/>
    <p:sldId id="1021" r:id="rId43"/>
    <p:sldId id="1022" r:id="rId44"/>
    <p:sldId id="1031" r:id="rId45"/>
    <p:sldId id="1024" r:id="rId46"/>
    <p:sldId id="1025" r:id="rId47"/>
    <p:sldId id="1026" r:id="rId48"/>
    <p:sldId id="1027" r:id="rId49"/>
    <p:sldId id="846" r:id="rId50"/>
    <p:sldId id="861" r:id="rId51"/>
    <p:sldId id="862" r:id="rId52"/>
    <p:sldId id="864" r:id="rId53"/>
    <p:sldId id="865" r:id="rId54"/>
    <p:sldId id="866" r:id="rId55"/>
    <p:sldId id="868" r:id="rId56"/>
    <p:sldId id="869" r:id="rId57"/>
    <p:sldId id="872" r:id="rId58"/>
    <p:sldId id="873" r:id="rId59"/>
    <p:sldId id="874" r:id="rId60"/>
    <p:sldId id="877" r:id="rId61"/>
    <p:sldId id="910" r:id="rId62"/>
    <p:sldId id="911" r:id="rId63"/>
    <p:sldId id="912" r:id="rId64"/>
    <p:sldId id="913" r:id="rId65"/>
    <p:sldId id="1032" r:id="rId66"/>
    <p:sldId id="1033" r:id="rId67"/>
    <p:sldId id="1034" r:id="rId68"/>
    <p:sldId id="1035" r:id="rId69"/>
    <p:sldId id="1036" r:id="rId70"/>
    <p:sldId id="1037" r:id="rId71"/>
    <p:sldId id="1038" r:id="rId72"/>
    <p:sldId id="1039" r:id="rId73"/>
    <p:sldId id="1040" r:id="rId74"/>
    <p:sldId id="1041" r:id="rId75"/>
    <p:sldId id="879" r:id="rId76"/>
  </p:sldIdLst>
  <p:sldSz cx="9144000" cy="6858000" type="screen4x3"/>
  <p:notesSz cx="6845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EB"/>
    <a:srgbClr val="F0EEEB"/>
    <a:srgbClr val="00A000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3" autoAdjust="0"/>
    <p:restoredTop sz="94660"/>
  </p:normalViewPr>
  <p:slideViewPr>
    <p:cSldViewPr>
      <p:cViewPr varScale="1">
        <p:scale>
          <a:sx n="92" d="100"/>
          <a:sy n="92" d="100"/>
        </p:scale>
        <p:origin x="-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810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</a:defRPr>
            </a:lvl1pPr>
          </a:lstStyle>
          <a:p>
            <a:fld id="{3D74C143-D902-184F-9EC2-F4162C99AD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7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810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A8EBD8-E5A7-B048-93D1-EA5FBC6C9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13" y="4464362"/>
            <a:ext cx="5021075" cy="42281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5" tIns="45722" rIns="91445" bIns="45722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we talked about before, often much easier to estimate P(L|D) vs. P(D|L)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sometimes nicer to break it into two separate models so we don’t have to handle everything in a singe model and instead, use two simpler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1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E0ADE-2696-504F-9E53-19713EA0704E}" type="slidenum">
              <a:rPr lang="en-US"/>
              <a:pPr/>
              <a:t>48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graph is from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www.cs.utexas.edu/users/jp/research/email.paper.pdf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Naive-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vs. Rule-Learning in Classification of Email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Jefferson Provost, UT Austin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BEABE-AA72-B844-85EF-EB9D53C6B811}" type="slidenum">
              <a:rPr lang="en-US"/>
              <a:pPr/>
              <a:t>74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Bias/variance in terms of resulting classifier given randomly selected training set; why it is a tradeoff; when to choose low-bias method, when to choose low-variance method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7A0C-DB87-BF4C-8754-DFC1107DC3DD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4050"/>
            <a:ext cx="5707062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37" tIns="45668" rIns="91337" bIns="45668"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7A0C-DB87-BF4C-8754-DFC1107DC3DD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4050"/>
            <a:ext cx="5707062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37" tIns="45668" rIns="91337" bIns="45668"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7A0C-DB87-BF4C-8754-DFC1107DC3DD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64050"/>
            <a:ext cx="5707062" cy="4229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37" tIns="45668" rIns="91337" bIns="45668"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F4773-2C07-B440-ACFC-45CC3CE1103F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AEADD-0BB4-3946-8F8A-877FB27B0A58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07D51-BADD-4042-803F-ACDE69236575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once we have the features, often nice to think about these as just data points in some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-dimensional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E3E1B346-3A63-8648-8736-73639F278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4C184-F9D7-184A-96CD-80E147D52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51BD4-32DB-6644-9242-2B057431F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77451-B4D0-444C-B26E-68168808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81EB-3EB5-6642-814A-83637B3A4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98D46-432C-264E-A8FB-6B2BE925A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9479F-C3C3-524F-AB93-F7090DB04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3429D-48A3-D048-8157-DF9940572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BD5B3-C286-8748-AE1C-1E6AE9B82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85C7C-4AFC-5749-9E23-D3B8B28F3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F6E63-CBD3-2849-B834-D7B7F0FE8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33905-FA79-654E-B270-1543191E4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83CAB-6AC0-F04B-96FA-C5FB043EB1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0" charset="0"/>
              </a:defRPr>
            </a:lvl1pPr>
          </a:lstStyle>
          <a:p>
            <a:fld id="{EE419E46-5D01-1749-AAD6-9BA851CE97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50021"/>
              </a:solidFill>
              <a:latin typeface="Tahoma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github.com/articles/fork-a-repo" TargetMode="External"/><Relationship Id="rId4" Type="http://schemas.openxmlformats.org/officeDocument/2006/relationships/hyperlink" Target="http://schacon.github.com/git/gittutorial.html" TargetMode="External"/><Relationship Id="rId5" Type="http://schemas.openxmlformats.org/officeDocument/2006/relationships/hyperlink" Target="http://www.cs.middlebury.edu/~dkauchak/classes/s12/cs312/lectures/lecture4-gi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kauchak/cs458-f12.git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0.emf"/><Relationship Id="rId7" Type="http://schemas.openxmlformats.org/officeDocument/2006/relationships/oleObject" Target="../embeddings/Microsoft_Equation5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e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244600"/>
            <a:ext cx="4927600" cy="436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096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http://www.isi.edu/natural-language/people/knight3.html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this be useful for 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78979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99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Standing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876800"/>
          </a:xfrm>
        </p:spPr>
        <p:txBody>
          <a:bodyPr/>
          <a:lstStyle/>
          <a:p>
            <a:pPr marL="57150" indent="0" eaLnBrk="1" hangingPunct="1">
              <a:buNone/>
            </a:pPr>
            <a:r>
              <a:rPr lang="en-US" sz="2200" dirty="0" smtClean="0"/>
              <a:t>You have an information need, say:</a:t>
            </a:r>
          </a:p>
          <a:p>
            <a:pPr lvl="1" eaLnBrk="1" hangingPunct="1"/>
            <a:r>
              <a:rPr lang="en-US" sz="2200" dirty="0" smtClean="0">
                <a:ea typeface="ＭＳ Ｐゴシック" pitchFamily="-110" charset="-128"/>
              </a:rPr>
              <a:t>Unrest in the Niger delta region</a:t>
            </a:r>
          </a:p>
          <a:p>
            <a:pPr lvl="1" eaLnBrk="1" hangingPunct="1"/>
            <a:r>
              <a:rPr lang="en-US" sz="2200" dirty="0" err="1" smtClean="0">
                <a:ea typeface="ＭＳ Ｐゴシック" pitchFamily="-110" charset="-128"/>
              </a:rPr>
              <a:t>Adchemy</a:t>
            </a:r>
            <a:r>
              <a:rPr lang="en-US" sz="2200" dirty="0" smtClean="0">
                <a:ea typeface="ＭＳ Ｐゴシック" pitchFamily="-110" charset="-128"/>
              </a:rPr>
              <a:t>, </a:t>
            </a:r>
            <a:r>
              <a:rPr lang="en-US" sz="2200" dirty="0" err="1" smtClean="0">
                <a:ea typeface="ＭＳ Ｐゴシック" pitchFamily="-110" charset="-128"/>
              </a:rPr>
              <a:t>Inc</a:t>
            </a:r>
            <a:endParaRPr lang="en-US" sz="2200" dirty="0" smtClean="0">
              <a:ea typeface="ＭＳ Ｐゴシック" pitchFamily="-110" charset="-128"/>
            </a:endParaRPr>
          </a:p>
          <a:p>
            <a:pPr lvl="1" eaLnBrk="1" hangingPunct="1"/>
            <a:r>
              <a:rPr lang="en-US" sz="2200" dirty="0" smtClean="0">
                <a:ea typeface="ＭＳ Ｐゴシック" pitchFamily="-110" charset="-128"/>
              </a:rPr>
              <a:t>…</a:t>
            </a:r>
          </a:p>
          <a:p>
            <a:pPr lvl="2" eaLnBrk="1" hangingPunct="1"/>
            <a:endParaRPr lang="en-US" sz="1800" dirty="0" smtClean="0">
              <a:ea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200" dirty="0" smtClean="0"/>
              <a:t>You want to rerun an appropriate query periodically to find new news items on this topic</a:t>
            </a:r>
          </a:p>
          <a:p>
            <a:pPr lvl="1" eaLnBrk="1" hangingPunct="1"/>
            <a:endParaRPr lang="en-US" sz="2000" dirty="0" smtClean="0"/>
          </a:p>
          <a:p>
            <a:pPr marL="57150" indent="0" eaLnBrk="1" hangingPunct="1">
              <a:buNone/>
            </a:pPr>
            <a:r>
              <a:rPr lang="en-US" sz="2200" dirty="0" smtClean="0"/>
              <a:t>You will be sent new documents that are </a:t>
            </a:r>
            <a:r>
              <a:rPr lang="en-US" sz="2200" i="1" dirty="0" smtClean="0"/>
              <a:t>found</a:t>
            </a:r>
            <a:r>
              <a:rPr lang="en-US" sz="2200" dirty="0" smtClean="0"/>
              <a:t> </a:t>
            </a:r>
          </a:p>
          <a:p>
            <a:pPr lvl="1" eaLnBrk="1" hangingPunct="1"/>
            <a:r>
              <a:rPr lang="en-US" sz="2200" dirty="0" smtClean="0">
                <a:ea typeface="ＭＳ Ｐゴシック" pitchFamily="-110" charset="-128"/>
              </a:rPr>
              <a:t>it’s classification not ranking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queries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19618"/>
            <a:ext cx="5334000" cy="48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3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Spam filtering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From: "" &lt;takworlld@hotmail.com&gt;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Subject: real estate is the only way... gem  oalvgkay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Anyone can buy real estate with no money down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Stop paying rent TODAY !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There is no need to spend hundreds or even thousands for similar courses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I am 22 years old and I have already purchased 6 properties using the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methods outlined in this truly INCREDIBLE ebook.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Change your life NOW !</a:t>
            </a:r>
          </a:p>
          <a:p>
            <a:pPr eaLnBrk="1" hangingPunct="1">
              <a:buFont typeface="Wingdings" pitchFamily="-110" charset="2"/>
              <a:buNone/>
            </a:pPr>
            <a:endParaRPr lang="en-US" sz="120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=================================================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Click Below to order: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http://www.wholesaledaily.com/sales/nmd.htm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600">
                <a:ea typeface="ＭＳ Ｐゴシック" pitchFamily="-110" charset="-128"/>
                <a:cs typeface="ＭＳ Ｐゴシック" pitchFamily="-110" charset="-128"/>
              </a:rPr>
              <a:t>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applications…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924800" cy="622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95600"/>
            <a:ext cx="4450830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04800" y="2971800"/>
            <a:ext cx="15240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95600"/>
            <a:ext cx="2819400" cy="58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429000"/>
            <a:ext cx="3505200" cy="2732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6248400"/>
            <a:ext cx="7162800" cy="44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334000"/>
            <a:ext cx="182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link spam??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0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do it?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62200" y="3581400"/>
            <a:ext cx="533400" cy="762000"/>
            <a:chOff x="1680" y="3024"/>
            <a:chExt cx="336" cy="480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680" y="3024"/>
              <a:ext cx="33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728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728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28" y="33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728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728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72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728" y="34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V="1">
            <a:off x="3352800" y="2514600"/>
            <a:ext cx="1828800" cy="1219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52800" y="3429000"/>
            <a:ext cx="19050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276600" y="4343400"/>
            <a:ext cx="1828800" cy="914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114800" y="39624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6729" y="5823085"/>
            <a:ext cx="7340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Pros and cons of different approaches?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Manual approach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Used </a:t>
            </a:r>
            <a:r>
              <a:rPr lang="en-US" sz="2400" dirty="0"/>
              <a:t>by Yahoo! (originally; now present but downplayed), </a:t>
            </a:r>
            <a:r>
              <a:rPr lang="en-US" sz="2400" dirty="0" err="1"/>
              <a:t>Looksmart</a:t>
            </a:r>
            <a:r>
              <a:rPr lang="en-US" sz="2400" dirty="0"/>
              <a:t>, </a:t>
            </a:r>
            <a:r>
              <a:rPr lang="en-US" sz="2400" dirty="0" err="1"/>
              <a:t>about.com</a:t>
            </a:r>
            <a:r>
              <a:rPr lang="en-US" sz="2400" dirty="0"/>
              <a:t>, ODP, PubMed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Very </a:t>
            </a:r>
            <a:r>
              <a:rPr lang="en-US" sz="2400" dirty="0"/>
              <a:t>accurate when job is done by experts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Consistent </a:t>
            </a:r>
            <a:r>
              <a:rPr lang="en-US" sz="2400" dirty="0"/>
              <a:t>when the problem size and team is small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Difficult </a:t>
            </a:r>
            <a:r>
              <a:rPr lang="en-US" sz="2400" dirty="0"/>
              <a:t>and expensive to scale</a:t>
            </a:r>
          </a:p>
          <a:p>
            <a:pPr lvl="1" eaLnBrk="1" hangingPunct="1"/>
            <a:r>
              <a:rPr lang="en-US" sz="2000" dirty="0">
                <a:ea typeface="ＭＳ Ｐゴシック" pitchFamily="-110" charset="-128"/>
              </a:rPr>
              <a:t>Means we need automatic classification methods for big problems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slightly better manual approach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Hand</a:t>
            </a:r>
            <a:r>
              <a:rPr lang="en-US" sz="2400" dirty="0"/>
              <a:t>-</a:t>
            </a:r>
            <a:r>
              <a:rPr lang="en-US" sz="2400" dirty="0" smtClean="0"/>
              <a:t>coded, </a:t>
            </a:r>
            <a:r>
              <a:rPr lang="en-US" sz="2400" dirty="0"/>
              <a:t>rule-based </a:t>
            </a:r>
            <a:r>
              <a:rPr lang="en-US" sz="2400" dirty="0" smtClean="0"/>
              <a:t>systems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</a:rPr>
              <a:t>A few </a:t>
            </a:r>
            <a:r>
              <a:rPr lang="en-US" sz="2400" dirty="0">
                <a:ea typeface="ＭＳ Ｐゴシック" pitchFamily="-110" charset="-128"/>
              </a:rPr>
              <a:t>c</a:t>
            </a:r>
            <a:r>
              <a:rPr lang="en-US" sz="2400" dirty="0" smtClean="0">
                <a:ea typeface="ＭＳ Ｐゴシック" pitchFamily="-110" charset="-128"/>
              </a:rPr>
              <a:t>ompanies </a:t>
            </a:r>
            <a:r>
              <a:rPr lang="en-US" sz="2400" smtClean="0">
                <a:ea typeface="ＭＳ Ｐゴシック" pitchFamily="-110" charset="-128"/>
              </a:rPr>
              <a:t>provide an “</a:t>
            </a:r>
            <a:r>
              <a:rPr lang="en-US" sz="2400" dirty="0">
                <a:ea typeface="ＭＳ Ｐゴシック" pitchFamily="-110" charset="-128"/>
              </a:rPr>
              <a:t>IDE” for writing such </a:t>
            </a:r>
            <a:r>
              <a:rPr lang="en-US" sz="2400" dirty="0" smtClean="0">
                <a:ea typeface="ＭＳ Ｐゴシック" pitchFamily="-110" charset="-128"/>
              </a:rPr>
              <a:t>rules</a:t>
            </a:r>
          </a:p>
          <a:p>
            <a:pPr marL="0" indent="0" eaLnBrk="1" hangingPunct="1">
              <a:buNone/>
            </a:pPr>
            <a:endParaRPr lang="en-US" sz="2000" dirty="0">
              <a:ea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200" dirty="0" smtClean="0">
                <a:ea typeface="ＭＳ Ｐゴシック" pitchFamily="-110" charset="-128"/>
              </a:rPr>
              <a:t>Accuracy </a:t>
            </a:r>
            <a:r>
              <a:rPr lang="en-US" sz="2200" dirty="0">
                <a:ea typeface="ＭＳ Ｐゴシック" pitchFamily="-110" charset="-128"/>
              </a:rPr>
              <a:t>is often very high if a rule has been carefully refined over time by a subject expert</a:t>
            </a:r>
          </a:p>
          <a:p>
            <a:pPr eaLnBrk="1" hangingPunct="1"/>
            <a:endParaRPr lang="en-US" sz="2200" dirty="0" smtClean="0">
              <a:ea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200" dirty="0" smtClean="0">
                <a:ea typeface="ＭＳ Ｐゴシック" pitchFamily="-110" charset="-128"/>
              </a:rPr>
              <a:t>Building </a:t>
            </a:r>
            <a:r>
              <a:rPr lang="en-US" sz="2200" dirty="0">
                <a:ea typeface="ＭＳ Ｐゴシック" pitchFamily="-110" charset="-128"/>
              </a:rPr>
              <a:t>and maintaining these rules is expensive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A </a:t>
            </a: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complex classification </a:t>
            </a: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rule</a:t>
            </a:r>
            <a:endParaRPr lang="en-US" sz="36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876800" y="3048000"/>
            <a:ext cx="3429000" cy="1447800"/>
          </a:xfrm>
        </p:spPr>
        <p:txBody>
          <a:bodyPr/>
          <a:lstStyle/>
          <a:p>
            <a:pPr marL="57150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maintenance issues!</a:t>
            </a:r>
          </a:p>
          <a:p>
            <a:pPr marL="57150" indent="0">
              <a:buNone/>
            </a:pPr>
            <a:endParaRPr lang="en-US" sz="2200" dirty="0" smtClean="0">
              <a:solidFill>
                <a:srgbClr val="0000FF"/>
              </a:solidFill>
            </a:endParaRPr>
          </a:p>
          <a:p>
            <a:pPr marL="57150" indent="0">
              <a:buNone/>
            </a:pPr>
            <a:r>
              <a:rPr lang="en-US" sz="2200" dirty="0" smtClean="0">
                <a:solidFill>
                  <a:srgbClr val="0000FF"/>
                </a:solidFill>
              </a:rPr>
              <a:t>Hand</a:t>
            </a:r>
            <a:r>
              <a:rPr lang="en-US" sz="2200" dirty="0" smtClean="0">
                <a:solidFill>
                  <a:srgbClr val="0000FF"/>
                </a:solidFill>
              </a:rPr>
              <a:t>-weighting of terms</a:t>
            </a:r>
          </a:p>
          <a:p>
            <a:endParaRPr lang="en-US" dirty="0" smtClean="0">
              <a:solidFill>
                <a:srgbClr val="0000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58925"/>
            <a:ext cx="3429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Text Classification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cs458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</a:t>
            </a:r>
            <a:r>
              <a:rPr lang="en-US" sz="2000" dirty="0" smtClean="0">
                <a:ea typeface="ＭＳ Ｐゴシック" pitchFamily="-111" charset="-128"/>
              </a:rPr>
              <a:t>2012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from:</a:t>
            </a:r>
            <a:b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</a:br>
            <a:r>
              <a:rPr lang="en-US" sz="1000" dirty="0">
                <a:ea typeface="ＭＳ Ｐゴシック" pitchFamily="-111" charset="-128"/>
              </a:rPr>
              <a:t>http://www.stanford.edu/class/cs276/handouts/</a:t>
            </a:r>
            <a:r>
              <a:rPr lang="en-US" sz="1000" dirty="0" smtClean="0">
                <a:ea typeface="ＭＳ Ｐゴシック" pitchFamily="-111" charset="-128"/>
              </a:rPr>
              <a:t>lecture10-textcat-naivebayes.ppt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http://www.stanford.edu/class/cs276/handouts/lecture11-vector-classify.ppt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http://www.stanford.edu/class/cs276/handouts/lecture12-SVMs.ppt</a:t>
            </a:r>
            <a:endParaRPr lang="en-US" sz="1000" dirty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Automated approaches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Supervised learning of a document-label assignment function</a:t>
            </a:r>
          </a:p>
          <a:p>
            <a:pPr lvl="1" eaLnBrk="1" hangingPunct="1"/>
            <a:r>
              <a:rPr lang="en-US" sz="1800" dirty="0"/>
              <a:t>Many systems partly rely on machine learning (Autonomy, MSN, Verity, </a:t>
            </a:r>
            <a:r>
              <a:rPr lang="en-US" sz="1800" dirty="0" err="1"/>
              <a:t>Enkata</a:t>
            </a:r>
            <a:r>
              <a:rPr lang="en-US" sz="1800" dirty="0"/>
              <a:t>, Yahoo!, …)</a:t>
            </a:r>
          </a:p>
          <a:p>
            <a:pPr lvl="2" eaLnBrk="1" hangingPunct="1"/>
            <a:r>
              <a:rPr lang="en-US" sz="1600" dirty="0" err="1">
                <a:ea typeface="ＭＳ Ｐゴシック" pitchFamily="-110" charset="-128"/>
              </a:rPr>
              <a:t>k</a:t>
            </a:r>
            <a:r>
              <a:rPr lang="en-US" sz="1600" dirty="0">
                <a:ea typeface="ＭＳ Ｐゴシック" pitchFamily="-110" charset="-128"/>
              </a:rPr>
              <a:t>-Nearest Neighbors (simple, powerful)</a:t>
            </a:r>
          </a:p>
          <a:p>
            <a:pPr lvl="2" eaLnBrk="1" hangingPunct="1"/>
            <a:r>
              <a:rPr lang="en-US" sz="1600" dirty="0">
                <a:ea typeface="ＭＳ Ｐゴシック" pitchFamily="-110" charset="-128"/>
              </a:rPr>
              <a:t>Naive </a:t>
            </a:r>
            <a:r>
              <a:rPr lang="en-US" sz="1600" dirty="0" err="1">
                <a:ea typeface="ＭＳ Ｐゴシック" pitchFamily="-110" charset="-128"/>
              </a:rPr>
              <a:t>Bayes</a:t>
            </a:r>
            <a:r>
              <a:rPr lang="en-US" sz="1600" dirty="0">
                <a:ea typeface="ＭＳ Ｐゴシック" pitchFamily="-110" charset="-128"/>
              </a:rPr>
              <a:t> (simple, common method)</a:t>
            </a:r>
          </a:p>
          <a:p>
            <a:pPr lvl="2" eaLnBrk="1" hangingPunct="1"/>
            <a:r>
              <a:rPr lang="en-US" sz="1600" dirty="0">
                <a:ea typeface="ＭＳ Ｐゴシック" pitchFamily="-110" charset="-128"/>
              </a:rPr>
              <a:t>Support-vector machines (new, more powerful)</a:t>
            </a:r>
          </a:p>
          <a:p>
            <a:pPr lvl="2" eaLnBrk="1" hangingPunct="1"/>
            <a:r>
              <a:rPr lang="en-US" sz="1600" dirty="0">
                <a:ea typeface="ＭＳ Ｐゴシック" pitchFamily="-110" charset="-128"/>
              </a:rPr>
              <a:t>… plus many other methods</a:t>
            </a: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Many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commercial systems use a mixture of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methods</a:t>
            </a:r>
          </a:p>
          <a:p>
            <a:pPr marL="0" indent="0" eaLnBrk="1" hangingPunct="1">
              <a:buNone/>
            </a:pPr>
            <a:endParaRPr lang="en-US" sz="20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Pros/Cons?</a:t>
            </a:r>
          </a:p>
          <a:p>
            <a:pPr marL="0" lvl="2" indent="0" eaLnBrk="1" hangingPunct="1">
              <a:buSzPct val="60000"/>
              <a:buNone/>
            </a:pPr>
            <a:r>
              <a:rPr lang="en-US" dirty="0" smtClean="0">
                <a:ea typeface="ＭＳ Ｐゴシック" pitchFamily="-110" charset="-128"/>
              </a:rPr>
              <a:t>Results can be very good!</a:t>
            </a:r>
          </a:p>
          <a:p>
            <a:pPr marL="0" lvl="2" indent="0" eaLnBrk="1" hangingPunct="1">
              <a:buSzPct val="60000"/>
              <a:buNone/>
            </a:pPr>
            <a:endParaRPr lang="en-US" dirty="0" smtClean="0">
              <a:ea typeface="ＭＳ Ｐゴシック" pitchFamily="-110" charset="-128"/>
            </a:endParaRPr>
          </a:p>
          <a:p>
            <a:pPr marL="0" lvl="2" indent="0" eaLnBrk="1" hangingPunct="1">
              <a:buSzPct val="60000"/>
              <a:buNone/>
            </a:pPr>
            <a:r>
              <a:rPr lang="en-US" b="1" dirty="0" smtClean="0">
                <a:solidFill>
                  <a:srgbClr val="008000"/>
                </a:solidFill>
                <a:ea typeface="ＭＳ Ｐゴシック" pitchFamily="-110" charset="-128"/>
              </a:rPr>
              <a:t>No </a:t>
            </a:r>
            <a:r>
              <a:rPr lang="en-US" b="1" dirty="0">
                <a:solidFill>
                  <a:srgbClr val="008000"/>
                </a:solidFill>
                <a:ea typeface="ＭＳ Ｐゴシック" pitchFamily="-110" charset="-128"/>
              </a:rPr>
              <a:t>free lunch</a:t>
            </a:r>
            <a:r>
              <a:rPr lang="en-US" dirty="0">
                <a:ea typeface="ＭＳ Ｐゴシック" pitchFamily="-110" charset="-128"/>
              </a:rPr>
              <a:t>: requires hand-classified training data</a:t>
            </a:r>
            <a:endParaRPr lang="en-US" sz="1000" dirty="0">
              <a:ea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sz="2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0" y="361889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0" y="1566325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170" y="1718725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770" y="1566325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70" y="3166525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63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Given labeled data…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00" y="55432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4500" y="54670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BANANAS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93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504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Unupervised</a:t>
            </a:r>
            <a:r>
              <a:rPr lang="en-US" sz="2000" dirty="0" smtClean="0">
                <a:solidFill>
                  <a:srgbClr val="0000FF"/>
                </a:solidFill>
              </a:rPr>
              <a:t> learning: given data, but no labels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53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50396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labeled examples, learn to label unlabeled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learn </a:t>
            </a:r>
            <a:r>
              <a:rPr lang="en-US" sz="2800" dirty="0" smtClean="0">
                <a:solidFill>
                  <a:srgbClr val="0000FF"/>
                </a:solidFill>
              </a:rPr>
              <a:t>to classify unlabeled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18161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3352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 or BANANA?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114800" y="325153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4013537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5181600" y="2946737"/>
            <a:ext cx="1371600" cy="1371600"/>
            <a:chOff x="7391400" y="3505200"/>
            <a:chExt cx="137160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857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53340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40386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6400800" y="2971800"/>
            <a:ext cx="1371600" cy="1371600"/>
            <a:chOff x="7391400" y="3505200"/>
            <a:chExt cx="137160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318971" y="3938829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4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</a:t>
            </a:r>
            <a:r>
              <a:rPr lang="en-US" dirty="0" smtClean="0"/>
              <a:t>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60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</a:t>
            </a:r>
            <a:r>
              <a:rPr lang="en-US" dirty="0" smtClean="0"/>
              <a:t>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93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spam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85572" y="3557829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2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47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6756" y="29189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06756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06756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45720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543800" y="35052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437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Testing or classification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905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1404" y="3071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1404" y="3604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1404" y="4138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1404" y="4747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4835" y="53456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9364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2187" y="25908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867400" y="51816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5774604" y="35814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984404" y="25146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213004" y="29951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13004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1300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21248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21248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3748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20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 talk today</a:t>
            </a:r>
          </a:p>
          <a:p>
            <a:r>
              <a:rPr lang="en-US" dirty="0" smtClean="0"/>
              <a:t>CS lunch tomorrow, Ross – </a:t>
            </a:r>
            <a:r>
              <a:rPr lang="en-US" dirty="0" err="1" smtClean="0"/>
              <a:t>LaForce</a:t>
            </a:r>
            <a:r>
              <a:rPr lang="en-US" dirty="0" smtClean="0"/>
              <a:t> 121</a:t>
            </a:r>
          </a:p>
          <a:p>
            <a:r>
              <a:rPr lang="en-US" dirty="0" smtClean="0"/>
              <a:t>Finalized proposals</a:t>
            </a:r>
          </a:p>
          <a:p>
            <a:r>
              <a:rPr lang="en-US" dirty="0" smtClean="0"/>
              <a:t>Start working on the project now!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Features?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9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(1, </a:t>
            </a:r>
            <a:r>
              <a:rPr lang="en-US" sz="2000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words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2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sz="2000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Frequency of word occurrence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30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(1, </a:t>
            </a:r>
            <a:r>
              <a:rPr lang="en-US" sz="2000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err="1" smtClean="0"/>
              <a:t>clinton</a:t>
            </a:r>
            <a:r>
              <a:rPr lang="en-US" sz="2000" dirty="0" smtClean="0"/>
              <a:t> said</a:t>
            </a:r>
            <a:endParaRPr lang="en-US" sz="2000" dirty="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4076971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/>
              <a:t>said banana</a:t>
            </a:r>
            <a:endParaRPr lang="en-US" sz="20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3927105" y="5044834"/>
            <a:ext cx="2460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err="1" smtClean="0"/>
              <a:t>california</a:t>
            </a:r>
            <a:r>
              <a:rPr lang="en-US" sz="2000" dirty="0" smtClean="0"/>
              <a:t> schools</a:t>
            </a:r>
            <a:endParaRPr lang="en-US" sz="2000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762229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/>
              <a:t>across the</a:t>
            </a:r>
            <a:endParaRPr lang="en-US" sz="20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5067029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err="1" smtClean="0"/>
              <a:t>tv</a:t>
            </a:r>
            <a:r>
              <a:rPr lang="en-US" sz="2000" dirty="0" smtClean="0"/>
              <a:t> banana</a:t>
            </a:r>
            <a:endParaRPr lang="en-US" sz="2000" dirty="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448029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/>
              <a:t>wrong way</a:t>
            </a:r>
            <a:endParaRPr lang="en-US" sz="2000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829029" y="473783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/>
              <a:t>capital city</a:t>
            </a:r>
            <a:endParaRPr lang="en-US" sz="2000" dirty="0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2171701" y="5396441"/>
            <a:ext cx="3271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 smtClean="0"/>
              <a:t>banana repeatedly</a:t>
            </a:r>
            <a:endParaRPr lang="en-US" sz="2000" dirty="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43400" y="6172200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bigrams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72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POS: occurrence, counts, sequence</a:t>
            </a:r>
          </a:p>
          <a:p>
            <a:r>
              <a:rPr lang="en-US" dirty="0" smtClean="0"/>
              <a:t>Constituents</a:t>
            </a:r>
          </a:p>
          <a:p>
            <a:r>
              <a:rPr lang="en-US" dirty="0" smtClean="0"/>
              <a:t>Whether ‘V1agra’ occurred 15 times</a:t>
            </a:r>
          </a:p>
          <a:p>
            <a:r>
              <a:rPr lang="en-US" dirty="0" smtClean="0"/>
              <a:t>Whether ‘banana’ occurred more times than ‘apple’</a:t>
            </a:r>
          </a:p>
          <a:p>
            <a:r>
              <a:rPr lang="en-US" dirty="0" smtClean="0"/>
              <a:t>If the document has a number in it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Features are very important, but we’re going to focus on the models today</a:t>
            </a:r>
          </a:p>
        </p:txBody>
      </p:sp>
    </p:spTree>
    <p:extLst>
      <p:ext uri="{BB962C8B-B14F-4D97-AF65-F5344CB8AC3E}">
        <p14:creationId xmlns:p14="http://schemas.microsoft.com/office/powerpoint/2010/main" val="1406294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feature-base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7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 purpose: any domain where we can represent a data point as a set of features, we can use the method</a:t>
            </a:r>
            <a:endParaRPr lang="en-US" dirty="0"/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799" y="4240591"/>
            <a:ext cx="2058487" cy="10450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67" y="3396645"/>
            <a:ext cx="1560124" cy="188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235" y="3699329"/>
            <a:ext cx="2242980" cy="15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74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feature space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207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7316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055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512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283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2902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293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817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5980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7504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2902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48840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7984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274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731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391400" y="413634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391400" y="465546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391400" y="511266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3714" y="1741714"/>
            <a:ext cx="5343677" cy="4438953"/>
          </a:xfrm>
          <a:prstGeom prst="rect">
            <a:avLst/>
          </a:prstGeom>
          <a:noFill/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75345" y="61806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35124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feature space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33059" y="396723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88507" y="552268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338947" y="360801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073124" y="34713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225524" y="37761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2530324" y="31133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2606524" y="35475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149324" y="30371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863222" y="37761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253622" y="39285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787022" y="4842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320422" y="42333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807200" y="32427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807200" y="3699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959600" y="3104621"/>
            <a:ext cx="77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959600" y="3623733"/>
            <a:ext cx="118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not-Spam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7422" y="552427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932" y="36977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6449" y="406883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98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3973" y="1874762"/>
            <a:ext cx="198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…,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m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079" y="1874762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dirty="0" smtClean="0"/>
              <a:t>-dimensional space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73" y="2848427"/>
            <a:ext cx="5595909" cy="3162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322" y="6189524"/>
            <a:ext cx="417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big will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be for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72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" imgW="1066800" imgH="203200" progId="Equation.3">
                  <p:embed/>
                </p:oleObj>
              </mc:Choice>
              <mc:Fallback>
                <p:oleObj name="Equation" r:id="rId3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61960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324756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For each label/class,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08576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8802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990600" y="4085760"/>
          <a:ext cx="3802061" cy="41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5" imgW="1663700" imgH="177800" progId="Equation.3">
                  <p:embed/>
                </p:oleObj>
              </mc:Choice>
              <mc:Fallback>
                <p:oleObj name="Equation" r:id="rId5" imgW="1663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85760"/>
                        <a:ext cx="3802061" cy="41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4800600" y="43905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1004888" y="5117635"/>
          <a:ext cx="37719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7" imgW="1651000" imgH="177800" progId="Equation.3">
                  <p:embed/>
                </p:oleObj>
              </mc:Choice>
              <mc:Fallback>
                <p:oleObj name="Equation" r:id="rId7" imgW="1651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117635"/>
                        <a:ext cx="37719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4800600" y="49239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40210"/>
              </p:ext>
            </p:extLst>
          </p:nvPr>
        </p:nvGraphicFramePr>
        <p:xfrm>
          <a:off x="5500688" y="4575175"/>
          <a:ext cx="2989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9" imgW="1308100" imgH="215900" progId="Equation.3">
                  <p:embed/>
                </p:oleObj>
              </mc:Choice>
              <mc:Fallback>
                <p:oleObj name="Equation" r:id="rId9" imgW="1308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4575175"/>
                        <a:ext cx="29892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02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://github.com/dkauchak/cs458-f12.</a:t>
            </a:r>
            <a:r>
              <a:rPr lang="en-US" sz="2400" dirty="0" smtClean="0">
                <a:hlinkClick r:id="rId2"/>
              </a:rPr>
              <a:t>git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Getting your own copy:</a:t>
            </a:r>
          </a:p>
          <a:p>
            <a:pPr>
              <a:buFontTx/>
              <a:buChar char="-"/>
            </a:pPr>
            <a:r>
              <a:rPr lang="en-US" sz="2400" dirty="0" smtClean="0"/>
              <a:t>sign up for a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account</a:t>
            </a:r>
          </a:p>
          <a:p>
            <a:pPr>
              <a:buFontTx/>
              <a:buChar char="-"/>
            </a:pPr>
            <a:r>
              <a:rPr lang="en-US" sz="2400" dirty="0">
                <a:hlinkClick r:id="rId3"/>
              </a:rPr>
              <a:t>https://help.github.com/articles/fork-a-</a:t>
            </a:r>
            <a:r>
              <a:rPr lang="en-US" sz="2400" dirty="0" smtClean="0">
                <a:hlinkClick r:id="rId3"/>
              </a:rPr>
              <a:t>repo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Other Tutorials:</a:t>
            </a:r>
          </a:p>
          <a:p>
            <a:pPr>
              <a:buFontTx/>
              <a:buChar char="-"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://schacon.github.com/git/</a:t>
            </a:r>
            <a:r>
              <a:rPr lang="en-US" sz="2400" dirty="0" smtClean="0">
                <a:hlinkClick r:id="rId4"/>
              </a:rPr>
              <a:t>gittutorial.html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>
                <a:hlinkClick r:id="rId5"/>
              </a:rPr>
              <a:t>http://www.cs.middlebury.edu/~dkauchak/classes/s12/cs312/lectures/lecture4-</a:t>
            </a:r>
            <a:r>
              <a:rPr lang="en-US" sz="2400" dirty="0" smtClean="0">
                <a:hlinkClick r:id="rId5"/>
              </a:rPr>
              <a:t>git.pdf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1874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51776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95" y="555018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49242"/>
              </p:ext>
            </p:extLst>
          </p:nvPr>
        </p:nvGraphicFramePr>
        <p:xfrm>
          <a:off x="1625600" y="4379913"/>
          <a:ext cx="4191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1" name="Equation" r:id="rId4" imgW="1955800" imgH="292100" progId="Equation.3">
                  <p:embed/>
                </p:oleObj>
              </mc:Choice>
              <mc:Fallback>
                <p:oleObj name="Equation" r:id="rId4" imgW="1955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379913"/>
                        <a:ext cx="4191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2" name="Equation" r:id="rId6" imgW="1066800" imgH="203200" progId="Equation.3">
                  <p:embed/>
                </p:oleObj>
              </mc:Choice>
              <mc:Fallback>
                <p:oleObj name="Equation" r:id="rId6" imgW="1066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61960"/>
                        <a:ext cx="25701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0984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Bayes’ Rule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92188" y="2109788"/>
          <a:ext cx="6661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9" name="Equation" r:id="rId3" imgW="2451100" imgH="165100" progId="Equation.3">
                  <p:embed/>
                </p:oleObj>
              </mc:Choice>
              <mc:Fallback>
                <p:oleObj name="Equation" r:id="rId3" imgW="2451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109788"/>
                        <a:ext cx="66611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216150" y="3352800"/>
            <a:ext cx="4584700" cy="1198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430463" y="3436937"/>
          <a:ext cx="41767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0" name="Equation" r:id="rId5" imgW="1536700" imgH="393700" progId="Equation.3">
                  <p:embed/>
                </p:oleObj>
              </mc:Choice>
              <mc:Fallback>
                <p:oleObj name="Equation" r:id="rId5" imgW="1536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436937"/>
                        <a:ext cx="417671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5562600"/>
            <a:ext cx="46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can we use this?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31173"/>
              </p:ext>
            </p:extLst>
          </p:nvPr>
        </p:nvGraphicFramePr>
        <p:xfrm>
          <a:off x="1236663" y="3546475"/>
          <a:ext cx="53514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4" imgW="1968500" imgH="419100" progId="Equation.3">
                  <p:embed/>
                </p:oleObj>
              </mc:Choice>
              <mc:Fallback>
                <p:oleObj name="Equation" r:id="rId4" imgW="1968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546475"/>
                        <a:ext cx="5351462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4586287" y="30861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72187" y="19050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87" y="1676400"/>
            <a:ext cx="128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(posterior)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95987" y="28956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19719" y="5358190"/>
            <a:ext cx="564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not model </a:t>
            </a:r>
            <a:r>
              <a:rPr lang="en-US" sz="2400" dirty="0" err="1" smtClean="0">
                <a:solidFill>
                  <a:srgbClr val="FF0000"/>
                </a:solidFill>
              </a:rPr>
              <a:t>P(Label|Data</a:t>
            </a:r>
            <a:r>
              <a:rPr lang="en-US" sz="2400" dirty="0" smtClean="0">
                <a:solidFill>
                  <a:srgbClr val="FF0000"/>
                </a:solidFill>
              </a:rPr>
              <a:t>) directly?</a:t>
            </a:r>
          </a:p>
        </p:txBody>
      </p:sp>
    </p:spTree>
    <p:extLst>
      <p:ext uri="{BB962C8B-B14F-4D97-AF65-F5344CB8AC3E}">
        <p14:creationId xmlns:p14="http://schemas.microsoft.com/office/powerpoint/2010/main" val="1046072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Bayesian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14350" y="2016125"/>
          <a:ext cx="42179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2" name="Equation" r:id="rId3" imgW="1968500" imgH="266700" progId="Equation.3">
                  <p:embed/>
                </p:oleObj>
              </mc:Choice>
              <mc:Fallback>
                <p:oleObj name="Equation" r:id="rId3" imgW="1968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016125"/>
                        <a:ext cx="4217988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295400" y="2935288"/>
          <a:ext cx="40830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3" name="Equation" r:id="rId5" imgW="1905000" imgH="406400" progId="Equation.3">
                  <p:embed/>
                </p:oleObj>
              </mc:Choice>
              <mc:Fallback>
                <p:oleObj name="Equation" r:id="rId5" imgW="1905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35288"/>
                        <a:ext cx="408305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>
            <a:off x="4876800" y="2209800"/>
            <a:ext cx="1143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different distributions for different labels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93506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FF"/>
                </a:solidFill>
              </a:rPr>
              <a:t>Bayes</a:t>
            </a:r>
            <a:r>
              <a:rPr lang="en-US" dirty="0" smtClean="0">
                <a:solidFill>
                  <a:srgbClr val="0000FF"/>
                </a:solidFill>
              </a:rPr>
              <a:t> rule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1381125" y="4383088"/>
          <a:ext cx="40290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4" name="Equation" r:id="rId7" imgW="1879600" imgH="266700" progId="Equation.3">
                  <p:embed/>
                </p:oleObj>
              </mc:Choice>
              <mc:Fallback>
                <p:oleObj name="Equation" r:id="rId7" imgW="1879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383088"/>
                        <a:ext cx="4029075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5867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models to learn </a:t>
            </a:r>
            <a:r>
              <a:rPr lang="en-US" sz="2400" i="1" dirty="0" smtClean="0">
                <a:solidFill>
                  <a:srgbClr val="FF0000"/>
                </a:solidFill>
              </a:rPr>
              <a:t>for each label/class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04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07619" y="1536098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756770"/>
            <a:ext cx="7283752" cy="13255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0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000" dirty="0" smtClean="0">
                <a:ea typeface="ＭＳ Ｐゴシック" pitchFamily="-110" charset="-128"/>
                <a:cs typeface="ＭＳ Ｐゴシック" pitchFamily="-110" charset="-128"/>
              </a:rPr>
              <a:t>each other </a:t>
            </a:r>
            <a:r>
              <a:rPr lang="en-US" sz="20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881187"/>
              </p:ext>
            </p:extLst>
          </p:nvPr>
        </p:nvGraphicFramePr>
        <p:xfrm>
          <a:off x="1447800" y="6096000"/>
          <a:ext cx="58912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3" name="Equation" r:id="rId3" imgW="2628900" imgH="177800" progId="Equation.3">
                  <p:embed/>
                </p:oleObj>
              </mc:Choice>
              <mc:Fallback>
                <p:oleObj name="Equation" r:id="rId3" imgW="2628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589121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13239" y="1524003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2776480" y="2020245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040095" y="2295955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3477479" y="2564008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34395" y="2386331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533109" y="2077775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66684" y="2842383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72304" y="2830288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2821817" y="313508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66571" y="3122994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5188857" y="289947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7847" y="300349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03467" y="2991399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46" name="Oval 45"/>
          <p:cNvSpPr/>
          <p:nvPr/>
        </p:nvSpPr>
        <p:spPr>
          <a:xfrm>
            <a:off x="3623733" y="30995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29353" y="30874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5147" y="2911569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781800" y="2819400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assume binary features for now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19563"/>
              </p:ext>
            </p:extLst>
          </p:nvPr>
        </p:nvGraphicFramePr>
        <p:xfrm>
          <a:off x="1447800" y="4724400"/>
          <a:ext cx="4572000" cy="46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4" name="Equation" r:id="rId5" imgW="2095500" imgH="215900" progId="Equation.3">
                  <p:embed/>
                </p:oleObj>
              </mc:Choice>
              <mc:Fallback>
                <p:oleObj name="Equation" r:id="rId5" imgW="2095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4572000" cy="4685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 bwMode="auto">
          <a:xfrm>
            <a:off x="3962400" y="5257800"/>
            <a:ext cx="762000" cy="609600"/>
          </a:xfrm>
          <a:prstGeom prst="downArrow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16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p(‘v1agra’ | spam)</a:t>
            </a:r>
          </a:p>
          <a:p>
            <a:pPr marL="0" indent="0">
              <a:buNone/>
            </a:pPr>
            <a:r>
              <a:rPr lang="en-US" dirty="0" err="1" smtClean="0"/>
              <a:t>p(‘the</a:t>
            </a:r>
            <a:r>
              <a:rPr lang="en-US" dirty="0" smtClean="0"/>
              <a:t>’ | spam)</a:t>
            </a:r>
          </a:p>
          <a:p>
            <a:pPr marL="0" indent="0">
              <a:buNone/>
            </a:pPr>
            <a:r>
              <a:rPr lang="en-US" dirty="0" err="1" smtClean="0"/>
              <a:t>p(‘enlargement</a:t>
            </a:r>
            <a:r>
              <a:rPr lang="en-US" dirty="0" smtClean="0"/>
              <a:t>’ | not-spam)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3124200" y="4465380"/>
            <a:ext cx="5029200" cy="838200"/>
            <a:chOff x="3124200" y="5638800"/>
            <a:chExt cx="50292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198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8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958" y="40386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us: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/>
        </p:nvGraphicFramePr>
        <p:xfrm>
          <a:off x="719619" y="4648200"/>
          <a:ext cx="720518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3" imgW="2794000" imgH="266700" progId="Equation.3">
                  <p:embed/>
                </p:oleObj>
              </mc:Choice>
              <mc:Fallback>
                <p:oleObj name="Equation" r:id="rId3" imgW="2794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9" y="4648200"/>
                        <a:ext cx="720518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6019800"/>
            <a:ext cx="5693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estimate these probabilities?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3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3657600"/>
          <a:ext cx="29543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1" name="Equation" r:id="rId3" imgW="1092200" imgH="393700" progId="Equation.3">
                  <p:embed/>
                </p:oleObj>
              </mc:Choice>
              <mc:Fallback>
                <p:oleObj name="Equation" r:id="rId3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954337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47788" y="1973263"/>
          <a:ext cx="19923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Equation" r:id="rId5" imgW="736600" imgH="368300" progId="Equation.3">
                  <p:embed/>
                </p:oleObj>
              </mc:Choice>
              <mc:Fallback>
                <p:oleObj name="Equation" r:id="rId5" imgW="736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73263"/>
                        <a:ext cx="1992312" cy="9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39527" y="19928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number of items with label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48200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98959" y="2526268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total number of items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45468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19600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39527" y="43550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number of items with label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8205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Features: word occurring in a document (though others could be used…)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Does the Naïve </a:t>
            </a:r>
            <a:r>
              <a:rPr lang="en-US" sz="2400" dirty="0" err="1" smtClean="0">
                <a:solidFill>
                  <a:srgbClr val="FF0000"/>
                </a:solidFill>
              </a:rPr>
              <a:t>Bayes</a:t>
            </a:r>
            <a:r>
              <a:rPr lang="en-US" sz="2400" dirty="0" smtClean="0">
                <a:solidFill>
                  <a:srgbClr val="FF0000"/>
                </a:solidFill>
              </a:rPr>
              <a:t> assumption hold?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Are word occurrences independent given the label?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Lot’s </a:t>
            </a:r>
            <a:r>
              <a:rPr lang="en-US" sz="2400" dirty="0" smtClean="0"/>
              <a:t>of text classification problems</a:t>
            </a:r>
          </a:p>
          <a:p>
            <a:pPr lvl="1"/>
            <a:r>
              <a:rPr lang="en-US" sz="2000" dirty="0" smtClean="0"/>
              <a:t>sentiment analysis: positive vs. negative reviews</a:t>
            </a:r>
          </a:p>
          <a:p>
            <a:pPr lvl="1"/>
            <a:r>
              <a:rPr lang="en-US" sz="2000" dirty="0" smtClean="0"/>
              <a:t>category classification</a:t>
            </a:r>
          </a:p>
          <a:p>
            <a:pPr lvl="1"/>
            <a:r>
              <a:rPr lang="en-US" sz="2000" dirty="0" smtClean="0"/>
              <a:t>spam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674818" name="Object 2"/>
          <p:cNvGraphicFramePr>
            <a:graphicFrameLocks noChangeAspect="1"/>
          </p:cNvGraphicFramePr>
          <p:nvPr/>
        </p:nvGraphicFramePr>
        <p:xfrm>
          <a:off x="914400" y="3034685"/>
          <a:ext cx="6657219" cy="50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2" name="Equation" r:id="rId3" imgW="3505200" imgH="266700" progId="Equation.3">
                  <p:embed/>
                </p:oleObj>
              </mc:Choice>
              <mc:Fallback>
                <p:oleObj name="Equation" r:id="rId3" imgW="3505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34685"/>
                        <a:ext cx="6657219" cy="505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06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on spam email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6363" y="1600200"/>
            <a:ext cx="3449637" cy="478041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362200" y="6397823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sz="1400" dirty="0" err="1" smtClean="0">
                <a:ea typeface="ＭＳ Ｐゴシック" pitchFamily="-110" charset="-128"/>
                <a:cs typeface="ＭＳ Ｐゴシック" pitchFamily="-110" charset="-128"/>
              </a:rPr>
              <a:t>www.cnbc.cmu.edu/~jp/research/email.paper.pdf</a:t>
            </a:r>
            <a:endParaRPr lang="en-US" sz="1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482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ea typeface="ＭＳ Ｐゴシック" pitchFamily="-110" charset="-128"/>
                <a:cs typeface="ＭＳ Ｐゴシック" pitchFamily="-110" charset="-128"/>
              </a:rPr>
              <a:t>SpamAssassin</a:t>
            </a:r>
            <a:endParaRPr lang="en-US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has found a home in spam filtering</a:t>
            </a:r>
          </a:p>
          <a:p>
            <a:pPr lvl="1" eaLnBrk="1" hangingPunct="1"/>
            <a:r>
              <a:rPr lang="en-US" dirty="0"/>
              <a:t>Paul Graham’s </a:t>
            </a:r>
            <a:r>
              <a:rPr lang="en-US" i="1" dirty="0"/>
              <a:t>A Plan for Spam</a:t>
            </a:r>
          </a:p>
          <a:p>
            <a:pPr lvl="2" eaLnBrk="1" hangingPunct="1"/>
            <a:r>
              <a:rPr lang="en-US" dirty="0">
                <a:ea typeface="ＭＳ Ｐゴシック" pitchFamily="-110" charset="-128"/>
              </a:rPr>
              <a:t>A mutant with more mutant offspring...</a:t>
            </a:r>
          </a:p>
          <a:p>
            <a:pPr lvl="1" eaLnBrk="1" hangingPunct="1"/>
            <a:r>
              <a:rPr lang="en-US" dirty="0"/>
              <a:t>Naive </a:t>
            </a:r>
            <a:r>
              <a:rPr lang="en-US" dirty="0" err="1"/>
              <a:t>Bayes</a:t>
            </a:r>
            <a:r>
              <a:rPr lang="en-US" dirty="0"/>
              <a:t>-like classifier with weird parameter estimation</a:t>
            </a:r>
          </a:p>
          <a:p>
            <a:pPr lvl="1" eaLnBrk="1" hangingPunct="1"/>
            <a:r>
              <a:rPr lang="en-US" dirty="0"/>
              <a:t>Widely used in spam filters </a:t>
            </a:r>
            <a:endParaRPr lang="en-US" dirty="0" smtClean="0"/>
          </a:p>
          <a:p>
            <a:pPr lvl="1" eaLnBrk="1" hangingPunct="1"/>
            <a:r>
              <a:rPr lang="en-US" dirty="0" smtClean="0"/>
              <a:t>But </a:t>
            </a:r>
            <a:r>
              <a:rPr lang="en-US" dirty="0"/>
              <a:t>also many other things: black hole lists, etc.</a:t>
            </a:r>
          </a:p>
          <a:p>
            <a:pPr eaLnBrk="1" hangingPunct="1"/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Many email topic filters also use NB classifiers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Each project will “fork” their own </a:t>
            </a:r>
            <a:r>
              <a:rPr lang="en-US" sz="2000" dirty="0" err="1" smtClean="0"/>
              <a:t>GitHub</a:t>
            </a:r>
            <a:r>
              <a:rPr lang="en-US" sz="2000" dirty="0" smtClean="0"/>
              <a:t> project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Your team can interact with this project as much as you want without affecting the general project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When you want to merge with the main code base:</a:t>
            </a:r>
          </a:p>
          <a:p>
            <a:pPr>
              <a:buFontTx/>
              <a:buChar char="-"/>
            </a:pPr>
            <a:r>
              <a:rPr lang="en-US" sz="2000" dirty="0" err="1" smtClean="0"/>
              <a:t>git</a:t>
            </a:r>
            <a:r>
              <a:rPr lang="en-US" sz="2000" dirty="0" smtClean="0"/>
              <a:t> pull upstream master </a:t>
            </a:r>
            <a:br>
              <a:rPr lang="en-US" sz="2000" dirty="0" smtClean="0"/>
            </a:br>
            <a:r>
              <a:rPr lang="en-US" sz="2000" dirty="0" smtClean="0"/>
              <a:t>(make sure you have the latest changes)</a:t>
            </a:r>
          </a:p>
          <a:p>
            <a:pPr>
              <a:buFontTx/>
              <a:buChar char="-"/>
            </a:pPr>
            <a:r>
              <a:rPr lang="en-US" sz="2000" dirty="0" err="1" smtClean="0"/>
              <a:t>git</a:t>
            </a:r>
            <a:r>
              <a:rPr lang="en-US" sz="2000" dirty="0" smtClean="0"/>
              <a:t> status</a:t>
            </a:r>
            <a:br>
              <a:rPr lang="en-US" sz="2000" dirty="0" smtClean="0"/>
            </a:br>
            <a:r>
              <a:rPr lang="en-US" sz="2000" dirty="0" smtClean="0"/>
              <a:t>(Make sure all the files you’re using are in the </a:t>
            </a:r>
            <a:r>
              <a:rPr lang="en-US" sz="2000" dirty="0" err="1" smtClean="0"/>
              <a:t>git</a:t>
            </a:r>
            <a:r>
              <a:rPr lang="en-US" sz="2000" dirty="0" smtClean="0"/>
              <a:t> repository)</a:t>
            </a:r>
          </a:p>
          <a:p>
            <a:pPr>
              <a:buFontTx/>
              <a:buChar char="-"/>
            </a:pPr>
            <a:r>
              <a:rPr lang="en-US" sz="2000" dirty="0"/>
              <a:t>Make sure your code </a:t>
            </a:r>
            <a:r>
              <a:rPr lang="en-US" sz="2000" dirty="0" smtClean="0"/>
              <a:t>compiles!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Make sure your code runs (run your tests)</a:t>
            </a:r>
          </a:p>
          <a:p>
            <a:pPr>
              <a:buFontTx/>
              <a:buChar char="-"/>
            </a:pPr>
            <a:r>
              <a:rPr lang="en-US" sz="2000" dirty="0" err="1" smtClean="0"/>
              <a:t>git</a:t>
            </a:r>
            <a:r>
              <a:rPr lang="en-US" sz="2000" dirty="0" smtClean="0"/>
              <a:t> push origin master</a:t>
            </a:r>
          </a:p>
          <a:p>
            <a:pPr>
              <a:buFontTx/>
              <a:buChar char="-"/>
            </a:pPr>
            <a:r>
              <a:rPr lang="en-US" sz="2000" dirty="0" smtClean="0"/>
              <a:t>Issue a pull request on </a:t>
            </a:r>
            <a:r>
              <a:rPr lang="en-US" sz="2000" dirty="0" err="1" smtClean="0"/>
              <a:t>github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02925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Fast to train</a:t>
            </a:r>
          </a:p>
          <a:p>
            <a:pPr lvl="1"/>
            <a:r>
              <a:rPr lang="en-US" dirty="0" smtClean="0"/>
              <a:t>Reasonable performance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Bad</a:t>
            </a:r>
            <a:endParaRPr lang="en-US" dirty="0" smtClean="0"/>
          </a:p>
          <a:p>
            <a:pPr lvl="1"/>
            <a:r>
              <a:rPr lang="en-US" dirty="0" smtClean="0"/>
              <a:t>We can do better</a:t>
            </a:r>
          </a:p>
          <a:p>
            <a:pPr lvl="1"/>
            <a:r>
              <a:rPr lang="en-US" dirty="0" smtClean="0"/>
              <a:t>Independence assumptions are rarely true</a:t>
            </a:r>
          </a:p>
          <a:p>
            <a:pPr lvl="1"/>
            <a:r>
              <a:rPr lang="en-US" dirty="0" smtClean="0"/>
              <a:t>Smoothing is challenging</a:t>
            </a:r>
          </a:p>
          <a:p>
            <a:pPr lvl="1"/>
            <a:r>
              <a:rPr lang="en-US" dirty="0" smtClean="0"/>
              <a:t>Feature selection is usually required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a typeface="ＭＳ Ｐゴシック" pitchFamily="-110" charset="-128"/>
                <a:cs typeface="ＭＳ Ｐゴシック" pitchFamily="-110" charset="-128"/>
              </a:rPr>
              <a:t>Recall: Vector Space Representation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Each document is a vector, one component for each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term/word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Normally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normalize vectors to unit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length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High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-dimensional vector space:</a:t>
            </a:r>
          </a:p>
          <a:p>
            <a:pPr lvl="1" eaLnBrk="1" hangingPunct="1"/>
            <a:r>
              <a:rPr lang="en-US" sz="2000" dirty="0"/>
              <a:t>Terms are axes</a:t>
            </a:r>
          </a:p>
          <a:p>
            <a:pPr lvl="1" eaLnBrk="1" hangingPunct="1"/>
            <a:r>
              <a:rPr lang="en-US" sz="2000" dirty="0"/>
              <a:t>10,000+ dimensions, or even 100,000+</a:t>
            </a:r>
          </a:p>
          <a:p>
            <a:pPr lvl="1" eaLnBrk="1" hangingPunct="1"/>
            <a:r>
              <a:rPr lang="en-US" sz="2000" dirty="0"/>
              <a:t>Docs are vectors in this space</a:t>
            </a:r>
          </a:p>
          <a:p>
            <a:pPr lvl="1" eaLnBrk="1" hangingPunct="1"/>
            <a:endParaRPr lang="en-US" sz="2000" dirty="0"/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How can we do classification in this space?</a:t>
            </a:r>
          </a:p>
          <a:p>
            <a:pPr lvl="1" eaLnBrk="1" hangingPunct="1"/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Documents in a Vector Space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Test Document of what class?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5605" name="Oval 22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Oval 23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Oval 24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26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5610" name="Text Box 27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5611" name="Text Box 28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5614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1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2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4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6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7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8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9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0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1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3" name="Line 33"/>
          <p:cNvSpPr>
            <a:spLocks noChangeShapeType="1"/>
          </p:cNvSpPr>
          <p:nvPr/>
        </p:nvSpPr>
        <p:spPr bwMode="auto">
          <a:xfrm>
            <a:off x="3581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Test Document = Government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6629" name="Oval 22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Oval 23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24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25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Text Box 26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4" name="Text Box 27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5" name="Text Box 28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6636" name="Freeform 29"/>
          <p:cNvSpPr>
            <a:spLocks/>
          </p:cNvSpPr>
          <p:nvPr/>
        </p:nvSpPr>
        <p:spPr bwMode="auto">
          <a:xfrm>
            <a:off x="1701800" y="4343400"/>
            <a:ext cx="2184400" cy="1981200"/>
          </a:xfrm>
          <a:custGeom>
            <a:avLst/>
            <a:gdLst>
              <a:gd name="T0" fmla="*/ 2184400 w 1376"/>
              <a:gd name="T1" fmla="*/ 0 h 1248"/>
              <a:gd name="T2" fmla="*/ 1498600 w 1376"/>
              <a:gd name="T3" fmla="*/ 304800 h 1248"/>
              <a:gd name="T4" fmla="*/ 1270000 w 1376"/>
              <a:gd name="T5" fmla="*/ 990600 h 1248"/>
              <a:gd name="T6" fmla="*/ 203200 w 1376"/>
              <a:gd name="T7" fmla="*/ 1828800 h 1248"/>
              <a:gd name="T8" fmla="*/ 50800 w 1376"/>
              <a:gd name="T9" fmla="*/ 190500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1248"/>
              <a:gd name="T17" fmla="*/ 1376 w 1376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" h="1248">
                <a:moveTo>
                  <a:pt x="1376" y="0"/>
                </a:moveTo>
                <a:cubicBezTo>
                  <a:pt x="1208" y="44"/>
                  <a:pt x="1040" y="88"/>
                  <a:pt x="944" y="192"/>
                </a:cubicBezTo>
                <a:cubicBezTo>
                  <a:pt x="848" y="296"/>
                  <a:pt x="936" y="464"/>
                  <a:pt x="800" y="624"/>
                </a:cubicBezTo>
                <a:cubicBezTo>
                  <a:pt x="664" y="784"/>
                  <a:pt x="256" y="1056"/>
                  <a:pt x="128" y="1152"/>
                </a:cubicBezTo>
                <a:cubicBezTo>
                  <a:pt x="0" y="1248"/>
                  <a:pt x="48" y="1192"/>
                  <a:pt x="32" y="120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30"/>
          <p:cNvSpPr>
            <a:spLocks/>
          </p:cNvSpPr>
          <p:nvPr/>
        </p:nvSpPr>
        <p:spPr bwMode="auto">
          <a:xfrm>
            <a:off x="3784600" y="2286000"/>
            <a:ext cx="266700" cy="2057400"/>
          </a:xfrm>
          <a:custGeom>
            <a:avLst/>
            <a:gdLst>
              <a:gd name="T0" fmla="*/ 101600 w 168"/>
              <a:gd name="T1" fmla="*/ 2057400 h 1296"/>
              <a:gd name="T2" fmla="*/ 254000 w 168"/>
              <a:gd name="T3" fmla="*/ 1752600 h 1296"/>
              <a:gd name="T4" fmla="*/ 25400 w 168"/>
              <a:gd name="T5" fmla="*/ 1143000 h 1296"/>
              <a:gd name="T6" fmla="*/ 101600 w 168"/>
              <a:gd name="T7" fmla="*/ 0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296"/>
              <a:gd name="T14" fmla="*/ 168 w 16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296">
                <a:moveTo>
                  <a:pt x="64" y="1296"/>
                </a:moveTo>
                <a:cubicBezTo>
                  <a:pt x="116" y="1248"/>
                  <a:pt x="168" y="1200"/>
                  <a:pt x="160" y="1104"/>
                </a:cubicBezTo>
                <a:cubicBezTo>
                  <a:pt x="152" y="1008"/>
                  <a:pt x="32" y="904"/>
                  <a:pt x="16" y="720"/>
                </a:cubicBezTo>
                <a:cubicBezTo>
                  <a:pt x="0" y="536"/>
                  <a:pt x="32" y="268"/>
                  <a:pt x="6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Freeform 31"/>
          <p:cNvSpPr>
            <a:spLocks/>
          </p:cNvSpPr>
          <p:nvPr/>
        </p:nvSpPr>
        <p:spPr bwMode="auto">
          <a:xfrm>
            <a:off x="3924300" y="4292600"/>
            <a:ext cx="2628900" cy="774700"/>
          </a:xfrm>
          <a:custGeom>
            <a:avLst/>
            <a:gdLst>
              <a:gd name="T0" fmla="*/ 0 w 1656"/>
              <a:gd name="T1" fmla="*/ 50800 h 488"/>
              <a:gd name="T2" fmla="*/ 228600 w 1656"/>
              <a:gd name="T3" fmla="*/ 355600 h 488"/>
              <a:gd name="T4" fmla="*/ 1371600 w 1656"/>
              <a:gd name="T5" fmla="*/ 50800 h 488"/>
              <a:gd name="T6" fmla="*/ 2438400 w 1656"/>
              <a:gd name="T7" fmla="*/ 660400 h 488"/>
              <a:gd name="T8" fmla="*/ 2514600 w 1656"/>
              <a:gd name="T9" fmla="*/ 736600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6"/>
              <a:gd name="T16" fmla="*/ 0 h 488"/>
              <a:gd name="T17" fmla="*/ 1656 w 1656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6" h="488">
                <a:moveTo>
                  <a:pt x="0" y="32"/>
                </a:moveTo>
                <a:cubicBezTo>
                  <a:pt x="0" y="128"/>
                  <a:pt x="0" y="224"/>
                  <a:pt x="144" y="224"/>
                </a:cubicBezTo>
                <a:cubicBezTo>
                  <a:pt x="288" y="224"/>
                  <a:pt x="632" y="0"/>
                  <a:pt x="864" y="32"/>
                </a:cubicBezTo>
                <a:cubicBezTo>
                  <a:pt x="1096" y="64"/>
                  <a:pt x="1416" y="344"/>
                  <a:pt x="1536" y="416"/>
                </a:cubicBezTo>
                <a:cubicBezTo>
                  <a:pt x="1656" y="488"/>
                  <a:pt x="1620" y="476"/>
                  <a:pt x="1584" y="46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600200" y="2438400"/>
            <a:ext cx="4191000" cy="3657600"/>
            <a:chOff x="1008" y="1536"/>
            <a:chExt cx="2640" cy="2304"/>
          </a:xfrm>
        </p:grpSpPr>
        <p:sp>
          <p:nvSpPr>
            <p:cNvPr id="26643" name="Oval 4"/>
            <p:cNvSpPr>
              <a:spLocks noChangeArrowheads="1"/>
            </p:cNvSpPr>
            <p:nvPr/>
          </p:nvSpPr>
          <p:spPr bwMode="auto">
            <a:xfrm>
              <a:off x="1200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Oval 5"/>
            <p:cNvSpPr>
              <a:spLocks noChangeArrowheads="1"/>
            </p:cNvSpPr>
            <p:nvPr/>
          </p:nvSpPr>
          <p:spPr bwMode="auto">
            <a:xfrm>
              <a:off x="259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Oval 6"/>
            <p:cNvSpPr>
              <a:spLocks noChangeArrowheads="1"/>
            </p:cNvSpPr>
            <p:nvPr/>
          </p:nvSpPr>
          <p:spPr bwMode="auto">
            <a:xfrm>
              <a:off x="2928" y="30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Oval 7"/>
            <p:cNvSpPr>
              <a:spLocks noChangeArrowheads="1"/>
            </p:cNvSpPr>
            <p:nvPr/>
          </p:nvSpPr>
          <p:spPr bwMode="auto">
            <a:xfrm>
              <a:off x="1296" y="201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Oval 8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Oval 9"/>
            <p:cNvSpPr>
              <a:spLocks noChangeArrowheads="1"/>
            </p:cNvSpPr>
            <p:nvPr/>
          </p:nvSpPr>
          <p:spPr bwMode="auto">
            <a:xfrm>
              <a:off x="1968" y="168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Oval 10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Oval 11"/>
            <p:cNvSpPr>
              <a:spLocks noChangeArrowheads="1"/>
            </p:cNvSpPr>
            <p:nvPr/>
          </p:nvSpPr>
          <p:spPr bwMode="auto">
            <a:xfrm>
              <a:off x="1680" y="21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Oval 12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Oval 13"/>
            <p:cNvSpPr>
              <a:spLocks noChangeArrowheads="1"/>
            </p:cNvSpPr>
            <p:nvPr/>
          </p:nvSpPr>
          <p:spPr bwMode="auto">
            <a:xfrm>
              <a:off x="1872" y="268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Oval 14"/>
            <p:cNvSpPr>
              <a:spLocks noChangeArrowheads="1"/>
            </p:cNvSpPr>
            <p:nvPr/>
          </p:nvSpPr>
          <p:spPr bwMode="auto">
            <a:xfrm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Oval 15"/>
            <p:cNvSpPr>
              <a:spLocks noChangeArrowheads="1"/>
            </p:cNvSpPr>
            <p:nvPr/>
          </p:nvSpPr>
          <p:spPr bwMode="auto">
            <a:xfrm>
              <a:off x="278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Oval 16"/>
            <p:cNvSpPr>
              <a:spLocks noChangeArrowheads="1"/>
            </p:cNvSpPr>
            <p:nvPr/>
          </p:nvSpPr>
          <p:spPr bwMode="auto">
            <a:xfrm>
              <a:off x="2880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Oval 17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Oval 18"/>
            <p:cNvSpPr>
              <a:spLocks noChangeArrowheads="1"/>
            </p:cNvSpPr>
            <p:nvPr/>
          </p:nvSpPr>
          <p:spPr bwMode="auto">
            <a:xfrm>
              <a:off x="3072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Oval 19"/>
            <p:cNvSpPr>
              <a:spLocks noChangeArrowheads="1"/>
            </p:cNvSpPr>
            <p:nvPr/>
          </p:nvSpPr>
          <p:spPr bwMode="auto">
            <a:xfrm>
              <a:off x="254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Oval 20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Oval 21"/>
            <p:cNvSpPr>
              <a:spLocks noChangeArrowheads="1"/>
            </p:cNvSpPr>
            <p:nvPr/>
          </p:nvSpPr>
          <p:spPr bwMode="auto">
            <a:xfrm>
              <a:off x="32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32"/>
            <p:cNvSpPr>
              <a:spLocks noChangeArrowheads="1"/>
            </p:cNvSpPr>
            <p:nvPr/>
          </p:nvSpPr>
          <p:spPr bwMode="auto">
            <a:xfrm>
              <a:off x="2208" y="2448"/>
              <a:ext cx="96" cy="9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0" name="Line 33"/>
          <p:cNvSpPr>
            <a:spLocks noChangeShapeType="1"/>
          </p:cNvSpPr>
          <p:nvPr/>
        </p:nvSpPr>
        <p:spPr bwMode="auto">
          <a:xfrm>
            <a:off x="3581400" y="1447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2390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document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dirty="0" smtClean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nearest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neighbors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buNone/>
            </a:pP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36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Oval 2"/>
          <p:cNvSpPr>
            <a:spLocks noChangeArrowheads="1"/>
          </p:cNvSpPr>
          <p:nvPr/>
        </p:nvSpPr>
        <p:spPr bwMode="auto">
          <a:xfrm>
            <a:off x="1981200" y="2514600"/>
            <a:ext cx="2514600" cy="19812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Example: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=6 (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6-NN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-110" charset="2"/>
              <a:buChar char="n"/>
            </a:pPr>
            <a:endParaRPr lang="en-US" sz="2600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Oval 9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Oval 10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Oval 12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Oval 16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Oval 17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Oval 18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Oval 20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Oval 21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Oval 22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Oval 2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Oval 24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Oval 25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Line 26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Text Box 27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5" name="Text Box 28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9727" name="AutoShape 30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 Nearest Neighbor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value of k should we use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?</a:t>
            </a:r>
            <a:endParaRPr lang="en-US" sz="2400" dirty="0" smtClean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Using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only the closest example (1NN) to determine the class is subject to errors due 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 single atypical </a:t>
            </a:r>
            <a:r>
              <a:rPr lang="en-US" dirty="0" smtClean="0"/>
              <a:t>example 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Noise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Pick k too large and you end up with looking at neighbors that are not that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close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Value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of</a:t>
            </a:r>
            <a:r>
              <a:rPr lang="en-US" i="1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is typically odd to avoid ties; 3 and 5 are most common.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7391400" y="42814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7391400" y="48006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20" name="Text Box 27"/>
          <p:cNvSpPr txBox="1">
            <a:spLocks noChangeArrowheads="1"/>
          </p:cNvSpPr>
          <p:nvPr/>
        </p:nvSpPr>
        <p:spPr bwMode="auto">
          <a:xfrm>
            <a:off x="7391400" y="52578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457200" y="5791200"/>
            <a:ext cx="7162800" cy="10160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k</a:t>
            </a:r>
            <a:r>
              <a:rPr lang="en-US" sz="2000" dirty="0" smtClean="0"/>
              <a:t>-NN </a:t>
            </a:r>
            <a:r>
              <a:rPr lang="en-US" sz="2000" dirty="0"/>
              <a:t>gives locally defined decision boundaries between</a:t>
            </a:r>
          </a:p>
          <a:p>
            <a:r>
              <a:rPr lang="en-US" sz="2000" dirty="0"/>
              <a:t>classes – far away points do not influence each classification</a:t>
            </a:r>
          </a:p>
          <a:p>
            <a:r>
              <a:rPr lang="en-US" sz="2000" dirty="0"/>
              <a:t>decision (unlike in Naïve </a:t>
            </a:r>
            <a:r>
              <a:rPr lang="en-US" sz="2000" dirty="0" err="1"/>
              <a:t>Bayes</a:t>
            </a:r>
            <a:r>
              <a:rPr lang="en-US" sz="2000" dirty="0"/>
              <a:t>,</a:t>
            </a:r>
            <a:r>
              <a:rPr lang="en-US" sz="2000" dirty="0" smtClean="0"/>
              <a:t> etc</a:t>
            </a:r>
            <a:r>
              <a:rPr lang="en-US" sz="2000" dirty="0"/>
              <a:t>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Similarity Metrics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3962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Nearest neighbor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methods 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depends on a similarity (or distance) 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metric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Ideas?</a:t>
            </a:r>
            <a:endParaRPr lang="en-US" sz="2800" dirty="0">
              <a:solidFill>
                <a:srgbClr val="FF0000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i="1" dirty="0" smtClean="0">
                <a:ea typeface="ＭＳ Ｐゴシック" pitchFamily="-110" charset="-128"/>
                <a:cs typeface="ＭＳ Ｐゴシック" pitchFamily="-110" charset="-128"/>
              </a:rPr>
              <a:t>Euclidean distance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Binary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instance space is </a:t>
            </a:r>
            <a:r>
              <a:rPr lang="en-US" sz="2400" i="1" dirty="0">
                <a:ea typeface="ＭＳ Ｐゴシック" pitchFamily="-110" charset="-128"/>
                <a:cs typeface="ＭＳ Ｐゴシック" pitchFamily="-110" charset="-128"/>
              </a:rPr>
              <a:t>Hamming distance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 (number of feature values that differ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For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text, cosine similarity of </a:t>
            </a:r>
            <a:r>
              <a:rPr lang="en-US" sz="2400" dirty="0" err="1">
                <a:ea typeface="ＭＳ Ｐゴシック" pitchFamily="-110" charset="-128"/>
                <a:cs typeface="ＭＳ Ｐゴシック" pitchFamily="-110" charset="-128"/>
              </a:rPr>
              <a:t>tf.idf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 weighted vectors is typically most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effective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Don’t wait too long to merge with the main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But… don’t bug me too often with pull requests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I’ll manage the project repository for now… I won’t be very happy if you issue pull requests that break the main code base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104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-NN: The good and the bad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Good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training is necessary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feature selection necessary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Scales well with large number of classes</a:t>
            </a:r>
          </a:p>
          <a:p>
            <a:pPr lvl="2" eaLnBrk="1" hangingPunct="1"/>
            <a:r>
              <a:rPr lang="en-US" dirty="0"/>
              <a:t>Don’t need to train </a:t>
            </a:r>
            <a:r>
              <a:rPr lang="en-US" i="1" dirty="0" err="1"/>
              <a:t>n</a:t>
            </a:r>
            <a:r>
              <a:rPr lang="en-US" dirty="0"/>
              <a:t> classifiers for </a:t>
            </a:r>
            <a:r>
              <a:rPr lang="en-US" i="1" dirty="0" err="1"/>
              <a:t>n</a:t>
            </a:r>
            <a:r>
              <a:rPr lang="en-US" dirty="0"/>
              <a:t> classes</a:t>
            </a:r>
            <a:endParaRPr lang="en-US" dirty="0" smtClean="0"/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Bad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Classes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can influence each other</a:t>
            </a:r>
          </a:p>
          <a:p>
            <a:pPr lvl="2" eaLnBrk="1" hangingPunct="1"/>
            <a:r>
              <a:rPr lang="en-US" dirty="0"/>
              <a:t>Small changes to one class can have ripple effect</a:t>
            </a:r>
          </a:p>
          <a:p>
            <a:pPr lvl="1"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Scores can be hard to convert to probabilities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be more expensive at test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time</a:t>
            </a:r>
          </a:p>
          <a:p>
            <a:pPr lvl="1"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“Model” is all of your training examples which can be large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76400"/>
            <a:ext cx="51943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00200"/>
            <a:ext cx="5499125" cy="4660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029200" y="4267200"/>
            <a:ext cx="685800" cy="228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9812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26480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this a tree?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33800" y="2667000"/>
            <a:ext cx="3200400" cy="2514600"/>
          </a:xfrm>
          <a:prstGeom prst="ellipse">
            <a:avLst/>
          </a:prstGeom>
          <a:solidFill>
            <a:srgbClr val="00A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Bias/Variance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Bias</a:t>
            </a:r>
            <a:r>
              <a:rPr lang="en-US" sz="2400" dirty="0" smtClean="0"/>
              <a:t>: How well does the model predict the training data?</a:t>
            </a:r>
          </a:p>
          <a:p>
            <a:pPr lvl="1"/>
            <a:r>
              <a:rPr lang="en-US" sz="20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2000" dirty="0" smtClean="0"/>
              <a:t>The model predictions are </a:t>
            </a:r>
            <a:r>
              <a:rPr lang="en-US" sz="2000" i="1" dirty="0" smtClean="0">
                <a:solidFill>
                  <a:srgbClr val="FF0000"/>
                </a:solidFill>
              </a:rPr>
              <a:t>biased by the model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Variance</a:t>
            </a:r>
            <a:r>
              <a:rPr lang="en-US" sz="2400" dirty="0" smtClean="0"/>
              <a:t>: How sensitive to the training data is the learned model?</a:t>
            </a:r>
          </a:p>
          <a:p>
            <a:pPr lvl="1"/>
            <a:r>
              <a:rPr lang="en-US" sz="2000" dirty="0" smtClean="0"/>
              <a:t>high variance – changing the training data can drastically change the learned model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7437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Bias/Variance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Another way to think about it is model complexity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Simple models</a:t>
            </a:r>
          </a:p>
          <a:p>
            <a:pPr lvl="1"/>
            <a:r>
              <a:rPr lang="en-US" sz="2000" dirty="0" smtClean="0"/>
              <a:t>may not model data well</a:t>
            </a:r>
          </a:p>
          <a:p>
            <a:pPr lvl="1"/>
            <a:r>
              <a:rPr lang="en-US" sz="2000" dirty="0" smtClean="0"/>
              <a:t>high bias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Complicated </a:t>
            </a:r>
            <a:r>
              <a:rPr lang="en-US" sz="2400" dirty="0" smtClean="0"/>
              <a:t>models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 err="1" smtClean="0"/>
              <a:t>overfit</a:t>
            </a:r>
            <a:r>
              <a:rPr lang="en-US" sz="2000" dirty="0" smtClean="0"/>
              <a:t> to the training data</a:t>
            </a:r>
          </a:p>
          <a:p>
            <a:pPr lvl="1"/>
            <a:r>
              <a:rPr lang="en-US" sz="2000" dirty="0" smtClean="0"/>
              <a:t>high variance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Why do we care about bias/variance?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7041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105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38894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18295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2591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9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63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73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821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393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41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727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061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823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681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9443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5638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want to fit a polynomial to this, which one should we use?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1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variance OR high bias?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533400" y="2971800"/>
            <a:ext cx="50292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1091928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bias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533400" y="2971800"/>
            <a:ext cx="5029200" cy="16002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219951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99238" y="3922713"/>
            <a:ext cx="1416050" cy="404812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Multimedia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124825" y="3922713"/>
            <a:ext cx="652463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GUI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27638" y="3922713"/>
            <a:ext cx="1263650" cy="404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Garb.Coll.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78263" y="3922713"/>
            <a:ext cx="1241425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6550" y="3927475"/>
            <a:ext cx="57785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3025" y="3922713"/>
            <a:ext cx="1135063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Planning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67000" y="4478338"/>
            <a:ext cx="1285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u="sng">
                <a:latin typeface="Palatino" charset="0"/>
              </a:rPr>
              <a:t>planning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temporal</a:t>
            </a:r>
          </a:p>
          <a:p>
            <a:pPr eaLnBrk="0" hangingPunct="0"/>
            <a:r>
              <a:rPr lang="en-US" sz="1800">
                <a:latin typeface="Palatino" charset="0"/>
              </a:rPr>
              <a:t>reasoning</a:t>
            </a:r>
          </a:p>
          <a:p>
            <a:pPr eaLnBrk="0" hangingPunct="0"/>
            <a:r>
              <a:rPr lang="en-US" sz="1800">
                <a:latin typeface="Palatino" charset="0"/>
              </a:rPr>
              <a:t>plan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4478338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programming</a:t>
            </a:r>
            <a:endParaRPr lang="en-US" sz="1800" u="sng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 u="sng">
                <a:latin typeface="Palatino" charset="0"/>
              </a:rPr>
              <a:t>proof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73163" y="4478338"/>
            <a:ext cx="16065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learning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intelligence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algorithm</a:t>
            </a:r>
          </a:p>
          <a:p>
            <a:pPr eaLnBrk="0" hangingPunct="0"/>
            <a:r>
              <a:rPr lang="en-US" sz="1800">
                <a:latin typeface="Palatino" charset="0"/>
              </a:rPr>
              <a:t>reinforcement</a:t>
            </a:r>
          </a:p>
          <a:p>
            <a:pPr eaLnBrk="0" hangingPunct="0"/>
            <a:r>
              <a:rPr lang="en-US" sz="1800">
                <a:latin typeface="Palatino" charset="0"/>
              </a:rPr>
              <a:t>network...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72100" y="4478338"/>
            <a:ext cx="1485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garbage</a:t>
            </a:r>
          </a:p>
          <a:p>
            <a:pPr eaLnBrk="0" hangingPunct="0"/>
            <a:r>
              <a:rPr lang="en-US" sz="1800">
                <a:latin typeface="Palatino" charset="0"/>
              </a:rPr>
              <a:t>collection</a:t>
            </a:r>
          </a:p>
          <a:p>
            <a:pPr eaLnBrk="0" hangingPunct="0"/>
            <a:r>
              <a:rPr lang="en-US" sz="1800">
                <a:latin typeface="Palatino" charset="0"/>
              </a:rPr>
              <a:t>memory</a:t>
            </a:r>
          </a:p>
          <a:p>
            <a:pPr eaLnBrk="0" hangingPunct="0"/>
            <a:r>
              <a:rPr lang="en-US" sz="1800">
                <a:latin typeface="Palatino" charset="0"/>
              </a:rPr>
              <a:t>optimization</a:t>
            </a:r>
          </a:p>
          <a:p>
            <a:pPr eaLnBrk="0" hangingPunct="0"/>
            <a:r>
              <a:rPr lang="en-US" sz="1800">
                <a:latin typeface="Palatino" charset="0"/>
              </a:rPr>
              <a:t>region...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44704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Training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0" y="3632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Classes: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22513" y="3341688"/>
            <a:ext cx="59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(AI)</a:t>
            </a:r>
          </a:p>
        </p:txBody>
      </p:sp>
      <p:sp>
        <p:nvSpPr>
          <p:cNvPr id="2459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Document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Classification: training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343400" y="3341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(Programming)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51713" y="3341688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(HCI)</a:t>
            </a:r>
          </a:p>
        </p:txBody>
      </p:sp>
      <p:cxnSp>
        <p:nvCxnSpPr>
          <p:cNvPr id="24598" name="AutoShape 22"/>
          <p:cNvCxnSpPr>
            <a:cxnSpLocks noChangeShapeType="1"/>
            <a:endCxn id="24594" idx="0"/>
          </p:cNvCxnSpPr>
          <p:nvPr/>
        </p:nvCxnSpPr>
        <p:spPr bwMode="auto">
          <a:xfrm flipH="1">
            <a:off x="2619375" y="2746375"/>
            <a:ext cx="2105025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599" name="AutoShape 23"/>
          <p:cNvCxnSpPr>
            <a:cxnSpLocks noChangeShapeType="1"/>
            <a:endCxn id="24596" idx="0"/>
          </p:cNvCxnSpPr>
          <p:nvPr/>
        </p:nvCxnSpPr>
        <p:spPr bwMode="auto">
          <a:xfrm>
            <a:off x="4724400" y="2746375"/>
            <a:ext cx="49530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0" name="AutoShape 24"/>
          <p:cNvCxnSpPr>
            <a:cxnSpLocks noChangeShapeType="1"/>
            <a:endCxn id="24597" idx="0"/>
          </p:cNvCxnSpPr>
          <p:nvPr/>
        </p:nvCxnSpPr>
        <p:spPr bwMode="auto">
          <a:xfrm>
            <a:off x="4724400" y="2746375"/>
            <a:ext cx="3011488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1" name="AutoShape 25"/>
          <p:cNvCxnSpPr>
            <a:cxnSpLocks noChangeShapeType="1"/>
            <a:stCxn id="24594" idx="2"/>
            <a:endCxn id="24583" idx="0"/>
          </p:cNvCxnSpPr>
          <p:nvPr/>
        </p:nvCxnSpPr>
        <p:spPr bwMode="auto">
          <a:xfrm>
            <a:off x="2619375" y="3708400"/>
            <a:ext cx="56197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2" name="AutoShape 26"/>
          <p:cNvCxnSpPr>
            <a:cxnSpLocks noChangeShapeType="1"/>
            <a:stCxn id="24596" idx="2"/>
            <a:endCxn id="24581" idx="0"/>
          </p:cNvCxnSpPr>
          <p:nvPr/>
        </p:nvCxnSpPr>
        <p:spPr bwMode="auto">
          <a:xfrm flipH="1">
            <a:off x="4498975" y="3708400"/>
            <a:ext cx="7207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3" name="AutoShape 27"/>
          <p:cNvCxnSpPr>
            <a:cxnSpLocks noChangeShapeType="1"/>
            <a:stCxn id="24596" idx="2"/>
            <a:endCxn id="24580" idx="0"/>
          </p:cNvCxnSpPr>
          <p:nvPr/>
        </p:nvCxnSpPr>
        <p:spPr bwMode="auto">
          <a:xfrm>
            <a:off x="5219700" y="3708400"/>
            <a:ext cx="639763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4" name="AutoShape 28"/>
          <p:cNvCxnSpPr>
            <a:cxnSpLocks noChangeShapeType="1"/>
            <a:stCxn id="24597" idx="2"/>
            <a:endCxn id="24578" idx="0"/>
          </p:cNvCxnSpPr>
          <p:nvPr/>
        </p:nvCxnSpPr>
        <p:spPr bwMode="auto">
          <a:xfrm flipH="1">
            <a:off x="7307263" y="3708400"/>
            <a:ext cx="4286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5" name="AutoShape 29"/>
          <p:cNvCxnSpPr>
            <a:cxnSpLocks noChangeShapeType="1"/>
            <a:stCxn id="24597" idx="2"/>
            <a:endCxn id="24579" idx="0"/>
          </p:cNvCxnSpPr>
          <p:nvPr/>
        </p:nvCxnSpPr>
        <p:spPr bwMode="auto">
          <a:xfrm>
            <a:off x="7735888" y="3708400"/>
            <a:ext cx="715962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6" name="AutoShape 30"/>
          <p:cNvCxnSpPr>
            <a:cxnSpLocks noChangeShapeType="1"/>
            <a:stCxn id="24594" idx="2"/>
            <a:endCxn id="24582" idx="0"/>
          </p:cNvCxnSpPr>
          <p:nvPr/>
        </p:nvCxnSpPr>
        <p:spPr bwMode="auto">
          <a:xfrm flipH="1">
            <a:off x="1895475" y="3708400"/>
            <a:ext cx="7239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743700" y="44815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178800" y="449897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variance OR high bias?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670899" y="1917065"/>
            <a:ext cx="3989456" cy="2989423"/>
          </a:xfrm>
          <a:custGeom>
            <a:avLst/>
            <a:gdLst>
              <a:gd name="connsiteX0" fmla="*/ 0 w 3989456"/>
              <a:gd name="connsiteY0" fmla="*/ 1713377 h 2989423"/>
              <a:gd name="connsiteX1" fmla="*/ 503175 w 3989456"/>
              <a:gd name="connsiteY1" fmla="*/ 1294019 h 2989423"/>
              <a:gd name="connsiteX2" fmla="*/ 886546 w 3989456"/>
              <a:gd name="connsiteY2" fmla="*/ 2204624 h 2989423"/>
              <a:gd name="connsiteX3" fmla="*/ 1305858 w 3989456"/>
              <a:gd name="connsiteY3" fmla="*/ 1893101 h 2989423"/>
              <a:gd name="connsiteX4" fmla="*/ 1701210 w 3989456"/>
              <a:gd name="connsiteY4" fmla="*/ 2983432 h 2989423"/>
              <a:gd name="connsiteX5" fmla="*/ 2575775 w 3989456"/>
              <a:gd name="connsiteY5" fmla="*/ 1857156 h 2989423"/>
              <a:gd name="connsiteX6" fmla="*/ 3031028 w 3989456"/>
              <a:gd name="connsiteY6" fmla="*/ 2264533 h 2989423"/>
              <a:gd name="connsiteX7" fmla="*/ 3186773 w 3989456"/>
              <a:gd name="connsiteY7" fmla="*/ 1234110 h 2989423"/>
              <a:gd name="connsiteX8" fmla="*/ 3857672 w 3989456"/>
              <a:gd name="connsiteY8" fmla="*/ 1665450 h 2989423"/>
              <a:gd name="connsiteX9" fmla="*/ 3977476 w 3989456"/>
              <a:gd name="connsiteY9" fmla="*/ 0 h 29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456" h="2989423">
                <a:moveTo>
                  <a:pt x="0" y="1713377"/>
                </a:moveTo>
                <a:cubicBezTo>
                  <a:pt x="177709" y="1462761"/>
                  <a:pt x="355418" y="1212145"/>
                  <a:pt x="503175" y="1294019"/>
                </a:cubicBezTo>
                <a:cubicBezTo>
                  <a:pt x="650932" y="1375893"/>
                  <a:pt x="752766" y="2104777"/>
                  <a:pt x="886546" y="2204624"/>
                </a:cubicBezTo>
                <a:cubicBezTo>
                  <a:pt x="1020326" y="2304471"/>
                  <a:pt x="1170081" y="1763300"/>
                  <a:pt x="1305858" y="1893101"/>
                </a:cubicBezTo>
                <a:cubicBezTo>
                  <a:pt x="1441635" y="2022902"/>
                  <a:pt x="1489557" y="2989423"/>
                  <a:pt x="1701210" y="2983432"/>
                </a:cubicBezTo>
                <a:cubicBezTo>
                  <a:pt x="1912863" y="2977441"/>
                  <a:pt x="2354139" y="1976973"/>
                  <a:pt x="2575775" y="1857156"/>
                </a:cubicBezTo>
                <a:cubicBezTo>
                  <a:pt x="2797411" y="1737339"/>
                  <a:pt x="2929195" y="2368374"/>
                  <a:pt x="3031028" y="2264533"/>
                </a:cubicBezTo>
                <a:cubicBezTo>
                  <a:pt x="3132861" y="2160692"/>
                  <a:pt x="3048999" y="1333957"/>
                  <a:pt x="3186773" y="1234110"/>
                </a:cubicBezTo>
                <a:cubicBezTo>
                  <a:pt x="3324547" y="1134263"/>
                  <a:pt x="3725888" y="1871135"/>
                  <a:pt x="3857672" y="1665450"/>
                </a:cubicBezTo>
                <a:cubicBezTo>
                  <a:pt x="3989456" y="1459765"/>
                  <a:pt x="3977476" y="0"/>
                  <a:pt x="3977476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7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variance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670899" y="1917065"/>
            <a:ext cx="3989456" cy="2989423"/>
          </a:xfrm>
          <a:custGeom>
            <a:avLst/>
            <a:gdLst>
              <a:gd name="connsiteX0" fmla="*/ 0 w 3989456"/>
              <a:gd name="connsiteY0" fmla="*/ 1713377 h 2989423"/>
              <a:gd name="connsiteX1" fmla="*/ 503175 w 3989456"/>
              <a:gd name="connsiteY1" fmla="*/ 1294019 h 2989423"/>
              <a:gd name="connsiteX2" fmla="*/ 886546 w 3989456"/>
              <a:gd name="connsiteY2" fmla="*/ 2204624 h 2989423"/>
              <a:gd name="connsiteX3" fmla="*/ 1305858 w 3989456"/>
              <a:gd name="connsiteY3" fmla="*/ 1893101 h 2989423"/>
              <a:gd name="connsiteX4" fmla="*/ 1701210 w 3989456"/>
              <a:gd name="connsiteY4" fmla="*/ 2983432 h 2989423"/>
              <a:gd name="connsiteX5" fmla="*/ 2575775 w 3989456"/>
              <a:gd name="connsiteY5" fmla="*/ 1857156 h 2989423"/>
              <a:gd name="connsiteX6" fmla="*/ 3031028 w 3989456"/>
              <a:gd name="connsiteY6" fmla="*/ 2264533 h 2989423"/>
              <a:gd name="connsiteX7" fmla="*/ 3186773 w 3989456"/>
              <a:gd name="connsiteY7" fmla="*/ 1234110 h 2989423"/>
              <a:gd name="connsiteX8" fmla="*/ 3857672 w 3989456"/>
              <a:gd name="connsiteY8" fmla="*/ 1665450 h 2989423"/>
              <a:gd name="connsiteX9" fmla="*/ 3977476 w 3989456"/>
              <a:gd name="connsiteY9" fmla="*/ 0 h 29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9456" h="2989423">
                <a:moveTo>
                  <a:pt x="0" y="1713377"/>
                </a:moveTo>
                <a:cubicBezTo>
                  <a:pt x="177709" y="1462761"/>
                  <a:pt x="355418" y="1212145"/>
                  <a:pt x="503175" y="1294019"/>
                </a:cubicBezTo>
                <a:cubicBezTo>
                  <a:pt x="650932" y="1375893"/>
                  <a:pt x="752766" y="2104777"/>
                  <a:pt x="886546" y="2204624"/>
                </a:cubicBezTo>
                <a:cubicBezTo>
                  <a:pt x="1020326" y="2304471"/>
                  <a:pt x="1170081" y="1763300"/>
                  <a:pt x="1305858" y="1893101"/>
                </a:cubicBezTo>
                <a:cubicBezTo>
                  <a:pt x="1441635" y="2022902"/>
                  <a:pt x="1489557" y="2989423"/>
                  <a:pt x="1701210" y="2983432"/>
                </a:cubicBezTo>
                <a:cubicBezTo>
                  <a:pt x="1912863" y="2977441"/>
                  <a:pt x="2354139" y="1976973"/>
                  <a:pt x="2575775" y="1857156"/>
                </a:cubicBezTo>
                <a:cubicBezTo>
                  <a:pt x="2797411" y="1737339"/>
                  <a:pt x="2929195" y="2368374"/>
                  <a:pt x="3031028" y="2264533"/>
                </a:cubicBezTo>
                <a:cubicBezTo>
                  <a:pt x="3132861" y="2160692"/>
                  <a:pt x="3048999" y="1333957"/>
                  <a:pt x="3186773" y="1234110"/>
                </a:cubicBezTo>
                <a:cubicBezTo>
                  <a:pt x="3324547" y="1134263"/>
                  <a:pt x="3725888" y="1871135"/>
                  <a:pt x="3857672" y="1665450"/>
                </a:cubicBezTo>
                <a:cubicBezTo>
                  <a:pt x="3989456" y="1459765"/>
                  <a:pt x="3977476" y="0"/>
                  <a:pt x="3977476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76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Bias/variance 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94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we want?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</p:spTree>
    <p:extLst>
      <p:ext uri="{BB962C8B-B14F-4D97-AF65-F5344CB8AC3E}">
        <p14:creationId xmlns:p14="http://schemas.microsoft.com/office/powerpoint/2010/main" val="3691234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Bias/</a:t>
            </a:r>
            <a:r>
              <a:rPr lang="en-US" dirty="0" smtClean="0"/>
              <a:t>variance </a:t>
            </a:r>
            <a:r>
              <a:rPr lang="en-US" dirty="0" smtClean="0"/>
              <a:t>trade-off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62794" y="3352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1408906" y="3542506"/>
            <a:ext cx="35814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381794" y="5333206"/>
            <a:ext cx="4572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11437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96194" y="3580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8594" y="40378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29594" y="3809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4394" y="42664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1594" y="4571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96394" y="4190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124994" y="3733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658394" y="4114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34594" y="31996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0394" y="34282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96594" y="2590006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562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Compromise between bias and variance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Content Placeholder 6"/>
          <p:cNvSpPr>
            <a:spLocks noGrp="1"/>
          </p:cNvSpPr>
          <p:nvPr>
            <p:ph idx="1"/>
          </p:nvPr>
        </p:nvSpPr>
        <p:spPr>
          <a:xfrm>
            <a:off x="5257800" y="1676400"/>
            <a:ext cx="3733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Bias: How well does the model predict the training data?</a:t>
            </a:r>
          </a:p>
          <a:p>
            <a:pPr lvl="1"/>
            <a:r>
              <a:rPr lang="en-US" sz="1800" dirty="0" smtClean="0"/>
              <a:t>high bias – the model doesn’t do a good job of predicting the training data (high training set error)</a:t>
            </a:r>
          </a:p>
          <a:p>
            <a:pPr lvl="1"/>
            <a:r>
              <a:rPr lang="en-US" sz="1800" dirty="0" smtClean="0"/>
              <a:t>The model predictions are biased by the model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Variance</a:t>
            </a:r>
            <a:r>
              <a:rPr lang="en-US" sz="2000" dirty="0" smtClean="0"/>
              <a:t>: How sensitive to the training data is the learned model?</a:t>
            </a:r>
          </a:p>
          <a:p>
            <a:pPr lvl="1"/>
            <a:r>
              <a:rPr lang="en-US" sz="1800" dirty="0" smtClean="0"/>
              <a:t>high variance – changing the training data can drastically change the learned model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826644" y="2264533"/>
            <a:ext cx="4217082" cy="2378358"/>
          </a:xfrm>
          <a:custGeom>
            <a:avLst/>
            <a:gdLst>
              <a:gd name="connsiteX0" fmla="*/ 0 w 4217082"/>
              <a:gd name="connsiteY0" fmla="*/ 826734 h 2378358"/>
              <a:gd name="connsiteX1" fmla="*/ 2036659 w 4217082"/>
              <a:gd name="connsiteY1" fmla="*/ 2240569 h 2378358"/>
              <a:gd name="connsiteX2" fmla="*/ 4217082 w 4217082"/>
              <a:gd name="connsiteY2" fmla="*/ 0 h 237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082" h="2378358">
                <a:moveTo>
                  <a:pt x="0" y="826734"/>
                </a:moveTo>
                <a:cubicBezTo>
                  <a:pt x="666906" y="1602546"/>
                  <a:pt x="1333812" y="2378358"/>
                  <a:pt x="2036659" y="2240569"/>
                </a:cubicBezTo>
                <a:cubicBezTo>
                  <a:pt x="2739506" y="2102780"/>
                  <a:pt x="3478294" y="1051390"/>
                  <a:pt x="4217082" y="0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1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vs. 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924800" cy="3352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-NN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has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high variance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 and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low bias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.</a:t>
            </a:r>
            <a:endParaRPr lang="en-US" sz="2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more complicated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model any boundary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very dependent on the training data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2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 smtClean="0">
                <a:ea typeface="ＭＳ Ｐゴシック" pitchFamily="-110" charset="-128"/>
                <a:cs typeface="ＭＳ Ｐゴシック" pitchFamily="-110" charset="-128"/>
              </a:rPr>
              <a:t>NB 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has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low variance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 and </a:t>
            </a:r>
            <a:r>
              <a:rPr lang="en-US" sz="2200" dirty="0">
                <a:solidFill>
                  <a:schemeClr val="hlink"/>
                </a:solidFill>
                <a:ea typeface="ＭＳ Ｐゴシック" pitchFamily="-110" charset="-128"/>
                <a:cs typeface="ＭＳ Ｐゴシック" pitchFamily="-110" charset="-128"/>
              </a:rPr>
              <a:t>high bias</a:t>
            </a:r>
            <a:r>
              <a:rPr lang="en-US" sz="2200" dirty="0"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Decision surface has to be </a:t>
            </a:r>
            <a:r>
              <a:rPr lang="en-US" sz="2000" dirty="0" smtClean="0"/>
              <a:t>linear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Cannot model all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but, less variation based on the training data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k-NN and NB sit on the variance/bias </a:t>
            </a:r>
            <a:r>
              <a:rPr lang="en-US" sz="2800" dirty="0" smtClean="0">
                <a:solidFill>
                  <a:srgbClr val="FF0000"/>
                </a:solidFill>
              </a:rPr>
              <a:t>spectrum?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2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Bias vs. variance: </a:t>
            </a:r>
            <a:br>
              <a:rPr lang="en-US" sz="3600" dirty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Choosing the </a:t>
            </a:r>
            <a:r>
              <a:rPr lang="en-US" sz="3600" dirty="0" smtClean="0">
                <a:ea typeface="ＭＳ Ｐゴシック" pitchFamily="-110" charset="-128"/>
                <a:cs typeface="ＭＳ Ｐゴシック" pitchFamily="-110" charset="-128"/>
              </a:rPr>
              <a:t>correct </a:t>
            </a:r>
            <a:r>
              <a:rPr lang="en-US" sz="3600" dirty="0">
                <a:ea typeface="ＭＳ Ｐゴシック" pitchFamily="-110" charset="-128"/>
                <a:cs typeface="ＭＳ Ｐゴシック" pitchFamily="-110" charset="-128"/>
              </a:rPr>
              <a:t>model capacity</a:t>
            </a:r>
          </a:p>
        </p:txBody>
      </p:sp>
      <p:pic>
        <p:nvPicPr>
          <p:cNvPr id="409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981200"/>
            <a:ext cx="4829175" cy="3381375"/>
          </a:xfrm>
          <a:noFill/>
        </p:spPr>
      </p:pic>
      <p:sp>
        <p:nvSpPr>
          <p:cNvPr id="40965" name="Line 4"/>
          <p:cNvSpPr>
            <a:spLocks noChangeShapeType="1"/>
          </p:cNvSpPr>
          <p:nvPr/>
        </p:nvSpPr>
        <p:spPr bwMode="auto">
          <a:xfrm flipV="1">
            <a:off x="1905000" y="2071687"/>
            <a:ext cx="4876800" cy="2819400"/>
          </a:xfrm>
          <a:prstGeom prst="lin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5943600"/>
            <a:ext cx="535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separating line should we use?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99238" y="3922713"/>
            <a:ext cx="1416050" cy="404812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Multimedia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124825" y="3922713"/>
            <a:ext cx="652463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GUI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27638" y="3922713"/>
            <a:ext cx="1263650" cy="404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Garb.Coll.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78263" y="3922713"/>
            <a:ext cx="1241425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6550" y="3927475"/>
            <a:ext cx="57785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3025" y="3922713"/>
            <a:ext cx="1135063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Planning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67000" y="4478338"/>
            <a:ext cx="1285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u="sng">
                <a:latin typeface="Palatino" charset="0"/>
              </a:rPr>
              <a:t>planning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temporal</a:t>
            </a:r>
          </a:p>
          <a:p>
            <a:pPr eaLnBrk="0" hangingPunct="0"/>
            <a:r>
              <a:rPr lang="en-US" sz="1800">
                <a:latin typeface="Palatino" charset="0"/>
              </a:rPr>
              <a:t>reasoning</a:t>
            </a:r>
          </a:p>
          <a:p>
            <a:pPr eaLnBrk="0" hangingPunct="0"/>
            <a:r>
              <a:rPr lang="en-US" sz="1800">
                <a:latin typeface="Palatino" charset="0"/>
              </a:rPr>
              <a:t>plan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4478338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programming</a:t>
            </a:r>
            <a:endParaRPr lang="en-US" sz="1800" u="sng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 u="sng">
                <a:latin typeface="Palatino" charset="0"/>
              </a:rPr>
              <a:t>proof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73163" y="4478338"/>
            <a:ext cx="16065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learning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intelligence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algorithm</a:t>
            </a:r>
          </a:p>
          <a:p>
            <a:pPr eaLnBrk="0" hangingPunct="0"/>
            <a:r>
              <a:rPr lang="en-US" sz="1800">
                <a:latin typeface="Palatino" charset="0"/>
              </a:rPr>
              <a:t>reinforcement</a:t>
            </a:r>
          </a:p>
          <a:p>
            <a:pPr eaLnBrk="0" hangingPunct="0"/>
            <a:r>
              <a:rPr lang="en-US" sz="1800">
                <a:latin typeface="Palatino" charset="0"/>
              </a:rPr>
              <a:t>network...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72100" y="4478338"/>
            <a:ext cx="1485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garbage</a:t>
            </a:r>
          </a:p>
          <a:p>
            <a:pPr eaLnBrk="0" hangingPunct="0"/>
            <a:r>
              <a:rPr lang="en-US" sz="1800">
                <a:latin typeface="Palatino" charset="0"/>
              </a:rPr>
              <a:t>collection</a:t>
            </a:r>
          </a:p>
          <a:p>
            <a:pPr eaLnBrk="0" hangingPunct="0"/>
            <a:r>
              <a:rPr lang="en-US" sz="1800">
                <a:latin typeface="Palatino" charset="0"/>
              </a:rPr>
              <a:t>memory</a:t>
            </a:r>
          </a:p>
          <a:p>
            <a:pPr eaLnBrk="0" hangingPunct="0"/>
            <a:r>
              <a:rPr lang="en-US" sz="1800">
                <a:latin typeface="Palatino" charset="0"/>
              </a:rPr>
              <a:t>optimization</a:t>
            </a:r>
          </a:p>
          <a:p>
            <a:pPr eaLnBrk="0" hangingPunct="0"/>
            <a:r>
              <a:rPr lang="en-US" sz="1800">
                <a:latin typeface="Palatino" charset="0"/>
              </a:rPr>
              <a:t>region...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019800" y="2122488"/>
            <a:ext cx="304800" cy="457200"/>
          </a:xfrm>
          <a:prstGeom prst="foldedCorner">
            <a:avLst>
              <a:gd name="adj" fmla="val 28644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400800" y="2068513"/>
            <a:ext cx="1417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Palatino" charset="0"/>
              </a:rPr>
              <a:t>“planning</a:t>
            </a:r>
          </a:p>
          <a:p>
            <a:pPr eaLnBrk="0" hangingPunct="0"/>
            <a:r>
              <a:rPr lang="en-US" sz="1600">
                <a:latin typeface="Palatino" charset="0"/>
              </a:rPr>
              <a:t>  language</a:t>
            </a:r>
          </a:p>
          <a:p>
            <a:pPr eaLnBrk="0" hangingPunct="0"/>
            <a:r>
              <a:rPr lang="en-US" sz="1600">
                <a:latin typeface="Palatino" charset="0"/>
              </a:rPr>
              <a:t>  proof</a:t>
            </a:r>
          </a:p>
          <a:p>
            <a:pPr eaLnBrk="0" hangingPunct="0"/>
            <a:r>
              <a:rPr lang="en-US" sz="1600">
                <a:latin typeface="Palatino" charset="0"/>
              </a:rPr>
              <a:t>  intelligence”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44704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Training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0" y="2319338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Test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0" y="3632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Classes: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22513" y="3341688"/>
            <a:ext cx="59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(AI)</a:t>
            </a:r>
          </a:p>
        </p:txBody>
      </p:sp>
      <p:sp>
        <p:nvSpPr>
          <p:cNvPr id="2459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Document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Classification: testing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343400" y="3341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(Programming)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51713" y="3341688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(HCI)</a:t>
            </a:r>
          </a:p>
        </p:txBody>
      </p:sp>
      <p:cxnSp>
        <p:nvCxnSpPr>
          <p:cNvPr id="24598" name="AutoShape 22"/>
          <p:cNvCxnSpPr>
            <a:cxnSpLocks noChangeShapeType="1"/>
            <a:endCxn id="24594" idx="0"/>
          </p:cNvCxnSpPr>
          <p:nvPr/>
        </p:nvCxnSpPr>
        <p:spPr bwMode="auto">
          <a:xfrm flipH="1">
            <a:off x="2619375" y="2746375"/>
            <a:ext cx="2105025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599" name="AutoShape 23"/>
          <p:cNvCxnSpPr>
            <a:cxnSpLocks noChangeShapeType="1"/>
            <a:endCxn id="24596" idx="0"/>
          </p:cNvCxnSpPr>
          <p:nvPr/>
        </p:nvCxnSpPr>
        <p:spPr bwMode="auto">
          <a:xfrm>
            <a:off x="4724400" y="2746375"/>
            <a:ext cx="49530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0" name="AutoShape 24"/>
          <p:cNvCxnSpPr>
            <a:cxnSpLocks noChangeShapeType="1"/>
            <a:endCxn id="24597" idx="0"/>
          </p:cNvCxnSpPr>
          <p:nvPr/>
        </p:nvCxnSpPr>
        <p:spPr bwMode="auto">
          <a:xfrm>
            <a:off x="4724400" y="2746375"/>
            <a:ext cx="3011488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1" name="AutoShape 25"/>
          <p:cNvCxnSpPr>
            <a:cxnSpLocks noChangeShapeType="1"/>
            <a:stCxn id="24594" idx="2"/>
            <a:endCxn id="24583" idx="0"/>
          </p:cNvCxnSpPr>
          <p:nvPr/>
        </p:nvCxnSpPr>
        <p:spPr bwMode="auto">
          <a:xfrm>
            <a:off x="2619375" y="3708400"/>
            <a:ext cx="56197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2" name="AutoShape 26"/>
          <p:cNvCxnSpPr>
            <a:cxnSpLocks noChangeShapeType="1"/>
            <a:stCxn id="24596" idx="2"/>
            <a:endCxn id="24581" idx="0"/>
          </p:cNvCxnSpPr>
          <p:nvPr/>
        </p:nvCxnSpPr>
        <p:spPr bwMode="auto">
          <a:xfrm flipH="1">
            <a:off x="4498975" y="3708400"/>
            <a:ext cx="7207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3" name="AutoShape 27"/>
          <p:cNvCxnSpPr>
            <a:cxnSpLocks noChangeShapeType="1"/>
            <a:stCxn id="24596" idx="2"/>
            <a:endCxn id="24580" idx="0"/>
          </p:cNvCxnSpPr>
          <p:nvPr/>
        </p:nvCxnSpPr>
        <p:spPr bwMode="auto">
          <a:xfrm>
            <a:off x="5219700" y="3708400"/>
            <a:ext cx="639763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4" name="AutoShape 28"/>
          <p:cNvCxnSpPr>
            <a:cxnSpLocks noChangeShapeType="1"/>
            <a:stCxn id="24597" idx="2"/>
            <a:endCxn id="24578" idx="0"/>
          </p:cNvCxnSpPr>
          <p:nvPr/>
        </p:nvCxnSpPr>
        <p:spPr bwMode="auto">
          <a:xfrm flipH="1">
            <a:off x="7307263" y="3708400"/>
            <a:ext cx="4286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5" name="AutoShape 29"/>
          <p:cNvCxnSpPr>
            <a:cxnSpLocks noChangeShapeType="1"/>
            <a:stCxn id="24597" idx="2"/>
            <a:endCxn id="24579" idx="0"/>
          </p:cNvCxnSpPr>
          <p:nvPr/>
        </p:nvCxnSpPr>
        <p:spPr bwMode="auto">
          <a:xfrm>
            <a:off x="7735888" y="3708400"/>
            <a:ext cx="715962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6" name="AutoShape 30"/>
          <p:cNvCxnSpPr>
            <a:cxnSpLocks noChangeShapeType="1"/>
            <a:stCxn id="24594" idx="2"/>
            <a:endCxn id="24582" idx="0"/>
          </p:cNvCxnSpPr>
          <p:nvPr/>
        </p:nvCxnSpPr>
        <p:spPr bwMode="auto">
          <a:xfrm flipH="1">
            <a:off x="1895475" y="3708400"/>
            <a:ext cx="7239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743700" y="44815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178800" y="449897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057400"/>
            <a:ext cx="223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class?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99238" y="3922713"/>
            <a:ext cx="1416050" cy="404812"/>
          </a:xfrm>
          <a:prstGeom prst="rect">
            <a:avLst/>
          </a:prstGeom>
          <a:noFill/>
          <a:ln w="38100">
            <a:solidFill>
              <a:srgbClr val="FF9999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Multimedia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124825" y="3922713"/>
            <a:ext cx="652463" cy="40481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GUI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227638" y="3922713"/>
            <a:ext cx="1263650" cy="4048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Garb.Coll.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78263" y="3922713"/>
            <a:ext cx="1241425" cy="4048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6550" y="3927475"/>
            <a:ext cx="577850" cy="4048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ML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3025" y="3922713"/>
            <a:ext cx="1135063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Planning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667000" y="4478338"/>
            <a:ext cx="1285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u="sng">
                <a:latin typeface="Palatino" charset="0"/>
              </a:rPr>
              <a:t>planning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temporal</a:t>
            </a:r>
          </a:p>
          <a:p>
            <a:pPr eaLnBrk="0" hangingPunct="0"/>
            <a:r>
              <a:rPr lang="en-US" sz="1800">
                <a:latin typeface="Palatino" charset="0"/>
              </a:rPr>
              <a:t>reasoning</a:t>
            </a:r>
          </a:p>
          <a:p>
            <a:pPr eaLnBrk="0" hangingPunct="0"/>
            <a:r>
              <a:rPr lang="en-US" sz="1800">
                <a:latin typeface="Palatino" charset="0"/>
              </a:rPr>
              <a:t>plan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4478338"/>
            <a:ext cx="160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programming</a:t>
            </a:r>
            <a:endParaRPr lang="en-US" sz="1800" u="sng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semantics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language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 u="sng">
                <a:latin typeface="Palatino" charset="0"/>
              </a:rPr>
              <a:t>proof</a:t>
            </a:r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73163" y="4478338"/>
            <a:ext cx="16065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learning</a:t>
            </a:r>
          </a:p>
          <a:p>
            <a:pPr eaLnBrk="0" hangingPunct="0"/>
            <a:r>
              <a:rPr lang="en-US" sz="1800" u="sng">
                <a:latin typeface="Palatino" charset="0"/>
              </a:rPr>
              <a:t>intelligence</a:t>
            </a:r>
            <a:endParaRPr lang="en-US" sz="1800">
              <a:latin typeface="Palatino" charset="0"/>
            </a:endParaRPr>
          </a:p>
          <a:p>
            <a:pPr eaLnBrk="0" hangingPunct="0"/>
            <a:r>
              <a:rPr lang="en-US" sz="1800">
                <a:latin typeface="Palatino" charset="0"/>
              </a:rPr>
              <a:t>algorithm</a:t>
            </a:r>
          </a:p>
          <a:p>
            <a:pPr eaLnBrk="0" hangingPunct="0"/>
            <a:r>
              <a:rPr lang="en-US" sz="1800">
                <a:latin typeface="Palatino" charset="0"/>
              </a:rPr>
              <a:t>reinforcement</a:t>
            </a:r>
          </a:p>
          <a:p>
            <a:pPr eaLnBrk="0" hangingPunct="0"/>
            <a:r>
              <a:rPr lang="en-US" sz="1800">
                <a:latin typeface="Palatino" charset="0"/>
              </a:rPr>
              <a:t>network...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72100" y="4478338"/>
            <a:ext cx="1485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garbage</a:t>
            </a:r>
          </a:p>
          <a:p>
            <a:pPr eaLnBrk="0" hangingPunct="0"/>
            <a:r>
              <a:rPr lang="en-US" sz="1800">
                <a:latin typeface="Palatino" charset="0"/>
              </a:rPr>
              <a:t>collection</a:t>
            </a:r>
          </a:p>
          <a:p>
            <a:pPr eaLnBrk="0" hangingPunct="0"/>
            <a:r>
              <a:rPr lang="en-US" sz="1800">
                <a:latin typeface="Palatino" charset="0"/>
              </a:rPr>
              <a:t>memory</a:t>
            </a:r>
          </a:p>
          <a:p>
            <a:pPr eaLnBrk="0" hangingPunct="0"/>
            <a:r>
              <a:rPr lang="en-US" sz="1800">
                <a:latin typeface="Palatino" charset="0"/>
              </a:rPr>
              <a:t>optimization</a:t>
            </a:r>
          </a:p>
          <a:p>
            <a:pPr eaLnBrk="0" hangingPunct="0"/>
            <a:r>
              <a:rPr lang="en-US" sz="1800">
                <a:latin typeface="Palatino" charset="0"/>
              </a:rPr>
              <a:t>region...</a:t>
            </a: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6019800" y="2122488"/>
            <a:ext cx="304800" cy="457200"/>
          </a:xfrm>
          <a:prstGeom prst="foldedCorner">
            <a:avLst>
              <a:gd name="adj" fmla="val 28644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400800" y="2068513"/>
            <a:ext cx="1417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latin typeface="Palatino" charset="0"/>
              </a:rPr>
              <a:t>“planning</a:t>
            </a:r>
          </a:p>
          <a:p>
            <a:pPr eaLnBrk="0" hangingPunct="0"/>
            <a:r>
              <a:rPr lang="en-US" sz="1600">
                <a:latin typeface="Palatino" charset="0"/>
              </a:rPr>
              <a:t>  language</a:t>
            </a:r>
          </a:p>
          <a:p>
            <a:pPr eaLnBrk="0" hangingPunct="0"/>
            <a:r>
              <a:rPr lang="en-US" sz="1600">
                <a:latin typeface="Palatino" charset="0"/>
              </a:rPr>
              <a:t>  proof</a:t>
            </a:r>
          </a:p>
          <a:p>
            <a:pPr eaLnBrk="0" hangingPunct="0"/>
            <a:r>
              <a:rPr lang="en-US" sz="1600">
                <a:latin typeface="Palatino" charset="0"/>
              </a:rPr>
              <a:t>  intelligence”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44704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Training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cxnSp>
        <p:nvCxnSpPr>
          <p:cNvPr id="24591" name="AutoShape 15"/>
          <p:cNvCxnSpPr>
            <a:cxnSpLocks noChangeShapeType="1"/>
            <a:stCxn id="24588" idx="1"/>
            <a:endCxn id="24583" idx="0"/>
          </p:cNvCxnSpPr>
          <p:nvPr/>
        </p:nvCxnSpPr>
        <p:spPr bwMode="auto">
          <a:xfrm rot="10800000" flipV="1">
            <a:off x="3181350" y="2351088"/>
            <a:ext cx="2838450" cy="1552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0" y="2319338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Test</a:t>
            </a:r>
          </a:p>
          <a:p>
            <a:pPr eaLnBrk="0" hangingPunct="0"/>
            <a:r>
              <a:rPr lang="en-US" sz="1800" b="1" i="1">
                <a:latin typeface="Palatino" charset="0"/>
              </a:rPr>
              <a:t>Data: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0" y="3632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i="1">
                <a:latin typeface="Palatino" charset="0"/>
              </a:rPr>
              <a:t>Classes: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22513" y="3341688"/>
            <a:ext cx="59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(AI)</a:t>
            </a:r>
          </a:p>
        </p:txBody>
      </p:sp>
      <p:sp>
        <p:nvSpPr>
          <p:cNvPr id="2459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Document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Classification: testing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343400" y="3341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(Programming)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51713" y="3341688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(HCI)</a:t>
            </a:r>
          </a:p>
        </p:txBody>
      </p:sp>
      <p:cxnSp>
        <p:nvCxnSpPr>
          <p:cNvPr id="24598" name="AutoShape 22"/>
          <p:cNvCxnSpPr>
            <a:cxnSpLocks noChangeShapeType="1"/>
            <a:endCxn id="24594" idx="0"/>
          </p:cNvCxnSpPr>
          <p:nvPr/>
        </p:nvCxnSpPr>
        <p:spPr bwMode="auto">
          <a:xfrm flipH="1">
            <a:off x="2619375" y="2746375"/>
            <a:ext cx="2105025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599" name="AutoShape 23"/>
          <p:cNvCxnSpPr>
            <a:cxnSpLocks noChangeShapeType="1"/>
            <a:endCxn id="24596" idx="0"/>
          </p:cNvCxnSpPr>
          <p:nvPr/>
        </p:nvCxnSpPr>
        <p:spPr bwMode="auto">
          <a:xfrm>
            <a:off x="4724400" y="2746375"/>
            <a:ext cx="495300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0" name="AutoShape 24"/>
          <p:cNvCxnSpPr>
            <a:cxnSpLocks noChangeShapeType="1"/>
            <a:endCxn id="24597" idx="0"/>
          </p:cNvCxnSpPr>
          <p:nvPr/>
        </p:nvCxnSpPr>
        <p:spPr bwMode="auto">
          <a:xfrm>
            <a:off x="4724400" y="2746375"/>
            <a:ext cx="3011488" cy="5953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1" name="AutoShape 25"/>
          <p:cNvCxnSpPr>
            <a:cxnSpLocks noChangeShapeType="1"/>
            <a:stCxn id="24594" idx="2"/>
            <a:endCxn id="24583" idx="0"/>
          </p:cNvCxnSpPr>
          <p:nvPr/>
        </p:nvCxnSpPr>
        <p:spPr bwMode="auto">
          <a:xfrm>
            <a:off x="2619375" y="3708400"/>
            <a:ext cx="56197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2" name="AutoShape 26"/>
          <p:cNvCxnSpPr>
            <a:cxnSpLocks noChangeShapeType="1"/>
            <a:stCxn id="24596" idx="2"/>
            <a:endCxn id="24581" idx="0"/>
          </p:cNvCxnSpPr>
          <p:nvPr/>
        </p:nvCxnSpPr>
        <p:spPr bwMode="auto">
          <a:xfrm flipH="1">
            <a:off x="4498975" y="3708400"/>
            <a:ext cx="7207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3" name="AutoShape 27"/>
          <p:cNvCxnSpPr>
            <a:cxnSpLocks noChangeShapeType="1"/>
            <a:stCxn id="24596" idx="2"/>
            <a:endCxn id="24580" idx="0"/>
          </p:cNvCxnSpPr>
          <p:nvPr/>
        </p:nvCxnSpPr>
        <p:spPr bwMode="auto">
          <a:xfrm>
            <a:off x="5219700" y="3708400"/>
            <a:ext cx="639763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4" name="AutoShape 28"/>
          <p:cNvCxnSpPr>
            <a:cxnSpLocks noChangeShapeType="1"/>
            <a:stCxn id="24597" idx="2"/>
            <a:endCxn id="24578" idx="0"/>
          </p:cNvCxnSpPr>
          <p:nvPr/>
        </p:nvCxnSpPr>
        <p:spPr bwMode="auto">
          <a:xfrm flipH="1">
            <a:off x="7307263" y="3708400"/>
            <a:ext cx="428625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5" name="AutoShape 29"/>
          <p:cNvCxnSpPr>
            <a:cxnSpLocks noChangeShapeType="1"/>
            <a:stCxn id="24597" idx="2"/>
            <a:endCxn id="24579" idx="0"/>
          </p:cNvCxnSpPr>
          <p:nvPr/>
        </p:nvCxnSpPr>
        <p:spPr bwMode="auto">
          <a:xfrm>
            <a:off x="7735888" y="3708400"/>
            <a:ext cx="715962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4606" name="AutoShape 30"/>
          <p:cNvCxnSpPr>
            <a:cxnSpLocks noChangeShapeType="1"/>
            <a:stCxn id="24594" idx="2"/>
            <a:endCxn id="24582" idx="0"/>
          </p:cNvCxnSpPr>
          <p:nvPr/>
        </p:nvCxnSpPr>
        <p:spPr bwMode="auto">
          <a:xfrm flipH="1">
            <a:off x="1895475" y="3708400"/>
            <a:ext cx="723900" cy="2000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743700" y="4481513"/>
            <a:ext cx="35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178800" y="4498975"/>
            <a:ext cx="35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Palatino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68694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8235</TotalTime>
  <Words>3032</Words>
  <Application>Microsoft Macintosh PowerPoint</Application>
  <PresentationFormat>On-screen Show (4:3)</PresentationFormat>
  <Paragraphs>662</Paragraphs>
  <Slides>75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cs276</vt:lpstr>
      <vt:lpstr>Equation</vt:lpstr>
      <vt:lpstr>Microsoft Equation</vt:lpstr>
      <vt:lpstr>PowerPoint Presentation</vt:lpstr>
      <vt:lpstr>Text Classification</vt:lpstr>
      <vt:lpstr>Administrative</vt:lpstr>
      <vt:lpstr>Git repository</vt:lpstr>
      <vt:lpstr>Git </vt:lpstr>
      <vt:lpstr>Git</vt:lpstr>
      <vt:lpstr>Document Classification: training</vt:lpstr>
      <vt:lpstr>Document Classification: testing</vt:lpstr>
      <vt:lpstr>Document Classification: testing</vt:lpstr>
      <vt:lpstr>How might this be useful for IR?</vt:lpstr>
      <vt:lpstr>Standing queries</vt:lpstr>
      <vt:lpstr>Standing queries</vt:lpstr>
      <vt:lpstr>Standing queries</vt:lpstr>
      <vt:lpstr>Spam filtering</vt:lpstr>
      <vt:lpstr>Many other applications…</vt:lpstr>
      <vt:lpstr>How would you do it?</vt:lpstr>
      <vt:lpstr>Manual approach</vt:lpstr>
      <vt:lpstr>A slightly better manual approach</vt:lpstr>
      <vt:lpstr>A complex classification rule</vt:lpstr>
      <vt:lpstr>Automated approaches</vt:lpstr>
      <vt:lpstr>Supervised learning setup</vt:lpstr>
      <vt:lpstr>Unsupervised learning</vt:lpstr>
      <vt:lpstr>Supervised learning</vt:lpstr>
      <vt:lpstr>Training</vt:lpstr>
      <vt:lpstr>Training</vt:lpstr>
      <vt:lpstr>testing/classifying</vt:lpstr>
      <vt:lpstr>testing/classifying</vt:lpstr>
      <vt:lpstr>Feature based learning</vt:lpstr>
      <vt:lpstr>Feature based learning</vt:lpstr>
      <vt:lpstr>Feature examples</vt:lpstr>
      <vt:lpstr>Feature examples</vt:lpstr>
      <vt:lpstr>Feature examples</vt:lpstr>
      <vt:lpstr>Feature examples</vt:lpstr>
      <vt:lpstr>Lots of other features</vt:lpstr>
      <vt:lpstr>Power of feature-base methods</vt:lpstr>
      <vt:lpstr>The feature space</vt:lpstr>
      <vt:lpstr>The feature space</vt:lpstr>
      <vt:lpstr>Feature space</vt:lpstr>
      <vt:lpstr>Bayesian Classification</vt:lpstr>
      <vt:lpstr>Bayesian Classification</vt:lpstr>
      <vt:lpstr>Bayes’ Rule</vt:lpstr>
      <vt:lpstr>Bayes rule for classification</vt:lpstr>
      <vt:lpstr>Bayesian classifiers</vt:lpstr>
      <vt:lpstr>The Naive Bayes Classifier</vt:lpstr>
      <vt:lpstr>Estimating parameters</vt:lpstr>
      <vt:lpstr>Maximum likelihood estimates</vt:lpstr>
      <vt:lpstr>Naïve Bayes Text Classification</vt:lpstr>
      <vt:lpstr>Naive Bayes on spam email</vt:lpstr>
      <vt:lpstr>SpamAssassin</vt:lpstr>
      <vt:lpstr>NB: The good and the bad</vt:lpstr>
      <vt:lpstr>Recall: Vector Space Representation</vt:lpstr>
      <vt:lpstr>Documents in a Vector Space</vt:lpstr>
      <vt:lpstr>Test Document of what class?</vt:lpstr>
      <vt:lpstr>Test Document = Government</vt:lpstr>
      <vt:lpstr>k-Nearest Neighbor (k-NN)</vt:lpstr>
      <vt:lpstr>Example: k=6 (6-NN)</vt:lpstr>
      <vt:lpstr>k Nearest Neighbor</vt:lpstr>
      <vt:lpstr>k-NN decision boundaries</vt:lpstr>
      <vt:lpstr>Similarity Metrics</vt:lpstr>
      <vt:lpstr>k-NN: The good and the bad</vt:lpstr>
      <vt:lpstr>Bias/variance trade-off</vt:lpstr>
      <vt:lpstr>Bias/variance trade-off</vt:lpstr>
      <vt:lpstr>Bias/variance trade-off</vt:lpstr>
      <vt:lpstr>Bias/variance trade-off</vt:lpstr>
      <vt:lpstr>Bias/Variance</vt:lpstr>
      <vt:lpstr>Bias/Variance</vt:lpstr>
      <vt:lpstr>Bias/variance trade-off</vt:lpstr>
      <vt:lpstr>Bias/variance trade-off</vt:lpstr>
      <vt:lpstr>Bias/variance trade-off</vt:lpstr>
      <vt:lpstr>Bias/variance trade-off</vt:lpstr>
      <vt:lpstr>Bias/variance trade-off</vt:lpstr>
      <vt:lpstr>Bias/variance trade-off</vt:lpstr>
      <vt:lpstr>Bias/variance trade-off</vt:lpstr>
      <vt:lpstr>k-NN vs. Naive Bayes</vt:lpstr>
      <vt:lpstr>Bias vs. variance:  Choosing the correct model capacity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CS276B Text Information Retrieval, Mining, and Exploitation</dc:title>
  <dc:creator>Christopher Manning</dc:creator>
  <cp:lastModifiedBy>David Kauchak</cp:lastModifiedBy>
  <cp:revision>216</cp:revision>
  <cp:lastPrinted>2003-11-11T21:18:08Z</cp:lastPrinted>
  <dcterms:created xsi:type="dcterms:W3CDTF">2009-11-16T00:30:00Z</dcterms:created>
  <dcterms:modified xsi:type="dcterms:W3CDTF">2012-11-15T18:50:49Z</dcterms:modified>
</cp:coreProperties>
</file>