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485" r:id="rId2"/>
    <p:sldId id="474" r:id="rId3"/>
    <p:sldId id="501" r:id="rId4"/>
    <p:sldId id="473" r:id="rId5"/>
    <p:sldId id="492" r:id="rId6"/>
    <p:sldId id="491" r:id="rId7"/>
    <p:sldId id="493" r:id="rId8"/>
    <p:sldId id="494" r:id="rId9"/>
    <p:sldId id="495" r:id="rId10"/>
    <p:sldId id="496" r:id="rId11"/>
    <p:sldId id="503" r:id="rId12"/>
    <p:sldId id="475" r:id="rId13"/>
    <p:sldId id="458" r:id="rId14"/>
    <p:sldId id="477" r:id="rId15"/>
    <p:sldId id="478" r:id="rId16"/>
    <p:sldId id="464" r:id="rId17"/>
    <p:sldId id="295" r:id="rId18"/>
    <p:sldId id="502" r:id="rId19"/>
    <p:sldId id="479" r:id="rId20"/>
    <p:sldId id="470" r:id="rId21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-110" charset="0"/>
        <a:ea typeface="Arial" pitchFamily="-110" charset="0"/>
        <a:cs typeface="Arial" pitchFamily="-11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9" autoAdjust="0"/>
    <p:restoredTop sz="94634" autoAdjust="0"/>
  </p:normalViewPr>
  <p:slideViewPr>
    <p:cSldViewPr>
      <p:cViewPr varScale="1">
        <p:scale>
          <a:sx n="98" d="100"/>
          <a:sy n="98" d="100"/>
        </p:scale>
        <p:origin x="-10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548" y="-72"/>
      </p:cViewPr>
      <p:guideLst>
        <p:guide orient="horz" pos="2190"/>
        <p:guide pos="28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33.wmf"/><Relationship Id="rId8" Type="http://schemas.openxmlformats.org/officeDocument/2006/relationships/image" Target="../media/image34.wmf"/><Relationship Id="rId9" Type="http://schemas.openxmlformats.org/officeDocument/2006/relationships/image" Target="../media/image35.wmf"/><Relationship Id="rId1" Type="http://schemas.openxmlformats.org/officeDocument/2006/relationships/image" Target="../media/image32.wmf"/><Relationship Id="rId2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51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3263"/>
            <a:ext cx="4621212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10075"/>
            <a:ext cx="51308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i="1">
                <a:effectLst/>
              </a:defRPr>
            </a:lvl1pPr>
          </a:lstStyle>
          <a:p>
            <a:fld id="{2AB7EF85-B62C-414A-ACE1-20213FF89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64F0A-FA2E-1D48-949B-95C318B4CEB4}" type="slidenum">
              <a:rPr lang="en-US"/>
              <a:pPr/>
              <a:t>13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EF2FE-5062-8048-9ABD-19BEAD64AAEB}" type="slidenum">
              <a:rPr lang="en-US"/>
              <a:pPr/>
              <a:t>16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38675" cy="34798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C7BD0-CBFA-864B-8BF5-680888797E1C}" type="slidenum">
              <a:rPr lang="en-US"/>
              <a:pPr/>
              <a:t>17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EF2FE-5062-8048-9ABD-19BEAD64AAEB}" type="slidenum">
              <a:rPr lang="en-US"/>
              <a:pPr/>
              <a:t>18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38675" cy="34798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7DF8F-DFEA-4847-A397-9A1FA2D9FC01}" type="slidenum">
              <a:rPr lang="en-US"/>
              <a:pPr/>
              <a:t>20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1C16B0-3553-444C-ACE8-C5F624B12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BF938A-75D0-6C4D-B2FA-6E0A365B0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5FF556-8E40-9D48-964E-A850F7D79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A5C27-5041-7E4B-BE7F-D1EAC0297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E80A4E-674C-5A44-885D-DCF10E3BD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7DD0F1-CC8E-9C45-9E1B-D3C85DDB7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5B55D5-5BF0-4644-B798-E8D94D832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608141-5A7B-C945-BDA7-B1ED56F44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139C97-3591-EE48-84F1-536D7078A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40A778-F6F7-0A4D-9AAD-572B992B7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F07A4A-9574-4A47-B60E-456DEB36C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6AE62079-247C-3349-BC61-42DCB5B160A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2359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 bwMode="auto">
          <a:xfrm>
            <a:off x="0" y="5867400"/>
            <a:ext cx="914400" cy="990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1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15.jpe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20" Type="http://schemas.openxmlformats.org/officeDocument/2006/relationships/oleObject" Target="../embeddings/oleObject16.bin"/><Relationship Id="rId21" Type="http://schemas.openxmlformats.org/officeDocument/2006/relationships/image" Target="../media/image35.wmf"/><Relationship Id="rId22" Type="http://schemas.openxmlformats.org/officeDocument/2006/relationships/oleObject" Target="../embeddings/oleObject17.bin"/><Relationship Id="rId23" Type="http://schemas.openxmlformats.org/officeDocument/2006/relationships/oleObject" Target="../embeddings/oleObject18.bin"/><Relationship Id="rId24" Type="http://schemas.openxmlformats.org/officeDocument/2006/relationships/oleObject" Target="../embeddings/oleObject19.bin"/><Relationship Id="rId25" Type="http://schemas.openxmlformats.org/officeDocument/2006/relationships/oleObject" Target="../embeddings/oleObject20.bin"/><Relationship Id="rId26" Type="http://schemas.openxmlformats.org/officeDocument/2006/relationships/oleObject" Target="../embeddings/oleObject21.bin"/><Relationship Id="rId27" Type="http://schemas.openxmlformats.org/officeDocument/2006/relationships/oleObject" Target="../embeddings/oleObject22.bin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33.wmf"/><Relationship Id="rId18" Type="http://schemas.openxmlformats.org/officeDocument/2006/relationships/oleObject" Target="../embeddings/oleObject15.bin"/><Relationship Id="rId19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15.jpe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52400" y="5410200"/>
            <a:ext cx="9525000" cy="1600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648200" cy="641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64008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http://www.flickr.com/photos/56685562@N00/565216/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639762"/>
          </a:xfrm>
        </p:spPr>
        <p:txBody>
          <a:bodyPr/>
          <a:lstStyle/>
          <a:p>
            <a:r>
              <a:rPr lang="en-US" dirty="0" smtClean="0"/>
              <a:t>Information retrieval: challenges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222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Text retrieval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247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Audio retrieval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2559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Image retrieval</a:t>
            </a:r>
            <a:endParaRPr lang="en-US" sz="2800" dirty="0"/>
          </a:p>
        </p:txBody>
      </p:sp>
      <p:pic>
        <p:nvPicPr>
          <p:cNvPr id="7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066800" y="3429000"/>
            <a:ext cx="1295400" cy="657633"/>
          </a:xfrm>
          <a:prstGeom prst="rect">
            <a:avLst/>
          </a:prstGeom>
          <a:noFill/>
        </p:spPr>
      </p:pic>
      <p:pic>
        <p:nvPicPr>
          <p:cNvPr id="8" name="Picture 5" descr="C:\images\homer\surpris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105400"/>
            <a:ext cx="838200" cy="1056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1143000" y="1905000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19200" y="25146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219200" y="26670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219200" y="23622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219200" y="22098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219200" y="2055812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733800" y="914400"/>
            <a:ext cx="141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challenges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775675" y="1752600"/>
            <a:ext cx="2488843" cy="4226242"/>
            <a:chOff x="3775675" y="1752600"/>
            <a:chExt cx="2488843" cy="4226242"/>
          </a:xfrm>
        </p:grpSpPr>
        <p:sp>
          <p:nvSpPr>
            <p:cNvPr id="24" name="TextBox 23"/>
            <p:cNvSpPr txBox="1"/>
            <p:nvPr/>
          </p:nvSpPr>
          <p:spPr>
            <a:xfrm>
              <a:off x="3810000" y="1752600"/>
              <a:ext cx="231345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scale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ambiguity of language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link structure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spam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3124200"/>
              <a:ext cx="2454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query language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user interface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features/pre-processing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5675" y="4655403"/>
              <a:ext cx="245451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query language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user interface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features/pre-processing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ambiguity of </a:t>
              </a:r>
              <a:r>
                <a:rPr lang="en-US" dirty="0" smtClean="0"/>
                <a:t>pictures</a:t>
              </a:r>
            </a:p>
            <a:p>
              <a:pPr>
                <a:buFont typeface="Arial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data size</a:t>
              </a:r>
              <a:endParaRPr lang="en-US" dirty="0" smtClean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92825" y="102977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29400" y="914400"/>
            <a:ext cx="2280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other dimensions?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Document Image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not general image search?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6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document?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r>
              <a:rPr lang="en-US" sz="2200"/>
              <a:t>I give you a file I downloaded</a:t>
            </a:r>
          </a:p>
          <a:p>
            <a:r>
              <a:rPr lang="en-US" sz="2200"/>
              <a:t>You know it has text in it</a:t>
            </a:r>
          </a:p>
          <a:p>
            <a:r>
              <a:rPr lang="en-US" sz="2200"/>
              <a:t>What are the challenges in determining what characters are in the document?</a:t>
            </a:r>
          </a:p>
          <a:p>
            <a:pPr lvl="1"/>
            <a:r>
              <a:rPr lang="en-US" sz="2000">
                <a:ea typeface="ＭＳ Ｐゴシック" pitchFamily="-110" charset="-128"/>
              </a:rPr>
              <a:t>File format:</a:t>
            </a:r>
          </a:p>
        </p:txBody>
      </p:sp>
      <p:pic>
        <p:nvPicPr>
          <p:cNvPr id="120836" name="Picture 4" descr="google-filety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276600"/>
            <a:ext cx="5029200" cy="2916238"/>
          </a:xfrm>
          <a:prstGeom prst="rect">
            <a:avLst/>
          </a:prstGeom>
          <a:noFill/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4724400" y="5943600"/>
            <a:ext cx="3749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ＭＳ Ｐゴシック" pitchFamily="-110" charset="-128"/>
                <a:cs typeface="ＭＳ Ｐゴシック" pitchFamily="-110" charset="-128"/>
              </a:rPr>
              <a:t>http://www.google.com/help/faq_filetypes.html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10400" y="4572000"/>
            <a:ext cx="1196975" cy="406400"/>
            <a:chOff x="399" y="1488"/>
            <a:chExt cx="849" cy="288"/>
          </a:xfrm>
        </p:grpSpPr>
        <p:pic>
          <p:nvPicPr>
            <p:cNvPr id="12083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084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084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0842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0843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</a:t>
            </a:r>
            <a:r>
              <a:rPr lang="en-US" dirty="0" smtClean="0"/>
              <a:t>document?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3812596" cy="4191000"/>
          </a:xfrm>
          <a:prstGeom prst="rect">
            <a:avLst/>
          </a:prstGeom>
        </p:spPr>
      </p:pic>
      <p:pic>
        <p:nvPicPr>
          <p:cNvPr id="8" name="Picture 7" descr="google_Washington_Post_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0"/>
            <a:ext cx="2286000" cy="4155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document image is a document that is represented as an image, rather than some predefined format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Like </a:t>
            </a:r>
            <a:r>
              <a:rPr lang="en-US" sz="2000" dirty="0" smtClean="0"/>
              <a:t>normal images, contain </a:t>
            </a:r>
            <a:r>
              <a:rPr lang="en-US" sz="2000" dirty="0"/>
              <a:t>p</a:t>
            </a:r>
            <a:r>
              <a:rPr lang="en-US" sz="2000" dirty="0" smtClean="0"/>
              <a:t>ixels </a:t>
            </a:r>
          </a:p>
          <a:p>
            <a:pPr lvl="1"/>
            <a:r>
              <a:rPr lang="en-US" sz="1800" dirty="0" smtClean="0"/>
              <a:t>often binary-valued (black, white)</a:t>
            </a:r>
          </a:p>
          <a:p>
            <a:pPr lvl="1"/>
            <a:r>
              <a:rPr lang="en-US" sz="1800" dirty="0" smtClean="0"/>
              <a:t>But </a:t>
            </a:r>
            <a:r>
              <a:rPr lang="en-US" sz="1800" dirty="0" err="1" smtClean="0"/>
              <a:t>greyscale</a:t>
            </a:r>
            <a:r>
              <a:rPr lang="en-US" sz="1800" dirty="0" smtClean="0"/>
              <a:t> or color sometimes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300 </a:t>
            </a:r>
            <a:r>
              <a:rPr lang="en-US" sz="2000" dirty="0" smtClean="0"/>
              <a:t>dots per inch (dpi) gives the best results</a:t>
            </a:r>
          </a:p>
          <a:p>
            <a:pPr lvl="1"/>
            <a:r>
              <a:rPr lang="en-US" sz="1800" dirty="0" smtClean="0"/>
              <a:t>But images are quite large (1 MB per page)</a:t>
            </a:r>
          </a:p>
          <a:p>
            <a:pPr lvl="1"/>
            <a:r>
              <a:rPr lang="en-US" sz="1800" dirty="0" smtClean="0"/>
              <a:t>Faxes are normally 72 dpi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Usually </a:t>
            </a:r>
            <a:r>
              <a:rPr lang="en-US" sz="2000" dirty="0" smtClean="0"/>
              <a:t>stored in TIFF or PDF format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365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Want to be able to process them like text files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document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dli.iiit.ac.in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Arabic news stories are often GIF images</a:t>
            </a:r>
          </a:p>
          <a:p>
            <a:pPr lvl="1"/>
            <a:r>
              <a:rPr lang="en-US" dirty="0" smtClean="0"/>
              <a:t>Google Books, Project Gutenberg (though these are a bit different)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Library </a:t>
            </a:r>
            <a:r>
              <a:rPr lang="en-US" dirty="0" smtClean="0"/>
              <a:t>archives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</a:t>
            </a:r>
            <a:endParaRPr lang="en-US" dirty="0" smtClean="0"/>
          </a:p>
          <a:p>
            <a:pPr lvl="1"/>
            <a:r>
              <a:rPr lang="en-US" dirty="0" smtClean="0"/>
              <a:t>Tobacco Litigation Documents</a:t>
            </a:r>
          </a:p>
          <a:p>
            <a:pPr lvl="2"/>
            <a:r>
              <a:rPr lang="en-US" dirty="0" smtClean="0"/>
              <a:t>49 million page images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76800" y="2895600"/>
            <a:ext cx="3810000" cy="3276600"/>
            <a:chOff x="240" y="192"/>
            <a:chExt cx="4408" cy="3792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488" y="1487"/>
            <a:ext cx="465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61" name="Clip" r:id="rId3" imgW="2353680" imgH="3396960" progId="">
                    <p:embed/>
                  </p:oleObj>
                </mc:Choice>
                <mc:Fallback>
                  <p:oleObj name="Clip" r:id="rId3" imgW="2353680" imgH="33969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" y="1487"/>
                          <a:ext cx="465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240" y="672"/>
            <a:ext cx="960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62" name="Clip" r:id="rId5" imgW="4868640" imgH="3115800" progId="">
                    <p:embed/>
                  </p:oleObj>
                </mc:Choice>
                <mc:Fallback>
                  <p:oleObj name="Clip" r:id="rId5" imgW="4868640" imgH="31158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672"/>
                          <a:ext cx="960" cy="6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480" y="2880"/>
            <a:ext cx="816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63" name="Clip" r:id="rId7" imgW="2266200" imgH="1849320" progId="">
                    <p:embed/>
                  </p:oleObj>
                </mc:Choice>
                <mc:Fallback>
                  <p:oleObj name="Clip" r:id="rId7" imgW="2266200" imgH="184932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880"/>
                          <a:ext cx="816" cy="6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1440" y="3552"/>
            <a:ext cx="773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64" name="Clip" r:id="rId9" imgW="1228320" imgH="686520" progId="">
                    <p:embed/>
                  </p:oleObj>
                </mc:Choice>
                <mc:Fallback>
                  <p:oleObj name="Clip" r:id="rId9" imgW="1228320" imgH="68652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552"/>
                          <a:ext cx="773" cy="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394" y="2360"/>
            <a:ext cx="65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65" name="Clip" r:id="rId11" imgW="1035720" imgH="504720" progId="">
                    <p:embed/>
                  </p:oleObj>
                </mc:Choice>
                <mc:Fallback>
                  <p:oleObj name="Clip" r:id="rId11" imgW="1035720" imgH="50472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" y="2360"/>
                          <a:ext cx="652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371" y="192"/>
            <a:ext cx="912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66" name="Clip" r:id="rId13" imgW="2026800" imgH="1171080" progId="">
                    <p:embed/>
                  </p:oleObj>
                </mc:Choice>
                <mc:Fallback>
                  <p:oleObj name="Clip" r:id="rId13" imgW="2026800" imgH="11710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" y="192"/>
                          <a:ext cx="912" cy="5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1"/>
            <p:cNvGraphicFramePr>
              <a:graphicFrameLocks noChangeAspect="1"/>
            </p:cNvGraphicFramePr>
            <p:nvPr/>
          </p:nvGraphicFramePr>
          <p:xfrm>
            <a:off x="3612" y="2208"/>
            <a:ext cx="1036" cy="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67" name="Clip" r:id="rId15" imgW="5614560" imgH="2750760" progId="">
                    <p:embed/>
                  </p:oleObj>
                </mc:Choice>
                <mc:Fallback>
                  <p:oleObj name="Clip" r:id="rId15" imgW="5614560" imgH="2750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2" y="2208"/>
                          <a:ext cx="1036" cy="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AutoShape 12"/>
            <p:cNvCxnSpPr>
              <a:cxnSpLocks noChangeShapeType="1"/>
            </p:cNvCxnSpPr>
            <p:nvPr/>
          </p:nvCxnSpPr>
          <p:spPr bwMode="auto">
            <a:xfrm flipV="1">
              <a:off x="1488" y="2592"/>
              <a:ext cx="1776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3" name="AutoShape 13"/>
            <p:cNvCxnSpPr>
              <a:cxnSpLocks noChangeShapeType="1"/>
            </p:cNvCxnSpPr>
            <p:nvPr/>
          </p:nvCxnSpPr>
          <p:spPr bwMode="auto">
            <a:xfrm>
              <a:off x="1392" y="960"/>
              <a:ext cx="1872" cy="11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4" name="AutoShape 14"/>
            <p:cNvCxnSpPr>
              <a:cxnSpLocks noChangeShapeType="1"/>
            </p:cNvCxnSpPr>
            <p:nvPr/>
          </p:nvCxnSpPr>
          <p:spPr bwMode="auto">
            <a:xfrm flipV="1">
              <a:off x="1248" y="2448"/>
              <a:ext cx="1920" cy="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5" name="AutoShape 15"/>
            <p:cNvCxnSpPr>
              <a:cxnSpLocks noChangeShapeType="1"/>
            </p:cNvCxnSpPr>
            <p:nvPr/>
          </p:nvCxnSpPr>
          <p:spPr bwMode="auto">
            <a:xfrm>
              <a:off x="1200" y="1824"/>
              <a:ext cx="1968" cy="4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6" name="AutoShape 16"/>
            <p:cNvCxnSpPr>
              <a:cxnSpLocks noChangeShapeType="1"/>
            </p:cNvCxnSpPr>
            <p:nvPr/>
          </p:nvCxnSpPr>
          <p:spPr bwMode="auto">
            <a:xfrm>
              <a:off x="2208" y="912"/>
              <a:ext cx="1152" cy="10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  <p:cxnSp>
          <p:nvCxnSpPr>
            <p:cNvPr id="17" name="AutoShape 17"/>
            <p:cNvCxnSpPr>
              <a:cxnSpLocks noChangeShapeType="1"/>
            </p:cNvCxnSpPr>
            <p:nvPr/>
          </p:nvCxnSpPr>
          <p:spPr bwMode="auto">
            <a:xfrm flipV="1">
              <a:off x="2400" y="3072"/>
              <a:ext cx="96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ann-0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268288"/>
            <a:ext cx="1595438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3" name="Picture 3" descr="image00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3788" y="265113"/>
            <a:ext cx="1597025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4" name="Picture 4" descr="image00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288" y="3390900"/>
            <a:ext cx="1597025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5" name="Picture 5" descr="google_Financial_Times_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0125" y="3114675"/>
            <a:ext cx="1595438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6" name="Picture 6" descr="google_Forbes_Magazine_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0625" y="3352800"/>
            <a:ext cx="1595438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7" name="Picture 7" descr="google_Washington_Post_5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125" y="2894013"/>
            <a:ext cx="1595438" cy="290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8" name="Picture 8" descr="CH01BIN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40375" y="3389313"/>
            <a:ext cx="1595438" cy="20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9" name="Picture 9" descr="dat60e00_2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5625" y="374650"/>
            <a:ext cx="1595438" cy="188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50" name="Picture 10" descr="encn0001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45125" y="146050"/>
            <a:ext cx="1595438" cy="227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51" name="Picture 11" descr="pb0001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4875" y="268288"/>
            <a:ext cx="1595438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68363"/>
          </a:xfrm>
        </p:spPr>
        <p:txBody>
          <a:bodyPr/>
          <a:lstStyle/>
          <a:p>
            <a:r>
              <a:rPr lang="en-US" dirty="0"/>
              <a:t>Document Image </a:t>
            </a:r>
            <a:br>
              <a:rPr lang="en-US" dirty="0"/>
            </a:br>
            <a:r>
              <a:rPr lang="en-US" dirty="0"/>
              <a:t>Database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Collection of scanned images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 </a:t>
            </a:r>
            <a:r>
              <a:rPr lang="en-US" dirty="0"/>
              <a:t>to be available for indexing and retrieval, abstracting, routing, editing, dissemination, </a:t>
            </a:r>
            <a:r>
              <a:rPr lang="en-US" dirty="0" smtClean="0"/>
              <a:t>interpretation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 smtClean="0"/>
              <a:t>: more needs than just searching!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6868" name="Group 1028"/>
          <p:cNvGrpSpPr>
            <a:grpSpLocks/>
          </p:cNvGrpSpPr>
          <p:nvPr/>
        </p:nvGrpSpPr>
        <p:grpSpPr bwMode="auto">
          <a:xfrm>
            <a:off x="304800" y="0"/>
            <a:ext cx="1417638" cy="1647825"/>
            <a:chOff x="1536" y="575"/>
            <a:chExt cx="893" cy="1038"/>
          </a:xfrm>
        </p:grpSpPr>
        <p:graphicFrame>
          <p:nvGraphicFramePr>
            <p:cNvPr id="36869" name="Object 1029"/>
            <p:cNvGraphicFramePr>
              <a:graphicFrameLocks noChangeAspect="1"/>
            </p:cNvGraphicFramePr>
            <p:nvPr/>
          </p:nvGraphicFramePr>
          <p:xfrm>
            <a:off x="1644" y="830"/>
            <a:ext cx="654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04" name="Clip" r:id="rId4" imgW="830160" imgH="824760" progId="">
                    <p:embed/>
                  </p:oleObj>
                </mc:Choice>
                <mc:Fallback>
                  <p:oleObj name="Clip" r:id="rId4" imgW="830160" imgH="8247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4" y="830"/>
                          <a:ext cx="654" cy="5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0" name="Text Box 1030"/>
            <p:cNvSpPr txBox="1">
              <a:spLocks noChangeArrowheads="1"/>
            </p:cNvSpPr>
            <p:nvPr/>
          </p:nvSpPr>
          <p:spPr bwMode="auto">
            <a:xfrm rot="18000000">
              <a:off x="1223" y="888"/>
              <a:ext cx="769" cy="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flatTx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rgbClr val="0066FF"/>
                  </a:solidFill>
                  <a:effectLst/>
                </a:rPr>
                <a:t>DOCUMENT</a:t>
              </a:r>
            </a:p>
          </p:txBody>
        </p:sp>
        <p:sp>
          <p:nvSpPr>
            <p:cNvPr id="36871" name="Text Box 1031"/>
            <p:cNvSpPr txBox="1">
              <a:spLocks noChangeArrowheads="1"/>
            </p:cNvSpPr>
            <p:nvPr/>
          </p:nvSpPr>
          <p:spPr bwMode="auto">
            <a:xfrm rot="3600000">
              <a:off x="1973" y="888"/>
              <a:ext cx="7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  <a:flatTx/>
            </a:bodyPr>
            <a:lstStyle/>
            <a:p>
              <a:pPr algn="ctr" eaLnBrk="0" hangingPunct="0"/>
              <a:r>
                <a:rPr lang="en-US" sz="1200" b="1">
                  <a:solidFill>
                    <a:srgbClr val="0066FF"/>
                  </a:solidFill>
                  <a:effectLst/>
                </a:rPr>
                <a:t>DATABASE</a:t>
              </a:r>
            </a:p>
          </p:txBody>
        </p:sp>
        <p:sp>
          <p:nvSpPr>
            <p:cNvPr id="36872" name="Text Box 1032"/>
            <p:cNvSpPr txBox="1">
              <a:spLocks noChangeArrowheads="1"/>
            </p:cNvSpPr>
            <p:nvPr/>
          </p:nvSpPr>
          <p:spPr bwMode="auto">
            <a:xfrm>
              <a:off x="1728" y="1440"/>
              <a:ext cx="4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  <a:flatTx/>
            </a:bodyPr>
            <a:lstStyle/>
            <a:p>
              <a:pPr algn="ctr" eaLnBrk="0" hangingPunct="0"/>
              <a:r>
                <a:rPr lang="en-US" sz="1200" b="1">
                  <a:solidFill>
                    <a:srgbClr val="0066FF"/>
                  </a:solidFill>
                  <a:effectLst/>
                </a:rPr>
                <a:t>IMAGE</a:t>
              </a:r>
            </a:p>
          </p:txBody>
        </p:sp>
      </p:grpSp>
      <p:grpSp>
        <p:nvGrpSpPr>
          <p:cNvPr id="36914" name="Group 1074"/>
          <p:cNvGrpSpPr>
            <a:grpSpLocks/>
          </p:cNvGrpSpPr>
          <p:nvPr/>
        </p:nvGrpSpPr>
        <p:grpSpPr bwMode="auto">
          <a:xfrm>
            <a:off x="533400" y="4383087"/>
            <a:ext cx="7962900" cy="1865313"/>
            <a:chOff x="336" y="2688"/>
            <a:chExt cx="5016" cy="1175"/>
          </a:xfrm>
        </p:grpSpPr>
        <p:grpSp>
          <p:nvGrpSpPr>
            <p:cNvPr id="36896" name="Group 1056"/>
            <p:cNvGrpSpPr>
              <a:grpSpLocks/>
            </p:cNvGrpSpPr>
            <p:nvPr/>
          </p:nvGrpSpPr>
          <p:grpSpPr bwMode="auto">
            <a:xfrm>
              <a:off x="336" y="2807"/>
              <a:ext cx="1296" cy="1056"/>
              <a:chOff x="384" y="2112"/>
              <a:chExt cx="1877" cy="1680"/>
            </a:xfrm>
          </p:grpSpPr>
          <p:graphicFrame>
            <p:nvGraphicFramePr>
              <p:cNvPr id="36885" name="Object 1045"/>
              <p:cNvGraphicFramePr>
                <a:graphicFrameLocks noChangeAspect="1"/>
              </p:cNvGraphicFramePr>
              <p:nvPr/>
            </p:nvGraphicFramePr>
            <p:xfrm>
              <a:off x="1680" y="3120"/>
              <a:ext cx="465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5" name="Clip" r:id="rId6" imgW="2353680" imgH="3396960" progId="">
                      <p:embed/>
                    </p:oleObj>
                  </mc:Choice>
                  <mc:Fallback>
                    <p:oleObj name="Clip" r:id="rId6" imgW="2353680" imgH="3396960" progId="">
                      <p:embed/>
                      <p:pic>
                        <p:nvPicPr>
                          <p:cNvPr id="0" name="Picture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3120"/>
                            <a:ext cx="465" cy="6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6" name="Object 1046"/>
              <p:cNvGraphicFramePr>
                <a:graphicFrameLocks noChangeAspect="1"/>
              </p:cNvGraphicFramePr>
              <p:nvPr/>
            </p:nvGraphicFramePr>
            <p:xfrm>
              <a:off x="384" y="2976"/>
              <a:ext cx="960" cy="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6" name="Clip" r:id="rId8" imgW="4868640" imgH="3115800" progId="">
                      <p:embed/>
                    </p:oleObj>
                  </mc:Choice>
                  <mc:Fallback>
                    <p:oleObj name="Clip" r:id="rId8" imgW="4868640" imgH="3115800" progId="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2976"/>
                            <a:ext cx="960" cy="61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7" name="Object 1047"/>
              <p:cNvGraphicFramePr>
                <a:graphicFrameLocks noChangeAspect="1"/>
              </p:cNvGraphicFramePr>
              <p:nvPr/>
            </p:nvGraphicFramePr>
            <p:xfrm>
              <a:off x="1488" y="2112"/>
              <a:ext cx="773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7" name="Clip" r:id="rId10" imgW="1228320" imgH="686520" progId="">
                      <p:embed/>
                    </p:oleObj>
                  </mc:Choice>
                  <mc:Fallback>
                    <p:oleObj name="Clip" r:id="rId10" imgW="1228320" imgH="686520" progId="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2112"/>
                            <a:ext cx="773" cy="4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8" name="Object 1048"/>
              <p:cNvGraphicFramePr>
                <a:graphicFrameLocks noChangeAspect="1"/>
              </p:cNvGraphicFramePr>
              <p:nvPr/>
            </p:nvGraphicFramePr>
            <p:xfrm>
              <a:off x="1584" y="2640"/>
              <a:ext cx="652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8" name="Clip" r:id="rId12" imgW="1035720" imgH="504720" progId="">
                      <p:embed/>
                    </p:oleObj>
                  </mc:Choice>
                  <mc:Fallback>
                    <p:oleObj name="Clip" r:id="rId12" imgW="1035720" imgH="504720" progId="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2640"/>
                            <a:ext cx="652" cy="3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9" name="Object 1049"/>
              <p:cNvGraphicFramePr>
                <a:graphicFrameLocks noChangeAspect="1"/>
              </p:cNvGraphicFramePr>
              <p:nvPr/>
            </p:nvGraphicFramePr>
            <p:xfrm>
              <a:off x="432" y="2304"/>
              <a:ext cx="912" cy="5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9" name="Clip" r:id="rId14" imgW="2026800" imgH="1171080" progId="">
                      <p:embed/>
                    </p:oleObj>
                  </mc:Choice>
                  <mc:Fallback>
                    <p:oleObj name="Clip" r:id="rId14" imgW="2026800" imgH="1171080" progId="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304"/>
                            <a:ext cx="912" cy="52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894" name="Group 1054"/>
            <p:cNvGrpSpPr>
              <a:grpSpLocks/>
            </p:cNvGrpSpPr>
            <p:nvPr/>
          </p:nvGrpSpPr>
          <p:grpSpPr bwMode="auto">
            <a:xfrm>
              <a:off x="1728" y="3024"/>
              <a:ext cx="1728" cy="576"/>
              <a:chOff x="2400" y="2688"/>
              <a:chExt cx="2733" cy="869"/>
            </a:xfrm>
          </p:grpSpPr>
          <p:graphicFrame>
            <p:nvGraphicFramePr>
              <p:cNvPr id="36878" name="Object 1038"/>
              <p:cNvGraphicFramePr>
                <a:graphicFrameLocks noChangeAspect="1"/>
              </p:cNvGraphicFramePr>
              <p:nvPr/>
            </p:nvGraphicFramePr>
            <p:xfrm>
              <a:off x="2976" y="2784"/>
              <a:ext cx="768" cy="6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0" name="Clip" r:id="rId16" imgW="4122720" imgH="3344400" progId="">
                      <p:embed/>
                    </p:oleObj>
                  </mc:Choice>
                  <mc:Fallback>
                    <p:oleObj name="Clip" r:id="rId16" imgW="4122720" imgH="3344400" progId="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6" y="2784"/>
                            <a:ext cx="768" cy="6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91" name="Object 1051"/>
              <p:cNvGraphicFramePr>
                <a:graphicFrameLocks noChangeAspect="1"/>
              </p:cNvGraphicFramePr>
              <p:nvPr/>
            </p:nvGraphicFramePr>
            <p:xfrm>
              <a:off x="4512" y="2688"/>
              <a:ext cx="621" cy="8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1" name="Clip" r:id="rId18" imgW="2734920" imgH="3825360" progId="">
                      <p:embed/>
                    </p:oleObj>
                  </mc:Choice>
                  <mc:Fallback>
                    <p:oleObj name="Clip" r:id="rId18" imgW="2734920" imgH="3825360" progId="">
                      <p:embed/>
                      <p:pic>
                        <p:nvPicPr>
                          <p:cNvPr id="0" name="Picture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2" y="2688"/>
                            <a:ext cx="621" cy="8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892" name="Line 1052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893" name="Line 1053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36903" name="Group 1063"/>
            <p:cNvGrpSpPr>
              <a:grpSpLocks/>
            </p:cNvGrpSpPr>
            <p:nvPr/>
          </p:nvGrpSpPr>
          <p:grpSpPr bwMode="auto">
            <a:xfrm>
              <a:off x="4032" y="2688"/>
              <a:ext cx="1320" cy="1101"/>
              <a:chOff x="3936" y="2688"/>
              <a:chExt cx="1320" cy="1101"/>
            </a:xfrm>
          </p:grpSpPr>
          <p:graphicFrame>
            <p:nvGraphicFramePr>
              <p:cNvPr id="36895" name="Object 1055"/>
              <p:cNvGraphicFramePr>
                <a:graphicFrameLocks noChangeAspect="1"/>
              </p:cNvGraphicFramePr>
              <p:nvPr/>
            </p:nvGraphicFramePr>
            <p:xfrm>
              <a:off x="3936" y="2688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2" name="Clip" r:id="rId20" imgW="3885840" imgH="2742840" progId="">
                      <p:embed/>
                    </p:oleObj>
                  </mc:Choice>
                  <mc:Fallback>
                    <p:oleObj name="Clip" r:id="rId20" imgW="3885840" imgH="2742840" progId="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2688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97" name="Object 1057"/>
              <p:cNvGraphicFramePr>
                <a:graphicFrameLocks noChangeAspect="1"/>
              </p:cNvGraphicFramePr>
              <p:nvPr/>
            </p:nvGraphicFramePr>
            <p:xfrm>
              <a:off x="4032" y="2784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3" name="Clip" r:id="rId22" imgW="3885840" imgH="2742840" progId="">
                      <p:embed/>
                    </p:oleObj>
                  </mc:Choice>
                  <mc:Fallback>
                    <p:oleObj name="Clip" r:id="rId22" imgW="3885840" imgH="2742840" progId="">
                      <p:embed/>
                      <p:pic>
                        <p:nvPicPr>
                          <p:cNvPr id="0" name="Picture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2" y="2784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98" name="Object 1058"/>
              <p:cNvGraphicFramePr>
                <a:graphicFrameLocks noChangeAspect="1"/>
              </p:cNvGraphicFramePr>
              <p:nvPr/>
            </p:nvGraphicFramePr>
            <p:xfrm>
              <a:off x="4128" y="2880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4" name="Clip" r:id="rId23" imgW="3885840" imgH="2742840" progId="">
                      <p:embed/>
                    </p:oleObj>
                  </mc:Choice>
                  <mc:Fallback>
                    <p:oleObj name="Clip" r:id="rId23" imgW="3885840" imgH="2742840" progId="">
                      <p:embed/>
                      <p:pic>
                        <p:nvPicPr>
                          <p:cNvPr id="0" name="Picture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2880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99" name="Object 1059"/>
              <p:cNvGraphicFramePr>
                <a:graphicFrameLocks noChangeAspect="1"/>
              </p:cNvGraphicFramePr>
              <p:nvPr/>
            </p:nvGraphicFramePr>
            <p:xfrm>
              <a:off x="4224" y="2976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5" name="Clip" r:id="rId24" imgW="3885840" imgH="2742840" progId="">
                      <p:embed/>
                    </p:oleObj>
                  </mc:Choice>
                  <mc:Fallback>
                    <p:oleObj name="Clip" r:id="rId24" imgW="3885840" imgH="2742840" progId="">
                      <p:embed/>
                      <p:pic>
                        <p:nvPicPr>
                          <p:cNvPr id="0" name="Picture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2976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900" name="Object 1060"/>
              <p:cNvGraphicFramePr>
                <a:graphicFrameLocks noChangeAspect="1"/>
              </p:cNvGraphicFramePr>
              <p:nvPr/>
            </p:nvGraphicFramePr>
            <p:xfrm>
              <a:off x="4320" y="3072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6" name="Clip" r:id="rId25" imgW="3885840" imgH="2742840" progId="">
                      <p:embed/>
                    </p:oleObj>
                  </mc:Choice>
                  <mc:Fallback>
                    <p:oleObj name="Clip" r:id="rId25" imgW="3885840" imgH="2742840" progId="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3072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901" name="Object 1061"/>
              <p:cNvGraphicFramePr>
                <a:graphicFrameLocks noChangeAspect="1"/>
              </p:cNvGraphicFramePr>
              <p:nvPr/>
            </p:nvGraphicFramePr>
            <p:xfrm>
              <a:off x="4416" y="3168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7" name="Clip" r:id="rId26" imgW="3885840" imgH="2742840" progId="">
                      <p:embed/>
                    </p:oleObj>
                  </mc:Choice>
                  <mc:Fallback>
                    <p:oleObj name="Clip" r:id="rId26" imgW="3885840" imgH="2742840" progId="">
                      <p:embed/>
                      <p:pic>
                        <p:nvPicPr>
                          <p:cNvPr id="0" name="Picture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6" y="3168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902" name="Object 1062"/>
              <p:cNvGraphicFramePr>
                <a:graphicFrameLocks noChangeAspect="1"/>
              </p:cNvGraphicFramePr>
              <p:nvPr/>
            </p:nvGraphicFramePr>
            <p:xfrm>
              <a:off x="4512" y="3264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8" name="Clip" r:id="rId27" imgW="3885840" imgH="2742840" progId="">
                      <p:embed/>
                    </p:oleObj>
                  </mc:Choice>
                  <mc:Fallback>
                    <p:oleObj name="Clip" r:id="rId27" imgW="3885840" imgH="2742840" progId="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2" y="3264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913" name="Group 1073"/>
            <p:cNvGrpSpPr>
              <a:grpSpLocks/>
            </p:cNvGrpSpPr>
            <p:nvPr/>
          </p:nvGrpSpPr>
          <p:grpSpPr bwMode="auto">
            <a:xfrm>
              <a:off x="3504" y="3095"/>
              <a:ext cx="754" cy="480"/>
              <a:chOff x="3504" y="3216"/>
              <a:chExt cx="754" cy="480"/>
            </a:xfrm>
          </p:grpSpPr>
          <p:sp>
            <p:nvSpPr>
              <p:cNvPr id="36907" name="Line 1067"/>
              <p:cNvSpPr>
                <a:spLocks noChangeShapeType="1"/>
              </p:cNvSpPr>
              <p:nvPr/>
            </p:nvSpPr>
            <p:spPr bwMode="auto">
              <a:xfrm>
                <a:off x="3504" y="3216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08" name="Line 1068"/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09" name="Line 1069"/>
              <p:cNvSpPr>
                <a:spLocks noChangeShapeType="1"/>
              </p:cNvSpPr>
              <p:nvPr/>
            </p:nvSpPr>
            <p:spPr bwMode="auto">
              <a:xfrm>
                <a:off x="3696" y="3408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10" name="Line 1070"/>
              <p:cNvSpPr>
                <a:spLocks noChangeShapeType="1"/>
              </p:cNvSpPr>
              <p:nvPr/>
            </p:nvSpPr>
            <p:spPr bwMode="auto">
              <a:xfrm>
                <a:off x="3792" y="3504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11" name="Line 1071"/>
              <p:cNvSpPr>
                <a:spLocks noChangeShapeType="1"/>
              </p:cNvSpPr>
              <p:nvPr/>
            </p:nvSpPr>
            <p:spPr bwMode="auto">
              <a:xfrm>
                <a:off x="3888" y="3600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912" name="Line 1072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ann-0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268288"/>
            <a:ext cx="1595438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3" name="Picture 3" descr="image00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3788" y="265113"/>
            <a:ext cx="1597025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4" name="Picture 4" descr="image00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288" y="3997325"/>
            <a:ext cx="1597025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5" name="Picture 5" descr="google_Financial_Times_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0125" y="3721100"/>
            <a:ext cx="1595438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6" name="Picture 6" descr="google_Forbes_Magazine_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0625" y="3959225"/>
            <a:ext cx="1595438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7" name="Picture 7" descr="google_Washington_Post_5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125" y="3500438"/>
            <a:ext cx="1595438" cy="290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8" name="Picture 8" descr="CH01BIN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40375" y="3995738"/>
            <a:ext cx="1595438" cy="20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49" name="Picture 9" descr="dat60e00_2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5625" y="374650"/>
            <a:ext cx="1595438" cy="188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50" name="Picture 10" descr="encn0001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45125" y="146050"/>
            <a:ext cx="1595438" cy="227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3051" name="Picture 11" descr="pb0001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4875" y="268288"/>
            <a:ext cx="1595438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0" y="2474893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are the challenges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are the sub-problems?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hey’re </a:t>
            </a:r>
            <a:r>
              <a:rPr lang="en-US" dirty="0" smtClean="0"/>
              <a:t>an image </a:t>
            </a:r>
            <a:r>
              <a:rPr lang="en-US" dirty="0" smtClean="0">
                <a:sym typeface="Wingdings"/>
              </a:rPr>
              <a:t>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Quality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scan orientation</a:t>
            </a:r>
          </a:p>
          <a:p>
            <a:pPr lvl="1"/>
            <a:r>
              <a:rPr lang="en-US" dirty="0" smtClean="0">
                <a:sym typeface="Wingdings"/>
              </a:rPr>
              <a:t>noise</a:t>
            </a:r>
          </a:p>
          <a:p>
            <a:pPr lvl="1"/>
            <a:r>
              <a:rPr lang="en-US" dirty="0" smtClean="0">
                <a:sym typeface="Wingdings"/>
              </a:rPr>
              <a:t>contrast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Hand</a:t>
            </a:r>
            <a:r>
              <a:rPr lang="en-US" dirty="0" smtClean="0">
                <a:sym typeface="Wingdings"/>
              </a:rPr>
              <a:t>-written text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Hand</a:t>
            </a:r>
            <a:r>
              <a:rPr lang="en-US" dirty="0" smtClean="0">
                <a:sym typeface="Wingdings"/>
              </a:rPr>
              <a:t>-written diagrams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107" charset="0"/>
                <a:ea typeface="Times New Roman" pitchFamily="-107" charset="0"/>
                <a:cs typeface="Times New Roman" pitchFamily="-107" charset="0"/>
              </a:rPr>
              <a:t>Document Image Retrieval</a:t>
            </a:r>
            <a:endParaRPr lang="en-US" sz="3200" dirty="0">
              <a:latin typeface="Helvetica" pitchFamily="-107" charset="0"/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David Kauchak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 smtClean="0"/>
              <a:t>cs458</a:t>
            </a:r>
            <a:endParaRPr lang="en-US" dirty="0"/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Fall </a:t>
            </a:r>
            <a:r>
              <a:rPr lang="en-US" dirty="0" smtClean="0"/>
              <a:t>2012</a:t>
            </a:r>
            <a:endParaRPr lang="en-US" dirty="0"/>
          </a:p>
          <a:p>
            <a:pPr algn="r"/>
            <a:r>
              <a:rPr lang="en-US" sz="1300" i="1" dirty="0">
                <a:solidFill>
                  <a:srgbClr val="437085"/>
                </a:solidFill>
              </a:rPr>
              <a:t>adapted from</a:t>
            </a:r>
            <a:r>
              <a:rPr lang="en-US" sz="1300" i="1" dirty="0" smtClean="0">
                <a:solidFill>
                  <a:srgbClr val="437085"/>
                </a:solidFill>
              </a:rPr>
              <a:t>:</a:t>
            </a:r>
          </a:p>
          <a:p>
            <a:pPr algn="r"/>
            <a:r>
              <a:rPr lang="en-US" sz="1300" dirty="0" smtClean="0">
                <a:solidFill>
                  <a:srgbClr val="437085"/>
                </a:solidFill>
              </a:rPr>
              <a:t>David </a:t>
            </a:r>
            <a:r>
              <a:rPr lang="en-US" sz="1300" dirty="0" err="1" smtClean="0">
                <a:solidFill>
                  <a:srgbClr val="437085"/>
                </a:solidFill>
              </a:rPr>
              <a:t>Doermann</a:t>
            </a:r>
            <a:r>
              <a:rPr lang="en-US" sz="1300" i="1" dirty="0" smtClean="0">
                <a:solidFill>
                  <a:srgbClr val="437085"/>
                </a:solidFill>
              </a:rPr>
              <a:t/>
            </a:r>
            <a:br>
              <a:rPr lang="en-US" sz="1300" i="1" dirty="0" smtClean="0">
                <a:solidFill>
                  <a:srgbClr val="437085"/>
                </a:solidFill>
              </a:rPr>
            </a:br>
            <a:r>
              <a:rPr lang="en-US" sz="1300" dirty="0" smtClean="0"/>
              <a:t>http://terpconnect.umd.edu/~oard/teaching/796/spring04/slides/11/796s0411.ppt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Reading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 </a:t>
            </a:r>
            <a:r>
              <a:rPr lang="en-US" dirty="0" err="1"/>
              <a:t>Balasubramanian</a:t>
            </a:r>
            <a:r>
              <a:rPr lang="en-US" dirty="0"/>
              <a:t>, et al.  Retrieval from Document Image Collections, </a:t>
            </a:r>
            <a:r>
              <a:rPr lang="en-US" i="1" dirty="0"/>
              <a:t>Document Analysis Systems VII</a:t>
            </a:r>
            <a:r>
              <a:rPr lang="en-US" dirty="0"/>
              <a:t>, pages 1-12, 2006.</a:t>
            </a:r>
          </a:p>
          <a:p>
            <a:endParaRPr lang="en-US" dirty="0"/>
          </a:p>
          <a:p>
            <a:r>
              <a:rPr lang="en-US" dirty="0"/>
              <a:t>D. </a:t>
            </a:r>
            <a:r>
              <a:rPr lang="en-US" dirty="0" err="1"/>
              <a:t>Doermann</a:t>
            </a:r>
            <a:r>
              <a:rPr lang="en-US" dirty="0"/>
              <a:t>. The Indexing and Retrieval of Document Images: A Survey. </a:t>
            </a:r>
            <a:r>
              <a:rPr lang="en-US" i="1" dirty="0"/>
              <a:t>Computer Vision and Image Understanding</a:t>
            </a:r>
            <a:r>
              <a:rPr lang="en-US" dirty="0"/>
              <a:t>, 70(3), pages 287-298, 1998.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Schedule</a:t>
            </a:r>
          </a:p>
          <a:p>
            <a:pPr>
              <a:buFont typeface="Lucida Grande"/>
              <a:buChar char="-"/>
            </a:pPr>
            <a:r>
              <a:rPr lang="en-US" sz="2000" dirty="0" smtClean="0"/>
              <a:t>Friday by 6pm Assignment 4 </a:t>
            </a:r>
            <a:r>
              <a:rPr lang="en-US" sz="2000" dirty="0" err="1" smtClean="0"/>
              <a:t>writeup</a:t>
            </a:r>
            <a:endParaRPr lang="en-US" sz="2000" dirty="0" smtClean="0"/>
          </a:p>
          <a:p>
            <a:pPr>
              <a:buFont typeface="Lucida Grande"/>
              <a:buChar char="-"/>
            </a:pPr>
            <a:r>
              <a:rPr lang="en-US" sz="2000" dirty="0" smtClean="0"/>
              <a:t>Sunday: Sent me an e-mail with team and topic</a:t>
            </a:r>
          </a:p>
          <a:p>
            <a:pPr>
              <a:buFont typeface="Lucida Grande"/>
              <a:buChar char="-"/>
            </a:pPr>
            <a:r>
              <a:rPr lang="en-US" sz="2000" dirty="0" smtClean="0"/>
              <a:t>Tuesday:</a:t>
            </a:r>
          </a:p>
          <a:p>
            <a:pPr lvl="1">
              <a:buFont typeface="Lucida Grande"/>
              <a:buChar char="-"/>
            </a:pPr>
            <a:r>
              <a:rPr lang="en-US" sz="1800" dirty="0" smtClean="0"/>
              <a:t>Quiz!</a:t>
            </a:r>
          </a:p>
          <a:p>
            <a:pPr lvl="1">
              <a:buFont typeface="Lucida Grande"/>
              <a:buChar char="-"/>
            </a:pPr>
            <a:r>
              <a:rPr lang="en-US" sz="1800" dirty="0" smtClean="0"/>
              <a:t>Project proposal draft</a:t>
            </a:r>
          </a:p>
          <a:p>
            <a:pPr lvl="1">
              <a:buFont typeface="Lucida Grande"/>
              <a:buChar char="-"/>
            </a:pPr>
            <a:r>
              <a:rPr lang="en-US" sz="1800" dirty="0" smtClean="0"/>
              <a:t>Project proposal discussion</a:t>
            </a:r>
          </a:p>
          <a:p>
            <a:pPr>
              <a:buFont typeface="Lucida Grande"/>
              <a:buChar char="-"/>
            </a:pPr>
            <a:r>
              <a:rPr lang="en-US" sz="2000" dirty="0" smtClean="0"/>
              <a:t>Thursday: Finalized project proposal</a:t>
            </a:r>
          </a:p>
          <a:p>
            <a:pPr>
              <a:buFont typeface="Lucida Grande"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Rest of the semester…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Quiz 2?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Grading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013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4 </a:t>
            </a:r>
            <a:r>
              <a:rPr lang="en-US" dirty="0" smtClean="0"/>
              <a:t>write-ups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general comments</a:t>
            </a:r>
          </a:p>
          <a:p>
            <a:pPr lvl="1"/>
            <a:r>
              <a:rPr lang="en-US" dirty="0" smtClean="0"/>
              <a:t>explain data set and characteristics</a:t>
            </a:r>
          </a:p>
          <a:p>
            <a:pPr lvl="1"/>
            <a:r>
              <a:rPr lang="en-US" dirty="0" smtClean="0"/>
              <a:t>explain your evaluation </a:t>
            </a:r>
            <a:r>
              <a:rPr lang="en-US" dirty="0" err="1" smtClean="0"/>
              <a:t>measure(s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think about the points you’re trying to make, then use the data to make that point</a:t>
            </a:r>
          </a:p>
          <a:p>
            <a:pPr lvl="1"/>
            <a:r>
              <a:rPr lang="en-US" dirty="0" smtClean="0"/>
              <a:t>comment on anything abnormal or surprising in the data</a:t>
            </a:r>
          </a:p>
          <a:p>
            <a:pPr lvl="1"/>
            <a:r>
              <a:rPr lang="en-US" dirty="0" smtClean="0"/>
              <a:t>dig deeper if you need to</a:t>
            </a:r>
          </a:p>
          <a:p>
            <a:pPr lvl="1"/>
            <a:r>
              <a:rPr lang="en-US" dirty="0" smtClean="0"/>
              <a:t>if you have multiple evaluation measures, use them to explain/understand different behavior</a:t>
            </a:r>
          </a:p>
          <a:p>
            <a:pPr lvl="1"/>
            <a:r>
              <a:rPr lang="en-US" dirty="0" smtClean="0"/>
              <a:t>try and explain why you got the results you obtained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Spend </a:t>
            </a:r>
            <a:r>
              <a:rPr lang="en-US" dirty="0" smtClean="0"/>
              <a:t>10 </a:t>
            </a:r>
            <a:r>
              <a:rPr lang="en-US" dirty="0" smtClean="0"/>
              <a:t>minutes playing with three different image retrieval systems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en.wikipedia.org/wiki/Image_retrieval</a:t>
            </a:r>
            <a:r>
              <a:rPr lang="en-US" dirty="0" smtClean="0"/>
              <a:t> has a number</a:t>
            </a:r>
          </a:p>
          <a:p>
            <a:pPr lvl="1"/>
            <a:r>
              <a:rPr lang="en-US" dirty="0" smtClean="0"/>
              <a:t>What works well?</a:t>
            </a:r>
          </a:p>
          <a:p>
            <a:pPr lvl="1"/>
            <a:r>
              <a:rPr lang="en-US" dirty="0" smtClean="0"/>
              <a:t>What doesn’t work well?</a:t>
            </a:r>
          </a:p>
          <a:p>
            <a:pPr lvl="1"/>
            <a:r>
              <a:rPr lang="en-US" dirty="0" smtClean="0"/>
              <a:t>Anything interesting you noticed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Image Retrieval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518400" cy="5219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60198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http://infolab.stanford.edu/~wangz/project/imsearch/review/JOUR/datta_TR.pdf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48" y="1308100"/>
            <a:ext cx="6517352" cy="425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0198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http://infolab.stanford.edu/~wangz/project/imsearch/review/JOUR/datta_TR.pdf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146800" cy="500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0198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http://infolab.stanford.edu/~wangz/project/imsearch/review/JOUR/datta_TR.pdf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77200" cy="639762"/>
          </a:xfrm>
        </p:spPr>
        <p:txBody>
          <a:bodyPr/>
          <a:lstStyle/>
          <a:p>
            <a:r>
              <a:rPr lang="en-US" dirty="0" smtClean="0"/>
              <a:t>Information retrieval: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222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Text retrieval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247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Audio retrieval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2559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Image retrieval</a:t>
            </a:r>
            <a:endParaRPr lang="en-US" sz="2800" dirty="0"/>
          </a:p>
        </p:txBody>
      </p:sp>
      <p:pic>
        <p:nvPicPr>
          <p:cNvPr id="7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066800" y="3429000"/>
            <a:ext cx="1295400" cy="657633"/>
          </a:xfrm>
          <a:prstGeom prst="rect">
            <a:avLst/>
          </a:prstGeom>
          <a:noFill/>
        </p:spPr>
      </p:pic>
      <p:pic>
        <p:nvPicPr>
          <p:cNvPr id="8" name="Picture 5" descr="C:\images\homer\surpris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105400"/>
            <a:ext cx="838200" cy="1056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1143000" y="1905000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19200" y="25146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219200" y="26670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219200" y="23622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219200" y="2209800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219200" y="2055812"/>
            <a:ext cx="770467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733800" y="914400"/>
            <a:ext cx="189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amount of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99870" y="914400"/>
            <a:ext cx="239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data characteristics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05200" y="1676400"/>
            <a:ext cx="2743200" cy="4635282"/>
            <a:chOff x="3505200" y="1676400"/>
            <a:chExt cx="2743200" cy="4635282"/>
          </a:xfrm>
        </p:grpSpPr>
        <p:grpSp>
          <p:nvGrpSpPr>
            <p:cNvPr id="36" name="Group 35"/>
            <p:cNvGrpSpPr/>
            <p:nvPr/>
          </p:nvGrpSpPr>
          <p:grpSpPr>
            <a:xfrm>
              <a:off x="3581400" y="1676400"/>
              <a:ext cx="2667000" cy="1008222"/>
              <a:chOff x="3657600" y="1734978"/>
              <a:chExt cx="2667000" cy="100822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57600" y="1734978"/>
                <a:ext cx="21007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trillions of web pages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657600" y="2158424"/>
                <a:ext cx="26670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within an order of magnitude in “private” data</a:t>
                </a:r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581400" y="3352800"/>
              <a:ext cx="23515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order of a few billion?</a:t>
              </a:r>
            </a:p>
            <a:p>
              <a:endParaRPr lang="en-US" dirty="0" smtClean="0"/>
            </a:p>
            <a:p>
              <a:r>
                <a:rPr lang="en-US" dirty="0" smtClean="0"/>
                <a:t>last fm has 150M songs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5200" y="4495800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is blowing up!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60 photos/sec uploaded via </a:t>
              </a:r>
              <a:r>
                <a:rPr lang="en-US" dirty="0" err="1" smtClean="0"/>
                <a:t>instagram</a:t>
              </a:r>
              <a:endParaRPr lang="en-US" dirty="0" smtClean="0"/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4.5 million photos/day Flickr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&gt; 100 billion photos on Facebook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00800" y="1600200"/>
            <a:ext cx="2743200" cy="4295239"/>
            <a:chOff x="6400800" y="1600200"/>
            <a:chExt cx="2743200" cy="4295239"/>
          </a:xfrm>
        </p:grpSpPr>
        <p:sp>
          <p:nvSpPr>
            <p:cNvPr id="39" name="TextBox 38"/>
            <p:cNvSpPr txBox="1"/>
            <p:nvPr/>
          </p:nvSpPr>
          <p:spPr>
            <a:xfrm>
              <a:off x="6629400" y="1600200"/>
              <a:ext cx="22749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user generated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some semi-structured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link structure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53201" y="3207602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mostly professionally generated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co-occurrence statistics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00800" y="4572000"/>
              <a:ext cx="2743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user generated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becoming more </a:t>
              </a:r>
              <a:r>
                <a:rPr lang="en-US" dirty="0" err="1" smtClean="0"/>
                <a:t>prevelant</a:t>
              </a:r>
              <a:endParaRPr lang="en-US" dirty="0" smtClean="0"/>
            </a:p>
            <a:p>
              <a:pPr>
                <a:buFont typeface="Arial"/>
                <a:buChar char="•"/>
              </a:pPr>
              <a:r>
                <a:rPr lang="en-US" dirty="0" smtClean="0"/>
                <a:t> some tagging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incorporated into web pages (context)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0" charset="0"/>
            <a:ea typeface="Arial" pitchFamily="-110" charset="0"/>
            <a:cs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0" charset="0"/>
            <a:ea typeface="Arial" pitchFamily="-110" charset="0"/>
            <a:cs typeface="Arial" pitchFamily="-110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Overview</Template>
  <TotalTime>3621</TotalTime>
  <Words>665</Words>
  <Application>Microsoft Macintosh PowerPoint</Application>
  <PresentationFormat>On-screen Show (4:3)</PresentationFormat>
  <Paragraphs>153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StateOfLamp</vt:lpstr>
      <vt:lpstr>Clip</vt:lpstr>
      <vt:lpstr>PowerPoint Presentation</vt:lpstr>
      <vt:lpstr>Document Image Retrieval</vt:lpstr>
      <vt:lpstr>Admin</vt:lpstr>
      <vt:lpstr>Assign 4 write-ups</vt:lpstr>
      <vt:lpstr>Information retrieval systems</vt:lpstr>
      <vt:lpstr>Image Retrieval</vt:lpstr>
      <vt:lpstr>Image Retrieval Problems</vt:lpstr>
      <vt:lpstr>Different Systems</vt:lpstr>
      <vt:lpstr>Information retrieval: data</vt:lpstr>
      <vt:lpstr>Information retrieval: challenges</vt:lpstr>
      <vt:lpstr>Today: Document Image Search</vt:lpstr>
      <vt:lpstr>What’s in a document?</vt:lpstr>
      <vt:lpstr>Is this a document?</vt:lpstr>
      <vt:lpstr>Document Images</vt:lpstr>
      <vt:lpstr>Sources of document images</vt:lpstr>
      <vt:lpstr>PowerPoint Presentation</vt:lpstr>
      <vt:lpstr>Document Image  Database</vt:lpstr>
      <vt:lpstr>PowerPoint Presentation</vt:lpstr>
      <vt:lpstr>Challenges</vt:lpstr>
      <vt:lpstr>Additional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Image Retrieval</dc:title>
  <dc:creator>David Doermann</dc:creator>
  <cp:lastModifiedBy>David Kauchak</cp:lastModifiedBy>
  <cp:revision>214</cp:revision>
  <cp:lastPrinted>2009-11-09T21:41:00Z</cp:lastPrinted>
  <dcterms:created xsi:type="dcterms:W3CDTF">2009-11-09T19:02:16Z</dcterms:created>
  <dcterms:modified xsi:type="dcterms:W3CDTF">2012-11-08T21:16:43Z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