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50"/>
  </p:notesMasterIdLst>
  <p:sldIdLst>
    <p:sldId id="305" r:id="rId2"/>
    <p:sldId id="306" r:id="rId3"/>
    <p:sldId id="307" r:id="rId4"/>
    <p:sldId id="257" r:id="rId5"/>
    <p:sldId id="258" r:id="rId6"/>
    <p:sldId id="259" r:id="rId7"/>
    <p:sldId id="260" r:id="rId8"/>
    <p:sldId id="261" r:id="rId9"/>
    <p:sldId id="317" r:id="rId10"/>
    <p:sldId id="318" r:id="rId11"/>
    <p:sldId id="325" r:id="rId12"/>
    <p:sldId id="326" r:id="rId13"/>
    <p:sldId id="327" r:id="rId14"/>
    <p:sldId id="331" r:id="rId15"/>
    <p:sldId id="332" r:id="rId16"/>
    <p:sldId id="333" r:id="rId17"/>
    <p:sldId id="334" r:id="rId18"/>
    <p:sldId id="311" r:id="rId19"/>
    <p:sldId id="267" r:id="rId20"/>
    <p:sldId id="266" r:id="rId21"/>
    <p:sldId id="337" r:id="rId22"/>
    <p:sldId id="268" r:id="rId23"/>
    <p:sldId id="312" r:id="rId24"/>
    <p:sldId id="269" r:id="rId25"/>
    <p:sldId id="270" r:id="rId26"/>
    <p:sldId id="313" r:id="rId27"/>
    <p:sldId id="314" r:id="rId28"/>
    <p:sldId id="315" r:id="rId29"/>
    <p:sldId id="335" r:id="rId30"/>
    <p:sldId id="308" r:id="rId31"/>
    <p:sldId id="309" r:id="rId32"/>
    <p:sldId id="273" r:id="rId33"/>
    <p:sldId id="274" r:id="rId34"/>
    <p:sldId id="275" r:id="rId35"/>
    <p:sldId id="298" r:id="rId36"/>
    <p:sldId id="300" r:id="rId37"/>
    <p:sldId id="321" r:id="rId38"/>
    <p:sldId id="282" r:id="rId39"/>
    <p:sldId id="283" r:id="rId40"/>
    <p:sldId id="284" r:id="rId41"/>
    <p:sldId id="286" r:id="rId42"/>
    <p:sldId id="287" r:id="rId43"/>
    <p:sldId id="291" r:id="rId44"/>
    <p:sldId id="293" r:id="rId45"/>
    <p:sldId id="323" r:id="rId46"/>
    <p:sldId id="303" r:id="rId47"/>
    <p:sldId id="295" r:id="rId48"/>
    <p:sldId id="338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6D26"/>
    <a:srgbClr val="FE7D08"/>
    <a:srgbClr val="FFB807"/>
    <a:srgbClr val="400EF8"/>
    <a:srgbClr val="FF0707"/>
    <a:srgbClr val="FF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49" autoAdjust="0"/>
    <p:restoredTop sz="86978" autoAdjust="0"/>
  </p:normalViewPr>
  <p:slideViewPr>
    <p:cSldViewPr>
      <p:cViewPr varScale="1">
        <p:scale>
          <a:sx n="89" d="100"/>
          <a:sy n="89" d="100"/>
        </p:scale>
        <p:origin x="-10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4856B6-68BC-9541-A1B3-E8D697D89C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21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7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5D36C4-16E6-984F-96C7-D23D2578C312}" type="slidenum">
              <a:rPr lang="en-US"/>
              <a:pPr/>
              <a:t>20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Nice features:  easy to adjust contrast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1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F91175-2DFA-5745-B47D-A02F784E01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3D9D7A6-8832-2B41-927B-9BD244B512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0" charset="0"/>
              </a:defRPr>
            </a:lvl1pPr>
          </a:lstStyle>
          <a:p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0" charset="0"/>
              </a:defRPr>
            </a:lvl1pPr>
          </a:lstStyle>
          <a:p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0" charset="0"/>
              </a:defRPr>
            </a:lvl1pPr>
          </a:lstStyle>
          <a:p>
            <a:fld id="{F3CF3162-1186-7C47-A680-849F51B47D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1E9CDFF-BF98-8D4F-BFF2-2227AC0175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55F110-EE8B-5B44-AADB-76FDB3427C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6738495-DBC3-2D4B-BBCE-1231CFEFDD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A566EF-2FCC-BE4A-9D24-5830EF9399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66D3F8-EF12-3F4C-AEFD-43DFB3F7BE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CA97FB-EB06-4C41-B474-30F15E960B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F82174A-198C-6D4D-95D7-ABCAF66654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3DF560E-CD5A-B645-B2E7-938D1417D3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1"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fld id="{13DB3F51-A2CD-A54D-BA74-4B5FA55B2FF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0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0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0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0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0" charset="2"/>
        <a:buChar char="l"/>
        <a:defRPr sz="20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110" charset="2"/>
        <a:buChar char="l"/>
        <a:defRPr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110" charset="2"/>
        <a:buChar char="l"/>
        <a:defRPr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110" charset="2"/>
        <a:buChar char="l"/>
        <a:defRPr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110" charset="2"/>
        <a:buChar char="l"/>
        <a:defRPr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110" charset="2"/>
        <a:buChar char="l"/>
        <a:defRPr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wmf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1.wmf"/><Relationship Id="rId5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1.wmf"/><Relationship Id="rId5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Relationship Id="rId3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31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32.emf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35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Helvetica" pitchFamily="-107" charset="0"/>
                <a:ea typeface="Times New Roman" pitchFamily="-107" charset="0"/>
                <a:cs typeface="Times New Roman" pitchFamily="-107" charset="0"/>
              </a:rPr>
              <a:t>Image Processing</a:t>
            </a:r>
            <a:endParaRPr lang="en-US" sz="3200" dirty="0">
              <a:latin typeface="Helvetica" pitchFamily="-107" charset="0"/>
              <a:ea typeface="Times New Roman" pitchFamily="-107" charset="0"/>
              <a:cs typeface="Times New Roman" pitchFamily="-107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191000"/>
            <a:ext cx="7086600" cy="1828800"/>
          </a:xfrm>
        </p:spPr>
        <p:txBody>
          <a:bodyPr/>
          <a:lstStyle/>
          <a:p>
            <a:pPr algn="r" eaLnBrk="1" hangingPunct="1">
              <a:buFont typeface="Wingdings" pitchFamily="-107" charset="2"/>
              <a:buNone/>
            </a:pPr>
            <a:r>
              <a:rPr lang="en-US" dirty="0"/>
              <a:t>David Kauchak</a:t>
            </a:r>
          </a:p>
          <a:p>
            <a:pPr algn="r" eaLnBrk="1" hangingPunct="1">
              <a:buFont typeface="Wingdings" pitchFamily="-107" charset="2"/>
              <a:buNone/>
            </a:pPr>
            <a:r>
              <a:rPr lang="en-US" dirty="0" smtClean="0"/>
              <a:t>cs458</a:t>
            </a:r>
            <a:endParaRPr lang="en-US" dirty="0"/>
          </a:p>
          <a:p>
            <a:pPr algn="r" eaLnBrk="1" hangingPunct="1">
              <a:buFont typeface="Wingdings" pitchFamily="-107" charset="2"/>
              <a:buNone/>
            </a:pPr>
            <a:r>
              <a:rPr lang="en-US" dirty="0"/>
              <a:t>Fall </a:t>
            </a:r>
            <a:r>
              <a:rPr lang="en-US" dirty="0" smtClean="0"/>
              <a:t>2012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533400" y="3429000"/>
            <a:ext cx="8077200" cy="0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5600" y="19050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Empirical Evaluation of Dissimilarity Measures for Color and Texture</a:t>
            </a:r>
            <a:endParaRPr lang="en-US" sz="18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971800" y="2590800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Jan </a:t>
            </a:r>
            <a:r>
              <a:rPr lang="en-US" sz="1400" dirty="0" err="1"/>
              <a:t>Puzicha</a:t>
            </a:r>
            <a:r>
              <a:rPr lang="en-US" sz="1400" dirty="0"/>
              <a:t>, Joachim M. </a:t>
            </a:r>
            <a:r>
              <a:rPr lang="en-US" sz="1400" dirty="0" err="1"/>
              <a:t>Buhmann</a:t>
            </a:r>
            <a:r>
              <a:rPr lang="en-US" sz="1400" dirty="0"/>
              <a:t>, </a:t>
            </a:r>
            <a:r>
              <a:rPr lang="en-US" sz="1400" dirty="0" err="1"/>
              <a:t>Yossi</a:t>
            </a:r>
            <a:r>
              <a:rPr lang="en-US" sz="1400" dirty="0"/>
              <a:t> </a:t>
            </a:r>
            <a:r>
              <a:rPr lang="en-US" sz="1400" dirty="0" err="1"/>
              <a:t>Rubner</a:t>
            </a:r>
            <a:r>
              <a:rPr lang="en-US" sz="1400" dirty="0"/>
              <a:t> &amp; Carlo </a:t>
            </a:r>
            <a:r>
              <a:rPr lang="en-US" sz="1400" dirty="0" err="1"/>
              <a:t>Tomasi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an image represented?</a:t>
            </a:r>
            <a:endParaRPr lang="en-US" dirty="0"/>
          </a:p>
        </p:txBody>
      </p:sp>
      <p:grpSp>
        <p:nvGrpSpPr>
          <p:cNvPr id="437" name="Group 436"/>
          <p:cNvGrpSpPr/>
          <p:nvPr/>
        </p:nvGrpSpPr>
        <p:grpSpPr>
          <a:xfrm>
            <a:off x="1752600" y="2971800"/>
            <a:ext cx="1814513" cy="2286000"/>
            <a:chOff x="1447800" y="3352800"/>
            <a:chExt cx="1814513" cy="2286000"/>
          </a:xfrm>
        </p:grpSpPr>
        <p:pic>
          <p:nvPicPr>
            <p:cNvPr id="3" name="Picture 5" descr="C:\images\homer\surprised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7800" y="3352800"/>
              <a:ext cx="1814513" cy="2286000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 bwMode="auto">
            <a:xfrm>
              <a:off x="17526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288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9050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9812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0574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1336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2098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2860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3622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4384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5146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5908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6670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7432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8194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8956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7526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8288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9050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9812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0574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1336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2098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2860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3622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4384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5146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5908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6670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7432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8194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28956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17526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18288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19050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19812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20574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1336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2098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2860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23622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4384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5146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5908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26670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27432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28194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8956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17526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18288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19050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9812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0574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1336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22098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2860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3622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24384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25146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25908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26670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27432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8194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28956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17526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18288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19050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9812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20574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21336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22098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22860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3622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4384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5146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5908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26670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27432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28194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28956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17526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18288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19050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19812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0574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21336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22098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22860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23622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4384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25146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25908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26670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27432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28194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28956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17526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18288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19050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19812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20574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21336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22098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22860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23622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24384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25146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25908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26670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27432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28194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28956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17526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18288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19050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19812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20574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21336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22098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22860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23622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24384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25146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25908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26670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27432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28194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28956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17526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18288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19050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19812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20574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21336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22098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22860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23622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24384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25146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25908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26670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27432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28194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28956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17526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18288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19050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19812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20574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21336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22098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22860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23622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24384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25146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25908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26670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27432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28194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28956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17526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18288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19050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19812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20574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21336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22098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22860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2" name="Rectangle 171"/>
            <p:cNvSpPr/>
            <p:nvPr/>
          </p:nvSpPr>
          <p:spPr bwMode="auto">
            <a:xfrm>
              <a:off x="23622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24384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25146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25908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26670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27432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28194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28956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17526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18288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19050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19812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20574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21336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22098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22860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23622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24384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0" name="Rectangle 189"/>
            <p:cNvSpPr/>
            <p:nvPr/>
          </p:nvSpPr>
          <p:spPr bwMode="auto">
            <a:xfrm>
              <a:off x="25146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1" name="Rectangle 190"/>
            <p:cNvSpPr/>
            <p:nvPr/>
          </p:nvSpPr>
          <p:spPr bwMode="auto">
            <a:xfrm>
              <a:off x="25908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2" name="Rectangle 191"/>
            <p:cNvSpPr/>
            <p:nvPr/>
          </p:nvSpPr>
          <p:spPr bwMode="auto">
            <a:xfrm>
              <a:off x="26670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27432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28194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28956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17526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7" name="Rectangle 196"/>
            <p:cNvSpPr/>
            <p:nvPr/>
          </p:nvSpPr>
          <p:spPr bwMode="auto">
            <a:xfrm>
              <a:off x="18288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8" name="Rectangle 197"/>
            <p:cNvSpPr/>
            <p:nvPr/>
          </p:nvSpPr>
          <p:spPr bwMode="auto">
            <a:xfrm>
              <a:off x="19050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19812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20574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21336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22098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22860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23622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5" name="Rectangle 204"/>
            <p:cNvSpPr/>
            <p:nvPr/>
          </p:nvSpPr>
          <p:spPr bwMode="auto">
            <a:xfrm>
              <a:off x="24384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25146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25908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8" name="Rectangle 207"/>
            <p:cNvSpPr/>
            <p:nvPr/>
          </p:nvSpPr>
          <p:spPr bwMode="auto">
            <a:xfrm>
              <a:off x="26670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9" name="Rectangle 208"/>
            <p:cNvSpPr/>
            <p:nvPr/>
          </p:nvSpPr>
          <p:spPr bwMode="auto">
            <a:xfrm>
              <a:off x="27432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0" name="Rectangle 209"/>
            <p:cNvSpPr/>
            <p:nvPr/>
          </p:nvSpPr>
          <p:spPr bwMode="auto">
            <a:xfrm>
              <a:off x="28194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1" name="Rectangle 210"/>
            <p:cNvSpPr/>
            <p:nvPr/>
          </p:nvSpPr>
          <p:spPr bwMode="auto">
            <a:xfrm>
              <a:off x="28956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2" name="Rectangle 211"/>
            <p:cNvSpPr/>
            <p:nvPr/>
          </p:nvSpPr>
          <p:spPr bwMode="auto">
            <a:xfrm>
              <a:off x="17526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3" name="Rectangle 212"/>
            <p:cNvSpPr/>
            <p:nvPr/>
          </p:nvSpPr>
          <p:spPr bwMode="auto">
            <a:xfrm>
              <a:off x="18288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19050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19812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20574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21336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8" name="Rectangle 217"/>
            <p:cNvSpPr/>
            <p:nvPr/>
          </p:nvSpPr>
          <p:spPr bwMode="auto">
            <a:xfrm>
              <a:off x="22098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22860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23622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24384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25146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25908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4" name="Rectangle 223"/>
            <p:cNvSpPr/>
            <p:nvPr/>
          </p:nvSpPr>
          <p:spPr bwMode="auto">
            <a:xfrm>
              <a:off x="26670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5" name="Rectangle 224"/>
            <p:cNvSpPr/>
            <p:nvPr/>
          </p:nvSpPr>
          <p:spPr bwMode="auto">
            <a:xfrm>
              <a:off x="27432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6" name="Rectangle 225"/>
            <p:cNvSpPr/>
            <p:nvPr/>
          </p:nvSpPr>
          <p:spPr bwMode="auto">
            <a:xfrm>
              <a:off x="28194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28956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17526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18288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0" name="Rectangle 229"/>
            <p:cNvSpPr/>
            <p:nvPr/>
          </p:nvSpPr>
          <p:spPr bwMode="auto">
            <a:xfrm>
              <a:off x="19050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1" name="Rectangle 230"/>
            <p:cNvSpPr/>
            <p:nvPr/>
          </p:nvSpPr>
          <p:spPr bwMode="auto">
            <a:xfrm>
              <a:off x="19812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2" name="Rectangle 231"/>
            <p:cNvSpPr/>
            <p:nvPr/>
          </p:nvSpPr>
          <p:spPr bwMode="auto">
            <a:xfrm>
              <a:off x="20574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3" name="Rectangle 232"/>
            <p:cNvSpPr/>
            <p:nvPr/>
          </p:nvSpPr>
          <p:spPr bwMode="auto">
            <a:xfrm>
              <a:off x="21336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22098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5" name="Rectangle 234"/>
            <p:cNvSpPr/>
            <p:nvPr/>
          </p:nvSpPr>
          <p:spPr bwMode="auto">
            <a:xfrm>
              <a:off x="22860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23622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7" name="Rectangle 236"/>
            <p:cNvSpPr/>
            <p:nvPr/>
          </p:nvSpPr>
          <p:spPr bwMode="auto">
            <a:xfrm>
              <a:off x="24384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8" name="Rectangle 237"/>
            <p:cNvSpPr/>
            <p:nvPr/>
          </p:nvSpPr>
          <p:spPr bwMode="auto">
            <a:xfrm>
              <a:off x="25146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9" name="Rectangle 238"/>
            <p:cNvSpPr/>
            <p:nvPr/>
          </p:nvSpPr>
          <p:spPr bwMode="auto">
            <a:xfrm>
              <a:off x="25908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26670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1" name="Rectangle 240"/>
            <p:cNvSpPr/>
            <p:nvPr/>
          </p:nvSpPr>
          <p:spPr bwMode="auto">
            <a:xfrm>
              <a:off x="27432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2" name="Rectangle 241"/>
            <p:cNvSpPr/>
            <p:nvPr/>
          </p:nvSpPr>
          <p:spPr bwMode="auto">
            <a:xfrm>
              <a:off x="28194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3" name="Rectangle 242"/>
            <p:cNvSpPr/>
            <p:nvPr/>
          </p:nvSpPr>
          <p:spPr bwMode="auto">
            <a:xfrm>
              <a:off x="28956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17526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5" name="Rectangle 244"/>
            <p:cNvSpPr/>
            <p:nvPr/>
          </p:nvSpPr>
          <p:spPr bwMode="auto">
            <a:xfrm>
              <a:off x="18288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19050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19812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8" name="Rectangle 247"/>
            <p:cNvSpPr/>
            <p:nvPr/>
          </p:nvSpPr>
          <p:spPr bwMode="auto">
            <a:xfrm>
              <a:off x="20574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9" name="Rectangle 248"/>
            <p:cNvSpPr/>
            <p:nvPr/>
          </p:nvSpPr>
          <p:spPr bwMode="auto">
            <a:xfrm>
              <a:off x="21336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0" name="Rectangle 249"/>
            <p:cNvSpPr/>
            <p:nvPr/>
          </p:nvSpPr>
          <p:spPr bwMode="auto">
            <a:xfrm>
              <a:off x="22098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1" name="Rectangle 250"/>
            <p:cNvSpPr/>
            <p:nvPr/>
          </p:nvSpPr>
          <p:spPr bwMode="auto">
            <a:xfrm>
              <a:off x="22860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23622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24384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25146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5" name="Rectangle 254"/>
            <p:cNvSpPr/>
            <p:nvPr/>
          </p:nvSpPr>
          <p:spPr bwMode="auto">
            <a:xfrm>
              <a:off x="25908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6" name="Rectangle 255"/>
            <p:cNvSpPr/>
            <p:nvPr/>
          </p:nvSpPr>
          <p:spPr bwMode="auto">
            <a:xfrm>
              <a:off x="26670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7" name="Rectangle 256"/>
            <p:cNvSpPr/>
            <p:nvPr/>
          </p:nvSpPr>
          <p:spPr bwMode="auto">
            <a:xfrm>
              <a:off x="27432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8" name="Rectangle 257"/>
            <p:cNvSpPr/>
            <p:nvPr/>
          </p:nvSpPr>
          <p:spPr bwMode="auto">
            <a:xfrm>
              <a:off x="28194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9" name="Rectangle 258"/>
            <p:cNvSpPr/>
            <p:nvPr/>
          </p:nvSpPr>
          <p:spPr bwMode="auto">
            <a:xfrm>
              <a:off x="28956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0" name="Rectangle 259"/>
            <p:cNvSpPr/>
            <p:nvPr/>
          </p:nvSpPr>
          <p:spPr bwMode="auto">
            <a:xfrm>
              <a:off x="17526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1" name="Rectangle 260"/>
            <p:cNvSpPr/>
            <p:nvPr/>
          </p:nvSpPr>
          <p:spPr bwMode="auto">
            <a:xfrm>
              <a:off x="18288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2" name="Rectangle 261"/>
            <p:cNvSpPr/>
            <p:nvPr/>
          </p:nvSpPr>
          <p:spPr bwMode="auto">
            <a:xfrm>
              <a:off x="19050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3" name="Rectangle 262"/>
            <p:cNvSpPr/>
            <p:nvPr/>
          </p:nvSpPr>
          <p:spPr bwMode="auto">
            <a:xfrm>
              <a:off x="19812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4" name="Rectangle 263"/>
            <p:cNvSpPr/>
            <p:nvPr/>
          </p:nvSpPr>
          <p:spPr bwMode="auto">
            <a:xfrm>
              <a:off x="20574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5" name="Rectangle 264"/>
            <p:cNvSpPr/>
            <p:nvPr/>
          </p:nvSpPr>
          <p:spPr bwMode="auto">
            <a:xfrm>
              <a:off x="21336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6" name="Rectangle 265"/>
            <p:cNvSpPr/>
            <p:nvPr/>
          </p:nvSpPr>
          <p:spPr bwMode="auto">
            <a:xfrm>
              <a:off x="22098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7" name="Rectangle 266"/>
            <p:cNvSpPr/>
            <p:nvPr/>
          </p:nvSpPr>
          <p:spPr bwMode="auto">
            <a:xfrm>
              <a:off x="22860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8" name="Rectangle 267"/>
            <p:cNvSpPr/>
            <p:nvPr/>
          </p:nvSpPr>
          <p:spPr bwMode="auto">
            <a:xfrm>
              <a:off x="23622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9" name="Rectangle 268"/>
            <p:cNvSpPr/>
            <p:nvPr/>
          </p:nvSpPr>
          <p:spPr bwMode="auto">
            <a:xfrm>
              <a:off x="24384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0" name="Rectangle 269"/>
            <p:cNvSpPr/>
            <p:nvPr/>
          </p:nvSpPr>
          <p:spPr bwMode="auto">
            <a:xfrm>
              <a:off x="25146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25908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2" name="Rectangle 271"/>
            <p:cNvSpPr/>
            <p:nvPr/>
          </p:nvSpPr>
          <p:spPr bwMode="auto">
            <a:xfrm>
              <a:off x="26670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3" name="Rectangle 272"/>
            <p:cNvSpPr/>
            <p:nvPr/>
          </p:nvSpPr>
          <p:spPr bwMode="auto">
            <a:xfrm>
              <a:off x="27432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4" name="Rectangle 273"/>
            <p:cNvSpPr/>
            <p:nvPr/>
          </p:nvSpPr>
          <p:spPr bwMode="auto">
            <a:xfrm>
              <a:off x="28194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5" name="Rectangle 274"/>
            <p:cNvSpPr/>
            <p:nvPr/>
          </p:nvSpPr>
          <p:spPr bwMode="auto">
            <a:xfrm>
              <a:off x="28956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6" name="Rectangle 275"/>
            <p:cNvSpPr/>
            <p:nvPr/>
          </p:nvSpPr>
          <p:spPr bwMode="auto">
            <a:xfrm>
              <a:off x="17526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7" name="Rectangle 276"/>
            <p:cNvSpPr/>
            <p:nvPr/>
          </p:nvSpPr>
          <p:spPr bwMode="auto">
            <a:xfrm>
              <a:off x="18288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8" name="Rectangle 277"/>
            <p:cNvSpPr/>
            <p:nvPr/>
          </p:nvSpPr>
          <p:spPr bwMode="auto">
            <a:xfrm>
              <a:off x="19050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9" name="Rectangle 278"/>
            <p:cNvSpPr/>
            <p:nvPr/>
          </p:nvSpPr>
          <p:spPr bwMode="auto">
            <a:xfrm>
              <a:off x="19812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0" name="Rectangle 279"/>
            <p:cNvSpPr/>
            <p:nvPr/>
          </p:nvSpPr>
          <p:spPr bwMode="auto">
            <a:xfrm>
              <a:off x="20574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1" name="Rectangle 280"/>
            <p:cNvSpPr/>
            <p:nvPr/>
          </p:nvSpPr>
          <p:spPr bwMode="auto">
            <a:xfrm>
              <a:off x="21336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2" name="Rectangle 281"/>
            <p:cNvSpPr/>
            <p:nvPr/>
          </p:nvSpPr>
          <p:spPr bwMode="auto">
            <a:xfrm>
              <a:off x="22098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3" name="Rectangle 282"/>
            <p:cNvSpPr/>
            <p:nvPr/>
          </p:nvSpPr>
          <p:spPr bwMode="auto">
            <a:xfrm>
              <a:off x="22860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4" name="Rectangle 283"/>
            <p:cNvSpPr/>
            <p:nvPr/>
          </p:nvSpPr>
          <p:spPr bwMode="auto">
            <a:xfrm>
              <a:off x="23622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5" name="Rectangle 284"/>
            <p:cNvSpPr/>
            <p:nvPr/>
          </p:nvSpPr>
          <p:spPr bwMode="auto">
            <a:xfrm>
              <a:off x="24384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6" name="Rectangle 285"/>
            <p:cNvSpPr/>
            <p:nvPr/>
          </p:nvSpPr>
          <p:spPr bwMode="auto">
            <a:xfrm>
              <a:off x="25146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25908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26670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9" name="Rectangle 288"/>
            <p:cNvSpPr/>
            <p:nvPr/>
          </p:nvSpPr>
          <p:spPr bwMode="auto">
            <a:xfrm>
              <a:off x="27432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0" name="Rectangle 289"/>
            <p:cNvSpPr/>
            <p:nvPr/>
          </p:nvSpPr>
          <p:spPr bwMode="auto">
            <a:xfrm>
              <a:off x="28194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1" name="Rectangle 290"/>
            <p:cNvSpPr/>
            <p:nvPr/>
          </p:nvSpPr>
          <p:spPr bwMode="auto">
            <a:xfrm>
              <a:off x="28956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2" name="Rectangle 291"/>
            <p:cNvSpPr/>
            <p:nvPr/>
          </p:nvSpPr>
          <p:spPr bwMode="auto">
            <a:xfrm>
              <a:off x="17526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3" name="Rectangle 292"/>
            <p:cNvSpPr/>
            <p:nvPr/>
          </p:nvSpPr>
          <p:spPr bwMode="auto">
            <a:xfrm>
              <a:off x="18288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4" name="Rectangle 293"/>
            <p:cNvSpPr/>
            <p:nvPr/>
          </p:nvSpPr>
          <p:spPr bwMode="auto">
            <a:xfrm>
              <a:off x="19050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5" name="Rectangle 294"/>
            <p:cNvSpPr/>
            <p:nvPr/>
          </p:nvSpPr>
          <p:spPr bwMode="auto">
            <a:xfrm>
              <a:off x="19812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6" name="Rectangle 295"/>
            <p:cNvSpPr/>
            <p:nvPr/>
          </p:nvSpPr>
          <p:spPr bwMode="auto">
            <a:xfrm>
              <a:off x="20574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7" name="Rectangle 296"/>
            <p:cNvSpPr/>
            <p:nvPr/>
          </p:nvSpPr>
          <p:spPr bwMode="auto">
            <a:xfrm>
              <a:off x="21336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8" name="Rectangle 297"/>
            <p:cNvSpPr/>
            <p:nvPr/>
          </p:nvSpPr>
          <p:spPr bwMode="auto">
            <a:xfrm>
              <a:off x="22098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9" name="Rectangle 298"/>
            <p:cNvSpPr/>
            <p:nvPr/>
          </p:nvSpPr>
          <p:spPr bwMode="auto">
            <a:xfrm>
              <a:off x="22860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0" name="Rectangle 299"/>
            <p:cNvSpPr/>
            <p:nvPr/>
          </p:nvSpPr>
          <p:spPr bwMode="auto">
            <a:xfrm>
              <a:off x="23622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1" name="Rectangle 300"/>
            <p:cNvSpPr/>
            <p:nvPr/>
          </p:nvSpPr>
          <p:spPr bwMode="auto">
            <a:xfrm>
              <a:off x="24384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2" name="Rectangle 301"/>
            <p:cNvSpPr/>
            <p:nvPr/>
          </p:nvSpPr>
          <p:spPr bwMode="auto">
            <a:xfrm>
              <a:off x="25146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3" name="Rectangle 302"/>
            <p:cNvSpPr/>
            <p:nvPr/>
          </p:nvSpPr>
          <p:spPr bwMode="auto">
            <a:xfrm>
              <a:off x="25908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4" name="Rectangle 303"/>
            <p:cNvSpPr/>
            <p:nvPr/>
          </p:nvSpPr>
          <p:spPr bwMode="auto">
            <a:xfrm>
              <a:off x="26670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5" name="Rectangle 304"/>
            <p:cNvSpPr/>
            <p:nvPr/>
          </p:nvSpPr>
          <p:spPr bwMode="auto">
            <a:xfrm>
              <a:off x="27432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6" name="Rectangle 305"/>
            <p:cNvSpPr/>
            <p:nvPr/>
          </p:nvSpPr>
          <p:spPr bwMode="auto">
            <a:xfrm>
              <a:off x="28194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7" name="Rectangle 306"/>
            <p:cNvSpPr/>
            <p:nvPr/>
          </p:nvSpPr>
          <p:spPr bwMode="auto">
            <a:xfrm>
              <a:off x="28956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8" name="Rectangle 307"/>
            <p:cNvSpPr/>
            <p:nvPr/>
          </p:nvSpPr>
          <p:spPr bwMode="auto">
            <a:xfrm>
              <a:off x="17526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9" name="Rectangle 308"/>
            <p:cNvSpPr/>
            <p:nvPr/>
          </p:nvSpPr>
          <p:spPr bwMode="auto">
            <a:xfrm>
              <a:off x="18288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0" name="Rectangle 309"/>
            <p:cNvSpPr/>
            <p:nvPr/>
          </p:nvSpPr>
          <p:spPr bwMode="auto">
            <a:xfrm>
              <a:off x="19050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1" name="Rectangle 310"/>
            <p:cNvSpPr/>
            <p:nvPr/>
          </p:nvSpPr>
          <p:spPr bwMode="auto">
            <a:xfrm>
              <a:off x="19812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2" name="Rectangle 311"/>
            <p:cNvSpPr/>
            <p:nvPr/>
          </p:nvSpPr>
          <p:spPr bwMode="auto">
            <a:xfrm>
              <a:off x="20574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3" name="Rectangle 312"/>
            <p:cNvSpPr/>
            <p:nvPr/>
          </p:nvSpPr>
          <p:spPr bwMode="auto">
            <a:xfrm>
              <a:off x="21336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4" name="Rectangle 313"/>
            <p:cNvSpPr/>
            <p:nvPr/>
          </p:nvSpPr>
          <p:spPr bwMode="auto">
            <a:xfrm>
              <a:off x="22098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5" name="Rectangle 314"/>
            <p:cNvSpPr/>
            <p:nvPr/>
          </p:nvSpPr>
          <p:spPr bwMode="auto">
            <a:xfrm>
              <a:off x="22860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6" name="Rectangle 315"/>
            <p:cNvSpPr/>
            <p:nvPr/>
          </p:nvSpPr>
          <p:spPr bwMode="auto">
            <a:xfrm>
              <a:off x="23622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7" name="Rectangle 316"/>
            <p:cNvSpPr/>
            <p:nvPr/>
          </p:nvSpPr>
          <p:spPr bwMode="auto">
            <a:xfrm>
              <a:off x="24384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8" name="Rectangle 317"/>
            <p:cNvSpPr/>
            <p:nvPr/>
          </p:nvSpPr>
          <p:spPr bwMode="auto">
            <a:xfrm>
              <a:off x="25146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25908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0" name="Rectangle 319"/>
            <p:cNvSpPr/>
            <p:nvPr/>
          </p:nvSpPr>
          <p:spPr bwMode="auto">
            <a:xfrm>
              <a:off x="26670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1" name="Rectangle 320"/>
            <p:cNvSpPr/>
            <p:nvPr/>
          </p:nvSpPr>
          <p:spPr bwMode="auto">
            <a:xfrm>
              <a:off x="27432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2" name="Rectangle 321"/>
            <p:cNvSpPr/>
            <p:nvPr/>
          </p:nvSpPr>
          <p:spPr bwMode="auto">
            <a:xfrm>
              <a:off x="28194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3" name="Rectangle 322"/>
            <p:cNvSpPr/>
            <p:nvPr/>
          </p:nvSpPr>
          <p:spPr bwMode="auto">
            <a:xfrm>
              <a:off x="28956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4" name="Rectangle 323"/>
            <p:cNvSpPr/>
            <p:nvPr/>
          </p:nvSpPr>
          <p:spPr bwMode="auto">
            <a:xfrm>
              <a:off x="17526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5" name="Rectangle 324"/>
            <p:cNvSpPr/>
            <p:nvPr/>
          </p:nvSpPr>
          <p:spPr bwMode="auto">
            <a:xfrm>
              <a:off x="18288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6" name="Rectangle 325"/>
            <p:cNvSpPr/>
            <p:nvPr/>
          </p:nvSpPr>
          <p:spPr bwMode="auto">
            <a:xfrm>
              <a:off x="19050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7" name="Rectangle 326"/>
            <p:cNvSpPr/>
            <p:nvPr/>
          </p:nvSpPr>
          <p:spPr bwMode="auto">
            <a:xfrm>
              <a:off x="19812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8" name="Rectangle 327"/>
            <p:cNvSpPr/>
            <p:nvPr/>
          </p:nvSpPr>
          <p:spPr bwMode="auto">
            <a:xfrm>
              <a:off x="20574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9" name="Rectangle 328"/>
            <p:cNvSpPr/>
            <p:nvPr/>
          </p:nvSpPr>
          <p:spPr bwMode="auto">
            <a:xfrm>
              <a:off x="21336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22098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1" name="Rectangle 330"/>
            <p:cNvSpPr/>
            <p:nvPr/>
          </p:nvSpPr>
          <p:spPr bwMode="auto">
            <a:xfrm>
              <a:off x="22860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2" name="Rectangle 331"/>
            <p:cNvSpPr/>
            <p:nvPr/>
          </p:nvSpPr>
          <p:spPr bwMode="auto">
            <a:xfrm>
              <a:off x="23622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3" name="Rectangle 332"/>
            <p:cNvSpPr/>
            <p:nvPr/>
          </p:nvSpPr>
          <p:spPr bwMode="auto">
            <a:xfrm>
              <a:off x="24384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4" name="Rectangle 333"/>
            <p:cNvSpPr/>
            <p:nvPr/>
          </p:nvSpPr>
          <p:spPr bwMode="auto">
            <a:xfrm>
              <a:off x="25146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5" name="Rectangle 334"/>
            <p:cNvSpPr/>
            <p:nvPr/>
          </p:nvSpPr>
          <p:spPr bwMode="auto">
            <a:xfrm>
              <a:off x="25908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6" name="Rectangle 335"/>
            <p:cNvSpPr/>
            <p:nvPr/>
          </p:nvSpPr>
          <p:spPr bwMode="auto">
            <a:xfrm>
              <a:off x="26670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7" name="Rectangle 336"/>
            <p:cNvSpPr/>
            <p:nvPr/>
          </p:nvSpPr>
          <p:spPr bwMode="auto">
            <a:xfrm>
              <a:off x="27432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8" name="Rectangle 337"/>
            <p:cNvSpPr/>
            <p:nvPr/>
          </p:nvSpPr>
          <p:spPr bwMode="auto">
            <a:xfrm>
              <a:off x="28194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9" name="Rectangle 338"/>
            <p:cNvSpPr/>
            <p:nvPr/>
          </p:nvSpPr>
          <p:spPr bwMode="auto">
            <a:xfrm>
              <a:off x="28956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7526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1" name="Rectangle 340"/>
            <p:cNvSpPr/>
            <p:nvPr/>
          </p:nvSpPr>
          <p:spPr bwMode="auto">
            <a:xfrm>
              <a:off x="18288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2" name="Rectangle 341"/>
            <p:cNvSpPr/>
            <p:nvPr/>
          </p:nvSpPr>
          <p:spPr bwMode="auto">
            <a:xfrm>
              <a:off x="19050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3" name="Rectangle 342"/>
            <p:cNvSpPr/>
            <p:nvPr/>
          </p:nvSpPr>
          <p:spPr bwMode="auto">
            <a:xfrm>
              <a:off x="19812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4" name="Rectangle 343"/>
            <p:cNvSpPr/>
            <p:nvPr/>
          </p:nvSpPr>
          <p:spPr bwMode="auto">
            <a:xfrm>
              <a:off x="20574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5" name="Rectangle 344"/>
            <p:cNvSpPr/>
            <p:nvPr/>
          </p:nvSpPr>
          <p:spPr bwMode="auto">
            <a:xfrm>
              <a:off x="21336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6" name="Rectangle 345"/>
            <p:cNvSpPr/>
            <p:nvPr/>
          </p:nvSpPr>
          <p:spPr bwMode="auto">
            <a:xfrm>
              <a:off x="22098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7" name="Rectangle 346"/>
            <p:cNvSpPr/>
            <p:nvPr/>
          </p:nvSpPr>
          <p:spPr bwMode="auto">
            <a:xfrm>
              <a:off x="22860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8" name="Rectangle 347"/>
            <p:cNvSpPr/>
            <p:nvPr/>
          </p:nvSpPr>
          <p:spPr bwMode="auto">
            <a:xfrm>
              <a:off x="23622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9" name="Rectangle 348"/>
            <p:cNvSpPr/>
            <p:nvPr/>
          </p:nvSpPr>
          <p:spPr bwMode="auto">
            <a:xfrm>
              <a:off x="24384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25146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1" name="Rectangle 350"/>
            <p:cNvSpPr/>
            <p:nvPr/>
          </p:nvSpPr>
          <p:spPr bwMode="auto">
            <a:xfrm>
              <a:off x="25908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2" name="Rectangle 351"/>
            <p:cNvSpPr/>
            <p:nvPr/>
          </p:nvSpPr>
          <p:spPr bwMode="auto">
            <a:xfrm>
              <a:off x="26670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3" name="Rectangle 352"/>
            <p:cNvSpPr/>
            <p:nvPr/>
          </p:nvSpPr>
          <p:spPr bwMode="auto">
            <a:xfrm>
              <a:off x="27432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4" name="Rectangle 353"/>
            <p:cNvSpPr/>
            <p:nvPr/>
          </p:nvSpPr>
          <p:spPr bwMode="auto">
            <a:xfrm>
              <a:off x="28194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5" name="Rectangle 354"/>
            <p:cNvSpPr/>
            <p:nvPr/>
          </p:nvSpPr>
          <p:spPr bwMode="auto">
            <a:xfrm>
              <a:off x="28956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6" name="Rectangle 355"/>
            <p:cNvSpPr/>
            <p:nvPr/>
          </p:nvSpPr>
          <p:spPr bwMode="auto">
            <a:xfrm>
              <a:off x="17526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7" name="Rectangle 356"/>
            <p:cNvSpPr/>
            <p:nvPr/>
          </p:nvSpPr>
          <p:spPr bwMode="auto">
            <a:xfrm>
              <a:off x="18288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8" name="Rectangle 357"/>
            <p:cNvSpPr/>
            <p:nvPr/>
          </p:nvSpPr>
          <p:spPr bwMode="auto">
            <a:xfrm>
              <a:off x="19050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9" name="Rectangle 358"/>
            <p:cNvSpPr/>
            <p:nvPr/>
          </p:nvSpPr>
          <p:spPr bwMode="auto">
            <a:xfrm>
              <a:off x="19812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20574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1" name="Rectangle 360"/>
            <p:cNvSpPr/>
            <p:nvPr/>
          </p:nvSpPr>
          <p:spPr bwMode="auto">
            <a:xfrm>
              <a:off x="21336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2" name="Rectangle 361"/>
            <p:cNvSpPr/>
            <p:nvPr/>
          </p:nvSpPr>
          <p:spPr bwMode="auto">
            <a:xfrm>
              <a:off x="22098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3" name="Rectangle 362"/>
            <p:cNvSpPr/>
            <p:nvPr/>
          </p:nvSpPr>
          <p:spPr bwMode="auto">
            <a:xfrm>
              <a:off x="22860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23622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5" name="Rectangle 364"/>
            <p:cNvSpPr/>
            <p:nvPr/>
          </p:nvSpPr>
          <p:spPr bwMode="auto">
            <a:xfrm>
              <a:off x="24384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6" name="Rectangle 365"/>
            <p:cNvSpPr/>
            <p:nvPr/>
          </p:nvSpPr>
          <p:spPr bwMode="auto">
            <a:xfrm>
              <a:off x="25146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7" name="Rectangle 366"/>
            <p:cNvSpPr/>
            <p:nvPr/>
          </p:nvSpPr>
          <p:spPr bwMode="auto">
            <a:xfrm>
              <a:off x="25908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8" name="Rectangle 367"/>
            <p:cNvSpPr/>
            <p:nvPr/>
          </p:nvSpPr>
          <p:spPr bwMode="auto">
            <a:xfrm>
              <a:off x="26670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9" name="Rectangle 368"/>
            <p:cNvSpPr/>
            <p:nvPr/>
          </p:nvSpPr>
          <p:spPr bwMode="auto">
            <a:xfrm>
              <a:off x="27432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0" name="Rectangle 369"/>
            <p:cNvSpPr/>
            <p:nvPr/>
          </p:nvSpPr>
          <p:spPr bwMode="auto">
            <a:xfrm>
              <a:off x="28194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1" name="Rectangle 370"/>
            <p:cNvSpPr/>
            <p:nvPr/>
          </p:nvSpPr>
          <p:spPr bwMode="auto">
            <a:xfrm>
              <a:off x="28956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2" name="Rectangle 371"/>
            <p:cNvSpPr/>
            <p:nvPr/>
          </p:nvSpPr>
          <p:spPr bwMode="auto">
            <a:xfrm>
              <a:off x="17526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3" name="Rectangle 372"/>
            <p:cNvSpPr/>
            <p:nvPr/>
          </p:nvSpPr>
          <p:spPr bwMode="auto">
            <a:xfrm>
              <a:off x="18288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9050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5" name="Rectangle 374"/>
            <p:cNvSpPr/>
            <p:nvPr/>
          </p:nvSpPr>
          <p:spPr bwMode="auto">
            <a:xfrm>
              <a:off x="19812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6" name="Rectangle 375"/>
            <p:cNvSpPr/>
            <p:nvPr/>
          </p:nvSpPr>
          <p:spPr bwMode="auto">
            <a:xfrm>
              <a:off x="20574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7" name="Rectangle 376"/>
            <p:cNvSpPr/>
            <p:nvPr/>
          </p:nvSpPr>
          <p:spPr bwMode="auto">
            <a:xfrm>
              <a:off x="21336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8" name="Rectangle 377"/>
            <p:cNvSpPr/>
            <p:nvPr/>
          </p:nvSpPr>
          <p:spPr bwMode="auto">
            <a:xfrm>
              <a:off x="22098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9" name="Rectangle 378"/>
            <p:cNvSpPr/>
            <p:nvPr/>
          </p:nvSpPr>
          <p:spPr bwMode="auto">
            <a:xfrm>
              <a:off x="22860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0" name="Rectangle 379"/>
            <p:cNvSpPr/>
            <p:nvPr/>
          </p:nvSpPr>
          <p:spPr bwMode="auto">
            <a:xfrm>
              <a:off x="23622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1" name="Rectangle 380"/>
            <p:cNvSpPr/>
            <p:nvPr/>
          </p:nvSpPr>
          <p:spPr bwMode="auto">
            <a:xfrm>
              <a:off x="24384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2" name="Rectangle 381"/>
            <p:cNvSpPr/>
            <p:nvPr/>
          </p:nvSpPr>
          <p:spPr bwMode="auto">
            <a:xfrm>
              <a:off x="25146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3" name="Rectangle 382"/>
            <p:cNvSpPr/>
            <p:nvPr/>
          </p:nvSpPr>
          <p:spPr bwMode="auto">
            <a:xfrm>
              <a:off x="25908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26670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5" name="Rectangle 384"/>
            <p:cNvSpPr/>
            <p:nvPr/>
          </p:nvSpPr>
          <p:spPr bwMode="auto">
            <a:xfrm>
              <a:off x="27432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6" name="Rectangle 385"/>
            <p:cNvSpPr/>
            <p:nvPr/>
          </p:nvSpPr>
          <p:spPr bwMode="auto">
            <a:xfrm>
              <a:off x="28194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7" name="Rectangle 386"/>
            <p:cNvSpPr/>
            <p:nvPr/>
          </p:nvSpPr>
          <p:spPr bwMode="auto">
            <a:xfrm>
              <a:off x="28956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8" name="Rectangle 387"/>
            <p:cNvSpPr/>
            <p:nvPr/>
          </p:nvSpPr>
          <p:spPr bwMode="auto">
            <a:xfrm>
              <a:off x="17526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9" name="Rectangle 388"/>
            <p:cNvSpPr/>
            <p:nvPr/>
          </p:nvSpPr>
          <p:spPr bwMode="auto">
            <a:xfrm>
              <a:off x="18288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0" name="Rectangle 389"/>
            <p:cNvSpPr/>
            <p:nvPr/>
          </p:nvSpPr>
          <p:spPr bwMode="auto">
            <a:xfrm>
              <a:off x="19050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1" name="Rectangle 390"/>
            <p:cNvSpPr/>
            <p:nvPr/>
          </p:nvSpPr>
          <p:spPr bwMode="auto">
            <a:xfrm>
              <a:off x="19812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2" name="Rectangle 391"/>
            <p:cNvSpPr/>
            <p:nvPr/>
          </p:nvSpPr>
          <p:spPr bwMode="auto">
            <a:xfrm>
              <a:off x="20574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3" name="Rectangle 392"/>
            <p:cNvSpPr/>
            <p:nvPr/>
          </p:nvSpPr>
          <p:spPr bwMode="auto">
            <a:xfrm>
              <a:off x="21336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4" name="Rectangle 393"/>
            <p:cNvSpPr/>
            <p:nvPr/>
          </p:nvSpPr>
          <p:spPr bwMode="auto">
            <a:xfrm>
              <a:off x="22098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5" name="Rectangle 394"/>
            <p:cNvSpPr/>
            <p:nvPr/>
          </p:nvSpPr>
          <p:spPr bwMode="auto">
            <a:xfrm>
              <a:off x="22860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6" name="Rectangle 395"/>
            <p:cNvSpPr/>
            <p:nvPr/>
          </p:nvSpPr>
          <p:spPr bwMode="auto">
            <a:xfrm>
              <a:off x="23622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7" name="Rectangle 396"/>
            <p:cNvSpPr/>
            <p:nvPr/>
          </p:nvSpPr>
          <p:spPr bwMode="auto">
            <a:xfrm>
              <a:off x="24384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8" name="Rectangle 397"/>
            <p:cNvSpPr/>
            <p:nvPr/>
          </p:nvSpPr>
          <p:spPr bwMode="auto">
            <a:xfrm>
              <a:off x="25146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9" name="Rectangle 398"/>
            <p:cNvSpPr/>
            <p:nvPr/>
          </p:nvSpPr>
          <p:spPr bwMode="auto">
            <a:xfrm>
              <a:off x="25908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0" name="Rectangle 399"/>
            <p:cNvSpPr/>
            <p:nvPr/>
          </p:nvSpPr>
          <p:spPr bwMode="auto">
            <a:xfrm>
              <a:off x="26670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1" name="Rectangle 400"/>
            <p:cNvSpPr/>
            <p:nvPr/>
          </p:nvSpPr>
          <p:spPr bwMode="auto">
            <a:xfrm>
              <a:off x="27432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2" name="Rectangle 401"/>
            <p:cNvSpPr/>
            <p:nvPr/>
          </p:nvSpPr>
          <p:spPr bwMode="auto">
            <a:xfrm>
              <a:off x="28194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3" name="Rectangle 402"/>
            <p:cNvSpPr/>
            <p:nvPr/>
          </p:nvSpPr>
          <p:spPr bwMode="auto">
            <a:xfrm>
              <a:off x="28956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4" name="Rectangle 403"/>
            <p:cNvSpPr/>
            <p:nvPr/>
          </p:nvSpPr>
          <p:spPr bwMode="auto">
            <a:xfrm>
              <a:off x="17526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5" name="Rectangle 404"/>
            <p:cNvSpPr/>
            <p:nvPr/>
          </p:nvSpPr>
          <p:spPr bwMode="auto">
            <a:xfrm>
              <a:off x="18288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6" name="Rectangle 405"/>
            <p:cNvSpPr/>
            <p:nvPr/>
          </p:nvSpPr>
          <p:spPr bwMode="auto">
            <a:xfrm>
              <a:off x="19050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9812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8" name="Rectangle 407"/>
            <p:cNvSpPr/>
            <p:nvPr/>
          </p:nvSpPr>
          <p:spPr bwMode="auto">
            <a:xfrm>
              <a:off x="20574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9" name="Rectangle 408"/>
            <p:cNvSpPr/>
            <p:nvPr/>
          </p:nvSpPr>
          <p:spPr bwMode="auto">
            <a:xfrm>
              <a:off x="21336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0" name="Rectangle 409"/>
            <p:cNvSpPr/>
            <p:nvPr/>
          </p:nvSpPr>
          <p:spPr bwMode="auto">
            <a:xfrm>
              <a:off x="22098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1" name="Rectangle 410"/>
            <p:cNvSpPr/>
            <p:nvPr/>
          </p:nvSpPr>
          <p:spPr bwMode="auto">
            <a:xfrm>
              <a:off x="22860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2" name="Rectangle 411"/>
            <p:cNvSpPr/>
            <p:nvPr/>
          </p:nvSpPr>
          <p:spPr bwMode="auto">
            <a:xfrm>
              <a:off x="23622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3" name="Rectangle 412"/>
            <p:cNvSpPr/>
            <p:nvPr/>
          </p:nvSpPr>
          <p:spPr bwMode="auto">
            <a:xfrm>
              <a:off x="24384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4" name="Rectangle 413"/>
            <p:cNvSpPr/>
            <p:nvPr/>
          </p:nvSpPr>
          <p:spPr bwMode="auto">
            <a:xfrm>
              <a:off x="25146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5" name="Rectangle 414"/>
            <p:cNvSpPr/>
            <p:nvPr/>
          </p:nvSpPr>
          <p:spPr bwMode="auto">
            <a:xfrm>
              <a:off x="25908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6" name="Rectangle 415"/>
            <p:cNvSpPr/>
            <p:nvPr/>
          </p:nvSpPr>
          <p:spPr bwMode="auto">
            <a:xfrm>
              <a:off x="26670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7" name="Rectangle 416"/>
            <p:cNvSpPr/>
            <p:nvPr/>
          </p:nvSpPr>
          <p:spPr bwMode="auto">
            <a:xfrm>
              <a:off x="27432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8" name="Rectangle 417"/>
            <p:cNvSpPr/>
            <p:nvPr/>
          </p:nvSpPr>
          <p:spPr bwMode="auto">
            <a:xfrm>
              <a:off x="28194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9" name="Rectangle 418"/>
            <p:cNvSpPr/>
            <p:nvPr/>
          </p:nvSpPr>
          <p:spPr bwMode="auto">
            <a:xfrm>
              <a:off x="28956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0" name="Rectangle 419"/>
            <p:cNvSpPr/>
            <p:nvPr/>
          </p:nvSpPr>
          <p:spPr bwMode="auto">
            <a:xfrm>
              <a:off x="17526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1" name="Rectangle 420"/>
            <p:cNvSpPr/>
            <p:nvPr/>
          </p:nvSpPr>
          <p:spPr bwMode="auto">
            <a:xfrm>
              <a:off x="18288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2" name="Rectangle 421"/>
            <p:cNvSpPr/>
            <p:nvPr/>
          </p:nvSpPr>
          <p:spPr bwMode="auto">
            <a:xfrm>
              <a:off x="19050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3" name="Rectangle 422"/>
            <p:cNvSpPr/>
            <p:nvPr/>
          </p:nvSpPr>
          <p:spPr bwMode="auto">
            <a:xfrm>
              <a:off x="19812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4" name="Rectangle 423"/>
            <p:cNvSpPr/>
            <p:nvPr/>
          </p:nvSpPr>
          <p:spPr bwMode="auto">
            <a:xfrm>
              <a:off x="20574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5" name="Rectangle 424"/>
            <p:cNvSpPr/>
            <p:nvPr/>
          </p:nvSpPr>
          <p:spPr bwMode="auto">
            <a:xfrm>
              <a:off x="21336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6" name="Rectangle 425"/>
            <p:cNvSpPr/>
            <p:nvPr/>
          </p:nvSpPr>
          <p:spPr bwMode="auto">
            <a:xfrm>
              <a:off x="22098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7" name="Rectangle 426"/>
            <p:cNvSpPr/>
            <p:nvPr/>
          </p:nvSpPr>
          <p:spPr bwMode="auto">
            <a:xfrm>
              <a:off x="22860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8" name="Rectangle 427"/>
            <p:cNvSpPr/>
            <p:nvPr/>
          </p:nvSpPr>
          <p:spPr bwMode="auto">
            <a:xfrm>
              <a:off x="23622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9" name="Rectangle 428"/>
            <p:cNvSpPr/>
            <p:nvPr/>
          </p:nvSpPr>
          <p:spPr bwMode="auto">
            <a:xfrm>
              <a:off x="24384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0" name="Rectangle 429"/>
            <p:cNvSpPr/>
            <p:nvPr/>
          </p:nvSpPr>
          <p:spPr bwMode="auto">
            <a:xfrm>
              <a:off x="25146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1" name="Rectangle 430"/>
            <p:cNvSpPr/>
            <p:nvPr/>
          </p:nvSpPr>
          <p:spPr bwMode="auto">
            <a:xfrm>
              <a:off x="25908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2" name="Rectangle 431"/>
            <p:cNvSpPr/>
            <p:nvPr/>
          </p:nvSpPr>
          <p:spPr bwMode="auto">
            <a:xfrm>
              <a:off x="26670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27432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4" name="Rectangle 433"/>
            <p:cNvSpPr/>
            <p:nvPr/>
          </p:nvSpPr>
          <p:spPr bwMode="auto">
            <a:xfrm>
              <a:off x="28194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5" name="Rectangle 434"/>
            <p:cNvSpPr/>
            <p:nvPr/>
          </p:nvSpPr>
          <p:spPr bwMode="auto">
            <a:xfrm>
              <a:off x="28956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</p:grpSp>
      <p:sp>
        <p:nvSpPr>
          <p:cNvPr id="436" name="TextBox 435"/>
          <p:cNvSpPr txBox="1"/>
          <p:nvPr/>
        </p:nvSpPr>
        <p:spPr>
          <a:xfrm>
            <a:off x="4038600" y="3581400"/>
            <a:ext cx="46819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images are made up of pixels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for a color image, each pixel corresponds to an RGB value (i.e. three numbers)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file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BitMaP</a:t>
            </a:r>
            <a:r>
              <a:rPr lang="en-US" dirty="0" smtClean="0"/>
              <a:t> </a:t>
            </a:r>
          </a:p>
          <a:p>
            <a:r>
              <a:rPr lang="en-US" dirty="0" smtClean="0"/>
              <a:t>JPEG</a:t>
            </a:r>
          </a:p>
          <a:p>
            <a:r>
              <a:rPr lang="en-US" dirty="0" smtClean="0"/>
              <a:t>TIFF</a:t>
            </a:r>
          </a:p>
          <a:p>
            <a:r>
              <a:rPr lang="en-US" dirty="0" smtClean="0"/>
              <a:t>Gif</a:t>
            </a:r>
          </a:p>
          <a:p>
            <a:r>
              <a:rPr lang="en-US" dirty="0" err="1" smtClean="0"/>
              <a:t>Png</a:t>
            </a:r>
            <a:endParaRPr lang="en-US" dirty="0" smtClean="0"/>
          </a:p>
          <a:p>
            <a:r>
              <a:rPr lang="en-US" dirty="0" smtClean="0"/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Bitmap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52600" y="2971800"/>
            <a:ext cx="1814513" cy="2286000"/>
            <a:chOff x="1447800" y="3352800"/>
            <a:chExt cx="1814513" cy="2286000"/>
          </a:xfrm>
        </p:grpSpPr>
        <p:pic>
          <p:nvPicPr>
            <p:cNvPr id="5" name="Picture 5" descr="C:\images\homer\surprised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7800" y="3352800"/>
              <a:ext cx="1814513" cy="228600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 bwMode="auto">
            <a:xfrm>
              <a:off x="17526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8288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9050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9812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0574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1336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2098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2860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3622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4384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5146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5908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6670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7432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8194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8956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7526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8288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9050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9812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0574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1336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2098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2860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3622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4384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5146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5908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6670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27432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8194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28956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17526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18288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9050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812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0574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1336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22098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2860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3622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4384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25146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25908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26670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7432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28194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28956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17526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8288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19050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19812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20574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1336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2098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22860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23622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24384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25146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25908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6670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27432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28194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28956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17526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8288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19050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9812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20574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21336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2098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2860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3622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4384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25146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25908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26670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27432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28194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28956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17526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18288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19050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19812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20574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21336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22098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2860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23622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24384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25146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25908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26670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27432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28194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28956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17526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18288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19050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19812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20574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21336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22098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22860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23622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24384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25146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25908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26670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27432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28194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28956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17526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18288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19050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19812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20574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21336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22098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22860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23622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24384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25146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25908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26670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27432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28194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28956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17526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18288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19050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19812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20574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21336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22098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22860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23622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24384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25146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25908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26670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27432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28194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28956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17526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18288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19050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19812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20574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21336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22098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22860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23622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24384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25146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25908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26670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27432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28194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28956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17526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18288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19050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19812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20574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21336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2" name="Rectangle 171"/>
            <p:cNvSpPr/>
            <p:nvPr/>
          </p:nvSpPr>
          <p:spPr bwMode="auto">
            <a:xfrm>
              <a:off x="22098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22860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23622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24384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25146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25908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26670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27432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28194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28956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17526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18288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19050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19812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20574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21336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22098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22860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0" name="Rectangle 189"/>
            <p:cNvSpPr/>
            <p:nvPr/>
          </p:nvSpPr>
          <p:spPr bwMode="auto">
            <a:xfrm>
              <a:off x="23622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1" name="Rectangle 190"/>
            <p:cNvSpPr/>
            <p:nvPr/>
          </p:nvSpPr>
          <p:spPr bwMode="auto">
            <a:xfrm>
              <a:off x="24384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2" name="Rectangle 191"/>
            <p:cNvSpPr/>
            <p:nvPr/>
          </p:nvSpPr>
          <p:spPr bwMode="auto">
            <a:xfrm>
              <a:off x="25146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25908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26670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27432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28194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7" name="Rectangle 196"/>
            <p:cNvSpPr/>
            <p:nvPr/>
          </p:nvSpPr>
          <p:spPr bwMode="auto">
            <a:xfrm>
              <a:off x="28956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8" name="Rectangle 197"/>
            <p:cNvSpPr/>
            <p:nvPr/>
          </p:nvSpPr>
          <p:spPr bwMode="auto">
            <a:xfrm>
              <a:off x="17526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18288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19050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19812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20574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21336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22098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5" name="Rectangle 204"/>
            <p:cNvSpPr/>
            <p:nvPr/>
          </p:nvSpPr>
          <p:spPr bwMode="auto">
            <a:xfrm>
              <a:off x="22860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23622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24384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8" name="Rectangle 207"/>
            <p:cNvSpPr/>
            <p:nvPr/>
          </p:nvSpPr>
          <p:spPr bwMode="auto">
            <a:xfrm>
              <a:off x="25146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9" name="Rectangle 208"/>
            <p:cNvSpPr/>
            <p:nvPr/>
          </p:nvSpPr>
          <p:spPr bwMode="auto">
            <a:xfrm>
              <a:off x="25908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0" name="Rectangle 209"/>
            <p:cNvSpPr/>
            <p:nvPr/>
          </p:nvSpPr>
          <p:spPr bwMode="auto">
            <a:xfrm>
              <a:off x="26670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1" name="Rectangle 210"/>
            <p:cNvSpPr/>
            <p:nvPr/>
          </p:nvSpPr>
          <p:spPr bwMode="auto">
            <a:xfrm>
              <a:off x="27432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2" name="Rectangle 211"/>
            <p:cNvSpPr/>
            <p:nvPr/>
          </p:nvSpPr>
          <p:spPr bwMode="auto">
            <a:xfrm>
              <a:off x="28194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3" name="Rectangle 212"/>
            <p:cNvSpPr/>
            <p:nvPr/>
          </p:nvSpPr>
          <p:spPr bwMode="auto">
            <a:xfrm>
              <a:off x="28956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17526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18288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19050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19812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8" name="Rectangle 217"/>
            <p:cNvSpPr/>
            <p:nvPr/>
          </p:nvSpPr>
          <p:spPr bwMode="auto">
            <a:xfrm>
              <a:off x="20574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21336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22098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22860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23622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24384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4" name="Rectangle 223"/>
            <p:cNvSpPr/>
            <p:nvPr/>
          </p:nvSpPr>
          <p:spPr bwMode="auto">
            <a:xfrm>
              <a:off x="25146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5" name="Rectangle 224"/>
            <p:cNvSpPr/>
            <p:nvPr/>
          </p:nvSpPr>
          <p:spPr bwMode="auto">
            <a:xfrm>
              <a:off x="25908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6" name="Rectangle 225"/>
            <p:cNvSpPr/>
            <p:nvPr/>
          </p:nvSpPr>
          <p:spPr bwMode="auto">
            <a:xfrm>
              <a:off x="26670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27432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28194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28956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0" name="Rectangle 229"/>
            <p:cNvSpPr/>
            <p:nvPr/>
          </p:nvSpPr>
          <p:spPr bwMode="auto">
            <a:xfrm>
              <a:off x="17526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1" name="Rectangle 230"/>
            <p:cNvSpPr/>
            <p:nvPr/>
          </p:nvSpPr>
          <p:spPr bwMode="auto">
            <a:xfrm>
              <a:off x="18288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2" name="Rectangle 231"/>
            <p:cNvSpPr/>
            <p:nvPr/>
          </p:nvSpPr>
          <p:spPr bwMode="auto">
            <a:xfrm>
              <a:off x="19050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3" name="Rectangle 232"/>
            <p:cNvSpPr/>
            <p:nvPr/>
          </p:nvSpPr>
          <p:spPr bwMode="auto">
            <a:xfrm>
              <a:off x="19812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20574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5" name="Rectangle 234"/>
            <p:cNvSpPr/>
            <p:nvPr/>
          </p:nvSpPr>
          <p:spPr bwMode="auto">
            <a:xfrm>
              <a:off x="21336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22098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7" name="Rectangle 236"/>
            <p:cNvSpPr/>
            <p:nvPr/>
          </p:nvSpPr>
          <p:spPr bwMode="auto">
            <a:xfrm>
              <a:off x="22860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8" name="Rectangle 237"/>
            <p:cNvSpPr/>
            <p:nvPr/>
          </p:nvSpPr>
          <p:spPr bwMode="auto">
            <a:xfrm>
              <a:off x="23622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9" name="Rectangle 238"/>
            <p:cNvSpPr/>
            <p:nvPr/>
          </p:nvSpPr>
          <p:spPr bwMode="auto">
            <a:xfrm>
              <a:off x="24384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25146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1" name="Rectangle 240"/>
            <p:cNvSpPr/>
            <p:nvPr/>
          </p:nvSpPr>
          <p:spPr bwMode="auto">
            <a:xfrm>
              <a:off x="25908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2" name="Rectangle 241"/>
            <p:cNvSpPr/>
            <p:nvPr/>
          </p:nvSpPr>
          <p:spPr bwMode="auto">
            <a:xfrm>
              <a:off x="26670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3" name="Rectangle 242"/>
            <p:cNvSpPr/>
            <p:nvPr/>
          </p:nvSpPr>
          <p:spPr bwMode="auto">
            <a:xfrm>
              <a:off x="27432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28194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5" name="Rectangle 244"/>
            <p:cNvSpPr/>
            <p:nvPr/>
          </p:nvSpPr>
          <p:spPr bwMode="auto">
            <a:xfrm>
              <a:off x="28956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17526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18288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8" name="Rectangle 247"/>
            <p:cNvSpPr/>
            <p:nvPr/>
          </p:nvSpPr>
          <p:spPr bwMode="auto">
            <a:xfrm>
              <a:off x="19050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9" name="Rectangle 248"/>
            <p:cNvSpPr/>
            <p:nvPr/>
          </p:nvSpPr>
          <p:spPr bwMode="auto">
            <a:xfrm>
              <a:off x="19812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0" name="Rectangle 249"/>
            <p:cNvSpPr/>
            <p:nvPr/>
          </p:nvSpPr>
          <p:spPr bwMode="auto">
            <a:xfrm>
              <a:off x="20574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1" name="Rectangle 250"/>
            <p:cNvSpPr/>
            <p:nvPr/>
          </p:nvSpPr>
          <p:spPr bwMode="auto">
            <a:xfrm>
              <a:off x="21336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22098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22860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23622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5" name="Rectangle 254"/>
            <p:cNvSpPr/>
            <p:nvPr/>
          </p:nvSpPr>
          <p:spPr bwMode="auto">
            <a:xfrm>
              <a:off x="24384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6" name="Rectangle 255"/>
            <p:cNvSpPr/>
            <p:nvPr/>
          </p:nvSpPr>
          <p:spPr bwMode="auto">
            <a:xfrm>
              <a:off x="25146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7" name="Rectangle 256"/>
            <p:cNvSpPr/>
            <p:nvPr/>
          </p:nvSpPr>
          <p:spPr bwMode="auto">
            <a:xfrm>
              <a:off x="25908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8" name="Rectangle 257"/>
            <p:cNvSpPr/>
            <p:nvPr/>
          </p:nvSpPr>
          <p:spPr bwMode="auto">
            <a:xfrm>
              <a:off x="26670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9" name="Rectangle 258"/>
            <p:cNvSpPr/>
            <p:nvPr/>
          </p:nvSpPr>
          <p:spPr bwMode="auto">
            <a:xfrm>
              <a:off x="27432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0" name="Rectangle 259"/>
            <p:cNvSpPr/>
            <p:nvPr/>
          </p:nvSpPr>
          <p:spPr bwMode="auto">
            <a:xfrm>
              <a:off x="28194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1" name="Rectangle 260"/>
            <p:cNvSpPr/>
            <p:nvPr/>
          </p:nvSpPr>
          <p:spPr bwMode="auto">
            <a:xfrm>
              <a:off x="28956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2" name="Rectangle 261"/>
            <p:cNvSpPr/>
            <p:nvPr/>
          </p:nvSpPr>
          <p:spPr bwMode="auto">
            <a:xfrm>
              <a:off x="17526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3" name="Rectangle 262"/>
            <p:cNvSpPr/>
            <p:nvPr/>
          </p:nvSpPr>
          <p:spPr bwMode="auto">
            <a:xfrm>
              <a:off x="18288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4" name="Rectangle 263"/>
            <p:cNvSpPr/>
            <p:nvPr/>
          </p:nvSpPr>
          <p:spPr bwMode="auto">
            <a:xfrm>
              <a:off x="19050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5" name="Rectangle 264"/>
            <p:cNvSpPr/>
            <p:nvPr/>
          </p:nvSpPr>
          <p:spPr bwMode="auto">
            <a:xfrm>
              <a:off x="19812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6" name="Rectangle 265"/>
            <p:cNvSpPr/>
            <p:nvPr/>
          </p:nvSpPr>
          <p:spPr bwMode="auto">
            <a:xfrm>
              <a:off x="20574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7" name="Rectangle 266"/>
            <p:cNvSpPr/>
            <p:nvPr/>
          </p:nvSpPr>
          <p:spPr bwMode="auto">
            <a:xfrm>
              <a:off x="21336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8" name="Rectangle 267"/>
            <p:cNvSpPr/>
            <p:nvPr/>
          </p:nvSpPr>
          <p:spPr bwMode="auto">
            <a:xfrm>
              <a:off x="22098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9" name="Rectangle 268"/>
            <p:cNvSpPr/>
            <p:nvPr/>
          </p:nvSpPr>
          <p:spPr bwMode="auto">
            <a:xfrm>
              <a:off x="22860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0" name="Rectangle 269"/>
            <p:cNvSpPr/>
            <p:nvPr/>
          </p:nvSpPr>
          <p:spPr bwMode="auto">
            <a:xfrm>
              <a:off x="23622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24384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2" name="Rectangle 271"/>
            <p:cNvSpPr/>
            <p:nvPr/>
          </p:nvSpPr>
          <p:spPr bwMode="auto">
            <a:xfrm>
              <a:off x="25146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3" name="Rectangle 272"/>
            <p:cNvSpPr/>
            <p:nvPr/>
          </p:nvSpPr>
          <p:spPr bwMode="auto">
            <a:xfrm>
              <a:off x="25908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4" name="Rectangle 273"/>
            <p:cNvSpPr/>
            <p:nvPr/>
          </p:nvSpPr>
          <p:spPr bwMode="auto">
            <a:xfrm>
              <a:off x="26670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5" name="Rectangle 274"/>
            <p:cNvSpPr/>
            <p:nvPr/>
          </p:nvSpPr>
          <p:spPr bwMode="auto">
            <a:xfrm>
              <a:off x="27432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6" name="Rectangle 275"/>
            <p:cNvSpPr/>
            <p:nvPr/>
          </p:nvSpPr>
          <p:spPr bwMode="auto">
            <a:xfrm>
              <a:off x="28194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7" name="Rectangle 276"/>
            <p:cNvSpPr/>
            <p:nvPr/>
          </p:nvSpPr>
          <p:spPr bwMode="auto">
            <a:xfrm>
              <a:off x="28956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8" name="Rectangle 277"/>
            <p:cNvSpPr/>
            <p:nvPr/>
          </p:nvSpPr>
          <p:spPr bwMode="auto">
            <a:xfrm>
              <a:off x="17526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9" name="Rectangle 278"/>
            <p:cNvSpPr/>
            <p:nvPr/>
          </p:nvSpPr>
          <p:spPr bwMode="auto">
            <a:xfrm>
              <a:off x="18288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0" name="Rectangle 279"/>
            <p:cNvSpPr/>
            <p:nvPr/>
          </p:nvSpPr>
          <p:spPr bwMode="auto">
            <a:xfrm>
              <a:off x="19050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1" name="Rectangle 280"/>
            <p:cNvSpPr/>
            <p:nvPr/>
          </p:nvSpPr>
          <p:spPr bwMode="auto">
            <a:xfrm>
              <a:off x="19812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2" name="Rectangle 281"/>
            <p:cNvSpPr/>
            <p:nvPr/>
          </p:nvSpPr>
          <p:spPr bwMode="auto">
            <a:xfrm>
              <a:off x="20574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3" name="Rectangle 282"/>
            <p:cNvSpPr/>
            <p:nvPr/>
          </p:nvSpPr>
          <p:spPr bwMode="auto">
            <a:xfrm>
              <a:off x="21336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4" name="Rectangle 283"/>
            <p:cNvSpPr/>
            <p:nvPr/>
          </p:nvSpPr>
          <p:spPr bwMode="auto">
            <a:xfrm>
              <a:off x="22098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5" name="Rectangle 284"/>
            <p:cNvSpPr/>
            <p:nvPr/>
          </p:nvSpPr>
          <p:spPr bwMode="auto">
            <a:xfrm>
              <a:off x="22860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6" name="Rectangle 285"/>
            <p:cNvSpPr/>
            <p:nvPr/>
          </p:nvSpPr>
          <p:spPr bwMode="auto">
            <a:xfrm>
              <a:off x="23622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24384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25146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9" name="Rectangle 288"/>
            <p:cNvSpPr/>
            <p:nvPr/>
          </p:nvSpPr>
          <p:spPr bwMode="auto">
            <a:xfrm>
              <a:off x="25908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0" name="Rectangle 289"/>
            <p:cNvSpPr/>
            <p:nvPr/>
          </p:nvSpPr>
          <p:spPr bwMode="auto">
            <a:xfrm>
              <a:off x="26670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1" name="Rectangle 290"/>
            <p:cNvSpPr/>
            <p:nvPr/>
          </p:nvSpPr>
          <p:spPr bwMode="auto">
            <a:xfrm>
              <a:off x="27432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2" name="Rectangle 291"/>
            <p:cNvSpPr/>
            <p:nvPr/>
          </p:nvSpPr>
          <p:spPr bwMode="auto">
            <a:xfrm>
              <a:off x="28194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3" name="Rectangle 292"/>
            <p:cNvSpPr/>
            <p:nvPr/>
          </p:nvSpPr>
          <p:spPr bwMode="auto">
            <a:xfrm>
              <a:off x="28956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4" name="Rectangle 293"/>
            <p:cNvSpPr/>
            <p:nvPr/>
          </p:nvSpPr>
          <p:spPr bwMode="auto">
            <a:xfrm>
              <a:off x="17526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5" name="Rectangle 294"/>
            <p:cNvSpPr/>
            <p:nvPr/>
          </p:nvSpPr>
          <p:spPr bwMode="auto">
            <a:xfrm>
              <a:off x="18288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6" name="Rectangle 295"/>
            <p:cNvSpPr/>
            <p:nvPr/>
          </p:nvSpPr>
          <p:spPr bwMode="auto">
            <a:xfrm>
              <a:off x="19050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7" name="Rectangle 296"/>
            <p:cNvSpPr/>
            <p:nvPr/>
          </p:nvSpPr>
          <p:spPr bwMode="auto">
            <a:xfrm>
              <a:off x="19812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8" name="Rectangle 297"/>
            <p:cNvSpPr/>
            <p:nvPr/>
          </p:nvSpPr>
          <p:spPr bwMode="auto">
            <a:xfrm>
              <a:off x="20574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9" name="Rectangle 298"/>
            <p:cNvSpPr/>
            <p:nvPr/>
          </p:nvSpPr>
          <p:spPr bwMode="auto">
            <a:xfrm>
              <a:off x="21336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0" name="Rectangle 299"/>
            <p:cNvSpPr/>
            <p:nvPr/>
          </p:nvSpPr>
          <p:spPr bwMode="auto">
            <a:xfrm>
              <a:off x="22098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1" name="Rectangle 300"/>
            <p:cNvSpPr/>
            <p:nvPr/>
          </p:nvSpPr>
          <p:spPr bwMode="auto">
            <a:xfrm>
              <a:off x="22860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2" name="Rectangle 301"/>
            <p:cNvSpPr/>
            <p:nvPr/>
          </p:nvSpPr>
          <p:spPr bwMode="auto">
            <a:xfrm>
              <a:off x="23622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3" name="Rectangle 302"/>
            <p:cNvSpPr/>
            <p:nvPr/>
          </p:nvSpPr>
          <p:spPr bwMode="auto">
            <a:xfrm>
              <a:off x="24384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4" name="Rectangle 303"/>
            <p:cNvSpPr/>
            <p:nvPr/>
          </p:nvSpPr>
          <p:spPr bwMode="auto">
            <a:xfrm>
              <a:off x="25146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5" name="Rectangle 304"/>
            <p:cNvSpPr/>
            <p:nvPr/>
          </p:nvSpPr>
          <p:spPr bwMode="auto">
            <a:xfrm>
              <a:off x="25908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6" name="Rectangle 305"/>
            <p:cNvSpPr/>
            <p:nvPr/>
          </p:nvSpPr>
          <p:spPr bwMode="auto">
            <a:xfrm>
              <a:off x="26670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7" name="Rectangle 306"/>
            <p:cNvSpPr/>
            <p:nvPr/>
          </p:nvSpPr>
          <p:spPr bwMode="auto">
            <a:xfrm>
              <a:off x="27432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8" name="Rectangle 307"/>
            <p:cNvSpPr/>
            <p:nvPr/>
          </p:nvSpPr>
          <p:spPr bwMode="auto">
            <a:xfrm>
              <a:off x="28194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9" name="Rectangle 308"/>
            <p:cNvSpPr/>
            <p:nvPr/>
          </p:nvSpPr>
          <p:spPr bwMode="auto">
            <a:xfrm>
              <a:off x="28956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0" name="Rectangle 309"/>
            <p:cNvSpPr/>
            <p:nvPr/>
          </p:nvSpPr>
          <p:spPr bwMode="auto">
            <a:xfrm>
              <a:off x="17526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1" name="Rectangle 310"/>
            <p:cNvSpPr/>
            <p:nvPr/>
          </p:nvSpPr>
          <p:spPr bwMode="auto">
            <a:xfrm>
              <a:off x="18288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2" name="Rectangle 311"/>
            <p:cNvSpPr/>
            <p:nvPr/>
          </p:nvSpPr>
          <p:spPr bwMode="auto">
            <a:xfrm>
              <a:off x="19050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3" name="Rectangle 312"/>
            <p:cNvSpPr/>
            <p:nvPr/>
          </p:nvSpPr>
          <p:spPr bwMode="auto">
            <a:xfrm>
              <a:off x="19812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4" name="Rectangle 313"/>
            <p:cNvSpPr/>
            <p:nvPr/>
          </p:nvSpPr>
          <p:spPr bwMode="auto">
            <a:xfrm>
              <a:off x="20574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5" name="Rectangle 314"/>
            <p:cNvSpPr/>
            <p:nvPr/>
          </p:nvSpPr>
          <p:spPr bwMode="auto">
            <a:xfrm>
              <a:off x="21336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6" name="Rectangle 315"/>
            <p:cNvSpPr/>
            <p:nvPr/>
          </p:nvSpPr>
          <p:spPr bwMode="auto">
            <a:xfrm>
              <a:off x="22098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7" name="Rectangle 316"/>
            <p:cNvSpPr/>
            <p:nvPr/>
          </p:nvSpPr>
          <p:spPr bwMode="auto">
            <a:xfrm>
              <a:off x="22860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8" name="Rectangle 317"/>
            <p:cNvSpPr/>
            <p:nvPr/>
          </p:nvSpPr>
          <p:spPr bwMode="auto">
            <a:xfrm>
              <a:off x="23622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24384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0" name="Rectangle 319"/>
            <p:cNvSpPr/>
            <p:nvPr/>
          </p:nvSpPr>
          <p:spPr bwMode="auto">
            <a:xfrm>
              <a:off x="25146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1" name="Rectangle 320"/>
            <p:cNvSpPr/>
            <p:nvPr/>
          </p:nvSpPr>
          <p:spPr bwMode="auto">
            <a:xfrm>
              <a:off x="25908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2" name="Rectangle 321"/>
            <p:cNvSpPr/>
            <p:nvPr/>
          </p:nvSpPr>
          <p:spPr bwMode="auto">
            <a:xfrm>
              <a:off x="26670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3" name="Rectangle 322"/>
            <p:cNvSpPr/>
            <p:nvPr/>
          </p:nvSpPr>
          <p:spPr bwMode="auto">
            <a:xfrm>
              <a:off x="27432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4" name="Rectangle 323"/>
            <p:cNvSpPr/>
            <p:nvPr/>
          </p:nvSpPr>
          <p:spPr bwMode="auto">
            <a:xfrm>
              <a:off x="28194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5" name="Rectangle 324"/>
            <p:cNvSpPr/>
            <p:nvPr/>
          </p:nvSpPr>
          <p:spPr bwMode="auto">
            <a:xfrm>
              <a:off x="28956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6" name="Rectangle 325"/>
            <p:cNvSpPr/>
            <p:nvPr/>
          </p:nvSpPr>
          <p:spPr bwMode="auto">
            <a:xfrm>
              <a:off x="17526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7" name="Rectangle 326"/>
            <p:cNvSpPr/>
            <p:nvPr/>
          </p:nvSpPr>
          <p:spPr bwMode="auto">
            <a:xfrm>
              <a:off x="18288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8" name="Rectangle 327"/>
            <p:cNvSpPr/>
            <p:nvPr/>
          </p:nvSpPr>
          <p:spPr bwMode="auto">
            <a:xfrm>
              <a:off x="19050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9" name="Rectangle 328"/>
            <p:cNvSpPr/>
            <p:nvPr/>
          </p:nvSpPr>
          <p:spPr bwMode="auto">
            <a:xfrm>
              <a:off x="19812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20574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1" name="Rectangle 330"/>
            <p:cNvSpPr/>
            <p:nvPr/>
          </p:nvSpPr>
          <p:spPr bwMode="auto">
            <a:xfrm>
              <a:off x="21336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2" name="Rectangle 331"/>
            <p:cNvSpPr/>
            <p:nvPr/>
          </p:nvSpPr>
          <p:spPr bwMode="auto">
            <a:xfrm>
              <a:off x="22098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3" name="Rectangle 332"/>
            <p:cNvSpPr/>
            <p:nvPr/>
          </p:nvSpPr>
          <p:spPr bwMode="auto">
            <a:xfrm>
              <a:off x="22860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4" name="Rectangle 333"/>
            <p:cNvSpPr/>
            <p:nvPr/>
          </p:nvSpPr>
          <p:spPr bwMode="auto">
            <a:xfrm>
              <a:off x="23622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5" name="Rectangle 334"/>
            <p:cNvSpPr/>
            <p:nvPr/>
          </p:nvSpPr>
          <p:spPr bwMode="auto">
            <a:xfrm>
              <a:off x="24384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6" name="Rectangle 335"/>
            <p:cNvSpPr/>
            <p:nvPr/>
          </p:nvSpPr>
          <p:spPr bwMode="auto">
            <a:xfrm>
              <a:off x="25146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7" name="Rectangle 336"/>
            <p:cNvSpPr/>
            <p:nvPr/>
          </p:nvSpPr>
          <p:spPr bwMode="auto">
            <a:xfrm>
              <a:off x="25908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8" name="Rectangle 337"/>
            <p:cNvSpPr/>
            <p:nvPr/>
          </p:nvSpPr>
          <p:spPr bwMode="auto">
            <a:xfrm>
              <a:off x="26670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9" name="Rectangle 338"/>
            <p:cNvSpPr/>
            <p:nvPr/>
          </p:nvSpPr>
          <p:spPr bwMode="auto">
            <a:xfrm>
              <a:off x="27432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28194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1" name="Rectangle 340"/>
            <p:cNvSpPr/>
            <p:nvPr/>
          </p:nvSpPr>
          <p:spPr bwMode="auto">
            <a:xfrm>
              <a:off x="28956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2" name="Rectangle 341"/>
            <p:cNvSpPr/>
            <p:nvPr/>
          </p:nvSpPr>
          <p:spPr bwMode="auto">
            <a:xfrm>
              <a:off x="17526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3" name="Rectangle 342"/>
            <p:cNvSpPr/>
            <p:nvPr/>
          </p:nvSpPr>
          <p:spPr bwMode="auto">
            <a:xfrm>
              <a:off x="18288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4" name="Rectangle 343"/>
            <p:cNvSpPr/>
            <p:nvPr/>
          </p:nvSpPr>
          <p:spPr bwMode="auto">
            <a:xfrm>
              <a:off x="19050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5" name="Rectangle 344"/>
            <p:cNvSpPr/>
            <p:nvPr/>
          </p:nvSpPr>
          <p:spPr bwMode="auto">
            <a:xfrm>
              <a:off x="19812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6" name="Rectangle 345"/>
            <p:cNvSpPr/>
            <p:nvPr/>
          </p:nvSpPr>
          <p:spPr bwMode="auto">
            <a:xfrm>
              <a:off x="20574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7" name="Rectangle 346"/>
            <p:cNvSpPr/>
            <p:nvPr/>
          </p:nvSpPr>
          <p:spPr bwMode="auto">
            <a:xfrm>
              <a:off x="21336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8" name="Rectangle 347"/>
            <p:cNvSpPr/>
            <p:nvPr/>
          </p:nvSpPr>
          <p:spPr bwMode="auto">
            <a:xfrm>
              <a:off x="22098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9" name="Rectangle 348"/>
            <p:cNvSpPr/>
            <p:nvPr/>
          </p:nvSpPr>
          <p:spPr bwMode="auto">
            <a:xfrm>
              <a:off x="22860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23622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1" name="Rectangle 350"/>
            <p:cNvSpPr/>
            <p:nvPr/>
          </p:nvSpPr>
          <p:spPr bwMode="auto">
            <a:xfrm>
              <a:off x="24384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2" name="Rectangle 351"/>
            <p:cNvSpPr/>
            <p:nvPr/>
          </p:nvSpPr>
          <p:spPr bwMode="auto">
            <a:xfrm>
              <a:off x="25146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3" name="Rectangle 352"/>
            <p:cNvSpPr/>
            <p:nvPr/>
          </p:nvSpPr>
          <p:spPr bwMode="auto">
            <a:xfrm>
              <a:off x="25908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4" name="Rectangle 353"/>
            <p:cNvSpPr/>
            <p:nvPr/>
          </p:nvSpPr>
          <p:spPr bwMode="auto">
            <a:xfrm>
              <a:off x="26670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5" name="Rectangle 354"/>
            <p:cNvSpPr/>
            <p:nvPr/>
          </p:nvSpPr>
          <p:spPr bwMode="auto">
            <a:xfrm>
              <a:off x="27432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6" name="Rectangle 355"/>
            <p:cNvSpPr/>
            <p:nvPr/>
          </p:nvSpPr>
          <p:spPr bwMode="auto">
            <a:xfrm>
              <a:off x="28194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7" name="Rectangle 356"/>
            <p:cNvSpPr/>
            <p:nvPr/>
          </p:nvSpPr>
          <p:spPr bwMode="auto">
            <a:xfrm>
              <a:off x="28956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8" name="Rectangle 357"/>
            <p:cNvSpPr/>
            <p:nvPr/>
          </p:nvSpPr>
          <p:spPr bwMode="auto">
            <a:xfrm>
              <a:off x="17526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9" name="Rectangle 358"/>
            <p:cNvSpPr/>
            <p:nvPr/>
          </p:nvSpPr>
          <p:spPr bwMode="auto">
            <a:xfrm>
              <a:off x="18288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9050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1" name="Rectangle 360"/>
            <p:cNvSpPr/>
            <p:nvPr/>
          </p:nvSpPr>
          <p:spPr bwMode="auto">
            <a:xfrm>
              <a:off x="19812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2" name="Rectangle 361"/>
            <p:cNvSpPr/>
            <p:nvPr/>
          </p:nvSpPr>
          <p:spPr bwMode="auto">
            <a:xfrm>
              <a:off x="20574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3" name="Rectangle 362"/>
            <p:cNvSpPr/>
            <p:nvPr/>
          </p:nvSpPr>
          <p:spPr bwMode="auto">
            <a:xfrm>
              <a:off x="21336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22098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5" name="Rectangle 364"/>
            <p:cNvSpPr/>
            <p:nvPr/>
          </p:nvSpPr>
          <p:spPr bwMode="auto">
            <a:xfrm>
              <a:off x="22860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6" name="Rectangle 365"/>
            <p:cNvSpPr/>
            <p:nvPr/>
          </p:nvSpPr>
          <p:spPr bwMode="auto">
            <a:xfrm>
              <a:off x="23622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7" name="Rectangle 366"/>
            <p:cNvSpPr/>
            <p:nvPr/>
          </p:nvSpPr>
          <p:spPr bwMode="auto">
            <a:xfrm>
              <a:off x="24384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8" name="Rectangle 367"/>
            <p:cNvSpPr/>
            <p:nvPr/>
          </p:nvSpPr>
          <p:spPr bwMode="auto">
            <a:xfrm>
              <a:off x="25146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9" name="Rectangle 368"/>
            <p:cNvSpPr/>
            <p:nvPr/>
          </p:nvSpPr>
          <p:spPr bwMode="auto">
            <a:xfrm>
              <a:off x="25908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0" name="Rectangle 369"/>
            <p:cNvSpPr/>
            <p:nvPr/>
          </p:nvSpPr>
          <p:spPr bwMode="auto">
            <a:xfrm>
              <a:off x="26670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1" name="Rectangle 370"/>
            <p:cNvSpPr/>
            <p:nvPr/>
          </p:nvSpPr>
          <p:spPr bwMode="auto">
            <a:xfrm>
              <a:off x="27432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2" name="Rectangle 371"/>
            <p:cNvSpPr/>
            <p:nvPr/>
          </p:nvSpPr>
          <p:spPr bwMode="auto">
            <a:xfrm>
              <a:off x="28194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3" name="Rectangle 372"/>
            <p:cNvSpPr/>
            <p:nvPr/>
          </p:nvSpPr>
          <p:spPr bwMode="auto">
            <a:xfrm>
              <a:off x="28956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7526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5" name="Rectangle 374"/>
            <p:cNvSpPr/>
            <p:nvPr/>
          </p:nvSpPr>
          <p:spPr bwMode="auto">
            <a:xfrm>
              <a:off x="18288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6" name="Rectangle 375"/>
            <p:cNvSpPr/>
            <p:nvPr/>
          </p:nvSpPr>
          <p:spPr bwMode="auto">
            <a:xfrm>
              <a:off x="19050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7" name="Rectangle 376"/>
            <p:cNvSpPr/>
            <p:nvPr/>
          </p:nvSpPr>
          <p:spPr bwMode="auto">
            <a:xfrm>
              <a:off x="19812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8" name="Rectangle 377"/>
            <p:cNvSpPr/>
            <p:nvPr/>
          </p:nvSpPr>
          <p:spPr bwMode="auto">
            <a:xfrm>
              <a:off x="20574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9" name="Rectangle 378"/>
            <p:cNvSpPr/>
            <p:nvPr/>
          </p:nvSpPr>
          <p:spPr bwMode="auto">
            <a:xfrm>
              <a:off x="21336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0" name="Rectangle 379"/>
            <p:cNvSpPr/>
            <p:nvPr/>
          </p:nvSpPr>
          <p:spPr bwMode="auto">
            <a:xfrm>
              <a:off x="22098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1" name="Rectangle 380"/>
            <p:cNvSpPr/>
            <p:nvPr/>
          </p:nvSpPr>
          <p:spPr bwMode="auto">
            <a:xfrm>
              <a:off x="22860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2" name="Rectangle 381"/>
            <p:cNvSpPr/>
            <p:nvPr/>
          </p:nvSpPr>
          <p:spPr bwMode="auto">
            <a:xfrm>
              <a:off x="23622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3" name="Rectangle 382"/>
            <p:cNvSpPr/>
            <p:nvPr/>
          </p:nvSpPr>
          <p:spPr bwMode="auto">
            <a:xfrm>
              <a:off x="24384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25146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5" name="Rectangle 384"/>
            <p:cNvSpPr/>
            <p:nvPr/>
          </p:nvSpPr>
          <p:spPr bwMode="auto">
            <a:xfrm>
              <a:off x="25908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6" name="Rectangle 385"/>
            <p:cNvSpPr/>
            <p:nvPr/>
          </p:nvSpPr>
          <p:spPr bwMode="auto">
            <a:xfrm>
              <a:off x="26670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7" name="Rectangle 386"/>
            <p:cNvSpPr/>
            <p:nvPr/>
          </p:nvSpPr>
          <p:spPr bwMode="auto">
            <a:xfrm>
              <a:off x="27432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8" name="Rectangle 387"/>
            <p:cNvSpPr/>
            <p:nvPr/>
          </p:nvSpPr>
          <p:spPr bwMode="auto">
            <a:xfrm>
              <a:off x="28194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9" name="Rectangle 388"/>
            <p:cNvSpPr/>
            <p:nvPr/>
          </p:nvSpPr>
          <p:spPr bwMode="auto">
            <a:xfrm>
              <a:off x="28956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0" name="Rectangle 389"/>
            <p:cNvSpPr/>
            <p:nvPr/>
          </p:nvSpPr>
          <p:spPr bwMode="auto">
            <a:xfrm>
              <a:off x="17526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1" name="Rectangle 390"/>
            <p:cNvSpPr/>
            <p:nvPr/>
          </p:nvSpPr>
          <p:spPr bwMode="auto">
            <a:xfrm>
              <a:off x="18288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2" name="Rectangle 391"/>
            <p:cNvSpPr/>
            <p:nvPr/>
          </p:nvSpPr>
          <p:spPr bwMode="auto">
            <a:xfrm>
              <a:off x="19050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3" name="Rectangle 392"/>
            <p:cNvSpPr/>
            <p:nvPr/>
          </p:nvSpPr>
          <p:spPr bwMode="auto">
            <a:xfrm>
              <a:off x="19812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4" name="Rectangle 393"/>
            <p:cNvSpPr/>
            <p:nvPr/>
          </p:nvSpPr>
          <p:spPr bwMode="auto">
            <a:xfrm>
              <a:off x="20574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5" name="Rectangle 394"/>
            <p:cNvSpPr/>
            <p:nvPr/>
          </p:nvSpPr>
          <p:spPr bwMode="auto">
            <a:xfrm>
              <a:off x="21336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6" name="Rectangle 395"/>
            <p:cNvSpPr/>
            <p:nvPr/>
          </p:nvSpPr>
          <p:spPr bwMode="auto">
            <a:xfrm>
              <a:off x="22098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7" name="Rectangle 396"/>
            <p:cNvSpPr/>
            <p:nvPr/>
          </p:nvSpPr>
          <p:spPr bwMode="auto">
            <a:xfrm>
              <a:off x="22860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8" name="Rectangle 397"/>
            <p:cNvSpPr/>
            <p:nvPr/>
          </p:nvSpPr>
          <p:spPr bwMode="auto">
            <a:xfrm>
              <a:off x="23622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9" name="Rectangle 398"/>
            <p:cNvSpPr/>
            <p:nvPr/>
          </p:nvSpPr>
          <p:spPr bwMode="auto">
            <a:xfrm>
              <a:off x="24384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0" name="Rectangle 399"/>
            <p:cNvSpPr/>
            <p:nvPr/>
          </p:nvSpPr>
          <p:spPr bwMode="auto">
            <a:xfrm>
              <a:off x="25146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1" name="Rectangle 400"/>
            <p:cNvSpPr/>
            <p:nvPr/>
          </p:nvSpPr>
          <p:spPr bwMode="auto">
            <a:xfrm>
              <a:off x="25908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2" name="Rectangle 401"/>
            <p:cNvSpPr/>
            <p:nvPr/>
          </p:nvSpPr>
          <p:spPr bwMode="auto">
            <a:xfrm>
              <a:off x="26670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3" name="Rectangle 402"/>
            <p:cNvSpPr/>
            <p:nvPr/>
          </p:nvSpPr>
          <p:spPr bwMode="auto">
            <a:xfrm>
              <a:off x="27432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4" name="Rectangle 403"/>
            <p:cNvSpPr/>
            <p:nvPr/>
          </p:nvSpPr>
          <p:spPr bwMode="auto">
            <a:xfrm>
              <a:off x="28194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5" name="Rectangle 404"/>
            <p:cNvSpPr/>
            <p:nvPr/>
          </p:nvSpPr>
          <p:spPr bwMode="auto">
            <a:xfrm>
              <a:off x="28956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6" name="Rectangle 405"/>
            <p:cNvSpPr/>
            <p:nvPr/>
          </p:nvSpPr>
          <p:spPr bwMode="auto">
            <a:xfrm>
              <a:off x="17526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288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8" name="Rectangle 407"/>
            <p:cNvSpPr/>
            <p:nvPr/>
          </p:nvSpPr>
          <p:spPr bwMode="auto">
            <a:xfrm>
              <a:off x="19050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9" name="Rectangle 408"/>
            <p:cNvSpPr/>
            <p:nvPr/>
          </p:nvSpPr>
          <p:spPr bwMode="auto">
            <a:xfrm>
              <a:off x="19812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0" name="Rectangle 409"/>
            <p:cNvSpPr/>
            <p:nvPr/>
          </p:nvSpPr>
          <p:spPr bwMode="auto">
            <a:xfrm>
              <a:off x="20574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1" name="Rectangle 410"/>
            <p:cNvSpPr/>
            <p:nvPr/>
          </p:nvSpPr>
          <p:spPr bwMode="auto">
            <a:xfrm>
              <a:off x="21336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2" name="Rectangle 411"/>
            <p:cNvSpPr/>
            <p:nvPr/>
          </p:nvSpPr>
          <p:spPr bwMode="auto">
            <a:xfrm>
              <a:off x="22098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3" name="Rectangle 412"/>
            <p:cNvSpPr/>
            <p:nvPr/>
          </p:nvSpPr>
          <p:spPr bwMode="auto">
            <a:xfrm>
              <a:off x="22860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4" name="Rectangle 413"/>
            <p:cNvSpPr/>
            <p:nvPr/>
          </p:nvSpPr>
          <p:spPr bwMode="auto">
            <a:xfrm>
              <a:off x="23622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5" name="Rectangle 414"/>
            <p:cNvSpPr/>
            <p:nvPr/>
          </p:nvSpPr>
          <p:spPr bwMode="auto">
            <a:xfrm>
              <a:off x="24384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6" name="Rectangle 415"/>
            <p:cNvSpPr/>
            <p:nvPr/>
          </p:nvSpPr>
          <p:spPr bwMode="auto">
            <a:xfrm>
              <a:off x="25146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7" name="Rectangle 416"/>
            <p:cNvSpPr/>
            <p:nvPr/>
          </p:nvSpPr>
          <p:spPr bwMode="auto">
            <a:xfrm>
              <a:off x="25908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8" name="Rectangle 417"/>
            <p:cNvSpPr/>
            <p:nvPr/>
          </p:nvSpPr>
          <p:spPr bwMode="auto">
            <a:xfrm>
              <a:off x="26670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9" name="Rectangle 418"/>
            <p:cNvSpPr/>
            <p:nvPr/>
          </p:nvSpPr>
          <p:spPr bwMode="auto">
            <a:xfrm>
              <a:off x="27432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0" name="Rectangle 419"/>
            <p:cNvSpPr/>
            <p:nvPr/>
          </p:nvSpPr>
          <p:spPr bwMode="auto">
            <a:xfrm>
              <a:off x="28194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1" name="Rectangle 420"/>
            <p:cNvSpPr/>
            <p:nvPr/>
          </p:nvSpPr>
          <p:spPr bwMode="auto">
            <a:xfrm>
              <a:off x="28956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2" name="Rectangle 421"/>
            <p:cNvSpPr/>
            <p:nvPr/>
          </p:nvSpPr>
          <p:spPr bwMode="auto">
            <a:xfrm>
              <a:off x="17526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3" name="Rectangle 422"/>
            <p:cNvSpPr/>
            <p:nvPr/>
          </p:nvSpPr>
          <p:spPr bwMode="auto">
            <a:xfrm>
              <a:off x="18288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4" name="Rectangle 423"/>
            <p:cNvSpPr/>
            <p:nvPr/>
          </p:nvSpPr>
          <p:spPr bwMode="auto">
            <a:xfrm>
              <a:off x="19050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5" name="Rectangle 424"/>
            <p:cNvSpPr/>
            <p:nvPr/>
          </p:nvSpPr>
          <p:spPr bwMode="auto">
            <a:xfrm>
              <a:off x="19812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6" name="Rectangle 425"/>
            <p:cNvSpPr/>
            <p:nvPr/>
          </p:nvSpPr>
          <p:spPr bwMode="auto">
            <a:xfrm>
              <a:off x="20574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7" name="Rectangle 426"/>
            <p:cNvSpPr/>
            <p:nvPr/>
          </p:nvSpPr>
          <p:spPr bwMode="auto">
            <a:xfrm>
              <a:off x="21336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8" name="Rectangle 427"/>
            <p:cNvSpPr/>
            <p:nvPr/>
          </p:nvSpPr>
          <p:spPr bwMode="auto">
            <a:xfrm>
              <a:off x="22098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9" name="Rectangle 428"/>
            <p:cNvSpPr/>
            <p:nvPr/>
          </p:nvSpPr>
          <p:spPr bwMode="auto">
            <a:xfrm>
              <a:off x="22860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0" name="Rectangle 429"/>
            <p:cNvSpPr/>
            <p:nvPr/>
          </p:nvSpPr>
          <p:spPr bwMode="auto">
            <a:xfrm>
              <a:off x="23622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1" name="Rectangle 430"/>
            <p:cNvSpPr/>
            <p:nvPr/>
          </p:nvSpPr>
          <p:spPr bwMode="auto">
            <a:xfrm>
              <a:off x="24384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2" name="Rectangle 431"/>
            <p:cNvSpPr/>
            <p:nvPr/>
          </p:nvSpPr>
          <p:spPr bwMode="auto">
            <a:xfrm>
              <a:off x="25146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25908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4" name="Rectangle 433"/>
            <p:cNvSpPr/>
            <p:nvPr/>
          </p:nvSpPr>
          <p:spPr bwMode="auto">
            <a:xfrm>
              <a:off x="26670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5" name="Rectangle 434"/>
            <p:cNvSpPr/>
            <p:nvPr/>
          </p:nvSpPr>
          <p:spPr bwMode="auto">
            <a:xfrm>
              <a:off x="27432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6" name="Rectangle 435"/>
            <p:cNvSpPr/>
            <p:nvPr/>
          </p:nvSpPr>
          <p:spPr bwMode="auto">
            <a:xfrm>
              <a:off x="28194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7" name="Rectangle 436"/>
            <p:cNvSpPr/>
            <p:nvPr/>
          </p:nvSpPr>
          <p:spPr bwMode="auto">
            <a:xfrm>
              <a:off x="28956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</p:grpSp>
      <p:cxnSp>
        <p:nvCxnSpPr>
          <p:cNvPr id="439" name="Straight Arrow Connector 438"/>
          <p:cNvCxnSpPr>
            <a:endCxn id="21" idx="3"/>
          </p:cNvCxnSpPr>
          <p:nvPr/>
        </p:nvCxnSpPr>
        <p:spPr bwMode="auto">
          <a:xfrm rot="10800000" flipV="1">
            <a:off x="3276600" y="3124200"/>
            <a:ext cx="9906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440" name="TextBox 439"/>
          <p:cNvSpPr txBox="1"/>
          <p:nvPr/>
        </p:nvSpPr>
        <p:spPr>
          <a:xfrm>
            <a:off x="4343400" y="2895600"/>
            <a:ext cx="1125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R, G, B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JPEG Compression Process</a:t>
            </a:r>
          </a:p>
        </p:txBody>
      </p:sp>
      <p:graphicFrame>
        <p:nvGraphicFramePr>
          <p:cNvPr id="1434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838201" y="2362200"/>
          <a:ext cx="8305800" cy="1410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9" name="SmartDraw" r:id="rId3" imgW="7310520" imgH="722160" progId="">
                  <p:embed/>
                </p:oleObj>
              </mc:Choice>
              <mc:Fallback>
                <p:oleObj name="SmartDraw" r:id="rId3" imgW="7310520" imgH="7221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1" y="2362200"/>
                        <a:ext cx="8305800" cy="1410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5" descr="C:\images\homer\surprised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810000"/>
            <a:ext cx="1814513" cy="2286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2209800" y="2362200"/>
            <a:ext cx="1066800" cy="762000"/>
          </a:xfrm>
          <a:prstGeom prst="rect">
            <a:avLst/>
          </a:prstGeom>
          <a:solidFill>
            <a:srgbClr val="FF6767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JPEG Compression Process</a:t>
            </a:r>
          </a:p>
        </p:txBody>
      </p:sp>
      <p:graphicFrame>
        <p:nvGraphicFramePr>
          <p:cNvPr id="1434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838201" y="2362200"/>
          <a:ext cx="8305800" cy="1410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9" name="SmartDraw" r:id="rId3" imgW="7310520" imgH="722160" progId="">
                  <p:embed/>
                </p:oleObj>
              </mc:Choice>
              <mc:Fallback>
                <p:oleObj name="SmartDraw" r:id="rId3" imgW="7310520" imgH="7221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1" y="2362200"/>
                        <a:ext cx="8305800" cy="1410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5" descr="C:\images\homer\surprised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810000"/>
            <a:ext cx="1814513" cy="22860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 bwMode="auto">
          <a:xfrm rot="5400000">
            <a:off x="228600" y="4953000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532606" y="49522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>
            <a:off x="837406" y="49522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>
            <a:off x="1142206" y="49522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>
            <a:off x="1447006" y="49522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5400000">
            <a:off x="1751806" y="49522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>
            <a:off x="-75406" y="49522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1066800" y="3810000"/>
            <a:ext cx="1828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066800" y="4114800"/>
            <a:ext cx="1828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1066800" y="4418012"/>
            <a:ext cx="1828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066800" y="4722812"/>
            <a:ext cx="1828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1066800" y="5027612"/>
            <a:ext cx="1828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066800" y="5332412"/>
            <a:ext cx="1828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1066800" y="5637212"/>
            <a:ext cx="1828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066800" y="5867400"/>
            <a:ext cx="1828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1066800" y="6094412"/>
            <a:ext cx="1828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581400" y="2362200"/>
            <a:ext cx="1066800" cy="762000"/>
          </a:xfrm>
          <a:prstGeom prst="rect">
            <a:avLst/>
          </a:prstGeom>
          <a:solidFill>
            <a:srgbClr val="FF6767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JPEG Compression Process</a:t>
            </a:r>
          </a:p>
        </p:txBody>
      </p:sp>
      <p:graphicFrame>
        <p:nvGraphicFramePr>
          <p:cNvPr id="117764" name="Object 4"/>
          <p:cNvGraphicFramePr>
            <a:graphicFrameLocks noChangeAspect="1"/>
          </p:cNvGraphicFramePr>
          <p:nvPr/>
        </p:nvGraphicFramePr>
        <p:xfrm>
          <a:off x="833438" y="2362200"/>
          <a:ext cx="83058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5" name="SmartDraw" r:id="rId3" imgW="7310520" imgH="722160" progId="">
                  <p:embed/>
                </p:oleObj>
              </mc:Choice>
              <mc:Fallback>
                <p:oleObj name="SmartDraw" r:id="rId3" imgW="7310520" imgH="7221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2362200"/>
                        <a:ext cx="8305800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3342515"/>
            <a:ext cx="3352800" cy="336308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JPEG Compression Process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953000" y="2362200"/>
            <a:ext cx="1066800" cy="762000"/>
          </a:xfrm>
          <a:prstGeom prst="rect">
            <a:avLst/>
          </a:prstGeom>
          <a:solidFill>
            <a:srgbClr val="FF6767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57400" y="3962400"/>
            <a:ext cx="54864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33600" y="3962400"/>
            <a:ext cx="54102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Quantizer</a:t>
            </a:r>
            <a:r>
              <a:rPr lang="en-US" dirty="0"/>
              <a:t>: Weights the various spectral coefficients according to their importance, with respect to the human visual system. </a:t>
            </a:r>
          </a:p>
        </p:txBody>
      </p:sp>
      <p:graphicFrame>
        <p:nvGraphicFramePr>
          <p:cNvPr id="118786" name="Object 2"/>
          <p:cNvGraphicFramePr>
            <a:graphicFrameLocks noChangeAspect="1"/>
          </p:cNvGraphicFramePr>
          <p:nvPr/>
        </p:nvGraphicFramePr>
        <p:xfrm>
          <a:off x="833438" y="2362200"/>
          <a:ext cx="83058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7" name="SmartDraw" r:id="rId3" imgW="7310520" imgH="722160" progId="">
                  <p:embed/>
                </p:oleObj>
              </mc:Choice>
              <mc:Fallback>
                <p:oleObj name="SmartDraw" r:id="rId3" imgW="7310520" imgH="7221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2362200"/>
                        <a:ext cx="8305800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JPEG Compression</a:t>
            </a:r>
            <a:endParaRPr lang="en-US" dirty="0"/>
          </a:p>
        </p:txBody>
      </p:sp>
      <p:pic>
        <p:nvPicPr>
          <p:cNvPr id="6" name="Picture 20" descr="jpe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622550"/>
            <a:ext cx="4114800" cy="3079750"/>
          </a:xfrm>
          <a:prstGeom prst="rect">
            <a:avLst/>
          </a:prstGeom>
          <a:noFill/>
        </p:spPr>
      </p:pic>
      <p:pic>
        <p:nvPicPr>
          <p:cNvPr id="7" name="Picture 12" descr="jpeg9"/>
          <p:cNvPicPr>
            <a:picLocks noChangeAspect="1" noChangeArrowheads="1"/>
          </p:cNvPicPr>
          <p:nvPr/>
        </p:nvPicPr>
        <p:blipFill>
          <a:blip r:embed="rId3"/>
          <a:srcRect l="16667"/>
          <a:stretch>
            <a:fillRect/>
          </a:stretch>
        </p:blipFill>
        <p:spPr bwMode="auto">
          <a:xfrm>
            <a:off x="6248400" y="2590800"/>
            <a:ext cx="3429000" cy="3079750"/>
          </a:xfrm>
          <a:prstGeom prst="rect">
            <a:avLst/>
          </a:prstGeom>
          <a:noFill/>
        </p:spPr>
      </p:pic>
      <p:pic>
        <p:nvPicPr>
          <p:cNvPr id="4" name="Picture 12" descr="jpeg0"/>
          <p:cNvPicPr>
            <a:picLocks noChangeAspect="1" noChangeArrowheads="1"/>
          </p:cNvPicPr>
          <p:nvPr/>
        </p:nvPicPr>
        <p:blipFill>
          <a:blip r:embed="rId4"/>
          <a:srcRect l="20370" r="18519"/>
          <a:stretch>
            <a:fillRect/>
          </a:stretch>
        </p:blipFill>
        <p:spPr bwMode="auto">
          <a:xfrm>
            <a:off x="838200" y="2622550"/>
            <a:ext cx="2514600" cy="307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features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04235" y="3505200"/>
            <a:ext cx="6400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?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143000" y="2362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Which is more similar?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447800" y="2895600"/>
            <a:ext cx="685800" cy="609600"/>
          </a:xfrm>
          <a:prstGeom prst="rect">
            <a:avLst/>
          </a:prstGeom>
          <a:solidFill>
            <a:srgbClr val="FF070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2438400" y="2895600"/>
            <a:ext cx="685800" cy="609600"/>
          </a:xfrm>
          <a:prstGeom prst="rect">
            <a:avLst/>
          </a:prstGeom>
          <a:solidFill>
            <a:srgbClr val="400E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5791200" y="2895600"/>
            <a:ext cx="685800" cy="609600"/>
          </a:xfrm>
          <a:prstGeom prst="rect">
            <a:avLst/>
          </a:prstGeom>
          <a:solidFill>
            <a:srgbClr val="FFB80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4876800" y="2895600"/>
            <a:ext cx="685800" cy="609600"/>
          </a:xfrm>
          <a:prstGeom prst="rect">
            <a:avLst/>
          </a:prstGeom>
          <a:solidFill>
            <a:srgbClr val="FF070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295400" y="4038600"/>
            <a:ext cx="6096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L*a*b* was designed to be uniform in that perceptual “closeness” corresponds to Euclidean distance in the space.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Image processing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Computer vision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Computer Graphics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L*a*b*</a:t>
            </a:r>
          </a:p>
        </p:txBody>
      </p:sp>
      <p:pic>
        <p:nvPicPr>
          <p:cNvPr id="55300" name="Picture 4" descr="C:\School\cs291\presentation1\Lab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743200"/>
            <a:ext cx="4572000" cy="3521075"/>
          </a:xfrm>
          <a:prstGeom prst="rect">
            <a:avLst/>
          </a:prstGeom>
          <a:noFill/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838200" y="3200400"/>
            <a:ext cx="3200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 – lightness (white to black)</a:t>
            </a:r>
          </a:p>
          <a:p>
            <a:pPr>
              <a:spcBef>
                <a:spcPct val="50000"/>
              </a:spcBef>
            </a:pPr>
            <a:r>
              <a:rPr lang="en-US"/>
              <a:t>a – red-greeness</a:t>
            </a:r>
          </a:p>
          <a:p>
            <a:pPr>
              <a:spcBef>
                <a:spcPct val="50000"/>
              </a:spcBef>
            </a:pPr>
            <a:r>
              <a:rPr lang="en-US"/>
              <a:t>b – yellowness-blueness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L*a*</a:t>
            </a:r>
            <a:r>
              <a:rPr lang="en-US" dirty="0" err="1" smtClean="0"/>
              <a:t>b</a:t>
            </a:r>
            <a:r>
              <a:rPr lang="en-US" dirty="0" smtClean="0"/>
              <a:t>*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362200"/>
            <a:ext cx="4267200" cy="4248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</a:t>
            </a:r>
          </a:p>
        </p:txBody>
      </p:sp>
      <p:pic>
        <p:nvPicPr>
          <p:cNvPr id="60420" name="Picture 4" descr="C:\School\cs291\presentation1\texture.jpg"/>
          <p:cNvPicPr>
            <a:picLocks noChangeAspect="1" noChangeArrowheads="1"/>
          </p:cNvPicPr>
          <p:nvPr/>
        </p:nvPicPr>
        <p:blipFill>
          <a:blip r:embed="rId2"/>
          <a:srcRect b="13637"/>
          <a:stretch>
            <a:fillRect/>
          </a:stretch>
        </p:blipFill>
        <p:spPr bwMode="auto">
          <a:xfrm>
            <a:off x="6858000" y="2362200"/>
            <a:ext cx="1385888" cy="1447800"/>
          </a:xfrm>
          <a:prstGeom prst="rect">
            <a:avLst/>
          </a:prstGeom>
          <a:noFill/>
        </p:spPr>
      </p:pic>
      <p:pic>
        <p:nvPicPr>
          <p:cNvPr id="60421" name="Picture 5" descr="C:\School\cs291\presentation1\textur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5502275"/>
            <a:ext cx="1371600" cy="1355725"/>
          </a:xfrm>
          <a:prstGeom prst="rect">
            <a:avLst/>
          </a:prstGeom>
          <a:noFill/>
        </p:spPr>
      </p:pic>
      <p:pic>
        <p:nvPicPr>
          <p:cNvPr id="60422" name="Picture 6" descr="C:\School\cs291\presentation1\texture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962400"/>
            <a:ext cx="1844675" cy="138271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19200" y="4038600"/>
            <a:ext cx="5313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is texture different than color?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5562600" cy="1905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Texture is not </a:t>
            </a:r>
            <a:r>
              <a:rPr lang="en-US" sz="2400" dirty="0" err="1"/>
              <a:t>pointwise</a:t>
            </a:r>
            <a:r>
              <a:rPr lang="en-US" sz="2400" dirty="0"/>
              <a:t> like color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Texture </a:t>
            </a:r>
            <a:r>
              <a:rPr lang="en-US" sz="2400" dirty="0"/>
              <a:t>involves a local neighborhood</a:t>
            </a: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60420" name="Picture 4" descr="C:\School\cs291\presentation1\texture.jpg"/>
          <p:cNvPicPr>
            <a:picLocks noChangeAspect="1" noChangeArrowheads="1"/>
          </p:cNvPicPr>
          <p:nvPr/>
        </p:nvPicPr>
        <p:blipFill>
          <a:blip r:embed="rId2"/>
          <a:srcRect b="13637"/>
          <a:stretch>
            <a:fillRect/>
          </a:stretch>
        </p:blipFill>
        <p:spPr bwMode="auto">
          <a:xfrm>
            <a:off x="6858000" y="2362200"/>
            <a:ext cx="1385888" cy="1447800"/>
          </a:xfrm>
          <a:prstGeom prst="rect">
            <a:avLst/>
          </a:prstGeom>
          <a:noFill/>
        </p:spPr>
      </p:pic>
      <p:pic>
        <p:nvPicPr>
          <p:cNvPr id="60421" name="Picture 5" descr="C:\School\cs291\presentation1\textur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5502275"/>
            <a:ext cx="1371600" cy="1355725"/>
          </a:xfrm>
          <a:prstGeom prst="rect">
            <a:avLst/>
          </a:prstGeom>
          <a:noFill/>
        </p:spPr>
      </p:pic>
      <p:pic>
        <p:nvPicPr>
          <p:cNvPr id="60422" name="Picture 6" descr="C:\School\cs291\presentation1\texture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962400"/>
            <a:ext cx="1844675" cy="13827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5410200"/>
            <a:ext cx="52197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can we capture texture?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How did we capture audio texture?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Gabor Filters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7391400" cy="3733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Gabor filters are Gaussians modulated by sinusoids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They </a:t>
            </a:r>
            <a:r>
              <a:rPr lang="en-US" sz="2000" dirty="0"/>
              <a:t>can be tuned in both the scale (size) and the orientation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 </a:t>
            </a:r>
            <a:r>
              <a:rPr lang="en-US" sz="2000" dirty="0"/>
              <a:t>filter is applied to a region and is characterized by some feature of the energy distribution (often mean and standard deviation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Similar idea to wavelets (Gabor wavelet)!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of Gabor Filters</a:t>
            </a:r>
          </a:p>
        </p:txBody>
      </p:sp>
      <p:pic>
        <p:nvPicPr>
          <p:cNvPr id="62467" name="Picture 3" descr="C:\School\cs291\presentation1\gabor108.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667000"/>
            <a:ext cx="2362200" cy="2362200"/>
          </a:xfrm>
          <a:prstGeom prst="rect">
            <a:avLst/>
          </a:prstGeom>
          <a:noFill/>
        </p:spPr>
      </p:pic>
      <p:pic>
        <p:nvPicPr>
          <p:cNvPr id="62468" name="Picture 4" descr="C:\School\cs291\presentation1\gabor144.5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667000"/>
            <a:ext cx="2362200" cy="2362200"/>
          </a:xfrm>
          <a:prstGeom prst="rect">
            <a:avLst/>
          </a:prstGeom>
          <a:noFill/>
        </p:spPr>
      </p:pic>
      <p:pic>
        <p:nvPicPr>
          <p:cNvPr id="62469" name="Picture 5" descr="C:\School\cs291\presentation1\gabor72.3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667000"/>
            <a:ext cx="2362200" cy="2362200"/>
          </a:xfrm>
          <a:prstGeom prst="rect">
            <a:avLst/>
          </a:prstGeom>
          <a:noFill/>
        </p:spPr>
      </p:pic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3810000" y="5257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Scale: 4 at 108°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6477000" y="5257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Scale: 5 at 144°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1066800" y="5257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Scale: 3 at 72°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Gabor filters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514600"/>
            <a:ext cx="5499100" cy="383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6396335"/>
            <a:ext cx="6808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would the response look like to a vertical filter?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Gabor filters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3200400"/>
            <a:ext cx="4260893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200400"/>
            <a:ext cx="4289298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2895600" y="4267200"/>
            <a:ext cx="1066800" cy="685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90600" y="3352800"/>
            <a:ext cx="1814513" cy="2286000"/>
            <a:chOff x="1447800" y="3352800"/>
            <a:chExt cx="1814513" cy="2286000"/>
          </a:xfrm>
        </p:grpSpPr>
        <p:pic>
          <p:nvPicPr>
            <p:cNvPr id="8" name="Picture 5" descr="C:\images\homer\surprised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7800" y="3352800"/>
              <a:ext cx="1814513" cy="2286000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 bwMode="auto">
            <a:xfrm>
              <a:off x="17526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8288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9050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9812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0574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1336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2098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2860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3622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5146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5908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6670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7432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8194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8956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7526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8288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9050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9812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0574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1336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2098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2860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3622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4384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25146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5908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26670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7432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28194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28956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7526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8288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9050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19812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0574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1336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2098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22860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23622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24384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5146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25908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26670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7432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8194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8956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17526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18288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9050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19812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20574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21336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22098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22860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23622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4384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25146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25908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26670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27432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28194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28956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7526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18288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19050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19812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0574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1336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2098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22860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23622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24384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25146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25908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26670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27432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28194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8956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17526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18288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19050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19812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0574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21336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22098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22860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23622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24384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25146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25908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26670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27432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28194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28956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17526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18288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19050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19812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20574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21336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22098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22860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23622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24384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25146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25908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26670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27432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28194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28956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17526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18288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19050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19812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20574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21336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22098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22860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23622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24384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25146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25908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26670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27432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28194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28956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17526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18288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19050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19812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20574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21336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22098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22860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23622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24384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25146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25908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26670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27432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28194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28956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17526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18288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19050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9812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20574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21336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22098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22860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23622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24384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25146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25908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26670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27432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28194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28956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17526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18288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19050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2" name="Rectangle 171"/>
            <p:cNvSpPr/>
            <p:nvPr/>
          </p:nvSpPr>
          <p:spPr bwMode="auto">
            <a:xfrm>
              <a:off x="19812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20574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21336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22098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22860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23622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24384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25146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25908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26670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27432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28194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28956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17526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18288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19050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19812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20574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0" name="Rectangle 189"/>
            <p:cNvSpPr/>
            <p:nvPr/>
          </p:nvSpPr>
          <p:spPr bwMode="auto">
            <a:xfrm>
              <a:off x="21336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1" name="Rectangle 190"/>
            <p:cNvSpPr/>
            <p:nvPr/>
          </p:nvSpPr>
          <p:spPr bwMode="auto">
            <a:xfrm>
              <a:off x="22098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2" name="Rectangle 191"/>
            <p:cNvSpPr/>
            <p:nvPr/>
          </p:nvSpPr>
          <p:spPr bwMode="auto">
            <a:xfrm>
              <a:off x="22860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23622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24384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25146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25908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7" name="Rectangle 196"/>
            <p:cNvSpPr/>
            <p:nvPr/>
          </p:nvSpPr>
          <p:spPr bwMode="auto">
            <a:xfrm>
              <a:off x="26670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8" name="Rectangle 197"/>
            <p:cNvSpPr/>
            <p:nvPr/>
          </p:nvSpPr>
          <p:spPr bwMode="auto">
            <a:xfrm>
              <a:off x="27432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28194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28956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17526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18288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19050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19812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5" name="Rectangle 204"/>
            <p:cNvSpPr/>
            <p:nvPr/>
          </p:nvSpPr>
          <p:spPr bwMode="auto">
            <a:xfrm>
              <a:off x="20574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21336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22098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8" name="Rectangle 207"/>
            <p:cNvSpPr/>
            <p:nvPr/>
          </p:nvSpPr>
          <p:spPr bwMode="auto">
            <a:xfrm>
              <a:off x="22860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9" name="Rectangle 208"/>
            <p:cNvSpPr/>
            <p:nvPr/>
          </p:nvSpPr>
          <p:spPr bwMode="auto">
            <a:xfrm>
              <a:off x="23622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0" name="Rectangle 209"/>
            <p:cNvSpPr/>
            <p:nvPr/>
          </p:nvSpPr>
          <p:spPr bwMode="auto">
            <a:xfrm>
              <a:off x="24384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1" name="Rectangle 210"/>
            <p:cNvSpPr/>
            <p:nvPr/>
          </p:nvSpPr>
          <p:spPr bwMode="auto">
            <a:xfrm>
              <a:off x="25146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2" name="Rectangle 211"/>
            <p:cNvSpPr/>
            <p:nvPr/>
          </p:nvSpPr>
          <p:spPr bwMode="auto">
            <a:xfrm>
              <a:off x="25908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3" name="Rectangle 212"/>
            <p:cNvSpPr/>
            <p:nvPr/>
          </p:nvSpPr>
          <p:spPr bwMode="auto">
            <a:xfrm>
              <a:off x="26670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27432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28194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28956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17526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8" name="Rectangle 217"/>
            <p:cNvSpPr/>
            <p:nvPr/>
          </p:nvSpPr>
          <p:spPr bwMode="auto">
            <a:xfrm>
              <a:off x="18288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19050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19812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20574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21336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22098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4" name="Rectangle 223"/>
            <p:cNvSpPr/>
            <p:nvPr/>
          </p:nvSpPr>
          <p:spPr bwMode="auto">
            <a:xfrm>
              <a:off x="22860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5" name="Rectangle 224"/>
            <p:cNvSpPr/>
            <p:nvPr/>
          </p:nvSpPr>
          <p:spPr bwMode="auto">
            <a:xfrm>
              <a:off x="23622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6" name="Rectangle 225"/>
            <p:cNvSpPr/>
            <p:nvPr/>
          </p:nvSpPr>
          <p:spPr bwMode="auto">
            <a:xfrm>
              <a:off x="24384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25146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25908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26670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0" name="Rectangle 229"/>
            <p:cNvSpPr/>
            <p:nvPr/>
          </p:nvSpPr>
          <p:spPr bwMode="auto">
            <a:xfrm>
              <a:off x="27432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1" name="Rectangle 230"/>
            <p:cNvSpPr/>
            <p:nvPr/>
          </p:nvSpPr>
          <p:spPr bwMode="auto">
            <a:xfrm>
              <a:off x="28194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2" name="Rectangle 231"/>
            <p:cNvSpPr/>
            <p:nvPr/>
          </p:nvSpPr>
          <p:spPr bwMode="auto">
            <a:xfrm>
              <a:off x="28956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3" name="Rectangle 232"/>
            <p:cNvSpPr/>
            <p:nvPr/>
          </p:nvSpPr>
          <p:spPr bwMode="auto">
            <a:xfrm>
              <a:off x="17526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18288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5" name="Rectangle 234"/>
            <p:cNvSpPr/>
            <p:nvPr/>
          </p:nvSpPr>
          <p:spPr bwMode="auto">
            <a:xfrm>
              <a:off x="19050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19812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7" name="Rectangle 236"/>
            <p:cNvSpPr/>
            <p:nvPr/>
          </p:nvSpPr>
          <p:spPr bwMode="auto">
            <a:xfrm>
              <a:off x="20574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8" name="Rectangle 237"/>
            <p:cNvSpPr/>
            <p:nvPr/>
          </p:nvSpPr>
          <p:spPr bwMode="auto">
            <a:xfrm>
              <a:off x="21336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9" name="Rectangle 238"/>
            <p:cNvSpPr/>
            <p:nvPr/>
          </p:nvSpPr>
          <p:spPr bwMode="auto">
            <a:xfrm>
              <a:off x="22098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22860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1" name="Rectangle 240"/>
            <p:cNvSpPr/>
            <p:nvPr/>
          </p:nvSpPr>
          <p:spPr bwMode="auto">
            <a:xfrm>
              <a:off x="23622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2" name="Rectangle 241"/>
            <p:cNvSpPr/>
            <p:nvPr/>
          </p:nvSpPr>
          <p:spPr bwMode="auto">
            <a:xfrm>
              <a:off x="24384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3" name="Rectangle 242"/>
            <p:cNvSpPr/>
            <p:nvPr/>
          </p:nvSpPr>
          <p:spPr bwMode="auto">
            <a:xfrm>
              <a:off x="25146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25908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5" name="Rectangle 244"/>
            <p:cNvSpPr/>
            <p:nvPr/>
          </p:nvSpPr>
          <p:spPr bwMode="auto">
            <a:xfrm>
              <a:off x="26670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27432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28194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8" name="Rectangle 247"/>
            <p:cNvSpPr/>
            <p:nvPr/>
          </p:nvSpPr>
          <p:spPr bwMode="auto">
            <a:xfrm>
              <a:off x="28956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9" name="Rectangle 248"/>
            <p:cNvSpPr/>
            <p:nvPr/>
          </p:nvSpPr>
          <p:spPr bwMode="auto">
            <a:xfrm>
              <a:off x="17526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0" name="Rectangle 249"/>
            <p:cNvSpPr/>
            <p:nvPr/>
          </p:nvSpPr>
          <p:spPr bwMode="auto">
            <a:xfrm>
              <a:off x="18288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1" name="Rectangle 250"/>
            <p:cNvSpPr/>
            <p:nvPr/>
          </p:nvSpPr>
          <p:spPr bwMode="auto">
            <a:xfrm>
              <a:off x="19050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19812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20574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21336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5" name="Rectangle 254"/>
            <p:cNvSpPr/>
            <p:nvPr/>
          </p:nvSpPr>
          <p:spPr bwMode="auto">
            <a:xfrm>
              <a:off x="22098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6" name="Rectangle 255"/>
            <p:cNvSpPr/>
            <p:nvPr/>
          </p:nvSpPr>
          <p:spPr bwMode="auto">
            <a:xfrm>
              <a:off x="22860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7" name="Rectangle 256"/>
            <p:cNvSpPr/>
            <p:nvPr/>
          </p:nvSpPr>
          <p:spPr bwMode="auto">
            <a:xfrm>
              <a:off x="23622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8" name="Rectangle 257"/>
            <p:cNvSpPr/>
            <p:nvPr/>
          </p:nvSpPr>
          <p:spPr bwMode="auto">
            <a:xfrm>
              <a:off x="24384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9" name="Rectangle 258"/>
            <p:cNvSpPr/>
            <p:nvPr/>
          </p:nvSpPr>
          <p:spPr bwMode="auto">
            <a:xfrm>
              <a:off x="25146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0" name="Rectangle 259"/>
            <p:cNvSpPr/>
            <p:nvPr/>
          </p:nvSpPr>
          <p:spPr bwMode="auto">
            <a:xfrm>
              <a:off x="25908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1" name="Rectangle 260"/>
            <p:cNvSpPr/>
            <p:nvPr/>
          </p:nvSpPr>
          <p:spPr bwMode="auto">
            <a:xfrm>
              <a:off x="26670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2" name="Rectangle 261"/>
            <p:cNvSpPr/>
            <p:nvPr/>
          </p:nvSpPr>
          <p:spPr bwMode="auto">
            <a:xfrm>
              <a:off x="27432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3" name="Rectangle 262"/>
            <p:cNvSpPr/>
            <p:nvPr/>
          </p:nvSpPr>
          <p:spPr bwMode="auto">
            <a:xfrm>
              <a:off x="28194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4" name="Rectangle 263"/>
            <p:cNvSpPr/>
            <p:nvPr/>
          </p:nvSpPr>
          <p:spPr bwMode="auto">
            <a:xfrm>
              <a:off x="28956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5" name="Rectangle 264"/>
            <p:cNvSpPr/>
            <p:nvPr/>
          </p:nvSpPr>
          <p:spPr bwMode="auto">
            <a:xfrm>
              <a:off x="17526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6" name="Rectangle 265"/>
            <p:cNvSpPr/>
            <p:nvPr/>
          </p:nvSpPr>
          <p:spPr bwMode="auto">
            <a:xfrm>
              <a:off x="18288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7" name="Rectangle 266"/>
            <p:cNvSpPr/>
            <p:nvPr/>
          </p:nvSpPr>
          <p:spPr bwMode="auto">
            <a:xfrm>
              <a:off x="19050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8" name="Rectangle 267"/>
            <p:cNvSpPr/>
            <p:nvPr/>
          </p:nvSpPr>
          <p:spPr bwMode="auto">
            <a:xfrm>
              <a:off x="19812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9" name="Rectangle 268"/>
            <p:cNvSpPr/>
            <p:nvPr/>
          </p:nvSpPr>
          <p:spPr bwMode="auto">
            <a:xfrm>
              <a:off x="20574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0" name="Rectangle 269"/>
            <p:cNvSpPr/>
            <p:nvPr/>
          </p:nvSpPr>
          <p:spPr bwMode="auto">
            <a:xfrm>
              <a:off x="21336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22098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2" name="Rectangle 271"/>
            <p:cNvSpPr/>
            <p:nvPr/>
          </p:nvSpPr>
          <p:spPr bwMode="auto">
            <a:xfrm>
              <a:off x="22860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3" name="Rectangle 272"/>
            <p:cNvSpPr/>
            <p:nvPr/>
          </p:nvSpPr>
          <p:spPr bwMode="auto">
            <a:xfrm>
              <a:off x="23622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4" name="Rectangle 273"/>
            <p:cNvSpPr/>
            <p:nvPr/>
          </p:nvSpPr>
          <p:spPr bwMode="auto">
            <a:xfrm>
              <a:off x="24384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5" name="Rectangle 274"/>
            <p:cNvSpPr/>
            <p:nvPr/>
          </p:nvSpPr>
          <p:spPr bwMode="auto">
            <a:xfrm>
              <a:off x="25146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6" name="Rectangle 275"/>
            <p:cNvSpPr/>
            <p:nvPr/>
          </p:nvSpPr>
          <p:spPr bwMode="auto">
            <a:xfrm>
              <a:off x="25908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7" name="Rectangle 276"/>
            <p:cNvSpPr/>
            <p:nvPr/>
          </p:nvSpPr>
          <p:spPr bwMode="auto">
            <a:xfrm>
              <a:off x="26670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8" name="Rectangle 277"/>
            <p:cNvSpPr/>
            <p:nvPr/>
          </p:nvSpPr>
          <p:spPr bwMode="auto">
            <a:xfrm>
              <a:off x="27432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9" name="Rectangle 278"/>
            <p:cNvSpPr/>
            <p:nvPr/>
          </p:nvSpPr>
          <p:spPr bwMode="auto">
            <a:xfrm>
              <a:off x="28194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0" name="Rectangle 279"/>
            <p:cNvSpPr/>
            <p:nvPr/>
          </p:nvSpPr>
          <p:spPr bwMode="auto">
            <a:xfrm>
              <a:off x="28956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1" name="Rectangle 280"/>
            <p:cNvSpPr/>
            <p:nvPr/>
          </p:nvSpPr>
          <p:spPr bwMode="auto">
            <a:xfrm>
              <a:off x="17526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2" name="Rectangle 281"/>
            <p:cNvSpPr/>
            <p:nvPr/>
          </p:nvSpPr>
          <p:spPr bwMode="auto">
            <a:xfrm>
              <a:off x="18288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3" name="Rectangle 282"/>
            <p:cNvSpPr/>
            <p:nvPr/>
          </p:nvSpPr>
          <p:spPr bwMode="auto">
            <a:xfrm>
              <a:off x="19050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4" name="Rectangle 283"/>
            <p:cNvSpPr/>
            <p:nvPr/>
          </p:nvSpPr>
          <p:spPr bwMode="auto">
            <a:xfrm>
              <a:off x="19812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5" name="Rectangle 284"/>
            <p:cNvSpPr/>
            <p:nvPr/>
          </p:nvSpPr>
          <p:spPr bwMode="auto">
            <a:xfrm>
              <a:off x="20574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6" name="Rectangle 285"/>
            <p:cNvSpPr/>
            <p:nvPr/>
          </p:nvSpPr>
          <p:spPr bwMode="auto">
            <a:xfrm>
              <a:off x="21336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22098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22860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9" name="Rectangle 288"/>
            <p:cNvSpPr/>
            <p:nvPr/>
          </p:nvSpPr>
          <p:spPr bwMode="auto">
            <a:xfrm>
              <a:off x="23622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0" name="Rectangle 289"/>
            <p:cNvSpPr/>
            <p:nvPr/>
          </p:nvSpPr>
          <p:spPr bwMode="auto">
            <a:xfrm>
              <a:off x="24384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1" name="Rectangle 290"/>
            <p:cNvSpPr/>
            <p:nvPr/>
          </p:nvSpPr>
          <p:spPr bwMode="auto">
            <a:xfrm>
              <a:off x="25146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2" name="Rectangle 291"/>
            <p:cNvSpPr/>
            <p:nvPr/>
          </p:nvSpPr>
          <p:spPr bwMode="auto">
            <a:xfrm>
              <a:off x="25908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3" name="Rectangle 292"/>
            <p:cNvSpPr/>
            <p:nvPr/>
          </p:nvSpPr>
          <p:spPr bwMode="auto">
            <a:xfrm>
              <a:off x="26670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4" name="Rectangle 293"/>
            <p:cNvSpPr/>
            <p:nvPr/>
          </p:nvSpPr>
          <p:spPr bwMode="auto">
            <a:xfrm>
              <a:off x="27432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5" name="Rectangle 294"/>
            <p:cNvSpPr/>
            <p:nvPr/>
          </p:nvSpPr>
          <p:spPr bwMode="auto">
            <a:xfrm>
              <a:off x="28194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6" name="Rectangle 295"/>
            <p:cNvSpPr/>
            <p:nvPr/>
          </p:nvSpPr>
          <p:spPr bwMode="auto">
            <a:xfrm>
              <a:off x="28956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7" name="Rectangle 296"/>
            <p:cNvSpPr/>
            <p:nvPr/>
          </p:nvSpPr>
          <p:spPr bwMode="auto">
            <a:xfrm>
              <a:off x="17526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8" name="Rectangle 297"/>
            <p:cNvSpPr/>
            <p:nvPr/>
          </p:nvSpPr>
          <p:spPr bwMode="auto">
            <a:xfrm>
              <a:off x="18288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9" name="Rectangle 298"/>
            <p:cNvSpPr/>
            <p:nvPr/>
          </p:nvSpPr>
          <p:spPr bwMode="auto">
            <a:xfrm>
              <a:off x="19050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0" name="Rectangle 299"/>
            <p:cNvSpPr/>
            <p:nvPr/>
          </p:nvSpPr>
          <p:spPr bwMode="auto">
            <a:xfrm>
              <a:off x="19812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1" name="Rectangle 300"/>
            <p:cNvSpPr/>
            <p:nvPr/>
          </p:nvSpPr>
          <p:spPr bwMode="auto">
            <a:xfrm>
              <a:off x="20574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2" name="Rectangle 301"/>
            <p:cNvSpPr/>
            <p:nvPr/>
          </p:nvSpPr>
          <p:spPr bwMode="auto">
            <a:xfrm>
              <a:off x="21336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3" name="Rectangle 302"/>
            <p:cNvSpPr/>
            <p:nvPr/>
          </p:nvSpPr>
          <p:spPr bwMode="auto">
            <a:xfrm>
              <a:off x="22098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4" name="Rectangle 303"/>
            <p:cNvSpPr/>
            <p:nvPr/>
          </p:nvSpPr>
          <p:spPr bwMode="auto">
            <a:xfrm>
              <a:off x="22860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5" name="Rectangle 304"/>
            <p:cNvSpPr/>
            <p:nvPr/>
          </p:nvSpPr>
          <p:spPr bwMode="auto">
            <a:xfrm>
              <a:off x="23622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6" name="Rectangle 305"/>
            <p:cNvSpPr/>
            <p:nvPr/>
          </p:nvSpPr>
          <p:spPr bwMode="auto">
            <a:xfrm>
              <a:off x="24384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7" name="Rectangle 306"/>
            <p:cNvSpPr/>
            <p:nvPr/>
          </p:nvSpPr>
          <p:spPr bwMode="auto">
            <a:xfrm>
              <a:off x="25146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8" name="Rectangle 307"/>
            <p:cNvSpPr/>
            <p:nvPr/>
          </p:nvSpPr>
          <p:spPr bwMode="auto">
            <a:xfrm>
              <a:off x="25908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9" name="Rectangle 308"/>
            <p:cNvSpPr/>
            <p:nvPr/>
          </p:nvSpPr>
          <p:spPr bwMode="auto">
            <a:xfrm>
              <a:off x="26670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0" name="Rectangle 309"/>
            <p:cNvSpPr/>
            <p:nvPr/>
          </p:nvSpPr>
          <p:spPr bwMode="auto">
            <a:xfrm>
              <a:off x="27432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1" name="Rectangle 310"/>
            <p:cNvSpPr/>
            <p:nvPr/>
          </p:nvSpPr>
          <p:spPr bwMode="auto">
            <a:xfrm>
              <a:off x="28194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2" name="Rectangle 311"/>
            <p:cNvSpPr/>
            <p:nvPr/>
          </p:nvSpPr>
          <p:spPr bwMode="auto">
            <a:xfrm>
              <a:off x="28956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3" name="Rectangle 312"/>
            <p:cNvSpPr/>
            <p:nvPr/>
          </p:nvSpPr>
          <p:spPr bwMode="auto">
            <a:xfrm>
              <a:off x="17526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4" name="Rectangle 313"/>
            <p:cNvSpPr/>
            <p:nvPr/>
          </p:nvSpPr>
          <p:spPr bwMode="auto">
            <a:xfrm>
              <a:off x="18288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5" name="Rectangle 314"/>
            <p:cNvSpPr/>
            <p:nvPr/>
          </p:nvSpPr>
          <p:spPr bwMode="auto">
            <a:xfrm>
              <a:off x="19050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6" name="Rectangle 315"/>
            <p:cNvSpPr/>
            <p:nvPr/>
          </p:nvSpPr>
          <p:spPr bwMode="auto">
            <a:xfrm>
              <a:off x="19812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7" name="Rectangle 316"/>
            <p:cNvSpPr/>
            <p:nvPr/>
          </p:nvSpPr>
          <p:spPr bwMode="auto">
            <a:xfrm>
              <a:off x="20574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8" name="Rectangle 317"/>
            <p:cNvSpPr/>
            <p:nvPr/>
          </p:nvSpPr>
          <p:spPr bwMode="auto">
            <a:xfrm>
              <a:off x="21336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22098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0" name="Rectangle 319"/>
            <p:cNvSpPr/>
            <p:nvPr/>
          </p:nvSpPr>
          <p:spPr bwMode="auto">
            <a:xfrm>
              <a:off x="22860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1" name="Rectangle 320"/>
            <p:cNvSpPr/>
            <p:nvPr/>
          </p:nvSpPr>
          <p:spPr bwMode="auto">
            <a:xfrm>
              <a:off x="23622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2" name="Rectangle 321"/>
            <p:cNvSpPr/>
            <p:nvPr/>
          </p:nvSpPr>
          <p:spPr bwMode="auto">
            <a:xfrm>
              <a:off x="24384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3" name="Rectangle 322"/>
            <p:cNvSpPr/>
            <p:nvPr/>
          </p:nvSpPr>
          <p:spPr bwMode="auto">
            <a:xfrm>
              <a:off x="25146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4" name="Rectangle 323"/>
            <p:cNvSpPr/>
            <p:nvPr/>
          </p:nvSpPr>
          <p:spPr bwMode="auto">
            <a:xfrm>
              <a:off x="25908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5" name="Rectangle 324"/>
            <p:cNvSpPr/>
            <p:nvPr/>
          </p:nvSpPr>
          <p:spPr bwMode="auto">
            <a:xfrm>
              <a:off x="26670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6" name="Rectangle 325"/>
            <p:cNvSpPr/>
            <p:nvPr/>
          </p:nvSpPr>
          <p:spPr bwMode="auto">
            <a:xfrm>
              <a:off x="27432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7" name="Rectangle 326"/>
            <p:cNvSpPr/>
            <p:nvPr/>
          </p:nvSpPr>
          <p:spPr bwMode="auto">
            <a:xfrm>
              <a:off x="28194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8" name="Rectangle 327"/>
            <p:cNvSpPr/>
            <p:nvPr/>
          </p:nvSpPr>
          <p:spPr bwMode="auto">
            <a:xfrm>
              <a:off x="28956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9" name="Rectangle 328"/>
            <p:cNvSpPr/>
            <p:nvPr/>
          </p:nvSpPr>
          <p:spPr bwMode="auto">
            <a:xfrm>
              <a:off x="17526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288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1" name="Rectangle 330"/>
            <p:cNvSpPr/>
            <p:nvPr/>
          </p:nvSpPr>
          <p:spPr bwMode="auto">
            <a:xfrm>
              <a:off x="19050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2" name="Rectangle 331"/>
            <p:cNvSpPr/>
            <p:nvPr/>
          </p:nvSpPr>
          <p:spPr bwMode="auto">
            <a:xfrm>
              <a:off x="19812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3" name="Rectangle 332"/>
            <p:cNvSpPr/>
            <p:nvPr/>
          </p:nvSpPr>
          <p:spPr bwMode="auto">
            <a:xfrm>
              <a:off x="20574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4" name="Rectangle 333"/>
            <p:cNvSpPr/>
            <p:nvPr/>
          </p:nvSpPr>
          <p:spPr bwMode="auto">
            <a:xfrm>
              <a:off x="21336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5" name="Rectangle 334"/>
            <p:cNvSpPr/>
            <p:nvPr/>
          </p:nvSpPr>
          <p:spPr bwMode="auto">
            <a:xfrm>
              <a:off x="22098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6" name="Rectangle 335"/>
            <p:cNvSpPr/>
            <p:nvPr/>
          </p:nvSpPr>
          <p:spPr bwMode="auto">
            <a:xfrm>
              <a:off x="22860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7" name="Rectangle 336"/>
            <p:cNvSpPr/>
            <p:nvPr/>
          </p:nvSpPr>
          <p:spPr bwMode="auto">
            <a:xfrm>
              <a:off x="23622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8" name="Rectangle 337"/>
            <p:cNvSpPr/>
            <p:nvPr/>
          </p:nvSpPr>
          <p:spPr bwMode="auto">
            <a:xfrm>
              <a:off x="24384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9" name="Rectangle 338"/>
            <p:cNvSpPr/>
            <p:nvPr/>
          </p:nvSpPr>
          <p:spPr bwMode="auto">
            <a:xfrm>
              <a:off x="25146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25908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1" name="Rectangle 340"/>
            <p:cNvSpPr/>
            <p:nvPr/>
          </p:nvSpPr>
          <p:spPr bwMode="auto">
            <a:xfrm>
              <a:off x="26670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2" name="Rectangle 341"/>
            <p:cNvSpPr/>
            <p:nvPr/>
          </p:nvSpPr>
          <p:spPr bwMode="auto">
            <a:xfrm>
              <a:off x="27432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3" name="Rectangle 342"/>
            <p:cNvSpPr/>
            <p:nvPr/>
          </p:nvSpPr>
          <p:spPr bwMode="auto">
            <a:xfrm>
              <a:off x="28194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4" name="Rectangle 343"/>
            <p:cNvSpPr/>
            <p:nvPr/>
          </p:nvSpPr>
          <p:spPr bwMode="auto">
            <a:xfrm>
              <a:off x="28956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5" name="Rectangle 344"/>
            <p:cNvSpPr/>
            <p:nvPr/>
          </p:nvSpPr>
          <p:spPr bwMode="auto">
            <a:xfrm>
              <a:off x="17526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6" name="Rectangle 345"/>
            <p:cNvSpPr/>
            <p:nvPr/>
          </p:nvSpPr>
          <p:spPr bwMode="auto">
            <a:xfrm>
              <a:off x="18288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7" name="Rectangle 346"/>
            <p:cNvSpPr/>
            <p:nvPr/>
          </p:nvSpPr>
          <p:spPr bwMode="auto">
            <a:xfrm>
              <a:off x="19050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8" name="Rectangle 347"/>
            <p:cNvSpPr/>
            <p:nvPr/>
          </p:nvSpPr>
          <p:spPr bwMode="auto">
            <a:xfrm>
              <a:off x="19812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9" name="Rectangle 348"/>
            <p:cNvSpPr/>
            <p:nvPr/>
          </p:nvSpPr>
          <p:spPr bwMode="auto">
            <a:xfrm>
              <a:off x="20574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21336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1" name="Rectangle 350"/>
            <p:cNvSpPr/>
            <p:nvPr/>
          </p:nvSpPr>
          <p:spPr bwMode="auto">
            <a:xfrm>
              <a:off x="22098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2" name="Rectangle 351"/>
            <p:cNvSpPr/>
            <p:nvPr/>
          </p:nvSpPr>
          <p:spPr bwMode="auto">
            <a:xfrm>
              <a:off x="22860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3" name="Rectangle 352"/>
            <p:cNvSpPr/>
            <p:nvPr/>
          </p:nvSpPr>
          <p:spPr bwMode="auto">
            <a:xfrm>
              <a:off x="23622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4" name="Rectangle 353"/>
            <p:cNvSpPr/>
            <p:nvPr/>
          </p:nvSpPr>
          <p:spPr bwMode="auto">
            <a:xfrm>
              <a:off x="24384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5" name="Rectangle 354"/>
            <p:cNvSpPr/>
            <p:nvPr/>
          </p:nvSpPr>
          <p:spPr bwMode="auto">
            <a:xfrm>
              <a:off x="25146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6" name="Rectangle 355"/>
            <p:cNvSpPr/>
            <p:nvPr/>
          </p:nvSpPr>
          <p:spPr bwMode="auto">
            <a:xfrm>
              <a:off x="25908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7" name="Rectangle 356"/>
            <p:cNvSpPr/>
            <p:nvPr/>
          </p:nvSpPr>
          <p:spPr bwMode="auto">
            <a:xfrm>
              <a:off x="26670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8" name="Rectangle 357"/>
            <p:cNvSpPr/>
            <p:nvPr/>
          </p:nvSpPr>
          <p:spPr bwMode="auto">
            <a:xfrm>
              <a:off x="27432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9" name="Rectangle 358"/>
            <p:cNvSpPr/>
            <p:nvPr/>
          </p:nvSpPr>
          <p:spPr bwMode="auto">
            <a:xfrm>
              <a:off x="28194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28956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1" name="Rectangle 360"/>
            <p:cNvSpPr/>
            <p:nvPr/>
          </p:nvSpPr>
          <p:spPr bwMode="auto">
            <a:xfrm>
              <a:off x="17526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2" name="Rectangle 361"/>
            <p:cNvSpPr/>
            <p:nvPr/>
          </p:nvSpPr>
          <p:spPr bwMode="auto">
            <a:xfrm>
              <a:off x="18288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3" name="Rectangle 362"/>
            <p:cNvSpPr/>
            <p:nvPr/>
          </p:nvSpPr>
          <p:spPr bwMode="auto">
            <a:xfrm>
              <a:off x="19050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9812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5" name="Rectangle 364"/>
            <p:cNvSpPr/>
            <p:nvPr/>
          </p:nvSpPr>
          <p:spPr bwMode="auto">
            <a:xfrm>
              <a:off x="20574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6" name="Rectangle 365"/>
            <p:cNvSpPr/>
            <p:nvPr/>
          </p:nvSpPr>
          <p:spPr bwMode="auto">
            <a:xfrm>
              <a:off x="21336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7" name="Rectangle 366"/>
            <p:cNvSpPr/>
            <p:nvPr/>
          </p:nvSpPr>
          <p:spPr bwMode="auto">
            <a:xfrm>
              <a:off x="22098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8" name="Rectangle 367"/>
            <p:cNvSpPr/>
            <p:nvPr/>
          </p:nvSpPr>
          <p:spPr bwMode="auto">
            <a:xfrm>
              <a:off x="22860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9" name="Rectangle 368"/>
            <p:cNvSpPr/>
            <p:nvPr/>
          </p:nvSpPr>
          <p:spPr bwMode="auto">
            <a:xfrm>
              <a:off x="23622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0" name="Rectangle 369"/>
            <p:cNvSpPr/>
            <p:nvPr/>
          </p:nvSpPr>
          <p:spPr bwMode="auto">
            <a:xfrm>
              <a:off x="24384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1" name="Rectangle 370"/>
            <p:cNvSpPr/>
            <p:nvPr/>
          </p:nvSpPr>
          <p:spPr bwMode="auto">
            <a:xfrm>
              <a:off x="25146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2" name="Rectangle 371"/>
            <p:cNvSpPr/>
            <p:nvPr/>
          </p:nvSpPr>
          <p:spPr bwMode="auto">
            <a:xfrm>
              <a:off x="25908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3" name="Rectangle 372"/>
            <p:cNvSpPr/>
            <p:nvPr/>
          </p:nvSpPr>
          <p:spPr bwMode="auto">
            <a:xfrm>
              <a:off x="26670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27432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5" name="Rectangle 374"/>
            <p:cNvSpPr/>
            <p:nvPr/>
          </p:nvSpPr>
          <p:spPr bwMode="auto">
            <a:xfrm>
              <a:off x="28194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6" name="Rectangle 375"/>
            <p:cNvSpPr/>
            <p:nvPr/>
          </p:nvSpPr>
          <p:spPr bwMode="auto">
            <a:xfrm>
              <a:off x="28956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7" name="Rectangle 376"/>
            <p:cNvSpPr/>
            <p:nvPr/>
          </p:nvSpPr>
          <p:spPr bwMode="auto">
            <a:xfrm>
              <a:off x="17526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8" name="Rectangle 377"/>
            <p:cNvSpPr/>
            <p:nvPr/>
          </p:nvSpPr>
          <p:spPr bwMode="auto">
            <a:xfrm>
              <a:off x="18288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9" name="Rectangle 378"/>
            <p:cNvSpPr/>
            <p:nvPr/>
          </p:nvSpPr>
          <p:spPr bwMode="auto">
            <a:xfrm>
              <a:off x="19050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0" name="Rectangle 379"/>
            <p:cNvSpPr/>
            <p:nvPr/>
          </p:nvSpPr>
          <p:spPr bwMode="auto">
            <a:xfrm>
              <a:off x="19812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1" name="Rectangle 380"/>
            <p:cNvSpPr/>
            <p:nvPr/>
          </p:nvSpPr>
          <p:spPr bwMode="auto">
            <a:xfrm>
              <a:off x="20574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2" name="Rectangle 381"/>
            <p:cNvSpPr/>
            <p:nvPr/>
          </p:nvSpPr>
          <p:spPr bwMode="auto">
            <a:xfrm>
              <a:off x="21336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3" name="Rectangle 382"/>
            <p:cNvSpPr/>
            <p:nvPr/>
          </p:nvSpPr>
          <p:spPr bwMode="auto">
            <a:xfrm>
              <a:off x="22098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22860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5" name="Rectangle 384"/>
            <p:cNvSpPr/>
            <p:nvPr/>
          </p:nvSpPr>
          <p:spPr bwMode="auto">
            <a:xfrm>
              <a:off x="23622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6" name="Rectangle 385"/>
            <p:cNvSpPr/>
            <p:nvPr/>
          </p:nvSpPr>
          <p:spPr bwMode="auto">
            <a:xfrm>
              <a:off x="24384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7" name="Rectangle 386"/>
            <p:cNvSpPr/>
            <p:nvPr/>
          </p:nvSpPr>
          <p:spPr bwMode="auto">
            <a:xfrm>
              <a:off x="25146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8" name="Rectangle 387"/>
            <p:cNvSpPr/>
            <p:nvPr/>
          </p:nvSpPr>
          <p:spPr bwMode="auto">
            <a:xfrm>
              <a:off x="25908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9" name="Rectangle 388"/>
            <p:cNvSpPr/>
            <p:nvPr/>
          </p:nvSpPr>
          <p:spPr bwMode="auto">
            <a:xfrm>
              <a:off x="26670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0" name="Rectangle 389"/>
            <p:cNvSpPr/>
            <p:nvPr/>
          </p:nvSpPr>
          <p:spPr bwMode="auto">
            <a:xfrm>
              <a:off x="27432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1" name="Rectangle 390"/>
            <p:cNvSpPr/>
            <p:nvPr/>
          </p:nvSpPr>
          <p:spPr bwMode="auto">
            <a:xfrm>
              <a:off x="28194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2" name="Rectangle 391"/>
            <p:cNvSpPr/>
            <p:nvPr/>
          </p:nvSpPr>
          <p:spPr bwMode="auto">
            <a:xfrm>
              <a:off x="28956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3" name="Rectangle 392"/>
            <p:cNvSpPr/>
            <p:nvPr/>
          </p:nvSpPr>
          <p:spPr bwMode="auto">
            <a:xfrm>
              <a:off x="17526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4" name="Rectangle 393"/>
            <p:cNvSpPr/>
            <p:nvPr/>
          </p:nvSpPr>
          <p:spPr bwMode="auto">
            <a:xfrm>
              <a:off x="18288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5" name="Rectangle 394"/>
            <p:cNvSpPr/>
            <p:nvPr/>
          </p:nvSpPr>
          <p:spPr bwMode="auto">
            <a:xfrm>
              <a:off x="19050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6" name="Rectangle 395"/>
            <p:cNvSpPr/>
            <p:nvPr/>
          </p:nvSpPr>
          <p:spPr bwMode="auto">
            <a:xfrm>
              <a:off x="19812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7" name="Rectangle 396"/>
            <p:cNvSpPr/>
            <p:nvPr/>
          </p:nvSpPr>
          <p:spPr bwMode="auto">
            <a:xfrm>
              <a:off x="20574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8" name="Rectangle 397"/>
            <p:cNvSpPr/>
            <p:nvPr/>
          </p:nvSpPr>
          <p:spPr bwMode="auto">
            <a:xfrm>
              <a:off x="21336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9" name="Rectangle 398"/>
            <p:cNvSpPr/>
            <p:nvPr/>
          </p:nvSpPr>
          <p:spPr bwMode="auto">
            <a:xfrm>
              <a:off x="22098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0" name="Rectangle 399"/>
            <p:cNvSpPr/>
            <p:nvPr/>
          </p:nvSpPr>
          <p:spPr bwMode="auto">
            <a:xfrm>
              <a:off x="22860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1" name="Rectangle 400"/>
            <p:cNvSpPr/>
            <p:nvPr/>
          </p:nvSpPr>
          <p:spPr bwMode="auto">
            <a:xfrm>
              <a:off x="23622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2" name="Rectangle 401"/>
            <p:cNvSpPr/>
            <p:nvPr/>
          </p:nvSpPr>
          <p:spPr bwMode="auto">
            <a:xfrm>
              <a:off x="24384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3" name="Rectangle 402"/>
            <p:cNvSpPr/>
            <p:nvPr/>
          </p:nvSpPr>
          <p:spPr bwMode="auto">
            <a:xfrm>
              <a:off x="25146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4" name="Rectangle 403"/>
            <p:cNvSpPr/>
            <p:nvPr/>
          </p:nvSpPr>
          <p:spPr bwMode="auto">
            <a:xfrm>
              <a:off x="25908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5" name="Rectangle 404"/>
            <p:cNvSpPr/>
            <p:nvPr/>
          </p:nvSpPr>
          <p:spPr bwMode="auto">
            <a:xfrm>
              <a:off x="26670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6" name="Rectangle 405"/>
            <p:cNvSpPr/>
            <p:nvPr/>
          </p:nvSpPr>
          <p:spPr bwMode="auto">
            <a:xfrm>
              <a:off x="27432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28194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8" name="Rectangle 407"/>
            <p:cNvSpPr/>
            <p:nvPr/>
          </p:nvSpPr>
          <p:spPr bwMode="auto">
            <a:xfrm>
              <a:off x="28956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9" name="Rectangle 408"/>
            <p:cNvSpPr/>
            <p:nvPr/>
          </p:nvSpPr>
          <p:spPr bwMode="auto">
            <a:xfrm>
              <a:off x="17526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0" name="Rectangle 409"/>
            <p:cNvSpPr/>
            <p:nvPr/>
          </p:nvSpPr>
          <p:spPr bwMode="auto">
            <a:xfrm>
              <a:off x="18288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1" name="Rectangle 410"/>
            <p:cNvSpPr/>
            <p:nvPr/>
          </p:nvSpPr>
          <p:spPr bwMode="auto">
            <a:xfrm>
              <a:off x="19050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2" name="Rectangle 411"/>
            <p:cNvSpPr/>
            <p:nvPr/>
          </p:nvSpPr>
          <p:spPr bwMode="auto">
            <a:xfrm>
              <a:off x="19812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3" name="Rectangle 412"/>
            <p:cNvSpPr/>
            <p:nvPr/>
          </p:nvSpPr>
          <p:spPr bwMode="auto">
            <a:xfrm>
              <a:off x="20574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4" name="Rectangle 413"/>
            <p:cNvSpPr/>
            <p:nvPr/>
          </p:nvSpPr>
          <p:spPr bwMode="auto">
            <a:xfrm>
              <a:off x="21336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5" name="Rectangle 414"/>
            <p:cNvSpPr/>
            <p:nvPr/>
          </p:nvSpPr>
          <p:spPr bwMode="auto">
            <a:xfrm>
              <a:off x="22098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6" name="Rectangle 415"/>
            <p:cNvSpPr/>
            <p:nvPr/>
          </p:nvSpPr>
          <p:spPr bwMode="auto">
            <a:xfrm>
              <a:off x="22860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7" name="Rectangle 416"/>
            <p:cNvSpPr/>
            <p:nvPr/>
          </p:nvSpPr>
          <p:spPr bwMode="auto">
            <a:xfrm>
              <a:off x="23622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8" name="Rectangle 417"/>
            <p:cNvSpPr/>
            <p:nvPr/>
          </p:nvSpPr>
          <p:spPr bwMode="auto">
            <a:xfrm>
              <a:off x="24384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9" name="Rectangle 418"/>
            <p:cNvSpPr/>
            <p:nvPr/>
          </p:nvSpPr>
          <p:spPr bwMode="auto">
            <a:xfrm>
              <a:off x="25146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0" name="Rectangle 419"/>
            <p:cNvSpPr/>
            <p:nvPr/>
          </p:nvSpPr>
          <p:spPr bwMode="auto">
            <a:xfrm>
              <a:off x="25908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1" name="Rectangle 420"/>
            <p:cNvSpPr/>
            <p:nvPr/>
          </p:nvSpPr>
          <p:spPr bwMode="auto">
            <a:xfrm>
              <a:off x="26670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2" name="Rectangle 421"/>
            <p:cNvSpPr/>
            <p:nvPr/>
          </p:nvSpPr>
          <p:spPr bwMode="auto">
            <a:xfrm>
              <a:off x="27432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3" name="Rectangle 422"/>
            <p:cNvSpPr/>
            <p:nvPr/>
          </p:nvSpPr>
          <p:spPr bwMode="auto">
            <a:xfrm>
              <a:off x="28194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4" name="Rectangle 423"/>
            <p:cNvSpPr/>
            <p:nvPr/>
          </p:nvSpPr>
          <p:spPr bwMode="auto">
            <a:xfrm>
              <a:off x="28956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5" name="Rectangle 424"/>
            <p:cNvSpPr/>
            <p:nvPr/>
          </p:nvSpPr>
          <p:spPr bwMode="auto">
            <a:xfrm>
              <a:off x="17526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6" name="Rectangle 425"/>
            <p:cNvSpPr/>
            <p:nvPr/>
          </p:nvSpPr>
          <p:spPr bwMode="auto">
            <a:xfrm>
              <a:off x="18288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7" name="Rectangle 426"/>
            <p:cNvSpPr/>
            <p:nvPr/>
          </p:nvSpPr>
          <p:spPr bwMode="auto">
            <a:xfrm>
              <a:off x="19050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8" name="Rectangle 427"/>
            <p:cNvSpPr/>
            <p:nvPr/>
          </p:nvSpPr>
          <p:spPr bwMode="auto">
            <a:xfrm>
              <a:off x="19812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9" name="Rectangle 428"/>
            <p:cNvSpPr/>
            <p:nvPr/>
          </p:nvSpPr>
          <p:spPr bwMode="auto">
            <a:xfrm>
              <a:off x="20574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0" name="Rectangle 429"/>
            <p:cNvSpPr/>
            <p:nvPr/>
          </p:nvSpPr>
          <p:spPr bwMode="auto">
            <a:xfrm>
              <a:off x="21336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1" name="Rectangle 430"/>
            <p:cNvSpPr/>
            <p:nvPr/>
          </p:nvSpPr>
          <p:spPr bwMode="auto">
            <a:xfrm>
              <a:off x="22098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2" name="Rectangle 431"/>
            <p:cNvSpPr/>
            <p:nvPr/>
          </p:nvSpPr>
          <p:spPr bwMode="auto">
            <a:xfrm>
              <a:off x="22860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23622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4" name="Rectangle 433"/>
            <p:cNvSpPr/>
            <p:nvPr/>
          </p:nvSpPr>
          <p:spPr bwMode="auto">
            <a:xfrm>
              <a:off x="24384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5" name="Rectangle 434"/>
            <p:cNvSpPr/>
            <p:nvPr/>
          </p:nvSpPr>
          <p:spPr bwMode="auto">
            <a:xfrm>
              <a:off x="25146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6" name="Rectangle 435"/>
            <p:cNvSpPr/>
            <p:nvPr/>
          </p:nvSpPr>
          <p:spPr bwMode="auto">
            <a:xfrm>
              <a:off x="25908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7" name="Rectangle 436"/>
            <p:cNvSpPr/>
            <p:nvPr/>
          </p:nvSpPr>
          <p:spPr bwMode="auto">
            <a:xfrm>
              <a:off x="26670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8" name="Rectangle 437"/>
            <p:cNvSpPr/>
            <p:nvPr/>
          </p:nvSpPr>
          <p:spPr bwMode="auto">
            <a:xfrm>
              <a:off x="27432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9" name="Rectangle 438"/>
            <p:cNvSpPr/>
            <p:nvPr/>
          </p:nvSpPr>
          <p:spPr bwMode="auto">
            <a:xfrm>
              <a:off x="28194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40" name="Rectangle 439"/>
            <p:cNvSpPr/>
            <p:nvPr/>
          </p:nvSpPr>
          <p:spPr bwMode="auto">
            <a:xfrm>
              <a:off x="28956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</p:grpSp>
      <p:sp>
        <p:nvSpPr>
          <p:cNvPr id="451" name="TextBox 450"/>
          <p:cNvSpPr txBox="1"/>
          <p:nvPr/>
        </p:nvSpPr>
        <p:spPr>
          <a:xfrm>
            <a:off x="5181600" y="5181600"/>
            <a:ext cx="2710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any problem?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452" name="Straight Arrow Connector 451"/>
          <p:cNvCxnSpPr>
            <a:stCxn id="24" idx="0"/>
          </p:cNvCxnSpPr>
          <p:nvPr/>
        </p:nvCxnSpPr>
        <p:spPr bwMode="auto">
          <a:xfrm rot="5400000" flipH="1" flipV="1">
            <a:off x="3181350" y="2571750"/>
            <a:ext cx="228600" cy="1638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455" name="TextBox 454"/>
          <p:cNvSpPr txBox="1"/>
          <p:nvPr/>
        </p:nvSpPr>
        <p:spPr>
          <a:xfrm>
            <a:off x="4114800" y="25908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each pixel:</a:t>
            </a:r>
          </a:p>
          <a:p>
            <a:pPr>
              <a:buFont typeface="Arial"/>
              <a:buChar char="•"/>
            </a:pPr>
            <a:r>
              <a:rPr lang="en-US" dirty="0" smtClean="0"/>
              <a:t> set of color features</a:t>
            </a:r>
          </a:p>
          <a:p>
            <a:pPr>
              <a:buFont typeface="Arial"/>
              <a:buChar char="•"/>
            </a:pPr>
            <a:r>
              <a:rPr lang="en-US" dirty="0" smtClean="0"/>
              <a:t> set of texture features (i.e. responses to different filters)</a:t>
            </a:r>
          </a:p>
          <a:p>
            <a:pPr>
              <a:buFont typeface="Arial"/>
              <a:buChar char="•"/>
            </a:pPr>
            <a:r>
              <a:rPr lang="en-US" dirty="0" smtClean="0"/>
              <a:t> 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2895600" y="4267200"/>
            <a:ext cx="1066800" cy="685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990600" y="3352800"/>
            <a:ext cx="1814513" cy="2286000"/>
            <a:chOff x="1447800" y="3352800"/>
            <a:chExt cx="1814513" cy="2286000"/>
          </a:xfrm>
        </p:grpSpPr>
        <p:pic>
          <p:nvPicPr>
            <p:cNvPr id="8" name="Picture 5" descr="C:\images\homer\surprised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7800" y="3352800"/>
              <a:ext cx="1814513" cy="2286000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 bwMode="auto">
            <a:xfrm>
              <a:off x="17526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8288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9050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9812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0574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1336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2098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2860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3622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5146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5908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6670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7432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8194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8956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7526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8288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9050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9812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0574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1336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2098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2860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3622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4384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25146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5908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26670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7432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28194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28956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7526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8288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9050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19812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0574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1336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2098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22860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23622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24384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5146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25908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26670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7432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8194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8956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17526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18288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9050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19812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20574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21336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22098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22860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23622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4384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25146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25908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26670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27432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28194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28956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7526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18288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19050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19812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0574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1336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2098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22860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23622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24384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25146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25908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26670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27432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28194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8956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17526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18288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19050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19812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0574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21336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22098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22860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23622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24384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25146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25908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26670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27432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28194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28956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17526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18288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19050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19812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20574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21336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22098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22860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23622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24384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25146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25908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26670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27432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28194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28956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17526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18288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19050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19812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20574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21336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22098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22860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23622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24384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25146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25908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26670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27432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28194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28956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17526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18288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19050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19812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20574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21336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22098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22860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23622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24384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25146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25908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26670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27432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28194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28956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17526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18288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19050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9812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20574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21336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22098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22860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23622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24384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25146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25908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26670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27432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28194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28956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17526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18288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19050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2" name="Rectangle 171"/>
            <p:cNvSpPr/>
            <p:nvPr/>
          </p:nvSpPr>
          <p:spPr bwMode="auto">
            <a:xfrm>
              <a:off x="19812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20574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21336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22098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22860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23622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24384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25146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25908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26670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27432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28194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28956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17526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18288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19050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19812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20574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0" name="Rectangle 189"/>
            <p:cNvSpPr/>
            <p:nvPr/>
          </p:nvSpPr>
          <p:spPr bwMode="auto">
            <a:xfrm>
              <a:off x="21336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1" name="Rectangle 190"/>
            <p:cNvSpPr/>
            <p:nvPr/>
          </p:nvSpPr>
          <p:spPr bwMode="auto">
            <a:xfrm>
              <a:off x="22098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2" name="Rectangle 191"/>
            <p:cNvSpPr/>
            <p:nvPr/>
          </p:nvSpPr>
          <p:spPr bwMode="auto">
            <a:xfrm>
              <a:off x="22860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23622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24384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25146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25908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7" name="Rectangle 196"/>
            <p:cNvSpPr/>
            <p:nvPr/>
          </p:nvSpPr>
          <p:spPr bwMode="auto">
            <a:xfrm>
              <a:off x="26670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8" name="Rectangle 197"/>
            <p:cNvSpPr/>
            <p:nvPr/>
          </p:nvSpPr>
          <p:spPr bwMode="auto">
            <a:xfrm>
              <a:off x="27432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28194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28956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17526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18288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19050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19812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5" name="Rectangle 204"/>
            <p:cNvSpPr/>
            <p:nvPr/>
          </p:nvSpPr>
          <p:spPr bwMode="auto">
            <a:xfrm>
              <a:off x="20574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21336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22098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8" name="Rectangle 207"/>
            <p:cNvSpPr/>
            <p:nvPr/>
          </p:nvSpPr>
          <p:spPr bwMode="auto">
            <a:xfrm>
              <a:off x="22860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9" name="Rectangle 208"/>
            <p:cNvSpPr/>
            <p:nvPr/>
          </p:nvSpPr>
          <p:spPr bwMode="auto">
            <a:xfrm>
              <a:off x="23622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0" name="Rectangle 209"/>
            <p:cNvSpPr/>
            <p:nvPr/>
          </p:nvSpPr>
          <p:spPr bwMode="auto">
            <a:xfrm>
              <a:off x="24384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1" name="Rectangle 210"/>
            <p:cNvSpPr/>
            <p:nvPr/>
          </p:nvSpPr>
          <p:spPr bwMode="auto">
            <a:xfrm>
              <a:off x="25146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2" name="Rectangle 211"/>
            <p:cNvSpPr/>
            <p:nvPr/>
          </p:nvSpPr>
          <p:spPr bwMode="auto">
            <a:xfrm>
              <a:off x="25908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3" name="Rectangle 212"/>
            <p:cNvSpPr/>
            <p:nvPr/>
          </p:nvSpPr>
          <p:spPr bwMode="auto">
            <a:xfrm>
              <a:off x="26670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27432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28194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28956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17526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8" name="Rectangle 217"/>
            <p:cNvSpPr/>
            <p:nvPr/>
          </p:nvSpPr>
          <p:spPr bwMode="auto">
            <a:xfrm>
              <a:off x="18288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19050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19812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20574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21336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22098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4" name="Rectangle 223"/>
            <p:cNvSpPr/>
            <p:nvPr/>
          </p:nvSpPr>
          <p:spPr bwMode="auto">
            <a:xfrm>
              <a:off x="22860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5" name="Rectangle 224"/>
            <p:cNvSpPr/>
            <p:nvPr/>
          </p:nvSpPr>
          <p:spPr bwMode="auto">
            <a:xfrm>
              <a:off x="23622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6" name="Rectangle 225"/>
            <p:cNvSpPr/>
            <p:nvPr/>
          </p:nvSpPr>
          <p:spPr bwMode="auto">
            <a:xfrm>
              <a:off x="24384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25146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25908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26670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0" name="Rectangle 229"/>
            <p:cNvSpPr/>
            <p:nvPr/>
          </p:nvSpPr>
          <p:spPr bwMode="auto">
            <a:xfrm>
              <a:off x="27432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1" name="Rectangle 230"/>
            <p:cNvSpPr/>
            <p:nvPr/>
          </p:nvSpPr>
          <p:spPr bwMode="auto">
            <a:xfrm>
              <a:off x="28194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2" name="Rectangle 231"/>
            <p:cNvSpPr/>
            <p:nvPr/>
          </p:nvSpPr>
          <p:spPr bwMode="auto">
            <a:xfrm>
              <a:off x="28956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3" name="Rectangle 232"/>
            <p:cNvSpPr/>
            <p:nvPr/>
          </p:nvSpPr>
          <p:spPr bwMode="auto">
            <a:xfrm>
              <a:off x="17526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18288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5" name="Rectangle 234"/>
            <p:cNvSpPr/>
            <p:nvPr/>
          </p:nvSpPr>
          <p:spPr bwMode="auto">
            <a:xfrm>
              <a:off x="19050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19812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7" name="Rectangle 236"/>
            <p:cNvSpPr/>
            <p:nvPr/>
          </p:nvSpPr>
          <p:spPr bwMode="auto">
            <a:xfrm>
              <a:off x="20574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8" name="Rectangle 237"/>
            <p:cNvSpPr/>
            <p:nvPr/>
          </p:nvSpPr>
          <p:spPr bwMode="auto">
            <a:xfrm>
              <a:off x="21336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9" name="Rectangle 238"/>
            <p:cNvSpPr/>
            <p:nvPr/>
          </p:nvSpPr>
          <p:spPr bwMode="auto">
            <a:xfrm>
              <a:off x="22098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22860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1" name="Rectangle 240"/>
            <p:cNvSpPr/>
            <p:nvPr/>
          </p:nvSpPr>
          <p:spPr bwMode="auto">
            <a:xfrm>
              <a:off x="23622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2" name="Rectangle 241"/>
            <p:cNvSpPr/>
            <p:nvPr/>
          </p:nvSpPr>
          <p:spPr bwMode="auto">
            <a:xfrm>
              <a:off x="24384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3" name="Rectangle 242"/>
            <p:cNvSpPr/>
            <p:nvPr/>
          </p:nvSpPr>
          <p:spPr bwMode="auto">
            <a:xfrm>
              <a:off x="25146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25908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5" name="Rectangle 244"/>
            <p:cNvSpPr/>
            <p:nvPr/>
          </p:nvSpPr>
          <p:spPr bwMode="auto">
            <a:xfrm>
              <a:off x="26670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27432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28194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8" name="Rectangle 247"/>
            <p:cNvSpPr/>
            <p:nvPr/>
          </p:nvSpPr>
          <p:spPr bwMode="auto">
            <a:xfrm>
              <a:off x="28956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9" name="Rectangle 248"/>
            <p:cNvSpPr/>
            <p:nvPr/>
          </p:nvSpPr>
          <p:spPr bwMode="auto">
            <a:xfrm>
              <a:off x="17526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0" name="Rectangle 249"/>
            <p:cNvSpPr/>
            <p:nvPr/>
          </p:nvSpPr>
          <p:spPr bwMode="auto">
            <a:xfrm>
              <a:off x="18288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1" name="Rectangle 250"/>
            <p:cNvSpPr/>
            <p:nvPr/>
          </p:nvSpPr>
          <p:spPr bwMode="auto">
            <a:xfrm>
              <a:off x="19050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19812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20574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21336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5" name="Rectangle 254"/>
            <p:cNvSpPr/>
            <p:nvPr/>
          </p:nvSpPr>
          <p:spPr bwMode="auto">
            <a:xfrm>
              <a:off x="22098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6" name="Rectangle 255"/>
            <p:cNvSpPr/>
            <p:nvPr/>
          </p:nvSpPr>
          <p:spPr bwMode="auto">
            <a:xfrm>
              <a:off x="22860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7" name="Rectangle 256"/>
            <p:cNvSpPr/>
            <p:nvPr/>
          </p:nvSpPr>
          <p:spPr bwMode="auto">
            <a:xfrm>
              <a:off x="23622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8" name="Rectangle 257"/>
            <p:cNvSpPr/>
            <p:nvPr/>
          </p:nvSpPr>
          <p:spPr bwMode="auto">
            <a:xfrm>
              <a:off x="24384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9" name="Rectangle 258"/>
            <p:cNvSpPr/>
            <p:nvPr/>
          </p:nvSpPr>
          <p:spPr bwMode="auto">
            <a:xfrm>
              <a:off x="25146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0" name="Rectangle 259"/>
            <p:cNvSpPr/>
            <p:nvPr/>
          </p:nvSpPr>
          <p:spPr bwMode="auto">
            <a:xfrm>
              <a:off x="25908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1" name="Rectangle 260"/>
            <p:cNvSpPr/>
            <p:nvPr/>
          </p:nvSpPr>
          <p:spPr bwMode="auto">
            <a:xfrm>
              <a:off x="26670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2" name="Rectangle 261"/>
            <p:cNvSpPr/>
            <p:nvPr/>
          </p:nvSpPr>
          <p:spPr bwMode="auto">
            <a:xfrm>
              <a:off x="27432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3" name="Rectangle 262"/>
            <p:cNvSpPr/>
            <p:nvPr/>
          </p:nvSpPr>
          <p:spPr bwMode="auto">
            <a:xfrm>
              <a:off x="28194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4" name="Rectangle 263"/>
            <p:cNvSpPr/>
            <p:nvPr/>
          </p:nvSpPr>
          <p:spPr bwMode="auto">
            <a:xfrm>
              <a:off x="28956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5" name="Rectangle 264"/>
            <p:cNvSpPr/>
            <p:nvPr/>
          </p:nvSpPr>
          <p:spPr bwMode="auto">
            <a:xfrm>
              <a:off x="17526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6" name="Rectangle 265"/>
            <p:cNvSpPr/>
            <p:nvPr/>
          </p:nvSpPr>
          <p:spPr bwMode="auto">
            <a:xfrm>
              <a:off x="18288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7" name="Rectangle 266"/>
            <p:cNvSpPr/>
            <p:nvPr/>
          </p:nvSpPr>
          <p:spPr bwMode="auto">
            <a:xfrm>
              <a:off x="19050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8" name="Rectangle 267"/>
            <p:cNvSpPr/>
            <p:nvPr/>
          </p:nvSpPr>
          <p:spPr bwMode="auto">
            <a:xfrm>
              <a:off x="19812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9" name="Rectangle 268"/>
            <p:cNvSpPr/>
            <p:nvPr/>
          </p:nvSpPr>
          <p:spPr bwMode="auto">
            <a:xfrm>
              <a:off x="20574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0" name="Rectangle 269"/>
            <p:cNvSpPr/>
            <p:nvPr/>
          </p:nvSpPr>
          <p:spPr bwMode="auto">
            <a:xfrm>
              <a:off x="21336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22098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2" name="Rectangle 271"/>
            <p:cNvSpPr/>
            <p:nvPr/>
          </p:nvSpPr>
          <p:spPr bwMode="auto">
            <a:xfrm>
              <a:off x="22860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3" name="Rectangle 272"/>
            <p:cNvSpPr/>
            <p:nvPr/>
          </p:nvSpPr>
          <p:spPr bwMode="auto">
            <a:xfrm>
              <a:off x="23622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4" name="Rectangle 273"/>
            <p:cNvSpPr/>
            <p:nvPr/>
          </p:nvSpPr>
          <p:spPr bwMode="auto">
            <a:xfrm>
              <a:off x="24384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5" name="Rectangle 274"/>
            <p:cNvSpPr/>
            <p:nvPr/>
          </p:nvSpPr>
          <p:spPr bwMode="auto">
            <a:xfrm>
              <a:off x="25146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6" name="Rectangle 275"/>
            <p:cNvSpPr/>
            <p:nvPr/>
          </p:nvSpPr>
          <p:spPr bwMode="auto">
            <a:xfrm>
              <a:off x="25908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7" name="Rectangle 276"/>
            <p:cNvSpPr/>
            <p:nvPr/>
          </p:nvSpPr>
          <p:spPr bwMode="auto">
            <a:xfrm>
              <a:off x="26670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8" name="Rectangle 277"/>
            <p:cNvSpPr/>
            <p:nvPr/>
          </p:nvSpPr>
          <p:spPr bwMode="auto">
            <a:xfrm>
              <a:off x="27432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9" name="Rectangle 278"/>
            <p:cNvSpPr/>
            <p:nvPr/>
          </p:nvSpPr>
          <p:spPr bwMode="auto">
            <a:xfrm>
              <a:off x="28194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0" name="Rectangle 279"/>
            <p:cNvSpPr/>
            <p:nvPr/>
          </p:nvSpPr>
          <p:spPr bwMode="auto">
            <a:xfrm>
              <a:off x="28956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1" name="Rectangle 280"/>
            <p:cNvSpPr/>
            <p:nvPr/>
          </p:nvSpPr>
          <p:spPr bwMode="auto">
            <a:xfrm>
              <a:off x="17526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2" name="Rectangle 281"/>
            <p:cNvSpPr/>
            <p:nvPr/>
          </p:nvSpPr>
          <p:spPr bwMode="auto">
            <a:xfrm>
              <a:off x="18288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3" name="Rectangle 282"/>
            <p:cNvSpPr/>
            <p:nvPr/>
          </p:nvSpPr>
          <p:spPr bwMode="auto">
            <a:xfrm>
              <a:off x="19050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4" name="Rectangle 283"/>
            <p:cNvSpPr/>
            <p:nvPr/>
          </p:nvSpPr>
          <p:spPr bwMode="auto">
            <a:xfrm>
              <a:off x="19812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5" name="Rectangle 284"/>
            <p:cNvSpPr/>
            <p:nvPr/>
          </p:nvSpPr>
          <p:spPr bwMode="auto">
            <a:xfrm>
              <a:off x="20574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6" name="Rectangle 285"/>
            <p:cNvSpPr/>
            <p:nvPr/>
          </p:nvSpPr>
          <p:spPr bwMode="auto">
            <a:xfrm>
              <a:off x="21336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22098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22860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9" name="Rectangle 288"/>
            <p:cNvSpPr/>
            <p:nvPr/>
          </p:nvSpPr>
          <p:spPr bwMode="auto">
            <a:xfrm>
              <a:off x="23622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0" name="Rectangle 289"/>
            <p:cNvSpPr/>
            <p:nvPr/>
          </p:nvSpPr>
          <p:spPr bwMode="auto">
            <a:xfrm>
              <a:off x="24384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1" name="Rectangle 290"/>
            <p:cNvSpPr/>
            <p:nvPr/>
          </p:nvSpPr>
          <p:spPr bwMode="auto">
            <a:xfrm>
              <a:off x="25146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2" name="Rectangle 291"/>
            <p:cNvSpPr/>
            <p:nvPr/>
          </p:nvSpPr>
          <p:spPr bwMode="auto">
            <a:xfrm>
              <a:off x="25908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3" name="Rectangle 292"/>
            <p:cNvSpPr/>
            <p:nvPr/>
          </p:nvSpPr>
          <p:spPr bwMode="auto">
            <a:xfrm>
              <a:off x="26670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4" name="Rectangle 293"/>
            <p:cNvSpPr/>
            <p:nvPr/>
          </p:nvSpPr>
          <p:spPr bwMode="auto">
            <a:xfrm>
              <a:off x="27432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5" name="Rectangle 294"/>
            <p:cNvSpPr/>
            <p:nvPr/>
          </p:nvSpPr>
          <p:spPr bwMode="auto">
            <a:xfrm>
              <a:off x="28194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6" name="Rectangle 295"/>
            <p:cNvSpPr/>
            <p:nvPr/>
          </p:nvSpPr>
          <p:spPr bwMode="auto">
            <a:xfrm>
              <a:off x="28956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7" name="Rectangle 296"/>
            <p:cNvSpPr/>
            <p:nvPr/>
          </p:nvSpPr>
          <p:spPr bwMode="auto">
            <a:xfrm>
              <a:off x="17526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8" name="Rectangle 297"/>
            <p:cNvSpPr/>
            <p:nvPr/>
          </p:nvSpPr>
          <p:spPr bwMode="auto">
            <a:xfrm>
              <a:off x="18288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9" name="Rectangle 298"/>
            <p:cNvSpPr/>
            <p:nvPr/>
          </p:nvSpPr>
          <p:spPr bwMode="auto">
            <a:xfrm>
              <a:off x="19050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0" name="Rectangle 299"/>
            <p:cNvSpPr/>
            <p:nvPr/>
          </p:nvSpPr>
          <p:spPr bwMode="auto">
            <a:xfrm>
              <a:off x="19812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1" name="Rectangle 300"/>
            <p:cNvSpPr/>
            <p:nvPr/>
          </p:nvSpPr>
          <p:spPr bwMode="auto">
            <a:xfrm>
              <a:off x="20574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2" name="Rectangle 301"/>
            <p:cNvSpPr/>
            <p:nvPr/>
          </p:nvSpPr>
          <p:spPr bwMode="auto">
            <a:xfrm>
              <a:off x="21336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3" name="Rectangle 302"/>
            <p:cNvSpPr/>
            <p:nvPr/>
          </p:nvSpPr>
          <p:spPr bwMode="auto">
            <a:xfrm>
              <a:off x="22098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4" name="Rectangle 303"/>
            <p:cNvSpPr/>
            <p:nvPr/>
          </p:nvSpPr>
          <p:spPr bwMode="auto">
            <a:xfrm>
              <a:off x="22860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5" name="Rectangle 304"/>
            <p:cNvSpPr/>
            <p:nvPr/>
          </p:nvSpPr>
          <p:spPr bwMode="auto">
            <a:xfrm>
              <a:off x="23622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6" name="Rectangle 305"/>
            <p:cNvSpPr/>
            <p:nvPr/>
          </p:nvSpPr>
          <p:spPr bwMode="auto">
            <a:xfrm>
              <a:off x="24384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7" name="Rectangle 306"/>
            <p:cNvSpPr/>
            <p:nvPr/>
          </p:nvSpPr>
          <p:spPr bwMode="auto">
            <a:xfrm>
              <a:off x="25146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8" name="Rectangle 307"/>
            <p:cNvSpPr/>
            <p:nvPr/>
          </p:nvSpPr>
          <p:spPr bwMode="auto">
            <a:xfrm>
              <a:off x="25908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9" name="Rectangle 308"/>
            <p:cNvSpPr/>
            <p:nvPr/>
          </p:nvSpPr>
          <p:spPr bwMode="auto">
            <a:xfrm>
              <a:off x="26670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0" name="Rectangle 309"/>
            <p:cNvSpPr/>
            <p:nvPr/>
          </p:nvSpPr>
          <p:spPr bwMode="auto">
            <a:xfrm>
              <a:off x="27432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1" name="Rectangle 310"/>
            <p:cNvSpPr/>
            <p:nvPr/>
          </p:nvSpPr>
          <p:spPr bwMode="auto">
            <a:xfrm>
              <a:off x="28194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2" name="Rectangle 311"/>
            <p:cNvSpPr/>
            <p:nvPr/>
          </p:nvSpPr>
          <p:spPr bwMode="auto">
            <a:xfrm>
              <a:off x="28956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3" name="Rectangle 312"/>
            <p:cNvSpPr/>
            <p:nvPr/>
          </p:nvSpPr>
          <p:spPr bwMode="auto">
            <a:xfrm>
              <a:off x="17526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4" name="Rectangle 313"/>
            <p:cNvSpPr/>
            <p:nvPr/>
          </p:nvSpPr>
          <p:spPr bwMode="auto">
            <a:xfrm>
              <a:off x="18288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5" name="Rectangle 314"/>
            <p:cNvSpPr/>
            <p:nvPr/>
          </p:nvSpPr>
          <p:spPr bwMode="auto">
            <a:xfrm>
              <a:off x="19050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6" name="Rectangle 315"/>
            <p:cNvSpPr/>
            <p:nvPr/>
          </p:nvSpPr>
          <p:spPr bwMode="auto">
            <a:xfrm>
              <a:off x="19812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7" name="Rectangle 316"/>
            <p:cNvSpPr/>
            <p:nvPr/>
          </p:nvSpPr>
          <p:spPr bwMode="auto">
            <a:xfrm>
              <a:off x="20574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8" name="Rectangle 317"/>
            <p:cNvSpPr/>
            <p:nvPr/>
          </p:nvSpPr>
          <p:spPr bwMode="auto">
            <a:xfrm>
              <a:off x="21336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22098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0" name="Rectangle 319"/>
            <p:cNvSpPr/>
            <p:nvPr/>
          </p:nvSpPr>
          <p:spPr bwMode="auto">
            <a:xfrm>
              <a:off x="22860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1" name="Rectangle 320"/>
            <p:cNvSpPr/>
            <p:nvPr/>
          </p:nvSpPr>
          <p:spPr bwMode="auto">
            <a:xfrm>
              <a:off x="23622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2" name="Rectangle 321"/>
            <p:cNvSpPr/>
            <p:nvPr/>
          </p:nvSpPr>
          <p:spPr bwMode="auto">
            <a:xfrm>
              <a:off x="24384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3" name="Rectangle 322"/>
            <p:cNvSpPr/>
            <p:nvPr/>
          </p:nvSpPr>
          <p:spPr bwMode="auto">
            <a:xfrm>
              <a:off x="25146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4" name="Rectangle 323"/>
            <p:cNvSpPr/>
            <p:nvPr/>
          </p:nvSpPr>
          <p:spPr bwMode="auto">
            <a:xfrm>
              <a:off x="25908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5" name="Rectangle 324"/>
            <p:cNvSpPr/>
            <p:nvPr/>
          </p:nvSpPr>
          <p:spPr bwMode="auto">
            <a:xfrm>
              <a:off x="26670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6" name="Rectangle 325"/>
            <p:cNvSpPr/>
            <p:nvPr/>
          </p:nvSpPr>
          <p:spPr bwMode="auto">
            <a:xfrm>
              <a:off x="27432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7" name="Rectangle 326"/>
            <p:cNvSpPr/>
            <p:nvPr/>
          </p:nvSpPr>
          <p:spPr bwMode="auto">
            <a:xfrm>
              <a:off x="28194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8" name="Rectangle 327"/>
            <p:cNvSpPr/>
            <p:nvPr/>
          </p:nvSpPr>
          <p:spPr bwMode="auto">
            <a:xfrm>
              <a:off x="28956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9" name="Rectangle 328"/>
            <p:cNvSpPr/>
            <p:nvPr/>
          </p:nvSpPr>
          <p:spPr bwMode="auto">
            <a:xfrm>
              <a:off x="17526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288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1" name="Rectangle 330"/>
            <p:cNvSpPr/>
            <p:nvPr/>
          </p:nvSpPr>
          <p:spPr bwMode="auto">
            <a:xfrm>
              <a:off x="19050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2" name="Rectangle 331"/>
            <p:cNvSpPr/>
            <p:nvPr/>
          </p:nvSpPr>
          <p:spPr bwMode="auto">
            <a:xfrm>
              <a:off x="19812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3" name="Rectangle 332"/>
            <p:cNvSpPr/>
            <p:nvPr/>
          </p:nvSpPr>
          <p:spPr bwMode="auto">
            <a:xfrm>
              <a:off x="20574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4" name="Rectangle 333"/>
            <p:cNvSpPr/>
            <p:nvPr/>
          </p:nvSpPr>
          <p:spPr bwMode="auto">
            <a:xfrm>
              <a:off x="21336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5" name="Rectangle 334"/>
            <p:cNvSpPr/>
            <p:nvPr/>
          </p:nvSpPr>
          <p:spPr bwMode="auto">
            <a:xfrm>
              <a:off x="22098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6" name="Rectangle 335"/>
            <p:cNvSpPr/>
            <p:nvPr/>
          </p:nvSpPr>
          <p:spPr bwMode="auto">
            <a:xfrm>
              <a:off x="22860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7" name="Rectangle 336"/>
            <p:cNvSpPr/>
            <p:nvPr/>
          </p:nvSpPr>
          <p:spPr bwMode="auto">
            <a:xfrm>
              <a:off x="23622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8" name="Rectangle 337"/>
            <p:cNvSpPr/>
            <p:nvPr/>
          </p:nvSpPr>
          <p:spPr bwMode="auto">
            <a:xfrm>
              <a:off x="24384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9" name="Rectangle 338"/>
            <p:cNvSpPr/>
            <p:nvPr/>
          </p:nvSpPr>
          <p:spPr bwMode="auto">
            <a:xfrm>
              <a:off x="25146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25908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1" name="Rectangle 340"/>
            <p:cNvSpPr/>
            <p:nvPr/>
          </p:nvSpPr>
          <p:spPr bwMode="auto">
            <a:xfrm>
              <a:off x="26670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2" name="Rectangle 341"/>
            <p:cNvSpPr/>
            <p:nvPr/>
          </p:nvSpPr>
          <p:spPr bwMode="auto">
            <a:xfrm>
              <a:off x="27432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3" name="Rectangle 342"/>
            <p:cNvSpPr/>
            <p:nvPr/>
          </p:nvSpPr>
          <p:spPr bwMode="auto">
            <a:xfrm>
              <a:off x="28194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4" name="Rectangle 343"/>
            <p:cNvSpPr/>
            <p:nvPr/>
          </p:nvSpPr>
          <p:spPr bwMode="auto">
            <a:xfrm>
              <a:off x="28956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5" name="Rectangle 344"/>
            <p:cNvSpPr/>
            <p:nvPr/>
          </p:nvSpPr>
          <p:spPr bwMode="auto">
            <a:xfrm>
              <a:off x="17526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6" name="Rectangle 345"/>
            <p:cNvSpPr/>
            <p:nvPr/>
          </p:nvSpPr>
          <p:spPr bwMode="auto">
            <a:xfrm>
              <a:off x="18288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7" name="Rectangle 346"/>
            <p:cNvSpPr/>
            <p:nvPr/>
          </p:nvSpPr>
          <p:spPr bwMode="auto">
            <a:xfrm>
              <a:off x="19050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8" name="Rectangle 347"/>
            <p:cNvSpPr/>
            <p:nvPr/>
          </p:nvSpPr>
          <p:spPr bwMode="auto">
            <a:xfrm>
              <a:off x="19812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9" name="Rectangle 348"/>
            <p:cNvSpPr/>
            <p:nvPr/>
          </p:nvSpPr>
          <p:spPr bwMode="auto">
            <a:xfrm>
              <a:off x="20574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21336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1" name="Rectangle 350"/>
            <p:cNvSpPr/>
            <p:nvPr/>
          </p:nvSpPr>
          <p:spPr bwMode="auto">
            <a:xfrm>
              <a:off x="22098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2" name="Rectangle 351"/>
            <p:cNvSpPr/>
            <p:nvPr/>
          </p:nvSpPr>
          <p:spPr bwMode="auto">
            <a:xfrm>
              <a:off x="22860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3" name="Rectangle 352"/>
            <p:cNvSpPr/>
            <p:nvPr/>
          </p:nvSpPr>
          <p:spPr bwMode="auto">
            <a:xfrm>
              <a:off x="23622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4" name="Rectangle 353"/>
            <p:cNvSpPr/>
            <p:nvPr/>
          </p:nvSpPr>
          <p:spPr bwMode="auto">
            <a:xfrm>
              <a:off x="24384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5" name="Rectangle 354"/>
            <p:cNvSpPr/>
            <p:nvPr/>
          </p:nvSpPr>
          <p:spPr bwMode="auto">
            <a:xfrm>
              <a:off x="25146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6" name="Rectangle 355"/>
            <p:cNvSpPr/>
            <p:nvPr/>
          </p:nvSpPr>
          <p:spPr bwMode="auto">
            <a:xfrm>
              <a:off x="25908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7" name="Rectangle 356"/>
            <p:cNvSpPr/>
            <p:nvPr/>
          </p:nvSpPr>
          <p:spPr bwMode="auto">
            <a:xfrm>
              <a:off x="26670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8" name="Rectangle 357"/>
            <p:cNvSpPr/>
            <p:nvPr/>
          </p:nvSpPr>
          <p:spPr bwMode="auto">
            <a:xfrm>
              <a:off x="27432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9" name="Rectangle 358"/>
            <p:cNvSpPr/>
            <p:nvPr/>
          </p:nvSpPr>
          <p:spPr bwMode="auto">
            <a:xfrm>
              <a:off x="28194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28956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1" name="Rectangle 360"/>
            <p:cNvSpPr/>
            <p:nvPr/>
          </p:nvSpPr>
          <p:spPr bwMode="auto">
            <a:xfrm>
              <a:off x="17526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2" name="Rectangle 361"/>
            <p:cNvSpPr/>
            <p:nvPr/>
          </p:nvSpPr>
          <p:spPr bwMode="auto">
            <a:xfrm>
              <a:off x="18288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3" name="Rectangle 362"/>
            <p:cNvSpPr/>
            <p:nvPr/>
          </p:nvSpPr>
          <p:spPr bwMode="auto">
            <a:xfrm>
              <a:off x="19050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9812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5" name="Rectangle 364"/>
            <p:cNvSpPr/>
            <p:nvPr/>
          </p:nvSpPr>
          <p:spPr bwMode="auto">
            <a:xfrm>
              <a:off x="20574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6" name="Rectangle 365"/>
            <p:cNvSpPr/>
            <p:nvPr/>
          </p:nvSpPr>
          <p:spPr bwMode="auto">
            <a:xfrm>
              <a:off x="21336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7" name="Rectangle 366"/>
            <p:cNvSpPr/>
            <p:nvPr/>
          </p:nvSpPr>
          <p:spPr bwMode="auto">
            <a:xfrm>
              <a:off x="22098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8" name="Rectangle 367"/>
            <p:cNvSpPr/>
            <p:nvPr/>
          </p:nvSpPr>
          <p:spPr bwMode="auto">
            <a:xfrm>
              <a:off x="22860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9" name="Rectangle 368"/>
            <p:cNvSpPr/>
            <p:nvPr/>
          </p:nvSpPr>
          <p:spPr bwMode="auto">
            <a:xfrm>
              <a:off x="23622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0" name="Rectangle 369"/>
            <p:cNvSpPr/>
            <p:nvPr/>
          </p:nvSpPr>
          <p:spPr bwMode="auto">
            <a:xfrm>
              <a:off x="24384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1" name="Rectangle 370"/>
            <p:cNvSpPr/>
            <p:nvPr/>
          </p:nvSpPr>
          <p:spPr bwMode="auto">
            <a:xfrm>
              <a:off x="25146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2" name="Rectangle 371"/>
            <p:cNvSpPr/>
            <p:nvPr/>
          </p:nvSpPr>
          <p:spPr bwMode="auto">
            <a:xfrm>
              <a:off x="25908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3" name="Rectangle 372"/>
            <p:cNvSpPr/>
            <p:nvPr/>
          </p:nvSpPr>
          <p:spPr bwMode="auto">
            <a:xfrm>
              <a:off x="26670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27432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5" name="Rectangle 374"/>
            <p:cNvSpPr/>
            <p:nvPr/>
          </p:nvSpPr>
          <p:spPr bwMode="auto">
            <a:xfrm>
              <a:off x="28194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6" name="Rectangle 375"/>
            <p:cNvSpPr/>
            <p:nvPr/>
          </p:nvSpPr>
          <p:spPr bwMode="auto">
            <a:xfrm>
              <a:off x="28956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7" name="Rectangle 376"/>
            <p:cNvSpPr/>
            <p:nvPr/>
          </p:nvSpPr>
          <p:spPr bwMode="auto">
            <a:xfrm>
              <a:off x="17526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8" name="Rectangle 377"/>
            <p:cNvSpPr/>
            <p:nvPr/>
          </p:nvSpPr>
          <p:spPr bwMode="auto">
            <a:xfrm>
              <a:off x="18288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9" name="Rectangle 378"/>
            <p:cNvSpPr/>
            <p:nvPr/>
          </p:nvSpPr>
          <p:spPr bwMode="auto">
            <a:xfrm>
              <a:off x="19050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0" name="Rectangle 379"/>
            <p:cNvSpPr/>
            <p:nvPr/>
          </p:nvSpPr>
          <p:spPr bwMode="auto">
            <a:xfrm>
              <a:off x="19812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1" name="Rectangle 380"/>
            <p:cNvSpPr/>
            <p:nvPr/>
          </p:nvSpPr>
          <p:spPr bwMode="auto">
            <a:xfrm>
              <a:off x="20574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2" name="Rectangle 381"/>
            <p:cNvSpPr/>
            <p:nvPr/>
          </p:nvSpPr>
          <p:spPr bwMode="auto">
            <a:xfrm>
              <a:off x="21336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3" name="Rectangle 382"/>
            <p:cNvSpPr/>
            <p:nvPr/>
          </p:nvSpPr>
          <p:spPr bwMode="auto">
            <a:xfrm>
              <a:off x="22098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22860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5" name="Rectangle 384"/>
            <p:cNvSpPr/>
            <p:nvPr/>
          </p:nvSpPr>
          <p:spPr bwMode="auto">
            <a:xfrm>
              <a:off x="23622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6" name="Rectangle 385"/>
            <p:cNvSpPr/>
            <p:nvPr/>
          </p:nvSpPr>
          <p:spPr bwMode="auto">
            <a:xfrm>
              <a:off x="24384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7" name="Rectangle 386"/>
            <p:cNvSpPr/>
            <p:nvPr/>
          </p:nvSpPr>
          <p:spPr bwMode="auto">
            <a:xfrm>
              <a:off x="25146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8" name="Rectangle 387"/>
            <p:cNvSpPr/>
            <p:nvPr/>
          </p:nvSpPr>
          <p:spPr bwMode="auto">
            <a:xfrm>
              <a:off x="25908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9" name="Rectangle 388"/>
            <p:cNvSpPr/>
            <p:nvPr/>
          </p:nvSpPr>
          <p:spPr bwMode="auto">
            <a:xfrm>
              <a:off x="26670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0" name="Rectangle 389"/>
            <p:cNvSpPr/>
            <p:nvPr/>
          </p:nvSpPr>
          <p:spPr bwMode="auto">
            <a:xfrm>
              <a:off x="27432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1" name="Rectangle 390"/>
            <p:cNvSpPr/>
            <p:nvPr/>
          </p:nvSpPr>
          <p:spPr bwMode="auto">
            <a:xfrm>
              <a:off x="28194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2" name="Rectangle 391"/>
            <p:cNvSpPr/>
            <p:nvPr/>
          </p:nvSpPr>
          <p:spPr bwMode="auto">
            <a:xfrm>
              <a:off x="28956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3" name="Rectangle 392"/>
            <p:cNvSpPr/>
            <p:nvPr/>
          </p:nvSpPr>
          <p:spPr bwMode="auto">
            <a:xfrm>
              <a:off x="17526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4" name="Rectangle 393"/>
            <p:cNvSpPr/>
            <p:nvPr/>
          </p:nvSpPr>
          <p:spPr bwMode="auto">
            <a:xfrm>
              <a:off x="18288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5" name="Rectangle 394"/>
            <p:cNvSpPr/>
            <p:nvPr/>
          </p:nvSpPr>
          <p:spPr bwMode="auto">
            <a:xfrm>
              <a:off x="19050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6" name="Rectangle 395"/>
            <p:cNvSpPr/>
            <p:nvPr/>
          </p:nvSpPr>
          <p:spPr bwMode="auto">
            <a:xfrm>
              <a:off x="19812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7" name="Rectangle 396"/>
            <p:cNvSpPr/>
            <p:nvPr/>
          </p:nvSpPr>
          <p:spPr bwMode="auto">
            <a:xfrm>
              <a:off x="20574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8" name="Rectangle 397"/>
            <p:cNvSpPr/>
            <p:nvPr/>
          </p:nvSpPr>
          <p:spPr bwMode="auto">
            <a:xfrm>
              <a:off x="21336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9" name="Rectangle 398"/>
            <p:cNvSpPr/>
            <p:nvPr/>
          </p:nvSpPr>
          <p:spPr bwMode="auto">
            <a:xfrm>
              <a:off x="22098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0" name="Rectangle 399"/>
            <p:cNvSpPr/>
            <p:nvPr/>
          </p:nvSpPr>
          <p:spPr bwMode="auto">
            <a:xfrm>
              <a:off x="22860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1" name="Rectangle 400"/>
            <p:cNvSpPr/>
            <p:nvPr/>
          </p:nvSpPr>
          <p:spPr bwMode="auto">
            <a:xfrm>
              <a:off x="23622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2" name="Rectangle 401"/>
            <p:cNvSpPr/>
            <p:nvPr/>
          </p:nvSpPr>
          <p:spPr bwMode="auto">
            <a:xfrm>
              <a:off x="24384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3" name="Rectangle 402"/>
            <p:cNvSpPr/>
            <p:nvPr/>
          </p:nvSpPr>
          <p:spPr bwMode="auto">
            <a:xfrm>
              <a:off x="25146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4" name="Rectangle 403"/>
            <p:cNvSpPr/>
            <p:nvPr/>
          </p:nvSpPr>
          <p:spPr bwMode="auto">
            <a:xfrm>
              <a:off x="25908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5" name="Rectangle 404"/>
            <p:cNvSpPr/>
            <p:nvPr/>
          </p:nvSpPr>
          <p:spPr bwMode="auto">
            <a:xfrm>
              <a:off x="26670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6" name="Rectangle 405"/>
            <p:cNvSpPr/>
            <p:nvPr/>
          </p:nvSpPr>
          <p:spPr bwMode="auto">
            <a:xfrm>
              <a:off x="27432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28194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8" name="Rectangle 407"/>
            <p:cNvSpPr/>
            <p:nvPr/>
          </p:nvSpPr>
          <p:spPr bwMode="auto">
            <a:xfrm>
              <a:off x="28956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9" name="Rectangle 408"/>
            <p:cNvSpPr/>
            <p:nvPr/>
          </p:nvSpPr>
          <p:spPr bwMode="auto">
            <a:xfrm>
              <a:off x="17526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0" name="Rectangle 409"/>
            <p:cNvSpPr/>
            <p:nvPr/>
          </p:nvSpPr>
          <p:spPr bwMode="auto">
            <a:xfrm>
              <a:off x="18288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1" name="Rectangle 410"/>
            <p:cNvSpPr/>
            <p:nvPr/>
          </p:nvSpPr>
          <p:spPr bwMode="auto">
            <a:xfrm>
              <a:off x="19050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2" name="Rectangle 411"/>
            <p:cNvSpPr/>
            <p:nvPr/>
          </p:nvSpPr>
          <p:spPr bwMode="auto">
            <a:xfrm>
              <a:off x="19812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3" name="Rectangle 412"/>
            <p:cNvSpPr/>
            <p:nvPr/>
          </p:nvSpPr>
          <p:spPr bwMode="auto">
            <a:xfrm>
              <a:off x="20574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4" name="Rectangle 413"/>
            <p:cNvSpPr/>
            <p:nvPr/>
          </p:nvSpPr>
          <p:spPr bwMode="auto">
            <a:xfrm>
              <a:off x="21336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5" name="Rectangle 414"/>
            <p:cNvSpPr/>
            <p:nvPr/>
          </p:nvSpPr>
          <p:spPr bwMode="auto">
            <a:xfrm>
              <a:off x="22098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6" name="Rectangle 415"/>
            <p:cNvSpPr/>
            <p:nvPr/>
          </p:nvSpPr>
          <p:spPr bwMode="auto">
            <a:xfrm>
              <a:off x="22860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7" name="Rectangle 416"/>
            <p:cNvSpPr/>
            <p:nvPr/>
          </p:nvSpPr>
          <p:spPr bwMode="auto">
            <a:xfrm>
              <a:off x="23622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8" name="Rectangle 417"/>
            <p:cNvSpPr/>
            <p:nvPr/>
          </p:nvSpPr>
          <p:spPr bwMode="auto">
            <a:xfrm>
              <a:off x="24384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9" name="Rectangle 418"/>
            <p:cNvSpPr/>
            <p:nvPr/>
          </p:nvSpPr>
          <p:spPr bwMode="auto">
            <a:xfrm>
              <a:off x="25146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0" name="Rectangle 419"/>
            <p:cNvSpPr/>
            <p:nvPr/>
          </p:nvSpPr>
          <p:spPr bwMode="auto">
            <a:xfrm>
              <a:off x="25908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1" name="Rectangle 420"/>
            <p:cNvSpPr/>
            <p:nvPr/>
          </p:nvSpPr>
          <p:spPr bwMode="auto">
            <a:xfrm>
              <a:off x="26670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2" name="Rectangle 421"/>
            <p:cNvSpPr/>
            <p:nvPr/>
          </p:nvSpPr>
          <p:spPr bwMode="auto">
            <a:xfrm>
              <a:off x="27432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3" name="Rectangle 422"/>
            <p:cNvSpPr/>
            <p:nvPr/>
          </p:nvSpPr>
          <p:spPr bwMode="auto">
            <a:xfrm>
              <a:off x="28194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4" name="Rectangle 423"/>
            <p:cNvSpPr/>
            <p:nvPr/>
          </p:nvSpPr>
          <p:spPr bwMode="auto">
            <a:xfrm>
              <a:off x="28956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5" name="Rectangle 424"/>
            <p:cNvSpPr/>
            <p:nvPr/>
          </p:nvSpPr>
          <p:spPr bwMode="auto">
            <a:xfrm>
              <a:off x="17526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6" name="Rectangle 425"/>
            <p:cNvSpPr/>
            <p:nvPr/>
          </p:nvSpPr>
          <p:spPr bwMode="auto">
            <a:xfrm>
              <a:off x="18288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7" name="Rectangle 426"/>
            <p:cNvSpPr/>
            <p:nvPr/>
          </p:nvSpPr>
          <p:spPr bwMode="auto">
            <a:xfrm>
              <a:off x="19050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8" name="Rectangle 427"/>
            <p:cNvSpPr/>
            <p:nvPr/>
          </p:nvSpPr>
          <p:spPr bwMode="auto">
            <a:xfrm>
              <a:off x="19812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9" name="Rectangle 428"/>
            <p:cNvSpPr/>
            <p:nvPr/>
          </p:nvSpPr>
          <p:spPr bwMode="auto">
            <a:xfrm>
              <a:off x="20574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0" name="Rectangle 429"/>
            <p:cNvSpPr/>
            <p:nvPr/>
          </p:nvSpPr>
          <p:spPr bwMode="auto">
            <a:xfrm>
              <a:off x="21336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1" name="Rectangle 430"/>
            <p:cNvSpPr/>
            <p:nvPr/>
          </p:nvSpPr>
          <p:spPr bwMode="auto">
            <a:xfrm>
              <a:off x="22098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2" name="Rectangle 431"/>
            <p:cNvSpPr/>
            <p:nvPr/>
          </p:nvSpPr>
          <p:spPr bwMode="auto">
            <a:xfrm>
              <a:off x="22860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23622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4" name="Rectangle 433"/>
            <p:cNvSpPr/>
            <p:nvPr/>
          </p:nvSpPr>
          <p:spPr bwMode="auto">
            <a:xfrm>
              <a:off x="24384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5" name="Rectangle 434"/>
            <p:cNvSpPr/>
            <p:nvPr/>
          </p:nvSpPr>
          <p:spPr bwMode="auto">
            <a:xfrm>
              <a:off x="25146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6" name="Rectangle 435"/>
            <p:cNvSpPr/>
            <p:nvPr/>
          </p:nvSpPr>
          <p:spPr bwMode="auto">
            <a:xfrm>
              <a:off x="25908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7" name="Rectangle 436"/>
            <p:cNvSpPr/>
            <p:nvPr/>
          </p:nvSpPr>
          <p:spPr bwMode="auto">
            <a:xfrm>
              <a:off x="26670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8" name="Rectangle 437"/>
            <p:cNvSpPr/>
            <p:nvPr/>
          </p:nvSpPr>
          <p:spPr bwMode="auto">
            <a:xfrm>
              <a:off x="27432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9" name="Rectangle 438"/>
            <p:cNvSpPr/>
            <p:nvPr/>
          </p:nvSpPr>
          <p:spPr bwMode="auto">
            <a:xfrm>
              <a:off x="28194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40" name="Rectangle 439"/>
            <p:cNvSpPr/>
            <p:nvPr/>
          </p:nvSpPr>
          <p:spPr bwMode="auto">
            <a:xfrm>
              <a:off x="28956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</p:grpSp>
      <p:cxnSp>
        <p:nvCxnSpPr>
          <p:cNvPr id="452" name="Straight Arrow Connector 451"/>
          <p:cNvCxnSpPr>
            <a:stCxn id="24" idx="0"/>
          </p:cNvCxnSpPr>
          <p:nvPr/>
        </p:nvCxnSpPr>
        <p:spPr bwMode="auto">
          <a:xfrm rot="5400000" flipH="1" flipV="1">
            <a:off x="3181350" y="2571750"/>
            <a:ext cx="228600" cy="1638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455" name="TextBox 454"/>
          <p:cNvSpPr txBox="1"/>
          <p:nvPr/>
        </p:nvSpPr>
        <p:spPr>
          <a:xfrm>
            <a:off x="4114800" y="25908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each pixel:</a:t>
            </a:r>
          </a:p>
          <a:p>
            <a:pPr>
              <a:buFont typeface="Arial"/>
              <a:buChar char="•"/>
            </a:pPr>
            <a:r>
              <a:rPr lang="en-US" dirty="0" smtClean="0"/>
              <a:t> set of color features</a:t>
            </a:r>
          </a:p>
          <a:p>
            <a:pPr>
              <a:buFont typeface="Arial"/>
              <a:buChar char="•"/>
            </a:pPr>
            <a:r>
              <a:rPr lang="en-US" dirty="0" smtClean="0"/>
              <a:t> set of texture features (i.e. responses to different filters)</a:t>
            </a:r>
          </a:p>
          <a:p>
            <a:pPr>
              <a:buFont typeface="Arial"/>
              <a:buChar char="•"/>
            </a:pPr>
            <a:r>
              <a:rPr lang="en-US" dirty="0" smtClean="0"/>
              <a:t> …</a:t>
            </a:r>
          </a:p>
          <a:p>
            <a:endParaRPr lang="en-US" dirty="0"/>
          </a:p>
        </p:txBody>
      </p:sp>
      <p:sp>
        <p:nvSpPr>
          <p:cNvPr id="441" name="TextBox 440"/>
          <p:cNvSpPr txBox="1"/>
          <p:nvPr/>
        </p:nvSpPr>
        <p:spPr>
          <a:xfrm>
            <a:off x="4419600" y="5029200"/>
            <a:ext cx="427552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Lots of features!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Extremely sparse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Features are position dependent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42" name="TextBox 441"/>
          <p:cNvSpPr txBox="1"/>
          <p:nvPr/>
        </p:nvSpPr>
        <p:spPr>
          <a:xfrm>
            <a:off x="5715000" y="6334780"/>
            <a:ext cx="1101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Ideas?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retrieval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71628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was the key problem we needed to solve for text retrieval?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38200" y="3657600"/>
            <a:ext cx="8610600" cy="1909465"/>
            <a:chOff x="838200" y="3657600"/>
            <a:chExt cx="8610600" cy="1909465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838200" y="3657600"/>
              <a:ext cx="2743200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800" dirty="0" err="1" smtClean="0"/>
                <a:t>sim</a:t>
              </a:r>
              <a:r>
                <a:rPr lang="en-US" sz="8800" dirty="0" smtClean="0"/>
                <a:t>(</a:t>
              </a:r>
              <a:endParaRPr lang="en-US" sz="8800" dirty="0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6629400" y="3733800"/>
              <a:ext cx="2819400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800" dirty="0"/>
                <a:t>) </a:t>
              </a:r>
              <a:r>
                <a:rPr lang="en-US" sz="8800" b="1" dirty="0"/>
                <a:t>=</a:t>
              </a:r>
              <a:r>
                <a:rPr lang="en-US" sz="8800" dirty="0"/>
                <a:t> </a:t>
              </a:r>
              <a:r>
                <a:rPr lang="en-US" sz="8800" b="1" dirty="0"/>
                <a:t>?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4572000" y="4114800"/>
              <a:ext cx="609600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800" dirty="0"/>
                <a:t>,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7213" y="5105400"/>
              <a:ext cx="889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query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81600" y="5105400"/>
              <a:ext cx="14029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document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048000" y="4343400"/>
              <a:ext cx="13716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>
              <a:off x="3200400" y="4572000"/>
              <a:ext cx="1066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5" name="Rectangle 14"/>
            <p:cNvSpPr/>
            <p:nvPr/>
          </p:nvSpPr>
          <p:spPr bwMode="auto">
            <a:xfrm>
              <a:off x="5105400" y="3886200"/>
              <a:ext cx="1371600" cy="1219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5257800" y="4572000"/>
              <a:ext cx="1066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5257800" y="4724400"/>
              <a:ext cx="1066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5257800" y="4876800"/>
              <a:ext cx="1066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5257800" y="4419600"/>
              <a:ext cx="1066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5257800" y="4267200"/>
              <a:ext cx="1066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5257800" y="4113212"/>
              <a:ext cx="1066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approach: histograms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7239000" cy="3733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Examine the distribution of features, rather than the features themselves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General </a:t>
            </a:r>
            <a:r>
              <a:rPr lang="en-US" sz="2400" dirty="0"/>
              <a:t>purpose (i.e. any distribution of features)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Resilient </a:t>
            </a:r>
            <a:r>
              <a:rPr lang="en-US" sz="2400" dirty="0"/>
              <a:t>to variations (shadowing, changes in illumination, shading, etc.)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Can </a:t>
            </a:r>
            <a:r>
              <a:rPr lang="en-US" sz="2400" dirty="0"/>
              <a:t>use previous work in statistics, 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Histogram Example</a:t>
            </a:r>
          </a:p>
        </p:txBody>
      </p:sp>
      <p:pic>
        <p:nvPicPr>
          <p:cNvPr id="51208" name="Picture 8" descr="C:\School\cs291\presentation1\seag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895600"/>
            <a:ext cx="3276600" cy="3276600"/>
          </a:xfrm>
          <a:prstGeom prst="rect">
            <a:avLst/>
          </a:prstGeom>
          <a:noFill/>
        </p:spPr>
      </p:pic>
      <p:pic>
        <p:nvPicPr>
          <p:cNvPr id="51209" name="Picture 9" descr="C:\School\cs291\presentation1\seagull_hist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74320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Cumulative Histogram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57200" y="2514600"/>
            <a:ext cx="8335963" cy="3916363"/>
            <a:chOff x="457200" y="2514600"/>
            <a:chExt cx="8335963" cy="3916363"/>
          </a:xfrm>
        </p:grpSpPr>
        <p:pic>
          <p:nvPicPr>
            <p:cNvPr id="65539" name="Picture 3" descr="C:\School\cs291\presentation1\seagul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2819400"/>
              <a:ext cx="2209800" cy="2209800"/>
            </a:xfrm>
            <a:prstGeom prst="rect">
              <a:avLst/>
            </a:prstGeom>
            <a:noFill/>
          </p:spPr>
        </p:pic>
        <p:pic>
          <p:nvPicPr>
            <p:cNvPr id="65540" name="Picture 4" descr="C:\School\cs291\presentation1\seagull_cum_hist.b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67400" y="3505200"/>
              <a:ext cx="2925763" cy="2925763"/>
            </a:xfrm>
            <a:prstGeom prst="rect">
              <a:avLst/>
            </a:prstGeom>
            <a:noFill/>
          </p:spPr>
        </p:pic>
        <p:pic>
          <p:nvPicPr>
            <p:cNvPr id="65541" name="Picture 5" descr="C:\School\cs291\presentation1\seagull_hist.bmp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19400" y="3505200"/>
              <a:ext cx="2925763" cy="2925763"/>
            </a:xfrm>
            <a:prstGeom prst="rect">
              <a:avLst/>
            </a:prstGeom>
            <a:noFill/>
          </p:spPr>
        </p:pic>
        <p:sp>
          <p:nvSpPr>
            <p:cNvPr id="65542" name="Text Box 6"/>
            <p:cNvSpPr txBox="1">
              <a:spLocks noChangeArrowheads="1"/>
            </p:cNvSpPr>
            <p:nvPr/>
          </p:nvSpPr>
          <p:spPr bwMode="auto">
            <a:xfrm>
              <a:off x="3352800" y="2514600"/>
              <a:ext cx="20574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Normal Histogram</a:t>
              </a:r>
            </a:p>
          </p:txBody>
        </p:sp>
        <p:sp>
          <p:nvSpPr>
            <p:cNvPr id="65543" name="Text Box 7"/>
            <p:cNvSpPr txBox="1">
              <a:spLocks noChangeArrowheads="1"/>
            </p:cNvSpPr>
            <p:nvPr/>
          </p:nvSpPr>
          <p:spPr bwMode="auto">
            <a:xfrm>
              <a:off x="6553200" y="2514600"/>
              <a:ext cx="20574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Cumulative Histogram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imilarity Measures </a:t>
            </a:r>
            <a:r>
              <a:rPr lang="en-US" dirty="0"/>
              <a:t>Using the Histograms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33600" y="3048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Histogram 1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029200" y="3048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Histogram 2</a:t>
            </a:r>
          </a:p>
        </p:txBody>
      </p:sp>
      <p:pic>
        <p:nvPicPr>
          <p:cNvPr id="10" name="Picture 10" descr="C:\School\cs291\presentation1\hist1.bmp"/>
          <p:cNvPicPr>
            <a:picLocks noChangeAspect="1" noChangeArrowheads="1"/>
          </p:cNvPicPr>
          <p:nvPr/>
        </p:nvPicPr>
        <p:blipFill>
          <a:blip r:embed="rId2"/>
          <a:srcRect l="5927"/>
          <a:stretch>
            <a:fillRect/>
          </a:stretch>
        </p:blipFill>
        <p:spPr bwMode="auto">
          <a:xfrm>
            <a:off x="2133600" y="3657600"/>
            <a:ext cx="2419350" cy="2200275"/>
          </a:xfrm>
          <a:prstGeom prst="rect">
            <a:avLst/>
          </a:prstGeom>
          <a:noFill/>
        </p:spPr>
      </p:pic>
      <p:pic>
        <p:nvPicPr>
          <p:cNvPr id="12" name="Picture 12" descr="C:\School\cs291\presentation1\hist2.bmp"/>
          <p:cNvPicPr>
            <a:picLocks noChangeAspect="1" noChangeArrowheads="1"/>
          </p:cNvPicPr>
          <p:nvPr/>
        </p:nvPicPr>
        <p:blipFill>
          <a:blip r:embed="rId3"/>
          <a:srcRect l="5927"/>
          <a:stretch>
            <a:fillRect/>
          </a:stretch>
        </p:blipFill>
        <p:spPr bwMode="auto">
          <a:xfrm>
            <a:off x="4953000" y="3657600"/>
            <a:ext cx="2419350" cy="22002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24000" y="6019800"/>
            <a:ext cx="6223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to quantify how similar two histograms are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Heuristic Histogram Distances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5715000" cy="4114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err="1"/>
              <a:t>Minkowski</a:t>
            </a:r>
            <a:r>
              <a:rPr lang="en-US" dirty="0"/>
              <a:t>-form distance </a:t>
            </a:r>
            <a:r>
              <a:rPr lang="en-US" dirty="0" err="1"/>
              <a:t>L</a:t>
            </a:r>
            <a:r>
              <a:rPr lang="en-US" baseline="-25000" dirty="0" err="1"/>
              <a:t>p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Special cases: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</a:t>
            </a:r>
            <a:r>
              <a:rPr lang="en-US" baseline="-25000" dirty="0"/>
              <a:t>1</a:t>
            </a:r>
            <a:r>
              <a:rPr lang="en-US" dirty="0"/>
              <a:t>:  absolute, </a:t>
            </a:r>
            <a:r>
              <a:rPr lang="en-US" dirty="0" err="1"/>
              <a:t>cityblock</a:t>
            </a:r>
            <a:r>
              <a:rPr lang="en-US" dirty="0"/>
              <a:t>, or Manhattan distance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</a:t>
            </a:r>
            <a:r>
              <a:rPr lang="en-US" baseline="-25000" dirty="0"/>
              <a:t>2</a:t>
            </a:r>
            <a:r>
              <a:rPr lang="en-US" dirty="0"/>
              <a:t>:  Euclidian distance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</a:t>
            </a:r>
            <a:r>
              <a:rPr lang="en-US" baseline="-25000" dirty="0">
                <a:sym typeface="Symbol" pitchFamily="-110" charset="2"/>
              </a:rPr>
              <a:t></a:t>
            </a:r>
            <a:r>
              <a:rPr lang="en-US" dirty="0">
                <a:sym typeface="Symbol" pitchFamily="-110" charset="2"/>
              </a:rPr>
              <a:t>:  Maximum value distance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2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3" name="Object 9"/>
          <p:cNvGraphicFramePr>
            <a:graphicFrameLocks noChangeAspect="1"/>
          </p:cNvGraphicFramePr>
          <p:nvPr/>
        </p:nvGraphicFramePr>
        <p:xfrm>
          <a:off x="2516188" y="2957513"/>
          <a:ext cx="3195637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3" name="Equation" r:id="rId5" imgW="1460500" imgH="495300" progId="Equation.3">
                  <p:embed/>
                </p:oleObj>
              </mc:Choice>
              <mc:Fallback>
                <p:oleObj name="Equation" r:id="rId5" imgW="1460500" imgH="4953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6188" y="2957513"/>
                        <a:ext cx="3195637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595" name="Picture 11" descr="C:\School\cs291\presentation1\cityblock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3276600"/>
            <a:ext cx="1657350" cy="1657350"/>
          </a:xfrm>
          <a:prstGeom prst="rect">
            <a:avLst/>
          </a:prstGeom>
          <a:noFill/>
        </p:spPr>
      </p:pic>
      <p:pic>
        <p:nvPicPr>
          <p:cNvPr id="67596" name="Picture 12" descr="C:\School\cs291\presentation1\euclidean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5029200"/>
            <a:ext cx="1657350" cy="1657350"/>
          </a:xfrm>
          <a:prstGeom prst="rect">
            <a:avLst/>
          </a:prstGeom>
          <a:noFill/>
        </p:spPr>
      </p:pic>
      <p:sp>
        <p:nvSpPr>
          <p:cNvPr id="67597" name="Line 13"/>
          <p:cNvSpPr>
            <a:spLocks noChangeShapeType="1"/>
          </p:cNvSpPr>
          <p:nvPr/>
        </p:nvSpPr>
        <p:spPr bwMode="auto">
          <a:xfrm flipV="1">
            <a:off x="5486400" y="4419600"/>
            <a:ext cx="14478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>
            <a:off x="4953000" y="5638800"/>
            <a:ext cx="19050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heuristic distances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914400" y="2438400"/>
            <a:ext cx="6553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800" dirty="0">
                <a:latin typeface="Arial" pitchFamily="-110" charset="0"/>
              </a:rPr>
              <a:t>Weighted-Mean-Variance (WMV)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110" charset="2"/>
              <a:buChar char="l"/>
            </a:pPr>
            <a:endParaRPr lang="en-US" sz="2800" dirty="0">
              <a:latin typeface="Arial" pitchFamily="-110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110" charset="2"/>
              <a:buChar char="l"/>
            </a:pPr>
            <a:endParaRPr lang="en-US" sz="2800" dirty="0">
              <a:latin typeface="Arial" pitchFamily="-110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110" charset="2"/>
              <a:buChar char="l"/>
            </a:pPr>
            <a:endParaRPr lang="en-US" sz="2800" dirty="0">
              <a:latin typeface="Arial" pitchFamily="-110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110" charset="2"/>
              <a:buChar char="l"/>
            </a:pPr>
            <a:endParaRPr lang="en-US" sz="2800" dirty="0">
              <a:latin typeface="Arial" pitchFamily="-110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dirty="0">
                <a:latin typeface="Arial" pitchFamily="-110" charset="0"/>
              </a:rPr>
              <a:t>Only includes minimal information about distribution</a:t>
            </a:r>
          </a:p>
        </p:txBody>
      </p:sp>
      <p:graphicFrame>
        <p:nvGraphicFramePr>
          <p:cNvPr id="92165" name="Object 5"/>
          <p:cNvGraphicFramePr>
            <a:graphicFrameLocks noChangeAspect="1"/>
          </p:cNvGraphicFramePr>
          <p:nvPr/>
        </p:nvGraphicFramePr>
        <p:xfrm>
          <a:off x="1752600" y="3505200"/>
          <a:ext cx="66294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6" name="Equation" r:id="rId3" imgW="2654280" imgH="469800" progId="Equation.3">
                  <p:embed/>
                </p:oleObj>
              </mc:Choice>
              <mc:Fallback>
                <p:oleObj name="Equation" r:id="rId3" imgW="2654280" imgH="469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505200"/>
                        <a:ext cx="6629400" cy="1173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Cumulative Difference Example</a:t>
            </a:r>
          </a:p>
        </p:txBody>
      </p:sp>
      <p:grpSp>
        <p:nvGrpSpPr>
          <p:cNvPr id="95247" name="Group 15"/>
          <p:cNvGrpSpPr>
            <a:grpSpLocks/>
          </p:cNvGrpSpPr>
          <p:nvPr/>
        </p:nvGrpSpPr>
        <p:grpSpPr bwMode="auto">
          <a:xfrm>
            <a:off x="990600" y="2438400"/>
            <a:ext cx="8153400" cy="2886075"/>
            <a:chOff x="528" y="1872"/>
            <a:chExt cx="5136" cy="1818"/>
          </a:xfrm>
        </p:grpSpPr>
        <p:sp>
          <p:nvSpPr>
            <p:cNvPr id="95239" name="Text Box 7"/>
            <p:cNvSpPr txBox="1">
              <a:spLocks noChangeArrowheads="1"/>
            </p:cNvSpPr>
            <p:nvPr/>
          </p:nvSpPr>
          <p:spPr bwMode="auto">
            <a:xfrm>
              <a:off x="528" y="1872"/>
              <a:ext cx="15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Histogram 1</a:t>
              </a:r>
            </a:p>
          </p:txBody>
        </p:sp>
        <p:sp>
          <p:nvSpPr>
            <p:cNvPr id="95240" name="Text Box 8"/>
            <p:cNvSpPr txBox="1">
              <a:spLocks noChangeArrowheads="1"/>
            </p:cNvSpPr>
            <p:nvPr/>
          </p:nvSpPr>
          <p:spPr bwMode="auto">
            <a:xfrm>
              <a:off x="2352" y="1872"/>
              <a:ext cx="15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Histogram 2</a:t>
              </a:r>
            </a:p>
          </p:txBody>
        </p:sp>
        <p:sp>
          <p:nvSpPr>
            <p:cNvPr id="95241" name="Text Box 9"/>
            <p:cNvSpPr txBox="1">
              <a:spLocks noChangeArrowheads="1"/>
            </p:cNvSpPr>
            <p:nvPr/>
          </p:nvSpPr>
          <p:spPr bwMode="auto">
            <a:xfrm>
              <a:off x="4368" y="1872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Difference</a:t>
              </a:r>
            </a:p>
          </p:txBody>
        </p:sp>
        <p:pic>
          <p:nvPicPr>
            <p:cNvPr id="95242" name="Picture 10" descr="C:\School\cs291\presentation1\hist1.bmp"/>
            <p:cNvPicPr>
              <a:picLocks noChangeAspect="1" noChangeArrowheads="1"/>
            </p:cNvPicPr>
            <p:nvPr/>
          </p:nvPicPr>
          <p:blipFill>
            <a:blip r:embed="rId2"/>
            <a:srcRect l="5927"/>
            <a:stretch>
              <a:fillRect/>
            </a:stretch>
          </p:blipFill>
          <p:spPr bwMode="auto">
            <a:xfrm>
              <a:off x="528" y="2256"/>
              <a:ext cx="1524" cy="1386"/>
            </a:xfrm>
            <a:prstGeom prst="rect">
              <a:avLst/>
            </a:prstGeom>
            <a:noFill/>
          </p:spPr>
        </p:pic>
        <p:sp>
          <p:nvSpPr>
            <p:cNvPr id="95243" name="Text Box 11"/>
            <p:cNvSpPr txBox="1">
              <a:spLocks noChangeArrowheads="1"/>
            </p:cNvSpPr>
            <p:nvPr/>
          </p:nvSpPr>
          <p:spPr bwMode="auto">
            <a:xfrm>
              <a:off x="1920" y="2496"/>
              <a:ext cx="432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200" b="1"/>
                <a:t>-</a:t>
              </a:r>
            </a:p>
          </p:txBody>
        </p:sp>
        <p:pic>
          <p:nvPicPr>
            <p:cNvPr id="95244" name="Picture 12" descr="C:\School\cs291\presentation1\hist2.bmp"/>
            <p:cNvPicPr>
              <a:picLocks noChangeAspect="1" noChangeArrowheads="1"/>
            </p:cNvPicPr>
            <p:nvPr/>
          </p:nvPicPr>
          <p:blipFill>
            <a:blip r:embed="rId3"/>
            <a:srcRect l="5927"/>
            <a:stretch>
              <a:fillRect/>
            </a:stretch>
          </p:blipFill>
          <p:spPr bwMode="auto">
            <a:xfrm>
              <a:off x="2304" y="2256"/>
              <a:ext cx="1524" cy="1386"/>
            </a:xfrm>
            <a:prstGeom prst="rect">
              <a:avLst/>
            </a:prstGeom>
            <a:noFill/>
          </p:spPr>
        </p:pic>
        <p:sp>
          <p:nvSpPr>
            <p:cNvPr id="95245" name="Text Box 13"/>
            <p:cNvSpPr txBox="1">
              <a:spLocks noChangeArrowheads="1"/>
            </p:cNvSpPr>
            <p:nvPr/>
          </p:nvSpPr>
          <p:spPr bwMode="auto">
            <a:xfrm>
              <a:off x="3648" y="2544"/>
              <a:ext cx="432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200" b="1"/>
                <a:t>=</a:t>
              </a:r>
            </a:p>
          </p:txBody>
        </p:sp>
        <p:pic>
          <p:nvPicPr>
            <p:cNvPr id="95246" name="Picture 14" descr="C:\School\cs291\presentation1\hist-diff.bmp"/>
            <p:cNvPicPr>
              <a:picLocks noChangeAspect="1" noChangeArrowheads="1"/>
            </p:cNvPicPr>
            <p:nvPr/>
          </p:nvPicPr>
          <p:blipFill>
            <a:blip r:embed="rId4"/>
            <a:srcRect l="5185"/>
            <a:stretch>
              <a:fillRect/>
            </a:stretch>
          </p:blipFill>
          <p:spPr bwMode="auto">
            <a:xfrm>
              <a:off x="4128" y="2304"/>
              <a:ext cx="1536" cy="1386"/>
            </a:xfrm>
            <a:prstGeom prst="rect">
              <a:avLst/>
            </a:prstGeom>
            <a:noFill/>
          </p:spPr>
        </p:pic>
      </p:grpSp>
      <p:sp>
        <p:nvSpPr>
          <p:cNvPr id="95248" name="Text Box 16"/>
          <p:cNvSpPr txBox="1">
            <a:spLocks noChangeArrowheads="1"/>
          </p:cNvSpPr>
          <p:nvPr/>
        </p:nvSpPr>
        <p:spPr bwMode="auto">
          <a:xfrm>
            <a:off x="1752600" y="58674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L</a:t>
            </a:r>
            <a:r>
              <a:rPr lang="en-US" sz="2800" baseline="-25000" dirty="0" smtClean="0"/>
              <a:t>∞</a:t>
            </a:r>
            <a:r>
              <a:rPr lang="en-US" sz="2800" dirty="0" smtClean="0"/>
              <a:t> </a:t>
            </a:r>
            <a:r>
              <a:rPr lang="en-US" sz="2800" b="1" dirty="0" smtClean="0"/>
              <a:t>=</a:t>
            </a:r>
            <a:endParaRPr lang="en-US" sz="2800" b="1" dirty="0"/>
          </a:p>
        </p:txBody>
      </p:sp>
      <p:pic>
        <p:nvPicPr>
          <p:cNvPr id="95249" name="Picture 17" descr="C:\School\cs291\presentation1\KS-result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65450" y="5791200"/>
            <a:ext cx="349250" cy="552450"/>
          </a:xfrm>
          <a:prstGeom prst="rect">
            <a:avLst/>
          </a:prstGeom>
          <a:noFill/>
        </p:spPr>
      </p:pic>
      <p:sp>
        <p:nvSpPr>
          <p:cNvPr id="95250" name="Text Box 18"/>
          <p:cNvSpPr txBox="1">
            <a:spLocks noChangeArrowheads="1"/>
          </p:cNvSpPr>
          <p:nvPr/>
        </p:nvSpPr>
        <p:spPr bwMode="auto">
          <a:xfrm>
            <a:off x="4191000" y="57912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800" b="1" dirty="0"/>
              <a:t>=</a:t>
            </a:r>
          </a:p>
        </p:txBody>
      </p:sp>
      <p:pic>
        <p:nvPicPr>
          <p:cNvPr id="95251" name="Picture 19" descr="C:\School\cs291\presentation1\cvm-result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5562600"/>
            <a:ext cx="2486025" cy="75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would you test the performance of these algorithms?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Three tasks</a:t>
            </a:r>
          </a:p>
          <a:p>
            <a:pPr lvl="1"/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retrieval</a:t>
            </a:r>
          </a:p>
          <a:p>
            <a:pPr lvl="1"/>
            <a:r>
              <a:rPr lang="en-US" dirty="0" smtClean="0"/>
              <a:t>segmentation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Set: Color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Randomly chose 94 images from set of 2000</a:t>
            </a:r>
          </a:p>
          <a:p>
            <a:pPr lvl="1"/>
            <a:r>
              <a:rPr lang="en-US" dirty="0"/>
              <a:t>94 images represent separate classes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Randomly </a:t>
            </a:r>
            <a:r>
              <a:rPr lang="en-US" dirty="0"/>
              <a:t>select disjoint set of pixels from the images</a:t>
            </a:r>
          </a:p>
          <a:p>
            <a:pPr lvl="1"/>
            <a:r>
              <a:rPr lang="en-US" dirty="0"/>
              <a:t>Set size of 4, 8, 16, 32, 64 pixels</a:t>
            </a:r>
          </a:p>
          <a:p>
            <a:pPr lvl="1"/>
            <a:r>
              <a:rPr lang="en-US" dirty="0"/>
              <a:t>16 disjoint samples per set per image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Set: Texture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/>
              <a:t>Brodatz</a:t>
            </a:r>
            <a:r>
              <a:rPr lang="en-US" sz="2400" dirty="0"/>
              <a:t> album</a:t>
            </a:r>
          </a:p>
          <a:p>
            <a:pPr lvl="1"/>
            <a:r>
              <a:rPr lang="en-US" sz="2000" dirty="0"/>
              <a:t>Collection of wide range of texture (e.g. cork, lawn, straw, pebbles, sand, etc.</a:t>
            </a:r>
            <a:r>
              <a:rPr lang="en-US" sz="2000" dirty="0" smtClean="0"/>
              <a:t>)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/>
              <a:t>Each image is considered a class (as in color)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Extract </a:t>
            </a:r>
            <a:r>
              <a:rPr lang="en-US" sz="2400" dirty="0"/>
              <a:t>sets of 16 non-overlapping blocks</a:t>
            </a:r>
          </a:p>
          <a:p>
            <a:pPr lvl="1"/>
            <a:r>
              <a:rPr lang="en-US" sz="2000" dirty="0"/>
              <a:t>sizes 8x8, 16x16,…, 256x256</a:t>
            </a:r>
          </a:p>
        </p:txBody>
      </p:sp>
      <p:pic>
        <p:nvPicPr>
          <p:cNvPr id="76804" name="Picture 4" descr="C:\School\cs291\presentation1\btexture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533400"/>
            <a:ext cx="731838" cy="731838"/>
          </a:xfrm>
          <a:prstGeom prst="rect">
            <a:avLst/>
          </a:prstGeom>
          <a:noFill/>
        </p:spPr>
      </p:pic>
      <p:pic>
        <p:nvPicPr>
          <p:cNvPr id="76805" name="Picture 5" descr="C:\School\cs291\presentation1\btexture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5791200"/>
            <a:ext cx="731838" cy="731838"/>
          </a:xfrm>
          <a:prstGeom prst="rect">
            <a:avLst/>
          </a:prstGeom>
          <a:noFill/>
        </p:spPr>
      </p:pic>
      <p:pic>
        <p:nvPicPr>
          <p:cNvPr id="76806" name="Picture 6" descr="C:\School\cs291\presentation1\btexture3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6019800"/>
            <a:ext cx="731838" cy="731838"/>
          </a:xfrm>
          <a:prstGeom prst="rect">
            <a:avLst/>
          </a:prstGeom>
          <a:noFill/>
        </p:spPr>
      </p:pic>
      <p:pic>
        <p:nvPicPr>
          <p:cNvPr id="76807" name="Picture 7" descr="C:\School\cs291\presentation1\btexture4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5715000"/>
            <a:ext cx="731838" cy="731838"/>
          </a:xfrm>
          <a:prstGeom prst="rect">
            <a:avLst/>
          </a:prstGeom>
          <a:noFill/>
        </p:spPr>
      </p:pic>
      <p:pic>
        <p:nvPicPr>
          <p:cNvPr id="76809" name="Picture 9" descr="C:\School\cs291\presentation1\btexture6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304800"/>
            <a:ext cx="731838" cy="731838"/>
          </a:xfrm>
          <a:prstGeom prst="rect">
            <a:avLst/>
          </a:prstGeom>
          <a:noFill/>
        </p:spPr>
      </p:pic>
      <p:pic>
        <p:nvPicPr>
          <p:cNvPr id="76810" name="Picture 10" descr="C:\School\cs291\presentation1\btexture7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3800" y="762000"/>
            <a:ext cx="731838" cy="731838"/>
          </a:xfrm>
          <a:prstGeom prst="rect">
            <a:avLst/>
          </a:prstGeom>
          <a:noFill/>
        </p:spPr>
      </p:pic>
      <p:pic>
        <p:nvPicPr>
          <p:cNvPr id="76811" name="Picture 11" descr="C:\School\cs291\presentation1\btexture8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43400" y="5867400"/>
            <a:ext cx="731838" cy="731838"/>
          </a:xfrm>
          <a:prstGeom prst="rect">
            <a:avLst/>
          </a:prstGeom>
          <a:noFill/>
        </p:spPr>
      </p:pic>
      <p:pic>
        <p:nvPicPr>
          <p:cNvPr id="76812" name="Picture 12" descr="C:\School\cs291\presentation1\btexture7.bm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15200" y="5943600"/>
            <a:ext cx="731838" cy="731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90600"/>
            <a:ext cx="8001000" cy="838200"/>
          </a:xfrm>
        </p:spPr>
        <p:txBody>
          <a:bodyPr/>
          <a:lstStyle/>
          <a:p>
            <a:r>
              <a:rPr lang="en-US" dirty="0"/>
              <a:t>The Problem: </a:t>
            </a:r>
            <a:r>
              <a:rPr lang="en-US" dirty="0" smtClean="0"/>
              <a:t>Image Similarity</a:t>
            </a:r>
            <a:endParaRPr lang="en-US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8200" y="3657600"/>
            <a:ext cx="2743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dirty="0" err="1" smtClean="0"/>
              <a:t>sim</a:t>
            </a:r>
            <a:r>
              <a:rPr lang="en-US" sz="8800" dirty="0" smtClean="0"/>
              <a:t>(</a:t>
            </a:r>
            <a:endParaRPr lang="en-US" sz="8800" dirty="0"/>
          </a:p>
        </p:txBody>
      </p:sp>
      <p:pic>
        <p:nvPicPr>
          <p:cNvPr id="45061" name="Picture 5" descr="C:\images\homer\surprise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276600"/>
            <a:ext cx="1814513" cy="2286000"/>
          </a:xfrm>
          <a:prstGeom prst="rect">
            <a:avLst/>
          </a:prstGeom>
          <a:noFill/>
        </p:spPr>
      </p:pic>
      <p:pic>
        <p:nvPicPr>
          <p:cNvPr id="45063" name="Picture 7" descr="C:\School\cs291\presentation1\dogbert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00400"/>
            <a:ext cx="2128838" cy="2514600"/>
          </a:xfrm>
          <a:prstGeom prst="rect">
            <a:avLst/>
          </a:prstGeom>
          <a:noFill/>
        </p:spPr>
      </p:pic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6629400" y="3733800"/>
            <a:ext cx="2819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dirty="0"/>
              <a:t>) </a:t>
            </a:r>
            <a:r>
              <a:rPr lang="en-US" sz="8800" b="1" dirty="0"/>
              <a:t>=</a:t>
            </a:r>
            <a:r>
              <a:rPr lang="en-US" sz="8800" dirty="0"/>
              <a:t> </a:t>
            </a:r>
            <a:r>
              <a:rPr lang="en-US" sz="8800" b="1" dirty="0"/>
              <a:t>?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572000" y="4114800"/>
            <a:ext cx="609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dirty="0"/>
              <a:t>,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Setup:  Classification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can we use similarity for classification?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k</a:t>
            </a:r>
            <a:r>
              <a:rPr lang="en-US" dirty="0"/>
              <a:t>-Nearest Neighbor classifier is used</a:t>
            </a:r>
          </a:p>
          <a:p>
            <a:pPr lvl="1"/>
            <a:r>
              <a:rPr lang="en-US" dirty="0"/>
              <a:t>Nearest Neighbor classification:  given a collection of labeled points </a:t>
            </a:r>
            <a:r>
              <a:rPr lang="en-US" i="1" dirty="0"/>
              <a:t>S</a:t>
            </a:r>
            <a:r>
              <a:rPr lang="en-US" dirty="0"/>
              <a:t> and a query point </a:t>
            </a:r>
            <a:r>
              <a:rPr lang="en-US" b="1" dirty="0" err="1"/>
              <a:t>q</a:t>
            </a:r>
            <a:r>
              <a:rPr lang="en-US" dirty="0"/>
              <a:t>, what point</a:t>
            </a:r>
            <a:r>
              <a:rPr lang="en-US" b="1" dirty="0"/>
              <a:t> </a:t>
            </a:r>
            <a:r>
              <a:rPr lang="en-US" dirty="0"/>
              <a:t>belonging to S is closest to</a:t>
            </a:r>
            <a:r>
              <a:rPr lang="en-US" b="1" dirty="0"/>
              <a:t> </a:t>
            </a:r>
            <a:r>
              <a:rPr lang="en-US" b="1" dirty="0" err="1"/>
              <a:t>q</a:t>
            </a:r>
            <a:r>
              <a:rPr lang="en-US" i="1" dirty="0"/>
              <a:t>?</a:t>
            </a:r>
            <a:endParaRPr lang="en-US" dirty="0"/>
          </a:p>
          <a:p>
            <a:pPr lvl="1"/>
            <a:r>
              <a:rPr lang="en-US" dirty="0" err="1"/>
              <a:t>k</a:t>
            </a:r>
            <a:r>
              <a:rPr lang="en-US" dirty="0"/>
              <a:t> nearest is a majority vote of the </a:t>
            </a:r>
            <a:r>
              <a:rPr lang="en-US" dirty="0" err="1"/>
              <a:t>k</a:t>
            </a:r>
            <a:r>
              <a:rPr lang="en-US" dirty="0"/>
              <a:t> closest </a:t>
            </a:r>
            <a:r>
              <a:rPr lang="en-US" dirty="0" smtClean="0"/>
              <a:t>points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1143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Results:  Classification, color data set</a:t>
            </a:r>
          </a:p>
        </p:txBody>
      </p:sp>
      <p:pic>
        <p:nvPicPr>
          <p:cNvPr id="79876" name="Picture 4" descr="C:\School\cs291\presentation1\classify_color.jpg"/>
          <p:cNvPicPr>
            <a:picLocks noChangeAspect="1" noChangeArrowheads="1"/>
          </p:cNvPicPr>
          <p:nvPr/>
        </p:nvPicPr>
        <p:blipFill>
          <a:blip r:embed="rId2"/>
          <a:srcRect r="48486" b="50225"/>
          <a:stretch>
            <a:fillRect/>
          </a:stretch>
        </p:blipFill>
        <p:spPr bwMode="auto">
          <a:xfrm>
            <a:off x="1828800" y="2514600"/>
            <a:ext cx="4953000" cy="3581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81400" y="6172200"/>
            <a:ext cx="1611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size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6324600" cy="914400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/>
              <a:t>Results:  Classification, texture data set</a:t>
            </a:r>
          </a:p>
        </p:txBody>
      </p:sp>
      <p:pic>
        <p:nvPicPr>
          <p:cNvPr id="80900" name="Picture 4" descr="C:\School\cs291\presentation1\classify_texture.jpg"/>
          <p:cNvPicPr>
            <a:picLocks noChangeAspect="1" noChangeArrowheads="1"/>
          </p:cNvPicPr>
          <p:nvPr/>
        </p:nvPicPr>
        <p:blipFill>
          <a:blip r:embed="rId2"/>
          <a:srcRect r="49474" b="50029"/>
          <a:stretch>
            <a:fillRect/>
          </a:stretch>
        </p:blipFill>
        <p:spPr bwMode="auto">
          <a:xfrm>
            <a:off x="1981200" y="2514600"/>
            <a:ext cx="4775200" cy="3581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81400" y="6172200"/>
            <a:ext cx="1611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size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Results: Image Retrieval</a:t>
            </a:r>
          </a:p>
        </p:txBody>
      </p:sp>
      <p:pic>
        <p:nvPicPr>
          <p:cNvPr id="84996" name="Picture 4" descr="C:\School\cs291\presentation1\retrieval.jpg"/>
          <p:cNvPicPr>
            <a:picLocks noChangeAspect="1" noChangeArrowheads="1"/>
          </p:cNvPicPr>
          <p:nvPr/>
        </p:nvPicPr>
        <p:blipFill>
          <a:blip r:embed="rId2"/>
          <a:srcRect r="50435"/>
          <a:stretch>
            <a:fillRect/>
          </a:stretch>
        </p:blipFill>
        <p:spPr bwMode="auto">
          <a:xfrm>
            <a:off x="1905000" y="2438400"/>
            <a:ext cx="5189186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Setup: Segmentation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800100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100 images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Each </a:t>
            </a:r>
            <a:r>
              <a:rPr lang="en-US" sz="2400" dirty="0"/>
              <a:t>image consists of 5 different</a:t>
            </a:r>
            <a:r>
              <a:rPr lang="en-US" sz="2400" dirty="0" smtClean="0"/>
              <a:t> textures</a:t>
            </a:r>
            <a:endParaRPr lang="en-US" sz="2400" dirty="0"/>
          </a:p>
        </p:txBody>
      </p:sp>
      <p:pic>
        <p:nvPicPr>
          <p:cNvPr id="87044" name="Picture 4" descr="C:\School\cs291\presentation1\seg_orig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810000"/>
            <a:ext cx="2619375" cy="2667000"/>
          </a:xfrm>
          <a:prstGeom prst="rect">
            <a:avLst/>
          </a:prstGeom>
          <a:noFill/>
        </p:spPr>
      </p:pic>
      <p:pic>
        <p:nvPicPr>
          <p:cNvPr id="87045" name="Picture 5" descr="C:\School\cs291\presentation1\seg_orig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962400"/>
            <a:ext cx="2514600" cy="2487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Setup: Segmentation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800100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How can we solve this problem using our similarity measures?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7044" name="Picture 4" descr="C:\School\cs291\presentation1\seg_orig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810000"/>
            <a:ext cx="2619375" cy="2667000"/>
          </a:xfrm>
          <a:prstGeom prst="rect">
            <a:avLst/>
          </a:prstGeom>
          <a:noFill/>
        </p:spPr>
      </p:pic>
      <p:pic>
        <p:nvPicPr>
          <p:cNvPr id="87045" name="Picture 5" descr="C:\School\cs291\presentation1\seg_orig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962400"/>
            <a:ext cx="2514600" cy="2487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Setup: Segmentation (cont.)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Image is divided into 16384 sites (128 x 128 grid)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 </a:t>
            </a:r>
            <a:r>
              <a:rPr lang="en-US" sz="2400" dirty="0"/>
              <a:t>histogram is calculate for each site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Each </a:t>
            </a:r>
            <a:r>
              <a:rPr lang="en-US" sz="2400" dirty="0"/>
              <a:t>site histogram is then compared with 80 randomly selected sites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Image </a:t>
            </a:r>
            <a:r>
              <a:rPr lang="en-US" sz="2400" dirty="0"/>
              <a:t>sites with high average similarity are then grouped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Results: Segmentation</a:t>
            </a:r>
          </a:p>
        </p:txBody>
      </p:sp>
      <p:pic>
        <p:nvPicPr>
          <p:cNvPr id="89092" name="Picture 4" descr="C:\School\cs291\presentation1\seg_resul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505200"/>
            <a:ext cx="7772400" cy="1330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fun…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http://www.popsci.com/gear-amp-gadgets/article/2009-09/building-virtual-cities-automatically-150000-flickr-photos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this problem arise in computer vision?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 Classification</a:t>
            </a:r>
          </a:p>
          <a:p>
            <a:r>
              <a:rPr lang="en-US"/>
              <a:t>Image Retrieval</a:t>
            </a:r>
          </a:p>
          <a:p>
            <a:r>
              <a:rPr lang="en-US"/>
              <a:t>Image Segmentation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</a:t>
            </a:r>
          </a:p>
        </p:txBody>
      </p:sp>
      <p:pic>
        <p:nvPicPr>
          <p:cNvPr id="47107" name="Picture 3" descr="C:\School\cs291\presentation1\ca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362200"/>
            <a:ext cx="2514600" cy="1489075"/>
          </a:xfrm>
          <a:prstGeom prst="rect">
            <a:avLst/>
          </a:prstGeom>
          <a:noFill/>
        </p:spPr>
      </p:pic>
      <p:pic>
        <p:nvPicPr>
          <p:cNvPr id="47108" name="Picture 4" descr="C:\School\cs291\presentation1\wildern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800600"/>
            <a:ext cx="2514600" cy="1684338"/>
          </a:xfrm>
          <a:prstGeom prst="rect">
            <a:avLst/>
          </a:prstGeom>
          <a:noFill/>
        </p:spPr>
      </p:pic>
      <p:pic>
        <p:nvPicPr>
          <p:cNvPr id="47109" name="Picture 5" descr="C:\School\cs291\presentation1\pla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4953000"/>
            <a:ext cx="2057400" cy="1620838"/>
          </a:xfrm>
          <a:prstGeom prst="rect">
            <a:avLst/>
          </a:prstGeom>
          <a:noFill/>
        </p:spPr>
      </p:pic>
      <p:sp>
        <p:nvSpPr>
          <p:cNvPr id="47111" name="Line 7"/>
          <p:cNvSpPr>
            <a:spLocks noChangeShapeType="1"/>
          </p:cNvSpPr>
          <p:nvPr/>
        </p:nvSpPr>
        <p:spPr bwMode="auto">
          <a:xfrm flipH="1">
            <a:off x="2133600" y="3962400"/>
            <a:ext cx="198120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4800600" y="4038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5486400" y="40386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 rot="3075076">
            <a:off x="2742407" y="3963193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?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4495800" y="41148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?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 rot="17212050">
            <a:off x="6323807" y="3886993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?</a:t>
            </a:r>
          </a:p>
        </p:txBody>
      </p:sp>
      <p:pic>
        <p:nvPicPr>
          <p:cNvPr id="47118" name="Picture 14" descr="C:\School\cs291\presentation1\porsch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5029200"/>
            <a:ext cx="2057400" cy="167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Retrieval</a:t>
            </a:r>
          </a:p>
        </p:txBody>
      </p:sp>
      <p:pic>
        <p:nvPicPr>
          <p:cNvPr id="48131" name="Picture 3" descr="C:\School\cs291\presentation1\Qu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457200"/>
            <a:ext cx="4648200" cy="1885950"/>
          </a:xfrm>
          <a:prstGeom prst="rect">
            <a:avLst/>
          </a:prstGeom>
          <a:noFill/>
        </p:spPr>
      </p:pic>
      <p:pic>
        <p:nvPicPr>
          <p:cNvPr id="48132" name="Picture 4" descr="C:\School\cs291\presentation1\resul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362200"/>
            <a:ext cx="5257800" cy="3971925"/>
          </a:xfrm>
          <a:prstGeom prst="rect">
            <a:avLst/>
          </a:prstGeom>
          <a:noFill/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343400" y="64008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ea typeface="Times New Roman" pitchFamily="-110" charset="0"/>
                <a:cs typeface="Times New Roman" pitchFamily="-110" charset="0"/>
              </a:rPr>
              <a:t>Jeremy S. De Bonet, Paul Viola (1997).  Structure Driven Image Database Retrieval.  Neural Information Processing 10 (1997).</a:t>
            </a:r>
            <a:r>
              <a:rPr lang="en-US" sz="120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Segmentation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4267200" y="4267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048000" y="6172200"/>
            <a:ext cx="419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http://vizlab.rutgers.edu/~comanici/segm_images.html</a:t>
            </a:r>
          </a:p>
        </p:txBody>
      </p:sp>
      <p:pic>
        <p:nvPicPr>
          <p:cNvPr id="49159" name="Picture 7" descr="C:\School\cs291\presentation1\h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48000"/>
            <a:ext cx="2971800" cy="2384425"/>
          </a:xfrm>
          <a:prstGeom prst="rect">
            <a:avLst/>
          </a:prstGeom>
          <a:noFill/>
        </p:spPr>
      </p:pic>
      <p:pic>
        <p:nvPicPr>
          <p:cNvPr id="49160" name="Picture 8" descr="C:\School\cs291\presentation1\seg-han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895600"/>
            <a:ext cx="3124200" cy="2505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an image represented?</a:t>
            </a:r>
            <a:endParaRPr lang="en-US" dirty="0"/>
          </a:p>
        </p:txBody>
      </p:sp>
      <p:pic>
        <p:nvPicPr>
          <p:cNvPr id="3" name="Picture 5" descr="C:\images\homer\surprise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971800"/>
            <a:ext cx="1814513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Designs\Capsules.pot</Template>
  <TotalTime>3002</TotalTime>
  <Words>920</Words>
  <Application>Microsoft Macintosh PowerPoint</Application>
  <PresentationFormat>On-screen Show (4:3)</PresentationFormat>
  <Paragraphs>194</Paragraphs>
  <Slides>48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Capsules</vt:lpstr>
      <vt:lpstr>SmartDraw</vt:lpstr>
      <vt:lpstr>Equation</vt:lpstr>
      <vt:lpstr>Image Processing</vt:lpstr>
      <vt:lpstr>Image processing</vt:lpstr>
      <vt:lpstr>Text retrieval</vt:lpstr>
      <vt:lpstr>The Problem: Image Similarity</vt:lpstr>
      <vt:lpstr>Where does this problem arise in computer vision?</vt:lpstr>
      <vt:lpstr>Classification</vt:lpstr>
      <vt:lpstr>Retrieval</vt:lpstr>
      <vt:lpstr>Segmentation</vt:lpstr>
      <vt:lpstr>How is an image represented?</vt:lpstr>
      <vt:lpstr>How is an image represented?</vt:lpstr>
      <vt:lpstr>Image file formats</vt:lpstr>
      <vt:lpstr>Bitmap</vt:lpstr>
      <vt:lpstr>JPEG Compression Process</vt:lpstr>
      <vt:lpstr>JPEG Compression Process</vt:lpstr>
      <vt:lpstr>JPEG Compression Process</vt:lpstr>
      <vt:lpstr>JPEG Compression Process</vt:lpstr>
      <vt:lpstr>JPEG Compression</vt:lpstr>
      <vt:lpstr>Image features</vt:lpstr>
      <vt:lpstr>Color</vt:lpstr>
      <vt:lpstr>L*a*b*</vt:lpstr>
      <vt:lpstr>L*a*b*</vt:lpstr>
      <vt:lpstr>Texture</vt:lpstr>
      <vt:lpstr>Texture</vt:lpstr>
      <vt:lpstr>Gabor Filters</vt:lpstr>
      <vt:lpstr>Examples of Gabor Filters</vt:lpstr>
      <vt:lpstr>Gabor filters</vt:lpstr>
      <vt:lpstr>Gabor filters</vt:lpstr>
      <vt:lpstr>Features</vt:lpstr>
      <vt:lpstr>Features</vt:lpstr>
      <vt:lpstr>One approach: histograms</vt:lpstr>
      <vt:lpstr>Histogram Example</vt:lpstr>
      <vt:lpstr>Cumulative Histogram</vt:lpstr>
      <vt:lpstr>Similarity Measures Using the Histograms</vt:lpstr>
      <vt:lpstr>Heuristic Histogram Distances</vt:lpstr>
      <vt:lpstr>More heuristic distances</vt:lpstr>
      <vt:lpstr>Cumulative Difference Example</vt:lpstr>
      <vt:lpstr>How would you test the performance of these algorithms?</vt:lpstr>
      <vt:lpstr>Data Set: Color</vt:lpstr>
      <vt:lpstr>Data Set: Texture</vt:lpstr>
      <vt:lpstr>Setup:  Classification</vt:lpstr>
      <vt:lpstr>Results:  Classification, color data set</vt:lpstr>
      <vt:lpstr>Results:  Classification, texture data set</vt:lpstr>
      <vt:lpstr>Results: Image Retrieval</vt:lpstr>
      <vt:lpstr>Setup: Segmentation</vt:lpstr>
      <vt:lpstr>Setup: Segmentation</vt:lpstr>
      <vt:lpstr>Setup: Segmentation (cont.)</vt:lpstr>
      <vt:lpstr>Results: Segmentation</vt:lpstr>
      <vt:lpstr>Something fun…</vt:lpstr>
    </vt:vector>
  </TitlesOfParts>
  <Company>is a stud!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Empirical Evaluation of Dissimilarity Meaures for Color and Texture</dc:title>
  <dc:creator>Dave Kauchak</dc:creator>
  <cp:lastModifiedBy>David Kauchak</cp:lastModifiedBy>
  <cp:revision>173</cp:revision>
  <cp:lastPrinted>1601-01-01T00:00:00Z</cp:lastPrinted>
  <dcterms:created xsi:type="dcterms:W3CDTF">2009-11-02T19:00:19Z</dcterms:created>
  <dcterms:modified xsi:type="dcterms:W3CDTF">2012-11-08T15:55:40Z</dcterms:modified>
</cp:coreProperties>
</file>