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1190" r:id="rId2"/>
    <p:sldId id="1233" r:id="rId3"/>
    <p:sldId id="1234" r:id="rId4"/>
    <p:sldId id="1192" r:id="rId5"/>
    <p:sldId id="1196" r:id="rId6"/>
    <p:sldId id="1197" r:id="rId7"/>
    <p:sldId id="1198" r:id="rId8"/>
    <p:sldId id="1199" r:id="rId9"/>
    <p:sldId id="1200" r:id="rId10"/>
    <p:sldId id="1201" r:id="rId11"/>
    <p:sldId id="1202" r:id="rId12"/>
    <p:sldId id="1194" r:id="rId13"/>
    <p:sldId id="1203" r:id="rId14"/>
    <p:sldId id="1204" r:id="rId15"/>
    <p:sldId id="1205" r:id="rId16"/>
    <p:sldId id="1206" r:id="rId17"/>
    <p:sldId id="1207" r:id="rId18"/>
    <p:sldId id="1208" r:id="rId19"/>
    <p:sldId id="1209" r:id="rId20"/>
    <p:sldId id="1211" r:id="rId21"/>
    <p:sldId id="1212" r:id="rId22"/>
    <p:sldId id="1215" r:id="rId23"/>
    <p:sldId id="1216" r:id="rId24"/>
    <p:sldId id="1223" r:id="rId25"/>
    <p:sldId id="1213" r:id="rId26"/>
    <p:sldId id="1214" r:id="rId27"/>
    <p:sldId id="1218" r:id="rId28"/>
    <p:sldId id="1220" r:id="rId29"/>
    <p:sldId id="1224" r:id="rId30"/>
    <p:sldId id="1222" r:id="rId31"/>
    <p:sldId id="1225" r:id="rId32"/>
    <p:sldId id="1226" r:id="rId33"/>
    <p:sldId id="1227" r:id="rId34"/>
    <p:sldId id="1228" r:id="rId35"/>
    <p:sldId id="1230" r:id="rId36"/>
    <p:sldId id="1231" r:id="rId37"/>
    <p:sldId id="1235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C62"/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80484" autoAdjust="0"/>
  </p:normalViewPr>
  <p:slideViewPr>
    <p:cSldViewPr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0" charset="0"/>
              </a:defRPr>
            </a:lvl1pPr>
          </a:lstStyle>
          <a:p>
            <a:fld id="{C52D94AE-1324-C74B-9377-DFCFAF4F4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E776990-A21B-674D-B6B8-CFC1C7F67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5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C3B4B-10A5-FD4E-83F8-C2164366F4EE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27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consider this a supervised</a:t>
            </a:r>
            <a:r>
              <a:rPr lang="en-US">
                <a:solidFill>
                  <a:srgbClr val="2118E3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multi-class, multi-label</a:t>
            </a:r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problem.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7A0D2-B16B-0348-89C6-9F1C6FCC8A0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Segway - But first we must collect data that reflects these semantic associations between the audio content and words used to describe the audio content.</a:t>
            </a:r>
          </a:p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6698F-DD37-B442-8181-0ED7B3B7D6A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29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b="1" dirty="0" smtClean="0">
                <a:solidFill>
                  <a:srgbClr val="FFFFFF"/>
                </a:solidFill>
                <a:ea typeface="ＭＳ Ｐゴシック" pitchFamily="-108" charset="-128"/>
              </a:rPr>
              <a:t>Benefits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Computationally efficient for parameter estimation and inference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‘Smoothed’ song representation </a:t>
            </a:r>
            <a:r>
              <a:rPr lang="en-US" sz="1300" dirty="0" err="1" smtClean="0">
                <a:solidFill>
                  <a:srgbClr val="FFFFFF"/>
                </a:solidFill>
                <a:ea typeface="ＭＳ Ｐゴシック" pitchFamily="-108" charset="-128"/>
                <a:sym typeface="Symbol" pitchFamily="-108" charset="2"/>
              </a:rPr>
              <a:t></a:t>
            </a: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 better density estimate</a:t>
            </a:r>
            <a:r>
              <a:rPr lang="en-US" sz="1100" dirty="0" smtClean="0">
                <a:solidFill>
                  <a:srgbClr val="FFFFFF"/>
                </a:solidFill>
                <a:ea typeface="ＭＳ Ｐゴシック" pitchFamily="-108" charset="-128"/>
              </a:rPr>
              <a:t> </a:t>
            </a:r>
          </a:p>
          <a:p>
            <a:pPr eaLnBrk="1" hangingPunct="1"/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6698F-DD37-B442-8181-0ED7B3B7D6AC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30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b="1" dirty="0" smtClean="0">
                <a:solidFill>
                  <a:srgbClr val="FFFFFF"/>
                </a:solidFill>
                <a:ea typeface="ＭＳ Ｐゴシック" pitchFamily="-108" charset="-128"/>
              </a:rPr>
              <a:t>Benefits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Computationally efficient for parameter estimation and inference</a:t>
            </a:r>
          </a:p>
          <a:p>
            <a:pPr marL="563857" indent="-563857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+ ‘Smoothed’ song representation </a:t>
            </a:r>
            <a:r>
              <a:rPr lang="en-US" sz="1300" dirty="0" err="1" smtClean="0">
                <a:solidFill>
                  <a:srgbClr val="FFFFFF"/>
                </a:solidFill>
                <a:ea typeface="ＭＳ Ｐゴシック" pitchFamily="-108" charset="-128"/>
                <a:sym typeface="Symbol" pitchFamily="-108" charset="2"/>
              </a:rPr>
              <a:t></a:t>
            </a:r>
            <a:r>
              <a:rPr lang="en-US" sz="1300" dirty="0" smtClean="0">
                <a:solidFill>
                  <a:srgbClr val="FFFFFF"/>
                </a:solidFill>
                <a:ea typeface="ＭＳ Ｐゴシック" pitchFamily="-108" charset="-128"/>
              </a:rPr>
              <a:t> better density estimate</a:t>
            </a:r>
            <a:r>
              <a:rPr lang="en-US" sz="1100" dirty="0" smtClean="0">
                <a:solidFill>
                  <a:srgbClr val="FFFFFF"/>
                </a:solidFill>
                <a:ea typeface="ＭＳ Ｐゴシック" pitchFamily="-108" charset="-128"/>
              </a:rPr>
              <a:t> </a:t>
            </a:r>
          </a:p>
          <a:p>
            <a:pPr eaLnBrk="1" hangingPunct="1"/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25574-76C0-AD4B-B835-D0F97049B586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F584E-EF19-E440-B180-7519463A0B8E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C3B9-E245-DD46-8D52-DD92254013E7}" type="slidenum">
              <a:rPr lang="en-US"/>
              <a:pPr/>
              <a:t>33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19DB8-3FB1-EB4E-A4CE-8EEFD76D2D83}" type="slidenum">
              <a:rPr lang="en-US"/>
              <a:pPr/>
              <a:t>34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All Tender songs make sense, but this brings up the notion of subjectivity.</a:t>
            </a:r>
          </a:p>
          <a:p>
            <a:r>
              <a:rPr lang="en-US"/>
              <a:t>2) Female Vocal is more objective, but Junior Murvin is a man. If you listen, it sound more like a woman.</a:t>
            </a:r>
          </a:p>
          <a:p>
            <a:r>
              <a:rPr lang="en-US"/>
              <a:t>3) When we combine words, note that CSN, Art, John, Tom fall off, but Jewel remains.</a:t>
            </a:r>
          </a:p>
          <a:p>
            <a:r>
              <a:rPr lang="en-US"/>
              <a:t>Alicia, Shakira, Christina, and Britiney all fall off and are replace is other females singer that are more tender</a:t>
            </a:r>
          </a:p>
          <a:p>
            <a:r>
              <a:rPr lang="en-US"/>
              <a:t>4)The Everly Brothers, like Junior, have pretty femine voices - music knowledge discovery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236F-5ED1-6040-BBBB-983DBDD91716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100" b="1" dirty="0">
                <a:latin typeface="Arial Rounded MT Bold" pitchFamily="-107" charset="0"/>
              </a:rPr>
              <a:t>Key point:</a:t>
            </a:r>
            <a:r>
              <a:rPr lang="en-US" sz="2100" dirty="0">
                <a:latin typeface="Arial Rounded MT Bold" pitchFamily="-107" charset="0"/>
              </a:rPr>
              <a:t> By pooling human annotations, our model can produce annotations that are as consistent as annotations produced by individuals, when compared against a population average.</a:t>
            </a:r>
          </a:p>
          <a:p>
            <a:endParaRPr lang="en-US" dirty="0"/>
          </a:p>
          <a:p>
            <a:r>
              <a:rPr lang="en-US" dirty="0"/>
              <a:t>Precision of 0.10 means that 1 out of 10 times a word is used it is used correctly.</a:t>
            </a:r>
          </a:p>
          <a:p>
            <a:r>
              <a:rPr lang="en-US" dirty="0"/>
              <a:t>Recall of 0.10 mean that of the 10 times a word is used, our system identifies it 1 time.</a:t>
            </a:r>
          </a:p>
          <a:p>
            <a:r>
              <a:rPr lang="en-US" dirty="0"/>
              <a:t>The empirical upper bound on Recall is because most songs are annotated with more than 10 words so we can’t be perfect </a:t>
            </a:r>
          </a:p>
          <a:p>
            <a:r>
              <a:rPr lang="en-US" dirty="0"/>
              <a:t>Human model is found by holding out individual annotations from the ground truth and then comparing it to the ground truth.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B531-7D2B-5348-ADB0-4DC8E756C960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173 1 word queries </a:t>
            </a:r>
          </a:p>
          <a:p>
            <a:r>
              <a:rPr lang="en-US"/>
              <a:t>4K 2-word query</a:t>
            </a:r>
          </a:p>
          <a:p>
            <a:r>
              <a:rPr lang="en-US"/>
              <a:t>50K 3 word queries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474" y="4561341"/>
            <a:ext cx="5364254" cy="4319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05" tIns="46402" rIns="92805" bIns="46402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music engine functions in much the same way: 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have songs, we have a query and we want a ranked list of songs.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What is less clear is how we create this music index. </a:t>
            </a: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is, essentially the question that we posed to our question in class last spring.</a:t>
            </a:r>
          </a:p>
          <a:p>
            <a:endParaRPr lang="en-US" baseline="0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aseline="0" dirty="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How might you do it?</a:t>
            </a:r>
            <a:endParaRPr lang="en-US" dirty="0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E0828-A0F8-C945-8683-5BB4AB77D586}" type="slidenum">
              <a:rPr lang="en-US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13</a:t>
            </a:fld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type Bluegrass and click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personalized</a:t>
            </a:r>
            <a:r>
              <a:rPr lang="en-US" baseline="0" dirty="0" smtClean="0"/>
              <a:t> radio play begins play music, in this case a song called spooky lane by Sam Bush.</a:t>
            </a:r>
          </a:p>
          <a:p>
            <a:r>
              <a:rPr lang="en-US" baseline="0" dirty="0" smtClean="0"/>
              <a:t>We have standard controls: volume slider (need a little work), Play/Pause, and fast forward (in case you don’t like the songs we are recommending)</a:t>
            </a:r>
          </a:p>
          <a:p>
            <a:r>
              <a:rPr lang="en-US" baseline="0" dirty="0" smtClean="0"/>
              <a:t>It also show the next two up coming songs.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 is 6 tags that describe the current song. </a:t>
            </a:r>
          </a:p>
          <a:p>
            <a:r>
              <a:rPr lang="en-US" baseline="0" dirty="0" smtClean="0"/>
              <a:t>We can select one of these tags, say “mandolin”, and add it to our radio station so that futures songs will be bluegrass songs with mandolin.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Notices</a:t>
            </a:r>
            <a:r>
              <a:rPr lang="en-US" baseline="0" dirty="0" smtClean="0"/>
              <a:t> that this updates the futures songs.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Eventually the songs runs it course</a:t>
            </a:r>
            <a:r>
              <a:rPr lang="en-US" baseline="0" dirty="0" smtClean="0"/>
              <a:t> (or we skip it) and the next songs starts playing. In this case, Walk on Boy by Doc Watson.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front end, but the truly exciting stuff is in the back end…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before I can describe the backend, we need to learn about how typical search engines like Google work…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064-7057-6549-AF47-73ED2BC255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4A025-75F7-404D-97FF-DB9011ED6541}" type="slidenum">
              <a:rPr lang="en-US"/>
              <a:pPr/>
              <a:t>24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F3CF3162-1186-7C47-A680-849F51B47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D7662-2F74-304B-9DA1-7AF2B6FBE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572E-CC8A-4340-B182-56B6B7530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57BDB-F536-6A40-9A98-7A83AB86B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AC21-C58F-614C-B648-F5353282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4107-489E-0F4B-8521-A361F9919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33A89-2F01-164C-A721-3E50D931D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BBD5-37B2-9445-BD45-86C82330B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D1476-B5D5-EC4A-AEF1-91B6471AD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7DEFF-136B-1C47-BC18-65EFE6483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EF042-7705-A847-B379-0EEB16A41C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2042FB8F-D8D6-1544-8BD1-1262B41C65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microsoft.com/office/2007/relationships/media" Target="file://localhost/Users/Doug/Work/Research/SemanticMusic/Talks/AudioSocial_Summer09/Sam%20Bush%20-%20Spooky%20Lane_short.wav" TargetMode="External"/><Relationship Id="rId2" Type="http://schemas.openxmlformats.org/officeDocument/2006/relationships/audio" Target="file://localhost/Users/Doug/Work/Research/SemanticMusic/Talks/AudioSocial_Summer09/Sam%20Bush%20-%20Spooky%20Lane_short.wa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0.png"/><Relationship Id="rId6" Type="http://schemas.openxmlformats.org/officeDocument/2006/relationships/image" Target="../media/image17.jpeg"/><Relationship Id="rId1" Type="http://schemas.microsoft.com/office/2007/relationships/media" Target="file://localhost/Users/Doug/Work/Research/SemanticMusic/Talks/SCCiM_Feb07/frank_sinatra-clip.wav" TargetMode="External"/><Relationship Id="rId2" Type="http://schemas.openxmlformats.org/officeDocument/2006/relationships/audio" Target="file://localhost/Users/Doug/Work/Research/SemanticMusic/Talks/SCCiM_Feb07/frank_sinatra-clip.wa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hyperlink" Target="http://www.youtube.com/watch?v=Mr_uHJPUlO8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1" Type="http://schemas.microsoft.com/office/2007/relationships/media" Target="rhcp-give_it_away-clip.wav" TargetMode="External"/><Relationship Id="rId2" Type="http://schemas.openxmlformats.org/officeDocument/2006/relationships/audio" Target="rhcp-give_it_away-clip.wa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8362950" cy="253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248400"/>
            <a:ext cx="2621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http://www.xkcd.com/655/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might you do this?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2400" y="2286000"/>
            <a:ext cx="8091764" cy="4347865"/>
            <a:chOff x="152400" y="2286000"/>
            <a:chExt cx="8091764" cy="4347865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819400" y="4876800"/>
              <a:ext cx="17526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pic>
          <p:nvPicPr>
            <p:cNvPr id="60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682570" y="3124200"/>
              <a:ext cx="838200" cy="425527"/>
            </a:xfrm>
            <a:prstGeom prst="rect">
              <a:avLst/>
            </a:prstGeom>
            <a:noFill/>
          </p:spPr>
        </p:pic>
        <p:sp>
          <p:nvSpPr>
            <p:cNvPr id="61" name="Right Arrow 60"/>
            <p:cNvSpPr/>
            <p:nvPr/>
          </p:nvSpPr>
          <p:spPr bwMode="auto">
            <a:xfrm>
              <a:off x="1749370" y="3048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pic>
          <p:nvPicPr>
            <p:cNvPr id="62" name="Picture 4" descr="C:\School\cs291\presentation2\wavelet_dem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667000"/>
              <a:ext cx="1447800" cy="1527624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152400" y="2286000"/>
              <a:ext cx="1956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IR approach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4267200" y="3048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81600" y="3124200"/>
              <a:ext cx="1573434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6" name="Right Arrow 65"/>
            <p:cNvSpPr/>
            <p:nvPr/>
          </p:nvSpPr>
          <p:spPr bwMode="auto">
            <a:xfrm rot="7506848">
              <a:off x="4768052" y="3929852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22366" y="491478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5600" y="544818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95600" y="600069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4800600" y="5334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94166" y="5543490"/>
              <a:ext cx="1573434" cy="400110"/>
            </a:xfrm>
            <a:prstGeom prst="rect">
              <a:avLst/>
            </a:prstGeom>
            <a:noFill/>
            <a:ln>
              <a:solidFill>
                <a:srgbClr val="00E4A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20516300">
              <a:off x="5794707" y="4882257"/>
              <a:ext cx="1573434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f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 … f</a:t>
              </a:r>
              <a:r>
                <a:rPr lang="en-US" sz="2000" baseline="-25000" dirty="0" smtClean="0"/>
                <a:t>n</a:t>
              </a:r>
              <a:endParaRPr lang="en-US" sz="2000" baseline="-25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57800" y="6172200"/>
              <a:ext cx="2986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 by cosine </a:t>
              </a:r>
              <a:r>
                <a:rPr lang="en-US" dirty="0" err="1" smtClean="0"/>
                <a:t>sim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similarity: </a:t>
            </a:r>
            <a:br>
              <a:rPr lang="en-US" dirty="0" smtClean="0"/>
            </a:br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733" y="27387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02028" y="33483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02028" y="3881735"/>
            <a:ext cx="104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2028" y="6019800"/>
            <a:ext cx="110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song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56871" y="460203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7944694">
            <a:off x="1423197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 rot="17944694">
            <a:off x="2189085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 rot="17944694">
            <a:off x="2951085" y="19374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 rot="17944694">
            <a:off x="5386799" y="1944293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user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2667000"/>
            <a:ext cx="4572000" cy="396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347464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36" y="2743200"/>
            <a:ext cx="347464" cy="43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3200"/>
            <a:ext cx="347464" cy="43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86200"/>
            <a:ext cx="347464" cy="431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76600"/>
            <a:ext cx="347464" cy="431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7944694">
            <a:off x="3560685" y="1861242"/>
            <a:ext cx="95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86200"/>
            <a:ext cx="347464" cy="431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11600"/>
            <a:ext cx="347464" cy="43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3810000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might you conclude from this information?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/>
          <a:lstStyle/>
          <a:p>
            <a:r>
              <a:rPr lang="en-US" sz="3600" dirty="0" smtClean="0"/>
              <a:t>Songs using descriptive text search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33800" y="26670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91000" y="30480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8194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7150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2057400"/>
            <a:ext cx="1295400" cy="65763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Very few commercial systems like this …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514600"/>
            <a:ext cx="223831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jazzy,</a:t>
            </a:r>
          </a:p>
          <a:p>
            <a:r>
              <a:rPr lang="en-US" dirty="0" smtClean="0"/>
              <a:t>smooth,</a:t>
            </a:r>
          </a:p>
          <a:p>
            <a:r>
              <a:rPr lang="en-US" dirty="0" smtClean="0"/>
              <a:t>easy listening</a:t>
            </a:r>
            <a:endParaRPr lang="en-US" dirty="0"/>
          </a:p>
        </p:txBody>
      </p:sp>
      <p:pic>
        <p:nvPicPr>
          <p:cNvPr id="1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2847567"/>
            <a:ext cx="1295400" cy="657633"/>
          </a:xfrm>
          <a:prstGeom prst="rect">
            <a:avLst/>
          </a:prstGeom>
          <a:noFill/>
        </p:spPr>
      </p:pic>
      <p:pic>
        <p:nvPicPr>
          <p:cNvPr id="1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3685767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430" y="-533400"/>
            <a:ext cx="12868030" cy="937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0352"/>
            <a:ext cx="12868023" cy="937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7467600" y="4343400"/>
            <a:ext cx="266700" cy="2159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-530352"/>
            <a:ext cx="12868028" cy="937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667000" y="5181600"/>
            <a:ext cx="266700" cy="2159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Sam Bush - Spooky Lane_short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6573838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3400"/>
            <a:ext cx="12868029" cy="937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530352"/>
            <a:ext cx="12868031" cy="937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key behind keyword based </a:t>
            </a:r>
            <a:r>
              <a:rPr lang="en-US" dirty="0" smtClean="0"/>
              <a:t>systems </a:t>
            </a:r>
            <a:r>
              <a:rPr lang="en-US" dirty="0" smtClean="0"/>
              <a:t>is annotating the music with tags</a:t>
            </a:r>
            <a:endParaRPr lang="en-US" dirty="0"/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2743200"/>
            <a:ext cx="1295400" cy="657633"/>
          </a:xfrm>
          <a:prstGeom prst="rect">
            <a:avLst/>
          </a:prstGeom>
          <a:noFill/>
        </p:spPr>
      </p:pic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3962400"/>
            <a:ext cx="1295400" cy="657633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914400" y="5209767"/>
            <a:ext cx="1295400" cy="6576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819400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dance, instrumental, rock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038600"/>
            <a:ext cx="433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blues, </a:t>
            </a:r>
            <a:r>
              <a:rPr lang="en-US" dirty="0" err="1" smtClean="0"/>
              <a:t>saxaphone</a:t>
            </a:r>
            <a:r>
              <a:rPr lang="en-US" dirty="0" smtClean="0"/>
              <a:t>, cool vibe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9162" y="5257800"/>
            <a:ext cx="349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pop, ray </a:t>
            </a:r>
            <a:r>
              <a:rPr lang="en-US" dirty="0" err="1" smtClean="0"/>
              <a:t>charles</a:t>
            </a:r>
            <a:r>
              <a:rPr lang="en-US" dirty="0" smtClean="0"/>
              <a:t>, deep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human approach</a:t>
            </a:r>
            <a:endParaRPr lang="en-US" dirty="0"/>
          </a:p>
        </p:txBody>
      </p:sp>
      <p:pic>
        <p:nvPicPr>
          <p:cNvPr id="4" name="Picture 6" descr="Pandora Music Annota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4785245" cy="426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6854" y="2362200"/>
            <a:ext cx="353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“expert musicologists” from Pandora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114800"/>
            <a:ext cx="18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Pros/Cons?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07" charset="0"/>
                <a:ea typeface="Times New Roman" pitchFamily="-107" charset="0"/>
                <a:cs typeface="Times New Roman" pitchFamily="-107" charset="0"/>
              </a:rPr>
              <a:t>Audio Retrieval</a:t>
            </a:r>
            <a:endParaRPr lang="en-US" sz="3200" dirty="0">
              <a:latin typeface="Helvetica" pitchFamily="-107" charset="0"/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7086600" cy="1828800"/>
          </a:xfrm>
        </p:spPr>
        <p:txBody>
          <a:bodyPr/>
          <a:lstStyle/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07" charset="2"/>
              <a:buNone/>
            </a:pPr>
            <a:r>
              <a:rPr lang="en-US" dirty="0" smtClean="0"/>
              <a:t>cs458</a:t>
            </a:r>
            <a:endParaRPr lang="en-US" dirty="0"/>
          </a:p>
          <a:p>
            <a:pPr algn="r" eaLnBrk="1" hangingPunct="1">
              <a:buFont typeface="Wingdings" pitchFamily="-107" charset="2"/>
              <a:buNone/>
            </a:pPr>
            <a:r>
              <a:rPr lang="en-US" dirty="0"/>
              <a:t>Fall </a:t>
            </a:r>
            <a:r>
              <a:rPr lang="en-US" dirty="0" smtClean="0"/>
              <a:t>2012</a:t>
            </a:r>
            <a:endParaRPr lang="en-US" dirty="0" smtClean="0"/>
          </a:p>
          <a:p>
            <a:pPr algn="r" eaLnBrk="1" hangingPunct="1">
              <a:buFont typeface="Wingdings" pitchFamily="-107" charset="2"/>
              <a:buNone/>
            </a:pPr>
            <a:r>
              <a:rPr lang="en-US" sz="1300" i="1" dirty="0" smtClean="0">
                <a:solidFill>
                  <a:srgbClr val="437085"/>
                </a:solidFill>
              </a:rPr>
              <a:t>Thanks to Doug Turnbull for some of the slides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human approach: games</a:t>
            </a:r>
            <a:endParaRPr lang="en-US" dirty="0"/>
          </a:p>
        </p:txBody>
      </p:sp>
      <p:pic>
        <p:nvPicPr>
          <p:cNvPr id="4" name="Content Placeholder 5" descr="Picture 4.png"/>
          <p:cNvPicPr>
            <a:picLocks noChangeAspect="1"/>
          </p:cNvPicPr>
          <p:nvPr/>
        </p:nvPicPr>
        <p:blipFill>
          <a:blip r:embed="rId2"/>
          <a:srcRect l="-30351" r="-30351"/>
          <a:stretch>
            <a:fillRect/>
          </a:stretch>
        </p:blipFill>
        <p:spPr bwMode="auto">
          <a:xfrm>
            <a:off x="0" y="2209800"/>
            <a:ext cx="78335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web: music reviews</a:t>
            </a:r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5943600" cy="4707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4014177"/>
            <a:ext cx="173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 music tagger</a:t>
            </a:r>
            <a:endParaRPr lang="en-US" dirty="0"/>
          </a:p>
        </p:txBody>
      </p:sp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3505200"/>
            <a:ext cx="609600" cy="309474"/>
          </a:xfrm>
          <a:prstGeom prst="rect">
            <a:avLst/>
          </a:prstGeom>
          <a:noFill/>
        </p:spPr>
      </p:pic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4491126"/>
            <a:ext cx="609600" cy="309474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5481726"/>
            <a:ext cx="609600" cy="309474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536251" y="3429000"/>
            <a:ext cx="762000" cy="533400"/>
            <a:chOff x="1905000" y="3048000"/>
            <a:chExt cx="762000" cy="533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536251" y="4419600"/>
            <a:ext cx="762000" cy="533400"/>
            <a:chOff x="1905000" y="3048000"/>
            <a:chExt cx="762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1536251" y="5410200"/>
            <a:ext cx="762000" cy="533400"/>
            <a:chOff x="1905000" y="3048000"/>
            <a:chExt cx="7620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Left-Right Arrow 38"/>
          <p:cNvSpPr/>
          <p:nvPr/>
        </p:nvSpPr>
        <p:spPr bwMode="auto">
          <a:xfrm>
            <a:off x="1079051" y="35814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>
            <a:off x="1079051" y="45720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1079051" y="55626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2743200"/>
            <a:ext cx="85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song</a:t>
            </a:r>
          </a:p>
          <a:p>
            <a:r>
              <a:rPr lang="en-US" sz="1800" dirty="0" smtClean="0"/>
              <a:t>signal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3851" y="2895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review</a:t>
            </a:r>
          </a:p>
        </p:txBody>
      </p:sp>
      <p:sp>
        <p:nvSpPr>
          <p:cNvPr id="44" name="Right Arrow 43"/>
          <p:cNvSpPr/>
          <p:nvPr/>
        </p:nvSpPr>
        <p:spPr bwMode="auto">
          <a:xfrm>
            <a:off x="2755451" y="3962400"/>
            <a:ext cx="609600" cy="1371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3886200"/>
            <a:ext cx="1283149" cy="1295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1308" y="42672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05400" y="2209800"/>
            <a:ext cx="3677395" cy="4267200"/>
            <a:chOff x="5105400" y="2209800"/>
            <a:chExt cx="3677395" cy="4267200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3048000" y="4343400"/>
              <a:ext cx="4191000" cy="76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6400800" y="3433674"/>
              <a:ext cx="1283149" cy="12954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60708" y="3814674"/>
              <a:ext cx="115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tagger</a:t>
              </a:r>
              <a:endParaRPr lang="en-US" dirty="0"/>
            </a:p>
          </p:txBody>
        </p:sp>
        <p:pic>
          <p:nvPicPr>
            <p:cNvPr id="51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6705600" y="2209800"/>
              <a:ext cx="609600" cy="309474"/>
            </a:xfrm>
            <a:prstGeom prst="rect">
              <a:avLst/>
            </a:prstGeom>
            <a:noFill/>
          </p:spPr>
        </p:pic>
        <p:sp>
          <p:nvSpPr>
            <p:cNvPr id="52" name="Down Arrow 51"/>
            <p:cNvSpPr/>
            <p:nvPr/>
          </p:nvSpPr>
          <p:spPr bwMode="auto">
            <a:xfrm>
              <a:off x="6781800" y="2671674"/>
              <a:ext cx="457200" cy="6096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5943600"/>
              <a:ext cx="3296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blues, </a:t>
              </a:r>
              <a:r>
                <a:rPr lang="en-US" sz="1800" dirty="0" err="1" smtClean="0"/>
                <a:t>saxaphone</a:t>
              </a:r>
              <a:r>
                <a:rPr lang="en-US" sz="1800" dirty="0" smtClean="0"/>
                <a:t>, cool vibe</a:t>
              </a:r>
              <a:endParaRPr lang="en-US" sz="1800" dirty="0"/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6781800" y="5105400"/>
              <a:ext cx="457200" cy="6096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3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a music tagger</a:t>
            </a:r>
            <a:endParaRPr lang="en-US" dirty="0"/>
          </a:p>
        </p:txBody>
      </p:sp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3505200"/>
            <a:ext cx="609600" cy="309474"/>
          </a:xfrm>
          <a:prstGeom prst="rect">
            <a:avLst/>
          </a:prstGeom>
          <a:noFill/>
        </p:spPr>
      </p:pic>
      <p:pic>
        <p:nvPicPr>
          <p:cNvPr id="7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4491126"/>
            <a:ext cx="609600" cy="309474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93251" y="5481726"/>
            <a:ext cx="609600" cy="309474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1536251" y="3429000"/>
            <a:ext cx="762000" cy="533400"/>
            <a:chOff x="1905000" y="3048000"/>
            <a:chExt cx="762000" cy="533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2"/>
          <p:cNvGrpSpPr/>
          <p:nvPr/>
        </p:nvGrpSpPr>
        <p:grpSpPr>
          <a:xfrm>
            <a:off x="1536251" y="4419600"/>
            <a:ext cx="762000" cy="533400"/>
            <a:chOff x="1905000" y="3048000"/>
            <a:chExt cx="762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30"/>
          <p:cNvGrpSpPr/>
          <p:nvPr/>
        </p:nvGrpSpPr>
        <p:grpSpPr>
          <a:xfrm>
            <a:off x="1536251" y="5410200"/>
            <a:ext cx="762000" cy="533400"/>
            <a:chOff x="1905000" y="3048000"/>
            <a:chExt cx="762000" cy="533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905000" y="3048000"/>
              <a:ext cx="7620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981200" y="3124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81200" y="32004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2766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81200" y="33528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981200" y="34290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981200" y="3505200"/>
              <a:ext cx="609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Left-Right Arrow 38"/>
          <p:cNvSpPr/>
          <p:nvPr/>
        </p:nvSpPr>
        <p:spPr bwMode="auto">
          <a:xfrm>
            <a:off x="1079051" y="35814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0" name="Left-Right Arrow 39"/>
          <p:cNvSpPr/>
          <p:nvPr/>
        </p:nvSpPr>
        <p:spPr bwMode="auto">
          <a:xfrm>
            <a:off x="1079051" y="45720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1079051" y="5562600"/>
            <a:ext cx="381000" cy="152400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2743200"/>
            <a:ext cx="85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song</a:t>
            </a:r>
          </a:p>
          <a:p>
            <a:r>
              <a:rPr lang="en-US" sz="1800" dirty="0" smtClean="0"/>
              <a:t>signal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3851" y="2895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review</a:t>
            </a:r>
          </a:p>
        </p:txBody>
      </p:sp>
      <p:sp>
        <p:nvSpPr>
          <p:cNvPr id="44" name="Right Arrow 43"/>
          <p:cNvSpPr/>
          <p:nvPr/>
        </p:nvSpPr>
        <p:spPr bwMode="auto">
          <a:xfrm>
            <a:off x="2755451" y="3962400"/>
            <a:ext cx="609600" cy="1371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3886200"/>
            <a:ext cx="1283149" cy="1295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1308" y="42672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3962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tasks we need to accomplish?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727700" y="3886200"/>
            <a:ext cx="19050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Learning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5257800" y="4191000"/>
            <a:ext cx="469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4813300" y="5181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43000" y="2422525"/>
            <a:ext cx="1308100" cy="3216275"/>
            <a:chOff x="184" y="470"/>
            <a:chExt cx="824" cy="202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4" y="912"/>
              <a:ext cx="824" cy="1584"/>
              <a:chOff x="184" y="912"/>
              <a:chExt cx="824" cy="1584"/>
            </a:xfrm>
          </p:grpSpPr>
          <p:sp>
            <p:nvSpPr>
              <p:cNvPr id="83978" name="Rectangle 10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816" cy="15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auto">
              <a:xfrm>
                <a:off x="240" y="12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/>
                  <a:t>T</a:t>
                </a:r>
              </a:p>
            </p:txBody>
          </p:sp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336" y="134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/>
                  <a:t>T</a:t>
                </a:r>
                <a:endParaRPr lang="en-US"/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432" y="144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/>
                  <a:t>Annotation</a:t>
                </a:r>
                <a:endParaRPr lang="en-US" b="1"/>
              </a:p>
            </p:txBody>
          </p:sp>
          <p:pic>
            <p:nvPicPr>
              <p:cNvPr id="8398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1905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983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0" y="2001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984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6" y="2097"/>
                <a:ext cx="288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184" y="921"/>
                <a:ext cx="8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/>
                  <a:t>Training Data</a:t>
                </a:r>
              </a:p>
            </p:txBody>
          </p:sp>
        </p:grp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336" y="470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Data</a:t>
              </a:r>
              <a:endParaRPr lang="en-US" sz="20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451100" y="4800600"/>
            <a:ext cx="2362200" cy="914400"/>
            <a:chOff x="1008" y="1968"/>
            <a:chExt cx="1488" cy="576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1008" y="211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1584" y="1968"/>
              <a:ext cx="912" cy="576"/>
            </a:xfrm>
            <a:prstGeom prst="rect">
              <a:avLst/>
            </a:prstGeom>
            <a:noFill/>
            <a:ln w="9525">
              <a:solidFill>
                <a:srgbClr val="7D1D1D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rgbClr val="7D1D1D"/>
                  </a:solidFill>
                </a:rPr>
                <a:t>Audio-Feature</a:t>
              </a:r>
            </a:p>
            <a:p>
              <a:pPr algn="ctr"/>
              <a:r>
                <a:rPr lang="en-US" sz="1600" b="1">
                  <a:solidFill>
                    <a:srgbClr val="7D1D1D"/>
                  </a:solidFill>
                </a:rPr>
                <a:t>Extraction </a:t>
              </a:r>
              <a:r>
                <a:rPr lang="en-US" sz="1600">
                  <a:solidFill>
                    <a:srgbClr val="7D1D1D"/>
                  </a:solidFill>
                </a:rPr>
                <a:t>(</a:t>
              </a:r>
              <a:r>
                <a:rPr lang="en-US" sz="1600" b="1">
                  <a:solidFill>
                    <a:srgbClr val="7D1D1D"/>
                  </a:solidFill>
                </a:rPr>
                <a:t>X</a:t>
              </a:r>
              <a:r>
                <a:rPr lang="en-US" sz="1600">
                  <a:solidFill>
                    <a:srgbClr val="7D1D1D"/>
                  </a:solidFill>
                </a:rPr>
                <a:t>)</a:t>
              </a:r>
              <a:endParaRPr lang="en-US" b="1">
                <a:solidFill>
                  <a:srgbClr val="7D1D1D"/>
                </a:solidFill>
              </a:endParaRPr>
            </a:p>
          </p:txBody>
        </p:sp>
      </p:grpSp>
      <p:sp>
        <p:nvSpPr>
          <p:cNvPr id="83990" name="Oval 22"/>
          <p:cNvSpPr>
            <a:spLocks noChangeArrowheads="1"/>
          </p:cNvSpPr>
          <p:nvPr/>
        </p:nvSpPr>
        <p:spPr bwMode="auto">
          <a:xfrm>
            <a:off x="3289300" y="3276600"/>
            <a:ext cx="1524000" cy="533400"/>
          </a:xfrm>
          <a:prstGeom prst="ellipse">
            <a:avLst/>
          </a:prstGeom>
          <a:noFill/>
          <a:ln w="9525">
            <a:solidFill>
              <a:srgbClr val="7D1D1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7D1D1D"/>
                </a:solidFill>
              </a:rPr>
              <a:t>Vocabulary</a:t>
            </a:r>
            <a:endParaRPr lang="en-US" b="1">
              <a:solidFill>
                <a:srgbClr val="CC9900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51100" y="2422525"/>
            <a:ext cx="2806700" cy="1892301"/>
            <a:chOff x="1008" y="470"/>
            <a:chExt cx="1768" cy="119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008" y="1344"/>
              <a:ext cx="1768" cy="318"/>
              <a:chOff x="1008" y="1344"/>
              <a:chExt cx="1768" cy="318"/>
            </a:xfrm>
          </p:grpSpPr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>
                <a:off x="1008" y="15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1480" y="1488"/>
                <a:ext cx="1296" cy="174"/>
              </a:xfrm>
              <a:prstGeom prst="rect">
                <a:avLst/>
              </a:prstGeom>
              <a:noFill/>
              <a:ln w="9525">
                <a:solidFill>
                  <a:srgbClr val="7D1D1D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>
                    <a:solidFill>
                      <a:srgbClr val="7D1D1D"/>
                    </a:solidFill>
                  </a:rPr>
                  <a:t>Document Vectors</a:t>
                </a:r>
                <a:r>
                  <a:rPr lang="en-US" sz="1200" dirty="0">
                    <a:solidFill>
                      <a:srgbClr val="7D1D1D"/>
                    </a:solidFill>
                  </a:rPr>
                  <a:t> (</a:t>
                </a:r>
                <a:r>
                  <a:rPr lang="en-US" sz="1200" b="1" dirty="0">
                    <a:solidFill>
                      <a:srgbClr val="7D1D1D"/>
                    </a:solidFill>
                  </a:rPr>
                  <a:t>y</a:t>
                </a:r>
                <a:r>
                  <a:rPr lang="en-US" sz="1200" dirty="0">
                    <a:solidFill>
                      <a:srgbClr val="7D1D1D"/>
                    </a:solidFill>
                  </a:rPr>
                  <a:t>)</a:t>
                </a:r>
              </a:p>
            </p:txBody>
          </p: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1617" y="470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7D1D1D"/>
                  </a:solidFill>
                </a:rPr>
                <a:t>Features</a:t>
              </a:r>
            </a:p>
          </p:txBody>
        </p:sp>
      </p:grp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6032500" y="2422525"/>
            <a:ext cx="984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Model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08237"/>
            <a:ext cx="6629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Frank Sinatra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- Fly me to the moon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jazzy, singer / songwriter song that is calming and sad.  It features acoustic guitar, piano, saxophone, a nice male vocal solo, and emotional, high-pitched vocals.  It is a song with a light beat and a slow tempo.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(feat. Snoop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Dogg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) 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Nuthin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' but a 'G'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thang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 a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 poppy, hip-hop song that is arousing and exciting.  It features drum machine, backing vocals, male vocal, a nice acoustic guitar solo, and rapping, strong vocals.  It is a song that is very danceable and with a heavy beat.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3017837"/>
            <a:ext cx="1801177" cy="914400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4922837"/>
            <a:ext cx="1801177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636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step, extract “tags” from the reviews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annotating music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2408237"/>
            <a:ext cx="6629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Frank Sinatra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- Fly me to the moon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jazz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y,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singer / songwriter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song that is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calming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sad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features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acoustic guitar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piano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saxophone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 nice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male vocal solo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emotional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high-pitched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vocals.  It is a song with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light beat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and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slow tempo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Dr. Dre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(feat. Snoop Dogg) - Nuthin' but a 'G' thang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This is 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 pop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py,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hip-hop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6B132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song that is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arousing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EA53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exciting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features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drum machine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backing vocals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male vocal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 nice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2118E3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acoustic guitar solo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rapping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strong vocals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  It is a song that is very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danceable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and with a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EF8C6A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heavy beat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+mn-cs"/>
            </a:endParaRPr>
          </a:p>
        </p:txBody>
      </p:sp>
      <p:pic>
        <p:nvPicPr>
          <p:cNvPr id="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3017837"/>
            <a:ext cx="1801177" cy="914400"/>
          </a:xfrm>
          <a:prstGeom prst="rect">
            <a:avLst/>
          </a:prstGeom>
          <a:noFill/>
        </p:spPr>
      </p:pic>
      <p:pic>
        <p:nvPicPr>
          <p:cNvPr id="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304800" y="4922837"/>
            <a:ext cx="1801177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752600"/>
            <a:ext cx="636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step, extract “tags” from the reviews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Learn a probabilistic model that captures a relationship between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08" charset="-128"/>
              </a:rPr>
              <a:t>audio content</a:t>
            </a: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08" charset="-128"/>
              </a:rPr>
              <a:t>tags</a:t>
            </a:r>
            <a:r>
              <a:rPr lang="en-US" dirty="0" smtClean="0">
                <a:solidFill>
                  <a:srgbClr val="0000FF"/>
                </a:solidFill>
                <a:ea typeface="ＭＳ Ｐゴシック" pitchFamily="-108" charset="-128"/>
              </a:rPr>
              <a:t>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ea typeface="ＭＳ Ｐゴシック" pitchFamily="-108" charset="-12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044949" y="2895600"/>
            <a:ext cx="4184651" cy="2095500"/>
            <a:chOff x="4044949" y="2895600"/>
            <a:chExt cx="4184651" cy="2095500"/>
          </a:xfrm>
        </p:grpSpPr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5595937" y="2895600"/>
              <a:ext cx="2633663" cy="2095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‘Jazz’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‘Male Vocals’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‘Sad’</a:t>
              </a:r>
            </a:p>
            <a:p>
              <a:pPr algn="ctr"/>
              <a:r>
                <a:rPr lang="en-US" sz="2400" b="0" dirty="0">
                  <a:solidFill>
                    <a:srgbClr val="000000"/>
                  </a:solidFill>
                </a:rPr>
                <a:t>‘Slow Tempo’</a:t>
              </a: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4121150" y="3924300"/>
              <a:ext cx="1289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4044949" y="3481388"/>
              <a:ext cx="1407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err="1" smtClean="0"/>
                <a:t>Autotagging</a:t>
              </a:r>
              <a:endParaRPr lang="en-US" b="0" dirty="0"/>
            </a:p>
          </p:txBody>
        </p:sp>
      </p:grp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93799" y="2895600"/>
            <a:ext cx="2633663" cy="2095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Frank Sinatra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</a:rPr>
              <a:t>‘Fly Me to the Moon</a:t>
            </a:r>
            <a:r>
              <a:rPr lang="en-US" sz="1400" b="0" dirty="0"/>
              <a:t>’</a:t>
            </a:r>
            <a:endParaRPr lang="en-US" sz="1400" b="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b="0" dirty="0" smtClean="0"/>
          </a:p>
          <a:p>
            <a:pPr algn="ctr"/>
            <a:endParaRPr lang="en-US" sz="1400" b="0" dirty="0"/>
          </a:p>
          <a:p>
            <a:pPr algn="ctr"/>
            <a:endParaRPr lang="en-US" sz="1400" b="0" dirty="0"/>
          </a:p>
          <a:p>
            <a:pPr algn="ctr"/>
            <a:endParaRPr lang="en-US" sz="1400" b="0" dirty="0"/>
          </a:p>
        </p:txBody>
      </p:sp>
      <p:pic>
        <p:nvPicPr>
          <p:cNvPr id="16398" name="frank_sinatra-cli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1148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4053"/>
            <a:ext cx="8229600" cy="75274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+mn-lt"/>
                <a:ea typeface="ＭＳ Ｐゴシック" pitchFamily="-108" charset="-128"/>
              </a:rPr>
              <a:t>Content-Based </a:t>
            </a:r>
            <a:r>
              <a:rPr lang="en-US" dirty="0" err="1" smtClean="0">
                <a:latin typeface="+mn-lt"/>
                <a:ea typeface="ＭＳ Ｐゴシック" pitchFamily="-108" charset="-128"/>
              </a:rPr>
              <a:t>Autotagging</a:t>
            </a:r>
            <a:endParaRPr lang="en-US" dirty="0" smtClean="0">
              <a:latin typeface="+mn-lt"/>
              <a:ea typeface="ＭＳ Ｐゴシック" pitchFamily="-108" charset="-128"/>
            </a:endParaRPr>
          </a:p>
        </p:txBody>
      </p:sp>
      <p:pic>
        <p:nvPicPr>
          <p:cNvPr id="45069" name="Picture 13" descr="diffFe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199" y="3695700"/>
            <a:ext cx="2584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19800" y="5257800"/>
            <a:ext cx="206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p(tag</a:t>
            </a:r>
            <a:r>
              <a:rPr lang="en-US" dirty="0" smtClean="0">
                <a:solidFill>
                  <a:srgbClr val="FF0000"/>
                </a:solidFill>
              </a:rPr>
              <a:t> | song)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8" fill="hold"/>
                                        <p:tgtEl>
                                          <p:spTgt spid="16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pitchFamily="-108" charset="-128"/>
              </a:rPr>
              <a:t>Modeling a </a:t>
            </a:r>
            <a:r>
              <a:rPr lang="en-US" sz="4000" b="1" dirty="0">
                <a:ea typeface="ＭＳ Ｐゴシック" pitchFamily="-108" charset="-128"/>
              </a:rPr>
              <a:t>Song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-108" charset="-128"/>
              </a:rPr>
              <a:t> </a:t>
            </a:r>
            <a:r>
              <a:rPr lang="en-US" sz="4000" dirty="0">
                <a:ea typeface="ＭＳ Ｐゴシック" pitchFamily="-108" charset="-128"/>
              </a:rPr>
              <a:t> </a:t>
            </a:r>
          </a:p>
        </p:txBody>
      </p:sp>
      <p:sp>
        <p:nvSpPr>
          <p:cNvPr id="124150" name="Text Box 5"/>
          <p:cNvSpPr txBox="1">
            <a:spLocks noChangeArrowheads="1"/>
          </p:cNvSpPr>
          <p:nvPr/>
        </p:nvSpPr>
        <p:spPr bwMode="auto">
          <a:xfrm rot="2901055">
            <a:off x="5268913" y="5481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1" name="Text Box 6"/>
          <p:cNvSpPr txBox="1">
            <a:spLocks noChangeArrowheads="1"/>
          </p:cNvSpPr>
          <p:nvPr/>
        </p:nvSpPr>
        <p:spPr bwMode="auto">
          <a:xfrm>
            <a:off x="4270375" y="4921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4343400"/>
            <a:ext cx="1433513" cy="1635125"/>
            <a:chOff x="720" y="3120"/>
            <a:chExt cx="864" cy="816"/>
          </a:xfrm>
        </p:grpSpPr>
        <p:sp>
          <p:nvSpPr>
            <p:cNvPr id="124367" name="Line 8"/>
            <p:cNvSpPr>
              <a:spLocks noChangeShapeType="1"/>
            </p:cNvSpPr>
            <p:nvPr/>
          </p:nvSpPr>
          <p:spPr bwMode="auto">
            <a:xfrm>
              <a:off x="912" y="3696"/>
              <a:ext cx="67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8" name="Line 9"/>
            <p:cNvSpPr>
              <a:spLocks noChangeShapeType="1"/>
            </p:cNvSpPr>
            <p:nvPr/>
          </p:nvSpPr>
          <p:spPr bwMode="auto">
            <a:xfrm flipH="1">
              <a:off x="720" y="3696"/>
              <a:ext cx="192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69" name="Line 10"/>
            <p:cNvSpPr>
              <a:spLocks noChangeShapeType="1"/>
            </p:cNvSpPr>
            <p:nvPr/>
          </p:nvSpPr>
          <p:spPr bwMode="auto">
            <a:xfrm flipV="1">
              <a:off x="912" y="3120"/>
              <a:ext cx="0" cy="57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153" name="Text Box 11"/>
          <p:cNvSpPr txBox="1">
            <a:spLocks noChangeArrowheads="1"/>
          </p:cNvSpPr>
          <p:nvPr/>
        </p:nvSpPr>
        <p:spPr bwMode="auto">
          <a:xfrm rot="2901055">
            <a:off x="5508625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4" name="Text Box 12"/>
          <p:cNvSpPr txBox="1">
            <a:spLocks noChangeArrowheads="1"/>
          </p:cNvSpPr>
          <p:nvPr/>
        </p:nvSpPr>
        <p:spPr bwMode="auto">
          <a:xfrm rot="2901055">
            <a:off x="5273675" y="4840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5" name="Text Box 13"/>
          <p:cNvSpPr txBox="1">
            <a:spLocks noChangeArrowheads="1"/>
          </p:cNvSpPr>
          <p:nvPr/>
        </p:nvSpPr>
        <p:spPr bwMode="auto">
          <a:xfrm>
            <a:off x="4754563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6" name="Text Box 14"/>
          <p:cNvSpPr txBox="1">
            <a:spLocks noChangeArrowheads="1"/>
          </p:cNvSpPr>
          <p:nvPr/>
        </p:nvSpPr>
        <p:spPr bwMode="auto">
          <a:xfrm>
            <a:off x="4787900" y="5013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7" name="Text Box 15"/>
          <p:cNvSpPr txBox="1">
            <a:spLocks noChangeArrowheads="1"/>
          </p:cNvSpPr>
          <p:nvPr/>
        </p:nvSpPr>
        <p:spPr bwMode="auto">
          <a:xfrm>
            <a:off x="4754563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8" name="Text Box 16"/>
          <p:cNvSpPr txBox="1">
            <a:spLocks noChangeArrowheads="1"/>
          </p:cNvSpPr>
          <p:nvPr/>
        </p:nvSpPr>
        <p:spPr bwMode="auto">
          <a:xfrm>
            <a:off x="4851400" y="4937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59" name="Text Box 17"/>
          <p:cNvSpPr txBox="1">
            <a:spLocks noChangeArrowheads="1"/>
          </p:cNvSpPr>
          <p:nvPr/>
        </p:nvSpPr>
        <p:spPr bwMode="auto">
          <a:xfrm>
            <a:off x="4700588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0" name="Text Box 18"/>
          <p:cNvSpPr txBox="1">
            <a:spLocks noChangeArrowheads="1"/>
          </p:cNvSpPr>
          <p:nvPr/>
        </p:nvSpPr>
        <p:spPr bwMode="auto">
          <a:xfrm>
            <a:off x="4694238" y="47402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1" name="Text Box 19"/>
          <p:cNvSpPr txBox="1">
            <a:spLocks noChangeArrowheads="1"/>
          </p:cNvSpPr>
          <p:nvPr/>
        </p:nvSpPr>
        <p:spPr bwMode="auto">
          <a:xfrm>
            <a:off x="4779963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2" name="Text Box 20"/>
          <p:cNvSpPr txBox="1">
            <a:spLocks noChangeArrowheads="1"/>
          </p:cNvSpPr>
          <p:nvPr/>
        </p:nvSpPr>
        <p:spPr bwMode="auto">
          <a:xfrm>
            <a:off x="4741863" y="48783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3" name="Text Box 21"/>
          <p:cNvSpPr txBox="1">
            <a:spLocks noChangeArrowheads="1"/>
          </p:cNvSpPr>
          <p:nvPr/>
        </p:nvSpPr>
        <p:spPr bwMode="auto">
          <a:xfrm>
            <a:off x="4857750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4" name="Text Box 22"/>
          <p:cNvSpPr txBox="1">
            <a:spLocks noChangeArrowheads="1"/>
          </p:cNvSpPr>
          <p:nvPr/>
        </p:nvSpPr>
        <p:spPr bwMode="auto">
          <a:xfrm>
            <a:off x="4770438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5" name="Text Box 23"/>
          <p:cNvSpPr txBox="1">
            <a:spLocks noChangeArrowheads="1"/>
          </p:cNvSpPr>
          <p:nvPr/>
        </p:nvSpPr>
        <p:spPr bwMode="auto">
          <a:xfrm>
            <a:off x="4706938" y="48164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6" name="Text Box 24"/>
          <p:cNvSpPr txBox="1">
            <a:spLocks noChangeArrowheads="1"/>
          </p:cNvSpPr>
          <p:nvPr/>
        </p:nvSpPr>
        <p:spPr bwMode="auto">
          <a:xfrm>
            <a:off x="4754563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7" name="Text Box 25"/>
          <p:cNvSpPr txBox="1">
            <a:spLocks noChangeArrowheads="1"/>
          </p:cNvSpPr>
          <p:nvPr/>
        </p:nvSpPr>
        <p:spPr bwMode="auto">
          <a:xfrm>
            <a:off x="4857750" y="4810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8" name="Text Box 26"/>
          <p:cNvSpPr txBox="1">
            <a:spLocks noChangeArrowheads="1"/>
          </p:cNvSpPr>
          <p:nvPr/>
        </p:nvSpPr>
        <p:spPr bwMode="auto">
          <a:xfrm>
            <a:off x="4741863" y="4711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69" name="Text Box 27"/>
          <p:cNvSpPr txBox="1">
            <a:spLocks noChangeArrowheads="1"/>
          </p:cNvSpPr>
          <p:nvPr/>
        </p:nvSpPr>
        <p:spPr bwMode="auto">
          <a:xfrm>
            <a:off x="4822825" y="49069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0" name="Text Box 28"/>
          <p:cNvSpPr txBox="1">
            <a:spLocks noChangeArrowheads="1"/>
          </p:cNvSpPr>
          <p:nvPr/>
        </p:nvSpPr>
        <p:spPr bwMode="auto">
          <a:xfrm>
            <a:off x="4940300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1" name="Text Box 29"/>
          <p:cNvSpPr txBox="1">
            <a:spLocks noChangeArrowheads="1"/>
          </p:cNvSpPr>
          <p:nvPr/>
        </p:nvSpPr>
        <p:spPr bwMode="auto">
          <a:xfrm rot="2901055">
            <a:off x="4852988" y="4960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2" name="Text Box 30"/>
          <p:cNvSpPr txBox="1">
            <a:spLocks noChangeArrowheads="1"/>
          </p:cNvSpPr>
          <p:nvPr/>
        </p:nvSpPr>
        <p:spPr bwMode="auto">
          <a:xfrm rot="2901055">
            <a:off x="4924425" y="4895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3" name="Text Box 31"/>
          <p:cNvSpPr txBox="1">
            <a:spLocks noChangeArrowheads="1"/>
          </p:cNvSpPr>
          <p:nvPr/>
        </p:nvSpPr>
        <p:spPr bwMode="auto">
          <a:xfrm rot="2901055">
            <a:off x="5013325" y="4979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4" name="Text Box 32"/>
          <p:cNvSpPr txBox="1">
            <a:spLocks noChangeArrowheads="1"/>
          </p:cNvSpPr>
          <p:nvPr/>
        </p:nvSpPr>
        <p:spPr bwMode="auto">
          <a:xfrm rot="2901055">
            <a:off x="5049838" y="48815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5" name="Text Box 33"/>
          <p:cNvSpPr txBox="1">
            <a:spLocks noChangeArrowheads="1"/>
          </p:cNvSpPr>
          <p:nvPr/>
        </p:nvSpPr>
        <p:spPr bwMode="auto">
          <a:xfrm rot="2901055">
            <a:off x="4914900" y="4992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6" name="Text Box 34"/>
          <p:cNvSpPr txBox="1">
            <a:spLocks noChangeArrowheads="1"/>
          </p:cNvSpPr>
          <p:nvPr/>
        </p:nvSpPr>
        <p:spPr bwMode="auto">
          <a:xfrm rot="2901055">
            <a:off x="5184775" y="4995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7" name="Text Box 35"/>
          <p:cNvSpPr txBox="1">
            <a:spLocks noChangeArrowheads="1"/>
          </p:cNvSpPr>
          <p:nvPr/>
        </p:nvSpPr>
        <p:spPr bwMode="auto">
          <a:xfrm rot="2901055">
            <a:off x="5102225" y="49688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8" name="Text Box 36"/>
          <p:cNvSpPr txBox="1">
            <a:spLocks noChangeArrowheads="1"/>
          </p:cNvSpPr>
          <p:nvPr/>
        </p:nvSpPr>
        <p:spPr bwMode="auto">
          <a:xfrm rot="2901055">
            <a:off x="5137150" y="4865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79" name="Text Box 37"/>
          <p:cNvSpPr txBox="1">
            <a:spLocks noChangeArrowheads="1"/>
          </p:cNvSpPr>
          <p:nvPr/>
        </p:nvSpPr>
        <p:spPr bwMode="auto">
          <a:xfrm rot="2901055">
            <a:off x="5224463" y="49387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0" name="Text Box 38"/>
          <p:cNvSpPr txBox="1">
            <a:spLocks noChangeArrowheads="1"/>
          </p:cNvSpPr>
          <p:nvPr/>
        </p:nvSpPr>
        <p:spPr bwMode="auto">
          <a:xfrm rot="2901055">
            <a:off x="5081588" y="4922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1" name="Oval 39"/>
          <p:cNvSpPr>
            <a:spLocks noChangeArrowheads="1"/>
          </p:cNvSpPr>
          <p:nvPr/>
        </p:nvSpPr>
        <p:spPr bwMode="auto">
          <a:xfrm>
            <a:off x="4267200" y="4708525"/>
            <a:ext cx="782638" cy="706438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82" name="Text Box 40"/>
          <p:cNvSpPr txBox="1">
            <a:spLocks noChangeArrowheads="1"/>
          </p:cNvSpPr>
          <p:nvPr/>
        </p:nvSpPr>
        <p:spPr bwMode="auto">
          <a:xfrm>
            <a:off x="4262438" y="5056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3" name="Text Box 41"/>
          <p:cNvSpPr txBox="1">
            <a:spLocks noChangeArrowheads="1"/>
          </p:cNvSpPr>
          <p:nvPr/>
        </p:nvSpPr>
        <p:spPr bwMode="auto">
          <a:xfrm>
            <a:off x="4229100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4" name="Text Box 42"/>
          <p:cNvSpPr txBox="1">
            <a:spLocks noChangeArrowheads="1"/>
          </p:cNvSpPr>
          <p:nvPr/>
        </p:nvSpPr>
        <p:spPr bwMode="auto">
          <a:xfrm>
            <a:off x="4254500" y="5246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5" name="Text Box 43"/>
          <p:cNvSpPr txBox="1">
            <a:spLocks noChangeArrowheads="1"/>
          </p:cNvSpPr>
          <p:nvPr/>
        </p:nvSpPr>
        <p:spPr bwMode="auto">
          <a:xfrm>
            <a:off x="4587875" y="4937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6" name="Text Box 44"/>
          <p:cNvSpPr txBox="1">
            <a:spLocks noChangeArrowheads="1"/>
          </p:cNvSpPr>
          <p:nvPr/>
        </p:nvSpPr>
        <p:spPr bwMode="auto">
          <a:xfrm>
            <a:off x="4521200" y="4992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7" name="Text Box 45"/>
          <p:cNvSpPr txBox="1">
            <a:spLocks noChangeArrowheads="1"/>
          </p:cNvSpPr>
          <p:nvPr/>
        </p:nvSpPr>
        <p:spPr bwMode="auto">
          <a:xfrm>
            <a:off x="4459288" y="4908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8" name="Text Box 46"/>
          <p:cNvSpPr txBox="1">
            <a:spLocks noChangeArrowheads="1"/>
          </p:cNvSpPr>
          <p:nvPr/>
        </p:nvSpPr>
        <p:spPr bwMode="auto">
          <a:xfrm>
            <a:off x="4570413" y="5043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89" name="Text Box 47"/>
          <p:cNvSpPr txBox="1">
            <a:spLocks noChangeArrowheads="1"/>
          </p:cNvSpPr>
          <p:nvPr/>
        </p:nvSpPr>
        <p:spPr bwMode="auto">
          <a:xfrm>
            <a:off x="4670425" y="4983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0" name="Text Box 48"/>
          <p:cNvSpPr txBox="1">
            <a:spLocks noChangeArrowheads="1"/>
          </p:cNvSpPr>
          <p:nvPr/>
        </p:nvSpPr>
        <p:spPr bwMode="auto">
          <a:xfrm>
            <a:off x="4556125" y="4887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1" name="Text Box 49"/>
          <p:cNvSpPr txBox="1">
            <a:spLocks noChangeArrowheads="1"/>
          </p:cNvSpPr>
          <p:nvPr/>
        </p:nvSpPr>
        <p:spPr bwMode="auto">
          <a:xfrm>
            <a:off x="4479925" y="5086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2" name="Text Box 50"/>
          <p:cNvSpPr txBox="1">
            <a:spLocks noChangeArrowheads="1"/>
          </p:cNvSpPr>
          <p:nvPr/>
        </p:nvSpPr>
        <p:spPr bwMode="auto">
          <a:xfrm>
            <a:off x="4659313" y="48641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3" name="Text Box 51"/>
          <p:cNvSpPr txBox="1">
            <a:spLocks noChangeArrowheads="1"/>
          </p:cNvSpPr>
          <p:nvPr/>
        </p:nvSpPr>
        <p:spPr bwMode="auto">
          <a:xfrm>
            <a:off x="4638675" y="50815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4" name="Text Box 52"/>
          <p:cNvSpPr txBox="1">
            <a:spLocks noChangeArrowheads="1"/>
          </p:cNvSpPr>
          <p:nvPr/>
        </p:nvSpPr>
        <p:spPr bwMode="auto">
          <a:xfrm>
            <a:off x="4500563" y="47990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5" name="Text Box 53"/>
          <p:cNvSpPr txBox="1">
            <a:spLocks noChangeArrowheads="1"/>
          </p:cNvSpPr>
          <p:nvPr/>
        </p:nvSpPr>
        <p:spPr bwMode="auto">
          <a:xfrm>
            <a:off x="4429125" y="5022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6" name="Text Box 54"/>
          <p:cNvSpPr txBox="1">
            <a:spLocks noChangeArrowheads="1"/>
          </p:cNvSpPr>
          <p:nvPr/>
        </p:nvSpPr>
        <p:spPr bwMode="auto">
          <a:xfrm>
            <a:off x="4421188" y="4860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7" name="Text Box 55"/>
          <p:cNvSpPr txBox="1">
            <a:spLocks noChangeArrowheads="1"/>
          </p:cNvSpPr>
          <p:nvPr/>
        </p:nvSpPr>
        <p:spPr bwMode="auto">
          <a:xfrm>
            <a:off x="4352925" y="4916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8" name="Text Box 56"/>
          <p:cNvSpPr txBox="1">
            <a:spLocks noChangeArrowheads="1"/>
          </p:cNvSpPr>
          <p:nvPr/>
        </p:nvSpPr>
        <p:spPr bwMode="auto">
          <a:xfrm>
            <a:off x="4289425" y="4830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199" name="Text Box 57"/>
          <p:cNvSpPr txBox="1">
            <a:spLocks noChangeArrowheads="1"/>
          </p:cNvSpPr>
          <p:nvPr/>
        </p:nvSpPr>
        <p:spPr bwMode="auto">
          <a:xfrm>
            <a:off x="4402138" y="4967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0" name="Text Box 58"/>
          <p:cNvSpPr txBox="1">
            <a:spLocks noChangeArrowheads="1"/>
          </p:cNvSpPr>
          <p:nvPr/>
        </p:nvSpPr>
        <p:spPr bwMode="auto">
          <a:xfrm>
            <a:off x="4510088" y="4908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1" name="Text Box 59"/>
          <p:cNvSpPr txBox="1">
            <a:spLocks noChangeArrowheads="1"/>
          </p:cNvSpPr>
          <p:nvPr/>
        </p:nvSpPr>
        <p:spPr bwMode="auto">
          <a:xfrm>
            <a:off x="4387850" y="4810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2" name="Text Box 60"/>
          <p:cNvSpPr txBox="1">
            <a:spLocks noChangeArrowheads="1"/>
          </p:cNvSpPr>
          <p:nvPr/>
        </p:nvSpPr>
        <p:spPr bwMode="auto">
          <a:xfrm>
            <a:off x="4316413" y="5016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3" name="Text Box 61"/>
          <p:cNvSpPr txBox="1">
            <a:spLocks noChangeArrowheads="1"/>
          </p:cNvSpPr>
          <p:nvPr/>
        </p:nvSpPr>
        <p:spPr bwMode="auto">
          <a:xfrm>
            <a:off x="4487863" y="4787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4" name="Text Box 62"/>
          <p:cNvSpPr txBox="1">
            <a:spLocks noChangeArrowheads="1"/>
          </p:cNvSpPr>
          <p:nvPr/>
        </p:nvSpPr>
        <p:spPr bwMode="auto">
          <a:xfrm>
            <a:off x="4471988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5" name="Text Box 63"/>
          <p:cNvSpPr txBox="1">
            <a:spLocks noChangeArrowheads="1"/>
          </p:cNvSpPr>
          <p:nvPr/>
        </p:nvSpPr>
        <p:spPr bwMode="auto">
          <a:xfrm>
            <a:off x="4337050" y="4719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6" name="Text Box 64"/>
          <p:cNvSpPr txBox="1">
            <a:spLocks noChangeArrowheads="1"/>
          </p:cNvSpPr>
          <p:nvPr/>
        </p:nvSpPr>
        <p:spPr bwMode="auto">
          <a:xfrm>
            <a:off x="4587875" y="4887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7" name="Text Box 65"/>
          <p:cNvSpPr txBox="1">
            <a:spLocks noChangeArrowheads="1"/>
          </p:cNvSpPr>
          <p:nvPr/>
        </p:nvSpPr>
        <p:spPr bwMode="auto">
          <a:xfrm>
            <a:off x="4716463" y="50673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8" name="Text Box 66"/>
          <p:cNvSpPr txBox="1">
            <a:spLocks noChangeArrowheads="1"/>
          </p:cNvSpPr>
          <p:nvPr/>
        </p:nvSpPr>
        <p:spPr bwMode="auto">
          <a:xfrm>
            <a:off x="4654550" y="4983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09" name="Text Box 67"/>
          <p:cNvSpPr txBox="1">
            <a:spLocks noChangeArrowheads="1"/>
          </p:cNvSpPr>
          <p:nvPr/>
        </p:nvSpPr>
        <p:spPr bwMode="auto">
          <a:xfrm>
            <a:off x="4762500" y="5114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0" name="Text Box 68"/>
          <p:cNvSpPr txBox="1">
            <a:spLocks noChangeArrowheads="1"/>
          </p:cNvSpPr>
          <p:nvPr/>
        </p:nvSpPr>
        <p:spPr bwMode="auto">
          <a:xfrm>
            <a:off x="4870450" y="5056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1" name="Text Box 69"/>
          <p:cNvSpPr txBox="1">
            <a:spLocks noChangeArrowheads="1"/>
          </p:cNvSpPr>
          <p:nvPr/>
        </p:nvSpPr>
        <p:spPr bwMode="auto">
          <a:xfrm>
            <a:off x="4678363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2" name="Text Box 70"/>
          <p:cNvSpPr txBox="1">
            <a:spLocks noChangeArrowheads="1"/>
          </p:cNvSpPr>
          <p:nvPr/>
        </p:nvSpPr>
        <p:spPr bwMode="auto">
          <a:xfrm>
            <a:off x="4833938" y="51530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3" name="Text Box 71"/>
          <p:cNvSpPr txBox="1">
            <a:spLocks noChangeArrowheads="1"/>
          </p:cNvSpPr>
          <p:nvPr/>
        </p:nvSpPr>
        <p:spPr bwMode="auto">
          <a:xfrm>
            <a:off x="4624388" y="50942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4" name="Text Box 72"/>
          <p:cNvSpPr txBox="1">
            <a:spLocks noChangeArrowheads="1"/>
          </p:cNvSpPr>
          <p:nvPr/>
        </p:nvSpPr>
        <p:spPr bwMode="auto">
          <a:xfrm>
            <a:off x="4948238" y="5037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5" name="Text Box 73"/>
          <p:cNvSpPr txBox="1">
            <a:spLocks noChangeArrowheads="1"/>
          </p:cNvSpPr>
          <p:nvPr/>
        </p:nvSpPr>
        <p:spPr bwMode="auto">
          <a:xfrm>
            <a:off x="4624388" y="4789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6" name="Text Box 74"/>
          <p:cNvSpPr txBox="1">
            <a:spLocks noChangeArrowheads="1"/>
          </p:cNvSpPr>
          <p:nvPr/>
        </p:nvSpPr>
        <p:spPr bwMode="auto">
          <a:xfrm>
            <a:off x="4564063" y="4711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7" name="Text Box 75"/>
          <p:cNvSpPr txBox="1">
            <a:spLocks noChangeArrowheads="1"/>
          </p:cNvSpPr>
          <p:nvPr/>
        </p:nvSpPr>
        <p:spPr bwMode="auto">
          <a:xfrm>
            <a:off x="4670425" y="48450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8" name="Text Box 76"/>
          <p:cNvSpPr txBox="1">
            <a:spLocks noChangeArrowheads="1"/>
          </p:cNvSpPr>
          <p:nvPr/>
        </p:nvSpPr>
        <p:spPr bwMode="auto">
          <a:xfrm>
            <a:off x="4659313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19" name="Text Box 77"/>
          <p:cNvSpPr txBox="1">
            <a:spLocks noChangeArrowheads="1"/>
          </p:cNvSpPr>
          <p:nvPr/>
        </p:nvSpPr>
        <p:spPr bwMode="auto">
          <a:xfrm>
            <a:off x="4587875" y="4892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0" name="Text Box 78"/>
          <p:cNvSpPr txBox="1">
            <a:spLocks noChangeArrowheads="1"/>
          </p:cNvSpPr>
          <p:nvPr/>
        </p:nvSpPr>
        <p:spPr bwMode="auto">
          <a:xfrm>
            <a:off x="4757738" y="4667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1" name="Text Box 79"/>
          <p:cNvSpPr txBox="1">
            <a:spLocks noChangeArrowheads="1"/>
          </p:cNvSpPr>
          <p:nvPr/>
        </p:nvSpPr>
        <p:spPr bwMode="auto">
          <a:xfrm>
            <a:off x="4606925" y="4600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2" name="Text Box 80"/>
          <p:cNvSpPr txBox="1">
            <a:spLocks noChangeArrowheads="1"/>
          </p:cNvSpPr>
          <p:nvPr/>
        </p:nvSpPr>
        <p:spPr bwMode="auto">
          <a:xfrm>
            <a:off x="4532313" y="4826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3" name="Text Box 81"/>
          <p:cNvSpPr txBox="1">
            <a:spLocks noChangeArrowheads="1"/>
          </p:cNvSpPr>
          <p:nvPr/>
        </p:nvSpPr>
        <p:spPr bwMode="auto">
          <a:xfrm>
            <a:off x="4387850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4" name="Text Box 82"/>
          <p:cNvSpPr txBox="1">
            <a:spLocks noChangeArrowheads="1"/>
          </p:cNvSpPr>
          <p:nvPr/>
        </p:nvSpPr>
        <p:spPr bwMode="auto">
          <a:xfrm>
            <a:off x="4319588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5" name="Text Box 83"/>
          <p:cNvSpPr txBox="1">
            <a:spLocks noChangeArrowheads="1"/>
          </p:cNvSpPr>
          <p:nvPr/>
        </p:nvSpPr>
        <p:spPr bwMode="auto">
          <a:xfrm>
            <a:off x="4371975" y="5191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6" name="Text Box 84"/>
          <p:cNvSpPr txBox="1">
            <a:spLocks noChangeArrowheads="1"/>
          </p:cNvSpPr>
          <p:nvPr/>
        </p:nvSpPr>
        <p:spPr bwMode="auto">
          <a:xfrm>
            <a:off x="4473575" y="51292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7" name="Text Box 85"/>
          <p:cNvSpPr txBox="1">
            <a:spLocks noChangeArrowheads="1"/>
          </p:cNvSpPr>
          <p:nvPr/>
        </p:nvSpPr>
        <p:spPr bwMode="auto">
          <a:xfrm>
            <a:off x="4356100" y="5037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8" name="Text Box 86"/>
          <p:cNvSpPr txBox="1">
            <a:spLocks noChangeArrowheads="1"/>
          </p:cNvSpPr>
          <p:nvPr/>
        </p:nvSpPr>
        <p:spPr bwMode="auto">
          <a:xfrm>
            <a:off x="4279900" y="52371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29" name="Text Box 87"/>
          <p:cNvSpPr txBox="1">
            <a:spLocks noChangeArrowheads="1"/>
          </p:cNvSpPr>
          <p:nvPr/>
        </p:nvSpPr>
        <p:spPr bwMode="auto">
          <a:xfrm>
            <a:off x="4456113" y="5013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0" name="Text Box 88"/>
          <p:cNvSpPr txBox="1">
            <a:spLocks noChangeArrowheads="1"/>
          </p:cNvSpPr>
          <p:nvPr/>
        </p:nvSpPr>
        <p:spPr bwMode="auto">
          <a:xfrm>
            <a:off x="4437063" y="52244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1" name="Text Box 89"/>
          <p:cNvSpPr txBox="1">
            <a:spLocks noChangeArrowheads="1"/>
          </p:cNvSpPr>
          <p:nvPr/>
        </p:nvSpPr>
        <p:spPr bwMode="auto">
          <a:xfrm>
            <a:off x="4302125" y="4941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2" name="Text Box 90"/>
          <p:cNvSpPr txBox="1">
            <a:spLocks noChangeArrowheads="1"/>
          </p:cNvSpPr>
          <p:nvPr/>
        </p:nvSpPr>
        <p:spPr bwMode="auto">
          <a:xfrm>
            <a:off x="4556125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3" name="Text Box 91"/>
          <p:cNvSpPr txBox="1">
            <a:spLocks noChangeArrowheads="1"/>
          </p:cNvSpPr>
          <p:nvPr/>
        </p:nvSpPr>
        <p:spPr bwMode="auto">
          <a:xfrm>
            <a:off x="4722813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4" name="Text Box 92"/>
          <p:cNvSpPr txBox="1">
            <a:spLocks noChangeArrowheads="1"/>
          </p:cNvSpPr>
          <p:nvPr/>
        </p:nvSpPr>
        <p:spPr bwMode="auto">
          <a:xfrm>
            <a:off x="4654550" y="5213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5" name="Text Box 93"/>
          <p:cNvSpPr txBox="1">
            <a:spLocks noChangeArrowheads="1"/>
          </p:cNvSpPr>
          <p:nvPr/>
        </p:nvSpPr>
        <p:spPr bwMode="auto">
          <a:xfrm>
            <a:off x="4592638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6" name="Text Box 94"/>
          <p:cNvSpPr txBox="1">
            <a:spLocks noChangeArrowheads="1"/>
          </p:cNvSpPr>
          <p:nvPr/>
        </p:nvSpPr>
        <p:spPr bwMode="auto">
          <a:xfrm>
            <a:off x="4706938" y="52673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7" name="Text Box 95"/>
          <p:cNvSpPr txBox="1">
            <a:spLocks noChangeArrowheads="1"/>
          </p:cNvSpPr>
          <p:nvPr/>
        </p:nvSpPr>
        <p:spPr bwMode="auto">
          <a:xfrm>
            <a:off x="4810125" y="5205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8" name="Text Box 96"/>
          <p:cNvSpPr txBox="1">
            <a:spLocks noChangeArrowheads="1"/>
          </p:cNvSpPr>
          <p:nvPr/>
        </p:nvSpPr>
        <p:spPr bwMode="auto">
          <a:xfrm>
            <a:off x="4691063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39" name="Text Box 97"/>
          <p:cNvSpPr txBox="1">
            <a:spLocks noChangeArrowheads="1"/>
          </p:cNvSpPr>
          <p:nvPr/>
        </p:nvSpPr>
        <p:spPr bwMode="auto">
          <a:xfrm>
            <a:off x="4616450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0" name="Text Box 98"/>
          <p:cNvSpPr txBox="1">
            <a:spLocks noChangeArrowheads="1"/>
          </p:cNvSpPr>
          <p:nvPr/>
        </p:nvSpPr>
        <p:spPr bwMode="auto">
          <a:xfrm>
            <a:off x="4791075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1" name="Text Box 99"/>
          <p:cNvSpPr txBox="1">
            <a:spLocks noChangeArrowheads="1"/>
          </p:cNvSpPr>
          <p:nvPr/>
        </p:nvSpPr>
        <p:spPr bwMode="auto">
          <a:xfrm>
            <a:off x="4770438" y="5300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2" name="Text Box 100"/>
          <p:cNvSpPr txBox="1">
            <a:spLocks noChangeArrowheads="1"/>
          </p:cNvSpPr>
          <p:nvPr/>
        </p:nvSpPr>
        <p:spPr bwMode="auto">
          <a:xfrm>
            <a:off x="4635500" y="50180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3" name="Text Box 101"/>
          <p:cNvSpPr txBox="1">
            <a:spLocks noChangeArrowheads="1"/>
          </p:cNvSpPr>
          <p:nvPr/>
        </p:nvSpPr>
        <p:spPr bwMode="auto">
          <a:xfrm>
            <a:off x="4562475" y="5246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4" name="Text Box 102"/>
          <p:cNvSpPr txBox="1">
            <a:spLocks noChangeArrowheads="1"/>
          </p:cNvSpPr>
          <p:nvPr/>
        </p:nvSpPr>
        <p:spPr bwMode="auto">
          <a:xfrm>
            <a:off x="4891088" y="5186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5" name="Text Box 103"/>
          <p:cNvSpPr txBox="1">
            <a:spLocks noChangeArrowheads="1"/>
          </p:cNvSpPr>
          <p:nvPr/>
        </p:nvSpPr>
        <p:spPr bwMode="auto">
          <a:xfrm>
            <a:off x="4414838" y="51593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6" name="Text Box 104"/>
          <p:cNvSpPr txBox="1">
            <a:spLocks noChangeArrowheads="1"/>
          </p:cNvSpPr>
          <p:nvPr/>
        </p:nvSpPr>
        <p:spPr bwMode="auto">
          <a:xfrm>
            <a:off x="4344988" y="52133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7" name="Text Box 105"/>
          <p:cNvSpPr txBox="1">
            <a:spLocks noChangeArrowheads="1"/>
          </p:cNvSpPr>
          <p:nvPr/>
        </p:nvSpPr>
        <p:spPr bwMode="auto">
          <a:xfrm>
            <a:off x="4279900" y="51387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8" name="Text Box 106"/>
          <p:cNvSpPr txBox="1">
            <a:spLocks noChangeArrowheads="1"/>
          </p:cNvSpPr>
          <p:nvPr/>
        </p:nvSpPr>
        <p:spPr bwMode="auto">
          <a:xfrm>
            <a:off x="4387850" y="5268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49" name="Text Box 107"/>
          <p:cNvSpPr txBox="1">
            <a:spLocks noChangeArrowheads="1"/>
          </p:cNvSpPr>
          <p:nvPr/>
        </p:nvSpPr>
        <p:spPr bwMode="auto">
          <a:xfrm>
            <a:off x="4498975" y="5205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0" name="Text Box 108"/>
          <p:cNvSpPr txBox="1">
            <a:spLocks noChangeArrowheads="1"/>
          </p:cNvSpPr>
          <p:nvPr/>
        </p:nvSpPr>
        <p:spPr bwMode="auto">
          <a:xfrm>
            <a:off x="4379913" y="51085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1" name="Text Box 109"/>
          <p:cNvSpPr txBox="1">
            <a:spLocks noChangeArrowheads="1"/>
          </p:cNvSpPr>
          <p:nvPr/>
        </p:nvSpPr>
        <p:spPr bwMode="auto">
          <a:xfrm>
            <a:off x="4305300" y="53117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2" name="Text Box 110"/>
          <p:cNvSpPr txBox="1">
            <a:spLocks noChangeArrowheads="1"/>
          </p:cNvSpPr>
          <p:nvPr/>
        </p:nvSpPr>
        <p:spPr bwMode="auto">
          <a:xfrm>
            <a:off x="4479925" y="5084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3" name="Text Box 111"/>
          <p:cNvSpPr txBox="1">
            <a:spLocks noChangeArrowheads="1"/>
          </p:cNvSpPr>
          <p:nvPr/>
        </p:nvSpPr>
        <p:spPr bwMode="auto">
          <a:xfrm>
            <a:off x="4462463" y="5300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4" name="Text Box 112"/>
          <p:cNvSpPr txBox="1">
            <a:spLocks noChangeArrowheads="1"/>
          </p:cNvSpPr>
          <p:nvPr/>
        </p:nvSpPr>
        <p:spPr bwMode="auto">
          <a:xfrm>
            <a:off x="4327525" y="50180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5" name="Text Box 113"/>
          <p:cNvSpPr txBox="1">
            <a:spLocks noChangeArrowheads="1"/>
          </p:cNvSpPr>
          <p:nvPr/>
        </p:nvSpPr>
        <p:spPr bwMode="auto">
          <a:xfrm>
            <a:off x="4578350" y="5186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6" name="Text Box 114"/>
          <p:cNvSpPr txBox="1">
            <a:spLocks noChangeArrowheads="1"/>
          </p:cNvSpPr>
          <p:nvPr/>
        </p:nvSpPr>
        <p:spPr bwMode="auto">
          <a:xfrm>
            <a:off x="4479925" y="4719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7" name="Text Box 115"/>
          <p:cNvSpPr txBox="1">
            <a:spLocks noChangeArrowheads="1"/>
          </p:cNvSpPr>
          <p:nvPr/>
        </p:nvSpPr>
        <p:spPr bwMode="auto">
          <a:xfrm>
            <a:off x="4418013" y="47767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8" name="Text Box 116"/>
          <p:cNvSpPr txBox="1">
            <a:spLocks noChangeArrowheads="1"/>
          </p:cNvSpPr>
          <p:nvPr/>
        </p:nvSpPr>
        <p:spPr bwMode="auto">
          <a:xfrm>
            <a:off x="4356100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59" name="Text Box 117"/>
          <p:cNvSpPr txBox="1">
            <a:spLocks noChangeArrowheads="1"/>
          </p:cNvSpPr>
          <p:nvPr/>
        </p:nvSpPr>
        <p:spPr bwMode="auto">
          <a:xfrm>
            <a:off x="4471988" y="4826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0" name="Text Box 118"/>
          <p:cNvSpPr txBox="1">
            <a:spLocks noChangeArrowheads="1"/>
          </p:cNvSpPr>
          <p:nvPr/>
        </p:nvSpPr>
        <p:spPr bwMode="auto">
          <a:xfrm>
            <a:off x="4570413" y="4762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1" name="Text Box 119"/>
          <p:cNvSpPr txBox="1">
            <a:spLocks noChangeArrowheads="1"/>
          </p:cNvSpPr>
          <p:nvPr/>
        </p:nvSpPr>
        <p:spPr bwMode="auto">
          <a:xfrm>
            <a:off x="4456113" y="4667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2" name="Text Box 120"/>
          <p:cNvSpPr txBox="1">
            <a:spLocks noChangeArrowheads="1"/>
          </p:cNvSpPr>
          <p:nvPr/>
        </p:nvSpPr>
        <p:spPr bwMode="auto">
          <a:xfrm>
            <a:off x="4379913" y="48688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3" name="Text Box 121"/>
          <p:cNvSpPr txBox="1">
            <a:spLocks noChangeArrowheads="1"/>
          </p:cNvSpPr>
          <p:nvPr/>
        </p:nvSpPr>
        <p:spPr bwMode="auto">
          <a:xfrm>
            <a:off x="4556125" y="4641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4" name="Text Box 122"/>
          <p:cNvSpPr txBox="1">
            <a:spLocks noChangeArrowheads="1"/>
          </p:cNvSpPr>
          <p:nvPr/>
        </p:nvSpPr>
        <p:spPr bwMode="auto">
          <a:xfrm>
            <a:off x="4535488" y="48609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5" name="Text Box 123"/>
          <p:cNvSpPr txBox="1">
            <a:spLocks noChangeArrowheads="1"/>
          </p:cNvSpPr>
          <p:nvPr/>
        </p:nvSpPr>
        <p:spPr bwMode="auto">
          <a:xfrm>
            <a:off x="4402138" y="4579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6" name="Text Box 124"/>
          <p:cNvSpPr txBox="1">
            <a:spLocks noChangeArrowheads="1"/>
          </p:cNvSpPr>
          <p:nvPr/>
        </p:nvSpPr>
        <p:spPr bwMode="auto">
          <a:xfrm>
            <a:off x="4329113" y="4802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7" name="Text Box 125"/>
          <p:cNvSpPr txBox="1">
            <a:spLocks noChangeArrowheads="1"/>
          </p:cNvSpPr>
          <p:nvPr/>
        </p:nvSpPr>
        <p:spPr bwMode="auto">
          <a:xfrm>
            <a:off x="4654550" y="47402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8" name="Text Box 126"/>
          <p:cNvSpPr txBox="1">
            <a:spLocks noChangeArrowheads="1"/>
          </p:cNvSpPr>
          <p:nvPr/>
        </p:nvSpPr>
        <p:spPr bwMode="auto">
          <a:xfrm>
            <a:off x="4643438" y="4733925"/>
            <a:ext cx="252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69" name="Text Box 127"/>
          <p:cNvSpPr txBox="1">
            <a:spLocks noChangeArrowheads="1"/>
          </p:cNvSpPr>
          <p:nvPr/>
        </p:nvSpPr>
        <p:spPr bwMode="auto">
          <a:xfrm>
            <a:off x="4670425" y="49117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0" name="Text Box 128"/>
          <p:cNvSpPr txBox="1">
            <a:spLocks noChangeArrowheads="1"/>
          </p:cNvSpPr>
          <p:nvPr/>
        </p:nvSpPr>
        <p:spPr bwMode="auto">
          <a:xfrm>
            <a:off x="4840288" y="4687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1" name="Text Box 129"/>
          <p:cNvSpPr txBox="1">
            <a:spLocks noChangeArrowheads="1"/>
          </p:cNvSpPr>
          <p:nvPr/>
        </p:nvSpPr>
        <p:spPr bwMode="auto">
          <a:xfrm>
            <a:off x="4686300" y="46243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2" name="Text Box 130"/>
          <p:cNvSpPr txBox="1">
            <a:spLocks noChangeArrowheads="1"/>
          </p:cNvSpPr>
          <p:nvPr/>
        </p:nvSpPr>
        <p:spPr bwMode="auto">
          <a:xfrm>
            <a:off x="4614863" y="48450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3" name="Oval 131"/>
          <p:cNvSpPr>
            <a:spLocks noChangeArrowheads="1"/>
          </p:cNvSpPr>
          <p:nvPr/>
        </p:nvSpPr>
        <p:spPr bwMode="auto">
          <a:xfrm rot="2901055">
            <a:off x="4854575" y="5008563"/>
            <a:ext cx="944563" cy="5826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74" name="Text Box 132"/>
          <p:cNvSpPr txBox="1">
            <a:spLocks noChangeArrowheads="1"/>
          </p:cNvSpPr>
          <p:nvPr/>
        </p:nvSpPr>
        <p:spPr bwMode="auto">
          <a:xfrm rot="2901055">
            <a:off x="4767263" y="50387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5" name="Text Box 133"/>
          <p:cNvSpPr txBox="1">
            <a:spLocks noChangeArrowheads="1"/>
          </p:cNvSpPr>
          <p:nvPr/>
        </p:nvSpPr>
        <p:spPr bwMode="auto">
          <a:xfrm rot="2901055">
            <a:off x="4678363" y="50688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6" name="Text Box 134"/>
          <p:cNvSpPr txBox="1">
            <a:spLocks noChangeArrowheads="1"/>
          </p:cNvSpPr>
          <p:nvPr/>
        </p:nvSpPr>
        <p:spPr bwMode="auto">
          <a:xfrm rot="2901055">
            <a:off x="4648200" y="5133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7" name="Text Box 135"/>
          <p:cNvSpPr txBox="1">
            <a:spLocks noChangeArrowheads="1"/>
          </p:cNvSpPr>
          <p:nvPr/>
        </p:nvSpPr>
        <p:spPr bwMode="auto">
          <a:xfrm rot="2901055">
            <a:off x="5057775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8" name="Text Box 136"/>
          <p:cNvSpPr txBox="1">
            <a:spLocks noChangeArrowheads="1"/>
          </p:cNvSpPr>
          <p:nvPr/>
        </p:nvSpPr>
        <p:spPr bwMode="auto">
          <a:xfrm rot="2901055">
            <a:off x="4973638" y="52197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79" name="Text Box 137"/>
          <p:cNvSpPr txBox="1">
            <a:spLocks noChangeArrowheads="1"/>
          </p:cNvSpPr>
          <p:nvPr/>
        </p:nvSpPr>
        <p:spPr bwMode="auto">
          <a:xfrm rot="2901055">
            <a:off x="4997450" y="5106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0" name="Text Box 138"/>
          <p:cNvSpPr txBox="1">
            <a:spLocks noChangeArrowheads="1"/>
          </p:cNvSpPr>
          <p:nvPr/>
        </p:nvSpPr>
        <p:spPr bwMode="auto">
          <a:xfrm rot="2901055">
            <a:off x="4979988" y="5289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1" name="Text Box 139"/>
          <p:cNvSpPr txBox="1">
            <a:spLocks noChangeArrowheads="1"/>
          </p:cNvSpPr>
          <p:nvPr/>
        </p:nvSpPr>
        <p:spPr bwMode="auto">
          <a:xfrm rot="2901055">
            <a:off x="5086350" y="5343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2" name="Text Box 140"/>
          <p:cNvSpPr txBox="1">
            <a:spLocks noChangeArrowheads="1"/>
          </p:cNvSpPr>
          <p:nvPr/>
        </p:nvSpPr>
        <p:spPr bwMode="auto">
          <a:xfrm rot="2901055">
            <a:off x="5067300" y="5191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3" name="Text Box 141"/>
          <p:cNvSpPr txBox="1">
            <a:spLocks noChangeArrowheads="1"/>
          </p:cNvSpPr>
          <p:nvPr/>
        </p:nvSpPr>
        <p:spPr bwMode="auto">
          <a:xfrm rot="2901055">
            <a:off x="4908550" y="5240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4" name="Text Box 142"/>
          <p:cNvSpPr txBox="1">
            <a:spLocks noChangeArrowheads="1"/>
          </p:cNvSpPr>
          <p:nvPr/>
        </p:nvSpPr>
        <p:spPr bwMode="auto">
          <a:xfrm rot="2901055">
            <a:off x="5162550" y="52752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5" name="Text Box 143"/>
          <p:cNvSpPr txBox="1">
            <a:spLocks noChangeArrowheads="1"/>
          </p:cNvSpPr>
          <p:nvPr/>
        </p:nvSpPr>
        <p:spPr bwMode="auto">
          <a:xfrm rot="2901055">
            <a:off x="4984750" y="5373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6" name="Text Box 144"/>
          <p:cNvSpPr txBox="1">
            <a:spLocks noChangeArrowheads="1"/>
          </p:cNvSpPr>
          <p:nvPr/>
        </p:nvSpPr>
        <p:spPr bwMode="auto">
          <a:xfrm rot="2901055">
            <a:off x="5094288" y="50609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7" name="Text Box 145"/>
          <p:cNvSpPr txBox="1">
            <a:spLocks noChangeArrowheads="1"/>
          </p:cNvSpPr>
          <p:nvPr/>
        </p:nvSpPr>
        <p:spPr bwMode="auto">
          <a:xfrm rot="2901055">
            <a:off x="4908550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8" name="Text Box 146"/>
          <p:cNvSpPr txBox="1">
            <a:spLocks noChangeArrowheads="1"/>
          </p:cNvSpPr>
          <p:nvPr/>
        </p:nvSpPr>
        <p:spPr bwMode="auto">
          <a:xfrm rot="2901055">
            <a:off x="5154613" y="5416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89" name="Text Box 147"/>
          <p:cNvSpPr txBox="1">
            <a:spLocks noChangeArrowheads="1"/>
          </p:cNvSpPr>
          <p:nvPr/>
        </p:nvSpPr>
        <p:spPr bwMode="auto">
          <a:xfrm rot="2901055">
            <a:off x="5006975" y="50466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0" name="Text Box 148"/>
          <p:cNvSpPr txBox="1">
            <a:spLocks noChangeArrowheads="1"/>
          </p:cNvSpPr>
          <p:nvPr/>
        </p:nvSpPr>
        <p:spPr bwMode="auto">
          <a:xfrm rot="2901055">
            <a:off x="4914900" y="5014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1" name="Text Box 149"/>
          <p:cNvSpPr txBox="1">
            <a:spLocks noChangeArrowheads="1"/>
          </p:cNvSpPr>
          <p:nvPr/>
        </p:nvSpPr>
        <p:spPr bwMode="auto">
          <a:xfrm rot="2901055">
            <a:off x="4924425" y="50879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2" name="Text Box 150"/>
          <p:cNvSpPr txBox="1">
            <a:spLocks noChangeArrowheads="1"/>
          </p:cNvSpPr>
          <p:nvPr/>
        </p:nvSpPr>
        <p:spPr bwMode="auto">
          <a:xfrm rot="2901055">
            <a:off x="5041900" y="51562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3" name="Text Box 151"/>
          <p:cNvSpPr txBox="1">
            <a:spLocks noChangeArrowheads="1"/>
          </p:cNvSpPr>
          <p:nvPr/>
        </p:nvSpPr>
        <p:spPr bwMode="auto">
          <a:xfrm rot="2901055">
            <a:off x="4837113" y="5049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4" name="Text Box 152"/>
          <p:cNvSpPr txBox="1">
            <a:spLocks noChangeArrowheads="1"/>
          </p:cNvSpPr>
          <p:nvPr/>
        </p:nvSpPr>
        <p:spPr bwMode="auto">
          <a:xfrm rot="2901055">
            <a:off x="5100638" y="50593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5" name="Text Box 153"/>
          <p:cNvSpPr txBox="1">
            <a:spLocks noChangeArrowheads="1"/>
          </p:cNvSpPr>
          <p:nvPr/>
        </p:nvSpPr>
        <p:spPr bwMode="auto">
          <a:xfrm rot="2901055">
            <a:off x="4951413" y="51784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6" name="Text Box 154"/>
          <p:cNvSpPr txBox="1">
            <a:spLocks noChangeArrowheads="1"/>
          </p:cNvSpPr>
          <p:nvPr/>
        </p:nvSpPr>
        <p:spPr bwMode="auto">
          <a:xfrm rot="2901055">
            <a:off x="5087938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7" name="Text Box 155"/>
          <p:cNvSpPr txBox="1">
            <a:spLocks noChangeArrowheads="1"/>
          </p:cNvSpPr>
          <p:nvPr/>
        </p:nvSpPr>
        <p:spPr bwMode="auto">
          <a:xfrm rot="2901055">
            <a:off x="5154613" y="5461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8" name="Text Box 156"/>
          <p:cNvSpPr txBox="1">
            <a:spLocks noChangeArrowheads="1"/>
          </p:cNvSpPr>
          <p:nvPr/>
        </p:nvSpPr>
        <p:spPr bwMode="auto">
          <a:xfrm rot="2901055">
            <a:off x="5087938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299" name="Text Box 157"/>
          <p:cNvSpPr txBox="1">
            <a:spLocks noChangeArrowheads="1"/>
          </p:cNvSpPr>
          <p:nvPr/>
        </p:nvSpPr>
        <p:spPr bwMode="auto">
          <a:xfrm rot="2901055">
            <a:off x="5092700" y="53276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0" name="Text Box 158"/>
          <p:cNvSpPr txBox="1">
            <a:spLocks noChangeArrowheads="1"/>
          </p:cNvSpPr>
          <p:nvPr/>
        </p:nvSpPr>
        <p:spPr bwMode="auto">
          <a:xfrm rot="2901055">
            <a:off x="5084763" y="55070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1" name="Text Box 159"/>
          <p:cNvSpPr txBox="1">
            <a:spLocks noChangeArrowheads="1"/>
          </p:cNvSpPr>
          <p:nvPr/>
        </p:nvSpPr>
        <p:spPr bwMode="auto">
          <a:xfrm rot="2901055">
            <a:off x="5207000" y="5572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2" name="Text Box 160"/>
          <p:cNvSpPr txBox="1">
            <a:spLocks noChangeArrowheads="1"/>
          </p:cNvSpPr>
          <p:nvPr/>
        </p:nvSpPr>
        <p:spPr bwMode="auto">
          <a:xfrm rot="2901055">
            <a:off x="5184775" y="54038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3" name="Text Box 161"/>
          <p:cNvSpPr txBox="1">
            <a:spLocks noChangeArrowheads="1"/>
          </p:cNvSpPr>
          <p:nvPr/>
        </p:nvSpPr>
        <p:spPr bwMode="auto">
          <a:xfrm rot="2901055">
            <a:off x="5018088" y="5481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4" name="Text Box 162"/>
          <p:cNvSpPr txBox="1">
            <a:spLocks noChangeArrowheads="1"/>
          </p:cNvSpPr>
          <p:nvPr/>
        </p:nvSpPr>
        <p:spPr bwMode="auto">
          <a:xfrm rot="2901055">
            <a:off x="5199063" y="52832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5" name="Text Box 163"/>
          <p:cNvSpPr txBox="1">
            <a:spLocks noChangeArrowheads="1"/>
          </p:cNvSpPr>
          <p:nvPr/>
        </p:nvSpPr>
        <p:spPr bwMode="auto">
          <a:xfrm rot="2901055">
            <a:off x="5041900" y="53705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6" name="Text Box 164"/>
          <p:cNvSpPr txBox="1">
            <a:spLocks noChangeArrowheads="1"/>
          </p:cNvSpPr>
          <p:nvPr/>
        </p:nvSpPr>
        <p:spPr bwMode="auto">
          <a:xfrm rot="2901055">
            <a:off x="5273675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7" name="Text Box 165"/>
          <p:cNvSpPr txBox="1">
            <a:spLocks noChangeArrowheads="1"/>
          </p:cNvSpPr>
          <p:nvPr/>
        </p:nvSpPr>
        <p:spPr bwMode="auto">
          <a:xfrm rot="2901055">
            <a:off x="5226050" y="51752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8" name="Text Box 166"/>
          <p:cNvSpPr txBox="1">
            <a:spLocks noChangeArrowheads="1"/>
          </p:cNvSpPr>
          <p:nvPr/>
        </p:nvSpPr>
        <p:spPr bwMode="auto">
          <a:xfrm rot="2901055">
            <a:off x="5243513" y="5064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09" name="Text Box 167"/>
          <p:cNvSpPr txBox="1">
            <a:spLocks noChangeArrowheads="1"/>
          </p:cNvSpPr>
          <p:nvPr/>
        </p:nvSpPr>
        <p:spPr bwMode="auto">
          <a:xfrm rot="2901055">
            <a:off x="5199063" y="52530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0" name="Text Box 168"/>
          <p:cNvSpPr txBox="1">
            <a:spLocks noChangeArrowheads="1"/>
          </p:cNvSpPr>
          <p:nvPr/>
        </p:nvSpPr>
        <p:spPr bwMode="auto">
          <a:xfrm rot="2901055">
            <a:off x="5332413" y="5303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1" name="Text Box 169"/>
          <p:cNvSpPr txBox="1">
            <a:spLocks noChangeArrowheads="1"/>
          </p:cNvSpPr>
          <p:nvPr/>
        </p:nvSpPr>
        <p:spPr bwMode="auto">
          <a:xfrm rot="2901055">
            <a:off x="5310188" y="5130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2" name="Text Box 170"/>
          <p:cNvSpPr txBox="1">
            <a:spLocks noChangeArrowheads="1"/>
          </p:cNvSpPr>
          <p:nvPr/>
        </p:nvSpPr>
        <p:spPr bwMode="auto">
          <a:xfrm rot="2901055">
            <a:off x="5143500" y="5207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3" name="Text Box 171"/>
          <p:cNvSpPr txBox="1">
            <a:spLocks noChangeArrowheads="1"/>
          </p:cNvSpPr>
          <p:nvPr/>
        </p:nvSpPr>
        <p:spPr bwMode="auto">
          <a:xfrm rot="2901055">
            <a:off x="5394325" y="52101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4" name="Text Box 172"/>
          <p:cNvSpPr txBox="1">
            <a:spLocks noChangeArrowheads="1"/>
          </p:cNvSpPr>
          <p:nvPr/>
        </p:nvSpPr>
        <p:spPr bwMode="auto">
          <a:xfrm rot="2901055">
            <a:off x="5256213" y="53324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5" name="Text Box 173"/>
          <p:cNvSpPr txBox="1">
            <a:spLocks noChangeArrowheads="1"/>
          </p:cNvSpPr>
          <p:nvPr/>
        </p:nvSpPr>
        <p:spPr bwMode="auto">
          <a:xfrm rot="2901055">
            <a:off x="5351463" y="50450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6" name="Text Box 174"/>
          <p:cNvSpPr txBox="1">
            <a:spLocks noChangeArrowheads="1"/>
          </p:cNvSpPr>
          <p:nvPr/>
        </p:nvSpPr>
        <p:spPr bwMode="auto">
          <a:xfrm rot="2901055">
            <a:off x="5146675" y="5113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7" name="Text Box 175"/>
          <p:cNvSpPr txBox="1">
            <a:spLocks noChangeArrowheads="1"/>
          </p:cNvSpPr>
          <p:nvPr/>
        </p:nvSpPr>
        <p:spPr bwMode="auto">
          <a:xfrm rot="2901055">
            <a:off x="5394325" y="53736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8" name="Text Box 176"/>
          <p:cNvSpPr txBox="1">
            <a:spLocks noChangeArrowheads="1"/>
          </p:cNvSpPr>
          <p:nvPr/>
        </p:nvSpPr>
        <p:spPr bwMode="auto">
          <a:xfrm rot="2901055">
            <a:off x="4897438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19" name="Text Box 177"/>
          <p:cNvSpPr txBox="1">
            <a:spLocks noChangeArrowheads="1"/>
          </p:cNvSpPr>
          <p:nvPr/>
        </p:nvSpPr>
        <p:spPr bwMode="auto">
          <a:xfrm rot="2901055">
            <a:off x="4814888" y="5137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0" name="Text Box 178"/>
          <p:cNvSpPr txBox="1">
            <a:spLocks noChangeArrowheads="1"/>
          </p:cNvSpPr>
          <p:nvPr/>
        </p:nvSpPr>
        <p:spPr bwMode="auto">
          <a:xfrm rot="2901055">
            <a:off x="4814888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1" name="Text Box 179"/>
          <p:cNvSpPr txBox="1">
            <a:spLocks noChangeArrowheads="1"/>
          </p:cNvSpPr>
          <p:nvPr/>
        </p:nvSpPr>
        <p:spPr bwMode="auto">
          <a:xfrm rot="2901055">
            <a:off x="4910138" y="5273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2" name="Text Box 180"/>
          <p:cNvSpPr txBox="1">
            <a:spLocks noChangeArrowheads="1"/>
          </p:cNvSpPr>
          <p:nvPr/>
        </p:nvSpPr>
        <p:spPr bwMode="auto">
          <a:xfrm rot="2901055">
            <a:off x="4910138" y="5102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3" name="Text Box 181"/>
          <p:cNvSpPr txBox="1">
            <a:spLocks noChangeArrowheads="1"/>
          </p:cNvSpPr>
          <p:nvPr/>
        </p:nvSpPr>
        <p:spPr bwMode="auto">
          <a:xfrm rot="2901055">
            <a:off x="4735513" y="5183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4" name="Text Box 182"/>
          <p:cNvSpPr txBox="1">
            <a:spLocks noChangeArrowheads="1"/>
          </p:cNvSpPr>
          <p:nvPr/>
        </p:nvSpPr>
        <p:spPr bwMode="auto">
          <a:xfrm rot="2901055">
            <a:off x="4984750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5" name="Text Box 183"/>
          <p:cNvSpPr txBox="1">
            <a:spLocks noChangeArrowheads="1"/>
          </p:cNvSpPr>
          <p:nvPr/>
        </p:nvSpPr>
        <p:spPr bwMode="auto">
          <a:xfrm rot="2901055">
            <a:off x="4830763" y="52974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6" name="Text Box 184"/>
          <p:cNvSpPr txBox="1">
            <a:spLocks noChangeArrowheads="1"/>
          </p:cNvSpPr>
          <p:nvPr/>
        </p:nvSpPr>
        <p:spPr bwMode="auto">
          <a:xfrm rot="2901055">
            <a:off x="4987925" y="53165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7" name="Text Box 185"/>
          <p:cNvSpPr txBox="1">
            <a:spLocks noChangeArrowheads="1"/>
          </p:cNvSpPr>
          <p:nvPr/>
        </p:nvSpPr>
        <p:spPr bwMode="auto">
          <a:xfrm rot="2901055">
            <a:off x="5064125" y="5518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8" name="Text Box 186"/>
          <p:cNvSpPr txBox="1">
            <a:spLocks noChangeArrowheads="1"/>
          </p:cNvSpPr>
          <p:nvPr/>
        </p:nvSpPr>
        <p:spPr bwMode="auto">
          <a:xfrm rot="2901055">
            <a:off x="4962525" y="5487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29" name="Text Box 187"/>
          <p:cNvSpPr txBox="1">
            <a:spLocks noChangeArrowheads="1"/>
          </p:cNvSpPr>
          <p:nvPr/>
        </p:nvSpPr>
        <p:spPr bwMode="auto">
          <a:xfrm rot="2901055">
            <a:off x="5006975" y="5367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0" name="Text Box 188"/>
          <p:cNvSpPr txBox="1">
            <a:spLocks noChangeArrowheads="1"/>
          </p:cNvSpPr>
          <p:nvPr/>
        </p:nvSpPr>
        <p:spPr bwMode="auto">
          <a:xfrm rot="2901055">
            <a:off x="4987925" y="5564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1" name="Text Box 189"/>
          <p:cNvSpPr txBox="1">
            <a:spLocks noChangeArrowheads="1"/>
          </p:cNvSpPr>
          <p:nvPr/>
        </p:nvSpPr>
        <p:spPr bwMode="auto">
          <a:xfrm rot="2901055">
            <a:off x="5081588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2" name="Text Box 190"/>
          <p:cNvSpPr txBox="1">
            <a:spLocks noChangeArrowheads="1"/>
          </p:cNvSpPr>
          <p:nvPr/>
        </p:nvSpPr>
        <p:spPr bwMode="auto">
          <a:xfrm rot="2901055">
            <a:off x="4916488" y="55276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3" name="Text Box 191"/>
          <p:cNvSpPr txBox="1">
            <a:spLocks noChangeArrowheads="1"/>
          </p:cNvSpPr>
          <p:nvPr/>
        </p:nvSpPr>
        <p:spPr bwMode="auto">
          <a:xfrm rot="2901055">
            <a:off x="5168900" y="5522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4" name="Text Box 192"/>
          <p:cNvSpPr txBox="1">
            <a:spLocks noChangeArrowheads="1"/>
          </p:cNvSpPr>
          <p:nvPr/>
        </p:nvSpPr>
        <p:spPr bwMode="auto">
          <a:xfrm rot="2901055">
            <a:off x="5092700" y="53276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5" name="Text Box 193"/>
          <p:cNvSpPr txBox="1">
            <a:spLocks noChangeArrowheads="1"/>
          </p:cNvSpPr>
          <p:nvPr/>
        </p:nvSpPr>
        <p:spPr bwMode="auto">
          <a:xfrm rot="2901055">
            <a:off x="4916488" y="54260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6" name="Text Box 194"/>
          <p:cNvSpPr txBox="1">
            <a:spLocks noChangeArrowheads="1"/>
          </p:cNvSpPr>
          <p:nvPr/>
        </p:nvSpPr>
        <p:spPr bwMode="auto">
          <a:xfrm rot="2901055">
            <a:off x="4868863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7" name="Text Box 195"/>
          <p:cNvSpPr txBox="1">
            <a:spLocks noChangeArrowheads="1"/>
          </p:cNvSpPr>
          <p:nvPr/>
        </p:nvSpPr>
        <p:spPr bwMode="auto">
          <a:xfrm rot="2901055">
            <a:off x="4786313" y="51974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8" name="Text Box 196"/>
          <p:cNvSpPr txBox="1">
            <a:spLocks noChangeArrowheads="1"/>
          </p:cNvSpPr>
          <p:nvPr/>
        </p:nvSpPr>
        <p:spPr bwMode="auto">
          <a:xfrm rot="2901055">
            <a:off x="4795838" y="50974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39" name="Text Box 197"/>
          <p:cNvSpPr txBox="1">
            <a:spLocks noChangeArrowheads="1"/>
          </p:cNvSpPr>
          <p:nvPr/>
        </p:nvSpPr>
        <p:spPr bwMode="auto">
          <a:xfrm rot="2901055">
            <a:off x="4789488" y="5291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0" name="Text Box 198"/>
          <p:cNvSpPr txBox="1">
            <a:spLocks noChangeArrowheads="1"/>
          </p:cNvSpPr>
          <p:nvPr/>
        </p:nvSpPr>
        <p:spPr bwMode="auto">
          <a:xfrm rot="2901055">
            <a:off x="4894263" y="53355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1" name="Text Box 199"/>
          <p:cNvSpPr txBox="1">
            <a:spLocks noChangeArrowheads="1"/>
          </p:cNvSpPr>
          <p:nvPr/>
        </p:nvSpPr>
        <p:spPr bwMode="auto">
          <a:xfrm rot="2901055">
            <a:off x="4887913" y="51831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2" name="Text Box 200"/>
          <p:cNvSpPr txBox="1">
            <a:spLocks noChangeArrowheads="1"/>
          </p:cNvSpPr>
          <p:nvPr/>
        </p:nvSpPr>
        <p:spPr bwMode="auto">
          <a:xfrm rot="2901055">
            <a:off x="4711700" y="52324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3" name="Text Box 201"/>
          <p:cNvSpPr txBox="1">
            <a:spLocks noChangeArrowheads="1"/>
          </p:cNvSpPr>
          <p:nvPr/>
        </p:nvSpPr>
        <p:spPr bwMode="auto">
          <a:xfrm rot="2901055">
            <a:off x="4964113" y="5240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4" name="Text Box 202"/>
          <p:cNvSpPr txBox="1">
            <a:spLocks noChangeArrowheads="1"/>
          </p:cNvSpPr>
          <p:nvPr/>
        </p:nvSpPr>
        <p:spPr bwMode="auto">
          <a:xfrm rot="2901055">
            <a:off x="4811713" y="5367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5" name="Text Box 203"/>
          <p:cNvSpPr txBox="1">
            <a:spLocks noChangeArrowheads="1"/>
          </p:cNvSpPr>
          <p:nvPr/>
        </p:nvSpPr>
        <p:spPr bwMode="auto">
          <a:xfrm rot="2901055">
            <a:off x="4908550" y="50641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6" name="Text Box 204"/>
          <p:cNvSpPr txBox="1">
            <a:spLocks noChangeArrowheads="1"/>
          </p:cNvSpPr>
          <p:nvPr/>
        </p:nvSpPr>
        <p:spPr bwMode="auto">
          <a:xfrm rot="2901055">
            <a:off x="4984750" y="5395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7" name="Text Box 205"/>
          <p:cNvSpPr txBox="1">
            <a:spLocks noChangeArrowheads="1"/>
          </p:cNvSpPr>
          <p:nvPr/>
        </p:nvSpPr>
        <p:spPr bwMode="auto">
          <a:xfrm rot="2901055">
            <a:off x="5132388" y="50752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8" name="Text Box 206"/>
          <p:cNvSpPr txBox="1">
            <a:spLocks noChangeArrowheads="1"/>
          </p:cNvSpPr>
          <p:nvPr/>
        </p:nvSpPr>
        <p:spPr bwMode="auto">
          <a:xfrm rot="2901055">
            <a:off x="5229225" y="510698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49" name="Text Box 207"/>
          <p:cNvSpPr txBox="1">
            <a:spLocks noChangeArrowheads="1"/>
          </p:cNvSpPr>
          <p:nvPr/>
        </p:nvSpPr>
        <p:spPr bwMode="auto">
          <a:xfrm rot="2901055">
            <a:off x="5054600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0" name="Text Box 208"/>
          <p:cNvSpPr txBox="1">
            <a:spLocks noChangeArrowheads="1"/>
          </p:cNvSpPr>
          <p:nvPr/>
        </p:nvSpPr>
        <p:spPr bwMode="auto">
          <a:xfrm rot="2901055">
            <a:off x="5308600" y="500697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1" name="Text Box 209"/>
          <p:cNvSpPr txBox="1">
            <a:spLocks noChangeArrowheads="1"/>
          </p:cNvSpPr>
          <p:nvPr/>
        </p:nvSpPr>
        <p:spPr bwMode="auto">
          <a:xfrm rot="2901055">
            <a:off x="5160963" y="51435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2" name="Text Box 210"/>
          <p:cNvSpPr txBox="1">
            <a:spLocks noChangeArrowheads="1"/>
          </p:cNvSpPr>
          <p:nvPr/>
        </p:nvSpPr>
        <p:spPr bwMode="auto">
          <a:xfrm rot="2901055">
            <a:off x="5343525" y="51673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3" name="Text Box 211"/>
          <p:cNvSpPr txBox="1">
            <a:spLocks noChangeArrowheads="1"/>
          </p:cNvSpPr>
          <p:nvPr/>
        </p:nvSpPr>
        <p:spPr bwMode="auto">
          <a:xfrm rot="2901055">
            <a:off x="5402263" y="52911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4" name="Text Box 212"/>
          <p:cNvSpPr txBox="1">
            <a:spLocks noChangeArrowheads="1"/>
          </p:cNvSpPr>
          <p:nvPr/>
        </p:nvSpPr>
        <p:spPr bwMode="auto">
          <a:xfrm rot="2901055">
            <a:off x="5338763" y="52625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5" name="Text Box 213"/>
          <p:cNvSpPr txBox="1">
            <a:spLocks noChangeArrowheads="1"/>
          </p:cNvSpPr>
          <p:nvPr/>
        </p:nvSpPr>
        <p:spPr bwMode="auto">
          <a:xfrm rot="2901055">
            <a:off x="5348288" y="51689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6" name="Text Box 214"/>
          <p:cNvSpPr txBox="1">
            <a:spLocks noChangeArrowheads="1"/>
          </p:cNvSpPr>
          <p:nvPr/>
        </p:nvSpPr>
        <p:spPr bwMode="auto">
          <a:xfrm rot="2901055">
            <a:off x="5332413" y="53387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7" name="Text Box 215"/>
          <p:cNvSpPr txBox="1">
            <a:spLocks noChangeArrowheads="1"/>
          </p:cNvSpPr>
          <p:nvPr/>
        </p:nvSpPr>
        <p:spPr bwMode="auto">
          <a:xfrm rot="2901055">
            <a:off x="5429250" y="539591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8" name="Text Box 216"/>
          <p:cNvSpPr txBox="1">
            <a:spLocks noChangeArrowheads="1"/>
          </p:cNvSpPr>
          <p:nvPr/>
        </p:nvSpPr>
        <p:spPr bwMode="auto">
          <a:xfrm rot="2901055">
            <a:off x="5429250" y="52276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59" name="Text Box 217"/>
          <p:cNvSpPr txBox="1">
            <a:spLocks noChangeArrowheads="1"/>
          </p:cNvSpPr>
          <p:nvPr/>
        </p:nvSpPr>
        <p:spPr bwMode="auto">
          <a:xfrm rot="2901055">
            <a:off x="5253038" y="5289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0" name="Text Box 218"/>
          <p:cNvSpPr txBox="1">
            <a:spLocks noChangeArrowheads="1"/>
          </p:cNvSpPr>
          <p:nvPr/>
        </p:nvSpPr>
        <p:spPr bwMode="auto">
          <a:xfrm rot="2901055">
            <a:off x="5370513" y="54308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1" name="Text Box 219"/>
          <p:cNvSpPr txBox="1">
            <a:spLocks noChangeArrowheads="1"/>
          </p:cNvSpPr>
          <p:nvPr/>
        </p:nvSpPr>
        <p:spPr bwMode="auto">
          <a:xfrm rot="2901055">
            <a:off x="5430838" y="51133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2" name="Text Box 220"/>
          <p:cNvSpPr txBox="1">
            <a:spLocks noChangeArrowheads="1"/>
          </p:cNvSpPr>
          <p:nvPr/>
        </p:nvSpPr>
        <p:spPr bwMode="auto">
          <a:xfrm rot="2901055">
            <a:off x="5278438" y="5199063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3" name="Text Box 221"/>
          <p:cNvSpPr txBox="1">
            <a:spLocks noChangeArrowheads="1"/>
          </p:cNvSpPr>
          <p:nvPr/>
        </p:nvSpPr>
        <p:spPr bwMode="auto">
          <a:xfrm rot="2901055">
            <a:off x="5526088" y="5443538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4364" name="Oval 222"/>
          <p:cNvSpPr>
            <a:spLocks noChangeArrowheads="1"/>
          </p:cNvSpPr>
          <p:nvPr/>
        </p:nvSpPr>
        <p:spPr bwMode="auto">
          <a:xfrm>
            <a:off x="4270375" y="4727575"/>
            <a:ext cx="796925" cy="673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65" name="Line 223"/>
          <p:cNvSpPr>
            <a:spLocks noChangeShapeType="1"/>
          </p:cNvSpPr>
          <p:nvPr/>
        </p:nvSpPr>
        <p:spPr bwMode="auto">
          <a:xfrm>
            <a:off x="5029200" y="3657600"/>
            <a:ext cx="0" cy="4572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37" name="Line 226"/>
          <p:cNvSpPr>
            <a:spLocks noChangeShapeType="1"/>
          </p:cNvSpPr>
          <p:nvPr/>
        </p:nvSpPr>
        <p:spPr bwMode="auto">
          <a:xfrm>
            <a:off x="2133600" y="2667000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138" name="Picture 227" descr="siberclipr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209800"/>
            <a:ext cx="1600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139" name="Picture 228" descr="siberclipr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286000"/>
            <a:ext cx="16002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4140" name="AutoShape 229"/>
          <p:cNvCxnSpPr>
            <a:cxnSpLocks noChangeShapeType="1"/>
          </p:cNvCxnSpPr>
          <p:nvPr/>
        </p:nvCxnSpPr>
        <p:spPr bwMode="auto">
          <a:xfrm>
            <a:off x="36576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1" name="AutoShape 230"/>
          <p:cNvCxnSpPr>
            <a:cxnSpLocks noChangeShapeType="1"/>
          </p:cNvCxnSpPr>
          <p:nvPr/>
        </p:nvCxnSpPr>
        <p:spPr bwMode="auto">
          <a:xfrm>
            <a:off x="30480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2" name="AutoShape 231"/>
          <p:cNvCxnSpPr>
            <a:cxnSpLocks noChangeShapeType="1"/>
          </p:cNvCxnSpPr>
          <p:nvPr/>
        </p:nvCxnSpPr>
        <p:spPr bwMode="auto">
          <a:xfrm>
            <a:off x="28956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3" name="AutoShape 232"/>
          <p:cNvCxnSpPr>
            <a:cxnSpLocks noChangeShapeType="1"/>
          </p:cNvCxnSpPr>
          <p:nvPr/>
        </p:nvCxnSpPr>
        <p:spPr bwMode="auto">
          <a:xfrm>
            <a:off x="27432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4" name="AutoShape 233"/>
          <p:cNvCxnSpPr>
            <a:cxnSpLocks noChangeShapeType="1"/>
          </p:cNvCxnSpPr>
          <p:nvPr/>
        </p:nvCxnSpPr>
        <p:spPr bwMode="auto">
          <a:xfrm>
            <a:off x="35052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5" name="AutoShape 234"/>
          <p:cNvCxnSpPr>
            <a:cxnSpLocks noChangeShapeType="1"/>
          </p:cNvCxnSpPr>
          <p:nvPr/>
        </p:nvCxnSpPr>
        <p:spPr bwMode="auto">
          <a:xfrm>
            <a:off x="33528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6" name="AutoShape 235"/>
          <p:cNvCxnSpPr>
            <a:cxnSpLocks noChangeShapeType="1"/>
          </p:cNvCxnSpPr>
          <p:nvPr/>
        </p:nvCxnSpPr>
        <p:spPr bwMode="auto">
          <a:xfrm>
            <a:off x="32004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7" name="AutoShape 236"/>
          <p:cNvCxnSpPr>
            <a:cxnSpLocks noChangeShapeType="1"/>
          </p:cNvCxnSpPr>
          <p:nvPr/>
        </p:nvCxnSpPr>
        <p:spPr bwMode="auto">
          <a:xfrm>
            <a:off x="41148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8" name="AutoShape 237"/>
          <p:cNvCxnSpPr>
            <a:cxnSpLocks noChangeShapeType="1"/>
          </p:cNvCxnSpPr>
          <p:nvPr/>
        </p:nvCxnSpPr>
        <p:spPr bwMode="auto">
          <a:xfrm>
            <a:off x="39624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24149" name="AutoShape 238"/>
          <p:cNvCxnSpPr>
            <a:cxnSpLocks noChangeShapeType="1"/>
          </p:cNvCxnSpPr>
          <p:nvPr/>
        </p:nvCxnSpPr>
        <p:spPr bwMode="auto">
          <a:xfrm>
            <a:off x="3810000" y="2286000"/>
            <a:ext cx="0" cy="838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</p:cxnSp>
      <p:sp>
        <p:nvSpPr>
          <p:cNvPr id="123913" name="Text Box 240"/>
          <p:cNvSpPr txBox="1">
            <a:spLocks noChangeArrowheads="1"/>
          </p:cNvSpPr>
          <p:nvPr/>
        </p:nvSpPr>
        <p:spPr bwMode="auto">
          <a:xfrm>
            <a:off x="3200400" y="1981200"/>
            <a:ext cx="182880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20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Bag of MFCC vectors</a:t>
            </a:r>
          </a:p>
        </p:txBody>
      </p:sp>
      <p:grpSp>
        <p:nvGrpSpPr>
          <p:cNvPr id="6" name="Group 241"/>
          <p:cNvGrpSpPr>
            <a:grpSpLocks/>
          </p:cNvGrpSpPr>
          <p:nvPr/>
        </p:nvGrpSpPr>
        <p:grpSpPr bwMode="auto">
          <a:xfrm>
            <a:off x="4572000" y="2017712"/>
            <a:ext cx="1763713" cy="1536700"/>
            <a:chOff x="705" y="3120"/>
            <a:chExt cx="879" cy="816"/>
          </a:xfrm>
        </p:grpSpPr>
        <p:grpSp>
          <p:nvGrpSpPr>
            <p:cNvPr id="7" name="Group 242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124134" name="Line 243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5" name="Line 244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6" name="Line 245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918" name="Text Box 246"/>
            <p:cNvSpPr txBox="1">
              <a:spLocks noChangeArrowheads="1"/>
            </p:cNvSpPr>
            <p:nvPr/>
          </p:nvSpPr>
          <p:spPr bwMode="auto">
            <a:xfrm>
              <a:off x="1086" y="331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19" name="Text Box 247"/>
            <p:cNvSpPr txBox="1">
              <a:spLocks noChangeArrowheads="1"/>
            </p:cNvSpPr>
            <p:nvPr/>
          </p:nvSpPr>
          <p:spPr bwMode="auto">
            <a:xfrm rot="2901055">
              <a:off x="1294" y="331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0" name="Text Box 248"/>
            <p:cNvSpPr txBox="1">
              <a:spLocks noChangeArrowheads="1"/>
            </p:cNvSpPr>
            <p:nvPr/>
          </p:nvSpPr>
          <p:spPr bwMode="auto">
            <a:xfrm rot="2901055">
              <a:off x="1184" y="336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1" name="Text Box 249"/>
            <p:cNvSpPr txBox="1">
              <a:spLocks noChangeArrowheads="1"/>
            </p:cNvSpPr>
            <p:nvPr/>
          </p:nvSpPr>
          <p:spPr bwMode="auto">
            <a:xfrm>
              <a:off x="1092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2" name="Text Box 250"/>
            <p:cNvSpPr txBox="1">
              <a:spLocks noChangeArrowheads="1"/>
            </p:cNvSpPr>
            <p:nvPr/>
          </p:nvSpPr>
          <p:spPr bwMode="auto">
            <a:xfrm>
              <a:off x="1082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3" name="Text Box 251"/>
            <p:cNvSpPr txBox="1">
              <a:spLocks noChangeArrowheads="1"/>
            </p:cNvSpPr>
            <p:nvPr/>
          </p:nvSpPr>
          <p:spPr bwMode="auto">
            <a:xfrm>
              <a:off x="1070" y="348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4" name="Text Box 252"/>
            <p:cNvSpPr txBox="1">
              <a:spLocks noChangeArrowheads="1"/>
            </p:cNvSpPr>
            <p:nvPr/>
          </p:nvSpPr>
          <p:spPr bwMode="auto">
            <a:xfrm>
              <a:off x="1141" y="343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5" name="Text Box 253"/>
            <p:cNvSpPr txBox="1">
              <a:spLocks noChangeArrowheads="1"/>
            </p:cNvSpPr>
            <p:nvPr/>
          </p:nvSpPr>
          <p:spPr bwMode="auto">
            <a:xfrm>
              <a:off x="1086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6" name="Text Box 254"/>
            <p:cNvSpPr txBox="1">
              <a:spLocks noChangeArrowheads="1"/>
            </p:cNvSpPr>
            <p:nvPr/>
          </p:nvSpPr>
          <p:spPr bwMode="auto">
            <a:xfrm>
              <a:off x="1055" y="35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7" name="Text Box 255"/>
            <p:cNvSpPr txBox="1">
              <a:spLocks noChangeArrowheads="1"/>
            </p:cNvSpPr>
            <p:nvPr/>
          </p:nvSpPr>
          <p:spPr bwMode="auto">
            <a:xfrm>
              <a:off x="1103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8" name="Text Box 256"/>
            <p:cNvSpPr txBox="1">
              <a:spLocks noChangeArrowheads="1"/>
            </p:cNvSpPr>
            <p:nvPr/>
          </p:nvSpPr>
          <p:spPr bwMode="auto">
            <a:xfrm>
              <a:off x="1074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29" name="Text Box 257"/>
            <p:cNvSpPr txBox="1">
              <a:spLocks noChangeArrowheads="1"/>
            </p:cNvSpPr>
            <p:nvPr/>
          </p:nvSpPr>
          <p:spPr bwMode="auto">
            <a:xfrm>
              <a:off x="1063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0" name="Text Box 258"/>
            <p:cNvSpPr txBox="1">
              <a:spLocks noChangeArrowheads="1"/>
            </p:cNvSpPr>
            <p:nvPr/>
          </p:nvSpPr>
          <p:spPr bwMode="auto">
            <a:xfrm>
              <a:off x="1134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1" name="Text Box 259"/>
            <p:cNvSpPr txBox="1">
              <a:spLocks noChangeArrowheads="1"/>
            </p:cNvSpPr>
            <p:nvPr/>
          </p:nvSpPr>
          <p:spPr bwMode="auto">
            <a:xfrm rot="2901055">
              <a:off x="1105" y="338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2" name="Text Box 260"/>
            <p:cNvSpPr txBox="1">
              <a:spLocks noChangeArrowheads="1"/>
            </p:cNvSpPr>
            <p:nvPr/>
          </p:nvSpPr>
          <p:spPr bwMode="auto">
            <a:xfrm rot="2901055">
              <a:off x="1061" y="341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3" name="Text Box 261"/>
            <p:cNvSpPr txBox="1">
              <a:spLocks noChangeArrowheads="1"/>
            </p:cNvSpPr>
            <p:nvPr/>
          </p:nvSpPr>
          <p:spPr bwMode="auto">
            <a:xfrm rot="2901055">
              <a:off x="1236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4" name="Text Box 262"/>
            <p:cNvSpPr txBox="1">
              <a:spLocks noChangeArrowheads="1"/>
            </p:cNvSpPr>
            <p:nvPr/>
          </p:nvSpPr>
          <p:spPr bwMode="auto">
            <a:xfrm rot="2901055">
              <a:off x="1184" y="351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5" name="Text Box 263"/>
            <p:cNvSpPr txBox="1">
              <a:spLocks noChangeArrowheads="1"/>
            </p:cNvSpPr>
            <p:nvPr/>
          </p:nvSpPr>
          <p:spPr bwMode="auto">
            <a:xfrm rot="2901055">
              <a:off x="1192" y="34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6" name="Text Box 264"/>
            <p:cNvSpPr txBox="1">
              <a:spLocks noChangeArrowheads="1"/>
            </p:cNvSpPr>
            <p:nvPr/>
          </p:nvSpPr>
          <p:spPr bwMode="auto">
            <a:xfrm rot="2901055">
              <a:off x="1189" y="355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7" name="Text Box 265"/>
            <p:cNvSpPr txBox="1">
              <a:spLocks noChangeArrowheads="1"/>
            </p:cNvSpPr>
            <p:nvPr/>
          </p:nvSpPr>
          <p:spPr bwMode="auto">
            <a:xfrm rot="2901055">
              <a:off x="1255" y="358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8" name="Text Box 266"/>
            <p:cNvSpPr txBox="1">
              <a:spLocks noChangeArrowheads="1"/>
            </p:cNvSpPr>
            <p:nvPr/>
          </p:nvSpPr>
          <p:spPr bwMode="auto">
            <a:xfrm rot="2901055">
              <a:off x="1239" y="34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39" name="Text Box 267"/>
            <p:cNvSpPr txBox="1">
              <a:spLocks noChangeArrowheads="1"/>
            </p:cNvSpPr>
            <p:nvPr/>
          </p:nvSpPr>
          <p:spPr bwMode="auto">
            <a:xfrm rot="2901055">
              <a:off x="1138" y="353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0" name="Text Box 268"/>
            <p:cNvSpPr txBox="1">
              <a:spLocks noChangeArrowheads="1"/>
            </p:cNvSpPr>
            <p:nvPr/>
          </p:nvSpPr>
          <p:spPr bwMode="auto">
            <a:xfrm rot="2901055">
              <a:off x="1296" y="35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1" name="Text Box 269"/>
            <p:cNvSpPr txBox="1">
              <a:spLocks noChangeArrowheads="1"/>
            </p:cNvSpPr>
            <p:nvPr/>
          </p:nvSpPr>
          <p:spPr bwMode="auto">
            <a:xfrm rot="2901055">
              <a:off x="1252" y="344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2" name="Text Box 270"/>
            <p:cNvSpPr txBox="1">
              <a:spLocks noChangeArrowheads="1"/>
            </p:cNvSpPr>
            <p:nvPr/>
          </p:nvSpPr>
          <p:spPr bwMode="auto">
            <a:xfrm rot="2901055">
              <a:off x="1138" y="34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3" name="Text Box 271"/>
            <p:cNvSpPr txBox="1">
              <a:spLocks noChangeArrowheads="1"/>
            </p:cNvSpPr>
            <p:nvPr/>
          </p:nvSpPr>
          <p:spPr bwMode="auto">
            <a:xfrm rot="2901055">
              <a:off x="1194" y="34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4" name="Text Box 272"/>
            <p:cNvSpPr txBox="1">
              <a:spLocks noChangeArrowheads="1"/>
            </p:cNvSpPr>
            <p:nvPr/>
          </p:nvSpPr>
          <p:spPr bwMode="auto">
            <a:xfrm rot="2901055">
              <a:off x="1143" y="341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5" name="Text Box 273"/>
            <p:cNvSpPr txBox="1">
              <a:spLocks noChangeArrowheads="1"/>
            </p:cNvSpPr>
            <p:nvPr/>
          </p:nvSpPr>
          <p:spPr bwMode="auto">
            <a:xfrm rot="2901055">
              <a:off x="1158" y="33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6" name="Text Box 274"/>
            <p:cNvSpPr txBox="1">
              <a:spLocks noChangeArrowheads="1"/>
            </p:cNvSpPr>
            <p:nvPr/>
          </p:nvSpPr>
          <p:spPr bwMode="auto">
            <a:xfrm rot="2901055">
              <a:off x="1145" y="34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7" name="Text Box 275"/>
            <p:cNvSpPr txBox="1">
              <a:spLocks noChangeArrowheads="1"/>
            </p:cNvSpPr>
            <p:nvPr/>
          </p:nvSpPr>
          <p:spPr bwMode="auto">
            <a:xfrm rot="2901055">
              <a:off x="1215" y="34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8" name="Text Box 276"/>
            <p:cNvSpPr txBox="1">
              <a:spLocks noChangeArrowheads="1"/>
            </p:cNvSpPr>
            <p:nvPr/>
          </p:nvSpPr>
          <p:spPr bwMode="auto">
            <a:xfrm rot="2901055">
              <a:off x="1202" y="339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49" name="Text Box 277"/>
            <p:cNvSpPr txBox="1">
              <a:spLocks noChangeArrowheads="1"/>
            </p:cNvSpPr>
            <p:nvPr/>
          </p:nvSpPr>
          <p:spPr bwMode="auto">
            <a:xfrm rot="2901055">
              <a:off x="1097" y="34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0" name="Text Box 278"/>
            <p:cNvSpPr txBox="1">
              <a:spLocks noChangeArrowheads="1"/>
            </p:cNvSpPr>
            <p:nvPr/>
          </p:nvSpPr>
          <p:spPr bwMode="auto">
            <a:xfrm rot="2901055">
              <a:off x="1251" y="34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1" name="Text Box 279"/>
            <p:cNvSpPr txBox="1">
              <a:spLocks noChangeArrowheads="1"/>
            </p:cNvSpPr>
            <p:nvPr/>
          </p:nvSpPr>
          <p:spPr bwMode="auto">
            <a:xfrm rot="2901055">
              <a:off x="116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2" name="Text Box 280"/>
            <p:cNvSpPr txBox="1">
              <a:spLocks noChangeArrowheads="1"/>
            </p:cNvSpPr>
            <p:nvPr/>
          </p:nvSpPr>
          <p:spPr bwMode="auto">
            <a:xfrm rot="2901055">
              <a:off x="1217" y="33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3" name="Text Box 281"/>
            <p:cNvSpPr txBox="1">
              <a:spLocks noChangeArrowheads="1"/>
            </p:cNvSpPr>
            <p:nvPr/>
          </p:nvSpPr>
          <p:spPr bwMode="auto">
            <a:xfrm rot="2901055">
              <a:off x="1251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4" name="Text Box 282"/>
            <p:cNvSpPr txBox="1">
              <a:spLocks noChangeArrowheads="1"/>
            </p:cNvSpPr>
            <p:nvPr/>
          </p:nvSpPr>
          <p:spPr bwMode="auto">
            <a:xfrm rot="2901055">
              <a:off x="1244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5" name="Text Box 283"/>
            <p:cNvSpPr txBox="1">
              <a:spLocks noChangeArrowheads="1"/>
            </p:cNvSpPr>
            <p:nvPr/>
          </p:nvSpPr>
          <p:spPr bwMode="auto">
            <a:xfrm rot="2901055">
              <a:off x="1294" y="355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6" name="Text Box 284"/>
            <p:cNvSpPr txBox="1">
              <a:spLocks noChangeArrowheads="1"/>
            </p:cNvSpPr>
            <p:nvPr/>
          </p:nvSpPr>
          <p:spPr bwMode="auto">
            <a:xfrm rot="2901055">
              <a:off x="1349" y="35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7" name="Text Box 285"/>
            <p:cNvSpPr txBox="1">
              <a:spLocks noChangeArrowheads="1"/>
            </p:cNvSpPr>
            <p:nvPr/>
          </p:nvSpPr>
          <p:spPr bwMode="auto">
            <a:xfrm rot="2901055">
              <a:off x="1302" y="349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8" name="Text Box 286"/>
            <p:cNvSpPr txBox="1">
              <a:spLocks noChangeArrowheads="1"/>
            </p:cNvSpPr>
            <p:nvPr/>
          </p:nvSpPr>
          <p:spPr bwMode="auto">
            <a:xfrm rot="2901055">
              <a:off x="1305" y="343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59" name="Text Box 287"/>
            <p:cNvSpPr txBox="1">
              <a:spLocks noChangeArrowheads="1"/>
            </p:cNvSpPr>
            <p:nvPr/>
          </p:nvSpPr>
          <p:spPr bwMode="auto">
            <a:xfrm rot="2901055">
              <a:off x="1302" y="353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0" name="Text Box 288"/>
            <p:cNvSpPr txBox="1">
              <a:spLocks noChangeArrowheads="1"/>
            </p:cNvSpPr>
            <p:nvPr/>
          </p:nvSpPr>
          <p:spPr bwMode="auto">
            <a:xfrm rot="2901055">
              <a:off x="1366" y="356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1" name="Text Box 289"/>
            <p:cNvSpPr txBox="1">
              <a:spLocks noChangeArrowheads="1"/>
            </p:cNvSpPr>
            <p:nvPr/>
          </p:nvSpPr>
          <p:spPr bwMode="auto">
            <a:xfrm rot="2901055">
              <a:off x="1347" y="347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2" name="Text Box 290"/>
            <p:cNvSpPr txBox="1">
              <a:spLocks noChangeArrowheads="1"/>
            </p:cNvSpPr>
            <p:nvPr/>
          </p:nvSpPr>
          <p:spPr bwMode="auto">
            <a:xfrm rot="2901055">
              <a:off x="1248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3" name="Text Box 291"/>
            <p:cNvSpPr txBox="1">
              <a:spLocks noChangeArrowheads="1"/>
            </p:cNvSpPr>
            <p:nvPr/>
          </p:nvSpPr>
          <p:spPr bwMode="auto">
            <a:xfrm rot="2901055">
              <a:off x="1408" y="351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4" name="Text Box 292"/>
            <p:cNvSpPr txBox="1">
              <a:spLocks noChangeArrowheads="1"/>
            </p:cNvSpPr>
            <p:nvPr/>
          </p:nvSpPr>
          <p:spPr bwMode="auto">
            <a:xfrm rot="2901055">
              <a:off x="1317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5" name="Text Box 293"/>
            <p:cNvSpPr txBox="1">
              <a:spLocks noChangeArrowheads="1"/>
            </p:cNvSpPr>
            <p:nvPr/>
          </p:nvSpPr>
          <p:spPr bwMode="auto">
            <a:xfrm rot="2901055">
              <a:off x="1373" y="342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6" name="Text Box 294"/>
            <p:cNvSpPr txBox="1">
              <a:spLocks noChangeArrowheads="1"/>
            </p:cNvSpPr>
            <p:nvPr/>
          </p:nvSpPr>
          <p:spPr bwMode="auto">
            <a:xfrm rot="2901055">
              <a:off x="1255" y="346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7" name="Text Box 295"/>
            <p:cNvSpPr txBox="1">
              <a:spLocks noChangeArrowheads="1"/>
            </p:cNvSpPr>
            <p:nvPr/>
          </p:nvSpPr>
          <p:spPr bwMode="auto">
            <a:xfrm rot="2901055">
              <a:off x="1100" y="348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8" name="Text Box 296"/>
            <p:cNvSpPr txBox="1">
              <a:spLocks noChangeArrowheads="1"/>
            </p:cNvSpPr>
            <p:nvPr/>
          </p:nvSpPr>
          <p:spPr bwMode="auto">
            <a:xfrm rot="2901055">
              <a:off x="1120" y="35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69" name="Text Box 297"/>
            <p:cNvSpPr txBox="1">
              <a:spLocks noChangeArrowheads="1"/>
            </p:cNvSpPr>
            <p:nvPr/>
          </p:nvSpPr>
          <p:spPr bwMode="auto">
            <a:xfrm rot="2901055">
              <a:off x="1107" y="34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0" name="Text Box 298"/>
            <p:cNvSpPr txBox="1">
              <a:spLocks noChangeArrowheads="1"/>
            </p:cNvSpPr>
            <p:nvPr/>
          </p:nvSpPr>
          <p:spPr bwMode="auto">
            <a:xfrm rot="2901055">
              <a:off x="1153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1" name="Text Box 299"/>
            <p:cNvSpPr txBox="1">
              <a:spLocks noChangeArrowheads="1"/>
            </p:cNvSpPr>
            <p:nvPr/>
          </p:nvSpPr>
          <p:spPr bwMode="auto">
            <a:xfrm rot="2901055">
              <a:off x="1066" y="355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2" name="Text Box 300"/>
            <p:cNvSpPr txBox="1">
              <a:spLocks noChangeArrowheads="1"/>
            </p:cNvSpPr>
            <p:nvPr/>
          </p:nvSpPr>
          <p:spPr bwMode="auto">
            <a:xfrm rot="2901055">
              <a:off x="1116" y="3397"/>
              <a:ext cx="1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3" name="Text Box 301"/>
            <p:cNvSpPr txBox="1">
              <a:spLocks noChangeArrowheads="1"/>
            </p:cNvSpPr>
            <p:nvPr/>
          </p:nvSpPr>
          <p:spPr bwMode="auto">
            <a:xfrm rot="2901055">
              <a:off x="1157" y="356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4" name="Text Box 302"/>
            <p:cNvSpPr txBox="1">
              <a:spLocks noChangeArrowheads="1"/>
            </p:cNvSpPr>
            <p:nvPr/>
          </p:nvSpPr>
          <p:spPr bwMode="auto">
            <a:xfrm rot="2901055">
              <a:off x="1221" y="35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5" name="Text Box 303"/>
            <p:cNvSpPr txBox="1">
              <a:spLocks noChangeArrowheads="1"/>
            </p:cNvSpPr>
            <p:nvPr/>
          </p:nvSpPr>
          <p:spPr bwMode="auto">
            <a:xfrm rot="2901055">
              <a:off x="1081" y="352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6" name="Text Box 304"/>
            <p:cNvSpPr txBox="1">
              <a:spLocks noChangeArrowheads="1"/>
            </p:cNvSpPr>
            <p:nvPr/>
          </p:nvSpPr>
          <p:spPr bwMode="auto">
            <a:xfrm rot="2901055">
              <a:off x="1103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7" name="Text Box 305"/>
            <p:cNvSpPr txBox="1">
              <a:spLocks noChangeArrowheads="1"/>
            </p:cNvSpPr>
            <p:nvPr/>
          </p:nvSpPr>
          <p:spPr bwMode="auto">
            <a:xfrm rot="2901055">
              <a:off x="1091" y="349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8" name="Text Box 306"/>
            <p:cNvSpPr txBox="1">
              <a:spLocks noChangeArrowheads="1"/>
            </p:cNvSpPr>
            <p:nvPr/>
          </p:nvSpPr>
          <p:spPr bwMode="auto">
            <a:xfrm rot="2901055">
              <a:off x="1142" y="35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79" name="Text Box 307"/>
            <p:cNvSpPr txBox="1">
              <a:spLocks noChangeArrowheads="1"/>
            </p:cNvSpPr>
            <p:nvPr/>
          </p:nvSpPr>
          <p:spPr bwMode="auto">
            <a:xfrm rot="2901055">
              <a:off x="1097" y="343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0" name="Text Box 308"/>
            <p:cNvSpPr txBox="1">
              <a:spLocks noChangeArrowheads="1"/>
            </p:cNvSpPr>
            <p:nvPr/>
          </p:nvSpPr>
          <p:spPr bwMode="auto">
            <a:xfrm rot="2901055">
              <a:off x="1275" y="340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1" name="Text Box 309"/>
            <p:cNvSpPr txBox="1">
              <a:spLocks noChangeArrowheads="1"/>
            </p:cNvSpPr>
            <p:nvPr/>
          </p:nvSpPr>
          <p:spPr bwMode="auto">
            <a:xfrm rot="2901055">
              <a:off x="1228" y="339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2" name="Text Box 310"/>
            <p:cNvSpPr txBox="1">
              <a:spLocks noChangeArrowheads="1"/>
            </p:cNvSpPr>
            <p:nvPr/>
          </p:nvSpPr>
          <p:spPr bwMode="auto">
            <a:xfrm rot="2901055">
              <a:off x="1237" y="333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3" name="Text Box 311"/>
            <p:cNvSpPr txBox="1">
              <a:spLocks noChangeArrowheads="1"/>
            </p:cNvSpPr>
            <p:nvPr/>
          </p:nvSpPr>
          <p:spPr bwMode="auto">
            <a:xfrm rot="2901055">
              <a:off x="1229" y="343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4" name="Text Box 312"/>
            <p:cNvSpPr txBox="1">
              <a:spLocks noChangeArrowheads="1"/>
            </p:cNvSpPr>
            <p:nvPr/>
          </p:nvSpPr>
          <p:spPr bwMode="auto">
            <a:xfrm rot="2901055">
              <a:off x="1292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5" name="Text Box 313"/>
            <p:cNvSpPr txBox="1">
              <a:spLocks noChangeArrowheads="1"/>
            </p:cNvSpPr>
            <p:nvPr/>
          </p:nvSpPr>
          <p:spPr bwMode="auto">
            <a:xfrm rot="2901055">
              <a:off x="1283" y="338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6" name="Text Box 314"/>
            <p:cNvSpPr txBox="1">
              <a:spLocks noChangeArrowheads="1"/>
            </p:cNvSpPr>
            <p:nvPr/>
          </p:nvSpPr>
          <p:spPr bwMode="auto">
            <a:xfrm rot="2901055">
              <a:off x="1180" y="341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7" name="Text Box 315"/>
            <p:cNvSpPr txBox="1">
              <a:spLocks noChangeArrowheads="1"/>
            </p:cNvSpPr>
            <p:nvPr/>
          </p:nvSpPr>
          <p:spPr bwMode="auto">
            <a:xfrm rot="2901055">
              <a:off x="1332" y="341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8" name="Text Box 316"/>
            <p:cNvSpPr txBox="1">
              <a:spLocks noChangeArrowheads="1"/>
            </p:cNvSpPr>
            <p:nvPr/>
          </p:nvSpPr>
          <p:spPr bwMode="auto">
            <a:xfrm rot="2901055">
              <a:off x="1244" y="347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89" name="Text Box 317"/>
            <p:cNvSpPr txBox="1">
              <a:spLocks noChangeArrowheads="1"/>
            </p:cNvSpPr>
            <p:nvPr/>
          </p:nvSpPr>
          <p:spPr bwMode="auto">
            <a:xfrm rot="2901055">
              <a:off x="1335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0" name="Text Box 318"/>
            <p:cNvSpPr txBox="1">
              <a:spLocks noChangeArrowheads="1"/>
            </p:cNvSpPr>
            <p:nvPr/>
          </p:nvSpPr>
          <p:spPr bwMode="auto">
            <a:xfrm rot="2901055">
              <a:off x="1369" y="355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1" name="Text Box 319"/>
            <p:cNvSpPr txBox="1">
              <a:spLocks noChangeArrowheads="1"/>
            </p:cNvSpPr>
            <p:nvPr/>
          </p:nvSpPr>
          <p:spPr bwMode="auto">
            <a:xfrm rot="2901055">
              <a:off x="1328" y="353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2" name="Text Box 320"/>
            <p:cNvSpPr txBox="1">
              <a:spLocks noChangeArrowheads="1"/>
            </p:cNvSpPr>
            <p:nvPr/>
          </p:nvSpPr>
          <p:spPr bwMode="auto">
            <a:xfrm rot="2901055">
              <a:off x="1331" y="348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3" name="Text Box 321"/>
            <p:cNvSpPr txBox="1">
              <a:spLocks noChangeArrowheads="1"/>
            </p:cNvSpPr>
            <p:nvPr/>
          </p:nvSpPr>
          <p:spPr bwMode="auto">
            <a:xfrm rot="2901055">
              <a:off x="1321" y="357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4" name="Text Box 322"/>
            <p:cNvSpPr txBox="1">
              <a:spLocks noChangeArrowheads="1"/>
            </p:cNvSpPr>
            <p:nvPr/>
          </p:nvSpPr>
          <p:spPr bwMode="auto">
            <a:xfrm rot="2901055">
              <a:off x="1379" y="351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5" name="Text Box 323"/>
            <p:cNvSpPr txBox="1">
              <a:spLocks noChangeArrowheads="1"/>
            </p:cNvSpPr>
            <p:nvPr/>
          </p:nvSpPr>
          <p:spPr bwMode="auto">
            <a:xfrm rot="2901055">
              <a:off x="1275" y="354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6" name="Text Box 324"/>
            <p:cNvSpPr txBox="1">
              <a:spLocks noChangeArrowheads="1"/>
            </p:cNvSpPr>
            <p:nvPr/>
          </p:nvSpPr>
          <p:spPr bwMode="auto">
            <a:xfrm rot="2901055">
              <a:off x="1425" y="355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7" name="Text Box 325"/>
            <p:cNvSpPr txBox="1">
              <a:spLocks noChangeArrowheads="1"/>
            </p:cNvSpPr>
            <p:nvPr/>
          </p:nvSpPr>
          <p:spPr bwMode="auto">
            <a:xfrm rot="2901055">
              <a:off x="1393" y="346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8" name="Text Box 326"/>
            <p:cNvSpPr txBox="1">
              <a:spLocks noChangeArrowheads="1"/>
            </p:cNvSpPr>
            <p:nvPr/>
          </p:nvSpPr>
          <p:spPr bwMode="auto">
            <a:xfrm rot="2901055">
              <a:off x="1274" y="350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3999" name="Text Box 327"/>
            <p:cNvSpPr txBox="1">
              <a:spLocks noChangeArrowheads="1"/>
            </p:cNvSpPr>
            <p:nvPr/>
          </p:nvSpPr>
          <p:spPr bwMode="auto">
            <a:xfrm>
              <a:off x="1022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0" name="Text Box 328"/>
            <p:cNvSpPr txBox="1">
              <a:spLocks noChangeArrowheads="1"/>
            </p:cNvSpPr>
            <p:nvPr/>
          </p:nvSpPr>
          <p:spPr bwMode="auto">
            <a:xfrm>
              <a:off x="724" y="338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1" name="Text Box 329"/>
            <p:cNvSpPr txBox="1">
              <a:spLocks noChangeArrowheads="1"/>
            </p:cNvSpPr>
            <p:nvPr/>
          </p:nvSpPr>
          <p:spPr bwMode="auto">
            <a:xfrm>
              <a:off x="724" y="344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2" name="Text Box 330"/>
            <p:cNvSpPr txBox="1">
              <a:spLocks noChangeArrowheads="1"/>
            </p:cNvSpPr>
            <p:nvPr/>
          </p:nvSpPr>
          <p:spPr bwMode="auto">
            <a:xfrm>
              <a:off x="705" y="34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3" name="Text Box 331"/>
            <p:cNvSpPr txBox="1">
              <a:spLocks noChangeArrowheads="1"/>
            </p:cNvSpPr>
            <p:nvPr/>
          </p:nvSpPr>
          <p:spPr bwMode="auto">
            <a:xfrm>
              <a:off x="720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4" name="Text Box 332"/>
            <p:cNvSpPr txBox="1">
              <a:spLocks noChangeArrowheads="1"/>
            </p:cNvSpPr>
            <p:nvPr/>
          </p:nvSpPr>
          <p:spPr bwMode="auto">
            <a:xfrm>
              <a:off x="923" y="3382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5" name="Text Box 333"/>
            <p:cNvSpPr txBox="1">
              <a:spLocks noChangeArrowheads="1"/>
            </p:cNvSpPr>
            <p:nvPr/>
          </p:nvSpPr>
          <p:spPr bwMode="auto">
            <a:xfrm>
              <a:off x="881" y="341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6" name="Text Box 334"/>
            <p:cNvSpPr txBox="1">
              <a:spLocks noChangeArrowheads="1"/>
            </p:cNvSpPr>
            <p:nvPr/>
          </p:nvSpPr>
          <p:spPr bwMode="auto">
            <a:xfrm>
              <a:off x="84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7" name="Text Box 335"/>
            <p:cNvSpPr txBox="1">
              <a:spLocks noChangeArrowheads="1"/>
            </p:cNvSpPr>
            <p:nvPr/>
          </p:nvSpPr>
          <p:spPr bwMode="auto">
            <a:xfrm>
              <a:off x="911" y="34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8" name="Text Box 336"/>
            <p:cNvSpPr txBox="1">
              <a:spLocks noChangeArrowheads="1"/>
            </p:cNvSpPr>
            <p:nvPr/>
          </p:nvSpPr>
          <p:spPr bwMode="auto">
            <a:xfrm>
              <a:off x="975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09" name="Text Box 337"/>
            <p:cNvSpPr txBox="1">
              <a:spLocks noChangeArrowheads="1"/>
            </p:cNvSpPr>
            <p:nvPr/>
          </p:nvSpPr>
          <p:spPr bwMode="auto">
            <a:xfrm>
              <a:off x="903" y="33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0" name="Text Box 338"/>
            <p:cNvSpPr txBox="1">
              <a:spLocks noChangeArrowheads="1"/>
            </p:cNvSpPr>
            <p:nvPr/>
          </p:nvSpPr>
          <p:spPr bwMode="auto">
            <a:xfrm>
              <a:off x="860" y="34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1" name="Text Box 339"/>
            <p:cNvSpPr txBox="1">
              <a:spLocks noChangeArrowheads="1"/>
            </p:cNvSpPr>
            <p:nvPr/>
          </p:nvSpPr>
          <p:spPr bwMode="auto">
            <a:xfrm>
              <a:off x="964" y="334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2" name="Text Box 340"/>
            <p:cNvSpPr txBox="1">
              <a:spLocks noChangeArrowheads="1"/>
            </p:cNvSpPr>
            <p:nvPr/>
          </p:nvSpPr>
          <p:spPr bwMode="auto">
            <a:xfrm>
              <a:off x="952" y="345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3" name="Text Box 341"/>
            <p:cNvSpPr txBox="1">
              <a:spLocks noChangeArrowheads="1"/>
            </p:cNvSpPr>
            <p:nvPr/>
          </p:nvSpPr>
          <p:spPr bwMode="auto">
            <a:xfrm>
              <a:off x="869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4" name="Text Box 342"/>
            <p:cNvSpPr txBox="1">
              <a:spLocks noChangeArrowheads="1"/>
            </p:cNvSpPr>
            <p:nvPr/>
          </p:nvSpPr>
          <p:spPr bwMode="auto">
            <a:xfrm>
              <a:off x="826" y="342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5" name="Text Box 343"/>
            <p:cNvSpPr txBox="1">
              <a:spLocks noChangeArrowheads="1"/>
            </p:cNvSpPr>
            <p:nvPr/>
          </p:nvSpPr>
          <p:spPr bwMode="auto">
            <a:xfrm>
              <a:off x="1023" y="339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6" name="Text Box 344"/>
            <p:cNvSpPr txBox="1">
              <a:spLocks noChangeArrowheads="1"/>
            </p:cNvSpPr>
            <p:nvPr/>
          </p:nvSpPr>
          <p:spPr bwMode="auto">
            <a:xfrm>
              <a:off x="821" y="334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7" name="Text Box 345"/>
            <p:cNvSpPr txBox="1">
              <a:spLocks noChangeArrowheads="1"/>
            </p:cNvSpPr>
            <p:nvPr/>
          </p:nvSpPr>
          <p:spPr bwMode="auto">
            <a:xfrm>
              <a:off x="78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8" name="Text Box 346"/>
            <p:cNvSpPr txBox="1">
              <a:spLocks noChangeArrowheads="1"/>
            </p:cNvSpPr>
            <p:nvPr/>
          </p:nvSpPr>
          <p:spPr bwMode="auto">
            <a:xfrm>
              <a:off x="744" y="332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19" name="Text Box 347"/>
            <p:cNvSpPr txBox="1">
              <a:spLocks noChangeArrowheads="1"/>
            </p:cNvSpPr>
            <p:nvPr/>
          </p:nvSpPr>
          <p:spPr bwMode="auto">
            <a:xfrm>
              <a:off x="811" y="339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0" name="Text Box 348"/>
            <p:cNvSpPr txBox="1">
              <a:spLocks noChangeArrowheads="1"/>
            </p:cNvSpPr>
            <p:nvPr/>
          </p:nvSpPr>
          <p:spPr bwMode="auto">
            <a:xfrm>
              <a:off x="874" y="3371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1" name="Text Box 349"/>
            <p:cNvSpPr txBox="1">
              <a:spLocks noChangeArrowheads="1"/>
            </p:cNvSpPr>
            <p:nvPr/>
          </p:nvSpPr>
          <p:spPr bwMode="auto">
            <a:xfrm>
              <a:off x="803" y="331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2" name="Text Box 350"/>
            <p:cNvSpPr txBox="1">
              <a:spLocks noChangeArrowheads="1"/>
            </p:cNvSpPr>
            <p:nvPr/>
          </p:nvSpPr>
          <p:spPr bwMode="auto">
            <a:xfrm>
              <a:off x="757" y="342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3" name="Text Box 351"/>
            <p:cNvSpPr txBox="1">
              <a:spLocks noChangeArrowheads="1"/>
            </p:cNvSpPr>
            <p:nvPr/>
          </p:nvSpPr>
          <p:spPr bwMode="auto">
            <a:xfrm>
              <a:off x="863" y="33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4" name="Text Box 352"/>
            <p:cNvSpPr txBox="1">
              <a:spLocks noChangeArrowheads="1"/>
            </p:cNvSpPr>
            <p:nvPr/>
          </p:nvSpPr>
          <p:spPr bwMode="auto">
            <a:xfrm>
              <a:off x="852" y="341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5" name="Text Box 353"/>
            <p:cNvSpPr txBox="1">
              <a:spLocks noChangeArrowheads="1"/>
            </p:cNvSpPr>
            <p:nvPr/>
          </p:nvSpPr>
          <p:spPr bwMode="auto">
            <a:xfrm>
              <a:off x="769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6" name="Text Box 354"/>
            <p:cNvSpPr txBox="1">
              <a:spLocks noChangeArrowheads="1"/>
            </p:cNvSpPr>
            <p:nvPr/>
          </p:nvSpPr>
          <p:spPr bwMode="auto">
            <a:xfrm>
              <a:off x="923" y="33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7" name="Text Box 355"/>
            <p:cNvSpPr txBox="1">
              <a:spLocks noChangeArrowheads="1"/>
            </p:cNvSpPr>
            <p:nvPr/>
          </p:nvSpPr>
          <p:spPr bwMode="auto">
            <a:xfrm>
              <a:off x="1040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8" name="Text Box 356"/>
            <p:cNvSpPr txBox="1">
              <a:spLocks noChangeArrowheads="1"/>
            </p:cNvSpPr>
            <p:nvPr/>
          </p:nvSpPr>
          <p:spPr bwMode="auto">
            <a:xfrm>
              <a:off x="999" y="344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29" name="Text Box 357"/>
            <p:cNvSpPr txBox="1">
              <a:spLocks noChangeArrowheads="1"/>
            </p:cNvSpPr>
            <p:nvPr/>
          </p:nvSpPr>
          <p:spPr bwMode="auto">
            <a:xfrm>
              <a:off x="963" y="340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0" name="Text Box 358"/>
            <p:cNvSpPr txBox="1">
              <a:spLocks noChangeArrowheads="1"/>
            </p:cNvSpPr>
            <p:nvPr/>
          </p:nvSpPr>
          <p:spPr bwMode="auto">
            <a:xfrm>
              <a:off x="1030" y="347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1" name="Text Box 359"/>
            <p:cNvSpPr txBox="1">
              <a:spLocks noChangeArrowheads="1"/>
            </p:cNvSpPr>
            <p:nvPr/>
          </p:nvSpPr>
          <p:spPr bwMode="auto">
            <a:xfrm>
              <a:off x="1022" y="339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2" name="Text Box 360"/>
            <p:cNvSpPr txBox="1">
              <a:spLocks noChangeArrowheads="1"/>
            </p:cNvSpPr>
            <p:nvPr/>
          </p:nvSpPr>
          <p:spPr bwMode="auto">
            <a:xfrm>
              <a:off x="978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3" name="Text Box 361"/>
            <p:cNvSpPr txBox="1">
              <a:spLocks noChangeArrowheads="1"/>
            </p:cNvSpPr>
            <p:nvPr/>
          </p:nvSpPr>
          <p:spPr bwMode="auto">
            <a:xfrm>
              <a:off x="98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4" name="Text Box 362"/>
            <p:cNvSpPr txBox="1">
              <a:spLocks noChangeArrowheads="1"/>
            </p:cNvSpPr>
            <p:nvPr/>
          </p:nvSpPr>
          <p:spPr bwMode="auto">
            <a:xfrm>
              <a:off x="944" y="34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5" name="Text Box 363"/>
            <p:cNvSpPr txBox="1">
              <a:spLocks noChangeArrowheads="1"/>
            </p:cNvSpPr>
            <p:nvPr/>
          </p:nvSpPr>
          <p:spPr bwMode="auto">
            <a:xfrm>
              <a:off x="985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6" name="Text Box 364"/>
            <p:cNvSpPr txBox="1">
              <a:spLocks noChangeArrowheads="1"/>
            </p:cNvSpPr>
            <p:nvPr/>
          </p:nvSpPr>
          <p:spPr bwMode="auto">
            <a:xfrm>
              <a:off x="944" y="33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7" name="Text Box 365"/>
            <p:cNvSpPr txBox="1">
              <a:spLocks noChangeArrowheads="1"/>
            </p:cNvSpPr>
            <p:nvPr/>
          </p:nvSpPr>
          <p:spPr bwMode="auto">
            <a:xfrm>
              <a:off x="907" y="326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8" name="Text Box 366"/>
            <p:cNvSpPr txBox="1">
              <a:spLocks noChangeArrowheads="1"/>
            </p:cNvSpPr>
            <p:nvPr/>
          </p:nvSpPr>
          <p:spPr bwMode="auto">
            <a:xfrm>
              <a:off x="974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39" name="Text Box 367"/>
            <p:cNvSpPr txBox="1">
              <a:spLocks noChangeArrowheads="1"/>
            </p:cNvSpPr>
            <p:nvPr/>
          </p:nvSpPr>
          <p:spPr bwMode="auto">
            <a:xfrm>
              <a:off x="1037" y="330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0" name="Text Box 368"/>
            <p:cNvSpPr txBox="1">
              <a:spLocks noChangeArrowheads="1"/>
            </p:cNvSpPr>
            <p:nvPr/>
          </p:nvSpPr>
          <p:spPr bwMode="auto">
            <a:xfrm>
              <a:off x="966" y="3257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1" name="Text Box 369"/>
            <p:cNvSpPr txBox="1">
              <a:spLocks noChangeArrowheads="1"/>
            </p:cNvSpPr>
            <p:nvPr/>
          </p:nvSpPr>
          <p:spPr bwMode="auto">
            <a:xfrm>
              <a:off x="922" y="336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2" name="Text Box 370"/>
            <p:cNvSpPr txBox="1">
              <a:spLocks noChangeArrowheads="1"/>
            </p:cNvSpPr>
            <p:nvPr/>
          </p:nvSpPr>
          <p:spPr bwMode="auto">
            <a:xfrm>
              <a:off x="1026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3" name="Text Box 371"/>
            <p:cNvSpPr txBox="1">
              <a:spLocks noChangeArrowheads="1"/>
            </p:cNvSpPr>
            <p:nvPr/>
          </p:nvSpPr>
          <p:spPr bwMode="auto">
            <a:xfrm>
              <a:off x="1014" y="335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4" name="Text Box 372"/>
            <p:cNvSpPr txBox="1">
              <a:spLocks noChangeArrowheads="1"/>
            </p:cNvSpPr>
            <p:nvPr/>
          </p:nvSpPr>
          <p:spPr bwMode="auto">
            <a:xfrm>
              <a:off x="932" y="321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5" name="Text Box 373"/>
            <p:cNvSpPr txBox="1">
              <a:spLocks noChangeArrowheads="1"/>
            </p:cNvSpPr>
            <p:nvPr/>
          </p:nvSpPr>
          <p:spPr bwMode="auto">
            <a:xfrm>
              <a:off x="888" y="3326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6" name="Text Box 374"/>
            <p:cNvSpPr txBox="1">
              <a:spLocks noChangeArrowheads="1"/>
            </p:cNvSpPr>
            <p:nvPr/>
          </p:nvSpPr>
          <p:spPr bwMode="auto">
            <a:xfrm>
              <a:off x="802" y="345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7" name="Text Box 375"/>
            <p:cNvSpPr txBox="1">
              <a:spLocks noChangeArrowheads="1"/>
            </p:cNvSpPr>
            <p:nvPr/>
          </p:nvSpPr>
          <p:spPr bwMode="auto">
            <a:xfrm>
              <a:off x="760" y="3483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8" name="Text Box 376"/>
            <p:cNvSpPr txBox="1">
              <a:spLocks noChangeArrowheads="1"/>
            </p:cNvSpPr>
            <p:nvPr/>
          </p:nvSpPr>
          <p:spPr bwMode="auto">
            <a:xfrm>
              <a:off x="791" y="350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49" name="Text Box 377"/>
            <p:cNvSpPr txBox="1">
              <a:spLocks noChangeArrowheads="1"/>
            </p:cNvSpPr>
            <p:nvPr/>
          </p:nvSpPr>
          <p:spPr bwMode="auto">
            <a:xfrm>
              <a:off x="855" y="347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0" name="Text Box 378"/>
            <p:cNvSpPr txBox="1">
              <a:spLocks noChangeArrowheads="1"/>
            </p:cNvSpPr>
            <p:nvPr/>
          </p:nvSpPr>
          <p:spPr bwMode="auto">
            <a:xfrm>
              <a:off x="783" y="3430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1" name="Text Box 379"/>
            <p:cNvSpPr txBox="1">
              <a:spLocks noChangeArrowheads="1"/>
            </p:cNvSpPr>
            <p:nvPr/>
          </p:nvSpPr>
          <p:spPr bwMode="auto">
            <a:xfrm>
              <a:off x="739" y="353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2" name="Text Box 380"/>
            <p:cNvSpPr txBox="1">
              <a:spLocks noChangeArrowheads="1"/>
            </p:cNvSpPr>
            <p:nvPr/>
          </p:nvSpPr>
          <p:spPr bwMode="auto">
            <a:xfrm>
              <a:off x="843" y="3419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3" name="Text Box 381"/>
            <p:cNvSpPr txBox="1">
              <a:spLocks noChangeArrowheads="1"/>
            </p:cNvSpPr>
            <p:nvPr/>
          </p:nvSpPr>
          <p:spPr bwMode="auto">
            <a:xfrm>
              <a:off x="831" y="352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4" name="Text Box 382"/>
            <p:cNvSpPr txBox="1">
              <a:spLocks noChangeArrowheads="1"/>
            </p:cNvSpPr>
            <p:nvPr/>
          </p:nvSpPr>
          <p:spPr bwMode="auto">
            <a:xfrm>
              <a:off x="750" y="3385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5" name="Text Box 383"/>
            <p:cNvSpPr txBox="1">
              <a:spLocks noChangeArrowheads="1"/>
            </p:cNvSpPr>
            <p:nvPr/>
          </p:nvSpPr>
          <p:spPr bwMode="auto">
            <a:xfrm>
              <a:off x="903" y="346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6" name="Text Box 384"/>
            <p:cNvSpPr txBox="1">
              <a:spLocks noChangeArrowheads="1"/>
            </p:cNvSpPr>
            <p:nvPr/>
          </p:nvSpPr>
          <p:spPr bwMode="auto">
            <a:xfrm>
              <a:off x="1004" y="349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7" name="Text Box 385"/>
            <p:cNvSpPr txBox="1">
              <a:spLocks noChangeArrowheads="1"/>
            </p:cNvSpPr>
            <p:nvPr/>
          </p:nvSpPr>
          <p:spPr bwMode="auto">
            <a:xfrm>
              <a:off x="963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8" name="Text Box 386"/>
            <p:cNvSpPr txBox="1">
              <a:spLocks noChangeArrowheads="1"/>
            </p:cNvSpPr>
            <p:nvPr/>
          </p:nvSpPr>
          <p:spPr bwMode="auto">
            <a:xfrm>
              <a:off x="924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59" name="Text Box 387"/>
            <p:cNvSpPr txBox="1">
              <a:spLocks noChangeArrowheads="1"/>
            </p:cNvSpPr>
            <p:nvPr/>
          </p:nvSpPr>
          <p:spPr bwMode="auto">
            <a:xfrm>
              <a:off x="992" y="354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0" name="Text Box 388"/>
            <p:cNvSpPr txBox="1">
              <a:spLocks noChangeArrowheads="1"/>
            </p:cNvSpPr>
            <p:nvPr/>
          </p:nvSpPr>
          <p:spPr bwMode="auto">
            <a:xfrm>
              <a:off x="984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1" name="Text Box 389"/>
            <p:cNvSpPr txBox="1">
              <a:spLocks noChangeArrowheads="1"/>
            </p:cNvSpPr>
            <p:nvPr/>
          </p:nvSpPr>
          <p:spPr bwMode="auto">
            <a:xfrm>
              <a:off x="939" y="3568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2" name="Text Box 390"/>
            <p:cNvSpPr txBox="1">
              <a:spLocks noChangeArrowheads="1"/>
            </p:cNvSpPr>
            <p:nvPr/>
          </p:nvSpPr>
          <p:spPr bwMode="auto">
            <a:xfrm>
              <a:off x="1044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3" name="Text Box 391"/>
            <p:cNvSpPr txBox="1">
              <a:spLocks noChangeArrowheads="1"/>
            </p:cNvSpPr>
            <p:nvPr/>
          </p:nvSpPr>
          <p:spPr bwMode="auto">
            <a:xfrm>
              <a:off x="1033" y="356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4" name="Text Box 392"/>
            <p:cNvSpPr txBox="1">
              <a:spLocks noChangeArrowheads="1"/>
            </p:cNvSpPr>
            <p:nvPr/>
          </p:nvSpPr>
          <p:spPr bwMode="auto">
            <a:xfrm>
              <a:off x="951" y="342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5" name="Text Box 393"/>
            <p:cNvSpPr txBox="1">
              <a:spLocks noChangeArrowheads="1"/>
            </p:cNvSpPr>
            <p:nvPr/>
          </p:nvSpPr>
          <p:spPr bwMode="auto">
            <a:xfrm>
              <a:off x="906" y="3535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6" name="Text Box 394"/>
            <p:cNvSpPr txBox="1">
              <a:spLocks noChangeArrowheads="1"/>
            </p:cNvSpPr>
            <p:nvPr/>
          </p:nvSpPr>
          <p:spPr bwMode="auto">
            <a:xfrm>
              <a:off x="817" y="349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7" name="Text Box 395"/>
            <p:cNvSpPr txBox="1">
              <a:spLocks noChangeArrowheads="1"/>
            </p:cNvSpPr>
            <p:nvPr/>
          </p:nvSpPr>
          <p:spPr bwMode="auto">
            <a:xfrm>
              <a:off x="776" y="352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8" name="Text Box 396"/>
            <p:cNvSpPr txBox="1">
              <a:spLocks noChangeArrowheads="1"/>
            </p:cNvSpPr>
            <p:nvPr/>
          </p:nvSpPr>
          <p:spPr bwMode="auto">
            <a:xfrm>
              <a:off x="739" y="3480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69" name="Text Box 397"/>
            <p:cNvSpPr txBox="1">
              <a:spLocks noChangeArrowheads="1"/>
            </p:cNvSpPr>
            <p:nvPr/>
          </p:nvSpPr>
          <p:spPr bwMode="auto">
            <a:xfrm>
              <a:off x="806" y="354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0" name="Text Box 398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1" name="Text Box 399"/>
            <p:cNvSpPr txBox="1">
              <a:spLocks noChangeArrowheads="1"/>
            </p:cNvSpPr>
            <p:nvPr/>
          </p:nvSpPr>
          <p:spPr bwMode="auto">
            <a:xfrm>
              <a:off x="798" y="3468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2" name="Text Box 400"/>
            <p:cNvSpPr txBox="1">
              <a:spLocks noChangeArrowheads="1"/>
            </p:cNvSpPr>
            <p:nvPr/>
          </p:nvSpPr>
          <p:spPr bwMode="auto">
            <a:xfrm>
              <a:off x="753" y="356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3" name="Text Box 401"/>
            <p:cNvSpPr txBox="1">
              <a:spLocks noChangeArrowheads="1"/>
            </p:cNvSpPr>
            <p:nvPr/>
          </p:nvSpPr>
          <p:spPr bwMode="auto">
            <a:xfrm>
              <a:off x="858" y="345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4" name="Text Box 402"/>
            <p:cNvSpPr txBox="1">
              <a:spLocks noChangeArrowheads="1"/>
            </p:cNvSpPr>
            <p:nvPr/>
          </p:nvSpPr>
          <p:spPr bwMode="auto">
            <a:xfrm>
              <a:off x="846" y="356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5" name="Text Box 403"/>
            <p:cNvSpPr txBox="1">
              <a:spLocks noChangeArrowheads="1"/>
            </p:cNvSpPr>
            <p:nvPr/>
          </p:nvSpPr>
          <p:spPr bwMode="auto">
            <a:xfrm>
              <a:off x="764" y="3423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6" name="Text Box 404"/>
            <p:cNvSpPr txBox="1">
              <a:spLocks noChangeArrowheads="1"/>
            </p:cNvSpPr>
            <p:nvPr/>
          </p:nvSpPr>
          <p:spPr bwMode="auto">
            <a:xfrm>
              <a:off x="918" y="350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7" name="Text Box 405"/>
            <p:cNvSpPr txBox="1">
              <a:spLocks noChangeArrowheads="1"/>
            </p:cNvSpPr>
            <p:nvPr/>
          </p:nvSpPr>
          <p:spPr bwMode="auto">
            <a:xfrm>
              <a:off x="861" y="327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8" name="Text Box 406"/>
            <p:cNvSpPr txBox="1">
              <a:spLocks noChangeArrowheads="1"/>
            </p:cNvSpPr>
            <p:nvPr/>
          </p:nvSpPr>
          <p:spPr bwMode="auto">
            <a:xfrm>
              <a:off x="819" y="330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79" name="Text Box 407"/>
            <p:cNvSpPr txBox="1">
              <a:spLocks noChangeArrowheads="1"/>
            </p:cNvSpPr>
            <p:nvPr/>
          </p:nvSpPr>
          <p:spPr bwMode="auto">
            <a:xfrm>
              <a:off x="783" y="3257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0" name="Text Box 408"/>
            <p:cNvSpPr txBox="1">
              <a:spLocks noChangeArrowheads="1"/>
            </p:cNvSpPr>
            <p:nvPr/>
          </p:nvSpPr>
          <p:spPr bwMode="auto">
            <a:xfrm>
              <a:off x="851" y="3326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1" name="Text Box 409"/>
            <p:cNvSpPr txBox="1">
              <a:spLocks noChangeArrowheads="1"/>
            </p:cNvSpPr>
            <p:nvPr/>
          </p:nvSpPr>
          <p:spPr bwMode="auto">
            <a:xfrm>
              <a:off x="914" y="329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2" name="Text Box 410"/>
            <p:cNvSpPr txBox="1">
              <a:spLocks noChangeArrowheads="1"/>
            </p:cNvSpPr>
            <p:nvPr/>
          </p:nvSpPr>
          <p:spPr bwMode="auto">
            <a:xfrm>
              <a:off x="843" y="3248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3" name="Text Box 411"/>
            <p:cNvSpPr txBox="1">
              <a:spLocks noChangeArrowheads="1"/>
            </p:cNvSpPr>
            <p:nvPr/>
          </p:nvSpPr>
          <p:spPr bwMode="auto">
            <a:xfrm>
              <a:off x="798" y="3348"/>
              <a:ext cx="1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4" name="Text Box 412"/>
            <p:cNvSpPr txBox="1">
              <a:spLocks noChangeArrowheads="1"/>
            </p:cNvSpPr>
            <p:nvPr/>
          </p:nvSpPr>
          <p:spPr bwMode="auto">
            <a:xfrm>
              <a:off x="903" y="32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5" name="Text Box 413"/>
            <p:cNvSpPr txBox="1">
              <a:spLocks noChangeArrowheads="1"/>
            </p:cNvSpPr>
            <p:nvPr/>
          </p:nvSpPr>
          <p:spPr bwMode="auto">
            <a:xfrm>
              <a:off x="891" y="334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6" name="Text Box 414"/>
            <p:cNvSpPr txBox="1">
              <a:spLocks noChangeArrowheads="1"/>
            </p:cNvSpPr>
            <p:nvPr/>
          </p:nvSpPr>
          <p:spPr bwMode="auto">
            <a:xfrm>
              <a:off x="810" y="3203"/>
              <a:ext cx="12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7" name="Text Box 415"/>
            <p:cNvSpPr txBox="1">
              <a:spLocks noChangeArrowheads="1"/>
            </p:cNvSpPr>
            <p:nvPr/>
          </p:nvSpPr>
          <p:spPr bwMode="auto">
            <a:xfrm>
              <a:off x="764" y="3314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8" name="Text Box 416"/>
            <p:cNvSpPr txBox="1">
              <a:spLocks noChangeArrowheads="1"/>
            </p:cNvSpPr>
            <p:nvPr/>
          </p:nvSpPr>
          <p:spPr bwMode="auto">
            <a:xfrm>
              <a:off x="963" y="3284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89" name="Text Box 417"/>
            <p:cNvSpPr txBox="1">
              <a:spLocks noChangeArrowheads="1"/>
            </p:cNvSpPr>
            <p:nvPr/>
          </p:nvSpPr>
          <p:spPr bwMode="auto">
            <a:xfrm>
              <a:off x="1033" y="3296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0" name="Text Box 418"/>
            <p:cNvSpPr txBox="1">
              <a:spLocks noChangeArrowheads="1"/>
            </p:cNvSpPr>
            <p:nvPr/>
          </p:nvSpPr>
          <p:spPr bwMode="auto">
            <a:xfrm>
              <a:off x="992" y="3322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1" name="Text Box 419"/>
            <p:cNvSpPr txBox="1">
              <a:spLocks noChangeArrowheads="1"/>
            </p:cNvSpPr>
            <p:nvPr/>
          </p:nvSpPr>
          <p:spPr bwMode="auto">
            <a:xfrm>
              <a:off x="955" y="328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2" name="Text Box 420"/>
            <p:cNvSpPr txBox="1">
              <a:spLocks noChangeArrowheads="1"/>
            </p:cNvSpPr>
            <p:nvPr/>
          </p:nvSpPr>
          <p:spPr bwMode="auto">
            <a:xfrm>
              <a:off x="1014" y="3269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3" name="Text Box 421"/>
            <p:cNvSpPr txBox="1">
              <a:spLocks noChangeArrowheads="1"/>
            </p:cNvSpPr>
            <p:nvPr/>
          </p:nvSpPr>
          <p:spPr bwMode="auto">
            <a:xfrm>
              <a:off x="971" y="3371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4" name="Text Box 422"/>
            <p:cNvSpPr txBox="1">
              <a:spLocks noChangeArrowheads="1"/>
            </p:cNvSpPr>
            <p:nvPr/>
          </p:nvSpPr>
          <p:spPr bwMode="auto">
            <a:xfrm>
              <a:off x="980" y="3225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5" name="Text Box 423"/>
            <p:cNvSpPr txBox="1">
              <a:spLocks noChangeArrowheads="1"/>
            </p:cNvSpPr>
            <p:nvPr/>
          </p:nvSpPr>
          <p:spPr bwMode="auto">
            <a:xfrm>
              <a:off x="937" y="3336"/>
              <a:ext cx="12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6" name="Text Box 424"/>
            <p:cNvSpPr txBox="1">
              <a:spLocks noChangeArrowheads="1"/>
            </p:cNvSpPr>
            <p:nvPr/>
          </p:nvSpPr>
          <p:spPr bwMode="auto">
            <a:xfrm rot="2901055">
              <a:off x="1006" y="343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7" name="Text Box 425"/>
            <p:cNvSpPr txBox="1">
              <a:spLocks noChangeArrowheads="1"/>
            </p:cNvSpPr>
            <p:nvPr/>
          </p:nvSpPr>
          <p:spPr bwMode="auto">
            <a:xfrm rot="2901055">
              <a:off x="991" y="347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8" name="Text Box 426"/>
            <p:cNvSpPr txBox="1">
              <a:spLocks noChangeArrowheads="1"/>
            </p:cNvSpPr>
            <p:nvPr/>
          </p:nvSpPr>
          <p:spPr bwMode="auto">
            <a:xfrm rot="2901055">
              <a:off x="1201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099" name="Text Box 427"/>
            <p:cNvSpPr txBox="1">
              <a:spLocks noChangeArrowheads="1"/>
            </p:cNvSpPr>
            <p:nvPr/>
          </p:nvSpPr>
          <p:spPr bwMode="auto">
            <a:xfrm rot="2901055">
              <a:off x="1290" y="361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0" name="Text Box 428"/>
            <p:cNvSpPr txBox="1">
              <a:spLocks noChangeArrowheads="1"/>
            </p:cNvSpPr>
            <p:nvPr/>
          </p:nvSpPr>
          <p:spPr bwMode="auto">
            <a:xfrm rot="2901055">
              <a:off x="1275" y="363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1" name="Text Box 429"/>
            <p:cNvSpPr txBox="1">
              <a:spLocks noChangeArrowheads="1"/>
            </p:cNvSpPr>
            <p:nvPr/>
          </p:nvSpPr>
          <p:spPr bwMode="auto">
            <a:xfrm rot="2901055">
              <a:off x="1235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2" name="Text Box 430"/>
            <p:cNvSpPr txBox="1">
              <a:spLocks noChangeArrowheads="1"/>
            </p:cNvSpPr>
            <p:nvPr/>
          </p:nvSpPr>
          <p:spPr bwMode="auto">
            <a:xfrm rot="2901055">
              <a:off x="1228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3" name="Text Box 431"/>
            <p:cNvSpPr txBox="1">
              <a:spLocks noChangeArrowheads="1"/>
            </p:cNvSpPr>
            <p:nvPr/>
          </p:nvSpPr>
          <p:spPr bwMode="auto">
            <a:xfrm rot="2901055">
              <a:off x="1305" y="369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4" name="Text Box 432"/>
            <p:cNvSpPr txBox="1">
              <a:spLocks noChangeArrowheads="1"/>
            </p:cNvSpPr>
            <p:nvPr/>
          </p:nvSpPr>
          <p:spPr bwMode="auto">
            <a:xfrm rot="2901055">
              <a:off x="1287" y="360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5" name="Text Box 433"/>
            <p:cNvSpPr txBox="1">
              <a:spLocks noChangeArrowheads="1"/>
            </p:cNvSpPr>
            <p:nvPr/>
          </p:nvSpPr>
          <p:spPr bwMode="auto">
            <a:xfrm rot="2901055">
              <a:off x="1188" y="364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6" name="Text Box 434"/>
            <p:cNvSpPr txBox="1">
              <a:spLocks noChangeArrowheads="1"/>
            </p:cNvSpPr>
            <p:nvPr/>
          </p:nvSpPr>
          <p:spPr bwMode="auto">
            <a:xfrm rot="2901055">
              <a:off x="1343" y="364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7" name="Text Box 435"/>
            <p:cNvSpPr txBox="1">
              <a:spLocks noChangeArrowheads="1"/>
            </p:cNvSpPr>
            <p:nvPr/>
          </p:nvSpPr>
          <p:spPr bwMode="auto">
            <a:xfrm rot="2901055">
              <a:off x="1249" y="370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8" name="Text Box 436"/>
            <p:cNvSpPr txBox="1">
              <a:spLocks noChangeArrowheads="1"/>
            </p:cNvSpPr>
            <p:nvPr/>
          </p:nvSpPr>
          <p:spPr bwMode="auto">
            <a:xfrm rot="2901055">
              <a:off x="1188" y="359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09" name="Text Box 437"/>
            <p:cNvSpPr txBox="1">
              <a:spLocks noChangeArrowheads="1"/>
            </p:cNvSpPr>
            <p:nvPr/>
          </p:nvSpPr>
          <p:spPr bwMode="auto">
            <a:xfrm rot="2901055">
              <a:off x="1340" y="372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0" name="Text Box 438"/>
            <p:cNvSpPr txBox="1">
              <a:spLocks noChangeArrowheads="1"/>
            </p:cNvSpPr>
            <p:nvPr/>
          </p:nvSpPr>
          <p:spPr bwMode="auto">
            <a:xfrm rot="2901055">
              <a:off x="1406" y="359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1" name="Text Box 439"/>
            <p:cNvSpPr txBox="1">
              <a:spLocks noChangeArrowheads="1"/>
            </p:cNvSpPr>
            <p:nvPr/>
          </p:nvSpPr>
          <p:spPr bwMode="auto">
            <a:xfrm rot="2901055">
              <a:off x="1054" y="347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2" name="Text Box 440"/>
            <p:cNvSpPr txBox="1">
              <a:spLocks noChangeArrowheads="1"/>
            </p:cNvSpPr>
            <p:nvPr/>
          </p:nvSpPr>
          <p:spPr bwMode="auto">
            <a:xfrm rot="2901055">
              <a:off x="1048" y="351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3" name="Text Box 441"/>
            <p:cNvSpPr txBox="1">
              <a:spLocks noChangeArrowheads="1"/>
            </p:cNvSpPr>
            <p:nvPr/>
          </p:nvSpPr>
          <p:spPr bwMode="auto">
            <a:xfrm rot="2901055">
              <a:off x="999" y="348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4" name="Text Box 442"/>
            <p:cNvSpPr txBox="1">
              <a:spLocks noChangeArrowheads="1"/>
            </p:cNvSpPr>
            <p:nvPr/>
          </p:nvSpPr>
          <p:spPr bwMode="auto">
            <a:xfrm rot="2901055">
              <a:off x="1205" y="365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5" name="Text Box 443"/>
            <p:cNvSpPr txBox="1">
              <a:spLocks noChangeArrowheads="1"/>
            </p:cNvSpPr>
            <p:nvPr/>
          </p:nvSpPr>
          <p:spPr bwMode="auto">
            <a:xfrm rot="2901055">
              <a:off x="1157" y="364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6" name="Text Box 444"/>
            <p:cNvSpPr txBox="1">
              <a:spLocks noChangeArrowheads="1"/>
            </p:cNvSpPr>
            <p:nvPr/>
          </p:nvSpPr>
          <p:spPr bwMode="auto">
            <a:xfrm rot="2901055">
              <a:off x="1168" y="359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7" name="Text Box 445"/>
            <p:cNvSpPr txBox="1">
              <a:spLocks noChangeArrowheads="1"/>
            </p:cNvSpPr>
            <p:nvPr/>
          </p:nvSpPr>
          <p:spPr bwMode="auto">
            <a:xfrm rot="2901055">
              <a:off x="1161" y="368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8" name="Text Box 446"/>
            <p:cNvSpPr txBox="1">
              <a:spLocks noChangeArrowheads="1"/>
            </p:cNvSpPr>
            <p:nvPr/>
          </p:nvSpPr>
          <p:spPr bwMode="auto">
            <a:xfrm rot="2901055">
              <a:off x="1225" y="371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19" name="Text Box 447"/>
            <p:cNvSpPr txBox="1">
              <a:spLocks noChangeArrowheads="1"/>
            </p:cNvSpPr>
            <p:nvPr/>
          </p:nvSpPr>
          <p:spPr bwMode="auto">
            <a:xfrm rot="2901055">
              <a:off x="1203" y="3633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0" name="Text Box 448"/>
            <p:cNvSpPr txBox="1">
              <a:spLocks noChangeArrowheads="1"/>
            </p:cNvSpPr>
            <p:nvPr/>
          </p:nvSpPr>
          <p:spPr bwMode="auto">
            <a:xfrm rot="2901055">
              <a:off x="1108" y="3662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1" name="Text Box 449"/>
            <p:cNvSpPr txBox="1">
              <a:spLocks noChangeArrowheads="1"/>
            </p:cNvSpPr>
            <p:nvPr/>
          </p:nvSpPr>
          <p:spPr bwMode="auto">
            <a:xfrm rot="2901055">
              <a:off x="1255" y="366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2" name="Text Box 450"/>
            <p:cNvSpPr txBox="1">
              <a:spLocks noChangeArrowheads="1"/>
            </p:cNvSpPr>
            <p:nvPr/>
          </p:nvSpPr>
          <p:spPr bwMode="auto">
            <a:xfrm rot="2901055">
              <a:off x="1172" y="372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3" name="Text Box 451"/>
            <p:cNvSpPr txBox="1">
              <a:spLocks noChangeArrowheads="1"/>
            </p:cNvSpPr>
            <p:nvPr/>
          </p:nvSpPr>
          <p:spPr bwMode="auto">
            <a:xfrm rot="2901055">
              <a:off x="1112" y="3617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4" name="Text Box 452"/>
            <p:cNvSpPr txBox="1">
              <a:spLocks noChangeArrowheads="1"/>
            </p:cNvSpPr>
            <p:nvPr/>
          </p:nvSpPr>
          <p:spPr bwMode="auto">
            <a:xfrm rot="2901055">
              <a:off x="1263" y="3748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5" name="Text Box 453"/>
            <p:cNvSpPr txBox="1">
              <a:spLocks noChangeArrowheads="1"/>
            </p:cNvSpPr>
            <p:nvPr/>
          </p:nvSpPr>
          <p:spPr bwMode="auto">
            <a:xfrm rot="2901055">
              <a:off x="1028" y="3505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6" name="Text Box 454"/>
            <p:cNvSpPr txBox="1">
              <a:spLocks noChangeArrowheads="1"/>
            </p:cNvSpPr>
            <p:nvPr/>
          </p:nvSpPr>
          <p:spPr bwMode="auto">
            <a:xfrm rot="2901055">
              <a:off x="1036" y="3449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7" name="Text Box 455"/>
            <p:cNvSpPr txBox="1">
              <a:spLocks noChangeArrowheads="1"/>
            </p:cNvSpPr>
            <p:nvPr/>
          </p:nvSpPr>
          <p:spPr bwMode="auto">
            <a:xfrm rot="2901055">
              <a:off x="1036" y="354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8" name="Text Box 456"/>
            <p:cNvSpPr txBox="1">
              <a:spLocks noChangeArrowheads="1"/>
            </p:cNvSpPr>
            <p:nvPr/>
          </p:nvSpPr>
          <p:spPr bwMode="auto">
            <a:xfrm rot="2901055">
              <a:off x="983" y="3521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29" name="Text Box 457"/>
            <p:cNvSpPr txBox="1">
              <a:spLocks noChangeArrowheads="1"/>
            </p:cNvSpPr>
            <p:nvPr/>
          </p:nvSpPr>
          <p:spPr bwMode="auto">
            <a:xfrm rot="2901055">
              <a:off x="1047" y="358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0" name="Text Box 458"/>
            <p:cNvSpPr txBox="1">
              <a:spLocks noChangeArrowheads="1"/>
            </p:cNvSpPr>
            <p:nvPr/>
          </p:nvSpPr>
          <p:spPr bwMode="auto">
            <a:xfrm rot="2901055">
              <a:off x="1138" y="3606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1" name="Text Box 459"/>
            <p:cNvSpPr txBox="1">
              <a:spLocks noChangeArrowheads="1"/>
            </p:cNvSpPr>
            <p:nvPr/>
          </p:nvSpPr>
          <p:spPr bwMode="auto">
            <a:xfrm rot="2901055">
              <a:off x="1393" y="3604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2" name="Text Box 460"/>
            <p:cNvSpPr txBox="1">
              <a:spLocks noChangeArrowheads="1"/>
            </p:cNvSpPr>
            <p:nvPr/>
          </p:nvSpPr>
          <p:spPr bwMode="auto">
            <a:xfrm rot="2901055">
              <a:off x="1343" y="362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124133" name="Text Box 461"/>
            <p:cNvSpPr txBox="1">
              <a:spLocks noChangeArrowheads="1"/>
            </p:cNvSpPr>
            <p:nvPr/>
          </p:nvSpPr>
          <p:spPr bwMode="auto">
            <a:xfrm rot="2901055">
              <a:off x="1402" y="3630"/>
              <a:ext cx="12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sp>
        <p:nvSpPr>
          <p:cNvPr id="123915" name="Freeform 462"/>
          <p:cNvSpPr>
            <a:spLocks/>
          </p:cNvSpPr>
          <p:nvPr/>
        </p:nvSpPr>
        <p:spPr bwMode="auto">
          <a:xfrm flipV="1">
            <a:off x="3733800" y="2932112"/>
            <a:ext cx="1524000" cy="228600"/>
          </a:xfrm>
          <a:custGeom>
            <a:avLst/>
            <a:gdLst>
              <a:gd name="T0" fmla="*/ 0 w 768"/>
              <a:gd name="T1" fmla="*/ 2 h 192"/>
              <a:gd name="T2" fmla="*/ 46858 w 768"/>
              <a:gd name="T3" fmla="*/ 0 h 192"/>
              <a:gd name="T4" fmla="*/ 83299 w 768"/>
              <a:gd name="T5" fmla="*/ 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Freeform 463"/>
          <p:cNvSpPr>
            <a:spLocks/>
          </p:cNvSpPr>
          <p:nvPr/>
        </p:nvSpPr>
        <p:spPr bwMode="auto">
          <a:xfrm>
            <a:off x="4038600" y="2322512"/>
            <a:ext cx="1143000" cy="228600"/>
          </a:xfrm>
          <a:custGeom>
            <a:avLst/>
            <a:gdLst>
              <a:gd name="T0" fmla="*/ 0 w 768"/>
              <a:gd name="T1" fmla="*/ 2 h 192"/>
              <a:gd name="T2" fmla="*/ 113 w 768"/>
              <a:gd name="T3" fmla="*/ 0 h 192"/>
              <a:gd name="T4" fmla="*/ 198 w 768"/>
              <a:gd name="T5" fmla="*/ 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TextBox 464"/>
          <p:cNvSpPr txBox="1"/>
          <p:nvPr/>
        </p:nvSpPr>
        <p:spPr>
          <a:xfrm>
            <a:off x="5257800" y="3657600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feature vectors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4325"/>
            <a:ext cx="8915400" cy="6035675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Take all </a:t>
            </a:r>
            <a:r>
              <a:rPr lang="en-US" sz="2800" dirty="0">
                <a:solidFill>
                  <a:srgbClr val="000000"/>
                </a:solidFill>
                <a:ea typeface="ＭＳ Ｐゴシック" pitchFamily="-108" charset="-128"/>
              </a:rPr>
              <a:t>songs associated with tag </a:t>
            </a:r>
            <a:r>
              <a:rPr lang="en-US" sz="2800" i="1" dirty="0" err="1">
                <a:solidFill>
                  <a:srgbClr val="000000"/>
                </a:solidFill>
                <a:ea typeface="ＭＳ Ｐゴシック" pitchFamily="-108" charset="-128"/>
              </a:rPr>
              <a:t>t</a:t>
            </a:r>
            <a:endParaRPr lang="en-US" sz="2800" i="1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Estimate </a:t>
            </a:r>
            <a:r>
              <a:rPr lang="en-US" sz="2800" i="1" dirty="0" smtClean="0">
                <a:solidFill>
                  <a:srgbClr val="000000"/>
                </a:solidFill>
                <a:ea typeface="ＭＳ Ｐゴシック" pitchFamily="-108" charset="-128"/>
              </a:rPr>
              <a:t>‘features clusters’ </a:t>
            </a:r>
            <a:r>
              <a:rPr lang="en-US" sz="2800" dirty="0">
                <a:solidFill>
                  <a:srgbClr val="000000"/>
                </a:solidFill>
                <a:ea typeface="ＭＳ Ｐゴシック" pitchFamily="-108" charset="-128"/>
              </a:rPr>
              <a:t>for each song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endParaRPr lang="en-US" sz="2800" i="1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Combine these clusters into a single representative model for that tag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endParaRPr lang="en-US" sz="18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sz="2000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333375" y="4108450"/>
            <a:ext cx="8229600" cy="236855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83000" y="4154488"/>
            <a:ext cx="1730375" cy="2274887"/>
            <a:chOff x="1086" y="2376"/>
            <a:chExt cx="1140" cy="1680"/>
          </a:xfrm>
        </p:grpSpPr>
        <p:sp>
          <p:nvSpPr>
            <p:cNvPr id="126246" name="Line 6"/>
            <p:cNvSpPr>
              <a:spLocks noChangeShapeType="1"/>
            </p:cNvSpPr>
            <p:nvPr/>
          </p:nvSpPr>
          <p:spPr bwMode="auto">
            <a:xfrm>
              <a:off x="1308" y="2880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7" name="Line 7"/>
            <p:cNvSpPr>
              <a:spLocks noChangeShapeType="1"/>
            </p:cNvSpPr>
            <p:nvPr/>
          </p:nvSpPr>
          <p:spPr bwMode="auto">
            <a:xfrm flipH="1">
              <a:off x="1232" y="2880"/>
              <a:ext cx="76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8" name="Line 8"/>
            <p:cNvSpPr>
              <a:spLocks noChangeShapeType="1"/>
            </p:cNvSpPr>
            <p:nvPr/>
          </p:nvSpPr>
          <p:spPr bwMode="auto">
            <a:xfrm flipV="1">
              <a:off x="1308" y="2579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9" name="Line 9"/>
            <p:cNvSpPr>
              <a:spLocks noChangeShapeType="1"/>
            </p:cNvSpPr>
            <p:nvPr/>
          </p:nvSpPr>
          <p:spPr bwMode="auto">
            <a:xfrm>
              <a:off x="1331" y="3312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0" name="Line 10"/>
            <p:cNvSpPr>
              <a:spLocks noChangeShapeType="1"/>
            </p:cNvSpPr>
            <p:nvPr/>
          </p:nvSpPr>
          <p:spPr bwMode="auto">
            <a:xfrm flipH="1">
              <a:off x="1254" y="3312"/>
              <a:ext cx="77" cy="12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1" name="Line 11"/>
            <p:cNvSpPr>
              <a:spLocks noChangeShapeType="1"/>
            </p:cNvSpPr>
            <p:nvPr/>
          </p:nvSpPr>
          <p:spPr bwMode="auto">
            <a:xfrm flipV="1">
              <a:off x="1331" y="3009"/>
              <a:ext cx="1" cy="303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2" name="Line 12"/>
            <p:cNvSpPr>
              <a:spLocks noChangeShapeType="1"/>
            </p:cNvSpPr>
            <p:nvPr/>
          </p:nvSpPr>
          <p:spPr bwMode="auto">
            <a:xfrm>
              <a:off x="1797" y="2880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3" name="Line 13"/>
            <p:cNvSpPr>
              <a:spLocks noChangeShapeType="1"/>
            </p:cNvSpPr>
            <p:nvPr/>
          </p:nvSpPr>
          <p:spPr bwMode="auto">
            <a:xfrm flipH="1">
              <a:off x="1721" y="2880"/>
              <a:ext cx="76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4" name="Line 14"/>
            <p:cNvSpPr>
              <a:spLocks noChangeShapeType="1"/>
            </p:cNvSpPr>
            <p:nvPr/>
          </p:nvSpPr>
          <p:spPr bwMode="auto">
            <a:xfrm flipV="1">
              <a:off x="1797" y="2579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5" name="Oval 15"/>
            <p:cNvSpPr>
              <a:spLocks noChangeArrowheads="1"/>
            </p:cNvSpPr>
            <p:nvPr/>
          </p:nvSpPr>
          <p:spPr bwMode="auto">
            <a:xfrm rot="-2536043">
              <a:off x="1941" y="2669"/>
              <a:ext cx="159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6" name="Line 16"/>
            <p:cNvSpPr>
              <a:spLocks noChangeShapeType="1"/>
            </p:cNvSpPr>
            <p:nvPr/>
          </p:nvSpPr>
          <p:spPr bwMode="auto">
            <a:xfrm>
              <a:off x="1819" y="3312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7" name="Line 17"/>
            <p:cNvSpPr>
              <a:spLocks noChangeShapeType="1"/>
            </p:cNvSpPr>
            <p:nvPr/>
          </p:nvSpPr>
          <p:spPr bwMode="auto">
            <a:xfrm flipH="1">
              <a:off x="1742" y="3312"/>
              <a:ext cx="77" cy="12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8" name="Line 18"/>
            <p:cNvSpPr>
              <a:spLocks noChangeShapeType="1"/>
            </p:cNvSpPr>
            <p:nvPr/>
          </p:nvSpPr>
          <p:spPr bwMode="auto">
            <a:xfrm flipV="1">
              <a:off x="1819" y="3009"/>
              <a:ext cx="1" cy="303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59" name="Line 19"/>
            <p:cNvSpPr>
              <a:spLocks noChangeShapeType="1"/>
            </p:cNvSpPr>
            <p:nvPr/>
          </p:nvSpPr>
          <p:spPr bwMode="auto">
            <a:xfrm>
              <a:off x="1331" y="3861"/>
              <a:ext cx="26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0" name="Line 20"/>
            <p:cNvSpPr>
              <a:spLocks noChangeShapeType="1"/>
            </p:cNvSpPr>
            <p:nvPr/>
          </p:nvSpPr>
          <p:spPr bwMode="auto">
            <a:xfrm flipH="1">
              <a:off x="1254" y="3861"/>
              <a:ext cx="77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1" name="Line 21"/>
            <p:cNvSpPr>
              <a:spLocks noChangeShapeType="1"/>
            </p:cNvSpPr>
            <p:nvPr/>
          </p:nvSpPr>
          <p:spPr bwMode="auto">
            <a:xfrm flipV="1">
              <a:off x="1331" y="3560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2" name="Line 22"/>
            <p:cNvSpPr>
              <a:spLocks noChangeShapeType="1"/>
            </p:cNvSpPr>
            <p:nvPr/>
          </p:nvSpPr>
          <p:spPr bwMode="auto">
            <a:xfrm>
              <a:off x="1819" y="3861"/>
              <a:ext cx="266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3" name="Line 23"/>
            <p:cNvSpPr>
              <a:spLocks noChangeShapeType="1"/>
            </p:cNvSpPr>
            <p:nvPr/>
          </p:nvSpPr>
          <p:spPr bwMode="auto">
            <a:xfrm flipH="1">
              <a:off x="1742" y="3861"/>
              <a:ext cx="77" cy="12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4" name="Line 24"/>
            <p:cNvSpPr>
              <a:spLocks noChangeShapeType="1"/>
            </p:cNvSpPr>
            <p:nvPr/>
          </p:nvSpPr>
          <p:spPr bwMode="auto">
            <a:xfrm flipV="1">
              <a:off x="1819" y="3560"/>
              <a:ext cx="1" cy="30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5" name="Rectangle 25"/>
            <p:cNvSpPr>
              <a:spLocks noChangeArrowheads="1"/>
            </p:cNvSpPr>
            <p:nvPr/>
          </p:nvSpPr>
          <p:spPr bwMode="auto">
            <a:xfrm>
              <a:off x="1086" y="2376"/>
              <a:ext cx="1140" cy="1680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6" name="Text Box 26"/>
            <p:cNvSpPr txBox="1">
              <a:spLocks noChangeArrowheads="1"/>
            </p:cNvSpPr>
            <p:nvPr/>
          </p:nvSpPr>
          <p:spPr bwMode="auto">
            <a:xfrm>
              <a:off x="1258" y="2394"/>
              <a:ext cx="698" cy="2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romantic</a:t>
              </a:r>
            </a:p>
          </p:txBody>
        </p:sp>
        <p:sp>
          <p:nvSpPr>
            <p:cNvPr id="126267" name="Oval 27"/>
            <p:cNvSpPr>
              <a:spLocks noChangeArrowheads="1"/>
            </p:cNvSpPr>
            <p:nvPr/>
          </p:nvSpPr>
          <p:spPr bwMode="auto">
            <a:xfrm>
              <a:off x="1727" y="2640"/>
              <a:ext cx="214" cy="2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8" name="Oval 28"/>
            <p:cNvSpPr>
              <a:spLocks noChangeArrowheads="1"/>
            </p:cNvSpPr>
            <p:nvPr/>
          </p:nvSpPr>
          <p:spPr bwMode="auto">
            <a:xfrm>
              <a:off x="1208" y="2731"/>
              <a:ext cx="98" cy="27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69" name="Oval 29"/>
            <p:cNvSpPr>
              <a:spLocks noChangeArrowheads="1"/>
            </p:cNvSpPr>
            <p:nvPr/>
          </p:nvSpPr>
          <p:spPr bwMode="auto">
            <a:xfrm rot="1964114">
              <a:off x="1392" y="3189"/>
              <a:ext cx="91" cy="275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0" name="Oval 30"/>
            <p:cNvSpPr>
              <a:spLocks noChangeArrowheads="1"/>
            </p:cNvSpPr>
            <p:nvPr/>
          </p:nvSpPr>
          <p:spPr bwMode="auto">
            <a:xfrm rot="-1906855">
              <a:off x="1178" y="3616"/>
              <a:ext cx="128" cy="2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1" name="Oval 31"/>
            <p:cNvSpPr>
              <a:spLocks noChangeArrowheads="1"/>
            </p:cNvSpPr>
            <p:nvPr/>
          </p:nvSpPr>
          <p:spPr bwMode="auto">
            <a:xfrm rot="-1906855">
              <a:off x="1813" y="3875"/>
              <a:ext cx="129" cy="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2" name="Oval 32"/>
            <p:cNvSpPr>
              <a:spLocks noChangeArrowheads="1"/>
            </p:cNvSpPr>
            <p:nvPr/>
          </p:nvSpPr>
          <p:spPr bwMode="auto">
            <a:xfrm rot="19693145" flipV="1">
              <a:off x="1880" y="3220"/>
              <a:ext cx="129" cy="92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3" name="Oval 33"/>
            <p:cNvSpPr>
              <a:spLocks noChangeArrowheads="1"/>
            </p:cNvSpPr>
            <p:nvPr/>
          </p:nvSpPr>
          <p:spPr bwMode="auto">
            <a:xfrm rot="-2536043">
              <a:off x="1452" y="2669"/>
              <a:ext cx="160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4" name="Oval 34"/>
            <p:cNvSpPr>
              <a:spLocks noChangeArrowheads="1"/>
            </p:cNvSpPr>
            <p:nvPr/>
          </p:nvSpPr>
          <p:spPr bwMode="auto">
            <a:xfrm rot="-2536043">
              <a:off x="1483" y="3098"/>
              <a:ext cx="160" cy="305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5" name="Oval 35"/>
            <p:cNvSpPr>
              <a:spLocks noChangeArrowheads="1"/>
            </p:cNvSpPr>
            <p:nvPr/>
          </p:nvSpPr>
          <p:spPr bwMode="auto">
            <a:xfrm>
              <a:off x="1758" y="3067"/>
              <a:ext cx="214" cy="2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6" name="Oval 36"/>
            <p:cNvSpPr>
              <a:spLocks noChangeArrowheads="1"/>
            </p:cNvSpPr>
            <p:nvPr/>
          </p:nvSpPr>
          <p:spPr bwMode="auto">
            <a:xfrm>
              <a:off x="1269" y="3616"/>
              <a:ext cx="214" cy="2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77" name="Oval 37"/>
            <p:cNvSpPr>
              <a:spLocks noChangeArrowheads="1"/>
            </p:cNvSpPr>
            <p:nvPr/>
          </p:nvSpPr>
          <p:spPr bwMode="auto">
            <a:xfrm rot="-2536043">
              <a:off x="1972" y="3647"/>
              <a:ext cx="158" cy="306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00664" y="4267202"/>
            <a:ext cx="3309938" cy="1958976"/>
            <a:chOff x="3339" y="2386"/>
            <a:chExt cx="2085" cy="1234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229" y="2781"/>
              <a:ext cx="606" cy="651"/>
              <a:chOff x="720" y="3120"/>
              <a:chExt cx="864" cy="816"/>
            </a:xfrm>
          </p:grpSpPr>
          <p:sp>
            <p:nvSpPr>
              <p:cNvPr id="126243" name="Line 40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4" name="Line 41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5" name="Line 42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237" name="Oval 43"/>
            <p:cNvSpPr>
              <a:spLocks noChangeArrowheads="1"/>
            </p:cNvSpPr>
            <p:nvPr/>
          </p:nvSpPr>
          <p:spPr bwMode="auto">
            <a:xfrm rot="-2526809">
              <a:off x="4585" y="2924"/>
              <a:ext cx="256" cy="448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38" name="Oval 44"/>
            <p:cNvSpPr>
              <a:spLocks noChangeArrowheads="1"/>
            </p:cNvSpPr>
            <p:nvPr/>
          </p:nvSpPr>
          <p:spPr bwMode="auto">
            <a:xfrm>
              <a:off x="4274" y="2899"/>
              <a:ext cx="311" cy="2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39" name="Text Box 45"/>
            <p:cNvSpPr txBox="1">
              <a:spLocks noChangeArrowheads="1"/>
            </p:cNvSpPr>
            <p:nvPr/>
          </p:nvSpPr>
          <p:spPr bwMode="auto">
            <a:xfrm>
              <a:off x="4506" y="2578"/>
              <a:ext cx="9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Tag Model</a:t>
              </a:r>
            </a:p>
          </p:txBody>
        </p:sp>
        <p:sp>
          <p:nvSpPr>
            <p:cNvPr id="126240" name="Line 46"/>
            <p:cNvSpPr>
              <a:spLocks noChangeShapeType="1"/>
            </p:cNvSpPr>
            <p:nvPr/>
          </p:nvSpPr>
          <p:spPr bwMode="auto">
            <a:xfrm>
              <a:off x="3496" y="3024"/>
              <a:ext cx="643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41" name="Rectangle 47"/>
            <p:cNvSpPr>
              <a:spLocks noChangeArrowheads="1"/>
            </p:cNvSpPr>
            <p:nvPr/>
          </p:nvSpPr>
          <p:spPr bwMode="auto">
            <a:xfrm>
              <a:off x="3339" y="2386"/>
              <a:ext cx="11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Mixture</a:t>
              </a:r>
              <a:r>
                <a:rPr lang="en-US" sz="1800" b="0" dirty="0" smtClean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 of song clusters</a:t>
              </a:r>
              <a:endParaRPr lang="en-US" sz="1800" b="0" dirty="0">
                <a:solidFill>
                  <a:srgbClr val="990000"/>
                </a:solidFill>
                <a:ea typeface="SimSun" pitchFamily="2" charset="-122"/>
                <a:cs typeface="SimSun" pitchFamily="2" charset="-122"/>
              </a:endParaRPr>
            </a:p>
          </p:txBody>
        </p:sp>
        <p:sp>
          <p:nvSpPr>
            <p:cNvPr id="126242" name="Text Box 48"/>
            <p:cNvSpPr txBox="1">
              <a:spLocks noChangeArrowheads="1"/>
            </p:cNvSpPr>
            <p:nvPr/>
          </p:nvSpPr>
          <p:spPr bwMode="auto">
            <a:xfrm>
              <a:off x="4311" y="3389"/>
              <a:ext cx="9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p(</a:t>
              </a:r>
              <a:r>
                <a:rPr lang="en-US" sz="1800" i="1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x</a:t>
              </a: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|</a:t>
              </a:r>
              <a:r>
                <a:rPr lang="en-US" sz="1800" i="1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t</a:t>
              </a:r>
              <a:r>
                <a:rPr lang="en-US" sz="1800">
                  <a:solidFill>
                    <a:srgbClr val="2118E3"/>
                  </a:solidFill>
                  <a:latin typeface="Gill Sans" pitchFamily="-108" charset="0"/>
                  <a:ea typeface="SimSun" pitchFamily="2" charset="-122"/>
                  <a:cs typeface="SimSun" pitchFamily="2" charset="-122"/>
                </a:rPr>
                <a:t>)</a:t>
              </a:r>
              <a:endParaRPr lang="en-US" sz="1800" b="0">
                <a:solidFill>
                  <a:srgbClr val="990000"/>
                </a:solidFill>
                <a:latin typeface="Gill Sans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125960" name="Line 49"/>
          <p:cNvSpPr>
            <a:spLocks noChangeShapeType="1"/>
          </p:cNvSpPr>
          <p:nvPr/>
        </p:nvSpPr>
        <p:spPr bwMode="auto">
          <a:xfrm>
            <a:off x="2417763" y="5280025"/>
            <a:ext cx="1019175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50"/>
          <p:cNvSpPr>
            <a:spLocks noChangeArrowheads="1"/>
          </p:cNvSpPr>
          <p:nvPr/>
        </p:nvSpPr>
        <p:spPr bwMode="auto">
          <a:xfrm>
            <a:off x="2057400" y="4876800"/>
            <a:ext cx="178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clusters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93713" y="4143375"/>
            <a:ext cx="1770062" cy="2295525"/>
            <a:chOff x="311" y="1728"/>
            <a:chExt cx="1115" cy="1446"/>
          </a:xfrm>
        </p:grpSpPr>
        <p:sp>
          <p:nvSpPr>
            <p:cNvPr id="125963" name="Line 52"/>
            <p:cNvSpPr>
              <a:spLocks noChangeShapeType="1"/>
            </p:cNvSpPr>
            <p:nvPr/>
          </p:nvSpPr>
          <p:spPr bwMode="auto">
            <a:xfrm>
              <a:off x="548" y="2158"/>
              <a:ext cx="255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Line 53"/>
            <p:cNvSpPr>
              <a:spLocks noChangeShapeType="1"/>
            </p:cNvSpPr>
            <p:nvPr/>
          </p:nvSpPr>
          <p:spPr bwMode="auto">
            <a:xfrm flipH="1">
              <a:off x="476" y="2158"/>
              <a:ext cx="72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Line 54"/>
            <p:cNvSpPr>
              <a:spLocks noChangeShapeType="1"/>
            </p:cNvSpPr>
            <p:nvPr/>
          </p:nvSpPr>
          <p:spPr bwMode="auto">
            <a:xfrm flipV="1">
              <a:off x="548" y="1901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6" name="Line 55"/>
            <p:cNvSpPr>
              <a:spLocks noChangeShapeType="1"/>
            </p:cNvSpPr>
            <p:nvPr/>
          </p:nvSpPr>
          <p:spPr bwMode="auto">
            <a:xfrm>
              <a:off x="570" y="2526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7" name="Line 56"/>
            <p:cNvSpPr>
              <a:spLocks noChangeShapeType="1"/>
            </p:cNvSpPr>
            <p:nvPr/>
          </p:nvSpPr>
          <p:spPr bwMode="auto">
            <a:xfrm flipH="1">
              <a:off x="497" y="2526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8" name="Line 57"/>
            <p:cNvSpPr>
              <a:spLocks noChangeShapeType="1"/>
            </p:cNvSpPr>
            <p:nvPr/>
          </p:nvSpPr>
          <p:spPr bwMode="auto">
            <a:xfrm flipV="1">
              <a:off x="570" y="2268"/>
              <a:ext cx="1" cy="25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9" name="Line 58"/>
            <p:cNvSpPr>
              <a:spLocks noChangeShapeType="1"/>
            </p:cNvSpPr>
            <p:nvPr/>
          </p:nvSpPr>
          <p:spPr bwMode="auto">
            <a:xfrm>
              <a:off x="1016" y="2158"/>
              <a:ext cx="253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0" name="Line 59"/>
            <p:cNvSpPr>
              <a:spLocks noChangeShapeType="1"/>
            </p:cNvSpPr>
            <p:nvPr/>
          </p:nvSpPr>
          <p:spPr bwMode="auto">
            <a:xfrm flipH="1">
              <a:off x="943" y="2158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1" name="Line 60"/>
            <p:cNvSpPr>
              <a:spLocks noChangeShapeType="1"/>
            </p:cNvSpPr>
            <p:nvPr/>
          </p:nvSpPr>
          <p:spPr bwMode="auto">
            <a:xfrm flipV="1">
              <a:off x="1016" y="1901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2" name="Line 61"/>
            <p:cNvSpPr>
              <a:spLocks noChangeShapeType="1"/>
            </p:cNvSpPr>
            <p:nvPr/>
          </p:nvSpPr>
          <p:spPr bwMode="auto">
            <a:xfrm>
              <a:off x="1037" y="2526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3" name="Line 62"/>
            <p:cNvSpPr>
              <a:spLocks noChangeShapeType="1"/>
            </p:cNvSpPr>
            <p:nvPr/>
          </p:nvSpPr>
          <p:spPr bwMode="auto">
            <a:xfrm flipH="1">
              <a:off x="963" y="2526"/>
              <a:ext cx="74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4" name="Line 63"/>
            <p:cNvSpPr>
              <a:spLocks noChangeShapeType="1"/>
            </p:cNvSpPr>
            <p:nvPr/>
          </p:nvSpPr>
          <p:spPr bwMode="auto">
            <a:xfrm flipV="1">
              <a:off x="1037" y="2268"/>
              <a:ext cx="1" cy="25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5" name="Line 64"/>
            <p:cNvSpPr>
              <a:spLocks noChangeShapeType="1"/>
            </p:cNvSpPr>
            <p:nvPr/>
          </p:nvSpPr>
          <p:spPr bwMode="auto">
            <a:xfrm>
              <a:off x="570" y="2995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6" name="Line 65"/>
            <p:cNvSpPr>
              <a:spLocks noChangeShapeType="1"/>
            </p:cNvSpPr>
            <p:nvPr/>
          </p:nvSpPr>
          <p:spPr bwMode="auto">
            <a:xfrm flipH="1">
              <a:off x="497" y="2995"/>
              <a:ext cx="73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7" name="Line 66"/>
            <p:cNvSpPr>
              <a:spLocks noChangeShapeType="1"/>
            </p:cNvSpPr>
            <p:nvPr/>
          </p:nvSpPr>
          <p:spPr bwMode="auto">
            <a:xfrm flipV="1">
              <a:off x="570" y="2738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8" name="Line 67"/>
            <p:cNvSpPr>
              <a:spLocks noChangeShapeType="1"/>
            </p:cNvSpPr>
            <p:nvPr/>
          </p:nvSpPr>
          <p:spPr bwMode="auto">
            <a:xfrm>
              <a:off x="1037" y="2995"/>
              <a:ext cx="254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9" name="Line 68"/>
            <p:cNvSpPr>
              <a:spLocks noChangeShapeType="1"/>
            </p:cNvSpPr>
            <p:nvPr/>
          </p:nvSpPr>
          <p:spPr bwMode="auto">
            <a:xfrm flipH="1">
              <a:off x="963" y="2995"/>
              <a:ext cx="74" cy="10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0" name="Line 69"/>
            <p:cNvSpPr>
              <a:spLocks noChangeShapeType="1"/>
            </p:cNvSpPr>
            <p:nvPr/>
          </p:nvSpPr>
          <p:spPr bwMode="auto">
            <a:xfrm flipV="1">
              <a:off x="1037" y="2738"/>
              <a:ext cx="1" cy="25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1" name="Rectangle 70"/>
            <p:cNvSpPr>
              <a:spLocks noChangeArrowheads="1"/>
            </p:cNvSpPr>
            <p:nvPr/>
          </p:nvSpPr>
          <p:spPr bwMode="auto">
            <a:xfrm>
              <a:off x="336" y="1728"/>
              <a:ext cx="1090" cy="1433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2" name="Text Box 71"/>
            <p:cNvSpPr txBox="1">
              <a:spLocks noChangeArrowheads="1"/>
            </p:cNvSpPr>
            <p:nvPr/>
          </p:nvSpPr>
          <p:spPr bwMode="auto">
            <a:xfrm>
              <a:off x="500" y="1743"/>
              <a:ext cx="66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990000"/>
                  </a:solidFill>
                  <a:ea typeface="SimSun" pitchFamily="2" charset="-122"/>
                  <a:cs typeface="SimSun" pitchFamily="2" charset="-122"/>
                </a:rPr>
                <a:t>romantic</a:t>
              </a:r>
            </a:p>
          </p:txBody>
        </p: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1182" y="1962"/>
              <a:ext cx="210" cy="267"/>
              <a:chOff x="3983" y="3662"/>
              <a:chExt cx="304" cy="342"/>
            </a:xfrm>
          </p:grpSpPr>
          <p:sp>
            <p:nvSpPr>
              <p:cNvPr id="126226" name="Text Box 73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7" name="Text Box 74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8" name="Text Box 75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9" name="Text Box 76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0" name="Text Box 77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1" name="Text Box 78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2" name="Text Box 79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3" name="Text Box 80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4" name="Text Box 81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35" name="Text Box 82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867" y="1872"/>
              <a:ext cx="243" cy="300"/>
              <a:chOff x="4020" y="3648"/>
              <a:chExt cx="243" cy="300"/>
            </a:xfrm>
          </p:grpSpPr>
          <p:sp>
            <p:nvSpPr>
              <p:cNvPr id="126216" name="Text Box 84"/>
              <p:cNvSpPr txBox="1">
                <a:spLocks noChangeArrowheads="1"/>
              </p:cNvSpPr>
              <p:nvPr/>
            </p:nvSpPr>
            <p:spPr bwMode="auto">
              <a:xfrm rot="2901055">
                <a:off x="4024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7" name="Text Box 85"/>
              <p:cNvSpPr txBox="1">
                <a:spLocks noChangeArrowheads="1"/>
              </p:cNvSpPr>
              <p:nvPr/>
            </p:nvSpPr>
            <p:spPr bwMode="auto">
              <a:xfrm rot="2901055">
                <a:off x="4120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8" name="Text Box 86"/>
              <p:cNvSpPr txBox="1">
                <a:spLocks noChangeArrowheads="1"/>
              </p:cNvSpPr>
              <p:nvPr/>
            </p:nvSpPr>
            <p:spPr bwMode="auto">
              <a:xfrm rot="2901055">
                <a:off x="4072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19" name="Text Box 87"/>
              <p:cNvSpPr txBox="1">
                <a:spLocks noChangeArrowheads="1"/>
              </p:cNvSpPr>
              <p:nvPr/>
            </p:nvSpPr>
            <p:spPr bwMode="auto">
              <a:xfrm rot="2901055">
                <a:off x="4120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0" name="Text Box 88"/>
              <p:cNvSpPr txBox="1">
                <a:spLocks noChangeArrowheads="1"/>
              </p:cNvSpPr>
              <p:nvPr/>
            </p:nvSpPr>
            <p:spPr bwMode="auto">
              <a:xfrm rot="2901055">
                <a:off x="4072" y="37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1" name="Text Box 89"/>
              <p:cNvSpPr txBox="1">
                <a:spLocks noChangeArrowheads="1"/>
              </p:cNvSpPr>
              <p:nvPr/>
            </p:nvSpPr>
            <p:spPr bwMode="auto">
              <a:xfrm rot="2901055">
                <a:off x="4012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2" name="Text Box 90"/>
              <p:cNvSpPr txBox="1">
                <a:spLocks noChangeArrowheads="1"/>
              </p:cNvSpPr>
              <p:nvPr/>
            </p:nvSpPr>
            <p:spPr bwMode="auto">
              <a:xfrm rot="2901055">
                <a:off x="4108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3" name="Text Box 91"/>
              <p:cNvSpPr txBox="1">
                <a:spLocks noChangeArrowheads="1"/>
              </p:cNvSpPr>
              <p:nvPr/>
            </p:nvSpPr>
            <p:spPr bwMode="auto">
              <a:xfrm rot="2901055">
                <a:off x="4060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4" name="Text Box 92"/>
              <p:cNvSpPr txBox="1">
                <a:spLocks noChangeArrowheads="1"/>
              </p:cNvSpPr>
              <p:nvPr/>
            </p:nvSpPr>
            <p:spPr bwMode="auto">
              <a:xfrm rot="2901055">
                <a:off x="4108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25" name="Text Box 93"/>
              <p:cNvSpPr txBox="1">
                <a:spLocks noChangeArrowheads="1"/>
              </p:cNvSpPr>
              <p:nvPr/>
            </p:nvSpPr>
            <p:spPr bwMode="auto">
              <a:xfrm rot="2901055">
                <a:off x="4060" y="37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1044" y="1872"/>
              <a:ext cx="243" cy="300"/>
              <a:chOff x="4020" y="3648"/>
              <a:chExt cx="243" cy="300"/>
            </a:xfrm>
          </p:grpSpPr>
          <p:sp>
            <p:nvSpPr>
              <p:cNvPr id="126206" name="Text Box 95"/>
              <p:cNvSpPr txBox="1">
                <a:spLocks noChangeArrowheads="1"/>
              </p:cNvSpPr>
              <p:nvPr/>
            </p:nvSpPr>
            <p:spPr bwMode="auto">
              <a:xfrm rot="2901055">
                <a:off x="4024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7" name="Text Box 96"/>
              <p:cNvSpPr txBox="1">
                <a:spLocks noChangeArrowheads="1"/>
              </p:cNvSpPr>
              <p:nvPr/>
            </p:nvSpPr>
            <p:spPr bwMode="auto">
              <a:xfrm rot="2901055">
                <a:off x="4120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8" name="Text Box 97"/>
              <p:cNvSpPr txBox="1">
                <a:spLocks noChangeArrowheads="1"/>
              </p:cNvSpPr>
              <p:nvPr/>
            </p:nvSpPr>
            <p:spPr bwMode="auto">
              <a:xfrm rot="2901055">
                <a:off x="4072" y="3752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09" name="Text Box 98"/>
              <p:cNvSpPr txBox="1">
                <a:spLocks noChangeArrowheads="1"/>
              </p:cNvSpPr>
              <p:nvPr/>
            </p:nvSpPr>
            <p:spPr bwMode="auto">
              <a:xfrm rot="2901055">
                <a:off x="4120" y="36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0" name="Text Box 99"/>
              <p:cNvSpPr txBox="1">
                <a:spLocks noChangeArrowheads="1"/>
              </p:cNvSpPr>
              <p:nvPr/>
            </p:nvSpPr>
            <p:spPr bwMode="auto">
              <a:xfrm rot="2901055">
                <a:off x="4072" y="37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1" name="Text Box 100"/>
              <p:cNvSpPr txBox="1">
                <a:spLocks noChangeArrowheads="1"/>
              </p:cNvSpPr>
              <p:nvPr/>
            </p:nvSpPr>
            <p:spPr bwMode="auto">
              <a:xfrm rot="2901055">
                <a:off x="4012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2" name="Text Box 101"/>
              <p:cNvSpPr txBox="1">
                <a:spLocks noChangeArrowheads="1"/>
              </p:cNvSpPr>
              <p:nvPr/>
            </p:nvSpPr>
            <p:spPr bwMode="auto">
              <a:xfrm rot="2901055">
                <a:off x="4108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3" name="Text Box 102"/>
              <p:cNvSpPr txBox="1">
                <a:spLocks noChangeArrowheads="1"/>
              </p:cNvSpPr>
              <p:nvPr/>
            </p:nvSpPr>
            <p:spPr bwMode="auto">
              <a:xfrm rot="2901055">
                <a:off x="4060" y="380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4" name="Text Box 103"/>
              <p:cNvSpPr txBox="1">
                <a:spLocks noChangeArrowheads="1"/>
              </p:cNvSpPr>
              <p:nvPr/>
            </p:nvSpPr>
            <p:spPr bwMode="auto">
              <a:xfrm rot="2901055">
                <a:off x="4108" y="370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  <p:sp>
            <p:nvSpPr>
              <p:cNvPr id="126215" name="Text Box 104"/>
              <p:cNvSpPr txBox="1">
                <a:spLocks noChangeArrowheads="1"/>
              </p:cNvSpPr>
              <p:nvPr/>
            </p:nvSpPr>
            <p:spPr bwMode="auto">
              <a:xfrm rot="2901055">
                <a:off x="4060" y="37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</a:rPr>
                  <a:t>+</a:t>
                </a:r>
              </a:p>
            </p:txBody>
          </p:sp>
        </p:grp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938" y="1890"/>
              <a:ext cx="225" cy="270"/>
              <a:chOff x="4009" y="3652"/>
              <a:chExt cx="268" cy="337"/>
            </a:xfrm>
          </p:grpSpPr>
          <p:sp>
            <p:nvSpPr>
              <p:cNvPr id="126196" name="Text Box 106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7" name="Text Box 107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8" name="Text Box 108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9" name="Text Box 109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0" name="Text Box 110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1" name="Text Box 111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2" name="Text Box 112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3" name="Text Box 113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4" name="Text Box 114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205" name="Text Box 115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1056" y="1920"/>
              <a:ext cx="225" cy="272"/>
              <a:chOff x="3997" y="3668"/>
              <a:chExt cx="280" cy="339"/>
            </a:xfrm>
          </p:grpSpPr>
          <p:sp>
            <p:nvSpPr>
              <p:cNvPr id="126186" name="Text Box 117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7" name="Text Box 118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8" name="Text Box 119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9" name="Text Box 120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0" name="Text Box 121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1" name="Text Box 122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2" name="Text Box 123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3" name="Text Box 124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4" name="Text Box 125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95" name="Text Box 126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056" y="2352"/>
              <a:ext cx="199" cy="253"/>
              <a:chOff x="3958" y="3659"/>
              <a:chExt cx="335" cy="372"/>
            </a:xfrm>
          </p:grpSpPr>
          <p:sp>
            <p:nvSpPr>
              <p:cNvPr id="126176" name="Text Box 128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7" name="Text Box 129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8" name="Text Box 130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9" name="Text Box 131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0" name="Text Box 132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1" name="Text Box 133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2" name="Text Box 134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3" name="Text Box 135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4" name="Text Box 136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85" name="Text Box 137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2" name="Group 138"/>
            <p:cNvGrpSpPr>
              <a:grpSpLocks/>
            </p:cNvGrpSpPr>
            <p:nvPr/>
          </p:nvGrpSpPr>
          <p:grpSpPr bwMode="auto">
            <a:xfrm>
              <a:off x="978" y="2921"/>
              <a:ext cx="199" cy="253"/>
              <a:chOff x="3958" y="3659"/>
              <a:chExt cx="335" cy="372"/>
            </a:xfrm>
          </p:grpSpPr>
          <p:sp>
            <p:nvSpPr>
              <p:cNvPr id="126166" name="Text Box 139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7" name="Text Box 140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8" name="Text Box 141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9" name="Text Box 142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0" name="Text Box 143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1" name="Text Box 144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2" name="Text Box 145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3" name="Text Box 146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4" name="Text Box 147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75" name="Text Box 148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3" name="Group 149"/>
            <p:cNvGrpSpPr>
              <a:grpSpLocks/>
            </p:cNvGrpSpPr>
            <p:nvPr/>
          </p:nvGrpSpPr>
          <p:grpSpPr bwMode="auto">
            <a:xfrm>
              <a:off x="903" y="2256"/>
              <a:ext cx="225" cy="270"/>
              <a:chOff x="4009" y="3652"/>
              <a:chExt cx="268" cy="337"/>
            </a:xfrm>
          </p:grpSpPr>
          <p:sp>
            <p:nvSpPr>
              <p:cNvPr id="126156" name="Text Box 150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7" name="Text Box 151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8" name="Text Box 152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9" name="Text Box 153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0" name="Text Box 154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1" name="Text Box 155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2" name="Text Box 156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3" name="Text Box 157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4" name="Text Box 158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65" name="Text Box 159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4" name="Group 160"/>
            <p:cNvGrpSpPr>
              <a:grpSpLocks/>
            </p:cNvGrpSpPr>
            <p:nvPr/>
          </p:nvGrpSpPr>
          <p:grpSpPr bwMode="auto">
            <a:xfrm>
              <a:off x="975" y="2226"/>
              <a:ext cx="225" cy="270"/>
              <a:chOff x="4009" y="3652"/>
              <a:chExt cx="268" cy="337"/>
            </a:xfrm>
          </p:grpSpPr>
          <p:sp>
            <p:nvSpPr>
              <p:cNvPr id="126146" name="Text Box 161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7" name="Text Box 162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8" name="Text Box 163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9" name="Text Box 164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0" name="Text Box 165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1" name="Text Box 166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2" name="Text Box 167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3" name="Text Box 168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4" name="Text Box 169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55" name="Text Box 170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5" name="Group 171"/>
            <p:cNvGrpSpPr>
              <a:grpSpLocks/>
            </p:cNvGrpSpPr>
            <p:nvPr/>
          </p:nvGrpSpPr>
          <p:grpSpPr bwMode="auto">
            <a:xfrm>
              <a:off x="432" y="2754"/>
              <a:ext cx="225" cy="270"/>
              <a:chOff x="4009" y="3652"/>
              <a:chExt cx="268" cy="337"/>
            </a:xfrm>
          </p:grpSpPr>
          <p:sp>
            <p:nvSpPr>
              <p:cNvPr id="126136" name="Text Box 172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7" name="Text Box 173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8" name="Text Box 174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9" name="Text Box 175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0" name="Text Box 176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1" name="Text Box 177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2" name="Text Box 178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3" name="Text Box 179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4" name="Text Box 180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45" name="Text Box 181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6" name="Group 182"/>
            <p:cNvGrpSpPr>
              <a:grpSpLocks/>
            </p:cNvGrpSpPr>
            <p:nvPr/>
          </p:nvGrpSpPr>
          <p:grpSpPr bwMode="auto">
            <a:xfrm>
              <a:off x="516" y="2742"/>
              <a:ext cx="225" cy="270"/>
              <a:chOff x="4009" y="3652"/>
              <a:chExt cx="268" cy="337"/>
            </a:xfrm>
          </p:grpSpPr>
          <p:sp>
            <p:nvSpPr>
              <p:cNvPr id="126126" name="Text Box 183"/>
              <p:cNvSpPr txBox="1">
                <a:spLocks noChangeArrowheads="1"/>
              </p:cNvSpPr>
              <p:nvPr/>
            </p:nvSpPr>
            <p:spPr bwMode="auto">
              <a:xfrm rot="2901055">
                <a:off x="4003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7" name="Text Box 184"/>
              <p:cNvSpPr txBox="1">
                <a:spLocks noChangeArrowheads="1"/>
              </p:cNvSpPr>
              <p:nvPr/>
            </p:nvSpPr>
            <p:spPr bwMode="auto">
              <a:xfrm rot="2901055">
                <a:off x="4101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8" name="Text Box 185"/>
              <p:cNvSpPr txBox="1">
                <a:spLocks noChangeArrowheads="1"/>
              </p:cNvSpPr>
              <p:nvPr/>
            </p:nvSpPr>
            <p:spPr bwMode="auto">
              <a:xfrm rot="2901055">
                <a:off x="4053" y="3762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9" name="Text Box 186"/>
              <p:cNvSpPr txBox="1">
                <a:spLocks noChangeArrowheads="1"/>
              </p:cNvSpPr>
              <p:nvPr/>
            </p:nvSpPr>
            <p:spPr bwMode="auto">
              <a:xfrm rot="2901055">
                <a:off x="4102" y="36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0" name="Text Box 187"/>
              <p:cNvSpPr txBox="1">
                <a:spLocks noChangeArrowheads="1"/>
              </p:cNvSpPr>
              <p:nvPr/>
            </p:nvSpPr>
            <p:spPr bwMode="auto">
              <a:xfrm rot="2901055">
                <a:off x="4053" y="37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1" name="Text Box 188"/>
              <p:cNvSpPr txBox="1">
                <a:spLocks noChangeArrowheads="1"/>
              </p:cNvSpPr>
              <p:nvPr/>
            </p:nvSpPr>
            <p:spPr bwMode="auto">
              <a:xfrm rot="2901055">
                <a:off x="3995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2" name="Text Box 189"/>
              <p:cNvSpPr txBox="1">
                <a:spLocks noChangeArrowheads="1"/>
              </p:cNvSpPr>
              <p:nvPr/>
            </p:nvSpPr>
            <p:spPr bwMode="auto">
              <a:xfrm rot="2901055">
                <a:off x="4090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3" name="Text Box 190"/>
              <p:cNvSpPr txBox="1">
                <a:spLocks noChangeArrowheads="1"/>
              </p:cNvSpPr>
              <p:nvPr/>
            </p:nvSpPr>
            <p:spPr bwMode="auto">
              <a:xfrm rot="2901055">
                <a:off x="4041" y="3813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4" name="Text Box 191"/>
              <p:cNvSpPr txBox="1">
                <a:spLocks noChangeArrowheads="1"/>
              </p:cNvSpPr>
              <p:nvPr/>
            </p:nvSpPr>
            <p:spPr bwMode="auto">
              <a:xfrm rot="2901055">
                <a:off x="4090" y="3720"/>
                <a:ext cx="18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35" name="Text Box 192"/>
              <p:cNvSpPr txBox="1">
                <a:spLocks noChangeArrowheads="1"/>
              </p:cNvSpPr>
              <p:nvPr/>
            </p:nvSpPr>
            <p:spPr bwMode="auto">
              <a:xfrm rot="2901055">
                <a:off x="4040" y="3766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7" name="Group 193"/>
            <p:cNvGrpSpPr>
              <a:grpSpLocks/>
            </p:cNvGrpSpPr>
            <p:nvPr/>
          </p:nvGrpSpPr>
          <p:grpSpPr bwMode="auto">
            <a:xfrm>
              <a:off x="1206" y="2778"/>
              <a:ext cx="210" cy="267"/>
              <a:chOff x="3983" y="3662"/>
              <a:chExt cx="304" cy="342"/>
            </a:xfrm>
          </p:grpSpPr>
          <p:sp>
            <p:nvSpPr>
              <p:cNvPr id="126116" name="Text Box 194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7" name="Text Box 195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8" name="Text Box 196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9" name="Text Box 197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0" name="Text Box 198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1" name="Text Box 199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2" name="Text Box 200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3" name="Text Box 201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4" name="Text Box 202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25" name="Text Box 203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18" name="Group 204"/>
            <p:cNvGrpSpPr>
              <a:grpSpLocks/>
            </p:cNvGrpSpPr>
            <p:nvPr/>
          </p:nvGrpSpPr>
          <p:grpSpPr bwMode="auto">
            <a:xfrm>
              <a:off x="1080" y="2736"/>
              <a:ext cx="225" cy="272"/>
              <a:chOff x="3997" y="3668"/>
              <a:chExt cx="280" cy="339"/>
            </a:xfrm>
          </p:grpSpPr>
          <p:sp>
            <p:nvSpPr>
              <p:cNvPr id="126106" name="Text Box 205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7" name="Text Box 206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8" name="Text Box 207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9" name="Text Box 208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0" name="Text Box 209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1" name="Text Box 210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2" name="Text Box 211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3" name="Text Box 212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4" name="Text Box 213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15" name="Text Box 214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702" y="1962"/>
              <a:ext cx="210" cy="267"/>
              <a:chOff x="3983" y="3662"/>
              <a:chExt cx="304" cy="342"/>
            </a:xfrm>
          </p:grpSpPr>
          <p:sp>
            <p:nvSpPr>
              <p:cNvPr id="126096" name="Text Box 216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7" name="Text Box 217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8" name="Text Box 218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9" name="Text Box 219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0" name="Text Box 220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1" name="Text Box 221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2" name="Text Box 222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3" name="Text Box 223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4" name="Text Box 224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105" name="Text Box 225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20" name="Group 226"/>
            <p:cNvGrpSpPr>
              <a:grpSpLocks/>
            </p:cNvGrpSpPr>
            <p:nvPr/>
          </p:nvGrpSpPr>
          <p:grpSpPr bwMode="auto">
            <a:xfrm>
              <a:off x="576" y="1920"/>
              <a:ext cx="225" cy="272"/>
              <a:chOff x="3997" y="3668"/>
              <a:chExt cx="280" cy="339"/>
            </a:xfrm>
          </p:grpSpPr>
          <p:sp>
            <p:nvSpPr>
              <p:cNvPr id="126086" name="Text Box 227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7" name="Text Box 228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8" name="Text Box 229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9" name="Text Box 230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0" name="Text Box 231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1" name="Text Box 232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2" name="Text Box 233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3" name="Text Box 234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4" name="Text Box 235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95" name="Text Box 236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1" name="Group 237"/>
            <p:cNvGrpSpPr>
              <a:grpSpLocks/>
            </p:cNvGrpSpPr>
            <p:nvPr/>
          </p:nvGrpSpPr>
          <p:grpSpPr bwMode="auto">
            <a:xfrm>
              <a:off x="726" y="2358"/>
              <a:ext cx="210" cy="267"/>
              <a:chOff x="3983" y="3662"/>
              <a:chExt cx="304" cy="342"/>
            </a:xfrm>
          </p:grpSpPr>
          <p:sp>
            <p:nvSpPr>
              <p:cNvPr id="126076" name="Text Box 238"/>
              <p:cNvSpPr txBox="1">
                <a:spLocks noChangeArrowheads="1"/>
              </p:cNvSpPr>
              <p:nvPr/>
            </p:nvSpPr>
            <p:spPr bwMode="auto">
              <a:xfrm rot="2901055">
                <a:off x="3995" y="3662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7" name="Text Box 239"/>
              <p:cNvSpPr txBox="1">
                <a:spLocks noChangeArrowheads="1"/>
              </p:cNvSpPr>
              <p:nvPr/>
            </p:nvSpPr>
            <p:spPr bwMode="auto">
              <a:xfrm rot="2901055">
                <a:off x="4090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8" name="Text Box 240"/>
              <p:cNvSpPr txBox="1">
                <a:spLocks noChangeArrowheads="1"/>
              </p:cNvSpPr>
              <p:nvPr/>
            </p:nvSpPr>
            <p:spPr bwMode="auto">
              <a:xfrm rot="2901055">
                <a:off x="4042" y="3758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9" name="Text Box 241"/>
              <p:cNvSpPr txBox="1">
                <a:spLocks noChangeArrowheads="1"/>
              </p:cNvSpPr>
              <p:nvPr/>
            </p:nvSpPr>
            <p:spPr bwMode="auto">
              <a:xfrm rot="2901055">
                <a:off x="4091" y="3662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0" name="Text Box 242"/>
              <p:cNvSpPr txBox="1">
                <a:spLocks noChangeArrowheads="1"/>
              </p:cNvSpPr>
              <p:nvPr/>
            </p:nvSpPr>
            <p:spPr bwMode="auto">
              <a:xfrm rot="2901055">
                <a:off x="4039" y="37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1" name="Text Box 243"/>
              <p:cNvSpPr txBox="1">
                <a:spLocks noChangeArrowheads="1"/>
              </p:cNvSpPr>
              <p:nvPr/>
            </p:nvSpPr>
            <p:spPr bwMode="auto">
              <a:xfrm rot="2901055">
                <a:off x="3983" y="3713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2" name="Text Box 244"/>
              <p:cNvSpPr txBox="1">
                <a:spLocks noChangeArrowheads="1"/>
              </p:cNvSpPr>
              <p:nvPr/>
            </p:nvSpPr>
            <p:spPr bwMode="auto">
              <a:xfrm rot="2901055">
                <a:off x="4078" y="3809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3" name="Text Box 245"/>
              <p:cNvSpPr txBox="1">
                <a:spLocks noChangeArrowheads="1"/>
              </p:cNvSpPr>
              <p:nvPr/>
            </p:nvSpPr>
            <p:spPr bwMode="auto">
              <a:xfrm rot="2901055">
                <a:off x="4031" y="3809"/>
                <a:ext cx="195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4" name="Text Box 246"/>
              <p:cNvSpPr txBox="1">
                <a:spLocks noChangeArrowheads="1"/>
              </p:cNvSpPr>
              <p:nvPr/>
            </p:nvSpPr>
            <p:spPr bwMode="auto">
              <a:xfrm rot="2901055">
                <a:off x="4077" y="3713"/>
                <a:ext cx="195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85" name="Text Box 247"/>
              <p:cNvSpPr txBox="1">
                <a:spLocks noChangeArrowheads="1"/>
              </p:cNvSpPr>
              <p:nvPr/>
            </p:nvSpPr>
            <p:spPr bwMode="auto">
              <a:xfrm rot="2901055">
                <a:off x="3971" y="3802"/>
                <a:ext cx="24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endParaRPr>
              </a:p>
            </p:txBody>
          </p:sp>
        </p:grpSp>
        <p:grpSp>
          <p:nvGrpSpPr>
            <p:cNvPr id="22" name="Group 248"/>
            <p:cNvGrpSpPr>
              <a:grpSpLocks/>
            </p:cNvGrpSpPr>
            <p:nvPr/>
          </p:nvGrpSpPr>
          <p:grpSpPr bwMode="auto">
            <a:xfrm>
              <a:off x="600" y="2298"/>
              <a:ext cx="225" cy="272"/>
              <a:chOff x="3997" y="3668"/>
              <a:chExt cx="280" cy="339"/>
            </a:xfrm>
          </p:grpSpPr>
          <p:sp>
            <p:nvSpPr>
              <p:cNvPr id="126066" name="Text Box 249"/>
              <p:cNvSpPr txBox="1">
                <a:spLocks noChangeArrowheads="1"/>
              </p:cNvSpPr>
              <p:nvPr/>
            </p:nvSpPr>
            <p:spPr bwMode="auto">
              <a:xfrm rot="2901055">
                <a:off x="3986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7" name="Text Box 250"/>
              <p:cNvSpPr txBox="1">
                <a:spLocks noChangeArrowheads="1"/>
              </p:cNvSpPr>
              <p:nvPr/>
            </p:nvSpPr>
            <p:spPr bwMode="auto">
              <a:xfrm rot="2901055">
                <a:off x="4098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8" name="Text Box 251"/>
              <p:cNvSpPr txBox="1">
                <a:spLocks noChangeArrowheads="1"/>
              </p:cNvSpPr>
              <p:nvPr/>
            </p:nvSpPr>
            <p:spPr bwMode="auto">
              <a:xfrm rot="2901055">
                <a:off x="4052" y="377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9" name="Text Box 252"/>
              <p:cNvSpPr txBox="1">
                <a:spLocks noChangeArrowheads="1"/>
              </p:cNvSpPr>
              <p:nvPr/>
            </p:nvSpPr>
            <p:spPr bwMode="auto">
              <a:xfrm rot="2901055">
                <a:off x="4082" y="3679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0" name="Text Box 253"/>
              <p:cNvSpPr txBox="1">
                <a:spLocks noChangeArrowheads="1"/>
              </p:cNvSpPr>
              <p:nvPr/>
            </p:nvSpPr>
            <p:spPr bwMode="auto">
              <a:xfrm rot="2901055">
                <a:off x="4054" y="3728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1" name="Text Box 254"/>
              <p:cNvSpPr txBox="1">
                <a:spLocks noChangeArrowheads="1"/>
              </p:cNvSpPr>
              <p:nvPr/>
            </p:nvSpPr>
            <p:spPr bwMode="auto">
              <a:xfrm rot="2901055">
                <a:off x="39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2" name="Text Box 255"/>
              <p:cNvSpPr txBox="1">
                <a:spLocks noChangeArrowheads="1"/>
              </p:cNvSpPr>
              <p:nvPr/>
            </p:nvSpPr>
            <p:spPr bwMode="auto">
              <a:xfrm rot="2901055">
                <a:off x="4084" y="3827"/>
                <a:ext cx="19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3" name="Text Box 256"/>
              <p:cNvSpPr txBox="1">
                <a:spLocks noChangeArrowheads="1"/>
              </p:cNvSpPr>
              <p:nvPr/>
            </p:nvSpPr>
            <p:spPr bwMode="auto">
              <a:xfrm rot="2901055">
                <a:off x="4039" y="382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4" name="Text Box 257"/>
              <p:cNvSpPr txBox="1">
                <a:spLocks noChangeArrowheads="1"/>
              </p:cNvSpPr>
              <p:nvPr/>
            </p:nvSpPr>
            <p:spPr bwMode="auto">
              <a:xfrm rot="2901055">
                <a:off x="4088" y="3734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75" name="Text Box 258"/>
              <p:cNvSpPr txBox="1">
                <a:spLocks noChangeArrowheads="1"/>
              </p:cNvSpPr>
              <p:nvPr/>
            </p:nvSpPr>
            <p:spPr bwMode="auto">
              <a:xfrm rot="2901055">
                <a:off x="4037" y="3779"/>
                <a:ext cx="189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3" name="Group 259"/>
            <p:cNvGrpSpPr>
              <a:grpSpLocks/>
            </p:cNvGrpSpPr>
            <p:nvPr/>
          </p:nvGrpSpPr>
          <p:grpSpPr bwMode="auto">
            <a:xfrm>
              <a:off x="311" y="2766"/>
              <a:ext cx="199" cy="253"/>
              <a:chOff x="3958" y="3659"/>
              <a:chExt cx="335" cy="372"/>
            </a:xfrm>
          </p:grpSpPr>
          <p:sp>
            <p:nvSpPr>
              <p:cNvPr id="126056" name="Text Box 260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7" name="Text Box 261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8" name="Text Box 262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9" name="Text Box 263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0" name="Text Box 264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1" name="Text Box 265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2" name="Text Box 266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3" name="Text Box 267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4" name="Text Box 268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65" name="Text Box 269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4" name="Group 270"/>
            <p:cNvGrpSpPr>
              <a:grpSpLocks/>
            </p:cNvGrpSpPr>
            <p:nvPr/>
          </p:nvGrpSpPr>
          <p:grpSpPr bwMode="auto">
            <a:xfrm>
              <a:off x="359" y="2869"/>
              <a:ext cx="199" cy="253"/>
              <a:chOff x="3958" y="3659"/>
              <a:chExt cx="335" cy="372"/>
            </a:xfrm>
          </p:grpSpPr>
          <p:sp>
            <p:nvSpPr>
              <p:cNvPr id="126046" name="Text Box 271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7" name="Text Box 272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8" name="Text Box 273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9" name="Text Box 274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0" name="Text Box 275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1" name="Text Box 276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2" name="Text Box 277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3" name="Text Box 278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4" name="Text Box 279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55" name="Text Box 280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5" name="Group 281"/>
            <p:cNvGrpSpPr>
              <a:grpSpLocks/>
            </p:cNvGrpSpPr>
            <p:nvPr/>
          </p:nvGrpSpPr>
          <p:grpSpPr bwMode="auto">
            <a:xfrm>
              <a:off x="576" y="2358"/>
              <a:ext cx="199" cy="253"/>
              <a:chOff x="3958" y="3659"/>
              <a:chExt cx="335" cy="372"/>
            </a:xfrm>
          </p:grpSpPr>
          <p:sp>
            <p:nvSpPr>
              <p:cNvPr id="126036" name="Text Box 282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7" name="Text Box 283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8" name="Text Box 284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9" name="Text Box 285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0" name="Text Box 286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1" name="Text Box 287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2" name="Text Box 288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3" name="Text Box 289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4" name="Text Box 290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45" name="Text Box 291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6" name="Group 292"/>
            <p:cNvGrpSpPr>
              <a:grpSpLocks/>
            </p:cNvGrpSpPr>
            <p:nvPr/>
          </p:nvGrpSpPr>
          <p:grpSpPr bwMode="auto">
            <a:xfrm>
              <a:off x="516" y="2461"/>
              <a:ext cx="199" cy="253"/>
              <a:chOff x="3958" y="3659"/>
              <a:chExt cx="335" cy="372"/>
            </a:xfrm>
          </p:grpSpPr>
          <p:sp>
            <p:nvSpPr>
              <p:cNvPr id="126026" name="Text Box 293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7" name="Text Box 294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8" name="Text Box 295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9" name="Text Box 296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0" name="Text Box 297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1" name="Text Box 298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2" name="Text Box 299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3" name="Text Box 300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4" name="Text Box 301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35" name="Text Box 302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7" name="Group 303"/>
            <p:cNvGrpSpPr>
              <a:grpSpLocks/>
            </p:cNvGrpSpPr>
            <p:nvPr/>
          </p:nvGrpSpPr>
          <p:grpSpPr bwMode="auto">
            <a:xfrm>
              <a:off x="336" y="1930"/>
              <a:ext cx="199" cy="253"/>
              <a:chOff x="3958" y="3659"/>
              <a:chExt cx="335" cy="372"/>
            </a:xfrm>
          </p:grpSpPr>
          <p:sp>
            <p:nvSpPr>
              <p:cNvPr id="126016" name="Text Box 304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7" name="Text Box 305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8" name="Text Box 306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9" name="Text Box 307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0" name="Text Box 308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1" name="Text Box 309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2" name="Text Box 310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3" name="Text Box 311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4" name="Text Box 312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25" name="Text Box 313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  <p:grpSp>
          <p:nvGrpSpPr>
            <p:cNvPr id="28" name="Group 314"/>
            <p:cNvGrpSpPr>
              <a:grpSpLocks/>
            </p:cNvGrpSpPr>
            <p:nvPr/>
          </p:nvGrpSpPr>
          <p:grpSpPr bwMode="auto">
            <a:xfrm>
              <a:off x="336" y="2051"/>
              <a:ext cx="199" cy="253"/>
              <a:chOff x="3958" y="3659"/>
              <a:chExt cx="335" cy="372"/>
            </a:xfrm>
          </p:grpSpPr>
          <p:sp>
            <p:nvSpPr>
              <p:cNvPr id="126006" name="Text Box 315"/>
              <p:cNvSpPr txBox="1">
                <a:spLocks noChangeArrowheads="1"/>
              </p:cNvSpPr>
              <p:nvPr/>
            </p:nvSpPr>
            <p:spPr bwMode="auto">
              <a:xfrm rot="2901055">
                <a:off x="3972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7" name="Text Box 316"/>
              <p:cNvSpPr txBox="1">
                <a:spLocks noChangeArrowheads="1"/>
              </p:cNvSpPr>
              <p:nvPr/>
            </p:nvSpPr>
            <p:spPr bwMode="auto">
              <a:xfrm rot="2901055">
                <a:off x="4068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8" name="Text Box 317"/>
              <p:cNvSpPr txBox="1">
                <a:spLocks noChangeArrowheads="1"/>
              </p:cNvSpPr>
              <p:nvPr/>
            </p:nvSpPr>
            <p:spPr bwMode="auto">
              <a:xfrm rot="2901055">
                <a:off x="4021" y="3752"/>
                <a:ext cx="22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09" name="Text Box 318"/>
              <p:cNvSpPr txBox="1">
                <a:spLocks noChangeArrowheads="1"/>
              </p:cNvSpPr>
              <p:nvPr/>
            </p:nvSpPr>
            <p:spPr bwMode="auto">
              <a:xfrm rot="2901055">
                <a:off x="4068" y="3657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0" name="Text Box 319"/>
              <p:cNvSpPr txBox="1">
                <a:spLocks noChangeArrowheads="1"/>
              </p:cNvSpPr>
              <p:nvPr/>
            </p:nvSpPr>
            <p:spPr bwMode="auto">
              <a:xfrm rot="2901055">
                <a:off x="4019" y="37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1" name="Text Box 320"/>
              <p:cNvSpPr txBox="1">
                <a:spLocks noChangeArrowheads="1"/>
              </p:cNvSpPr>
              <p:nvPr/>
            </p:nvSpPr>
            <p:spPr bwMode="auto">
              <a:xfrm rot="2901055">
                <a:off x="3960" y="3708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2" name="Text Box 321"/>
              <p:cNvSpPr txBox="1">
                <a:spLocks noChangeArrowheads="1"/>
              </p:cNvSpPr>
              <p:nvPr/>
            </p:nvSpPr>
            <p:spPr bwMode="auto">
              <a:xfrm rot="2901055">
                <a:off x="4054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3" name="Text Box 322"/>
              <p:cNvSpPr txBox="1">
                <a:spLocks noChangeArrowheads="1"/>
              </p:cNvSpPr>
              <p:nvPr/>
            </p:nvSpPr>
            <p:spPr bwMode="auto">
              <a:xfrm rot="2901055">
                <a:off x="4007" y="3805"/>
                <a:ext cx="22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4" name="Text Box 323"/>
              <p:cNvSpPr txBox="1">
                <a:spLocks noChangeArrowheads="1"/>
              </p:cNvSpPr>
              <p:nvPr/>
            </p:nvSpPr>
            <p:spPr bwMode="auto">
              <a:xfrm rot="2901055">
                <a:off x="4053" y="3710"/>
                <a:ext cx="22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  <p:sp>
            <p:nvSpPr>
              <p:cNvPr id="126015" name="Text Box 324"/>
              <p:cNvSpPr txBox="1">
                <a:spLocks noChangeArrowheads="1"/>
              </p:cNvSpPr>
              <p:nvPr/>
            </p:nvSpPr>
            <p:spPr bwMode="auto">
              <a:xfrm rot="2901055">
                <a:off x="4005" y="3757"/>
                <a:ext cx="2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0">
                    <a:solidFill>
                      <a:srgbClr val="008000"/>
                    </a:solidFill>
                    <a:latin typeface="Times New Roman" pitchFamily="-108" charset="0"/>
                    <a:ea typeface="SimSun" pitchFamily="2" charset="-122"/>
                    <a:cs typeface="SimSun" pitchFamily="2" charset="-122"/>
                  </a:rPr>
                  <a:t>+</a:t>
                </a:r>
              </a:p>
            </p:txBody>
          </p:sp>
        </p:grpSp>
      </p:grpSp>
      <p:sp>
        <p:nvSpPr>
          <p:cNvPr id="327" name="Rectangle 2"/>
          <p:cNvSpPr txBox="1">
            <a:spLocks noChangeArrowheads="1"/>
          </p:cNvSpPr>
          <p:nvPr/>
        </p:nvSpPr>
        <p:spPr>
          <a:xfrm>
            <a:off x="2286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Modeling a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Tag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Assignment 4 </a:t>
            </a:r>
            <a:r>
              <a:rPr lang="en-US" dirty="0" smtClean="0"/>
              <a:t>part 1 due Tuesday</a:t>
            </a:r>
          </a:p>
          <a:p>
            <a:r>
              <a:rPr lang="en-US" dirty="0" smtClean="0"/>
              <a:t>Final project instructions out soon…</a:t>
            </a:r>
          </a:p>
          <a:p>
            <a:pPr lvl="1"/>
            <a:r>
              <a:rPr lang="en-US" dirty="0" smtClean="0"/>
              <a:t>I’ll send an e-mail</a:t>
            </a:r>
          </a:p>
          <a:p>
            <a:r>
              <a:rPr lang="en-US" dirty="0" smtClean="0"/>
              <a:t>Homework 4</a:t>
            </a:r>
            <a:endParaRPr lang="en-US" dirty="0" smtClean="0"/>
          </a:p>
          <a:p>
            <a:r>
              <a:rPr lang="en-US" dirty="0" smtClean="0"/>
              <a:t>No class next Tuesday!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15400" cy="6035675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spcAft>
                <a:spcPts val="1200"/>
              </a:spcAft>
              <a:buFontTx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Calculate the likelihood of the features for a tag model</a:t>
            </a:r>
            <a:endParaRPr lang="en-US" sz="24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en-US" sz="2000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397139" y="3581400"/>
            <a:ext cx="8229600" cy="3124200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969" name="Line 58"/>
          <p:cNvSpPr>
            <a:spLocks noChangeShapeType="1"/>
          </p:cNvSpPr>
          <p:nvPr/>
        </p:nvSpPr>
        <p:spPr bwMode="auto">
          <a:xfrm>
            <a:off x="1565275" y="4754562"/>
            <a:ext cx="40163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0" name="Line 59"/>
          <p:cNvSpPr>
            <a:spLocks noChangeShapeType="1"/>
          </p:cNvSpPr>
          <p:nvPr/>
        </p:nvSpPr>
        <p:spPr bwMode="auto">
          <a:xfrm flipH="1">
            <a:off x="1371687" y="4754562"/>
            <a:ext cx="193588" cy="36895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Line 60"/>
          <p:cNvSpPr>
            <a:spLocks noChangeShapeType="1"/>
          </p:cNvSpPr>
          <p:nvPr/>
        </p:nvSpPr>
        <p:spPr bwMode="auto">
          <a:xfrm flipV="1">
            <a:off x="1565275" y="4346575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8" name="Line 67"/>
          <p:cNvSpPr>
            <a:spLocks noChangeShapeType="1"/>
          </p:cNvSpPr>
          <p:nvPr/>
        </p:nvSpPr>
        <p:spPr bwMode="auto">
          <a:xfrm>
            <a:off x="1531938" y="5745162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9" name="Line 68"/>
          <p:cNvSpPr>
            <a:spLocks noChangeShapeType="1"/>
          </p:cNvSpPr>
          <p:nvPr/>
        </p:nvSpPr>
        <p:spPr bwMode="auto">
          <a:xfrm flipH="1">
            <a:off x="1329968" y="5745162"/>
            <a:ext cx="201970" cy="33551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0" name="Line 69"/>
          <p:cNvSpPr>
            <a:spLocks noChangeShapeType="1"/>
          </p:cNvSpPr>
          <p:nvPr/>
        </p:nvSpPr>
        <p:spPr bwMode="auto">
          <a:xfrm flipV="1">
            <a:off x="1531938" y="5337174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1" name="Rectangle 70"/>
          <p:cNvSpPr>
            <a:spLocks noChangeArrowheads="1"/>
          </p:cNvSpPr>
          <p:nvPr/>
        </p:nvSpPr>
        <p:spPr bwMode="auto">
          <a:xfrm>
            <a:off x="838200" y="3962400"/>
            <a:ext cx="1730375" cy="22748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2" name="Text Box 71"/>
          <p:cNvSpPr txBox="1">
            <a:spLocks noChangeArrowheads="1"/>
          </p:cNvSpPr>
          <p:nvPr/>
        </p:nvSpPr>
        <p:spPr bwMode="auto">
          <a:xfrm>
            <a:off x="1086483" y="3581400"/>
            <a:ext cx="119951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Romantic?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226" name="Text Box 73"/>
          <p:cNvSpPr txBox="1">
            <a:spLocks noChangeArrowheads="1"/>
          </p:cNvSpPr>
          <p:nvPr/>
        </p:nvSpPr>
        <p:spPr bwMode="auto">
          <a:xfrm rot="2901055">
            <a:off x="1828043" y="4457329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7" name="Text Box 74"/>
          <p:cNvSpPr txBox="1">
            <a:spLocks noChangeArrowheads="1"/>
          </p:cNvSpPr>
          <p:nvPr/>
        </p:nvSpPr>
        <p:spPr bwMode="auto">
          <a:xfrm rot="2901055">
            <a:off x="1932222" y="4576379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8" name="Text Box 75"/>
          <p:cNvSpPr txBox="1">
            <a:spLocks noChangeArrowheads="1"/>
          </p:cNvSpPr>
          <p:nvPr/>
        </p:nvSpPr>
        <p:spPr bwMode="auto">
          <a:xfrm rot="2901055">
            <a:off x="1879584" y="4576379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9" name="Text Box 76"/>
          <p:cNvSpPr txBox="1">
            <a:spLocks noChangeArrowheads="1"/>
          </p:cNvSpPr>
          <p:nvPr/>
        </p:nvSpPr>
        <p:spPr bwMode="auto">
          <a:xfrm rot="2901055">
            <a:off x="1933319" y="445740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0" name="Text Box 77"/>
          <p:cNvSpPr txBox="1">
            <a:spLocks noChangeArrowheads="1"/>
          </p:cNvSpPr>
          <p:nvPr/>
        </p:nvSpPr>
        <p:spPr bwMode="auto">
          <a:xfrm rot="2901055">
            <a:off x="1876294" y="451565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1" name="Text Box 78"/>
          <p:cNvSpPr txBox="1">
            <a:spLocks noChangeArrowheads="1"/>
          </p:cNvSpPr>
          <p:nvPr/>
        </p:nvSpPr>
        <p:spPr bwMode="auto">
          <a:xfrm rot="2901055">
            <a:off x="1814883" y="4520537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2" name="Text Box 79"/>
          <p:cNvSpPr txBox="1">
            <a:spLocks noChangeArrowheads="1"/>
          </p:cNvSpPr>
          <p:nvPr/>
        </p:nvSpPr>
        <p:spPr bwMode="auto">
          <a:xfrm rot="2901055">
            <a:off x="1919063" y="4639587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3" name="Text Box 80"/>
          <p:cNvSpPr txBox="1">
            <a:spLocks noChangeArrowheads="1"/>
          </p:cNvSpPr>
          <p:nvPr/>
        </p:nvSpPr>
        <p:spPr bwMode="auto">
          <a:xfrm rot="2901055">
            <a:off x="1867521" y="4639516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4" name="Text Box 81"/>
          <p:cNvSpPr txBox="1">
            <a:spLocks noChangeArrowheads="1"/>
          </p:cNvSpPr>
          <p:nvPr/>
        </p:nvSpPr>
        <p:spPr bwMode="auto">
          <a:xfrm rot="2901055">
            <a:off x="1917966" y="4520608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35" name="Text Box 82"/>
          <p:cNvSpPr txBox="1">
            <a:spLocks noChangeArrowheads="1"/>
          </p:cNvSpPr>
          <p:nvPr/>
        </p:nvSpPr>
        <p:spPr bwMode="auto">
          <a:xfrm rot="2901055">
            <a:off x="1798012" y="4622918"/>
            <a:ext cx="306123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216" name="Text Box 84"/>
          <p:cNvSpPr txBox="1">
            <a:spLocks noChangeArrowheads="1"/>
          </p:cNvSpPr>
          <p:nvPr/>
        </p:nvSpPr>
        <p:spPr bwMode="auto">
          <a:xfrm rot="2901055">
            <a:off x="1335088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7" name="Text Box 85"/>
          <p:cNvSpPr txBox="1">
            <a:spLocks noChangeArrowheads="1"/>
          </p:cNvSpPr>
          <p:nvPr/>
        </p:nvSpPr>
        <p:spPr bwMode="auto">
          <a:xfrm rot="2901055">
            <a:off x="1487488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8" name="Text Box 86"/>
          <p:cNvSpPr txBox="1">
            <a:spLocks noChangeArrowheads="1"/>
          </p:cNvSpPr>
          <p:nvPr/>
        </p:nvSpPr>
        <p:spPr bwMode="auto">
          <a:xfrm rot="2901055">
            <a:off x="1411288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19" name="Text Box 87"/>
          <p:cNvSpPr txBox="1">
            <a:spLocks noChangeArrowheads="1"/>
          </p:cNvSpPr>
          <p:nvPr/>
        </p:nvSpPr>
        <p:spPr bwMode="auto">
          <a:xfrm rot="2901055">
            <a:off x="1487488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0" name="Text Box 88"/>
          <p:cNvSpPr txBox="1">
            <a:spLocks noChangeArrowheads="1"/>
          </p:cNvSpPr>
          <p:nvPr/>
        </p:nvSpPr>
        <p:spPr bwMode="auto">
          <a:xfrm rot="2901055">
            <a:off x="1411288" y="43894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1" name="Text Box 89"/>
          <p:cNvSpPr txBox="1">
            <a:spLocks noChangeArrowheads="1"/>
          </p:cNvSpPr>
          <p:nvPr/>
        </p:nvSpPr>
        <p:spPr bwMode="auto">
          <a:xfrm rot="2901055">
            <a:off x="1316038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2" name="Text Box 90"/>
          <p:cNvSpPr txBox="1">
            <a:spLocks noChangeArrowheads="1"/>
          </p:cNvSpPr>
          <p:nvPr/>
        </p:nvSpPr>
        <p:spPr bwMode="auto">
          <a:xfrm rot="2901055">
            <a:off x="1468438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3" name="Text Box 91"/>
          <p:cNvSpPr txBox="1">
            <a:spLocks noChangeArrowheads="1"/>
          </p:cNvSpPr>
          <p:nvPr/>
        </p:nvSpPr>
        <p:spPr bwMode="auto">
          <a:xfrm rot="2901055">
            <a:off x="1392238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4" name="Text Box 92"/>
          <p:cNvSpPr txBox="1">
            <a:spLocks noChangeArrowheads="1"/>
          </p:cNvSpPr>
          <p:nvPr/>
        </p:nvSpPr>
        <p:spPr bwMode="auto">
          <a:xfrm rot="2901055">
            <a:off x="1468438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25" name="Text Box 93"/>
          <p:cNvSpPr txBox="1">
            <a:spLocks noChangeArrowheads="1"/>
          </p:cNvSpPr>
          <p:nvPr/>
        </p:nvSpPr>
        <p:spPr bwMode="auto">
          <a:xfrm rot="2901055">
            <a:off x="1392238" y="44719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6" name="Text Box 95"/>
          <p:cNvSpPr txBox="1">
            <a:spLocks noChangeArrowheads="1"/>
          </p:cNvSpPr>
          <p:nvPr/>
        </p:nvSpPr>
        <p:spPr bwMode="auto">
          <a:xfrm rot="2901055">
            <a:off x="1616075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7" name="Text Box 96"/>
          <p:cNvSpPr txBox="1">
            <a:spLocks noChangeArrowheads="1"/>
          </p:cNvSpPr>
          <p:nvPr/>
        </p:nvSpPr>
        <p:spPr bwMode="auto">
          <a:xfrm rot="2901055">
            <a:off x="1768475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8" name="Text Box 97"/>
          <p:cNvSpPr txBox="1">
            <a:spLocks noChangeArrowheads="1"/>
          </p:cNvSpPr>
          <p:nvPr/>
        </p:nvSpPr>
        <p:spPr bwMode="auto">
          <a:xfrm rot="2901055">
            <a:off x="1692275" y="44656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09" name="Text Box 98"/>
          <p:cNvSpPr txBox="1">
            <a:spLocks noChangeArrowheads="1"/>
          </p:cNvSpPr>
          <p:nvPr/>
        </p:nvSpPr>
        <p:spPr bwMode="auto">
          <a:xfrm rot="2901055">
            <a:off x="1768475" y="43132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0" name="Text Box 99"/>
          <p:cNvSpPr txBox="1">
            <a:spLocks noChangeArrowheads="1"/>
          </p:cNvSpPr>
          <p:nvPr/>
        </p:nvSpPr>
        <p:spPr bwMode="auto">
          <a:xfrm rot="2901055">
            <a:off x="1692275" y="438943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1" name="Text Box 100"/>
          <p:cNvSpPr txBox="1">
            <a:spLocks noChangeArrowheads="1"/>
          </p:cNvSpPr>
          <p:nvPr/>
        </p:nvSpPr>
        <p:spPr bwMode="auto">
          <a:xfrm rot="2901055">
            <a:off x="1597025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2" name="Text Box 101"/>
          <p:cNvSpPr txBox="1">
            <a:spLocks noChangeArrowheads="1"/>
          </p:cNvSpPr>
          <p:nvPr/>
        </p:nvSpPr>
        <p:spPr bwMode="auto">
          <a:xfrm rot="2901055">
            <a:off x="1749425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3" name="Text Box 102"/>
          <p:cNvSpPr txBox="1">
            <a:spLocks noChangeArrowheads="1"/>
          </p:cNvSpPr>
          <p:nvPr/>
        </p:nvSpPr>
        <p:spPr bwMode="auto">
          <a:xfrm rot="2901055">
            <a:off x="1673225" y="45481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4" name="Text Box 103"/>
          <p:cNvSpPr txBox="1">
            <a:spLocks noChangeArrowheads="1"/>
          </p:cNvSpPr>
          <p:nvPr/>
        </p:nvSpPr>
        <p:spPr bwMode="auto">
          <a:xfrm rot="2901055">
            <a:off x="1749425" y="43957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215" name="Text Box 104"/>
          <p:cNvSpPr txBox="1">
            <a:spLocks noChangeArrowheads="1"/>
          </p:cNvSpPr>
          <p:nvPr/>
        </p:nvSpPr>
        <p:spPr bwMode="auto">
          <a:xfrm rot="2901055">
            <a:off x="1673225" y="4471987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</a:rPr>
              <a:t>+</a:t>
            </a:r>
          </a:p>
        </p:txBody>
      </p:sp>
      <p:sp>
        <p:nvSpPr>
          <p:cNvPr id="126196" name="Text Box 106"/>
          <p:cNvSpPr txBox="1">
            <a:spLocks noChangeArrowheads="1"/>
          </p:cNvSpPr>
          <p:nvPr/>
        </p:nvSpPr>
        <p:spPr bwMode="auto">
          <a:xfrm rot="2901055">
            <a:off x="1399149" y="4239679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7" name="Text Box 107"/>
          <p:cNvSpPr txBox="1">
            <a:spLocks noChangeArrowheads="1"/>
          </p:cNvSpPr>
          <p:nvPr/>
        </p:nvSpPr>
        <p:spPr bwMode="auto">
          <a:xfrm rot="2901055">
            <a:off x="1529762" y="4402293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8" name="Text Box 108"/>
          <p:cNvSpPr txBox="1">
            <a:spLocks noChangeArrowheads="1"/>
          </p:cNvSpPr>
          <p:nvPr/>
        </p:nvSpPr>
        <p:spPr bwMode="auto">
          <a:xfrm rot="2901055">
            <a:off x="1465788" y="4402293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9" name="Text Box 109"/>
          <p:cNvSpPr txBox="1">
            <a:spLocks noChangeArrowheads="1"/>
          </p:cNvSpPr>
          <p:nvPr/>
        </p:nvSpPr>
        <p:spPr bwMode="auto">
          <a:xfrm rot="2901055">
            <a:off x="1531094" y="4239679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0" name="Text Box 110"/>
          <p:cNvSpPr txBox="1">
            <a:spLocks noChangeArrowheads="1"/>
          </p:cNvSpPr>
          <p:nvPr/>
        </p:nvSpPr>
        <p:spPr bwMode="auto">
          <a:xfrm rot="2901055">
            <a:off x="1465788" y="4319292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1" name="Text Box 111"/>
          <p:cNvSpPr txBox="1">
            <a:spLocks noChangeArrowheads="1"/>
          </p:cNvSpPr>
          <p:nvPr/>
        </p:nvSpPr>
        <p:spPr bwMode="auto">
          <a:xfrm rot="2901055">
            <a:off x="1388667" y="4331149"/>
            <a:ext cx="320145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2" name="Text Box 112"/>
          <p:cNvSpPr txBox="1">
            <a:spLocks noChangeArrowheads="1"/>
          </p:cNvSpPr>
          <p:nvPr/>
        </p:nvSpPr>
        <p:spPr bwMode="auto">
          <a:xfrm rot="2901055">
            <a:off x="1515101" y="4488681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3" name="Text Box 113"/>
          <p:cNvSpPr txBox="1">
            <a:spLocks noChangeArrowheads="1"/>
          </p:cNvSpPr>
          <p:nvPr/>
        </p:nvSpPr>
        <p:spPr bwMode="auto">
          <a:xfrm rot="2901055">
            <a:off x="1449794" y="4488681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4" name="Text Box 114"/>
          <p:cNvSpPr txBox="1">
            <a:spLocks noChangeArrowheads="1"/>
          </p:cNvSpPr>
          <p:nvPr/>
        </p:nvSpPr>
        <p:spPr bwMode="auto">
          <a:xfrm rot="2901055">
            <a:off x="1515282" y="4331149"/>
            <a:ext cx="320145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205" name="Text Box 115"/>
          <p:cNvSpPr txBox="1">
            <a:spLocks noChangeArrowheads="1"/>
          </p:cNvSpPr>
          <p:nvPr/>
        </p:nvSpPr>
        <p:spPr bwMode="auto">
          <a:xfrm rot="2901055">
            <a:off x="1448462" y="4409068"/>
            <a:ext cx="321839" cy="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6" name="Text Box 117"/>
          <p:cNvSpPr txBox="1">
            <a:spLocks noChangeArrowheads="1"/>
          </p:cNvSpPr>
          <p:nvPr/>
        </p:nvSpPr>
        <p:spPr bwMode="auto">
          <a:xfrm rot="2901055">
            <a:off x="1614925" y="4390587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7" name="Text Box 118"/>
          <p:cNvSpPr txBox="1">
            <a:spLocks noChangeArrowheads="1"/>
          </p:cNvSpPr>
          <p:nvPr/>
        </p:nvSpPr>
        <p:spPr bwMode="auto">
          <a:xfrm rot="2901055">
            <a:off x="1757799" y="451159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8" name="Text Box 119"/>
          <p:cNvSpPr txBox="1">
            <a:spLocks noChangeArrowheads="1"/>
          </p:cNvSpPr>
          <p:nvPr/>
        </p:nvSpPr>
        <p:spPr bwMode="auto">
          <a:xfrm rot="2901055">
            <a:off x="1699118" y="451159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89" name="Text Box 120"/>
          <p:cNvSpPr txBox="1">
            <a:spLocks noChangeArrowheads="1"/>
          </p:cNvSpPr>
          <p:nvPr/>
        </p:nvSpPr>
        <p:spPr bwMode="auto">
          <a:xfrm rot="2901055">
            <a:off x="1737389" y="4390587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0" name="Text Box 121"/>
          <p:cNvSpPr txBox="1">
            <a:spLocks noChangeArrowheads="1"/>
          </p:cNvSpPr>
          <p:nvPr/>
        </p:nvSpPr>
        <p:spPr bwMode="auto">
          <a:xfrm rot="2901055">
            <a:off x="1701670" y="4453000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1" name="Text Box 122"/>
          <p:cNvSpPr txBox="1">
            <a:spLocks noChangeArrowheads="1"/>
          </p:cNvSpPr>
          <p:nvPr/>
        </p:nvSpPr>
        <p:spPr bwMode="auto">
          <a:xfrm rot="2901055">
            <a:off x="1617476" y="446064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2" name="Text Box 123"/>
          <p:cNvSpPr txBox="1">
            <a:spLocks noChangeArrowheads="1"/>
          </p:cNvSpPr>
          <p:nvPr/>
        </p:nvSpPr>
        <p:spPr bwMode="auto">
          <a:xfrm rot="2901055">
            <a:off x="1739941" y="4579101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3" name="Text Box 124"/>
          <p:cNvSpPr txBox="1">
            <a:spLocks noChangeArrowheads="1"/>
          </p:cNvSpPr>
          <p:nvPr/>
        </p:nvSpPr>
        <p:spPr bwMode="auto">
          <a:xfrm rot="2901055">
            <a:off x="1682535" y="4581649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4" name="Text Box 125"/>
          <p:cNvSpPr txBox="1">
            <a:spLocks noChangeArrowheads="1"/>
          </p:cNvSpPr>
          <p:nvPr/>
        </p:nvSpPr>
        <p:spPr bwMode="auto">
          <a:xfrm rot="2901055">
            <a:off x="1745042" y="4460643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95" name="Text Box 126"/>
          <p:cNvSpPr txBox="1">
            <a:spLocks noChangeArrowheads="1"/>
          </p:cNvSpPr>
          <p:nvPr/>
        </p:nvSpPr>
        <p:spPr bwMode="auto">
          <a:xfrm rot="2901055">
            <a:off x="1679983" y="4517961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6" name="Text Box 139"/>
          <p:cNvSpPr txBox="1">
            <a:spLocks noChangeArrowheads="1"/>
          </p:cNvSpPr>
          <p:nvPr/>
        </p:nvSpPr>
        <p:spPr bwMode="auto">
          <a:xfrm rot="2901055">
            <a:off x="1369566" y="5755338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7" name="Text Box 140"/>
          <p:cNvSpPr txBox="1">
            <a:spLocks noChangeArrowheads="1"/>
          </p:cNvSpPr>
          <p:nvPr/>
        </p:nvSpPr>
        <p:spPr bwMode="auto">
          <a:xfrm rot="2901055">
            <a:off x="1460027" y="5857906"/>
            <a:ext cx="24184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8" name="Text Box 141"/>
          <p:cNvSpPr txBox="1">
            <a:spLocks noChangeArrowheads="1"/>
          </p:cNvSpPr>
          <p:nvPr/>
        </p:nvSpPr>
        <p:spPr bwMode="auto">
          <a:xfrm rot="2901055">
            <a:off x="1415705" y="5857906"/>
            <a:ext cx="24184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69" name="Text Box 142"/>
          <p:cNvSpPr txBox="1">
            <a:spLocks noChangeArrowheads="1"/>
          </p:cNvSpPr>
          <p:nvPr/>
        </p:nvSpPr>
        <p:spPr bwMode="auto">
          <a:xfrm rot="2901055">
            <a:off x="1460096" y="5755338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0" name="Text Box 143"/>
          <p:cNvSpPr txBox="1">
            <a:spLocks noChangeArrowheads="1"/>
          </p:cNvSpPr>
          <p:nvPr/>
        </p:nvSpPr>
        <p:spPr bwMode="auto">
          <a:xfrm rot="2901055">
            <a:off x="1413819" y="5807230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1" name="Text Box 144"/>
          <p:cNvSpPr txBox="1">
            <a:spLocks noChangeArrowheads="1"/>
          </p:cNvSpPr>
          <p:nvPr/>
        </p:nvSpPr>
        <p:spPr bwMode="auto">
          <a:xfrm rot="2901055">
            <a:off x="1358181" y="5810469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2" name="Text Box 145"/>
          <p:cNvSpPr txBox="1">
            <a:spLocks noChangeArrowheads="1"/>
          </p:cNvSpPr>
          <p:nvPr/>
        </p:nvSpPr>
        <p:spPr bwMode="auto">
          <a:xfrm rot="2901055">
            <a:off x="1446825" y="5915197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3" name="Text Box 146"/>
          <p:cNvSpPr txBox="1">
            <a:spLocks noChangeArrowheads="1"/>
          </p:cNvSpPr>
          <p:nvPr/>
        </p:nvSpPr>
        <p:spPr bwMode="auto">
          <a:xfrm rot="2901055">
            <a:off x="1402503" y="5915197"/>
            <a:ext cx="24184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4" name="Text Box 147"/>
          <p:cNvSpPr txBox="1">
            <a:spLocks noChangeArrowheads="1"/>
          </p:cNvSpPr>
          <p:nvPr/>
        </p:nvSpPr>
        <p:spPr bwMode="auto">
          <a:xfrm rot="2901055">
            <a:off x="1445950" y="5812560"/>
            <a:ext cx="240767" cy="2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75" name="Text Box 148"/>
          <p:cNvSpPr txBox="1">
            <a:spLocks noChangeArrowheads="1"/>
          </p:cNvSpPr>
          <p:nvPr/>
        </p:nvSpPr>
        <p:spPr bwMode="auto">
          <a:xfrm rot="2901055">
            <a:off x="1400685" y="5863373"/>
            <a:ext cx="240767" cy="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6" name="Text Box 194"/>
          <p:cNvSpPr txBox="1">
            <a:spLocks noChangeArrowheads="1"/>
          </p:cNvSpPr>
          <p:nvPr/>
        </p:nvSpPr>
        <p:spPr bwMode="auto">
          <a:xfrm rot="2901055">
            <a:off x="1799468" y="5243142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7" name="Text Box 195"/>
          <p:cNvSpPr txBox="1">
            <a:spLocks noChangeArrowheads="1"/>
          </p:cNvSpPr>
          <p:nvPr/>
        </p:nvSpPr>
        <p:spPr bwMode="auto">
          <a:xfrm rot="2901055">
            <a:off x="1903647" y="5362192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8" name="Text Box 196"/>
          <p:cNvSpPr txBox="1">
            <a:spLocks noChangeArrowheads="1"/>
          </p:cNvSpPr>
          <p:nvPr/>
        </p:nvSpPr>
        <p:spPr bwMode="auto">
          <a:xfrm rot="2901055">
            <a:off x="1851009" y="5362192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9" name="Text Box 197"/>
          <p:cNvSpPr txBox="1">
            <a:spLocks noChangeArrowheads="1"/>
          </p:cNvSpPr>
          <p:nvPr/>
        </p:nvSpPr>
        <p:spPr bwMode="auto">
          <a:xfrm rot="2901055">
            <a:off x="1904744" y="5243213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0" name="Text Box 198"/>
          <p:cNvSpPr txBox="1">
            <a:spLocks noChangeArrowheads="1"/>
          </p:cNvSpPr>
          <p:nvPr/>
        </p:nvSpPr>
        <p:spPr bwMode="auto">
          <a:xfrm rot="2901055">
            <a:off x="1847719" y="5301463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1" name="Text Box 199"/>
          <p:cNvSpPr txBox="1">
            <a:spLocks noChangeArrowheads="1"/>
          </p:cNvSpPr>
          <p:nvPr/>
        </p:nvSpPr>
        <p:spPr bwMode="auto">
          <a:xfrm rot="2901055">
            <a:off x="1786308" y="5306350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2" name="Text Box 200"/>
          <p:cNvSpPr txBox="1">
            <a:spLocks noChangeArrowheads="1"/>
          </p:cNvSpPr>
          <p:nvPr/>
        </p:nvSpPr>
        <p:spPr bwMode="auto">
          <a:xfrm rot="2901055">
            <a:off x="1890488" y="5425400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3" name="Text Box 201"/>
          <p:cNvSpPr txBox="1">
            <a:spLocks noChangeArrowheads="1"/>
          </p:cNvSpPr>
          <p:nvPr/>
        </p:nvSpPr>
        <p:spPr bwMode="auto">
          <a:xfrm rot="2901055">
            <a:off x="1838946" y="5425329"/>
            <a:ext cx="241676" cy="2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4" name="Text Box 202"/>
          <p:cNvSpPr txBox="1">
            <a:spLocks noChangeArrowheads="1"/>
          </p:cNvSpPr>
          <p:nvPr/>
        </p:nvSpPr>
        <p:spPr bwMode="auto">
          <a:xfrm rot="2901055">
            <a:off x="1889391" y="5306421"/>
            <a:ext cx="241676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25" name="Text Box 203"/>
          <p:cNvSpPr txBox="1">
            <a:spLocks noChangeArrowheads="1"/>
          </p:cNvSpPr>
          <p:nvPr/>
        </p:nvSpPr>
        <p:spPr bwMode="auto">
          <a:xfrm rot="2901055">
            <a:off x="1769437" y="5408731"/>
            <a:ext cx="306123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126106" name="Text Box 205"/>
          <p:cNvSpPr txBox="1">
            <a:spLocks noChangeArrowheads="1"/>
          </p:cNvSpPr>
          <p:nvPr/>
        </p:nvSpPr>
        <p:spPr bwMode="auto">
          <a:xfrm rot="2901055">
            <a:off x="1579939" y="5324146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7" name="Text Box 206"/>
          <p:cNvSpPr txBox="1">
            <a:spLocks noChangeArrowheads="1"/>
          </p:cNvSpPr>
          <p:nvPr/>
        </p:nvSpPr>
        <p:spPr bwMode="auto">
          <a:xfrm rot="2901055">
            <a:off x="1722813" y="544515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8" name="Text Box 207"/>
          <p:cNvSpPr txBox="1">
            <a:spLocks noChangeArrowheads="1"/>
          </p:cNvSpPr>
          <p:nvPr/>
        </p:nvSpPr>
        <p:spPr bwMode="auto">
          <a:xfrm rot="2901055">
            <a:off x="1664132" y="544515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9" name="Text Box 208"/>
          <p:cNvSpPr txBox="1">
            <a:spLocks noChangeArrowheads="1"/>
          </p:cNvSpPr>
          <p:nvPr/>
        </p:nvSpPr>
        <p:spPr bwMode="auto">
          <a:xfrm rot="2901055">
            <a:off x="1702403" y="5324146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0" name="Text Box 209"/>
          <p:cNvSpPr txBox="1">
            <a:spLocks noChangeArrowheads="1"/>
          </p:cNvSpPr>
          <p:nvPr/>
        </p:nvSpPr>
        <p:spPr bwMode="auto">
          <a:xfrm rot="2901055">
            <a:off x="1666684" y="5386559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1" name="Text Box 210"/>
          <p:cNvSpPr txBox="1">
            <a:spLocks noChangeArrowheads="1"/>
          </p:cNvSpPr>
          <p:nvPr/>
        </p:nvSpPr>
        <p:spPr bwMode="auto">
          <a:xfrm rot="2901055">
            <a:off x="1582490" y="539420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2" name="Text Box 211"/>
          <p:cNvSpPr txBox="1">
            <a:spLocks noChangeArrowheads="1"/>
          </p:cNvSpPr>
          <p:nvPr/>
        </p:nvSpPr>
        <p:spPr bwMode="auto">
          <a:xfrm rot="2901055">
            <a:off x="1704955" y="5512660"/>
            <a:ext cx="2420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3" name="Text Box 212"/>
          <p:cNvSpPr txBox="1">
            <a:spLocks noChangeArrowheads="1"/>
          </p:cNvSpPr>
          <p:nvPr/>
        </p:nvSpPr>
        <p:spPr bwMode="auto">
          <a:xfrm rot="2901055">
            <a:off x="1647549" y="5515208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4" name="Text Box 213"/>
          <p:cNvSpPr txBox="1">
            <a:spLocks noChangeArrowheads="1"/>
          </p:cNvSpPr>
          <p:nvPr/>
        </p:nvSpPr>
        <p:spPr bwMode="auto">
          <a:xfrm rot="2901055">
            <a:off x="1710056" y="5394202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15" name="Text Box 214"/>
          <p:cNvSpPr txBox="1">
            <a:spLocks noChangeArrowheads="1"/>
          </p:cNvSpPr>
          <p:nvPr/>
        </p:nvSpPr>
        <p:spPr bwMode="auto">
          <a:xfrm rot="2901055">
            <a:off x="1644997" y="5451520"/>
            <a:ext cx="240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6" name="Text Box 216"/>
          <p:cNvSpPr txBox="1">
            <a:spLocks noChangeArrowheads="1"/>
          </p:cNvSpPr>
          <p:nvPr/>
        </p:nvSpPr>
        <p:spPr bwMode="auto">
          <a:xfrm rot="2901055">
            <a:off x="1066037" y="4457337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7" name="Text Box 217"/>
          <p:cNvSpPr txBox="1">
            <a:spLocks noChangeArrowheads="1"/>
          </p:cNvSpPr>
          <p:nvPr/>
        </p:nvSpPr>
        <p:spPr bwMode="auto">
          <a:xfrm rot="2901055">
            <a:off x="1170216" y="4576388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8" name="Text Box 218"/>
          <p:cNvSpPr txBox="1">
            <a:spLocks noChangeArrowheads="1"/>
          </p:cNvSpPr>
          <p:nvPr/>
        </p:nvSpPr>
        <p:spPr bwMode="auto">
          <a:xfrm rot="2901055">
            <a:off x="1318261" y="452185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099" name="Text Box 219"/>
          <p:cNvSpPr txBox="1">
            <a:spLocks noChangeArrowheads="1"/>
          </p:cNvSpPr>
          <p:nvPr/>
        </p:nvSpPr>
        <p:spPr bwMode="auto">
          <a:xfrm rot="2901055">
            <a:off x="1171313" y="4457408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0" name="Text Box 220"/>
          <p:cNvSpPr txBox="1">
            <a:spLocks noChangeArrowheads="1"/>
          </p:cNvSpPr>
          <p:nvPr/>
        </p:nvSpPr>
        <p:spPr bwMode="auto">
          <a:xfrm rot="2901055">
            <a:off x="1114288" y="4515659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1" name="Text Box 221"/>
          <p:cNvSpPr txBox="1">
            <a:spLocks noChangeArrowheads="1"/>
          </p:cNvSpPr>
          <p:nvPr/>
        </p:nvSpPr>
        <p:spPr bwMode="auto">
          <a:xfrm rot="2901055">
            <a:off x="1929082" y="4749828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2" name="Text Box 222"/>
          <p:cNvSpPr txBox="1">
            <a:spLocks noChangeArrowheads="1"/>
          </p:cNvSpPr>
          <p:nvPr/>
        </p:nvSpPr>
        <p:spPr bwMode="auto">
          <a:xfrm rot="2901055">
            <a:off x="1157057" y="463959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3" name="Text Box 223"/>
          <p:cNvSpPr txBox="1">
            <a:spLocks noChangeArrowheads="1"/>
          </p:cNvSpPr>
          <p:nvPr/>
        </p:nvSpPr>
        <p:spPr bwMode="auto">
          <a:xfrm rot="2901055">
            <a:off x="1929082" y="4732476"/>
            <a:ext cx="241677" cy="2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4" name="Text Box 224"/>
          <p:cNvSpPr txBox="1">
            <a:spLocks noChangeArrowheads="1"/>
          </p:cNvSpPr>
          <p:nvPr/>
        </p:nvSpPr>
        <p:spPr bwMode="auto">
          <a:xfrm rot="2901055">
            <a:off x="1242594" y="4445015"/>
            <a:ext cx="241677" cy="2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b="0" dirty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rPr>
              <a:t>+</a:t>
            </a:r>
          </a:p>
        </p:txBody>
      </p:sp>
      <p:sp>
        <p:nvSpPr>
          <p:cNvPr id="126105" name="Text Box 225"/>
          <p:cNvSpPr txBox="1">
            <a:spLocks noChangeArrowheads="1"/>
          </p:cNvSpPr>
          <p:nvPr/>
        </p:nvSpPr>
        <p:spPr bwMode="auto">
          <a:xfrm rot="2901055">
            <a:off x="1036006" y="4622926"/>
            <a:ext cx="306124" cy="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>
            <a:prstTxWarp prst="textNoShape">
              <a:avLst/>
            </a:prstTxWarp>
            <a:spAutoFit/>
          </a:bodyPr>
          <a:lstStyle/>
          <a:p>
            <a:endParaRPr lang="en-US" sz="800" b="0">
              <a:solidFill>
                <a:srgbClr val="008000"/>
              </a:solidFill>
              <a:latin typeface="Times New Roman" pitchFamily="-108" charset="0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327" name="Rectangle 2"/>
          <p:cNvSpPr txBox="1">
            <a:spLocks noChangeArrowheads="1"/>
          </p:cNvSpPr>
          <p:nvPr/>
        </p:nvSpPr>
        <p:spPr>
          <a:xfrm>
            <a:off x="2286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Determining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Tags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Gill San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pitchFamily="-108" charset="-128"/>
              <a:cs typeface="Gill Sans"/>
            </a:endParaRPr>
          </a:p>
        </p:txBody>
      </p:sp>
      <p:sp>
        <p:nvSpPr>
          <p:cNvPr id="325" name="Oval 43"/>
          <p:cNvSpPr>
            <a:spLocks noChangeArrowheads="1"/>
          </p:cNvSpPr>
          <p:nvPr/>
        </p:nvSpPr>
        <p:spPr bwMode="auto">
          <a:xfrm rot="19073191">
            <a:off x="5328971" y="4321168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Oval 44"/>
          <p:cNvSpPr>
            <a:spLocks noChangeArrowheads="1"/>
          </p:cNvSpPr>
          <p:nvPr/>
        </p:nvSpPr>
        <p:spPr bwMode="auto">
          <a:xfrm>
            <a:off x="4835258" y="4281480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58"/>
          <p:cNvSpPr>
            <a:spLocks noChangeShapeType="1"/>
          </p:cNvSpPr>
          <p:nvPr/>
        </p:nvSpPr>
        <p:spPr bwMode="auto">
          <a:xfrm>
            <a:off x="5222875" y="4759852"/>
            <a:ext cx="401637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59"/>
          <p:cNvSpPr>
            <a:spLocks noChangeShapeType="1"/>
          </p:cNvSpPr>
          <p:nvPr/>
        </p:nvSpPr>
        <p:spPr bwMode="auto">
          <a:xfrm flipH="1">
            <a:off x="5029287" y="4759852"/>
            <a:ext cx="193588" cy="36895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60"/>
          <p:cNvSpPr>
            <a:spLocks noChangeShapeType="1"/>
          </p:cNvSpPr>
          <p:nvPr/>
        </p:nvSpPr>
        <p:spPr bwMode="auto">
          <a:xfrm flipV="1">
            <a:off x="5222875" y="4351865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67"/>
          <p:cNvSpPr>
            <a:spLocks noChangeShapeType="1"/>
          </p:cNvSpPr>
          <p:nvPr/>
        </p:nvSpPr>
        <p:spPr bwMode="auto">
          <a:xfrm>
            <a:off x="5189538" y="5750452"/>
            <a:ext cx="403225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68"/>
          <p:cNvSpPr>
            <a:spLocks noChangeShapeType="1"/>
          </p:cNvSpPr>
          <p:nvPr/>
        </p:nvSpPr>
        <p:spPr bwMode="auto">
          <a:xfrm flipH="1">
            <a:off x="4987568" y="5750452"/>
            <a:ext cx="201970" cy="33551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69"/>
          <p:cNvSpPr>
            <a:spLocks noChangeShapeType="1"/>
          </p:cNvSpPr>
          <p:nvPr/>
        </p:nvSpPr>
        <p:spPr bwMode="auto">
          <a:xfrm flipV="1">
            <a:off x="5189538" y="5342464"/>
            <a:ext cx="1587" cy="4079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70"/>
          <p:cNvSpPr>
            <a:spLocks noChangeArrowheads="1"/>
          </p:cNvSpPr>
          <p:nvPr/>
        </p:nvSpPr>
        <p:spPr bwMode="auto">
          <a:xfrm>
            <a:off x="4495800" y="3967690"/>
            <a:ext cx="1730375" cy="22748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5486400" y="4448702"/>
            <a:ext cx="333375" cy="423863"/>
            <a:chOff x="3983" y="3662"/>
            <a:chExt cx="304" cy="342"/>
          </a:xfrm>
        </p:grpSpPr>
        <p:sp>
          <p:nvSpPr>
            <p:cNvPr id="336" name="Text Box 73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7" name="Text Box 74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8" name="Text Box 75"/>
            <p:cNvSpPr txBox="1">
              <a:spLocks noChangeArrowheads="1"/>
            </p:cNvSpPr>
            <p:nvPr/>
          </p:nvSpPr>
          <p:spPr bwMode="auto">
            <a:xfrm rot="2901055">
              <a:off x="4042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39" name="Text Box 76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0" name="Text Box 77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1" name="Text Box 78"/>
            <p:cNvSpPr txBox="1">
              <a:spLocks noChangeArrowheads="1"/>
            </p:cNvSpPr>
            <p:nvPr/>
          </p:nvSpPr>
          <p:spPr bwMode="auto">
            <a:xfrm rot="2901055">
              <a:off x="3983" y="3713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2" name="Text Box 79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3" name="Text Box 80"/>
            <p:cNvSpPr txBox="1">
              <a:spLocks noChangeArrowheads="1"/>
            </p:cNvSpPr>
            <p:nvPr/>
          </p:nvSpPr>
          <p:spPr bwMode="auto">
            <a:xfrm rot="2901055">
              <a:off x="4031" y="3809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4" name="Text Box 81"/>
            <p:cNvSpPr txBox="1">
              <a:spLocks noChangeArrowheads="1"/>
            </p:cNvSpPr>
            <p:nvPr/>
          </p:nvSpPr>
          <p:spPr bwMode="auto">
            <a:xfrm rot="2901055">
              <a:off x="4077" y="3713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5" name="Text Box 82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4986338" y="4305827"/>
            <a:ext cx="385762" cy="476250"/>
            <a:chOff x="4020" y="3648"/>
            <a:chExt cx="243" cy="300"/>
          </a:xfrm>
        </p:grpSpPr>
        <p:sp>
          <p:nvSpPr>
            <p:cNvPr id="347" name="Text Box 84"/>
            <p:cNvSpPr txBox="1">
              <a:spLocks noChangeArrowheads="1"/>
            </p:cNvSpPr>
            <p:nvPr/>
          </p:nvSpPr>
          <p:spPr bwMode="auto">
            <a:xfrm rot="2901055">
              <a:off x="4024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8" name="Text Box 85"/>
            <p:cNvSpPr txBox="1">
              <a:spLocks noChangeArrowheads="1"/>
            </p:cNvSpPr>
            <p:nvPr/>
          </p:nvSpPr>
          <p:spPr bwMode="auto">
            <a:xfrm rot="2901055">
              <a:off x="4120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49" name="Text Box 86"/>
            <p:cNvSpPr txBox="1">
              <a:spLocks noChangeArrowheads="1"/>
            </p:cNvSpPr>
            <p:nvPr/>
          </p:nvSpPr>
          <p:spPr bwMode="auto">
            <a:xfrm rot="2901055">
              <a:off x="4072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0" name="Text Box 87"/>
            <p:cNvSpPr txBox="1">
              <a:spLocks noChangeArrowheads="1"/>
            </p:cNvSpPr>
            <p:nvPr/>
          </p:nvSpPr>
          <p:spPr bwMode="auto">
            <a:xfrm rot="2901055">
              <a:off x="4120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1" name="Text Box 88"/>
            <p:cNvSpPr txBox="1">
              <a:spLocks noChangeArrowheads="1"/>
            </p:cNvSpPr>
            <p:nvPr/>
          </p:nvSpPr>
          <p:spPr bwMode="auto">
            <a:xfrm rot="2901055">
              <a:off x="4072" y="37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2" name="Text Box 89"/>
            <p:cNvSpPr txBox="1">
              <a:spLocks noChangeArrowheads="1"/>
            </p:cNvSpPr>
            <p:nvPr/>
          </p:nvSpPr>
          <p:spPr bwMode="auto">
            <a:xfrm rot="2901055">
              <a:off x="4012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3" name="Text Box 90"/>
            <p:cNvSpPr txBox="1">
              <a:spLocks noChangeArrowheads="1"/>
            </p:cNvSpPr>
            <p:nvPr/>
          </p:nvSpPr>
          <p:spPr bwMode="auto">
            <a:xfrm rot="2901055">
              <a:off x="4108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4" name="Text Box 91"/>
            <p:cNvSpPr txBox="1">
              <a:spLocks noChangeArrowheads="1"/>
            </p:cNvSpPr>
            <p:nvPr/>
          </p:nvSpPr>
          <p:spPr bwMode="auto">
            <a:xfrm rot="2901055">
              <a:off x="4060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5" name="Text Box 92"/>
            <p:cNvSpPr txBox="1">
              <a:spLocks noChangeArrowheads="1"/>
            </p:cNvSpPr>
            <p:nvPr/>
          </p:nvSpPr>
          <p:spPr bwMode="auto">
            <a:xfrm rot="2901055">
              <a:off x="4108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56" name="Text Box 93"/>
            <p:cNvSpPr txBox="1">
              <a:spLocks noChangeArrowheads="1"/>
            </p:cNvSpPr>
            <p:nvPr/>
          </p:nvSpPr>
          <p:spPr bwMode="auto">
            <a:xfrm rot="2901055">
              <a:off x="4060" y="37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5267325" y="4305827"/>
            <a:ext cx="385762" cy="476250"/>
            <a:chOff x="4020" y="3648"/>
            <a:chExt cx="243" cy="300"/>
          </a:xfrm>
        </p:grpSpPr>
        <p:sp>
          <p:nvSpPr>
            <p:cNvPr id="358" name="Text Box 95"/>
            <p:cNvSpPr txBox="1">
              <a:spLocks noChangeArrowheads="1"/>
            </p:cNvSpPr>
            <p:nvPr/>
          </p:nvSpPr>
          <p:spPr bwMode="auto">
            <a:xfrm rot="2901055">
              <a:off x="4024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59" name="Text Box 96"/>
            <p:cNvSpPr txBox="1">
              <a:spLocks noChangeArrowheads="1"/>
            </p:cNvSpPr>
            <p:nvPr/>
          </p:nvSpPr>
          <p:spPr bwMode="auto">
            <a:xfrm rot="2901055">
              <a:off x="4120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0" name="Text Box 97"/>
            <p:cNvSpPr txBox="1">
              <a:spLocks noChangeArrowheads="1"/>
            </p:cNvSpPr>
            <p:nvPr/>
          </p:nvSpPr>
          <p:spPr bwMode="auto">
            <a:xfrm rot="2901055">
              <a:off x="4072" y="3752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1" name="Text Box 98"/>
            <p:cNvSpPr txBox="1">
              <a:spLocks noChangeArrowheads="1"/>
            </p:cNvSpPr>
            <p:nvPr/>
          </p:nvSpPr>
          <p:spPr bwMode="auto">
            <a:xfrm rot="2901055">
              <a:off x="4120" y="36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2" name="Text Box 99"/>
            <p:cNvSpPr txBox="1">
              <a:spLocks noChangeArrowheads="1"/>
            </p:cNvSpPr>
            <p:nvPr/>
          </p:nvSpPr>
          <p:spPr bwMode="auto">
            <a:xfrm rot="2901055">
              <a:off x="4072" y="37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3" name="Text Box 100"/>
            <p:cNvSpPr txBox="1">
              <a:spLocks noChangeArrowheads="1"/>
            </p:cNvSpPr>
            <p:nvPr/>
          </p:nvSpPr>
          <p:spPr bwMode="auto">
            <a:xfrm rot="2901055">
              <a:off x="4012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4" name="Text Box 101"/>
            <p:cNvSpPr txBox="1">
              <a:spLocks noChangeArrowheads="1"/>
            </p:cNvSpPr>
            <p:nvPr/>
          </p:nvSpPr>
          <p:spPr bwMode="auto">
            <a:xfrm rot="2901055">
              <a:off x="4108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5" name="Text Box 102"/>
            <p:cNvSpPr txBox="1">
              <a:spLocks noChangeArrowheads="1"/>
            </p:cNvSpPr>
            <p:nvPr/>
          </p:nvSpPr>
          <p:spPr bwMode="auto">
            <a:xfrm rot="2901055">
              <a:off x="4060" y="380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6" name="Text Box 103"/>
            <p:cNvSpPr txBox="1">
              <a:spLocks noChangeArrowheads="1"/>
            </p:cNvSpPr>
            <p:nvPr/>
          </p:nvSpPr>
          <p:spPr bwMode="auto">
            <a:xfrm rot="2901055">
              <a:off x="4108" y="370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367" name="Text Box 104"/>
            <p:cNvSpPr txBox="1">
              <a:spLocks noChangeArrowheads="1"/>
            </p:cNvSpPr>
            <p:nvPr/>
          </p:nvSpPr>
          <p:spPr bwMode="auto">
            <a:xfrm rot="2901055">
              <a:off x="4060" y="3756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</a:rPr>
                <a:t>+</a:t>
              </a:r>
            </a:p>
          </p:txBody>
        </p:sp>
      </p:grpSp>
      <p:grpSp>
        <p:nvGrpSpPr>
          <p:cNvPr id="15" name="Group 105"/>
          <p:cNvGrpSpPr>
            <a:grpSpLocks/>
          </p:cNvGrpSpPr>
          <p:nvPr/>
        </p:nvGrpSpPr>
        <p:grpSpPr bwMode="auto">
          <a:xfrm>
            <a:off x="5099050" y="4192186"/>
            <a:ext cx="357187" cy="570841"/>
            <a:chOff x="4009" y="3652"/>
            <a:chExt cx="268" cy="337"/>
          </a:xfrm>
        </p:grpSpPr>
        <p:sp>
          <p:nvSpPr>
            <p:cNvPr id="369" name="Text Box 106"/>
            <p:cNvSpPr txBox="1">
              <a:spLocks noChangeArrowheads="1"/>
            </p:cNvSpPr>
            <p:nvPr/>
          </p:nvSpPr>
          <p:spPr bwMode="auto">
            <a:xfrm rot="2901055">
              <a:off x="4003" y="36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0" name="Text Box 107"/>
            <p:cNvSpPr txBox="1">
              <a:spLocks noChangeArrowheads="1"/>
            </p:cNvSpPr>
            <p:nvPr/>
          </p:nvSpPr>
          <p:spPr bwMode="auto">
            <a:xfrm rot="2901055">
              <a:off x="4101" y="3762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1" name="Text Box 108"/>
            <p:cNvSpPr txBox="1">
              <a:spLocks noChangeArrowheads="1"/>
            </p:cNvSpPr>
            <p:nvPr/>
          </p:nvSpPr>
          <p:spPr bwMode="auto">
            <a:xfrm rot="2901055">
              <a:off x="4053" y="3762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2" name="Text Box 109"/>
            <p:cNvSpPr txBox="1">
              <a:spLocks noChangeArrowheads="1"/>
            </p:cNvSpPr>
            <p:nvPr/>
          </p:nvSpPr>
          <p:spPr bwMode="auto">
            <a:xfrm rot="2901055">
              <a:off x="4102" y="36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3" name="Text Box 110"/>
            <p:cNvSpPr txBox="1">
              <a:spLocks noChangeArrowheads="1"/>
            </p:cNvSpPr>
            <p:nvPr/>
          </p:nvSpPr>
          <p:spPr bwMode="auto">
            <a:xfrm rot="2901055">
              <a:off x="4053" y="37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4" name="Text Box 111"/>
            <p:cNvSpPr txBox="1">
              <a:spLocks noChangeArrowheads="1"/>
            </p:cNvSpPr>
            <p:nvPr/>
          </p:nvSpPr>
          <p:spPr bwMode="auto">
            <a:xfrm rot="2901055">
              <a:off x="3995" y="3720"/>
              <a:ext cx="18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5" name="Text Box 112"/>
            <p:cNvSpPr txBox="1">
              <a:spLocks noChangeArrowheads="1"/>
            </p:cNvSpPr>
            <p:nvPr/>
          </p:nvSpPr>
          <p:spPr bwMode="auto">
            <a:xfrm rot="2901055">
              <a:off x="4090" y="38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6" name="Text Box 113"/>
            <p:cNvSpPr txBox="1">
              <a:spLocks noChangeArrowheads="1"/>
            </p:cNvSpPr>
            <p:nvPr/>
          </p:nvSpPr>
          <p:spPr bwMode="auto">
            <a:xfrm rot="2901055">
              <a:off x="4041" y="3813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7" name="Text Box 114"/>
            <p:cNvSpPr txBox="1">
              <a:spLocks noChangeArrowheads="1"/>
            </p:cNvSpPr>
            <p:nvPr/>
          </p:nvSpPr>
          <p:spPr bwMode="auto">
            <a:xfrm rot="2901055">
              <a:off x="4090" y="3720"/>
              <a:ext cx="18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78" name="Text Box 115"/>
            <p:cNvSpPr txBox="1">
              <a:spLocks noChangeArrowheads="1"/>
            </p:cNvSpPr>
            <p:nvPr/>
          </p:nvSpPr>
          <p:spPr bwMode="auto">
            <a:xfrm rot="2901055">
              <a:off x="4040" y="3766"/>
              <a:ext cx="19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6" name="Group 116"/>
          <p:cNvGrpSpPr>
            <a:grpSpLocks/>
          </p:cNvGrpSpPr>
          <p:nvPr/>
        </p:nvGrpSpPr>
        <p:grpSpPr bwMode="auto">
          <a:xfrm>
            <a:off x="5286375" y="4382027"/>
            <a:ext cx="357187" cy="431800"/>
            <a:chOff x="3997" y="3668"/>
            <a:chExt cx="280" cy="339"/>
          </a:xfrm>
        </p:grpSpPr>
        <p:sp>
          <p:nvSpPr>
            <p:cNvPr id="380" name="Text Box 117"/>
            <p:cNvSpPr txBox="1">
              <a:spLocks noChangeArrowheads="1"/>
            </p:cNvSpPr>
            <p:nvPr/>
          </p:nvSpPr>
          <p:spPr bwMode="auto">
            <a:xfrm rot="2901055">
              <a:off x="3986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1" name="Text Box 118"/>
            <p:cNvSpPr txBox="1">
              <a:spLocks noChangeArrowheads="1"/>
            </p:cNvSpPr>
            <p:nvPr/>
          </p:nvSpPr>
          <p:spPr bwMode="auto">
            <a:xfrm rot="2901055">
              <a:off x="4098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2" name="Text Box 119"/>
            <p:cNvSpPr txBox="1">
              <a:spLocks noChangeArrowheads="1"/>
            </p:cNvSpPr>
            <p:nvPr/>
          </p:nvSpPr>
          <p:spPr bwMode="auto">
            <a:xfrm rot="2901055">
              <a:off x="4052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3" name="Text Box 120"/>
            <p:cNvSpPr txBox="1">
              <a:spLocks noChangeArrowheads="1"/>
            </p:cNvSpPr>
            <p:nvPr/>
          </p:nvSpPr>
          <p:spPr bwMode="auto">
            <a:xfrm rot="2901055">
              <a:off x="4082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4" name="Text Box 121"/>
            <p:cNvSpPr txBox="1">
              <a:spLocks noChangeArrowheads="1"/>
            </p:cNvSpPr>
            <p:nvPr/>
          </p:nvSpPr>
          <p:spPr bwMode="auto">
            <a:xfrm rot="2901055">
              <a:off x="4054" y="3728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5" name="Text Box 122"/>
            <p:cNvSpPr txBox="1">
              <a:spLocks noChangeArrowheads="1"/>
            </p:cNvSpPr>
            <p:nvPr/>
          </p:nvSpPr>
          <p:spPr bwMode="auto">
            <a:xfrm rot="2901055">
              <a:off x="39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6" name="Text Box 123"/>
            <p:cNvSpPr txBox="1">
              <a:spLocks noChangeArrowheads="1"/>
            </p:cNvSpPr>
            <p:nvPr/>
          </p:nvSpPr>
          <p:spPr bwMode="auto">
            <a:xfrm rot="2901055">
              <a:off x="4084" y="3827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7" name="Text Box 124"/>
            <p:cNvSpPr txBox="1">
              <a:spLocks noChangeArrowheads="1"/>
            </p:cNvSpPr>
            <p:nvPr/>
          </p:nvSpPr>
          <p:spPr bwMode="auto">
            <a:xfrm rot="2901055">
              <a:off x="4039" y="382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8" name="Text Box 125"/>
            <p:cNvSpPr txBox="1">
              <a:spLocks noChangeArrowheads="1"/>
            </p:cNvSpPr>
            <p:nvPr/>
          </p:nvSpPr>
          <p:spPr bwMode="auto">
            <a:xfrm rot="2901055">
              <a:off x="40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89" name="Text Box 126"/>
            <p:cNvSpPr txBox="1">
              <a:spLocks noChangeArrowheads="1"/>
            </p:cNvSpPr>
            <p:nvPr/>
          </p:nvSpPr>
          <p:spPr bwMode="auto">
            <a:xfrm rot="2901055">
              <a:off x="4037" y="377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5029200" y="5747277"/>
            <a:ext cx="315912" cy="401638"/>
            <a:chOff x="3958" y="3659"/>
            <a:chExt cx="335" cy="372"/>
          </a:xfrm>
        </p:grpSpPr>
        <p:sp>
          <p:nvSpPr>
            <p:cNvPr id="391" name="Text Box 139"/>
            <p:cNvSpPr txBox="1">
              <a:spLocks noChangeArrowheads="1"/>
            </p:cNvSpPr>
            <p:nvPr/>
          </p:nvSpPr>
          <p:spPr bwMode="auto">
            <a:xfrm rot="2901055">
              <a:off x="3972" y="3657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2" name="Text Box 140"/>
            <p:cNvSpPr txBox="1">
              <a:spLocks noChangeArrowheads="1"/>
            </p:cNvSpPr>
            <p:nvPr/>
          </p:nvSpPr>
          <p:spPr bwMode="auto">
            <a:xfrm rot="2901055">
              <a:off x="4068" y="3752"/>
              <a:ext cx="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3" name="Text Box 141"/>
            <p:cNvSpPr txBox="1">
              <a:spLocks noChangeArrowheads="1"/>
            </p:cNvSpPr>
            <p:nvPr/>
          </p:nvSpPr>
          <p:spPr bwMode="auto">
            <a:xfrm rot="2901055">
              <a:off x="4021" y="3752"/>
              <a:ext cx="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4" name="Text Box 142"/>
            <p:cNvSpPr txBox="1">
              <a:spLocks noChangeArrowheads="1"/>
            </p:cNvSpPr>
            <p:nvPr/>
          </p:nvSpPr>
          <p:spPr bwMode="auto">
            <a:xfrm rot="2901055">
              <a:off x="4068" y="3657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5" name="Text Box 143"/>
            <p:cNvSpPr txBox="1">
              <a:spLocks noChangeArrowheads="1"/>
            </p:cNvSpPr>
            <p:nvPr/>
          </p:nvSpPr>
          <p:spPr bwMode="auto">
            <a:xfrm rot="2901055">
              <a:off x="4019" y="37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6" name="Text Box 144"/>
            <p:cNvSpPr txBox="1">
              <a:spLocks noChangeArrowheads="1"/>
            </p:cNvSpPr>
            <p:nvPr/>
          </p:nvSpPr>
          <p:spPr bwMode="auto">
            <a:xfrm rot="2901055">
              <a:off x="3960" y="3708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7" name="Text Box 145"/>
            <p:cNvSpPr txBox="1">
              <a:spLocks noChangeArrowheads="1"/>
            </p:cNvSpPr>
            <p:nvPr/>
          </p:nvSpPr>
          <p:spPr bwMode="auto">
            <a:xfrm rot="2901055">
              <a:off x="4054" y="38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8" name="Text Box 146"/>
            <p:cNvSpPr txBox="1">
              <a:spLocks noChangeArrowheads="1"/>
            </p:cNvSpPr>
            <p:nvPr/>
          </p:nvSpPr>
          <p:spPr bwMode="auto">
            <a:xfrm rot="2901055">
              <a:off x="4007" y="3805"/>
              <a:ext cx="22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399" name="Text Box 147"/>
            <p:cNvSpPr txBox="1">
              <a:spLocks noChangeArrowheads="1"/>
            </p:cNvSpPr>
            <p:nvPr/>
          </p:nvSpPr>
          <p:spPr bwMode="auto">
            <a:xfrm rot="2901055">
              <a:off x="4053" y="3710"/>
              <a:ext cx="22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0" name="Text Box 148"/>
            <p:cNvSpPr txBox="1">
              <a:spLocks noChangeArrowheads="1"/>
            </p:cNvSpPr>
            <p:nvPr/>
          </p:nvSpPr>
          <p:spPr bwMode="auto">
            <a:xfrm rot="2901055">
              <a:off x="4005" y="3757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18" name="Group 193"/>
          <p:cNvGrpSpPr>
            <a:grpSpLocks/>
          </p:cNvGrpSpPr>
          <p:nvPr/>
        </p:nvGrpSpPr>
        <p:grpSpPr bwMode="auto">
          <a:xfrm>
            <a:off x="5457825" y="5234515"/>
            <a:ext cx="333375" cy="423863"/>
            <a:chOff x="3983" y="3662"/>
            <a:chExt cx="304" cy="342"/>
          </a:xfrm>
        </p:grpSpPr>
        <p:sp>
          <p:nvSpPr>
            <p:cNvPr id="402" name="Text Box 194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3" name="Text Box 195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4" name="Text Box 196"/>
            <p:cNvSpPr txBox="1">
              <a:spLocks noChangeArrowheads="1"/>
            </p:cNvSpPr>
            <p:nvPr/>
          </p:nvSpPr>
          <p:spPr bwMode="auto">
            <a:xfrm rot="2901055">
              <a:off x="4042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5" name="Text Box 197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6" name="Text Box 198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7" name="Text Box 199"/>
            <p:cNvSpPr txBox="1">
              <a:spLocks noChangeArrowheads="1"/>
            </p:cNvSpPr>
            <p:nvPr/>
          </p:nvSpPr>
          <p:spPr bwMode="auto">
            <a:xfrm rot="2901055">
              <a:off x="3983" y="3713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8" name="Text Box 200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09" name="Text Box 201"/>
            <p:cNvSpPr txBox="1">
              <a:spLocks noChangeArrowheads="1"/>
            </p:cNvSpPr>
            <p:nvPr/>
          </p:nvSpPr>
          <p:spPr bwMode="auto">
            <a:xfrm rot="2901055">
              <a:off x="4031" y="3809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0" name="Text Box 202"/>
            <p:cNvSpPr txBox="1">
              <a:spLocks noChangeArrowheads="1"/>
            </p:cNvSpPr>
            <p:nvPr/>
          </p:nvSpPr>
          <p:spPr bwMode="auto">
            <a:xfrm rot="2901055">
              <a:off x="4077" y="3713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1" name="Text Box 203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grpSp>
        <p:nvGrpSpPr>
          <p:cNvPr id="19" name="Group 204"/>
          <p:cNvGrpSpPr>
            <a:grpSpLocks/>
          </p:cNvGrpSpPr>
          <p:nvPr/>
        </p:nvGrpSpPr>
        <p:grpSpPr bwMode="auto">
          <a:xfrm>
            <a:off x="5251389" y="5315586"/>
            <a:ext cx="357187" cy="431800"/>
            <a:chOff x="3997" y="3668"/>
            <a:chExt cx="280" cy="339"/>
          </a:xfrm>
        </p:grpSpPr>
        <p:sp>
          <p:nvSpPr>
            <p:cNvPr id="413" name="Text Box 205"/>
            <p:cNvSpPr txBox="1">
              <a:spLocks noChangeArrowheads="1"/>
            </p:cNvSpPr>
            <p:nvPr/>
          </p:nvSpPr>
          <p:spPr bwMode="auto">
            <a:xfrm rot="2901055">
              <a:off x="3986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4" name="Text Box 206"/>
            <p:cNvSpPr txBox="1">
              <a:spLocks noChangeArrowheads="1"/>
            </p:cNvSpPr>
            <p:nvPr/>
          </p:nvSpPr>
          <p:spPr bwMode="auto">
            <a:xfrm rot="2901055">
              <a:off x="4098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5" name="Text Box 207"/>
            <p:cNvSpPr txBox="1">
              <a:spLocks noChangeArrowheads="1"/>
            </p:cNvSpPr>
            <p:nvPr/>
          </p:nvSpPr>
          <p:spPr bwMode="auto">
            <a:xfrm rot="2901055">
              <a:off x="4052" y="377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6" name="Text Box 208"/>
            <p:cNvSpPr txBox="1">
              <a:spLocks noChangeArrowheads="1"/>
            </p:cNvSpPr>
            <p:nvPr/>
          </p:nvSpPr>
          <p:spPr bwMode="auto">
            <a:xfrm rot="2901055">
              <a:off x="4082" y="367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7" name="Text Box 209"/>
            <p:cNvSpPr txBox="1">
              <a:spLocks noChangeArrowheads="1"/>
            </p:cNvSpPr>
            <p:nvPr/>
          </p:nvSpPr>
          <p:spPr bwMode="auto">
            <a:xfrm rot="2901055">
              <a:off x="4054" y="3728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8" name="Text Box 210"/>
            <p:cNvSpPr txBox="1">
              <a:spLocks noChangeArrowheads="1"/>
            </p:cNvSpPr>
            <p:nvPr/>
          </p:nvSpPr>
          <p:spPr bwMode="auto">
            <a:xfrm rot="2901055">
              <a:off x="39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19" name="Text Box 211"/>
            <p:cNvSpPr txBox="1">
              <a:spLocks noChangeArrowheads="1"/>
            </p:cNvSpPr>
            <p:nvPr/>
          </p:nvSpPr>
          <p:spPr bwMode="auto">
            <a:xfrm rot="2901055">
              <a:off x="4084" y="3827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0" name="Text Box 212"/>
            <p:cNvSpPr txBox="1">
              <a:spLocks noChangeArrowheads="1"/>
            </p:cNvSpPr>
            <p:nvPr/>
          </p:nvSpPr>
          <p:spPr bwMode="auto">
            <a:xfrm rot="2901055">
              <a:off x="4039" y="382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1" name="Text Box 213"/>
            <p:cNvSpPr txBox="1">
              <a:spLocks noChangeArrowheads="1"/>
            </p:cNvSpPr>
            <p:nvPr/>
          </p:nvSpPr>
          <p:spPr bwMode="auto">
            <a:xfrm rot="2901055">
              <a:off x="4088" y="3734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2" name="Text Box 214"/>
            <p:cNvSpPr txBox="1">
              <a:spLocks noChangeArrowheads="1"/>
            </p:cNvSpPr>
            <p:nvPr/>
          </p:nvSpPr>
          <p:spPr bwMode="auto">
            <a:xfrm rot="2901055">
              <a:off x="4037" y="3779"/>
              <a:ext cx="189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4737554" y="4436316"/>
            <a:ext cx="1076887" cy="546561"/>
            <a:chOff x="3995" y="3652"/>
            <a:chExt cx="982" cy="441"/>
          </a:xfrm>
        </p:grpSpPr>
        <p:sp>
          <p:nvSpPr>
            <p:cNvPr id="424" name="Text Box 216"/>
            <p:cNvSpPr txBox="1">
              <a:spLocks noChangeArrowheads="1"/>
            </p:cNvSpPr>
            <p:nvPr/>
          </p:nvSpPr>
          <p:spPr bwMode="auto">
            <a:xfrm rot="2901055">
              <a:off x="3995" y="3662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5" name="Text Box 217"/>
            <p:cNvSpPr txBox="1">
              <a:spLocks noChangeArrowheads="1"/>
            </p:cNvSpPr>
            <p:nvPr/>
          </p:nvSpPr>
          <p:spPr bwMode="auto">
            <a:xfrm rot="2901055">
              <a:off x="4090" y="3758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6" name="Text Box 218"/>
            <p:cNvSpPr txBox="1">
              <a:spLocks noChangeArrowheads="1"/>
            </p:cNvSpPr>
            <p:nvPr/>
          </p:nvSpPr>
          <p:spPr bwMode="auto">
            <a:xfrm rot="2901055">
              <a:off x="4225" y="3714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7" name="Text Box 219"/>
            <p:cNvSpPr txBox="1">
              <a:spLocks noChangeArrowheads="1"/>
            </p:cNvSpPr>
            <p:nvPr/>
          </p:nvSpPr>
          <p:spPr bwMode="auto">
            <a:xfrm rot="2901055">
              <a:off x="4091" y="366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8" name="Text Box 220"/>
            <p:cNvSpPr txBox="1">
              <a:spLocks noChangeArrowheads="1"/>
            </p:cNvSpPr>
            <p:nvPr/>
          </p:nvSpPr>
          <p:spPr bwMode="auto">
            <a:xfrm rot="2901055">
              <a:off x="4039" y="37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29" name="Text Box 221"/>
            <p:cNvSpPr txBox="1">
              <a:spLocks noChangeArrowheads="1"/>
            </p:cNvSpPr>
            <p:nvPr/>
          </p:nvSpPr>
          <p:spPr bwMode="auto">
            <a:xfrm rot="2901055">
              <a:off x="4782" y="3898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0" name="Text Box 222"/>
            <p:cNvSpPr txBox="1">
              <a:spLocks noChangeArrowheads="1"/>
            </p:cNvSpPr>
            <p:nvPr/>
          </p:nvSpPr>
          <p:spPr bwMode="auto">
            <a:xfrm rot="2901055">
              <a:off x="4078" y="3809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1" name="Text Box 223"/>
            <p:cNvSpPr txBox="1">
              <a:spLocks noChangeArrowheads="1"/>
            </p:cNvSpPr>
            <p:nvPr/>
          </p:nvSpPr>
          <p:spPr bwMode="auto">
            <a:xfrm rot="2901055">
              <a:off x="4782" y="3884"/>
              <a:ext cx="19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2" name="Text Box 224"/>
            <p:cNvSpPr txBox="1">
              <a:spLocks noChangeArrowheads="1"/>
            </p:cNvSpPr>
            <p:nvPr/>
          </p:nvSpPr>
          <p:spPr bwMode="auto">
            <a:xfrm rot="2901055">
              <a:off x="4156" y="3652"/>
              <a:ext cx="19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b="0" dirty="0">
                  <a:solidFill>
                    <a:srgbClr val="008000"/>
                  </a:solidFill>
                  <a:latin typeface="Times New Roman" pitchFamily="-108" charset="0"/>
                  <a:ea typeface="SimSun" pitchFamily="2" charset="-122"/>
                  <a:cs typeface="SimSun" pitchFamily="2" charset="-122"/>
                </a:rPr>
                <a:t>+</a:t>
              </a:r>
            </a:p>
          </p:txBody>
        </p:sp>
        <p:sp>
          <p:nvSpPr>
            <p:cNvPr id="433" name="Text Box 225"/>
            <p:cNvSpPr txBox="1">
              <a:spLocks noChangeArrowheads="1"/>
            </p:cNvSpPr>
            <p:nvPr/>
          </p:nvSpPr>
          <p:spPr bwMode="auto">
            <a:xfrm rot="2901055">
              <a:off x="3971" y="3802"/>
              <a:ext cx="247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prstTxWarp prst="textNoShape">
                <a:avLst/>
              </a:prstTxWarp>
              <a:spAutoFit/>
            </a:bodyPr>
            <a:lstStyle/>
            <a:p>
              <a:endParaRPr lang="en-US" sz="800" b="0">
                <a:solidFill>
                  <a:srgbClr val="008000"/>
                </a:solidFill>
                <a:latin typeface="Times New Roman" pitchFamily="-108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434" name="Oval 43"/>
          <p:cNvSpPr>
            <a:spLocks noChangeArrowheads="1"/>
          </p:cNvSpPr>
          <p:nvPr/>
        </p:nvSpPr>
        <p:spPr bwMode="auto">
          <a:xfrm rot="19073191">
            <a:off x="5328971" y="5235568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Oval 44"/>
          <p:cNvSpPr>
            <a:spLocks noChangeArrowheads="1"/>
          </p:cNvSpPr>
          <p:nvPr/>
        </p:nvSpPr>
        <p:spPr bwMode="auto">
          <a:xfrm>
            <a:off x="4835258" y="5195880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40" name="Line 46"/>
          <p:cNvSpPr>
            <a:spLocks noChangeShapeType="1"/>
          </p:cNvSpPr>
          <p:nvPr/>
        </p:nvSpPr>
        <p:spPr bwMode="auto">
          <a:xfrm>
            <a:off x="3124200" y="5000625"/>
            <a:ext cx="102076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41" name="Rectangle 47"/>
          <p:cNvSpPr>
            <a:spLocks noChangeArrowheads="1"/>
          </p:cNvSpPr>
          <p:nvPr/>
        </p:nvSpPr>
        <p:spPr bwMode="auto">
          <a:xfrm>
            <a:off x="2743200" y="3733800"/>
            <a:ext cx="1785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Inference </a:t>
            </a: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with</a:t>
            </a:r>
          </a:p>
          <a:p>
            <a:pPr algn="ctr" eaLnBrk="1" hangingPunct="1"/>
            <a:r>
              <a:rPr lang="en-US" sz="1800" b="0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Romantic Tag Model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36" name="Line 40"/>
          <p:cNvSpPr>
            <a:spLocks noChangeShapeType="1"/>
          </p:cNvSpPr>
          <p:nvPr/>
        </p:nvSpPr>
        <p:spPr bwMode="auto">
          <a:xfrm>
            <a:off x="3337983" y="5868241"/>
            <a:ext cx="74824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Line 41"/>
          <p:cNvSpPr>
            <a:spLocks noChangeShapeType="1"/>
          </p:cNvSpPr>
          <p:nvPr/>
        </p:nvSpPr>
        <p:spPr bwMode="auto">
          <a:xfrm flipH="1">
            <a:off x="3124200" y="5868241"/>
            <a:ext cx="213783" cy="30395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Line 42"/>
          <p:cNvSpPr>
            <a:spLocks noChangeShapeType="1"/>
          </p:cNvSpPr>
          <p:nvPr/>
        </p:nvSpPr>
        <p:spPr bwMode="auto">
          <a:xfrm flipV="1">
            <a:off x="3337983" y="5138738"/>
            <a:ext cx="0" cy="72950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Oval 43"/>
          <p:cNvSpPr>
            <a:spLocks noChangeArrowheads="1"/>
          </p:cNvSpPr>
          <p:nvPr/>
        </p:nvSpPr>
        <p:spPr bwMode="auto">
          <a:xfrm rot="19073191">
            <a:off x="3689350" y="5365750"/>
            <a:ext cx="406400" cy="711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Oval 44"/>
          <p:cNvSpPr>
            <a:spLocks noChangeArrowheads="1"/>
          </p:cNvSpPr>
          <p:nvPr/>
        </p:nvSpPr>
        <p:spPr bwMode="auto">
          <a:xfrm>
            <a:off x="3195637" y="5326063"/>
            <a:ext cx="493712" cy="4381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Line 46"/>
          <p:cNvSpPr>
            <a:spLocks noChangeShapeType="1"/>
          </p:cNvSpPr>
          <p:nvPr/>
        </p:nvSpPr>
        <p:spPr bwMode="auto">
          <a:xfrm>
            <a:off x="6400800" y="4572000"/>
            <a:ext cx="4572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Text Box 45"/>
          <p:cNvSpPr txBox="1">
            <a:spLocks noChangeArrowheads="1"/>
          </p:cNvSpPr>
          <p:nvPr/>
        </p:nvSpPr>
        <p:spPr bwMode="auto">
          <a:xfrm>
            <a:off x="228600" y="4114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S1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44" name="Text Box 45"/>
          <p:cNvSpPr txBox="1">
            <a:spLocks noChangeArrowheads="1"/>
          </p:cNvSpPr>
          <p:nvPr/>
        </p:nvSpPr>
        <p:spPr bwMode="auto">
          <a:xfrm>
            <a:off x="304800" y="5486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  <a:ea typeface="SimSun" pitchFamily="2" charset="-122"/>
                <a:cs typeface="SimSun" pitchFamily="2" charset="-122"/>
              </a:rPr>
              <a:t>S2</a:t>
            </a:r>
            <a:endParaRPr lang="en-US" sz="1800" b="0" dirty="0">
              <a:solidFill>
                <a:srgbClr val="990000"/>
              </a:solidFill>
              <a:ea typeface="SimSun" pitchFamily="2" charset="-122"/>
              <a:cs typeface="SimSun" pitchFamily="2" charset="-122"/>
            </a:endParaRPr>
          </a:p>
        </p:txBody>
      </p:sp>
      <p:sp>
        <p:nvSpPr>
          <p:cNvPr id="446" name="Line 46"/>
          <p:cNvSpPr>
            <a:spLocks noChangeShapeType="1"/>
          </p:cNvSpPr>
          <p:nvPr/>
        </p:nvSpPr>
        <p:spPr bwMode="auto">
          <a:xfrm>
            <a:off x="6400800" y="5638800"/>
            <a:ext cx="4572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6705600" y="4800600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romantic?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70A-06ED-4E41-AE33-E5BCF9C3AAB5}" type="slidenum">
              <a:rPr lang="en-US"/>
              <a:pPr/>
              <a:t>31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990600"/>
          </a:xfr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067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Semantic Multinomial for “Give it Away” by the Red Hot Chili Peppers</a:t>
            </a:r>
            <a:endParaRPr lang="en-US" sz="2400" dirty="0"/>
          </a:p>
          <a:p>
            <a:pPr>
              <a:buFontTx/>
              <a:buNone/>
            </a:pPr>
            <a:r>
              <a:rPr lang="en-US" sz="2000" dirty="0">
                <a:hlinkClick r:id="rId5"/>
              </a:rPr>
              <a:t>http://www.youtube.com/watch?v=</a:t>
            </a:r>
            <a:r>
              <a:rPr lang="en-US" sz="2000" dirty="0" smtClean="0">
                <a:hlinkClick r:id="rId5"/>
              </a:rPr>
              <a:t>Mr_uHJPUlO8</a:t>
            </a:r>
            <a:endParaRPr lang="en-US" sz="20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101384" name="Picture 8" descr="semanticDi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438400"/>
            <a:ext cx="7848600" cy="4343400"/>
          </a:xfrm>
          <a:prstGeom prst="rect">
            <a:avLst/>
          </a:prstGeom>
          <a:noFill/>
        </p:spPr>
      </p:pic>
      <p:pic>
        <p:nvPicPr>
          <p:cNvPr id="101385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10600" y="1524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8" fill="hold"/>
                                        <p:tgtEl>
                                          <p:spTgt spid="101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CAL500 data set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543800" cy="48768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None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2118E3"/>
                </a:solidFill>
              </a:rPr>
              <a:t>Computer Audition Lab 500-song </a:t>
            </a:r>
            <a:r>
              <a:rPr lang="en-US" sz="2000" dirty="0"/>
              <a:t>(CAL500) data set</a:t>
            </a:r>
            <a:endParaRPr lang="en-US" sz="2400" dirty="0"/>
          </a:p>
          <a:p>
            <a:pPr marL="533400" indent="-533400">
              <a:spcBef>
                <a:spcPct val="20000"/>
              </a:spcBef>
            </a:pPr>
            <a:r>
              <a:rPr lang="en-US" sz="1800" dirty="0"/>
              <a:t>500 ‘Western Popular’ songs</a:t>
            </a:r>
          </a:p>
          <a:p>
            <a:pPr marL="533400" indent="-533400">
              <a:spcBef>
                <a:spcPct val="20000"/>
              </a:spcBef>
            </a:pPr>
            <a:r>
              <a:rPr lang="en-US" sz="1800" dirty="0"/>
              <a:t>174-word vocabulary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1800" dirty="0"/>
              <a:t>genre, emotion, usage, instrumentation, rhythm, pitch,  vocal characteristics </a:t>
            </a:r>
            <a:endParaRPr lang="en-US" sz="1600" dirty="0"/>
          </a:p>
          <a:p>
            <a:pPr marL="533400" indent="-533400">
              <a:spcBef>
                <a:spcPct val="20000"/>
              </a:spcBef>
            </a:pPr>
            <a:r>
              <a:rPr lang="en-US" sz="1800" dirty="0"/>
              <a:t>3 or more annotations per song</a:t>
            </a:r>
          </a:p>
          <a:p>
            <a:pPr marL="533400" indent="-533400">
              <a:spcBef>
                <a:spcPct val="20000"/>
              </a:spcBef>
            </a:pPr>
            <a:r>
              <a:rPr lang="en-US" sz="1800" dirty="0"/>
              <a:t>55 paid undergrads </a:t>
            </a:r>
            <a:r>
              <a:rPr lang="en-US" sz="1800" dirty="0" smtClean="0"/>
              <a:t>annotated </a:t>
            </a:r>
            <a:r>
              <a:rPr lang="en-US" sz="1800" dirty="0"/>
              <a:t>music for 120 hours</a:t>
            </a:r>
            <a:endParaRPr lang="en-US" sz="2000" dirty="0"/>
          </a:p>
          <a:p>
            <a:pPr marL="914400" lvl="1" indent="-457200">
              <a:spcBef>
                <a:spcPct val="20000"/>
              </a:spcBef>
              <a:buFont typeface="Arial" pitchFamily="-107" charset="0"/>
              <a:buChar char="•"/>
            </a:pPr>
            <a:endParaRPr lang="en-US" sz="1800" dirty="0"/>
          </a:p>
          <a:p>
            <a:pPr marL="533400" indent="-533400">
              <a:spcBef>
                <a:spcPct val="20000"/>
              </a:spcBef>
              <a:buFontTx/>
              <a:buNone/>
            </a:pPr>
            <a:r>
              <a:rPr lang="en-US" sz="2000" dirty="0"/>
              <a:t>Other Techniques</a:t>
            </a:r>
          </a:p>
          <a:p>
            <a:pPr marL="533400" indent="-533400">
              <a:spcBef>
                <a:spcPct val="20000"/>
              </a:spcBef>
              <a:buFont typeface="Arial" pitchFamily="-107" charset="0"/>
              <a:buAutoNum type="arabicPeriod"/>
            </a:pPr>
            <a:r>
              <a:rPr lang="en-US" sz="1800" dirty="0"/>
              <a:t>Text-mining of web documents</a:t>
            </a:r>
            <a:endParaRPr lang="en-US" sz="1200" dirty="0"/>
          </a:p>
          <a:p>
            <a:pPr marL="533400" indent="-533400">
              <a:spcBef>
                <a:spcPct val="20000"/>
              </a:spcBef>
              <a:buFont typeface="Arial" pitchFamily="-107" charset="0"/>
              <a:buAutoNum type="arabicPeriod"/>
            </a:pPr>
            <a:r>
              <a:rPr lang="en-US" sz="1800" dirty="0"/>
              <a:t>‘Human Computation’ </a:t>
            </a:r>
            <a:r>
              <a:rPr lang="en-US" sz="1800" dirty="0" smtClean="0"/>
              <a:t>Games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Retrieval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6096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sz="2400" dirty="0"/>
              <a:t>The top 3 results for - “pop, female vocals, tender” 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buFontTx/>
              <a:buNone/>
            </a:pPr>
            <a:endParaRPr lang="en-US" sz="2400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954963" y="3948113"/>
            <a:ext cx="165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3431" name="Picture 7" descr="Example3WordQu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7024081" cy="4419600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838200" y="2286000"/>
            <a:ext cx="411480" cy="42846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87400" y="22860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0.33</a:t>
            </a:r>
            <a:endParaRPr lang="en-US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800100" y="35052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787400" y="48006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774700" y="6057900"/>
            <a:ext cx="480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0.02</a:t>
            </a:r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3505200" y="3124200"/>
            <a:ext cx="226314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1. </a:t>
            </a:r>
            <a:r>
              <a:rPr lang="en-US" sz="1400" b="1" dirty="0" err="1"/>
              <a:t>Shakira</a:t>
            </a:r>
            <a:r>
              <a:rPr lang="en-US" sz="1400" b="1" dirty="0"/>
              <a:t> - The One</a:t>
            </a:r>
            <a:endParaRPr lang="en-US" b="1" dirty="0"/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505200" y="4267200"/>
            <a:ext cx="226314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2. Alicia Keys - </a:t>
            </a:r>
            <a:r>
              <a:rPr lang="en-US" sz="1400" b="1" dirty="0" err="1"/>
              <a:t>Fallin</a:t>
            </a:r>
            <a:r>
              <a:rPr lang="en-US" sz="1400" b="1" dirty="0"/>
              <a:t>’</a:t>
            </a:r>
            <a:endParaRPr lang="en-US" b="1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3124200" y="5410200"/>
            <a:ext cx="38100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3. Evanescence - My Immortal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990600"/>
          </a:xfrm>
        </p:spPr>
        <p:txBody>
          <a:bodyPr/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graphicFrame>
        <p:nvGraphicFramePr>
          <p:cNvPr id="20581" name="Group 101"/>
          <p:cNvGraphicFramePr>
            <a:graphicFrameLocks noGrp="1"/>
          </p:cNvGraphicFramePr>
          <p:nvPr/>
        </p:nvGraphicFramePr>
        <p:xfrm>
          <a:off x="533400" y="2033016"/>
          <a:ext cx="8001000" cy="1589088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8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‘Tender’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Crosby, Stills and Nash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Guinnevere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Jewel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Enter from the East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Art Tatum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Willow Weep for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John Lennon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Imagine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Tom Waits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88" name="Group 108"/>
          <p:cNvGraphicFramePr>
            <a:graphicFrameLocks noGrp="1"/>
          </p:cNvGraphicFramePr>
          <p:nvPr/>
        </p:nvGraphicFramePr>
        <p:xfrm>
          <a:off x="533400" y="3735387"/>
          <a:ext cx="8001000" cy="1598613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9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‘Female Vocals’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Alicia Keys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Fallin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Shakira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The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Christina Aguilera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Genie in a Bottle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Junior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Murvin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Police and Thieves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Britney Spears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I'm a Slave 4 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62" name="Group 82"/>
          <p:cNvGraphicFramePr>
            <a:graphicFrameLocks noGrp="1"/>
          </p:cNvGraphicFramePr>
          <p:nvPr/>
        </p:nvGraphicFramePr>
        <p:xfrm>
          <a:off x="533400" y="5334000"/>
          <a:ext cx="8001000" cy="1522413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152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‘Tender’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‘Female Vocals’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Jewel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Enter from the 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Evanescence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My Immortal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Cowboy Junkies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Postcard Blues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Everly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Brothers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Take a Message to Mary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Sheryl Crow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I Shall Believe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80" name="Group 100"/>
          <p:cNvGraphicFramePr>
            <a:graphicFrameLocks noGrp="1"/>
          </p:cNvGraphicFramePr>
          <p:nvPr/>
        </p:nvGraphicFramePr>
        <p:xfrm>
          <a:off x="533400" y="1664209"/>
          <a:ext cx="8001000" cy="393191"/>
        </p:xfrm>
        <a:graphic>
          <a:graphicData uri="http://schemas.openxmlformats.org/drawingml/2006/table">
            <a:tbl>
              <a:tblPr/>
              <a:tblGrid>
                <a:gridCol w="2057400"/>
                <a:gridCol w="5943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Retrieved Songs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results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543800" cy="762000"/>
          </a:xfrm>
        </p:spPr>
        <p:txBody>
          <a:bodyPr/>
          <a:lstStyle/>
          <a:p>
            <a:pPr marL="533400" indent="-533400">
              <a:spcBef>
                <a:spcPct val="10000"/>
              </a:spcBef>
              <a:buFontTx/>
              <a:buNone/>
            </a:pPr>
            <a:r>
              <a:rPr lang="en-US" sz="2400" dirty="0" smtClean="0"/>
              <a:t>Annotation of the </a:t>
            </a:r>
            <a:r>
              <a:rPr lang="en-US" sz="2400" dirty="0"/>
              <a:t>CAL500 songs with 10 words from</a:t>
            </a:r>
            <a:r>
              <a:rPr lang="en-US" sz="2400" dirty="0" smtClean="0"/>
              <a:t> a </a:t>
            </a:r>
            <a:r>
              <a:rPr lang="en-US" sz="2400" dirty="0"/>
              <a:t>vocabulary of 174 words.</a:t>
            </a:r>
            <a:endParaRPr lang="en-US" sz="3200" dirty="0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990600" y="35052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Precision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798" name="Group 14"/>
          <p:cNvGraphicFramePr>
            <a:graphicFrameLocks noGrp="1"/>
          </p:cNvGraphicFramePr>
          <p:nvPr/>
        </p:nvGraphicFramePr>
        <p:xfrm>
          <a:off x="990600" y="40386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18" name="Group 34"/>
          <p:cNvGraphicFramePr>
            <a:graphicFrameLocks noGrp="1"/>
          </p:cNvGraphicFramePr>
          <p:nvPr/>
        </p:nvGraphicFramePr>
        <p:xfrm>
          <a:off x="990600" y="45720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0.27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28" name="Group 44"/>
          <p:cNvGraphicFramePr>
            <a:graphicFrameLocks noGrp="1"/>
          </p:cNvGraphicFramePr>
          <p:nvPr/>
        </p:nvGraphicFramePr>
        <p:xfrm>
          <a:off x="990600" y="5105400"/>
          <a:ext cx="6858000" cy="5334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Human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0.30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8000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0.15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533400" y="563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results</a:t>
            </a:r>
            <a:endParaRPr lang="en-US" dirty="0"/>
          </a:p>
        </p:txBody>
      </p:sp>
      <p:graphicFrame>
        <p:nvGraphicFramePr>
          <p:cNvPr id="112733" name="Group 93"/>
          <p:cNvGraphicFramePr>
            <a:graphicFrameLocks noGrp="1"/>
          </p:cNvGraphicFramePr>
          <p:nvPr/>
        </p:nvGraphicFramePr>
        <p:xfrm>
          <a:off x="1371600" y="23622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AROC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32" name="Group 92"/>
          <p:cNvGraphicFramePr>
            <a:graphicFrameLocks noGrp="1"/>
          </p:cNvGraphicFramePr>
          <p:nvPr/>
        </p:nvGraphicFramePr>
        <p:xfrm>
          <a:off x="1371600" y="28956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30" name="Group 90"/>
          <p:cNvGraphicFramePr>
            <a:graphicFrameLocks noGrp="1"/>
          </p:cNvGraphicFramePr>
          <p:nvPr/>
        </p:nvGraphicFramePr>
        <p:xfrm>
          <a:off x="1371600" y="34290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- 1 Word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29" name="Group 89"/>
          <p:cNvGraphicFramePr>
            <a:graphicFrameLocks noGrp="1"/>
          </p:cNvGraphicFramePr>
          <p:nvPr/>
        </p:nvGraphicFramePr>
        <p:xfrm>
          <a:off x="1371600" y="39624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- 2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533400" y="563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727" name="Group 87"/>
          <p:cNvGraphicFramePr>
            <a:graphicFrameLocks noGrp="1"/>
          </p:cNvGraphicFramePr>
          <p:nvPr/>
        </p:nvGraphicFramePr>
        <p:xfrm>
          <a:off x="1371600" y="4495800"/>
          <a:ext cx="5791200" cy="533400"/>
        </p:xfrm>
        <a:graphic>
          <a:graphicData uri="http://schemas.openxmlformats.org/drawingml/2006/table">
            <a:tbl>
              <a:tblPr/>
              <a:tblGrid>
                <a:gridCol w="3581400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Our System - 3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118E3"/>
                          </a:solidFill>
                          <a:effectLst/>
                          <a:latin typeface="Arial Rounded MT Bold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0.73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nest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172200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the.echonest.com</a:t>
            </a:r>
            <a:r>
              <a:rPr lang="en-US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02" y="1790700"/>
            <a:ext cx="637269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590800" y="52578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Audio Index construction</a:t>
            </a:r>
            <a:endParaRPr lang="en-US" dirty="0"/>
          </a:p>
        </p:txBody>
      </p: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650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Audio files </a:t>
            </a:r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3048000" y="56388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1828800" y="3118049"/>
            <a:ext cx="3352800" cy="510778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ea typeface="Arial Unicode MS" pitchFamily="-110" charset="0"/>
                <a:cs typeface="Arial Unicode MS" pitchFamily="-110" charset="0"/>
              </a:rPr>
              <a:t>audio </a:t>
            </a:r>
            <a:r>
              <a:rPr lang="en-US" dirty="0">
                <a:ea typeface="Arial Unicode MS" pitchFamily="-110" charset="0"/>
                <a:cs typeface="Arial Unicode MS" pitchFamily="-110" charset="0"/>
              </a:rPr>
              <a:t>preprocessing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43200" y="2209800"/>
            <a:ext cx="4753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2390001"/>
            <a:ext cx="4924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midi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2209800"/>
            <a:ext cx="4753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mp3</a:t>
            </a:r>
            <a:endParaRPr lang="en-US" sz="1200" dirty="0"/>
          </a:p>
        </p:txBody>
      </p:sp>
      <p:pic>
        <p:nvPicPr>
          <p:cNvPr id="41" name="Picture 14" descr="C:\School\cs291\presentation2\wav1.bmp"/>
          <p:cNvPicPr>
            <a:picLocks noChangeAspect="1" noChangeArrowheads="1"/>
          </p:cNvPicPr>
          <p:nvPr/>
        </p:nvPicPr>
        <p:blipFill>
          <a:blip r:embed="rId3"/>
          <a:srcRect l="11263" b="7425"/>
          <a:stretch>
            <a:fillRect/>
          </a:stretch>
        </p:blipFill>
        <p:spPr bwMode="auto">
          <a:xfrm>
            <a:off x="6400800" y="2057400"/>
            <a:ext cx="1143000" cy="580264"/>
          </a:xfrm>
          <a:prstGeom prst="rect">
            <a:avLst/>
          </a:prstGeom>
          <a:noFill/>
        </p:spPr>
      </p:pic>
      <p:pic>
        <p:nvPicPr>
          <p:cNvPr id="42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1447800" cy="152762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239000" y="3200400"/>
            <a:ext cx="5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slow,</a:t>
            </a:r>
          </a:p>
          <a:p>
            <a:r>
              <a:rPr lang="en-US" sz="1200" dirty="0" smtClean="0"/>
              <a:t>jazzy,</a:t>
            </a:r>
          </a:p>
          <a:p>
            <a:r>
              <a:rPr lang="en-US" sz="1200" dirty="0" smtClean="0"/>
              <a:t>punk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8200" y="5257800"/>
            <a:ext cx="3941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may be keyed off of text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may be keyed off of audio features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retrieval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452" y="28956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8000" y="26670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1336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029200" y="29718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2057400"/>
            <a:ext cx="1295400" cy="657633"/>
          </a:xfrm>
          <a:prstGeom prst="rect">
            <a:avLst/>
          </a:prstGeom>
          <a:noFill/>
        </p:spPr>
      </p:pic>
      <p:pic>
        <p:nvPicPr>
          <p:cNvPr id="10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2819400"/>
            <a:ext cx="1295400" cy="657633"/>
          </a:xfrm>
          <a:prstGeom prst="rect">
            <a:avLst/>
          </a:prstGeom>
          <a:noFill/>
        </p:spPr>
      </p:pic>
      <p:pic>
        <p:nvPicPr>
          <p:cNvPr id="11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248400" y="3657600"/>
            <a:ext cx="1295400" cy="6576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4953000"/>
            <a:ext cx="652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Systems differ by what the query input is and how they figure out the result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00400" y="28956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57600" y="32766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2860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1816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172200" y="3048000"/>
            <a:ext cx="1295400" cy="657633"/>
          </a:xfrm>
          <a:prstGeom prst="rect">
            <a:avLst/>
          </a:prstGeom>
          <a:noFill/>
        </p:spPr>
      </p:pic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219200" y="3200400"/>
            <a:ext cx="838200" cy="4255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2000" y="1905000"/>
            <a:ext cx="766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Given an audio signal, tell me what the “song” 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Query by Humming</a:t>
            </a:r>
          </a:p>
          <a:p>
            <a:pPr lvl="1"/>
            <a:r>
              <a:rPr lang="en-US" sz="2000" dirty="0" smtClean="0"/>
              <a:t>1-866-411-SONG</a:t>
            </a:r>
          </a:p>
          <a:p>
            <a:pPr lvl="1"/>
            <a:r>
              <a:rPr lang="en-US" sz="2000" dirty="0" err="1" smtClean="0"/>
              <a:t>Shazam</a:t>
            </a:r>
            <a:endParaRPr lang="en-US" sz="2000" dirty="0" smtClean="0"/>
          </a:p>
          <a:p>
            <a:pPr lvl="1"/>
            <a:r>
              <a:rPr lang="en-US" sz="2000" dirty="0" smtClean="0"/>
              <a:t>Bird song identification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might you do this?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514600"/>
            <a:ext cx="8004230" cy="4038600"/>
            <a:chOff x="228600" y="2514600"/>
            <a:chExt cx="8004230" cy="4038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429000" y="4953000"/>
              <a:ext cx="16764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pic>
          <p:nvPicPr>
            <p:cNvPr id="4" name="Picture 14" descr="C:\School\cs291\presentation2\wav1.bmp"/>
            <p:cNvPicPr>
              <a:picLocks noChangeAspect="1" noChangeArrowheads="1"/>
            </p:cNvPicPr>
            <p:nvPr/>
          </p:nvPicPr>
          <p:blipFill>
            <a:blip r:embed="rId2"/>
            <a:srcRect l="11263" b="7425"/>
            <a:stretch>
              <a:fillRect/>
            </a:stretch>
          </p:blipFill>
          <p:spPr bwMode="auto">
            <a:xfrm>
              <a:off x="990600" y="3429000"/>
              <a:ext cx="838200" cy="42552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8600" y="2514600"/>
              <a:ext cx="2095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Query by humming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2057400" y="33528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71800" y="3124200"/>
              <a:ext cx="2667000" cy="914400"/>
              <a:chOff x="3048000" y="3276600"/>
              <a:chExt cx="2667000" cy="914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733800" y="4953000"/>
              <a:ext cx="1066800" cy="457200"/>
              <a:chOff x="3048000" y="3276600"/>
              <a:chExt cx="2667000" cy="9144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733800" y="5486400"/>
              <a:ext cx="1066800" cy="457200"/>
              <a:chOff x="3048000" y="3276600"/>
              <a:chExt cx="2667000" cy="9144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33800" y="6019800"/>
              <a:ext cx="1066800" cy="457200"/>
              <a:chOff x="3048000" y="3276600"/>
              <a:chExt cx="2667000" cy="9144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35052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3276600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4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35658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6800" y="3718278"/>
                <a:ext cx="381000" cy="47272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4000" y="3352800"/>
                <a:ext cx="381000" cy="472722"/>
              </a:xfrm>
              <a:prstGeom prst="rect">
                <a:avLst/>
              </a:prstGeom>
            </p:spPr>
          </p:pic>
        </p:grpSp>
        <p:sp>
          <p:nvSpPr>
            <p:cNvPr id="45" name="Right Arrow 44"/>
            <p:cNvSpPr/>
            <p:nvPr/>
          </p:nvSpPr>
          <p:spPr bwMode="auto">
            <a:xfrm rot="5400000">
              <a:off x="3962400" y="41910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>
              <a:off x="5257800" y="5410200"/>
              <a:ext cx="6096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72200" y="5486400"/>
              <a:ext cx="2060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“song” name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identification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971800" y="4800600"/>
            <a:ext cx="1676400" cy="16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53970" y="2133600"/>
            <a:ext cx="838200" cy="425527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 bwMode="auto">
          <a:xfrm>
            <a:off x="1520770" y="20574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7945646">
            <a:off x="4012017" y="3631017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4721170" y="53340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5570" y="5410200"/>
            <a:ext cx="206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“song” name</a:t>
            </a:r>
            <a:endParaRPr lang="en-US" dirty="0"/>
          </a:p>
        </p:txBody>
      </p:sp>
      <p:pic>
        <p:nvPicPr>
          <p:cNvPr id="41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1447800" cy="1527624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1244600" cy="1790700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 bwMode="auto">
          <a:xfrm>
            <a:off x="4038600" y="20574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938227"/>
            <a:ext cx="381000" cy="5481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938227"/>
            <a:ext cx="381000" cy="5481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938227"/>
            <a:ext cx="381000" cy="5481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700227"/>
            <a:ext cx="381000" cy="5481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700227"/>
            <a:ext cx="381000" cy="5481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700227"/>
            <a:ext cx="381000" cy="54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similarity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00400" y="28956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57600" y="32766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2860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181600" y="3200400"/>
            <a:ext cx="5334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9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2514600"/>
            <a:ext cx="1295400" cy="6576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1" y="1905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Find the songs that are most similar to the input song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sz="2000" dirty="0" smtClean="0"/>
              <a:t>Genius</a:t>
            </a:r>
          </a:p>
          <a:p>
            <a:pPr lvl="1"/>
            <a:r>
              <a:rPr lang="en-US" sz="2000" dirty="0" smtClean="0"/>
              <a:t>Pandora</a:t>
            </a:r>
          </a:p>
          <a:p>
            <a:pPr lvl="1"/>
            <a:r>
              <a:rPr lang="en-US" sz="2000" dirty="0" err="1" smtClean="0"/>
              <a:t>Last.fm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200400"/>
            <a:ext cx="91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</a:t>
            </a:r>
            <a:endParaRPr lang="en-US" dirty="0"/>
          </a:p>
        </p:txBody>
      </p:sp>
      <p:pic>
        <p:nvPicPr>
          <p:cNvPr id="13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3276600"/>
            <a:ext cx="1295400" cy="657633"/>
          </a:xfrm>
          <a:prstGeom prst="rect">
            <a:avLst/>
          </a:prstGeom>
          <a:noFill/>
        </p:spPr>
      </p:pic>
      <p:pic>
        <p:nvPicPr>
          <p:cNvPr id="1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096000" y="4038600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13352</TotalTime>
  <Words>2480</Words>
  <Application>Microsoft Macintosh PowerPoint</Application>
  <PresentationFormat>On-screen Show (4:3)</PresentationFormat>
  <Paragraphs>1135</Paragraphs>
  <Slides>37</Slides>
  <Notes>19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cs276</vt:lpstr>
      <vt:lpstr>PowerPoint Presentation</vt:lpstr>
      <vt:lpstr>Audio Retrieval</vt:lpstr>
      <vt:lpstr>Administrative</vt:lpstr>
      <vt:lpstr>Audio Index construction</vt:lpstr>
      <vt:lpstr>Audio retrieval</vt:lpstr>
      <vt:lpstr>Song identification</vt:lpstr>
      <vt:lpstr>Song identification</vt:lpstr>
      <vt:lpstr>Song identification</vt:lpstr>
      <vt:lpstr>Song similarity</vt:lpstr>
      <vt:lpstr>Song similarity</vt:lpstr>
      <vt:lpstr>Song similarity:  collaborative filtering</vt:lpstr>
      <vt:lpstr>Songs using descriptive text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 annotation</vt:lpstr>
      <vt:lpstr>Annotating music</vt:lpstr>
      <vt:lpstr>Annotating music</vt:lpstr>
      <vt:lpstr>Annotating music</vt:lpstr>
      <vt:lpstr>Automatically annotating music</vt:lpstr>
      <vt:lpstr>Automatically annotating music</vt:lpstr>
      <vt:lpstr>System Overview</vt:lpstr>
      <vt:lpstr>Automatically annotating music</vt:lpstr>
      <vt:lpstr>Automatically annotating music</vt:lpstr>
      <vt:lpstr>Content-Based Autotagging</vt:lpstr>
      <vt:lpstr>Modeling a Song  </vt:lpstr>
      <vt:lpstr>PowerPoint Presentation</vt:lpstr>
      <vt:lpstr>PowerPoint Presentation</vt:lpstr>
      <vt:lpstr>Annotation</vt:lpstr>
      <vt:lpstr>The CAL500 data set</vt:lpstr>
      <vt:lpstr>Retrieval</vt:lpstr>
      <vt:lpstr>Retrieval</vt:lpstr>
      <vt:lpstr>Annotation results</vt:lpstr>
      <vt:lpstr>Retrieval results</vt:lpstr>
      <vt:lpstr>Echo nest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CS276A Text Information Retrieval, Mining, and Exploitation</dc:title>
  <dc:creator>Christopher Manning</dc:creator>
  <cp:lastModifiedBy>David Kauchak</cp:lastModifiedBy>
  <cp:revision>792</cp:revision>
  <cp:lastPrinted>1601-01-01T00:00:00Z</cp:lastPrinted>
  <dcterms:created xsi:type="dcterms:W3CDTF">2009-10-28T20:21:53Z</dcterms:created>
  <dcterms:modified xsi:type="dcterms:W3CDTF">2012-11-01T15:04:50Z</dcterms:modified>
</cp:coreProperties>
</file>