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307" r:id="rId2"/>
    <p:sldId id="308" r:id="rId3"/>
    <p:sldId id="310" r:id="rId4"/>
    <p:sldId id="313" r:id="rId5"/>
    <p:sldId id="338" r:id="rId6"/>
    <p:sldId id="311" r:id="rId7"/>
    <p:sldId id="314" r:id="rId8"/>
    <p:sldId id="261" r:id="rId9"/>
    <p:sldId id="321" r:id="rId10"/>
    <p:sldId id="320" r:id="rId11"/>
    <p:sldId id="262" r:id="rId12"/>
    <p:sldId id="263" r:id="rId13"/>
    <p:sldId id="264" r:id="rId14"/>
    <p:sldId id="265" r:id="rId15"/>
    <p:sldId id="315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316" r:id="rId24"/>
    <p:sldId id="278" r:id="rId25"/>
    <p:sldId id="279" r:id="rId26"/>
    <p:sldId id="317" r:id="rId27"/>
    <p:sldId id="318" r:id="rId28"/>
    <p:sldId id="319" r:id="rId29"/>
    <p:sldId id="322" r:id="rId30"/>
    <p:sldId id="281" r:id="rId31"/>
    <p:sldId id="282" r:id="rId32"/>
    <p:sldId id="283" r:id="rId33"/>
    <p:sldId id="284" r:id="rId34"/>
    <p:sldId id="286" r:id="rId35"/>
    <p:sldId id="285" r:id="rId36"/>
    <p:sldId id="287" r:id="rId37"/>
    <p:sldId id="288" r:id="rId38"/>
    <p:sldId id="289" r:id="rId39"/>
    <p:sldId id="290" r:id="rId40"/>
    <p:sldId id="335" r:id="rId41"/>
    <p:sldId id="336" r:id="rId42"/>
    <p:sldId id="296" r:id="rId43"/>
    <p:sldId id="337" r:id="rId44"/>
    <p:sldId id="299" r:id="rId45"/>
    <p:sldId id="297" r:id="rId46"/>
    <p:sldId id="298" r:id="rId47"/>
    <p:sldId id="275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00FF"/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26" autoAdjust="0"/>
    <p:restoredTop sz="90929"/>
  </p:normalViewPr>
  <p:slideViewPr>
    <p:cSldViewPr>
      <p:cViewPr varScale="1">
        <p:scale>
          <a:sx n="87" d="100"/>
          <a:sy n="87" d="100"/>
        </p:scale>
        <p:origin x="-6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7BE93-E5FC-B24B-A85D-CAFCEDB2216D}" type="datetimeFigureOut">
              <a:rPr lang="en-US" smtClean="0"/>
              <a:pPr/>
              <a:t>10/30/12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9293E-11EC-B448-AD68-A6F4D7799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8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792" tIns="43896" rIns="87792" bIns="43896">
            <a:prstTxWarp prst="textNoShape">
              <a:avLst/>
            </a:prstTxWarp>
          </a:bodyPr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507" y="4344134"/>
            <a:ext cx="5028988" cy="41139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792" tIns="43896" rIns="87792" bIns="43896">
            <a:prstTxWarp prst="textNoShape">
              <a:avLst/>
            </a:prstTxWarp>
          </a:bodyPr>
          <a:lstStyle/>
          <a:p>
            <a:endParaRPr lang="en-US">
              <a:latin typeface="Arial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61" name="Freeform 17" descr="D:\FRONTPAGE THEMES\CITRUS\CITTEXT.PNG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/>
              <a:ahLst/>
              <a:cxnLst>
                <a:cxn ang="0">
                  <a:pos x="0" y="3840"/>
                </a:cxn>
                <a:cxn ang="0">
                  <a:pos x="0" y="0"/>
                </a:cxn>
                <a:cxn ang="0">
                  <a:pos x="1824" y="0"/>
                </a:cxn>
                <a:cxn ang="0">
                  <a:pos x="583" y="3840"/>
                </a:cxn>
                <a:cxn ang="0">
                  <a:pos x="0" y="3840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152" name="Picture 8" descr="D:\FRONTPAGE THEMES\CITRUS\CITBANND.PNG"/>
            <p:cNvPicPr>
              <a:picLocks noChangeAspect="1" noChangeArrowheads="1"/>
            </p:cNvPicPr>
            <p:nvPr/>
          </p:nvPicPr>
          <p:blipFill>
            <a:blip r:embed="rId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</p:spPr>
        </p:pic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64" name="Group 20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42" y="0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6155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6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7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91DAA68-0132-A145-81C5-84FE739AB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726F23-D256-EA41-9BD6-7AAC24E89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DD1D37D-3099-4E4B-8F8E-8074C1FDC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ADCAD9A-BAF5-1C45-B623-F244681D45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FD8C7B6-CDCF-724B-9EA3-F4D8C5D64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EBA33-721A-E644-8AF7-694DE43F8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7EA150-4E6E-E741-9341-DDE69C93D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8AD5ED-A7B3-8B42-A2E0-307CB555B2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6CF5AF-6190-C142-B2C9-5E9036799B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8778979-AB5D-A540-A1E4-8C8B1B7012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537A25-9011-B946-9990-22C7070DCA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2" name="Picture 8" descr="D:\FRONTPAGE THEMES\CITRUS\CITBANND.PNG"/>
            <p:cNvPicPr>
              <a:picLocks noChangeAspect="1" noChangeArrowheads="1"/>
            </p:cNvPicPr>
            <p:nvPr userDrawn="1"/>
          </p:nvPicPr>
          <p:blipFill>
            <a:blip r:embed="rId13"/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/>
              <a:ahLst/>
              <a:cxnLst>
                <a:cxn ang="0">
                  <a:pos x="0" y="3264"/>
                </a:cxn>
                <a:cxn ang="0">
                  <a:pos x="0" y="0"/>
                </a:cxn>
                <a:cxn ang="0">
                  <a:pos x="4320" y="0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Oval 11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Oval 12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Oval 13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Oval 14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80431480-1256-D049-8897-2C7F4639AF3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1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-110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-110" charset="2"/>
        <a:buChar char="n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10" charset="2"/>
        <a:buChar char="n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55000"/>
        <a:buFont typeface="Wingdings" pitchFamily="-110" charset="2"/>
        <a:buChar char="n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ublic.iastate.edu/~rpolikar/WAVELETS/WTtutorial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" pitchFamily="-110" charset="0"/>
                <a:ea typeface="Times New Roman" pitchFamily="-110" charset="0"/>
                <a:cs typeface="Times New Roman" pitchFamily="-110" charset="0"/>
              </a:rPr>
              <a:t>Audio Retrieval</a:t>
            </a:r>
            <a:endParaRPr lang="en-US" sz="3200" dirty="0">
              <a:latin typeface="Helvetica" pitchFamily="-110" charset="0"/>
              <a:ea typeface="Times New Roman" pitchFamily="-110" charset="0"/>
              <a:cs typeface="Times New Roman" pitchFamily="-110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buFont typeface="Wingdings" pitchFamily="-110" charset="2"/>
              <a:buNone/>
            </a:pPr>
            <a:r>
              <a:rPr lang="en-US" dirty="0"/>
              <a:t>David Kauchak</a:t>
            </a:r>
          </a:p>
          <a:p>
            <a:pPr algn="r" eaLnBrk="1" hangingPunct="1">
              <a:buFont typeface="Wingdings" pitchFamily="-110" charset="2"/>
              <a:buNone/>
            </a:pPr>
            <a:r>
              <a:rPr lang="en-US" dirty="0" smtClean="0"/>
              <a:t>cs458</a:t>
            </a:r>
            <a:endParaRPr lang="en-US" dirty="0"/>
          </a:p>
          <a:p>
            <a:pPr algn="r" eaLnBrk="1" hangingPunct="1">
              <a:buFont typeface="Wingdings" pitchFamily="-110" charset="2"/>
              <a:buNone/>
            </a:pPr>
            <a:r>
              <a:rPr lang="en-US" dirty="0"/>
              <a:t>Fall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3400" y="3429000"/>
            <a:ext cx="8077200" cy="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Like everything else for computers, we must represent audio signals digitally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Encoding formats:</a:t>
            </a:r>
          </a:p>
          <a:p>
            <a:pPr lvl="1"/>
            <a:r>
              <a:rPr lang="en-US" sz="2400" dirty="0" smtClean="0"/>
              <a:t>WAV</a:t>
            </a:r>
          </a:p>
          <a:p>
            <a:pPr lvl="1"/>
            <a:r>
              <a:rPr lang="en-US" sz="2400" dirty="0" smtClean="0"/>
              <a:t>MIDI</a:t>
            </a:r>
          </a:p>
          <a:p>
            <a:pPr lvl="1"/>
            <a:r>
              <a:rPr lang="en-US" sz="2400" dirty="0" smtClean="0"/>
              <a:t>MP3</a:t>
            </a:r>
          </a:p>
          <a:p>
            <a:pPr lvl="1"/>
            <a:r>
              <a:rPr lang="en-US" sz="2400" dirty="0" smtClean="0"/>
              <a:t>Others…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WAV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286000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sz="2400" dirty="0"/>
              <a:t>Simple encoding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 smtClean="0"/>
              <a:t>Sample </a:t>
            </a:r>
            <a:r>
              <a:rPr lang="en-US" sz="2400" dirty="0"/>
              <a:t>sound at some interval (e.g. 44 KHz).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/>
              <a:t>High sound quality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/>
              <a:t>Large file sizes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4419600"/>
            <a:ext cx="8610600" cy="1704975"/>
            <a:chOff x="304800" y="4419600"/>
            <a:chExt cx="8610600" cy="1704975"/>
          </a:xfrm>
        </p:grpSpPr>
        <p:pic>
          <p:nvPicPr>
            <p:cNvPr id="34820" name="Picture 4" descr="C:\School\cs291\presentation2\wave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4648200"/>
              <a:ext cx="3429000" cy="1447800"/>
            </a:xfrm>
            <a:prstGeom prst="rect">
              <a:avLst/>
            </a:prstGeom>
            <a:noFill/>
          </p:spPr>
        </p:pic>
        <p:pic>
          <p:nvPicPr>
            <p:cNvPr id="34821" name="Picture 5" descr="C:\School\cs291\presentation2\wave_sampled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76800" y="4419600"/>
              <a:ext cx="4038600" cy="1704975"/>
            </a:xfrm>
            <a:prstGeom prst="rect">
              <a:avLst/>
            </a:prstGeom>
            <a:noFill/>
          </p:spPr>
        </p:pic>
        <p:sp>
          <p:nvSpPr>
            <p:cNvPr id="34822" name="Line 6"/>
            <p:cNvSpPr>
              <a:spLocks noChangeShapeType="1"/>
            </p:cNvSpPr>
            <p:nvPr/>
          </p:nvSpPr>
          <p:spPr bwMode="auto">
            <a:xfrm>
              <a:off x="3810000" y="5410200"/>
              <a:ext cx="838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/>
              <a:t>Musical Instrument Digital Interface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MIDI </a:t>
            </a:r>
            <a:r>
              <a:rPr lang="en-US" sz="2400" dirty="0"/>
              <a:t>is a language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Sentences </a:t>
            </a:r>
            <a:r>
              <a:rPr lang="en-US" sz="2400" dirty="0"/>
              <a:t>describe the channel, note, loudness, etc.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16 </a:t>
            </a:r>
            <a:r>
              <a:rPr lang="en-US" sz="2400" dirty="0"/>
              <a:t>channels (each can be </a:t>
            </a:r>
            <a:r>
              <a:rPr lang="en-US" sz="2400" dirty="0" smtClean="0"/>
              <a:t>thought </a:t>
            </a:r>
            <a:r>
              <a:rPr lang="en-US" sz="2400" dirty="0"/>
              <a:t>of and recorded as a separate instrument)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Common </a:t>
            </a:r>
            <a:r>
              <a:rPr lang="en-US" sz="2400" dirty="0"/>
              <a:t>for audio retrieval </a:t>
            </a:r>
            <a:r>
              <a:rPr lang="en-US" sz="2400" dirty="0" smtClean="0"/>
              <a:t>and </a:t>
            </a:r>
            <a:r>
              <a:rPr lang="en-US" sz="2400" dirty="0"/>
              <a:t>classification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MP3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Common compression </a:t>
            </a:r>
            <a:r>
              <a:rPr lang="en-US" sz="1800" dirty="0" smtClean="0"/>
              <a:t>format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3</a:t>
            </a:r>
            <a:r>
              <a:rPr lang="en-US" sz="1800" dirty="0"/>
              <a:t>-4 MB vs. 30-40 MB for uncompressed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Perceptual </a:t>
            </a:r>
            <a:r>
              <a:rPr lang="en-US" sz="1800" dirty="0"/>
              <a:t>noise shaping</a:t>
            </a:r>
          </a:p>
          <a:p>
            <a:pPr lvl="1"/>
            <a:r>
              <a:rPr lang="en-US" sz="1600" dirty="0">
                <a:latin typeface="Arial" pitchFamily="-110" charset="0"/>
              </a:rPr>
              <a:t>The human ear cannot hear certain sounds</a:t>
            </a:r>
          </a:p>
          <a:p>
            <a:pPr lvl="1"/>
            <a:r>
              <a:rPr lang="en-US" sz="1600" dirty="0">
                <a:latin typeface="Arial" pitchFamily="-110" charset="0"/>
              </a:rPr>
              <a:t>Some sounds are heard better than others </a:t>
            </a:r>
          </a:p>
          <a:p>
            <a:pPr lvl="1"/>
            <a:r>
              <a:rPr lang="en-US" sz="1600" dirty="0">
                <a:latin typeface="Arial" pitchFamily="-110" charset="0"/>
              </a:rPr>
              <a:t>The louder of two sounds will be </a:t>
            </a:r>
            <a:r>
              <a:rPr lang="en-US" sz="1600" dirty="0" smtClean="0">
                <a:latin typeface="Arial" pitchFamily="-110" charset="0"/>
              </a:rPr>
              <a:t>heard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err="1" smtClean="0">
                <a:solidFill>
                  <a:srgbClr val="FF0000"/>
                </a:solidFill>
              </a:rPr>
              <a:t>Lossy</a:t>
            </a:r>
            <a:r>
              <a:rPr lang="en-US" sz="1800" dirty="0" smtClean="0">
                <a:solidFill>
                  <a:srgbClr val="FF0000"/>
                </a:solidFill>
              </a:rPr>
              <a:t> or lossless?</a:t>
            </a:r>
          </a:p>
          <a:p>
            <a:pPr lvl="1"/>
            <a:r>
              <a:rPr lang="en-US" sz="1600" dirty="0" err="1" smtClean="0"/>
              <a:t>Lossy</a:t>
            </a:r>
            <a:r>
              <a:rPr lang="en-US" sz="1600" dirty="0" smtClean="0"/>
              <a:t> compression</a:t>
            </a:r>
          </a:p>
          <a:p>
            <a:pPr lvl="1"/>
            <a:r>
              <a:rPr lang="en-US" sz="1600" dirty="0" smtClean="0"/>
              <a:t>quality depends on the amount of compression</a:t>
            </a:r>
          </a:p>
          <a:p>
            <a:pPr lvl="1"/>
            <a:r>
              <a:rPr lang="en-US" sz="1600" dirty="0" smtClean="0"/>
              <a:t>like many compression algorithms, can have issues with randomness (e.g. clapping)</a:t>
            </a:r>
          </a:p>
          <a:p>
            <a:endParaRPr lang="en-US" sz="2000" dirty="0" smtClean="0"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MP3 Example</a:t>
            </a:r>
          </a:p>
        </p:txBody>
      </p:sp>
      <p:pic>
        <p:nvPicPr>
          <p:cNvPr id="37892" name="Picture 4" descr="C:\School\cs291\presentation2\mp3-wav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908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447800" y="3048000"/>
            <a:ext cx="533400" cy="685800"/>
            <a:chOff x="1143000" y="3048000"/>
            <a:chExt cx="533400" cy="685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800" y="5486400"/>
            <a:ext cx="1295400" cy="657633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 bwMode="auto">
          <a:xfrm>
            <a:off x="2819400" y="3124200"/>
            <a:ext cx="11430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819400" y="5562600"/>
            <a:ext cx="11430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514600"/>
            <a:ext cx="31085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 vectors  </a:t>
            </a:r>
          </a:p>
          <a:p>
            <a:pPr>
              <a:buFontTx/>
              <a:buChar char="-"/>
            </a:pPr>
            <a:r>
              <a:rPr lang="en-US" dirty="0" smtClean="0"/>
              <a:t> word frequency</a:t>
            </a:r>
          </a:p>
          <a:p>
            <a:pPr>
              <a:buFontTx/>
              <a:buChar char="-"/>
            </a:pPr>
            <a:r>
              <a:rPr lang="en-US" dirty="0" smtClean="0"/>
              <a:t> count normalization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idf</a:t>
            </a:r>
            <a:r>
              <a:rPr lang="en-US" dirty="0" smtClean="0"/>
              <a:t> weighting</a:t>
            </a:r>
          </a:p>
          <a:p>
            <a:pPr>
              <a:buFontTx/>
              <a:buChar char="-"/>
            </a:pPr>
            <a:r>
              <a:rPr lang="en-US" dirty="0" smtClean="0"/>
              <a:t> length normalization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38800" y="495300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Tools for Feature Extraction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828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Fourier Transform (FT)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Short </a:t>
            </a:r>
            <a:r>
              <a:rPr lang="en-US" sz="2800" dirty="0"/>
              <a:t>Term Fourier Transform (STFT)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Wavelets</a:t>
            </a:r>
            <a:endParaRPr lang="en-US" sz="2800" dirty="0"/>
          </a:p>
        </p:txBody>
      </p:sp>
      <p:pic>
        <p:nvPicPr>
          <p:cNvPr id="43012" name="Picture 4" descr="C:\School\cs291\presentation2\illustration-tool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962400"/>
            <a:ext cx="314325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Fourier Transform (FT)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Time-domain    </a:t>
            </a:r>
            <a:r>
              <a:rPr lang="en-US" dirty="0" smtClean="0"/>
              <a:t>        Frequency</a:t>
            </a:r>
            <a:r>
              <a:rPr lang="en-US" dirty="0"/>
              <a:t>-domain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3657600" y="2438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7" name="Picture 5" descr="C:\School\cs291\presentation2\figure1_5.gif"/>
          <p:cNvPicPr>
            <a:picLocks noChangeAspect="1" noChangeArrowheads="1"/>
          </p:cNvPicPr>
          <p:nvPr/>
        </p:nvPicPr>
        <p:blipFill>
          <a:blip r:embed="rId2"/>
          <a:srcRect r="36365"/>
          <a:stretch>
            <a:fillRect/>
          </a:stretch>
        </p:blipFill>
        <p:spPr bwMode="auto">
          <a:xfrm>
            <a:off x="228600" y="2859087"/>
            <a:ext cx="4038600" cy="3160713"/>
          </a:xfrm>
          <a:prstGeom prst="rect">
            <a:avLst/>
          </a:prstGeom>
          <a:noFill/>
        </p:spPr>
      </p:pic>
      <p:pic>
        <p:nvPicPr>
          <p:cNvPr id="44039" name="Picture 7" descr="C:\School\cs291\presentation2\figure1_6mo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0"/>
            <a:ext cx="3962400" cy="2808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FT Example</a:t>
            </a:r>
          </a:p>
        </p:txBody>
      </p:sp>
      <p:pic>
        <p:nvPicPr>
          <p:cNvPr id="45060" name="Picture 1028" descr="C:\School\cs291\presentation2\figure1_7.gif"/>
          <p:cNvPicPr>
            <a:picLocks noChangeAspect="1" noChangeArrowheads="1"/>
          </p:cNvPicPr>
          <p:nvPr/>
        </p:nvPicPr>
        <p:blipFill>
          <a:blip r:embed="rId2"/>
          <a:srcRect l="1515" r="3030"/>
          <a:stretch>
            <a:fillRect/>
          </a:stretch>
        </p:blipFill>
        <p:spPr bwMode="auto">
          <a:xfrm>
            <a:off x="381000" y="2133600"/>
            <a:ext cx="4495800" cy="2247900"/>
          </a:xfrm>
          <a:prstGeom prst="rect">
            <a:avLst/>
          </a:prstGeom>
          <a:noFill/>
        </p:spPr>
      </p:pic>
      <p:pic>
        <p:nvPicPr>
          <p:cNvPr id="45061" name="Picture 1029" descr="C:\School\cs291\presentation2\figure1_9.gif"/>
          <p:cNvPicPr>
            <a:picLocks noChangeAspect="1" noChangeArrowheads="1"/>
          </p:cNvPicPr>
          <p:nvPr/>
        </p:nvPicPr>
        <p:blipFill>
          <a:blip r:embed="rId3"/>
          <a:srcRect l="2530" r="3419"/>
          <a:stretch>
            <a:fillRect/>
          </a:stretch>
        </p:blipFill>
        <p:spPr bwMode="auto">
          <a:xfrm>
            <a:off x="5029200" y="3571875"/>
            <a:ext cx="4038600" cy="2981325"/>
          </a:xfrm>
          <a:prstGeom prst="rect">
            <a:avLst/>
          </a:prstGeom>
          <a:noFill/>
        </p:spPr>
      </p:pic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5943600" y="24384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Time</a:t>
            </a:r>
          </a:p>
        </p:txBody>
      </p:sp>
      <p:sp>
        <p:nvSpPr>
          <p:cNvPr id="45063" name="Text Box 1031"/>
          <p:cNvSpPr txBox="1">
            <a:spLocks noChangeArrowheads="1"/>
          </p:cNvSpPr>
          <p:nvPr/>
        </p:nvSpPr>
        <p:spPr bwMode="auto">
          <a:xfrm>
            <a:off x="1524000" y="4953000"/>
            <a:ext cx="236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Frequency</a:t>
            </a:r>
          </a:p>
        </p:txBody>
      </p:sp>
      <p:sp>
        <p:nvSpPr>
          <p:cNvPr id="45064" name="Line 1032"/>
          <p:cNvSpPr>
            <a:spLocks noChangeShapeType="1"/>
          </p:cNvSpPr>
          <p:nvPr/>
        </p:nvSpPr>
        <p:spPr bwMode="auto">
          <a:xfrm>
            <a:off x="3657600" y="5410200"/>
            <a:ext cx="6858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Line 1033"/>
          <p:cNvSpPr>
            <a:spLocks noChangeShapeType="1"/>
          </p:cNvSpPr>
          <p:nvPr/>
        </p:nvSpPr>
        <p:spPr bwMode="auto">
          <a:xfrm flipH="1" flipV="1">
            <a:off x="5105400" y="2667000"/>
            <a:ext cx="83820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Problem?</a:t>
            </a:r>
          </a:p>
        </p:txBody>
      </p:sp>
      <p:pic>
        <p:nvPicPr>
          <p:cNvPr id="46085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399" y="4495800"/>
            <a:ext cx="2855259" cy="1981200"/>
          </a:xfrm>
          <a:prstGeom prst="rect">
            <a:avLst/>
          </a:prstGeom>
          <a:noFill/>
        </p:spPr>
      </p:pic>
      <p:pic>
        <p:nvPicPr>
          <p:cNvPr id="46087" name="Picture 7" descr="C:\School\cs291\presentation2\figure1_6mo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95800"/>
            <a:ext cx="2795275" cy="1981200"/>
          </a:xfrm>
          <a:prstGeom prst="rect">
            <a:avLst/>
          </a:prstGeom>
          <a:noFill/>
        </p:spPr>
      </p:pic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4495800" y="3657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ym typeface="Symbol" pitchFamily="-110" charset="2"/>
              </a:rPr>
              <a:t></a:t>
            </a:r>
            <a:endParaRPr lang="en-US" sz="5400"/>
          </a:p>
        </p:txBody>
      </p:sp>
      <p:pic>
        <p:nvPicPr>
          <p:cNvPr id="6" name="Picture 5" descr="C:\School\cs291\presentation2\figure1_5.gif"/>
          <p:cNvPicPr>
            <a:picLocks noChangeAspect="1" noChangeArrowheads="1"/>
          </p:cNvPicPr>
          <p:nvPr/>
        </p:nvPicPr>
        <p:blipFill>
          <a:blip r:embed="rId4"/>
          <a:srcRect r="36365"/>
          <a:stretch>
            <a:fillRect/>
          </a:stretch>
        </p:blipFill>
        <p:spPr bwMode="auto">
          <a:xfrm>
            <a:off x="762000" y="2209800"/>
            <a:ext cx="2667000" cy="2087263"/>
          </a:xfrm>
          <a:prstGeom prst="rect">
            <a:avLst/>
          </a:prstGeom>
          <a:noFill/>
        </p:spPr>
      </p:pic>
      <p:pic>
        <p:nvPicPr>
          <p:cNvPr id="7" name="Picture 1028" descr="C:\School\cs291\presentation2\figure1_7.gif"/>
          <p:cNvPicPr>
            <a:picLocks noChangeAspect="1" noChangeArrowheads="1"/>
          </p:cNvPicPr>
          <p:nvPr/>
        </p:nvPicPr>
        <p:blipFill>
          <a:blip r:embed="rId5"/>
          <a:srcRect l="1515" r="3030"/>
          <a:stretch>
            <a:fillRect/>
          </a:stretch>
        </p:blipFill>
        <p:spPr bwMode="auto">
          <a:xfrm>
            <a:off x="5334000" y="2362200"/>
            <a:ext cx="32004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4</a:t>
            </a:r>
          </a:p>
          <a:p>
            <a:pPr lvl="1"/>
            <a:r>
              <a:rPr lang="en-US" dirty="0" smtClean="0"/>
              <a:t>Two parts</a:t>
            </a:r>
          </a:p>
          <a:p>
            <a:r>
              <a:rPr lang="en-US" dirty="0" smtClean="0"/>
              <a:t>Midterm</a:t>
            </a:r>
          </a:p>
          <a:p>
            <a:pPr lvl="1"/>
            <a:r>
              <a:rPr lang="en-US" dirty="0" smtClean="0"/>
              <a:t>Average:	52.8</a:t>
            </a:r>
          </a:p>
          <a:p>
            <a:pPr lvl="1"/>
            <a:r>
              <a:rPr lang="en-US" dirty="0" smtClean="0"/>
              <a:t>Median:	52</a:t>
            </a:r>
          </a:p>
          <a:p>
            <a:pPr lvl="1"/>
            <a:r>
              <a:rPr lang="en-US" dirty="0" smtClean="0"/>
              <a:t>High:		57</a:t>
            </a:r>
          </a:p>
          <a:p>
            <a:r>
              <a:rPr lang="en-US" dirty="0" smtClean="0"/>
              <a:t>In-class “quiz”: 11/13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FT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FT contains only frequency information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 </a:t>
            </a:r>
            <a:r>
              <a:rPr lang="en-US" sz="2400" b="1" dirty="0" smtClean="0"/>
              <a:t>time</a:t>
            </a:r>
            <a:r>
              <a:rPr lang="en-US" sz="2400" dirty="0" smtClean="0"/>
              <a:t> </a:t>
            </a:r>
            <a:r>
              <a:rPr lang="en-US" sz="2400" dirty="0"/>
              <a:t>information is retained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Works </a:t>
            </a:r>
            <a:r>
              <a:rPr lang="en-US" sz="2400" dirty="0"/>
              <a:t>fine for stationary signals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Non</a:t>
            </a:r>
            <a:r>
              <a:rPr lang="en-US" sz="2400" dirty="0"/>
              <a:t>-stationary or changing signals cause problems</a:t>
            </a:r>
          </a:p>
          <a:p>
            <a:pPr lvl="1"/>
            <a:r>
              <a:rPr lang="en-US" sz="2000" dirty="0"/>
              <a:t>FT shows frequencies occurring at all times instead of specific times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997714"/>
            <a:ext cx="1609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Ideas?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Short-Time Fourier Transform (STFT)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77200" cy="13716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Idea</a:t>
            </a:r>
            <a:r>
              <a:rPr lang="en-US" sz="2000" dirty="0"/>
              <a:t>:  Break up the signal into discrete windows</a:t>
            </a: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 smtClean="0"/>
              <a:t>Treat each </a:t>
            </a:r>
            <a:r>
              <a:rPr lang="en-US" sz="2000" dirty="0"/>
              <a:t>signal within a window</a:t>
            </a:r>
            <a:r>
              <a:rPr lang="en-US" sz="2000" dirty="0" smtClean="0"/>
              <a:t> as </a:t>
            </a:r>
            <a:r>
              <a:rPr lang="en-US" sz="2000" dirty="0"/>
              <a:t>a stationary signal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Take FT over each part</a:t>
            </a:r>
          </a:p>
        </p:txBody>
      </p:sp>
      <p:pic>
        <p:nvPicPr>
          <p:cNvPr id="6" name="Picture 4" descr="C:\School\cs291\presentation2\wav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3810000" cy="1608138"/>
          </a:xfrm>
          <a:prstGeom prst="rect">
            <a:avLst/>
          </a:prstGeom>
          <a:noFill/>
        </p:spPr>
      </p:pic>
      <p:pic>
        <p:nvPicPr>
          <p:cNvPr id="7" name="Picture 5" descr="C:\School\cs291\presentation2\wave_stft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429000"/>
            <a:ext cx="3581400" cy="1512888"/>
          </a:xfrm>
          <a:prstGeom prst="rect">
            <a:avLst/>
          </a:prstGeom>
          <a:noFill/>
        </p:spPr>
      </p:pic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267200" y="4343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4"/>
          <a:srcRect r="34694"/>
          <a:stretch>
            <a:fillRect/>
          </a:stretch>
        </p:blipFill>
        <p:spPr bwMode="auto">
          <a:xfrm>
            <a:off x="4495800" y="5638800"/>
            <a:ext cx="932330" cy="990600"/>
          </a:xfrm>
          <a:prstGeom prst="rect">
            <a:avLst/>
          </a:prstGeom>
          <a:noFill/>
        </p:spPr>
      </p:pic>
      <p:pic>
        <p:nvPicPr>
          <p:cNvPr id="10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4"/>
          <a:srcRect r="34694"/>
          <a:stretch>
            <a:fillRect/>
          </a:stretch>
        </p:blipFill>
        <p:spPr bwMode="auto">
          <a:xfrm>
            <a:off x="5562600" y="5638800"/>
            <a:ext cx="932330" cy="990600"/>
          </a:xfrm>
          <a:prstGeom prst="rect">
            <a:avLst/>
          </a:prstGeom>
          <a:noFill/>
        </p:spPr>
      </p:pic>
      <p:pic>
        <p:nvPicPr>
          <p:cNvPr id="11" name="Picture 5" descr="C:\School\cs291\presentation2\figure1_9.gif"/>
          <p:cNvPicPr>
            <a:picLocks noChangeAspect="1" noChangeArrowheads="1"/>
          </p:cNvPicPr>
          <p:nvPr/>
        </p:nvPicPr>
        <p:blipFill>
          <a:blip r:embed="rId4"/>
          <a:srcRect r="34694"/>
          <a:stretch>
            <a:fillRect/>
          </a:stretch>
        </p:blipFill>
        <p:spPr bwMode="auto">
          <a:xfrm>
            <a:off x="6647330" y="5638800"/>
            <a:ext cx="932330" cy="99060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 rot="5400000">
            <a:off x="4953000" y="5029200"/>
            <a:ext cx="5334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5400000">
            <a:off x="5676900" y="5219700"/>
            <a:ext cx="609600" cy="76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16200000" flipH="1">
            <a:off x="6515100" y="5067300"/>
            <a:ext cx="609600" cy="381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954951" y="60387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STFT </a:t>
            </a:r>
            <a:r>
              <a:rPr lang="en-US" dirty="0"/>
              <a:t>Example</a:t>
            </a:r>
          </a:p>
        </p:txBody>
      </p:sp>
      <p:pic>
        <p:nvPicPr>
          <p:cNvPr id="51204" name="Picture 4" descr="C:\School\cs291\presentation2\stft_tim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2971800" cy="221615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 rot="5400000" flipH="1" flipV="1">
            <a:off x="5143500" y="3390900"/>
            <a:ext cx="2057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 flipV="1">
            <a:off x="4191000" y="4419600"/>
            <a:ext cx="19812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6172200" y="4419600"/>
            <a:ext cx="19050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324600" y="3048000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amplitude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7923" y="4583668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frequency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191000"/>
            <a:ext cx="659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Arial"/>
                <a:cs typeface="Arial"/>
              </a:rPr>
              <a:t>time</a:t>
            </a:r>
            <a:endParaRPr lang="en-US"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STFT </a:t>
            </a:r>
            <a:r>
              <a:rPr lang="en-US" dirty="0"/>
              <a:t>Example</a:t>
            </a:r>
          </a:p>
        </p:txBody>
      </p:sp>
      <p:pic>
        <p:nvPicPr>
          <p:cNvPr id="51204" name="Picture 4" descr="C:\School\cs291\presentation2\stft_tim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590800"/>
            <a:ext cx="2971800" cy="2216150"/>
          </a:xfrm>
          <a:prstGeom prst="rect">
            <a:avLst/>
          </a:prstGeom>
          <a:noFill/>
        </p:spPr>
      </p:pic>
      <p:pic>
        <p:nvPicPr>
          <p:cNvPr id="51205" name="Picture 5" descr="C:\School\cs291\presentation2\stft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90800"/>
            <a:ext cx="5181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Problem: Resolution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How do we pick the window size? Trade-offs?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can vary time and frequency accuracy</a:t>
            </a:r>
          </a:p>
          <a:p>
            <a:pPr lvl="1"/>
            <a:r>
              <a:rPr lang="en-US" sz="2400" dirty="0"/>
              <a:t>Narrow window:  good time resolution, poor frequency resolution</a:t>
            </a:r>
          </a:p>
          <a:p>
            <a:pPr lvl="1"/>
            <a:r>
              <a:rPr lang="en-US" sz="2400" dirty="0"/>
              <a:t>Wide window:  good</a:t>
            </a:r>
            <a:r>
              <a:rPr lang="en-US" sz="2400" dirty="0" smtClean="0"/>
              <a:t> frequency </a:t>
            </a:r>
            <a:r>
              <a:rPr lang="en-US" sz="2400" dirty="0"/>
              <a:t>resolution, poor</a:t>
            </a:r>
            <a:r>
              <a:rPr lang="en-US" sz="2400" dirty="0" smtClean="0"/>
              <a:t> time resolution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Varying the resolution</a:t>
            </a:r>
          </a:p>
        </p:txBody>
      </p:sp>
      <p:pic>
        <p:nvPicPr>
          <p:cNvPr id="53252" name="Picture 4" descr="C:\School\cs291\presentation2\stft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3048000" cy="2330450"/>
          </a:xfrm>
          <a:prstGeom prst="rect">
            <a:avLst/>
          </a:prstGeom>
          <a:noFill/>
        </p:spPr>
      </p:pic>
      <p:pic>
        <p:nvPicPr>
          <p:cNvPr id="53257" name="Picture 9" descr="C:\School\cs291\presentation2\stft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33600"/>
            <a:ext cx="3059113" cy="2320925"/>
          </a:xfrm>
          <a:prstGeom prst="rect">
            <a:avLst/>
          </a:prstGeom>
          <a:noFill/>
        </p:spPr>
      </p:pic>
      <p:pic>
        <p:nvPicPr>
          <p:cNvPr id="53258" name="Picture 10" descr="C:\School\cs291\presentation2\stft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4527550"/>
            <a:ext cx="3200400" cy="2330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553200" y="5410200"/>
            <a:ext cx="1647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/>
                <a:cs typeface="Arial"/>
              </a:rPr>
              <a:t>Ideas?</a:t>
            </a:r>
            <a:endParaRPr lang="en-US" sz="36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429000"/>
            <a:ext cx="3679874" cy="2781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352800"/>
            <a:ext cx="609600" cy="460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035056"/>
            <a:ext cx="609600" cy="460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720856"/>
            <a:ext cx="609600" cy="460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406656"/>
            <a:ext cx="609600" cy="460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6016256"/>
            <a:ext cx="609600" cy="4607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41799" y="2528129"/>
            <a:ext cx="93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Wave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2514600"/>
            <a:ext cx="1377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Wavelets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9598" y="2514600"/>
            <a:ext cx="44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772400" cy="685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Wavelets </a:t>
            </a:r>
            <a:r>
              <a:rPr lang="en-US" sz="2800" b="1" i="1" dirty="0" smtClean="0"/>
              <a:t>respond</a:t>
            </a:r>
            <a:r>
              <a:rPr lang="en-US" sz="2800" dirty="0" smtClean="0"/>
              <a:t> to signals that are similar</a:t>
            </a:r>
            <a:endParaRPr lang="en-US" sz="2800" b="1" i="1" dirty="0"/>
          </a:p>
        </p:txBody>
      </p:sp>
      <p:pic>
        <p:nvPicPr>
          <p:cNvPr id="4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3962400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response</a:t>
            </a:r>
            <a:endParaRPr lang="en-US" dirty="0"/>
          </a:p>
        </p:txBody>
      </p:sp>
      <p:pic>
        <p:nvPicPr>
          <p:cNvPr id="4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 l="53846" b="51541"/>
          <a:stretch>
            <a:fillRect/>
          </a:stretch>
        </p:blipFill>
        <p:spPr bwMode="auto">
          <a:xfrm>
            <a:off x="381000" y="4800600"/>
            <a:ext cx="1828800" cy="14478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 bwMode="auto">
          <a:xfrm>
            <a:off x="3657600" y="3886200"/>
            <a:ext cx="3886200" cy="990600"/>
          </a:xfrm>
          <a:custGeom>
            <a:avLst/>
            <a:gdLst>
              <a:gd name="connsiteX0" fmla="*/ 0 w 4798130"/>
              <a:gd name="connsiteY0" fmla="*/ 485257 h 1379886"/>
              <a:gd name="connsiteX1" fmla="*/ 263568 w 4798130"/>
              <a:gd name="connsiteY1" fmla="*/ 1012449 h 1379886"/>
              <a:gd name="connsiteX2" fmla="*/ 407332 w 4798130"/>
              <a:gd name="connsiteY2" fmla="*/ 940559 h 1379886"/>
              <a:gd name="connsiteX3" fmla="*/ 778723 w 4798130"/>
              <a:gd name="connsiteY3" fmla="*/ 329495 h 1379886"/>
              <a:gd name="connsiteX4" fmla="*/ 1269917 w 4798130"/>
              <a:gd name="connsiteY4" fmla="*/ 1120284 h 1379886"/>
              <a:gd name="connsiteX5" fmla="*/ 1761111 w 4798130"/>
              <a:gd name="connsiteY5" fmla="*/ 173733 h 1379886"/>
              <a:gd name="connsiteX6" fmla="*/ 2372109 w 4798130"/>
              <a:gd name="connsiteY6" fmla="*/ 1359917 h 1379886"/>
              <a:gd name="connsiteX7" fmla="*/ 3031028 w 4798130"/>
              <a:gd name="connsiteY7" fmla="*/ 53917 h 1379886"/>
              <a:gd name="connsiteX8" fmla="*/ 3378458 w 4798130"/>
              <a:gd name="connsiteY8" fmla="*/ 1036413 h 1379886"/>
              <a:gd name="connsiteX9" fmla="*/ 4109259 w 4798130"/>
              <a:gd name="connsiteY9" fmla="*/ 101844 h 1379886"/>
              <a:gd name="connsiteX10" fmla="*/ 4708277 w 4798130"/>
              <a:gd name="connsiteY10" fmla="*/ 1024431 h 1379886"/>
              <a:gd name="connsiteX11" fmla="*/ 4648375 w 4798130"/>
              <a:gd name="connsiteY11" fmla="*/ 1024431 h 1379886"/>
              <a:gd name="connsiteX12" fmla="*/ 4744218 w 4798130"/>
              <a:gd name="connsiteY12" fmla="*/ 1072358 h 1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8130" h="1379886">
                <a:moveTo>
                  <a:pt x="0" y="485257"/>
                </a:moveTo>
                <a:cubicBezTo>
                  <a:pt x="97839" y="710911"/>
                  <a:pt x="195679" y="936565"/>
                  <a:pt x="263568" y="1012449"/>
                </a:cubicBezTo>
                <a:cubicBezTo>
                  <a:pt x="331457" y="1088333"/>
                  <a:pt x="321473" y="1054385"/>
                  <a:pt x="407332" y="940559"/>
                </a:cubicBezTo>
                <a:cubicBezTo>
                  <a:pt x="493191" y="826733"/>
                  <a:pt x="634959" y="299541"/>
                  <a:pt x="778723" y="329495"/>
                </a:cubicBezTo>
                <a:cubicBezTo>
                  <a:pt x="922487" y="359449"/>
                  <a:pt x="1106186" y="1146244"/>
                  <a:pt x="1269917" y="1120284"/>
                </a:cubicBezTo>
                <a:cubicBezTo>
                  <a:pt x="1433648" y="1094324"/>
                  <a:pt x="1577412" y="133794"/>
                  <a:pt x="1761111" y="173733"/>
                </a:cubicBezTo>
                <a:cubicBezTo>
                  <a:pt x="1944810" y="213672"/>
                  <a:pt x="2160456" y="1379886"/>
                  <a:pt x="2372109" y="1359917"/>
                </a:cubicBezTo>
                <a:cubicBezTo>
                  <a:pt x="2583762" y="1339948"/>
                  <a:pt x="2863303" y="107834"/>
                  <a:pt x="3031028" y="53917"/>
                </a:cubicBezTo>
                <a:cubicBezTo>
                  <a:pt x="3198753" y="0"/>
                  <a:pt x="3198753" y="1028425"/>
                  <a:pt x="3378458" y="1036413"/>
                </a:cubicBezTo>
                <a:cubicBezTo>
                  <a:pt x="3558163" y="1044401"/>
                  <a:pt x="3887623" y="103841"/>
                  <a:pt x="4109259" y="101844"/>
                </a:cubicBezTo>
                <a:cubicBezTo>
                  <a:pt x="4330895" y="99847"/>
                  <a:pt x="4618424" y="870667"/>
                  <a:pt x="4708277" y="1024431"/>
                </a:cubicBezTo>
                <a:cubicBezTo>
                  <a:pt x="4798130" y="1178195"/>
                  <a:pt x="4642385" y="1016443"/>
                  <a:pt x="4648375" y="1024431"/>
                </a:cubicBezTo>
                <a:cubicBezTo>
                  <a:pt x="4654365" y="1032419"/>
                  <a:pt x="4744218" y="1072358"/>
                  <a:pt x="4744218" y="1072358"/>
                </a:cubicBezTo>
              </a:path>
            </a:pathLst>
          </a:cu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209800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wavelet responds to signals that are similar to the wavelet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 bwMode="auto">
          <a:xfrm rot="20199842">
            <a:off x="2494670" y="4643115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130827">
            <a:off x="2418469" y="5481316"/>
            <a:ext cx="838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49580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3352800" y="6018212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 flipH="1" flipV="1">
            <a:off x="3580606" y="5637212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962400" y="5256212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4572000" y="6019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 flipH="1" flipV="1">
            <a:off x="47998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5181600" y="5257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5400000" flipH="1" flipV="1">
            <a:off x="41902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791200" y="6019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rot="5400000" flipH="1" flipV="1">
            <a:off x="60190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400800" y="5257800"/>
            <a:ext cx="6096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rot="5400000" flipH="1" flipV="1">
            <a:off x="5409406" y="5638800"/>
            <a:ext cx="762794" cy="79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response</a:t>
            </a:r>
            <a:endParaRPr lang="en-US" dirty="0"/>
          </a:p>
        </p:txBody>
      </p:sp>
      <p:pic>
        <p:nvPicPr>
          <p:cNvPr id="4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 l="53846" b="51541"/>
          <a:stretch>
            <a:fillRect/>
          </a:stretch>
        </p:blipFill>
        <p:spPr bwMode="auto">
          <a:xfrm>
            <a:off x="381000" y="4800600"/>
            <a:ext cx="1828800" cy="1447800"/>
          </a:xfrm>
          <a:prstGeom prst="rect">
            <a:avLst/>
          </a:prstGeom>
          <a:noFill/>
        </p:spPr>
      </p:pic>
      <p:sp>
        <p:nvSpPr>
          <p:cNvPr id="9" name="Freeform 8"/>
          <p:cNvSpPr/>
          <p:nvPr/>
        </p:nvSpPr>
        <p:spPr bwMode="auto">
          <a:xfrm>
            <a:off x="3657600" y="3886200"/>
            <a:ext cx="3886200" cy="990600"/>
          </a:xfrm>
          <a:custGeom>
            <a:avLst/>
            <a:gdLst>
              <a:gd name="connsiteX0" fmla="*/ 0 w 4798130"/>
              <a:gd name="connsiteY0" fmla="*/ 485257 h 1379886"/>
              <a:gd name="connsiteX1" fmla="*/ 263568 w 4798130"/>
              <a:gd name="connsiteY1" fmla="*/ 1012449 h 1379886"/>
              <a:gd name="connsiteX2" fmla="*/ 407332 w 4798130"/>
              <a:gd name="connsiteY2" fmla="*/ 940559 h 1379886"/>
              <a:gd name="connsiteX3" fmla="*/ 778723 w 4798130"/>
              <a:gd name="connsiteY3" fmla="*/ 329495 h 1379886"/>
              <a:gd name="connsiteX4" fmla="*/ 1269917 w 4798130"/>
              <a:gd name="connsiteY4" fmla="*/ 1120284 h 1379886"/>
              <a:gd name="connsiteX5" fmla="*/ 1761111 w 4798130"/>
              <a:gd name="connsiteY5" fmla="*/ 173733 h 1379886"/>
              <a:gd name="connsiteX6" fmla="*/ 2372109 w 4798130"/>
              <a:gd name="connsiteY6" fmla="*/ 1359917 h 1379886"/>
              <a:gd name="connsiteX7" fmla="*/ 3031028 w 4798130"/>
              <a:gd name="connsiteY7" fmla="*/ 53917 h 1379886"/>
              <a:gd name="connsiteX8" fmla="*/ 3378458 w 4798130"/>
              <a:gd name="connsiteY8" fmla="*/ 1036413 h 1379886"/>
              <a:gd name="connsiteX9" fmla="*/ 4109259 w 4798130"/>
              <a:gd name="connsiteY9" fmla="*/ 101844 h 1379886"/>
              <a:gd name="connsiteX10" fmla="*/ 4708277 w 4798130"/>
              <a:gd name="connsiteY10" fmla="*/ 1024431 h 1379886"/>
              <a:gd name="connsiteX11" fmla="*/ 4648375 w 4798130"/>
              <a:gd name="connsiteY11" fmla="*/ 1024431 h 1379886"/>
              <a:gd name="connsiteX12" fmla="*/ 4744218 w 4798130"/>
              <a:gd name="connsiteY12" fmla="*/ 1072358 h 137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98130" h="1379886">
                <a:moveTo>
                  <a:pt x="0" y="485257"/>
                </a:moveTo>
                <a:cubicBezTo>
                  <a:pt x="97839" y="710911"/>
                  <a:pt x="195679" y="936565"/>
                  <a:pt x="263568" y="1012449"/>
                </a:cubicBezTo>
                <a:cubicBezTo>
                  <a:pt x="331457" y="1088333"/>
                  <a:pt x="321473" y="1054385"/>
                  <a:pt x="407332" y="940559"/>
                </a:cubicBezTo>
                <a:cubicBezTo>
                  <a:pt x="493191" y="826733"/>
                  <a:pt x="634959" y="299541"/>
                  <a:pt x="778723" y="329495"/>
                </a:cubicBezTo>
                <a:cubicBezTo>
                  <a:pt x="922487" y="359449"/>
                  <a:pt x="1106186" y="1146244"/>
                  <a:pt x="1269917" y="1120284"/>
                </a:cubicBezTo>
                <a:cubicBezTo>
                  <a:pt x="1433648" y="1094324"/>
                  <a:pt x="1577412" y="133794"/>
                  <a:pt x="1761111" y="173733"/>
                </a:cubicBezTo>
                <a:cubicBezTo>
                  <a:pt x="1944810" y="213672"/>
                  <a:pt x="2160456" y="1379886"/>
                  <a:pt x="2372109" y="1359917"/>
                </a:cubicBezTo>
                <a:cubicBezTo>
                  <a:pt x="2583762" y="1339948"/>
                  <a:pt x="2863303" y="107834"/>
                  <a:pt x="3031028" y="53917"/>
                </a:cubicBezTo>
                <a:cubicBezTo>
                  <a:pt x="3198753" y="0"/>
                  <a:pt x="3198753" y="1028425"/>
                  <a:pt x="3378458" y="1036413"/>
                </a:cubicBezTo>
                <a:cubicBezTo>
                  <a:pt x="3558163" y="1044401"/>
                  <a:pt x="3887623" y="103841"/>
                  <a:pt x="4109259" y="101844"/>
                </a:cubicBezTo>
                <a:cubicBezTo>
                  <a:pt x="4330895" y="99847"/>
                  <a:pt x="4618424" y="870667"/>
                  <a:pt x="4708277" y="1024431"/>
                </a:cubicBezTo>
                <a:cubicBezTo>
                  <a:pt x="4798130" y="1178195"/>
                  <a:pt x="4642385" y="1016443"/>
                  <a:pt x="4648375" y="1024431"/>
                </a:cubicBezTo>
                <a:cubicBezTo>
                  <a:pt x="4654365" y="1032419"/>
                  <a:pt x="4744218" y="1072358"/>
                  <a:pt x="4744218" y="1072358"/>
                </a:cubicBezTo>
              </a:path>
            </a:pathLst>
          </a:custGeom>
          <a:noFill/>
          <a:ln w="38100" cap="flat" cmpd="sng" algn="ctr">
            <a:solidFill>
              <a:srgbClr val="00CC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438400"/>
            <a:ext cx="2368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Scale matters!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 bwMode="auto">
          <a:xfrm rot="20199842">
            <a:off x="2494670" y="4643115"/>
            <a:ext cx="838200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1130827">
            <a:off x="2418469" y="5481316"/>
            <a:ext cx="838200" cy="4572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4495800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3429000" y="5181600"/>
            <a:ext cx="4492630" cy="1092327"/>
          </a:xfrm>
          <a:custGeom>
            <a:avLst/>
            <a:gdLst>
              <a:gd name="connsiteX0" fmla="*/ 0 w 4492630"/>
              <a:gd name="connsiteY0" fmla="*/ 503229 h 1092327"/>
              <a:gd name="connsiteX1" fmla="*/ 970408 w 4492630"/>
              <a:gd name="connsiteY1" fmla="*/ 982495 h 1092327"/>
              <a:gd name="connsiteX2" fmla="*/ 2479932 w 4492630"/>
              <a:gd name="connsiteY2" fmla="*/ 0 h 1092327"/>
              <a:gd name="connsiteX3" fmla="*/ 3845691 w 4492630"/>
              <a:gd name="connsiteY3" fmla="*/ 982495 h 1092327"/>
              <a:gd name="connsiteX4" fmla="*/ 4492630 w 4492630"/>
              <a:gd name="connsiteY4" fmla="*/ 658991 h 109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2630" h="1092327">
                <a:moveTo>
                  <a:pt x="0" y="503229"/>
                </a:moveTo>
                <a:cubicBezTo>
                  <a:pt x="278543" y="784798"/>
                  <a:pt x="557086" y="1066367"/>
                  <a:pt x="970408" y="982495"/>
                </a:cubicBezTo>
                <a:cubicBezTo>
                  <a:pt x="1383730" y="898624"/>
                  <a:pt x="2000718" y="0"/>
                  <a:pt x="2479932" y="0"/>
                </a:cubicBezTo>
                <a:cubicBezTo>
                  <a:pt x="2959146" y="0"/>
                  <a:pt x="3510241" y="872663"/>
                  <a:pt x="3845691" y="982495"/>
                </a:cubicBezTo>
                <a:cubicBezTo>
                  <a:pt x="4181141" y="1092327"/>
                  <a:pt x="4492630" y="658991"/>
                  <a:pt x="4492630" y="658991"/>
                </a:cubicBezTo>
              </a:path>
            </a:pathLst>
          </a:cu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retrieval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3581400"/>
            <a:ext cx="533400" cy="685800"/>
            <a:chOff x="1143000" y="3048000"/>
            <a:chExt cx="533400" cy="685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1676400" y="3962400"/>
            <a:ext cx="533400" cy="685800"/>
            <a:chOff x="1143000" y="3048000"/>
            <a:chExt cx="533400" cy="685800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20"/>
          <p:cNvGrpSpPr/>
          <p:nvPr/>
        </p:nvGrpSpPr>
        <p:grpSpPr>
          <a:xfrm>
            <a:off x="990600" y="4495800"/>
            <a:ext cx="533400" cy="685800"/>
            <a:chOff x="1143000" y="3048000"/>
            <a:chExt cx="533400" cy="6858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2057400" y="4800600"/>
            <a:ext cx="533400" cy="685800"/>
            <a:chOff x="1143000" y="3048000"/>
            <a:chExt cx="533400" cy="685800"/>
          </a:xfrm>
        </p:grpSpPr>
        <p:sp>
          <p:nvSpPr>
            <p:cNvPr id="30" name="Rectangle 29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1295400" y="5486400"/>
            <a:ext cx="533400" cy="685800"/>
            <a:chOff x="1143000" y="3048000"/>
            <a:chExt cx="533400" cy="685800"/>
          </a:xfrm>
        </p:grpSpPr>
        <p:sp>
          <p:nvSpPr>
            <p:cNvPr id="38" name="Rectangle 37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2133600" y="5715000"/>
            <a:ext cx="533400" cy="685800"/>
            <a:chOff x="1143000" y="3048000"/>
            <a:chExt cx="533400" cy="6858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514600" y="3810000"/>
            <a:ext cx="533400" cy="685800"/>
            <a:chOff x="1143000" y="3048000"/>
            <a:chExt cx="533400" cy="685800"/>
          </a:xfrm>
        </p:grpSpPr>
        <p:sp>
          <p:nvSpPr>
            <p:cNvPr id="54" name="Rectangle 53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>
          <a:xfrm>
            <a:off x="2819400" y="4724400"/>
            <a:ext cx="533400" cy="685800"/>
            <a:chOff x="1143000" y="3048000"/>
            <a:chExt cx="533400" cy="685800"/>
          </a:xfrm>
        </p:grpSpPr>
        <p:sp>
          <p:nvSpPr>
            <p:cNvPr id="62" name="Rectangle 61"/>
            <p:cNvSpPr/>
            <p:nvPr/>
          </p:nvSpPr>
          <p:spPr bwMode="auto">
            <a:xfrm>
              <a:off x="1143000" y="3048000"/>
              <a:ext cx="533400" cy="685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110" charset="0"/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>
              <a:off x="1219200" y="3200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1219200" y="32766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219200" y="33528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219200" y="34290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219200" y="35052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219200" y="3581400"/>
              <a:ext cx="381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9" name="TextBox 68"/>
          <p:cNvSpPr txBox="1"/>
          <p:nvPr/>
        </p:nvSpPr>
        <p:spPr>
          <a:xfrm>
            <a:off x="940160" y="2362200"/>
            <a:ext cx="1879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retrieval</a:t>
            </a:r>
          </a:p>
          <a:p>
            <a:r>
              <a:rPr lang="en-US" dirty="0" smtClean="0"/>
              <a:t>corpus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664560" y="2362200"/>
            <a:ext cx="2119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audio retrieval</a:t>
            </a:r>
          </a:p>
          <a:p>
            <a:r>
              <a:rPr lang="en-US" dirty="0" smtClean="0"/>
              <a:t>corpus</a:t>
            </a:r>
            <a:endParaRPr lang="en-US" dirty="0"/>
          </a:p>
        </p:txBody>
      </p:sp>
      <p:pic>
        <p:nvPicPr>
          <p:cNvPr id="71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4953000" y="3352800"/>
            <a:ext cx="1295400" cy="657633"/>
          </a:xfrm>
          <a:prstGeom prst="rect">
            <a:avLst/>
          </a:prstGeom>
          <a:noFill/>
        </p:spPr>
      </p:pic>
      <p:pic>
        <p:nvPicPr>
          <p:cNvPr id="72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629400" y="3200400"/>
            <a:ext cx="1295400" cy="657633"/>
          </a:xfrm>
          <a:prstGeom prst="rect">
            <a:avLst/>
          </a:prstGeom>
          <a:noFill/>
        </p:spPr>
      </p:pic>
      <p:pic>
        <p:nvPicPr>
          <p:cNvPr id="73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5867400" y="4114800"/>
            <a:ext cx="1295400" cy="657633"/>
          </a:xfrm>
          <a:prstGeom prst="rect">
            <a:avLst/>
          </a:prstGeom>
          <a:noFill/>
        </p:spPr>
      </p:pic>
      <p:pic>
        <p:nvPicPr>
          <p:cNvPr id="7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4876800" y="5057367"/>
            <a:ext cx="1295400" cy="657633"/>
          </a:xfrm>
          <a:prstGeom prst="rect">
            <a:avLst/>
          </a:prstGeom>
          <a:noFill/>
        </p:spPr>
      </p:pic>
      <p:pic>
        <p:nvPicPr>
          <p:cNvPr id="75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7162800" y="4953000"/>
            <a:ext cx="1295400" cy="657633"/>
          </a:xfrm>
          <a:prstGeom prst="rect">
            <a:avLst/>
          </a:prstGeom>
          <a:noFill/>
        </p:spPr>
      </p:pic>
      <p:pic>
        <p:nvPicPr>
          <p:cNvPr id="76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6172200" y="5791200"/>
            <a:ext cx="1295400" cy="657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 </a:t>
            </a:r>
            <a:r>
              <a:rPr lang="en-US" dirty="0"/>
              <a:t>Transform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600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Idea:  Take a wavelet and vary scale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Check </a:t>
            </a:r>
            <a:r>
              <a:rPr lang="en-US" sz="2800" dirty="0"/>
              <a:t>response of varying scales on signal</a:t>
            </a:r>
          </a:p>
        </p:txBody>
      </p:sp>
      <p:pic>
        <p:nvPicPr>
          <p:cNvPr id="55300" name="Picture 4" descr="C:\School\cs291\presentation2\wavel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657600"/>
            <a:ext cx="3962400" cy="298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Example: Scale 1</a:t>
            </a:r>
          </a:p>
        </p:txBody>
      </p:sp>
      <p:pic>
        <p:nvPicPr>
          <p:cNvPr id="56324" name="Picture 4" descr="C:\School\cs291\presentation2\wt_tim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0"/>
            <a:ext cx="5105400" cy="435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Example: Scale 2</a:t>
            </a:r>
          </a:p>
        </p:txBody>
      </p:sp>
      <p:pic>
        <p:nvPicPr>
          <p:cNvPr id="57347" name="Picture 3" descr="C:\School\cs291\presentation2\wt_time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09800"/>
            <a:ext cx="5257800" cy="4379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Example: Scale 3</a:t>
            </a:r>
          </a:p>
        </p:txBody>
      </p:sp>
      <p:pic>
        <p:nvPicPr>
          <p:cNvPr id="58371" name="Picture 3" descr="C:\School\cs291\presentation2\wt_time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09800"/>
            <a:ext cx="5410200" cy="449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Wavelet Example</a:t>
            </a:r>
          </a:p>
        </p:txBody>
      </p:sp>
      <p:pic>
        <p:nvPicPr>
          <p:cNvPr id="60419" name="Picture 3" descr="C:\School\cs291\presentation2\wt_time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048000" cy="2466975"/>
          </a:xfrm>
          <a:prstGeom prst="rect">
            <a:avLst/>
          </a:prstGeom>
          <a:noFill/>
        </p:spPr>
      </p:pic>
      <p:pic>
        <p:nvPicPr>
          <p:cNvPr id="60420" name="Picture 4" descr="C:\School\cs291\presentation2\wt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362200"/>
            <a:ext cx="5334000" cy="4098925"/>
          </a:xfrm>
          <a:prstGeom prst="rect">
            <a:avLst/>
          </a:prstGeom>
          <a:noFill/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4800" y="5257800"/>
            <a:ext cx="297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 = 1/frequency</a:t>
            </a:r>
          </a:p>
          <a:p>
            <a:pPr>
              <a:spcBef>
                <a:spcPct val="50000"/>
              </a:spcBef>
            </a:pPr>
            <a:r>
              <a:rPr lang="en-US"/>
              <a:t>Translation </a:t>
            </a:r>
            <a:r>
              <a:rPr lang="en-US">
                <a:sym typeface="Symbol" pitchFamily="-110" charset="2"/>
              </a:rPr>
              <a:t> Time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Wavelet Transform (DWT)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828800"/>
          </a:xfrm>
        </p:spPr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sz="2400" dirty="0" smtClean="0"/>
              <a:t>Wavelets come </a:t>
            </a:r>
            <a:r>
              <a:rPr lang="en-US" sz="2400" dirty="0"/>
              <a:t>in pairs (high pass and low pass filter)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en-US" sz="2400" dirty="0"/>
              <a:t>Split signal with filter and </a:t>
            </a:r>
            <a:r>
              <a:rPr lang="en-US" sz="2400" dirty="0" err="1"/>
              <a:t>downsample</a:t>
            </a:r>
            <a:endParaRPr lang="en-US" sz="2400" dirty="0"/>
          </a:p>
        </p:txBody>
      </p:sp>
      <p:pic>
        <p:nvPicPr>
          <p:cNvPr id="59397" name="Picture 5" descr="C:\School\cs291\presentation2\wavelet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886200"/>
            <a:ext cx="4114800" cy="26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DWT cont.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Continue this process on the</a:t>
            </a:r>
            <a:r>
              <a:rPr lang="en-US" sz="2800" dirty="0" smtClean="0"/>
              <a:t> low </a:t>
            </a:r>
            <a:r>
              <a:rPr lang="en-US" sz="2800" dirty="0"/>
              <a:t>frequency portion of the signal</a:t>
            </a:r>
          </a:p>
        </p:txBody>
      </p:sp>
      <p:pic>
        <p:nvPicPr>
          <p:cNvPr id="63493" name="Picture 5" descr="C:\School\cs291\presentation2\wavele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429000"/>
            <a:ext cx="7315200" cy="2878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DWT Example</a:t>
            </a:r>
          </a:p>
        </p:txBody>
      </p:sp>
      <p:pic>
        <p:nvPicPr>
          <p:cNvPr id="64516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4368" y="2133600"/>
            <a:ext cx="4405313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2133600"/>
            <a:ext cx="1074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signal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2819400"/>
            <a:ext cx="2262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low frequency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6096000"/>
            <a:ext cx="240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high frequency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Up-Down Arrow 9"/>
          <p:cNvSpPr/>
          <p:nvPr/>
        </p:nvSpPr>
        <p:spPr bwMode="auto">
          <a:xfrm>
            <a:off x="7010400" y="3733800"/>
            <a:ext cx="228600" cy="190500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solve the resolution problem?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01000" cy="1143000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Higher frequency resolution at high frequencies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Higher time frequency at low frequencies</a:t>
            </a:r>
          </a:p>
        </p:txBody>
      </p:sp>
      <p:pic>
        <p:nvPicPr>
          <p:cNvPr id="65541" name="Picture 5" descr="C:\School\cs291\presentation2\wt_resolution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343275"/>
            <a:ext cx="4191000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Extraction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9248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All these transforms help us understand how the frequencies changes over time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Features </a:t>
            </a:r>
            <a:r>
              <a:rPr lang="en-US" sz="2400" dirty="0"/>
              <a:t>extraction:</a:t>
            </a:r>
          </a:p>
          <a:p>
            <a:pPr lvl="1"/>
            <a:r>
              <a:rPr lang="en-US" sz="2000" dirty="0"/>
              <a:t>Mel-frequency </a:t>
            </a:r>
            <a:r>
              <a:rPr lang="en-US" sz="2000" dirty="0" err="1"/>
              <a:t>cepstral</a:t>
            </a:r>
            <a:r>
              <a:rPr lang="en-US" sz="2000" dirty="0"/>
              <a:t> coefficients (</a:t>
            </a:r>
            <a:r>
              <a:rPr lang="en-US" sz="2000" dirty="0" err="1"/>
              <a:t>MFCCs</a:t>
            </a:r>
            <a:r>
              <a:rPr lang="en-US" sz="2000" dirty="0" smtClean="0"/>
              <a:t>)</a:t>
            </a:r>
          </a:p>
          <a:p>
            <a:pPr lvl="2"/>
            <a:r>
              <a:rPr lang="en-US" sz="1800" dirty="0" smtClean="0"/>
              <a:t>Attempt to mimic human ear</a:t>
            </a:r>
          </a:p>
          <a:p>
            <a:pPr lvl="1"/>
            <a:r>
              <a:rPr lang="en-US" sz="2400" dirty="0" smtClean="0"/>
              <a:t>Surface features (texture, timbre, instrumentation)</a:t>
            </a:r>
          </a:p>
          <a:p>
            <a:pPr lvl="2"/>
            <a:r>
              <a:rPr lang="en-US" sz="2000" dirty="0" smtClean="0"/>
              <a:t>Capture frequency statistics of STFT</a:t>
            </a:r>
          </a:p>
          <a:p>
            <a:pPr lvl="1"/>
            <a:r>
              <a:rPr lang="en-US" sz="2400" dirty="0" smtClean="0"/>
              <a:t>Rhythm features (</a:t>
            </a:r>
            <a:r>
              <a:rPr lang="en-US" sz="2400" dirty="0" err="1" smtClean="0"/>
              <a:t>i.e</a:t>
            </a:r>
            <a:r>
              <a:rPr lang="en-US" sz="2400" dirty="0" smtClean="0"/>
              <a:t> the “beat”)</a:t>
            </a:r>
          </a:p>
          <a:p>
            <a:pPr lvl="2"/>
            <a:r>
              <a:rPr lang="en-US" sz="2000" dirty="0" smtClean="0"/>
              <a:t>Characteristics of low-frequency wavelets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want from an audio search engine?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Name</a:t>
            </a:r>
            <a:r>
              <a:rPr lang="en-US" sz="2400" dirty="0" smtClean="0"/>
              <a:t>: You might know the name of the </a:t>
            </a:r>
            <a:r>
              <a:rPr lang="en-US" sz="2400" dirty="0" smtClean="0">
                <a:solidFill>
                  <a:srgbClr val="993300"/>
                </a:solidFill>
              </a:rPr>
              <a:t>song </a:t>
            </a:r>
            <a:r>
              <a:rPr lang="en-US" sz="2400" dirty="0" smtClean="0"/>
              <a:t>or the </a:t>
            </a:r>
            <a:r>
              <a:rPr lang="en-US" sz="2400" dirty="0" smtClean="0">
                <a:solidFill>
                  <a:srgbClr val="993300"/>
                </a:solidFill>
              </a:rPr>
              <a:t>artist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Genre</a:t>
            </a:r>
            <a:r>
              <a:rPr lang="en-US" sz="2400" dirty="0" smtClean="0"/>
              <a:t>:  You might try “Bebop,” “Latin Jazz,” or “Rock”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Instrumentation</a:t>
            </a:r>
            <a:r>
              <a:rPr lang="en-US" sz="2400" dirty="0" smtClean="0"/>
              <a:t>: The tenor sax, guitar, and double bass are all featured in the song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993300"/>
                </a:solidFill>
              </a:rPr>
              <a:t>Emotion</a:t>
            </a:r>
            <a:r>
              <a:rPr lang="en-US" sz="2400" dirty="0" smtClean="0"/>
              <a:t>: The song has a “cool vibe” that is “upbeat“ with an “electric texture”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other approaches to search:</a:t>
            </a:r>
          </a:p>
          <a:p>
            <a:pPr lvl="1"/>
            <a:r>
              <a:rPr lang="en-US" sz="1800" dirty="0" err="1" smtClean="0"/>
              <a:t>musicovery.com</a:t>
            </a:r>
            <a:endParaRPr lang="en-US" sz="1800" dirty="0" smtClean="0"/>
          </a:p>
          <a:p>
            <a:pPr lvl="1"/>
            <a:r>
              <a:rPr lang="en-US" sz="1800" dirty="0" err="1" smtClean="0"/>
              <a:t>pandora.com</a:t>
            </a:r>
            <a:r>
              <a:rPr lang="en-US" sz="1800" dirty="0" smtClean="0"/>
              <a:t> (song similarity)</a:t>
            </a:r>
          </a:p>
          <a:p>
            <a:pPr lvl="1"/>
            <a:r>
              <a:rPr lang="en-US" sz="1800" dirty="0" smtClean="0"/>
              <a:t>Genius (</a:t>
            </a:r>
            <a:r>
              <a:rPr lang="en-US" sz="1800" smtClean="0"/>
              <a:t>collaborative filtering)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04800" y="5943600"/>
            <a:ext cx="9677400" cy="1143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7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524000" y="381000"/>
            <a:ext cx="1371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0" y="381000"/>
            <a:ext cx="1371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24600" y="3429000"/>
            <a:ext cx="1371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752600" y="3429000"/>
            <a:ext cx="1371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52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</a:t>
            </a:r>
            <a:r>
              <a:rPr lang="en-US" sz="2800" dirty="0" smtClean="0">
                <a:solidFill>
                  <a:srgbClr val="FF0000"/>
                </a:solidFill>
              </a:rPr>
              <a:t>ock, hip-hop, classical or jazz?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-304800" y="5943600"/>
            <a:ext cx="9677400" cy="1143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6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Classification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153400" cy="4495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Data</a:t>
            </a:r>
          </a:p>
          <a:p>
            <a:pPr lvl="1"/>
            <a:r>
              <a:rPr lang="en-US" sz="2000" dirty="0" smtClean="0"/>
              <a:t>Audio </a:t>
            </a:r>
            <a:r>
              <a:rPr lang="en-US" sz="2000" dirty="0"/>
              <a:t>collected from radio, CDs and Web</a:t>
            </a:r>
            <a:endParaRPr lang="en-US" sz="2000" dirty="0" smtClean="0"/>
          </a:p>
          <a:p>
            <a:pPr lvl="2"/>
            <a:r>
              <a:rPr lang="en-US" sz="1800" dirty="0"/>
              <a:t>Speech vs. </a:t>
            </a:r>
            <a:r>
              <a:rPr lang="en-US" sz="1800" dirty="0" smtClean="0"/>
              <a:t>music</a:t>
            </a:r>
          </a:p>
          <a:p>
            <a:pPr lvl="2"/>
            <a:r>
              <a:rPr lang="en-US" sz="1800" dirty="0" smtClean="0"/>
              <a:t>Genres: classic, country, </a:t>
            </a:r>
            <a:r>
              <a:rPr lang="en-US" sz="1800" dirty="0" err="1" smtClean="0"/>
              <a:t>hiphop</a:t>
            </a:r>
            <a:r>
              <a:rPr lang="en-US" sz="1800" dirty="0" smtClean="0"/>
              <a:t>, jazz, rock</a:t>
            </a:r>
            <a:endParaRPr lang="en-US" dirty="0" smtClean="0"/>
          </a:p>
          <a:p>
            <a:pPr lvl="2"/>
            <a:r>
              <a:rPr lang="en-US" sz="1800" dirty="0" smtClean="0"/>
              <a:t>4-types of classical music</a:t>
            </a:r>
          </a:p>
          <a:p>
            <a:pPr lvl="1"/>
            <a:r>
              <a:rPr lang="en-US" sz="2000" dirty="0" smtClean="0"/>
              <a:t>50 </a:t>
            </a:r>
            <a:r>
              <a:rPr lang="en-US" sz="2000" dirty="0"/>
              <a:t>samples for each class, 30 sec.</a:t>
            </a:r>
            <a:r>
              <a:rPr lang="en-US" sz="2000" dirty="0" smtClean="0"/>
              <a:t> long</a:t>
            </a:r>
          </a:p>
          <a:p>
            <a:pPr lvl="1"/>
            <a:r>
              <a:rPr lang="en-US" sz="2000" dirty="0" smtClean="0"/>
              <a:t>Task is to predict the genre of the clip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Approach</a:t>
            </a:r>
          </a:p>
          <a:p>
            <a:pPr lvl="1"/>
            <a:r>
              <a:rPr lang="en-US" sz="2400" dirty="0" smtClean="0"/>
              <a:t>Extract features</a:t>
            </a:r>
          </a:p>
          <a:p>
            <a:pPr lvl="1"/>
            <a:r>
              <a:rPr lang="en-US" sz="2400" dirty="0" smtClean="0"/>
              <a:t>Learn genre classifier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Classification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153400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Data</a:t>
            </a:r>
          </a:p>
          <a:p>
            <a:pPr lvl="1"/>
            <a:r>
              <a:rPr lang="en-US" sz="2000" dirty="0" smtClean="0"/>
              <a:t>Audio </a:t>
            </a:r>
            <a:r>
              <a:rPr lang="en-US" sz="2000" dirty="0"/>
              <a:t>collected from radio, CDs and Web</a:t>
            </a:r>
            <a:endParaRPr lang="en-US" sz="2000" dirty="0" smtClean="0"/>
          </a:p>
          <a:p>
            <a:pPr lvl="2"/>
            <a:r>
              <a:rPr lang="en-US" sz="1800" dirty="0"/>
              <a:t>Speech vs. </a:t>
            </a:r>
            <a:r>
              <a:rPr lang="en-US" sz="1800" dirty="0" smtClean="0"/>
              <a:t>music</a:t>
            </a:r>
          </a:p>
          <a:p>
            <a:pPr lvl="2"/>
            <a:r>
              <a:rPr lang="en-US" sz="1800" dirty="0" smtClean="0"/>
              <a:t>Genres: classic, country, </a:t>
            </a:r>
            <a:r>
              <a:rPr lang="en-US" sz="1800" dirty="0" err="1" smtClean="0"/>
              <a:t>hiphop</a:t>
            </a:r>
            <a:r>
              <a:rPr lang="en-US" sz="1800" dirty="0" smtClean="0"/>
              <a:t>, jazz, rock</a:t>
            </a:r>
            <a:endParaRPr lang="en-US" dirty="0" smtClean="0"/>
          </a:p>
          <a:p>
            <a:pPr lvl="2"/>
            <a:r>
              <a:rPr lang="en-US" sz="1800" dirty="0" smtClean="0"/>
              <a:t>4-types of classical music</a:t>
            </a:r>
          </a:p>
          <a:p>
            <a:pPr lvl="1"/>
            <a:r>
              <a:rPr lang="en-US" sz="2000" dirty="0" smtClean="0"/>
              <a:t>50 </a:t>
            </a:r>
            <a:r>
              <a:rPr lang="en-US" sz="2000" dirty="0"/>
              <a:t>samples for each class, 30 sec.</a:t>
            </a:r>
            <a:r>
              <a:rPr lang="en-US" sz="2000" dirty="0" smtClean="0"/>
              <a:t> long</a:t>
            </a:r>
          </a:p>
          <a:p>
            <a:pPr lvl="1"/>
            <a:r>
              <a:rPr lang="en-US" sz="2000" dirty="0" smtClean="0"/>
              <a:t>Task is to predict the genre of the clip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5496580"/>
            <a:ext cx="5421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well do you think we can do?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Results</a:t>
            </a:r>
          </a:p>
        </p:txBody>
      </p:sp>
      <p:graphicFrame>
        <p:nvGraphicFramePr>
          <p:cNvPr id="76832" name="Group 32"/>
          <p:cNvGraphicFramePr>
            <a:graphicFrameLocks noGrp="1"/>
          </p:cNvGraphicFramePr>
          <p:nvPr/>
        </p:nvGraphicFramePr>
        <p:xfrm>
          <a:off x="838200" y="2286000"/>
          <a:ext cx="6096000" cy="3048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Music vs. Speech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Genres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Random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50%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25%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Classifier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-110" charset="0"/>
                        </a:rPr>
                        <a:t>86%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-110" charset="0"/>
                        </a:rPr>
                        <a:t>62%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Tahoma" pitchFamily="-110" charset="0"/>
                        </a:rPr>
                        <a:t>76%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</a:t>
            </a:r>
            <a:r>
              <a:rPr lang="en-US" dirty="0"/>
              <a:t> </a:t>
            </a:r>
            <a:r>
              <a:rPr lang="en-US" dirty="0" smtClean="0"/>
              <a:t>Musical </a:t>
            </a:r>
            <a:r>
              <a:rPr lang="en-US" dirty="0"/>
              <a:t>Genres</a:t>
            </a:r>
          </a:p>
        </p:txBody>
      </p:sp>
      <p:graphicFrame>
        <p:nvGraphicFramePr>
          <p:cNvPr id="74899" name="Group 147"/>
          <p:cNvGraphicFramePr>
            <a:graphicFrameLocks noGrp="1"/>
          </p:cNvGraphicFramePr>
          <p:nvPr/>
        </p:nvGraphicFramePr>
        <p:xfrm>
          <a:off x="381000" y="2133600"/>
          <a:ext cx="8305800" cy="4064001"/>
        </p:xfrm>
        <a:graphic>
          <a:graphicData uri="http://schemas.openxmlformats.org/drawingml/2006/table">
            <a:tbl>
              <a:tblPr/>
              <a:tblGrid>
                <a:gridCol w="1371600"/>
                <a:gridCol w="1447800"/>
                <a:gridCol w="1447800"/>
                <a:gridCol w="1066800"/>
                <a:gridCol w="1295400"/>
                <a:gridCol w="838200"/>
                <a:gridCol w="8382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Classic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Country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Disco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Hiphop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Jazz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Rock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900" name="Text Box 148"/>
          <p:cNvSpPr txBox="1">
            <a:spLocks noChangeArrowheads="1"/>
          </p:cNvSpPr>
          <p:nvPr/>
        </p:nvSpPr>
        <p:spPr bwMode="auto">
          <a:xfrm>
            <a:off x="2971800" y="6248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Pseudo-confusion matrix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Results:  Classical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200400" y="579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Confusion matrix</a:t>
            </a:r>
          </a:p>
        </p:txBody>
      </p:sp>
      <p:graphicFrame>
        <p:nvGraphicFramePr>
          <p:cNvPr id="75828" name="Group 52"/>
          <p:cNvGraphicFramePr>
            <a:graphicFrameLocks noGrp="1"/>
          </p:cNvGraphicFramePr>
          <p:nvPr/>
        </p:nvGraphicFramePr>
        <p:xfrm>
          <a:off x="457200" y="3048000"/>
          <a:ext cx="8382000" cy="2286000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  <a:gridCol w="16764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-110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Choral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Orchestral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Piano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Choral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Orchestral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Piano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-110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-110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-110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-110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Robi</a:t>
            </a:r>
            <a:r>
              <a:rPr lang="en-US" dirty="0"/>
              <a:t> </a:t>
            </a:r>
            <a:r>
              <a:rPr lang="en-US" dirty="0" err="1"/>
              <a:t>Polikar</a:t>
            </a:r>
            <a:r>
              <a:rPr lang="en-US" dirty="0"/>
              <a:t> for his</a:t>
            </a:r>
            <a:r>
              <a:rPr lang="en-US" dirty="0" smtClean="0"/>
              <a:t> old tutorial </a:t>
            </a:r>
            <a:br>
              <a:rPr lang="en-US" dirty="0" smtClean="0"/>
            </a:br>
            <a:r>
              <a:rPr lang="en-US" sz="1800" dirty="0" smtClean="0"/>
              <a:t>(</a:t>
            </a:r>
            <a:r>
              <a:rPr lang="en-US" sz="1800" dirty="0">
                <a:hlinkClick r:id="rId2"/>
              </a:rPr>
              <a:t>http://www.public.iastate.edu/~rpolikar/WAVELETS/WTtutorial.html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audio search engines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are they?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What can you search by?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well do they work?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could they been improved?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Challenges?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95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Index construction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17825" y="2184400"/>
            <a:ext cx="1196975" cy="406400"/>
            <a:chOff x="399" y="1488"/>
            <a:chExt cx="849" cy="288"/>
          </a:xfrm>
        </p:grpSpPr>
        <p:pic>
          <p:nvPicPr>
            <p:cNvPr id="71684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9" y="1488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5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3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6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5" y="1584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7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27" y="1536"/>
              <a:ext cx="225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71688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68" y="1488"/>
              <a:ext cx="180" cy="18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7168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19097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Documents to</a:t>
            </a:r>
          </a:p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be indexed</a:t>
            </a:r>
          </a:p>
        </p:txBody>
      </p:sp>
      <p:sp>
        <p:nvSpPr>
          <p:cNvPr id="71690" name="Rectangle 24"/>
          <p:cNvSpPr>
            <a:spLocks noChangeArrowheads="1"/>
          </p:cNvSpPr>
          <p:nvPr/>
        </p:nvSpPr>
        <p:spPr bwMode="auto">
          <a:xfrm>
            <a:off x="5124450" y="2047875"/>
            <a:ext cx="39433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0" charset="0"/>
                <a:ea typeface="Arial Unicode MS" pitchFamily="-110" charset="0"/>
                <a:cs typeface="Arial Unicode MS" pitchFamily="-110" charset="0"/>
              </a:rPr>
              <a:t>Friends, Romans, countrymen.</a:t>
            </a:r>
          </a:p>
        </p:txBody>
      </p:sp>
      <p:sp>
        <p:nvSpPr>
          <p:cNvPr id="71692" name="AutoShape 15"/>
          <p:cNvSpPr>
            <a:spLocks noChangeArrowheads="1"/>
          </p:cNvSpPr>
          <p:nvPr/>
        </p:nvSpPr>
        <p:spPr bwMode="auto">
          <a:xfrm>
            <a:off x="2895600" y="4267200"/>
            <a:ext cx="134620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indexer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423863" y="5708650"/>
            <a:ext cx="19573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a typeface="Arial Unicode MS" pitchFamily="-110" charset="0"/>
                <a:cs typeface="Arial Unicode MS" pitchFamily="-110" charset="0"/>
              </a:rPr>
              <a:t>Inverted index</a:t>
            </a:r>
          </a:p>
        </p:txBody>
      </p:sp>
      <p:sp>
        <p:nvSpPr>
          <p:cNvPr id="71694" name="Text Box 33"/>
          <p:cNvSpPr txBox="1">
            <a:spLocks noChangeArrowheads="1"/>
          </p:cNvSpPr>
          <p:nvPr/>
        </p:nvSpPr>
        <p:spPr bwMode="auto">
          <a:xfrm>
            <a:off x="2938463" y="5248275"/>
            <a:ext cx="11445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ea typeface="Arial Unicode MS" pitchFamily="-110" charset="0"/>
                <a:cs typeface="Arial Unicode MS" pitchFamily="-110" charset="0"/>
              </a:rPr>
              <a:t>friend</a:t>
            </a:r>
          </a:p>
        </p:txBody>
      </p:sp>
      <p:sp>
        <p:nvSpPr>
          <p:cNvPr id="71695" name="Text Box 34"/>
          <p:cNvSpPr txBox="1">
            <a:spLocks noChangeArrowheads="1"/>
          </p:cNvSpPr>
          <p:nvPr/>
        </p:nvSpPr>
        <p:spPr bwMode="auto">
          <a:xfrm>
            <a:off x="2938463" y="5781675"/>
            <a:ext cx="122555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ea typeface="Arial Unicode MS" pitchFamily="-110" charset="0"/>
                <a:cs typeface="Arial Unicode MS" pitchFamily="-110" charset="0"/>
              </a:rPr>
              <a:t>roman</a:t>
            </a:r>
          </a:p>
        </p:txBody>
      </p:sp>
      <p:sp>
        <p:nvSpPr>
          <p:cNvPr id="71696" name="Text Box 35"/>
          <p:cNvSpPr txBox="1">
            <a:spLocks noChangeArrowheads="1"/>
          </p:cNvSpPr>
          <p:nvPr/>
        </p:nvSpPr>
        <p:spPr bwMode="auto">
          <a:xfrm>
            <a:off x="2938463" y="6315075"/>
            <a:ext cx="208597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i="1">
                <a:ea typeface="Arial Unicode MS" pitchFamily="-110" charset="0"/>
                <a:cs typeface="Arial Unicode MS" pitchFamily="-110" charset="0"/>
              </a:rPr>
              <a:t>countryman</a:t>
            </a:r>
          </a:p>
        </p:txBody>
      </p:sp>
      <p:sp>
        <p:nvSpPr>
          <p:cNvPr id="71697" name="Text Box 39"/>
          <p:cNvSpPr txBox="1">
            <a:spLocks noChangeArrowheads="1"/>
          </p:cNvSpPr>
          <p:nvPr/>
        </p:nvSpPr>
        <p:spPr bwMode="auto">
          <a:xfrm>
            <a:off x="6224588" y="51720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2</a:t>
            </a:r>
          </a:p>
        </p:txBody>
      </p:sp>
      <p:sp>
        <p:nvSpPr>
          <p:cNvPr id="71698" name="Text Box 40"/>
          <p:cNvSpPr txBox="1">
            <a:spLocks noChangeArrowheads="1"/>
          </p:cNvSpPr>
          <p:nvPr/>
        </p:nvSpPr>
        <p:spPr bwMode="auto">
          <a:xfrm>
            <a:off x="7005638" y="51720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4</a:t>
            </a:r>
          </a:p>
        </p:txBody>
      </p:sp>
      <p:sp>
        <p:nvSpPr>
          <p:cNvPr id="71699" name="Text Box 41"/>
          <p:cNvSpPr txBox="1">
            <a:spLocks noChangeArrowheads="1"/>
          </p:cNvSpPr>
          <p:nvPr/>
        </p:nvSpPr>
        <p:spPr bwMode="auto">
          <a:xfrm>
            <a:off x="7026275" y="57054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2</a:t>
            </a:r>
          </a:p>
        </p:txBody>
      </p:sp>
      <p:sp>
        <p:nvSpPr>
          <p:cNvPr id="71700" name="Text Box 42"/>
          <p:cNvSpPr txBox="1">
            <a:spLocks noChangeArrowheads="1"/>
          </p:cNvSpPr>
          <p:nvPr/>
        </p:nvSpPr>
        <p:spPr bwMode="auto">
          <a:xfrm>
            <a:off x="6169025" y="6248400"/>
            <a:ext cx="609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13</a:t>
            </a:r>
          </a:p>
        </p:txBody>
      </p:sp>
      <p:sp>
        <p:nvSpPr>
          <p:cNvPr id="71701" name="Text Box 43"/>
          <p:cNvSpPr txBox="1">
            <a:spLocks noChangeArrowheads="1"/>
          </p:cNvSpPr>
          <p:nvPr/>
        </p:nvSpPr>
        <p:spPr bwMode="auto">
          <a:xfrm>
            <a:off x="7007225" y="6238875"/>
            <a:ext cx="5794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16</a:t>
            </a:r>
          </a:p>
        </p:txBody>
      </p:sp>
      <p:cxnSp>
        <p:nvCxnSpPr>
          <p:cNvPr id="71702" name="AutoShape 44"/>
          <p:cNvCxnSpPr>
            <a:cxnSpLocks noChangeShapeType="1"/>
            <a:stCxn id="71697" idx="3"/>
            <a:endCxn id="71698" idx="1"/>
          </p:cNvCxnSpPr>
          <p:nvPr/>
        </p:nvCxnSpPr>
        <p:spPr bwMode="auto">
          <a:xfrm>
            <a:off x="6610350" y="5405438"/>
            <a:ext cx="3952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03" name="AutoShape 45"/>
          <p:cNvCxnSpPr>
            <a:cxnSpLocks noChangeShapeType="1"/>
            <a:stCxn id="71698" idx="3"/>
          </p:cNvCxnSpPr>
          <p:nvPr/>
        </p:nvCxnSpPr>
        <p:spPr bwMode="auto">
          <a:xfrm>
            <a:off x="7391400" y="5405438"/>
            <a:ext cx="304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704" name="Text Box 46"/>
          <p:cNvSpPr txBox="1">
            <a:spLocks noChangeArrowheads="1"/>
          </p:cNvSpPr>
          <p:nvPr/>
        </p:nvSpPr>
        <p:spPr bwMode="auto">
          <a:xfrm>
            <a:off x="6245225" y="5705475"/>
            <a:ext cx="3857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ea typeface="Arial Unicode MS" pitchFamily="-110" charset="0"/>
                <a:cs typeface="Arial Unicode MS" pitchFamily="-110" charset="0"/>
              </a:rPr>
              <a:t>1</a:t>
            </a:r>
          </a:p>
        </p:txBody>
      </p:sp>
      <p:cxnSp>
        <p:nvCxnSpPr>
          <p:cNvPr id="71705" name="AutoShape 47"/>
          <p:cNvCxnSpPr>
            <a:cxnSpLocks noChangeShapeType="1"/>
            <a:stCxn id="71704" idx="3"/>
            <a:endCxn id="71699" idx="1"/>
          </p:cNvCxnSpPr>
          <p:nvPr/>
        </p:nvCxnSpPr>
        <p:spPr bwMode="auto">
          <a:xfrm>
            <a:off x="6630988" y="5938838"/>
            <a:ext cx="3952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06" name="AutoShape 48"/>
          <p:cNvCxnSpPr>
            <a:cxnSpLocks noChangeShapeType="1"/>
            <a:stCxn id="71699" idx="3"/>
          </p:cNvCxnSpPr>
          <p:nvPr/>
        </p:nvCxnSpPr>
        <p:spPr bwMode="auto">
          <a:xfrm>
            <a:off x="7412038" y="5938838"/>
            <a:ext cx="284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71707" name="AutoShape 49"/>
          <p:cNvCxnSpPr>
            <a:cxnSpLocks noChangeShapeType="1"/>
            <a:stCxn id="71700" idx="3"/>
            <a:endCxn id="71701" idx="1"/>
          </p:cNvCxnSpPr>
          <p:nvPr/>
        </p:nvCxnSpPr>
        <p:spPr bwMode="auto">
          <a:xfrm flipV="1">
            <a:off x="6778625" y="6472238"/>
            <a:ext cx="228600" cy="952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1708" name="AutoShape 28"/>
          <p:cNvSpPr>
            <a:spLocks noChangeArrowheads="1"/>
          </p:cNvSpPr>
          <p:nvPr/>
        </p:nvSpPr>
        <p:spPr bwMode="auto">
          <a:xfrm>
            <a:off x="5224463" y="525145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09" name="AutoShape 29"/>
          <p:cNvSpPr>
            <a:spLocks noChangeArrowheads="1"/>
          </p:cNvSpPr>
          <p:nvPr/>
        </p:nvSpPr>
        <p:spPr bwMode="auto">
          <a:xfrm>
            <a:off x="5224463" y="578485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0" name="AutoShape 30"/>
          <p:cNvSpPr>
            <a:spLocks noChangeArrowheads="1"/>
          </p:cNvSpPr>
          <p:nvPr/>
        </p:nvSpPr>
        <p:spPr bwMode="auto">
          <a:xfrm>
            <a:off x="5224463" y="6394450"/>
            <a:ext cx="533400" cy="304800"/>
          </a:xfrm>
          <a:prstGeom prst="rightArrow">
            <a:avLst>
              <a:gd name="adj1" fmla="val 50000"/>
              <a:gd name="adj2" fmla="val 4375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332162" y="48768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1981200" y="3124200"/>
            <a:ext cx="300355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text preprocessing</a:t>
            </a:r>
          </a:p>
        </p:txBody>
      </p:sp>
      <p:sp>
        <p:nvSpPr>
          <p:cNvPr id="71716" name="Rectangle 24"/>
          <p:cNvSpPr>
            <a:spLocks noChangeArrowheads="1"/>
          </p:cNvSpPr>
          <p:nvPr/>
        </p:nvSpPr>
        <p:spPr bwMode="auto">
          <a:xfrm>
            <a:off x="5195888" y="3124200"/>
            <a:ext cx="376555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Times New Roman" pitchFamily="-110" charset="0"/>
                <a:ea typeface="Arial Unicode MS" pitchFamily="-110" charset="0"/>
                <a:cs typeface="Arial Unicode MS" pitchFamily="-110" charset="0"/>
              </a:rPr>
              <a:t>friend , roman , countrymen .</a:t>
            </a: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332163" y="38862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332163" y="28194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2590800" y="5257800"/>
            <a:ext cx="1676400" cy="1219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Audio Index construction</a:t>
            </a:r>
            <a:endParaRPr lang="en-US" dirty="0"/>
          </a:p>
        </p:txBody>
      </p:sp>
      <p:sp>
        <p:nvSpPr>
          <p:cNvPr id="71689" name="Text Box 19"/>
          <p:cNvSpPr txBox="1">
            <a:spLocks noChangeArrowheads="1"/>
          </p:cNvSpPr>
          <p:nvPr/>
        </p:nvSpPr>
        <p:spPr bwMode="auto">
          <a:xfrm>
            <a:off x="381000" y="2057400"/>
            <a:ext cx="1650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Audio files </a:t>
            </a:r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to</a:t>
            </a:r>
          </a:p>
          <a:p>
            <a:r>
              <a:rPr lang="en-US" sz="2000" dirty="0">
                <a:ea typeface="Arial Unicode MS" pitchFamily="-110" charset="0"/>
                <a:cs typeface="Arial Unicode MS" pitchFamily="-110" charset="0"/>
              </a:rPr>
              <a:t>be indexed</a:t>
            </a:r>
          </a:p>
        </p:txBody>
      </p:sp>
      <p:sp>
        <p:nvSpPr>
          <p:cNvPr id="71692" name="AutoShape 15"/>
          <p:cNvSpPr>
            <a:spLocks noChangeArrowheads="1"/>
          </p:cNvSpPr>
          <p:nvPr/>
        </p:nvSpPr>
        <p:spPr bwMode="auto">
          <a:xfrm>
            <a:off x="2895600" y="4267200"/>
            <a:ext cx="1346200" cy="498475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Arial Unicode MS" pitchFamily="-110" charset="0"/>
                <a:cs typeface="Arial Unicode MS" pitchFamily="-110" charset="0"/>
              </a:rPr>
              <a:t>indexer</a:t>
            </a:r>
          </a:p>
        </p:txBody>
      </p:sp>
      <p:sp>
        <p:nvSpPr>
          <p:cNvPr id="71693" name="Text Box 23"/>
          <p:cNvSpPr txBox="1">
            <a:spLocks noChangeArrowheads="1"/>
          </p:cNvSpPr>
          <p:nvPr/>
        </p:nvSpPr>
        <p:spPr bwMode="auto">
          <a:xfrm>
            <a:off x="3048000" y="5638800"/>
            <a:ext cx="82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ea typeface="Arial Unicode MS" pitchFamily="-110" charset="0"/>
                <a:cs typeface="Arial Unicode MS" pitchFamily="-110" charset="0"/>
              </a:rPr>
              <a:t>Index</a:t>
            </a:r>
            <a:endParaRPr lang="en-US" sz="2000" dirty="0">
              <a:ea typeface="Arial Unicode MS" pitchFamily="-110" charset="0"/>
              <a:cs typeface="Arial Unicode MS" pitchFamily="-110" charset="0"/>
            </a:endParaRPr>
          </a:p>
        </p:txBody>
      </p:sp>
      <p:sp>
        <p:nvSpPr>
          <p:cNvPr id="71711" name="AutoShape 31"/>
          <p:cNvSpPr>
            <a:spLocks noChangeArrowheads="1"/>
          </p:cNvSpPr>
          <p:nvPr/>
        </p:nvSpPr>
        <p:spPr bwMode="auto">
          <a:xfrm>
            <a:off x="3332162" y="48768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1715" name="AutoShape 15"/>
          <p:cNvSpPr>
            <a:spLocks noChangeArrowheads="1"/>
          </p:cNvSpPr>
          <p:nvPr/>
        </p:nvSpPr>
        <p:spPr bwMode="auto">
          <a:xfrm>
            <a:off x="2061613" y="3118049"/>
            <a:ext cx="2842724" cy="510778"/>
          </a:xfrm>
          <a:prstGeom prst="flowChartAlternateProcess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ea typeface="Arial Unicode MS" pitchFamily="-110" charset="0"/>
                <a:cs typeface="Arial Unicode MS" pitchFamily="-110" charset="0"/>
              </a:rPr>
              <a:t>audio </a:t>
            </a:r>
            <a:r>
              <a:rPr lang="en-US" dirty="0">
                <a:ea typeface="Arial Unicode MS" pitchFamily="-110" charset="0"/>
                <a:cs typeface="Arial Unicode MS" pitchFamily="-110" charset="0"/>
              </a:rPr>
              <a:t>preprocessing</a:t>
            </a:r>
          </a:p>
        </p:txBody>
      </p:sp>
      <p:sp>
        <p:nvSpPr>
          <p:cNvPr id="37" name="AutoShape 31"/>
          <p:cNvSpPr>
            <a:spLocks noChangeArrowheads="1"/>
          </p:cNvSpPr>
          <p:nvPr/>
        </p:nvSpPr>
        <p:spPr bwMode="auto">
          <a:xfrm>
            <a:off x="3332163" y="38862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3332163" y="2819400"/>
            <a:ext cx="325437" cy="228600"/>
          </a:xfrm>
          <a:prstGeom prst="downArrow">
            <a:avLst>
              <a:gd name="adj1" fmla="val 50000"/>
              <a:gd name="adj2" fmla="val 3125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743200" y="2209800"/>
            <a:ext cx="47533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wav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276600" y="2390001"/>
            <a:ext cx="49244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midi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3810000" y="2209800"/>
            <a:ext cx="47538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mp3</a:t>
            </a:r>
            <a:endParaRPr lang="en-US" sz="1200" dirty="0"/>
          </a:p>
        </p:txBody>
      </p:sp>
      <p:pic>
        <p:nvPicPr>
          <p:cNvPr id="41" name="Picture 14" descr="C:\School\cs291\presentation2\wav1.bmp"/>
          <p:cNvPicPr>
            <a:picLocks noChangeAspect="1" noChangeArrowheads="1"/>
          </p:cNvPicPr>
          <p:nvPr/>
        </p:nvPicPr>
        <p:blipFill>
          <a:blip r:embed="rId3"/>
          <a:srcRect l="11263" b="7425"/>
          <a:stretch>
            <a:fillRect/>
          </a:stretch>
        </p:blipFill>
        <p:spPr bwMode="auto">
          <a:xfrm>
            <a:off x="6400800" y="2057400"/>
            <a:ext cx="1143000" cy="580264"/>
          </a:xfrm>
          <a:prstGeom prst="rect">
            <a:avLst/>
          </a:prstGeom>
          <a:noFill/>
        </p:spPr>
      </p:pic>
      <p:pic>
        <p:nvPicPr>
          <p:cNvPr id="42" name="Picture 4" descr="C:\School\cs291\presentation2\wavelet_de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19400"/>
            <a:ext cx="1447800" cy="1527624"/>
          </a:xfrm>
          <a:prstGeom prst="rect">
            <a:avLst/>
          </a:prstGeom>
          <a:noFill/>
        </p:spPr>
      </p:pic>
      <p:sp>
        <p:nvSpPr>
          <p:cNvPr id="43" name="TextBox 42"/>
          <p:cNvSpPr txBox="1"/>
          <p:nvPr/>
        </p:nvSpPr>
        <p:spPr>
          <a:xfrm>
            <a:off x="7239000" y="3200400"/>
            <a:ext cx="569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slow,</a:t>
            </a:r>
          </a:p>
          <a:p>
            <a:r>
              <a:rPr lang="en-US" sz="1200" dirty="0" smtClean="0"/>
              <a:t>jazzy,</a:t>
            </a:r>
          </a:p>
          <a:p>
            <a:r>
              <a:rPr lang="en-US" sz="1200" dirty="0" smtClean="0"/>
              <a:t>punk</a:t>
            </a:r>
            <a:endParaRPr lang="en-US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648200" y="5257800"/>
            <a:ext cx="39413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may be keyed off of text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 smtClean="0">
                <a:solidFill>
                  <a:srgbClr val="0000FF"/>
                </a:solidFill>
              </a:rPr>
              <a:t>may be keyed off of audio features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981200" y="2057400"/>
            <a:ext cx="3124200" cy="2133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10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3505200"/>
            <a:ext cx="12644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Today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What is sound?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longitudinal compression wave traveling through some medium (often, air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Rate of the wave is the frequency</a:t>
            </a:r>
          </a:p>
          <a:p>
            <a:pPr lvl="1"/>
            <a:r>
              <a:rPr lang="en-US" sz="2400" dirty="0" smtClean="0"/>
              <a:t>You can think of sounds as a sum of sign waves</a:t>
            </a:r>
          </a:p>
        </p:txBody>
      </p:sp>
      <p:pic>
        <p:nvPicPr>
          <p:cNvPr id="8" name="Picture 5" descr="C:\School\cs291\presentation2\figure1_5.gif"/>
          <p:cNvPicPr>
            <a:picLocks noChangeAspect="1" noChangeArrowheads="1"/>
          </p:cNvPicPr>
          <p:nvPr/>
        </p:nvPicPr>
        <p:blipFill>
          <a:blip r:embed="rId2"/>
          <a:srcRect r="36365"/>
          <a:stretch>
            <a:fillRect/>
          </a:stretch>
        </p:blipFill>
        <p:spPr bwMode="auto">
          <a:xfrm>
            <a:off x="2819400" y="4495800"/>
            <a:ext cx="2772861" cy="217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7772400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How do people hear sound?</a:t>
            </a:r>
          </a:p>
          <a:p>
            <a:pPr marL="457200" lvl="1" indent="0">
              <a:buNone/>
            </a:pPr>
            <a:r>
              <a:rPr lang="en-US" sz="2000" dirty="0" smtClean="0"/>
              <a:t>The cochlea in the inner ear has hair cells that "wiggle" when certain frequency are encountered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6611779"/>
            <a:ext cx="7086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http://www.bcchildrens.ca/NR/rdonlyres/8A4BAD04-A01F-4469-8CCF-EA2B58617C98/16128/theear.jpg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3276600"/>
            <a:ext cx="4648200" cy="3248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  <p:bldP spid="6" grpId="0"/>
    </p:bldLst>
  </p:timing>
</p:sld>
</file>

<file path=ppt/theme/theme1.xml><?xml version="1.0" encoding="utf-8"?>
<a:theme xmlns:a="http://schemas.openxmlformats.org/drawingml/2006/main" name="Citrus">
  <a:themeElements>
    <a:clrScheme name="Citrus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Citru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0" charset="0"/>
          </a:defRPr>
        </a:defPPr>
      </a:lstStyle>
    </a:lnDef>
  </a:objectDefaults>
  <a:extraClrSchemeLst>
    <a:extraClrScheme>
      <a:clrScheme name="Citrus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trus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Designs\Citrus.pot</Template>
  <TotalTime>5360</TotalTime>
  <Words>1071</Words>
  <Application>Microsoft Macintosh PowerPoint</Application>
  <PresentationFormat>On-screen Show (4:3)</PresentationFormat>
  <Paragraphs>321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Citrus</vt:lpstr>
      <vt:lpstr>Audio Retrieval</vt:lpstr>
      <vt:lpstr>Administrative</vt:lpstr>
      <vt:lpstr>Audio retrieval</vt:lpstr>
      <vt:lpstr>What do you want from an audio search engine?</vt:lpstr>
      <vt:lpstr>Current audio search engines</vt:lpstr>
      <vt:lpstr>Text Index construction</vt:lpstr>
      <vt:lpstr>Audio Index construction</vt:lpstr>
      <vt:lpstr>Sound</vt:lpstr>
      <vt:lpstr>Sound</vt:lpstr>
      <vt:lpstr>Digital Encoding</vt:lpstr>
      <vt:lpstr>WAV</vt:lpstr>
      <vt:lpstr>MIDI</vt:lpstr>
      <vt:lpstr>MP3</vt:lpstr>
      <vt:lpstr>MP3 Example</vt:lpstr>
      <vt:lpstr>Features</vt:lpstr>
      <vt:lpstr>Tools for Feature Extraction</vt:lpstr>
      <vt:lpstr>Fourier Transform (FT)</vt:lpstr>
      <vt:lpstr>Another FT Example</vt:lpstr>
      <vt:lpstr>Problem?</vt:lpstr>
      <vt:lpstr>Problem with FT</vt:lpstr>
      <vt:lpstr>Short-Time Fourier Transform (STFT)</vt:lpstr>
      <vt:lpstr>STFT Example</vt:lpstr>
      <vt:lpstr>STFT Example</vt:lpstr>
      <vt:lpstr>Problem: Resolution</vt:lpstr>
      <vt:lpstr>Varying the resolution</vt:lpstr>
      <vt:lpstr>Wavelets</vt:lpstr>
      <vt:lpstr>Wavelets</vt:lpstr>
      <vt:lpstr>Wavelet response</vt:lpstr>
      <vt:lpstr>Wavelet response</vt:lpstr>
      <vt:lpstr>Wavelet Transform</vt:lpstr>
      <vt:lpstr>Wavelet Example: Scale 1</vt:lpstr>
      <vt:lpstr>Wavelet Example: Scale 2</vt:lpstr>
      <vt:lpstr>Wavelet Example: Scale 3</vt:lpstr>
      <vt:lpstr>Wavelet Example</vt:lpstr>
      <vt:lpstr>Discrete Wavelet Transform (DWT)</vt:lpstr>
      <vt:lpstr>DWT cont.</vt:lpstr>
      <vt:lpstr>DWT Example</vt:lpstr>
      <vt:lpstr>How did this solve the resolution problem?</vt:lpstr>
      <vt:lpstr>Feature Extraction</vt:lpstr>
      <vt:lpstr>PowerPoint Presentation</vt:lpstr>
      <vt:lpstr>PowerPoint Presentation</vt:lpstr>
      <vt:lpstr>Music Classification</vt:lpstr>
      <vt:lpstr>Music Classification</vt:lpstr>
      <vt:lpstr>General Results</vt:lpstr>
      <vt:lpstr>Results: Musical Genres</vt:lpstr>
      <vt:lpstr>Results:  Classical</vt:lpstr>
      <vt:lpstr>Thanks</vt:lpstr>
    </vt:vector>
  </TitlesOfParts>
  <Company>is a stud!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Music Genre Classification of Audio Signals  George Tzanetakis, Georg Essl &amp; Perry Cook</dc:title>
  <dc:creator>Dave Kauchak</dc:creator>
  <cp:lastModifiedBy>David Kauchak</cp:lastModifiedBy>
  <cp:revision>263</cp:revision>
  <cp:lastPrinted>1601-01-01T00:00:00Z</cp:lastPrinted>
  <dcterms:created xsi:type="dcterms:W3CDTF">2009-10-28T00:57:47Z</dcterms:created>
  <dcterms:modified xsi:type="dcterms:W3CDTF">2012-10-30T17:07:39Z</dcterms:modified>
</cp:coreProperties>
</file>