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8" r:id="rId1"/>
  </p:sldMasterIdLst>
  <p:notesMasterIdLst>
    <p:notesMasterId r:id="rId47"/>
  </p:notesMasterIdLst>
  <p:sldIdLst>
    <p:sldId id="352" r:id="rId2"/>
    <p:sldId id="316" r:id="rId3"/>
    <p:sldId id="317" r:id="rId4"/>
    <p:sldId id="322" r:id="rId5"/>
    <p:sldId id="257" r:id="rId6"/>
    <p:sldId id="320" r:id="rId7"/>
    <p:sldId id="323" r:id="rId8"/>
    <p:sldId id="324" r:id="rId9"/>
    <p:sldId id="325" r:id="rId10"/>
    <p:sldId id="326" r:id="rId11"/>
    <p:sldId id="346" r:id="rId12"/>
    <p:sldId id="294" r:id="rId13"/>
    <p:sldId id="353" r:id="rId14"/>
    <p:sldId id="321" r:id="rId15"/>
    <p:sldId id="327" r:id="rId16"/>
    <p:sldId id="329" r:id="rId17"/>
    <p:sldId id="262" r:id="rId18"/>
    <p:sldId id="331" r:id="rId19"/>
    <p:sldId id="332" r:id="rId20"/>
    <p:sldId id="333" r:id="rId21"/>
    <p:sldId id="335" r:id="rId22"/>
    <p:sldId id="264" r:id="rId23"/>
    <p:sldId id="334" r:id="rId24"/>
    <p:sldId id="339" r:id="rId25"/>
    <p:sldId id="341" r:id="rId26"/>
    <p:sldId id="337" r:id="rId27"/>
    <p:sldId id="342" r:id="rId28"/>
    <p:sldId id="343" r:id="rId29"/>
    <p:sldId id="344" r:id="rId30"/>
    <p:sldId id="345" r:id="rId31"/>
    <p:sldId id="282" r:id="rId32"/>
    <p:sldId id="281" r:id="rId33"/>
    <p:sldId id="267" r:id="rId34"/>
    <p:sldId id="354" r:id="rId35"/>
    <p:sldId id="355" r:id="rId36"/>
    <p:sldId id="356" r:id="rId37"/>
    <p:sldId id="357" r:id="rId38"/>
    <p:sldId id="283" r:id="rId39"/>
    <p:sldId id="302" r:id="rId40"/>
    <p:sldId id="309" r:id="rId41"/>
    <p:sldId id="310" r:id="rId42"/>
    <p:sldId id="328" r:id="rId43"/>
    <p:sldId id="286" r:id="rId44"/>
    <p:sldId id="313" r:id="rId45"/>
    <p:sldId id="276" r:id="rId46"/>
  </p:sldIdLst>
  <p:sldSz cx="9144000" cy="6858000" type="screen4x3"/>
  <p:notesSz cx="6934200" cy="9118600"/>
  <p:defaultTextStyle>
    <a:defPPr>
      <a:defRPr lang="en-US"/>
    </a:defPPr>
    <a:lvl1pPr algn="l" rtl="0" eaLnBrk="0" fontAlgn="base" hangingPunct="0">
      <a:spcBef>
        <a:spcPct val="0"/>
      </a:spcBef>
      <a:spcAft>
        <a:spcPct val="0"/>
      </a:spcAft>
      <a:defRPr kern="1200">
        <a:solidFill>
          <a:schemeClr val="tx1"/>
        </a:solidFill>
        <a:latin typeface="Arial" pitchFamily="-110" charset="0"/>
        <a:ea typeface="+mn-ea"/>
        <a:cs typeface="+mn-cs"/>
      </a:defRPr>
    </a:lvl1pPr>
    <a:lvl2pPr marL="457200" algn="l" rtl="0" eaLnBrk="0" fontAlgn="base" hangingPunct="0">
      <a:spcBef>
        <a:spcPct val="0"/>
      </a:spcBef>
      <a:spcAft>
        <a:spcPct val="0"/>
      </a:spcAft>
      <a:defRPr kern="1200">
        <a:solidFill>
          <a:schemeClr val="tx1"/>
        </a:solidFill>
        <a:latin typeface="Arial" pitchFamily="-110" charset="0"/>
        <a:ea typeface="+mn-ea"/>
        <a:cs typeface="+mn-cs"/>
      </a:defRPr>
    </a:lvl2pPr>
    <a:lvl3pPr marL="914400" algn="l" rtl="0" eaLnBrk="0" fontAlgn="base" hangingPunct="0">
      <a:spcBef>
        <a:spcPct val="0"/>
      </a:spcBef>
      <a:spcAft>
        <a:spcPct val="0"/>
      </a:spcAft>
      <a:defRPr kern="1200">
        <a:solidFill>
          <a:schemeClr val="tx1"/>
        </a:solidFill>
        <a:latin typeface="Arial" pitchFamily="-110" charset="0"/>
        <a:ea typeface="+mn-ea"/>
        <a:cs typeface="+mn-cs"/>
      </a:defRPr>
    </a:lvl3pPr>
    <a:lvl4pPr marL="1371600" algn="l" rtl="0" eaLnBrk="0" fontAlgn="base" hangingPunct="0">
      <a:spcBef>
        <a:spcPct val="0"/>
      </a:spcBef>
      <a:spcAft>
        <a:spcPct val="0"/>
      </a:spcAft>
      <a:defRPr kern="1200">
        <a:solidFill>
          <a:schemeClr val="tx1"/>
        </a:solidFill>
        <a:latin typeface="Arial" pitchFamily="-110" charset="0"/>
        <a:ea typeface="+mn-ea"/>
        <a:cs typeface="+mn-cs"/>
      </a:defRPr>
    </a:lvl4pPr>
    <a:lvl5pPr marL="1828800" algn="l" rtl="0" eaLnBrk="0" fontAlgn="base" hangingPunct="0">
      <a:spcBef>
        <a:spcPct val="0"/>
      </a:spcBef>
      <a:spcAft>
        <a:spcPct val="0"/>
      </a:spcAft>
      <a:defRPr kern="1200">
        <a:solidFill>
          <a:schemeClr val="tx1"/>
        </a:solidFill>
        <a:latin typeface="Arial" pitchFamily="-110" charset="0"/>
        <a:ea typeface="+mn-ea"/>
        <a:cs typeface="+mn-cs"/>
      </a:defRPr>
    </a:lvl5pPr>
    <a:lvl6pPr marL="2286000" algn="l" defTabSz="457200" rtl="0" eaLnBrk="1" latinLnBrk="0" hangingPunct="1">
      <a:defRPr kern="1200">
        <a:solidFill>
          <a:schemeClr val="tx1"/>
        </a:solidFill>
        <a:latin typeface="Arial" pitchFamily="-110" charset="0"/>
        <a:ea typeface="+mn-ea"/>
        <a:cs typeface="+mn-cs"/>
      </a:defRPr>
    </a:lvl6pPr>
    <a:lvl7pPr marL="2743200" algn="l" defTabSz="457200" rtl="0" eaLnBrk="1" latinLnBrk="0" hangingPunct="1">
      <a:defRPr kern="1200">
        <a:solidFill>
          <a:schemeClr val="tx1"/>
        </a:solidFill>
        <a:latin typeface="Arial" pitchFamily="-110" charset="0"/>
        <a:ea typeface="+mn-ea"/>
        <a:cs typeface="+mn-cs"/>
      </a:defRPr>
    </a:lvl7pPr>
    <a:lvl8pPr marL="3200400" algn="l" defTabSz="457200" rtl="0" eaLnBrk="1" latinLnBrk="0" hangingPunct="1">
      <a:defRPr kern="1200">
        <a:solidFill>
          <a:schemeClr val="tx1"/>
        </a:solidFill>
        <a:latin typeface="Arial" pitchFamily="-110" charset="0"/>
        <a:ea typeface="+mn-ea"/>
        <a:cs typeface="+mn-cs"/>
      </a:defRPr>
    </a:lvl8pPr>
    <a:lvl9pPr marL="3657600" algn="l" defTabSz="457200" rtl="0" eaLnBrk="1" latinLnBrk="0" hangingPunct="1">
      <a:defRPr kern="1200">
        <a:solidFill>
          <a:schemeClr val="tx1"/>
        </a:solidFill>
        <a:latin typeface="Arial" pitchFamily="-110"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AB932"/>
    <a:srgbClr val="00CC00"/>
    <a:srgbClr val="FF0000"/>
    <a:srgbClr val="0000FF"/>
    <a:srgbClr val="B2B2B2"/>
    <a:srgbClr val="C0C0C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666" autoAdjust="0"/>
    <p:restoredTop sz="94660"/>
  </p:normalViewPr>
  <p:slideViewPr>
    <p:cSldViewPr>
      <p:cViewPr varScale="1">
        <p:scale>
          <a:sx n="95" d="100"/>
          <a:sy n="95" d="100"/>
        </p:scale>
        <p:origin x="-848" y="-10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46" Type="http://schemas.openxmlformats.org/officeDocument/2006/relationships/slide" Target="slides/slide45.xml"/><Relationship Id="rId47" Type="http://schemas.openxmlformats.org/officeDocument/2006/relationships/notesMaster" Target="notesMasters/notesMaster1.xml"/><Relationship Id="rId48" Type="http://schemas.openxmlformats.org/officeDocument/2006/relationships/printerSettings" Target="printerSettings/printerSettings1.bin"/><Relationship Id="rId49" Type="http://schemas.openxmlformats.org/officeDocument/2006/relationships/presProps" Target="presProps.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50" Type="http://schemas.openxmlformats.org/officeDocument/2006/relationships/viewProps" Target="viewProps.xml"/><Relationship Id="rId51" Type="http://schemas.openxmlformats.org/officeDocument/2006/relationships/theme" Target="theme/theme1.xml"/><Relationship Id="rId52"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9874" name="Rectangle 2"/>
          <p:cNvSpPr>
            <a:spLocks noGrp="1" noChangeArrowheads="1"/>
          </p:cNvSpPr>
          <p:nvPr>
            <p:ph type="hdr" sz="quarter"/>
          </p:nvPr>
        </p:nvSpPr>
        <p:spPr bwMode="auto">
          <a:xfrm>
            <a:off x="0" y="0"/>
            <a:ext cx="3005138" cy="4556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vl1pPr>
          </a:lstStyle>
          <a:p>
            <a:endParaRPr lang="en-US"/>
          </a:p>
        </p:txBody>
      </p:sp>
      <p:sp>
        <p:nvSpPr>
          <p:cNvPr id="79875" name="Rectangle 3"/>
          <p:cNvSpPr>
            <a:spLocks noGrp="1" noChangeArrowheads="1"/>
          </p:cNvSpPr>
          <p:nvPr>
            <p:ph type="dt" idx="1"/>
          </p:nvPr>
        </p:nvSpPr>
        <p:spPr bwMode="auto">
          <a:xfrm>
            <a:off x="3927475" y="0"/>
            <a:ext cx="3005138" cy="4556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vl1pPr>
          </a:lstStyle>
          <a:p>
            <a:endParaRPr lang="en-US"/>
          </a:p>
        </p:txBody>
      </p:sp>
      <p:sp>
        <p:nvSpPr>
          <p:cNvPr id="79876" name="Rectangle 4"/>
          <p:cNvSpPr>
            <a:spLocks noGrp="1" noRot="1" noChangeAspect="1" noChangeArrowheads="1" noTextEdit="1"/>
          </p:cNvSpPr>
          <p:nvPr>
            <p:ph type="sldImg" idx="2"/>
          </p:nvPr>
        </p:nvSpPr>
        <p:spPr bwMode="auto">
          <a:xfrm>
            <a:off x="1187450" y="684213"/>
            <a:ext cx="4559300" cy="3419475"/>
          </a:xfrm>
          <a:prstGeom prst="rect">
            <a:avLst/>
          </a:prstGeom>
          <a:noFill/>
          <a:ln w="9525">
            <a:solidFill>
              <a:srgbClr val="000000"/>
            </a:solidFill>
            <a:miter lim="800000"/>
            <a:headEnd/>
            <a:tailEnd/>
          </a:ln>
          <a:effectLst/>
        </p:spPr>
      </p:sp>
      <p:sp>
        <p:nvSpPr>
          <p:cNvPr id="79877" name="Rectangle 5"/>
          <p:cNvSpPr>
            <a:spLocks noGrp="1" noChangeArrowheads="1"/>
          </p:cNvSpPr>
          <p:nvPr>
            <p:ph type="body" sz="quarter" idx="3"/>
          </p:nvPr>
        </p:nvSpPr>
        <p:spPr bwMode="auto">
          <a:xfrm>
            <a:off x="693738" y="4330700"/>
            <a:ext cx="5546725" cy="41036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9878" name="Rectangle 6"/>
          <p:cNvSpPr>
            <a:spLocks noGrp="1" noChangeArrowheads="1"/>
          </p:cNvSpPr>
          <p:nvPr>
            <p:ph type="ftr" sz="quarter" idx="4"/>
          </p:nvPr>
        </p:nvSpPr>
        <p:spPr bwMode="auto">
          <a:xfrm>
            <a:off x="0" y="8661400"/>
            <a:ext cx="3005138" cy="45561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vl1pPr>
          </a:lstStyle>
          <a:p>
            <a:endParaRPr lang="en-US"/>
          </a:p>
        </p:txBody>
      </p:sp>
      <p:sp>
        <p:nvSpPr>
          <p:cNvPr id="79879" name="Rectangle 7"/>
          <p:cNvSpPr>
            <a:spLocks noGrp="1" noChangeArrowheads="1"/>
          </p:cNvSpPr>
          <p:nvPr>
            <p:ph type="sldNum" sz="quarter" idx="5"/>
          </p:nvPr>
        </p:nvSpPr>
        <p:spPr bwMode="auto">
          <a:xfrm>
            <a:off x="3927475" y="8661400"/>
            <a:ext cx="3005138" cy="45561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fld id="{FFA8BAD5-0F91-C749-B87F-A5F6C331F9B3}" type="slidenum">
              <a:rPr lang="en-US"/>
              <a:pPr/>
              <a:t>‹#›</a:t>
            </a:fld>
            <a:endParaRPr lang="en-US"/>
          </a:p>
        </p:txBody>
      </p:sp>
    </p:spTree>
    <p:extLst>
      <p:ext uri="{BB962C8B-B14F-4D97-AF65-F5344CB8AC3E}">
        <p14:creationId xmlns:p14="http://schemas.microsoft.com/office/powerpoint/2010/main" val="2995300004"/>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pitchFamily="-110" charset="0"/>
        <a:ea typeface="+mn-ea"/>
        <a:cs typeface="+mn-cs"/>
      </a:defRPr>
    </a:lvl1pPr>
    <a:lvl2pPr marL="457200" algn="l" rtl="0" fontAlgn="base">
      <a:spcBef>
        <a:spcPct val="30000"/>
      </a:spcBef>
      <a:spcAft>
        <a:spcPct val="0"/>
      </a:spcAft>
      <a:defRPr sz="1200" kern="1200">
        <a:solidFill>
          <a:schemeClr val="tx1"/>
        </a:solidFill>
        <a:latin typeface="Arial" pitchFamily="-110" charset="0"/>
        <a:ea typeface="ＭＳ Ｐゴシック" pitchFamily="-110" charset="-128"/>
        <a:cs typeface="+mn-cs"/>
      </a:defRPr>
    </a:lvl2pPr>
    <a:lvl3pPr marL="914400" algn="l" rtl="0" fontAlgn="base">
      <a:spcBef>
        <a:spcPct val="30000"/>
      </a:spcBef>
      <a:spcAft>
        <a:spcPct val="0"/>
      </a:spcAft>
      <a:defRPr sz="1200" kern="1200">
        <a:solidFill>
          <a:schemeClr val="tx1"/>
        </a:solidFill>
        <a:latin typeface="Arial" pitchFamily="-110" charset="0"/>
        <a:ea typeface="ＭＳ Ｐゴシック" pitchFamily="-110" charset="-128"/>
        <a:cs typeface="+mn-cs"/>
      </a:defRPr>
    </a:lvl3pPr>
    <a:lvl4pPr marL="1371600" algn="l" rtl="0" fontAlgn="base">
      <a:spcBef>
        <a:spcPct val="30000"/>
      </a:spcBef>
      <a:spcAft>
        <a:spcPct val="0"/>
      </a:spcAft>
      <a:defRPr sz="1200" kern="1200">
        <a:solidFill>
          <a:schemeClr val="tx1"/>
        </a:solidFill>
        <a:latin typeface="Arial" pitchFamily="-110" charset="0"/>
        <a:ea typeface="ＭＳ Ｐゴシック" pitchFamily="-110" charset="-128"/>
        <a:cs typeface="+mn-cs"/>
      </a:defRPr>
    </a:lvl4pPr>
    <a:lvl5pPr marL="1828800" algn="l" rtl="0" fontAlgn="base">
      <a:spcBef>
        <a:spcPct val="30000"/>
      </a:spcBef>
      <a:spcAft>
        <a:spcPct val="0"/>
      </a:spcAft>
      <a:defRPr sz="1200" kern="1200">
        <a:solidFill>
          <a:schemeClr val="tx1"/>
        </a:solidFill>
        <a:latin typeface="Arial" pitchFamily="-110" charset="0"/>
        <a:ea typeface="ＭＳ Ｐゴシック" pitchFamily="-110"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Rot="1" noChangeAspect="1" noChangeArrowheads="1" noTextEdit="1"/>
          </p:cNvSpPr>
          <p:nvPr>
            <p:ph type="sldImg"/>
          </p:nvPr>
        </p:nvSpPr>
        <p:spPr>
          <a:ln/>
        </p:spPr>
      </p:sp>
      <p:sp>
        <p:nvSpPr>
          <p:cNvPr id="73731" name="Rectangle 3"/>
          <p:cNvSpPr>
            <a:spLocks noGrp="1" noChangeArrowheads="1"/>
          </p:cNvSpPr>
          <p:nvPr>
            <p:ph type="body" idx="1"/>
          </p:nvPr>
        </p:nvSpPr>
        <p:spPr>
          <a:noFill/>
          <a:ln/>
        </p:spPr>
        <p:txBody>
          <a:bodyPr/>
          <a:lstStyle/>
          <a:p>
            <a:endParaRPr lang="en-US">
              <a:latin typeface="Arial" pitchFamily="-107"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FA8BAD5-0F91-C749-B87F-A5F6C331F9B3}" type="slidenum">
              <a:rPr lang="en-US" smtClean="0"/>
              <a:pPr/>
              <a:t>17</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162A457-94C8-A649-9CFC-C1A2529A3F78}" type="slidenum">
              <a:rPr lang="en-US"/>
              <a:pPr/>
              <a:t>32</a:t>
            </a:fld>
            <a:endParaRPr lang="en-US"/>
          </a:p>
        </p:txBody>
      </p:sp>
      <p:sp>
        <p:nvSpPr>
          <p:cNvPr id="80898" name="Rectangle 2"/>
          <p:cNvSpPr>
            <a:spLocks noGrp="1" noRot="1" noChangeAspect="1" noChangeArrowheads="1" noTextEdit="1"/>
          </p:cNvSpPr>
          <p:nvPr>
            <p:ph type="sldImg"/>
          </p:nvPr>
        </p:nvSpPr>
        <p:spPr>
          <a:ln/>
        </p:spPr>
      </p:sp>
      <p:sp>
        <p:nvSpPr>
          <p:cNvPr id="80899" name="Rectangle 3"/>
          <p:cNvSpPr>
            <a:spLocks noGrp="1" noChangeArrowheads="1"/>
          </p:cNvSpPr>
          <p:nvPr>
            <p:ph type="body" idx="1"/>
          </p:nvPr>
        </p:nvSpPr>
        <p:spPr/>
        <p:txBody>
          <a:bodyPr/>
          <a:lstStyle/>
          <a:p>
            <a:r>
              <a:rPr lang="en-US"/>
              <a:t>Maybe too much information???</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9698" name="Rectangle 2"/>
          <p:cNvSpPr>
            <a:spLocks noGrp="1" noChangeArrowheads="1"/>
          </p:cNvSpPr>
          <p:nvPr>
            <p:ph type="subTitle" idx="1"/>
          </p:nvPr>
        </p:nvSpPr>
        <p:spPr>
          <a:xfrm>
            <a:off x="2286000" y="3581400"/>
            <a:ext cx="5638800" cy="1905000"/>
          </a:xfrm>
        </p:spPr>
        <p:txBody>
          <a:bodyPr/>
          <a:lstStyle>
            <a:lvl1pPr marL="0" indent="0">
              <a:buFont typeface="Wingdings" pitchFamily="-110" charset="2"/>
              <a:buNone/>
              <a:defRPr/>
            </a:lvl1pPr>
          </a:lstStyle>
          <a:p>
            <a:r>
              <a:rPr lang="en-US"/>
              <a:t>Click to edit Master subtitle style</a:t>
            </a:r>
          </a:p>
        </p:txBody>
      </p:sp>
      <p:sp>
        <p:nvSpPr>
          <p:cNvPr id="29699" name="Rectangle 3"/>
          <p:cNvSpPr>
            <a:spLocks noGrp="1" noChangeArrowheads="1"/>
          </p:cNvSpPr>
          <p:nvPr>
            <p:ph type="dt" sz="half" idx="2"/>
          </p:nvPr>
        </p:nvSpPr>
        <p:spPr>
          <a:xfrm>
            <a:off x="685800" y="6248400"/>
            <a:ext cx="1905000" cy="457200"/>
          </a:xfrm>
        </p:spPr>
        <p:txBody>
          <a:bodyPr/>
          <a:lstStyle>
            <a:lvl1pPr>
              <a:defRPr/>
            </a:lvl1pPr>
          </a:lstStyle>
          <a:p>
            <a:endParaRPr lang="en-US"/>
          </a:p>
        </p:txBody>
      </p:sp>
      <p:sp>
        <p:nvSpPr>
          <p:cNvPr id="29700" name="Rectangle 4"/>
          <p:cNvSpPr>
            <a:spLocks noGrp="1" noChangeArrowheads="1"/>
          </p:cNvSpPr>
          <p:nvPr>
            <p:ph type="ftr" sz="quarter" idx="3"/>
          </p:nvPr>
        </p:nvSpPr>
        <p:spPr>
          <a:xfrm>
            <a:off x="3124200" y="6248400"/>
            <a:ext cx="2895600" cy="457200"/>
          </a:xfrm>
        </p:spPr>
        <p:txBody>
          <a:bodyPr/>
          <a:lstStyle>
            <a:lvl1pPr>
              <a:defRPr/>
            </a:lvl1pPr>
          </a:lstStyle>
          <a:p>
            <a:endParaRPr lang="en-US"/>
          </a:p>
        </p:txBody>
      </p:sp>
      <p:sp>
        <p:nvSpPr>
          <p:cNvPr id="29701" name="Rectangle 5"/>
          <p:cNvSpPr>
            <a:spLocks noGrp="1" noChangeArrowheads="1"/>
          </p:cNvSpPr>
          <p:nvPr>
            <p:ph type="sldNum" sz="quarter" idx="4"/>
          </p:nvPr>
        </p:nvSpPr>
        <p:spPr>
          <a:xfrm>
            <a:off x="6553200" y="6248400"/>
            <a:ext cx="1905000" cy="457200"/>
          </a:xfrm>
        </p:spPr>
        <p:txBody>
          <a:bodyPr/>
          <a:lstStyle>
            <a:lvl1pPr>
              <a:defRPr/>
            </a:lvl1pPr>
          </a:lstStyle>
          <a:p>
            <a:fld id="{642CF084-F36B-3041-AC39-71633FD71D44}" type="slidenum">
              <a:rPr lang="en-US"/>
              <a:pPr/>
              <a:t>‹#›</a:t>
            </a:fld>
            <a:endParaRPr lang="en-US"/>
          </a:p>
        </p:txBody>
      </p:sp>
      <p:grpSp>
        <p:nvGrpSpPr>
          <p:cNvPr id="29702" name="Group 6"/>
          <p:cNvGrpSpPr>
            <a:grpSpLocks/>
          </p:cNvGrpSpPr>
          <p:nvPr/>
        </p:nvGrpSpPr>
        <p:grpSpPr bwMode="auto">
          <a:xfrm>
            <a:off x="0" y="914400"/>
            <a:ext cx="8686800" cy="2514600"/>
            <a:chOff x="0" y="576"/>
            <a:chExt cx="5472" cy="1584"/>
          </a:xfrm>
        </p:grpSpPr>
        <p:sp>
          <p:nvSpPr>
            <p:cNvPr id="29703" name="Oval 7"/>
            <p:cNvSpPr>
              <a:spLocks noChangeArrowheads="1"/>
            </p:cNvSpPr>
            <p:nvPr/>
          </p:nvSpPr>
          <p:spPr bwMode="auto">
            <a:xfrm>
              <a:off x="144" y="576"/>
              <a:ext cx="1584" cy="1584"/>
            </a:xfrm>
            <a:prstGeom prst="ellipse">
              <a:avLst/>
            </a:prstGeom>
            <a:noFill/>
            <a:ln w="12700">
              <a:solidFill>
                <a:schemeClr val="accent1"/>
              </a:solidFill>
              <a:round/>
              <a:headEnd/>
              <a:tailEnd/>
            </a:ln>
            <a:effectLst/>
          </p:spPr>
          <p:txBody>
            <a:bodyPr wrap="none" anchor="ctr">
              <a:prstTxWarp prst="textNoShape">
                <a:avLst/>
              </a:prstTxWarp>
            </a:bodyPr>
            <a:lstStyle/>
            <a:p>
              <a:pPr algn="ctr" eaLnBrk="1" hangingPunct="1"/>
              <a:endParaRPr lang="en-US"/>
            </a:p>
          </p:txBody>
        </p:sp>
        <p:sp>
          <p:nvSpPr>
            <p:cNvPr id="29704" name="Rectangle 8"/>
            <p:cNvSpPr>
              <a:spLocks noChangeArrowheads="1"/>
            </p:cNvSpPr>
            <p:nvPr/>
          </p:nvSpPr>
          <p:spPr bwMode="hidden">
            <a:xfrm>
              <a:off x="0" y="1056"/>
              <a:ext cx="2976" cy="720"/>
            </a:xfrm>
            <a:prstGeom prst="rect">
              <a:avLst/>
            </a:prstGeom>
            <a:solidFill>
              <a:schemeClr val="accent2"/>
            </a:solidFill>
            <a:ln w="9525">
              <a:noFill/>
              <a:miter lim="800000"/>
              <a:headEnd/>
              <a:tailEnd/>
            </a:ln>
            <a:effectLst/>
          </p:spPr>
          <p:txBody>
            <a:bodyPr wrap="none" anchor="ctr">
              <a:prstTxWarp prst="textNoShape">
                <a:avLst/>
              </a:prstTxWarp>
            </a:bodyPr>
            <a:lstStyle/>
            <a:p>
              <a:pPr algn="ctr" eaLnBrk="1" hangingPunct="1"/>
              <a:endParaRPr lang="en-US" sz="2400">
                <a:latin typeface="Times New Roman" pitchFamily="-110" charset="0"/>
              </a:endParaRPr>
            </a:p>
          </p:txBody>
        </p:sp>
        <p:sp>
          <p:nvSpPr>
            <p:cNvPr id="29705" name="Rectangle 9"/>
            <p:cNvSpPr>
              <a:spLocks noChangeArrowheads="1"/>
            </p:cNvSpPr>
            <p:nvPr/>
          </p:nvSpPr>
          <p:spPr bwMode="hidden">
            <a:xfrm>
              <a:off x="2496" y="1056"/>
              <a:ext cx="2976" cy="720"/>
            </a:xfrm>
            <a:prstGeom prst="rect">
              <a:avLst/>
            </a:prstGeom>
            <a:gradFill rotWithShape="0">
              <a:gsLst>
                <a:gs pos="0">
                  <a:schemeClr val="accent2"/>
                </a:gs>
                <a:gs pos="100000">
                  <a:schemeClr val="bg1"/>
                </a:gs>
              </a:gsLst>
              <a:lin ang="0" scaled="1"/>
            </a:gradFill>
            <a:ln w="9525">
              <a:noFill/>
              <a:miter lim="800000"/>
              <a:headEnd/>
              <a:tailEnd/>
            </a:ln>
            <a:effectLst/>
          </p:spPr>
          <p:txBody>
            <a:bodyPr wrap="none" anchor="ctr">
              <a:prstTxWarp prst="textNoShape">
                <a:avLst/>
              </a:prstTxWarp>
            </a:bodyPr>
            <a:lstStyle/>
            <a:p>
              <a:pPr algn="ctr" eaLnBrk="1" hangingPunct="1"/>
              <a:endParaRPr lang="en-US" sz="2400">
                <a:latin typeface="Times New Roman" pitchFamily="-110" charset="0"/>
              </a:endParaRPr>
            </a:p>
          </p:txBody>
        </p:sp>
        <p:sp>
          <p:nvSpPr>
            <p:cNvPr id="29706" name="Freeform 10"/>
            <p:cNvSpPr>
              <a:spLocks noChangeArrowheads="1"/>
            </p:cNvSpPr>
            <p:nvPr/>
          </p:nvSpPr>
          <p:spPr bwMode="auto">
            <a:xfrm>
              <a:off x="384" y="960"/>
              <a:ext cx="144" cy="913"/>
            </a:xfrm>
            <a:custGeom>
              <a:avLst/>
              <a:gdLst/>
              <a:ahLst/>
              <a:cxnLst>
                <a:cxn ang="0">
                  <a:pos x="1000" y="1000"/>
                </a:cxn>
                <a:cxn ang="0">
                  <a:pos x="0" y="1000"/>
                </a:cxn>
                <a:cxn ang="0">
                  <a:pos x="0" y="0"/>
                </a:cxn>
                <a:cxn ang="0">
                  <a:pos x="1000" y="0"/>
                </a:cxn>
              </a:cxnLst>
              <a:rect l="0" t="0" r="r" b="b"/>
              <a:pathLst>
                <a:path w="1000" h="1000">
                  <a:moveTo>
                    <a:pt x="1000" y="1000"/>
                  </a:moveTo>
                  <a:lnTo>
                    <a:pt x="0" y="1000"/>
                  </a:lnTo>
                  <a:lnTo>
                    <a:pt x="0" y="0"/>
                  </a:lnTo>
                  <a:lnTo>
                    <a:pt x="1000" y="0"/>
                  </a:lnTo>
                </a:path>
              </a:pathLst>
            </a:custGeom>
            <a:noFill/>
            <a:ln w="76200" cmpd="sng">
              <a:solidFill>
                <a:schemeClr val="tx2"/>
              </a:solidFill>
              <a:miter lim="800000"/>
              <a:headEnd/>
              <a:tailEnd/>
            </a:ln>
          </p:spPr>
          <p:txBody>
            <a:bodyPr>
              <a:prstTxWarp prst="textNoShape">
                <a:avLst/>
              </a:prstTxWarp>
            </a:bodyPr>
            <a:lstStyle/>
            <a:p>
              <a:endParaRPr lang="en-US"/>
            </a:p>
          </p:txBody>
        </p:sp>
        <p:sp>
          <p:nvSpPr>
            <p:cNvPr id="29707" name="Freeform 11"/>
            <p:cNvSpPr>
              <a:spLocks noChangeArrowheads="1"/>
            </p:cNvSpPr>
            <p:nvPr/>
          </p:nvSpPr>
          <p:spPr bwMode="auto">
            <a:xfrm>
              <a:off x="4944" y="762"/>
              <a:ext cx="165" cy="864"/>
            </a:xfrm>
            <a:custGeom>
              <a:avLst/>
              <a:gdLst/>
              <a:ahLst/>
              <a:cxnLst>
                <a:cxn ang="0">
                  <a:pos x="0" y="0"/>
                </a:cxn>
                <a:cxn ang="0">
                  <a:pos x="1000" y="0"/>
                </a:cxn>
                <a:cxn ang="0">
                  <a:pos x="1000" y="1000"/>
                </a:cxn>
                <a:cxn ang="0">
                  <a:pos x="0" y="1000"/>
                </a:cxn>
              </a:cxnLst>
              <a:rect l="0" t="0" r="r" b="b"/>
              <a:pathLst>
                <a:path w="1000" h="1000">
                  <a:moveTo>
                    <a:pt x="0" y="0"/>
                  </a:moveTo>
                  <a:lnTo>
                    <a:pt x="1000" y="0"/>
                  </a:lnTo>
                  <a:lnTo>
                    <a:pt x="1000" y="1000"/>
                  </a:lnTo>
                  <a:lnTo>
                    <a:pt x="0" y="1000"/>
                  </a:lnTo>
                </a:path>
              </a:pathLst>
            </a:custGeom>
            <a:noFill/>
            <a:ln w="76200" cap="flat" cmpd="sng">
              <a:solidFill>
                <a:schemeClr val="accent1"/>
              </a:solidFill>
              <a:prstDash val="solid"/>
              <a:miter lim="800000"/>
              <a:headEnd/>
              <a:tailEnd/>
            </a:ln>
          </p:spPr>
          <p:txBody>
            <a:bodyPr>
              <a:prstTxWarp prst="textNoShape">
                <a:avLst/>
              </a:prstTxWarp>
            </a:bodyPr>
            <a:lstStyle/>
            <a:p>
              <a:endParaRPr lang="en-US"/>
            </a:p>
          </p:txBody>
        </p:sp>
      </p:grpSp>
      <p:sp>
        <p:nvSpPr>
          <p:cNvPr id="29708" name="Rectangle 12"/>
          <p:cNvSpPr>
            <a:spLocks noGrp="1" noChangeArrowheads="1"/>
          </p:cNvSpPr>
          <p:nvPr>
            <p:ph type="ctrTitle"/>
          </p:nvPr>
        </p:nvSpPr>
        <p:spPr>
          <a:xfrm>
            <a:off x="838200" y="1443038"/>
            <a:ext cx="7086600" cy="1600200"/>
          </a:xfrm>
        </p:spPr>
        <p:txBody>
          <a:bodyPr anchor="ctr"/>
          <a:lstStyle>
            <a:lvl1pPr>
              <a:defRPr/>
            </a:lvl1pPr>
          </a:lstStyle>
          <a:p>
            <a:r>
              <a:rPr lang="en-US"/>
              <a:t>Click to edit Master 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smtClean="0"/>
            </a:lvl1pPr>
          </a:lstStyle>
          <a:p>
            <a:fld id="{C002DA44-FD3E-1E48-8F4E-AA6270F6FE6E}"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91313" y="96838"/>
            <a:ext cx="1919287" cy="599916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31863" y="96838"/>
            <a:ext cx="5607050" cy="59991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smtClean="0"/>
            </a:lvl1pPr>
          </a:lstStyle>
          <a:p>
            <a:fld id="{92448FF6-B834-5644-AB34-B9F0371E6628}" type="slidenum">
              <a:rPr lang="en-US"/>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31863" y="96838"/>
            <a:ext cx="7158037" cy="1412875"/>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949325" y="1981200"/>
            <a:ext cx="3754438"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856163" y="1981200"/>
            <a:ext cx="3754437"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946150" y="6248400"/>
            <a:ext cx="1905000" cy="457200"/>
          </a:xfrm>
        </p:spPr>
        <p:txBody>
          <a:bodyPr/>
          <a:lstStyle>
            <a:lvl1pPr>
              <a:defRPr/>
            </a:lvl1pPr>
          </a:lstStyle>
          <a:p>
            <a:endParaRPr lang="en-US"/>
          </a:p>
        </p:txBody>
      </p:sp>
      <p:sp>
        <p:nvSpPr>
          <p:cNvPr id="6" name="Footer Placeholder 5"/>
          <p:cNvSpPr>
            <a:spLocks noGrp="1"/>
          </p:cNvSpPr>
          <p:nvPr>
            <p:ph type="ftr" sz="quarter" idx="11"/>
          </p:nvPr>
        </p:nvSpPr>
        <p:spPr>
          <a:xfrm>
            <a:off x="3352800" y="6248400"/>
            <a:ext cx="2895600" cy="457200"/>
          </a:xfrm>
        </p:spPr>
        <p:txBody>
          <a:bodyPr/>
          <a:lstStyle>
            <a:lvl1pPr>
              <a:defRPr/>
            </a:lvl1pPr>
          </a:lstStyle>
          <a:p>
            <a:endParaRPr lang="en-US"/>
          </a:p>
        </p:txBody>
      </p:sp>
      <p:sp>
        <p:nvSpPr>
          <p:cNvPr id="7" name="Slide Number Placeholder 6"/>
          <p:cNvSpPr>
            <a:spLocks noGrp="1"/>
          </p:cNvSpPr>
          <p:nvPr>
            <p:ph type="sldNum" sz="quarter" idx="12"/>
          </p:nvPr>
        </p:nvSpPr>
        <p:spPr>
          <a:xfrm>
            <a:off x="6705600" y="6248400"/>
            <a:ext cx="1905000" cy="457200"/>
          </a:xfrm>
        </p:spPr>
        <p:txBody>
          <a:bodyPr/>
          <a:lstStyle>
            <a:lvl1pPr>
              <a:defRPr smtClean="0"/>
            </a:lvl1pPr>
          </a:lstStyle>
          <a:p>
            <a:fld id="{AD7A1DE7-3E9C-E046-816D-06D1F7D25ECE}" type="slidenum">
              <a:rPr lang="en-US"/>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931863" y="96838"/>
            <a:ext cx="7158037" cy="1412875"/>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949325" y="1981200"/>
            <a:ext cx="7661275" cy="4114800"/>
          </a:xfrm>
        </p:spPr>
        <p:txBody>
          <a:bodyPr/>
          <a:lstStyle/>
          <a:p>
            <a:endParaRPr lang="en-US"/>
          </a:p>
        </p:txBody>
      </p:sp>
      <p:sp>
        <p:nvSpPr>
          <p:cNvPr id="4" name="Date Placeholder 3"/>
          <p:cNvSpPr>
            <a:spLocks noGrp="1"/>
          </p:cNvSpPr>
          <p:nvPr>
            <p:ph type="dt" sz="half" idx="10"/>
          </p:nvPr>
        </p:nvSpPr>
        <p:spPr>
          <a:xfrm>
            <a:off x="946150" y="6248400"/>
            <a:ext cx="1905000" cy="457200"/>
          </a:xfrm>
        </p:spPr>
        <p:txBody>
          <a:bodyPr/>
          <a:lstStyle>
            <a:lvl1pPr>
              <a:defRPr/>
            </a:lvl1pPr>
          </a:lstStyle>
          <a:p>
            <a:endParaRPr lang="en-US"/>
          </a:p>
        </p:txBody>
      </p:sp>
      <p:sp>
        <p:nvSpPr>
          <p:cNvPr id="5" name="Footer Placeholder 4"/>
          <p:cNvSpPr>
            <a:spLocks noGrp="1"/>
          </p:cNvSpPr>
          <p:nvPr>
            <p:ph type="ftr" sz="quarter" idx="11"/>
          </p:nvPr>
        </p:nvSpPr>
        <p:spPr>
          <a:xfrm>
            <a:off x="3352800" y="6248400"/>
            <a:ext cx="2895600" cy="457200"/>
          </a:xfrm>
        </p:spPr>
        <p:txBody>
          <a:bodyPr/>
          <a:lstStyle>
            <a:lvl1pPr>
              <a:defRPr/>
            </a:lvl1pPr>
          </a:lstStyle>
          <a:p>
            <a:endParaRPr lang="en-US"/>
          </a:p>
        </p:txBody>
      </p:sp>
      <p:sp>
        <p:nvSpPr>
          <p:cNvPr id="6" name="Slide Number Placeholder 5"/>
          <p:cNvSpPr>
            <a:spLocks noGrp="1"/>
          </p:cNvSpPr>
          <p:nvPr>
            <p:ph type="sldNum" sz="quarter" idx="12"/>
          </p:nvPr>
        </p:nvSpPr>
        <p:spPr>
          <a:xfrm>
            <a:off x="6705600" y="6248400"/>
            <a:ext cx="1905000" cy="457200"/>
          </a:xfrm>
        </p:spPr>
        <p:txBody>
          <a:bodyPr/>
          <a:lstStyle>
            <a:lvl1pPr>
              <a:defRPr smtClean="0"/>
            </a:lvl1pPr>
          </a:lstStyle>
          <a:p>
            <a:fld id="{2C08AFCA-BF6C-B54B-89A4-79ADF85549C9}"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smtClean="0"/>
            </a:lvl1pPr>
          </a:lstStyle>
          <a:p>
            <a:fld id="{36087F37-7F4D-8C47-B460-FC62C5111A5E}"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smtClean="0"/>
            </a:lvl1pPr>
          </a:lstStyle>
          <a:p>
            <a:fld id="{5C2EE9B4-F8A5-054A-A29E-31DE76A23A1F}"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949325" y="1981200"/>
            <a:ext cx="3754438"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856163" y="1981200"/>
            <a:ext cx="3754437"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smtClean="0"/>
            </a:lvl1pPr>
          </a:lstStyle>
          <a:p>
            <a:fld id="{1B572614-78B5-ED44-B55C-3B227A244954}"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smtClean="0"/>
            </a:lvl1pPr>
          </a:lstStyle>
          <a:p>
            <a:fld id="{83EDC8C9-2EBA-1745-9334-0EB204863F9E}"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smtClean="0"/>
            </a:lvl1pPr>
          </a:lstStyle>
          <a:p>
            <a:fld id="{B9489336-43C6-4647-A9B1-22389F6E12A3}"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smtClean="0"/>
            </a:lvl1pPr>
          </a:lstStyle>
          <a:p>
            <a:fld id="{ACC491D3-C424-A340-8663-2FF846B2E551}"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smtClean="0"/>
            </a:lvl1pPr>
          </a:lstStyle>
          <a:p>
            <a:fld id="{E1EAAE59-AB6F-5544-AB00-73857D0F613E}"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smtClean="0"/>
            </a:lvl1pPr>
          </a:lstStyle>
          <a:p>
            <a:fld id="{6E1EC813-3C03-244A-9112-6CEE6BAAE2F2}"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674" name="Rectangle 2"/>
          <p:cNvSpPr>
            <a:spLocks noChangeArrowheads="1"/>
          </p:cNvSpPr>
          <p:nvPr/>
        </p:nvSpPr>
        <p:spPr bwMode="auto">
          <a:xfrm>
            <a:off x="0" y="1377950"/>
            <a:ext cx="2133600" cy="101600"/>
          </a:xfrm>
          <a:prstGeom prst="rect">
            <a:avLst/>
          </a:prstGeom>
          <a:solidFill>
            <a:schemeClr val="accent2"/>
          </a:solidFill>
          <a:ln w="9525">
            <a:noFill/>
            <a:miter lim="800000"/>
            <a:headEnd/>
            <a:tailEnd/>
          </a:ln>
          <a:effectLst/>
        </p:spPr>
        <p:txBody>
          <a:bodyPr wrap="none" anchor="ctr">
            <a:prstTxWarp prst="textNoShape">
              <a:avLst/>
            </a:prstTxWarp>
          </a:bodyPr>
          <a:lstStyle/>
          <a:p>
            <a:pPr algn="ctr" eaLnBrk="1" hangingPunct="1"/>
            <a:endParaRPr lang="en-US" sz="2400">
              <a:latin typeface="Times New Roman" pitchFamily="-110" charset="0"/>
            </a:endParaRPr>
          </a:p>
        </p:txBody>
      </p:sp>
      <p:sp>
        <p:nvSpPr>
          <p:cNvPr id="28675" name="Rectangle 3"/>
          <p:cNvSpPr>
            <a:spLocks noChangeArrowheads="1"/>
          </p:cNvSpPr>
          <p:nvPr/>
        </p:nvSpPr>
        <p:spPr bwMode="auto">
          <a:xfrm>
            <a:off x="1447800" y="1377950"/>
            <a:ext cx="7239000" cy="101600"/>
          </a:xfrm>
          <a:prstGeom prst="rect">
            <a:avLst/>
          </a:prstGeom>
          <a:gradFill rotWithShape="0">
            <a:gsLst>
              <a:gs pos="0">
                <a:schemeClr val="accent2"/>
              </a:gs>
              <a:gs pos="100000">
                <a:schemeClr val="bg1"/>
              </a:gs>
            </a:gsLst>
            <a:lin ang="0" scaled="1"/>
          </a:gradFill>
          <a:ln w="9525">
            <a:noFill/>
            <a:miter lim="800000"/>
            <a:headEnd/>
            <a:tailEnd/>
          </a:ln>
          <a:effectLst/>
        </p:spPr>
        <p:txBody>
          <a:bodyPr wrap="none" anchor="ctr">
            <a:prstTxWarp prst="textNoShape">
              <a:avLst/>
            </a:prstTxWarp>
          </a:bodyPr>
          <a:lstStyle/>
          <a:p>
            <a:pPr algn="ctr" eaLnBrk="1" hangingPunct="1"/>
            <a:endParaRPr lang="en-US" sz="2400">
              <a:latin typeface="Times New Roman" pitchFamily="-110" charset="0"/>
            </a:endParaRPr>
          </a:p>
        </p:txBody>
      </p:sp>
      <p:sp>
        <p:nvSpPr>
          <p:cNvPr id="28676" name="Rectangle 4"/>
          <p:cNvSpPr>
            <a:spLocks noGrp="1" noChangeArrowheads="1"/>
          </p:cNvSpPr>
          <p:nvPr>
            <p:ph type="title"/>
          </p:nvPr>
        </p:nvSpPr>
        <p:spPr bwMode="auto">
          <a:xfrm>
            <a:off x="931863" y="96838"/>
            <a:ext cx="7158037" cy="141287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lvl="0"/>
            <a:r>
              <a:rPr lang="en-US"/>
              <a:t>Click to edit Master title style</a:t>
            </a:r>
          </a:p>
        </p:txBody>
      </p:sp>
      <p:sp>
        <p:nvSpPr>
          <p:cNvPr id="28677" name="Rectangle 5"/>
          <p:cNvSpPr>
            <a:spLocks noGrp="1" noChangeArrowheads="1"/>
          </p:cNvSpPr>
          <p:nvPr>
            <p:ph type="body" idx="1"/>
          </p:nvPr>
        </p:nvSpPr>
        <p:spPr bwMode="auto">
          <a:xfrm>
            <a:off x="949325" y="1981200"/>
            <a:ext cx="7661275"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8678" name="Rectangle 6"/>
          <p:cNvSpPr>
            <a:spLocks noGrp="1" noChangeArrowheads="1"/>
          </p:cNvSpPr>
          <p:nvPr>
            <p:ph type="dt" sz="half" idx="2"/>
          </p:nvPr>
        </p:nvSpPr>
        <p:spPr bwMode="auto">
          <a:xfrm>
            <a:off x="94615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000"/>
            </a:lvl1pPr>
          </a:lstStyle>
          <a:p>
            <a:endParaRPr lang="en-US"/>
          </a:p>
        </p:txBody>
      </p:sp>
      <p:sp>
        <p:nvSpPr>
          <p:cNvPr id="28679" name="Rectangle 7"/>
          <p:cNvSpPr>
            <a:spLocks noGrp="1" noChangeArrowheads="1"/>
          </p:cNvSpPr>
          <p:nvPr>
            <p:ph type="ftr" sz="quarter" idx="3"/>
          </p:nvPr>
        </p:nvSpPr>
        <p:spPr bwMode="auto">
          <a:xfrm>
            <a:off x="33528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000"/>
            </a:lvl1pPr>
          </a:lstStyle>
          <a:p>
            <a:endParaRPr lang="en-US"/>
          </a:p>
        </p:txBody>
      </p:sp>
      <p:sp>
        <p:nvSpPr>
          <p:cNvPr id="28680" name="Rectangle 8"/>
          <p:cNvSpPr>
            <a:spLocks noGrp="1" noChangeArrowheads="1"/>
          </p:cNvSpPr>
          <p:nvPr>
            <p:ph type="sldNum" sz="quarter" idx="4"/>
          </p:nvPr>
        </p:nvSpPr>
        <p:spPr bwMode="auto">
          <a:xfrm>
            <a:off x="67056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000"/>
            </a:lvl1pPr>
          </a:lstStyle>
          <a:p>
            <a:fld id="{C70379A3-2718-5D45-A6FC-0C7AB1618860}" type="slidenum">
              <a:rPr lang="en-US"/>
              <a:pPr/>
              <a:t>‹#›</a:t>
            </a:fld>
            <a:endParaRPr lang="en-US"/>
          </a:p>
        </p:txBody>
      </p:sp>
      <p:sp>
        <p:nvSpPr>
          <p:cNvPr id="28681" name="Freeform 9"/>
          <p:cNvSpPr>
            <a:spLocks noChangeArrowheads="1"/>
          </p:cNvSpPr>
          <p:nvPr/>
        </p:nvSpPr>
        <p:spPr bwMode="auto">
          <a:xfrm>
            <a:off x="838200" y="561975"/>
            <a:ext cx="152400" cy="1066800"/>
          </a:xfrm>
          <a:custGeom>
            <a:avLst/>
            <a:gdLst/>
            <a:ahLst/>
            <a:cxnLst>
              <a:cxn ang="0">
                <a:pos x="1000" y="1000"/>
              </a:cxn>
              <a:cxn ang="0">
                <a:pos x="0" y="1000"/>
              </a:cxn>
              <a:cxn ang="0">
                <a:pos x="0" y="0"/>
              </a:cxn>
              <a:cxn ang="0">
                <a:pos x="1000" y="0"/>
              </a:cxn>
            </a:cxnLst>
            <a:rect l="0" t="0" r="r" b="b"/>
            <a:pathLst>
              <a:path w="1000" h="1000">
                <a:moveTo>
                  <a:pt x="1000" y="1000"/>
                </a:moveTo>
                <a:lnTo>
                  <a:pt x="0" y="1000"/>
                </a:lnTo>
                <a:lnTo>
                  <a:pt x="0" y="0"/>
                </a:lnTo>
                <a:lnTo>
                  <a:pt x="1000" y="0"/>
                </a:lnTo>
              </a:path>
            </a:pathLst>
          </a:custGeom>
          <a:noFill/>
          <a:ln w="76200" cmpd="sng">
            <a:solidFill>
              <a:schemeClr val="tx2"/>
            </a:solidFill>
            <a:miter lim="800000"/>
            <a:headEnd/>
            <a:tailEnd/>
          </a:ln>
        </p:spPr>
        <p:txBody>
          <a:bodyPr>
            <a:prstTxWarp prst="textNoShape">
              <a:avLst/>
            </a:prstTxWarp>
          </a:bodyPr>
          <a:lstStyle/>
          <a:p>
            <a:endParaRPr lang="en-US"/>
          </a:p>
        </p:txBody>
      </p:sp>
      <p:sp>
        <p:nvSpPr>
          <p:cNvPr id="28682" name="Freeform 10"/>
          <p:cNvSpPr>
            <a:spLocks noChangeArrowheads="1"/>
          </p:cNvSpPr>
          <p:nvPr/>
        </p:nvSpPr>
        <p:spPr bwMode="auto">
          <a:xfrm>
            <a:off x="8262938" y="269875"/>
            <a:ext cx="152400" cy="1073150"/>
          </a:xfrm>
          <a:custGeom>
            <a:avLst/>
            <a:gdLst/>
            <a:ahLst/>
            <a:cxnLst>
              <a:cxn ang="0">
                <a:pos x="0" y="0"/>
              </a:cxn>
              <a:cxn ang="0">
                <a:pos x="1000" y="0"/>
              </a:cxn>
              <a:cxn ang="0">
                <a:pos x="1000" y="1000"/>
              </a:cxn>
              <a:cxn ang="0">
                <a:pos x="0" y="1000"/>
              </a:cxn>
            </a:cxnLst>
            <a:rect l="0" t="0" r="r" b="b"/>
            <a:pathLst>
              <a:path w="1000" h="1000">
                <a:moveTo>
                  <a:pt x="0" y="0"/>
                </a:moveTo>
                <a:lnTo>
                  <a:pt x="1000" y="0"/>
                </a:lnTo>
                <a:lnTo>
                  <a:pt x="1000" y="1000"/>
                </a:lnTo>
                <a:lnTo>
                  <a:pt x="0" y="1000"/>
                </a:lnTo>
              </a:path>
            </a:pathLst>
          </a:custGeom>
          <a:noFill/>
          <a:ln w="76200" cap="flat" cmpd="sng">
            <a:solidFill>
              <a:schemeClr val="accent1"/>
            </a:solidFill>
            <a:prstDash val="solid"/>
            <a:miter lim="800000"/>
            <a:headEnd/>
            <a:tailEnd/>
          </a:ln>
        </p:spPr>
        <p:txBody>
          <a:bodyPr>
            <a:prstTxWarp prst="textNoShape">
              <a:avLst/>
            </a:prstTxWarp>
          </a:bodyPr>
          <a:lstStyle/>
          <a:p>
            <a:endParaRPr lang="en-US"/>
          </a:p>
        </p:txBody>
      </p:sp>
    </p:spTree>
  </p:cSld>
  <p:clrMap bg1="lt1" tx1="dk1" bg2="lt2" tx2="dk2" accent1="accent1" accent2="accent2" accent3="accent3" accent4="accent4" accent5="accent5" accent6="accent6" hlink="hlink" folHlink="fol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 id="2147483670" r:id="rId12"/>
    <p:sldLayoutId id="2147483671" r:id="rId13"/>
  </p:sldLayoutIdLst>
  <p:txStyles>
    <p:titleStyle>
      <a:lvl1pPr algn="l" rtl="0" fontAlgn="base">
        <a:spcBef>
          <a:spcPct val="0"/>
        </a:spcBef>
        <a:spcAft>
          <a:spcPct val="0"/>
        </a:spcAft>
        <a:defRPr sz="4000">
          <a:solidFill>
            <a:schemeClr val="tx2"/>
          </a:solidFill>
          <a:latin typeface="+mj-lt"/>
          <a:ea typeface="+mj-ea"/>
          <a:cs typeface="+mj-cs"/>
        </a:defRPr>
      </a:lvl1pPr>
      <a:lvl2pPr algn="l" rtl="0" fontAlgn="base">
        <a:spcBef>
          <a:spcPct val="0"/>
        </a:spcBef>
        <a:spcAft>
          <a:spcPct val="0"/>
        </a:spcAft>
        <a:defRPr sz="4000">
          <a:solidFill>
            <a:schemeClr val="tx2"/>
          </a:solidFill>
          <a:latin typeface="Arial" pitchFamily="-110" charset="0"/>
        </a:defRPr>
      </a:lvl2pPr>
      <a:lvl3pPr algn="l" rtl="0" fontAlgn="base">
        <a:spcBef>
          <a:spcPct val="0"/>
        </a:spcBef>
        <a:spcAft>
          <a:spcPct val="0"/>
        </a:spcAft>
        <a:defRPr sz="4000">
          <a:solidFill>
            <a:schemeClr val="tx2"/>
          </a:solidFill>
          <a:latin typeface="Arial" pitchFamily="-110" charset="0"/>
        </a:defRPr>
      </a:lvl3pPr>
      <a:lvl4pPr algn="l" rtl="0" fontAlgn="base">
        <a:spcBef>
          <a:spcPct val="0"/>
        </a:spcBef>
        <a:spcAft>
          <a:spcPct val="0"/>
        </a:spcAft>
        <a:defRPr sz="4000">
          <a:solidFill>
            <a:schemeClr val="tx2"/>
          </a:solidFill>
          <a:latin typeface="Arial" pitchFamily="-110" charset="0"/>
        </a:defRPr>
      </a:lvl4pPr>
      <a:lvl5pPr algn="l" rtl="0" fontAlgn="base">
        <a:spcBef>
          <a:spcPct val="0"/>
        </a:spcBef>
        <a:spcAft>
          <a:spcPct val="0"/>
        </a:spcAft>
        <a:defRPr sz="4000">
          <a:solidFill>
            <a:schemeClr val="tx2"/>
          </a:solidFill>
          <a:latin typeface="Arial" pitchFamily="-110" charset="0"/>
        </a:defRPr>
      </a:lvl5pPr>
      <a:lvl6pPr marL="457200" algn="l" rtl="0" fontAlgn="base">
        <a:spcBef>
          <a:spcPct val="0"/>
        </a:spcBef>
        <a:spcAft>
          <a:spcPct val="0"/>
        </a:spcAft>
        <a:defRPr sz="4000">
          <a:solidFill>
            <a:schemeClr val="tx2"/>
          </a:solidFill>
          <a:latin typeface="Arial" pitchFamily="-110" charset="0"/>
        </a:defRPr>
      </a:lvl6pPr>
      <a:lvl7pPr marL="914400" algn="l" rtl="0" fontAlgn="base">
        <a:spcBef>
          <a:spcPct val="0"/>
        </a:spcBef>
        <a:spcAft>
          <a:spcPct val="0"/>
        </a:spcAft>
        <a:defRPr sz="4000">
          <a:solidFill>
            <a:schemeClr val="tx2"/>
          </a:solidFill>
          <a:latin typeface="Arial" pitchFamily="-110" charset="0"/>
        </a:defRPr>
      </a:lvl7pPr>
      <a:lvl8pPr marL="1371600" algn="l" rtl="0" fontAlgn="base">
        <a:spcBef>
          <a:spcPct val="0"/>
        </a:spcBef>
        <a:spcAft>
          <a:spcPct val="0"/>
        </a:spcAft>
        <a:defRPr sz="4000">
          <a:solidFill>
            <a:schemeClr val="tx2"/>
          </a:solidFill>
          <a:latin typeface="Arial" pitchFamily="-110" charset="0"/>
        </a:defRPr>
      </a:lvl8pPr>
      <a:lvl9pPr marL="1828800" algn="l" rtl="0" fontAlgn="base">
        <a:spcBef>
          <a:spcPct val="0"/>
        </a:spcBef>
        <a:spcAft>
          <a:spcPct val="0"/>
        </a:spcAft>
        <a:defRPr sz="4000">
          <a:solidFill>
            <a:schemeClr val="tx2"/>
          </a:solidFill>
          <a:latin typeface="Arial" pitchFamily="-110" charset="0"/>
        </a:defRPr>
      </a:lvl9pPr>
    </p:titleStyle>
    <p:bodyStyle>
      <a:lvl1pPr marL="447675" indent="-447675" algn="l" rtl="0" fontAlgn="base">
        <a:spcBef>
          <a:spcPct val="20000"/>
        </a:spcBef>
        <a:spcAft>
          <a:spcPct val="0"/>
        </a:spcAft>
        <a:buClr>
          <a:schemeClr val="accent1"/>
        </a:buClr>
        <a:buSzPct val="70000"/>
        <a:buFont typeface="Wingdings" pitchFamily="-110" charset="2"/>
        <a:buChar char="n"/>
        <a:defRPr sz="3200">
          <a:solidFill>
            <a:schemeClr val="tx1"/>
          </a:solidFill>
          <a:latin typeface="+mn-lt"/>
          <a:ea typeface="+mn-ea"/>
          <a:cs typeface="+mn-cs"/>
        </a:defRPr>
      </a:lvl1pPr>
      <a:lvl2pPr marL="889000" indent="-439738" algn="l" rtl="0" fontAlgn="base">
        <a:spcBef>
          <a:spcPct val="20000"/>
        </a:spcBef>
        <a:spcAft>
          <a:spcPct val="0"/>
        </a:spcAft>
        <a:buClr>
          <a:schemeClr val="hlink"/>
        </a:buClr>
        <a:buSzPct val="65000"/>
        <a:buFont typeface="Wingdings" pitchFamily="-110" charset="2"/>
        <a:buChar char="¡"/>
        <a:defRPr sz="2800">
          <a:solidFill>
            <a:schemeClr val="tx1"/>
          </a:solidFill>
          <a:latin typeface="+mn-lt"/>
          <a:ea typeface="ＭＳ Ｐゴシック" pitchFamily="-110" charset="-128"/>
        </a:defRPr>
      </a:lvl2pPr>
      <a:lvl3pPr marL="1293813" indent="-403225" algn="l" rtl="0" fontAlgn="base">
        <a:spcBef>
          <a:spcPct val="20000"/>
        </a:spcBef>
        <a:spcAft>
          <a:spcPct val="0"/>
        </a:spcAft>
        <a:buClr>
          <a:schemeClr val="accent1"/>
        </a:buClr>
        <a:buSzPct val="70000"/>
        <a:buFont typeface="Wingdings" pitchFamily="-110" charset="2"/>
        <a:buChar char="n"/>
        <a:defRPr sz="2400">
          <a:solidFill>
            <a:schemeClr val="tx1"/>
          </a:solidFill>
          <a:latin typeface="+mn-lt"/>
          <a:ea typeface="ＭＳ Ｐゴシック" pitchFamily="-110" charset="-128"/>
        </a:defRPr>
      </a:lvl3pPr>
      <a:lvl4pPr marL="1681163" indent="-385763" algn="l" rtl="0" fontAlgn="base">
        <a:spcBef>
          <a:spcPct val="20000"/>
        </a:spcBef>
        <a:spcAft>
          <a:spcPct val="0"/>
        </a:spcAft>
        <a:buClr>
          <a:schemeClr val="hlink"/>
        </a:buClr>
        <a:buSzPct val="75000"/>
        <a:buFont typeface="Wingdings" pitchFamily="-110" charset="2"/>
        <a:buChar char="¡"/>
        <a:defRPr sz="2000">
          <a:solidFill>
            <a:schemeClr val="tx1"/>
          </a:solidFill>
          <a:latin typeface="+mn-lt"/>
          <a:ea typeface="ＭＳ Ｐゴシック" pitchFamily="-110" charset="-128"/>
        </a:defRPr>
      </a:lvl4pPr>
      <a:lvl5pPr marL="2070100" indent="-387350" algn="l" rtl="0" fontAlgn="base">
        <a:spcBef>
          <a:spcPct val="20000"/>
        </a:spcBef>
        <a:spcAft>
          <a:spcPct val="0"/>
        </a:spcAft>
        <a:buClr>
          <a:schemeClr val="accent1"/>
        </a:buClr>
        <a:buSzPct val="70000"/>
        <a:buFont typeface="Wingdings" pitchFamily="-110" charset="2"/>
        <a:buChar char="n"/>
        <a:defRPr sz="2000">
          <a:solidFill>
            <a:schemeClr val="tx1"/>
          </a:solidFill>
          <a:latin typeface="+mn-lt"/>
          <a:ea typeface="ＭＳ Ｐゴシック" pitchFamily="-110" charset="-128"/>
        </a:defRPr>
      </a:lvl5pPr>
      <a:lvl6pPr marL="2527300" indent="-387350" algn="l" rtl="0" fontAlgn="base">
        <a:spcBef>
          <a:spcPct val="20000"/>
        </a:spcBef>
        <a:spcAft>
          <a:spcPct val="0"/>
        </a:spcAft>
        <a:buClr>
          <a:schemeClr val="accent1"/>
        </a:buClr>
        <a:buSzPct val="70000"/>
        <a:buFont typeface="Wingdings" pitchFamily="-110" charset="2"/>
        <a:buChar char="n"/>
        <a:defRPr sz="2000">
          <a:solidFill>
            <a:schemeClr val="tx1"/>
          </a:solidFill>
          <a:latin typeface="+mn-lt"/>
          <a:ea typeface="ＭＳ Ｐゴシック" pitchFamily="-110" charset="-128"/>
        </a:defRPr>
      </a:lvl6pPr>
      <a:lvl7pPr marL="2984500" indent="-387350" algn="l" rtl="0" fontAlgn="base">
        <a:spcBef>
          <a:spcPct val="20000"/>
        </a:spcBef>
        <a:spcAft>
          <a:spcPct val="0"/>
        </a:spcAft>
        <a:buClr>
          <a:schemeClr val="accent1"/>
        </a:buClr>
        <a:buSzPct val="70000"/>
        <a:buFont typeface="Wingdings" pitchFamily="-110" charset="2"/>
        <a:buChar char="n"/>
        <a:defRPr sz="2000">
          <a:solidFill>
            <a:schemeClr val="tx1"/>
          </a:solidFill>
          <a:latin typeface="+mn-lt"/>
          <a:ea typeface="ＭＳ Ｐゴシック" pitchFamily="-110" charset="-128"/>
        </a:defRPr>
      </a:lvl7pPr>
      <a:lvl8pPr marL="3441700" indent="-387350" algn="l" rtl="0" fontAlgn="base">
        <a:spcBef>
          <a:spcPct val="20000"/>
        </a:spcBef>
        <a:spcAft>
          <a:spcPct val="0"/>
        </a:spcAft>
        <a:buClr>
          <a:schemeClr val="accent1"/>
        </a:buClr>
        <a:buSzPct val="70000"/>
        <a:buFont typeface="Wingdings" pitchFamily="-110" charset="2"/>
        <a:buChar char="n"/>
        <a:defRPr sz="2000">
          <a:solidFill>
            <a:schemeClr val="tx1"/>
          </a:solidFill>
          <a:latin typeface="+mn-lt"/>
          <a:ea typeface="ＭＳ Ｐゴシック" pitchFamily="-110" charset="-128"/>
        </a:defRPr>
      </a:lvl8pPr>
      <a:lvl9pPr marL="3898900" indent="-387350" algn="l" rtl="0" fontAlgn="base">
        <a:spcBef>
          <a:spcPct val="20000"/>
        </a:spcBef>
        <a:spcAft>
          <a:spcPct val="0"/>
        </a:spcAft>
        <a:buClr>
          <a:schemeClr val="accent1"/>
        </a:buClr>
        <a:buSzPct val="70000"/>
        <a:buFont typeface="Wingdings" pitchFamily="-110" charset="2"/>
        <a:buChar char="n"/>
        <a:defRPr sz="2000">
          <a:solidFill>
            <a:schemeClr val="tx1"/>
          </a:solidFill>
          <a:latin typeface="+mn-lt"/>
          <a:ea typeface="ＭＳ Ｐゴシック" pitchFamily="-110"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xml"/><Relationship Id="rId3" Type="http://schemas.openxmlformats.org/officeDocument/2006/relationships/image" Target="../media/image2.jpe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cnn.com/2012/08/08/tech/web/google-search-tools/index.html" TargetMode="Externa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endParaRPr lang="en-US"/>
          </a:p>
        </p:txBody>
      </p:sp>
      <p:sp>
        <p:nvSpPr>
          <p:cNvPr id="3" name="Title 2"/>
          <p:cNvSpPr>
            <a:spLocks noGrp="1"/>
          </p:cNvSpPr>
          <p:nvPr>
            <p:ph type="ctrTitle"/>
          </p:nvPr>
        </p:nvSpPr>
        <p:spPr/>
        <p:txBody>
          <a:bodyPr/>
          <a:lstStyle/>
          <a:p>
            <a:endParaRPr lang="en-US"/>
          </a:p>
        </p:txBody>
      </p:sp>
      <p:sp>
        <p:nvSpPr>
          <p:cNvPr id="4" name="Rectangle 3"/>
          <p:cNvSpPr/>
          <p:nvPr/>
        </p:nvSpPr>
        <p:spPr bwMode="auto">
          <a:xfrm>
            <a:off x="0" y="0"/>
            <a:ext cx="9144000" cy="68580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110" charset="0"/>
            </a:endParaRPr>
          </a:p>
        </p:txBody>
      </p:sp>
      <p:pic>
        <p:nvPicPr>
          <p:cNvPr id="5" name="Picture 4"/>
          <p:cNvPicPr>
            <a:picLocks noChangeAspect="1"/>
          </p:cNvPicPr>
          <p:nvPr/>
        </p:nvPicPr>
        <p:blipFill>
          <a:blip r:embed="rId2"/>
          <a:stretch>
            <a:fillRect/>
          </a:stretch>
        </p:blipFill>
        <p:spPr>
          <a:xfrm>
            <a:off x="2209800" y="304800"/>
            <a:ext cx="4495800" cy="6210300"/>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Data: Synthetic</a:t>
            </a:r>
            <a:endParaRPr lang="en-US" dirty="0"/>
          </a:p>
        </p:txBody>
      </p:sp>
      <p:sp>
        <p:nvSpPr>
          <p:cNvPr id="4" name="TextBox 3"/>
          <p:cNvSpPr txBox="1"/>
          <p:nvPr/>
        </p:nvSpPr>
        <p:spPr>
          <a:xfrm>
            <a:off x="427304" y="1828800"/>
            <a:ext cx="2742195" cy="369332"/>
          </a:xfrm>
          <a:prstGeom prst="rect">
            <a:avLst/>
          </a:prstGeom>
          <a:noFill/>
        </p:spPr>
        <p:txBody>
          <a:bodyPr wrap="none" rtlCol="0">
            <a:spAutoFit/>
          </a:bodyPr>
          <a:lstStyle/>
          <a:p>
            <a:r>
              <a:rPr lang="en-US" dirty="0" smtClean="0"/>
              <a:t>concatenate TDT articles</a:t>
            </a:r>
            <a:endParaRPr lang="en-US" dirty="0"/>
          </a:p>
        </p:txBody>
      </p:sp>
      <p:sp>
        <p:nvSpPr>
          <p:cNvPr id="5" name="Rectangle 4"/>
          <p:cNvSpPr/>
          <p:nvPr/>
        </p:nvSpPr>
        <p:spPr bwMode="auto">
          <a:xfrm>
            <a:off x="2819400" y="2514600"/>
            <a:ext cx="3276600" cy="41910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110" charset="0"/>
            </a:endParaRPr>
          </a:p>
        </p:txBody>
      </p:sp>
      <p:grpSp>
        <p:nvGrpSpPr>
          <p:cNvPr id="8" name="Group 7"/>
          <p:cNvGrpSpPr/>
          <p:nvPr/>
        </p:nvGrpSpPr>
        <p:grpSpPr>
          <a:xfrm>
            <a:off x="3505200" y="2743200"/>
            <a:ext cx="1905000" cy="1066800"/>
            <a:chOff x="609600" y="2514600"/>
            <a:chExt cx="1905000" cy="1066800"/>
          </a:xfrm>
        </p:grpSpPr>
        <p:sp>
          <p:nvSpPr>
            <p:cNvPr id="7" name="Rectangle 6"/>
            <p:cNvSpPr/>
            <p:nvPr/>
          </p:nvSpPr>
          <p:spPr bwMode="auto">
            <a:xfrm>
              <a:off x="609600" y="2514600"/>
              <a:ext cx="1905000" cy="10668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110" charset="0"/>
              </a:endParaRPr>
            </a:p>
          </p:txBody>
        </p:sp>
        <p:sp>
          <p:nvSpPr>
            <p:cNvPr id="6" name="TextBox 5"/>
            <p:cNvSpPr txBox="1"/>
            <p:nvPr/>
          </p:nvSpPr>
          <p:spPr>
            <a:xfrm>
              <a:off x="990600" y="2743200"/>
              <a:ext cx="1142485" cy="523220"/>
            </a:xfrm>
            <a:prstGeom prst="rect">
              <a:avLst/>
            </a:prstGeom>
            <a:noFill/>
            <a:ln>
              <a:noFill/>
            </a:ln>
          </p:spPr>
          <p:style>
            <a:lnRef idx="1">
              <a:schemeClr val="accent1"/>
            </a:lnRef>
            <a:fillRef idx="2">
              <a:schemeClr val="accent1"/>
            </a:fillRef>
            <a:effectRef idx="1">
              <a:schemeClr val="accent1"/>
            </a:effectRef>
            <a:fontRef idx="minor">
              <a:schemeClr val="dk1"/>
            </a:fontRef>
          </p:style>
          <p:txBody>
            <a:bodyPr wrap="none" rtlCol="0">
              <a:spAutoFit/>
            </a:bodyPr>
            <a:lstStyle/>
            <a:p>
              <a:r>
                <a:rPr lang="en-US" sz="2800" dirty="0" smtClean="0"/>
                <a:t>article</a:t>
              </a:r>
              <a:endParaRPr lang="en-US" sz="2800" dirty="0"/>
            </a:p>
          </p:txBody>
        </p:sp>
      </p:grpSp>
      <p:grpSp>
        <p:nvGrpSpPr>
          <p:cNvPr id="9" name="Group 8"/>
          <p:cNvGrpSpPr/>
          <p:nvPr/>
        </p:nvGrpSpPr>
        <p:grpSpPr>
          <a:xfrm>
            <a:off x="3505200" y="4114800"/>
            <a:ext cx="1905000" cy="1066800"/>
            <a:chOff x="609600" y="2514600"/>
            <a:chExt cx="1905000" cy="1066800"/>
          </a:xfrm>
        </p:grpSpPr>
        <p:sp>
          <p:nvSpPr>
            <p:cNvPr id="10" name="Rectangle 9"/>
            <p:cNvSpPr/>
            <p:nvPr/>
          </p:nvSpPr>
          <p:spPr bwMode="auto">
            <a:xfrm>
              <a:off x="609600" y="2514600"/>
              <a:ext cx="1905000" cy="10668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110" charset="0"/>
              </a:endParaRPr>
            </a:p>
          </p:txBody>
        </p:sp>
        <p:sp>
          <p:nvSpPr>
            <p:cNvPr id="11" name="TextBox 10"/>
            <p:cNvSpPr txBox="1"/>
            <p:nvPr/>
          </p:nvSpPr>
          <p:spPr>
            <a:xfrm>
              <a:off x="990600" y="2743200"/>
              <a:ext cx="1142485" cy="523220"/>
            </a:xfrm>
            <a:prstGeom prst="rect">
              <a:avLst/>
            </a:prstGeom>
            <a:noFill/>
            <a:ln>
              <a:noFill/>
            </a:ln>
          </p:spPr>
          <p:style>
            <a:lnRef idx="1">
              <a:schemeClr val="accent1"/>
            </a:lnRef>
            <a:fillRef idx="2">
              <a:schemeClr val="accent1"/>
            </a:fillRef>
            <a:effectRef idx="1">
              <a:schemeClr val="accent1"/>
            </a:effectRef>
            <a:fontRef idx="minor">
              <a:schemeClr val="dk1"/>
            </a:fontRef>
          </p:style>
          <p:txBody>
            <a:bodyPr wrap="none" rtlCol="0">
              <a:spAutoFit/>
            </a:bodyPr>
            <a:lstStyle/>
            <a:p>
              <a:r>
                <a:rPr lang="en-US" sz="2800" dirty="0" smtClean="0"/>
                <a:t>article</a:t>
              </a:r>
              <a:endParaRPr lang="en-US" sz="2800" dirty="0"/>
            </a:p>
          </p:txBody>
        </p:sp>
      </p:grpSp>
      <p:grpSp>
        <p:nvGrpSpPr>
          <p:cNvPr id="12" name="Group 11"/>
          <p:cNvGrpSpPr/>
          <p:nvPr/>
        </p:nvGrpSpPr>
        <p:grpSpPr>
          <a:xfrm>
            <a:off x="3505200" y="5486400"/>
            <a:ext cx="1905000" cy="1066800"/>
            <a:chOff x="609600" y="2514600"/>
            <a:chExt cx="1905000" cy="1066800"/>
          </a:xfrm>
        </p:grpSpPr>
        <p:sp>
          <p:nvSpPr>
            <p:cNvPr id="13" name="Rectangle 12"/>
            <p:cNvSpPr/>
            <p:nvPr/>
          </p:nvSpPr>
          <p:spPr bwMode="auto">
            <a:xfrm>
              <a:off x="609600" y="2514600"/>
              <a:ext cx="1905000" cy="10668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110" charset="0"/>
              </a:endParaRPr>
            </a:p>
          </p:txBody>
        </p:sp>
        <p:sp>
          <p:nvSpPr>
            <p:cNvPr id="14" name="TextBox 13"/>
            <p:cNvSpPr txBox="1"/>
            <p:nvPr/>
          </p:nvSpPr>
          <p:spPr>
            <a:xfrm>
              <a:off x="990600" y="2743200"/>
              <a:ext cx="1142485" cy="523220"/>
            </a:xfrm>
            <a:prstGeom prst="rect">
              <a:avLst/>
            </a:prstGeom>
            <a:noFill/>
            <a:ln>
              <a:noFill/>
            </a:ln>
          </p:spPr>
          <p:style>
            <a:lnRef idx="1">
              <a:schemeClr val="accent1"/>
            </a:lnRef>
            <a:fillRef idx="2">
              <a:schemeClr val="accent1"/>
            </a:fillRef>
            <a:effectRef idx="1">
              <a:schemeClr val="accent1"/>
            </a:effectRef>
            <a:fontRef idx="minor">
              <a:schemeClr val="dk1"/>
            </a:fontRef>
          </p:style>
          <p:txBody>
            <a:bodyPr wrap="none" rtlCol="0">
              <a:spAutoFit/>
            </a:bodyPr>
            <a:lstStyle/>
            <a:p>
              <a:r>
                <a:rPr lang="en-US" sz="2800" dirty="0" smtClean="0"/>
                <a:t>article</a:t>
              </a:r>
              <a:endParaRPr lang="en-US" sz="2800" dirty="0"/>
            </a:p>
          </p:txBody>
        </p:sp>
      </p:grpSp>
    </p:spTree>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p:txBody>
          <a:bodyPr/>
          <a:lstStyle/>
          <a:p>
            <a:r>
              <a:rPr lang="en-US"/>
              <a:t>How hard is this problem?</a:t>
            </a:r>
          </a:p>
        </p:txBody>
      </p:sp>
      <p:sp>
        <p:nvSpPr>
          <p:cNvPr id="66563" name="Rectangle 3"/>
          <p:cNvSpPr>
            <a:spLocks noGrp="1" noChangeArrowheads="1"/>
          </p:cNvSpPr>
          <p:nvPr>
            <p:ph type="body" sz="half" idx="1"/>
          </p:nvPr>
        </p:nvSpPr>
        <p:spPr>
          <a:xfrm>
            <a:off x="685800" y="1752600"/>
            <a:ext cx="7848600" cy="4114800"/>
          </a:xfrm>
        </p:spPr>
        <p:txBody>
          <a:bodyPr/>
          <a:lstStyle/>
          <a:p>
            <a:pPr marL="0" indent="0">
              <a:buNone/>
            </a:pPr>
            <a:r>
              <a:rPr lang="en-US" sz="2000" dirty="0"/>
              <a:t>Previous approaches have </a:t>
            </a:r>
            <a:r>
              <a:rPr lang="en-US" sz="2000" dirty="0" smtClean="0"/>
              <a:t>achieved error rates of </a:t>
            </a:r>
            <a:r>
              <a:rPr lang="en-US" sz="2000" dirty="0"/>
              <a:t>10%-20% on non-narrative data sets</a:t>
            </a:r>
          </a:p>
          <a:p>
            <a:pPr marL="0" indent="0">
              <a:buNone/>
            </a:pPr>
            <a:endParaRPr lang="en-US" sz="2000" dirty="0" smtClean="0"/>
          </a:p>
          <a:p>
            <a:pPr marL="0" indent="0">
              <a:buNone/>
            </a:pPr>
            <a:r>
              <a:rPr lang="en-US" sz="2000" dirty="0" smtClean="0"/>
              <a:t>(</a:t>
            </a:r>
            <a:r>
              <a:rPr lang="en-US" sz="2000" dirty="0"/>
              <a:t>Hearst, 1994) examined the problem of paragraph identification</a:t>
            </a:r>
          </a:p>
          <a:p>
            <a:pPr marL="0" indent="0">
              <a:buNone/>
            </a:pPr>
            <a:endParaRPr lang="en-US" sz="2000" dirty="0" smtClean="0"/>
          </a:p>
          <a:p>
            <a:pPr marL="0" indent="0">
              <a:buNone/>
            </a:pPr>
            <a:r>
              <a:rPr lang="en-US" sz="2000" dirty="0" smtClean="0"/>
              <a:t>7 </a:t>
            </a:r>
            <a:r>
              <a:rPr lang="en-US" sz="2000" dirty="0"/>
              <a:t>humans were asked to identify </a:t>
            </a:r>
            <a:r>
              <a:rPr lang="en-US" sz="2000" dirty="0" smtClean="0"/>
              <a:t>paragraphs</a:t>
            </a:r>
          </a:p>
          <a:p>
            <a:endParaRPr lang="en-US" sz="2000" dirty="0" smtClean="0"/>
          </a:p>
          <a:p>
            <a:pPr marL="0" indent="0">
              <a:buNone/>
            </a:pPr>
            <a:r>
              <a:rPr lang="en-US" sz="2000" dirty="0" smtClean="0"/>
              <a:t>How well do you think people did?</a:t>
            </a:r>
          </a:p>
          <a:p>
            <a:endParaRPr lang="en-US" sz="2000" b="1" dirty="0" smtClean="0">
              <a:solidFill>
                <a:srgbClr val="FF0000"/>
              </a:solidFill>
            </a:endParaRPr>
          </a:p>
          <a:p>
            <a:pPr marL="0" indent="0">
              <a:buNone/>
            </a:pPr>
            <a:r>
              <a:rPr lang="en-US" sz="2000" b="1" dirty="0" smtClean="0">
                <a:solidFill>
                  <a:srgbClr val="FF0000"/>
                </a:solidFill>
              </a:rPr>
              <a:t>Error rates were ~25%  </a:t>
            </a:r>
            <a:endParaRPr lang="en-US" sz="2000" b="1" dirty="0">
              <a:solidFill>
                <a:srgbClr val="FF0000"/>
              </a:solidFill>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656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6563"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ChangeArrowheads="1"/>
          </p:cNvSpPr>
          <p:nvPr>
            <p:ph type="title"/>
          </p:nvPr>
        </p:nvSpPr>
        <p:spPr/>
        <p:txBody>
          <a:bodyPr/>
          <a:lstStyle/>
          <a:p>
            <a:r>
              <a:rPr lang="en-US" dirty="0" smtClean="0"/>
              <a:t>Data </a:t>
            </a:r>
            <a:r>
              <a:rPr lang="en-US" dirty="0"/>
              <a:t>Sets</a:t>
            </a:r>
          </a:p>
        </p:txBody>
      </p:sp>
      <p:sp>
        <p:nvSpPr>
          <p:cNvPr id="81923" name="Rectangle 3"/>
          <p:cNvSpPr>
            <a:spLocks noGrp="1" noChangeArrowheads="1"/>
          </p:cNvSpPr>
          <p:nvPr>
            <p:ph type="body" idx="1"/>
          </p:nvPr>
        </p:nvSpPr>
        <p:spPr>
          <a:xfrm>
            <a:off x="533400" y="1981200"/>
            <a:ext cx="7620000" cy="1828800"/>
          </a:xfrm>
        </p:spPr>
        <p:txBody>
          <a:bodyPr/>
          <a:lstStyle/>
          <a:p>
            <a:pPr marL="0" indent="0">
              <a:lnSpc>
                <a:spcPct val="80000"/>
              </a:lnSpc>
              <a:buNone/>
            </a:pPr>
            <a:r>
              <a:rPr lang="en-US" sz="2400" dirty="0"/>
              <a:t>Broadcast </a:t>
            </a:r>
            <a:r>
              <a:rPr lang="en-US" sz="2400" dirty="0" smtClean="0"/>
              <a:t>news</a:t>
            </a:r>
          </a:p>
          <a:p>
            <a:pPr marL="0" indent="0">
              <a:lnSpc>
                <a:spcPct val="80000"/>
              </a:lnSpc>
              <a:buNone/>
            </a:pPr>
            <a:endParaRPr lang="en-US" sz="2400" dirty="0" smtClean="0"/>
          </a:p>
          <a:p>
            <a:pPr marL="0" indent="0">
              <a:lnSpc>
                <a:spcPct val="80000"/>
              </a:lnSpc>
              <a:buNone/>
            </a:pPr>
            <a:r>
              <a:rPr lang="en-US" sz="2400" dirty="0" smtClean="0"/>
              <a:t>Expository </a:t>
            </a:r>
            <a:r>
              <a:rPr lang="en-US" sz="2400" dirty="0" smtClean="0"/>
              <a:t>Texts</a:t>
            </a:r>
          </a:p>
          <a:p>
            <a:pPr marL="0" indent="0">
              <a:lnSpc>
                <a:spcPct val="80000"/>
              </a:lnSpc>
              <a:buNone/>
            </a:pPr>
            <a:endParaRPr lang="en-US" sz="2400" dirty="0" smtClean="0"/>
          </a:p>
          <a:p>
            <a:pPr marL="0" indent="0">
              <a:lnSpc>
                <a:spcPct val="80000"/>
              </a:lnSpc>
              <a:buNone/>
            </a:pPr>
            <a:r>
              <a:rPr lang="en-US" sz="2400" dirty="0" smtClean="0"/>
              <a:t>Narrative </a:t>
            </a:r>
            <a:r>
              <a:rPr lang="en-US" sz="2400" dirty="0" smtClean="0"/>
              <a:t>texts</a:t>
            </a:r>
          </a:p>
          <a:p>
            <a:pPr marL="0" indent="0">
              <a:lnSpc>
                <a:spcPct val="80000"/>
              </a:lnSpc>
              <a:buNone/>
            </a:pPr>
            <a:endParaRPr lang="en-US" sz="2400" dirty="0" smtClean="0"/>
          </a:p>
          <a:p>
            <a:pPr marL="0" indent="0">
              <a:lnSpc>
                <a:spcPct val="80000"/>
              </a:lnSpc>
              <a:buNone/>
            </a:pPr>
            <a:r>
              <a:rPr lang="en-US" sz="2400" dirty="0" smtClean="0"/>
              <a:t>Synthetic </a:t>
            </a:r>
            <a:r>
              <a:rPr lang="en-US" sz="2400" dirty="0" smtClean="0"/>
              <a:t>Texts</a:t>
            </a:r>
          </a:p>
        </p:txBody>
      </p:sp>
      <p:sp>
        <p:nvSpPr>
          <p:cNvPr id="6" name="TextBox 5"/>
          <p:cNvSpPr txBox="1"/>
          <p:nvPr/>
        </p:nvSpPr>
        <p:spPr>
          <a:xfrm>
            <a:off x="1676400" y="5562600"/>
            <a:ext cx="5391094" cy="769441"/>
          </a:xfrm>
          <a:prstGeom prst="rect">
            <a:avLst/>
          </a:prstGeom>
          <a:noFill/>
        </p:spPr>
        <p:txBody>
          <a:bodyPr wrap="none" rtlCol="0">
            <a:spAutoFit/>
          </a:bodyPr>
          <a:lstStyle/>
          <a:p>
            <a:r>
              <a:rPr lang="en-US" sz="4400" dirty="0" smtClean="0">
                <a:solidFill>
                  <a:srgbClr val="FF0000"/>
                </a:solidFill>
              </a:rPr>
              <a:t>How can we do this?</a:t>
            </a:r>
            <a:endParaRPr lang="en-US" sz="4400" dirty="0">
              <a:solidFill>
                <a:srgbClr val="FF0000"/>
              </a:solidFill>
            </a:endParaRPr>
          </a:p>
        </p:txBody>
      </p:sp>
    </p:spTree>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bwMode="auto">
          <a:xfrm>
            <a:off x="304800" y="2743200"/>
            <a:ext cx="1066800" cy="27432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110" charset="0"/>
            </a:endParaRPr>
          </a:p>
        </p:txBody>
      </p:sp>
      <p:sp>
        <p:nvSpPr>
          <p:cNvPr id="2" name="Title 1"/>
          <p:cNvSpPr>
            <a:spLocks noGrp="1"/>
          </p:cNvSpPr>
          <p:nvPr>
            <p:ph type="title"/>
          </p:nvPr>
        </p:nvSpPr>
        <p:spPr/>
        <p:txBody>
          <a:bodyPr/>
          <a:lstStyle/>
          <a:p>
            <a:r>
              <a:rPr lang="en-US" dirty="0" smtClean="0"/>
              <a:t>General problem setup</a:t>
            </a:r>
            <a:endParaRPr lang="en-US" dirty="0"/>
          </a:p>
        </p:txBody>
      </p:sp>
      <p:sp>
        <p:nvSpPr>
          <p:cNvPr id="4" name="TextBox 3"/>
          <p:cNvSpPr txBox="1"/>
          <p:nvPr/>
        </p:nvSpPr>
        <p:spPr>
          <a:xfrm>
            <a:off x="0" y="1981200"/>
            <a:ext cx="1544012" cy="461665"/>
          </a:xfrm>
          <a:prstGeom prst="rect">
            <a:avLst/>
          </a:prstGeom>
          <a:noFill/>
        </p:spPr>
        <p:txBody>
          <a:bodyPr wrap="none" rtlCol="0">
            <a:spAutoFit/>
          </a:bodyPr>
          <a:lstStyle/>
          <a:p>
            <a:r>
              <a:rPr lang="en-US" sz="2400" dirty="0" smtClean="0"/>
              <a:t>document</a:t>
            </a:r>
            <a:endParaRPr lang="en-US" sz="2400" dirty="0"/>
          </a:p>
        </p:txBody>
      </p:sp>
      <p:sp>
        <p:nvSpPr>
          <p:cNvPr id="6" name="Right Arrow 5"/>
          <p:cNvSpPr/>
          <p:nvPr/>
        </p:nvSpPr>
        <p:spPr bwMode="auto">
          <a:xfrm>
            <a:off x="1524000" y="3733800"/>
            <a:ext cx="533400" cy="762000"/>
          </a:xfrm>
          <a:prstGeom prst="rightArrow">
            <a:avLst/>
          </a:prstGeom>
          <a:solidFill>
            <a:srgbClr val="0000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110" charset="0"/>
            </a:endParaRPr>
          </a:p>
        </p:txBody>
      </p:sp>
      <p:sp>
        <p:nvSpPr>
          <p:cNvPr id="7" name="TextBox 6"/>
          <p:cNvSpPr txBox="1"/>
          <p:nvPr/>
        </p:nvSpPr>
        <p:spPr>
          <a:xfrm>
            <a:off x="2222306" y="1981200"/>
            <a:ext cx="1587694" cy="461665"/>
          </a:xfrm>
          <a:prstGeom prst="rect">
            <a:avLst/>
          </a:prstGeom>
          <a:noFill/>
        </p:spPr>
        <p:txBody>
          <a:bodyPr wrap="none" rtlCol="0">
            <a:spAutoFit/>
          </a:bodyPr>
          <a:lstStyle/>
          <a:p>
            <a:r>
              <a:rPr lang="en-US" sz="2400" dirty="0" smtClean="0"/>
              <a:t>sentences</a:t>
            </a:r>
            <a:endParaRPr lang="en-US" sz="2400" dirty="0"/>
          </a:p>
        </p:txBody>
      </p:sp>
      <p:sp>
        <p:nvSpPr>
          <p:cNvPr id="8" name="Rectangle 7"/>
          <p:cNvSpPr/>
          <p:nvPr/>
        </p:nvSpPr>
        <p:spPr bwMode="auto">
          <a:xfrm>
            <a:off x="2374706" y="2743200"/>
            <a:ext cx="914400" cy="1524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110" charset="0"/>
            </a:endParaRPr>
          </a:p>
        </p:txBody>
      </p:sp>
      <p:sp>
        <p:nvSpPr>
          <p:cNvPr id="9" name="Rectangle 8"/>
          <p:cNvSpPr/>
          <p:nvPr/>
        </p:nvSpPr>
        <p:spPr bwMode="auto">
          <a:xfrm>
            <a:off x="2374706" y="3048000"/>
            <a:ext cx="914400" cy="1524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110" charset="0"/>
            </a:endParaRPr>
          </a:p>
        </p:txBody>
      </p:sp>
      <p:sp>
        <p:nvSpPr>
          <p:cNvPr id="10" name="Rectangle 9"/>
          <p:cNvSpPr/>
          <p:nvPr/>
        </p:nvSpPr>
        <p:spPr bwMode="auto">
          <a:xfrm>
            <a:off x="2374706" y="3352800"/>
            <a:ext cx="914400" cy="1524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110" charset="0"/>
            </a:endParaRPr>
          </a:p>
        </p:txBody>
      </p:sp>
      <p:sp>
        <p:nvSpPr>
          <p:cNvPr id="11" name="Rectangle 10"/>
          <p:cNvSpPr/>
          <p:nvPr/>
        </p:nvSpPr>
        <p:spPr bwMode="auto">
          <a:xfrm>
            <a:off x="2374706" y="3657600"/>
            <a:ext cx="914400" cy="1524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110" charset="0"/>
            </a:endParaRPr>
          </a:p>
        </p:txBody>
      </p:sp>
      <p:sp>
        <p:nvSpPr>
          <p:cNvPr id="12" name="Rectangle 11"/>
          <p:cNvSpPr/>
          <p:nvPr/>
        </p:nvSpPr>
        <p:spPr bwMode="auto">
          <a:xfrm>
            <a:off x="2374706" y="3962400"/>
            <a:ext cx="914400" cy="1524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110" charset="0"/>
            </a:endParaRPr>
          </a:p>
        </p:txBody>
      </p:sp>
      <p:sp>
        <p:nvSpPr>
          <p:cNvPr id="13" name="Rectangle 12"/>
          <p:cNvSpPr/>
          <p:nvPr/>
        </p:nvSpPr>
        <p:spPr bwMode="auto">
          <a:xfrm>
            <a:off x="2374706" y="4267200"/>
            <a:ext cx="914400" cy="1524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110" charset="0"/>
            </a:endParaRPr>
          </a:p>
        </p:txBody>
      </p:sp>
      <p:sp>
        <p:nvSpPr>
          <p:cNvPr id="14" name="Rectangle 13"/>
          <p:cNvSpPr/>
          <p:nvPr/>
        </p:nvSpPr>
        <p:spPr bwMode="auto">
          <a:xfrm>
            <a:off x="2374706" y="4572000"/>
            <a:ext cx="914400" cy="1524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110" charset="0"/>
            </a:endParaRPr>
          </a:p>
        </p:txBody>
      </p:sp>
      <p:sp>
        <p:nvSpPr>
          <p:cNvPr id="15" name="Rectangle 14"/>
          <p:cNvSpPr/>
          <p:nvPr/>
        </p:nvSpPr>
        <p:spPr bwMode="auto">
          <a:xfrm>
            <a:off x="2374706" y="4876800"/>
            <a:ext cx="914400" cy="1524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110" charset="0"/>
            </a:endParaRPr>
          </a:p>
        </p:txBody>
      </p:sp>
      <p:sp>
        <p:nvSpPr>
          <p:cNvPr id="16" name="Rectangle 15"/>
          <p:cNvSpPr/>
          <p:nvPr/>
        </p:nvSpPr>
        <p:spPr bwMode="auto">
          <a:xfrm>
            <a:off x="2374706" y="5181600"/>
            <a:ext cx="914400" cy="1524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110" charset="0"/>
            </a:endParaRPr>
          </a:p>
        </p:txBody>
      </p:sp>
      <p:sp>
        <p:nvSpPr>
          <p:cNvPr id="17" name="Rectangle 16"/>
          <p:cNvSpPr/>
          <p:nvPr/>
        </p:nvSpPr>
        <p:spPr bwMode="auto">
          <a:xfrm>
            <a:off x="2374706" y="5486400"/>
            <a:ext cx="914400" cy="1524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110" charset="0"/>
            </a:endParaRPr>
          </a:p>
        </p:txBody>
      </p:sp>
      <p:sp>
        <p:nvSpPr>
          <p:cNvPr id="18" name="TextBox 17"/>
          <p:cNvSpPr txBox="1"/>
          <p:nvPr/>
        </p:nvSpPr>
        <p:spPr>
          <a:xfrm>
            <a:off x="1676400" y="5943600"/>
            <a:ext cx="2514600" cy="646331"/>
          </a:xfrm>
          <a:prstGeom prst="rect">
            <a:avLst/>
          </a:prstGeom>
          <a:noFill/>
        </p:spPr>
        <p:txBody>
          <a:bodyPr wrap="square" rtlCol="0">
            <a:spAutoFit/>
          </a:bodyPr>
          <a:lstStyle/>
          <a:p>
            <a:r>
              <a:rPr lang="en-US" dirty="0" smtClean="0">
                <a:solidFill>
                  <a:srgbClr val="660066"/>
                </a:solidFill>
              </a:rPr>
              <a:t>only consider breaks between sentences</a:t>
            </a:r>
            <a:endParaRPr lang="en-US" dirty="0">
              <a:solidFill>
                <a:srgbClr val="660066"/>
              </a:solidFill>
            </a:endParaRPr>
          </a:p>
        </p:txBody>
      </p:sp>
      <p:sp>
        <p:nvSpPr>
          <p:cNvPr id="19" name="Right Arrow 18"/>
          <p:cNvSpPr/>
          <p:nvPr/>
        </p:nvSpPr>
        <p:spPr bwMode="auto">
          <a:xfrm>
            <a:off x="3581400" y="3733800"/>
            <a:ext cx="533400" cy="762000"/>
          </a:xfrm>
          <a:prstGeom prst="rightArrow">
            <a:avLst/>
          </a:prstGeom>
          <a:solidFill>
            <a:srgbClr val="0000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110" charset="0"/>
            </a:endParaRPr>
          </a:p>
        </p:txBody>
      </p:sp>
      <p:sp>
        <p:nvSpPr>
          <p:cNvPr id="30" name="TextBox 29"/>
          <p:cNvSpPr txBox="1"/>
          <p:nvPr/>
        </p:nvSpPr>
        <p:spPr>
          <a:xfrm>
            <a:off x="6248400" y="1905000"/>
            <a:ext cx="2408532" cy="461665"/>
          </a:xfrm>
          <a:prstGeom prst="rect">
            <a:avLst/>
          </a:prstGeom>
          <a:noFill/>
        </p:spPr>
        <p:txBody>
          <a:bodyPr wrap="none" rtlCol="0">
            <a:spAutoFit/>
          </a:bodyPr>
          <a:lstStyle/>
          <a:p>
            <a:r>
              <a:rPr lang="en-US" sz="2400" dirty="0" smtClean="0"/>
              <a:t>topics/segments</a:t>
            </a:r>
            <a:endParaRPr lang="en-US" sz="2400" dirty="0"/>
          </a:p>
        </p:txBody>
      </p:sp>
      <p:sp>
        <p:nvSpPr>
          <p:cNvPr id="31" name="Rectangle 30"/>
          <p:cNvSpPr/>
          <p:nvPr/>
        </p:nvSpPr>
        <p:spPr bwMode="auto">
          <a:xfrm>
            <a:off x="6781800" y="2667000"/>
            <a:ext cx="1219200" cy="914400"/>
          </a:xfrm>
          <a:prstGeom prst="rect">
            <a:avLst/>
          </a:prstGeom>
          <a:noFill/>
          <a:ln w="381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110" charset="0"/>
            </a:endParaRPr>
          </a:p>
        </p:txBody>
      </p:sp>
      <p:sp>
        <p:nvSpPr>
          <p:cNvPr id="32" name="Rectangle 31"/>
          <p:cNvSpPr/>
          <p:nvPr/>
        </p:nvSpPr>
        <p:spPr bwMode="auto">
          <a:xfrm>
            <a:off x="6781800" y="3581400"/>
            <a:ext cx="1219200" cy="1219200"/>
          </a:xfrm>
          <a:prstGeom prst="rect">
            <a:avLst/>
          </a:prstGeom>
          <a:noFill/>
          <a:ln w="381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110" charset="0"/>
            </a:endParaRPr>
          </a:p>
        </p:txBody>
      </p:sp>
      <p:sp>
        <p:nvSpPr>
          <p:cNvPr id="33" name="Rectangle 32"/>
          <p:cNvSpPr/>
          <p:nvPr/>
        </p:nvSpPr>
        <p:spPr bwMode="auto">
          <a:xfrm>
            <a:off x="6781800" y="4800600"/>
            <a:ext cx="1219200" cy="914400"/>
          </a:xfrm>
          <a:prstGeom prst="rect">
            <a:avLst/>
          </a:prstGeom>
          <a:noFill/>
          <a:ln w="381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110" charset="0"/>
            </a:endParaRPr>
          </a:p>
        </p:txBody>
      </p:sp>
      <p:sp>
        <p:nvSpPr>
          <p:cNvPr id="34" name="TextBox 33"/>
          <p:cNvSpPr txBox="1"/>
          <p:nvPr/>
        </p:nvSpPr>
        <p:spPr>
          <a:xfrm>
            <a:off x="4194346" y="1976735"/>
            <a:ext cx="1673054" cy="461665"/>
          </a:xfrm>
          <a:prstGeom prst="rect">
            <a:avLst/>
          </a:prstGeom>
          <a:noFill/>
        </p:spPr>
        <p:txBody>
          <a:bodyPr wrap="none" rtlCol="0">
            <a:spAutoFit/>
          </a:bodyPr>
          <a:lstStyle/>
          <a:p>
            <a:r>
              <a:rPr lang="en-US" sz="2400" dirty="0" smtClean="0"/>
              <a:t>processing</a:t>
            </a:r>
            <a:endParaRPr lang="en-US" sz="2400" dirty="0"/>
          </a:p>
        </p:txBody>
      </p:sp>
      <p:sp>
        <p:nvSpPr>
          <p:cNvPr id="35" name="Rectangle 34"/>
          <p:cNvSpPr/>
          <p:nvPr/>
        </p:nvSpPr>
        <p:spPr bwMode="auto">
          <a:xfrm>
            <a:off x="4486640" y="2743200"/>
            <a:ext cx="914400" cy="1524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110" charset="0"/>
            </a:endParaRPr>
          </a:p>
        </p:txBody>
      </p:sp>
      <p:sp>
        <p:nvSpPr>
          <p:cNvPr id="36" name="Rectangle 35"/>
          <p:cNvSpPr/>
          <p:nvPr/>
        </p:nvSpPr>
        <p:spPr bwMode="auto">
          <a:xfrm>
            <a:off x="4486640" y="3048000"/>
            <a:ext cx="914400" cy="1524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110" charset="0"/>
            </a:endParaRPr>
          </a:p>
        </p:txBody>
      </p:sp>
      <p:sp>
        <p:nvSpPr>
          <p:cNvPr id="37" name="Rectangle 36"/>
          <p:cNvSpPr/>
          <p:nvPr/>
        </p:nvSpPr>
        <p:spPr bwMode="auto">
          <a:xfrm>
            <a:off x="4486640" y="3352800"/>
            <a:ext cx="914400" cy="1524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110" charset="0"/>
            </a:endParaRPr>
          </a:p>
        </p:txBody>
      </p:sp>
      <p:sp>
        <p:nvSpPr>
          <p:cNvPr id="38" name="Rectangle 37"/>
          <p:cNvSpPr/>
          <p:nvPr/>
        </p:nvSpPr>
        <p:spPr bwMode="auto">
          <a:xfrm>
            <a:off x="4486640" y="3657600"/>
            <a:ext cx="914400" cy="1524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110" charset="0"/>
            </a:endParaRPr>
          </a:p>
        </p:txBody>
      </p:sp>
      <p:sp>
        <p:nvSpPr>
          <p:cNvPr id="39" name="Rectangle 38"/>
          <p:cNvSpPr/>
          <p:nvPr/>
        </p:nvSpPr>
        <p:spPr bwMode="auto">
          <a:xfrm>
            <a:off x="4486640" y="3962400"/>
            <a:ext cx="914400" cy="1524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110" charset="0"/>
            </a:endParaRPr>
          </a:p>
        </p:txBody>
      </p:sp>
      <p:sp>
        <p:nvSpPr>
          <p:cNvPr id="40" name="Rectangle 39"/>
          <p:cNvSpPr/>
          <p:nvPr/>
        </p:nvSpPr>
        <p:spPr bwMode="auto">
          <a:xfrm>
            <a:off x="4486640" y="4267200"/>
            <a:ext cx="914400" cy="1524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110" charset="0"/>
            </a:endParaRPr>
          </a:p>
        </p:txBody>
      </p:sp>
      <p:sp>
        <p:nvSpPr>
          <p:cNvPr id="41" name="Rectangle 40"/>
          <p:cNvSpPr/>
          <p:nvPr/>
        </p:nvSpPr>
        <p:spPr bwMode="auto">
          <a:xfrm>
            <a:off x="4486640" y="4572000"/>
            <a:ext cx="914400" cy="1524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110" charset="0"/>
            </a:endParaRPr>
          </a:p>
        </p:txBody>
      </p:sp>
      <p:sp>
        <p:nvSpPr>
          <p:cNvPr id="42" name="Rectangle 41"/>
          <p:cNvSpPr/>
          <p:nvPr/>
        </p:nvSpPr>
        <p:spPr bwMode="auto">
          <a:xfrm>
            <a:off x="4486640" y="4876800"/>
            <a:ext cx="914400" cy="1524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110" charset="0"/>
            </a:endParaRPr>
          </a:p>
        </p:txBody>
      </p:sp>
      <p:sp>
        <p:nvSpPr>
          <p:cNvPr id="43" name="Rectangle 42"/>
          <p:cNvSpPr/>
          <p:nvPr/>
        </p:nvSpPr>
        <p:spPr bwMode="auto">
          <a:xfrm>
            <a:off x="4486640" y="5181600"/>
            <a:ext cx="914400" cy="1524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110" charset="0"/>
            </a:endParaRPr>
          </a:p>
        </p:txBody>
      </p:sp>
      <p:sp>
        <p:nvSpPr>
          <p:cNvPr id="44" name="Rectangle 43"/>
          <p:cNvSpPr/>
          <p:nvPr/>
        </p:nvSpPr>
        <p:spPr bwMode="auto">
          <a:xfrm>
            <a:off x="4486640" y="5486400"/>
            <a:ext cx="914400" cy="1524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110" charset="0"/>
            </a:endParaRPr>
          </a:p>
        </p:txBody>
      </p:sp>
      <p:sp>
        <p:nvSpPr>
          <p:cNvPr id="45" name="TextBox 44"/>
          <p:cNvSpPr txBox="1"/>
          <p:nvPr/>
        </p:nvSpPr>
        <p:spPr>
          <a:xfrm>
            <a:off x="4419600" y="5791200"/>
            <a:ext cx="1752600" cy="923330"/>
          </a:xfrm>
          <a:prstGeom prst="rect">
            <a:avLst/>
          </a:prstGeom>
          <a:noFill/>
        </p:spPr>
        <p:txBody>
          <a:bodyPr wrap="square" rtlCol="0">
            <a:spAutoFit/>
          </a:bodyPr>
          <a:lstStyle/>
          <a:p>
            <a:pPr>
              <a:buFontTx/>
              <a:buChar char="-"/>
            </a:pPr>
            <a:r>
              <a:rPr lang="en-US" dirty="0" smtClean="0">
                <a:solidFill>
                  <a:srgbClr val="660066"/>
                </a:solidFill>
              </a:rPr>
              <a:t> add additional features/data</a:t>
            </a:r>
          </a:p>
          <a:p>
            <a:pPr>
              <a:buFontTx/>
              <a:buChar char="-"/>
            </a:pPr>
            <a:r>
              <a:rPr lang="en-US" dirty="0" smtClean="0">
                <a:solidFill>
                  <a:srgbClr val="660066"/>
                </a:solidFill>
              </a:rPr>
              <a:t> normalization</a:t>
            </a:r>
            <a:endParaRPr lang="en-US" dirty="0">
              <a:solidFill>
                <a:srgbClr val="660066"/>
              </a:solidFill>
            </a:endParaRPr>
          </a:p>
        </p:txBody>
      </p:sp>
      <p:sp>
        <p:nvSpPr>
          <p:cNvPr id="46" name="Right Arrow 45"/>
          <p:cNvSpPr/>
          <p:nvPr/>
        </p:nvSpPr>
        <p:spPr bwMode="auto">
          <a:xfrm>
            <a:off x="5867400" y="3733800"/>
            <a:ext cx="533400" cy="762000"/>
          </a:xfrm>
          <a:prstGeom prst="rightArrow">
            <a:avLst/>
          </a:prstGeom>
          <a:solidFill>
            <a:srgbClr val="0000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110" charset="0"/>
            </a:endParaRPr>
          </a:p>
        </p:txBody>
      </p:sp>
      <p:sp>
        <p:nvSpPr>
          <p:cNvPr id="47" name="Rectangle 46"/>
          <p:cNvSpPr/>
          <p:nvPr/>
        </p:nvSpPr>
        <p:spPr bwMode="auto">
          <a:xfrm>
            <a:off x="5401040" y="2743200"/>
            <a:ext cx="152400" cy="152400"/>
          </a:xfrm>
          <a:prstGeom prst="rect">
            <a:avLst/>
          </a:prstGeom>
          <a:solidFill>
            <a:srgbClr val="00009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110" charset="0"/>
            </a:endParaRPr>
          </a:p>
        </p:txBody>
      </p:sp>
      <p:sp>
        <p:nvSpPr>
          <p:cNvPr id="48" name="Rectangle 47"/>
          <p:cNvSpPr/>
          <p:nvPr/>
        </p:nvSpPr>
        <p:spPr bwMode="auto">
          <a:xfrm>
            <a:off x="5401040" y="3048000"/>
            <a:ext cx="152400" cy="152400"/>
          </a:xfrm>
          <a:prstGeom prst="rect">
            <a:avLst/>
          </a:prstGeom>
          <a:solidFill>
            <a:srgbClr val="00009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110" charset="0"/>
            </a:endParaRPr>
          </a:p>
        </p:txBody>
      </p:sp>
      <p:sp>
        <p:nvSpPr>
          <p:cNvPr id="49" name="Rectangle 48"/>
          <p:cNvSpPr/>
          <p:nvPr/>
        </p:nvSpPr>
        <p:spPr bwMode="auto">
          <a:xfrm>
            <a:off x="5401040" y="3352800"/>
            <a:ext cx="152400" cy="152400"/>
          </a:xfrm>
          <a:prstGeom prst="rect">
            <a:avLst/>
          </a:prstGeom>
          <a:solidFill>
            <a:srgbClr val="00009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110" charset="0"/>
            </a:endParaRPr>
          </a:p>
        </p:txBody>
      </p:sp>
      <p:sp>
        <p:nvSpPr>
          <p:cNvPr id="50" name="Rectangle 49"/>
          <p:cNvSpPr/>
          <p:nvPr/>
        </p:nvSpPr>
        <p:spPr bwMode="auto">
          <a:xfrm>
            <a:off x="5401040" y="3657600"/>
            <a:ext cx="152400" cy="152400"/>
          </a:xfrm>
          <a:prstGeom prst="rect">
            <a:avLst/>
          </a:prstGeom>
          <a:solidFill>
            <a:srgbClr val="00009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110" charset="0"/>
            </a:endParaRPr>
          </a:p>
        </p:txBody>
      </p:sp>
      <p:sp>
        <p:nvSpPr>
          <p:cNvPr id="51" name="Rectangle 50"/>
          <p:cNvSpPr/>
          <p:nvPr/>
        </p:nvSpPr>
        <p:spPr bwMode="auto">
          <a:xfrm>
            <a:off x="5401040" y="3962400"/>
            <a:ext cx="152400" cy="152400"/>
          </a:xfrm>
          <a:prstGeom prst="rect">
            <a:avLst/>
          </a:prstGeom>
          <a:solidFill>
            <a:srgbClr val="00009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110" charset="0"/>
            </a:endParaRPr>
          </a:p>
        </p:txBody>
      </p:sp>
      <p:sp>
        <p:nvSpPr>
          <p:cNvPr id="52" name="Rectangle 51"/>
          <p:cNvSpPr/>
          <p:nvPr/>
        </p:nvSpPr>
        <p:spPr bwMode="auto">
          <a:xfrm>
            <a:off x="5401040" y="4267200"/>
            <a:ext cx="152400" cy="152400"/>
          </a:xfrm>
          <a:prstGeom prst="rect">
            <a:avLst/>
          </a:prstGeom>
          <a:solidFill>
            <a:srgbClr val="00009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110" charset="0"/>
            </a:endParaRPr>
          </a:p>
        </p:txBody>
      </p:sp>
      <p:sp>
        <p:nvSpPr>
          <p:cNvPr id="53" name="Rectangle 52"/>
          <p:cNvSpPr/>
          <p:nvPr/>
        </p:nvSpPr>
        <p:spPr bwMode="auto">
          <a:xfrm>
            <a:off x="5401040" y="4572000"/>
            <a:ext cx="152400" cy="152400"/>
          </a:xfrm>
          <a:prstGeom prst="rect">
            <a:avLst/>
          </a:prstGeom>
          <a:solidFill>
            <a:srgbClr val="00009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110" charset="0"/>
            </a:endParaRPr>
          </a:p>
        </p:txBody>
      </p:sp>
      <p:sp>
        <p:nvSpPr>
          <p:cNvPr id="54" name="Rectangle 53"/>
          <p:cNvSpPr/>
          <p:nvPr/>
        </p:nvSpPr>
        <p:spPr bwMode="auto">
          <a:xfrm>
            <a:off x="5401040" y="4876800"/>
            <a:ext cx="152400" cy="152400"/>
          </a:xfrm>
          <a:prstGeom prst="rect">
            <a:avLst/>
          </a:prstGeom>
          <a:solidFill>
            <a:srgbClr val="00009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110" charset="0"/>
            </a:endParaRPr>
          </a:p>
        </p:txBody>
      </p:sp>
      <p:sp>
        <p:nvSpPr>
          <p:cNvPr id="55" name="Rectangle 54"/>
          <p:cNvSpPr/>
          <p:nvPr/>
        </p:nvSpPr>
        <p:spPr bwMode="auto">
          <a:xfrm>
            <a:off x="5401040" y="5181600"/>
            <a:ext cx="152400" cy="152400"/>
          </a:xfrm>
          <a:prstGeom prst="rect">
            <a:avLst/>
          </a:prstGeom>
          <a:solidFill>
            <a:srgbClr val="00009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110" charset="0"/>
            </a:endParaRPr>
          </a:p>
        </p:txBody>
      </p:sp>
      <p:sp>
        <p:nvSpPr>
          <p:cNvPr id="56" name="Rectangle 55"/>
          <p:cNvSpPr/>
          <p:nvPr/>
        </p:nvSpPr>
        <p:spPr bwMode="auto">
          <a:xfrm>
            <a:off x="5401040" y="5486400"/>
            <a:ext cx="152400" cy="152400"/>
          </a:xfrm>
          <a:prstGeom prst="rect">
            <a:avLst/>
          </a:prstGeom>
          <a:solidFill>
            <a:srgbClr val="00009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110" charset="0"/>
            </a:endParaRPr>
          </a:p>
        </p:txBody>
      </p:sp>
      <p:sp>
        <p:nvSpPr>
          <p:cNvPr id="57" name="Rectangle 56"/>
          <p:cNvSpPr/>
          <p:nvPr/>
        </p:nvSpPr>
        <p:spPr bwMode="auto">
          <a:xfrm>
            <a:off x="6858000" y="2743200"/>
            <a:ext cx="914400" cy="1524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110" charset="0"/>
            </a:endParaRPr>
          </a:p>
        </p:txBody>
      </p:sp>
      <p:sp>
        <p:nvSpPr>
          <p:cNvPr id="58" name="Rectangle 57"/>
          <p:cNvSpPr/>
          <p:nvPr/>
        </p:nvSpPr>
        <p:spPr bwMode="auto">
          <a:xfrm>
            <a:off x="6858000" y="3048000"/>
            <a:ext cx="914400" cy="1524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110" charset="0"/>
            </a:endParaRPr>
          </a:p>
        </p:txBody>
      </p:sp>
      <p:sp>
        <p:nvSpPr>
          <p:cNvPr id="59" name="Rectangle 58"/>
          <p:cNvSpPr/>
          <p:nvPr/>
        </p:nvSpPr>
        <p:spPr bwMode="auto">
          <a:xfrm>
            <a:off x="6858000" y="3352800"/>
            <a:ext cx="914400" cy="1524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110" charset="0"/>
            </a:endParaRPr>
          </a:p>
        </p:txBody>
      </p:sp>
      <p:sp>
        <p:nvSpPr>
          <p:cNvPr id="60" name="Rectangle 59"/>
          <p:cNvSpPr/>
          <p:nvPr/>
        </p:nvSpPr>
        <p:spPr bwMode="auto">
          <a:xfrm>
            <a:off x="6858000" y="3657600"/>
            <a:ext cx="914400" cy="1524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110" charset="0"/>
            </a:endParaRPr>
          </a:p>
        </p:txBody>
      </p:sp>
      <p:sp>
        <p:nvSpPr>
          <p:cNvPr id="61" name="Rectangle 60"/>
          <p:cNvSpPr/>
          <p:nvPr/>
        </p:nvSpPr>
        <p:spPr bwMode="auto">
          <a:xfrm>
            <a:off x="6858000" y="3962400"/>
            <a:ext cx="914400" cy="1524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110" charset="0"/>
            </a:endParaRPr>
          </a:p>
        </p:txBody>
      </p:sp>
      <p:sp>
        <p:nvSpPr>
          <p:cNvPr id="62" name="Rectangle 61"/>
          <p:cNvSpPr/>
          <p:nvPr/>
        </p:nvSpPr>
        <p:spPr bwMode="auto">
          <a:xfrm>
            <a:off x="6858000" y="4267200"/>
            <a:ext cx="914400" cy="1524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110" charset="0"/>
            </a:endParaRPr>
          </a:p>
        </p:txBody>
      </p:sp>
      <p:sp>
        <p:nvSpPr>
          <p:cNvPr id="63" name="Rectangle 62"/>
          <p:cNvSpPr/>
          <p:nvPr/>
        </p:nvSpPr>
        <p:spPr bwMode="auto">
          <a:xfrm>
            <a:off x="6858000" y="4572000"/>
            <a:ext cx="914400" cy="1524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110" charset="0"/>
            </a:endParaRPr>
          </a:p>
        </p:txBody>
      </p:sp>
      <p:sp>
        <p:nvSpPr>
          <p:cNvPr id="64" name="Rectangle 63"/>
          <p:cNvSpPr/>
          <p:nvPr/>
        </p:nvSpPr>
        <p:spPr bwMode="auto">
          <a:xfrm>
            <a:off x="6858000" y="4876800"/>
            <a:ext cx="914400" cy="1524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110" charset="0"/>
            </a:endParaRPr>
          </a:p>
        </p:txBody>
      </p:sp>
      <p:sp>
        <p:nvSpPr>
          <p:cNvPr id="65" name="Rectangle 64"/>
          <p:cNvSpPr/>
          <p:nvPr/>
        </p:nvSpPr>
        <p:spPr bwMode="auto">
          <a:xfrm>
            <a:off x="6858000" y="5181600"/>
            <a:ext cx="914400" cy="1524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110" charset="0"/>
            </a:endParaRPr>
          </a:p>
        </p:txBody>
      </p:sp>
      <p:sp>
        <p:nvSpPr>
          <p:cNvPr id="66" name="Rectangle 65"/>
          <p:cNvSpPr/>
          <p:nvPr/>
        </p:nvSpPr>
        <p:spPr bwMode="auto">
          <a:xfrm>
            <a:off x="6858000" y="5486400"/>
            <a:ext cx="914400" cy="1524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110" charset="0"/>
            </a:endParaRPr>
          </a:p>
        </p:txBody>
      </p:sp>
      <p:sp>
        <p:nvSpPr>
          <p:cNvPr id="67" name="Rectangle 66"/>
          <p:cNvSpPr/>
          <p:nvPr/>
        </p:nvSpPr>
        <p:spPr bwMode="auto">
          <a:xfrm>
            <a:off x="7772400" y="2743200"/>
            <a:ext cx="152400" cy="152400"/>
          </a:xfrm>
          <a:prstGeom prst="rect">
            <a:avLst/>
          </a:prstGeom>
          <a:solidFill>
            <a:srgbClr val="00009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110" charset="0"/>
            </a:endParaRPr>
          </a:p>
        </p:txBody>
      </p:sp>
      <p:sp>
        <p:nvSpPr>
          <p:cNvPr id="68" name="Rectangle 67"/>
          <p:cNvSpPr/>
          <p:nvPr/>
        </p:nvSpPr>
        <p:spPr bwMode="auto">
          <a:xfrm>
            <a:off x="7772400" y="3048000"/>
            <a:ext cx="152400" cy="152400"/>
          </a:xfrm>
          <a:prstGeom prst="rect">
            <a:avLst/>
          </a:prstGeom>
          <a:solidFill>
            <a:srgbClr val="00009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110" charset="0"/>
            </a:endParaRPr>
          </a:p>
        </p:txBody>
      </p:sp>
      <p:sp>
        <p:nvSpPr>
          <p:cNvPr id="69" name="Rectangle 68"/>
          <p:cNvSpPr/>
          <p:nvPr/>
        </p:nvSpPr>
        <p:spPr bwMode="auto">
          <a:xfrm>
            <a:off x="7772400" y="3352800"/>
            <a:ext cx="152400" cy="152400"/>
          </a:xfrm>
          <a:prstGeom prst="rect">
            <a:avLst/>
          </a:prstGeom>
          <a:solidFill>
            <a:srgbClr val="00009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110" charset="0"/>
            </a:endParaRPr>
          </a:p>
        </p:txBody>
      </p:sp>
      <p:sp>
        <p:nvSpPr>
          <p:cNvPr id="70" name="Rectangle 69"/>
          <p:cNvSpPr/>
          <p:nvPr/>
        </p:nvSpPr>
        <p:spPr bwMode="auto">
          <a:xfrm>
            <a:off x="7772400" y="3657600"/>
            <a:ext cx="152400" cy="152400"/>
          </a:xfrm>
          <a:prstGeom prst="rect">
            <a:avLst/>
          </a:prstGeom>
          <a:solidFill>
            <a:srgbClr val="00009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110" charset="0"/>
            </a:endParaRPr>
          </a:p>
        </p:txBody>
      </p:sp>
      <p:sp>
        <p:nvSpPr>
          <p:cNvPr id="71" name="Rectangle 70"/>
          <p:cNvSpPr/>
          <p:nvPr/>
        </p:nvSpPr>
        <p:spPr bwMode="auto">
          <a:xfrm>
            <a:off x="7772400" y="3962400"/>
            <a:ext cx="152400" cy="152400"/>
          </a:xfrm>
          <a:prstGeom prst="rect">
            <a:avLst/>
          </a:prstGeom>
          <a:solidFill>
            <a:srgbClr val="00009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110" charset="0"/>
            </a:endParaRPr>
          </a:p>
        </p:txBody>
      </p:sp>
      <p:sp>
        <p:nvSpPr>
          <p:cNvPr id="72" name="Rectangle 71"/>
          <p:cNvSpPr/>
          <p:nvPr/>
        </p:nvSpPr>
        <p:spPr bwMode="auto">
          <a:xfrm>
            <a:off x="7772400" y="4267200"/>
            <a:ext cx="152400" cy="152400"/>
          </a:xfrm>
          <a:prstGeom prst="rect">
            <a:avLst/>
          </a:prstGeom>
          <a:solidFill>
            <a:srgbClr val="00009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110" charset="0"/>
            </a:endParaRPr>
          </a:p>
        </p:txBody>
      </p:sp>
      <p:sp>
        <p:nvSpPr>
          <p:cNvPr id="73" name="Rectangle 72"/>
          <p:cNvSpPr/>
          <p:nvPr/>
        </p:nvSpPr>
        <p:spPr bwMode="auto">
          <a:xfrm>
            <a:off x="7772400" y="4572000"/>
            <a:ext cx="152400" cy="152400"/>
          </a:xfrm>
          <a:prstGeom prst="rect">
            <a:avLst/>
          </a:prstGeom>
          <a:solidFill>
            <a:srgbClr val="00009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110" charset="0"/>
            </a:endParaRPr>
          </a:p>
        </p:txBody>
      </p:sp>
      <p:sp>
        <p:nvSpPr>
          <p:cNvPr id="74" name="Rectangle 73"/>
          <p:cNvSpPr/>
          <p:nvPr/>
        </p:nvSpPr>
        <p:spPr bwMode="auto">
          <a:xfrm>
            <a:off x="7772400" y="4876800"/>
            <a:ext cx="152400" cy="152400"/>
          </a:xfrm>
          <a:prstGeom prst="rect">
            <a:avLst/>
          </a:prstGeom>
          <a:solidFill>
            <a:srgbClr val="00009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110" charset="0"/>
            </a:endParaRPr>
          </a:p>
        </p:txBody>
      </p:sp>
      <p:sp>
        <p:nvSpPr>
          <p:cNvPr id="75" name="Rectangle 74"/>
          <p:cNvSpPr/>
          <p:nvPr/>
        </p:nvSpPr>
        <p:spPr bwMode="auto">
          <a:xfrm>
            <a:off x="7772400" y="5181600"/>
            <a:ext cx="152400" cy="152400"/>
          </a:xfrm>
          <a:prstGeom prst="rect">
            <a:avLst/>
          </a:prstGeom>
          <a:solidFill>
            <a:srgbClr val="00009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110" charset="0"/>
            </a:endParaRPr>
          </a:p>
        </p:txBody>
      </p:sp>
      <p:sp>
        <p:nvSpPr>
          <p:cNvPr id="76" name="Rectangle 75"/>
          <p:cNvSpPr/>
          <p:nvPr/>
        </p:nvSpPr>
        <p:spPr bwMode="auto">
          <a:xfrm>
            <a:off x="7772400" y="5486400"/>
            <a:ext cx="152400" cy="152400"/>
          </a:xfrm>
          <a:prstGeom prst="rect">
            <a:avLst/>
          </a:prstGeom>
          <a:solidFill>
            <a:srgbClr val="00009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110" charset="0"/>
            </a:endParaRPr>
          </a:p>
        </p:txBody>
      </p:sp>
    </p:spTree>
    <p:extLst>
      <p:ext uri="{BB962C8B-B14F-4D97-AF65-F5344CB8AC3E}">
        <p14:creationId xmlns:p14="http://schemas.microsoft.com/office/powerpoint/2010/main" val="4130485967"/>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ChangeArrowheads="1"/>
          </p:cNvSpPr>
          <p:nvPr>
            <p:ph type="title"/>
          </p:nvPr>
        </p:nvSpPr>
        <p:spPr/>
        <p:txBody>
          <a:bodyPr/>
          <a:lstStyle/>
          <a:p>
            <a:r>
              <a:rPr lang="en-US" dirty="0" smtClean="0"/>
              <a:t>Data Set Cues</a:t>
            </a:r>
            <a:endParaRPr lang="en-US" dirty="0"/>
          </a:p>
        </p:txBody>
      </p:sp>
      <p:sp>
        <p:nvSpPr>
          <p:cNvPr id="81923" name="Rectangle 3"/>
          <p:cNvSpPr>
            <a:spLocks noGrp="1" noChangeArrowheads="1"/>
          </p:cNvSpPr>
          <p:nvPr>
            <p:ph type="body" idx="1"/>
          </p:nvPr>
        </p:nvSpPr>
        <p:spPr>
          <a:xfrm>
            <a:off x="533400" y="1828800"/>
            <a:ext cx="8229600" cy="4572000"/>
          </a:xfrm>
        </p:spPr>
        <p:txBody>
          <a:bodyPr/>
          <a:lstStyle/>
          <a:p>
            <a:pPr marL="0" indent="0">
              <a:lnSpc>
                <a:spcPct val="80000"/>
              </a:lnSpc>
              <a:buNone/>
            </a:pPr>
            <a:r>
              <a:rPr lang="en-US" sz="2800" dirty="0"/>
              <a:t>Broadcast news </a:t>
            </a:r>
            <a:r>
              <a:rPr lang="en-US" sz="2000" dirty="0"/>
              <a:t>(</a:t>
            </a:r>
            <a:r>
              <a:rPr lang="en-US" sz="2000" dirty="0" err="1"/>
              <a:t>Beeferman</a:t>
            </a:r>
            <a:r>
              <a:rPr lang="en-US" sz="2000" dirty="0"/>
              <a:t> et al., 1999</a:t>
            </a:r>
            <a:r>
              <a:rPr lang="en-US" sz="2000" dirty="0" smtClean="0"/>
              <a:t>)</a:t>
            </a:r>
            <a:endParaRPr lang="en-US" sz="2400" dirty="0" smtClean="0"/>
          </a:p>
          <a:p>
            <a:pPr lvl="1">
              <a:lnSpc>
                <a:spcPct val="80000"/>
              </a:lnSpc>
            </a:pPr>
            <a:r>
              <a:rPr lang="en-US" sz="2400" dirty="0"/>
              <a:t>Cues at boundaries, “Coming up…”</a:t>
            </a:r>
            <a:endParaRPr lang="en-US" sz="2400" dirty="0" smtClean="0"/>
          </a:p>
          <a:p>
            <a:pPr marL="0" indent="0">
              <a:lnSpc>
                <a:spcPct val="80000"/>
              </a:lnSpc>
              <a:buNone/>
            </a:pPr>
            <a:endParaRPr lang="en-US" sz="2800" dirty="0" smtClean="0"/>
          </a:p>
          <a:p>
            <a:pPr marL="0" indent="0">
              <a:lnSpc>
                <a:spcPct val="80000"/>
              </a:lnSpc>
              <a:buNone/>
            </a:pPr>
            <a:r>
              <a:rPr lang="en-US" sz="2800" dirty="0" smtClean="0"/>
              <a:t>Synthetic </a:t>
            </a:r>
            <a:r>
              <a:rPr lang="en-US" sz="2800" dirty="0"/>
              <a:t>Texts </a:t>
            </a:r>
            <a:r>
              <a:rPr lang="en-US" sz="2000" dirty="0"/>
              <a:t>(</a:t>
            </a:r>
            <a:r>
              <a:rPr lang="en-US" sz="2000" dirty="0" err="1"/>
              <a:t>Brants</a:t>
            </a:r>
            <a:r>
              <a:rPr lang="en-US" sz="2000" dirty="0"/>
              <a:t> et al., 2002; Li and </a:t>
            </a:r>
            <a:r>
              <a:rPr lang="en-US" sz="2000" dirty="0" err="1"/>
              <a:t>Yamashi</a:t>
            </a:r>
            <a:r>
              <a:rPr lang="en-US" sz="2000" dirty="0"/>
              <a:t>, 2000)</a:t>
            </a:r>
            <a:endParaRPr lang="en-US" sz="2000" dirty="0" smtClean="0"/>
          </a:p>
          <a:p>
            <a:pPr lvl="1">
              <a:lnSpc>
                <a:spcPct val="80000"/>
              </a:lnSpc>
            </a:pPr>
            <a:r>
              <a:rPr lang="en-US" sz="2400" dirty="0" smtClean="0"/>
              <a:t>Strong </a:t>
            </a:r>
            <a:r>
              <a:rPr lang="en-US" sz="2400" dirty="0"/>
              <a:t>topic shifts</a:t>
            </a:r>
          </a:p>
          <a:p>
            <a:pPr marL="0" indent="0">
              <a:lnSpc>
                <a:spcPct val="80000"/>
              </a:lnSpc>
              <a:buNone/>
            </a:pPr>
            <a:endParaRPr lang="en-US" sz="2800" dirty="0" smtClean="0"/>
          </a:p>
          <a:p>
            <a:pPr marL="0" indent="0">
              <a:lnSpc>
                <a:spcPct val="80000"/>
              </a:lnSpc>
              <a:buNone/>
            </a:pPr>
            <a:r>
              <a:rPr lang="en-US" sz="2800" dirty="0" smtClean="0"/>
              <a:t>Expository </a:t>
            </a:r>
            <a:r>
              <a:rPr lang="en-US" sz="2800" dirty="0"/>
              <a:t>Texts </a:t>
            </a:r>
            <a:r>
              <a:rPr lang="en-US" sz="2000" dirty="0"/>
              <a:t>(Hearst, 1994)</a:t>
            </a:r>
            <a:endParaRPr lang="en-US" sz="2000" dirty="0" smtClean="0"/>
          </a:p>
          <a:p>
            <a:pPr lvl="1">
              <a:lnSpc>
                <a:spcPct val="80000"/>
              </a:lnSpc>
            </a:pPr>
            <a:r>
              <a:rPr lang="en-US" sz="2400" dirty="0" smtClean="0"/>
              <a:t>Repetition </a:t>
            </a:r>
            <a:r>
              <a:rPr lang="en-US" sz="2400" dirty="0"/>
              <a:t>of terms within </a:t>
            </a:r>
            <a:r>
              <a:rPr lang="en-US" sz="2400" dirty="0" smtClean="0"/>
              <a:t>segments</a:t>
            </a:r>
            <a:endParaRPr lang="en-US" dirty="0" smtClean="0"/>
          </a:p>
          <a:p>
            <a:pPr marL="0" indent="0">
              <a:lnSpc>
                <a:spcPct val="80000"/>
              </a:lnSpc>
              <a:buNone/>
            </a:pPr>
            <a:endParaRPr lang="en-US" sz="2800" dirty="0" smtClean="0"/>
          </a:p>
          <a:p>
            <a:pPr marL="0" indent="0">
              <a:lnSpc>
                <a:spcPct val="80000"/>
              </a:lnSpc>
              <a:buNone/>
            </a:pPr>
            <a:r>
              <a:rPr lang="en-US" sz="2800" dirty="0" smtClean="0"/>
              <a:t>Narrative </a:t>
            </a:r>
            <a:r>
              <a:rPr lang="en-US" sz="2800" dirty="0" smtClean="0"/>
              <a:t>Texts </a:t>
            </a:r>
            <a:r>
              <a:rPr lang="en-US" sz="2000" dirty="0" smtClean="0"/>
              <a:t>(Kauchak, 2005)</a:t>
            </a:r>
          </a:p>
          <a:p>
            <a:pPr lvl="1">
              <a:lnSpc>
                <a:spcPct val="80000"/>
              </a:lnSpc>
            </a:pPr>
            <a:r>
              <a:rPr lang="en-US" dirty="0" smtClean="0"/>
              <a:t>challenging</a:t>
            </a:r>
          </a:p>
        </p:txBody>
      </p:sp>
    </p:spTree>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r>
              <a:rPr lang="en-US"/>
              <a:t>Previous Methods</a:t>
            </a:r>
          </a:p>
        </p:txBody>
      </p:sp>
      <p:sp>
        <p:nvSpPr>
          <p:cNvPr id="33795" name="Rectangle 3"/>
          <p:cNvSpPr>
            <a:spLocks noGrp="1" noChangeArrowheads="1"/>
          </p:cNvSpPr>
          <p:nvPr>
            <p:ph type="body" idx="1"/>
          </p:nvPr>
        </p:nvSpPr>
        <p:spPr>
          <a:xfrm>
            <a:off x="838200" y="1981200"/>
            <a:ext cx="6781800" cy="3276600"/>
          </a:xfrm>
        </p:spPr>
        <p:txBody>
          <a:bodyPr/>
          <a:lstStyle/>
          <a:p>
            <a:pPr marL="0" indent="0">
              <a:buNone/>
            </a:pPr>
            <a:r>
              <a:rPr lang="en-US" dirty="0"/>
              <a:t>Similarity based</a:t>
            </a:r>
          </a:p>
          <a:p>
            <a:pPr marL="0" indent="0">
              <a:buNone/>
            </a:pPr>
            <a:endParaRPr lang="en-US" dirty="0" smtClean="0"/>
          </a:p>
          <a:p>
            <a:pPr marL="0" indent="0">
              <a:buNone/>
            </a:pPr>
            <a:r>
              <a:rPr lang="en-US" dirty="0" smtClean="0"/>
              <a:t>Using Lexical </a:t>
            </a:r>
            <a:r>
              <a:rPr lang="en-US" dirty="0"/>
              <a:t>Chains</a:t>
            </a:r>
          </a:p>
          <a:p>
            <a:pPr marL="0" indent="0">
              <a:buNone/>
            </a:pPr>
            <a:endParaRPr lang="en-US" dirty="0" smtClean="0"/>
          </a:p>
          <a:p>
            <a:pPr marL="0" indent="0">
              <a:buNone/>
            </a:pPr>
            <a:r>
              <a:rPr lang="en-US" dirty="0" smtClean="0"/>
              <a:t>Feature </a:t>
            </a:r>
            <a:r>
              <a:rPr lang="en-US" dirty="0"/>
              <a:t>based</a:t>
            </a:r>
          </a:p>
        </p:txBody>
      </p:sp>
    </p:spTree>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Similarity based</a:t>
            </a:r>
            <a:endParaRPr lang="en-US" dirty="0"/>
          </a:p>
        </p:txBody>
      </p:sp>
      <p:sp>
        <p:nvSpPr>
          <p:cNvPr id="3" name="Content Placeholder 2"/>
          <p:cNvSpPr>
            <a:spLocks noGrp="1"/>
          </p:cNvSpPr>
          <p:nvPr>
            <p:ph idx="1"/>
          </p:nvPr>
        </p:nvSpPr>
        <p:spPr>
          <a:xfrm>
            <a:off x="381000" y="1752600"/>
            <a:ext cx="8229600" cy="1066800"/>
          </a:xfrm>
        </p:spPr>
        <p:txBody>
          <a:bodyPr/>
          <a:lstStyle/>
          <a:p>
            <a:pPr marL="0" indent="0">
              <a:buNone/>
            </a:pPr>
            <a:r>
              <a:rPr lang="en-US" sz="1800" dirty="0" smtClean="0"/>
              <a:t>Text on the same topic should be more similar to text on a different </a:t>
            </a:r>
            <a:r>
              <a:rPr lang="en-US" sz="1800" dirty="0" smtClean="0"/>
              <a:t>topic</a:t>
            </a:r>
          </a:p>
          <a:p>
            <a:pPr marL="0" indent="0">
              <a:buNone/>
            </a:pPr>
            <a:endParaRPr lang="en-US" sz="1800" dirty="0" smtClean="0"/>
          </a:p>
          <a:p>
            <a:pPr marL="0" indent="0">
              <a:buNone/>
            </a:pPr>
            <a:r>
              <a:rPr lang="en-US" sz="1800" dirty="0" smtClean="0"/>
              <a:t>Calculate the similarity between adjacent segments of text and plot</a:t>
            </a:r>
            <a:endParaRPr lang="en-US" sz="1800" dirty="0"/>
          </a:p>
        </p:txBody>
      </p:sp>
      <p:grpSp>
        <p:nvGrpSpPr>
          <p:cNvPr id="4" name="Group 41"/>
          <p:cNvGrpSpPr>
            <a:grpSpLocks/>
          </p:cNvGrpSpPr>
          <p:nvPr/>
        </p:nvGrpSpPr>
        <p:grpSpPr bwMode="auto">
          <a:xfrm>
            <a:off x="685800" y="4114800"/>
            <a:ext cx="1066800" cy="2133600"/>
            <a:chOff x="480" y="2592"/>
            <a:chExt cx="672" cy="1344"/>
          </a:xfrm>
        </p:grpSpPr>
        <p:sp>
          <p:nvSpPr>
            <p:cNvPr id="5" name="Line 26"/>
            <p:cNvSpPr>
              <a:spLocks noChangeShapeType="1"/>
            </p:cNvSpPr>
            <p:nvPr/>
          </p:nvSpPr>
          <p:spPr bwMode="auto">
            <a:xfrm>
              <a:off x="480" y="2592"/>
              <a:ext cx="672" cy="0"/>
            </a:xfrm>
            <a:prstGeom prst="line">
              <a:avLst/>
            </a:prstGeom>
            <a:noFill/>
            <a:ln w="28575">
              <a:solidFill>
                <a:srgbClr val="B2B2B2"/>
              </a:solidFill>
              <a:round/>
              <a:headEnd/>
              <a:tailEnd/>
            </a:ln>
            <a:effectLst/>
          </p:spPr>
          <p:txBody>
            <a:bodyPr>
              <a:prstTxWarp prst="textNoShape">
                <a:avLst/>
              </a:prstTxWarp>
            </a:bodyPr>
            <a:lstStyle/>
            <a:p>
              <a:endParaRPr lang="en-US"/>
            </a:p>
          </p:txBody>
        </p:sp>
        <p:sp>
          <p:nvSpPr>
            <p:cNvPr id="6" name="Line 27"/>
            <p:cNvSpPr>
              <a:spLocks noChangeShapeType="1"/>
            </p:cNvSpPr>
            <p:nvPr/>
          </p:nvSpPr>
          <p:spPr bwMode="auto">
            <a:xfrm>
              <a:off x="480" y="2688"/>
              <a:ext cx="672" cy="0"/>
            </a:xfrm>
            <a:prstGeom prst="line">
              <a:avLst/>
            </a:prstGeom>
            <a:noFill/>
            <a:ln w="28575">
              <a:solidFill>
                <a:srgbClr val="B2B2B2"/>
              </a:solidFill>
              <a:round/>
              <a:headEnd/>
              <a:tailEnd/>
            </a:ln>
            <a:effectLst/>
          </p:spPr>
          <p:txBody>
            <a:bodyPr>
              <a:prstTxWarp prst="textNoShape">
                <a:avLst/>
              </a:prstTxWarp>
            </a:bodyPr>
            <a:lstStyle/>
            <a:p>
              <a:endParaRPr lang="en-US"/>
            </a:p>
          </p:txBody>
        </p:sp>
        <p:sp>
          <p:nvSpPr>
            <p:cNvPr id="7" name="Line 28"/>
            <p:cNvSpPr>
              <a:spLocks noChangeShapeType="1"/>
            </p:cNvSpPr>
            <p:nvPr/>
          </p:nvSpPr>
          <p:spPr bwMode="auto">
            <a:xfrm>
              <a:off x="480" y="2784"/>
              <a:ext cx="672" cy="0"/>
            </a:xfrm>
            <a:prstGeom prst="line">
              <a:avLst/>
            </a:prstGeom>
            <a:noFill/>
            <a:ln w="28575">
              <a:solidFill>
                <a:srgbClr val="B2B2B2"/>
              </a:solidFill>
              <a:round/>
              <a:headEnd/>
              <a:tailEnd/>
            </a:ln>
            <a:effectLst/>
          </p:spPr>
          <p:txBody>
            <a:bodyPr>
              <a:prstTxWarp prst="textNoShape">
                <a:avLst/>
              </a:prstTxWarp>
            </a:bodyPr>
            <a:lstStyle/>
            <a:p>
              <a:endParaRPr lang="en-US"/>
            </a:p>
          </p:txBody>
        </p:sp>
        <p:sp>
          <p:nvSpPr>
            <p:cNvPr id="8" name="Line 29"/>
            <p:cNvSpPr>
              <a:spLocks noChangeShapeType="1"/>
            </p:cNvSpPr>
            <p:nvPr/>
          </p:nvSpPr>
          <p:spPr bwMode="auto">
            <a:xfrm>
              <a:off x="480" y="2880"/>
              <a:ext cx="672" cy="0"/>
            </a:xfrm>
            <a:prstGeom prst="line">
              <a:avLst/>
            </a:prstGeom>
            <a:noFill/>
            <a:ln w="28575">
              <a:solidFill>
                <a:srgbClr val="B2B2B2"/>
              </a:solidFill>
              <a:round/>
              <a:headEnd/>
              <a:tailEnd/>
            </a:ln>
            <a:effectLst/>
          </p:spPr>
          <p:txBody>
            <a:bodyPr>
              <a:prstTxWarp prst="textNoShape">
                <a:avLst/>
              </a:prstTxWarp>
            </a:bodyPr>
            <a:lstStyle/>
            <a:p>
              <a:endParaRPr lang="en-US"/>
            </a:p>
          </p:txBody>
        </p:sp>
        <p:sp>
          <p:nvSpPr>
            <p:cNvPr id="9" name="Line 30"/>
            <p:cNvSpPr>
              <a:spLocks noChangeShapeType="1"/>
            </p:cNvSpPr>
            <p:nvPr/>
          </p:nvSpPr>
          <p:spPr bwMode="auto">
            <a:xfrm>
              <a:off x="480" y="2976"/>
              <a:ext cx="672" cy="0"/>
            </a:xfrm>
            <a:prstGeom prst="line">
              <a:avLst/>
            </a:prstGeom>
            <a:noFill/>
            <a:ln w="28575">
              <a:solidFill>
                <a:srgbClr val="B2B2B2"/>
              </a:solidFill>
              <a:round/>
              <a:headEnd/>
              <a:tailEnd/>
            </a:ln>
            <a:effectLst/>
          </p:spPr>
          <p:txBody>
            <a:bodyPr>
              <a:prstTxWarp prst="textNoShape">
                <a:avLst/>
              </a:prstTxWarp>
            </a:bodyPr>
            <a:lstStyle/>
            <a:p>
              <a:endParaRPr lang="en-US"/>
            </a:p>
          </p:txBody>
        </p:sp>
        <p:sp>
          <p:nvSpPr>
            <p:cNvPr id="10" name="Line 31"/>
            <p:cNvSpPr>
              <a:spLocks noChangeShapeType="1"/>
            </p:cNvSpPr>
            <p:nvPr/>
          </p:nvSpPr>
          <p:spPr bwMode="auto">
            <a:xfrm>
              <a:off x="480" y="3072"/>
              <a:ext cx="672" cy="0"/>
            </a:xfrm>
            <a:prstGeom prst="line">
              <a:avLst/>
            </a:prstGeom>
            <a:noFill/>
            <a:ln w="28575">
              <a:solidFill>
                <a:srgbClr val="B2B2B2"/>
              </a:solidFill>
              <a:round/>
              <a:headEnd/>
              <a:tailEnd/>
            </a:ln>
            <a:effectLst/>
          </p:spPr>
          <p:txBody>
            <a:bodyPr>
              <a:prstTxWarp prst="textNoShape">
                <a:avLst/>
              </a:prstTxWarp>
            </a:bodyPr>
            <a:lstStyle/>
            <a:p>
              <a:endParaRPr lang="en-US"/>
            </a:p>
          </p:txBody>
        </p:sp>
        <p:sp>
          <p:nvSpPr>
            <p:cNvPr id="11" name="Line 32"/>
            <p:cNvSpPr>
              <a:spLocks noChangeShapeType="1"/>
            </p:cNvSpPr>
            <p:nvPr/>
          </p:nvSpPr>
          <p:spPr bwMode="auto">
            <a:xfrm>
              <a:off x="480" y="3168"/>
              <a:ext cx="672" cy="0"/>
            </a:xfrm>
            <a:prstGeom prst="line">
              <a:avLst/>
            </a:prstGeom>
            <a:noFill/>
            <a:ln w="28575">
              <a:solidFill>
                <a:srgbClr val="B2B2B2"/>
              </a:solidFill>
              <a:round/>
              <a:headEnd/>
              <a:tailEnd/>
            </a:ln>
            <a:effectLst/>
          </p:spPr>
          <p:txBody>
            <a:bodyPr>
              <a:prstTxWarp prst="textNoShape">
                <a:avLst/>
              </a:prstTxWarp>
            </a:bodyPr>
            <a:lstStyle/>
            <a:p>
              <a:endParaRPr lang="en-US"/>
            </a:p>
          </p:txBody>
        </p:sp>
        <p:sp>
          <p:nvSpPr>
            <p:cNvPr id="12" name="Line 33"/>
            <p:cNvSpPr>
              <a:spLocks noChangeShapeType="1"/>
            </p:cNvSpPr>
            <p:nvPr/>
          </p:nvSpPr>
          <p:spPr bwMode="auto">
            <a:xfrm>
              <a:off x="480" y="3264"/>
              <a:ext cx="672" cy="0"/>
            </a:xfrm>
            <a:prstGeom prst="line">
              <a:avLst/>
            </a:prstGeom>
            <a:noFill/>
            <a:ln w="28575">
              <a:solidFill>
                <a:srgbClr val="B2B2B2"/>
              </a:solidFill>
              <a:round/>
              <a:headEnd/>
              <a:tailEnd/>
            </a:ln>
            <a:effectLst/>
          </p:spPr>
          <p:txBody>
            <a:bodyPr>
              <a:prstTxWarp prst="textNoShape">
                <a:avLst/>
              </a:prstTxWarp>
            </a:bodyPr>
            <a:lstStyle/>
            <a:p>
              <a:endParaRPr lang="en-US"/>
            </a:p>
          </p:txBody>
        </p:sp>
        <p:sp>
          <p:nvSpPr>
            <p:cNvPr id="13" name="Line 34"/>
            <p:cNvSpPr>
              <a:spLocks noChangeShapeType="1"/>
            </p:cNvSpPr>
            <p:nvPr/>
          </p:nvSpPr>
          <p:spPr bwMode="auto">
            <a:xfrm>
              <a:off x="480" y="3360"/>
              <a:ext cx="672" cy="0"/>
            </a:xfrm>
            <a:prstGeom prst="line">
              <a:avLst/>
            </a:prstGeom>
            <a:noFill/>
            <a:ln w="28575">
              <a:solidFill>
                <a:srgbClr val="B2B2B2"/>
              </a:solidFill>
              <a:round/>
              <a:headEnd/>
              <a:tailEnd/>
            </a:ln>
            <a:effectLst/>
          </p:spPr>
          <p:txBody>
            <a:bodyPr>
              <a:prstTxWarp prst="textNoShape">
                <a:avLst/>
              </a:prstTxWarp>
            </a:bodyPr>
            <a:lstStyle/>
            <a:p>
              <a:endParaRPr lang="en-US"/>
            </a:p>
          </p:txBody>
        </p:sp>
        <p:sp>
          <p:nvSpPr>
            <p:cNvPr id="14" name="Line 35"/>
            <p:cNvSpPr>
              <a:spLocks noChangeShapeType="1"/>
            </p:cNvSpPr>
            <p:nvPr/>
          </p:nvSpPr>
          <p:spPr bwMode="auto">
            <a:xfrm>
              <a:off x="480" y="3456"/>
              <a:ext cx="672" cy="0"/>
            </a:xfrm>
            <a:prstGeom prst="line">
              <a:avLst/>
            </a:prstGeom>
            <a:noFill/>
            <a:ln w="28575">
              <a:solidFill>
                <a:srgbClr val="B2B2B2"/>
              </a:solidFill>
              <a:round/>
              <a:headEnd/>
              <a:tailEnd/>
            </a:ln>
            <a:effectLst/>
          </p:spPr>
          <p:txBody>
            <a:bodyPr>
              <a:prstTxWarp prst="textNoShape">
                <a:avLst/>
              </a:prstTxWarp>
            </a:bodyPr>
            <a:lstStyle/>
            <a:p>
              <a:endParaRPr lang="en-US"/>
            </a:p>
          </p:txBody>
        </p:sp>
        <p:sp>
          <p:nvSpPr>
            <p:cNvPr id="15" name="Line 36"/>
            <p:cNvSpPr>
              <a:spLocks noChangeShapeType="1"/>
            </p:cNvSpPr>
            <p:nvPr/>
          </p:nvSpPr>
          <p:spPr bwMode="auto">
            <a:xfrm>
              <a:off x="480" y="3552"/>
              <a:ext cx="672" cy="0"/>
            </a:xfrm>
            <a:prstGeom prst="line">
              <a:avLst/>
            </a:prstGeom>
            <a:noFill/>
            <a:ln w="28575">
              <a:solidFill>
                <a:srgbClr val="B2B2B2"/>
              </a:solidFill>
              <a:round/>
              <a:headEnd/>
              <a:tailEnd/>
            </a:ln>
            <a:effectLst/>
          </p:spPr>
          <p:txBody>
            <a:bodyPr>
              <a:prstTxWarp prst="textNoShape">
                <a:avLst/>
              </a:prstTxWarp>
            </a:bodyPr>
            <a:lstStyle/>
            <a:p>
              <a:endParaRPr lang="en-US"/>
            </a:p>
          </p:txBody>
        </p:sp>
        <p:sp>
          <p:nvSpPr>
            <p:cNvPr id="16" name="Line 37"/>
            <p:cNvSpPr>
              <a:spLocks noChangeShapeType="1"/>
            </p:cNvSpPr>
            <p:nvPr/>
          </p:nvSpPr>
          <p:spPr bwMode="auto">
            <a:xfrm>
              <a:off x="480" y="3648"/>
              <a:ext cx="672" cy="0"/>
            </a:xfrm>
            <a:prstGeom prst="line">
              <a:avLst/>
            </a:prstGeom>
            <a:noFill/>
            <a:ln w="28575">
              <a:solidFill>
                <a:srgbClr val="B2B2B2"/>
              </a:solidFill>
              <a:round/>
              <a:headEnd/>
              <a:tailEnd/>
            </a:ln>
            <a:effectLst/>
          </p:spPr>
          <p:txBody>
            <a:bodyPr>
              <a:prstTxWarp prst="textNoShape">
                <a:avLst/>
              </a:prstTxWarp>
            </a:bodyPr>
            <a:lstStyle/>
            <a:p>
              <a:endParaRPr lang="en-US"/>
            </a:p>
          </p:txBody>
        </p:sp>
        <p:sp>
          <p:nvSpPr>
            <p:cNvPr id="17" name="Line 38"/>
            <p:cNvSpPr>
              <a:spLocks noChangeShapeType="1"/>
            </p:cNvSpPr>
            <p:nvPr/>
          </p:nvSpPr>
          <p:spPr bwMode="auto">
            <a:xfrm>
              <a:off x="480" y="3744"/>
              <a:ext cx="672" cy="0"/>
            </a:xfrm>
            <a:prstGeom prst="line">
              <a:avLst/>
            </a:prstGeom>
            <a:noFill/>
            <a:ln w="28575">
              <a:solidFill>
                <a:srgbClr val="B2B2B2"/>
              </a:solidFill>
              <a:round/>
              <a:headEnd/>
              <a:tailEnd/>
            </a:ln>
            <a:effectLst/>
          </p:spPr>
          <p:txBody>
            <a:bodyPr>
              <a:prstTxWarp prst="textNoShape">
                <a:avLst/>
              </a:prstTxWarp>
            </a:bodyPr>
            <a:lstStyle/>
            <a:p>
              <a:endParaRPr lang="en-US"/>
            </a:p>
          </p:txBody>
        </p:sp>
        <p:sp>
          <p:nvSpPr>
            <p:cNvPr id="18" name="Line 39"/>
            <p:cNvSpPr>
              <a:spLocks noChangeShapeType="1"/>
            </p:cNvSpPr>
            <p:nvPr/>
          </p:nvSpPr>
          <p:spPr bwMode="auto">
            <a:xfrm>
              <a:off x="480" y="3840"/>
              <a:ext cx="672" cy="0"/>
            </a:xfrm>
            <a:prstGeom prst="line">
              <a:avLst/>
            </a:prstGeom>
            <a:noFill/>
            <a:ln w="28575">
              <a:solidFill>
                <a:srgbClr val="B2B2B2"/>
              </a:solidFill>
              <a:round/>
              <a:headEnd/>
              <a:tailEnd/>
            </a:ln>
            <a:effectLst/>
          </p:spPr>
          <p:txBody>
            <a:bodyPr>
              <a:prstTxWarp prst="textNoShape">
                <a:avLst/>
              </a:prstTxWarp>
            </a:bodyPr>
            <a:lstStyle/>
            <a:p>
              <a:endParaRPr lang="en-US"/>
            </a:p>
          </p:txBody>
        </p:sp>
        <p:sp>
          <p:nvSpPr>
            <p:cNvPr id="19" name="Line 40"/>
            <p:cNvSpPr>
              <a:spLocks noChangeShapeType="1"/>
            </p:cNvSpPr>
            <p:nvPr/>
          </p:nvSpPr>
          <p:spPr bwMode="auto">
            <a:xfrm>
              <a:off x="480" y="3936"/>
              <a:ext cx="672" cy="0"/>
            </a:xfrm>
            <a:prstGeom prst="line">
              <a:avLst/>
            </a:prstGeom>
            <a:noFill/>
            <a:ln w="28575">
              <a:solidFill>
                <a:srgbClr val="B2B2B2"/>
              </a:solidFill>
              <a:round/>
              <a:headEnd/>
              <a:tailEnd/>
            </a:ln>
            <a:effectLst/>
          </p:spPr>
          <p:txBody>
            <a:bodyPr>
              <a:prstTxWarp prst="textNoShape">
                <a:avLst/>
              </a:prstTxWarp>
            </a:bodyPr>
            <a:lstStyle/>
            <a:p>
              <a:endParaRPr lang="en-US"/>
            </a:p>
          </p:txBody>
        </p:sp>
      </p:grpSp>
      <p:grpSp>
        <p:nvGrpSpPr>
          <p:cNvPr id="23" name="Group 22"/>
          <p:cNvGrpSpPr/>
          <p:nvPr/>
        </p:nvGrpSpPr>
        <p:grpSpPr>
          <a:xfrm>
            <a:off x="4191000" y="4038600"/>
            <a:ext cx="3200400" cy="2057400"/>
            <a:chOff x="4191000" y="4038600"/>
            <a:chExt cx="3200400" cy="2057400"/>
          </a:xfrm>
        </p:grpSpPr>
        <p:sp>
          <p:nvSpPr>
            <p:cNvPr id="20" name="Line 42"/>
            <p:cNvSpPr>
              <a:spLocks noChangeShapeType="1"/>
            </p:cNvSpPr>
            <p:nvPr/>
          </p:nvSpPr>
          <p:spPr bwMode="auto">
            <a:xfrm>
              <a:off x="4191000" y="6096000"/>
              <a:ext cx="3200400" cy="0"/>
            </a:xfrm>
            <a:prstGeom prst="line">
              <a:avLst/>
            </a:prstGeom>
            <a:noFill/>
            <a:ln w="19050">
              <a:solidFill>
                <a:schemeClr val="tx1"/>
              </a:solidFill>
              <a:round/>
              <a:headEnd/>
              <a:tailEnd type="triangle" w="med" len="med"/>
            </a:ln>
            <a:effectLst/>
          </p:spPr>
          <p:txBody>
            <a:bodyPr>
              <a:prstTxWarp prst="textNoShape">
                <a:avLst/>
              </a:prstTxWarp>
            </a:bodyPr>
            <a:lstStyle/>
            <a:p>
              <a:endParaRPr lang="en-US"/>
            </a:p>
          </p:txBody>
        </p:sp>
        <p:pic>
          <p:nvPicPr>
            <p:cNvPr id="21" name="Picture 44" descr="similarity"/>
            <p:cNvPicPr>
              <a:picLocks noChangeAspect="1" noChangeArrowheads="1"/>
            </p:cNvPicPr>
            <p:nvPr/>
          </p:nvPicPr>
          <p:blipFill>
            <a:blip r:embed="rId2"/>
            <a:srcRect/>
            <a:stretch>
              <a:fillRect/>
            </a:stretch>
          </p:blipFill>
          <p:spPr bwMode="auto">
            <a:xfrm>
              <a:off x="4191000" y="4114800"/>
              <a:ext cx="2819400" cy="1944688"/>
            </a:xfrm>
            <a:prstGeom prst="rect">
              <a:avLst/>
            </a:prstGeom>
            <a:noFill/>
            <a:ln w="9525">
              <a:noFill/>
              <a:miter lim="800000"/>
              <a:headEnd/>
              <a:tailEnd/>
            </a:ln>
            <a:effectLst/>
          </p:spPr>
        </p:pic>
        <p:sp>
          <p:nvSpPr>
            <p:cNvPr id="22" name="Line 43"/>
            <p:cNvSpPr>
              <a:spLocks noChangeShapeType="1"/>
            </p:cNvSpPr>
            <p:nvPr/>
          </p:nvSpPr>
          <p:spPr bwMode="auto">
            <a:xfrm flipV="1">
              <a:off x="4191000" y="4038600"/>
              <a:ext cx="0" cy="2057400"/>
            </a:xfrm>
            <a:prstGeom prst="line">
              <a:avLst/>
            </a:prstGeom>
            <a:noFill/>
            <a:ln w="19050">
              <a:solidFill>
                <a:schemeClr val="tx1"/>
              </a:solidFill>
              <a:round/>
              <a:headEnd/>
              <a:tailEnd/>
            </a:ln>
            <a:effectLst/>
          </p:spPr>
          <p:txBody>
            <a:bodyPr>
              <a:prstTxWarp prst="textNoShape">
                <a:avLst/>
              </a:prstTxWarp>
            </a:bodyPr>
            <a:lstStyle/>
            <a:p>
              <a:endParaRPr lang="en-US"/>
            </a:p>
          </p:txBody>
        </p:sp>
      </p:grpSp>
      <p:sp>
        <p:nvSpPr>
          <p:cNvPr id="24" name="TextBox 23"/>
          <p:cNvSpPr txBox="1"/>
          <p:nvPr/>
        </p:nvSpPr>
        <p:spPr>
          <a:xfrm rot="16200000">
            <a:off x="3453492" y="5385708"/>
            <a:ext cx="1082348" cy="369332"/>
          </a:xfrm>
          <a:prstGeom prst="rect">
            <a:avLst/>
          </a:prstGeom>
          <a:noFill/>
        </p:spPr>
        <p:txBody>
          <a:bodyPr wrap="none" rtlCol="0">
            <a:spAutoFit/>
          </a:bodyPr>
          <a:lstStyle/>
          <a:p>
            <a:r>
              <a:rPr lang="en-US" dirty="0" smtClean="0"/>
              <a:t>similarity</a:t>
            </a:r>
            <a:endParaRPr lang="en-US" dirty="0"/>
          </a:p>
        </p:txBody>
      </p:sp>
      <p:sp>
        <p:nvSpPr>
          <p:cNvPr id="25" name="TextBox 24"/>
          <p:cNvSpPr txBox="1"/>
          <p:nvPr/>
        </p:nvSpPr>
        <p:spPr>
          <a:xfrm>
            <a:off x="4800600" y="6172200"/>
            <a:ext cx="1147219" cy="369332"/>
          </a:xfrm>
          <a:prstGeom prst="rect">
            <a:avLst/>
          </a:prstGeom>
          <a:noFill/>
        </p:spPr>
        <p:txBody>
          <a:bodyPr wrap="none" rtlCol="0">
            <a:spAutoFit/>
          </a:bodyPr>
          <a:lstStyle/>
          <a:p>
            <a:r>
              <a:rPr lang="en-US" dirty="0" smtClean="0"/>
              <a:t>boundary</a:t>
            </a:r>
            <a:endParaRPr lang="en-US" dirty="0"/>
          </a:p>
        </p:txBody>
      </p:sp>
      <p:cxnSp>
        <p:nvCxnSpPr>
          <p:cNvPr id="30" name="Straight Arrow Connector 29"/>
          <p:cNvCxnSpPr/>
          <p:nvPr/>
        </p:nvCxnSpPr>
        <p:spPr bwMode="auto">
          <a:xfrm flipV="1">
            <a:off x="1981200" y="4648200"/>
            <a:ext cx="3276600" cy="609600"/>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33" name="AutoShape 50"/>
          <p:cNvSpPr>
            <a:spLocks/>
          </p:cNvSpPr>
          <p:nvPr/>
        </p:nvSpPr>
        <p:spPr bwMode="auto">
          <a:xfrm>
            <a:off x="1752600" y="5334000"/>
            <a:ext cx="304800" cy="685800"/>
          </a:xfrm>
          <a:prstGeom prst="rightBrace">
            <a:avLst>
              <a:gd name="adj1" fmla="val 18750"/>
              <a:gd name="adj2" fmla="val 50000"/>
            </a:avLst>
          </a:prstGeom>
          <a:noFill/>
          <a:ln w="19050">
            <a:solidFill>
              <a:schemeClr val="tx1"/>
            </a:solidFill>
            <a:round/>
            <a:headEnd/>
            <a:tailEnd/>
          </a:ln>
          <a:effectLst/>
        </p:spPr>
        <p:txBody>
          <a:bodyPr wrap="none" anchor="ctr">
            <a:prstTxWarp prst="textNoShape">
              <a:avLst/>
            </a:prstTxWarp>
          </a:bodyPr>
          <a:lstStyle/>
          <a:p>
            <a:endParaRPr lang="en-US"/>
          </a:p>
        </p:txBody>
      </p:sp>
      <p:sp>
        <p:nvSpPr>
          <p:cNvPr id="34" name="AutoShape 51"/>
          <p:cNvSpPr>
            <a:spLocks/>
          </p:cNvSpPr>
          <p:nvPr/>
        </p:nvSpPr>
        <p:spPr bwMode="auto">
          <a:xfrm>
            <a:off x="1752600" y="4495800"/>
            <a:ext cx="304800" cy="685800"/>
          </a:xfrm>
          <a:prstGeom prst="rightBrace">
            <a:avLst>
              <a:gd name="adj1" fmla="val 18750"/>
              <a:gd name="adj2" fmla="val 50000"/>
            </a:avLst>
          </a:prstGeom>
          <a:noFill/>
          <a:ln w="19050">
            <a:solidFill>
              <a:schemeClr val="tx1"/>
            </a:solidFill>
            <a:round/>
            <a:headEnd/>
            <a:tailEnd/>
          </a:ln>
          <a:effectLst/>
        </p:spPr>
        <p:txBody>
          <a:bodyPr wrap="none" anchor="ctr">
            <a:prstTxWarp prst="textNoShape">
              <a:avLst/>
            </a:prstTxWarp>
          </a:bodyPr>
          <a:lstStyle/>
          <a:p>
            <a:endParaRPr lang="en-US"/>
          </a:p>
        </p:txBody>
      </p:sp>
      <p:sp>
        <p:nvSpPr>
          <p:cNvPr id="35" name="Text Box 52"/>
          <p:cNvSpPr txBox="1">
            <a:spLocks noChangeArrowheads="1"/>
          </p:cNvSpPr>
          <p:nvPr/>
        </p:nvSpPr>
        <p:spPr bwMode="auto">
          <a:xfrm>
            <a:off x="2133600" y="4572000"/>
            <a:ext cx="990600" cy="366713"/>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a:t>block</a:t>
            </a:r>
          </a:p>
        </p:txBody>
      </p:sp>
      <p:sp>
        <p:nvSpPr>
          <p:cNvPr id="36" name="Text Box 53"/>
          <p:cNvSpPr txBox="1">
            <a:spLocks noChangeArrowheads="1"/>
          </p:cNvSpPr>
          <p:nvPr/>
        </p:nvSpPr>
        <p:spPr bwMode="auto">
          <a:xfrm>
            <a:off x="2133600" y="5486400"/>
            <a:ext cx="990600" cy="366713"/>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dirty="0"/>
              <a:t>block</a:t>
            </a:r>
          </a:p>
        </p:txBody>
      </p:sp>
      <p:sp>
        <p:nvSpPr>
          <p:cNvPr id="26" name="TextBox 25"/>
          <p:cNvSpPr txBox="1"/>
          <p:nvPr/>
        </p:nvSpPr>
        <p:spPr>
          <a:xfrm>
            <a:off x="2410097" y="3195935"/>
            <a:ext cx="3914503" cy="461665"/>
          </a:xfrm>
          <a:prstGeom prst="rect">
            <a:avLst/>
          </a:prstGeom>
          <a:noFill/>
        </p:spPr>
        <p:txBody>
          <a:bodyPr wrap="none" rtlCol="0">
            <a:spAutoFit/>
          </a:bodyPr>
          <a:lstStyle/>
          <a:p>
            <a:r>
              <a:rPr lang="en-US" sz="2400" dirty="0">
                <a:solidFill>
                  <a:srgbClr val="FF0000"/>
                </a:solidFill>
              </a:rPr>
              <a:t>W</a:t>
            </a:r>
            <a:r>
              <a:rPr lang="en-US" sz="2400" dirty="0" smtClean="0">
                <a:solidFill>
                  <a:srgbClr val="FF0000"/>
                </a:solidFill>
              </a:rPr>
              <a:t>here are the boundaries? </a:t>
            </a:r>
            <a:endParaRPr lang="en-US" sz="2400" dirty="0">
              <a:solidFill>
                <a:srgbClr val="FF0000"/>
              </a:solidFill>
            </a:endParaRPr>
          </a:p>
        </p:txBody>
      </p:sp>
    </p:spTree>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r>
              <a:rPr lang="en-US"/>
              <a:t>Similarity Based</a:t>
            </a:r>
          </a:p>
        </p:txBody>
      </p:sp>
      <p:sp>
        <p:nvSpPr>
          <p:cNvPr id="35843" name="Rectangle 3"/>
          <p:cNvSpPr>
            <a:spLocks noGrp="1" noChangeArrowheads="1"/>
          </p:cNvSpPr>
          <p:nvPr>
            <p:ph type="body" sz="half" idx="1"/>
          </p:nvPr>
        </p:nvSpPr>
        <p:spPr>
          <a:xfrm>
            <a:off x="609600" y="1828800"/>
            <a:ext cx="7543800" cy="914400"/>
          </a:xfrm>
        </p:spPr>
        <p:txBody>
          <a:bodyPr/>
          <a:lstStyle/>
          <a:p>
            <a:pPr marL="0" indent="0">
              <a:buNone/>
            </a:pPr>
            <a:r>
              <a:rPr lang="en-US" sz="2400" dirty="0" smtClean="0"/>
              <a:t>Segment </a:t>
            </a:r>
            <a:r>
              <a:rPr lang="en-US" sz="2400" dirty="0"/>
              <a:t>boundaries are identified by troughs in the similarities</a:t>
            </a:r>
          </a:p>
        </p:txBody>
      </p:sp>
      <p:grpSp>
        <p:nvGrpSpPr>
          <p:cNvPr id="35881" name="Group 41"/>
          <p:cNvGrpSpPr>
            <a:grpSpLocks/>
          </p:cNvGrpSpPr>
          <p:nvPr/>
        </p:nvGrpSpPr>
        <p:grpSpPr bwMode="auto">
          <a:xfrm>
            <a:off x="1066800" y="3429000"/>
            <a:ext cx="1066800" cy="2133600"/>
            <a:chOff x="480" y="2592"/>
            <a:chExt cx="672" cy="1344"/>
          </a:xfrm>
        </p:grpSpPr>
        <p:sp>
          <p:nvSpPr>
            <p:cNvPr id="35866" name="Line 26"/>
            <p:cNvSpPr>
              <a:spLocks noChangeShapeType="1"/>
            </p:cNvSpPr>
            <p:nvPr/>
          </p:nvSpPr>
          <p:spPr bwMode="auto">
            <a:xfrm>
              <a:off x="480" y="2592"/>
              <a:ext cx="672" cy="0"/>
            </a:xfrm>
            <a:prstGeom prst="line">
              <a:avLst/>
            </a:prstGeom>
            <a:noFill/>
            <a:ln w="28575">
              <a:solidFill>
                <a:srgbClr val="B2B2B2"/>
              </a:solidFill>
              <a:round/>
              <a:headEnd/>
              <a:tailEnd/>
            </a:ln>
            <a:effectLst/>
          </p:spPr>
          <p:txBody>
            <a:bodyPr>
              <a:prstTxWarp prst="textNoShape">
                <a:avLst/>
              </a:prstTxWarp>
            </a:bodyPr>
            <a:lstStyle/>
            <a:p>
              <a:endParaRPr lang="en-US"/>
            </a:p>
          </p:txBody>
        </p:sp>
        <p:sp>
          <p:nvSpPr>
            <p:cNvPr id="35867" name="Line 27"/>
            <p:cNvSpPr>
              <a:spLocks noChangeShapeType="1"/>
            </p:cNvSpPr>
            <p:nvPr/>
          </p:nvSpPr>
          <p:spPr bwMode="auto">
            <a:xfrm>
              <a:off x="480" y="2688"/>
              <a:ext cx="672" cy="0"/>
            </a:xfrm>
            <a:prstGeom prst="line">
              <a:avLst/>
            </a:prstGeom>
            <a:noFill/>
            <a:ln w="28575">
              <a:solidFill>
                <a:srgbClr val="B2B2B2"/>
              </a:solidFill>
              <a:round/>
              <a:headEnd/>
              <a:tailEnd/>
            </a:ln>
            <a:effectLst/>
          </p:spPr>
          <p:txBody>
            <a:bodyPr>
              <a:prstTxWarp prst="textNoShape">
                <a:avLst/>
              </a:prstTxWarp>
            </a:bodyPr>
            <a:lstStyle/>
            <a:p>
              <a:endParaRPr lang="en-US"/>
            </a:p>
          </p:txBody>
        </p:sp>
        <p:sp>
          <p:nvSpPr>
            <p:cNvPr id="35868" name="Line 28"/>
            <p:cNvSpPr>
              <a:spLocks noChangeShapeType="1"/>
            </p:cNvSpPr>
            <p:nvPr/>
          </p:nvSpPr>
          <p:spPr bwMode="auto">
            <a:xfrm>
              <a:off x="480" y="2784"/>
              <a:ext cx="672" cy="0"/>
            </a:xfrm>
            <a:prstGeom prst="line">
              <a:avLst/>
            </a:prstGeom>
            <a:noFill/>
            <a:ln w="28575">
              <a:solidFill>
                <a:srgbClr val="B2B2B2"/>
              </a:solidFill>
              <a:round/>
              <a:headEnd/>
              <a:tailEnd/>
            </a:ln>
            <a:effectLst/>
          </p:spPr>
          <p:txBody>
            <a:bodyPr>
              <a:prstTxWarp prst="textNoShape">
                <a:avLst/>
              </a:prstTxWarp>
            </a:bodyPr>
            <a:lstStyle/>
            <a:p>
              <a:endParaRPr lang="en-US"/>
            </a:p>
          </p:txBody>
        </p:sp>
        <p:sp>
          <p:nvSpPr>
            <p:cNvPr id="35869" name="Line 29"/>
            <p:cNvSpPr>
              <a:spLocks noChangeShapeType="1"/>
            </p:cNvSpPr>
            <p:nvPr/>
          </p:nvSpPr>
          <p:spPr bwMode="auto">
            <a:xfrm>
              <a:off x="480" y="2880"/>
              <a:ext cx="672" cy="0"/>
            </a:xfrm>
            <a:prstGeom prst="line">
              <a:avLst/>
            </a:prstGeom>
            <a:noFill/>
            <a:ln w="28575">
              <a:solidFill>
                <a:srgbClr val="B2B2B2"/>
              </a:solidFill>
              <a:round/>
              <a:headEnd/>
              <a:tailEnd/>
            </a:ln>
            <a:effectLst/>
          </p:spPr>
          <p:txBody>
            <a:bodyPr>
              <a:prstTxWarp prst="textNoShape">
                <a:avLst/>
              </a:prstTxWarp>
            </a:bodyPr>
            <a:lstStyle/>
            <a:p>
              <a:endParaRPr lang="en-US"/>
            </a:p>
          </p:txBody>
        </p:sp>
        <p:sp>
          <p:nvSpPr>
            <p:cNvPr id="35870" name="Line 30"/>
            <p:cNvSpPr>
              <a:spLocks noChangeShapeType="1"/>
            </p:cNvSpPr>
            <p:nvPr/>
          </p:nvSpPr>
          <p:spPr bwMode="auto">
            <a:xfrm>
              <a:off x="480" y="2976"/>
              <a:ext cx="672" cy="0"/>
            </a:xfrm>
            <a:prstGeom prst="line">
              <a:avLst/>
            </a:prstGeom>
            <a:noFill/>
            <a:ln w="28575">
              <a:solidFill>
                <a:srgbClr val="B2B2B2"/>
              </a:solidFill>
              <a:round/>
              <a:headEnd/>
              <a:tailEnd/>
            </a:ln>
            <a:effectLst/>
          </p:spPr>
          <p:txBody>
            <a:bodyPr>
              <a:prstTxWarp prst="textNoShape">
                <a:avLst/>
              </a:prstTxWarp>
            </a:bodyPr>
            <a:lstStyle/>
            <a:p>
              <a:endParaRPr lang="en-US"/>
            </a:p>
          </p:txBody>
        </p:sp>
        <p:sp>
          <p:nvSpPr>
            <p:cNvPr id="35871" name="Line 31"/>
            <p:cNvSpPr>
              <a:spLocks noChangeShapeType="1"/>
            </p:cNvSpPr>
            <p:nvPr/>
          </p:nvSpPr>
          <p:spPr bwMode="auto">
            <a:xfrm>
              <a:off x="480" y="3072"/>
              <a:ext cx="672" cy="0"/>
            </a:xfrm>
            <a:prstGeom prst="line">
              <a:avLst/>
            </a:prstGeom>
            <a:noFill/>
            <a:ln w="28575">
              <a:solidFill>
                <a:srgbClr val="B2B2B2"/>
              </a:solidFill>
              <a:round/>
              <a:headEnd/>
              <a:tailEnd/>
            </a:ln>
            <a:effectLst/>
          </p:spPr>
          <p:txBody>
            <a:bodyPr>
              <a:prstTxWarp prst="textNoShape">
                <a:avLst/>
              </a:prstTxWarp>
            </a:bodyPr>
            <a:lstStyle/>
            <a:p>
              <a:endParaRPr lang="en-US"/>
            </a:p>
          </p:txBody>
        </p:sp>
        <p:sp>
          <p:nvSpPr>
            <p:cNvPr id="35872" name="Line 32"/>
            <p:cNvSpPr>
              <a:spLocks noChangeShapeType="1"/>
            </p:cNvSpPr>
            <p:nvPr/>
          </p:nvSpPr>
          <p:spPr bwMode="auto">
            <a:xfrm>
              <a:off x="480" y="3168"/>
              <a:ext cx="672" cy="0"/>
            </a:xfrm>
            <a:prstGeom prst="line">
              <a:avLst/>
            </a:prstGeom>
            <a:noFill/>
            <a:ln w="28575">
              <a:solidFill>
                <a:srgbClr val="B2B2B2"/>
              </a:solidFill>
              <a:round/>
              <a:headEnd/>
              <a:tailEnd/>
            </a:ln>
            <a:effectLst/>
          </p:spPr>
          <p:txBody>
            <a:bodyPr>
              <a:prstTxWarp prst="textNoShape">
                <a:avLst/>
              </a:prstTxWarp>
            </a:bodyPr>
            <a:lstStyle/>
            <a:p>
              <a:endParaRPr lang="en-US"/>
            </a:p>
          </p:txBody>
        </p:sp>
        <p:sp>
          <p:nvSpPr>
            <p:cNvPr id="35873" name="Line 33"/>
            <p:cNvSpPr>
              <a:spLocks noChangeShapeType="1"/>
            </p:cNvSpPr>
            <p:nvPr/>
          </p:nvSpPr>
          <p:spPr bwMode="auto">
            <a:xfrm>
              <a:off x="480" y="3264"/>
              <a:ext cx="672" cy="0"/>
            </a:xfrm>
            <a:prstGeom prst="line">
              <a:avLst/>
            </a:prstGeom>
            <a:noFill/>
            <a:ln w="28575">
              <a:solidFill>
                <a:srgbClr val="B2B2B2"/>
              </a:solidFill>
              <a:round/>
              <a:headEnd/>
              <a:tailEnd/>
            </a:ln>
            <a:effectLst/>
          </p:spPr>
          <p:txBody>
            <a:bodyPr>
              <a:prstTxWarp prst="textNoShape">
                <a:avLst/>
              </a:prstTxWarp>
            </a:bodyPr>
            <a:lstStyle/>
            <a:p>
              <a:endParaRPr lang="en-US"/>
            </a:p>
          </p:txBody>
        </p:sp>
        <p:sp>
          <p:nvSpPr>
            <p:cNvPr id="35874" name="Line 34"/>
            <p:cNvSpPr>
              <a:spLocks noChangeShapeType="1"/>
            </p:cNvSpPr>
            <p:nvPr/>
          </p:nvSpPr>
          <p:spPr bwMode="auto">
            <a:xfrm>
              <a:off x="480" y="3360"/>
              <a:ext cx="672" cy="0"/>
            </a:xfrm>
            <a:prstGeom prst="line">
              <a:avLst/>
            </a:prstGeom>
            <a:noFill/>
            <a:ln w="28575">
              <a:solidFill>
                <a:srgbClr val="B2B2B2"/>
              </a:solidFill>
              <a:round/>
              <a:headEnd/>
              <a:tailEnd/>
            </a:ln>
            <a:effectLst/>
          </p:spPr>
          <p:txBody>
            <a:bodyPr>
              <a:prstTxWarp prst="textNoShape">
                <a:avLst/>
              </a:prstTxWarp>
            </a:bodyPr>
            <a:lstStyle/>
            <a:p>
              <a:endParaRPr lang="en-US"/>
            </a:p>
          </p:txBody>
        </p:sp>
        <p:sp>
          <p:nvSpPr>
            <p:cNvPr id="35875" name="Line 35"/>
            <p:cNvSpPr>
              <a:spLocks noChangeShapeType="1"/>
            </p:cNvSpPr>
            <p:nvPr/>
          </p:nvSpPr>
          <p:spPr bwMode="auto">
            <a:xfrm>
              <a:off x="480" y="3456"/>
              <a:ext cx="672" cy="0"/>
            </a:xfrm>
            <a:prstGeom prst="line">
              <a:avLst/>
            </a:prstGeom>
            <a:noFill/>
            <a:ln w="28575">
              <a:solidFill>
                <a:srgbClr val="B2B2B2"/>
              </a:solidFill>
              <a:round/>
              <a:headEnd/>
              <a:tailEnd/>
            </a:ln>
            <a:effectLst/>
          </p:spPr>
          <p:txBody>
            <a:bodyPr>
              <a:prstTxWarp prst="textNoShape">
                <a:avLst/>
              </a:prstTxWarp>
            </a:bodyPr>
            <a:lstStyle/>
            <a:p>
              <a:endParaRPr lang="en-US"/>
            </a:p>
          </p:txBody>
        </p:sp>
        <p:sp>
          <p:nvSpPr>
            <p:cNvPr id="35876" name="Line 36"/>
            <p:cNvSpPr>
              <a:spLocks noChangeShapeType="1"/>
            </p:cNvSpPr>
            <p:nvPr/>
          </p:nvSpPr>
          <p:spPr bwMode="auto">
            <a:xfrm>
              <a:off x="480" y="3552"/>
              <a:ext cx="672" cy="0"/>
            </a:xfrm>
            <a:prstGeom prst="line">
              <a:avLst/>
            </a:prstGeom>
            <a:noFill/>
            <a:ln w="28575">
              <a:solidFill>
                <a:srgbClr val="B2B2B2"/>
              </a:solidFill>
              <a:round/>
              <a:headEnd/>
              <a:tailEnd/>
            </a:ln>
            <a:effectLst/>
          </p:spPr>
          <p:txBody>
            <a:bodyPr>
              <a:prstTxWarp prst="textNoShape">
                <a:avLst/>
              </a:prstTxWarp>
            </a:bodyPr>
            <a:lstStyle/>
            <a:p>
              <a:endParaRPr lang="en-US"/>
            </a:p>
          </p:txBody>
        </p:sp>
        <p:sp>
          <p:nvSpPr>
            <p:cNvPr id="35877" name="Line 37"/>
            <p:cNvSpPr>
              <a:spLocks noChangeShapeType="1"/>
            </p:cNvSpPr>
            <p:nvPr/>
          </p:nvSpPr>
          <p:spPr bwMode="auto">
            <a:xfrm>
              <a:off x="480" y="3648"/>
              <a:ext cx="672" cy="0"/>
            </a:xfrm>
            <a:prstGeom prst="line">
              <a:avLst/>
            </a:prstGeom>
            <a:noFill/>
            <a:ln w="28575">
              <a:solidFill>
                <a:srgbClr val="B2B2B2"/>
              </a:solidFill>
              <a:round/>
              <a:headEnd/>
              <a:tailEnd/>
            </a:ln>
            <a:effectLst/>
          </p:spPr>
          <p:txBody>
            <a:bodyPr>
              <a:prstTxWarp prst="textNoShape">
                <a:avLst/>
              </a:prstTxWarp>
            </a:bodyPr>
            <a:lstStyle/>
            <a:p>
              <a:endParaRPr lang="en-US"/>
            </a:p>
          </p:txBody>
        </p:sp>
        <p:sp>
          <p:nvSpPr>
            <p:cNvPr id="35878" name="Line 38"/>
            <p:cNvSpPr>
              <a:spLocks noChangeShapeType="1"/>
            </p:cNvSpPr>
            <p:nvPr/>
          </p:nvSpPr>
          <p:spPr bwMode="auto">
            <a:xfrm>
              <a:off x="480" y="3744"/>
              <a:ext cx="672" cy="0"/>
            </a:xfrm>
            <a:prstGeom prst="line">
              <a:avLst/>
            </a:prstGeom>
            <a:noFill/>
            <a:ln w="28575">
              <a:solidFill>
                <a:srgbClr val="B2B2B2"/>
              </a:solidFill>
              <a:round/>
              <a:headEnd/>
              <a:tailEnd/>
            </a:ln>
            <a:effectLst/>
          </p:spPr>
          <p:txBody>
            <a:bodyPr>
              <a:prstTxWarp prst="textNoShape">
                <a:avLst/>
              </a:prstTxWarp>
            </a:bodyPr>
            <a:lstStyle/>
            <a:p>
              <a:endParaRPr lang="en-US"/>
            </a:p>
          </p:txBody>
        </p:sp>
        <p:sp>
          <p:nvSpPr>
            <p:cNvPr id="35879" name="Line 39"/>
            <p:cNvSpPr>
              <a:spLocks noChangeShapeType="1"/>
            </p:cNvSpPr>
            <p:nvPr/>
          </p:nvSpPr>
          <p:spPr bwMode="auto">
            <a:xfrm>
              <a:off x="480" y="3840"/>
              <a:ext cx="672" cy="0"/>
            </a:xfrm>
            <a:prstGeom prst="line">
              <a:avLst/>
            </a:prstGeom>
            <a:noFill/>
            <a:ln w="28575">
              <a:solidFill>
                <a:srgbClr val="B2B2B2"/>
              </a:solidFill>
              <a:round/>
              <a:headEnd/>
              <a:tailEnd/>
            </a:ln>
            <a:effectLst/>
          </p:spPr>
          <p:txBody>
            <a:bodyPr>
              <a:prstTxWarp prst="textNoShape">
                <a:avLst/>
              </a:prstTxWarp>
            </a:bodyPr>
            <a:lstStyle/>
            <a:p>
              <a:endParaRPr lang="en-US"/>
            </a:p>
          </p:txBody>
        </p:sp>
        <p:sp>
          <p:nvSpPr>
            <p:cNvPr id="35880" name="Line 40"/>
            <p:cNvSpPr>
              <a:spLocks noChangeShapeType="1"/>
            </p:cNvSpPr>
            <p:nvPr/>
          </p:nvSpPr>
          <p:spPr bwMode="auto">
            <a:xfrm>
              <a:off x="480" y="3936"/>
              <a:ext cx="672" cy="0"/>
            </a:xfrm>
            <a:prstGeom prst="line">
              <a:avLst/>
            </a:prstGeom>
            <a:noFill/>
            <a:ln w="28575">
              <a:solidFill>
                <a:srgbClr val="B2B2B2"/>
              </a:solidFill>
              <a:round/>
              <a:headEnd/>
              <a:tailEnd/>
            </a:ln>
            <a:effectLst/>
          </p:spPr>
          <p:txBody>
            <a:bodyPr>
              <a:prstTxWarp prst="textNoShape">
                <a:avLst/>
              </a:prstTxWarp>
            </a:bodyPr>
            <a:lstStyle/>
            <a:p>
              <a:endParaRPr lang="en-US"/>
            </a:p>
          </p:txBody>
        </p:sp>
      </p:grpSp>
      <p:sp>
        <p:nvSpPr>
          <p:cNvPr id="35882" name="Line 42"/>
          <p:cNvSpPr>
            <a:spLocks noChangeShapeType="1"/>
          </p:cNvSpPr>
          <p:nvPr/>
        </p:nvSpPr>
        <p:spPr bwMode="auto">
          <a:xfrm>
            <a:off x="4800600" y="5410200"/>
            <a:ext cx="3200400" cy="0"/>
          </a:xfrm>
          <a:prstGeom prst="line">
            <a:avLst/>
          </a:prstGeom>
          <a:noFill/>
          <a:ln w="19050">
            <a:solidFill>
              <a:schemeClr val="tx1"/>
            </a:solidFill>
            <a:round/>
            <a:headEnd/>
            <a:tailEnd type="triangle" w="med" len="med"/>
          </a:ln>
          <a:effectLst/>
        </p:spPr>
        <p:txBody>
          <a:bodyPr>
            <a:prstTxWarp prst="textNoShape">
              <a:avLst/>
            </a:prstTxWarp>
          </a:bodyPr>
          <a:lstStyle/>
          <a:p>
            <a:endParaRPr lang="en-US"/>
          </a:p>
        </p:txBody>
      </p:sp>
      <p:pic>
        <p:nvPicPr>
          <p:cNvPr id="35884" name="Picture 44" descr="similarity"/>
          <p:cNvPicPr>
            <a:picLocks noGrp="1" noChangeAspect="1" noChangeArrowheads="1"/>
          </p:cNvPicPr>
          <p:nvPr>
            <p:ph sz="half" idx="2"/>
          </p:nvPr>
        </p:nvPicPr>
        <p:blipFill>
          <a:blip r:embed="rId3"/>
          <a:srcRect/>
          <a:stretch>
            <a:fillRect/>
          </a:stretch>
        </p:blipFill>
        <p:spPr>
          <a:xfrm>
            <a:off x="4800600" y="3429000"/>
            <a:ext cx="2819400" cy="1944688"/>
          </a:xfrm>
          <a:noFill/>
          <a:ln/>
        </p:spPr>
      </p:pic>
      <p:sp>
        <p:nvSpPr>
          <p:cNvPr id="35883" name="Line 43"/>
          <p:cNvSpPr>
            <a:spLocks noChangeShapeType="1"/>
          </p:cNvSpPr>
          <p:nvPr/>
        </p:nvSpPr>
        <p:spPr bwMode="auto">
          <a:xfrm flipV="1">
            <a:off x="4800600" y="3352800"/>
            <a:ext cx="0" cy="2057400"/>
          </a:xfrm>
          <a:prstGeom prst="line">
            <a:avLst/>
          </a:prstGeom>
          <a:noFill/>
          <a:ln w="19050">
            <a:solidFill>
              <a:schemeClr val="tx1"/>
            </a:solidFill>
            <a:round/>
            <a:headEnd/>
            <a:tailEnd/>
          </a:ln>
          <a:effectLst/>
        </p:spPr>
        <p:txBody>
          <a:bodyPr>
            <a:prstTxWarp prst="textNoShape">
              <a:avLst/>
            </a:prstTxWarp>
          </a:bodyPr>
          <a:lstStyle/>
          <a:p>
            <a:endParaRPr lang="en-US"/>
          </a:p>
        </p:txBody>
      </p:sp>
      <p:sp>
        <p:nvSpPr>
          <p:cNvPr id="35886" name="Line 46"/>
          <p:cNvSpPr>
            <a:spLocks noChangeShapeType="1"/>
          </p:cNvSpPr>
          <p:nvPr/>
        </p:nvSpPr>
        <p:spPr bwMode="auto">
          <a:xfrm flipH="1" flipV="1">
            <a:off x="2133600" y="4114800"/>
            <a:ext cx="990600" cy="76200"/>
          </a:xfrm>
          <a:prstGeom prst="line">
            <a:avLst/>
          </a:prstGeom>
          <a:noFill/>
          <a:ln w="28575">
            <a:solidFill>
              <a:srgbClr val="FF0000"/>
            </a:solidFill>
            <a:round/>
            <a:headEnd/>
            <a:tailEnd type="triangle" w="med" len="med"/>
          </a:ln>
          <a:effectLst/>
        </p:spPr>
        <p:txBody>
          <a:bodyPr>
            <a:prstTxWarp prst="textNoShape">
              <a:avLst/>
            </a:prstTxWarp>
          </a:bodyPr>
          <a:lstStyle/>
          <a:p>
            <a:endParaRPr lang="en-US"/>
          </a:p>
        </p:txBody>
      </p:sp>
      <p:sp>
        <p:nvSpPr>
          <p:cNvPr id="35887" name="Text Box 47"/>
          <p:cNvSpPr txBox="1">
            <a:spLocks noChangeArrowheads="1"/>
          </p:cNvSpPr>
          <p:nvPr/>
        </p:nvSpPr>
        <p:spPr bwMode="auto">
          <a:xfrm>
            <a:off x="3200400" y="3886200"/>
            <a:ext cx="1143000" cy="641350"/>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a:t>Possible boundary</a:t>
            </a:r>
          </a:p>
        </p:txBody>
      </p:sp>
      <p:sp>
        <p:nvSpPr>
          <p:cNvPr id="35889" name="Line 49"/>
          <p:cNvSpPr>
            <a:spLocks noChangeShapeType="1"/>
          </p:cNvSpPr>
          <p:nvPr/>
        </p:nvSpPr>
        <p:spPr bwMode="auto">
          <a:xfrm>
            <a:off x="4343400" y="4343400"/>
            <a:ext cx="1066800" cy="609600"/>
          </a:xfrm>
          <a:prstGeom prst="line">
            <a:avLst/>
          </a:prstGeom>
          <a:noFill/>
          <a:ln w="28575">
            <a:solidFill>
              <a:srgbClr val="FF0000"/>
            </a:solidFill>
            <a:round/>
            <a:headEnd/>
            <a:tailEnd type="triangle" w="med" len="med"/>
          </a:ln>
          <a:effectLst/>
        </p:spPr>
        <p:txBody>
          <a:bodyPr>
            <a:prstTxWarp prst="textNoShape">
              <a:avLst/>
            </a:prstTxWarp>
          </a:bodyPr>
          <a:lstStyle/>
          <a:p>
            <a:endParaRPr lang="en-US"/>
          </a:p>
        </p:txBody>
      </p:sp>
      <p:sp>
        <p:nvSpPr>
          <p:cNvPr id="35890" name="AutoShape 50"/>
          <p:cNvSpPr>
            <a:spLocks/>
          </p:cNvSpPr>
          <p:nvPr/>
        </p:nvSpPr>
        <p:spPr bwMode="auto">
          <a:xfrm>
            <a:off x="2209800" y="4191000"/>
            <a:ext cx="304800" cy="685800"/>
          </a:xfrm>
          <a:prstGeom prst="rightBrace">
            <a:avLst>
              <a:gd name="adj1" fmla="val 18750"/>
              <a:gd name="adj2" fmla="val 50000"/>
            </a:avLst>
          </a:prstGeom>
          <a:noFill/>
          <a:ln w="19050">
            <a:solidFill>
              <a:schemeClr val="tx1"/>
            </a:solidFill>
            <a:round/>
            <a:headEnd/>
            <a:tailEnd/>
          </a:ln>
          <a:effectLst/>
        </p:spPr>
        <p:txBody>
          <a:bodyPr wrap="none" anchor="ctr">
            <a:prstTxWarp prst="textNoShape">
              <a:avLst/>
            </a:prstTxWarp>
          </a:bodyPr>
          <a:lstStyle/>
          <a:p>
            <a:endParaRPr lang="en-US"/>
          </a:p>
        </p:txBody>
      </p:sp>
      <p:sp>
        <p:nvSpPr>
          <p:cNvPr id="35891" name="AutoShape 51"/>
          <p:cNvSpPr>
            <a:spLocks/>
          </p:cNvSpPr>
          <p:nvPr/>
        </p:nvSpPr>
        <p:spPr bwMode="auto">
          <a:xfrm>
            <a:off x="2209800" y="3352800"/>
            <a:ext cx="304800" cy="685800"/>
          </a:xfrm>
          <a:prstGeom prst="rightBrace">
            <a:avLst>
              <a:gd name="adj1" fmla="val 18750"/>
              <a:gd name="adj2" fmla="val 50000"/>
            </a:avLst>
          </a:prstGeom>
          <a:noFill/>
          <a:ln w="19050">
            <a:solidFill>
              <a:schemeClr val="tx1"/>
            </a:solidFill>
            <a:round/>
            <a:headEnd/>
            <a:tailEnd/>
          </a:ln>
          <a:effectLst/>
        </p:spPr>
        <p:txBody>
          <a:bodyPr wrap="none" anchor="ctr">
            <a:prstTxWarp prst="textNoShape">
              <a:avLst/>
            </a:prstTxWarp>
          </a:bodyPr>
          <a:lstStyle/>
          <a:p>
            <a:endParaRPr lang="en-US"/>
          </a:p>
        </p:txBody>
      </p:sp>
      <p:sp>
        <p:nvSpPr>
          <p:cNvPr id="35892" name="Text Box 52"/>
          <p:cNvSpPr txBox="1">
            <a:spLocks noChangeArrowheads="1"/>
          </p:cNvSpPr>
          <p:nvPr/>
        </p:nvSpPr>
        <p:spPr bwMode="auto">
          <a:xfrm>
            <a:off x="2590800" y="3429000"/>
            <a:ext cx="990600" cy="366713"/>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a:t>block</a:t>
            </a:r>
          </a:p>
        </p:txBody>
      </p:sp>
      <p:sp>
        <p:nvSpPr>
          <p:cNvPr id="35893" name="Text Box 53"/>
          <p:cNvSpPr txBox="1">
            <a:spLocks noChangeArrowheads="1"/>
          </p:cNvSpPr>
          <p:nvPr/>
        </p:nvSpPr>
        <p:spPr bwMode="auto">
          <a:xfrm>
            <a:off x="2590800" y="4572000"/>
            <a:ext cx="990600" cy="366713"/>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a:t>block</a:t>
            </a:r>
          </a:p>
        </p:txBody>
      </p:sp>
    </p:spTree>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r>
              <a:rPr lang="en-US"/>
              <a:t>Similarity Measures</a:t>
            </a:r>
          </a:p>
        </p:txBody>
      </p:sp>
      <p:sp>
        <p:nvSpPr>
          <p:cNvPr id="37891" name="Rectangle 3"/>
          <p:cNvSpPr>
            <a:spLocks noGrp="1" noChangeArrowheads="1"/>
          </p:cNvSpPr>
          <p:nvPr>
            <p:ph type="body" sz="half" idx="1"/>
          </p:nvPr>
        </p:nvSpPr>
        <p:spPr>
          <a:xfrm>
            <a:off x="838200" y="1905000"/>
            <a:ext cx="7543800" cy="533400"/>
          </a:xfrm>
        </p:spPr>
        <p:txBody>
          <a:bodyPr/>
          <a:lstStyle/>
          <a:p>
            <a:pPr marL="0" indent="0">
              <a:buNone/>
            </a:pPr>
            <a:r>
              <a:rPr lang="en-US" sz="2400" dirty="0"/>
              <a:t>Cosine Similarity of word frequency </a:t>
            </a:r>
            <a:r>
              <a:rPr lang="en-US" sz="2400" dirty="0" smtClean="0"/>
              <a:t>vectors</a:t>
            </a:r>
          </a:p>
        </p:txBody>
      </p:sp>
      <p:grpSp>
        <p:nvGrpSpPr>
          <p:cNvPr id="59" name="Group 58"/>
          <p:cNvGrpSpPr/>
          <p:nvPr/>
        </p:nvGrpSpPr>
        <p:grpSpPr>
          <a:xfrm>
            <a:off x="533400" y="2819400"/>
            <a:ext cx="8214480" cy="2971800"/>
            <a:chOff x="533400" y="2819400"/>
            <a:chExt cx="8214480" cy="2971800"/>
          </a:xfrm>
        </p:grpSpPr>
        <p:sp>
          <p:nvSpPr>
            <p:cNvPr id="32" name="Rectangle 31"/>
            <p:cNvSpPr/>
            <p:nvPr/>
          </p:nvSpPr>
          <p:spPr bwMode="auto">
            <a:xfrm>
              <a:off x="533400" y="2895600"/>
              <a:ext cx="914400" cy="152400"/>
            </a:xfrm>
            <a:prstGeom prst="rect">
              <a:avLst/>
            </a:prstGeom>
            <a:solidFill>
              <a:srgbClr val="008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110" charset="0"/>
              </a:endParaRPr>
            </a:p>
          </p:txBody>
        </p:sp>
        <p:sp>
          <p:nvSpPr>
            <p:cNvPr id="33" name="Rectangle 32"/>
            <p:cNvSpPr/>
            <p:nvPr/>
          </p:nvSpPr>
          <p:spPr bwMode="auto">
            <a:xfrm>
              <a:off x="533400" y="3200400"/>
              <a:ext cx="914400" cy="152400"/>
            </a:xfrm>
            <a:prstGeom prst="rect">
              <a:avLst/>
            </a:prstGeom>
            <a:solidFill>
              <a:srgbClr val="008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110" charset="0"/>
              </a:endParaRPr>
            </a:p>
          </p:txBody>
        </p:sp>
        <p:sp>
          <p:nvSpPr>
            <p:cNvPr id="34" name="Rectangle 33"/>
            <p:cNvSpPr/>
            <p:nvPr/>
          </p:nvSpPr>
          <p:spPr bwMode="auto">
            <a:xfrm>
              <a:off x="533400" y="3505200"/>
              <a:ext cx="914400" cy="152400"/>
            </a:xfrm>
            <a:prstGeom prst="rect">
              <a:avLst/>
            </a:prstGeom>
            <a:solidFill>
              <a:srgbClr val="008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110" charset="0"/>
              </a:endParaRPr>
            </a:p>
          </p:txBody>
        </p:sp>
        <p:sp>
          <p:nvSpPr>
            <p:cNvPr id="35" name="Rectangle 34"/>
            <p:cNvSpPr/>
            <p:nvPr/>
          </p:nvSpPr>
          <p:spPr bwMode="auto">
            <a:xfrm>
              <a:off x="533400" y="3810000"/>
              <a:ext cx="914400" cy="152400"/>
            </a:xfrm>
            <a:prstGeom prst="rect">
              <a:avLst/>
            </a:prstGeom>
            <a:solidFill>
              <a:srgbClr val="3366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110" charset="0"/>
              </a:endParaRPr>
            </a:p>
          </p:txBody>
        </p:sp>
        <p:sp>
          <p:nvSpPr>
            <p:cNvPr id="36" name="Rectangle 35"/>
            <p:cNvSpPr/>
            <p:nvPr/>
          </p:nvSpPr>
          <p:spPr bwMode="auto">
            <a:xfrm>
              <a:off x="533400" y="4114800"/>
              <a:ext cx="914400" cy="152400"/>
            </a:xfrm>
            <a:prstGeom prst="rect">
              <a:avLst/>
            </a:prstGeom>
            <a:solidFill>
              <a:srgbClr val="3366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110" charset="0"/>
              </a:endParaRPr>
            </a:p>
          </p:txBody>
        </p:sp>
        <p:sp>
          <p:nvSpPr>
            <p:cNvPr id="37" name="Rectangle 36"/>
            <p:cNvSpPr/>
            <p:nvPr/>
          </p:nvSpPr>
          <p:spPr bwMode="auto">
            <a:xfrm>
              <a:off x="533400" y="4419600"/>
              <a:ext cx="914400" cy="152400"/>
            </a:xfrm>
            <a:prstGeom prst="rect">
              <a:avLst/>
            </a:prstGeom>
            <a:solidFill>
              <a:srgbClr val="3366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110" charset="0"/>
              </a:endParaRPr>
            </a:p>
          </p:txBody>
        </p:sp>
        <p:sp>
          <p:nvSpPr>
            <p:cNvPr id="38" name="Rectangle 37"/>
            <p:cNvSpPr/>
            <p:nvPr/>
          </p:nvSpPr>
          <p:spPr bwMode="auto">
            <a:xfrm>
              <a:off x="533400" y="4724400"/>
              <a:ext cx="914400" cy="1524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110" charset="0"/>
              </a:endParaRPr>
            </a:p>
          </p:txBody>
        </p:sp>
        <p:sp>
          <p:nvSpPr>
            <p:cNvPr id="39" name="Rectangle 38"/>
            <p:cNvSpPr/>
            <p:nvPr/>
          </p:nvSpPr>
          <p:spPr bwMode="auto">
            <a:xfrm>
              <a:off x="533400" y="5029200"/>
              <a:ext cx="914400" cy="1524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110" charset="0"/>
              </a:endParaRPr>
            </a:p>
          </p:txBody>
        </p:sp>
        <p:sp>
          <p:nvSpPr>
            <p:cNvPr id="40" name="Rectangle 39"/>
            <p:cNvSpPr/>
            <p:nvPr/>
          </p:nvSpPr>
          <p:spPr bwMode="auto">
            <a:xfrm>
              <a:off x="533400" y="5334000"/>
              <a:ext cx="914400" cy="1524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110" charset="0"/>
              </a:endParaRPr>
            </a:p>
          </p:txBody>
        </p:sp>
        <p:sp>
          <p:nvSpPr>
            <p:cNvPr id="41" name="Rectangle 40"/>
            <p:cNvSpPr/>
            <p:nvPr/>
          </p:nvSpPr>
          <p:spPr bwMode="auto">
            <a:xfrm>
              <a:off x="533400" y="5638800"/>
              <a:ext cx="914400" cy="1524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110" charset="0"/>
              </a:endParaRPr>
            </a:p>
          </p:txBody>
        </p:sp>
        <p:sp>
          <p:nvSpPr>
            <p:cNvPr id="42" name="Right Arrow 41"/>
            <p:cNvSpPr/>
            <p:nvPr/>
          </p:nvSpPr>
          <p:spPr bwMode="auto">
            <a:xfrm>
              <a:off x="1905000" y="3810000"/>
              <a:ext cx="533400" cy="762000"/>
            </a:xfrm>
            <a:prstGeom prst="rightArrow">
              <a:avLst/>
            </a:prstGeom>
            <a:solidFill>
              <a:srgbClr val="0000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110" charset="0"/>
              </a:endParaRPr>
            </a:p>
          </p:txBody>
        </p:sp>
        <p:sp>
          <p:nvSpPr>
            <p:cNvPr id="43" name="Rectangle 42"/>
            <p:cNvSpPr/>
            <p:nvPr/>
          </p:nvSpPr>
          <p:spPr bwMode="auto">
            <a:xfrm>
              <a:off x="2743200" y="3581400"/>
              <a:ext cx="914400" cy="152400"/>
            </a:xfrm>
            <a:prstGeom prst="rect">
              <a:avLst/>
            </a:prstGeom>
            <a:solidFill>
              <a:srgbClr val="008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110" charset="0"/>
              </a:endParaRPr>
            </a:p>
          </p:txBody>
        </p:sp>
        <p:sp>
          <p:nvSpPr>
            <p:cNvPr id="44" name="Rectangle 43"/>
            <p:cNvSpPr/>
            <p:nvPr/>
          </p:nvSpPr>
          <p:spPr bwMode="auto">
            <a:xfrm>
              <a:off x="2743200" y="3733800"/>
              <a:ext cx="914400" cy="152400"/>
            </a:xfrm>
            <a:prstGeom prst="rect">
              <a:avLst/>
            </a:prstGeom>
            <a:solidFill>
              <a:srgbClr val="008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110" charset="0"/>
              </a:endParaRPr>
            </a:p>
          </p:txBody>
        </p:sp>
        <p:sp>
          <p:nvSpPr>
            <p:cNvPr id="45" name="Rectangle 44"/>
            <p:cNvSpPr/>
            <p:nvPr/>
          </p:nvSpPr>
          <p:spPr bwMode="auto">
            <a:xfrm>
              <a:off x="2743200" y="3886200"/>
              <a:ext cx="914400" cy="152400"/>
            </a:xfrm>
            <a:prstGeom prst="rect">
              <a:avLst/>
            </a:prstGeom>
            <a:solidFill>
              <a:srgbClr val="008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110" charset="0"/>
              </a:endParaRPr>
            </a:p>
          </p:txBody>
        </p:sp>
        <p:sp>
          <p:nvSpPr>
            <p:cNvPr id="46" name="Rectangle 45"/>
            <p:cNvSpPr/>
            <p:nvPr/>
          </p:nvSpPr>
          <p:spPr bwMode="auto">
            <a:xfrm>
              <a:off x="2743200" y="4495800"/>
              <a:ext cx="914400" cy="152400"/>
            </a:xfrm>
            <a:prstGeom prst="rect">
              <a:avLst/>
            </a:prstGeom>
            <a:solidFill>
              <a:srgbClr val="3366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110" charset="0"/>
              </a:endParaRPr>
            </a:p>
          </p:txBody>
        </p:sp>
        <p:sp>
          <p:nvSpPr>
            <p:cNvPr id="47" name="Rectangle 46"/>
            <p:cNvSpPr/>
            <p:nvPr/>
          </p:nvSpPr>
          <p:spPr bwMode="auto">
            <a:xfrm>
              <a:off x="2743200" y="4648200"/>
              <a:ext cx="914400" cy="152400"/>
            </a:xfrm>
            <a:prstGeom prst="rect">
              <a:avLst/>
            </a:prstGeom>
            <a:solidFill>
              <a:srgbClr val="3366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110" charset="0"/>
              </a:endParaRPr>
            </a:p>
          </p:txBody>
        </p:sp>
        <p:sp>
          <p:nvSpPr>
            <p:cNvPr id="48" name="Rectangle 47"/>
            <p:cNvSpPr/>
            <p:nvPr/>
          </p:nvSpPr>
          <p:spPr bwMode="auto">
            <a:xfrm>
              <a:off x="2743200" y="4343400"/>
              <a:ext cx="914400" cy="152400"/>
            </a:xfrm>
            <a:prstGeom prst="rect">
              <a:avLst/>
            </a:prstGeom>
            <a:solidFill>
              <a:srgbClr val="3366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110" charset="0"/>
              </a:endParaRPr>
            </a:p>
          </p:txBody>
        </p:sp>
        <p:cxnSp>
          <p:nvCxnSpPr>
            <p:cNvPr id="50" name="Straight Arrow Connector 49"/>
            <p:cNvCxnSpPr/>
            <p:nvPr/>
          </p:nvCxnSpPr>
          <p:spPr bwMode="auto">
            <a:xfrm rot="10800000" flipV="1">
              <a:off x="1447800" y="3276600"/>
              <a:ext cx="838200" cy="457200"/>
            </a:xfrm>
            <a:prstGeom prst="straightConnector1">
              <a:avLst/>
            </a:prstGeom>
            <a:solidFill>
              <a:schemeClr val="accent1"/>
            </a:solidFill>
            <a:ln w="9525" cap="flat" cmpd="sng" algn="ctr">
              <a:solidFill>
                <a:srgbClr val="FF0000"/>
              </a:solidFill>
              <a:prstDash val="solid"/>
              <a:round/>
              <a:headEnd type="none" w="med" len="med"/>
              <a:tailEnd type="arrow"/>
            </a:ln>
            <a:effectLst/>
          </p:spPr>
        </p:cxnSp>
        <p:sp>
          <p:nvSpPr>
            <p:cNvPr id="52" name="Right Arrow 51"/>
            <p:cNvSpPr/>
            <p:nvPr/>
          </p:nvSpPr>
          <p:spPr bwMode="auto">
            <a:xfrm>
              <a:off x="3962400" y="3810000"/>
              <a:ext cx="533400" cy="762000"/>
            </a:xfrm>
            <a:prstGeom prst="rightArrow">
              <a:avLst/>
            </a:prstGeom>
            <a:solidFill>
              <a:srgbClr val="0000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110" charset="0"/>
              </a:endParaRPr>
            </a:p>
          </p:txBody>
        </p:sp>
        <p:sp>
          <p:nvSpPr>
            <p:cNvPr id="53" name="TextBox 52"/>
            <p:cNvSpPr txBox="1"/>
            <p:nvPr/>
          </p:nvSpPr>
          <p:spPr>
            <a:xfrm>
              <a:off x="4724400" y="3581400"/>
              <a:ext cx="1326317" cy="369332"/>
            </a:xfrm>
            <a:prstGeom prst="rect">
              <a:avLst/>
            </a:prstGeom>
            <a:noFill/>
            <a:ln>
              <a:solidFill>
                <a:srgbClr val="008000"/>
              </a:solidFill>
            </a:ln>
          </p:spPr>
          <p:txBody>
            <a:bodyPr wrap="none" rtlCol="0">
              <a:spAutoFit/>
            </a:bodyPr>
            <a:lstStyle/>
            <a:p>
              <a:r>
                <a:rPr lang="en-US" dirty="0" err="1" smtClean="0">
                  <a:solidFill>
                    <a:srgbClr val="008000"/>
                  </a:solidFill>
                </a:rPr>
                <a:t>tf-idf</a:t>
              </a:r>
              <a:r>
                <a:rPr lang="en-US" dirty="0" smtClean="0">
                  <a:solidFill>
                    <a:srgbClr val="008000"/>
                  </a:solidFill>
                </a:rPr>
                <a:t> vector</a:t>
              </a:r>
              <a:endParaRPr lang="en-US" dirty="0">
                <a:solidFill>
                  <a:srgbClr val="008000"/>
                </a:solidFill>
              </a:endParaRPr>
            </a:p>
          </p:txBody>
        </p:sp>
        <p:sp>
          <p:nvSpPr>
            <p:cNvPr id="54" name="TextBox 53"/>
            <p:cNvSpPr txBox="1"/>
            <p:nvPr/>
          </p:nvSpPr>
          <p:spPr>
            <a:xfrm>
              <a:off x="4724400" y="4343400"/>
              <a:ext cx="1326317" cy="369332"/>
            </a:xfrm>
            <a:prstGeom prst="rect">
              <a:avLst/>
            </a:prstGeom>
            <a:noFill/>
            <a:ln>
              <a:solidFill>
                <a:srgbClr val="3366FF"/>
              </a:solidFill>
            </a:ln>
          </p:spPr>
          <p:txBody>
            <a:bodyPr wrap="none" rtlCol="0">
              <a:spAutoFit/>
            </a:bodyPr>
            <a:lstStyle/>
            <a:p>
              <a:r>
                <a:rPr lang="en-US" dirty="0" err="1" smtClean="0">
                  <a:solidFill>
                    <a:srgbClr val="3366FF"/>
                  </a:solidFill>
                </a:rPr>
                <a:t>tf-idf</a:t>
              </a:r>
              <a:r>
                <a:rPr lang="en-US" dirty="0" smtClean="0">
                  <a:solidFill>
                    <a:srgbClr val="3366FF"/>
                  </a:solidFill>
                </a:rPr>
                <a:t> vector</a:t>
              </a:r>
              <a:endParaRPr lang="en-US" dirty="0">
                <a:solidFill>
                  <a:srgbClr val="3366FF"/>
                </a:solidFill>
              </a:endParaRPr>
            </a:p>
          </p:txBody>
        </p:sp>
        <p:sp>
          <p:nvSpPr>
            <p:cNvPr id="55" name="Right Arrow 54"/>
            <p:cNvSpPr/>
            <p:nvPr/>
          </p:nvSpPr>
          <p:spPr bwMode="auto">
            <a:xfrm>
              <a:off x="6248400" y="3810000"/>
              <a:ext cx="533400" cy="762000"/>
            </a:xfrm>
            <a:prstGeom prst="rightArrow">
              <a:avLst/>
            </a:prstGeom>
            <a:solidFill>
              <a:srgbClr val="0000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110" charset="0"/>
              </a:endParaRPr>
            </a:p>
          </p:txBody>
        </p:sp>
        <p:sp>
          <p:nvSpPr>
            <p:cNvPr id="56" name="TextBox 55"/>
            <p:cNvSpPr txBox="1"/>
            <p:nvPr/>
          </p:nvSpPr>
          <p:spPr>
            <a:xfrm>
              <a:off x="6934200" y="2819400"/>
              <a:ext cx="1813680" cy="369332"/>
            </a:xfrm>
            <a:prstGeom prst="rect">
              <a:avLst/>
            </a:prstGeom>
            <a:noFill/>
          </p:spPr>
          <p:txBody>
            <a:bodyPr wrap="none" rtlCol="0">
              <a:spAutoFit/>
            </a:bodyPr>
            <a:lstStyle/>
            <a:p>
              <a:r>
                <a:rPr lang="en-US" dirty="0" smtClean="0"/>
                <a:t>cosine similarity</a:t>
              </a:r>
              <a:endParaRPr lang="en-US" dirty="0"/>
            </a:p>
          </p:txBody>
        </p:sp>
        <p:sp>
          <p:nvSpPr>
            <p:cNvPr id="57" name="TextBox 56"/>
            <p:cNvSpPr txBox="1"/>
            <p:nvPr/>
          </p:nvSpPr>
          <p:spPr>
            <a:xfrm rot="19715110">
              <a:off x="7169176" y="3668039"/>
              <a:ext cx="1326317" cy="369332"/>
            </a:xfrm>
            <a:prstGeom prst="rect">
              <a:avLst/>
            </a:prstGeom>
            <a:noFill/>
            <a:ln>
              <a:solidFill>
                <a:srgbClr val="008000"/>
              </a:solidFill>
            </a:ln>
          </p:spPr>
          <p:txBody>
            <a:bodyPr wrap="square" rtlCol="0">
              <a:spAutoFit/>
            </a:bodyPr>
            <a:lstStyle/>
            <a:p>
              <a:r>
                <a:rPr lang="en-US" dirty="0" err="1" smtClean="0">
                  <a:solidFill>
                    <a:srgbClr val="008000"/>
                  </a:solidFill>
                </a:rPr>
                <a:t>tf-idf</a:t>
              </a:r>
              <a:r>
                <a:rPr lang="en-US" dirty="0" smtClean="0">
                  <a:solidFill>
                    <a:srgbClr val="008000"/>
                  </a:solidFill>
                </a:rPr>
                <a:t> vector</a:t>
              </a:r>
              <a:endParaRPr lang="en-US" dirty="0">
                <a:solidFill>
                  <a:srgbClr val="008000"/>
                </a:solidFill>
              </a:endParaRPr>
            </a:p>
          </p:txBody>
        </p:sp>
        <p:sp>
          <p:nvSpPr>
            <p:cNvPr id="58" name="TextBox 57"/>
            <p:cNvSpPr txBox="1"/>
            <p:nvPr/>
          </p:nvSpPr>
          <p:spPr>
            <a:xfrm>
              <a:off x="7315200" y="4343400"/>
              <a:ext cx="1326317" cy="369332"/>
            </a:xfrm>
            <a:prstGeom prst="rect">
              <a:avLst/>
            </a:prstGeom>
            <a:noFill/>
            <a:ln>
              <a:solidFill>
                <a:srgbClr val="3366FF"/>
              </a:solidFill>
            </a:ln>
          </p:spPr>
          <p:txBody>
            <a:bodyPr wrap="none" rtlCol="0">
              <a:spAutoFit/>
            </a:bodyPr>
            <a:lstStyle/>
            <a:p>
              <a:r>
                <a:rPr lang="en-US" dirty="0" err="1" smtClean="0">
                  <a:solidFill>
                    <a:srgbClr val="3366FF"/>
                  </a:solidFill>
                </a:rPr>
                <a:t>tf-idf</a:t>
              </a:r>
              <a:r>
                <a:rPr lang="en-US" dirty="0" smtClean="0">
                  <a:solidFill>
                    <a:srgbClr val="3366FF"/>
                  </a:solidFill>
                </a:rPr>
                <a:t> vector</a:t>
              </a:r>
              <a:endParaRPr lang="en-US" dirty="0">
                <a:solidFill>
                  <a:srgbClr val="3366FF"/>
                </a:solidFill>
              </a:endParaRPr>
            </a:p>
          </p:txBody>
        </p:sp>
      </p:gr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7891">
                                            <p:txEl>
                                              <p:pRg st="0" end="0"/>
                                            </p:txEl>
                                          </p:spTgt>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nodeType="afterEffect">
                                  <p:stCondLst>
                                    <p:cond delay="0"/>
                                  </p:stCondLst>
                                  <p:childTnLst>
                                    <p:set>
                                      <p:cBhvr>
                                        <p:cTn id="9" dur="1" fill="hold">
                                          <p:stCondLst>
                                            <p:cond delay="0"/>
                                          </p:stCondLst>
                                        </p:cTn>
                                        <p:tgtEl>
                                          <p:spTgt spid="5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891"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914400" y="0"/>
            <a:ext cx="7158037" cy="1412875"/>
          </a:xfrm>
        </p:spPr>
        <p:txBody>
          <a:bodyPr/>
          <a:lstStyle/>
          <a:p>
            <a:r>
              <a:rPr lang="en-US" dirty="0"/>
              <a:t>Similarity </a:t>
            </a:r>
            <a:r>
              <a:rPr lang="en-US" dirty="0" smtClean="0"/>
              <a:t>Measures: PLSA</a:t>
            </a:r>
            <a:endParaRPr lang="en-US" dirty="0"/>
          </a:p>
        </p:txBody>
      </p:sp>
      <p:sp>
        <p:nvSpPr>
          <p:cNvPr id="37891" name="Rectangle 3"/>
          <p:cNvSpPr>
            <a:spLocks noGrp="1" noChangeArrowheads="1"/>
          </p:cNvSpPr>
          <p:nvPr>
            <p:ph type="body" sz="half" idx="1"/>
          </p:nvPr>
        </p:nvSpPr>
        <p:spPr>
          <a:xfrm>
            <a:off x="762000" y="1676400"/>
            <a:ext cx="7162800" cy="2209800"/>
          </a:xfrm>
        </p:spPr>
        <p:txBody>
          <a:bodyPr/>
          <a:lstStyle/>
          <a:p>
            <a:pPr marL="0" indent="0">
              <a:buNone/>
            </a:pPr>
            <a:r>
              <a:rPr lang="en-US" sz="1800" dirty="0" smtClean="0"/>
              <a:t>Probabilistic </a:t>
            </a:r>
            <a:r>
              <a:rPr lang="en-US" sz="1800" dirty="0"/>
              <a:t>latent semantic analysis (PLSA</a:t>
            </a:r>
            <a:r>
              <a:rPr lang="en-US" sz="1800" dirty="0" smtClean="0"/>
              <a:t>)</a:t>
            </a:r>
          </a:p>
          <a:p>
            <a:pPr marL="0" indent="0">
              <a:buNone/>
            </a:pPr>
            <a:endParaRPr lang="en-US" sz="1800" dirty="0" smtClean="0"/>
          </a:p>
          <a:p>
            <a:pPr marL="0" indent="0">
              <a:buNone/>
            </a:pPr>
            <a:r>
              <a:rPr lang="en-US" sz="1800" dirty="0" smtClean="0"/>
              <a:t>What </a:t>
            </a:r>
            <a:r>
              <a:rPr lang="en-US" sz="1800" dirty="0" smtClean="0"/>
              <a:t>is the probability of a word occurring in a particular document?  </a:t>
            </a:r>
            <a:r>
              <a:rPr lang="en-US" sz="1800" dirty="0" err="1" smtClean="0"/>
              <a:t>p(w,d</a:t>
            </a:r>
            <a:r>
              <a:rPr lang="en-US" sz="1800" dirty="0" smtClean="0"/>
              <a:t>)</a:t>
            </a:r>
          </a:p>
          <a:p>
            <a:pPr marL="0" indent="0">
              <a:buNone/>
            </a:pPr>
            <a:endParaRPr lang="en-US" sz="1800" dirty="0" smtClean="0"/>
          </a:p>
          <a:p>
            <a:pPr marL="0" indent="0">
              <a:buNone/>
            </a:pPr>
            <a:r>
              <a:rPr lang="en-US" sz="1800" dirty="0" smtClean="0"/>
              <a:t>Rather </a:t>
            </a:r>
            <a:r>
              <a:rPr lang="en-US" sz="1800" dirty="0" smtClean="0"/>
              <a:t>than model directly, associate words with topics and documents as a blend of topics</a:t>
            </a:r>
          </a:p>
        </p:txBody>
      </p:sp>
      <p:sp>
        <p:nvSpPr>
          <p:cNvPr id="37895" name="Text Box 7"/>
          <p:cNvSpPr txBox="1">
            <a:spLocks noChangeArrowheads="1"/>
          </p:cNvSpPr>
          <p:nvPr/>
        </p:nvSpPr>
        <p:spPr bwMode="auto">
          <a:xfrm>
            <a:off x="2133600" y="4083050"/>
            <a:ext cx="1066800" cy="366713"/>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a:t>words</a:t>
            </a:r>
          </a:p>
        </p:txBody>
      </p:sp>
      <p:sp>
        <p:nvSpPr>
          <p:cNvPr id="37896" name="Oval 8"/>
          <p:cNvSpPr>
            <a:spLocks noChangeArrowheads="1"/>
          </p:cNvSpPr>
          <p:nvPr/>
        </p:nvSpPr>
        <p:spPr bwMode="auto">
          <a:xfrm>
            <a:off x="2286000" y="4540250"/>
            <a:ext cx="381000" cy="228600"/>
          </a:xfrm>
          <a:prstGeom prst="ellipse">
            <a:avLst/>
          </a:prstGeom>
          <a:noFill/>
          <a:ln w="9525">
            <a:solidFill>
              <a:schemeClr val="tx1"/>
            </a:solidFill>
            <a:round/>
            <a:headEnd/>
            <a:tailEnd/>
          </a:ln>
          <a:effectLst/>
        </p:spPr>
        <p:txBody>
          <a:bodyPr wrap="none" anchor="ctr">
            <a:prstTxWarp prst="textNoShape">
              <a:avLst/>
            </a:prstTxWarp>
          </a:bodyPr>
          <a:lstStyle/>
          <a:p>
            <a:endParaRPr lang="en-US"/>
          </a:p>
        </p:txBody>
      </p:sp>
      <p:sp>
        <p:nvSpPr>
          <p:cNvPr id="37897" name="Oval 9"/>
          <p:cNvSpPr>
            <a:spLocks noChangeArrowheads="1"/>
          </p:cNvSpPr>
          <p:nvPr/>
        </p:nvSpPr>
        <p:spPr bwMode="auto">
          <a:xfrm>
            <a:off x="2286000" y="4845050"/>
            <a:ext cx="381000" cy="228600"/>
          </a:xfrm>
          <a:prstGeom prst="ellipse">
            <a:avLst/>
          </a:prstGeom>
          <a:noFill/>
          <a:ln w="9525">
            <a:solidFill>
              <a:schemeClr val="tx1"/>
            </a:solidFill>
            <a:round/>
            <a:headEnd/>
            <a:tailEnd/>
          </a:ln>
          <a:effectLst/>
        </p:spPr>
        <p:txBody>
          <a:bodyPr wrap="none" anchor="ctr">
            <a:prstTxWarp prst="textNoShape">
              <a:avLst/>
            </a:prstTxWarp>
          </a:bodyPr>
          <a:lstStyle/>
          <a:p>
            <a:endParaRPr lang="en-US"/>
          </a:p>
        </p:txBody>
      </p:sp>
      <p:sp>
        <p:nvSpPr>
          <p:cNvPr id="37898" name="Oval 10"/>
          <p:cNvSpPr>
            <a:spLocks noChangeArrowheads="1"/>
          </p:cNvSpPr>
          <p:nvPr/>
        </p:nvSpPr>
        <p:spPr bwMode="auto">
          <a:xfrm>
            <a:off x="2286000" y="5911850"/>
            <a:ext cx="381000" cy="228600"/>
          </a:xfrm>
          <a:prstGeom prst="ellipse">
            <a:avLst/>
          </a:prstGeom>
          <a:noFill/>
          <a:ln w="9525">
            <a:solidFill>
              <a:schemeClr val="tx1"/>
            </a:solidFill>
            <a:round/>
            <a:headEnd/>
            <a:tailEnd/>
          </a:ln>
          <a:effectLst/>
        </p:spPr>
        <p:txBody>
          <a:bodyPr wrap="none" anchor="ctr">
            <a:prstTxWarp prst="textNoShape">
              <a:avLst/>
            </a:prstTxWarp>
          </a:bodyPr>
          <a:lstStyle/>
          <a:p>
            <a:endParaRPr lang="en-US"/>
          </a:p>
        </p:txBody>
      </p:sp>
      <p:sp>
        <p:nvSpPr>
          <p:cNvPr id="37899" name="Oval 11"/>
          <p:cNvSpPr>
            <a:spLocks noChangeArrowheads="1"/>
          </p:cNvSpPr>
          <p:nvPr/>
        </p:nvSpPr>
        <p:spPr bwMode="auto">
          <a:xfrm>
            <a:off x="2286000" y="5149850"/>
            <a:ext cx="381000" cy="228600"/>
          </a:xfrm>
          <a:prstGeom prst="ellipse">
            <a:avLst/>
          </a:prstGeom>
          <a:noFill/>
          <a:ln w="9525">
            <a:solidFill>
              <a:schemeClr val="tx1"/>
            </a:solidFill>
            <a:round/>
            <a:headEnd/>
            <a:tailEnd/>
          </a:ln>
          <a:effectLst/>
        </p:spPr>
        <p:txBody>
          <a:bodyPr wrap="none" anchor="ctr">
            <a:prstTxWarp prst="textNoShape">
              <a:avLst/>
            </a:prstTxWarp>
          </a:bodyPr>
          <a:lstStyle/>
          <a:p>
            <a:endParaRPr lang="en-US"/>
          </a:p>
        </p:txBody>
      </p:sp>
      <p:sp>
        <p:nvSpPr>
          <p:cNvPr id="37900" name="Oval 12"/>
          <p:cNvSpPr>
            <a:spLocks noChangeArrowheads="1"/>
          </p:cNvSpPr>
          <p:nvPr/>
        </p:nvSpPr>
        <p:spPr bwMode="auto">
          <a:xfrm>
            <a:off x="3733800" y="4768850"/>
            <a:ext cx="381000" cy="228600"/>
          </a:xfrm>
          <a:prstGeom prst="ellipse">
            <a:avLst/>
          </a:prstGeom>
          <a:solidFill>
            <a:srgbClr val="008000"/>
          </a:solidFill>
          <a:ln w="9525">
            <a:solidFill>
              <a:schemeClr val="tx1"/>
            </a:solidFill>
            <a:round/>
            <a:headEnd/>
            <a:tailEnd/>
          </a:ln>
          <a:effectLst/>
        </p:spPr>
        <p:txBody>
          <a:bodyPr wrap="none" anchor="ctr">
            <a:prstTxWarp prst="textNoShape">
              <a:avLst/>
            </a:prstTxWarp>
          </a:bodyPr>
          <a:lstStyle/>
          <a:p>
            <a:endParaRPr lang="en-US"/>
          </a:p>
        </p:txBody>
      </p:sp>
      <p:sp>
        <p:nvSpPr>
          <p:cNvPr id="37901" name="Oval 13"/>
          <p:cNvSpPr>
            <a:spLocks noChangeArrowheads="1"/>
          </p:cNvSpPr>
          <p:nvPr/>
        </p:nvSpPr>
        <p:spPr bwMode="auto">
          <a:xfrm>
            <a:off x="3733800" y="5073650"/>
            <a:ext cx="381000" cy="228600"/>
          </a:xfrm>
          <a:prstGeom prst="ellipse">
            <a:avLst/>
          </a:prstGeom>
          <a:solidFill>
            <a:srgbClr val="008000"/>
          </a:solidFill>
          <a:ln w="9525">
            <a:solidFill>
              <a:schemeClr val="tx1"/>
            </a:solidFill>
            <a:round/>
            <a:headEnd/>
            <a:tailEnd/>
          </a:ln>
          <a:effectLst/>
        </p:spPr>
        <p:txBody>
          <a:bodyPr wrap="none" anchor="ctr">
            <a:prstTxWarp prst="textNoShape">
              <a:avLst/>
            </a:prstTxWarp>
          </a:bodyPr>
          <a:lstStyle/>
          <a:p>
            <a:endParaRPr lang="en-US"/>
          </a:p>
        </p:txBody>
      </p:sp>
      <p:sp>
        <p:nvSpPr>
          <p:cNvPr id="37902" name="Oval 14"/>
          <p:cNvSpPr>
            <a:spLocks noChangeArrowheads="1"/>
          </p:cNvSpPr>
          <p:nvPr/>
        </p:nvSpPr>
        <p:spPr bwMode="auto">
          <a:xfrm>
            <a:off x="3733800" y="5683250"/>
            <a:ext cx="381000" cy="228600"/>
          </a:xfrm>
          <a:prstGeom prst="ellipse">
            <a:avLst/>
          </a:prstGeom>
          <a:solidFill>
            <a:srgbClr val="008000"/>
          </a:solidFill>
          <a:ln w="9525">
            <a:solidFill>
              <a:schemeClr val="tx1"/>
            </a:solidFill>
            <a:round/>
            <a:headEnd/>
            <a:tailEnd/>
          </a:ln>
          <a:effectLst/>
        </p:spPr>
        <p:txBody>
          <a:bodyPr wrap="none" anchor="ctr">
            <a:prstTxWarp prst="textNoShape">
              <a:avLst/>
            </a:prstTxWarp>
          </a:bodyPr>
          <a:lstStyle/>
          <a:p>
            <a:endParaRPr lang="en-US"/>
          </a:p>
        </p:txBody>
      </p:sp>
      <p:sp>
        <p:nvSpPr>
          <p:cNvPr id="37903" name="Oval 15"/>
          <p:cNvSpPr>
            <a:spLocks noChangeArrowheads="1"/>
          </p:cNvSpPr>
          <p:nvPr/>
        </p:nvSpPr>
        <p:spPr bwMode="auto">
          <a:xfrm>
            <a:off x="5257800" y="4540250"/>
            <a:ext cx="381000" cy="228600"/>
          </a:xfrm>
          <a:prstGeom prst="ellipse">
            <a:avLst/>
          </a:prstGeom>
          <a:noFill/>
          <a:ln w="9525">
            <a:solidFill>
              <a:schemeClr val="tx1"/>
            </a:solidFill>
            <a:round/>
            <a:headEnd/>
            <a:tailEnd/>
          </a:ln>
          <a:effectLst/>
        </p:spPr>
        <p:txBody>
          <a:bodyPr wrap="none" anchor="ctr">
            <a:prstTxWarp prst="textNoShape">
              <a:avLst/>
            </a:prstTxWarp>
          </a:bodyPr>
          <a:lstStyle/>
          <a:p>
            <a:endParaRPr lang="en-US"/>
          </a:p>
        </p:txBody>
      </p:sp>
      <p:sp>
        <p:nvSpPr>
          <p:cNvPr id="37904" name="Oval 16"/>
          <p:cNvSpPr>
            <a:spLocks noChangeArrowheads="1"/>
          </p:cNvSpPr>
          <p:nvPr/>
        </p:nvSpPr>
        <p:spPr bwMode="auto">
          <a:xfrm>
            <a:off x="5257800" y="4845050"/>
            <a:ext cx="381000" cy="228600"/>
          </a:xfrm>
          <a:prstGeom prst="ellipse">
            <a:avLst/>
          </a:prstGeom>
          <a:noFill/>
          <a:ln w="9525">
            <a:solidFill>
              <a:schemeClr val="tx1"/>
            </a:solidFill>
            <a:round/>
            <a:headEnd/>
            <a:tailEnd/>
          </a:ln>
          <a:effectLst/>
        </p:spPr>
        <p:txBody>
          <a:bodyPr wrap="none" anchor="ctr">
            <a:prstTxWarp prst="textNoShape">
              <a:avLst/>
            </a:prstTxWarp>
          </a:bodyPr>
          <a:lstStyle/>
          <a:p>
            <a:endParaRPr lang="en-US"/>
          </a:p>
        </p:txBody>
      </p:sp>
      <p:sp>
        <p:nvSpPr>
          <p:cNvPr id="37905" name="Oval 17"/>
          <p:cNvSpPr>
            <a:spLocks noChangeArrowheads="1"/>
          </p:cNvSpPr>
          <p:nvPr/>
        </p:nvSpPr>
        <p:spPr bwMode="auto">
          <a:xfrm>
            <a:off x="5257800" y="5911850"/>
            <a:ext cx="381000" cy="228600"/>
          </a:xfrm>
          <a:prstGeom prst="ellipse">
            <a:avLst/>
          </a:prstGeom>
          <a:noFill/>
          <a:ln w="9525">
            <a:solidFill>
              <a:schemeClr val="tx1"/>
            </a:solidFill>
            <a:round/>
            <a:headEnd/>
            <a:tailEnd/>
          </a:ln>
          <a:effectLst/>
        </p:spPr>
        <p:txBody>
          <a:bodyPr wrap="none" anchor="ctr">
            <a:prstTxWarp prst="textNoShape">
              <a:avLst/>
            </a:prstTxWarp>
          </a:bodyPr>
          <a:lstStyle/>
          <a:p>
            <a:endParaRPr lang="en-US"/>
          </a:p>
        </p:txBody>
      </p:sp>
      <p:sp>
        <p:nvSpPr>
          <p:cNvPr id="37906" name="Oval 18"/>
          <p:cNvSpPr>
            <a:spLocks noChangeArrowheads="1"/>
          </p:cNvSpPr>
          <p:nvPr/>
        </p:nvSpPr>
        <p:spPr bwMode="auto">
          <a:xfrm>
            <a:off x="5257800" y="5149850"/>
            <a:ext cx="381000" cy="228600"/>
          </a:xfrm>
          <a:prstGeom prst="ellipse">
            <a:avLst/>
          </a:prstGeom>
          <a:noFill/>
          <a:ln w="9525">
            <a:solidFill>
              <a:schemeClr val="tx1"/>
            </a:solidFill>
            <a:round/>
            <a:headEnd/>
            <a:tailEnd/>
          </a:ln>
          <a:effectLst/>
        </p:spPr>
        <p:txBody>
          <a:bodyPr wrap="none" anchor="ctr">
            <a:prstTxWarp prst="textNoShape">
              <a:avLst/>
            </a:prstTxWarp>
          </a:bodyPr>
          <a:lstStyle/>
          <a:p>
            <a:endParaRPr lang="en-US"/>
          </a:p>
        </p:txBody>
      </p:sp>
      <p:sp>
        <p:nvSpPr>
          <p:cNvPr id="37907" name="Text Box 19"/>
          <p:cNvSpPr txBox="1">
            <a:spLocks noChangeArrowheads="1"/>
          </p:cNvSpPr>
          <p:nvPr/>
        </p:nvSpPr>
        <p:spPr bwMode="auto">
          <a:xfrm>
            <a:off x="4876800" y="4083050"/>
            <a:ext cx="1524000" cy="366713"/>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a:t>documents</a:t>
            </a:r>
          </a:p>
        </p:txBody>
      </p:sp>
      <p:sp>
        <p:nvSpPr>
          <p:cNvPr id="37908" name="Line 20"/>
          <p:cNvSpPr>
            <a:spLocks noChangeShapeType="1"/>
          </p:cNvSpPr>
          <p:nvPr/>
        </p:nvSpPr>
        <p:spPr bwMode="auto">
          <a:xfrm>
            <a:off x="2667000" y="4692650"/>
            <a:ext cx="1066800" cy="1524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37909" name="Line 21"/>
          <p:cNvSpPr>
            <a:spLocks noChangeShapeType="1"/>
          </p:cNvSpPr>
          <p:nvPr/>
        </p:nvSpPr>
        <p:spPr bwMode="auto">
          <a:xfrm flipV="1">
            <a:off x="2667000" y="4921250"/>
            <a:ext cx="1066800" cy="762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37910" name="Line 22"/>
          <p:cNvSpPr>
            <a:spLocks noChangeShapeType="1"/>
          </p:cNvSpPr>
          <p:nvPr/>
        </p:nvSpPr>
        <p:spPr bwMode="auto">
          <a:xfrm flipV="1">
            <a:off x="2667000" y="4997450"/>
            <a:ext cx="1143000" cy="2286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37911" name="Text Box 23"/>
          <p:cNvSpPr txBox="1">
            <a:spLocks noChangeArrowheads="1"/>
          </p:cNvSpPr>
          <p:nvPr/>
        </p:nvSpPr>
        <p:spPr bwMode="auto">
          <a:xfrm rot="5400000">
            <a:off x="2332038" y="5408612"/>
            <a:ext cx="457200" cy="396875"/>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sz="2000" b="1"/>
              <a:t>…</a:t>
            </a:r>
          </a:p>
        </p:txBody>
      </p:sp>
      <p:sp>
        <p:nvSpPr>
          <p:cNvPr id="37912" name="Text Box 24"/>
          <p:cNvSpPr txBox="1">
            <a:spLocks noChangeArrowheads="1"/>
          </p:cNvSpPr>
          <p:nvPr/>
        </p:nvSpPr>
        <p:spPr bwMode="auto">
          <a:xfrm rot="5400000">
            <a:off x="5303838" y="5484812"/>
            <a:ext cx="457200" cy="396875"/>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sz="2000" b="1"/>
              <a:t>…</a:t>
            </a:r>
          </a:p>
        </p:txBody>
      </p:sp>
      <p:sp>
        <p:nvSpPr>
          <p:cNvPr id="37913" name="Text Box 25"/>
          <p:cNvSpPr txBox="1">
            <a:spLocks noChangeArrowheads="1"/>
          </p:cNvSpPr>
          <p:nvPr/>
        </p:nvSpPr>
        <p:spPr bwMode="auto">
          <a:xfrm rot="5400000">
            <a:off x="3779838" y="5332412"/>
            <a:ext cx="457200" cy="396875"/>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sz="2000" b="1"/>
              <a:t>…</a:t>
            </a:r>
          </a:p>
        </p:txBody>
      </p:sp>
      <p:sp>
        <p:nvSpPr>
          <p:cNvPr id="37914" name="Line 26"/>
          <p:cNvSpPr>
            <a:spLocks noChangeShapeType="1"/>
          </p:cNvSpPr>
          <p:nvPr/>
        </p:nvSpPr>
        <p:spPr bwMode="auto">
          <a:xfrm flipV="1">
            <a:off x="4114800" y="4692650"/>
            <a:ext cx="1143000" cy="1524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37915" name="Line 27"/>
          <p:cNvSpPr>
            <a:spLocks noChangeShapeType="1"/>
          </p:cNvSpPr>
          <p:nvPr/>
        </p:nvSpPr>
        <p:spPr bwMode="auto">
          <a:xfrm>
            <a:off x="4114800" y="4921250"/>
            <a:ext cx="1143000" cy="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37916" name="Line 28"/>
          <p:cNvSpPr>
            <a:spLocks noChangeShapeType="1"/>
          </p:cNvSpPr>
          <p:nvPr/>
        </p:nvSpPr>
        <p:spPr bwMode="auto">
          <a:xfrm>
            <a:off x="4038600" y="4997450"/>
            <a:ext cx="1219200" cy="2286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37917" name="Text Box 29"/>
          <p:cNvSpPr txBox="1">
            <a:spLocks noChangeArrowheads="1"/>
          </p:cNvSpPr>
          <p:nvPr/>
        </p:nvSpPr>
        <p:spPr bwMode="auto">
          <a:xfrm>
            <a:off x="3581400" y="4083050"/>
            <a:ext cx="990600" cy="366713"/>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a:t>topics</a:t>
            </a:r>
          </a:p>
        </p:txBody>
      </p:sp>
      <p:sp>
        <p:nvSpPr>
          <p:cNvPr id="37918" name="Text Box 30"/>
          <p:cNvSpPr txBox="1">
            <a:spLocks noChangeArrowheads="1"/>
          </p:cNvSpPr>
          <p:nvPr/>
        </p:nvSpPr>
        <p:spPr bwMode="auto">
          <a:xfrm>
            <a:off x="3200400" y="6064250"/>
            <a:ext cx="1905000" cy="641350"/>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a:t>Introduce latent variable, </a:t>
            </a:r>
            <a:r>
              <a:rPr lang="en-US" i="1"/>
              <a:t>z</a:t>
            </a:r>
            <a:endParaRPr lang="en-US"/>
          </a:p>
        </p:txBody>
      </p:sp>
      <p:sp>
        <p:nvSpPr>
          <p:cNvPr id="37921" name="Text Box 33"/>
          <p:cNvSpPr txBox="1">
            <a:spLocks noChangeArrowheads="1"/>
          </p:cNvSpPr>
          <p:nvPr/>
        </p:nvSpPr>
        <p:spPr bwMode="auto">
          <a:xfrm>
            <a:off x="2286000" y="6140450"/>
            <a:ext cx="381000" cy="366713"/>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i="1"/>
              <a:t>w</a:t>
            </a:r>
          </a:p>
        </p:txBody>
      </p:sp>
      <p:sp>
        <p:nvSpPr>
          <p:cNvPr id="37922" name="Text Box 34"/>
          <p:cNvSpPr txBox="1">
            <a:spLocks noChangeArrowheads="1"/>
          </p:cNvSpPr>
          <p:nvPr/>
        </p:nvSpPr>
        <p:spPr bwMode="auto">
          <a:xfrm>
            <a:off x="5257800" y="6140450"/>
            <a:ext cx="381000" cy="366713"/>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i="1"/>
              <a:t>d</a:t>
            </a:r>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ctrTitle"/>
          </p:nvPr>
        </p:nvSpPr>
        <p:spPr>
          <a:xfrm>
            <a:off x="685800" y="1524000"/>
            <a:ext cx="7772400" cy="1143000"/>
          </a:xfrm>
        </p:spPr>
        <p:txBody>
          <a:bodyPr/>
          <a:lstStyle/>
          <a:p>
            <a:pPr eaLnBrk="1" hangingPunct="1"/>
            <a:r>
              <a:rPr lang="en-US" sz="3200" dirty="0" smtClean="0">
                <a:latin typeface="Helvetica" pitchFamily="-107" charset="0"/>
                <a:ea typeface="Times New Roman" pitchFamily="-107" charset="0"/>
                <a:cs typeface="Times New Roman" pitchFamily="-107" charset="0"/>
              </a:rPr>
              <a:t>Topic Segmentation</a:t>
            </a:r>
            <a:endParaRPr lang="en-US" sz="3200" dirty="0">
              <a:latin typeface="Helvetica" pitchFamily="-107" charset="0"/>
              <a:ea typeface="Times New Roman" pitchFamily="-107" charset="0"/>
              <a:cs typeface="Times New Roman" pitchFamily="-107" charset="0"/>
            </a:endParaRPr>
          </a:p>
        </p:txBody>
      </p:sp>
      <p:sp>
        <p:nvSpPr>
          <p:cNvPr id="17411" name="Rectangle 3"/>
          <p:cNvSpPr>
            <a:spLocks noGrp="1" noChangeArrowheads="1"/>
          </p:cNvSpPr>
          <p:nvPr>
            <p:ph type="subTitle" idx="1"/>
          </p:nvPr>
        </p:nvSpPr>
        <p:spPr>
          <a:xfrm>
            <a:off x="762000" y="4191000"/>
            <a:ext cx="7086600" cy="1828800"/>
          </a:xfrm>
        </p:spPr>
        <p:txBody>
          <a:bodyPr/>
          <a:lstStyle/>
          <a:p>
            <a:pPr algn="r" eaLnBrk="1" hangingPunct="1">
              <a:buFont typeface="Wingdings" pitchFamily="-107" charset="2"/>
              <a:buNone/>
            </a:pPr>
            <a:r>
              <a:rPr lang="en-US" dirty="0"/>
              <a:t>David Kauchak</a:t>
            </a:r>
          </a:p>
          <a:p>
            <a:pPr algn="r" eaLnBrk="1" hangingPunct="1">
              <a:buFont typeface="Wingdings" pitchFamily="-107" charset="2"/>
              <a:buNone/>
            </a:pPr>
            <a:r>
              <a:rPr lang="en-US" dirty="0" smtClean="0"/>
              <a:t>cs458</a:t>
            </a:r>
          </a:p>
          <a:p>
            <a:pPr algn="r" eaLnBrk="1" hangingPunct="1">
              <a:buFont typeface="Wingdings" pitchFamily="-107" charset="2"/>
              <a:buNone/>
            </a:pPr>
            <a:r>
              <a:rPr lang="en-US" dirty="0" smtClean="0"/>
              <a:t>Fall 2012</a:t>
            </a:r>
            <a:endParaRPr lang="en-US" dirty="0"/>
          </a:p>
        </p:txBody>
      </p:sp>
      <p:sp>
        <p:nvSpPr>
          <p:cNvPr id="17412" name="Line 4"/>
          <p:cNvSpPr>
            <a:spLocks noChangeShapeType="1"/>
          </p:cNvSpPr>
          <p:nvPr/>
        </p:nvSpPr>
        <p:spPr bwMode="auto">
          <a:xfrm>
            <a:off x="533400" y="3429000"/>
            <a:ext cx="8077200" cy="0"/>
          </a:xfrm>
          <a:prstGeom prst="line">
            <a:avLst/>
          </a:prstGeom>
          <a:noFill/>
          <a:ln w="76200">
            <a:solidFill>
              <a:schemeClr val="folHlink"/>
            </a:solidFill>
            <a:miter lim="800000"/>
            <a:headEnd/>
            <a:tailEnd/>
          </a:ln>
          <a:effectLst/>
        </p:spPr>
        <p:txBody>
          <a:bodyPr wrap="none" anchor="ctr">
            <a:prstTxWarp prst="textNoShape">
              <a:avLst/>
            </a:prstTxWarp>
            <a:spAutoFit/>
          </a:bodyPr>
          <a:lstStyle/>
          <a:p>
            <a:endParaRPr lang="en-US"/>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r>
              <a:rPr lang="en-US" dirty="0"/>
              <a:t>Similarity </a:t>
            </a:r>
            <a:r>
              <a:rPr lang="en-US" dirty="0" smtClean="0"/>
              <a:t>Measures: PLSA</a:t>
            </a:r>
            <a:endParaRPr lang="en-US" dirty="0"/>
          </a:p>
        </p:txBody>
      </p:sp>
      <p:sp>
        <p:nvSpPr>
          <p:cNvPr id="32" name="Rectangle 31"/>
          <p:cNvSpPr/>
          <p:nvPr/>
        </p:nvSpPr>
        <p:spPr bwMode="auto">
          <a:xfrm>
            <a:off x="381000" y="3200400"/>
            <a:ext cx="914400" cy="152400"/>
          </a:xfrm>
          <a:prstGeom prst="rect">
            <a:avLst/>
          </a:prstGeom>
          <a:solidFill>
            <a:srgbClr val="008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110" charset="0"/>
            </a:endParaRPr>
          </a:p>
        </p:txBody>
      </p:sp>
      <p:sp>
        <p:nvSpPr>
          <p:cNvPr id="33" name="Rectangle 32"/>
          <p:cNvSpPr/>
          <p:nvPr/>
        </p:nvSpPr>
        <p:spPr bwMode="auto">
          <a:xfrm>
            <a:off x="381000" y="3505200"/>
            <a:ext cx="914400" cy="152400"/>
          </a:xfrm>
          <a:prstGeom prst="rect">
            <a:avLst/>
          </a:prstGeom>
          <a:solidFill>
            <a:srgbClr val="008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110" charset="0"/>
            </a:endParaRPr>
          </a:p>
        </p:txBody>
      </p:sp>
      <p:sp>
        <p:nvSpPr>
          <p:cNvPr id="34" name="Rectangle 33"/>
          <p:cNvSpPr/>
          <p:nvPr/>
        </p:nvSpPr>
        <p:spPr bwMode="auto">
          <a:xfrm>
            <a:off x="381000" y="3810000"/>
            <a:ext cx="914400" cy="152400"/>
          </a:xfrm>
          <a:prstGeom prst="rect">
            <a:avLst/>
          </a:prstGeom>
          <a:solidFill>
            <a:srgbClr val="008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110" charset="0"/>
            </a:endParaRPr>
          </a:p>
        </p:txBody>
      </p:sp>
      <p:sp>
        <p:nvSpPr>
          <p:cNvPr id="35" name="Rectangle 34"/>
          <p:cNvSpPr/>
          <p:nvPr/>
        </p:nvSpPr>
        <p:spPr bwMode="auto">
          <a:xfrm>
            <a:off x="381000" y="4114800"/>
            <a:ext cx="914400" cy="152400"/>
          </a:xfrm>
          <a:prstGeom prst="rect">
            <a:avLst/>
          </a:prstGeom>
          <a:solidFill>
            <a:srgbClr val="3366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110" charset="0"/>
            </a:endParaRPr>
          </a:p>
        </p:txBody>
      </p:sp>
      <p:sp>
        <p:nvSpPr>
          <p:cNvPr id="36" name="Rectangle 35"/>
          <p:cNvSpPr/>
          <p:nvPr/>
        </p:nvSpPr>
        <p:spPr bwMode="auto">
          <a:xfrm>
            <a:off x="381000" y="4419600"/>
            <a:ext cx="914400" cy="152400"/>
          </a:xfrm>
          <a:prstGeom prst="rect">
            <a:avLst/>
          </a:prstGeom>
          <a:solidFill>
            <a:srgbClr val="3366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110" charset="0"/>
            </a:endParaRPr>
          </a:p>
        </p:txBody>
      </p:sp>
      <p:sp>
        <p:nvSpPr>
          <p:cNvPr id="37" name="Rectangle 36"/>
          <p:cNvSpPr/>
          <p:nvPr/>
        </p:nvSpPr>
        <p:spPr bwMode="auto">
          <a:xfrm>
            <a:off x="381000" y="4724400"/>
            <a:ext cx="914400" cy="152400"/>
          </a:xfrm>
          <a:prstGeom prst="rect">
            <a:avLst/>
          </a:prstGeom>
          <a:solidFill>
            <a:srgbClr val="3366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110" charset="0"/>
            </a:endParaRPr>
          </a:p>
        </p:txBody>
      </p:sp>
      <p:sp>
        <p:nvSpPr>
          <p:cNvPr id="38" name="Rectangle 37"/>
          <p:cNvSpPr/>
          <p:nvPr/>
        </p:nvSpPr>
        <p:spPr bwMode="auto">
          <a:xfrm>
            <a:off x="381000" y="5029200"/>
            <a:ext cx="914400" cy="1524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110" charset="0"/>
            </a:endParaRPr>
          </a:p>
        </p:txBody>
      </p:sp>
      <p:sp>
        <p:nvSpPr>
          <p:cNvPr id="39" name="Rectangle 38"/>
          <p:cNvSpPr/>
          <p:nvPr/>
        </p:nvSpPr>
        <p:spPr bwMode="auto">
          <a:xfrm>
            <a:off x="381000" y="5334000"/>
            <a:ext cx="914400" cy="1524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110" charset="0"/>
            </a:endParaRPr>
          </a:p>
        </p:txBody>
      </p:sp>
      <p:sp>
        <p:nvSpPr>
          <p:cNvPr id="40" name="Rectangle 39"/>
          <p:cNvSpPr/>
          <p:nvPr/>
        </p:nvSpPr>
        <p:spPr bwMode="auto">
          <a:xfrm>
            <a:off x="381000" y="5638800"/>
            <a:ext cx="914400" cy="1524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110" charset="0"/>
            </a:endParaRPr>
          </a:p>
        </p:txBody>
      </p:sp>
      <p:sp>
        <p:nvSpPr>
          <p:cNvPr id="41" name="Rectangle 40"/>
          <p:cNvSpPr/>
          <p:nvPr/>
        </p:nvSpPr>
        <p:spPr bwMode="auto">
          <a:xfrm>
            <a:off x="381000" y="5943600"/>
            <a:ext cx="914400" cy="1524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110" charset="0"/>
            </a:endParaRPr>
          </a:p>
        </p:txBody>
      </p:sp>
      <p:sp>
        <p:nvSpPr>
          <p:cNvPr id="42" name="Right Arrow 41"/>
          <p:cNvSpPr/>
          <p:nvPr/>
        </p:nvSpPr>
        <p:spPr bwMode="auto">
          <a:xfrm>
            <a:off x="1752600" y="4114800"/>
            <a:ext cx="533400" cy="762000"/>
          </a:xfrm>
          <a:prstGeom prst="rightArrow">
            <a:avLst/>
          </a:prstGeom>
          <a:solidFill>
            <a:srgbClr val="0000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110" charset="0"/>
            </a:endParaRPr>
          </a:p>
        </p:txBody>
      </p:sp>
      <p:sp>
        <p:nvSpPr>
          <p:cNvPr id="43" name="Rectangle 42"/>
          <p:cNvSpPr/>
          <p:nvPr/>
        </p:nvSpPr>
        <p:spPr bwMode="auto">
          <a:xfrm>
            <a:off x="2590800" y="3886200"/>
            <a:ext cx="914400" cy="152400"/>
          </a:xfrm>
          <a:prstGeom prst="rect">
            <a:avLst/>
          </a:prstGeom>
          <a:solidFill>
            <a:srgbClr val="008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110" charset="0"/>
            </a:endParaRPr>
          </a:p>
        </p:txBody>
      </p:sp>
      <p:sp>
        <p:nvSpPr>
          <p:cNvPr id="44" name="Rectangle 43"/>
          <p:cNvSpPr/>
          <p:nvPr/>
        </p:nvSpPr>
        <p:spPr bwMode="auto">
          <a:xfrm>
            <a:off x="2590800" y="4038600"/>
            <a:ext cx="914400" cy="152400"/>
          </a:xfrm>
          <a:prstGeom prst="rect">
            <a:avLst/>
          </a:prstGeom>
          <a:solidFill>
            <a:srgbClr val="008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110" charset="0"/>
            </a:endParaRPr>
          </a:p>
        </p:txBody>
      </p:sp>
      <p:sp>
        <p:nvSpPr>
          <p:cNvPr id="45" name="Rectangle 44"/>
          <p:cNvSpPr/>
          <p:nvPr/>
        </p:nvSpPr>
        <p:spPr bwMode="auto">
          <a:xfrm>
            <a:off x="2590800" y="4191000"/>
            <a:ext cx="914400" cy="152400"/>
          </a:xfrm>
          <a:prstGeom prst="rect">
            <a:avLst/>
          </a:prstGeom>
          <a:solidFill>
            <a:srgbClr val="008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110" charset="0"/>
            </a:endParaRPr>
          </a:p>
        </p:txBody>
      </p:sp>
      <p:sp>
        <p:nvSpPr>
          <p:cNvPr id="46" name="Rectangle 45"/>
          <p:cNvSpPr/>
          <p:nvPr/>
        </p:nvSpPr>
        <p:spPr bwMode="auto">
          <a:xfrm>
            <a:off x="2590800" y="4800600"/>
            <a:ext cx="914400" cy="152400"/>
          </a:xfrm>
          <a:prstGeom prst="rect">
            <a:avLst/>
          </a:prstGeom>
          <a:solidFill>
            <a:srgbClr val="3366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110" charset="0"/>
            </a:endParaRPr>
          </a:p>
        </p:txBody>
      </p:sp>
      <p:sp>
        <p:nvSpPr>
          <p:cNvPr id="47" name="Rectangle 46"/>
          <p:cNvSpPr/>
          <p:nvPr/>
        </p:nvSpPr>
        <p:spPr bwMode="auto">
          <a:xfrm>
            <a:off x="2590800" y="4953000"/>
            <a:ext cx="914400" cy="152400"/>
          </a:xfrm>
          <a:prstGeom prst="rect">
            <a:avLst/>
          </a:prstGeom>
          <a:solidFill>
            <a:srgbClr val="3366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110" charset="0"/>
            </a:endParaRPr>
          </a:p>
        </p:txBody>
      </p:sp>
      <p:sp>
        <p:nvSpPr>
          <p:cNvPr id="48" name="Rectangle 47"/>
          <p:cNvSpPr/>
          <p:nvPr/>
        </p:nvSpPr>
        <p:spPr bwMode="auto">
          <a:xfrm>
            <a:off x="2590800" y="4648200"/>
            <a:ext cx="914400" cy="152400"/>
          </a:xfrm>
          <a:prstGeom prst="rect">
            <a:avLst/>
          </a:prstGeom>
          <a:solidFill>
            <a:srgbClr val="3366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110" charset="0"/>
            </a:endParaRPr>
          </a:p>
        </p:txBody>
      </p:sp>
      <p:cxnSp>
        <p:nvCxnSpPr>
          <p:cNvPr id="50" name="Straight Arrow Connector 49"/>
          <p:cNvCxnSpPr/>
          <p:nvPr/>
        </p:nvCxnSpPr>
        <p:spPr bwMode="auto">
          <a:xfrm rot="10800000" flipV="1">
            <a:off x="1295400" y="3581400"/>
            <a:ext cx="838200" cy="457200"/>
          </a:xfrm>
          <a:prstGeom prst="straightConnector1">
            <a:avLst/>
          </a:prstGeom>
          <a:solidFill>
            <a:schemeClr val="accent1"/>
          </a:solidFill>
          <a:ln w="9525" cap="flat" cmpd="sng" algn="ctr">
            <a:solidFill>
              <a:srgbClr val="FF0000"/>
            </a:solidFill>
            <a:prstDash val="solid"/>
            <a:round/>
            <a:headEnd type="none" w="med" len="med"/>
            <a:tailEnd type="arrow"/>
          </a:ln>
          <a:effectLst/>
        </p:spPr>
      </p:cxnSp>
      <p:sp>
        <p:nvSpPr>
          <p:cNvPr id="52" name="Right Arrow 51"/>
          <p:cNvSpPr/>
          <p:nvPr/>
        </p:nvSpPr>
        <p:spPr bwMode="auto">
          <a:xfrm>
            <a:off x="3810000" y="4114800"/>
            <a:ext cx="533400" cy="762000"/>
          </a:xfrm>
          <a:prstGeom prst="rightArrow">
            <a:avLst/>
          </a:prstGeom>
          <a:solidFill>
            <a:srgbClr val="0000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110" charset="0"/>
            </a:endParaRPr>
          </a:p>
        </p:txBody>
      </p:sp>
      <p:sp>
        <p:nvSpPr>
          <p:cNvPr id="55" name="Right Arrow 54"/>
          <p:cNvSpPr/>
          <p:nvPr/>
        </p:nvSpPr>
        <p:spPr bwMode="auto">
          <a:xfrm>
            <a:off x="5867400" y="4114800"/>
            <a:ext cx="533400" cy="762000"/>
          </a:xfrm>
          <a:prstGeom prst="rightArrow">
            <a:avLst/>
          </a:prstGeom>
          <a:solidFill>
            <a:srgbClr val="0000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110" charset="0"/>
            </a:endParaRPr>
          </a:p>
        </p:txBody>
      </p:sp>
      <p:sp>
        <p:nvSpPr>
          <p:cNvPr id="56" name="TextBox 55"/>
          <p:cNvSpPr txBox="1"/>
          <p:nvPr/>
        </p:nvSpPr>
        <p:spPr>
          <a:xfrm>
            <a:off x="6515248" y="4154269"/>
            <a:ext cx="2019152" cy="646331"/>
          </a:xfrm>
          <a:prstGeom prst="rect">
            <a:avLst/>
          </a:prstGeom>
          <a:noFill/>
        </p:spPr>
        <p:txBody>
          <a:bodyPr wrap="none" rtlCol="0">
            <a:spAutoFit/>
          </a:bodyPr>
          <a:lstStyle/>
          <a:p>
            <a:r>
              <a:rPr lang="en-US" dirty="0" smtClean="0"/>
              <a:t>similarity between</a:t>
            </a:r>
          </a:p>
          <a:p>
            <a:r>
              <a:rPr lang="en-US" dirty="0" smtClean="0"/>
              <a:t>probabilities</a:t>
            </a:r>
            <a:endParaRPr lang="en-US" dirty="0"/>
          </a:p>
        </p:txBody>
      </p:sp>
      <p:sp>
        <p:nvSpPr>
          <p:cNvPr id="49" name="TextBox 48"/>
          <p:cNvSpPr txBox="1"/>
          <p:nvPr/>
        </p:nvSpPr>
        <p:spPr>
          <a:xfrm>
            <a:off x="3886200" y="1600200"/>
            <a:ext cx="2743200" cy="1754327"/>
          </a:xfrm>
          <a:prstGeom prst="rect">
            <a:avLst/>
          </a:prstGeom>
          <a:noFill/>
        </p:spPr>
        <p:txBody>
          <a:bodyPr wrap="square" rtlCol="0">
            <a:spAutoFit/>
          </a:bodyPr>
          <a:lstStyle/>
          <a:p>
            <a:r>
              <a:rPr lang="en-US" dirty="0" smtClean="0"/>
              <a:t>for each word, calculate the probability of occurring in each block</a:t>
            </a:r>
          </a:p>
          <a:p>
            <a:pPr>
              <a:buFontTx/>
              <a:buChar char="-"/>
            </a:pPr>
            <a:endParaRPr lang="en-US" dirty="0"/>
          </a:p>
          <a:p>
            <a:r>
              <a:rPr lang="en-US" dirty="0" smtClean="0"/>
              <a:t>gives </a:t>
            </a:r>
            <a:r>
              <a:rPr lang="en-US" dirty="0" smtClean="0"/>
              <a:t>us a vector of word probabilities</a:t>
            </a:r>
            <a:endParaRPr lang="en-US" dirty="0"/>
          </a:p>
        </p:txBody>
      </p:sp>
      <p:sp>
        <p:nvSpPr>
          <p:cNvPr id="51" name="Rectangle 50"/>
          <p:cNvSpPr/>
          <p:nvPr/>
        </p:nvSpPr>
        <p:spPr bwMode="auto">
          <a:xfrm flipV="1">
            <a:off x="4572000" y="3886200"/>
            <a:ext cx="152400" cy="304800"/>
          </a:xfrm>
          <a:prstGeom prst="rect">
            <a:avLst/>
          </a:prstGeom>
          <a:solidFill>
            <a:srgbClr val="008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110" charset="0"/>
            </a:endParaRPr>
          </a:p>
        </p:txBody>
      </p:sp>
      <p:sp>
        <p:nvSpPr>
          <p:cNvPr id="59" name="Rectangle 58"/>
          <p:cNvSpPr/>
          <p:nvPr/>
        </p:nvSpPr>
        <p:spPr bwMode="auto">
          <a:xfrm flipV="1">
            <a:off x="4800600" y="3733800"/>
            <a:ext cx="152400" cy="457200"/>
          </a:xfrm>
          <a:prstGeom prst="rect">
            <a:avLst/>
          </a:prstGeom>
          <a:solidFill>
            <a:srgbClr val="008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110" charset="0"/>
            </a:endParaRPr>
          </a:p>
        </p:txBody>
      </p:sp>
      <p:sp>
        <p:nvSpPr>
          <p:cNvPr id="60" name="Rectangle 59"/>
          <p:cNvSpPr/>
          <p:nvPr/>
        </p:nvSpPr>
        <p:spPr bwMode="auto">
          <a:xfrm flipV="1">
            <a:off x="5029200" y="3886200"/>
            <a:ext cx="152400" cy="304800"/>
          </a:xfrm>
          <a:prstGeom prst="rect">
            <a:avLst/>
          </a:prstGeom>
          <a:solidFill>
            <a:srgbClr val="008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110" charset="0"/>
            </a:endParaRPr>
          </a:p>
        </p:txBody>
      </p:sp>
      <p:sp>
        <p:nvSpPr>
          <p:cNvPr id="61" name="Rectangle 60"/>
          <p:cNvSpPr/>
          <p:nvPr/>
        </p:nvSpPr>
        <p:spPr bwMode="auto">
          <a:xfrm flipV="1">
            <a:off x="5257800" y="3733800"/>
            <a:ext cx="152400" cy="457200"/>
          </a:xfrm>
          <a:prstGeom prst="rect">
            <a:avLst/>
          </a:prstGeom>
          <a:solidFill>
            <a:srgbClr val="008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110" charset="0"/>
            </a:endParaRPr>
          </a:p>
        </p:txBody>
      </p:sp>
      <p:sp>
        <p:nvSpPr>
          <p:cNvPr id="62" name="Rectangle 61"/>
          <p:cNvSpPr/>
          <p:nvPr/>
        </p:nvSpPr>
        <p:spPr bwMode="auto">
          <a:xfrm flipV="1">
            <a:off x="5486400" y="3657600"/>
            <a:ext cx="152400" cy="533400"/>
          </a:xfrm>
          <a:prstGeom prst="rect">
            <a:avLst/>
          </a:prstGeom>
          <a:solidFill>
            <a:srgbClr val="008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110" charset="0"/>
            </a:endParaRPr>
          </a:p>
        </p:txBody>
      </p:sp>
      <p:sp>
        <p:nvSpPr>
          <p:cNvPr id="63" name="TextBox 62"/>
          <p:cNvSpPr txBox="1"/>
          <p:nvPr/>
        </p:nvSpPr>
        <p:spPr>
          <a:xfrm rot="17883625">
            <a:off x="4306966" y="4139254"/>
            <a:ext cx="449775" cy="369332"/>
          </a:xfrm>
          <a:prstGeom prst="rect">
            <a:avLst/>
          </a:prstGeom>
          <a:noFill/>
        </p:spPr>
        <p:txBody>
          <a:bodyPr wrap="none" rtlCol="0">
            <a:spAutoFit/>
          </a:bodyPr>
          <a:lstStyle/>
          <a:p>
            <a:r>
              <a:rPr lang="en-US" dirty="0" smtClean="0"/>
              <a:t>w</a:t>
            </a:r>
            <a:r>
              <a:rPr lang="en-US" baseline="-25000" dirty="0" smtClean="0"/>
              <a:t>1</a:t>
            </a:r>
            <a:endParaRPr lang="en-US" baseline="-25000" dirty="0"/>
          </a:p>
        </p:txBody>
      </p:sp>
      <p:sp>
        <p:nvSpPr>
          <p:cNvPr id="64" name="TextBox 63"/>
          <p:cNvSpPr txBox="1"/>
          <p:nvPr/>
        </p:nvSpPr>
        <p:spPr>
          <a:xfrm rot="17883625">
            <a:off x="4539659" y="4139254"/>
            <a:ext cx="449775" cy="369332"/>
          </a:xfrm>
          <a:prstGeom prst="rect">
            <a:avLst/>
          </a:prstGeom>
          <a:noFill/>
        </p:spPr>
        <p:txBody>
          <a:bodyPr wrap="none" rtlCol="0">
            <a:spAutoFit/>
          </a:bodyPr>
          <a:lstStyle/>
          <a:p>
            <a:r>
              <a:rPr lang="en-US" dirty="0" smtClean="0"/>
              <a:t>w</a:t>
            </a:r>
            <a:r>
              <a:rPr lang="en-US" baseline="-25000" dirty="0"/>
              <a:t>2</a:t>
            </a:r>
          </a:p>
        </p:txBody>
      </p:sp>
      <p:sp>
        <p:nvSpPr>
          <p:cNvPr id="65" name="TextBox 64"/>
          <p:cNvSpPr txBox="1"/>
          <p:nvPr/>
        </p:nvSpPr>
        <p:spPr>
          <a:xfrm rot="17883625">
            <a:off x="4764166" y="4139254"/>
            <a:ext cx="449775" cy="369332"/>
          </a:xfrm>
          <a:prstGeom prst="rect">
            <a:avLst/>
          </a:prstGeom>
          <a:noFill/>
        </p:spPr>
        <p:txBody>
          <a:bodyPr wrap="none" rtlCol="0">
            <a:spAutoFit/>
          </a:bodyPr>
          <a:lstStyle/>
          <a:p>
            <a:r>
              <a:rPr lang="en-US" dirty="0" smtClean="0"/>
              <a:t>w</a:t>
            </a:r>
            <a:r>
              <a:rPr lang="en-US" baseline="-25000" dirty="0"/>
              <a:t>3</a:t>
            </a:r>
          </a:p>
        </p:txBody>
      </p:sp>
      <p:sp>
        <p:nvSpPr>
          <p:cNvPr id="66" name="TextBox 65"/>
          <p:cNvSpPr txBox="1"/>
          <p:nvPr/>
        </p:nvSpPr>
        <p:spPr>
          <a:xfrm rot="17883625">
            <a:off x="4992766" y="4139254"/>
            <a:ext cx="449775" cy="369332"/>
          </a:xfrm>
          <a:prstGeom prst="rect">
            <a:avLst/>
          </a:prstGeom>
          <a:noFill/>
        </p:spPr>
        <p:txBody>
          <a:bodyPr wrap="none" rtlCol="0">
            <a:spAutoFit/>
          </a:bodyPr>
          <a:lstStyle/>
          <a:p>
            <a:r>
              <a:rPr lang="en-US" dirty="0" smtClean="0"/>
              <a:t>w</a:t>
            </a:r>
            <a:r>
              <a:rPr lang="en-US" baseline="-25000" dirty="0"/>
              <a:t>4</a:t>
            </a:r>
          </a:p>
        </p:txBody>
      </p:sp>
      <p:sp>
        <p:nvSpPr>
          <p:cNvPr id="67" name="TextBox 66"/>
          <p:cNvSpPr txBox="1"/>
          <p:nvPr/>
        </p:nvSpPr>
        <p:spPr>
          <a:xfrm rot="17883625">
            <a:off x="5221366" y="4139254"/>
            <a:ext cx="449775" cy="369332"/>
          </a:xfrm>
          <a:prstGeom prst="rect">
            <a:avLst/>
          </a:prstGeom>
          <a:noFill/>
        </p:spPr>
        <p:txBody>
          <a:bodyPr wrap="none" rtlCol="0">
            <a:spAutoFit/>
          </a:bodyPr>
          <a:lstStyle/>
          <a:p>
            <a:r>
              <a:rPr lang="en-US" dirty="0" smtClean="0"/>
              <a:t>w</a:t>
            </a:r>
            <a:r>
              <a:rPr lang="en-US" baseline="-25000" dirty="0"/>
              <a:t>5</a:t>
            </a:r>
          </a:p>
        </p:txBody>
      </p:sp>
      <p:sp>
        <p:nvSpPr>
          <p:cNvPr id="68" name="Rectangle 67"/>
          <p:cNvSpPr/>
          <p:nvPr/>
        </p:nvSpPr>
        <p:spPr bwMode="auto">
          <a:xfrm flipV="1">
            <a:off x="4572000" y="4724400"/>
            <a:ext cx="152400" cy="419960"/>
          </a:xfrm>
          <a:prstGeom prst="rect">
            <a:avLst/>
          </a:prstGeom>
          <a:solidFill>
            <a:srgbClr val="3366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110" charset="0"/>
            </a:endParaRPr>
          </a:p>
        </p:txBody>
      </p:sp>
      <p:sp>
        <p:nvSpPr>
          <p:cNvPr id="69" name="Rectangle 68"/>
          <p:cNvSpPr/>
          <p:nvPr/>
        </p:nvSpPr>
        <p:spPr bwMode="auto">
          <a:xfrm flipV="1">
            <a:off x="4800600" y="4800600"/>
            <a:ext cx="152400" cy="343760"/>
          </a:xfrm>
          <a:prstGeom prst="rect">
            <a:avLst/>
          </a:prstGeom>
          <a:solidFill>
            <a:srgbClr val="3366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110" charset="0"/>
            </a:endParaRPr>
          </a:p>
        </p:txBody>
      </p:sp>
      <p:sp>
        <p:nvSpPr>
          <p:cNvPr id="70" name="Rectangle 69"/>
          <p:cNvSpPr/>
          <p:nvPr/>
        </p:nvSpPr>
        <p:spPr bwMode="auto">
          <a:xfrm flipV="1">
            <a:off x="5029200" y="4724400"/>
            <a:ext cx="152400" cy="419960"/>
          </a:xfrm>
          <a:prstGeom prst="rect">
            <a:avLst/>
          </a:prstGeom>
          <a:solidFill>
            <a:srgbClr val="3366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110" charset="0"/>
            </a:endParaRPr>
          </a:p>
        </p:txBody>
      </p:sp>
      <p:sp>
        <p:nvSpPr>
          <p:cNvPr id="71" name="Rectangle 70"/>
          <p:cNvSpPr/>
          <p:nvPr/>
        </p:nvSpPr>
        <p:spPr bwMode="auto">
          <a:xfrm flipV="1">
            <a:off x="5257800" y="4572000"/>
            <a:ext cx="152400" cy="572360"/>
          </a:xfrm>
          <a:prstGeom prst="rect">
            <a:avLst/>
          </a:prstGeom>
          <a:solidFill>
            <a:srgbClr val="3366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110" charset="0"/>
            </a:endParaRPr>
          </a:p>
        </p:txBody>
      </p:sp>
      <p:sp>
        <p:nvSpPr>
          <p:cNvPr id="72" name="Rectangle 71"/>
          <p:cNvSpPr/>
          <p:nvPr/>
        </p:nvSpPr>
        <p:spPr bwMode="auto">
          <a:xfrm flipV="1">
            <a:off x="5486400" y="4876800"/>
            <a:ext cx="152400" cy="267560"/>
          </a:xfrm>
          <a:prstGeom prst="rect">
            <a:avLst/>
          </a:prstGeom>
          <a:solidFill>
            <a:srgbClr val="3366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110" charset="0"/>
            </a:endParaRPr>
          </a:p>
        </p:txBody>
      </p:sp>
      <p:sp>
        <p:nvSpPr>
          <p:cNvPr id="73" name="TextBox 72"/>
          <p:cNvSpPr txBox="1"/>
          <p:nvPr/>
        </p:nvSpPr>
        <p:spPr>
          <a:xfrm rot="17883625">
            <a:off x="4539659" y="5092614"/>
            <a:ext cx="449775" cy="369332"/>
          </a:xfrm>
          <a:prstGeom prst="rect">
            <a:avLst/>
          </a:prstGeom>
          <a:noFill/>
        </p:spPr>
        <p:txBody>
          <a:bodyPr wrap="none" rtlCol="0">
            <a:spAutoFit/>
          </a:bodyPr>
          <a:lstStyle/>
          <a:p>
            <a:r>
              <a:rPr lang="en-US" dirty="0" smtClean="0"/>
              <a:t>w</a:t>
            </a:r>
            <a:r>
              <a:rPr lang="en-US" baseline="-25000" dirty="0"/>
              <a:t>2</a:t>
            </a:r>
          </a:p>
        </p:txBody>
      </p:sp>
      <p:sp>
        <p:nvSpPr>
          <p:cNvPr id="74" name="TextBox 73"/>
          <p:cNvSpPr txBox="1"/>
          <p:nvPr/>
        </p:nvSpPr>
        <p:spPr>
          <a:xfrm rot="17883625">
            <a:off x="4764166" y="5092614"/>
            <a:ext cx="449775" cy="369332"/>
          </a:xfrm>
          <a:prstGeom prst="rect">
            <a:avLst/>
          </a:prstGeom>
          <a:noFill/>
        </p:spPr>
        <p:txBody>
          <a:bodyPr wrap="none" rtlCol="0">
            <a:spAutoFit/>
          </a:bodyPr>
          <a:lstStyle/>
          <a:p>
            <a:r>
              <a:rPr lang="en-US" dirty="0" smtClean="0"/>
              <a:t>w</a:t>
            </a:r>
            <a:r>
              <a:rPr lang="en-US" baseline="-25000" dirty="0"/>
              <a:t>3</a:t>
            </a:r>
          </a:p>
        </p:txBody>
      </p:sp>
      <p:sp>
        <p:nvSpPr>
          <p:cNvPr id="75" name="TextBox 74"/>
          <p:cNvSpPr txBox="1"/>
          <p:nvPr/>
        </p:nvSpPr>
        <p:spPr>
          <a:xfrm rot="17883625">
            <a:off x="4992766" y="5092614"/>
            <a:ext cx="449775" cy="369332"/>
          </a:xfrm>
          <a:prstGeom prst="rect">
            <a:avLst/>
          </a:prstGeom>
          <a:noFill/>
        </p:spPr>
        <p:txBody>
          <a:bodyPr wrap="none" rtlCol="0">
            <a:spAutoFit/>
          </a:bodyPr>
          <a:lstStyle/>
          <a:p>
            <a:r>
              <a:rPr lang="en-US" dirty="0" smtClean="0"/>
              <a:t>w</a:t>
            </a:r>
            <a:r>
              <a:rPr lang="en-US" baseline="-25000" dirty="0"/>
              <a:t>4</a:t>
            </a:r>
          </a:p>
        </p:txBody>
      </p:sp>
      <p:sp>
        <p:nvSpPr>
          <p:cNvPr id="76" name="TextBox 75"/>
          <p:cNvSpPr txBox="1"/>
          <p:nvPr/>
        </p:nvSpPr>
        <p:spPr>
          <a:xfrm rot="17883625">
            <a:off x="5221366" y="5092614"/>
            <a:ext cx="449775" cy="369332"/>
          </a:xfrm>
          <a:prstGeom prst="rect">
            <a:avLst/>
          </a:prstGeom>
          <a:noFill/>
        </p:spPr>
        <p:txBody>
          <a:bodyPr wrap="none" rtlCol="0">
            <a:spAutoFit/>
          </a:bodyPr>
          <a:lstStyle/>
          <a:p>
            <a:r>
              <a:rPr lang="en-US" dirty="0" smtClean="0"/>
              <a:t>w</a:t>
            </a:r>
            <a:r>
              <a:rPr lang="en-US" baseline="-25000" dirty="0"/>
              <a:t>5</a:t>
            </a:r>
          </a:p>
        </p:txBody>
      </p:sp>
      <p:sp>
        <p:nvSpPr>
          <p:cNvPr id="53" name="TextBox 52"/>
          <p:cNvSpPr txBox="1"/>
          <p:nvPr/>
        </p:nvSpPr>
        <p:spPr>
          <a:xfrm rot="17883625">
            <a:off x="4306966" y="5092614"/>
            <a:ext cx="449775" cy="369332"/>
          </a:xfrm>
          <a:prstGeom prst="rect">
            <a:avLst/>
          </a:prstGeom>
          <a:noFill/>
        </p:spPr>
        <p:txBody>
          <a:bodyPr wrap="none" rtlCol="0">
            <a:spAutoFit/>
          </a:bodyPr>
          <a:lstStyle/>
          <a:p>
            <a:r>
              <a:rPr lang="en-US" dirty="0" smtClean="0"/>
              <a:t>w</a:t>
            </a:r>
            <a:r>
              <a:rPr lang="en-US" baseline="-25000" dirty="0" smtClean="0"/>
              <a:t>1</a:t>
            </a:r>
            <a:endParaRPr lang="en-US" baseline="-25000" dirty="0"/>
          </a:p>
        </p:txBody>
      </p:sp>
    </p:spTree>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r>
              <a:rPr lang="en-US"/>
              <a:t>Lexical chains</a:t>
            </a:r>
          </a:p>
        </p:txBody>
      </p:sp>
      <p:sp>
        <p:nvSpPr>
          <p:cNvPr id="39939" name="Rectangle 3"/>
          <p:cNvSpPr>
            <a:spLocks noGrp="1" noChangeArrowheads="1"/>
          </p:cNvSpPr>
          <p:nvPr>
            <p:ph type="body" idx="1"/>
          </p:nvPr>
        </p:nvSpPr>
        <p:spPr>
          <a:xfrm>
            <a:off x="228600" y="1828800"/>
            <a:ext cx="8382000" cy="1447800"/>
          </a:xfrm>
        </p:spPr>
        <p:txBody>
          <a:bodyPr/>
          <a:lstStyle/>
          <a:p>
            <a:pPr marL="0" indent="0">
              <a:buNone/>
            </a:pPr>
            <a:r>
              <a:rPr lang="en-US" sz="1800" dirty="0"/>
              <a:t>A lexical chain is a sequence of word occurrences where every word occurs within a predefined distance and each work is connected by a lexicographical </a:t>
            </a:r>
            <a:r>
              <a:rPr lang="en-US" sz="1800" dirty="0" smtClean="0"/>
              <a:t>relationship</a:t>
            </a:r>
          </a:p>
          <a:p>
            <a:pPr marL="0" indent="0">
              <a:buNone/>
            </a:pPr>
            <a:endParaRPr lang="en-US" sz="1800" dirty="0"/>
          </a:p>
          <a:p>
            <a:pPr marL="0" indent="0">
              <a:buNone/>
            </a:pPr>
            <a:r>
              <a:rPr lang="en-US" sz="1800" dirty="0"/>
              <a:t>Relationships: synonymy, part/whole, specialization/</a:t>
            </a:r>
            <a:r>
              <a:rPr lang="en-US" sz="1800" dirty="0" smtClean="0"/>
              <a:t>generalization</a:t>
            </a:r>
            <a:endParaRPr lang="en-US" sz="1800" dirty="0"/>
          </a:p>
        </p:txBody>
      </p:sp>
      <p:sp>
        <p:nvSpPr>
          <p:cNvPr id="6" name="TextBox 5"/>
          <p:cNvSpPr txBox="1"/>
          <p:nvPr/>
        </p:nvSpPr>
        <p:spPr>
          <a:xfrm>
            <a:off x="2438400" y="3657600"/>
            <a:ext cx="3456896" cy="369332"/>
          </a:xfrm>
          <a:prstGeom prst="rect">
            <a:avLst/>
          </a:prstGeom>
          <a:noFill/>
        </p:spPr>
        <p:txBody>
          <a:bodyPr wrap="none" rtlCol="0">
            <a:spAutoFit/>
          </a:bodyPr>
          <a:lstStyle/>
          <a:p>
            <a:r>
              <a:rPr lang="en-US" dirty="0" smtClean="0">
                <a:solidFill>
                  <a:srgbClr val="3366FF"/>
                </a:solidFill>
              </a:rPr>
              <a:t>The dog and the cat are friends.</a:t>
            </a:r>
            <a:endParaRPr lang="en-US" dirty="0">
              <a:solidFill>
                <a:srgbClr val="3366FF"/>
              </a:solidFill>
            </a:endParaRPr>
          </a:p>
        </p:txBody>
      </p:sp>
      <p:sp>
        <p:nvSpPr>
          <p:cNvPr id="7" name="TextBox 6"/>
          <p:cNvSpPr txBox="1"/>
          <p:nvPr/>
        </p:nvSpPr>
        <p:spPr>
          <a:xfrm>
            <a:off x="2486704" y="4431268"/>
            <a:ext cx="5202115" cy="369332"/>
          </a:xfrm>
          <a:prstGeom prst="rect">
            <a:avLst/>
          </a:prstGeom>
          <a:noFill/>
        </p:spPr>
        <p:txBody>
          <a:bodyPr wrap="none" rtlCol="0">
            <a:spAutoFit/>
          </a:bodyPr>
          <a:lstStyle/>
          <a:p>
            <a:r>
              <a:rPr lang="en-US" dirty="0" smtClean="0">
                <a:solidFill>
                  <a:srgbClr val="3366FF"/>
                </a:solidFill>
              </a:rPr>
              <a:t>The cat likes the dog because they play together.</a:t>
            </a:r>
            <a:endParaRPr lang="en-US" dirty="0">
              <a:solidFill>
                <a:srgbClr val="3366FF"/>
              </a:solidFill>
            </a:endParaRPr>
          </a:p>
        </p:txBody>
      </p:sp>
      <p:sp>
        <p:nvSpPr>
          <p:cNvPr id="8" name="TextBox 7"/>
          <p:cNvSpPr txBox="1"/>
          <p:nvPr/>
        </p:nvSpPr>
        <p:spPr>
          <a:xfrm>
            <a:off x="2514600" y="5334000"/>
            <a:ext cx="4136206" cy="369332"/>
          </a:xfrm>
          <a:prstGeom prst="rect">
            <a:avLst/>
          </a:prstGeom>
          <a:noFill/>
        </p:spPr>
        <p:txBody>
          <a:bodyPr wrap="none" rtlCol="0">
            <a:spAutoFit/>
          </a:bodyPr>
          <a:lstStyle/>
          <a:p>
            <a:r>
              <a:rPr lang="en-US" dirty="0" smtClean="0">
                <a:solidFill>
                  <a:srgbClr val="3366FF"/>
                </a:solidFill>
              </a:rPr>
              <a:t>That furry feline loves to play so much.</a:t>
            </a:r>
            <a:endParaRPr lang="en-US" dirty="0">
              <a:solidFill>
                <a:srgbClr val="3366FF"/>
              </a:solidFill>
            </a:endParaRPr>
          </a:p>
        </p:txBody>
      </p:sp>
      <p:sp>
        <p:nvSpPr>
          <p:cNvPr id="9" name="TextBox 8"/>
          <p:cNvSpPr txBox="1"/>
          <p:nvPr/>
        </p:nvSpPr>
        <p:spPr>
          <a:xfrm>
            <a:off x="2514600" y="6183868"/>
            <a:ext cx="4291184" cy="369332"/>
          </a:xfrm>
          <a:prstGeom prst="rect">
            <a:avLst/>
          </a:prstGeom>
          <a:noFill/>
        </p:spPr>
        <p:txBody>
          <a:bodyPr wrap="none" rtlCol="0">
            <a:spAutoFit/>
          </a:bodyPr>
          <a:lstStyle/>
          <a:p>
            <a:r>
              <a:rPr lang="en-US" dirty="0" smtClean="0">
                <a:solidFill>
                  <a:srgbClr val="3366FF"/>
                </a:solidFill>
              </a:rPr>
              <a:t>It frolics around and around and around.</a:t>
            </a:r>
            <a:endParaRPr lang="en-US" dirty="0">
              <a:solidFill>
                <a:srgbClr val="3366FF"/>
              </a:solidFill>
            </a:endParaRPr>
          </a:p>
        </p:txBody>
      </p:sp>
      <p:sp>
        <p:nvSpPr>
          <p:cNvPr id="2" name="TextBox 1"/>
          <p:cNvSpPr txBox="1"/>
          <p:nvPr/>
        </p:nvSpPr>
        <p:spPr>
          <a:xfrm>
            <a:off x="825822" y="4419600"/>
            <a:ext cx="812292" cy="1446550"/>
          </a:xfrm>
          <a:prstGeom prst="rect">
            <a:avLst/>
          </a:prstGeom>
          <a:noFill/>
        </p:spPr>
        <p:txBody>
          <a:bodyPr wrap="none" rtlCol="0">
            <a:spAutoFit/>
          </a:bodyPr>
          <a:lstStyle/>
          <a:p>
            <a:r>
              <a:rPr lang="en-US" sz="8800" dirty="0" smtClean="0">
                <a:solidFill>
                  <a:srgbClr val="FF0000"/>
                </a:solidFill>
              </a:rPr>
              <a:t>?</a:t>
            </a:r>
            <a:endParaRPr lang="en-US" sz="8800" dirty="0">
              <a:solidFill>
                <a:srgbClr val="FF0000"/>
              </a:solidFill>
            </a:endParaRPr>
          </a:p>
        </p:txBody>
      </p:sp>
    </p:spTree>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r>
              <a:rPr lang="en-US"/>
              <a:t>Lexical chains</a:t>
            </a:r>
          </a:p>
        </p:txBody>
      </p:sp>
      <p:sp>
        <p:nvSpPr>
          <p:cNvPr id="6" name="TextBox 5"/>
          <p:cNvSpPr txBox="1"/>
          <p:nvPr/>
        </p:nvSpPr>
        <p:spPr>
          <a:xfrm>
            <a:off x="2438400" y="3657600"/>
            <a:ext cx="3456896" cy="369332"/>
          </a:xfrm>
          <a:prstGeom prst="rect">
            <a:avLst/>
          </a:prstGeom>
          <a:noFill/>
        </p:spPr>
        <p:txBody>
          <a:bodyPr wrap="none" rtlCol="0">
            <a:spAutoFit/>
          </a:bodyPr>
          <a:lstStyle/>
          <a:p>
            <a:r>
              <a:rPr lang="en-US" dirty="0" smtClean="0">
                <a:solidFill>
                  <a:srgbClr val="3366FF"/>
                </a:solidFill>
              </a:rPr>
              <a:t>The dog and the </a:t>
            </a:r>
            <a:r>
              <a:rPr lang="en-US" dirty="0" smtClean="0">
                <a:solidFill>
                  <a:srgbClr val="FF0000"/>
                </a:solidFill>
              </a:rPr>
              <a:t>cat</a:t>
            </a:r>
            <a:r>
              <a:rPr lang="en-US" dirty="0" smtClean="0">
                <a:solidFill>
                  <a:srgbClr val="3366FF"/>
                </a:solidFill>
              </a:rPr>
              <a:t> are friends.</a:t>
            </a:r>
            <a:endParaRPr lang="en-US" dirty="0">
              <a:solidFill>
                <a:srgbClr val="3366FF"/>
              </a:solidFill>
            </a:endParaRPr>
          </a:p>
        </p:txBody>
      </p:sp>
      <p:sp>
        <p:nvSpPr>
          <p:cNvPr id="7" name="TextBox 6"/>
          <p:cNvSpPr txBox="1"/>
          <p:nvPr/>
        </p:nvSpPr>
        <p:spPr>
          <a:xfrm>
            <a:off x="2486704" y="4431268"/>
            <a:ext cx="5202115" cy="369332"/>
          </a:xfrm>
          <a:prstGeom prst="rect">
            <a:avLst/>
          </a:prstGeom>
          <a:noFill/>
        </p:spPr>
        <p:txBody>
          <a:bodyPr wrap="none" rtlCol="0">
            <a:spAutoFit/>
          </a:bodyPr>
          <a:lstStyle/>
          <a:p>
            <a:r>
              <a:rPr lang="en-US" dirty="0" smtClean="0">
                <a:solidFill>
                  <a:srgbClr val="3366FF"/>
                </a:solidFill>
              </a:rPr>
              <a:t>The </a:t>
            </a:r>
            <a:r>
              <a:rPr lang="en-US" dirty="0" smtClean="0">
                <a:solidFill>
                  <a:srgbClr val="FF0000"/>
                </a:solidFill>
              </a:rPr>
              <a:t>cat</a:t>
            </a:r>
            <a:r>
              <a:rPr lang="en-US" dirty="0" smtClean="0">
                <a:solidFill>
                  <a:srgbClr val="3366FF"/>
                </a:solidFill>
              </a:rPr>
              <a:t> likes the dog because they </a:t>
            </a:r>
            <a:r>
              <a:rPr lang="en-US" dirty="0" smtClean="0">
                <a:solidFill>
                  <a:srgbClr val="008000"/>
                </a:solidFill>
              </a:rPr>
              <a:t>play</a:t>
            </a:r>
            <a:r>
              <a:rPr lang="en-US" dirty="0" smtClean="0">
                <a:solidFill>
                  <a:srgbClr val="3366FF"/>
                </a:solidFill>
              </a:rPr>
              <a:t> together.</a:t>
            </a:r>
            <a:endParaRPr lang="en-US" dirty="0">
              <a:solidFill>
                <a:srgbClr val="3366FF"/>
              </a:solidFill>
            </a:endParaRPr>
          </a:p>
        </p:txBody>
      </p:sp>
      <p:sp>
        <p:nvSpPr>
          <p:cNvPr id="8" name="TextBox 7"/>
          <p:cNvSpPr txBox="1"/>
          <p:nvPr/>
        </p:nvSpPr>
        <p:spPr>
          <a:xfrm>
            <a:off x="2514600" y="5334000"/>
            <a:ext cx="4136206" cy="369332"/>
          </a:xfrm>
          <a:prstGeom prst="rect">
            <a:avLst/>
          </a:prstGeom>
          <a:noFill/>
        </p:spPr>
        <p:txBody>
          <a:bodyPr wrap="none" rtlCol="0">
            <a:spAutoFit/>
          </a:bodyPr>
          <a:lstStyle/>
          <a:p>
            <a:r>
              <a:rPr lang="en-US" dirty="0" smtClean="0">
                <a:solidFill>
                  <a:srgbClr val="3366FF"/>
                </a:solidFill>
              </a:rPr>
              <a:t>That furry </a:t>
            </a:r>
            <a:r>
              <a:rPr lang="en-US" dirty="0" smtClean="0">
                <a:solidFill>
                  <a:srgbClr val="FF0000"/>
                </a:solidFill>
              </a:rPr>
              <a:t>feline</a:t>
            </a:r>
            <a:r>
              <a:rPr lang="en-US" dirty="0" smtClean="0">
                <a:solidFill>
                  <a:srgbClr val="3366FF"/>
                </a:solidFill>
              </a:rPr>
              <a:t> loves to </a:t>
            </a:r>
            <a:r>
              <a:rPr lang="en-US" dirty="0" smtClean="0">
                <a:solidFill>
                  <a:srgbClr val="008000"/>
                </a:solidFill>
              </a:rPr>
              <a:t>play</a:t>
            </a:r>
            <a:r>
              <a:rPr lang="en-US" dirty="0" smtClean="0">
                <a:solidFill>
                  <a:srgbClr val="3366FF"/>
                </a:solidFill>
              </a:rPr>
              <a:t> so much.</a:t>
            </a:r>
            <a:endParaRPr lang="en-US" dirty="0">
              <a:solidFill>
                <a:srgbClr val="3366FF"/>
              </a:solidFill>
            </a:endParaRPr>
          </a:p>
        </p:txBody>
      </p:sp>
      <p:sp>
        <p:nvSpPr>
          <p:cNvPr id="9" name="TextBox 8"/>
          <p:cNvSpPr txBox="1"/>
          <p:nvPr/>
        </p:nvSpPr>
        <p:spPr>
          <a:xfrm>
            <a:off x="2514600" y="6183868"/>
            <a:ext cx="4291184" cy="369332"/>
          </a:xfrm>
          <a:prstGeom prst="rect">
            <a:avLst/>
          </a:prstGeom>
          <a:noFill/>
        </p:spPr>
        <p:txBody>
          <a:bodyPr wrap="none" rtlCol="0">
            <a:spAutoFit/>
          </a:bodyPr>
          <a:lstStyle/>
          <a:p>
            <a:r>
              <a:rPr lang="en-US" dirty="0" smtClean="0">
                <a:solidFill>
                  <a:srgbClr val="3366FF"/>
                </a:solidFill>
              </a:rPr>
              <a:t>It </a:t>
            </a:r>
            <a:r>
              <a:rPr lang="en-US" dirty="0" smtClean="0">
                <a:solidFill>
                  <a:srgbClr val="008000"/>
                </a:solidFill>
              </a:rPr>
              <a:t>frolics</a:t>
            </a:r>
            <a:r>
              <a:rPr lang="en-US" dirty="0" smtClean="0">
                <a:solidFill>
                  <a:srgbClr val="3366FF"/>
                </a:solidFill>
              </a:rPr>
              <a:t> around and around and around.</a:t>
            </a:r>
            <a:endParaRPr lang="en-US" dirty="0">
              <a:solidFill>
                <a:srgbClr val="3366FF"/>
              </a:solidFill>
            </a:endParaRPr>
          </a:p>
        </p:txBody>
      </p:sp>
      <p:cxnSp>
        <p:nvCxnSpPr>
          <p:cNvPr id="11" name="Straight Connector 10"/>
          <p:cNvCxnSpPr/>
          <p:nvPr/>
        </p:nvCxnSpPr>
        <p:spPr bwMode="auto">
          <a:xfrm>
            <a:off x="3200400" y="4800600"/>
            <a:ext cx="609600" cy="533400"/>
          </a:xfrm>
          <a:prstGeom prst="line">
            <a:avLst/>
          </a:prstGeom>
          <a:solidFill>
            <a:schemeClr val="accent1"/>
          </a:solidFill>
          <a:ln w="9525" cap="flat" cmpd="sng" algn="ctr">
            <a:solidFill>
              <a:srgbClr val="FF0000"/>
            </a:solidFill>
            <a:prstDash val="solid"/>
            <a:round/>
            <a:headEnd type="none" w="med" len="med"/>
            <a:tailEnd type="none" w="med" len="med"/>
          </a:ln>
          <a:effectLst/>
        </p:spPr>
      </p:cxnSp>
      <p:cxnSp>
        <p:nvCxnSpPr>
          <p:cNvPr id="12" name="Straight Connector 11"/>
          <p:cNvCxnSpPr/>
          <p:nvPr/>
        </p:nvCxnSpPr>
        <p:spPr bwMode="auto">
          <a:xfrm flipV="1">
            <a:off x="3276600" y="3962400"/>
            <a:ext cx="1143000" cy="457200"/>
          </a:xfrm>
          <a:prstGeom prst="line">
            <a:avLst/>
          </a:prstGeom>
          <a:solidFill>
            <a:schemeClr val="accent1"/>
          </a:solidFill>
          <a:ln w="9525" cap="flat" cmpd="sng" algn="ctr">
            <a:solidFill>
              <a:srgbClr val="FF0000"/>
            </a:solidFill>
            <a:prstDash val="solid"/>
            <a:round/>
            <a:headEnd type="none" w="med" len="med"/>
            <a:tailEnd type="none" w="med" len="med"/>
          </a:ln>
          <a:effectLst/>
        </p:spPr>
      </p:cxnSp>
      <p:cxnSp>
        <p:nvCxnSpPr>
          <p:cNvPr id="15" name="Straight Connector 14"/>
          <p:cNvCxnSpPr/>
          <p:nvPr/>
        </p:nvCxnSpPr>
        <p:spPr bwMode="auto">
          <a:xfrm rot="10800000" flipV="1">
            <a:off x="5334000" y="4800600"/>
            <a:ext cx="1066800" cy="609600"/>
          </a:xfrm>
          <a:prstGeom prst="line">
            <a:avLst/>
          </a:prstGeom>
          <a:solidFill>
            <a:schemeClr val="accent1"/>
          </a:solidFill>
          <a:ln w="9525" cap="flat" cmpd="sng" algn="ctr">
            <a:solidFill>
              <a:srgbClr val="008000"/>
            </a:solidFill>
            <a:prstDash val="solid"/>
            <a:round/>
            <a:headEnd type="none" w="med" len="med"/>
            <a:tailEnd type="none" w="med" len="med"/>
          </a:ln>
          <a:effectLst/>
        </p:spPr>
      </p:cxnSp>
      <p:cxnSp>
        <p:nvCxnSpPr>
          <p:cNvPr id="17" name="Straight Connector 16"/>
          <p:cNvCxnSpPr/>
          <p:nvPr/>
        </p:nvCxnSpPr>
        <p:spPr bwMode="auto">
          <a:xfrm rot="10800000" flipV="1">
            <a:off x="3048001" y="5714998"/>
            <a:ext cx="2209801" cy="533401"/>
          </a:xfrm>
          <a:prstGeom prst="line">
            <a:avLst/>
          </a:prstGeom>
          <a:solidFill>
            <a:schemeClr val="accent1"/>
          </a:solidFill>
          <a:ln w="9525" cap="flat" cmpd="sng" algn="ctr">
            <a:solidFill>
              <a:srgbClr val="008000"/>
            </a:solidFill>
            <a:prstDash val="solid"/>
            <a:round/>
            <a:headEnd type="none" w="med" len="med"/>
            <a:tailEnd type="none" w="med" len="med"/>
          </a:ln>
          <a:effectLst/>
        </p:spPr>
      </p:cxnSp>
      <p:sp>
        <p:nvSpPr>
          <p:cNvPr id="13" name="Rectangle 3"/>
          <p:cNvSpPr txBox="1">
            <a:spLocks noChangeArrowheads="1"/>
          </p:cNvSpPr>
          <p:nvPr/>
        </p:nvSpPr>
        <p:spPr bwMode="auto">
          <a:xfrm>
            <a:off x="228600" y="1828800"/>
            <a:ext cx="8382000" cy="1447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marL="447675" indent="-447675" algn="l" rtl="0" fontAlgn="base">
              <a:spcBef>
                <a:spcPct val="20000"/>
              </a:spcBef>
              <a:spcAft>
                <a:spcPct val="0"/>
              </a:spcAft>
              <a:buClr>
                <a:schemeClr val="accent1"/>
              </a:buClr>
              <a:buSzPct val="70000"/>
              <a:buFont typeface="Wingdings" pitchFamily="-110" charset="2"/>
              <a:buChar char="n"/>
              <a:defRPr sz="3200">
                <a:solidFill>
                  <a:schemeClr val="tx1"/>
                </a:solidFill>
                <a:latin typeface="+mn-lt"/>
                <a:ea typeface="+mn-ea"/>
                <a:cs typeface="+mn-cs"/>
              </a:defRPr>
            </a:lvl1pPr>
            <a:lvl2pPr marL="889000" indent="-439738" algn="l" rtl="0" fontAlgn="base">
              <a:spcBef>
                <a:spcPct val="20000"/>
              </a:spcBef>
              <a:spcAft>
                <a:spcPct val="0"/>
              </a:spcAft>
              <a:buClr>
                <a:schemeClr val="hlink"/>
              </a:buClr>
              <a:buSzPct val="65000"/>
              <a:buFont typeface="Wingdings" pitchFamily="-110" charset="2"/>
              <a:buChar char="¡"/>
              <a:defRPr sz="2800">
                <a:solidFill>
                  <a:schemeClr val="tx1"/>
                </a:solidFill>
                <a:latin typeface="+mn-lt"/>
                <a:ea typeface="ＭＳ Ｐゴシック" pitchFamily="-110" charset="-128"/>
              </a:defRPr>
            </a:lvl2pPr>
            <a:lvl3pPr marL="1293813" indent="-403225" algn="l" rtl="0" fontAlgn="base">
              <a:spcBef>
                <a:spcPct val="20000"/>
              </a:spcBef>
              <a:spcAft>
                <a:spcPct val="0"/>
              </a:spcAft>
              <a:buClr>
                <a:schemeClr val="accent1"/>
              </a:buClr>
              <a:buSzPct val="70000"/>
              <a:buFont typeface="Wingdings" pitchFamily="-110" charset="2"/>
              <a:buChar char="n"/>
              <a:defRPr sz="2400">
                <a:solidFill>
                  <a:schemeClr val="tx1"/>
                </a:solidFill>
                <a:latin typeface="+mn-lt"/>
                <a:ea typeface="ＭＳ Ｐゴシック" pitchFamily="-110" charset="-128"/>
              </a:defRPr>
            </a:lvl3pPr>
            <a:lvl4pPr marL="1681163" indent="-385763" algn="l" rtl="0" fontAlgn="base">
              <a:spcBef>
                <a:spcPct val="20000"/>
              </a:spcBef>
              <a:spcAft>
                <a:spcPct val="0"/>
              </a:spcAft>
              <a:buClr>
                <a:schemeClr val="hlink"/>
              </a:buClr>
              <a:buSzPct val="75000"/>
              <a:buFont typeface="Wingdings" pitchFamily="-110" charset="2"/>
              <a:buChar char="¡"/>
              <a:defRPr sz="2000">
                <a:solidFill>
                  <a:schemeClr val="tx1"/>
                </a:solidFill>
                <a:latin typeface="+mn-lt"/>
                <a:ea typeface="ＭＳ Ｐゴシック" pitchFamily="-110" charset="-128"/>
              </a:defRPr>
            </a:lvl4pPr>
            <a:lvl5pPr marL="2070100" indent="-387350" algn="l" rtl="0" fontAlgn="base">
              <a:spcBef>
                <a:spcPct val="20000"/>
              </a:spcBef>
              <a:spcAft>
                <a:spcPct val="0"/>
              </a:spcAft>
              <a:buClr>
                <a:schemeClr val="accent1"/>
              </a:buClr>
              <a:buSzPct val="70000"/>
              <a:buFont typeface="Wingdings" pitchFamily="-110" charset="2"/>
              <a:buChar char="n"/>
              <a:defRPr sz="2000">
                <a:solidFill>
                  <a:schemeClr val="tx1"/>
                </a:solidFill>
                <a:latin typeface="+mn-lt"/>
                <a:ea typeface="ＭＳ Ｐゴシック" pitchFamily="-110" charset="-128"/>
              </a:defRPr>
            </a:lvl5pPr>
            <a:lvl6pPr marL="2527300" indent="-387350" algn="l" rtl="0" fontAlgn="base">
              <a:spcBef>
                <a:spcPct val="20000"/>
              </a:spcBef>
              <a:spcAft>
                <a:spcPct val="0"/>
              </a:spcAft>
              <a:buClr>
                <a:schemeClr val="accent1"/>
              </a:buClr>
              <a:buSzPct val="70000"/>
              <a:buFont typeface="Wingdings" pitchFamily="-110" charset="2"/>
              <a:buChar char="n"/>
              <a:defRPr sz="2000">
                <a:solidFill>
                  <a:schemeClr val="tx1"/>
                </a:solidFill>
                <a:latin typeface="+mn-lt"/>
                <a:ea typeface="ＭＳ Ｐゴシック" pitchFamily="-110" charset="-128"/>
              </a:defRPr>
            </a:lvl6pPr>
            <a:lvl7pPr marL="2984500" indent="-387350" algn="l" rtl="0" fontAlgn="base">
              <a:spcBef>
                <a:spcPct val="20000"/>
              </a:spcBef>
              <a:spcAft>
                <a:spcPct val="0"/>
              </a:spcAft>
              <a:buClr>
                <a:schemeClr val="accent1"/>
              </a:buClr>
              <a:buSzPct val="70000"/>
              <a:buFont typeface="Wingdings" pitchFamily="-110" charset="2"/>
              <a:buChar char="n"/>
              <a:defRPr sz="2000">
                <a:solidFill>
                  <a:schemeClr val="tx1"/>
                </a:solidFill>
                <a:latin typeface="+mn-lt"/>
                <a:ea typeface="ＭＳ Ｐゴシック" pitchFamily="-110" charset="-128"/>
              </a:defRPr>
            </a:lvl7pPr>
            <a:lvl8pPr marL="3441700" indent="-387350" algn="l" rtl="0" fontAlgn="base">
              <a:spcBef>
                <a:spcPct val="20000"/>
              </a:spcBef>
              <a:spcAft>
                <a:spcPct val="0"/>
              </a:spcAft>
              <a:buClr>
                <a:schemeClr val="accent1"/>
              </a:buClr>
              <a:buSzPct val="70000"/>
              <a:buFont typeface="Wingdings" pitchFamily="-110" charset="2"/>
              <a:buChar char="n"/>
              <a:defRPr sz="2000">
                <a:solidFill>
                  <a:schemeClr val="tx1"/>
                </a:solidFill>
                <a:latin typeface="+mn-lt"/>
                <a:ea typeface="ＭＳ Ｐゴシック" pitchFamily="-110" charset="-128"/>
              </a:defRPr>
            </a:lvl8pPr>
            <a:lvl9pPr marL="3898900" indent="-387350" algn="l" rtl="0" fontAlgn="base">
              <a:spcBef>
                <a:spcPct val="20000"/>
              </a:spcBef>
              <a:spcAft>
                <a:spcPct val="0"/>
              </a:spcAft>
              <a:buClr>
                <a:schemeClr val="accent1"/>
              </a:buClr>
              <a:buSzPct val="70000"/>
              <a:buFont typeface="Wingdings" pitchFamily="-110" charset="2"/>
              <a:buChar char="n"/>
              <a:defRPr sz="2000">
                <a:solidFill>
                  <a:schemeClr val="tx1"/>
                </a:solidFill>
                <a:latin typeface="+mn-lt"/>
                <a:ea typeface="ＭＳ Ｐゴシック" pitchFamily="-110" charset="-128"/>
              </a:defRPr>
            </a:lvl9pPr>
          </a:lstStyle>
          <a:p>
            <a:pPr marL="0" indent="0">
              <a:buFont typeface="Wingdings" pitchFamily="-110" charset="2"/>
              <a:buNone/>
            </a:pPr>
            <a:r>
              <a:rPr lang="en-US" sz="1800" smtClean="0"/>
              <a:t>A lexical chain is a sequence of word occurrences where every word occurs within a predefined distance and each work is connected by a lexicographical relationship</a:t>
            </a:r>
          </a:p>
          <a:p>
            <a:pPr marL="0" indent="0">
              <a:buFont typeface="Wingdings" pitchFamily="-110" charset="2"/>
              <a:buNone/>
            </a:pPr>
            <a:endParaRPr lang="en-US" sz="1800" smtClean="0"/>
          </a:p>
          <a:p>
            <a:pPr marL="0" indent="0">
              <a:buFont typeface="Wingdings" pitchFamily="-110" charset="2"/>
              <a:buNone/>
            </a:pPr>
            <a:r>
              <a:rPr lang="en-US" sz="1800" smtClean="0"/>
              <a:t>Relationships: synonymy, part/whole, specialization/generalization</a:t>
            </a:r>
            <a:endParaRPr lang="en-US" sz="1800" dirty="0"/>
          </a:p>
        </p:txBody>
      </p:sp>
    </p:spTree>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r>
              <a:rPr lang="en-US"/>
              <a:t>Lexical chains</a:t>
            </a:r>
          </a:p>
        </p:txBody>
      </p:sp>
      <p:sp>
        <p:nvSpPr>
          <p:cNvPr id="39939" name="Rectangle 3"/>
          <p:cNvSpPr>
            <a:spLocks noGrp="1" noChangeArrowheads="1"/>
          </p:cNvSpPr>
          <p:nvPr>
            <p:ph type="body" idx="1"/>
          </p:nvPr>
        </p:nvSpPr>
        <p:spPr>
          <a:xfrm>
            <a:off x="228600" y="1981200"/>
            <a:ext cx="8382000" cy="2209800"/>
          </a:xfrm>
        </p:spPr>
        <p:txBody>
          <a:bodyPr/>
          <a:lstStyle/>
          <a:p>
            <a:pPr marL="0" indent="0">
              <a:buNone/>
            </a:pPr>
            <a:r>
              <a:rPr lang="en-US" sz="2800" dirty="0" smtClean="0">
                <a:solidFill>
                  <a:srgbClr val="FF0000"/>
                </a:solidFill>
              </a:rPr>
              <a:t>How might we use lexical chains to identify topic boundaries?</a:t>
            </a:r>
          </a:p>
          <a:p>
            <a:pPr lvl="1"/>
            <a:r>
              <a:rPr lang="en-US" sz="2000" dirty="0"/>
              <a:t>Boundaries are located where there is a high density of chain beginnings and </a:t>
            </a:r>
            <a:r>
              <a:rPr lang="en-US" sz="2000" dirty="0" smtClean="0"/>
              <a:t>endings</a:t>
            </a:r>
          </a:p>
          <a:p>
            <a:pPr lvl="1"/>
            <a:r>
              <a:rPr lang="en-US" sz="2000" dirty="0" smtClean="0"/>
              <a:t>Boundaries have few lexical chains crossing them</a:t>
            </a:r>
            <a:endParaRPr lang="en-US" sz="2000" dirty="0"/>
          </a:p>
        </p:txBody>
      </p:sp>
      <p:grpSp>
        <p:nvGrpSpPr>
          <p:cNvPr id="20" name="Group 19"/>
          <p:cNvGrpSpPr/>
          <p:nvPr/>
        </p:nvGrpSpPr>
        <p:grpSpPr>
          <a:xfrm>
            <a:off x="1981200" y="4724400"/>
            <a:ext cx="4419600" cy="457200"/>
            <a:chOff x="1981200" y="4724400"/>
            <a:chExt cx="4419600" cy="457200"/>
          </a:xfrm>
        </p:grpSpPr>
        <p:sp>
          <p:nvSpPr>
            <p:cNvPr id="5" name="Line 6"/>
            <p:cNvSpPr>
              <a:spLocks noChangeShapeType="1"/>
            </p:cNvSpPr>
            <p:nvPr/>
          </p:nvSpPr>
          <p:spPr bwMode="auto">
            <a:xfrm>
              <a:off x="1981200" y="4724400"/>
              <a:ext cx="0" cy="228600"/>
            </a:xfrm>
            <a:prstGeom prst="line">
              <a:avLst/>
            </a:prstGeom>
            <a:noFill/>
            <a:ln w="9525">
              <a:solidFill>
                <a:schemeClr val="tx1"/>
              </a:solidFill>
              <a:round/>
              <a:headEnd/>
              <a:tailEnd type="triangle" w="med" len="med"/>
            </a:ln>
            <a:effectLst/>
          </p:spPr>
          <p:txBody>
            <a:bodyPr>
              <a:prstTxWarp prst="textNoShape">
                <a:avLst/>
              </a:prstTxWarp>
            </a:bodyPr>
            <a:lstStyle/>
            <a:p>
              <a:endParaRPr lang="en-US"/>
            </a:p>
          </p:txBody>
        </p:sp>
        <p:sp>
          <p:nvSpPr>
            <p:cNvPr id="6" name="Line 7"/>
            <p:cNvSpPr>
              <a:spLocks noChangeShapeType="1"/>
            </p:cNvSpPr>
            <p:nvPr/>
          </p:nvSpPr>
          <p:spPr bwMode="auto">
            <a:xfrm>
              <a:off x="3352800" y="4724400"/>
              <a:ext cx="0" cy="228600"/>
            </a:xfrm>
            <a:prstGeom prst="line">
              <a:avLst/>
            </a:prstGeom>
            <a:noFill/>
            <a:ln w="9525">
              <a:solidFill>
                <a:schemeClr val="tx1"/>
              </a:solidFill>
              <a:round/>
              <a:headEnd/>
              <a:tailEnd type="triangle" w="med" len="med"/>
            </a:ln>
            <a:effectLst/>
          </p:spPr>
          <p:txBody>
            <a:bodyPr>
              <a:prstTxWarp prst="textNoShape">
                <a:avLst/>
              </a:prstTxWarp>
            </a:bodyPr>
            <a:lstStyle/>
            <a:p>
              <a:endParaRPr lang="en-US"/>
            </a:p>
          </p:txBody>
        </p:sp>
        <p:sp>
          <p:nvSpPr>
            <p:cNvPr id="7" name="Line 8"/>
            <p:cNvSpPr>
              <a:spLocks noChangeShapeType="1"/>
            </p:cNvSpPr>
            <p:nvPr/>
          </p:nvSpPr>
          <p:spPr bwMode="auto">
            <a:xfrm>
              <a:off x="4648200" y="4724400"/>
              <a:ext cx="0" cy="228600"/>
            </a:xfrm>
            <a:prstGeom prst="line">
              <a:avLst/>
            </a:prstGeom>
            <a:noFill/>
            <a:ln w="9525">
              <a:solidFill>
                <a:schemeClr val="tx1"/>
              </a:solidFill>
              <a:round/>
              <a:headEnd/>
              <a:tailEnd type="triangle" w="med" len="med"/>
            </a:ln>
            <a:effectLst/>
          </p:spPr>
          <p:txBody>
            <a:bodyPr>
              <a:prstTxWarp prst="textNoShape">
                <a:avLst/>
              </a:prstTxWarp>
            </a:bodyPr>
            <a:lstStyle/>
            <a:p>
              <a:endParaRPr lang="en-US"/>
            </a:p>
          </p:txBody>
        </p:sp>
        <p:sp>
          <p:nvSpPr>
            <p:cNvPr id="8" name="Line 9"/>
            <p:cNvSpPr>
              <a:spLocks noChangeShapeType="1"/>
            </p:cNvSpPr>
            <p:nvPr/>
          </p:nvSpPr>
          <p:spPr bwMode="auto">
            <a:xfrm>
              <a:off x="6400800" y="4724400"/>
              <a:ext cx="0" cy="228600"/>
            </a:xfrm>
            <a:prstGeom prst="line">
              <a:avLst/>
            </a:prstGeom>
            <a:noFill/>
            <a:ln w="9525">
              <a:solidFill>
                <a:schemeClr val="tx1"/>
              </a:solidFill>
              <a:round/>
              <a:headEnd/>
              <a:tailEnd type="triangle" w="med" len="med"/>
            </a:ln>
            <a:effectLst/>
          </p:spPr>
          <p:txBody>
            <a:bodyPr>
              <a:prstTxWarp prst="textNoShape">
                <a:avLst/>
              </a:prstTxWarp>
            </a:bodyPr>
            <a:lstStyle/>
            <a:p>
              <a:endParaRPr lang="en-US"/>
            </a:p>
          </p:txBody>
        </p:sp>
        <p:sp>
          <p:nvSpPr>
            <p:cNvPr id="9" name="Line 10"/>
            <p:cNvSpPr>
              <a:spLocks noChangeShapeType="1"/>
            </p:cNvSpPr>
            <p:nvPr/>
          </p:nvSpPr>
          <p:spPr bwMode="auto">
            <a:xfrm>
              <a:off x="2057400" y="5029200"/>
              <a:ext cx="1219200" cy="0"/>
            </a:xfrm>
            <a:prstGeom prst="line">
              <a:avLst/>
            </a:prstGeom>
            <a:noFill/>
            <a:ln w="19050">
              <a:solidFill>
                <a:srgbClr val="0000FF"/>
              </a:solidFill>
              <a:round/>
              <a:headEnd/>
              <a:tailEnd/>
            </a:ln>
            <a:effectLst/>
          </p:spPr>
          <p:txBody>
            <a:bodyPr>
              <a:prstTxWarp prst="textNoShape">
                <a:avLst/>
              </a:prstTxWarp>
            </a:bodyPr>
            <a:lstStyle/>
            <a:p>
              <a:endParaRPr lang="en-US"/>
            </a:p>
          </p:txBody>
        </p:sp>
        <p:sp>
          <p:nvSpPr>
            <p:cNvPr id="10" name="Line 11"/>
            <p:cNvSpPr>
              <a:spLocks noChangeShapeType="1"/>
            </p:cNvSpPr>
            <p:nvPr/>
          </p:nvSpPr>
          <p:spPr bwMode="auto">
            <a:xfrm>
              <a:off x="3429000" y="5029200"/>
              <a:ext cx="1143000" cy="0"/>
            </a:xfrm>
            <a:prstGeom prst="line">
              <a:avLst/>
            </a:prstGeom>
            <a:noFill/>
            <a:ln w="19050">
              <a:solidFill>
                <a:srgbClr val="0000FF"/>
              </a:solidFill>
              <a:round/>
              <a:headEnd/>
              <a:tailEnd/>
            </a:ln>
            <a:effectLst/>
          </p:spPr>
          <p:txBody>
            <a:bodyPr>
              <a:prstTxWarp prst="textNoShape">
                <a:avLst/>
              </a:prstTxWarp>
            </a:bodyPr>
            <a:lstStyle/>
            <a:p>
              <a:endParaRPr lang="en-US"/>
            </a:p>
          </p:txBody>
        </p:sp>
        <p:sp>
          <p:nvSpPr>
            <p:cNvPr id="11" name="Line 12"/>
            <p:cNvSpPr>
              <a:spLocks noChangeShapeType="1"/>
            </p:cNvSpPr>
            <p:nvPr/>
          </p:nvSpPr>
          <p:spPr bwMode="auto">
            <a:xfrm>
              <a:off x="4724400" y="5029200"/>
              <a:ext cx="1600200" cy="0"/>
            </a:xfrm>
            <a:prstGeom prst="line">
              <a:avLst/>
            </a:prstGeom>
            <a:noFill/>
            <a:ln w="19050">
              <a:solidFill>
                <a:srgbClr val="0000FF"/>
              </a:solidFill>
              <a:round/>
              <a:headEnd/>
              <a:tailEnd/>
            </a:ln>
            <a:effectLst/>
          </p:spPr>
          <p:txBody>
            <a:bodyPr>
              <a:prstTxWarp prst="textNoShape">
                <a:avLst/>
              </a:prstTxWarp>
            </a:bodyPr>
            <a:lstStyle/>
            <a:p>
              <a:endParaRPr lang="en-US"/>
            </a:p>
          </p:txBody>
        </p:sp>
        <p:sp>
          <p:nvSpPr>
            <p:cNvPr id="12" name="Line 13"/>
            <p:cNvSpPr>
              <a:spLocks noChangeShapeType="1"/>
            </p:cNvSpPr>
            <p:nvPr/>
          </p:nvSpPr>
          <p:spPr bwMode="auto">
            <a:xfrm>
              <a:off x="2057400" y="5105400"/>
              <a:ext cx="990600" cy="0"/>
            </a:xfrm>
            <a:prstGeom prst="line">
              <a:avLst/>
            </a:prstGeom>
            <a:noFill/>
            <a:ln w="19050">
              <a:solidFill>
                <a:srgbClr val="0000FF"/>
              </a:solidFill>
              <a:round/>
              <a:headEnd/>
              <a:tailEnd/>
            </a:ln>
            <a:effectLst/>
          </p:spPr>
          <p:txBody>
            <a:bodyPr>
              <a:prstTxWarp prst="textNoShape">
                <a:avLst/>
              </a:prstTxWarp>
            </a:bodyPr>
            <a:lstStyle/>
            <a:p>
              <a:endParaRPr lang="en-US"/>
            </a:p>
          </p:txBody>
        </p:sp>
        <p:sp>
          <p:nvSpPr>
            <p:cNvPr id="13" name="Line 14"/>
            <p:cNvSpPr>
              <a:spLocks noChangeShapeType="1"/>
            </p:cNvSpPr>
            <p:nvPr/>
          </p:nvSpPr>
          <p:spPr bwMode="auto">
            <a:xfrm>
              <a:off x="2286000" y="5181600"/>
              <a:ext cx="990600" cy="0"/>
            </a:xfrm>
            <a:prstGeom prst="line">
              <a:avLst/>
            </a:prstGeom>
            <a:noFill/>
            <a:ln w="19050">
              <a:solidFill>
                <a:srgbClr val="0000FF"/>
              </a:solidFill>
              <a:round/>
              <a:headEnd/>
              <a:tailEnd/>
            </a:ln>
            <a:effectLst/>
          </p:spPr>
          <p:txBody>
            <a:bodyPr>
              <a:prstTxWarp prst="textNoShape">
                <a:avLst/>
              </a:prstTxWarp>
            </a:bodyPr>
            <a:lstStyle/>
            <a:p>
              <a:endParaRPr lang="en-US"/>
            </a:p>
          </p:txBody>
        </p:sp>
        <p:sp>
          <p:nvSpPr>
            <p:cNvPr id="14" name="Line 15"/>
            <p:cNvSpPr>
              <a:spLocks noChangeShapeType="1"/>
            </p:cNvSpPr>
            <p:nvPr/>
          </p:nvSpPr>
          <p:spPr bwMode="auto">
            <a:xfrm>
              <a:off x="3429000" y="5181600"/>
              <a:ext cx="838200" cy="0"/>
            </a:xfrm>
            <a:prstGeom prst="line">
              <a:avLst/>
            </a:prstGeom>
            <a:noFill/>
            <a:ln w="19050">
              <a:solidFill>
                <a:srgbClr val="0000FF"/>
              </a:solidFill>
              <a:round/>
              <a:headEnd/>
              <a:tailEnd/>
            </a:ln>
            <a:effectLst/>
          </p:spPr>
          <p:txBody>
            <a:bodyPr>
              <a:prstTxWarp prst="textNoShape">
                <a:avLst/>
              </a:prstTxWarp>
            </a:bodyPr>
            <a:lstStyle/>
            <a:p>
              <a:endParaRPr lang="en-US"/>
            </a:p>
          </p:txBody>
        </p:sp>
        <p:sp>
          <p:nvSpPr>
            <p:cNvPr id="15" name="Line 16"/>
            <p:cNvSpPr>
              <a:spLocks noChangeShapeType="1"/>
            </p:cNvSpPr>
            <p:nvPr/>
          </p:nvSpPr>
          <p:spPr bwMode="auto">
            <a:xfrm>
              <a:off x="3581400" y="5105400"/>
              <a:ext cx="838200" cy="0"/>
            </a:xfrm>
            <a:prstGeom prst="line">
              <a:avLst/>
            </a:prstGeom>
            <a:noFill/>
            <a:ln w="19050">
              <a:solidFill>
                <a:srgbClr val="0000FF"/>
              </a:solidFill>
              <a:round/>
              <a:headEnd/>
              <a:tailEnd/>
            </a:ln>
            <a:effectLst/>
          </p:spPr>
          <p:txBody>
            <a:bodyPr>
              <a:prstTxWarp prst="textNoShape">
                <a:avLst/>
              </a:prstTxWarp>
            </a:bodyPr>
            <a:lstStyle/>
            <a:p>
              <a:endParaRPr lang="en-US"/>
            </a:p>
          </p:txBody>
        </p:sp>
        <p:sp>
          <p:nvSpPr>
            <p:cNvPr id="16" name="Line 17"/>
            <p:cNvSpPr>
              <a:spLocks noChangeShapeType="1"/>
            </p:cNvSpPr>
            <p:nvPr/>
          </p:nvSpPr>
          <p:spPr bwMode="auto">
            <a:xfrm>
              <a:off x="4724400" y="5105400"/>
              <a:ext cx="838200" cy="0"/>
            </a:xfrm>
            <a:prstGeom prst="line">
              <a:avLst/>
            </a:prstGeom>
            <a:noFill/>
            <a:ln w="19050">
              <a:solidFill>
                <a:srgbClr val="0000FF"/>
              </a:solidFill>
              <a:round/>
              <a:headEnd/>
              <a:tailEnd/>
            </a:ln>
            <a:effectLst/>
          </p:spPr>
          <p:txBody>
            <a:bodyPr>
              <a:prstTxWarp prst="textNoShape">
                <a:avLst/>
              </a:prstTxWarp>
            </a:bodyPr>
            <a:lstStyle/>
            <a:p>
              <a:endParaRPr lang="en-US"/>
            </a:p>
          </p:txBody>
        </p:sp>
        <p:sp>
          <p:nvSpPr>
            <p:cNvPr id="17" name="Line 18"/>
            <p:cNvSpPr>
              <a:spLocks noChangeShapeType="1"/>
            </p:cNvSpPr>
            <p:nvPr/>
          </p:nvSpPr>
          <p:spPr bwMode="auto">
            <a:xfrm>
              <a:off x="5181600" y="5181600"/>
              <a:ext cx="838200" cy="0"/>
            </a:xfrm>
            <a:prstGeom prst="line">
              <a:avLst/>
            </a:prstGeom>
            <a:noFill/>
            <a:ln w="19050">
              <a:solidFill>
                <a:srgbClr val="0000FF"/>
              </a:solidFill>
              <a:round/>
              <a:headEnd/>
              <a:tailEnd/>
            </a:ln>
            <a:effectLst/>
          </p:spPr>
          <p:txBody>
            <a:bodyPr>
              <a:prstTxWarp prst="textNoShape">
                <a:avLst/>
              </a:prstTxWarp>
            </a:bodyPr>
            <a:lstStyle/>
            <a:p>
              <a:endParaRPr lang="en-US"/>
            </a:p>
          </p:txBody>
        </p:sp>
      </p:gr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9939">
                                            <p:txEl>
                                              <p:pRg st="1" end="1"/>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9939">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939"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Feature based:</a:t>
            </a:r>
            <a:br>
              <a:rPr lang="en-US" dirty="0" smtClean="0"/>
            </a:br>
            <a:r>
              <a:rPr lang="en-US" dirty="0" smtClean="0"/>
              <a:t>Binary classifier setup</a:t>
            </a:r>
            <a:endParaRPr lang="en-US" dirty="0"/>
          </a:p>
        </p:txBody>
      </p:sp>
      <p:sp>
        <p:nvSpPr>
          <p:cNvPr id="5" name="TextBox 4"/>
          <p:cNvSpPr txBox="1"/>
          <p:nvPr/>
        </p:nvSpPr>
        <p:spPr>
          <a:xfrm>
            <a:off x="152400" y="1828800"/>
            <a:ext cx="5867400" cy="584776"/>
          </a:xfrm>
          <a:prstGeom prst="rect">
            <a:avLst/>
          </a:prstGeom>
          <a:noFill/>
        </p:spPr>
        <p:txBody>
          <a:bodyPr wrap="square" rtlCol="0">
            <a:spAutoFit/>
          </a:bodyPr>
          <a:lstStyle/>
          <a:p>
            <a:r>
              <a:rPr lang="en-US" sz="3200" dirty="0" smtClean="0">
                <a:solidFill>
                  <a:srgbClr val="0000FF"/>
                </a:solidFill>
              </a:rPr>
              <a:t>Training or learning phase</a:t>
            </a:r>
            <a:endParaRPr lang="en-US" sz="3200" dirty="0">
              <a:solidFill>
                <a:srgbClr val="0000FF"/>
              </a:solidFill>
            </a:endParaRPr>
          </a:p>
        </p:txBody>
      </p:sp>
      <p:sp>
        <p:nvSpPr>
          <p:cNvPr id="6" name="TextBox 5"/>
          <p:cNvSpPr txBox="1"/>
          <p:nvPr/>
        </p:nvSpPr>
        <p:spPr>
          <a:xfrm>
            <a:off x="304800" y="2438400"/>
            <a:ext cx="1268196" cy="400110"/>
          </a:xfrm>
          <a:prstGeom prst="rect">
            <a:avLst/>
          </a:prstGeom>
          <a:noFill/>
        </p:spPr>
        <p:txBody>
          <a:bodyPr wrap="none" rtlCol="0">
            <a:spAutoFit/>
          </a:bodyPr>
          <a:lstStyle/>
          <a:p>
            <a:r>
              <a:rPr lang="en-US" sz="2000" dirty="0" smtClean="0"/>
              <a:t>Raw data</a:t>
            </a:r>
            <a:endParaRPr lang="en-US" sz="2000" dirty="0"/>
          </a:p>
        </p:txBody>
      </p:sp>
      <p:sp>
        <p:nvSpPr>
          <p:cNvPr id="8" name="Rectangle 7"/>
          <p:cNvSpPr/>
          <p:nvPr/>
        </p:nvSpPr>
        <p:spPr bwMode="auto">
          <a:xfrm>
            <a:off x="838200" y="3124200"/>
            <a:ext cx="609600" cy="381000"/>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110" charset="0"/>
            </a:endParaRPr>
          </a:p>
        </p:txBody>
      </p:sp>
      <p:sp>
        <p:nvSpPr>
          <p:cNvPr id="9" name="Rectangle 8"/>
          <p:cNvSpPr/>
          <p:nvPr/>
        </p:nvSpPr>
        <p:spPr bwMode="auto">
          <a:xfrm>
            <a:off x="838200" y="3733800"/>
            <a:ext cx="609600" cy="381000"/>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110" charset="0"/>
            </a:endParaRPr>
          </a:p>
        </p:txBody>
      </p:sp>
      <p:sp>
        <p:nvSpPr>
          <p:cNvPr id="10" name="Rectangle 9"/>
          <p:cNvSpPr/>
          <p:nvPr/>
        </p:nvSpPr>
        <p:spPr bwMode="auto">
          <a:xfrm>
            <a:off x="838200" y="4343400"/>
            <a:ext cx="609600" cy="381000"/>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110" charset="0"/>
            </a:endParaRPr>
          </a:p>
        </p:txBody>
      </p:sp>
      <p:sp>
        <p:nvSpPr>
          <p:cNvPr id="11" name="Rectangle 10"/>
          <p:cNvSpPr/>
          <p:nvPr/>
        </p:nvSpPr>
        <p:spPr bwMode="auto">
          <a:xfrm>
            <a:off x="838200" y="4953000"/>
            <a:ext cx="609600" cy="381000"/>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110" charset="0"/>
            </a:endParaRPr>
          </a:p>
        </p:txBody>
      </p:sp>
      <p:sp>
        <p:nvSpPr>
          <p:cNvPr id="12" name="Rectangle 11"/>
          <p:cNvSpPr/>
          <p:nvPr/>
        </p:nvSpPr>
        <p:spPr bwMode="auto">
          <a:xfrm>
            <a:off x="838200" y="5562600"/>
            <a:ext cx="609600" cy="381000"/>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110" charset="0"/>
            </a:endParaRPr>
          </a:p>
        </p:txBody>
      </p:sp>
      <p:sp>
        <p:nvSpPr>
          <p:cNvPr id="13" name="TextBox 12"/>
          <p:cNvSpPr txBox="1"/>
          <p:nvPr/>
        </p:nvSpPr>
        <p:spPr>
          <a:xfrm>
            <a:off x="1600200" y="2438400"/>
            <a:ext cx="812217" cy="400110"/>
          </a:xfrm>
          <a:prstGeom prst="rect">
            <a:avLst/>
          </a:prstGeom>
          <a:noFill/>
        </p:spPr>
        <p:txBody>
          <a:bodyPr wrap="none" rtlCol="0">
            <a:spAutoFit/>
          </a:bodyPr>
          <a:lstStyle/>
          <a:p>
            <a:r>
              <a:rPr lang="en-US" sz="2000" dirty="0" smtClean="0"/>
              <a:t>Label</a:t>
            </a:r>
            <a:endParaRPr lang="en-US" sz="2000" dirty="0"/>
          </a:p>
        </p:txBody>
      </p:sp>
      <p:sp>
        <p:nvSpPr>
          <p:cNvPr id="14" name="TextBox 13"/>
          <p:cNvSpPr txBox="1"/>
          <p:nvPr/>
        </p:nvSpPr>
        <p:spPr>
          <a:xfrm>
            <a:off x="1837044" y="3135868"/>
            <a:ext cx="313044" cy="369332"/>
          </a:xfrm>
          <a:prstGeom prst="rect">
            <a:avLst/>
          </a:prstGeom>
          <a:noFill/>
        </p:spPr>
        <p:txBody>
          <a:bodyPr wrap="none" rtlCol="0">
            <a:spAutoFit/>
          </a:bodyPr>
          <a:lstStyle/>
          <a:p>
            <a:r>
              <a:rPr lang="en-US" dirty="0" smtClean="0"/>
              <a:t>0</a:t>
            </a:r>
            <a:endParaRPr lang="en-US" dirty="0"/>
          </a:p>
        </p:txBody>
      </p:sp>
      <p:sp>
        <p:nvSpPr>
          <p:cNvPr id="15" name="TextBox 14"/>
          <p:cNvSpPr txBox="1"/>
          <p:nvPr/>
        </p:nvSpPr>
        <p:spPr>
          <a:xfrm>
            <a:off x="1837044" y="3733800"/>
            <a:ext cx="313044" cy="369332"/>
          </a:xfrm>
          <a:prstGeom prst="rect">
            <a:avLst/>
          </a:prstGeom>
          <a:noFill/>
        </p:spPr>
        <p:txBody>
          <a:bodyPr wrap="none" rtlCol="0">
            <a:spAutoFit/>
          </a:bodyPr>
          <a:lstStyle/>
          <a:p>
            <a:r>
              <a:rPr lang="en-US" dirty="0" smtClean="0"/>
              <a:t>0</a:t>
            </a:r>
            <a:endParaRPr lang="en-US" dirty="0"/>
          </a:p>
        </p:txBody>
      </p:sp>
      <p:sp>
        <p:nvSpPr>
          <p:cNvPr id="16" name="TextBox 15"/>
          <p:cNvSpPr txBox="1"/>
          <p:nvPr/>
        </p:nvSpPr>
        <p:spPr>
          <a:xfrm>
            <a:off x="1837044" y="4343400"/>
            <a:ext cx="313044" cy="369332"/>
          </a:xfrm>
          <a:prstGeom prst="rect">
            <a:avLst/>
          </a:prstGeom>
          <a:noFill/>
        </p:spPr>
        <p:txBody>
          <a:bodyPr wrap="none" rtlCol="0">
            <a:spAutoFit/>
          </a:bodyPr>
          <a:lstStyle/>
          <a:p>
            <a:r>
              <a:rPr lang="en-US" dirty="0" smtClean="0"/>
              <a:t>1</a:t>
            </a:r>
            <a:endParaRPr lang="en-US" dirty="0"/>
          </a:p>
        </p:txBody>
      </p:sp>
      <p:sp>
        <p:nvSpPr>
          <p:cNvPr id="17" name="TextBox 16"/>
          <p:cNvSpPr txBox="1"/>
          <p:nvPr/>
        </p:nvSpPr>
        <p:spPr>
          <a:xfrm>
            <a:off x="1837044" y="4964668"/>
            <a:ext cx="313044" cy="369332"/>
          </a:xfrm>
          <a:prstGeom prst="rect">
            <a:avLst/>
          </a:prstGeom>
          <a:noFill/>
        </p:spPr>
        <p:txBody>
          <a:bodyPr wrap="none" rtlCol="0">
            <a:spAutoFit/>
          </a:bodyPr>
          <a:lstStyle/>
          <a:p>
            <a:r>
              <a:rPr lang="en-US" dirty="0" smtClean="0"/>
              <a:t>1</a:t>
            </a:r>
            <a:endParaRPr lang="en-US" dirty="0"/>
          </a:p>
        </p:txBody>
      </p:sp>
      <p:sp>
        <p:nvSpPr>
          <p:cNvPr id="18" name="TextBox 17"/>
          <p:cNvSpPr txBox="1"/>
          <p:nvPr/>
        </p:nvSpPr>
        <p:spPr>
          <a:xfrm>
            <a:off x="1828800" y="5562600"/>
            <a:ext cx="313044" cy="369332"/>
          </a:xfrm>
          <a:prstGeom prst="rect">
            <a:avLst/>
          </a:prstGeom>
          <a:noFill/>
        </p:spPr>
        <p:txBody>
          <a:bodyPr wrap="none" rtlCol="0">
            <a:spAutoFit/>
          </a:bodyPr>
          <a:lstStyle/>
          <a:p>
            <a:r>
              <a:rPr lang="en-US" dirty="0" smtClean="0"/>
              <a:t>0</a:t>
            </a:r>
            <a:endParaRPr lang="en-US" dirty="0"/>
          </a:p>
        </p:txBody>
      </p:sp>
      <p:sp>
        <p:nvSpPr>
          <p:cNvPr id="19" name="Right Arrow 18"/>
          <p:cNvSpPr/>
          <p:nvPr/>
        </p:nvSpPr>
        <p:spPr bwMode="auto">
          <a:xfrm>
            <a:off x="2667000" y="3810000"/>
            <a:ext cx="533400" cy="762000"/>
          </a:xfrm>
          <a:prstGeom prst="rightArrow">
            <a:avLst/>
          </a:prstGeom>
          <a:solidFill>
            <a:srgbClr val="0000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110" charset="0"/>
            </a:endParaRPr>
          </a:p>
        </p:txBody>
      </p:sp>
      <p:sp>
        <p:nvSpPr>
          <p:cNvPr id="20" name="TextBox 19"/>
          <p:cNvSpPr txBox="1"/>
          <p:nvPr/>
        </p:nvSpPr>
        <p:spPr>
          <a:xfrm>
            <a:off x="2438400" y="4724400"/>
            <a:ext cx="1124226" cy="707886"/>
          </a:xfrm>
          <a:prstGeom prst="rect">
            <a:avLst/>
          </a:prstGeom>
          <a:noFill/>
        </p:spPr>
        <p:txBody>
          <a:bodyPr wrap="none" rtlCol="0">
            <a:spAutoFit/>
          </a:bodyPr>
          <a:lstStyle/>
          <a:p>
            <a:r>
              <a:rPr lang="en-US" sz="2000" dirty="0" smtClean="0"/>
              <a:t>extract</a:t>
            </a:r>
          </a:p>
          <a:p>
            <a:r>
              <a:rPr lang="en-US" sz="2000" dirty="0" smtClean="0"/>
              <a:t>features</a:t>
            </a:r>
            <a:endParaRPr lang="en-US" sz="2000" dirty="0"/>
          </a:p>
        </p:txBody>
      </p:sp>
      <p:sp>
        <p:nvSpPr>
          <p:cNvPr id="21" name="TextBox 20"/>
          <p:cNvSpPr txBox="1"/>
          <p:nvPr/>
        </p:nvSpPr>
        <p:spPr>
          <a:xfrm>
            <a:off x="3657600" y="2918936"/>
            <a:ext cx="1527431" cy="369332"/>
          </a:xfrm>
          <a:prstGeom prst="rect">
            <a:avLst/>
          </a:prstGeom>
          <a:noFill/>
        </p:spPr>
        <p:txBody>
          <a:bodyPr wrap="none" rtlCol="0">
            <a:spAutoFit/>
          </a:bodyPr>
          <a:lstStyle/>
          <a:p>
            <a:r>
              <a:rPr lang="en-US" dirty="0" smtClean="0">
                <a:solidFill>
                  <a:srgbClr val="BAB932"/>
                </a:solidFill>
              </a:rPr>
              <a:t>f</a:t>
            </a:r>
            <a:r>
              <a:rPr lang="en-US" baseline="-25000" dirty="0" smtClean="0">
                <a:solidFill>
                  <a:srgbClr val="BAB932"/>
                </a:solidFill>
              </a:rPr>
              <a:t>1</a:t>
            </a:r>
            <a:r>
              <a:rPr lang="en-US" dirty="0" smtClean="0">
                <a:solidFill>
                  <a:srgbClr val="BAB932"/>
                </a:solidFill>
              </a:rPr>
              <a:t>, f</a:t>
            </a:r>
            <a:r>
              <a:rPr lang="en-US" baseline="-25000" dirty="0" smtClean="0">
                <a:solidFill>
                  <a:srgbClr val="BAB932"/>
                </a:solidFill>
              </a:rPr>
              <a:t>2</a:t>
            </a:r>
            <a:r>
              <a:rPr lang="en-US" dirty="0" smtClean="0">
                <a:solidFill>
                  <a:srgbClr val="BAB932"/>
                </a:solidFill>
              </a:rPr>
              <a:t>, f</a:t>
            </a:r>
            <a:r>
              <a:rPr lang="en-US" baseline="-25000" dirty="0" smtClean="0">
                <a:solidFill>
                  <a:srgbClr val="BAB932"/>
                </a:solidFill>
              </a:rPr>
              <a:t>3</a:t>
            </a:r>
            <a:r>
              <a:rPr lang="en-US" dirty="0" smtClean="0">
                <a:solidFill>
                  <a:srgbClr val="BAB932"/>
                </a:solidFill>
              </a:rPr>
              <a:t>, …, f</a:t>
            </a:r>
            <a:r>
              <a:rPr lang="en-US" baseline="-25000" dirty="0" smtClean="0">
                <a:solidFill>
                  <a:srgbClr val="BAB932"/>
                </a:solidFill>
              </a:rPr>
              <a:t>n</a:t>
            </a:r>
            <a:endParaRPr lang="en-US" baseline="-25000" dirty="0">
              <a:solidFill>
                <a:srgbClr val="BAB932"/>
              </a:solidFill>
            </a:endParaRPr>
          </a:p>
        </p:txBody>
      </p:sp>
      <p:sp>
        <p:nvSpPr>
          <p:cNvPr id="22" name="TextBox 21"/>
          <p:cNvSpPr txBox="1"/>
          <p:nvPr/>
        </p:nvSpPr>
        <p:spPr>
          <a:xfrm>
            <a:off x="3657600" y="3452336"/>
            <a:ext cx="1527431" cy="369332"/>
          </a:xfrm>
          <a:prstGeom prst="rect">
            <a:avLst/>
          </a:prstGeom>
          <a:noFill/>
        </p:spPr>
        <p:txBody>
          <a:bodyPr wrap="none" rtlCol="0">
            <a:spAutoFit/>
          </a:bodyPr>
          <a:lstStyle/>
          <a:p>
            <a:r>
              <a:rPr lang="en-US" dirty="0" smtClean="0">
                <a:solidFill>
                  <a:srgbClr val="BAB932"/>
                </a:solidFill>
              </a:rPr>
              <a:t>f</a:t>
            </a:r>
            <a:r>
              <a:rPr lang="en-US" baseline="-25000" dirty="0" smtClean="0">
                <a:solidFill>
                  <a:srgbClr val="BAB932"/>
                </a:solidFill>
              </a:rPr>
              <a:t>1</a:t>
            </a:r>
            <a:r>
              <a:rPr lang="en-US" dirty="0" smtClean="0">
                <a:solidFill>
                  <a:srgbClr val="BAB932"/>
                </a:solidFill>
              </a:rPr>
              <a:t>, f</a:t>
            </a:r>
            <a:r>
              <a:rPr lang="en-US" baseline="-25000" dirty="0" smtClean="0">
                <a:solidFill>
                  <a:srgbClr val="BAB932"/>
                </a:solidFill>
              </a:rPr>
              <a:t>2</a:t>
            </a:r>
            <a:r>
              <a:rPr lang="en-US" dirty="0" smtClean="0">
                <a:solidFill>
                  <a:srgbClr val="BAB932"/>
                </a:solidFill>
              </a:rPr>
              <a:t>, f</a:t>
            </a:r>
            <a:r>
              <a:rPr lang="en-US" baseline="-25000" dirty="0" smtClean="0">
                <a:solidFill>
                  <a:srgbClr val="BAB932"/>
                </a:solidFill>
              </a:rPr>
              <a:t>3</a:t>
            </a:r>
            <a:r>
              <a:rPr lang="en-US" dirty="0" smtClean="0">
                <a:solidFill>
                  <a:srgbClr val="BAB932"/>
                </a:solidFill>
              </a:rPr>
              <a:t>, …, f</a:t>
            </a:r>
            <a:r>
              <a:rPr lang="en-US" baseline="-25000" dirty="0" smtClean="0">
                <a:solidFill>
                  <a:srgbClr val="BAB932"/>
                </a:solidFill>
              </a:rPr>
              <a:t>n</a:t>
            </a:r>
            <a:endParaRPr lang="en-US" baseline="-25000" dirty="0">
              <a:solidFill>
                <a:srgbClr val="BAB932"/>
              </a:solidFill>
            </a:endParaRPr>
          </a:p>
        </p:txBody>
      </p:sp>
      <p:sp>
        <p:nvSpPr>
          <p:cNvPr id="23" name="TextBox 22"/>
          <p:cNvSpPr txBox="1"/>
          <p:nvPr/>
        </p:nvSpPr>
        <p:spPr>
          <a:xfrm>
            <a:off x="3657600" y="3985736"/>
            <a:ext cx="1527431" cy="369332"/>
          </a:xfrm>
          <a:prstGeom prst="rect">
            <a:avLst/>
          </a:prstGeom>
          <a:noFill/>
        </p:spPr>
        <p:txBody>
          <a:bodyPr wrap="none" rtlCol="0">
            <a:spAutoFit/>
          </a:bodyPr>
          <a:lstStyle/>
          <a:p>
            <a:r>
              <a:rPr lang="en-US" dirty="0" smtClean="0">
                <a:solidFill>
                  <a:srgbClr val="BAB932"/>
                </a:solidFill>
              </a:rPr>
              <a:t>f</a:t>
            </a:r>
            <a:r>
              <a:rPr lang="en-US" baseline="-25000" dirty="0" smtClean="0">
                <a:solidFill>
                  <a:srgbClr val="BAB932"/>
                </a:solidFill>
              </a:rPr>
              <a:t>1</a:t>
            </a:r>
            <a:r>
              <a:rPr lang="en-US" dirty="0" smtClean="0">
                <a:solidFill>
                  <a:srgbClr val="BAB932"/>
                </a:solidFill>
              </a:rPr>
              <a:t>, f</a:t>
            </a:r>
            <a:r>
              <a:rPr lang="en-US" baseline="-25000" dirty="0" smtClean="0">
                <a:solidFill>
                  <a:srgbClr val="BAB932"/>
                </a:solidFill>
              </a:rPr>
              <a:t>2</a:t>
            </a:r>
            <a:r>
              <a:rPr lang="en-US" dirty="0" smtClean="0">
                <a:solidFill>
                  <a:srgbClr val="BAB932"/>
                </a:solidFill>
              </a:rPr>
              <a:t>, f</a:t>
            </a:r>
            <a:r>
              <a:rPr lang="en-US" baseline="-25000" dirty="0" smtClean="0">
                <a:solidFill>
                  <a:srgbClr val="BAB932"/>
                </a:solidFill>
              </a:rPr>
              <a:t>3</a:t>
            </a:r>
            <a:r>
              <a:rPr lang="en-US" dirty="0" smtClean="0">
                <a:solidFill>
                  <a:srgbClr val="BAB932"/>
                </a:solidFill>
              </a:rPr>
              <a:t>, …, f</a:t>
            </a:r>
            <a:r>
              <a:rPr lang="en-US" baseline="-25000" dirty="0" smtClean="0">
                <a:solidFill>
                  <a:srgbClr val="BAB932"/>
                </a:solidFill>
              </a:rPr>
              <a:t>n</a:t>
            </a:r>
            <a:endParaRPr lang="en-US" baseline="-25000" dirty="0">
              <a:solidFill>
                <a:srgbClr val="BAB932"/>
              </a:solidFill>
            </a:endParaRPr>
          </a:p>
        </p:txBody>
      </p:sp>
      <p:sp>
        <p:nvSpPr>
          <p:cNvPr id="24" name="TextBox 23"/>
          <p:cNvSpPr txBox="1"/>
          <p:nvPr/>
        </p:nvSpPr>
        <p:spPr>
          <a:xfrm>
            <a:off x="3657600" y="4595336"/>
            <a:ext cx="1527431" cy="369332"/>
          </a:xfrm>
          <a:prstGeom prst="rect">
            <a:avLst/>
          </a:prstGeom>
          <a:noFill/>
        </p:spPr>
        <p:txBody>
          <a:bodyPr wrap="none" rtlCol="0">
            <a:spAutoFit/>
          </a:bodyPr>
          <a:lstStyle/>
          <a:p>
            <a:r>
              <a:rPr lang="en-US" dirty="0" smtClean="0">
                <a:solidFill>
                  <a:srgbClr val="BAB932"/>
                </a:solidFill>
              </a:rPr>
              <a:t>f</a:t>
            </a:r>
            <a:r>
              <a:rPr lang="en-US" baseline="-25000" dirty="0" smtClean="0">
                <a:solidFill>
                  <a:srgbClr val="BAB932"/>
                </a:solidFill>
              </a:rPr>
              <a:t>1</a:t>
            </a:r>
            <a:r>
              <a:rPr lang="en-US" dirty="0" smtClean="0">
                <a:solidFill>
                  <a:srgbClr val="BAB932"/>
                </a:solidFill>
              </a:rPr>
              <a:t>, f</a:t>
            </a:r>
            <a:r>
              <a:rPr lang="en-US" baseline="-25000" dirty="0" smtClean="0">
                <a:solidFill>
                  <a:srgbClr val="BAB932"/>
                </a:solidFill>
              </a:rPr>
              <a:t>2</a:t>
            </a:r>
            <a:r>
              <a:rPr lang="en-US" dirty="0" smtClean="0">
                <a:solidFill>
                  <a:srgbClr val="BAB932"/>
                </a:solidFill>
              </a:rPr>
              <a:t>, f</a:t>
            </a:r>
            <a:r>
              <a:rPr lang="en-US" baseline="-25000" dirty="0" smtClean="0">
                <a:solidFill>
                  <a:srgbClr val="BAB932"/>
                </a:solidFill>
              </a:rPr>
              <a:t>3</a:t>
            </a:r>
            <a:r>
              <a:rPr lang="en-US" dirty="0" smtClean="0">
                <a:solidFill>
                  <a:srgbClr val="BAB932"/>
                </a:solidFill>
              </a:rPr>
              <a:t>, …, f</a:t>
            </a:r>
            <a:r>
              <a:rPr lang="en-US" baseline="-25000" dirty="0" smtClean="0">
                <a:solidFill>
                  <a:srgbClr val="BAB932"/>
                </a:solidFill>
              </a:rPr>
              <a:t>n</a:t>
            </a:r>
            <a:endParaRPr lang="en-US" baseline="-25000" dirty="0">
              <a:solidFill>
                <a:srgbClr val="BAB932"/>
              </a:solidFill>
            </a:endParaRPr>
          </a:p>
        </p:txBody>
      </p:sp>
      <p:sp>
        <p:nvSpPr>
          <p:cNvPr id="25" name="TextBox 24"/>
          <p:cNvSpPr txBox="1"/>
          <p:nvPr/>
        </p:nvSpPr>
        <p:spPr>
          <a:xfrm>
            <a:off x="3661031" y="5193268"/>
            <a:ext cx="1527431" cy="369332"/>
          </a:xfrm>
          <a:prstGeom prst="rect">
            <a:avLst/>
          </a:prstGeom>
          <a:noFill/>
        </p:spPr>
        <p:txBody>
          <a:bodyPr wrap="none" rtlCol="0">
            <a:spAutoFit/>
          </a:bodyPr>
          <a:lstStyle/>
          <a:p>
            <a:r>
              <a:rPr lang="en-US" dirty="0" smtClean="0">
                <a:solidFill>
                  <a:srgbClr val="BAB932"/>
                </a:solidFill>
              </a:rPr>
              <a:t>f</a:t>
            </a:r>
            <a:r>
              <a:rPr lang="en-US" baseline="-25000" dirty="0" smtClean="0">
                <a:solidFill>
                  <a:srgbClr val="BAB932"/>
                </a:solidFill>
              </a:rPr>
              <a:t>1</a:t>
            </a:r>
            <a:r>
              <a:rPr lang="en-US" dirty="0" smtClean="0">
                <a:solidFill>
                  <a:srgbClr val="BAB932"/>
                </a:solidFill>
              </a:rPr>
              <a:t>, f</a:t>
            </a:r>
            <a:r>
              <a:rPr lang="en-US" baseline="-25000" dirty="0" smtClean="0">
                <a:solidFill>
                  <a:srgbClr val="BAB932"/>
                </a:solidFill>
              </a:rPr>
              <a:t>2</a:t>
            </a:r>
            <a:r>
              <a:rPr lang="en-US" dirty="0" smtClean="0">
                <a:solidFill>
                  <a:srgbClr val="BAB932"/>
                </a:solidFill>
              </a:rPr>
              <a:t>, f</a:t>
            </a:r>
            <a:r>
              <a:rPr lang="en-US" baseline="-25000" dirty="0" smtClean="0">
                <a:solidFill>
                  <a:srgbClr val="BAB932"/>
                </a:solidFill>
              </a:rPr>
              <a:t>3</a:t>
            </a:r>
            <a:r>
              <a:rPr lang="en-US" dirty="0" smtClean="0">
                <a:solidFill>
                  <a:srgbClr val="BAB932"/>
                </a:solidFill>
              </a:rPr>
              <a:t>, …, f</a:t>
            </a:r>
            <a:r>
              <a:rPr lang="en-US" baseline="-25000" dirty="0" smtClean="0">
                <a:solidFill>
                  <a:srgbClr val="BAB932"/>
                </a:solidFill>
              </a:rPr>
              <a:t>n</a:t>
            </a:r>
            <a:endParaRPr lang="en-US" baseline="-25000" dirty="0">
              <a:solidFill>
                <a:srgbClr val="BAB932"/>
              </a:solidFill>
            </a:endParaRPr>
          </a:p>
        </p:txBody>
      </p:sp>
      <p:sp>
        <p:nvSpPr>
          <p:cNvPr id="26" name="Right Arrow 25"/>
          <p:cNvSpPr/>
          <p:nvPr/>
        </p:nvSpPr>
        <p:spPr bwMode="auto">
          <a:xfrm>
            <a:off x="6324600" y="3810000"/>
            <a:ext cx="533400" cy="762000"/>
          </a:xfrm>
          <a:prstGeom prst="rightArrow">
            <a:avLst/>
          </a:prstGeom>
          <a:solidFill>
            <a:srgbClr val="0000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110" charset="0"/>
            </a:endParaRPr>
          </a:p>
        </p:txBody>
      </p:sp>
      <p:sp>
        <p:nvSpPr>
          <p:cNvPr id="27" name="TextBox 26"/>
          <p:cNvSpPr txBox="1"/>
          <p:nvPr/>
        </p:nvSpPr>
        <p:spPr>
          <a:xfrm>
            <a:off x="3988383" y="2438400"/>
            <a:ext cx="1111402" cy="400110"/>
          </a:xfrm>
          <a:prstGeom prst="rect">
            <a:avLst/>
          </a:prstGeom>
          <a:noFill/>
        </p:spPr>
        <p:txBody>
          <a:bodyPr wrap="none" rtlCol="0">
            <a:spAutoFit/>
          </a:bodyPr>
          <a:lstStyle/>
          <a:p>
            <a:r>
              <a:rPr lang="en-US" sz="2000" dirty="0" smtClean="0"/>
              <a:t>features</a:t>
            </a:r>
            <a:endParaRPr lang="en-US" sz="2000" dirty="0"/>
          </a:p>
        </p:txBody>
      </p:sp>
      <p:sp>
        <p:nvSpPr>
          <p:cNvPr id="28" name="TextBox 27"/>
          <p:cNvSpPr txBox="1"/>
          <p:nvPr/>
        </p:nvSpPr>
        <p:spPr>
          <a:xfrm>
            <a:off x="5283783" y="2438400"/>
            <a:ext cx="812217" cy="400110"/>
          </a:xfrm>
          <a:prstGeom prst="rect">
            <a:avLst/>
          </a:prstGeom>
          <a:noFill/>
        </p:spPr>
        <p:txBody>
          <a:bodyPr wrap="none" rtlCol="0">
            <a:spAutoFit/>
          </a:bodyPr>
          <a:lstStyle/>
          <a:p>
            <a:r>
              <a:rPr lang="en-US" sz="2000" dirty="0" smtClean="0"/>
              <a:t>Label</a:t>
            </a:r>
            <a:endParaRPr lang="en-US" sz="2000" dirty="0"/>
          </a:p>
        </p:txBody>
      </p:sp>
      <p:sp>
        <p:nvSpPr>
          <p:cNvPr id="29" name="TextBox 28"/>
          <p:cNvSpPr txBox="1"/>
          <p:nvPr/>
        </p:nvSpPr>
        <p:spPr>
          <a:xfrm>
            <a:off x="5554356" y="2918936"/>
            <a:ext cx="313044" cy="369332"/>
          </a:xfrm>
          <a:prstGeom prst="rect">
            <a:avLst/>
          </a:prstGeom>
          <a:noFill/>
        </p:spPr>
        <p:txBody>
          <a:bodyPr wrap="none" rtlCol="0">
            <a:spAutoFit/>
          </a:bodyPr>
          <a:lstStyle/>
          <a:p>
            <a:r>
              <a:rPr lang="en-US" dirty="0" smtClean="0"/>
              <a:t>0</a:t>
            </a:r>
            <a:endParaRPr lang="en-US" dirty="0"/>
          </a:p>
        </p:txBody>
      </p:sp>
      <p:sp>
        <p:nvSpPr>
          <p:cNvPr id="30" name="TextBox 29"/>
          <p:cNvSpPr txBox="1"/>
          <p:nvPr/>
        </p:nvSpPr>
        <p:spPr>
          <a:xfrm>
            <a:off x="5554356" y="3429000"/>
            <a:ext cx="313044" cy="369332"/>
          </a:xfrm>
          <a:prstGeom prst="rect">
            <a:avLst/>
          </a:prstGeom>
          <a:noFill/>
        </p:spPr>
        <p:txBody>
          <a:bodyPr wrap="none" rtlCol="0">
            <a:spAutoFit/>
          </a:bodyPr>
          <a:lstStyle/>
          <a:p>
            <a:r>
              <a:rPr lang="en-US" dirty="0" smtClean="0"/>
              <a:t>0</a:t>
            </a:r>
            <a:endParaRPr lang="en-US" dirty="0"/>
          </a:p>
        </p:txBody>
      </p:sp>
      <p:sp>
        <p:nvSpPr>
          <p:cNvPr id="31" name="TextBox 30"/>
          <p:cNvSpPr txBox="1"/>
          <p:nvPr/>
        </p:nvSpPr>
        <p:spPr>
          <a:xfrm>
            <a:off x="5554356" y="3962400"/>
            <a:ext cx="313044" cy="369332"/>
          </a:xfrm>
          <a:prstGeom prst="rect">
            <a:avLst/>
          </a:prstGeom>
          <a:noFill/>
        </p:spPr>
        <p:txBody>
          <a:bodyPr wrap="none" rtlCol="0">
            <a:spAutoFit/>
          </a:bodyPr>
          <a:lstStyle/>
          <a:p>
            <a:r>
              <a:rPr lang="en-US" dirty="0" smtClean="0"/>
              <a:t>1</a:t>
            </a:r>
            <a:endParaRPr lang="en-US" dirty="0"/>
          </a:p>
        </p:txBody>
      </p:sp>
      <p:sp>
        <p:nvSpPr>
          <p:cNvPr id="32" name="TextBox 31"/>
          <p:cNvSpPr txBox="1"/>
          <p:nvPr/>
        </p:nvSpPr>
        <p:spPr>
          <a:xfrm>
            <a:off x="5562600" y="4648200"/>
            <a:ext cx="313044" cy="369332"/>
          </a:xfrm>
          <a:prstGeom prst="rect">
            <a:avLst/>
          </a:prstGeom>
          <a:noFill/>
        </p:spPr>
        <p:txBody>
          <a:bodyPr wrap="none" rtlCol="0">
            <a:spAutoFit/>
          </a:bodyPr>
          <a:lstStyle/>
          <a:p>
            <a:r>
              <a:rPr lang="en-US" dirty="0" smtClean="0"/>
              <a:t>1</a:t>
            </a:r>
            <a:endParaRPr lang="en-US" dirty="0"/>
          </a:p>
        </p:txBody>
      </p:sp>
      <p:sp>
        <p:nvSpPr>
          <p:cNvPr id="33" name="TextBox 32"/>
          <p:cNvSpPr txBox="1"/>
          <p:nvPr/>
        </p:nvSpPr>
        <p:spPr>
          <a:xfrm>
            <a:off x="5562600" y="5257800"/>
            <a:ext cx="313044" cy="369332"/>
          </a:xfrm>
          <a:prstGeom prst="rect">
            <a:avLst/>
          </a:prstGeom>
          <a:noFill/>
        </p:spPr>
        <p:txBody>
          <a:bodyPr wrap="none" rtlCol="0">
            <a:spAutoFit/>
          </a:bodyPr>
          <a:lstStyle/>
          <a:p>
            <a:r>
              <a:rPr lang="en-US" dirty="0" smtClean="0"/>
              <a:t>0</a:t>
            </a:r>
            <a:endParaRPr lang="en-US" dirty="0"/>
          </a:p>
        </p:txBody>
      </p:sp>
      <p:sp>
        <p:nvSpPr>
          <p:cNvPr id="34" name="TextBox 33"/>
          <p:cNvSpPr txBox="1"/>
          <p:nvPr/>
        </p:nvSpPr>
        <p:spPr>
          <a:xfrm>
            <a:off x="6019800" y="4572000"/>
            <a:ext cx="1282347" cy="1015663"/>
          </a:xfrm>
          <a:prstGeom prst="rect">
            <a:avLst/>
          </a:prstGeom>
          <a:noFill/>
        </p:spPr>
        <p:txBody>
          <a:bodyPr wrap="none" rtlCol="0">
            <a:spAutoFit/>
          </a:bodyPr>
          <a:lstStyle/>
          <a:p>
            <a:r>
              <a:rPr lang="en-US" sz="2000" dirty="0" smtClean="0"/>
              <a:t>train a </a:t>
            </a:r>
          </a:p>
          <a:p>
            <a:r>
              <a:rPr lang="en-US" sz="2000" dirty="0" smtClean="0"/>
              <a:t>predictive</a:t>
            </a:r>
          </a:p>
          <a:p>
            <a:r>
              <a:rPr lang="en-US" sz="2000" dirty="0" smtClean="0"/>
              <a:t>model</a:t>
            </a:r>
            <a:endParaRPr lang="en-US" sz="2000" dirty="0"/>
          </a:p>
        </p:txBody>
      </p:sp>
      <p:grpSp>
        <p:nvGrpSpPr>
          <p:cNvPr id="38" name="Group 37"/>
          <p:cNvGrpSpPr/>
          <p:nvPr/>
        </p:nvGrpSpPr>
        <p:grpSpPr>
          <a:xfrm>
            <a:off x="7391400" y="3505200"/>
            <a:ext cx="1371600" cy="1371600"/>
            <a:chOff x="7391400" y="3505200"/>
            <a:chExt cx="1371600" cy="1371600"/>
          </a:xfrm>
        </p:grpSpPr>
        <p:sp>
          <p:nvSpPr>
            <p:cNvPr id="36" name="Rounded Rectangle 35"/>
            <p:cNvSpPr/>
            <p:nvPr/>
          </p:nvSpPr>
          <p:spPr bwMode="auto">
            <a:xfrm>
              <a:off x="7391400" y="3505200"/>
              <a:ext cx="1371600" cy="1371600"/>
            </a:xfrm>
            <a:prstGeom prst="roundRect">
              <a:avLst/>
            </a:prstGeom>
            <a:ln>
              <a:headEnd type="none" w="med" len="med"/>
              <a:tailEnd type="none" w="med" len="me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110" charset="0"/>
              </a:endParaRPr>
            </a:p>
          </p:txBody>
        </p:sp>
        <p:sp>
          <p:nvSpPr>
            <p:cNvPr id="37" name="TextBox 36"/>
            <p:cNvSpPr txBox="1"/>
            <p:nvPr/>
          </p:nvSpPr>
          <p:spPr>
            <a:xfrm>
              <a:off x="7501860" y="3943290"/>
              <a:ext cx="1184940" cy="400110"/>
            </a:xfrm>
            <a:prstGeom prst="rect">
              <a:avLst/>
            </a:prstGeom>
            <a:noFill/>
          </p:spPr>
          <p:txBody>
            <a:bodyPr wrap="none" rtlCol="0">
              <a:spAutoFit/>
            </a:bodyPr>
            <a:lstStyle/>
            <a:p>
              <a:r>
                <a:rPr lang="en-US" sz="2000" dirty="0" smtClean="0"/>
                <a:t>classifier</a:t>
              </a:r>
              <a:endParaRPr lang="en-US" sz="2000" dirty="0"/>
            </a:p>
          </p:txBody>
        </p:sp>
      </p:grpSp>
    </p:spTree>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Feature based:</a:t>
            </a:r>
            <a:br>
              <a:rPr lang="en-US" dirty="0" smtClean="0"/>
            </a:br>
            <a:r>
              <a:rPr lang="en-US" dirty="0" smtClean="0"/>
              <a:t>Binary classifier setup</a:t>
            </a:r>
            <a:endParaRPr lang="en-US" dirty="0"/>
          </a:p>
        </p:txBody>
      </p:sp>
      <p:sp>
        <p:nvSpPr>
          <p:cNvPr id="5" name="TextBox 4"/>
          <p:cNvSpPr txBox="1"/>
          <p:nvPr/>
        </p:nvSpPr>
        <p:spPr>
          <a:xfrm>
            <a:off x="152400" y="1828800"/>
            <a:ext cx="5867400" cy="584776"/>
          </a:xfrm>
          <a:prstGeom prst="rect">
            <a:avLst/>
          </a:prstGeom>
          <a:noFill/>
        </p:spPr>
        <p:txBody>
          <a:bodyPr wrap="square" rtlCol="0">
            <a:spAutoFit/>
          </a:bodyPr>
          <a:lstStyle/>
          <a:p>
            <a:r>
              <a:rPr lang="en-US" sz="3200" dirty="0" smtClean="0">
                <a:solidFill>
                  <a:srgbClr val="0000FF"/>
                </a:solidFill>
              </a:rPr>
              <a:t>Testing or classification phase</a:t>
            </a:r>
            <a:endParaRPr lang="en-US" sz="3200" dirty="0">
              <a:solidFill>
                <a:srgbClr val="0000FF"/>
              </a:solidFill>
            </a:endParaRPr>
          </a:p>
        </p:txBody>
      </p:sp>
      <p:sp>
        <p:nvSpPr>
          <p:cNvPr id="6" name="TextBox 5"/>
          <p:cNvSpPr txBox="1"/>
          <p:nvPr/>
        </p:nvSpPr>
        <p:spPr>
          <a:xfrm>
            <a:off x="304800" y="2438400"/>
            <a:ext cx="1268196" cy="400110"/>
          </a:xfrm>
          <a:prstGeom prst="rect">
            <a:avLst/>
          </a:prstGeom>
          <a:noFill/>
        </p:spPr>
        <p:txBody>
          <a:bodyPr wrap="none" rtlCol="0">
            <a:spAutoFit/>
          </a:bodyPr>
          <a:lstStyle/>
          <a:p>
            <a:r>
              <a:rPr lang="en-US" sz="2000" dirty="0" smtClean="0"/>
              <a:t>Raw data</a:t>
            </a:r>
            <a:endParaRPr lang="en-US" sz="2000" dirty="0"/>
          </a:p>
        </p:txBody>
      </p:sp>
      <p:sp>
        <p:nvSpPr>
          <p:cNvPr id="8" name="Rectangle 7"/>
          <p:cNvSpPr/>
          <p:nvPr/>
        </p:nvSpPr>
        <p:spPr bwMode="auto">
          <a:xfrm>
            <a:off x="838200" y="3124200"/>
            <a:ext cx="609600" cy="381000"/>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110" charset="0"/>
            </a:endParaRPr>
          </a:p>
        </p:txBody>
      </p:sp>
      <p:sp>
        <p:nvSpPr>
          <p:cNvPr id="9" name="Rectangle 8"/>
          <p:cNvSpPr/>
          <p:nvPr/>
        </p:nvSpPr>
        <p:spPr bwMode="auto">
          <a:xfrm>
            <a:off x="838200" y="3733800"/>
            <a:ext cx="609600" cy="381000"/>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110" charset="0"/>
            </a:endParaRPr>
          </a:p>
        </p:txBody>
      </p:sp>
      <p:sp>
        <p:nvSpPr>
          <p:cNvPr id="10" name="Rectangle 9"/>
          <p:cNvSpPr/>
          <p:nvPr/>
        </p:nvSpPr>
        <p:spPr bwMode="auto">
          <a:xfrm>
            <a:off x="838200" y="4343400"/>
            <a:ext cx="609600" cy="381000"/>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110" charset="0"/>
            </a:endParaRPr>
          </a:p>
        </p:txBody>
      </p:sp>
      <p:sp>
        <p:nvSpPr>
          <p:cNvPr id="11" name="Rectangle 10"/>
          <p:cNvSpPr/>
          <p:nvPr/>
        </p:nvSpPr>
        <p:spPr bwMode="auto">
          <a:xfrm>
            <a:off x="838200" y="4953000"/>
            <a:ext cx="609600" cy="381000"/>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110" charset="0"/>
            </a:endParaRPr>
          </a:p>
        </p:txBody>
      </p:sp>
      <p:sp>
        <p:nvSpPr>
          <p:cNvPr id="12" name="Rectangle 11"/>
          <p:cNvSpPr/>
          <p:nvPr/>
        </p:nvSpPr>
        <p:spPr bwMode="auto">
          <a:xfrm>
            <a:off x="838200" y="5562600"/>
            <a:ext cx="609600" cy="381000"/>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110" charset="0"/>
            </a:endParaRPr>
          </a:p>
        </p:txBody>
      </p:sp>
      <p:sp>
        <p:nvSpPr>
          <p:cNvPr id="19" name="Right Arrow 18"/>
          <p:cNvSpPr/>
          <p:nvPr/>
        </p:nvSpPr>
        <p:spPr bwMode="auto">
          <a:xfrm>
            <a:off x="1905000" y="3810000"/>
            <a:ext cx="533400" cy="762000"/>
          </a:xfrm>
          <a:prstGeom prst="rightArrow">
            <a:avLst/>
          </a:prstGeom>
          <a:solidFill>
            <a:srgbClr val="0000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110" charset="0"/>
            </a:endParaRPr>
          </a:p>
        </p:txBody>
      </p:sp>
      <p:sp>
        <p:nvSpPr>
          <p:cNvPr id="20" name="TextBox 19"/>
          <p:cNvSpPr txBox="1"/>
          <p:nvPr/>
        </p:nvSpPr>
        <p:spPr>
          <a:xfrm>
            <a:off x="1676400" y="4724400"/>
            <a:ext cx="1124226" cy="707886"/>
          </a:xfrm>
          <a:prstGeom prst="rect">
            <a:avLst/>
          </a:prstGeom>
          <a:noFill/>
        </p:spPr>
        <p:txBody>
          <a:bodyPr wrap="none" rtlCol="0">
            <a:spAutoFit/>
          </a:bodyPr>
          <a:lstStyle/>
          <a:p>
            <a:r>
              <a:rPr lang="en-US" sz="2000" dirty="0" smtClean="0"/>
              <a:t>extract</a:t>
            </a:r>
          </a:p>
          <a:p>
            <a:r>
              <a:rPr lang="en-US" sz="2000" dirty="0" smtClean="0"/>
              <a:t>features</a:t>
            </a:r>
            <a:endParaRPr lang="en-US" sz="2000" dirty="0"/>
          </a:p>
        </p:txBody>
      </p:sp>
      <p:sp>
        <p:nvSpPr>
          <p:cNvPr id="21" name="TextBox 20"/>
          <p:cNvSpPr txBox="1"/>
          <p:nvPr/>
        </p:nvSpPr>
        <p:spPr>
          <a:xfrm>
            <a:off x="2743200" y="3071336"/>
            <a:ext cx="1527431" cy="369332"/>
          </a:xfrm>
          <a:prstGeom prst="rect">
            <a:avLst/>
          </a:prstGeom>
          <a:noFill/>
        </p:spPr>
        <p:txBody>
          <a:bodyPr wrap="none" rtlCol="0">
            <a:spAutoFit/>
          </a:bodyPr>
          <a:lstStyle/>
          <a:p>
            <a:r>
              <a:rPr lang="en-US" dirty="0" smtClean="0">
                <a:solidFill>
                  <a:srgbClr val="FF0000"/>
                </a:solidFill>
              </a:rPr>
              <a:t>f</a:t>
            </a:r>
            <a:r>
              <a:rPr lang="en-US" baseline="-25000" dirty="0" smtClean="0">
                <a:solidFill>
                  <a:srgbClr val="FF0000"/>
                </a:solidFill>
              </a:rPr>
              <a:t>1</a:t>
            </a:r>
            <a:r>
              <a:rPr lang="en-US" dirty="0" smtClean="0">
                <a:solidFill>
                  <a:srgbClr val="FF0000"/>
                </a:solidFill>
              </a:rPr>
              <a:t>, f</a:t>
            </a:r>
            <a:r>
              <a:rPr lang="en-US" baseline="-25000" dirty="0" smtClean="0">
                <a:solidFill>
                  <a:srgbClr val="FF0000"/>
                </a:solidFill>
              </a:rPr>
              <a:t>2</a:t>
            </a:r>
            <a:r>
              <a:rPr lang="en-US" dirty="0" smtClean="0">
                <a:solidFill>
                  <a:srgbClr val="FF0000"/>
                </a:solidFill>
              </a:rPr>
              <a:t>, f</a:t>
            </a:r>
            <a:r>
              <a:rPr lang="en-US" baseline="-25000" dirty="0" smtClean="0">
                <a:solidFill>
                  <a:srgbClr val="FF0000"/>
                </a:solidFill>
              </a:rPr>
              <a:t>3</a:t>
            </a:r>
            <a:r>
              <a:rPr lang="en-US" dirty="0" smtClean="0">
                <a:solidFill>
                  <a:srgbClr val="FF0000"/>
                </a:solidFill>
              </a:rPr>
              <a:t>, …, f</a:t>
            </a:r>
            <a:r>
              <a:rPr lang="en-US" baseline="-25000" dirty="0" smtClean="0">
                <a:solidFill>
                  <a:srgbClr val="FF0000"/>
                </a:solidFill>
              </a:rPr>
              <a:t>n</a:t>
            </a:r>
            <a:endParaRPr lang="en-US" baseline="-25000" dirty="0">
              <a:solidFill>
                <a:srgbClr val="FF0000"/>
              </a:solidFill>
            </a:endParaRPr>
          </a:p>
        </p:txBody>
      </p:sp>
      <p:sp>
        <p:nvSpPr>
          <p:cNvPr id="22" name="TextBox 21"/>
          <p:cNvSpPr txBox="1"/>
          <p:nvPr/>
        </p:nvSpPr>
        <p:spPr>
          <a:xfrm>
            <a:off x="2743200" y="3604736"/>
            <a:ext cx="1527431" cy="369332"/>
          </a:xfrm>
          <a:prstGeom prst="rect">
            <a:avLst/>
          </a:prstGeom>
          <a:noFill/>
        </p:spPr>
        <p:txBody>
          <a:bodyPr wrap="none" rtlCol="0">
            <a:spAutoFit/>
          </a:bodyPr>
          <a:lstStyle/>
          <a:p>
            <a:r>
              <a:rPr lang="en-US" dirty="0" smtClean="0">
                <a:solidFill>
                  <a:srgbClr val="FF0000"/>
                </a:solidFill>
              </a:rPr>
              <a:t>f</a:t>
            </a:r>
            <a:r>
              <a:rPr lang="en-US" baseline="-25000" dirty="0" smtClean="0">
                <a:solidFill>
                  <a:srgbClr val="FF0000"/>
                </a:solidFill>
              </a:rPr>
              <a:t>1</a:t>
            </a:r>
            <a:r>
              <a:rPr lang="en-US" dirty="0" smtClean="0">
                <a:solidFill>
                  <a:srgbClr val="FF0000"/>
                </a:solidFill>
              </a:rPr>
              <a:t>, f</a:t>
            </a:r>
            <a:r>
              <a:rPr lang="en-US" baseline="-25000" dirty="0" smtClean="0">
                <a:solidFill>
                  <a:srgbClr val="FF0000"/>
                </a:solidFill>
              </a:rPr>
              <a:t>2</a:t>
            </a:r>
            <a:r>
              <a:rPr lang="en-US" dirty="0" smtClean="0">
                <a:solidFill>
                  <a:srgbClr val="FF0000"/>
                </a:solidFill>
              </a:rPr>
              <a:t>, f</a:t>
            </a:r>
            <a:r>
              <a:rPr lang="en-US" baseline="-25000" dirty="0" smtClean="0">
                <a:solidFill>
                  <a:srgbClr val="FF0000"/>
                </a:solidFill>
              </a:rPr>
              <a:t>3</a:t>
            </a:r>
            <a:r>
              <a:rPr lang="en-US" dirty="0" smtClean="0">
                <a:solidFill>
                  <a:srgbClr val="FF0000"/>
                </a:solidFill>
              </a:rPr>
              <a:t>, …, f</a:t>
            </a:r>
            <a:r>
              <a:rPr lang="en-US" baseline="-25000" dirty="0" smtClean="0">
                <a:solidFill>
                  <a:srgbClr val="FF0000"/>
                </a:solidFill>
              </a:rPr>
              <a:t>n</a:t>
            </a:r>
            <a:endParaRPr lang="en-US" baseline="-25000" dirty="0">
              <a:solidFill>
                <a:srgbClr val="FF0000"/>
              </a:solidFill>
            </a:endParaRPr>
          </a:p>
        </p:txBody>
      </p:sp>
      <p:sp>
        <p:nvSpPr>
          <p:cNvPr id="23" name="TextBox 22"/>
          <p:cNvSpPr txBox="1"/>
          <p:nvPr/>
        </p:nvSpPr>
        <p:spPr>
          <a:xfrm>
            <a:off x="2743200" y="4138136"/>
            <a:ext cx="1527431" cy="369332"/>
          </a:xfrm>
          <a:prstGeom prst="rect">
            <a:avLst/>
          </a:prstGeom>
          <a:noFill/>
        </p:spPr>
        <p:txBody>
          <a:bodyPr wrap="none" rtlCol="0">
            <a:spAutoFit/>
          </a:bodyPr>
          <a:lstStyle/>
          <a:p>
            <a:r>
              <a:rPr lang="en-US" dirty="0" smtClean="0">
                <a:solidFill>
                  <a:srgbClr val="FF0000"/>
                </a:solidFill>
              </a:rPr>
              <a:t>f</a:t>
            </a:r>
            <a:r>
              <a:rPr lang="en-US" baseline="-25000" dirty="0" smtClean="0">
                <a:solidFill>
                  <a:srgbClr val="FF0000"/>
                </a:solidFill>
              </a:rPr>
              <a:t>1</a:t>
            </a:r>
            <a:r>
              <a:rPr lang="en-US" dirty="0" smtClean="0">
                <a:solidFill>
                  <a:srgbClr val="FF0000"/>
                </a:solidFill>
              </a:rPr>
              <a:t>, f</a:t>
            </a:r>
            <a:r>
              <a:rPr lang="en-US" baseline="-25000" dirty="0" smtClean="0">
                <a:solidFill>
                  <a:srgbClr val="FF0000"/>
                </a:solidFill>
              </a:rPr>
              <a:t>2</a:t>
            </a:r>
            <a:r>
              <a:rPr lang="en-US" dirty="0" smtClean="0">
                <a:solidFill>
                  <a:srgbClr val="FF0000"/>
                </a:solidFill>
              </a:rPr>
              <a:t>, f</a:t>
            </a:r>
            <a:r>
              <a:rPr lang="en-US" baseline="-25000" dirty="0" smtClean="0">
                <a:solidFill>
                  <a:srgbClr val="FF0000"/>
                </a:solidFill>
              </a:rPr>
              <a:t>3</a:t>
            </a:r>
            <a:r>
              <a:rPr lang="en-US" dirty="0" smtClean="0">
                <a:solidFill>
                  <a:srgbClr val="FF0000"/>
                </a:solidFill>
              </a:rPr>
              <a:t>, …, f</a:t>
            </a:r>
            <a:r>
              <a:rPr lang="en-US" baseline="-25000" dirty="0" smtClean="0">
                <a:solidFill>
                  <a:srgbClr val="FF0000"/>
                </a:solidFill>
              </a:rPr>
              <a:t>n</a:t>
            </a:r>
            <a:endParaRPr lang="en-US" baseline="-25000" dirty="0">
              <a:solidFill>
                <a:srgbClr val="FF0000"/>
              </a:solidFill>
            </a:endParaRPr>
          </a:p>
        </p:txBody>
      </p:sp>
      <p:sp>
        <p:nvSpPr>
          <p:cNvPr id="24" name="TextBox 23"/>
          <p:cNvSpPr txBox="1"/>
          <p:nvPr/>
        </p:nvSpPr>
        <p:spPr>
          <a:xfrm>
            <a:off x="2743200" y="4747736"/>
            <a:ext cx="1527431" cy="369332"/>
          </a:xfrm>
          <a:prstGeom prst="rect">
            <a:avLst/>
          </a:prstGeom>
          <a:noFill/>
        </p:spPr>
        <p:txBody>
          <a:bodyPr wrap="none" rtlCol="0">
            <a:spAutoFit/>
          </a:bodyPr>
          <a:lstStyle/>
          <a:p>
            <a:r>
              <a:rPr lang="en-US" dirty="0" smtClean="0">
                <a:solidFill>
                  <a:srgbClr val="FF0000"/>
                </a:solidFill>
              </a:rPr>
              <a:t>f</a:t>
            </a:r>
            <a:r>
              <a:rPr lang="en-US" baseline="-25000" dirty="0" smtClean="0">
                <a:solidFill>
                  <a:srgbClr val="FF0000"/>
                </a:solidFill>
              </a:rPr>
              <a:t>1</a:t>
            </a:r>
            <a:r>
              <a:rPr lang="en-US" dirty="0" smtClean="0">
                <a:solidFill>
                  <a:srgbClr val="FF0000"/>
                </a:solidFill>
              </a:rPr>
              <a:t>, f</a:t>
            </a:r>
            <a:r>
              <a:rPr lang="en-US" baseline="-25000" dirty="0" smtClean="0">
                <a:solidFill>
                  <a:srgbClr val="FF0000"/>
                </a:solidFill>
              </a:rPr>
              <a:t>2</a:t>
            </a:r>
            <a:r>
              <a:rPr lang="en-US" dirty="0" smtClean="0">
                <a:solidFill>
                  <a:srgbClr val="FF0000"/>
                </a:solidFill>
              </a:rPr>
              <a:t>, f</a:t>
            </a:r>
            <a:r>
              <a:rPr lang="en-US" baseline="-25000" dirty="0" smtClean="0">
                <a:solidFill>
                  <a:srgbClr val="FF0000"/>
                </a:solidFill>
              </a:rPr>
              <a:t>3</a:t>
            </a:r>
            <a:r>
              <a:rPr lang="en-US" dirty="0" smtClean="0">
                <a:solidFill>
                  <a:srgbClr val="FF0000"/>
                </a:solidFill>
              </a:rPr>
              <a:t>, …, f</a:t>
            </a:r>
            <a:r>
              <a:rPr lang="en-US" baseline="-25000" dirty="0" smtClean="0">
                <a:solidFill>
                  <a:srgbClr val="FF0000"/>
                </a:solidFill>
              </a:rPr>
              <a:t>n</a:t>
            </a:r>
            <a:endParaRPr lang="en-US" baseline="-25000" dirty="0">
              <a:solidFill>
                <a:srgbClr val="FF0000"/>
              </a:solidFill>
            </a:endParaRPr>
          </a:p>
        </p:txBody>
      </p:sp>
      <p:sp>
        <p:nvSpPr>
          <p:cNvPr id="25" name="TextBox 24"/>
          <p:cNvSpPr txBox="1"/>
          <p:nvPr/>
        </p:nvSpPr>
        <p:spPr>
          <a:xfrm>
            <a:off x="2746631" y="5345668"/>
            <a:ext cx="1527431" cy="369332"/>
          </a:xfrm>
          <a:prstGeom prst="rect">
            <a:avLst/>
          </a:prstGeom>
          <a:noFill/>
        </p:spPr>
        <p:txBody>
          <a:bodyPr wrap="none" rtlCol="0">
            <a:spAutoFit/>
          </a:bodyPr>
          <a:lstStyle/>
          <a:p>
            <a:r>
              <a:rPr lang="en-US" dirty="0" smtClean="0">
                <a:solidFill>
                  <a:srgbClr val="FF0000"/>
                </a:solidFill>
              </a:rPr>
              <a:t>f</a:t>
            </a:r>
            <a:r>
              <a:rPr lang="en-US" baseline="-25000" dirty="0" smtClean="0">
                <a:solidFill>
                  <a:srgbClr val="FF0000"/>
                </a:solidFill>
              </a:rPr>
              <a:t>1</a:t>
            </a:r>
            <a:r>
              <a:rPr lang="en-US" dirty="0" smtClean="0">
                <a:solidFill>
                  <a:srgbClr val="FF0000"/>
                </a:solidFill>
              </a:rPr>
              <a:t>, f</a:t>
            </a:r>
            <a:r>
              <a:rPr lang="en-US" baseline="-25000" dirty="0" smtClean="0">
                <a:solidFill>
                  <a:srgbClr val="FF0000"/>
                </a:solidFill>
              </a:rPr>
              <a:t>2</a:t>
            </a:r>
            <a:r>
              <a:rPr lang="en-US" dirty="0" smtClean="0">
                <a:solidFill>
                  <a:srgbClr val="FF0000"/>
                </a:solidFill>
              </a:rPr>
              <a:t>, f</a:t>
            </a:r>
            <a:r>
              <a:rPr lang="en-US" baseline="-25000" dirty="0" smtClean="0">
                <a:solidFill>
                  <a:srgbClr val="FF0000"/>
                </a:solidFill>
              </a:rPr>
              <a:t>3</a:t>
            </a:r>
            <a:r>
              <a:rPr lang="en-US" dirty="0" smtClean="0">
                <a:solidFill>
                  <a:srgbClr val="FF0000"/>
                </a:solidFill>
              </a:rPr>
              <a:t>, …, f</a:t>
            </a:r>
            <a:r>
              <a:rPr lang="en-US" baseline="-25000" dirty="0" smtClean="0">
                <a:solidFill>
                  <a:srgbClr val="FF0000"/>
                </a:solidFill>
              </a:rPr>
              <a:t>n</a:t>
            </a:r>
            <a:endParaRPr lang="en-US" baseline="-25000" dirty="0">
              <a:solidFill>
                <a:srgbClr val="FF0000"/>
              </a:solidFill>
            </a:endParaRPr>
          </a:p>
        </p:txBody>
      </p:sp>
      <p:sp>
        <p:nvSpPr>
          <p:cNvPr id="26" name="Right Arrow 25"/>
          <p:cNvSpPr/>
          <p:nvPr/>
        </p:nvSpPr>
        <p:spPr bwMode="auto">
          <a:xfrm>
            <a:off x="4648200" y="3810000"/>
            <a:ext cx="533400" cy="762000"/>
          </a:xfrm>
          <a:prstGeom prst="rightArrow">
            <a:avLst/>
          </a:prstGeom>
          <a:solidFill>
            <a:srgbClr val="0000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110" charset="0"/>
            </a:endParaRPr>
          </a:p>
        </p:txBody>
      </p:sp>
      <p:sp>
        <p:nvSpPr>
          <p:cNvPr id="27" name="TextBox 26"/>
          <p:cNvSpPr txBox="1"/>
          <p:nvPr/>
        </p:nvSpPr>
        <p:spPr>
          <a:xfrm>
            <a:off x="3073983" y="2590800"/>
            <a:ext cx="1111402" cy="400110"/>
          </a:xfrm>
          <a:prstGeom prst="rect">
            <a:avLst/>
          </a:prstGeom>
          <a:noFill/>
        </p:spPr>
        <p:txBody>
          <a:bodyPr wrap="none" rtlCol="0">
            <a:spAutoFit/>
          </a:bodyPr>
          <a:lstStyle/>
          <a:p>
            <a:r>
              <a:rPr lang="en-US" sz="2000" dirty="0" smtClean="0"/>
              <a:t>features</a:t>
            </a:r>
            <a:endParaRPr lang="en-US" sz="2000" dirty="0"/>
          </a:p>
        </p:txBody>
      </p:sp>
      <p:sp>
        <p:nvSpPr>
          <p:cNvPr id="34" name="TextBox 33"/>
          <p:cNvSpPr txBox="1"/>
          <p:nvPr/>
        </p:nvSpPr>
        <p:spPr>
          <a:xfrm>
            <a:off x="4495800" y="4953000"/>
            <a:ext cx="1154357" cy="707886"/>
          </a:xfrm>
          <a:prstGeom prst="rect">
            <a:avLst/>
          </a:prstGeom>
          <a:noFill/>
        </p:spPr>
        <p:txBody>
          <a:bodyPr wrap="none" rtlCol="0">
            <a:spAutoFit/>
          </a:bodyPr>
          <a:lstStyle/>
          <a:p>
            <a:r>
              <a:rPr lang="en-US" sz="2000" dirty="0" smtClean="0"/>
              <a:t>predict</a:t>
            </a:r>
          </a:p>
          <a:p>
            <a:r>
              <a:rPr lang="en-US" sz="2000" dirty="0" smtClean="0"/>
              <a:t>the label</a:t>
            </a:r>
          </a:p>
        </p:txBody>
      </p:sp>
      <p:grpSp>
        <p:nvGrpSpPr>
          <p:cNvPr id="3" name="Group 37"/>
          <p:cNvGrpSpPr/>
          <p:nvPr/>
        </p:nvGrpSpPr>
        <p:grpSpPr>
          <a:xfrm>
            <a:off x="5486400" y="3581400"/>
            <a:ext cx="1371600" cy="1371600"/>
            <a:chOff x="7391400" y="3505200"/>
            <a:chExt cx="1371600" cy="1371600"/>
          </a:xfrm>
        </p:grpSpPr>
        <p:sp>
          <p:nvSpPr>
            <p:cNvPr id="36" name="Rounded Rectangle 35"/>
            <p:cNvSpPr/>
            <p:nvPr/>
          </p:nvSpPr>
          <p:spPr bwMode="auto">
            <a:xfrm>
              <a:off x="7391400" y="3505200"/>
              <a:ext cx="1371600" cy="1371600"/>
            </a:xfrm>
            <a:prstGeom prst="roundRect">
              <a:avLst/>
            </a:prstGeom>
            <a:ln>
              <a:headEnd type="none" w="med" len="med"/>
              <a:tailEnd type="none" w="med" len="me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110" charset="0"/>
              </a:endParaRPr>
            </a:p>
          </p:txBody>
        </p:sp>
        <p:sp>
          <p:nvSpPr>
            <p:cNvPr id="37" name="TextBox 36"/>
            <p:cNvSpPr txBox="1"/>
            <p:nvPr/>
          </p:nvSpPr>
          <p:spPr>
            <a:xfrm>
              <a:off x="7501860" y="3943290"/>
              <a:ext cx="1184940" cy="400110"/>
            </a:xfrm>
            <a:prstGeom prst="rect">
              <a:avLst/>
            </a:prstGeom>
            <a:noFill/>
          </p:spPr>
          <p:txBody>
            <a:bodyPr wrap="none" rtlCol="0">
              <a:spAutoFit/>
            </a:bodyPr>
            <a:lstStyle/>
            <a:p>
              <a:r>
                <a:rPr lang="en-US" sz="2000" dirty="0" smtClean="0"/>
                <a:t>classifier</a:t>
              </a:r>
              <a:endParaRPr lang="en-US" sz="2000" dirty="0"/>
            </a:p>
          </p:txBody>
        </p:sp>
      </p:grpSp>
      <p:sp>
        <p:nvSpPr>
          <p:cNvPr id="35" name="TextBox 34"/>
          <p:cNvSpPr txBox="1"/>
          <p:nvPr/>
        </p:nvSpPr>
        <p:spPr>
          <a:xfrm>
            <a:off x="7696200" y="2514600"/>
            <a:ext cx="854796" cy="400110"/>
          </a:xfrm>
          <a:prstGeom prst="rect">
            <a:avLst/>
          </a:prstGeom>
          <a:noFill/>
        </p:spPr>
        <p:txBody>
          <a:bodyPr wrap="none" rtlCol="0">
            <a:spAutoFit/>
          </a:bodyPr>
          <a:lstStyle/>
          <a:p>
            <a:r>
              <a:rPr lang="en-US" sz="2000" dirty="0" smtClean="0"/>
              <a:t>labels</a:t>
            </a:r>
            <a:endParaRPr lang="en-US" sz="2000" dirty="0"/>
          </a:p>
        </p:txBody>
      </p:sp>
      <p:sp>
        <p:nvSpPr>
          <p:cNvPr id="43" name="TextBox 42"/>
          <p:cNvSpPr txBox="1"/>
          <p:nvPr/>
        </p:nvSpPr>
        <p:spPr>
          <a:xfrm>
            <a:off x="7924800" y="2995136"/>
            <a:ext cx="313044" cy="369332"/>
          </a:xfrm>
          <a:prstGeom prst="rect">
            <a:avLst/>
          </a:prstGeom>
          <a:noFill/>
        </p:spPr>
        <p:txBody>
          <a:bodyPr wrap="none" rtlCol="0">
            <a:spAutoFit/>
          </a:bodyPr>
          <a:lstStyle/>
          <a:p>
            <a:r>
              <a:rPr lang="en-US" dirty="0" smtClean="0"/>
              <a:t>1</a:t>
            </a:r>
            <a:endParaRPr lang="en-US" dirty="0"/>
          </a:p>
        </p:txBody>
      </p:sp>
      <p:sp>
        <p:nvSpPr>
          <p:cNvPr id="44" name="TextBox 43"/>
          <p:cNvSpPr txBox="1"/>
          <p:nvPr/>
        </p:nvSpPr>
        <p:spPr>
          <a:xfrm>
            <a:off x="7924800" y="3505200"/>
            <a:ext cx="313044" cy="369332"/>
          </a:xfrm>
          <a:prstGeom prst="rect">
            <a:avLst/>
          </a:prstGeom>
          <a:noFill/>
        </p:spPr>
        <p:txBody>
          <a:bodyPr wrap="none" rtlCol="0">
            <a:spAutoFit/>
          </a:bodyPr>
          <a:lstStyle/>
          <a:p>
            <a:r>
              <a:rPr lang="en-US" dirty="0" smtClean="0"/>
              <a:t>0</a:t>
            </a:r>
            <a:endParaRPr lang="en-US" dirty="0"/>
          </a:p>
        </p:txBody>
      </p:sp>
      <p:sp>
        <p:nvSpPr>
          <p:cNvPr id="45" name="TextBox 44"/>
          <p:cNvSpPr txBox="1"/>
          <p:nvPr/>
        </p:nvSpPr>
        <p:spPr>
          <a:xfrm>
            <a:off x="7924800" y="4038600"/>
            <a:ext cx="313044" cy="369332"/>
          </a:xfrm>
          <a:prstGeom prst="rect">
            <a:avLst/>
          </a:prstGeom>
          <a:noFill/>
        </p:spPr>
        <p:txBody>
          <a:bodyPr wrap="none" rtlCol="0">
            <a:spAutoFit/>
          </a:bodyPr>
          <a:lstStyle/>
          <a:p>
            <a:r>
              <a:rPr lang="en-US" dirty="0" smtClean="0"/>
              <a:t>0</a:t>
            </a:r>
            <a:endParaRPr lang="en-US" dirty="0"/>
          </a:p>
        </p:txBody>
      </p:sp>
      <p:sp>
        <p:nvSpPr>
          <p:cNvPr id="46" name="TextBox 45"/>
          <p:cNvSpPr txBox="1"/>
          <p:nvPr/>
        </p:nvSpPr>
        <p:spPr>
          <a:xfrm>
            <a:off x="7933044" y="4648200"/>
            <a:ext cx="313044" cy="369332"/>
          </a:xfrm>
          <a:prstGeom prst="rect">
            <a:avLst/>
          </a:prstGeom>
          <a:noFill/>
        </p:spPr>
        <p:txBody>
          <a:bodyPr wrap="none" rtlCol="0">
            <a:spAutoFit/>
          </a:bodyPr>
          <a:lstStyle/>
          <a:p>
            <a:r>
              <a:rPr lang="en-US" dirty="0" smtClean="0"/>
              <a:t>1</a:t>
            </a:r>
            <a:endParaRPr lang="en-US" dirty="0"/>
          </a:p>
        </p:txBody>
      </p:sp>
      <p:sp>
        <p:nvSpPr>
          <p:cNvPr id="47" name="TextBox 46"/>
          <p:cNvSpPr txBox="1"/>
          <p:nvPr/>
        </p:nvSpPr>
        <p:spPr>
          <a:xfrm>
            <a:off x="7933044" y="5257800"/>
            <a:ext cx="313044" cy="369332"/>
          </a:xfrm>
          <a:prstGeom prst="rect">
            <a:avLst/>
          </a:prstGeom>
          <a:noFill/>
        </p:spPr>
        <p:txBody>
          <a:bodyPr wrap="none" rtlCol="0">
            <a:spAutoFit/>
          </a:bodyPr>
          <a:lstStyle/>
          <a:p>
            <a:r>
              <a:rPr lang="en-US" dirty="0" smtClean="0"/>
              <a:t>0</a:t>
            </a:r>
            <a:endParaRPr lang="en-US" dirty="0"/>
          </a:p>
        </p:txBody>
      </p:sp>
      <p:sp>
        <p:nvSpPr>
          <p:cNvPr id="48" name="Right Arrow 47"/>
          <p:cNvSpPr/>
          <p:nvPr/>
        </p:nvSpPr>
        <p:spPr bwMode="auto">
          <a:xfrm>
            <a:off x="7086600" y="3810000"/>
            <a:ext cx="533400" cy="762000"/>
          </a:xfrm>
          <a:prstGeom prst="rightArrow">
            <a:avLst/>
          </a:prstGeom>
          <a:solidFill>
            <a:srgbClr val="0000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110" charset="0"/>
            </a:endParaRPr>
          </a:p>
        </p:txBody>
      </p:sp>
    </p:spTree>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r>
              <a:rPr lang="en-US" dirty="0" smtClean="0"/>
              <a:t>Feature based</a:t>
            </a:r>
            <a:endParaRPr lang="en-US" dirty="0"/>
          </a:p>
        </p:txBody>
      </p:sp>
      <p:sp>
        <p:nvSpPr>
          <p:cNvPr id="37891" name="Rectangle 3"/>
          <p:cNvSpPr>
            <a:spLocks noGrp="1" noChangeArrowheads="1"/>
          </p:cNvSpPr>
          <p:nvPr>
            <p:ph type="body" sz="half" idx="1"/>
          </p:nvPr>
        </p:nvSpPr>
        <p:spPr>
          <a:xfrm>
            <a:off x="685800" y="1752600"/>
            <a:ext cx="7543800" cy="533400"/>
          </a:xfrm>
        </p:spPr>
        <p:txBody>
          <a:bodyPr/>
          <a:lstStyle/>
          <a:p>
            <a:pPr marL="0" indent="0">
              <a:buNone/>
            </a:pPr>
            <a:r>
              <a:rPr lang="en-US" sz="2400" dirty="0" smtClean="0"/>
              <a:t>Learn a “boundary” classifier</a:t>
            </a:r>
          </a:p>
        </p:txBody>
      </p:sp>
      <p:grpSp>
        <p:nvGrpSpPr>
          <p:cNvPr id="53" name="Group 52"/>
          <p:cNvGrpSpPr/>
          <p:nvPr/>
        </p:nvGrpSpPr>
        <p:grpSpPr>
          <a:xfrm>
            <a:off x="533400" y="2743200"/>
            <a:ext cx="8402308" cy="3810000"/>
            <a:chOff x="533400" y="2743200"/>
            <a:chExt cx="8402308" cy="3810000"/>
          </a:xfrm>
        </p:grpSpPr>
        <p:sp>
          <p:nvSpPr>
            <p:cNvPr id="32" name="Rectangle 31"/>
            <p:cNvSpPr/>
            <p:nvPr/>
          </p:nvSpPr>
          <p:spPr bwMode="auto">
            <a:xfrm>
              <a:off x="533400" y="2895600"/>
              <a:ext cx="914400" cy="152400"/>
            </a:xfrm>
            <a:prstGeom prst="rect">
              <a:avLst/>
            </a:prstGeom>
            <a:solidFill>
              <a:srgbClr val="008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110" charset="0"/>
              </a:endParaRPr>
            </a:p>
          </p:txBody>
        </p:sp>
        <p:sp>
          <p:nvSpPr>
            <p:cNvPr id="33" name="Rectangle 32"/>
            <p:cNvSpPr/>
            <p:nvPr/>
          </p:nvSpPr>
          <p:spPr bwMode="auto">
            <a:xfrm>
              <a:off x="533400" y="3200400"/>
              <a:ext cx="914400" cy="152400"/>
            </a:xfrm>
            <a:prstGeom prst="rect">
              <a:avLst/>
            </a:prstGeom>
            <a:solidFill>
              <a:srgbClr val="008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110" charset="0"/>
              </a:endParaRPr>
            </a:p>
          </p:txBody>
        </p:sp>
        <p:sp>
          <p:nvSpPr>
            <p:cNvPr id="34" name="Rectangle 33"/>
            <p:cNvSpPr/>
            <p:nvPr/>
          </p:nvSpPr>
          <p:spPr bwMode="auto">
            <a:xfrm>
              <a:off x="533400" y="3505200"/>
              <a:ext cx="914400" cy="152400"/>
            </a:xfrm>
            <a:prstGeom prst="rect">
              <a:avLst/>
            </a:prstGeom>
            <a:solidFill>
              <a:srgbClr val="008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110" charset="0"/>
              </a:endParaRPr>
            </a:p>
          </p:txBody>
        </p:sp>
        <p:sp>
          <p:nvSpPr>
            <p:cNvPr id="35" name="Rectangle 34"/>
            <p:cNvSpPr/>
            <p:nvPr/>
          </p:nvSpPr>
          <p:spPr bwMode="auto">
            <a:xfrm>
              <a:off x="533400" y="3810000"/>
              <a:ext cx="914400" cy="152400"/>
            </a:xfrm>
            <a:prstGeom prst="rect">
              <a:avLst/>
            </a:prstGeom>
            <a:solidFill>
              <a:srgbClr val="3366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110" charset="0"/>
              </a:endParaRPr>
            </a:p>
          </p:txBody>
        </p:sp>
        <p:sp>
          <p:nvSpPr>
            <p:cNvPr id="36" name="Rectangle 35"/>
            <p:cNvSpPr/>
            <p:nvPr/>
          </p:nvSpPr>
          <p:spPr bwMode="auto">
            <a:xfrm>
              <a:off x="533400" y="4114800"/>
              <a:ext cx="914400" cy="152400"/>
            </a:xfrm>
            <a:prstGeom prst="rect">
              <a:avLst/>
            </a:prstGeom>
            <a:solidFill>
              <a:srgbClr val="3366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110" charset="0"/>
              </a:endParaRPr>
            </a:p>
          </p:txBody>
        </p:sp>
        <p:sp>
          <p:nvSpPr>
            <p:cNvPr id="37" name="Rectangle 36"/>
            <p:cNvSpPr/>
            <p:nvPr/>
          </p:nvSpPr>
          <p:spPr bwMode="auto">
            <a:xfrm>
              <a:off x="533400" y="4419600"/>
              <a:ext cx="914400" cy="152400"/>
            </a:xfrm>
            <a:prstGeom prst="rect">
              <a:avLst/>
            </a:prstGeom>
            <a:solidFill>
              <a:srgbClr val="3366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110" charset="0"/>
              </a:endParaRPr>
            </a:p>
          </p:txBody>
        </p:sp>
        <p:sp>
          <p:nvSpPr>
            <p:cNvPr id="38" name="Rectangle 37"/>
            <p:cNvSpPr/>
            <p:nvPr/>
          </p:nvSpPr>
          <p:spPr bwMode="auto">
            <a:xfrm>
              <a:off x="533400" y="4724400"/>
              <a:ext cx="914400" cy="1524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110" charset="0"/>
              </a:endParaRPr>
            </a:p>
          </p:txBody>
        </p:sp>
        <p:sp>
          <p:nvSpPr>
            <p:cNvPr id="39" name="Rectangle 38"/>
            <p:cNvSpPr/>
            <p:nvPr/>
          </p:nvSpPr>
          <p:spPr bwMode="auto">
            <a:xfrm>
              <a:off x="533400" y="5029200"/>
              <a:ext cx="914400" cy="1524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110" charset="0"/>
              </a:endParaRPr>
            </a:p>
          </p:txBody>
        </p:sp>
        <p:sp>
          <p:nvSpPr>
            <p:cNvPr id="40" name="Rectangle 39"/>
            <p:cNvSpPr/>
            <p:nvPr/>
          </p:nvSpPr>
          <p:spPr bwMode="auto">
            <a:xfrm>
              <a:off x="533400" y="5334000"/>
              <a:ext cx="914400" cy="1524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110" charset="0"/>
              </a:endParaRPr>
            </a:p>
          </p:txBody>
        </p:sp>
        <p:sp>
          <p:nvSpPr>
            <p:cNvPr id="41" name="Rectangle 40"/>
            <p:cNvSpPr/>
            <p:nvPr/>
          </p:nvSpPr>
          <p:spPr bwMode="auto">
            <a:xfrm>
              <a:off x="533400" y="5638800"/>
              <a:ext cx="914400" cy="1524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110" charset="0"/>
              </a:endParaRPr>
            </a:p>
          </p:txBody>
        </p:sp>
        <p:sp>
          <p:nvSpPr>
            <p:cNvPr id="42" name="Right Arrow 41"/>
            <p:cNvSpPr/>
            <p:nvPr/>
          </p:nvSpPr>
          <p:spPr bwMode="auto">
            <a:xfrm>
              <a:off x="1905000" y="3810000"/>
              <a:ext cx="533400" cy="762000"/>
            </a:xfrm>
            <a:prstGeom prst="rightArrow">
              <a:avLst/>
            </a:prstGeom>
            <a:solidFill>
              <a:srgbClr val="0000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110" charset="0"/>
              </a:endParaRPr>
            </a:p>
          </p:txBody>
        </p:sp>
        <p:sp>
          <p:nvSpPr>
            <p:cNvPr id="43" name="Rectangle 42"/>
            <p:cNvSpPr/>
            <p:nvPr/>
          </p:nvSpPr>
          <p:spPr bwMode="auto">
            <a:xfrm>
              <a:off x="2743200" y="3581400"/>
              <a:ext cx="914400" cy="152400"/>
            </a:xfrm>
            <a:prstGeom prst="rect">
              <a:avLst/>
            </a:prstGeom>
            <a:solidFill>
              <a:srgbClr val="008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110" charset="0"/>
              </a:endParaRPr>
            </a:p>
          </p:txBody>
        </p:sp>
        <p:sp>
          <p:nvSpPr>
            <p:cNvPr id="44" name="Rectangle 43"/>
            <p:cNvSpPr/>
            <p:nvPr/>
          </p:nvSpPr>
          <p:spPr bwMode="auto">
            <a:xfrm>
              <a:off x="2743200" y="3733800"/>
              <a:ext cx="914400" cy="152400"/>
            </a:xfrm>
            <a:prstGeom prst="rect">
              <a:avLst/>
            </a:prstGeom>
            <a:solidFill>
              <a:srgbClr val="008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110" charset="0"/>
              </a:endParaRPr>
            </a:p>
          </p:txBody>
        </p:sp>
        <p:sp>
          <p:nvSpPr>
            <p:cNvPr id="45" name="Rectangle 44"/>
            <p:cNvSpPr/>
            <p:nvPr/>
          </p:nvSpPr>
          <p:spPr bwMode="auto">
            <a:xfrm>
              <a:off x="2743200" y="3886200"/>
              <a:ext cx="914400" cy="152400"/>
            </a:xfrm>
            <a:prstGeom prst="rect">
              <a:avLst/>
            </a:prstGeom>
            <a:solidFill>
              <a:srgbClr val="008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110" charset="0"/>
              </a:endParaRPr>
            </a:p>
          </p:txBody>
        </p:sp>
        <p:sp>
          <p:nvSpPr>
            <p:cNvPr id="46" name="Rectangle 45"/>
            <p:cNvSpPr/>
            <p:nvPr/>
          </p:nvSpPr>
          <p:spPr bwMode="auto">
            <a:xfrm>
              <a:off x="2743200" y="4495800"/>
              <a:ext cx="914400" cy="152400"/>
            </a:xfrm>
            <a:prstGeom prst="rect">
              <a:avLst/>
            </a:prstGeom>
            <a:solidFill>
              <a:srgbClr val="3366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110" charset="0"/>
              </a:endParaRPr>
            </a:p>
          </p:txBody>
        </p:sp>
        <p:sp>
          <p:nvSpPr>
            <p:cNvPr id="47" name="Rectangle 46"/>
            <p:cNvSpPr/>
            <p:nvPr/>
          </p:nvSpPr>
          <p:spPr bwMode="auto">
            <a:xfrm>
              <a:off x="2743200" y="4648200"/>
              <a:ext cx="914400" cy="152400"/>
            </a:xfrm>
            <a:prstGeom prst="rect">
              <a:avLst/>
            </a:prstGeom>
            <a:solidFill>
              <a:srgbClr val="3366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110" charset="0"/>
              </a:endParaRPr>
            </a:p>
          </p:txBody>
        </p:sp>
        <p:sp>
          <p:nvSpPr>
            <p:cNvPr id="48" name="Rectangle 47"/>
            <p:cNvSpPr/>
            <p:nvPr/>
          </p:nvSpPr>
          <p:spPr bwMode="auto">
            <a:xfrm>
              <a:off x="2743200" y="4343400"/>
              <a:ext cx="914400" cy="152400"/>
            </a:xfrm>
            <a:prstGeom prst="rect">
              <a:avLst/>
            </a:prstGeom>
            <a:solidFill>
              <a:srgbClr val="3366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110" charset="0"/>
              </a:endParaRPr>
            </a:p>
          </p:txBody>
        </p:sp>
        <p:cxnSp>
          <p:nvCxnSpPr>
            <p:cNvPr id="50" name="Straight Arrow Connector 49"/>
            <p:cNvCxnSpPr/>
            <p:nvPr/>
          </p:nvCxnSpPr>
          <p:spPr bwMode="auto">
            <a:xfrm rot="10800000" flipV="1">
              <a:off x="1447800" y="3276600"/>
              <a:ext cx="838200" cy="457200"/>
            </a:xfrm>
            <a:prstGeom prst="straightConnector1">
              <a:avLst/>
            </a:prstGeom>
            <a:solidFill>
              <a:schemeClr val="accent1"/>
            </a:solidFill>
            <a:ln w="9525" cap="flat" cmpd="sng" algn="ctr">
              <a:solidFill>
                <a:srgbClr val="FF0000"/>
              </a:solidFill>
              <a:prstDash val="solid"/>
              <a:round/>
              <a:headEnd type="none" w="med" len="med"/>
              <a:tailEnd type="arrow"/>
            </a:ln>
            <a:effectLst/>
          </p:spPr>
        </p:cxnSp>
        <p:sp>
          <p:nvSpPr>
            <p:cNvPr id="52" name="Right Arrow 51"/>
            <p:cNvSpPr/>
            <p:nvPr/>
          </p:nvSpPr>
          <p:spPr bwMode="auto">
            <a:xfrm>
              <a:off x="3962400" y="3810000"/>
              <a:ext cx="533400" cy="762000"/>
            </a:xfrm>
            <a:prstGeom prst="rightArrow">
              <a:avLst/>
            </a:prstGeom>
            <a:solidFill>
              <a:srgbClr val="0000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110" charset="0"/>
              </a:endParaRPr>
            </a:p>
          </p:txBody>
        </p:sp>
        <p:sp>
          <p:nvSpPr>
            <p:cNvPr id="30" name="TextBox 29"/>
            <p:cNvSpPr txBox="1"/>
            <p:nvPr/>
          </p:nvSpPr>
          <p:spPr>
            <a:xfrm>
              <a:off x="4724400" y="2743200"/>
              <a:ext cx="2237699" cy="646331"/>
            </a:xfrm>
            <a:prstGeom prst="rect">
              <a:avLst/>
            </a:prstGeom>
            <a:noFill/>
          </p:spPr>
          <p:txBody>
            <a:bodyPr wrap="none" rtlCol="0">
              <a:spAutoFit/>
            </a:bodyPr>
            <a:lstStyle/>
            <a:p>
              <a:r>
                <a:rPr lang="en-US" dirty="0" smtClean="0"/>
                <a:t>extract features</a:t>
              </a:r>
            </a:p>
            <a:p>
              <a:r>
                <a:rPr lang="en-US" dirty="0" smtClean="0"/>
                <a:t>from each boundary</a:t>
              </a:r>
              <a:endParaRPr lang="en-US" dirty="0"/>
            </a:p>
          </p:txBody>
        </p:sp>
        <p:sp>
          <p:nvSpPr>
            <p:cNvPr id="31" name="TextBox 30"/>
            <p:cNvSpPr txBox="1"/>
            <p:nvPr/>
          </p:nvSpPr>
          <p:spPr>
            <a:xfrm>
              <a:off x="4876800" y="3974068"/>
              <a:ext cx="1655697" cy="369332"/>
            </a:xfrm>
            <a:prstGeom prst="rect">
              <a:avLst/>
            </a:prstGeom>
            <a:noFill/>
          </p:spPr>
          <p:txBody>
            <a:bodyPr wrap="none" rtlCol="0">
              <a:spAutoFit/>
            </a:bodyPr>
            <a:lstStyle/>
            <a:p>
              <a:r>
                <a:rPr lang="en-US" dirty="0" smtClean="0"/>
                <a:t>[f</a:t>
              </a:r>
              <a:r>
                <a:rPr lang="en-US" baseline="-25000" dirty="0" smtClean="0"/>
                <a:t>1</a:t>
              </a:r>
              <a:r>
                <a:rPr lang="en-US" dirty="0" smtClean="0"/>
                <a:t>, f</a:t>
              </a:r>
              <a:r>
                <a:rPr lang="en-US" baseline="-25000" dirty="0" smtClean="0"/>
                <a:t>2</a:t>
              </a:r>
              <a:r>
                <a:rPr lang="en-US" dirty="0" smtClean="0"/>
                <a:t>, f</a:t>
              </a:r>
              <a:r>
                <a:rPr lang="en-US" baseline="-25000" dirty="0" smtClean="0"/>
                <a:t>3</a:t>
              </a:r>
              <a:r>
                <a:rPr lang="en-US" dirty="0" smtClean="0"/>
                <a:t>, …, f</a:t>
              </a:r>
              <a:r>
                <a:rPr lang="en-US" baseline="-25000" dirty="0" smtClean="0"/>
                <a:t>n</a:t>
              </a:r>
              <a:r>
                <a:rPr lang="en-US" dirty="0" smtClean="0"/>
                <a:t>]</a:t>
              </a:r>
              <a:endParaRPr lang="en-US" dirty="0"/>
            </a:p>
          </p:txBody>
        </p:sp>
        <p:grpSp>
          <p:nvGrpSpPr>
            <p:cNvPr id="49" name="Group 37"/>
            <p:cNvGrpSpPr/>
            <p:nvPr/>
          </p:nvGrpSpPr>
          <p:grpSpPr>
            <a:xfrm>
              <a:off x="5105400" y="5181600"/>
              <a:ext cx="1371600" cy="1371600"/>
              <a:chOff x="7391400" y="3505200"/>
              <a:chExt cx="1371600" cy="1371600"/>
            </a:xfrm>
          </p:grpSpPr>
          <p:sp>
            <p:nvSpPr>
              <p:cNvPr id="51" name="Rounded Rectangle 50"/>
              <p:cNvSpPr/>
              <p:nvPr/>
            </p:nvSpPr>
            <p:spPr bwMode="auto">
              <a:xfrm>
                <a:off x="7391400" y="3505200"/>
                <a:ext cx="1371600" cy="1371600"/>
              </a:xfrm>
              <a:prstGeom prst="roundRect">
                <a:avLst/>
              </a:prstGeom>
              <a:ln>
                <a:headEnd type="none" w="med" len="med"/>
                <a:tailEnd type="none" w="med" len="me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110" charset="0"/>
                </a:endParaRPr>
              </a:p>
            </p:txBody>
          </p:sp>
          <p:sp>
            <p:nvSpPr>
              <p:cNvPr id="59" name="TextBox 58"/>
              <p:cNvSpPr txBox="1"/>
              <p:nvPr/>
            </p:nvSpPr>
            <p:spPr>
              <a:xfrm>
                <a:off x="7501860" y="3943290"/>
                <a:ext cx="1184940" cy="400110"/>
              </a:xfrm>
              <a:prstGeom prst="rect">
                <a:avLst/>
              </a:prstGeom>
              <a:noFill/>
            </p:spPr>
            <p:txBody>
              <a:bodyPr wrap="none" rtlCol="0">
                <a:spAutoFit/>
              </a:bodyPr>
              <a:lstStyle/>
              <a:p>
                <a:r>
                  <a:rPr lang="en-US" sz="2000" dirty="0" smtClean="0"/>
                  <a:t>classifier</a:t>
                </a:r>
                <a:endParaRPr lang="en-US" sz="2000" dirty="0"/>
              </a:p>
            </p:txBody>
          </p:sp>
        </p:grpSp>
        <p:sp>
          <p:nvSpPr>
            <p:cNvPr id="60" name="Right Arrow 59"/>
            <p:cNvSpPr/>
            <p:nvPr/>
          </p:nvSpPr>
          <p:spPr bwMode="auto">
            <a:xfrm rot="5400000">
              <a:off x="5448300" y="4381500"/>
              <a:ext cx="533400" cy="762000"/>
            </a:xfrm>
            <a:prstGeom prst="rightArrow">
              <a:avLst/>
            </a:prstGeom>
            <a:solidFill>
              <a:srgbClr val="0000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110" charset="0"/>
              </a:endParaRPr>
            </a:p>
          </p:txBody>
        </p:sp>
        <p:sp>
          <p:nvSpPr>
            <p:cNvPr id="61" name="Right Arrow 60"/>
            <p:cNvSpPr/>
            <p:nvPr/>
          </p:nvSpPr>
          <p:spPr bwMode="auto">
            <a:xfrm>
              <a:off x="6781800" y="5410200"/>
              <a:ext cx="533400" cy="762000"/>
            </a:xfrm>
            <a:prstGeom prst="rightArrow">
              <a:avLst/>
            </a:prstGeom>
            <a:solidFill>
              <a:srgbClr val="0000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110" charset="0"/>
              </a:endParaRPr>
            </a:p>
          </p:txBody>
        </p:sp>
        <p:sp>
          <p:nvSpPr>
            <p:cNvPr id="62" name="TextBox 61"/>
            <p:cNvSpPr txBox="1"/>
            <p:nvPr/>
          </p:nvSpPr>
          <p:spPr>
            <a:xfrm>
              <a:off x="7467600" y="5257800"/>
              <a:ext cx="1468108" cy="923330"/>
            </a:xfrm>
            <a:prstGeom prst="rect">
              <a:avLst/>
            </a:prstGeom>
            <a:noFill/>
          </p:spPr>
          <p:txBody>
            <a:bodyPr wrap="none" rtlCol="0">
              <a:spAutoFit/>
            </a:bodyPr>
            <a:lstStyle/>
            <a:p>
              <a:pPr algn="ctr"/>
              <a:r>
                <a:rPr lang="en-US" dirty="0" smtClean="0"/>
                <a:t>boundary</a:t>
              </a:r>
            </a:p>
            <a:p>
              <a:pPr algn="ctr"/>
              <a:r>
                <a:rPr lang="en-US" dirty="0" smtClean="0"/>
                <a:t>or </a:t>
              </a:r>
            </a:p>
            <a:p>
              <a:pPr algn="ctr"/>
              <a:r>
                <a:rPr lang="en-US" dirty="0" smtClean="0"/>
                <a:t>no boundary</a:t>
              </a:r>
              <a:endParaRPr lang="en-US" dirty="0"/>
            </a:p>
          </p:txBody>
        </p:sp>
      </p:gr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7891">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891"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r>
              <a:rPr lang="en-US" dirty="0" smtClean="0"/>
              <a:t>Features?</a:t>
            </a:r>
            <a:endParaRPr lang="en-US" dirty="0"/>
          </a:p>
        </p:txBody>
      </p:sp>
      <p:sp>
        <p:nvSpPr>
          <p:cNvPr id="40963" name="Rectangle 3"/>
          <p:cNvSpPr>
            <a:spLocks noGrp="1" noChangeArrowheads="1"/>
          </p:cNvSpPr>
          <p:nvPr>
            <p:ph type="body" idx="1"/>
          </p:nvPr>
        </p:nvSpPr>
        <p:spPr>
          <a:xfrm>
            <a:off x="457200" y="1752600"/>
            <a:ext cx="7848600" cy="4419600"/>
          </a:xfrm>
        </p:spPr>
        <p:txBody>
          <a:bodyPr/>
          <a:lstStyle/>
          <a:p>
            <a:pPr marL="0" indent="0">
              <a:buNone/>
            </a:pPr>
            <a:r>
              <a:rPr lang="en-US" sz="2000" dirty="0" smtClean="0">
                <a:solidFill>
                  <a:srgbClr val="FF0000"/>
                </a:solidFill>
              </a:rPr>
              <a:t>What types of things would be indicative of a shift in topic (or alternatively of staying within a topic)?</a:t>
            </a:r>
          </a:p>
          <a:p>
            <a:endParaRPr lang="en-US" sz="2000" dirty="0" smtClean="0"/>
          </a:p>
          <a:p>
            <a:r>
              <a:rPr lang="en-US" sz="2000" dirty="0" smtClean="0"/>
              <a:t>Particular words</a:t>
            </a:r>
          </a:p>
          <a:p>
            <a:pPr lvl="1"/>
            <a:r>
              <a:rPr lang="en-US" sz="1800" dirty="0" smtClean="0"/>
              <a:t>Word groups (e.g. synonyms)</a:t>
            </a:r>
          </a:p>
          <a:p>
            <a:r>
              <a:rPr lang="en-US" sz="2000" dirty="0" smtClean="0"/>
              <a:t>Pronouns within 5 words from beginning</a:t>
            </a:r>
          </a:p>
          <a:p>
            <a:r>
              <a:rPr lang="en-US" sz="2000" dirty="0" smtClean="0"/>
              <a:t>Lexical chain features</a:t>
            </a:r>
          </a:p>
          <a:p>
            <a:r>
              <a:rPr lang="en-US" sz="2000" dirty="0" smtClean="0"/>
              <a:t>Part of a conversation?</a:t>
            </a:r>
          </a:p>
          <a:p>
            <a:r>
              <a:rPr lang="en-US" sz="2000" dirty="0" smtClean="0"/>
              <a:t>Number </a:t>
            </a:r>
            <a:r>
              <a:rPr lang="en-US" sz="2000" dirty="0"/>
              <a:t>of named entities</a:t>
            </a:r>
          </a:p>
          <a:p>
            <a:r>
              <a:rPr lang="en-US" sz="2000" dirty="0"/>
              <a:t>Number of synonyms to the right and left</a:t>
            </a:r>
            <a:endParaRPr lang="en-US" sz="2000" dirty="0" smtClean="0"/>
          </a:p>
          <a:p>
            <a:r>
              <a:rPr lang="en-US" sz="2000" dirty="0" smtClean="0"/>
              <a:t>Full name</a:t>
            </a:r>
          </a:p>
          <a:p>
            <a:r>
              <a:rPr lang="en-US" sz="2000" dirty="0" smtClean="0"/>
              <a:t>numbers</a:t>
            </a:r>
          </a:p>
          <a:p>
            <a:r>
              <a:rPr lang="en-US" sz="2000" dirty="0" smtClean="0"/>
              <a:t>…</a:t>
            </a:r>
          </a:p>
          <a:p>
            <a:pPr lvl="1"/>
            <a:endParaRPr lang="en-US" sz="1600" dirty="0" smtClean="0"/>
          </a:p>
          <a:p>
            <a:pPr lvl="1"/>
            <a:endParaRPr lang="en-US" sz="1600" dirty="0" smtClean="0"/>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0963">
                                            <p:txEl>
                                              <p:pRg st="2" end="2"/>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0963">
                                            <p:txEl>
                                              <p:pRg st="3" end="3"/>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40963">
                                            <p:txEl>
                                              <p:pRg st="4" end="4"/>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40963">
                                            <p:txEl>
                                              <p:pRg st="5" end="5"/>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40963">
                                            <p:txEl>
                                              <p:pRg st="6" end="6"/>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40963">
                                            <p:txEl>
                                              <p:pRg st="7" end="7"/>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40963">
                                            <p:txEl>
                                              <p:pRg st="8" end="8"/>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40963">
                                            <p:txEl>
                                              <p:pRg st="9" end="9"/>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40963">
                                            <p:txEl>
                                              <p:pRg st="10" end="10"/>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4096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6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Evaluation</a:t>
            </a:r>
            <a:endParaRPr lang="en-US" dirty="0"/>
          </a:p>
        </p:txBody>
      </p:sp>
      <p:sp>
        <p:nvSpPr>
          <p:cNvPr id="5" name="TextBox 4"/>
          <p:cNvSpPr txBox="1"/>
          <p:nvPr/>
        </p:nvSpPr>
        <p:spPr>
          <a:xfrm>
            <a:off x="152400" y="1752601"/>
            <a:ext cx="1295400" cy="584776"/>
          </a:xfrm>
          <a:prstGeom prst="rect">
            <a:avLst/>
          </a:prstGeom>
          <a:noFill/>
        </p:spPr>
        <p:txBody>
          <a:bodyPr wrap="square" rtlCol="0">
            <a:spAutoFit/>
          </a:bodyPr>
          <a:lstStyle/>
          <a:p>
            <a:r>
              <a:rPr lang="en-US" sz="3200" dirty="0" smtClean="0">
                <a:solidFill>
                  <a:srgbClr val="0000FF"/>
                </a:solidFill>
              </a:rPr>
              <a:t>Setup</a:t>
            </a:r>
          </a:p>
        </p:txBody>
      </p:sp>
      <p:sp>
        <p:nvSpPr>
          <p:cNvPr id="6" name="TextBox 5"/>
          <p:cNvSpPr txBox="1"/>
          <p:nvPr/>
        </p:nvSpPr>
        <p:spPr>
          <a:xfrm>
            <a:off x="381000" y="2514600"/>
            <a:ext cx="683851" cy="400110"/>
          </a:xfrm>
          <a:prstGeom prst="rect">
            <a:avLst/>
          </a:prstGeom>
          <a:noFill/>
        </p:spPr>
        <p:txBody>
          <a:bodyPr wrap="none" rtlCol="0">
            <a:spAutoFit/>
          </a:bodyPr>
          <a:lstStyle/>
          <a:p>
            <a:r>
              <a:rPr lang="en-US" sz="2000" dirty="0" smtClean="0"/>
              <a:t>data</a:t>
            </a:r>
            <a:endParaRPr lang="en-US" sz="2000" dirty="0"/>
          </a:p>
        </p:txBody>
      </p:sp>
      <p:sp>
        <p:nvSpPr>
          <p:cNvPr id="7" name="Rectangle 6"/>
          <p:cNvSpPr/>
          <p:nvPr/>
        </p:nvSpPr>
        <p:spPr bwMode="auto">
          <a:xfrm>
            <a:off x="533400" y="3200400"/>
            <a:ext cx="609600" cy="381000"/>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110" charset="0"/>
            </a:endParaRPr>
          </a:p>
        </p:txBody>
      </p:sp>
      <p:sp>
        <p:nvSpPr>
          <p:cNvPr id="8" name="Rectangle 7"/>
          <p:cNvSpPr/>
          <p:nvPr/>
        </p:nvSpPr>
        <p:spPr bwMode="auto">
          <a:xfrm>
            <a:off x="533400" y="3810000"/>
            <a:ext cx="609600" cy="381000"/>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110" charset="0"/>
            </a:endParaRPr>
          </a:p>
        </p:txBody>
      </p:sp>
      <p:sp>
        <p:nvSpPr>
          <p:cNvPr id="9" name="Rectangle 8"/>
          <p:cNvSpPr/>
          <p:nvPr/>
        </p:nvSpPr>
        <p:spPr bwMode="auto">
          <a:xfrm>
            <a:off x="533400" y="4419600"/>
            <a:ext cx="609600" cy="381000"/>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110" charset="0"/>
            </a:endParaRPr>
          </a:p>
        </p:txBody>
      </p:sp>
      <p:sp>
        <p:nvSpPr>
          <p:cNvPr id="10" name="Rectangle 9"/>
          <p:cNvSpPr/>
          <p:nvPr/>
        </p:nvSpPr>
        <p:spPr bwMode="auto">
          <a:xfrm>
            <a:off x="533400" y="5029200"/>
            <a:ext cx="609600" cy="381000"/>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110" charset="0"/>
            </a:endParaRPr>
          </a:p>
        </p:txBody>
      </p:sp>
      <p:sp>
        <p:nvSpPr>
          <p:cNvPr id="11" name="Rectangle 10"/>
          <p:cNvSpPr/>
          <p:nvPr/>
        </p:nvSpPr>
        <p:spPr bwMode="auto">
          <a:xfrm>
            <a:off x="533400" y="5638800"/>
            <a:ext cx="609600" cy="381000"/>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110" charset="0"/>
            </a:endParaRPr>
          </a:p>
        </p:txBody>
      </p:sp>
      <p:sp>
        <p:nvSpPr>
          <p:cNvPr id="12" name="TextBox 11"/>
          <p:cNvSpPr txBox="1"/>
          <p:nvPr/>
        </p:nvSpPr>
        <p:spPr>
          <a:xfrm>
            <a:off x="1295400" y="2514600"/>
            <a:ext cx="812217" cy="400110"/>
          </a:xfrm>
          <a:prstGeom prst="rect">
            <a:avLst/>
          </a:prstGeom>
          <a:noFill/>
        </p:spPr>
        <p:txBody>
          <a:bodyPr wrap="none" rtlCol="0">
            <a:spAutoFit/>
          </a:bodyPr>
          <a:lstStyle/>
          <a:p>
            <a:r>
              <a:rPr lang="en-US" sz="2000" dirty="0" smtClean="0"/>
              <a:t>Label</a:t>
            </a:r>
            <a:endParaRPr lang="en-US" sz="2000" dirty="0"/>
          </a:p>
        </p:txBody>
      </p:sp>
      <p:sp>
        <p:nvSpPr>
          <p:cNvPr id="13" name="TextBox 12"/>
          <p:cNvSpPr txBox="1"/>
          <p:nvPr/>
        </p:nvSpPr>
        <p:spPr>
          <a:xfrm>
            <a:off x="1532244" y="3212068"/>
            <a:ext cx="313044" cy="369332"/>
          </a:xfrm>
          <a:prstGeom prst="rect">
            <a:avLst/>
          </a:prstGeom>
          <a:noFill/>
        </p:spPr>
        <p:txBody>
          <a:bodyPr wrap="none" rtlCol="0">
            <a:spAutoFit/>
          </a:bodyPr>
          <a:lstStyle/>
          <a:p>
            <a:r>
              <a:rPr lang="en-US" dirty="0" smtClean="0"/>
              <a:t>0</a:t>
            </a:r>
            <a:endParaRPr lang="en-US" dirty="0"/>
          </a:p>
        </p:txBody>
      </p:sp>
      <p:sp>
        <p:nvSpPr>
          <p:cNvPr id="14" name="TextBox 13"/>
          <p:cNvSpPr txBox="1"/>
          <p:nvPr/>
        </p:nvSpPr>
        <p:spPr>
          <a:xfrm>
            <a:off x="1532244" y="3810000"/>
            <a:ext cx="313044" cy="369332"/>
          </a:xfrm>
          <a:prstGeom prst="rect">
            <a:avLst/>
          </a:prstGeom>
          <a:noFill/>
        </p:spPr>
        <p:txBody>
          <a:bodyPr wrap="none" rtlCol="0">
            <a:spAutoFit/>
          </a:bodyPr>
          <a:lstStyle/>
          <a:p>
            <a:r>
              <a:rPr lang="en-US" dirty="0" smtClean="0"/>
              <a:t>0</a:t>
            </a:r>
            <a:endParaRPr lang="en-US" dirty="0"/>
          </a:p>
        </p:txBody>
      </p:sp>
      <p:sp>
        <p:nvSpPr>
          <p:cNvPr id="15" name="TextBox 14"/>
          <p:cNvSpPr txBox="1"/>
          <p:nvPr/>
        </p:nvSpPr>
        <p:spPr>
          <a:xfrm>
            <a:off x="1532244" y="4419600"/>
            <a:ext cx="313044" cy="369332"/>
          </a:xfrm>
          <a:prstGeom prst="rect">
            <a:avLst/>
          </a:prstGeom>
          <a:noFill/>
        </p:spPr>
        <p:txBody>
          <a:bodyPr wrap="none" rtlCol="0">
            <a:spAutoFit/>
          </a:bodyPr>
          <a:lstStyle/>
          <a:p>
            <a:r>
              <a:rPr lang="en-US" dirty="0" smtClean="0"/>
              <a:t>1</a:t>
            </a:r>
            <a:endParaRPr lang="en-US" dirty="0"/>
          </a:p>
        </p:txBody>
      </p:sp>
      <p:sp>
        <p:nvSpPr>
          <p:cNvPr id="16" name="TextBox 15"/>
          <p:cNvSpPr txBox="1"/>
          <p:nvPr/>
        </p:nvSpPr>
        <p:spPr>
          <a:xfrm>
            <a:off x="1532244" y="5040868"/>
            <a:ext cx="313044" cy="369332"/>
          </a:xfrm>
          <a:prstGeom prst="rect">
            <a:avLst/>
          </a:prstGeom>
          <a:noFill/>
        </p:spPr>
        <p:txBody>
          <a:bodyPr wrap="none" rtlCol="0">
            <a:spAutoFit/>
          </a:bodyPr>
          <a:lstStyle/>
          <a:p>
            <a:r>
              <a:rPr lang="en-US" dirty="0" smtClean="0"/>
              <a:t>1</a:t>
            </a:r>
            <a:endParaRPr lang="en-US" dirty="0"/>
          </a:p>
        </p:txBody>
      </p:sp>
      <p:sp>
        <p:nvSpPr>
          <p:cNvPr id="17" name="TextBox 16"/>
          <p:cNvSpPr txBox="1"/>
          <p:nvPr/>
        </p:nvSpPr>
        <p:spPr>
          <a:xfrm>
            <a:off x="1524000" y="5638800"/>
            <a:ext cx="313044" cy="369332"/>
          </a:xfrm>
          <a:prstGeom prst="rect">
            <a:avLst/>
          </a:prstGeom>
          <a:noFill/>
        </p:spPr>
        <p:txBody>
          <a:bodyPr wrap="none" rtlCol="0">
            <a:spAutoFit/>
          </a:bodyPr>
          <a:lstStyle/>
          <a:p>
            <a:r>
              <a:rPr lang="en-US" dirty="0" smtClean="0"/>
              <a:t>0</a:t>
            </a:r>
            <a:endParaRPr lang="en-US" dirty="0"/>
          </a:p>
        </p:txBody>
      </p:sp>
      <p:sp>
        <p:nvSpPr>
          <p:cNvPr id="18" name="Right Arrow 17"/>
          <p:cNvSpPr/>
          <p:nvPr/>
        </p:nvSpPr>
        <p:spPr bwMode="auto">
          <a:xfrm>
            <a:off x="2895600" y="4114800"/>
            <a:ext cx="533400" cy="762000"/>
          </a:xfrm>
          <a:prstGeom prst="rightArrow">
            <a:avLst/>
          </a:prstGeom>
          <a:solidFill>
            <a:srgbClr val="0000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110" charset="0"/>
            </a:endParaRPr>
          </a:p>
        </p:txBody>
      </p:sp>
      <p:sp>
        <p:nvSpPr>
          <p:cNvPr id="19" name="TextBox 18"/>
          <p:cNvSpPr txBox="1"/>
          <p:nvPr/>
        </p:nvSpPr>
        <p:spPr>
          <a:xfrm>
            <a:off x="2286000" y="5410200"/>
            <a:ext cx="1891564" cy="923330"/>
          </a:xfrm>
          <a:prstGeom prst="rect">
            <a:avLst/>
          </a:prstGeom>
          <a:noFill/>
        </p:spPr>
        <p:txBody>
          <a:bodyPr wrap="none" rtlCol="0">
            <a:spAutoFit/>
          </a:bodyPr>
          <a:lstStyle/>
          <a:p>
            <a:r>
              <a:rPr lang="en-US" dirty="0" smtClean="0"/>
              <a:t>split into </a:t>
            </a:r>
            <a:br>
              <a:rPr lang="en-US" dirty="0" smtClean="0"/>
            </a:br>
            <a:r>
              <a:rPr lang="en-US" dirty="0" smtClean="0"/>
              <a:t>training data</a:t>
            </a:r>
          </a:p>
          <a:p>
            <a:r>
              <a:rPr lang="en-US" dirty="0" smtClean="0"/>
              <a:t>and testing data</a:t>
            </a:r>
            <a:endParaRPr lang="en-US" dirty="0"/>
          </a:p>
        </p:txBody>
      </p:sp>
      <p:sp>
        <p:nvSpPr>
          <p:cNvPr id="20" name="Rectangle 19"/>
          <p:cNvSpPr/>
          <p:nvPr/>
        </p:nvSpPr>
        <p:spPr bwMode="auto">
          <a:xfrm>
            <a:off x="4403112" y="2590800"/>
            <a:ext cx="609600" cy="381000"/>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110" charset="0"/>
            </a:endParaRPr>
          </a:p>
        </p:txBody>
      </p:sp>
      <p:sp>
        <p:nvSpPr>
          <p:cNvPr id="21" name="Rectangle 20"/>
          <p:cNvSpPr/>
          <p:nvPr/>
        </p:nvSpPr>
        <p:spPr bwMode="auto">
          <a:xfrm>
            <a:off x="4403112" y="3200400"/>
            <a:ext cx="609600" cy="381000"/>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110" charset="0"/>
            </a:endParaRPr>
          </a:p>
        </p:txBody>
      </p:sp>
      <p:sp>
        <p:nvSpPr>
          <p:cNvPr id="22" name="Rectangle 21"/>
          <p:cNvSpPr/>
          <p:nvPr/>
        </p:nvSpPr>
        <p:spPr bwMode="auto">
          <a:xfrm>
            <a:off x="4403112" y="3810000"/>
            <a:ext cx="609600" cy="381000"/>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110" charset="0"/>
            </a:endParaRPr>
          </a:p>
        </p:txBody>
      </p:sp>
      <p:sp>
        <p:nvSpPr>
          <p:cNvPr id="23" name="Rectangle 22"/>
          <p:cNvSpPr/>
          <p:nvPr/>
        </p:nvSpPr>
        <p:spPr bwMode="auto">
          <a:xfrm>
            <a:off x="4403112" y="5105400"/>
            <a:ext cx="609600" cy="381000"/>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110" charset="0"/>
            </a:endParaRPr>
          </a:p>
        </p:txBody>
      </p:sp>
      <p:sp>
        <p:nvSpPr>
          <p:cNvPr id="24" name="Rectangle 23"/>
          <p:cNvSpPr/>
          <p:nvPr/>
        </p:nvSpPr>
        <p:spPr bwMode="auto">
          <a:xfrm>
            <a:off x="4403112" y="5715000"/>
            <a:ext cx="609600" cy="381000"/>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110" charset="0"/>
            </a:endParaRPr>
          </a:p>
        </p:txBody>
      </p:sp>
      <p:sp>
        <p:nvSpPr>
          <p:cNvPr id="25" name="TextBox 24"/>
          <p:cNvSpPr txBox="1"/>
          <p:nvPr/>
        </p:nvSpPr>
        <p:spPr>
          <a:xfrm>
            <a:off x="5401956" y="2602468"/>
            <a:ext cx="313044" cy="369332"/>
          </a:xfrm>
          <a:prstGeom prst="rect">
            <a:avLst/>
          </a:prstGeom>
          <a:noFill/>
        </p:spPr>
        <p:txBody>
          <a:bodyPr wrap="none" rtlCol="0">
            <a:spAutoFit/>
          </a:bodyPr>
          <a:lstStyle/>
          <a:p>
            <a:r>
              <a:rPr lang="en-US" dirty="0" smtClean="0"/>
              <a:t>0</a:t>
            </a:r>
            <a:endParaRPr lang="en-US" dirty="0"/>
          </a:p>
        </p:txBody>
      </p:sp>
      <p:sp>
        <p:nvSpPr>
          <p:cNvPr id="26" name="TextBox 25"/>
          <p:cNvSpPr txBox="1"/>
          <p:nvPr/>
        </p:nvSpPr>
        <p:spPr>
          <a:xfrm>
            <a:off x="5401956" y="3200400"/>
            <a:ext cx="313044" cy="369332"/>
          </a:xfrm>
          <a:prstGeom prst="rect">
            <a:avLst/>
          </a:prstGeom>
          <a:noFill/>
        </p:spPr>
        <p:txBody>
          <a:bodyPr wrap="none" rtlCol="0">
            <a:spAutoFit/>
          </a:bodyPr>
          <a:lstStyle/>
          <a:p>
            <a:r>
              <a:rPr lang="en-US" dirty="0" smtClean="0"/>
              <a:t>0</a:t>
            </a:r>
            <a:endParaRPr lang="en-US" dirty="0"/>
          </a:p>
        </p:txBody>
      </p:sp>
      <p:sp>
        <p:nvSpPr>
          <p:cNvPr id="27" name="TextBox 26"/>
          <p:cNvSpPr txBox="1"/>
          <p:nvPr/>
        </p:nvSpPr>
        <p:spPr>
          <a:xfrm>
            <a:off x="5401956" y="3810000"/>
            <a:ext cx="313044" cy="369332"/>
          </a:xfrm>
          <a:prstGeom prst="rect">
            <a:avLst/>
          </a:prstGeom>
          <a:noFill/>
        </p:spPr>
        <p:txBody>
          <a:bodyPr wrap="none" rtlCol="0">
            <a:spAutoFit/>
          </a:bodyPr>
          <a:lstStyle/>
          <a:p>
            <a:r>
              <a:rPr lang="en-US" dirty="0" smtClean="0"/>
              <a:t>1</a:t>
            </a:r>
            <a:endParaRPr lang="en-US" dirty="0"/>
          </a:p>
        </p:txBody>
      </p:sp>
      <p:sp>
        <p:nvSpPr>
          <p:cNvPr id="28" name="TextBox 27"/>
          <p:cNvSpPr txBox="1"/>
          <p:nvPr/>
        </p:nvSpPr>
        <p:spPr>
          <a:xfrm>
            <a:off x="5401956" y="5117068"/>
            <a:ext cx="313044" cy="369332"/>
          </a:xfrm>
          <a:prstGeom prst="rect">
            <a:avLst/>
          </a:prstGeom>
          <a:noFill/>
        </p:spPr>
        <p:txBody>
          <a:bodyPr wrap="none" rtlCol="0">
            <a:spAutoFit/>
          </a:bodyPr>
          <a:lstStyle/>
          <a:p>
            <a:r>
              <a:rPr lang="en-US" dirty="0" smtClean="0"/>
              <a:t>1</a:t>
            </a:r>
            <a:endParaRPr lang="en-US" dirty="0"/>
          </a:p>
        </p:txBody>
      </p:sp>
      <p:sp>
        <p:nvSpPr>
          <p:cNvPr id="29" name="TextBox 28"/>
          <p:cNvSpPr txBox="1"/>
          <p:nvPr/>
        </p:nvSpPr>
        <p:spPr>
          <a:xfrm>
            <a:off x="5393712" y="5715000"/>
            <a:ext cx="313044" cy="369332"/>
          </a:xfrm>
          <a:prstGeom prst="rect">
            <a:avLst/>
          </a:prstGeom>
          <a:noFill/>
        </p:spPr>
        <p:txBody>
          <a:bodyPr wrap="none" rtlCol="0">
            <a:spAutoFit/>
          </a:bodyPr>
          <a:lstStyle/>
          <a:p>
            <a:r>
              <a:rPr lang="en-US" dirty="0" smtClean="0"/>
              <a:t>0</a:t>
            </a:r>
            <a:endParaRPr lang="en-US" dirty="0"/>
          </a:p>
        </p:txBody>
      </p:sp>
      <p:sp>
        <p:nvSpPr>
          <p:cNvPr id="30" name="Rectangle 29"/>
          <p:cNvSpPr/>
          <p:nvPr/>
        </p:nvSpPr>
        <p:spPr bwMode="auto">
          <a:xfrm>
            <a:off x="4267200" y="2362200"/>
            <a:ext cx="1676400" cy="1981200"/>
          </a:xfrm>
          <a:prstGeom prst="rect">
            <a:avLst/>
          </a:prstGeom>
          <a:no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110" charset="0"/>
            </a:endParaRPr>
          </a:p>
        </p:txBody>
      </p:sp>
      <p:sp>
        <p:nvSpPr>
          <p:cNvPr id="31" name="Rectangle 30"/>
          <p:cNvSpPr/>
          <p:nvPr/>
        </p:nvSpPr>
        <p:spPr bwMode="auto">
          <a:xfrm>
            <a:off x="4267200" y="4876800"/>
            <a:ext cx="1676400" cy="1371600"/>
          </a:xfrm>
          <a:prstGeom prst="rect">
            <a:avLst/>
          </a:prstGeom>
          <a:no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110" charset="0"/>
            </a:endParaRPr>
          </a:p>
        </p:txBody>
      </p:sp>
      <p:sp>
        <p:nvSpPr>
          <p:cNvPr id="32" name="Right Arrow 31"/>
          <p:cNvSpPr/>
          <p:nvPr/>
        </p:nvSpPr>
        <p:spPr bwMode="auto">
          <a:xfrm>
            <a:off x="6172200" y="2971800"/>
            <a:ext cx="533400" cy="762000"/>
          </a:xfrm>
          <a:prstGeom prst="rightArrow">
            <a:avLst/>
          </a:prstGeom>
          <a:solidFill>
            <a:srgbClr val="0000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110" charset="0"/>
            </a:endParaRPr>
          </a:p>
        </p:txBody>
      </p:sp>
      <p:sp>
        <p:nvSpPr>
          <p:cNvPr id="34" name="TextBox 33"/>
          <p:cNvSpPr txBox="1"/>
          <p:nvPr/>
        </p:nvSpPr>
        <p:spPr>
          <a:xfrm>
            <a:off x="6019800" y="3810000"/>
            <a:ext cx="1282347" cy="1015663"/>
          </a:xfrm>
          <a:prstGeom prst="rect">
            <a:avLst/>
          </a:prstGeom>
          <a:noFill/>
        </p:spPr>
        <p:txBody>
          <a:bodyPr wrap="none" rtlCol="0">
            <a:spAutoFit/>
          </a:bodyPr>
          <a:lstStyle/>
          <a:p>
            <a:r>
              <a:rPr lang="en-US" sz="2000" dirty="0" smtClean="0"/>
              <a:t>train a </a:t>
            </a:r>
          </a:p>
          <a:p>
            <a:r>
              <a:rPr lang="en-US" sz="2000" dirty="0" smtClean="0"/>
              <a:t>predictive</a:t>
            </a:r>
          </a:p>
          <a:p>
            <a:r>
              <a:rPr lang="en-US" sz="2000" dirty="0" smtClean="0"/>
              <a:t>model</a:t>
            </a:r>
            <a:endParaRPr lang="en-US" sz="2000" dirty="0"/>
          </a:p>
        </p:txBody>
      </p:sp>
      <p:grpSp>
        <p:nvGrpSpPr>
          <p:cNvPr id="35" name="Group 34"/>
          <p:cNvGrpSpPr/>
          <p:nvPr/>
        </p:nvGrpSpPr>
        <p:grpSpPr>
          <a:xfrm>
            <a:off x="7391400" y="2590800"/>
            <a:ext cx="1371600" cy="1371600"/>
            <a:chOff x="7391400" y="3505200"/>
            <a:chExt cx="1371600" cy="1371600"/>
          </a:xfrm>
        </p:grpSpPr>
        <p:sp>
          <p:nvSpPr>
            <p:cNvPr id="36" name="Rounded Rectangle 35"/>
            <p:cNvSpPr/>
            <p:nvPr/>
          </p:nvSpPr>
          <p:spPr bwMode="auto">
            <a:xfrm>
              <a:off x="7391400" y="3505200"/>
              <a:ext cx="1371600" cy="1371600"/>
            </a:xfrm>
            <a:prstGeom prst="roundRect">
              <a:avLst/>
            </a:prstGeom>
            <a:ln>
              <a:headEnd type="none" w="med" len="med"/>
              <a:tailEnd type="none" w="med" len="me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110" charset="0"/>
              </a:endParaRPr>
            </a:p>
          </p:txBody>
        </p:sp>
        <p:sp>
          <p:nvSpPr>
            <p:cNvPr id="37" name="TextBox 36"/>
            <p:cNvSpPr txBox="1"/>
            <p:nvPr/>
          </p:nvSpPr>
          <p:spPr>
            <a:xfrm>
              <a:off x="7501860" y="3943290"/>
              <a:ext cx="1184940" cy="400110"/>
            </a:xfrm>
            <a:prstGeom prst="rect">
              <a:avLst/>
            </a:prstGeom>
            <a:noFill/>
          </p:spPr>
          <p:txBody>
            <a:bodyPr wrap="none" rtlCol="0">
              <a:spAutoFit/>
            </a:bodyPr>
            <a:lstStyle/>
            <a:p>
              <a:r>
                <a:rPr lang="en-US" sz="2000" dirty="0" smtClean="0"/>
                <a:t>classifier</a:t>
              </a:r>
              <a:endParaRPr lang="en-US" sz="2000" dirty="0"/>
            </a:p>
          </p:txBody>
        </p:sp>
      </p:grpSp>
      <p:sp>
        <p:nvSpPr>
          <p:cNvPr id="38" name="TextBox 37"/>
          <p:cNvSpPr txBox="1"/>
          <p:nvPr/>
        </p:nvSpPr>
        <p:spPr>
          <a:xfrm>
            <a:off x="4648200" y="1981200"/>
            <a:ext cx="633707" cy="369332"/>
          </a:xfrm>
          <a:prstGeom prst="rect">
            <a:avLst/>
          </a:prstGeom>
          <a:noFill/>
        </p:spPr>
        <p:txBody>
          <a:bodyPr wrap="none" rtlCol="0">
            <a:spAutoFit/>
          </a:bodyPr>
          <a:lstStyle/>
          <a:p>
            <a:r>
              <a:rPr lang="en-US" dirty="0" smtClean="0"/>
              <a:t>train</a:t>
            </a:r>
            <a:endParaRPr lang="en-US" dirty="0"/>
          </a:p>
        </p:txBody>
      </p:sp>
      <p:sp>
        <p:nvSpPr>
          <p:cNvPr id="39" name="TextBox 38"/>
          <p:cNvSpPr txBox="1"/>
          <p:nvPr/>
        </p:nvSpPr>
        <p:spPr>
          <a:xfrm>
            <a:off x="4648200" y="4507468"/>
            <a:ext cx="556725" cy="369332"/>
          </a:xfrm>
          <a:prstGeom prst="rect">
            <a:avLst/>
          </a:prstGeom>
          <a:noFill/>
        </p:spPr>
        <p:txBody>
          <a:bodyPr wrap="none" rtlCol="0">
            <a:spAutoFit/>
          </a:bodyPr>
          <a:lstStyle/>
          <a:p>
            <a:r>
              <a:rPr lang="en-US" dirty="0" smtClean="0"/>
              <a:t>test</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Evaluation</a:t>
            </a:r>
            <a:endParaRPr lang="en-US" dirty="0"/>
          </a:p>
        </p:txBody>
      </p:sp>
      <p:sp>
        <p:nvSpPr>
          <p:cNvPr id="5" name="Rectangle 4"/>
          <p:cNvSpPr/>
          <p:nvPr/>
        </p:nvSpPr>
        <p:spPr bwMode="auto">
          <a:xfrm>
            <a:off x="593112" y="3112532"/>
            <a:ext cx="609600" cy="381000"/>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110" charset="0"/>
            </a:endParaRPr>
          </a:p>
        </p:txBody>
      </p:sp>
      <p:sp>
        <p:nvSpPr>
          <p:cNvPr id="6" name="Rectangle 5"/>
          <p:cNvSpPr/>
          <p:nvPr/>
        </p:nvSpPr>
        <p:spPr bwMode="auto">
          <a:xfrm>
            <a:off x="593112" y="3722132"/>
            <a:ext cx="609600" cy="381000"/>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110" charset="0"/>
            </a:endParaRPr>
          </a:p>
        </p:txBody>
      </p:sp>
      <p:sp>
        <p:nvSpPr>
          <p:cNvPr id="7" name="TextBox 6"/>
          <p:cNvSpPr txBox="1"/>
          <p:nvPr/>
        </p:nvSpPr>
        <p:spPr>
          <a:xfrm>
            <a:off x="1591956" y="3124200"/>
            <a:ext cx="313044" cy="369332"/>
          </a:xfrm>
          <a:prstGeom prst="rect">
            <a:avLst/>
          </a:prstGeom>
          <a:noFill/>
        </p:spPr>
        <p:txBody>
          <a:bodyPr wrap="none" rtlCol="0">
            <a:spAutoFit/>
          </a:bodyPr>
          <a:lstStyle/>
          <a:p>
            <a:r>
              <a:rPr lang="en-US" dirty="0" smtClean="0"/>
              <a:t>1</a:t>
            </a:r>
            <a:endParaRPr lang="en-US" dirty="0"/>
          </a:p>
        </p:txBody>
      </p:sp>
      <p:sp>
        <p:nvSpPr>
          <p:cNvPr id="8" name="TextBox 7"/>
          <p:cNvSpPr txBox="1"/>
          <p:nvPr/>
        </p:nvSpPr>
        <p:spPr>
          <a:xfrm>
            <a:off x="1583712" y="3722132"/>
            <a:ext cx="313044" cy="369332"/>
          </a:xfrm>
          <a:prstGeom prst="rect">
            <a:avLst/>
          </a:prstGeom>
          <a:noFill/>
        </p:spPr>
        <p:txBody>
          <a:bodyPr wrap="none" rtlCol="0">
            <a:spAutoFit/>
          </a:bodyPr>
          <a:lstStyle/>
          <a:p>
            <a:r>
              <a:rPr lang="en-US" dirty="0" smtClean="0"/>
              <a:t>0</a:t>
            </a:r>
            <a:endParaRPr lang="en-US" dirty="0"/>
          </a:p>
        </p:txBody>
      </p:sp>
      <p:sp>
        <p:nvSpPr>
          <p:cNvPr id="9" name="Rectangle 8"/>
          <p:cNvSpPr/>
          <p:nvPr/>
        </p:nvSpPr>
        <p:spPr bwMode="auto">
          <a:xfrm>
            <a:off x="457200" y="2883932"/>
            <a:ext cx="1676400" cy="1371600"/>
          </a:xfrm>
          <a:prstGeom prst="rect">
            <a:avLst/>
          </a:prstGeom>
          <a:no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110" charset="0"/>
            </a:endParaRPr>
          </a:p>
        </p:txBody>
      </p:sp>
      <p:sp>
        <p:nvSpPr>
          <p:cNvPr id="10" name="TextBox 9"/>
          <p:cNvSpPr txBox="1"/>
          <p:nvPr/>
        </p:nvSpPr>
        <p:spPr>
          <a:xfrm>
            <a:off x="838200" y="2514600"/>
            <a:ext cx="556725" cy="369332"/>
          </a:xfrm>
          <a:prstGeom prst="rect">
            <a:avLst/>
          </a:prstGeom>
          <a:noFill/>
        </p:spPr>
        <p:txBody>
          <a:bodyPr wrap="none" rtlCol="0">
            <a:spAutoFit/>
          </a:bodyPr>
          <a:lstStyle/>
          <a:p>
            <a:r>
              <a:rPr lang="en-US" dirty="0" smtClean="0"/>
              <a:t>test</a:t>
            </a:r>
            <a:endParaRPr lang="en-US" dirty="0"/>
          </a:p>
        </p:txBody>
      </p:sp>
      <p:sp>
        <p:nvSpPr>
          <p:cNvPr id="11" name="Right Arrow 10"/>
          <p:cNvSpPr/>
          <p:nvPr/>
        </p:nvSpPr>
        <p:spPr bwMode="auto">
          <a:xfrm>
            <a:off x="2362200" y="3200400"/>
            <a:ext cx="533400" cy="762000"/>
          </a:xfrm>
          <a:prstGeom prst="rightArrow">
            <a:avLst/>
          </a:prstGeom>
          <a:solidFill>
            <a:srgbClr val="0000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110" charset="0"/>
            </a:endParaRPr>
          </a:p>
        </p:txBody>
      </p:sp>
      <p:grpSp>
        <p:nvGrpSpPr>
          <p:cNvPr id="12" name="Group 11"/>
          <p:cNvGrpSpPr/>
          <p:nvPr/>
        </p:nvGrpSpPr>
        <p:grpSpPr>
          <a:xfrm>
            <a:off x="3352800" y="2819400"/>
            <a:ext cx="1371600" cy="1371600"/>
            <a:chOff x="7391400" y="3505200"/>
            <a:chExt cx="1371600" cy="1371600"/>
          </a:xfrm>
        </p:grpSpPr>
        <p:sp>
          <p:nvSpPr>
            <p:cNvPr id="13" name="Rounded Rectangle 12"/>
            <p:cNvSpPr/>
            <p:nvPr/>
          </p:nvSpPr>
          <p:spPr bwMode="auto">
            <a:xfrm>
              <a:off x="7391400" y="3505200"/>
              <a:ext cx="1371600" cy="1371600"/>
            </a:xfrm>
            <a:prstGeom prst="roundRect">
              <a:avLst/>
            </a:prstGeom>
            <a:ln>
              <a:headEnd type="none" w="med" len="med"/>
              <a:tailEnd type="none" w="med" len="me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110" charset="0"/>
              </a:endParaRPr>
            </a:p>
          </p:txBody>
        </p:sp>
        <p:sp>
          <p:nvSpPr>
            <p:cNvPr id="14" name="TextBox 13"/>
            <p:cNvSpPr txBox="1"/>
            <p:nvPr/>
          </p:nvSpPr>
          <p:spPr>
            <a:xfrm>
              <a:off x="7501860" y="3943290"/>
              <a:ext cx="1184940" cy="400110"/>
            </a:xfrm>
            <a:prstGeom prst="rect">
              <a:avLst/>
            </a:prstGeom>
            <a:noFill/>
          </p:spPr>
          <p:txBody>
            <a:bodyPr wrap="none" rtlCol="0">
              <a:spAutoFit/>
            </a:bodyPr>
            <a:lstStyle/>
            <a:p>
              <a:r>
                <a:rPr lang="en-US" sz="2000" dirty="0" smtClean="0"/>
                <a:t>classifier</a:t>
              </a:r>
              <a:endParaRPr lang="en-US" sz="2000" dirty="0"/>
            </a:p>
          </p:txBody>
        </p:sp>
      </p:grpSp>
      <p:sp>
        <p:nvSpPr>
          <p:cNvPr id="15" name="Rectangle 14"/>
          <p:cNvSpPr/>
          <p:nvPr/>
        </p:nvSpPr>
        <p:spPr bwMode="auto">
          <a:xfrm>
            <a:off x="5927112" y="3036332"/>
            <a:ext cx="609600" cy="381000"/>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110" charset="0"/>
            </a:endParaRPr>
          </a:p>
        </p:txBody>
      </p:sp>
      <p:sp>
        <p:nvSpPr>
          <p:cNvPr id="16" name="Rectangle 15"/>
          <p:cNvSpPr/>
          <p:nvPr/>
        </p:nvSpPr>
        <p:spPr bwMode="auto">
          <a:xfrm>
            <a:off x="5927112" y="3645932"/>
            <a:ext cx="609600" cy="381000"/>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110" charset="0"/>
            </a:endParaRPr>
          </a:p>
        </p:txBody>
      </p:sp>
      <p:sp>
        <p:nvSpPr>
          <p:cNvPr id="17" name="TextBox 16"/>
          <p:cNvSpPr txBox="1"/>
          <p:nvPr/>
        </p:nvSpPr>
        <p:spPr>
          <a:xfrm>
            <a:off x="6925956" y="3048000"/>
            <a:ext cx="313044" cy="369332"/>
          </a:xfrm>
          <a:prstGeom prst="rect">
            <a:avLst/>
          </a:prstGeom>
          <a:noFill/>
        </p:spPr>
        <p:txBody>
          <a:bodyPr wrap="none" rtlCol="0">
            <a:spAutoFit/>
          </a:bodyPr>
          <a:lstStyle/>
          <a:p>
            <a:r>
              <a:rPr lang="en-US" dirty="0" smtClean="0"/>
              <a:t>1</a:t>
            </a:r>
            <a:endParaRPr lang="en-US" dirty="0"/>
          </a:p>
        </p:txBody>
      </p:sp>
      <p:sp>
        <p:nvSpPr>
          <p:cNvPr id="18" name="TextBox 17"/>
          <p:cNvSpPr txBox="1"/>
          <p:nvPr/>
        </p:nvSpPr>
        <p:spPr>
          <a:xfrm>
            <a:off x="6917712" y="3645932"/>
            <a:ext cx="313044" cy="369332"/>
          </a:xfrm>
          <a:prstGeom prst="rect">
            <a:avLst/>
          </a:prstGeom>
          <a:noFill/>
        </p:spPr>
        <p:txBody>
          <a:bodyPr wrap="none" rtlCol="0">
            <a:spAutoFit/>
          </a:bodyPr>
          <a:lstStyle/>
          <a:p>
            <a:r>
              <a:rPr lang="en-US" dirty="0" smtClean="0"/>
              <a:t>0</a:t>
            </a:r>
            <a:endParaRPr lang="en-US" dirty="0"/>
          </a:p>
        </p:txBody>
      </p:sp>
      <p:sp>
        <p:nvSpPr>
          <p:cNvPr id="19" name="Rectangle 18"/>
          <p:cNvSpPr/>
          <p:nvPr/>
        </p:nvSpPr>
        <p:spPr bwMode="auto">
          <a:xfrm>
            <a:off x="5791200" y="2807732"/>
            <a:ext cx="1676400" cy="1371600"/>
          </a:xfrm>
          <a:prstGeom prst="rect">
            <a:avLst/>
          </a:prstGeom>
          <a:no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110" charset="0"/>
            </a:endParaRPr>
          </a:p>
        </p:txBody>
      </p:sp>
      <p:sp>
        <p:nvSpPr>
          <p:cNvPr id="21" name="Right Arrow 20"/>
          <p:cNvSpPr/>
          <p:nvPr/>
        </p:nvSpPr>
        <p:spPr bwMode="auto">
          <a:xfrm>
            <a:off x="5029200" y="3200400"/>
            <a:ext cx="533400" cy="762000"/>
          </a:xfrm>
          <a:prstGeom prst="rightArrow">
            <a:avLst/>
          </a:prstGeom>
          <a:solidFill>
            <a:srgbClr val="0000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110" charset="0"/>
            </a:endParaRPr>
          </a:p>
        </p:txBody>
      </p:sp>
      <p:sp>
        <p:nvSpPr>
          <p:cNvPr id="22" name="TextBox 21"/>
          <p:cNvSpPr txBox="1"/>
          <p:nvPr/>
        </p:nvSpPr>
        <p:spPr>
          <a:xfrm>
            <a:off x="7840356" y="3048000"/>
            <a:ext cx="313044" cy="369332"/>
          </a:xfrm>
          <a:prstGeom prst="rect">
            <a:avLst/>
          </a:prstGeom>
          <a:noFill/>
        </p:spPr>
        <p:txBody>
          <a:bodyPr wrap="none" rtlCol="0">
            <a:spAutoFit/>
          </a:bodyPr>
          <a:lstStyle/>
          <a:p>
            <a:r>
              <a:rPr lang="en-US" b="1" dirty="0" smtClean="0">
                <a:solidFill>
                  <a:srgbClr val="FF0000"/>
                </a:solidFill>
              </a:rPr>
              <a:t>1</a:t>
            </a:r>
            <a:endParaRPr lang="en-US" b="1" dirty="0">
              <a:solidFill>
                <a:srgbClr val="FF0000"/>
              </a:solidFill>
            </a:endParaRPr>
          </a:p>
        </p:txBody>
      </p:sp>
      <p:sp>
        <p:nvSpPr>
          <p:cNvPr id="23" name="TextBox 22"/>
          <p:cNvSpPr txBox="1"/>
          <p:nvPr/>
        </p:nvSpPr>
        <p:spPr>
          <a:xfrm>
            <a:off x="7832112" y="3645932"/>
            <a:ext cx="313044" cy="369332"/>
          </a:xfrm>
          <a:prstGeom prst="rect">
            <a:avLst/>
          </a:prstGeom>
          <a:noFill/>
        </p:spPr>
        <p:txBody>
          <a:bodyPr wrap="none" rtlCol="0">
            <a:spAutoFit/>
          </a:bodyPr>
          <a:lstStyle/>
          <a:p>
            <a:r>
              <a:rPr lang="en-US" b="1" dirty="0" smtClean="0">
                <a:solidFill>
                  <a:srgbClr val="FF0000"/>
                </a:solidFill>
              </a:rPr>
              <a:t>1</a:t>
            </a:r>
            <a:endParaRPr lang="en-US" b="1" dirty="0">
              <a:solidFill>
                <a:srgbClr val="FF0000"/>
              </a:solidFill>
            </a:endParaRPr>
          </a:p>
        </p:txBody>
      </p:sp>
      <p:sp>
        <p:nvSpPr>
          <p:cNvPr id="24" name="TextBox 23"/>
          <p:cNvSpPr txBox="1"/>
          <p:nvPr/>
        </p:nvSpPr>
        <p:spPr>
          <a:xfrm>
            <a:off x="7391400" y="1905000"/>
            <a:ext cx="1300957" cy="646331"/>
          </a:xfrm>
          <a:prstGeom prst="rect">
            <a:avLst/>
          </a:prstGeom>
          <a:noFill/>
        </p:spPr>
        <p:txBody>
          <a:bodyPr wrap="none" rtlCol="0">
            <a:spAutoFit/>
          </a:bodyPr>
          <a:lstStyle/>
          <a:p>
            <a:pPr algn="ctr"/>
            <a:r>
              <a:rPr lang="en-US" dirty="0" smtClean="0"/>
              <a:t>Model</a:t>
            </a:r>
          </a:p>
          <a:p>
            <a:pPr algn="ctr"/>
            <a:r>
              <a:rPr lang="en-US" dirty="0" smtClean="0"/>
              <a:t>predictions</a:t>
            </a:r>
            <a:endParaRPr lang="en-US" dirty="0"/>
          </a:p>
        </p:txBody>
      </p:sp>
      <p:sp>
        <p:nvSpPr>
          <p:cNvPr id="25" name="TextBox 24"/>
          <p:cNvSpPr txBox="1"/>
          <p:nvPr/>
        </p:nvSpPr>
        <p:spPr>
          <a:xfrm>
            <a:off x="6172200" y="4648200"/>
            <a:ext cx="2971800" cy="1323439"/>
          </a:xfrm>
          <a:prstGeom prst="rect">
            <a:avLst/>
          </a:prstGeom>
          <a:noFill/>
        </p:spPr>
        <p:txBody>
          <a:bodyPr wrap="square" rtlCol="0">
            <a:spAutoFit/>
          </a:bodyPr>
          <a:lstStyle/>
          <a:p>
            <a:r>
              <a:rPr lang="en-US" sz="2000" dirty="0" smtClean="0">
                <a:solidFill>
                  <a:srgbClr val="660066"/>
                </a:solidFill>
              </a:rPr>
              <a:t>Need to quantify the results by comparing predicted labels vs. “true” labels</a:t>
            </a: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Administrative</a:t>
            </a:r>
            <a:endParaRPr lang="en-US" dirty="0"/>
          </a:p>
        </p:txBody>
      </p:sp>
      <p:sp>
        <p:nvSpPr>
          <p:cNvPr id="3" name="Content Placeholder 2"/>
          <p:cNvSpPr>
            <a:spLocks noGrp="1"/>
          </p:cNvSpPr>
          <p:nvPr>
            <p:ph idx="1"/>
          </p:nvPr>
        </p:nvSpPr>
        <p:spPr>
          <a:xfrm>
            <a:off x="457200" y="1676400"/>
            <a:ext cx="8077200" cy="5029200"/>
          </a:xfrm>
        </p:spPr>
        <p:txBody>
          <a:bodyPr/>
          <a:lstStyle/>
          <a:p>
            <a:r>
              <a:rPr lang="en-US" sz="2800" dirty="0" smtClean="0"/>
              <a:t>Schedule</a:t>
            </a:r>
          </a:p>
          <a:p>
            <a:r>
              <a:rPr lang="en-US" sz="2800" dirty="0" smtClean="0"/>
              <a:t>Readings</a:t>
            </a:r>
          </a:p>
          <a:p>
            <a:r>
              <a:rPr lang="en-US" sz="2800" dirty="0" smtClean="0"/>
              <a:t>Lunch today!</a:t>
            </a:r>
          </a:p>
          <a:p>
            <a:r>
              <a:rPr lang="en-US" sz="2800" dirty="0" smtClean="0"/>
              <a:t>HW4 due tomorrow</a:t>
            </a:r>
          </a:p>
          <a:p>
            <a:r>
              <a:rPr lang="en-US" sz="2800" smtClean="0"/>
              <a:t>Attendance</a:t>
            </a:r>
            <a:endParaRPr lang="en-US" sz="2800" dirty="0" smtClean="0"/>
          </a:p>
        </p:txBody>
      </p:sp>
    </p:spTree>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Evaluation metrics</a:t>
            </a:r>
            <a:endParaRPr lang="en-US" dirty="0"/>
          </a:p>
        </p:txBody>
      </p:sp>
      <p:sp>
        <p:nvSpPr>
          <p:cNvPr id="5" name="Rectangle 4"/>
          <p:cNvSpPr/>
          <p:nvPr/>
        </p:nvSpPr>
        <p:spPr bwMode="auto">
          <a:xfrm>
            <a:off x="914400" y="2667000"/>
            <a:ext cx="914400" cy="1524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110" charset="0"/>
            </a:endParaRPr>
          </a:p>
        </p:txBody>
      </p:sp>
      <p:sp>
        <p:nvSpPr>
          <p:cNvPr id="6" name="Rectangle 5"/>
          <p:cNvSpPr/>
          <p:nvPr/>
        </p:nvSpPr>
        <p:spPr bwMode="auto">
          <a:xfrm>
            <a:off x="914400" y="2971800"/>
            <a:ext cx="914400" cy="1524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110" charset="0"/>
            </a:endParaRPr>
          </a:p>
        </p:txBody>
      </p:sp>
      <p:sp>
        <p:nvSpPr>
          <p:cNvPr id="7" name="Rectangle 6"/>
          <p:cNvSpPr/>
          <p:nvPr/>
        </p:nvSpPr>
        <p:spPr bwMode="auto">
          <a:xfrm>
            <a:off x="914400" y="3276600"/>
            <a:ext cx="914400" cy="1524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110" charset="0"/>
            </a:endParaRPr>
          </a:p>
        </p:txBody>
      </p:sp>
      <p:sp>
        <p:nvSpPr>
          <p:cNvPr id="8" name="Rectangle 7"/>
          <p:cNvSpPr/>
          <p:nvPr/>
        </p:nvSpPr>
        <p:spPr bwMode="auto">
          <a:xfrm>
            <a:off x="914400" y="3581400"/>
            <a:ext cx="914400" cy="1524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110" charset="0"/>
            </a:endParaRPr>
          </a:p>
        </p:txBody>
      </p:sp>
      <p:sp>
        <p:nvSpPr>
          <p:cNvPr id="9" name="Rectangle 8"/>
          <p:cNvSpPr/>
          <p:nvPr/>
        </p:nvSpPr>
        <p:spPr bwMode="auto">
          <a:xfrm>
            <a:off x="914400" y="3886200"/>
            <a:ext cx="914400" cy="1524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110" charset="0"/>
            </a:endParaRPr>
          </a:p>
        </p:txBody>
      </p:sp>
      <p:sp>
        <p:nvSpPr>
          <p:cNvPr id="10" name="Rectangle 9"/>
          <p:cNvSpPr/>
          <p:nvPr/>
        </p:nvSpPr>
        <p:spPr bwMode="auto">
          <a:xfrm>
            <a:off x="914400" y="4191000"/>
            <a:ext cx="914400" cy="1524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110" charset="0"/>
            </a:endParaRPr>
          </a:p>
        </p:txBody>
      </p:sp>
      <p:sp>
        <p:nvSpPr>
          <p:cNvPr id="11" name="Rectangle 10"/>
          <p:cNvSpPr/>
          <p:nvPr/>
        </p:nvSpPr>
        <p:spPr bwMode="auto">
          <a:xfrm>
            <a:off x="914400" y="4495800"/>
            <a:ext cx="914400" cy="1524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110" charset="0"/>
            </a:endParaRPr>
          </a:p>
        </p:txBody>
      </p:sp>
      <p:sp>
        <p:nvSpPr>
          <p:cNvPr id="12" name="Rectangle 11"/>
          <p:cNvSpPr/>
          <p:nvPr/>
        </p:nvSpPr>
        <p:spPr bwMode="auto">
          <a:xfrm>
            <a:off x="914400" y="4800600"/>
            <a:ext cx="914400" cy="1524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110" charset="0"/>
            </a:endParaRPr>
          </a:p>
        </p:txBody>
      </p:sp>
      <p:sp>
        <p:nvSpPr>
          <p:cNvPr id="13" name="Rectangle 12"/>
          <p:cNvSpPr/>
          <p:nvPr/>
        </p:nvSpPr>
        <p:spPr bwMode="auto">
          <a:xfrm>
            <a:off x="914400" y="5105400"/>
            <a:ext cx="914400" cy="1524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110" charset="0"/>
            </a:endParaRPr>
          </a:p>
        </p:txBody>
      </p:sp>
      <p:sp>
        <p:nvSpPr>
          <p:cNvPr id="14" name="Rectangle 13"/>
          <p:cNvSpPr/>
          <p:nvPr/>
        </p:nvSpPr>
        <p:spPr bwMode="auto">
          <a:xfrm>
            <a:off x="914400" y="5410200"/>
            <a:ext cx="914400" cy="1524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110" charset="0"/>
            </a:endParaRPr>
          </a:p>
        </p:txBody>
      </p:sp>
      <p:sp>
        <p:nvSpPr>
          <p:cNvPr id="15" name="TextBox 14"/>
          <p:cNvSpPr txBox="1"/>
          <p:nvPr/>
        </p:nvSpPr>
        <p:spPr>
          <a:xfrm>
            <a:off x="2133600" y="1752600"/>
            <a:ext cx="800632" cy="646331"/>
          </a:xfrm>
          <a:prstGeom prst="rect">
            <a:avLst/>
          </a:prstGeom>
          <a:noFill/>
        </p:spPr>
        <p:txBody>
          <a:bodyPr wrap="none" rtlCol="0">
            <a:spAutoFit/>
          </a:bodyPr>
          <a:lstStyle/>
          <a:p>
            <a:pPr algn="ctr"/>
            <a:r>
              <a:rPr lang="en-US" dirty="0" smtClean="0"/>
              <a:t>actual</a:t>
            </a:r>
            <a:br>
              <a:rPr lang="en-US" dirty="0" smtClean="0"/>
            </a:br>
            <a:r>
              <a:rPr lang="en-US" dirty="0" smtClean="0"/>
              <a:t>label</a:t>
            </a:r>
            <a:endParaRPr lang="en-US" dirty="0"/>
          </a:p>
        </p:txBody>
      </p:sp>
      <p:sp>
        <p:nvSpPr>
          <p:cNvPr id="16" name="TextBox 15"/>
          <p:cNvSpPr txBox="1"/>
          <p:nvPr/>
        </p:nvSpPr>
        <p:spPr>
          <a:xfrm>
            <a:off x="3033589" y="1752600"/>
            <a:ext cx="1134257" cy="646331"/>
          </a:xfrm>
          <a:prstGeom prst="rect">
            <a:avLst/>
          </a:prstGeom>
          <a:noFill/>
        </p:spPr>
        <p:txBody>
          <a:bodyPr wrap="none" rtlCol="0">
            <a:spAutoFit/>
          </a:bodyPr>
          <a:lstStyle/>
          <a:p>
            <a:pPr algn="ctr"/>
            <a:r>
              <a:rPr lang="en-US" dirty="0" smtClean="0"/>
              <a:t>predicted</a:t>
            </a:r>
            <a:br>
              <a:rPr lang="en-US" dirty="0" smtClean="0"/>
            </a:br>
            <a:r>
              <a:rPr lang="en-US" dirty="0" smtClean="0"/>
              <a:t>label</a:t>
            </a:r>
            <a:endParaRPr lang="en-US" dirty="0"/>
          </a:p>
        </p:txBody>
      </p:sp>
      <p:sp>
        <p:nvSpPr>
          <p:cNvPr id="17" name="TextBox 16"/>
          <p:cNvSpPr txBox="1"/>
          <p:nvPr/>
        </p:nvSpPr>
        <p:spPr>
          <a:xfrm>
            <a:off x="2286000" y="2667000"/>
            <a:ext cx="313044" cy="369332"/>
          </a:xfrm>
          <a:prstGeom prst="rect">
            <a:avLst/>
          </a:prstGeom>
          <a:noFill/>
        </p:spPr>
        <p:txBody>
          <a:bodyPr wrap="none" rtlCol="0">
            <a:spAutoFit/>
          </a:bodyPr>
          <a:lstStyle/>
          <a:p>
            <a:r>
              <a:rPr lang="en-US" dirty="0" smtClean="0"/>
              <a:t>0</a:t>
            </a:r>
            <a:endParaRPr lang="en-US" dirty="0"/>
          </a:p>
        </p:txBody>
      </p:sp>
      <p:sp>
        <p:nvSpPr>
          <p:cNvPr id="18" name="TextBox 17"/>
          <p:cNvSpPr txBox="1"/>
          <p:nvPr/>
        </p:nvSpPr>
        <p:spPr>
          <a:xfrm>
            <a:off x="2286000" y="2983468"/>
            <a:ext cx="313044" cy="369332"/>
          </a:xfrm>
          <a:prstGeom prst="rect">
            <a:avLst/>
          </a:prstGeom>
          <a:noFill/>
        </p:spPr>
        <p:txBody>
          <a:bodyPr wrap="none" rtlCol="0">
            <a:spAutoFit/>
          </a:bodyPr>
          <a:lstStyle/>
          <a:p>
            <a:r>
              <a:rPr lang="en-US" dirty="0" smtClean="0"/>
              <a:t>0</a:t>
            </a:r>
            <a:endParaRPr lang="en-US" dirty="0"/>
          </a:p>
        </p:txBody>
      </p:sp>
      <p:sp>
        <p:nvSpPr>
          <p:cNvPr id="19" name="TextBox 18"/>
          <p:cNvSpPr txBox="1"/>
          <p:nvPr/>
        </p:nvSpPr>
        <p:spPr>
          <a:xfrm>
            <a:off x="2286000" y="3288268"/>
            <a:ext cx="313044" cy="369332"/>
          </a:xfrm>
          <a:prstGeom prst="rect">
            <a:avLst/>
          </a:prstGeom>
          <a:noFill/>
        </p:spPr>
        <p:txBody>
          <a:bodyPr wrap="none" rtlCol="0">
            <a:spAutoFit/>
          </a:bodyPr>
          <a:lstStyle/>
          <a:p>
            <a:r>
              <a:rPr lang="en-US" dirty="0" smtClean="0"/>
              <a:t>0</a:t>
            </a:r>
            <a:endParaRPr lang="en-US" dirty="0"/>
          </a:p>
        </p:txBody>
      </p:sp>
      <p:sp>
        <p:nvSpPr>
          <p:cNvPr id="20" name="TextBox 19"/>
          <p:cNvSpPr txBox="1"/>
          <p:nvPr/>
        </p:nvSpPr>
        <p:spPr>
          <a:xfrm>
            <a:off x="2286000" y="3581400"/>
            <a:ext cx="313044" cy="369332"/>
          </a:xfrm>
          <a:prstGeom prst="rect">
            <a:avLst/>
          </a:prstGeom>
          <a:noFill/>
        </p:spPr>
        <p:txBody>
          <a:bodyPr wrap="none" rtlCol="0">
            <a:spAutoFit/>
          </a:bodyPr>
          <a:lstStyle/>
          <a:p>
            <a:r>
              <a:rPr lang="en-US" dirty="0" smtClean="0"/>
              <a:t>1</a:t>
            </a:r>
            <a:endParaRPr lang="en-US" dirty="0"/>
          </a:p>
        </p:txBody>
      </p:sp>
      <p:sp>
        <p:nvSpPr>
          <p:cNvPr id="21" name="TextBox 20"/>
          <p:cNvSpPr txBox="1"/>
          <p:nvPr/>
        </p:nvSpPr>
        <p:spPr>
          <a:xfrm>
            <a:off x="2286000" y="3897868"/>
            <a:ext cx="313044" cy="369332"/>
          </a:xfrm>
          <a:prstGeom prst="rect">
            <a:avLst/>
          </a:prstGeom>
          <a:noFill/>
        </p:spPr>
        <p:txBody>
          <a:bodyPr wrap="none" rtlCol="0">
            <a:spAutoFit/>
          </a:bodyPr>
          <a:lstStyle/>
          <a:p>
            <a:r>
              <a:rPr lang="en-US" dirty="0" smtClean="0"/>
              <a:t>0</a:t>
            </a:r>
            <a:endParaRPr lang="en-US" dirty="0"/>
          </a:p>
        </p:txBody>
      </p:sp>
      <p:sp>
        <p:nvSpPr>
          <p:cNvPr id="22" name="TextBox 21"/>
          <p:cNvSpPr txBox="1"/>
          <p:nvPr/>
        </p:nvSpPr>
        <p:spPr>
          <a:xfrm>
            <a:off x="2286000" y="4191000"/>
            <a:ext cx="313044" cy="369332"/>
          </a:xfrm>
          <a:prstGeom prst="rect">
            <a:avLst/>
          </a:prstGeom>
          <a:noFill/>
        </p:spPr>
        <p:txBody>
          <a:bodyPr wrap="none" rtlCol="0">
            <a:spAutoFit/>
          </a:bodyPr>
          <a:lstStyle/>
          <a:p>
            <a:r>
              <a:rPr lang="en-US" dirty="0" smtClean="0"/>
              <a:t>0</a:t>
            </a:r>
            <a:endParaRPr lang="en-US" dirty="0"/>
          </a:p>
        </p:txBody>
      </p:sp>
      <p:sp>
        <p:nvSpPr>
          <p:cNvPr id="23" name="TextBox 22"/>
          <p:cNvSpPr txBox="1"/>
          <p:nvPr/>
        </p:nvSpPr>
        <p:spPr>
          <a:xfrm>
            <a:off x="2286000" y="4495800"/>
            <a:ext cx="313044" cy="369332"/>
          </a:xfrm>
          <a:prstGeom prst="rect">
            <a:avLst/>
          </a:prstGeom>
          <a:noFill/>
        </p:spPr>
        <p:txBody>
          <a:bodyPr wrap="none" rtlCol="0">
            <a:spAutoFit/>
          </a:bodyPr>
          <a:lstStyle/>
          <a:p>
            <a:r>
              <a:rPr lang="en-US" dirty="0" smtClean="0"/>
              <a:t>1</a:t>
            </a:r>
            <a:endParaRPr lang="en-US" dirty="0"/>
          </a:p>
        </p:txBody>
      </p:sp>
      <p:sp>
        <p:nvSpPr>
          <p:cNvPr id="24" name="TextBox 23"/>
          <p:cNvSpPr txBox="1"/>
          <p:nvPr/>
        </p:nvSpPr>
        <p:spPr>
          <a:xfrm>
            <a:off x="2286000" y="4788932"/>
            <a:ext cx="313044" cy="369332"/>
          </a:xfrm>
          <a:prstGeom prst="rect">
            <a:avLst/>
          </a:prstGeom>
          <a:noFill/>
        </p:spPr>
        <p:txBody>
          <a:bodyPr wrap="none" rtlCol="0">
            <a:spAutoFit/>
          </a:bodyPr>
          <a:lstStyle/>
          <a:p>
            <a:r>
              <a:rPr lang="en-US" dirty="0" smtClean="0"/>
              <a:t>0</a:t>
            </a:r>
            <a:endParaRPr lang="en-US" dirty="0"/>
          </a:p>
        </p:txBody>
      </p:sp>
      <p:sp>
        <p:nvSpPr>
          <p:cNvPr id="25" name="TextBox 24"/>
          <p:cNvSpPr txBox="1"/>
          <p:nvPr/>
        </p:nvSpPr>
        <p:spPr>
          <a:xfrm>
            <a:off x="2286000" y="5105400"/>
            <a:ext cx="313044" cy="369332"/>
          </a:xfrm>
          <a:prstGeom prst="rect">
            <a:avLst/>
          </a:prstGeom>
          <a:noFill/>
        </p:spPr>
        <p:txBody>
          <a:bodyPr wrap="none" rtlCol="0">
            <a:spAutoFit/>
          </a:bodyPr>
          <a:lstStyle/>
          <a:p>
            <a:r>
              <a:rPr lang="en-US" dirty="0" smtClean="0"/>
              <a:t>0</a:t>
            </a:r>
            <a:endParaRPr lang="en-US" dirty="0"/>
          </a:p>
        </p:txBody>
      </p:sp>
      <p:sp>
        <p:nvSpPr>
          <p:cNvPr id="26" name="TextBox 25"/>
          <p:cNvSpPr txBox="1"/>
          <p:nvPr/>
        </p:nvSpPr>
        <p:spPr>
          <a:xfrm>
            <a:off x="3344556" y="2678668"/>
            <a:ext cx="313044" cy="369332"/>
          </a:xfrm>
          <a:prstGeom prst="rect">
            <a:avLst/>
          </a:prstGeom>
          <a:noFill/>
        </p:spPr>
        <p:txBody>
          <a:bodyPr wrap="none" rtlCol="0">
            <a:spAutoFit/>
          </a:bodyPr>
          <a:lstStyle/>
          <a:p>
            <a:r>
              <a:rPr lang="en-US" dirty="0" smtClean="0">
                <a:solidFill>
                  <a:srgbClr val="FF0000"/>
                </a:solidFill>
              </a:rPr>
              <a:t>0</a:t>
            </a:r>
            <a:endParaRPr lang="en-US" dirty="0">
              <a:solidFill>
                <a:srgbClr val="FF0000"/>
              </a:solidFill>
            </a:endParaRPr>
          </a:p>
        </p:txBody>
      </p:sp>
      <p:sp>
        <p:nvSpPr>
          <p:cNvPr id="27" name="TextBox 26"/>
          <p:cNvSpPr txBox="1"/>
          <p:nvPr/>
        </p:nvSpPr>
        <p:spPr>
          <a:xfrm>
            <a:off x="3344556" y="2995136"/>
            <a:ext cx="313044" cy="369332"/>
          </a:xfrm>
          <a:prstGeom prst="rect">
            <a:avLst/>
          </a:prstGeom>
          <a:noFill/>
        </p:spPr>
        <p:txBody>
          <a:bodyPr wrap="none" rtlCol="0">
            <a:spAutoFit/>
          </a:bodyPr>
          <a:lstStyle/>
          <a:p>
            <a:r>
              <a:rPr lang="en-US" dirty="0" smtClean="0">
                <a:solidFill>
                  <a:srgbClr val="FF0000"/>
                </a:solidFill>
              </a:rPr>
              <a:t>1</a:t>
            </a:r>
            <a:endParaRPr lang="en-US" dirty="0">
              <a:solidFill>
                <a:srgbClr val="FF0000"/>
              </a:solidFill>
            </a:endParaRPr>
          </a:p>
        </p:txBody>
      </p:sp>
      <p:sp>
        <p:nvSpPr>
          <p:cNvPr id="28" name="TextBox 27"/>
          <p:cNvSpPr txBox="1"/>
          <p:nvPr/>
        </p:nvSpPr>
        <p:spPr>
          <a:xfrm>
            <a:off x="3344556" y="3299936"/>
            <a:ext cx="313044" cy="369332"/>
          </a:xfrm>
          <a:prstGeom prst="rect">
            <a:avLst/>
          </a:prstGeom>
          <a:noFill/>
        </p:spPr>
        <p:txBody>
          <a:bodyPr wrap="none" rtlCol="0">
            <a:spAutoFit/>
          </a:bodyPr>
          <a:lstStyle/>
          <a:p>
            <a:r>
              <a:rPr lang="en-US" dirty="0" smtClean="0">
                <a:solidFill>
                  <a:srgbClr val="FF0000"/>
                </a:solidFill>
              </a:rPr>
              <a:t>1</a:t>
            </a:r>
            <a:endParaRPr lang="en-US" dirty="0">
              <a:solidFill>
                <a:srgbClr val="FF0000"/>
              </a:solidFill>
            </a:endParaRPr>
          </a:p>
        </p:txBody>
      </p:sp>
      <p:sp>
        <p:nvSpPr>
          <p:cNvPr id="29" name="TextBox 28"/>
          <p:cNvSpPr txBox="1"/>
          <p:nvPr/>
        </p:nvSpPr>
        <p:spPr>
          <a:xfrm>
            <a:off x="3344556" y="3593068"/>
            <a:ext cx="313044" cy="369332"/>
          </a:xfrm>
          <a:prstGeom prst="rect">
            <a:avLst/>
          </a:prstGeom>
          <a:noFill/>
        </p:spPr>
        <p:txBody>
          <a:bodyPr wrap="none" rtlCol="0">
            <a:spAutoFit/>
          </a:bodyPr>
          <a:lstStyle/>
          <a:p>
            <a:r>
              <a:rPr lang="en-US" dirty="0" smtClean="0">
                <a:solidFill>
                  <a:srgbClr val="FF0000"/>
                </a:solidFill>
              </a:rPr>
              <a:t>0</a:t>
            </a:r>
            <a:endParaRPr lang="en-US" dirty="0">
              <a:solidFill>
                <a:srgbClr val="FF0000"/>
              </a:solidFill>
            </a:endParaRPr>
          </a:p>
        </p:txBody>
      </p:sp>
      <p:sp>
        <p:nvSpPr>
          <p:cNvPr id="30" name="TextBox 29"/>
          <p:cNvSpPr txBox="1"/>
          <p:nvPr/>
        </p:nvSpPr>
        <p:spPr>
          <a:xfrm>
            <a:off x="3344556" y="3909536"/>
            <a:ext cx="313044" cy="369332"/>
          </a:xfrm>
          <a:prstGeom prst="rect">
            <a:avLst/>
          </a:prstGeom>
          <a:noFill/>
        </p:spPr>
        <p:txBody>
          <a:bodyPr wrap="none" rtlCol="0">
            <a:spAutoFit/>
          </a:bodyPr>
          <a:lstStyle/>
          <a:p>
            <a:r>
              <a:rPr lang="en-US" dirty="0" smtClean="0">
                <a:solidFill>
                  <a:srgbClr val="FF0000"/>
                </a:solidFill>
              </a:rPr>
              <a:t>0</a:t>
            </a:r>
            <a:endParaRPr lang="en-US" dirty="0">
              <a:solidFill>
                <a:srgbClr val="FF0000"/>
              </a:solidFill>
            </a:endParaRPr>
          </a:p>
        </p:txBody>
      </p:sp>
      <p:sp>
        <p:nvSpPr>
          <p:cNvPr id="31" name="TextBox 30"/>
          <p:cNvSpPr txBox="1"/>
          <p:nvPr/>
        </p:nvSpPr>
        <p:spPr>
          <a:xfrm>
            <a:off x="3344556" y="4202668"/>
            <a:ext cx="313044" cy="369332"/>
          </a:xfrm>
          <a:prstGeom prst="rect">
            <a:avLst/>
          </a:prstGeom>
          <a:noFill/>
        </p:spPr>
        <p:txBody>
          <a:bodyPr wrap="none" rtlCol="0">
            <a:spAutoFit/>
          </a:bodyPr>
          <a:lstStyle/>
          <a:p>
            <a:r>
              <a:rPr lang="en-US" dirty="0" smtClean="0">
                <a:solidFill>
                  <a:srgbClr val="FF0000"/>
                </a:solidFill>
              </a:rPr>
              <a:t>0</a:t>
            </a:r>
            <a:endParaRPr lang="en-US" dirty="0">
              <a:solidFill>
                <a:srgbClr val="FF0000"/>
              </a:solidFill>
            </a:endParaRPr>
          </a:p>
        </p:txBody>
      </p:sp>
      <p:sp>
        <p:nvSpPr>
          <p:cNvPr id="32" name="TextBox 31"/>
          <p:cNvSpPr txBox="1"/>
          <p:nvPr/>
        </p:nvSpPr>
        <p:spPr>
          <a:xfrm>
            <a:off x="3344556" y="4507468"/>
            <a:ext cx="313044" cy="369332"/>
          </a:xfrm>
          <a:prstGeom prst="rect">
            <a:avLst/>
          </a:prstGeom>
          <a:noFill/>
        </p:spPr>
        <p:txBody>
          <a:bodyPr wrap="none" rtlCol="0">
            <a:spAutoFit/>
          </a:bodyPr>
          <a:lstStyle/>
          <a:p>
            <a:r>
              <a:rPr lang="en-US" dirty="0" smtClean="0">
                <a:solidFill>
                  <a:srgbClr val="FF0000"/>
                </a:solidFill>
              </a:rPr>
              <a:t>1</a:t>
            </a:r>
            <a:endParaRPr lang="en-US" dirty="0">
              <a:solidFill>
                <a:srgbClr val="FF0000"/>
              </a:solidFill>
            </a:endParaRPr>
          </a:p>
        </p:txBody>
      </p:sp>
      <p:sp>
        <p:nvSpPr>
          <p:cNvPr id="33" name="TextBox 32"/>
          <p:cNvSpPr txBox="1"/>
          <p:nvPr/>
        </p:nvSpPr>
        <p:spPr>
          <a:xfrm>
            <a:off x="3344556" y="4800600"/>
            <a:ext cx="313044" cy="369332"/>
          </a:xfrm>
          <a:prstGeom prst="rect">
            <a:avLst/>
          </a:prstGeom>
          <a:noFill/>
        </p:spPr>
        <p:txBody>
          <a:bodyPr wrap="none" rtlCol="0">
            <a:spAutoFit/>
          </a:bodyPr>
          <a:lstStyle/>
          <a:p>
            <a:r>
              <a:rPr lang="en-US" dirty="0" smtClean="0">
                <a:solidFill>
                  <a:srgbClr val="FF0000"/>
                </a:solidFill>
              </a:rPr>
              <a:t>0</a:t>
            </a:r>
            <a:endParaRPr lang="en-US" dirty="0">
              <a:solidFill>
                <a:srgbClr val="FF0000"/>
              </a:solidFill>
            </a:endParaRPr>
          </a:p>
        </p:txBody>
      </p:sp>
      <p:sp>
        <p:nvSpPr>
          <p:cNvPr id="34" name="TextBox 33"/>
          <p:cNvSpPr txBox="1"/>
          <p:nvPr/>
        </p:nvSpPr>
        <p:spPr>
          <a:xfrm>
            <a:off x="3344556" y="5117068"/>
            <a:ext cx="313044" cy="369332"/>
          </a:xfrm>
          <a:prstGeom prst="rect">
            <a:avLst/>
          </a:prstGeom>
          <a:noFill/>
        </p:spPr>
        <p:txBody>
          <a:bodyPr wrap="none" rtlCol="0">
            <a:spAutoFit/>
          </a:bodyPr>
          <a:lstStyle/>
          <a:p>
            <a:r>
              <a:rPr lang="en-US" dirty="0" smtClean="0">
                <a:solidFill>
                  <a:srgbClr val="FF0000"/>
                </a:solidFill>
              </a:rPr>
              <a:t>0</a:t>
            </a:r>
            <a:endParaRPr lang="en-US" dirty="0">
              <a:solidFill>
                <a:srgbClr val="FF0000"/>
              </a:solidFill>
            </a:endParaRPr>
          </a:p>
        </p:txBody>
      </p:sp>
      <p:sp>
        <p:nvSpPr>
          <p:cNvPr id="35" name="TextBox 34"/>
          <p:cNvSpPr txBox="1"/>
          <p:nvPr/>
        </p:nvSpPr>
        <p:spPr>
          <a:xfrm>
            <a:off x="4648200" y="3581400"/>
            <a:ext cx="4114799" cy="1077218"/>
          </a:xfrm>
          <a:prstGeom prst="rect">
            <a:avLst/>
          </a:prstGeom>
          <a:noFill/>
        </p:spPr>
        <p:txBody>
          <a:bodyPr wrap="square" rtlCol="0">
            <a:spAutoFit/>
          </a:bodyPr>
          <a:lstStyle/>
          <a:p>
            <a:r>
              <a:rPr lang="en-US" sz="3200" dirty="0" smtClean="0">
                <a:solidFill>
                  <a:srgbClr val="FF0000"/>
                </a:solidFill>
              </a:rPr>
              <a:t>How can we quantify the performance?</a:t>
            </a:r>
            <a:endParaRPr lang="en-US" sz="3200" dirty="0">
              <a:solidFill>
                <a:srgbClr val="FF0000"/>
              </a:solidFill>
            </a:endParaRPr>
          </a:p>
        </p:txBody>
      </p:sp>
    </p:spTree>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p:txBody>
          <a:bodyPr/>
          <a:lstStyle/>
          <a:p>
            <a:r>
              <a:rPr lang="en-US"/>
              <a:t>Evaluation metrics</a:t>
            </a:r>
          </a:p>
        </p:txBody>
      </p:sp>
      <p:sp>
        <p:nvSpPr>
          <p:cNvPr id="61443" name="Rectangle 3"/>
          <p:cNvSpPr>
            <a:spLocks noGrp="1" noChangeArrowheads="1"/>
          </p:cNvSpPr>
          <p:nvPr>
            <p:ph type="body" idx="1"/>
          </p:nvPr>
        </p:nvSpPr>
        <p:spPr>
          <a:xfrm>
            <a:off x="457200" y="1905000"/>
            <a:ext cx="8077200" cy="4495800"/>
          </a:xfrm>
        </p:spPr>
        <p:txBody>
          <a:bodyPr/>
          <a:lstStyle/>
          <a:p>
            <a:pPr marL="0" indent="0">
              <a:lnSpc>
                <a:spcPct val="90000"/>
              </a:lnSpc>
              <a:buNone/>
            </a:pPr>
            <a:r>
              <a:rPr lang="en-US" sz="2000" dirty="0"/>
              <a:t>Precision? Recall</a:t>
            </a:r>
            <a:r>
              <a:rPr lang="en-US" sz="2000" dirty="0" smtClean="0"/>
              <a:t>? – not so good </a:t>
            </a:r>
            <a:r>
              <a:rPr lang="en-US" sz="2000" dirty="0" smtClean="0">
                <a:sym typeface="Wingdings"/>
              </a:rPr>
              <a:t></a:t>
            </a:r>
            <a:endParaRPr lang="en-US" sz="2000" dirty="0"/>
          </a:p>
          <a:p>
            <a:pPr marL="0" indent="0">
              <a:lnSpc>
                <a:spcPct val="90000"/>
              </a:lnSpc>
              <a:buNone/>
            </a:pPr>
            <a:endParaRPr lang="en-US" sz="2000" dirty="0" smtClean="0"/>
          </a:p>
          <a:p>
            <a:pPr marL="0" indent="0">
              <a:lnSpc>
                <a:spcPct val="90000"/>
              </a:lnSpc>
              <a:buNone/>
            </a:pPr>
            <a:r>
              <a:rPr lang="en-US" sz="2000" dirty="0" smtClean="0"/>
              <a:t>Word </a:t>
            </a:r>
            <a:r>
              <a:rPr lang="en-US" sz="2000" dirty="0"/>
              <a:t>error probability </a:t>
            </a:r>
            <a:r>
              <a:rPr lang="en-US" sz="1600" dirty="0"/>
              <a:t>(</a:t>
            </a:r>
            <a:r>
              <a:rPr lang="en-US" sz="1600" dirty="0" err="1"/>
              <a:t>Beeferman</a:t>
            </a:r>
            <a:r>
              <a:rPr lang="en-US" sz="1600" dirty="0"/>
              <a:t> et al., 1999)</a:t>
            </a:r>
            <a:endParaRPr lang="en-US" sz="2000" dirty="0"/>
          </a:p>
          <a:p>
            <a:pPr lvl="1">
              <a:lnSpc>
                <a:spcPct val="90000"/>
              </a:lnSpc>
            </a:pPr>
            <a:r>
              <a:rPr lang="en-US" sz="1800" dirty="0"/>
              <a:t>Probability that a pair of words </a:t>
            </a:r>
            <a:r>
              <a:rPr lang="en-US" sz="1800" i="1" dirty="0"/>
              <a:t>k</a:t>
            </a:r>
            <a:r>
              <a:rPr lang="en-US" sz="1800" dirty="0"/>
              <a:t> words apart is inconsistently classified</a:t>
            </a:r>
          </a:p>
          <a:p>
            <a:pPr marL="0" indent="0">
              <a:lnSpc>
                <a:spcPct val="90000"/>
              </a:lnSpc>
              <a:buNone/>
            </a:pPr>
            <a:endParaRPr lang="en-US" sz="2000" dirty="0" smtClean="0"/>
          </a:p>
          <a:p>
            <a:pPr marL="0" indent="0">
              <a:lnSpc>
                <a:spcPct val="90000"/>
              </a:lnSpc>
              <a:buNone/>
            </a:pPr>
            <a:r>
              <a:rPr lang="en-US" sz="2000" dirty="0" smtClean="0"/>
              <a:t>Sentence </a:t>
            </a:r>
            <a:r>
              <a:rPr lang="en-US" sz="2000" dirty="0"/>
              <a:t>error probability </a:t>
            </a:r>
            <a:r>
              <a:rPr lang="en-US" sz="1600" dirty="0"/>
              <a:t>(</a:t>
            </a:r>
            <a:r>
              <a:rPr lang="en-US" sz="1600" dirty="0" err="1"/>
              <a:t>Beeferman</a:t>
            </a:r>
            <a:r>
              <a:rPr lang="en-US" sz="1600" dirty="0"/>
              <a:t> et al., 1999)</a:t>
            </a:r>
          </a:p>
          <a:p>
            <a:pPr lvl="1">
              <a:lnSpc>
                <a:spcPct val="90000"/>
              </a:lnSpc>
            </a:pPr>
            <a:r>
              <a:rPr lang="en-US" sz="1800" dirty="0"/>
              <a:t>Probability that a pair of sentences </a:t>
            </a:r>
            <a:r>
              <a:rPr lang="en-US" sz="1800" i="1" dirty="0"/>
              <a:t>s</a:t>
            </a:r>
            <a:r>
              <a:rPr lang="en-US" sz="1800" dirty="0"/>
              <a:t> words apart is inconsistently classified</a:t>
            </a:r>
            <a:endParaRPr lang="en-US" sz="1800" i="1" dirty="0"/>
          </a:p>
          <a:p>
            <a:pPr marL="0" indent="0">
              <a:lnSpc>
                <a:spcPct val="90000"/>
              </a:lnSpc>
              <a:buNone/>
            </a:pPr>
            <a:endParaRPr lang="en-US" sz="2000" dirty="0" smtClean="0"/>
          </a:p>
          <a:p>
            <a:pPr marL="0" indent="0">
              <a:lnSpc>
                <a:spcPct val="90000"/>
              </a:lnSpc>
              <a:buNone/>
            </a:pPr>
            <a:r>
              <a:rPr lang="en-US" sz="2000" dirty="0" err="1" smtClean="0"/>
              <a:t>WindowDiff</a:t>
            </a:r>
            <a:r>
              <a:rPr lang="en-US" sz="2000" dirty="0" smtClean="0"/>
              <a:t> </a:t>
            </a:r>
            <a:r>
              <a:rPr lang="en-US" sz="1600" dirty="0"/>
              <a:t>(</a:t>
            </a:r>
            <a:r>
              <a:rPr lang="en-US" sz="1600" dirty="0" err="1"/>
              <a:t>Pevzner</a:t>
            </a:r>
            <a:r>
              <a:rPr lang="en-US" sz="1600" dirty="0"/>
              <a:t> and Hearst, 2002)</a:t>
            </a:r>
          </a:p>
          <a:p>
            <a:pPr lvl="1">
              <a:lnSpc>
                <a:spcPct val="90000"/>
              </a:lnSpc>
            </a:pPr>
            <a:r>
              <a:rPr lang="en-US" sz="1800" dirty="0"/>
              <a:t>Sliding window over the data</a:t>
            </a:r>
          </a:p>
          <a:p>
            <a:pPr lvl="1">
              <a:lnSpc>
                <a:spcPct val="90000"/>
              </a:lnSpc>
            </a:pPr>
            <a:r>
              <a:rPr lang="en-US" sz="1800" dirty="0"/>
              <a:t>Difference between number of hypothesized segments and the number of actual segments</a:t>
            </a:r>
          </a:p>
        </p:txBody>
      </p:sp>
    </p:spTree>
  </p:cSld>
  <p:clrMapOvr>
    <a:masterClrMapping/>
  </p:clrMapOvr>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p:txBody>
          <a:bodyPr/>
          <a:lstStyle/>
          <a:p>
            <a:r>
              <a:rPr lang="en-US" dirty="0" smtClean="0"/>
              <a:t>Example </a:t>
            </a:r>
            <a:r>
              <a:rPr lang="en-US" dirty="0" smtClean="0"/>
              <a:t>data </a:t>
            </a:r>
            <a:r>
              <a:rPr lang="en-US" dirty="0" smtClean="0"/>
              <a:t>set</a:t>
            </a:r>
            <a:endParaRPr lang="en-US" dirty="0"/>
          </a:p>
        </p:txBody>
      </p:sp>
      <p:sp>
        <p:nvSpPr>
          <p:cNvPr id="60419" name="Rectangle 3"/>
          <p:cNvSpPr>
            <a:spLocks noGrp="1" noChangeArrowheads="1"/>
          </p:cNvSpPr>
          <p:nvPr>
            <p:ph type="body" idx="1"/>
          </p:nvPr>
        </p:nvSpPr>
        <p:spPr>
          <a:xfrm>
            <a:off x="381000" y="1828800"/>
            <a:ext cx="8153400" cy="4495800"/>
          </a:xfrm>
        </p:spPr>
        <p:txBody>
          <a:bodyPr/>
          <a:lstStyle/>
          <a:p>
            <a:pPr marL="0" indent="0">
              <a:lnSpc>
                <a:spcPct val="80000"/>
              </a:lnSpc>
              <a:buNone/>
            </a:pPr>
            <a:r>
              <a:rPr lang="en-US" sz="2400" dirty="0"/>
              <a:t>Two narrative, non-fiction books</a:t>
            </a:r>
          </a:p>
          <a:p>
            <a:pPr lvl="1">
              <a:lnSpc>
                <a:spcPct val="80000"/>
              </a:lnSpc>
            </a:pPr>
            <a:r>
              <a:rPr lang="en-US" sz="2000" dirty="0"/>
              <a:t>Contain author identified boundaries at a finer level than chapters, which are taken as segment boundaries</a:t>
            </a:r>
          </a:p>
          <a:p>
            <a:pPr lvl="1">
              <a:lnSpc>
                <a:spcPct val="80000"/>
              </a:lnSpc>
            </a:pPr>
            <a:r>
              <a:rPr lang="en-US" sz="2000" i="1" dirty="0"/>
              <a:t>Biohazard</a:t>
            </a:r>
            <a:r>
              <a:rPr lang="en-US" sz="2000" dirty="0"/>
              <a:t> by Ken </a:t>
            </a:r>
            <a:r>
              <a:rPr lang="en-US" sz="2000" dirty="0" err="1"/>
              <a:t>Alibek</a:t>
            </a:r>
            <a:endParaRPr lang="en-US" sz="2000" dirty="0" smtClean="0"/>
          </a:p>
          <a:p>
            <a:pPr lvl="2">
              <a:lnSpc>
                <a:spcPct val="80000"/>
              </a:lnSpc>
            </a:pPr>
            <a:r>
              <a:rPr lang="en-US" sz="1800" dirty="0" smtClean="0"/>
              <a:t>5858 possible boundaries, where boundaries are between sentences</a:t>
            </a:r>
          </a:p>
          <a:p>
            <a:pPr lvl="2">
              <a:lnSpc>
                <a:spcPct val="80000"/>
              </a:lnSpc>
            </a:pPr>
            <a:r>
              <a:rPr lang="en-US" sz="1800" dirty="0" smtClean="0"/>
              <a:t>213 actual boundaries</a:t>
            </a:r>
          </a:p>
          <a:p>
            <a:pPr lvl="1">
              <a:lnSpc>
                <a:spcPct val="80000"/>
              </a:lnSpc>
            </a:pPr>
            <a:r>
              <a:rPr lang="en-US" sz="2000" i="1" dirty="0" smtClean="0"/>
              <a:t>The Demon in the Freezer</a:t>
            </a:r>
            <a:r>
              <a:rPr lang="en-US" sz="2000" dirty="0" smtClean="0"/>
              <a:t> by Richard Preston</a:t>
            </a:r>
          </a:p>
          <a:p>
            <a:pPr lvl="2">
              <a:lnSpc>
                <a:spcPct val="80000"/>
              </a:lnSpc>
            </a:pPr>
            <a:r>
              <a:rPr lang="en-US" sz="1800" dirty="0" smtClean="0"/>
              <a:t>4466 possible boundaries, where boundaries are between sentences</a:t>
            </a:r>
          </a:p>
          <a:p>
            <a:pPr lvl="2">
              <a:lnSpc>
                <a:spcPct val="80000"/>
              </a:lnSpc>
            </a:pPr>
            <a:r>
              <a:rPr lang="en-US" sz="1800" dirty="0" smtClean="0"/>
              <a:t>120 actual boundaries</a:t>
            </a:r>
          </a:p>
          <a:p>
            <a:pPr marL="0" indent="0">
              <a:lnSpc>
                <a:spcPct val="80000"/>
              </a:lnSpc>
              <a:buNone/>
            </a:pPr>
            <a:endParaRPr lang="en-US" sz="2400" dirty="0" smtClean="0"/>
          </a:p>
          <a:p>
            <a:pPr marL="0" indent="0">
              <a:lnSpc>
                <a:spcPct val="80000"/>
              </a:lnSpc>
              <a:buNone/>
            </a:pPr>
            <a:r>
              <a:rPr lang="en-US" sz="2400" dirty="0" smtClean="0"/>
              <a:t>Grolier’s </a:t>
            </a:r>
            <a:r>
              <a:rPr lang="en-US" sz="2400" dirty="0"/>
              <a:t>encyclopedia articles</a:t>
            </a:r>
          </a:p>
          <a:p>
            <a:pPr lvl="1">
              <a:lnSpc>
                <a:spcPct val="80000"/>
              </a:lnSpc>
            </a:pPr>
            <a:r>
              <a:rPr lang="en-US" sz="2000" dirty="0"/>
              <a:t>1000 articles, containing major and minor headings, which are taken as segment boundaries</a:t>
            </a:r>
          </a:p>
          <a:p>
            <a:pPr lvl="1">
              <a:lnSpc>
                <a:spcPct val="80000"/>
              </a:lnSpc>
            </a:pPr>
            <a:r>
              <a:rPr lang="en-US" sz="2000" dirty="0"/>
              <a:t>102,116 possible </a:t>
            </a:r>
            <a:r>
              <a:rPr lang="en-US" sz="2000" dirty="0" smtClean="0"/>
              <a:t>boundaries</a:t>
            </a:r>
            <a:endParaRPr lang="en-US" sz="2000" dirty="0"/>
          </a:p>
        </p:txBody>
      </p:sp>
    </p:spTree>
  </p:cSld>
  <p:clrMapOvr>
    <a:masterClrMapping/>
  </p:clrMapOvr>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990600" y="0"/>
            <a:ext cx="7924800" cy="1412875"/>
          </a:xfrm>
        </p:spPr>
        <p:txBody>
          <a:bodyPr/>
          <a:lstStyle/>
          <a:p>
            <a:r>
              <a:rPr lang="en-US" sz="3200" dirty="0"/>
              <a:t>Performance </a:t>
            </a:r>
            <a:r>
              <a:rPr lang="en-US" sz="3200" dirty="0" smtClean="0"/>
              <a:t>of some approaches</a:t>
            </a:r>
            <a:endParaRPr lang="en-US" sz="3200" dirty="0"/>
          </a:p>
        </p:txBody>
      </p:sp>
      <p:sp>
        <p:nvSpPr>
          <p:cNvPr id="43052" name="Rectangle 44"/>
          <p:cNvSpPr>
            <a:spLocks noGrp="1" noChangeArrowheads="1"/>
          </p:cNvSpPr>
          <p:nvPr>
            <p:ph type="body" idx="1"/>
          </p:nvPr>
        </p:nvSpPr>
        <p:spPr>
          <a:xfrm>
            <a:off x="304800" y="1905000"/>
            <a:ext cx="8153400" cy="4495800"/>
          </a:xfrm>
          <a:noFill/>
          <a:ln/>
        </p:spPr>
        <p:txBody>
          <a:bodyPr/>
          <a:lstStyle/>
          <a:p>
            <a:pPr marL="0" indent="0">
              <a:lnSpc>
                <a:spcPct val="90000"/>
              </a:lnSpc>
              <a:buNone/>
            </a:pPr>
            <a:r>
              <a:rPr lang="en-US" sz="2400" dirty="0"/>
              <a:t>Similarity</a:t>
            </a:r>
          </a:p>
          <a:p>
            <a:pPr marL="742950" lvl="1" indent="-285750">
              <a:lnSpc>
                <a:spcPct val="90000"/>
              </a:lnSpc>
            </a:pPr>
            <a:r>
              <a:rPr lang="en-US" sz="2000" dirty="0"/>
              <a:t>Within segment similarity is similar to across boundary similarity</a:t>
            </a:r>
          </a:p>
          <a:p>
            <a:pPr marL="742950" lvl="1" indent="-285750">
              <a:lnSpc>
                <a:spcPct val="90000"/>
              </a:lnSpc>
            </a:pPr>
            <a:r>
              <a:rPr lang="en-US" sz="2000" dirty="0"/>
              <a:t>PLSA and </a:t>
            </a:r>
            <a:r>
              <a:rPr lang="en-US" sz="2000" dirty="0" err="1"/>
              <a:t>TextTiling</a:t>
            </a:r>
            <a:r>
              <a:rPr lang="en-US" sz="2000" dirty="0"/>
              <a:t> (cosine similarity) perform similarly to random</a:t>
            </a:r>
          </a:p>
          <a:p>
            <a:pPr marL="0" indent="0">
              <a:lnSpc>
                <a:spcPct val="90000"/>
              </a:lnSpc>
              <a:buNone/>
            </a:pPr>
            <a:endParaRPr lang="en-US" sz="2400" dirty="0" smtClean="0"/>
          </a:p>
          <a:p>
            <a:pPr marL="0" indent="0">
              <a:lnSpc>
                <a:spcPct val="90000"/>
              </a:lnSpc>
              <a:buNone/>
            </a:pPr>
            <a:r>
              <a:rPr lang="en-US" sz="2400" dirty="0" smtClean="0"/>
              <a:t>Cue </a:t>
            </a:r>
            <a:r>
              <a:rPr lang="en-US" sz="2400" dirty="0"/>
              <a:t>based</a:t>
            </a:r>
          </a:p>
          <a:p>
            <a:pPr marL="742950" lvl="1" indent="-285750">
              <a:lnSpc>
                <a:spcPct val="90000"/>
              </a:lnSpc>
            </a:pPr>
            <a:r>
              <a:rPr lang="en-US" sz="2000" dirty="0"/>
              <a:t>No words occur significantly at both training and testing boundaries</a:t>
            </a:r>
          </a:p>
          <a:p>
            <a:pPr marL="0" indent="0">
              <a:lnSpc>
                <a:spcPct val="90000"/>
              </a:lnSpc>
              <a:buNone/>
            </a:pPr>
            <a:endParaRPr lang="en-US" sz="2400" dirty="0" smtClean="0"/>
          </a:p>
          <a:p>
            <a:pPr marL="0" indent="0">
              <a:lnSpc>
                <a:spcPct val="90000"/>
              </a:lnSpc>
              <a:buNone/>
            </a:pPr>
            <a:r>
              <a:rPr lang="en-US" sz="2400" dirty="0" smtClean="0"/>
              <a:t>Lexical </a:t>
            </a:r>
            <a:r>
              <a:rPr lang="en-US" sz="2400" dirty="0"/>
              <a:t>chains</a:t>
            </a:r>
          </a:p>
          <a:p>
            <a:pPr marL="742950" lvl="1" indent="-285750">
              <a:lnSpc>
                <a:spcPct val="90000"/>
              </a:lnSpc>
            </a:pPr>
            <a:r>
              <a:rPr lang="en-US" sz="2000" dirty="0"/>
              <a:t>Lexical chain </a:t>
            </a:r>
            <a:r>
              <a:rPr lang="en-US" sz="2000" dirty="0" smtClean="0"/>
              <a:t>occurrences </a:t>
            </a:r>
            <a:r>
              <a:rPr lang="en-US" sz="2000" dirty="0"/>
              <a:t>are not correlated with boundaries</a:t>
            </a:r>
          </a:p>
        </p:txBody>
      </p:sp>
    </p:spTree>
  </p:cSld>
  <p:clrMapOvr>
    <a:masterClrMapping/>
  </p:clrMapOvr>
  <p:timing>
    <p:tnLst>
      <p:par>
        <p:cTn xmlns:p14="http://schemas.microsoft.com/office/powerpoint/2010/mai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lstStyle/>
          <a:p>
            <a:r>
              <a:rPr lang="en-US"/>
              <a:t>Narrative document properties</a:t>
            </a:r>
          </a:p>
        </p:txBody>
      </p:sp>
      <p:sp>
        <p:nvSpPr>
          <p:cNvPr id="48132" name="Text Box 4"/>
          <p:cNvSpPr txBox="1">
            <a:spLocks noChangeArrowheads="1"/>
          </p:cNvSpPr>
          <p:nvPr/>
        </p:nvSpPr>
        <p:spPr bwMode="auto">
          <a:xfrm>
            <a:off x="304800" y="1828800"/>
            <a:ext cx="4038600" cy="641350"/>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sz="3600"/>
              <a:t>Segment Similarity</a:t>
            </a:r>
          </a:p>
        </p:txBody>
      </p:sp>
      <p:graphicFrame>
        <p:nvGraphicFramePr>
          <p:cNvPr id="48170" name="Group 42"/>
          <p:cNvGraphicFramePr>
            <a:graphicFrameLocks noGrp="1"/>
          </p:cNvGraphicFramePr>
          <p:nvPr>
            <p:ph idx="1"/>
          </p:nvPr>
        </p:nvGraphicFramePr>
        <p:xfrm>
          <a:off x="685800" y="3810000"/>
          <a:ext cx="7661275" cy="2346960"/>
        </p:xfrm>
        <a:graphic>
          <a:graphicData uri="http://schemas.openxmlformats.org/drawingml/2006/table">
            <a:tbl>
              <a:tblPr/>
              <a:tblGrid>
                <a:gridCol w="2554288"/>
                <a:gridCol w="2552700"/>
                <a:gridCol w="2554287"/>
              </a:tblGrid>
              <a:tr h="762000">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70000"/>
                        <a:buFont typeface="Wingdings" pitchFamily="-110" charset="2"/>
                        <a:buNone/>
                        <a:tabLst/>
                      </a:pPr>
                      <a:r>
                        <a:rPr kumimoji="0" lang="en-US" sz="2400" b="0" i="0" u="none" strike="noStrike" cap="none" normalizeH="0" baseline="0">
                          <a:ln>
                            <a:noFill/>
                          </a:ln>
                          <a:solidFill>
                            <a:schemeClr val="tx1"/>
                          </a:solidFill>
                          <a:effectLst/>
                          <a:latin typeface="Arial" pitchFamily="-110" charset="0"/>
                        </a:rPr>
                        <a:t>PLSA</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70000"/>
                        <a:buFont typeface="Wingdings" pitchFamily="-110" charset="2"/>
                        <a:buNone/>
                        <a:tabLst/>
                      </a:pPr>
                      <a:r>
                        <a:rPr kumimoji="0" lang="en-US" sz="2400" b="0" i="0" u="none" strike="noStrike" cap="none" normalizeH="0" baseline="0">
                          <a:ln>
                            <a:noFill/>
                          </a:ln>
                          <a:solidFill>
                            <a:schemeClr val="tx1"/>
                          </a:solidFill>
                          <a:effectLst/>
                          <a:latin typeface="Arial" pitchFamily="-110" charset="0"/>
                        </a:rPr>
                        <a:t>Average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70000"/>
                        <a:buFont typeface="Wingdings" pitchFamily="-110" charset="2"/>
                        <a:buNone/>
                        <a:tabLst/>
                      </a:pPr>
                      <a:r>
                        <a:rPr kumimoji="0" lang="en-US" sz="2400" b="0" i="0" u="none" strike="noStrike" cap="none" normalizeH="0" baseline="0">
                          <a:ln>
                            <a:noFill/>
                          </a:ln>
                          <a:solidFill>
                            <a:schemeClr val="tx1"/>
                          </a:solidFill>
                          <a:effectLst/>
                          <a:latin typeface="Arial" pitchFamily="-110" charset="0"/>
                        </a:rPr>
                        <a:t>Standard Deviation</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62000">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70000"/>
                        <a:buFont typeface="Wingdings" pitchFamily="-110" charset="2"/>
                        <a:buNone/>
                        <a:tabLst/>
                      </a:pPr>
                      <a:r>
                        <a:rPr kumimoji="0" lang="en-US" sz="2400" b="0" i="0" u="none" strike="noStrike" cap="none" normalizeH="0" baseline="0">
                          <a:ln>
                            <a:noFill/>
                          </a:ln>
                          <a:solidFill>
                            <a:schemeClr val="tx1"/>
                          </a:solidFill>
                          <a:effectLst/>
                          <a:latin typeface="Arial" pitchFamily="-110" charset="0"/>
                        </a:rPr>
                        <a:t>Within segment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70000"/>
                        <a:buFont typeface="Wingdings" pitchFamily="-110" charset="2"/>
                        <a:buNone/>
                        <a:tabLst/>
                      </a:pPr>
                      <a:r>
                        <a:rPr kumimoji="0" lang="en-US" sz="2400" b="0" i="0" u="none" strike="noStrike" cap="none" normalizeH="0" baseline="0">
                          <a:ln>
                            <a:noFill/>
                          </a:ln>
                          <a:solidFill>
                            <a:schemeClr val="tx1"/>
                          </a:solidFill>
                          <a:effectLst/>
                          <a:latin typeface="Arial" pitchFamily="-110" charset="0"/>
                        </a:rPr>
                        <a:t>0.903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70000"/>
                        <a:buFont typeface="Wingdings" pitchFamily="-110" charset="2"/>
                        <a:buNone/>
                        <a:tabLst/>
                      </a:pPr>
                      <a:r>
                        <a:rPr kumimoji="0" lang="en-US" sz="2400" b="0" i="0" u="none" strike="noStrike" cap="none" normalizeH="0" baseline="0">
                          <a:ln>
                            <a:noFill/>
                          </a:ln>
                          <a:solidFill>
                            <a:schemeClr val="tx1"/>
                          </a:solidFill>
                          <a:effectLst/>
                          <a:latin typeface="Arial" pitchFamily="-110" charset="0"/>
                        </a:rPr>
                        <a:t>0.074</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62000">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70000"/>
                        <a:buFont typeface="Wingdings" pitchFamily="-110" charset="2"/>
                        <a:buNone/>
                        <a:tabLst/>
                      </a:pPr>
                      <a:r>
                        <a:rPr kumimoji="0" lang="en-US" sz="2400" b="0" i="0" u="none" strike="noStrike" cap="none" normalizeH="0" baseline="0">
                          <a:ln>
                            <a:noFill/>
                          </a:ln>
                          <a:solidFill>
                            <a:schemeClr val="tx1"/>
                          </a:solidFill>
                          <a:effectLst/>
                          <a:latin typeface="Arial" pitchFamily="-110" charset="0"/>
                        </a:rPr>
                        <a:t>Across boundary</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70000"/>
                        <a:buFont typeface="Wingdings" pitchFamily="-110" charset="2"/>
                        <a:buNone/>
                        <a:tabLst/>
                      </a:pPr>
                      <a:r>
                        <a:rPr kumimoji="0" lang="en-US" sz="2400" b="0" i="0" u="none" strike="noStrike" cap="none" normalizeH="0" baseline="0">
                          <a:ln>
                            <a:noFill/>
                          </a:ln>
                          <a:solidFill>
                            <a:schemeClr val="tx1"/>
                          </a:solidFill>
                          <a:effectLst/>
                          <a:latin typeface="Arial" pitchFamily="-110" charset="0"/>
                        </a:rPr>
                        <a:t>0.914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70000"/>
                        <a:buFont typeface="Wingdings" pitchFamily="-110" charset="2"/>
                        <a:buNone/>
                        <a:tabLst/>
                      </a:pPr>
                      <a:r>
                        <a:rPr kumimoji="0" lang="en-US" sz="2400" b="0" i="0" u="none" strike="noStrike" cap="none" normalizeH="0" baseline="0">
                          <a:ln>
                            <a:noFill/>
                          </a:ln>
                          <a:solidFill>
                            <a:schemeClr val="tx1"/>
                          </a:solidFill>
                          <a:effectLst/>
                          <a:latin typeface="Arial" pitchFamily="-110" charset="0"/>
                        </a:rPr>
                        <a:t>0.041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48171" name="Text Box 43"/>
          <p:cNvSpPr txBox="1">
            <a:spLocks noChangeArrowheads="1"/>
          </p:cNvSpPr>
          <p:nvPr/>
        </p:nvSpPr>
        <p:spPr bwMode="auto">
          <a:xfrm>
            <a:off x="685800" y="2438400"/>
            <a:ext cx="7543800" cy="1187450"/>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sz="2400"/>
              <a:t>Examine adjacent block similarities and compare within segment similarities and similarities crossing segment boundaries</a:t>
            </a:r>
          </a:p>
        </p:txBody>
      </p:sp>
      <p:sp>
        <p:nvSpPr>
          <p:cNvPr id="48172" name="Text Box 44"/>
          <p:cNvSpPr txBox="1">
            <a:spLocks noChangeArrowheads="1"/>
          </p:cNvSpPr>
          <p:nvPr/>
        </p:nvSpPr>
        <p:spPr bwMode="auto">
          <a:xfrm>
            <a:off x="7848600" y="381000"/>
            <a:ext cx="484188" cy="519113"/>
          </a:xfrm>
          <a:prstGeom prst="rect">
            <a:avLst/>
          </a:prstGeom>
          <a:noFill/>
          <a:ln w="9525">
            <a:noFill/>
            <a:miter lim="800000"/>
            <a:headEnd/>
            <a:tailEnd/>
          </a:ln>
          <a:effectLst/>
        </p:spPr>
        <p:txBody>
          <a:bodyPr wrap="none">
            <a:prstTxWarp prst="textNoShape">
              <a:avLst/>
            </a:prstTxWarp>
            <a:spAutoFit/>
          </a:bodyPr>
          <a:lstStyle/>
          <a:p>
            <a:r>
              <a:rPr lang="en-US" sz="2800">
                <a:solidFill>
                  <a:srgbClr val="FF0000"/>
                </a:solidFill>
                <a:sym typeface="Wingdings" pitchFamily="-110" charset="2"/>
              </a:rPr>
              <a:t></a:t>
            </a:r>
            <a:endParaRPr lang="en-US" sz="2800">
              <a:solidFill>
                <a:srgbClr val="FF0000"/>
              </a:solidFill>
            </a:endParaRPr>
          </a:p>
        </p:txBody>
      </p:sp>
    </p:spTree>
    <p:extLst>
      <p:ext uri="{BB962C8B-B14F-4D97-AF65-F5344CB8AC3E}">
        <p14:creationId xmlns:p14="http://schemas.microsoft.com/office/powerpoint/2010/main" val="310939679"/>
      </p:ext>
    </p:extLst>
  </p:cSld>
  <p:clrMapOvr>
    <a:masterClrMapping/>
  </p:clrMapOvr>
  <p:timing>
    <p:tnLst>
      <p:par>
        <p:cTn xmlns:p14="http://schemas.microsoft.com/office/powerpoint/2010/mai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ChangeArrowheads="1"/>
          </p:cNvSpPr>
          <p:nvPr>
            <p:ph type="title"/>
          </p:nvPr>
        </p:nvSpPr>
        <p:spPr/>
        <p:txBody>
          <a:bodyPr/>
          <a:lstStyle/>
          <a:p>
            <a:r>
              <a:rPr lang="en-US"/>
              <a:t>Narrative document properties</a:t>
            </a:r>
          </a:p>
        </p:txBody>
      </p:sp>
      <p:sp>
        <p:nvSpPr>
          <p:cNvPr id="82947" name="Rectangle 3"/>
          <p:cNvSpPr>
            <a:spLocks noGrp="1" noChangeArrowheads="1"/>
          </p:cNvSpPr>
          <p:nvPr>
            <p:ph type="body" idx="1"/>
          </p:nvPr>
        </p:nvSpPr>
        <p:spPr>
          <a:xfrm>
            <a:off x="914400" y="2819400"/>
            <a:ext cx="7391400" cy="2286000"/>
          </a:xfrm>
        </p:spPr>
        <p:txBody>
          <a:bodyPr/>
          <a:lstStyle/>
          <a:p>
            <a:pPr marL="0" indent="0">
              <a:buNone/>
            </a:pPr>
            <a:r>
              <a:rPr lang="en-US" sz="2800" dirty="0"/>
              <a:t>25% of the content words in the test set do not occur in the training </a:t>
            </a:r>
            <a:r>
              <a:rPr lang="en-US" sz="2800" dirty="0" smtClean="0"/>
              <a:t>set</a:t>
            </a:r>
          </a:p>
          <a:p>
            <a:pPr marL="0" indent="0">
              <a:buNone/>
            </a:pPr>
            <a:endParaRPr lang="en-US" sz="2800" dirty="0"/>
          </a:p>
          <a:p>
            <a:pPr marL="0" indent="0">
              <a:buNone/>
            </a:pPr>
            <a:r>
              <a:rPr lang="en-US" sz="2800" dirty="0"/>
              <a:t>33% of the content words in the test set occur two times or less</a:t>
            </a:r>
          </a:p>
        </p:txBody>
      </p:sp>
      <p:sp>
        <p:nvSpPr>
          <p:cNvPr id="82948" name="Text Box 4"/>
          <p:cNvSpPr txBox="1">
            <a:spLocks noChangeArrowheads="1"/>
          </p:cNvSpPr>
          <p:nvPr/>
        </p:nvSpPr>
        <p:spPr bwMode="auto">
          <a:xfrm>
            <a:off x="304800" y="1828800"/>
            <a:ext cx="4038600" cy="641350"/>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sz="3600"/>
              <a:t>Vocabulary</a:t>
            </a:r>
          </a:p>
        </p:txBody>
      </p:sp>
      <p:sp>
        <p:nvSpPr>
          <p:cNvPr id="82949" name="Text Box 5"/>
          <p:cNvSpPr txBox="1">
            <a:spLocks noChangeArrowheads="1"/>
          </p:cNvSpPr>
          <p:nvPr/>
        </p:nvSpPr>
        <p:spPr bwMode="auto">
          <a:xfrm>
            <a:off x="7848600" y="381000"/>
            <a:ext cx="484188" cy="519113"/>
          </a:xfrm>
          <a:prstGeom prst="rect">
            <a:avLst/>
          </a:prstGeom>
          <a:noFill/>
          <a:ln w="9525">
            <a:noFill/>
            <a:miter lim="800000"/>
            <a:headEnd/>
            <a:tailEnd/>
          </a:ln>
          <a:effectLst/>
        </p:spPr>
        <p:txBody>
          <a:bodyPr wrap="none">
            <a:prstTxWarp prst="textNoShape">
              <a:avLst/>
            </a:prstTxWarp>
            <a:spAutoFit/>
          </a:bodyPr>
          <a:lstStyle/>
          <a:p>
            <a:r>
              <a:rPr lang="en-US" sz="2800">
                <a:solidFill>
                  <a:srgbClr val="FF0000"/>
                </a:solidFill>
                <a:sym typeface="Wingdings" pitchFamily="-110" charset="2"/>
              </a:rPr>
              <a:t></a:t>
            </a:r>
            <a:endParaRPr lang="en-US" sz="2800">
              <a:solidFill>
                <a:srgbClr val="FF0000"/>
              </a:solidFill>
            </a:endParaRPr>
          </a:p>
        </p:txBody>
      </p:sp>
    </p:spTree>
    <p:extLst>
      <p:ext uri="{BB962C8B-B14F-4D97-AF65-F5344CB8AC3E}">
        <p14:creationId xmlns:p14="http://schemas.microsoft.com/office/powerpoint/2010/main" val="2565451340"/>
      </p:ext>
    </p:extLst>
  </p:cSld>
  <p:clrMapOvr>
    <a:masterClrMapping/>
  </p:clrMapOvr>
  <p:timing>
    <p:tnLst>
      <p:par>
        <p:cTn xmlns:p14="http://schemas.microsoft.com/office/powerpoint/2010/mai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ChangeArrowheads="1"/>
          </p:cNvSpPr>
          <p:nvPr>
            <p:ph type="title"/>
          </p:nvPr>
        </p:nvSpPr>
        <p:spPr/>
        <p:txBody>
          <a:bodyPr/>
          <a:lstStyle/>
          <a:p>
            <a:r>
              <a:rPr lang="en-US"/>
              <a:t>Narrative document properties</a:t>
            </a:r>
          </a:p>
        </p:txBody>
      </p:sp>
      <p:sp>
        <p:nvSpPr>
          <p:cNvPr id="83971" name="Rectangle 3"/>
          <p:cNvSpPr>
            <a:spLocks noGrp="1" noChangeArrowheads="1"/>
          </p:cNvSpPr>
          <p:nvPr>
            <p:ph type="body" idx="1"/>
          </p:nvPr>
        </p:nvSpPr>
        <p:spPr>
          <a:xfrm>
            <a:off x="762000" y="2590800"/>
            <a:ext cx="7543800" cy="3962400"/>
          </a:xfrm>
        </p:spPr>
        <p:txBody>
          <a:bodyPr/>
          <a:lstStyle/>
          <a:p>
            <a:pPr marL="0" indent="0">
              <a:lnSpc>
                <a:spcPct val="90000"/>
              </a:lnSpc>
              <a:buNone/>
            </a:pPr>
            <a:r>
              <a:rPr lang="en-US" sz="2400" dirty="0"/>
              <a:t>474 terms occur in first </a:t>
            </a:r>
            <a:r>
              <a:rPr lang="en-US" sz="2400" dirty="0" smtClean="0"/>
              <a:t>sentences </a:t>
            </a:r>
            <a:r>
              <a:rPr lang="en-US" sz="2400" dirty="0"/>
              <a:t>of training boundaries</a:t>
            </a:r>
          </a:p>
          <a:p>
            <a:pPr marL="0" indent="0">
              <a:lnSpc>
                <a:spcPct val="90000"/>
              </a:lnSpc>
              <a:buNone/>
            </a:pPr>
            <a:endParaRPr lang="en-US" sz="2400" dirty="0" smtClean="0"/>
          </a:p>
          <a:p>
            <a:pPr marL="0" indent="0">
              <a:lnSpc>
                <a:spcPct val="90000"/>
              </a:lnSpc>
              <a:buNone/>
            </a:pPr>
            <a:r>
              <a:rPr lang="en-US" sz="2400" dirty="0" smtClean="0"/>
              <a:t>103 </a:t>
            </a:r>
            <a:r>
              <a:rPr lang="en-US" sz="2400" dirty="0"/>
              <a:t>of these words occur at test boundaries</a:t>
            </a:r>
          </a:p>
          <a:p>
            <a:pPr marL="0" indent="0">
              <a:lnSpc>
                <a:spcPct val="90000"/>
              </a:lnSpc>
              <a:buNone/>
            </a:pPr>
            <a:endParaRPr lang="en-US" sz="2400" dirty="0" smtClean="0"/>
          </a:p>
          <a:p>
            <a:pPr marL="0" indent="0">
              <a:lnSpc>
                <a:spcPct val="90000"/>
              </a:lnSpc>
              <a:buNone/>
            </a:pPr>
            <a:r>
              <a:rPr lang="en-US" sz="2400" dirty="0" smtClean="0"/>
              <a:t>Only </a:t>
            </a:r>
            <a:r>
              <a:rPr lang="en-US" sz="2400" dirty="0"/>
              <a:t>9 </a:t>
            </a:r>
            <a:r>
              <a:rPr lang="en-US" sz="2400" dirty="0" smtClean="0"/>
              <a:t>s</a:t>
            </a:r>
            <a:r>
              <a:rPr lang="en-US" sz="2400" i="1" dirty="0" smtClean="0"/>
              <a:t>ignificant</a:t>
            </a:r>
            <a:r>
              <a:rPr lang="en-US" sz="2400" dirty="0" smtClean="0"/>
              <a:t> </a:t>
            </a:r>
            <a:r>
              <a:rPr lang="en-US" sz="2400" dirty="0"/>
              <a:t>words </a:t>
            </a:r>
            <a:r>
              <a:rPr lang="en-US" sz="2400" dirty="0" smtClean="0"/>
              <a:t>that occur </a:t>
            </a:r>
            <a:r>
              <a:rPr lang="en-US" sz="2400" dirty="0"/>
              <a:t>in training occur in the test</a:t>
            </a:r>
          </a:p>
          <a:p>
            <a:pPr marL="0" indent="0">
              <a:lnSpc>
                <a:spcPct val="90000"/>
              </a:lnSpc>
              <a:buNone/>
            </a:pPr>
            <a:endParaRPr lang="en-US" sz="2400" dirty="0" smtClean="0"/>
          </a:p>
          <a:p>
            <a:pPr marL="0" indent="0">
              <a:lnSpc>
                <a:spcPct val="90000"/>
              </a:lnSpc>
              <a:buNone/>
            </a:pPr>
            <a:r>
              <a:rPr lang="en-US" sz="2400" dirty="0" smtClean="0"/>
              <a:t>No </a:t>
            </a:r>
            <a:r>
              <a:rPr lang="en-US" sz="2400" dirty="0"/>
              <a:t>words occur significantly at both training and testing boundaries</a:t>
            </a:r>
            <a:endParaRPr lang="en-US" sz="2400" i="1" dirty="0"/>
          </a:p>
          <a:p>
            <a:pPr>
              <a:lnSpc>
                <a:spcPct val="90000"/>
              </a:lnSpc>
            </a:pPr>
            <a:endParaRPr lang="en-US" sz="2400" dirty="0"/>
          </a:p>
        </p:txBody>
      </p:sp>
      <p:sp>
        <p:nvSpPr>
          <p:cNvPr id="83972" name="Text Box 4"/>
          <p:cNvSpPr txBox="1">
            <a:spLocks noChangeArrowheads="1"/>
          </p:cNvSpPr>
          <p:nvPr/>
        </p:nvSpPr>
        <p:spPr bwMode="auto">
          <a:xfrm>
            <a:off x="304800" y="1828800"/>
            <a:ext cx="4038600" cy="641350"/>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sz="3600"/>
              <a:t>Boundary words</a:t>
            </a:r>
          </a:p>
        </p:txBody>
      </p:sp>
      <p:sp>
        <p:nvSpPr>
          <p:cNvPr id="83973" name="Text Box 5"/>
          <p:cNvSpPr txBox="1">
            <a:spLocks noChangeArrowheads="1"/>
          </p:cNvSpPr>
          <p:nvPr/>
        </p:nvSpPr>
        <p:spPr bwMode="auto">
          <a:xfrm>
            <a:off x="7848600" y="381000"/>
            <a:ext cx="484188" cy="519113"/>
          </a:xfrm>
          <a:prstGeom prst="rect">
            <a:avLst/>
          </a:prstGeom>
          <a:noFill/>
          <a:ln w="9525">
            <a:noFill/>
            <a:miter lim="800000"/>
            <a:headEnd/>
            <a:tailEnd/>
          </a:ln>
          <a:effectLst/>
        </p:spPr>
        <p:txBody>
          <a:bodyPr wrap="none">
            <a:prstTxWarp prst="textNoShape">
              <a:avLst/>
            </a:prstTxWarp>
            <a:spAutoFit/>
          </a:bodyPr>
          <a:lstStyle/>
          <a:p>
            <a:r>
              <a:rPr lang="en-US" sz="2800">
                <a:solidFill>
                  <a:srgbClr val="FF0000"/>
                </a:solidFill>
                <a:sym typeface="Wingdings" pitchFamily="-110" charset="2"/>
              </a:rPr>
              <a:t></a:t>
            </a:r>
            <a:endParaRPr lang="en-US" sz="2800">
              <a:solidFill>
                <a:srgbClr val="FF0000"/>
              </a:solidFill>
            </a:endParaRPr>
          </a:p>
        </p:txBody>
      </p:sp>
    </p:spTree>
    <p:extLst>
      <p:ext uri="{BB962C8B-B14F-4D97-AF65-F5344CB8AC3E}">
        <p14:creationId xmlns:p14="http://schemas.microsoft.com/office/powerpoint/2010/main" val="4026081014"/>
      </p:ext>
    </p:extLst>
  </p:cSld>
  <p:clrMapOvr>
    <a:masterClrMapping/>
  </p:clrMapOvr>
  <p:timing>
    <p:tnLst>
      <p:par>
        <p:cTn xmlns:p14="http://schemas.microsoft.com/office/powerpoint/2010/mai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noChangeArrowheads="1"/>
          </p:cNvSpPr>
          <p:nvPr>
            <p:ph type="title"/>
          </p:nvPr>
        </p:nvSpPr>
        <p:spPr/>
        <p:txBody>
          <a:bodyPr/>
          <a:lstStyle/>
          <a:p>
            <a:r>
              <a:rPr lang="en-US"/>
              <a:t>Narrative document properties</a:t>
            </a:r>
          </a:p>
        </p:txBody>
      </p:sp>
      <p:sp>
        <p:nvSpPr>
          <p:cNvPr id="84995" name="Rectangle 3"/>
          <p:cNvSpPr>
            <a:spLocks noGrp="1" noChangeArrowheads="1"/>
          </p:cNvSpPr>
          <p:nvPr>
            <p:ph type="body" idx="1"/>
          </p:nvPr>
        </p:nvSpPr>
        <p:spPr>
          <a:xfrm>
            <a:off x="533400" y="3352800"/>
            <a:ext cx="8610600" cy="3276600"/>
          </a:xfrm>
        </p:spPr>
        <p:txBody>
          <a:bodyPr/>
          <a:lstStyle/>
          <a:p>
            <a:pPr>
              <a:lnSpc>
                <a:spcPct val="90000"/>
              </a:lnSpc>
            </a:pPr>
            <a:r>
              <a:rPr lang="en-US" sz="2000" dirty="0"/>
              <a:t>Created chains using synonymy and repetition</a:t>
            </a:r>
          </a:p>
          <a:p>
            <a:pPr>
              <a:lnSpc>
                <a:spcPct val="90000"/>
              </a:lnSpc>
            </a:pPr>
            <a:r>
              <a:rPr lang="en-US" sz="2000" dirty="0"/>
              <a:t>219 chains</a:t>
            </a:r>
          </a:p>
          <a:p>
            <a:pPr>
              <a:lnSpc>
                <a:spcPct val="90000"/>
              </a:lnSpc>
            </a:pPr>
            <a:r>
              <a:rPr lang="en-US" sz="2000" dirty="0"/>
              <a:t>2 begin and 1 ends at a boundary</a:t>
            </a:r>
          </a:p>
          <a:p>
            <a:pPr>
              <a:lnSpc>
                <a:spcPct val="90000"/>
              </a:lnSpc>
            </a:pPr>
            <a:r>
              <a:rPr lang="en-US" sz="2000" dirty="0"/>
              <a:t>20% of the chains cross boundaries</a:t>
            </a:r>
          </a:p>
          <a:p>
            <a:pPr>
              <a:lnSpc>
                <a:spcPct val="90000"/>
              </a:lnSpc>
            </a:pPr>
            <a:r>
              <a:rPr lang="en-US" sz="2000" dirty="0"/>
              <a:t>Average segment length is 185</a:t>
            </a:r>
          </a:p>
          <a:p>
            <a:pPr>
              <a:lnSpc>
                <a:spcPct val="90000"/>
              </a:lnSpc>
            </a:pPr>
            <a:r>
              <a:rPr lang="en-US" sz="2000" dirty="0"/>
              <a:t>Average distance to closest beginning chain is 39 words</a:t>
            </a:r>
          </a:p>
          <a:p>
            <a:pPr>
              <a:lnSpc>
                <a:spcPct val="90000"/>
              </a:lnSpc>
            </a:pPr>
            <a:r>
              <a:rPr lang="en-US" sz="2000" dirty="0"/>
              <a:t>Average distance to closest ending chain is 36 words</a:t>
            </a:r>
          </a:p>
          <a:p>
            <a:pPr>
              <a:lnSpc>
                <a:spcPct val="90000"/>
              </a:lnSpc>
            </a:pPr>
            <a:r>
              <a:rPr lang="en-US" sz="2000" dirty="0"/>
              <a:t>About 4 chains per segment</a:t>
            </a:r>
          </a:p>
        </p:txBody>
      </p:sp>
      <p:sp>
        <p:nvSpPr>
          <p:cNvPr id="84996" name="Text Box 4"/>
          <p:cNvSpPr txBox="1">
            <a:spLocks noChangeArrowheads="1"/>
          </p:cNvSpPr>
          <p:nvPr/>
        </p:nvSpPr>
        <p:spPr bwMode="auto">
          <a:xfrm>
            <a:off x="304800" y="1828800"/>
            <a:ext cx="4038600" cy="641350"/>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sz="3600"/>
              <a:t>Lexical chains</a:t>
            </a:r>
          </a:p>
        </p:txBody>
      </p:sp>
      <p:grpSp>
        <p:nvGrpSpPr>
          <p:cNvPr id="2" name="Group 5"/>
          <p:cNvGrpSpPr>
            <a:grpSpLocks/>
          </p:cNvGrpSpPr>
          <p:nvPr/>
        </p:nvGrpSpPr>
        <p:grpSpPr bwMode="auto">
          <a:xfrm>
            <a:off x="1600200" y="2590800"/>
            <a:ext cx="4419600" cy="609600"/>
            <a:chOff x="336" y="3744"/>
            <a:chExt cx="2784" cy="384"/>
          </a:xfrm>
        </p:grpSpPr>
        <p:sp>
          <p:nvSpPr>
            <p:cNvPr id="84998" name="Line 6"/>
            <p:cNvSpPr>
              <a:spLocks noChangeShapeType="1"/>
            </p:cNvSpPr>
            <p:nvPr/>
          </p:nvSpPr>
          <p:spPr bwMode="auto">
            <a:xfrm>
              <a:off x="336" y="3744"/>
              <a:ext cx="0" cy="144"/>
            </a:xfrm>
            <a:prstGeom prst="line">
              <a:avLst/>
            </a:prstGeom>
            <a:noFill/>
            <a:ln w="9525">
              <a:solidFill>
                <a:schemeClr val="tx1"/>
              </a:solidFill>
              <a:round/>
              <a:headEnd/>
              <a:tailEnd type="triangle" w="med" len="med"/>
            </a:ln>
            <a:effectLst/>
          </p:spPr>
          <p:txBody>
            <a:bodyPr>
              <a:prstTxWarp prst="textNoShape">
                <a:avLst/>
              </a:prstTxWarp>
            </a:bodyPr>
            <a:lstStyle/>
            <a:p>
              <a:endParaRPr lang="en-US"/>
            </a:p>
          </p:txBody>
        </p:sp>
        <p:sp>
          <p:nvSpPr>
            <p:cNvPr id="84999" name="Line 7"/>
            <p:cNvSpPr>
              <a:spLocks noChangeShapeType="1"/>
            </p:cNvSpPr>
            <p:nvPr/>
          </p:nvSpPr>
          <p:spPr bwMode="auto">
            <a:xfrm>
              <a:off x="1200" y="3744"/>
              <a:ext cx="0" cy="144"/>
            </a:xfrm>
            <a:prstGeom prst="line">
              <a:avLst/>
            </a:prstGeom>
            <a:noFill/>
            <a:ln w="9525">
              <a:solidFill>
                <a:schemeClr val="tx1"/>
              </a:solidFill>
              <a:round/>
              <a:headEnd/>
              <a:tailEnd type="triangle" w="med" len="med"/>
            </a:ln>
            <a:effectLst/>
          </p:spPr>
          <p:txBody>
            <a:bodyPr>
              <a:prstTxWarp prst="textNoShape">
                <a:avLst/>
              </a:prstTxWarp>
            </a:bodyPr>
            <a:lstStyle/>
            <a:p>
              <a:endParaRPr lang="en-US"/>
            </a:p>
          </p:txBody>
        </p:sp>
        <p:sp>
          <p:nvSpPr>
            <p:cNvPr id="85000" name="Line 8"/>
            <p:cNvSpPr>
              <a:spLocks noChangeShapeType="1"/>
            </p:cNvSpPr>
            <p:nvPr/>
          </p:nvSpPr>
          <p:spPr bwMode="auto">
            <a:xfrm>
              <a:off x="2016" y="3744"/>
              <a:ext cx="0" cy="144"/>
            </a:xfrm>
            <a:prstGeom prst="line">
              <a:avLst/>
            </a:prstGeom>
            <a:noFill/>
            <a:ln w="9525">
              <a:solidFill>
                <a:schemeClr val="tx1"/>
              </a:solidFill>
              <a:round/>
              <a:headEnd/>
              <a:tailEnd type="triangle" w="med" len="med"/>
            </a:ln>
            <a:effectLst/>
          </p:spPr>
          <p:txBody>
            <a:bodyPr>
              <a:prstTxWarp prst="textNoShape">
                <a:avLst/>
              </a:prstTxWarp>
            </a:bodyPr>
            <a:lstStyle/>
            <a:p>
              <a:endParaRPr lang="en-US"/>
            </a:p>
          </p:txBody>
        </p:sp>
        <p:sp>
          <p:nvSpPr>
            <p:cNvPr id="85001" name="Line 9"/>
            <p:cNvSpPr>
              <a:spLocks noChangeShapeType="1"/>
            </p:cNvSpPr>
            <p:nvPr/>
          </p:nvSpPr>
          <p:spPr bwMode="auto">
            <a:xfrm>
              <a:off x="3120" y="3744"/>
              <a:ext cx="0" cy="144"/>
            </a:xfrm>
            <a:prstGeom prst="line">
              <a:avLst/>
            </a:prstGeom>
            <a:noFill/>
            <a:ln w="9525">
              <a:solidFill>
                <a:schemeClr val="tx1"/>
              </a:solidFill>
              <a:round/>
              <a:headEnd/>
              <a:tailEnd type="triangle" w="med" len="med"/>
            </a:ln>
            <a:effectLst/>
          </p:spPr>
          <p:txBody>
            <a:bodyPr>
              <a:prstTxWarp prst="textNoShape">
                <a:avLst/>
              </a:prstTxWarp>
            </a:bodyPr>
            <a:lstStyle/>
            <a:p>
              <a:endParaRPr lang="en-US"/>
            </a:p>
          </p:txBody>
        </p:sp>
        <p:sp>
          <p:nvSpPr>
            <p:cNvPr id="85002" name="Line 10"/>
            <p:cNvSpPr>
              <a:spLocks noChangeShapeType="1"/>
            </p:cNvSpPr>
            <p:nvPr/>
          </p:nvSpPr>
          <p:spPr bwMode="auto">
            <a:xfrm>
              <a:off x="384" y="3936"/>
              <a:ext cx="768" cy="0"/>
            </a:xfrm>
            <a:prstGeom prst="line">
              <a:avLst/>
            </a:prstGeom>
            <a:noFill/>
            <a:ln w="19050">
              <a:solidFill>
                <a:srgbClr val="0000FF"/>
              </a:solidFill>
              <a:round/>
              <a:headEnd/>
              <a:tailEnd/>
            </a:ln>
            <a:effectLst/>
          </p:spPr>
          <p:txBody>
            <a:bodyPr>
              <a:prstTxWarp prst="textNoShape">
                <a:avLst/>
              </a:prstTxWarp>
            </a:bodyPr>
            <a:lstStyle/>
            <a:p>
              <a:endParaRPr lang="en-US"/>
            </a:p>
          </p:txBody>
        </p:sp>
        <p:sp>
          <p:nvSpPr>
            <p:cNvPr id="85003" name="Line 11"/>
            <p:cNvSpPr>
              <a:spLocks noChangeShapeType="1"/>
            </p:cNvSpPr>
            <p:nvPr/>
          </p:nvSpPr>
          <p:spPr bwMode="auto">
            <a:xfrm>
              <a:off x="1248" y="3936"/>
              <a:ext cx="720" cy="0"/>
            </a:xfrm>
            <a:prstGeom prst="line">
              <a:avLst/>
            </a:prstGeom>
            <a:noFill/>
            <a:ln w="19050">
              <a:solidFill>
                <a:srgbClr val="0000FF"/>
              </a:solidFill>
              <a:round/>
              <a:headEnd/>
              <a:tailEnd/>
            </a:ln>
            <a:effectLst/>
          </p:spPr>
          <p:txBody>
            <a:bodyPr>
              <a:prstTxWarp prst="textNoShape">
                <a:avLst/>
              </a:prstTxWarp>
            </a:bodyPr>
            <a:lstStyle/>
            <a:p>
              <a:endParaRPr lang="en-US"/>
            </a:p>
          </p:txBody>
        </p:sp>
        <p:sp>
          <p:nvSpPr>
            <p:cNvPr id="85004" name="Line 12"/>
            <p:cNvSpPr>
              <a:spLocks noChangeShapeType="1"/>
            </p:cNvSpPr>
            <p:nvPr/>
          </p:nvSpPr>
          <p:spPr bwMode="auto">
            <a:xfrm>
              <a:off x="2064" y="3936"/>
              <a:ext cx="1008" cy="0"/>
            </a:xfrm>
            <a:prstGeom prst="line">
              <a:avLst/>
            </a:prstGeom>
            <a:noFill/>
            <a:ln w="19050">
              <a:solidFill>
                <a:srgbClr val="0000FF"/>
              </a:solidFill>
              <a:round/>
              <a:headEnd/>
              <a:tailEnd/>
            </a:ln>
            <a:effectLst/>
          </p:spPr>
          <p:txBody>
            <a:bodyPr>
              <a:prstTxWarp prst="textNoShape">
                <a:avLst/>
              </a:prstTxWarp>
            </a:bodyPr>
            <a:lstStyle/>
            <a:p>
              <a:endParaRPr lang="en-US"/>
            </a:p>
          </p:txBody>
        </p:sp>
        <p:sp>
          <p:nvSpPr>
            <p:cNvPr id="85005" name="Line 13"/>
            <p:cNvSpPr>
              <a:spLocks noChangeShapeType="1"/>
            </p:cNvSpPr>
            <p:nvPr/>
          </p:nvSpPr>
          <p:spPr bwMode="auto">
            <a:xfrm>
              <a:off x="384" y="3984"/>
              <a:ext cx="624" cy="0"/>
            </a:xfrm>
            <a:prstGeom prst="line">
              <a:avLst/>
            </a:prstGeom>
            <a:noFill/>
            <a:ln w="19050">
              <a:solidFill>
                <a:srgbClr val="0000FF"/>
              </a:solidFill>
              <a:round/>
              <a:headEnd/>
              <a:tailEnd/>
            </a:ln>
            <a:effectLst/>
          </p:spPr>
          <p:txBody>
            <a:bodyPr>
              <a:prstTxWarp prst="textNoShape">
                <a:avLst/>
              </a:prstTxWarp>
            </a:bodyPr>
            <a:lstStyle/>
            <a:p>
              <a:endParaRPr lang="en-US"/>
            </a:p>
          </p:txBody>
        </p:sp>
        <p:sp>
          <p:nvSpPr>
            <p:cNvPr id="85006" name="Line 14"/>
            <p:cNvSpPr>
              <a:spLocks noChangeShapeType="1"/>
            </p:cNvSpPr>
            <p:nvPr/>
          </p:nvSpPr>
          <p:spPr bwMode="auto">
            <a:xfrm>
              <a:off x="528" y="4032"/>
              <a:ext cx="624" cy="0"/>
            </a:xfrm>
            <a:prstGeom prst="line">
              <a:avLst/>
            </a:prstGeom>
            <a:noFill/>
            <a:ln w="19050">
              <a:solidFill>
                <a:srgbClr val="0000FF"/>
              </a:solidFill>
              <a:round/>
              <a:headEnd/>
              <a:tailEnd/>
            </a:ln>
            <a:effectLst/>
          </p:spPr>
          <p:txBody>
            <a:bodyPr>
              <a:prstTxWarp prst="textNoShape">
                <a:avLst/>
              </a:prstTxWarp>
            </a:bodyPr>
            <a:lstStyle/>
            <a:p>
              <a:endParaRPr lang="en-US"/>
            </a:p>
          </p:txBody>
        </p:sp>
        <p:sp>
          <p:nvSpPr>
            <p:cNvPr id="85007" name="Line 15"/>
            <p:cNvSpPr>
              <a:spLocks noChangeShapeType="1"/>
            </p:cNvSpPr>
            <p:nvPr/>
          </p:nvSpPr>
          <p:spPr bwMode="auto">
            <a:xfrm>
              <a:off x="1248" y="4032"/>
              <a:ext cx="528" cy="0"/>
            </a:xfrm>
            <a:prstGeom prst="line">
              <a:avLst/>
            </a:prstGeom>
            <a:noFill/>
            <a:ln w="19050">
              <a:solidFill>
                <a:srgbClr val="0000FF"/>
              </a:solidFill>
              <a:round/>
              <a:headEnd/>
              <a:tailEnd/>
            </a:ln>
            <a:effectLst/>
          </p:spPr>
          <p:txBody>
            <a:bodyPr>
              <a:prstTxWarp prst="textNoShape">
                <a:avLst/>
              </a:prstTxWarp>
            </a:bodyPr>
            <a:lstStyle/>
            <a:p>
              <a:endParaRPr lang="en-US"/>
            </a:p>
          </p:txBody>
        </p:sp>
        <p:sp>
          <p:nvSpPr>
            <p:cNvPr id="85008" name="Line 16"/>
            <p:cNvSpPr>
              <a:spLocks noChangeShapeType="1"/>
            </p:cNvSpPr>
            <p:nvPr/>
          </p:nvSpPr>
          <p:spPr bwMode="auto">
            <a:xfrm>
              <a:off x="1344" y="3984"/>
              <a:ext cx="528" cy="0"/>
            </a:xfrm>
            <a:prstGeom prst="line">
              <a:avLst/>
            </a:prstGeom>
            <a:noFill/>
            <a:ln w="19050">
              <a:solidFill>
                <a:srgbClr val="0000FF"/>
              </a:solidFill>
              <a:round/>
              <a:headEnd/>
              <a:tailEnd/>
            </a:ln>
            <a:effectLst/>
          </p:spPr>
          <p:txBody>
            <a:bodyPr>
              <a:prstTxWarp prst="textNoShape">
                <a:avLst/>
              </a:prstTxWarp>
            </a:bodyPr>
            <a:lstStyle/>
            <a:p>
              <a:endParaRPr lang="en-US"/>
            </a:p>
          </p:txBody>
        </p:sp>
        <p:sp>
          <p:nvSpPr>
            <p:cNvPr id="85009" name="Line 17"/>
            <p:cNvSpPr>
              <a:spLocks noChangeShapeType="1"/>
            </p:cNvSpPr>
            <p:nvPr/>
          </p:nvSpPr>
          <p:spPr bwMode="auto">
            <a:xfrm>
              <a:off x="2064" y="3984"/>
              <a:ext cx="528" cy="0"/>
            </a:xfrm>
            <a:prstGeom prst="line">
              <a:avLst/>
            </a:prstGeom>
            <a:noFill/>
            <a:ln w="19050">
              <a:solidFill>
                <a:srgbClr val="0000FF"/>
              </a:solidFill>
              <a:round/>
              <a:headEnd/>
              <a:tailEnd/>
            </a:ln>
            <a:effectLst/>
          </p:spPr>
          <p:txBody>
            <a:bodyPr>
              <a:prstTxWarp prst="textNoShape">
                <a:avLst/>
              </a:prstTxWarp>
            </a:bodyPr>
            <a:lstStyle/>
            <a:p>
              <a:endParaRPr lang="en-US"/>
            </a:p>
          </p:txBody>
        </p:sp>
        <p:sp>
          <p:nvSpPr>
            <p:cNvPr id="85010" name="Line 18"/>
            <p:cNvSpPr>
              <a:spLocks noChangeShapeType="1"/>
            </p:cNvSpPr>
            <p:nvPr/>
          </p:nvSpPr>
          <p:spPr bwMode="auto">
            <a:xfrm>
              <a:off x="2352" y="4032"/>
              <a:ext cx="528" cy="0"/>
            </a:xfrm>
            <a:prstGeom prst="line">
              <a:avLst/>
            </a:prstGeom>
            <a:noFill/>
            <a:ln w="19050">
              <a:solidFill>
                <a:srgbClr val="0000FF"/>
              </a:solidFill>
              <a:round/>
              <a:headEnd/>
              <a:tailEnd/>
            </a:ln>
            <a:effectLst/>
          </p:spPr>
          <p:txBody>
            <a:bodyPr>
              <a:prstTxWarp prst="textNoShape">
                <a:avLst/>
              </a:prstTxWarp>
            </a:bodyPr>
            <a:lstStyle/>
            <a:p>
              <a:endParaRPr lang="en-US"/>
            </a:p>
          </p:txBody>
        </p:sp>
        <p:sp>
          <p:nvSpPr>
            <p:cNvPr id="85011" name="Line 19"/>
            <p:cNvSpPr>
              <a:spLocks noChangeShapeType="1"/>
            </p:cNvSpPr>
            <p:nvPr/>
          </p:nvSpPr>
          <p:spPr bwMode="auto">
            <a:xfrm>
              <a:off x="864" y="4128"/>
              <a:ext cx="624" cy="0"/>
            </a:xfrm>
            <a:prstGeom prst="line">
              <a:avLst/>
            </a:prstGeom>
            <a:noFill/>
            <a:ln w="19050">
              <a:solidFill>
                <a:srgbClr val="FF0000"/>
              </a:solidFill>
              <a:round/>
              <a:headEnd/>
              <a:tailEnd/>
            </a:ln>
            <a:effectLst/>
          </p:spPr>
          <p:txBody>
            <a:bodyPr>
              <a:prstTxWarp prst="textNoShape">
                <a:avLst/>
              </a:prstTxWarp>
            </a:bodyPr>
            <a:lstStyle/>
            <a:p>
              <a:endParaRPr lang="en-US"/>
            </a:p>
          </p:txBody>
        </p:sp>
        <p:sp>
          <p:nvSpPr>
            <p:cNvPr id="85012" name="Line 20"/>
            <p:cNvSpPr>
              <a:spLocks noChangeShapeType="1"/>
            </p:cNvSpPr>
            <p:nvPr/>
          </p:nvSpPr>
          <p:spPr bwMode="auto">
            <a:xfrm>
              <a:off x="2448" y="4128"/>
              <a:ext cx="240" cy="0"/>
            </a:xfrm>
            <a:prstGeom prst="line">
              <a:avLst/>
            </a:prstGeom>
            <a:noFill/>
            <a:ln w="19050">
              <a:solidFill>
                <a:srgbClr val="FF0000"/>
              </a:solidFill>
              <a:round/>
              <a:headEnd/>
              <a:tailEnd/>
            </a:ln>
            <a:effectLst/>
          </p:spPr>
          <p:txBody>
            <a:bodyPr>
              <a:prstTxWarp prst="textNoShape">
                <a:avLst/>
              </a:prstTxWarp>
            </a:bodyPr>
            <a:lstStyle/>
            <a:p>
              <a:endParaRPr lang="en-US"/>
            </a:p>
          </p:txBody>
        </p:sp>
      </p:grpSp>
      <p:sp>
        <p:nvSpPr>
          <p:cNvPr id="85013" name="Text Box 21"/>
          <p:cNvSpPr txBox="1">
            <a:spLocks noChangeArrowheads="1"/>
          </p:cNvSpPr>
          <p:nvPr/>
        </p:nvSpPr>
        <p:spPr bwMode="auto">
          <a:xfrm>
            <a:off x="7848600" y="381000"/>
            <a:ext cx="484188" cy="519113"/>
          </a:xfrm>
          <a:prstGeom prst="rect">
            <a:avLst/>
          </a:prstGeom>
          <a:noFill/>
          <a:ln w="9525">
            <a:noFill/>
            <a:miter lim="800000"/>
            <a:headEnd/>
            <a:tailEnd/>
          </a:ln>
          <a:effectLst/>
        </p:spPr>
        <p:txBody>
          <a:bodyPr wrap="none">
            <a:prstTxWarp prst="textNoShape">
              <a:avLst/>
            </a:prstTxWarp>
            <a:spAutoFit/>
          </a:bodyPr>
          <a:lstStyle/>
          <a:p>
            <a:r>
              <a:rPr lang="en-US" sz="2800">
                <a:solidFill>
                  <a:srgbClr val="FF0000"/>
                </a:solidFill>
                <a:sym typeface="Wingdings" pitchFamily="-110" charset="2"/>
              </a:rPr>
              <a:t></a:t>
            </a:r>
            <a:endParaRPr lang="en-US" sz="2800">
              <a:solidFill>
                <a:srgbClr val="FF0000"/>
              </a:solidFill>
            </a:endParaRPr>
          </a:p>
        </p:txBody>
      </p:sp>
    </p:spTree>
    <p:extLst>
      <p:ext uri="{BB962C8B-B14F-4D97-AF65-F5344CB8AC3E}">
        <p14:creationId xmlns:p14="http://schemas.microsoft.com/office/powerpoint/2010/main" val="419642577"/>
      </p:ext>
    </p:extLst>
  </p:cSld>
  <p:clrMapOvr>
    <a:masterClrMapping/>
  </p:clrMapOvr>
  <p:timing>
    <p:tnLst>
      <p:par>
        <p:cTn xmlns:p14="http://schemas.microsoft.com/office/powerpoint/2010/mai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p:txBody>
          <a:bodyPr/>
          <a:lstStyle/>
          <a:p>
            <a:r>
              <a:rPr lang="en-US" i="1"/>
              <a:t>Biohazard </a:t>
            </a:r>
            <a:r>
              <a:rPr lang="en-US"/>
              <a:t>and </a:t>
            </a:r>
            <a:br>
              <a:rPr lang="en-US"/>
            </a:br>
            <a:r>
              <a:rPr lang="en-US" i="1"/>
              <a:t>Demon in the Freezer </a:t>
            </a:r>
            <a:r>
              <a:rPr lang="en-US"/>
              <a:t>(SVM)</a:t>
            </a:r>
            <a:endParaRPr lang="en-US" i="1"/>
          </a:p>
        </p:txBody>
      </p:sp>
      <p:graphicFrame>
        <p:nvGraphicFramePr>
          <p:cNvPr id="62620" name="Group 156"/>
          <p:cNvGraphicFramePr>
            <a:graphicFrameLocks noGrp="1"/>
          </p:cNvGraphicFramePr>
          <p:nvPr>
            <p:ph type="tbl" idx="1"/>
            <p:extLst>
              <p:ext uri="{D42A27DB-BD31-4B8C-83A1-F6EECF244321}">
                <p14:modId xmlns:p14="http://schemas.microsoft.com/office/powerpoint/2010/main" val="3612724876"/>
              </p:ext>
            </p:extLst>
          </p:nvPr>
        </p:nvGraphicFramePr>
        <p:xfrm>
          <a:off x="228600" y="1752600"/>
          <a:ext cx="8610600" cy="4353941"/>
        </p:xfrm>
        <a:graphic>
          <a:graphicData uri="http://schemas.openxmlformats.org/drawingml/2006/table">
            <a:tbl>
              <a:tblPr/>
              <a:tblGrid>
                <a:gridCol w="3070225"/>
                <a:gridCol w="1122363"/>
                <a:gridCol w="1498600"/>
                <a:gridCol w="1271587"/>
                <a:gridCol w="1647825"/>
              </a:tblGrid>
              <a:tr h="841375">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70000"/>
                        <a:buFont typeface="Wingdings" pitchFamily="-110" charset="2"/>
                        <a:buNone/>
                        <a:tabLst/>
                      </a:pPr>
                      <a:endParaRPr kumimoji="0" lang="en-US" sz="2200" b="0" i="0" u="none" strike="noStrike" cap="none" normalizeH="0" baseline="0">
                        <a:ln>
                          <a:noFill/>
                        </a:ln>
                        <a:solidFill>
                          <a:schemeClr val="tx1"/>
                        </a:solidFill>
                        <a:effectLst/>
                        <a:latin typeface="Arial" pitchFamily="-110" charset="0"/>
                      </a:endParaRPr>
                    </a:p>
                  </a:txBody>
                  <a:tcPr horzOverflow="overflow">
                    <a:lnL w="28575"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70000"/>
                        <a:buFont typeface="Wingdings" pitchFamily="-110" charset="2"/>
                        <a:buNone/>
                        <a:tabLst/>
                      </a:pPr>
                      <a:r>
                        <a:rPr kumimoji="0" lang="en-US" sz="2200" b="0" i="0" u="none" strike="noStrike" cap="none" normalizeH="0" baseline="0">
                          <a:ln>
                            <a:noFill/>
                          </a:ln>
                          <a:solidFill>
                            <a:schemeClr val="tx1"/>
                          </a:solidFill>
                          <a:effectLst/>
                          <a:latin typeface="Arial" pitchFamily="-110" charset="0"/>
                        </a:rPr>
                        <a:t>Word Error</a:t>
                      </a:r>
                    </a:p>
                  </a:txBody>
                  <a:tcP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70000"/>
                        <a:buFont typeface="Wingdings" pitchFamily="-110" charset="2"/>
                        <a:buNone/>
                        <a:tabLst/>
                      </a:pPr>
                      <a:r>
                        <a:rPr kumimoji="0" lang="en-US" sz="2200" b="0" i="0" u="none" strike="noStrike" cap="none" normalizeH="0" baseline="0">
                          <a:ln>
                            <a:noFill/>
                          </a:ln>
                          <a:solidFill>
                            <a:schemeClr val="tx1"/>
                          </a:solidFill>
                          <a:effectLst/>
                          <a:latin typeface="Arial" pitchFamily="-110" charset="0"/>
                        </a:rPr>
                        <a:t>Sentence</a:t>
                      </a:r>
                      <a:br>
                        <a:rPr kumimoji="0" lang="en-US" sz="2200" b="0" i="0" u="none" strike="noStrike" cap="none" normalizeH="0" baseline="0">
                          <a:ln>
                            <a:noFill/>
                          </a:ln>
                          <a:solidFill>
                            <a:schemeClr val="tx1"/>
                          </a:solidFill>
                          <a:effectLst/>
                          <a:latin typeface="Arial" pitchFamily="-110" charset="0"/>
                        </a:rPr>
                      </a:br>
                      <a:r>
                        <a:rPr kumimoji="0" lang="en-US" sz="2200" b="0" i="0" u="none" strike="noStrike" cap="none" normalizeH="0" baseline="0">
                          <a:ln>
                            <a:noFill/>
                          </a:ln>
                          <a:solidFill>
                            <a:schemeClr val="tx1"/>
                          </a:solidFill>
                          <a:effectLst/>
                          <a:latin typeface="Arial" pitchFamily="-110" charset="0"/>
                        </a:rPr>
                        <a:t>Error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70000"/>
                        <a:buFont typeface="Wingdings" pitchFamily="-110" charset="2"/>
                        <a:buNone/>
                        <a:tabLst/>
                      </a:pPr>
                      <a:r>
                        <a:rPr kumimoji="0" lang="en-US" sz="2200" b="0" i="0" u="none" strike="noStrike" cap="none" normalizeH="0" baseline="0">
                          <a:ln>
                            <a:noFill/>
                          </a:ln>
                          <a:solidFill>
                            <a:schemeClr val="tx1"/>
                          </a:solidFill>
                          <a:effectLst/>
                          <a:latin typeface="Arial" pitchFamily="-110" charset="0"/>
                        </a:rPr>
                        <a:t>Window Diff</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70000"/>
                        <a:buFont typeface="Wingdings" pitchFamily="-110" charset="2"/>
                        <a:buNone/>
                        <a:tabLst/>
                      </a:pPr>
                      <a:r>
                        <a:rPr kumimoji="0" lang="en-US" sz="2200" b="0" i="0" u="none" strike="noStrike" cap="none" normalizeH="0" baseline="0">
                          <a:ln>
                            <a:noFill/>
                          </a:ln>
                          <a:solidFill>
                            <a:schemeClr val="tx1"/>
                          </a:solidFill>
                          <a:effectLst/>
                          <a:latin typeface="Arial" pitchFamily="-110" charset="0"/>
                        </a:rPr>
                        <a:t>Sent. Error improv.</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r>
              <a:tr h="1162050">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70000"/>
                        <a:buFont typeface="Wingdings" pitchFamily="-110" charset="2"/>
                        <a:buNone/>
                        <a:tabLst/>
                      </a:pPr>
                      <a:r>
                        <a:rPr kumimoji="0" lang="en-US" sz="2200" b="0" i="1" u="none" strike="noStrike" cap="none" normalizeH="0" baseline="0">
                          <a:ln>
                            <a:noFill/>
                          </a:ln>
                          <a:solidFill>
                            <a:schemeClr val="tx1"/>
                          </a:solidFill>
                          <a:effectLst/>
                          <a:latin typeface="Arial" pitchFamily="-110" charset="0"/>
                        </a:rPr>
                        <a:t>Biohazard</a:t>
                      </a:r>
                      <a:br>
                        <a:rPr kumimoji="0" lang="en-US" sz="2200" b="0" i="1" u="none" strike="noStrike" cap="none" normalizeH="0" baseline="0">
                          <a:ln>
                            <a:noFill/>
                          </a:ln>
                          <a:solidFill>
                            <a:schemeClr val="tx1"/>
                          </a:solidFill>
                          <a:effectLst/>
                          <a:latin typeface="Arial" pitchFamily="-110" charset="0"/>
                        </a:rPr>
                      </a:br>
                      <a:r>
                        <a:rPr kumimoji="0" lang="en-US" sz="2200" b="0" i="0" u="none" strike="noStrike" cap="none" normalizeH="0" baseline="0">
                          <a:ln>
                            <a:noFill/>
                          </a:ln>
                          <a:solidFill>
                            <a:schemeClr val="tx1"/>
                          </a:solidFill>
                          <a:effectLst/>
                          <a:latin typeface="Arial" pitchFamily="-110" charset="0"/>
                        </a:rPr>
                        <a:t>   random (sent.)</a:t>
                      </a:r>
                      <a:br>
                        <a:rPr kumimoji="0" lang="en-US" sz="2200" b="0" i="0" u="none" strike="noStrike" cap="none" normalizeH="0" baseline="0">
                          <a:ln>
                            <a:noFill/>
                          </a:ln>
                          <a:solidFill>
                            <a:schemeClr val="tx1"/>
                          </a:solidFill>
                          <a:effectLst/>
                          <a:latin typeface="Arial" pitchFamily="-110" charset="0"/>
                        </a:rPr>
                      </a:br>
                      <a:r>
                        <a:rPr kumimoji="0" lang="en-US" sz="2200" b="0" i="0" u="none" strike="noStrike" cap="none" normalizeH="0" baseline="0">
                          <a:ln>
                            <a:noFill/>
                          </a:ln>
                          <a:solidFill>
                            <a:schemeClr val="tx1"/>
                          </a:solidFill>
                          <a:effectLst/>
                          <a:latin typeface="Arial" pitchFamily="-110" charset="0"/>
                        </a:rPr>
                        <a:t>   random (para.)</a:t>
                      </a:r>
                    </a:p>
                  </a:txBody>
                  <a:tcPr horzOverflow="overflow">
                    <a:lnL w="28575"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70000"/>
                        <a:buFont typeface="Wingdings" pitchFamily="-110" charset="2"/>
                        <a:buNone/>
                        <a:tabLst/>
                      </a:pPr>
                      <a:r>
                        <a:rPr kumimoji="0" lang="en-US" sz="2200" b="0" i="0" u="none" strike="noStrike" cap="none" normalizeH="0" baseline="0">
                          <a:ln>
                            <a:noFill/>
                          </a:ln>
                          <a:solidFill>
                            <a:schemeClr val="tx1"/>
                          </a:solidFill>
                          <a:effectLst/>
                          <a:latin typeface="Arial" pitchFamily="-110" charset="0"/>
                        </a:rPr>
                        <a:t/>
                      </a:r>
                      <a:br>
                        <a:rPr kumimoji="0" lang="en-US" sz="2200" b="0" i="0" u="none" strike="noStrike" cap="none" normalizeH="0" baseline="0">
                          <a:ln>
                            <a:noFill/>
                          </a:ln>
                          <a:solidFill>
                            <a:schemeClr val="tx1"/>
                          </a:solidFill>
                          <a:effectLst/>
                          <a:latin typeface="Arial" pitchFamily="-110" charset="0"/>
                        </a:rPr>
                      </a:br>
                      <a:r>
                        <a:rPr kumimoji="0" lang="en-US" sz="2200" b="0" i="0" u="none" strike="noStrike" cap="none" normalizeH="0" baseline="0">
                          <a:ln>
                            <a:noFill/>
                          </a:ln>
                          <a:solidFill>
                            <a:schemeClr val="tx1"/>
                          </a:solidFill>
                          <a:effectLst/>
                          <a:latin typeface="Arial" pitchFamily="-110" charset="0"/>
                        </a:rPr>
                        <a:t>0.488</a:t>
                      </a:r>
                      <a:br>
                        <a:rPr kumimoji="0" lang="en-US" sz="2200" b="0" i="0" u="none" strike="noStrike" cap="none" normalizeH="0" baseline="0">
                          <a:ln>
                            <a:noFill/>
                          </a:ln>
                          <a:solidFill>
                            <a:schemeClr val="tx1"/>
                          </a:solidFill>
                          <a:effectLst/>
                          <a:latin typeface="Arial" pitchFamily="-110" charset="0"/>
                        </a:rPr>
                      </a:br>
                      <a:r>
                        <a:rPr kumimoji="0" lang="en-US" sz="2200" b="0" i="0" u="none" strike="noStrike" cap="none" normalizeH="0" baseline="0">
                          <a:ln>
                            <a:noFill/>
                          </a:ln>
                          <a:solidFill>
                            <a:schemeClr val="tx1"/>
                          </a:solidFill>
                          <a:effectLst/>
                          <a:latin typeface="Arial" pitchFamily="-110" charset="0"/>
                        </a:rPr>
                        <a:t>0.481</a:t>
                      </a:r>
                    </a:p>
                  </a:txBody>
                  <a:tcP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70000"/>
                        <a:buFont typeface="Wingdings" pitchFamily="-110" charset="2"/>
                        <a:buNone/>
                        <a:tabLst/>
                      </a:pPr>
                      <a:r>
                        <a:rPr kumimoji="0" lang="en-US" sz="2200" b="0" i="0" u="none" strike="noStrike" cap="none" normalizeH="0" baseline="0">
                          <a:ln>
                            <a:noFill/>
                          </a:ln>
                          <a:solidFill>
                            <a:schemeClr val="tx1"/>
                          </a:solidFill>
                          <a:effectLst/>
                          <a:latin typeface="Arial" pitchFamily="-110" charset="0"/>
                        </a:rPr>
                        <a:t/>
                      </a:r>
                      <a:br>
                        <a:rPr kumimoji="0" lang="en-US" sz="2200" b="0" i="0" u="none" strike="noStrike" cap="none" normalizeH="0" baseline="0">
                          <a:ln>
                            <a:noFill/>
                          </a:ln>
                          <a:solidFill>
                            <a:schemeClr val="tx1"/>
                          </a:solidFill>
                          <a:effectLst/>
                          <a:latin typeface="Arial" pitchFamily="-110" charset="0"/>
                        </a:rPr>
                      </a:br>
                      <a:r>
                        <a:rPr kumimoji="0" lang="en-US" sz="2200" b="0" i="0" u="none" strike="noStrike" cap="none" normalizeH="0" baseline="0">
                          <a:ln>
                            <a:noFill/>
                          </a:ln>
                          <a:solidFill>
                            <a:schemeClr val="tx1"/>
                          </a:solidFill>
                          <a:effectLst/>
                          <a:latin typeface="Arial" pitchFamily="-110" charset="0"/>
                        </a:rPr>
                        <a:t>0.485</a:t>
                      </a:r>
                      <a:br>
                        <a:rPr kumimoji="0" lang="en-US" sz="2200" b="0" i="0" u="none" strike="noStrike" cap="none" normalizeH="0" baseline="0">
                          <a:ln>
                            <a:noFill/>
                          </a:ln>
                          <a:solidFill>
                            <a:schemeClr val="tx1"/>
                          </a:solidFill>
                          <a:effectLst/>
                          <a:latin typeface="Arial" pitchFamily="-110" charset="0"/>
                        </a:rPr>
                      </a:br>
                      <a:r>
                        <a:rPr kumimoji="0" lang="en-US" sz="2200" b="0" i="0" u="none" strike="noStrike" cap="none" normalizeH="0" baseline="0">
                          <a:ln>
                            <a:noFill/>
                          </a:ln>
                          <a:solidFill>
                            <a:schemeClr val="tx1"/>
                          </a:solidFill>
                          <a:effectLst/>
                          <a:latin typeface="Arial" pitchFamily="-110" charset="0"/>
                        </a:rPr>
                        <a:t>0.477</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70000"/>
                        <a:buFont typeface="Wingdings" pitchFamily="-110" charset="2"/>
                        <a:buNone/>
                        <a:tabLst/>
                      </a:pPr>
                      <a:r>
                        <a:rPr kumimoji="0" lang="en-US" sz="2200" b="0" i="0" u="none" strike="noStrike" cap="none" normalizeH="0" baseline="0" dirty="0">
                          <a:ln>
                            <a:noFill/>
                          </a:ln>
                          <a:solidFill>
                            <a:schemeClr val="tx1"/>
                          </a:solidFill>
                          <a:effectLst/>
                          <a:latin typeface="Arial" pitchFamily="-110" charset="0"/>
                        </a:rPr>
                        <a:t/>
                      </a:r>
                      <a:br>
                        <a:rPr kumimoji="0" lang="en-US" sz="2200" b="0" i="0" u="none" strike="noStrike" cap="none" normalizeH="0" baseline="0" dirty="0">
                          <a:ln>
                            <a:noFill/>
                          </a:ln>
                          <a:solidFill>
                            <a:schemeClr val="tx1"/>
                          </a:solidFill>
                          <a:effectLst/>
                          <a:latin typeface="Arial" pitchFamily="-110" charset="0"/>
                        </a:rPr>
                      </a:br>
                      <a:r>
                        <a:rPr kumimoji="0" lang="en-US" sz="2200" b="0" i="0" u="none" strike="noStrike" cap="none" normalizeH="0" baseline="0" dirty="0">
                          <a:ln>
                            <a:noFill/>
                          </a:ln>
                          <a:solidFill>
                            <a:schemeClr val="tx1"/>
                          </a:solidFill>
                          <a:effectLst/>
                          <a:latin typeface="Arial" pitchFamily="-110" charset="0"/>
                        </a:rPr>
                        <a:t>0.539</a:t>
                      </a:r>
                      <a:br>
                        <a:rPr kumimoji="0" lang="en-US" sz="2200" b="0" i="0" u="none" strike="noStrike" cap="none" normalizeH="0" baseline="0" dirty="0">
                          <a:ln>
                            <a:noFill/>
                          </a:ln>
                          <a:solidFill>
                            <a:schemeClr val="tx1"/>
                          </a:solidFill>
                          <a:effectLst/>
                          <a:latin typeface="Arial" pitchFamily="-110" charset="0"/>
                        </a:rPr>
                      </a:br>
                      <a:r>
                        <a:rPr kumimoji="0" lang="en-US" sz="2200" b="0" i="0" u="none" strike="noStrike" cap="none" normalizeH="0" baseline="0" dirty="0">
                          <a:ln>
                            <a:noFill/>
                          </a:ln>
                          <a:solidFill>
                            <a:schemeClr val="tx1"/>
                          </a:solidFill>
                          <a:effectLst/>
                          <a:latin typeface="Arial" pitchFamily="-110" charset="0"/>
                        </a:rPr>
                        <a:t>0.531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70000"/>
                        <a:buFont typeface="Wingdings" pitchFamily="-110" charset="2"/>
                        <a:buNone/>
                        <a:tabLst/>
                      </a:pPr>
                      <a:r>
                        <a:rPr kumimoji="0" lang="en-US" sz="2200" b="0" i="0" u="none" strike="noStrike" cap="none" normalizeH="0" baseline="0" dirty="0">
                          <a:ln>
                            <a:noFill/>
                          </a:ln>
                          <a:solidFill>
                            <a:schemeClr val="tx1"/>
                          </a:solidFill>
                          <a:effectLst/>
                          <a:latin typeface="Arial" pitchFamily="-110" charset="0"/>
                        </a:rPr>
                        <a:t/>
                      </a:r>
                      <a:br>
                        <a:rPr kumimoji="0" lang="en-US" sz="2200" b="0" i="0" u="none" strike="noStrike" cap="none" normalizeH="0" baseline="0" dirty="0">
                          <a:ln>
                            <a:noFill/>
                          </a:ln>
                          <a:solidFill>
                            <a:schemeClr val="tx1"/>
                          </a:solidFill>
                          <a:effectLst/>
                          <a:latin typeface="Arial" pitchFamily="-110" charset="0"/>
                        </a:rPr>
                      </a:br>
                      <a:r>
                        <a:rPr kumimoji="0" lang="en-US" sz="2200" b="0" i="0" u="none" strike="noStrike" cap="none" normalizeH="0" baseline="0" dirty="0">
                          <a:ln>
                            <a:noFill/>
                          </a:ln>
                          <a:solidFill>
                            <a:schemeClr val="tx1"/>
                          </a:solidFill>
                          <a:effectLst/>
                          <a:latin typeface="Arial" pitchFamily="-110" charset="0"/>
                        </a:rPr>
                        <a:t/>
                      </a:r>
                      <a:br>
                        <a:rPr kumimoji="0" lang="en-US" sz="2200" b="0" i="0" u="none" strike="noStrike" cap="none" normalizeH="0" baseline="0" dirty="0">
                          <a:ln>
                            <a:noFill/>
                          </a:ln>
                          <a:solidFill>
                            <a:schemeClr val="tx1"/>
                          </a:solidFill>
                          <a:effectLst/>
                          <a:latin typeface="Arial" pitchFamily="-110" charset="0"/>
                        </a:rPr>
                      </a:br>
                      <a:r>
                        <a:rPr kumimoji="0" lang="en-US" sz="2200" b="0" i="0" u="none" strike="noStrike" cap="none" normalizeH="0" baseline="0" dirty="0">
                          <a:ln>
                            <a:noFill/>
                          </a:ln>
                          <a:solidFill>
                            <a:schemeClr val="tx1"/>
                          </a:solidFill>
                          <a:effectLst/>
                          <a:latin typeface="Arial" pitchFamily="-110" charset="0"/>
                        </a:rPr>
                        <a:t>(</a:t>
                      </a:r>
                      <a:r>
                        <a:rPr kumimoji="0" lang="en-US" sz="2200" b="0" i="0" u="none" strike="noStrike" cap="none" normalizeH="0" baseline="0" dirty="0" smtClean="0">
                          <a:ln>
                            <a:noFill/>
                          </a:ln>
                          <a:solidFill>
                            <a:schemeClr val="tx1"/>
                          </a:solidFill>
                          <a:effectLst/>
                          <a:latin typeface="Arial" pitchFamily="-110" charset="0"/>
                        </a:rPr>
                        <a:t>baseline)</a:t>
                      </a:r>
                      <a:endParaRPr kumimoji="0" lang="en-US" sz="2200" b="0" i="0" u="none" strike="noStrike" cap="none" normalizeH="0" baseline="0" dirty="0">
                        <a:ln>
                          <a:noFill/>
                        </a:ln>
                        <a:solidFill>
                          <a:schemeClr val="tx1"/>
                        </a:solidFill>
                        <a:effectLst/>
                        <a:latin typeface="Arial" pitchFamily="-110"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371600">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70000"/>
                        <a:buFont typeface="Wingdings" pitchFamily="-110" charset="2"/>
                        <a:buNone/>
                        <a:tabLst/>
                      </a:pPr>
                      <a:r>
                        <a:rPr kumimoji="0" lang="en-US" sz="2200" b="0" i="1" u="none" strike="noStrike" cap="none" normalizeH="0" baseline="0">
                          <a:ln>
                            <a:noFill/>
                          </a:ln>
                          <a:solidFill>
                            <a:schemeClr val="tx1"/>
                          </a:solidFill>
                          <a:effectLst/>
                          <a:latin typeface="Arial" pitchFamily="-110" charset="0"/>
                        </a:rPr>
                        <a:t>Biohazard</a:t>
                      </a:r>
                    </a:p>
                    <a:p>
                      <a:pPr marL="0" marR="0" lvl="0" indent="0" algn="l" defTabSz="914400" rtl="0" eaLnBrk="1" fontAlgn="base" latinLnBrk="0" hangingPunct="1">
                        <a:lnSpc>
                          <a:spcPct val="100000"/>
                        </a:lnSpc>
                        <a:spcBef>
                          <a:spcPct val="20000"/>
                        </a:spcBef>
                        <a:spcAft>
                          <a:spcPct val="0"/>
                        </a:spcAft>
                        <a:buClr>
                          <a:schemeClr val="accent1"/>
                        </a:buClr>
                        <a:buSzPct val="70000"/>
                        <a:buFont typeface="Wingdings" pitchFamily="-110" charset="2"/>
                        <a:buNone/>
                        <a:tabLst/>
                      </a:pPr>
                      <a:r>
                        <a:rPr kumimoji="0" lang="en-US" sz="2200" b="0" i="0" u="none" strike="noStrike" cap="none" normalizeH="0" baseline="0">
                          <a:ln>
                            <a:noFill/>
                          </a:ln>
                          <a:solidFill>
                            <a:schemeClr val="tx1"/>
                          </a:solidFill>
                          <a:effectLst/>
                          <a:latin typeface="Arial" pitchFamily="-110" charset="0"/>
                        </a:rPr>
                        <a:t>   exp1  </a:t>
                      </a:r>
                      <a:r>
                        <a:rPr kumimoji="0" lang="en-US" sz="2200" b="0" i="0" u="none" strike="noStrike" cap="none" normalizeH="0" baseline="0">
                          <a:ln>
                            <a:noFill/>
                          </a:ln>
                          <a:solidFill>
                            <a:schemeClr val="tx1"/>
                          </a:solidFill>
                          <a:effectLst/>
                          <a:latin typeface="Arial" pitchFamily="-110" charset="0"/>
                          <a:ea typeface="Arial" pitchFamily="-110" charset="0"/>
                          <a:cs typeface="Arial" pitchFamily="-110" charset="0"/>
                        </a:rPr>
                        <a:t>→</a:t>
                      </a:r>
                      <a:r>
                        <a:rPr kumimoji="0" lang="en-US" sz="2200" b="0" i="0" u="none" strike="noStrike" cap="none" normalizeH="0" baseline="0">
                          <a:ln>
                            <a:noFill/>
                          </a:ln>
                          <a:solidFill>
                            <a:schemeClr val="tx1"/>
                          </a:solidFill>
                          <a:effectLst/>
                          <a:latin typeface="Arial" pitchFamily="-110" charset="0"/>
                        </a:rPr>
                        <a:t>  test</a:t>
                      </a:r>
                      <a:br>
                        <a:rPr kumimoji="0" lang="en-US" sz="2200" b="0" i="0" u="none" strike="noStrike" cap="none" normalizeH="0" baseline="0">
                          <a:ln>
                            <a:noFill/>
                          </a:ln>
                          <a:solidFill>
                            <a:schemeClr val="tx1"/>
                          </a:solidFill>
                          <a:effectLst/>
                          <a:latin typeface="Arial" pitchFamily="-110" charset="0"/>
                        </a:rPr>
                      </a:br>
                      <a:r>
                        <a:rPr kumimoji="0" lang="en-US" sz="2200" b="0" i="0" u="none" strike="noStrike" cap="none" normalizeH="0" baseline="0">
                          <a:ln>
                            <a:noFill/>
                          </a:ln>
                          <a:solidFill>
                            <a:schemeClr val="tx1"/>
                          </a:solidFill>
                          <a:effectLst/>
                          <a:latin typeface="Arial" pitchFamily="-110" charset="0"/>
                        </a:rPr>
                        <a:t>   exp2  </a:t>
                      </a:r>
                      <a:r>
                        <a:rPr kumimoji="0" lang="en-US" sz="2200" b="0" i="0" u="none" strike="noStrike" cap="none" normalizeH="0" baseline="0">
                          <a:ln>
                            <a:noFill/>
                          </a:ln>
                          <a:solidFill>
                            <a:schemeClr val="tx1"/>
                          </a:solidFill>
                          <a:effectLst/>
                          <a:latin typeface="Arial" pitchFamily="-110" charset="0"/>
                          <a:ea typeface="Arial" pitchFamily="-110" charset="0"/>
                          <a:cs typeface="Arial" pitchFamily="-110" charset="0"/>
                        </a:rPr>
                        <a:t>→</a:t>
                      </a:r>
                      <a:r>
                        <a:rPr kumimoji="0" lang="en-US" sz="2200" b="0" i="0" u="none" strike="noStrike" cap="none" normalizeH="0" baseline="0">
                          <a:ln>
                            <a:noFill/>
                          </a:ln>
                          <a:solidFill>
                            <a:schemeClr val="tx1"/>
                          </a:solidFill>
                          <a:effectLst/>
                          <a:latin typeface="Arial" pitchFamily="-110" charset="0"/>
                        </a:rPr>
                        <a:t>  test</a:t>
                      </a:r>
                      <a:br>
                        <a:rPr kumimoji="0" lang="en-US" sz="2200" b="0" i="0" u="none" strike="noStrike" cap="none" normalizeH="0" baseline="0">
                          <a:ln>
                            <a:noFill/>
                          </a:ln>
                          <a:solidFill>
                            <a:schemeClr val="tx1"/>
                          </a:solidFill>
                          <a:effectLst/>
                          <a:latin typeface="Arial" pitchFamily="-110" charset="0"/>
                        </a:rPr>
                      </a:br>
                      <a:r>
                        <a:rPr kumimoji="0" lang="en-US" sz="2200" b="0" i="0" u="none" strike="noStrike" cap="none" normalizeH="0" baseline="0">
                          <a:ln>
                            <a:noFill/>
                          </a:ln>
                          <a:solidFill>
                            <a:schemeClr val="tx1"/>
                          </a:solidFill>
                          <a:effectLst/>
                          <a:latin typeface="Arial" pitchFamily="-110" charset="0"/>
                        </a:rPr>
                        <a:t>   3x cross validation</a:t>
                      </a:r>
                    </a:p>
                  </a:txBody>
                  <a:tcPr horzOverflow="overflow">
                    <a:lnL w="28575"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70000"/>
                        <a:buFont typeface="Wingdings" pitchFamily="-110" charset="2"/>
                        <a:buNone/>
                        <a:tabLst/>
                      </a:pPr>
                      <a:r>
                        <a:rPr kumimoji="0" lang="en-US" sz="2200" b="0" i="0" u="none" strike="noStrike" cap="none" normalizeH="0" baseline="0">
                          <a:ln>
                            <a:noFill/>
                          </a:ln>
                          <a:solidFill>
                            <a:schemeClr val="tx1"/>
                          </a:solidFill>
                          <a:effectLst/>
                          <a:latin typeface="Arial" pitchFamily="-110" charset="0"/>
                        </a:rPr>
                        <a:t/>
                      </a:r>
                      <a:br>
                        <a:rPr kumimoji="0" lang="en-US" sz="2200" b="0" i="0" u="none" strike="noStrike" cap="none" normalizeH="0" baseline="0">
                          <a:ln>
                            <a:noFill/>
                          </a:ln>
                          <a:solidFill>
                            <a:schemeClr val="tx1"/>
                          </a:solidFill>
                          <a:effectLst/>
                          <a:latin typeface="Arial" pitchFamily="-110" charset="0"/>
                        </a:rPr>
                      </a:br>
                      <a:r>
                        <a:rPr kumimoji="0" lang="en-US" sz="2200" b="0" i="0" u="none" strike="noStrike" cap="none" normalizeH="0" baseline="0">
                          <a:ln>
                            <a:noFill/>
                          </a:ln>
                          <a:solidFill>
                            <a:schemeClr val="tx1"/>
                          </a:solidFill>
                          <a:effectLst/>
                          <a:latin typeface="Arial" pitchFamily="-110" charset="0"/>
                        </a:rPr>
                        <a:t>0.367</a:t>
                      </a:r>
                      <a:br>
                        <a:rPr kumimoji="0" lang="en-US" sz="2200" b="0" i="0" u="none" strike="noStrike" cap="none" normalizeH="0" baseline="0">
                          <a:ln>
                            <a:noFill/>
                          </a:ln>
                          <a:solidFill>
                            <a:schemeClr val="tx1"/>
                          </a:solidFill>
                          <a:effectLst/>
                          <a:latin typeface="Arial" pitchFamily="-110" charset="0"/>
                        </a:rPr>
                      </a:br>
                      <a:r>
                        <a:rPr kumimoji="0" lang="en-US" sz="2200" b="0" i="0" u="none" strike="noStrike" cap="none" normalizeH="0" baseline="0">
                          <a:ln>
                            <a:noFill/>
                          </a:ln>
                          <a:solidFill>
                            <a:schemeClr val="tx1"/>
                          </a:solidFill>
                          <a:effectLst/>
                          <a:latin typeface="Arial" pitchFamily="-110" charset="0"/>
                        </a:rPr>
                        <a:t>0.344</a:t>
                      </a:r>
                      <a:br>
                        <a:rPr kumimoji="0" lang="en-US" sz="2200" b="0" i="0" u="none" strike="noStrike" cap="none" normalizeH="0" baseline="0">
                          <a:ln>
                            <a:noFill/>
                          </a:ln>
                          <a:solidFill>
                            <a:schemeClr val="tx1"/>
                          </a:solidFill>
                          <a:effectLst/>
                          <a:latin typeface="Arial" pitchFamily="-110" charset="0"/>
                        </a:rPr>
                      </a:br>
                      <a:r>
                        <a:rPr kumimoji="0" lang="en-US" sz="2200" b="0" i="0" u="none" strike="noStrike" cap="none" normalizeH="0" baseline="0">
                          <a:ln>
                            <a:noFill/>
                          </a:ln>
                          <a:solidFill>
                            <a:schemeClr val="tx1"/>
                          </a:solidFill>
                          <a:effectLst/>
                          <a:latin typeface="Arial" pitchFamily="-110" charset="0"/>
                        </a:rPr>
                        <a:t>0.355</a:t>
                      </a:r>
                    </a:p>
                  </a:txBody>
                  <a:tcP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70000"/>
                        <a:buFont typeface="Wingdings" pitchFamily="-110" charset="2"/>
                        <a:buNone/>
                        <a:tabLst/>
                      </a:pPr>
                      <a:r>
                        <a:rPr kumimoji="0" lang="en-US" sz="2200" b="0" i="0" u="none" strike="noStrike" cap="none" normalizeH="0" baseline="0">
                          <a:ln>
                            <a:noFill/>
                          </a:ln>
                          <a:solidFill>
                            <a:schemeClr val="tx1"/>
                          </a:solidFill>
                          <a:effectLst/>
                          <a:latin typeface="Arial" pitchFamily="-110" charset="0"/>
                        </a:rPr>
                        <a:t/>
                      </a:r>
                      <a:br>
                        <a:rPr kumimoji="0" lang="en-US" sz="2200" b="0" i="0" u="none" strike="noStrike" cap="none" normalizeH="0" baseline="0">
                          <a:ln>
                            <a:noFill/>
                          </a:ln>
                          <a:solidFill>
                            <a:schemeClr val="tx1"/>
                          </a:solidFill>
                          <a:effectLst/>
                          <a:latin typeface="Arial" pitchFamily="-110" charset="0"/>
                        </a:rPr>
                      </a:br>
                      <a:r>
                        <a:rPr kumimoji="0" lang="en-US" sz="2200" b="0" i="0" u="none" strike="noStrike" cap="none" normalizeH="0" baseline="0">
                          <a:ln>
                            <a:noFill/>
                          </a:ln>
                          <a:solidFill>
                            <a:schemeClr val="tx1"/>
                          </a:solidFill>
                          <a:effectLst/>
                          <a:latin typeface="Arial" pitchFamily="-110" charset="0"/>
                        </a:rPr>
                        <a:t>0.357</a:t>
                      </a:r>
                      <a:br>
                        <a:rPr kumimoji="0" lang="en-US" sz="2200" b="0" i="0" u="none" strike="noStrike" cap="none" normalizeH="0" baseline="0">
                          <a:ln>
                            <a:noFill/>
                          </a:ln>
                          <a:solidFill>
                            <a:schemeClr val="tx1"/>
                          </a:solidFill>
                          <a:effectLst/>
                          <a:latin typeface="Arial" pitchFamily="-110" charset="0"/>
                        </a:rPr>
                      </a:br>
                      <a:r>
                        <a:rPr kumimoji="0" lang="en-US" sz="2200" b="0" i="0" u="none" strike="noStrike" cap="none" normalizeH="0" baseline="0">
                          <a:ln>
                            <a:noFill/>
                          </a:ln>
                          <a:solidFill>
                            <a:schemeClr val="tx1"/>
                          </a:solidFill>
                          <a:effectLst/>
                          <a:latin typeface="Arial" pitchFamily="-110" charset="0"/>
                        </a:rPr>
                        <a:t>0.325</a:t>
                      </a:r>
                      <a:br>
                        <a:rPr kumimoji="0" lang="en-US" sz="2200" b="0" i="0" u="none" strike="noStrike" cap="none" normalizeH="0" baseline="0">
                          <a:ln>
                            <a:noFill/>
                          </a:ln>
                          <a:solidFill>
                            <a:schemeClr val="tx1"/>
                          </a:solidFill>
                          <a:effectLst/>
                          <a:latin typeface="Arial" pitchFamily="-110" charset="0"/>
                        </a:rPr>
                      </a:br>
                      <a:r>
                        <a:rPr kumimoji="0" lang="en-US" sz="2200" b="0" i="0" u="none" strike="noStrike" cap="none" normalizeH="0" baseline="0">
                          <a:ln>
                            <a:noFill/>
                          </a:ln>
                          <a:solidFill>
                            <a:schemeClr val="tx1"/>
                          </a:solidFill>
                          <a:effectLst/>
                          <a:latin typeface="Arial" pitchFamily="-110" charset="0"/>
                        </a:rPr>
                        <a:t>0.322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70000"/>
                        <a:buFont typeface="Wingdings" pitchFamily="-110" charset="2"/>
                        <a:buNone/>
                        <a:tabLst/>
                      </a:pPr>
                      <a:r>
                        <a:rPr kumimoji="0" lang="en-US" sz="2200" b="0" i="0" u="none" strike="noStrike" cap="none" normalizeH="0" baseline="0">
                          <a:ln>
                            <a:noFill/>
                          </a:ln>
                          <a:solidFill>
                            <a:schemeClr val="tx1"/>
                          </a:solidFill>
                          <a:effectLst/>
                          <a:latin typeface="Arial" pitchFamily="-110" charset="0"/>
                        </a:rPr>
                        <a:t/>
                      </a:r>
                      <a:br>
                        <a:rPr kumimoji="0" lang="en-US" sz="2200" b="0" i="0" u="none" strike="noStrike" cap="none" normalizeH="0" baseline="0">
                          <a:ln>
                            <a:noFill/>
                          </a:ln>
                          <a:solidFill>
                            <a:schemeClr val="tx1"/>
                          </a:solidFill>
                          <a:effectLst/>
                          <a:latin typeface="Arial" pitchFamily="-110" charset="0"/>
                        </a:rPr>
                      </a:br>
                      <a:r>
                        <a:rPr kumimoji="0" lang="en-US" sz="2200" b="0" i="0" u="none" strike="noStrike" cap="none" normalizeH="0" baseline="0">
                          <a:ln>
                            <a:noFill/>
                          </a:ln>
                          <a:solidFill>
                            <a:schemeClr val="tx1"/>
                          </a:solidFill>
                          <a:effectLst/>
                          <a:latin typeface="Arial" pitchFamily="-110" charset="0"/>
                        </a:rPr>
                        <a:t>0.427</a:t>
                      </a:r>
                      <a:br>
                        <a:rPr kumimoji="0" lang="en-US" sz="2200" b="0" i="0" u="none" strike="noStrike" cap="none" normalizeH="0" baseline="0">
                          <a:ln>
                            <a:noFill/>
                          </a:ln>
                          <a:solidFill>
                            <a:schemeClr val="tx1"/>
                          </a:solidFill>
                          <a:effectLst/>
                          <a:latin typeface="Arial" pitchFamily="-110" charset="0"/>
                        </a:rPr>
                      </a:br>
                      <a:r>
                        <a:rPr kumimoji="0" lang="en-US" sz="2200" b="0" i="0" u="none" strike="noStrike" cap="none" normalizeH="0" baseline="0">
                          <a:ln>
                            <a:noFill/>
                          </a:ln>
                          <a:solidFill>
                            <a:schemeClr val="tx1"/>
                          </a:solidFill>
                          <a:effectLst/>
                          <a:latin typeface="Arial" pitchFamily="-110" charset="0"/>
                        </a:rPr>
                        <a:t>0.395</a:t>
                      </a:r>
                      <a:br>
                        <a:rPr kumimoji="0" lang="en-US" sz="2200" b="0" i="0" u="none" strike="noStrike" cap="none" normalizeH="0" baseline="0">
                          <a:ln>
                            <a:noFill/>
                          </a:ln>
                          <a:solidFill>
                            <a:schemeClr val="tx1"/>
                          </a:solidFill>
                          <a:effectLst/>
                          <a:latin typeface="Arial" pitchFamily="-110" charset="0"/>
                        </a:rPr>
                      </a:br>
                      <a:r>
                        <a:rPr kumimoji="0" lang="en-US" sz="2200" b="0" i="0" u="none" strike="noStrike" cap="none" normalizeH="0" baseline="0">
                          <a:ln>
                            <a:noFill/>
                          </a:ln>
                          <a:solidFill>
                            <a:schemeClr val="tx1"/>
                          </a:solidFill>
                          <a:effectLst/>
                          <a:latin typeface="Arial" pitchFamily="-110" charset="0"/>
                        </a:rPr>
                        <a:t>0.404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70000"/>
                        <a:buFont typeface="Wingdings" pitchFamily="-110" charset="2"/>
                        <a:buNone/>
                        <a:tabLst/>
                      </a:pPr>
                      <a:r>
                        <a:rPr kumimoji="0" lang="en-US" sz="2200" b="1" i="0" u="none" strike="noStrike" cap="none" normalizeH="0" baseline="0">
                          <a:ln>
                            <a:noFill/>
                          </a:ln>
                          <a:solidFill>
                            <a:srgbClr val="0000FF"/>
                          </a:solidFill>
                          <a:effectLst/>
                          <a:latin typeface="Arial" pitchFamily="-110" charset="0"/>
                        </a:rPr>
                        <a:t/>
                      </a:r>
                      <a:br>
                        <a:rPr kumimoji="0" lang="en-US" sz="2200" b="1" i="0" u="none" strike="noStrike" cap="none" normalizeH="0" baseline="0">
                          <a:ln>
                            <a:noFill/>
                          </a:ln>
                          <a:solidFill>
                            <a:srgbClr val="0000FF"/>
                          </a:solidFill>
                          <a:effectLst/>
                          <a:latin typeface="Arial" pitchFamily="-110" charset="0"/>
                        </a:rPr>
                      </a:br>
                      <a:r>
                        <a:rPr kumimoji="0" lang="en-US" sz="2200" b="1" i="0" u="none" strike="noStrike" cap="none" normalizeH="0" baseline="0">
                          <a:ln>
                            <a:noFill/>
                          </a:ln>
                          <a:solidFill>
                            <a:srgbClr val="0000FF"/>
                          </a:solidFill>
                          <a:effectLst/>
                          <a:latin typeface="Arial" pitchFamily="-110" charset="0"/>
                        </a:rPr>
                        <a:t>25%</a:t>
                      </a:r>
                      <a:br>
                        <a:rPr kumimoji="0" lang="en-US" sz="2200" b="1" i="0" u="none" strike="noStrike" cap="none" normalizeH="0" baseline="0">
                          <a:ln>
                            <a:noFill/>
                          </a:ln>
                          <a:solidFill>
                            <a:srgbClr val="0000FF"/>
                          </a:solidFill>
                          <a:effectLst/>
                          <a:latin typeface="Arial" pitchFamily="-110" charset="0"/>
                        </a:rPr>
                      </a:br>
                      <a:r>
                        <a:rPr kumimoji="0" lang="en-US" sz="2200" b="1" i="0" u="none" strike="noStrike" cap="none" normalizeH="0" baseline="0">
                          <a:ln>
                            <a:noFill/>
                          </a:ln>
                          <a:solidFill>
                            <a:srgbClr val="0000FF"/>
                          </a:solidFill>
                          <a:effectLst/>
                          <a:latin typeface="Arial" pitchFamily="-110" charset="0"/>
                        </a:rPr>
                        <a:t>32%</a:t>
                      </a:r>
                      <a:br>
                        <a:rPr kumimoji="0" lang="en-US" sz="2200" b="1" i="0" u="none" strike="noStrike" cap="none" normalizeH="0" baseline="0">
                          <a:ln>
                            <a:noFill/>
                          </a:ln>
                          <a:solidFill>
                            <a:srgbClr val="0000FF"/>
                          </a:solidFill>
                          <a:effectLst/>
                          <a:latin typeface="Arial" pitchFamily="-110" charset="0"/>
                        </a:rPr>
                      </a:br>
                      <a:r>
                        <a:rPr kumimoji="0" lang="en-US" sz="2200" b="1" i="0" u="none" strike="noStrike" cap="none" normalizeH="0" baseline="0">
                          <a:ln>
                            <a:noFill/>
                          </a:ln>
                          <a:solidFill>
                            <a:srgbClr val="0000FF"/>
                          </a:solidFill>
                          <a:effectLst/>
                          <a:latin typeface="Arial" pitchFamily="-110" charset="0"/>
                        </a:rPr>
                        <a:t>24%</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50900">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70000"/>
                        <a:buFont typeface="Wingdings" pitchFamily="-110" charset="2"/>
                        <a:buNone/>
                        <a:tabLst/>
                      </a:pPr>
                      <a:r>
                        <a:rPr kumimoji="0" lang="en-US" sz="2200" b="0" i="0" u="none" strike="noStrike" cap="none" normalizeH="0" baseline="0">
                          <a:ln>
                            <a:noFill/>
                          </a:ln>
                          <a:solidFill>
                            <a:schemeClr val="tx1"/>
                          </a:solidFill>
                          <a:effectLst/>
                          <a:latin typeface="Arial" pitchFamily="-110" charset="0"/>
                        </a:rPr>
                        <a:t>Train </a:t>
                      </a:r>
                      <a:r>
                        <a:rPr kumimoji="0" lang="en-US" sz="2200" b="0" i="1" u="none" strike="noStrike" cap="none" normalizeH="0" baseline="0">
                          <a:ln>
                            <a:noFill/>
                          </a:ln>
                          <a:solidFill>
                            <a:schemeClr val="tx1"/>
                          </a:solidFill>
                          <a:effectLst/>
                          <a:latin typeface="Arial" pitchFamily="-110" charset="0"/>
                        </a:rPr>
                        <a:t>Biohazard</a:t>
                      </a:r>
                      <a:br>
                        <a:rPr kumimoji="0" lang="en-US" sz="2200" b="0" i="1" u="none" strike="noStrike" cap="none" normalizeH="0" baseline="0">
                          <a:ln>
                            <a:noFill/>
                          </a:ln>
                          <a:solidFill>
                            <a:schemeClr val="tx1"/>
                          </a:solidFill>
                          <a:effectLst/>
                          <a:latin typeface="Arial" pitchFamily="-110" charset="0"/>
                        </a:rPr>
                      </a:br>
                      <a:r>
                        <a:rPr kumimoji="0" lang="en-US" sz="2200" b="0" i="0" u="none" strike="noStrike" cap="none" normalizeH="0" baseline="0">
                          <a:ln>
                            <a:noFill/>
                          </a:ln>
                          <a:solidFill>
                            <a:schemeClr val="tx1"/>
                          </a:solidFill>
                          <a:effectLst/>
                          <a:latin typeface="Arial" pitchFamily="-110" charset="0"/>
                        </a:rPr>
                        <a:t>  Test </a:t>
                      </a:r>
                      <a:r>
                        <a:rPr kumimoji="0" lang="en-US" sz="2200" b="0" i="1" u="none" strike="noStrike" cap="none" normalizeH="0" baseline="0">
                          <a:ln>
                            <a:noFill/>
                          </a:ln>
                          <a:solidFill>
                            <a:schemeClr val="tx1"/>
                          </a:solidFill>
                          <a:effectLst/>
                          <a:latin typeface="Arial" pitchFamily="-110" charset="0"/>
                        </a:rPr>
                        <a:t>Demon</a:t>
                      </a:r>
                    </a:p>
                  </a:txBody>
                  <a:tcPr horzOverflow="overflow">
                    <a:lnL w="28575"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70000"/>
                        <a:buFont typeface="Wingdings" pitchFamily="-110" charset="2"/>
                        <a:buNone/>
                        <a:tabLst/>
                      </a:pPr>
                      <a:r>
                        <a:rPr kumimoji="0" lang="en-US" sz="2200" b="0" i="0" u="none" strike="noStrike" cap="none" normalizeH="0" baseline="0">
                          <a:ln>
                            <a:noFill/>
                          </a:ln>
                          <a:solidFill>
                            <a:schemeClr val="tx1"/>
                          </a:solidFill>
                          <a:effectLst/>
                          <a:latin typeface="Arial" pitchFamily="-110" charset="0"/>
                        </a:rPr>
                        <a:t/>
                      </a:r>
                      <a:br>
                        <a:rPr kumimoji="0" lang="en-US" sz="2200" b="0" i="0" u="none" strike="noStrike" cap="none" normalizeH="0" baseline="0">
                          <a:ln>
                            <a:noFill/>
                          </a:ln>
                          <a:solidFill>
                            <a:schemeClr val="tx1"/>
                          </a:solidFill>
                          <a:effectLst/>
                          <a:latin typeface="Arial" pitchFamily="-110" charset="0"/>
                        </a:rPr>
                      </a:br>
                      <a:r>
                        <a:rPr kumimoji="0" lang="en-US" sz="2200" b="0" i="0" u="none" strike="noStrike" cap="none" normalizeH="0" baseline="0">
                          <a:ln>
                            <a:noFill/>
                          </a:ln>
                          <a:solidFill>
                            <a:schemeClr val="tx1"/>
                          </a:solidFill>
                          <a:effectLst/>
                          <a:latin typeface="Arial" pitchFamily="-110" charset="0"/>
                        </a:rPr>
                        <a:t>0.387</a:t>
                      </a:r>
                    </a:p>
                  </a:txBody>
                  <a:tcP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70000"/>
                        <a:buFont typeface="Wingdings" pitchFamily="-110" charset="2"/>
                        <a:buNone/>
                        <a:tabLst/>
                      </a:pPr>
                      <a:r>
                        <a:rPr kumimoji="0" lang="en-US" sz="2200" b="0" i="0" u="none" strike="noStrike" cap="none" normalizeH="0" baseline="0">
                          <a:ln>
                            <a:noFill/>
                          </a:ln>
                          <a:solidFill>
                            <a:schemeClr val="tx1"/>
                          </a:solidFill>
                          <a:effectLst/>
                          <a:latin typeface="Arial" pitchFamily="-110" charset="0"/>
                        </a:rPr>
                        <a:t/>
                      </a:r>
                      <a:br>
                        <a:rPr kumimoji="0" lang="en-US" sz="2200" b="0" i="0" u="none" strike="noStrike" cap="none" normalizeH="0" baseline="0">
                          <a:ln>
                            <a:noFill/>
                          </a:ln>
                          <a:solidFill>
                            <a:schemeClr val="tx1"/>
                          </a:solidFill>
                          <a:effectLst/>
                          <a:latin typeface="Arial" pitchFamily="-110" charset="0"/>
                        </a:rPr>
                      </a:br>
                      <a:r>
                        <a:rPr kumimoji="0" lang="en-US" sz="2200" b="0" i="0" u="none" strike="noStrike" cap="none" normalizeH="0" baseline="0">
                          <a:ln>
                            <a:noFill/>
                          </a:ln>
                          <a:solidFill>
                            <a:schemeClr val="tx1"/>
                          </a:solidFill>
                          <a:effectLst/>
                          <a:latin typeface="Arial" pitchFamily="-110" charset="0"/>
                        </a:rPr>
                        <a:t>0.364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70000"/>
                        <a:buFont typeface="Wingdings" pitchFamily="-110" charset="2"/>
                        <a:buNone/>
                        <a:tabLst/>
                      </a:pPr>
                      <a:r>
                        <a:rPr kumimoji="0" lang="en-US" sz="2200" b="0" i="0" u="none" strike="noStrike" cap="none" normalizeH="0" baseline="0">
                          <a:ln>
                            <a:noFill/>
                          </a:ln>
                          <a:solidFill>
                            <a:schemeClr val="tx1"/>
                          </a:solidFill>
                          <a:effectLst/>
                          <a:latin typeface="Arial" pitchFamily="-110" charset="0"/>
                        </a:rPr>
                        <a:t/>
                      </a:r>
                      <a:br>
                        <a:rPr kumimoji="0" lang="en-US" sz="2200" b="0" i="0" u="none" strike="noStrike" cap="none" normalizeH="0" baseline="0">
                          <a:ln>
                            <a:noFill/>
                          </a:ln>
                          <a:solidFill>
                            <a:schemeClr val="tx1"/>
                          </a:solidFill>
                          <a:effectLst/>
                          <a:latin typeface="Arial" pitchFamily="-110" charset="0"/>
                        </a:rPr>
                      </a:br>
                      <a:r>
                        <a:rPr kumimoji="0" lang="en-US" sz="2200" b="0" i="0" u="none" strike="noStrike" cap="none" normalizeH="0" baseline="0">
                          <a:ln>
                            <a:noFill/>
                          </a:ln>
                          <a:solidFill>
                            <a:schemeClr val="tx1"/>
                          </a:solidFill>
                          <a:effectLst/>
                          <a:latin typeface="Arial" pitchFamily="-110" charset="0"/>
                        </a:rPr>
                        <a:t>0.473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70000"/>
                        <a:buFont typeface="Wingdings" pitchFamily="-110" charset="2"/>
                        <a:buNone/>
                        <a:tabLst/>
                      </a:pPr>
                      <a:r>
                        <a:rPr kumimoji="0" lang="en-US" sz="2200" b="1" i="0" u="none" strike="noStrike" cap="none" normalizeH="0" baseline="0" dirty="0">
                          <a:ln>
                            <a:noFill/>
                          </a:ln>
                          <a:solidFill>
                            <a:srgbClr val="0000FF"/>
                          </a:solidFill>
                          <a:effectLst/>
                          <a:latin typeface="Arial" pitchFamily="-110" charset="0"/>
                        </a:rPr>
                        <a:t/>
                      </a:r>
                      <a:br>
                        <a:rPr kumimoji="0" lang="en-US" sz="2200" b="1" i="0" u="none" strike="noStrike" cap="none" normalizeH="0" baseline="0" dirty="0">
                          <a:ln>
                            <a:noFill/>
                          </a:ln>
                          <a:solidFill>
                            <a:srgbClr val="0000FF"/>
                          </a:solidFill>
                          <a:effectLst/>
                          <a:latin typeface="Arial" pitchFamily="-110" charset="0"/>
                        </a:rPr>
                      </a:br>
                      <a:r>
                        <a:rPr kumimoji="0" lang="en-US" sz="2200" b="1" i="0" u="none" strike="noStrike" cap="none" normalizeH="0" baseline="0" dirty="0">
                          <a:ln>
                            <a:noFill/>
                          </a:ln>
                          <a:solidFill>
                            <a:srgbClr val="0000FF"/>
                          </a:solidFill>
                          <a:effectLst/>
                          <a:latin typeface="Arial" pitchFamily="-110" charset="0"/>
                        </a:rPr>
                        <a:t>25%</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Grp="1" noChangeArrowheads="1"/>
          </p:cNvSpPr>
          <p:nvPr>
            <p:ph type="title"/>
          </p:nvPr>
        </p:nvSpPr>
        <p:spPr/>
        <p:txBody>
          <a:bodyPr/>
          <a:lstStyle/>
          <a:p>
            <a:r>
              <a:rPr lang="en-US"/>
              <a:t>Grolier’s results</a:t>
            </a:r>
          </a:p>
        </p:txBody>
      </p:sp>
      <p:graphicFrame>
        <p:nvGraphicFramePr>
          <p:cNvPr id="90230" name="Group 118"/>
          <p:cNvGraphicFramePr>
            <a:graphicFrameLocks noGrp="1"/>
          </p:cNvGraphicFramePr>
          <p:nvPr/>
        </p:nvGraphicFramePr>
        <p:xfrm>
          <a:off x="457200" y="1828800"/>
          <a:ext cx="8382000" cy="4159569"/>
        </p:xfrm>
        <a:graphic>
          <a:graphicData uri="http://schemas.openxmlformats.org/drawingml/2006/table">
            <a:tbl>
              <a:tblPr/>
              <a:tblGrid>
                <a:gridCol w="3200400"/>
                <a:gridCol w="1447800"/>
                <a:gridCol w="1638300"/>
                <a:gridCol w="2095500"/>
              </a:tblGrid>
              <a:tr h="736600">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70000"/>
                        <a:buFont typeface="Wingdings" pitchFamily="-110" charset="2"/>
                        <a:buNone/>
                        <a:tabLst/>
                      </a:pPr>
                      <a:endParaRPr kumimoji="0" lang="en-US" sz="2800" b="0" i="0" u="none" strike="noStrike" cap="none" normalizeH="0" baseline="0">
                        <a:ln>
                          <a:noFill/>
                        </a:ln>
                        <a:solidFill>
                          <a:schemeClr val="tx1"/>
                        </a:solidFill>
                        <a:effectLst/>
                        <a:latin typeface="Arial" pitchFamily="-110" charset="0"/>
                      </a:endParaRPr>
                    </a:p>
                  </a:txBody>
                  <a:tcPr horzOverflow="overflow">
                    <a:lnL w="28575"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70000"/>
                        <a:buFont typeface="Wingdings" pitchFamily="-110" charset="2"/>
                        <a:buNone/>
                        <a:tabLst/>
                      </a:pPr>
                      <a:r>
                        <a:rPr kumimoji="0" lang="en-US" sz="2800" b="0" i="0" u="none" strike="noStrike" cap="none" normalizeH="0" baseline="0">
                          <a:ln>
                            <a:noFill/>
                          </a:ln>
                          <a:solidFill>
                            <a:schemeClr val="tx1"/>
                          </a:solidFill>
                          <a:effectLst/>
                          <a:latin typeface="Arial" pitchFamily="-110" charset="0"/>
                        </a:rPr>
                        <a:t>Word Error</a:t>
                      </a:r>
                    </a:p>
                  </a:txBody>
                  <a:tcP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70000"/>
                        <a:buFont typeface="Wingdings" pitchFamily="-110" charset="2"/>
                        <a:buNone/>
                        <a:tabLst/>
                      </a:pPr>
                      <a:r>
                        <a:rPr kumimoji="0" lang="en-US" sz="2800" b="0" i="0" u="none" strike="noStrike" cap="none" normalizeH="0" baseline="0">
                          <a:ln>
                            <a:noFill/>
                          </a:ln>
                          <a:solidFill>
                            <a:schemeClr val="tx1"/>
                          </a:solidFill>
                          <a:effectLst/>
                          <a:latin typeface="Arial" pitchFamily="-110" charset="0"/>
                        </a:rPr>
                        <a:t>Sent. Error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70000"/>
                        <a:buFont typeface="Wingdings" pitchFamily="-110" charset="2"/>
                        <a:buNone/>
                        <a:tabLst/>
                      </a:pPr>
                      <a:r>
                        <a:rPr kumimoji="0" lang="en-US" sz="2800" b="0" i="0" u="none" strike="noStrike" cap="none" normalizeH="0" baseline="0">
                          <a:ln>
                            <a:noFill/>
                          </a:ln>
                          <a:solidFill>
                            <a:schemeClr val="tx1"/>
                          </a:solidFill>
                          <a:effectLst/>
                          <a:latin typeface="Arial" pitchFamily="-110" charset="0"/>
                        </a:rPr>
                        <a:t>Window Diff</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r>
              <a:tr h="642938">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70000"/>
                        <a:buFont typeface="Wingdings" pitchFamily="-110" charset="2"/>
                        <a:buNone/>
                        <a:tabLst/>
                      </a:pPr>
                      <a:r>
                        <a:rPr kumimoji="0" lang="en-US" sz="2800" b="0" i="0" u="none" strike="noStrike" cap="none" normalizeH="0" baseline="0">
                          <a:ln>
                            <a:noFill/>
                          </a:ln>
                          <a:solidFill>
                            <a:schemeClr val="tx1"/>
                          </a:solidFill>
                          <a:effectLst/>
                          <a:latin typeface="Arial" pitchFamily="-110" charset="0"/>
                        </a:rPr>
                        <a:t>random</a:t>
                      </a:r>
                    </a:p>
                  </a:txBody>
                  <a:tcPr horzOverflow="overflow">
                    <a:lnL w="28575"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70000"/>
                        <a:buFont typeface="Wingdings" pitchFamily="-110" charset="2"/>
                        <a:buNone/>
                        <a:tabLst/>
                      </a:pPr>
                      <a:r>
                        <a:rPr kumimoji="0" lang="en-US" sz="2800" b="0" i="0" u="none" strike="noStrike" cap="none" normalizeH="0" baseline="0">
                          <a:ln>
                            <a:noFill/>
                          </a:ln>
                          <a:solidFill>
                            <a:schemeClr val="tx1"/>
                          </a:solidFill>
                          <a:effectLst/>
                          <a:latin typeface="Arial" pitchFamily="-110" charset="0"/>
                        </a:rPr>
                        <a:t>0.482</a:t>
                      </a:r>
                    </a:p>
                  </a:txBody>
                  <a:tcP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70000"/>
                        <a:buFont typeface="Wingdings" pitchFamily="-110" charset="2"/>
                        <a:buNone/>
                        <a:tabLst/>
                      </a:pPr>
                      <a:r>
                        <a:rPr kumimoji="0" lang="en-US" sz="2800" b="0" i="0" u="none" strike="noStrike" cap="none" normalizeH="0" baseline="0">
                          <a:ln>
                            <a:noFill/>
                          </a:ln>
                          <a:solidFill>
                            <a:schemeClr val="tx1"/>
                          </a:solidFill>
                          <a:effectLst/>
                          <a:latin typeface="Arial" pitchFamily="-110" charset="0"/>
                        </a:rPr>
                        <a:t>0.483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70000"/>
                        <a:buFont typeface="Wingdings" pitchFamily="-110" charset="2"/>
                        <a:buNone/>
                        <a:tabLst/>
                      </a:pPr>
                      <a:r>
                        <a:rPr kumimoji="0" lang="en-US" sz="2800" b="0" i="0" u="none" strike="noStrike" cap="none" normalizeH="0" baseline="0">
                          <a:ln>
                            <a:noFill/>
                          </a:ln>
                          <a:solidFill>
                            <a:schemeClr val="tx1"/>
                          </a:solidFill>
                          <a:effectLst/>
                          <a:latin typeface="Arial" pitchFamily="-110" charset="0"/>
                        </a:rPr>
                        <a:t>0.532</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42938">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70000"/>
                        <a:buFont typeface="Wingdings" pitchFamily="-110" charset="2"/>
                        <a:buNone/>
                        <a:tabLst/>
                      </a:pPr>
                      <a:r>
                        <a:rPr kumimoji="0" lang="en-US" sz="2800" b="0" i="0" u="none" strike="noStrike" cap="none" normalizeH="0" baseline="0" dirty="0" smtClean="0">
                          <a:ln>
                            <a:noFill/>
                          </a:ln>
                          <a:solidFill>
                            <a:schemeClr val="tx1"/>
                          </a:solidFill>
                          <a:effectLst/>
                          <a:latin typeface="Arial" pitchFamily="-110" charset="0"/>
                        </a:rPr>
                        <a:t>Cosine </a:t>
                      </a:r>
                      <a:r>
                        <a:rPr kumimoji="0" lang="en-US" sz="2800" b="0" i="0" u="none" strike="noStrike" cap="none" normalizeH="0" baseline="0" dirty="0" err="1" smtClean="0">
                          <a:ln>
                            <a:noFill/>
                          </a:ln>
                          <a:solidFill>
                            <a:schemeClr val="tx1"/>
                          </a:solidFill>
                          <a:effectLst/>
                          <a:latin typeface="Arial" pitchFamily="-110" charset="0"/>
                        </a:rPr>
                        <a:t>Sim</a:t>
                      </a:r>
                      <a:endParaRPr kumimoji="0" lang="en-US" sz="2800" b="0" i="0" u="none" strike="noStrike" cap="none" normalizeH="0" baseline="0" dirty="0">
                        <a:ln>
                          <a:noFill/>
                        </a:ln>
                        <a:solidFill>
                          <a:schemeClr val="tx1"/>
                        </a:solidFill>
                        <a:effectLst/>
                        <a:latin typeface="Arial" pitchFamily="-110" charset="0"/>
                      </a:endParaRPr>
                    </a:p>
                  </a:txBody>
                  <a:tcPr horzOverflow="overflow">
                    <a:lnL w="28575"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70000"/>
                        <a:buFont typeface="Wingdings" pitchFamily="-110" charset="2"/>
                        <a:buNone/>
                        <a:tabLst/>
                      </a:pPr>
                      <a:r>
                        <a:rPr kumimoji="0" lang="en-US" sz="2800" b="0" i="0" u="none" strike="noStrike" cap="none" normalizeH="0" baseline="0">
                          <a:ln>
                            <a:noFill/>
                          </a:ln>
                          <a:solidFill>
                            <a:schemeClr val="tx1"/>
                          </a:solidFill>
                          <a:effectLst/>
                          <a:latin typeface="Arial" pitchFamily="-110" charset="0"/>
                        </a:rPr>
                        <a:t>0.407</a:t>
                      </a:r>
                    </a:p>
                  </a:txBody>
                  <a:tcP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70000"/>
                        <a:buFont typeface="Wingdings" pitchFamily="-110" charset="2"/>
                        <a:buNone/>
                        <a:tabLst/>
                      </a:pPr>
                      <a:r>
                        <a:rPr kumimoji="0" lang="en-US" sz="2800" b="0" i="0" u="none" strike="noStrike" cap="none" normalizeH="0" baseline="0">
                          <a:ln>
                            <a:noFill/>
                          </a:ln>
                          <a:solidFill>
                            <a:schemeClr val="tx1"/>
                          </a:solidFill>
                          <a:effectLst/>
                          <a:latin typeface="Arial" pitchFamily="-110" charset="0"/>
                        </a:rPr>
                        <a:t>0.412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70000"/>
                        <a:buFont typeface="Wingdings" pitchFamily="-110" charset="2"/>
                        <a:buNone/>
                        <a:tabLst/>
                      </a:pPr>
                      <a:r>
                        <a:rPr kumimoji="0" lang="en-US" sz="2800" b="0" i="0" u="none" strike="noStrike" cap="none" normalizeH="0" baseline="0">
                          <a:ln>
                            <a:noFill/>
                          </a:ln>
                          <a:solidFill>
                            <a:schemeClr val="tx1"/>
                          </a:solidFill>
                          <a:effectLst/>
                          <a:latin typeface="Arial" pitchFamily="-110" charset="0"/>
                        </a:rPr>
                        <a:t>0.479</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42938">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70000"/>
                        <a:buFont typeface="Wingdings" pitchFamily="-110" charset="2"/>
                        <a:buNone/>
                        <a:tabLst/>
                      </a:pPr>
                      <a:r>
                        <a:rPr kumimoji="0" lang="en-US" sz="2800" b="0" i="0" u="none" strike="noStrike" cap="none" normalizeH="0" baseline="0" dirty="0">
                          <a:ln>
                            <a:noFill/>
                          </a:ln>
                          <a:solidFill>
                            <a:schemeClr val="tx1"/>
                          </a:solidFill>
                          <a:effectLst/>
                          <a:latin typeface="Arial" pitchFamily="-110" charset="0"/>
                        </a:rPr>
                        <a:t>PLSA</a:t>
                      </a:r>
                    </a:p>
                  </a:txBody>
                  <a:tcPr horzOverflow="overflow">
                    <a:lnL w="28575"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70000"/>
                        <a:buFont typeface="Wingdings" pitchFamily="-110" charset="2"/>
                        <a:buNone/>
                        <a:tabLst/>
                      </a:pPr>
                      <a:r>
                        <a:rPr kumimoji="0" lang="en-US" sz="2800" b="0" i="0" u="none" strike="noStrike" cap="none" normalizeH="0" baseline="0">
                          <a:ln>
                            <a:noFill/>
                          </a:ln>
                          <a:solidFill>
                            <a:schemeClr val="tx1"/>
                          </a:solidFill>
                          <a:effectLst/>
                          <a:latin typeface="Arial" pitchFamily="-110" charset="0"/>
                        </a:rPr>
                        <a:t>0.420</a:t>
                      </a:r>
                    </a:p>
                  </a:txBody>
                  <a:tcP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70000"/>
                        <a:buFont typeface="Wingdings" pitchFamily="-110" charset="2"/>
                        <a:buNone/>
                        <a:tabLst/>
                      </a:pPr>
                      <a:r>
                        <a:rPr kumimoji="0" lang="en-US" sz="2800" b="0" i="0" u="none" strike="noStrike" cap="none" normalizeH="0" baseline="0">
                          <a:ln>
                            <a:noFill/>
                          </a:ln>
                          <a:solidFill>
                            <a:schemeClr val="tx1"/>
                          </a:solidFill>
                          <a:effectLst/>
                          <a:latin typeface="Arial" pitchFamily="-110" charset="0"/>
                        </a:rPr>
                        <a:t>0.435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70000"/>
                        <a:buFont typeface="Wingdings" pitchFamily="-110" charset="2"/>
                        <a:buNone/>
                        <a:tabLst/>
                      </a:pPr>
                      <a:r>
                        <a:rPr kumimoji="0" lang="en-US" sz="2800" b="0" i="0" u="none" strike="noStrike" cap="none" normalizeH="0" baseline="0">
                          <a:ln>
                            <a:noFill/>
                          </a:ln>
                          <a:solidFill>
                            <a:schemeClr val="tx1"/>
                          </a:solidFill>
                          <a:effectLst/>
                          <a:latin typeface="Arial" pitchFamily="-110" charset="0"/>
                        </a:rPr>
                        <a:t>0.507</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42938">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70000"/>
                        <a:buFont typeface="Wingdings" pitchFamily="-110" charset="2"/>
                        <a:buNone/>
                        <a:tabLst/>
                      </a:pPr>
                      <a:r>
                        <a:rPr kumimoji="0" lang="en-US" sz="2800" b="0" i="0" u="none" strike="noStrike" cap="none" normalizeH="0" baseline="0" dirty="0">
                          <a:ln>
                            <a:noFill/>
                          </a:ln>
                          <a:solidFill>
                            <a:schemeClr val="tx1"/>
                          </a:solidFill>
                          <a:effectLst/>
                          <a:latin typeface="Arial" pitchFamily="-110" charset="0"/>
                        </a:rPr>
                        <a:t>features (stumps)</a:t>
                      </a:r>
                    </a:p>
                  </a:txBody>
                  <a:tcPr horzOverflow="overflow">
                    <a:lnL w="28575"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70000"/>
                        <a:buFont typeface="Wingdings" pitchFamily="-110" charset="2"/>
                        <a:buNone/>
                        <a:tabLst/>
                      </a:pPr>
                      <a:r>
                        <a:rPr kumimoji="0" lang="en-US" sz="2800" b="1" i="0" u="none" strike="noStrike" cap="none" normalizeH="0" baseline="0">
                          <a:ln>
                            <a:noFill/>
                          </a:ln>
                          <a:solidFill>
                            <a:srgbClr val="00CC00"/>
                          </a:solidFill>
                          <a:effectLst/>
                          <a:latin typeface="Arial" pitchFamily="-110" charset="0"/>
                        </a:rPr>
                        <a:t>0.387</a:t>
                      </a:r>
                    </a:p>
                  </a:txBody>
                  <a:tcP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70000"/>
                        <a:buFont typeface="Wingdings" pitchFamily="-110" charset="2"/>
                        <a:buNone/>
                        <a:tabLst/>
                      </a:pPr>
                      <a:r>
                        <a:rPr kumimoji="0" lang="en-US" sz="2800" b="1" i="0" u="none" strike="noStrike" cap="none" normalizeH="0" baseline="0">
                          <a:ln>
                            <a:noFill/>
                          </a:ln>
                          <a:solidFill>
                            <a:srgbClr val="00CC00"/>
                          </a:solidFill>
                          <a:effectLst/>
                          <a:latin typeface="Arial" pitchFamily="-110" charset="0"/>
                        </a:rPr>
                        <a:t>0.400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70000"/>
                        <a:buFont typeface="Wingdings" pitchFamily="-110" charset="2"/>
                        <a:buNone/>
                        <a:tabLst/>
                      </a:pPr>
                      <a:r>
                        <a:rPr kumimoji="0" lang="en-US" sz="2800" b="0" i="1" u="none" strike="noStrike" cap="none" normalizeH="0" baseline="0">
                          <a:ln>
                            <a:noFill/>
                          </a:ln>
                          <a:solidFill>
                            <a:schemeClr val="tx1"/>
                          </a:solidFill>
                          <a:effectLst/>
                          <a:latin typeface="Arial" pitchFamily="-110" charset="0"/>
                        </a:rPr>
                        <a:t>0.495</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42938">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70000"/>
                        <a:buFont typeface="Wingdings" pitchFamily="-110" charset="2"/>
                        <a:buNone/>
                        <a:tabLst/>
                      </a:pPr>
                      <a:r>
                        <a:rPr kumimoji="0" lang="en-US" sz="2800" b="0" i="0" u="none" strike="noStrike" cap="none" normalizeH="0" baseline="0">
                          <a:ln>
                            <a:noFill/>
                          </a:ln>
                          <a:solidFill>
                            <a:schemeClr val="tx1"/>
                          </a:solidFill>
                          <a:effectLst/>
                          <a:latin typeface="Arial" pitchFamily="-110" charset="0"/>
                        </a:rPr>
                        <a:t>features (SVM)</a:t>
                      </a:r>
                    </a:p>
                  </a:txBody>
                  <a:tcPr horzOverflow="overflow">
                    <a:lnL w="28575"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70000"/>
                        <a:buFont typeface="Wingdings" pitchFamily="-110" charset="2"/>
                        <a:buNone/>
                        <a:tabLst/>
                      </a:pPr>
                      <a:r>
                        <a:rPr kumimoji="0" lang="en-US" sz="2800" b="1" i="0" u="none" strike="noStrike" cap="none" normalizeH="0" baseline="0">
                          <a:ln>
                            <a:noFill/>
                          </a:ln>
                          <a:solidFill>
                            <a:srgbClr val="00CC00"/>
                          </a:solidFill>
                          <a:effectLst/>
                          <a:latin typeface="Arial" pitchFamily="-110" charset="0"/>
                        </a:rPr>
                        <a:t>0.395</a:t>
                      </a:r>
                    </a:p>
                  </a:txBody>
                  <a:tcP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70000"/>
                        <a:buFont typeface="Wingdings" pitchFamily="-110" charset="2"/>
                        <a:buNone/>
                        <a:tabLst/>
                      </a:pPr>
                      <a:r>
                        <a:rPr kumimoji="0" lang="en-US" sz="2800" b="1" i="0" u="none" strike="noStrike" cap="none" normalizeH="0" baseline="0">
                          <a:ln>
                            <a:noFill/>
                          </a:ln>
                          <a:solidFill>
                            <a:srgbClr val="00CC00"/>
                          </a:solidFill>
                          <a:effectLst/>
                          <a:latin typeface="Arial" pitchFamily="-110" charset="0"/>
                        </a:rPr>
                        <a:t>0.398</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70000"/>
                        <a:buFont typeface="Wingdings" pitchFamily="-110" charset="2"/>
                        <a:buNone/>
                        <a:tabLst/>
                      </a:pPr>
                      <a:r>
                        <a:rPr kumimoji="0" lang="en-US" sz="2800" b="0" i="1" u="none" strike="noStrike" cap="none" normalizeH="0" baseline="0" dirty="0">
                          <a:ln>
                            <a:noFill/>
                          </a:ln>
                          <a:solidFill>
                            <a:schemeClr val="tx1"/>
                          </a:solidFill>
                          <a:effectLst/>
                          <a:latin typeface="Arial" pitchFamily="-110" charset="0"/>
                        </a:rPr>
                        <a:t>0.503</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90231" name="Text Box 119"/>
          <p:cNvSpPr txBox="1">
            <a:spLocks noChangeArrowheads="1"/>
          </p:cNvSpPr>
          <p:nvPr/>
        </p:nvSpPr>
        <p:spPr bwMode="auto">
          <a:xfrm>
            <a:off x="609600" y="6248400"/>
            <a:ext cx="8382000" cy="366713"/>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a:t>All methods given same number of segments (expected number of segments)</a:t>
            </a:r>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Today’s class</a:t>
            </a:r>
            <a:endParaRPr lang="en-US" dirty="0"/>
          </a:p>
        </p:txBody>
      </p:sp>
      <p:sp>
        <p:nvSpPr>
          <p:cNvPr id="3" name="Content Placeholder 2"/>
          <p:cNvSpPr>
            <a:spLocks noGrp="1"/>
          </p:cNvSpPr>
          <p:nvPr>
            <p:ph idx="1"/>
          </p:nvPr>
        </p:nvSpPr>
        <p:spPr>
          <a:xfrm>
            <a:off x="457200" y="1752600"/>
            <a:ext cx="8305799" cy="4343400"/>
          </a:xfrm>
        </p:spPr>
        <p:txBody>
          <a:bodyPr/>
          <a:lstStyle/>
          <a:p>
            <a:r>
              <a:rPr lang="en-US" sz="2800" dirty="0" smtClean="0"/>
              <a:t>Blend of introductory material and research talk</a:t>
            </a:r>
          </a:p>
          <a:p>
            <a:pPr lvl="1"/>
            <a:r>
              <a:rPr lang="en-US" sz="2400" dirty="0" smtClean="0"/>
              <a:t>Problem of topic segmentation</a:t>
            </a:r>
          </a:p>
          <a:p>
            <a:pPr lvl="1"/>
            <a:r>
              <a:rPr lang="en-US" sz="2400" dirty="0" smtClean="0"/>
              <a:t>Common data to work with</a:t>
            </a:r>
          </a:p>
          <a:p>
            <a:pPr lvl="1"/>
            <a:r>
              <a:rPr lang="en-US" sz="2400" dirty="0" smtClean="0"/>
              <a:t>Approaches</a:t>
            </a:r>
          </a:p>
          <a:p>
            <a:pPr lvl="1"/>
            <a:r>
              <a:rPr lang="en-US" sz="2400" dirty="0" smtClean="0"/>
              <a:t>Evaluation</a:t>
            </a:r>
          </a:p>
          <a:p>
            <a:pPr lvl="1"/>
            <a:r>
              <a:rPr lang="en-US" sz="2400" dirty="0" smtClean="0"/>
              <a:t>Some initial results</a:t>
            </a:r>
          </a:p>
          <a:p>
            <a:r>
              <a:rPr lang="en-US" dirty="0" smtClean="0"/>
              <a:t>Represents a change in the direction of the course</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ChangeArrowheads="1"/>
          </p:cNvSpPr>
          <p:nvPr>
            <p:ph type="title"/>
          </p:nvPr>
        </p:nvSpPr>
        <p:spPr/>
        <p:txBody>
          <a:bodyPr/>
          <a:lstStyle/>
          <a:p>
            <a:r>
              <a:rPr lang="en-US" dirty="0" smtClean="0"/>
              <a:t>Concluding comments</a:t>
            </a:r>
            <a:endParaRPr lang="en-US" dirty="0"/>
          </a:p>
        </p:txBody>
      </p:sp>
      <p:sp>
        <p:nvSpPr>
          <p:cNvPr id="99331" name="Rectangle 3"/>
          <p:cNvSpPr>
            <a:spLocks noGrp="1" noChangeArrowheads="1"/>
          </p:cNvSpPr>
          <p:nvPr>
            <p:ph type="body" idx="1"/>
          </p:nvPr>
        </p:nvSpPr>
        <p:spPr>
          <a:xfrm>
            <a:off x="381000" y="2057400"/>
            <a:ext cx="8001000" cy="4114800"/>
          </a:xfrm>
        </p:spPr>
        <p:txBody>
          <a:bodyPr/>
          <a:lstStyle/>
          <a:p>
            <a:pPr marL="0" indent="0">
              <a:buNone/>
            </a:pPr>
            <a:r>
              <a:rPr lang="en-US" sz="2800" dirty="0"/>
              <a:t>Difficult problem:</a:t>
            </a:r>
            <a:r>
              <a:rPr lang="en-US" sz="2800" dirty="0" smtClean="0"/>
              <a:t> still </a:t>
            </a:r>
            <a:r>
              <a:rPr lang="en-US" sz="2800" dirty="0"/>
              <a:t>room for improvement</a:t>
            </a:r>
            <a:endParaRPr lang="en-US" sz="2800" dirty="0" smtClean="0"/>
          </a:p>
          <a:p>
            <a:pPr marL="0" indent="0">
              <a:buNone/>
            </a:pPr>
            <a:endParaRPr lang="en-US" sz="2800" dirty="0" smtClean="0"/>
          </a:p>
          <a:p>
            <a:pPr marL="0" indent="0">
              <a:buNone/>
            </a:pPr>
            <a:r>
              <a:rPr lang="en-US" sz="2800" dirty="0" smtClean="0"/>
              <a:t>Topic </a:t>
            </a:r>
            <a:r>
              <a:rPr lang="en-US" sz="2800" dirty="0" smtClean="0"/>
              <a:t>granularity level: </a:t>
            </a:r>
            <a:r>
              <a:rPr lang="en-US" sz="2800" dirty="0" smtClean="0">
                <a:solidFill>
                  <a:srgbClr val="FF0000"/>
                </a:solidFill>
              </a:rPr>
              <a:t>how do you predict the number of segments in the text?</a:t>
            </a:r>
          </a:p>
          <a:p>
            <a:pPr marL="0" indent="0">
              <a:buNone/>
            </a:pPr>
            <a:endParaRPr lang="en-US" sz="2800" dirty="0" smtClean="0"/>
          </a:p>
          <a:p>
            <a:pPr marL="0" indent="0">
              <a:buNone/>
            </a:pPr>
            <a:r>
              <a:rPr lang="en-US" sz="2800" dirty="0" smtClean="0"/>
              <a:t>Hand </a:t>
            </a:r>
            <a:r>
              <a:rPr lang="en-US" sz="2800" dirty="0"/>
              <a:t>crafting features is time </a:t>
            </a:r>
            <a:r>
              <a:rPr lang="en-US" sz="2800" dirty="0" smtClean="0"/>
              <a:t>consuming</a:t>
            </a:r>
          </a:p>
          <a:p>
            <a:pPr marL="0" indent="0">
              <a:buNone/>
            </a:pPr>
            <a:endParaRPr lang="en-US" sz="2800" dirty="0" smtClean="0"/>
          </a:p>
          <a:p>
            <a:pPr marL="0" indent="0">
              <a:buNone/>
            </a:pPr>
            <a:r>
              <a:rPr lang="en-US" sz="2800" dirty="0" smtClean="0"/>
              <a:t>Sequential </a:t>
            </a:r>
            <a:r>
              <a:rPr lang="en-US" sz="2800" dirty="0"/>
              <a:t>data needs sequential models</a:t>
            </a:r>
          </a:p>
        </p:txBody>
      </p:sp>
    </p:spTree>
  </p:cSld>
  <p:clrMapOvr>
    <a:masterClrMapping/>
  </p:clrMapOvr>
  <p:timing>
    <p:tnLst>
      <p:par>
        <p:cTn xmlns:p14="http://schemas.microsoft.com/office/powerpoint/2010/mai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p:cNvSpPr>
            <a:spLocks noGrp="1" noChangeArrowheads="1"/>
          </p:cNvSpPr>
          <p:nvPr>
            <p:ph type="title"/>
          </p:nvPr>
        </p:nvSpPr>
        <p:spPr/>
        <p:txBody>
          <a:bodyPr/>
          <a:lstStyle/>
          <a:p>
            <a:r>
              <a:rPr lang="en-US"/>
              <a:t>References</a:t>
            </a:r>
          </a:p>
        </p:txBody>
      </p:sp>
      <p:sp>
        <p:nvSpPr>
          <p:cNvPr id="100355" name="Rectangle 3"/>
          <p:cNvSpPr>
            <a:spLocks noGrp="1" noChangeArrowheads="1"/>
          </p:cNvSpPr>
          <p:nvPr>
            <p:ph type="body" idx="1"/>
          </p:nvPr>
        </p:nvSpPr>
        <p:spPr>
          <a:xfrm>
            <a:off x="609600" y="1981200"/>
            <a:ext cx="8001000" cy="4114800"/>
          </a:xfrm>
        </p:spPr>
        <p:txBody>
          <a:bodyPr/>
          <a:lstStyle/>
          <a:p>
            <a:pPr>
              <a:lnSpc>
                <a:spcPct val="90000"/>
              </a:lnSpc>
            </a:pPr>
            <a:r>
              <a:rPr lang="en-US" sz="1800"/>
              <a:t>D. Beeferman, A. Berger and J. Lafferty. 1999.  Statistical models for text segmentation.  </a:t>
            </a:r>
            <a:r>
              <a:rPr lang="en-US" sz="1800" i="1"/>
              <a:t>Machine Learning</a:t>
            </a:r>
            <a:r>
              <a:rPr lang="en-US" sz="1800"/>
              <a:t>, 34:177-210</a:t>
            </a:r>
          </a:p>
          <a:p>
            <a:pPr>
              <a:lnSpc>
                <a:spcPct val="90000"/>
              </a:lnSpc>
            </a:pPr>
            <a:r>
              <a:rPr lang="en-US" sz="1800"/>
              <a:t>T. Brants, F. Chen and I. Tsochantaridis. 2002.  Topic-based document segmentation with probabilistic latent semantic analysis.  In </a:t>
            </a:r>
            <a:r>
              <a:rPr lang="en-US" sz="1800" i="1"/>
              <a:t>Proceedings of CIKM</a:t>
            </a:r>
            <a:r>
              <a:rPr lang="en-US" sz="1800"/>
              <a:t>, 211-218.</a:t>
            </a:r>
          </a:p>
          <a:p>
            <a:pPr>
              <a:lnSpc>
                <a:spcPct val="90000"/>
              </a:lnSpc>
            </a:pPr>
            <a:r>
              <a:rPr lang="en-US" sz="1800"/>
              <a:t>M.A. Hearst. 1994.  Multi-paragraph segmentation of expository text.  In </a:t>
            </a:r>
            <a:r>
              <a:rPr lang="en-US" sz="1800" i="1"/>
              <a:t>ACL</a:t>
            </a:r>
            <a:r>
              <a:rPr lang="en-US" sz="1800"/>
              <a:t>, pg. 9-16.</a:t>
            </a:r>
          </a:p>
          <a:p>
            <a:pPr>
              <a:lnSpc>
                <a:spcPct val="90000"/>
              </a:lnSpc>
            </a:pPr>
            <a:r>
              <a:rPr lang="en-US" sz="1800"/>
              <a:t>H. Kozima and T. Furugori. 1994.  Segmenting narrative text into coherent scenes.  In </a:t>
            </a:r>
            <a:r>
              <a:rPr lang="en-US" sz="1800" i="1"/>
              <a:t>Literary and Linguistic Computing, </a:t>
            </a:r>
            <a:r>
              <a:rPr lang="en-US" sz="1800"/>
              <a:t>9:13-19.</a:t>
            </a:r>
          </a:p>
          <a:p>
            <a:pPr>
              <a:lnSpc>
                <a:spcPct val="90000"/>
              </a:lnSpc>
            </a:pPr>
            <a:r>
              <a:rPr lang="en-US" sz="1800"/>
              <a:t>H. Kozima. 1993.  Text segmentation based on similarity between words.  In </a:t>
            </a:r>
            <a:r>
              <a:rPr lang="en-US" sz="1800" i="1"/>
              <a:t>ACL</a:t>
            </a:r>
            <a:r>
              <a:rPr lang="en-US" sz="1800"/>
              <a:t>, pg. 286-288.</a:t>
            </a:r>
          </a:p>
          <a:p>
            <a:pPr>
              <a:lnSpc>
                <a:spcPct val="90000"/>
              </a:lnSpc>
            </a:pPr>
            <a:r>
              <a:rPr lang="en-US" sz="1800"/>
              <a:t>H. Li and K. Yamanishi. 2000.  Topic analysis using a finite mixture model.  In </a:t>
            </a:r>
            <a:r>
              <a:rPr lang="en-US" sz="1800" i="1"/>
              <a:t>EMNLP</a:t>
            </a:r>
            <a:r>
              <a:rPr lang="en-US" sz="1800"/>
              <a:t>, pg. 35-44.</a:t>
            </a:r>
          </a:p>
          <a:p>
            <a:pPr>
              <a:lnSpc>
                <a:spcPct val="90000"/>
              </a:lnSpc>
            </a:pPr>
            <a:r>
              <a:rPr lang="en-US" sz="1800"/>
              <a:t>J. Reynar. 1999.  Statistical models for topic segmentation.  In </a:t>
            </a:r>
            <a:r>
              <a:rPr lang="en-US" sz="1800" i="1"/>
              <a:t>ACL,</a:t>
            </a:r>
            <a:r>
              <a:rPr lang="en-US" sz="1800"/>
              <a:t> pg. 357-364.</a:t>
            </a:r>
          </a:p>
          <a:p>
            <a:pPr>
              <a:lnSpc>
                <a:spcPct val="90000"/>
              </a:lnSpc>
            </a:pPr>
            <a:r>
              <a:rPr lang="en-US" sz="1800"/>
              <a:t>N. Stokes, J. Carthy, A. Smeaton.  2002.  Segmenting broadcast news streams using lexical chains.  In </a:t>
            </a:r>
            <a:r>
              <a:rPr lang="en-US" sz="1800" i="1"/>
              <a:t>STAIRS</a:t>
            </a:r>
            <a:r>
              <a:rPr lang="en-US" sz="1800"/>
              <a:t>, PG. 145-154/</a:t>
            </a:r>
          </a:p>
        </p:txBody>
      </p:sp>
    </p:spTree>
  </p:cSld>
  <p:clrMapOvr>
    <a:masterClrMapping/>
  </p:clrMapOvr>
  <p:timing>
    <p:tnLst>
      <p:par>
        <p:cTn xmlns:p14="http://schemas.microsoft.com/office/powerpoint/2010/mai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a:t>
            </a:r>
            <a:endParaRPr lang="en-US" dirty="0"/>
          </a:p>
        </p:txBody>
      </p:sp>
      <p:sp>
        <p:nvSpPr>
          <p:cNvPr id="3" name="Content Placeholder 2"/>
          <p:cNvSpPr>
            <a:spLocks noGrp="1"/>
          </p:cNvSpPr>
          <p:nvPr>
            <p:ph idx="1"/>
          </p:nvPr>
        </p:nvSpPr>
        <p:spPr>
          <a:xfrm>
            <a:off x="457201" y="2438400"/>
            <a:ext cx="8153400" cy="3657600"/>
          </a:xfrm>
        </p:spPr>
        <p:txBody>
          <a:bodyPr/>
          <a:lstStyle/>
          <a:p>
            <a:pPr marL="0" indent="0">
              <a:buNone/>
            </a:pPr>
            <a:r>
              <a:rPr lang="en-US" sz="1800" dirty="0" smtClean="0">
                <a:hlinkClick r:id="rId2"/>
              </a:rPr>
              <a:t>http</a:t>
            </a:r>
            <a:r>
              <a:rPr lang="en-US" sz="1800" dirty="0">
                <a:hlinkClick r:id="rId2"/>
              </a:rPr>
              <a:t>://www.cnn.com/2012/08/08/tech/web/google-search-tools/</a:t>
            </a:r>
            <a:r>
              <a:rPr lang="en-US" sz="1800" dirty="0" smtClean="0">
                <a:hlinkClick r:id="rId2"/>
              </a:rPr>
              <a:t>index.html</a:t>
            </a:r>
            <a:endParaRPr lang="en-US" sz="1800" dirty="0" smtClean="0"/>
          </a:p>
          <a:p>
            <a:pPr marL="0" indent="0">
              <a:buNone/>
            </a:pPr>
            <a:endParaRPr lang="en-US" sz="1800" dirty="0"/>
          </a:p>
          <a:p>
            <a:pPr marL="0" indent="0">
              <a:buNone/>
            </a:pPr>
            <a:r>
              <a:rPr lang="en-US" sz="1800" dirty="0" smtClean="0"/>
              <a:t>Good additions?</a:t>
            </a:r>
          </a:p>
          <a:p>
            <a:pPr marL="0" indent="0">
              <a:buNone/>
            </a:pPr>
            <a:endParaRPr lang="en-US" sz="1800" dirty="0"/>
          </a:p>
          <a:p>
            <a:pPr marL="0" indent="0">
              <a:buNone/>
            </a:pPr>
            <a:r>
              <a:rPr lang="en-US" sz="1800" dirty="0" err="1" smtClean="0"/>
              <a:t>Siri</a:t>
            </a:r>
            <a:r>
              <a:rPr lang="en-US" sz="1800" dirty="0" smtClean="0"/>
              <a:t>?</a:t>
            </a:r>
          </a:p>
          <a:p>
            <a:pPr marL="0" indent="0">
              <a:buNone/>
            </a:pPr>
            <a:endParaRPr lang="en-US" sz="1800" dirty="0"/>
          </a:p>
          <a:p>
            <a:pPr marL="0" indent="0">
              <a:buNone/>
            </a:pPr>
            <a:r>
              <a:rPr lang="en-US" sz="1800" dirty="0" smtClean="0"/>
              <a:t>Do you want to see your e-mail in search results?</a:t>
            </a:r>
          </a:p>
          <a:p>
            <a:pPr marL="0" indent="0">
              <a:buNone/>
            </a:pPr>
            <a:endParaRPr lang="en-US" sz="1800" dirty="0"/>
          </a:p>
          <a:p>
            <a:pPr marL="0" indent="0">
              <a:buNone/>
            </a:pPr>
            <a:r>
              <a:rPr lang="en-US" sz="1800" dirty="0" smtClean="0"/>
              <a:t>An aside… 30 trillion unique URLs… crawls 20 billions sites per day </a:t>
            </a:r>
            <a:br>
              <a:rPr lang="en-US" sz="1800" dirty="0" smtClean="0"/>
            </a:br>
            <a:r>
              <a:rPr lang="en-US" sz="1800" dirty="0" smtClean="0"/>
              <a:t>(231,481 sites/second) </a:t>
            </a:r>
            <a:r>
              <a:rPr lang="en-US" sz="1800" dirty="0" smtClean="0">
                <a:sym typeface="Wingdings"/>
              </a:rPr>
              <a:t></a:t>
            </a:r>
            <a:endParaRPr lang="en-US" sz="1800" dirty="0" smtClean="0"/>
          </a:p>
          <a:p>
            <a:pPr marL="0" indent="0">
              <a:buNone/>
            </a:pPr>
            <a:endParaRPr lang="en-US" sz="1800" dirty="0"/>
          </a:p>
          <a:p>
            <a:pPr marL="0" indent="0">
              <a:buNone/>
            </a:pPr>
            <a:endParaRPr lang="en-US" sz="1800" dirty="0" smtClean="0"/>
          </a:p>
          <a:p>
            <a:pPr marL="0" indent="0">
              <a:buNone/>
            </a:pPr>
            <a:endParaRPr lang="en-US" sz="1800" dirty="0"/>
          </a:p>
          <a:p>
            <a:pPr marL="0" indent="0">
              <a:buNone/>
            </a:pPr>
            <a:endParaRPr lang="en-US" sz="1800" dirty="0" smtClean="0"/>
          </a:p>
          <a:p>
            <a:pPr marL="0" indent="0">
              <a:buNone/>
            </a:pPr>
            <a:endParaRPr lang="en-US" sz="1800" dirty="0" smtClean="0"/>
          </a:p>
        </p:txBody>
      </p:sp>
      <p:sp>
        <p:nvSpPr>
          <p:cNvPr id="4" name="TextBox 3"/>
          <p:cNvSpPr txBox="1"/>
          <p:nvPr/>
        </p:nvSpPr>
        <p:spPr>
          <a:xfrm>
            <a:off x="304800" y="1905000"/>
            <a:ext cx="4333814" cy="400110"/>
          </a:xfrm>
          <a:prstGeom prst="rect">
            <a:avLst/>
          </a:prstGeom>
          <a:noFill/>
        </p:spPr>
        <p:txBody>
          <a:bodyPr wrap="none" rtlCol="0">
            <a:spAutoFit/>
          </a:bodyPr>
          <a:lstStyle/>
          <a:p>
            <a:r>
              <a:rPr lang="en-US" sz="2000" dirty="0" smtClean="0">
                <a:solidFill>
                  <a:srgbClr val="0000FF"/>
                </a:solidFill>
              </a:rPr>
              <a:t>Google announces new search tools</a:t>
            </a:r>
            <a:endParaRPr lang="en-US" sz="2000" dirty="0">
              <a:solidFill>
                <a:srgbClr val="0000FF"/>
              </a:solidFill>
            </a:endParaRPr>
          </a:p>
        </p:txBody>
      </p:sp>
    </p:spTree>
  </p:cSld>
  <p:clrMapOvr>
    <a:masterClrMapping/>
  </p:clrMapOvr>
  <p:timing>
    <p:tnLst>
      <p:par>
        <p:cTn xmlns:p14="http://schemas.microsoft.com/office/powerpoint/2010/mai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p:txBody>
          <a:bodyPr/>
          <a:lstStyle/>
          <a:p>
            <a:r>
              <a:rPr lang="en-US"/>
              <a:t>Analysis of features</a:t>
            </a:r>
          </a:p>
        </p:txBody>
      </p:sp>
      <p:graphicFrame>
        <p:nvGraphicFramePr>
          <p:cNvPr id="68638" name="Group 30"/>
          <p:cNvGraphicFramePr>
            <a:graphicFrameLocks noGrp="1"/>
          </p:cNvGraphicFramePr>
          <p:nvPr>
            <p:ph idx="1"/>
          </p:nvPr>
        </p:nvGraphicFramePr>
        <p:xfrm>
          <a:off x="533400" y="2743200"/>
          <a:ext cx="8153400" cy="3710940"/>
        </p:xfrm>
        <a:graphic>
          <a:graphicData uri="http://schemas.openxmlformats.org/drawingml/2006/table">
            <a:tbl>
              <a:tblPr/>
              <a:tblGrid>
                <a:gridCol w="2717800"/>
                <a:gridCol w="2717800"/>
                <a:gridCol w="2717800"/>
              </a:tblGrid>
              <a:tr h="501650">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70000"/>
                        <a:buFont typeface="Wingdings" pitchFamily="-110" charset="2"/>
                        <a:buNone/>
                        <a:tabLst/>
                      </a:pPr>
                      <a:endParaRPr kumimoji="0" lang="en-US" sz="2400" b="0" i="0" u="none" strike="noStrike" cap="none" normalizeH="0" baseline="0">
                        <a:ln>
                          <a:noFill/>
                        </a:ln>
                        <a:solidFill>
                          <a:schemeClr val="tx1"/>
                        </a:solidFill>
                        <a:effectLst/>
                        <a:latin typeface="Arial" pitchFamily="-110"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70000"/>
                        <a:buFont typeface="Wingdings" pitchFamily="-110" charset="2"/>
                        <a:buNone/>
                        <a:tabLst/>
                      </a:pPr>
                      <a:r>
                        <a:rPr kumimoji="0" lang="en-US" sz="2400" b="0" i="0" u="none" strike="noStrike" cap="none" normalizeH="0" baseline="0">
                          <a:ln>
                            <a:noFill/>
                          </a:ln>
                          <a:solidFill>
                            <a:schemeClr val="tx1"/>
                          </a:solidFill>
                          <a:effectLst/>
                          <a:latin typeface="Arial" pitchFamily="-110" charset="0"/>
                        </a:rPr>
                        <a:t>boundary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70000"/>
                        <a:buFont typeface="Wingdings" pitchFamily="-110" charset="2"/>
                        <a:buNone/>
                        <a:tabLst/>
                      </a:pPr>
                      <a:r>
                        <a:rPr kumimoji="0" lang="en-US" sz="2400" b="0" i="0" u="none" strike="noStrike" cap="none" normalizeH="0" baseline="0">
                          <a:ln>
                            <a:noFill/>
                          </a:ln>
                          <a:solidFill>
                            <a:schemeClr val="tx1"/>
                          </a:solidFill>
                          <a:effectLst/>
                          <a:latin typeface="Arial" pitchFamily="-110" charset="0"/>
                        </a:rPr>
                        <a:t>non-boundary</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371600">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70000"/>
                        <a:buFont typeface="Wingdings" pitchFamily="-110" charset="2"/>
                        <a:buNone/>
                        <a:tabLst/>
                      </a:pPr>
                      <a:r>
                        <a:rPr kumimoji="0" lang="en-US" sz="2400" b="0" i="0" u="none" strike="noStrike" cap="none" normalizeH="0" baseline="0">
                          <a:ln>
                            <a:noFill/>
                          </a:ln>
                          <a:solidFill>
                            <a:schemeClr val="tx1"/>
                          </a:solidFill>
                          <a:effectLst/>
                          <a:latin typeface="Arial" pitchFamily="-110" charset="0"/>
                        </a:rPr>
                        <a:t>Paragraph</a:t>
                      </a:r>
                      <a:br>
                        <a:rPr kumimoji="0" lang="en-US" sz="2400" b="0" i="0" u="none" strike="noStrike" cap="none" normalizeH="0" baseline="0">
                          <a:ln>
                            <a:noFill/>
                          </a:ln>
                          <a:solidFill>
                            <a:schemeClr val="tx1"/>
                          </a:solidFill>
                          <a:effectLst/>
                          <a:latin typeface="Arial" pitchFamily="-110" charset="0"/>
                        </a:rPr>
                      </a:br>
                      <a:r>
                        <a:rPr kumimoji="0" lang="en-US" sz="2400" b="0" i="0" u="none" strike="noStrike" cap="none" normalizeH="0" baseline="0">
                          <a:ln>
                            <a:noFill/>
                          </a:ln>
                          <a:solidFill>
                            <a:schemeClr val="tx1"/>
                          </a:solidFill>
                          <a:effectLst/>
                          <a:latin typeface="Arial" pitchFamily="-110" charset="0"/>
                        </a:rPr>
                        <a:t>Entity groups</a:t>
                      </a:r>
                      <a:br>
                        <a:rPr kumimoji="0" lang="en-US" sz="2400" b="0" i="0" u="none" strike="noStrike" cap="none" normalizeH="0" baseline="0">
                          <a:ln>
                            <a:noFill/>
                          </a:ln>
                          <a:solidFill>
                            <a:schemeClr val="tx1"/>
                          </a:solidFill>
                          <a:effectLst/>
                          <a:latin typeface="Arial" pitchFamily="-110" charset="0"/>
                        </a:rPr>
                      </a:br>
                      <a:r>
                        <a:rPr kumimoji="0" lang="en-US" sz="2400" b="0" i="0" u="none" strike="noStrike" cap="none" normalizeH="0" baseline="0">
                          <a:ln>
                            <a:noFill/>
                          </a:ln>
                          <a:solidFill>
                            <a:schemeClr val="tx1"/>
                          </a:solidFill>
                          <a:effectLst/>
                          <a:latin typeface="Arial" pitchFamily="-110" charset="0"/>
                        </a:rPr>
                        <a:t>Word groups</a:t>
                      </a:r>
                      <a:br>
                        <a:rPr kumimoji="0" lang="en-US" sz="2400" b="0" i="0" u="none" strike="noStrike" cap="none" normalizeH="0" baseline="0">
                          <a:ln>
                            <a:noFill/>
                          </a:ln>
                          <a:solidFill>
                            <a:schemeClr val="tx1"/>
                          </a:solidFill>
                          <a:effectLst/>
                          <a:latin typeface="Arial" pitchFamily="-110" charset="0"/>
                        </a:rPr>
                      </a:br>
                      <a:r>
                        <a:rPr kumimoji="0" lang="en-US" sz="2400" b="0" i="0" u="none" strike="noStrike" cap="none" normalizeH="0" baseline="0">
                          <a:ln>
                            <a:noFill/>
                          </a:ln>
                          <a:solidFill>
                            <a:schemeClr val="tx1"/>
                          </a:solidFill>
                          <a:effectLst/>
                          <a:latin typeface="Arial" pitchFamily="-110" charset="0"/>
                        </a:rPr>
                        <a:t>Numbers</a:t>
                      </a:r>
                      <a:br>
                        <a:rPr kumimoji="0" lang="en-US" sz="2400" b="0" i="0" u="none" strike="noStrike" cap="none" normalizeH="0" baseline="0">
                          <a:ln>
                            <a:noFill/>
                          </a:ln>
                          <a:solidFill>
                            <a:schemeClr val="tx1"/>
                          </a:solidFill>
                          <a:effectLst/>
                          <a:latin typeface="Arial" pitchFamily="-110" charset="0"/>
                        </a:rPr>
                      </a:br>
                      <a:r>
                        <a:rPr kumimoji="0" lang="en-US" sz="2400" b="0" i="0" u="none" strike="noStrike" cap="none" normalizeH="0" baseline="0">
                          <a:ln>
                            <a:noFill/>
                          </a:ln>
                          <a:solidFill>
                            <a:schemeClr val="tx1"/>
                          </a:solidFill>
                          <a:effectLst/>
                          <a:latin typeface="Arial" pitchFamily="-110" charset="0"/>
                        </a:rPr>
                        <a:t>Full Name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pitchFamily="-110" charset="2"/>
                        <a:buNone/>
                        <a:tabLst/>
                      </a:pPr>
                      <a:r>
                        <a:rPr kumimoji="0" lang="en-US" sz="2400" b="0" i="0" u="none" strike="noStrike" cap="none" normalizeH="0" baseline="0">
                          <a:ln>
                            <a:noFill/>
                          </a:ln>
                          <a:solidFill>
                            <a:schemeClr val="tx1"/>
                          </a:solidFill>
                          <a:effectLst/>
                          <a:latin typeface="Arial" pitchFamily="-110" charset="0"/>
                        </a:rPr>
                        <a:t>74</a:t>
                      </a:r>
                      <a:br>
                        <a:rPr kumimoji="0" lang="en-US" sz="2400" b="0" i="0" u="none" strike="noStrike" cap="none" normalizeH="0" baseline="0">
                          <a:ln>
                            <a:noFill/>
                          </a:ln>
                          <a:solidFill>
                            <a:schemeClr val="tx1"/>
                          </a:solidFill>
                          <a:effectLst/>
                          <a:latin typeface="Arial" pitchFamily="-110" charset="0"/>
                        </a:rPr>
                      </a:br>
                      <a:r>
                        <a:rPr kumimoji="0" lang="en-US" sz="2400" b="0" i="0" u="none" strike="noStrike" cap="none" normalizeH="0" baseline="0">
                          <a:ln>
                            <a:noFill/>
                          </a:ln>
                          <a:solidFill>
                            <a:schemeClr val="tx1"/>
                          </a:solidFill>
                          <a:effectLst/>
                          <a:latin typeface="Arial" pitchFamily="-110" charset="0"/>
                        </a:rPr>
                        <a:t>44</a:t>
                      </a:r>
                      <a:br>
                        <a:rPr kumimoji="0" lang="en-US" sz="2400" b="0" i="0" u="none" strike="noStrike" cap="none" normalizeH="0" baseline="0">
                          <a:ln>
                            <a:noFill/>
                          </a:ln>
                          <a:solidFill>
                            <a:schemeClr val="tx1"/>
                          </a:solidFill>
                          <a:effectLst/>
                          <a:latin typeface="Arial" pitchFamily="-110" charset="0"/>
                        </a:rPr>
                      </a:br>
                      <a:r>
                        <a:rPr kumimoji="0" lang="en-US" sz="2400" b="0" i="0" u="none" strike="noStrike" cap="none" normalizeH="0" baseline="0">
                          <a:ln>
                            <a:noFill/>
                          </a:ln>
                          <a:solidFill>
                            <a:schemeClr val="tx1"/>
                          </a:solidFill>
                          <a:effectLst/>
                          <a:latin typeface="Arial" pitchFamily="-110" charset="0"/>
                        </a:rPr>
                        <a:t>39</a:t>
                      </a:r>
                      <a:br>
                        <a:rPr kumimoji="0" lang="en-US" sz="2400" b="0" i="0" u="none" strike="noStrike" cap="none" normalizeH="0" baseline="0">
                          <a:ln>
                            <a:noFill/>
                          </a:ln>
                          <a:solidFill>
                            <a:schemeClr val="tx1"/>
                          </a:solidFill>
                          <a:effectLst/>
                          <a:latin typeface="Arial" pitchFamily="-110" charset="0"/>
                        </a:rPr>
                      </a:br>
                      <a:r>
                        <a:rPr kumimoji="0" lang="en-US" sz="2400" b="0" i="0" u="none" strike="noStrike" cap="none" normalizeH="0" baseline="0">
                          <a:ln>
                            <a:noFill/>
                          </a:ln>
                          <a:solidFill>
                            <a:schemeClr val="tx1"/>
                          </a:solidFill>
                          <a:effectLst/>
                          <a:latin typeface="Arial" pitchFamily="-110" charset="0"/>
                        </a:rPr>
                        <a:t>16</a:t>
                      </a:r>
                      <a:br>
                        <a:rPr kumimoji="0" lang="en-US" sz="2400" b="0" i="0" u="none" strike="noStrike" cap="none" normalizeH="0" baseline="0">
                          <a:ln>
                            <a:noFill/>
                          </a:ln>
                          <a:solidFill>
                            <a:schemeClr val="tx1"/>
                          </a:solidFill>
                          <a:effectLst/>
                          <a:latin typeface="Arial" pitchFamily="-110" charset="0"/>
                        </a:rPr>
                      </a:br>
                      <a:r>
                        <a:rPr kumimoji="0" lang="en-US" sz="2400" b="0" i="0" u="none" strike="noStrike" cap="none" normalizeH="0" baseline="0">
                          <a:ln>
                            <a:noFill/>
                          </a:ln>
                          <a:solidFill>
                            <a:schemeClr val="tx1"/>
                          </a:solidFill>
                          <a:effectLst/>
                          <a:latin typeface="Arial" pitchFamily="-110" charset="0"/>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pitchFamily="-110" charset="2"/>
                        <a:buNone/>
                        <a:tabLst/>
                      </a:pPr>
                      <a:r>
                        <a:rPr kumimoji="0" lang="en-US" sz="2400" b="0" i="0" u="none" strike="noStrike" cap="none" normalizeH="0" baseline="0">
                          <a:ln>
                            <a:noFill/>
                          </a:ln>
                          <a:solidFill>
                            <a:schemeClr val="tx1"/>
                          </a:solidFill>
                          <a:effectLst/>
                          <a:latin typeface="Arial" pitchFamily="-110" charset="0"/>
                        </a:rPr>
                        <a:t>621</a:t>
                      </a:r>
                      <a:br>
                        <a:rPr kumimoji="0" lang="en-US" sz="2400" b="0" i="0" u="none" strike="noStrike" cap="none" normalizeH="0" baseline="0">
                          <a:ln>
                            <a:noFill/>
                          </a:ln>
                          <a:solidFill>
                            <a:schemeClr val="tx1"/>
                          </a:solidFill>
                          <a:effectLst/>
                          <a:latin typeface="Arial" pitchFamily="-110" charset="0"/>
                        </a:rPr>
                      </a:br>
                      <a:r>
                        <a:rPr kumimoji="0" lang="en-US" sz="2400" b="0" i="0" u="none" strike="noStrike" cap="none" normalizeH="0" baseline="0">
                          <a:ln>
                            <a:noFill/>
                          </a:ln>
                          <a:solidFill>
                            <a:schemeClr val="tx1"/>
                          </a:solidFill>
                          <a:effectLst/>
                          <a:latin typeface="Arial" pitchFamily="-110" charset="0"/>
                        </a:rPr>
                        <a:t>407</a:t>
                      </a:r>
                      <a:br>
                        <a:rPr kumimoji="0" lang="en-US" sz="2400" b="0" i="0" u="none" strike="noStrike" cap="none" normalizeH="0" baseline="0">
                          <a:ln>
                            <a:noFill/>
                          </a:ln>
                          <a:solidFill>
                            <a:schemeClr val="tx1"/>
                          </a:solidFill>
                          <a:effectLst/>
                          <a:latin typeface="Arial" pitchFamily="-110" charset="0"/>
                        </a:rPr>
                      </a:br>
                      <a:r>
                        <a:rPr kumimoji="0" lang="en-US" sz="2400" b="0" i="0" u="none" strike="noStrike" cap="none" normalizeH="0" baseline="0">
                          <a:ln>
                            <a:noFill/>
                          </a:ln>
                          <a:solidFill>
                            <a:schemeClr val="tx1"/>
                          </a:solidFill>
                          <a:effectLst/>
                          <a:latin typeface="Arial" pitchFamily="-110" charset="0"/>
                        </a:rPr>
                        <a:t>505</a:t>
                      </a:r>
                      <a:br>
                        <a:rPr kumimoji="0" lang="en-US" sz="2400" b="0" i="0" u="none" strike="noStrike" cap="none" normalizeH="0" baseline="0">
                          <a:ln>
                            <a:noFill/>
                          </a:ln>
                          <a:solidFill>
                            <a:schemeClr val="tx1"/>
                          </a:solidFill>
                          <a:effectLst/>
                          <a:latin typeface="Arial" pitchFamily="-110" charset="0"/>
                        </a:rPr>
                      </a:br>
                      <a:r>
                        <a:rPr kumimoji="0" lang="en-US" sz="2400" b="0" i="0" u="none" strike="noStrike" cap="none" normalizeH="0" baseline="0">
                          <a:ln>
                            <a:noFill/>
                          </a:ln>
                          <a:solidFill>
                            <a:schemeClr val="tx1"/>
                          </a:solidFill>
                          <a:effectLst/>
                          <a:latin typeface="Arial" pitchFamily="-110" charset="0"/>
                        </a:rPr>
                        <a:t>59</a:t>
                      </a:r>
                      <a:br>
                        <a:rPr kumimoji="0" lang="en-US" sz="2400" b="0" i="0" u="none" strike="noStrike" cap="none" normalizeH="0" baseline="0">
                          <a:ln>
                            <a:noFill/>
                          </a:ln>
                          <a:solidFill>
                            <a:schemeClr val="tx1"/>
                          </a:solidFill>
                          <a:effectLst/>
                          <a:latin typeface="Arial" pitchFamily="-110" charset="0"/>
                        </a:rPr>
                      </a:br>
                      <a:r>
                        <a:rPr kumimoji="0" lang="en-US" sz="2400" b="0" i="0" u="none" strike="noStrike" cap="none" normalizeH="0" baseline="0">
                          <a:ln>
                            <a:noFill/>
                          </a:ln>
                          <a:solidFill>
                            <a:schemeClr val="tx1"/>
                          </a:solidFill>
                          <a:effectLst/>
                          <a:latin typeface="Arial" pitchFamily="-110" charset="0"/>
                        </a:rPr>
                        <a:t>109</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289050">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70000"/>
                        <a:buFont typeface="Wingdings" pitchFamily="-110" charset="2"/>
                        <a:buNone/>
                        <a:tabLst/>
                      </a:pPr>
                      <a:r>
                        <a:rPr kumimoji="0" lang="en-US" sz="2400" b="0" i="0" u="none" strike="noStrike" cap="none" normalizeH="0" baseline="0">
                          <a:ln>
                            <a:noFill/>
                          </a:ln>
                          <a:solidFill>
                            <a:schemeClr val="tx1"/>
                          </a:solidFill>
                          <a:effectLst/>
                          <a:latin typeface="Arial" pitchFamily="-110" charset="0"/>
                        </a:rPr>
                        <a:t>Conversation</a:t>
                      </a:r>
                      <a:br>
                        <a:rPr kumimoji="0" lang="en-US" sz="2400" b="0" i="0" u="none" strike="noStrike" cap="none" normalizeH="0" baseline="0">
                          <a:ln>
                            <a:noFill/>
                          </a:ln>
                          <a:solidFill>
                            <a:schemeClr val="tx1"/>
                          </a:solidFill>
                          <a:effectLst/>
                          <a:latin typeface="Arial" pitchFamily="-110" charset="0"/>
                        </a:rPr>
                      </a:br>
                      <a:r>
                        <a:rPr kumimoji="0" lang="en-US" sz="2400" b="0" i="0" u="none" strike="noStrike" cap="none" normalizeH="0" baseline="0">
                          <a:ln>
                            <a:noFill/>
                          </a:ln>
                          <a:solidFill>
                            <a:schemeClr val="tx1"/>
                          </a:solidFill>
                          <a:effectLst/>
                          <a:latin typeface="Arial" pitchFamily="-110" charset="0"/>
                        </a:rPr>
                        <a:t>Pronoun</a:t>
                      </a:r>
                      <a:br>
                        <a:rPr kumimoji="0" lang="en-US" sz="2400" b="0" i="0" u="none" strike="noStrike" cap="none" normalizeH="0" baseline="0">
                          <a:ln>
                            <a:noFill/>
                          </a:ln>
                          <a:solidFill>
                            <a:schemeClr val="tx1"/>
                          </a:solidFill>
                          <a:effectLst/>
                          <a:latin typeface="Arial" pitchFamily="-110" charset="0"/>
                        </a:rPr>
                      </a:br>
                      <a:r>
                        <a:rPr kumimoji="0" lang="en-US" sz="2400" b="0" i="0" u="none" strike="noStrike" cap="none" normalizeH="0" baseline="0">
                          <a:ln>
                            <a:noFill/>
                          </a:ln>
                          <a:solidFill>
                            <a:schemeClr val="tx1"/>
                          </a:solidFill>
                          <a:effectLst/>
                          <a:latin typeface="Arial" pitchFamily="-110" charset="0"/>
                        </a:rPr>
                        <a:t>Pronoun </a:t>
                      </a:r>
                      <a:r>
                        <a:rPr kumimoji="0" lang="en-US" sz="2400" b="0" i="0" u="none" strike="noStrike" cap="none" normalizeH="0" baseline="0">
                          <a:ln>
                            <a:noFill/>
                          </a:ln>
                          <a:solidFill>
                            <a:schemeClr val="tx1"/>
                          </a:solidFill>
                          <a:effectLst/>
                          <a:latin typeface="Arial" pitchFamily="-110" charset="0"/>
                          <a:ea typeface="Arial" pitchFamily="-110" charset="0"/>
                          <a:cs typeface="Arial" pitchFamily="-110" charset="0"/>
                        </a:rPr>
                        <a:t>≤ 5</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pitchFamily="-110" charset="2"/>
                        <a:buNone/>
                        <a:tabLst/>
                      </a:pPr>
                      <a:r>
                        <a:rPr kumimoji="0" lang="en-US" sz="2400" b="0" i="0" u="none" strike="noStrike" cap="none" normalizeH="0" baseline="0">
                          <a:ln>
                            <a:noFill/>
                          </a:ln>
                          <a:solidFill>
                            <a:schemeClr val="tx1"/>
                          </a:solidFill>
                          <a:effectLst/>
                          <a:latin typeface="Arial" pitchFamily="-110" charset="0"/>
                        </a:rPr>
                        <a:t>0</a:t>
                      </a:r>
                      <a:br>
                        <a:rPr kumimoji="0" lang="en-US" sz="2400" b="0" i="0" u="none" strike="noStrike" cap="none" normalizeH="0" baseline="0">
                          <a:ln>
                            <a:noFill/>
                          </a:ln>
                          <a:solidFill>
                            <a:schemeClr val="tx1"/>
                          </a:solidFill>
                          <a:effectLst/>
                          <a:latin typeface="Arial" pitchFamily="-110" charset="0"/>
                        </a:rPr>
                      </a:br>
                      <a:r>
                        <a:rPr kumimoji="0" lang="en-US" sz="2400" b="0" i="0" u="none" strike="noStrike" cap="none" normalizeH="0" baseline="0">
                          <a:ln>
                            <a:noFill/>
                          </a:ln>
                          <a:solidFill>
                            <a:schemeClr val="tx1"/>
                          </a:solidFill>
                          <a:effectLst/>
                          <a:latin typeface="Arial" pitchFamily="-110" charset="0"/>
                        </a:rPr>
                        <a:t>8</a:t>
                      </a:r>
                      <a:br>
                        <a:rPr kumimoji="0" lang="en-US" sz="2400" b="0" i="0" u="none" strike="noStrike" cap="none" normalizeH="0" baseline="0">
                          <a:ln>
                            <a:noFill/>
                          </a:ln>
                          <a:solidFill>
                            <a:schemeClr val="tx1"/>
                          </a:solidFill>
                          <a:effectLst/>
                          <a:latin typeface="Arial" pitchFamily="-110" charset="0"/>
                        </a:rPr>
                      </a:br>
                      <a:r>
                        <a:rPr kumimoji="0" lang="en-US" sz="2400" b="0" i="0" u="none" strike="noStrike" cap="none" normalizeH="0" baseline="0">
                          <a:ln>
                            <a:noFill/>
                          </a:ln>
                          <a:solidFill>
                            <a:schemeClr val="tx1"/>
                          </a:solidFill>
                          <a:effectLst/>
                          <a:latin typeface="Arial" pitchFamily="-110" charset="0"/>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pitchFamily="-110" charset="2"/>
                        <a:buNone/>
                        <a:tabLst/>
                      </a:pPr>
                      <a:r>
                        <a:rPr kumimoji="0" lang="en-US" sz="2400" b="0" i="0" u="none" strike="noStrike" cap="none" normalizeH="0" baseline="0">
                          <a:ln>
                            <a:noFill/>
                          </a:ln>
                          <a:solidFill>
                            <a:schemeClr val="tx1"/>
                          </a:solidFill>
                          <a:effectLst/>
                          <a:latin typeface="Arial" pitchFamily="-110" charset="0"/>
                        </a:rPr>
                        <a:t>510</a:t>
                      </a:r>
                      <a:br>
                        <a:rPr kumimoji="0" lang="en-US" sz="2400" b="0" i="0" u="none" strike="noStrike" cap="none" normalizeH="0" baseline="0">
                          <a:ln>
                            <a:noFill/>
                          </a:ln>
                          <a:solidFill>
                            <a:schemeClr val="tx1"/>
                          </a:solidFill>
                          <a:effectLst/>
                          <a:latin typeface="Arial" pitchFamily="-110" charset="0"/>
                        </a:rPr>
                      </a:br>
                      <a:r>
                        <a:rPr kumimoji="0" lang="en-US" sz="2400" b="0" i="0" u="none" strike="noStrike" cap="none" normalizeH="0" baseline="0">
                          <a:ln>
                            <a:noFill/>
                          </a:ln>
                          <a:solidFill>
                            <a:schemeClr val="tx1"/>
                          </a:solidFill>
                          <a:effectLst/>
                          <a:latin typeface="Arial" pitchFamily="-110" charset="0"/>
                        </a:rPr>
                        <a:t>742</a:t>
                      </a:r>
                      <a:br>
                        <a:rPr kumimoji="0" lang="en-US" sz="2400" b="0" i="0" u="none" strike="noStrike" cap="none" normalizeH="0" baseline="0">
                          <a:ln>
                            <a:noFill/>
                          </a:ln>
                          <a:solidFill>
                            <a:schemeClr val="tx1"/>
                          </a:solidFill>
                          <a:effectLst/>
                          <a:latin typeface="Arial" pitchFamily="-110" charset="0"/>
                        </a:rPr>
                      </a:br>
                      <a:r>
                        <a:rPr kumimoji="0" lang="en-US" sz="2400" b="0" i="0" u="none" strike="noStrike" cap="none" normalizeH="0" baseline="0">
                          <a:ln>
                            <a:noFill/>
                          </a:ln>
                          <a:solidFill>
                            <a:schemeClr val="tx1"/>
                          </a:solidFill>
                          <a:effectLst/>
                          <a:latin typeface="Arial" pitchFamily="-110" charset="0"/>
                        </a:rPr>
                        <a:t>330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68639" name="Text Box 31"/>
          <p:cNvSpPr txBox="1">
            <a:spLocks noChangeArrowheads="1"/>
          </p:cNvSpPr>
          <p:nvPr/>
        </p:nvSpPr>
        <p:spPr bwMode="auto">
          <a:xfrm>
            <a:off x="381000" y="1981200"/>
            <a:ext cx="8610600" cy="457200"/>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sz="2400"/>
              <a:t>holdout:  74 actual boundaries and 2086 possible boundaries</a:t>
            </a:r>
          </a:p>
        </p:txBody>
      </p:sp>
    </p:spTree>
  </p:cSld>
  <p:clrMapOvr>
    <a:masterClrMapping/>
  </p:clrMapOvr>
  <p:timing>
    <p:tnLst>
      <p:par>
        <p:cTn xmlns:p14="http://schemas.microsoft.com/office/powerpoint/2010/mai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noChangeArrowheads="1"/>
          </p:cNvSpPr>
          <p:nvPr>
            <p:ph type="title"/>
          </p:nvPr>
        </p:nvSpPr>
        <p:spPr/>
        <p:txBody>
          <a:bodyPr/>
          <a:lstStyle/>
          <a:p>
            <a:r>
              <a:rPr lang="en-US"/>
              <a:t>Analysis of features</a:t>
            </a:r>
          </a:p>
        </p:txBody>
      </p:sp>
      <p:graphicFrame>
        <p:nvGraphicFramePr>
          <p:cNvPr id="103427" name="Group 3"/>
          <p:cNvGraphicFramePr>
            <a:graphicFrameLocks noGrp="1"/>
          </p:cNvGraphicFramePr>
          <p:nvPr>
            <p:ph idx="1"/>
          </p:nvPr>
        </p:nvGraphicFramePr>
        <p:xfrm>
          <a:off x="533400" y="2743200"/>
          <a:ext cx="8153400" cy="3710940"/>
        </p:xfrm>
        <a:graphic>
          <a:graphicData uri="http://schemas.openxmlformats.org/drawingml/2006/table">
            <a:tbl>
              <a:tblPr/>
              <a:tblGrid>
                <a:gridCol w="2717800"/>
                <a:gridCol w="2717800"/>
                <a:gridCol w="2717800"/>
              </a:tblGrid>
              <a:tr h="501650">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70000"/>
                        <a:buFont typeface="Wingdings" pitchFamily="-110" charset="2"/>
                        <a:buNone/>
                        <a:tabLst/>
                      </a:pPr>
                      <a:endParaRPr kumimoji="0" lang="en-US" sz="2400" b="0" i="0" u="none" strike="noStrike" cap="none" normalizeH="0" baseline="0">
                        <a:ln>
                          <a:noFill/>
                        </a:ln>
                        <a:solidFill>
                          <a:schemeClr val="tx1"/>
                        </a:solidFill>
                        <a:effectLst/>
                        <a:latin typeface="Arial" pitchFamily="-110"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70000"/>
                        <a:buFont typeface="Wingdings" pitchFamily="-110" charset="2"/>
                        <a:buNone/>
                        <a:tabLst/>
                      </a:pPr>
                      <a:r>
                        <a:rPr kumimoji="0" lang="en-US" sz="2400" b="0" i="0" u="none" strike="noStrike" cap="none" normalizeH="0" baseline="0">
                          <a:ln>
                            <a:noFill/>
                          </a:ln>
                          <a:solidFill>
                            <a:schemeClr val="tx1"/>
                          </a:solidFill>
                          <a:effectLst/>
                          <a:latin typeface="Arial" pitchFamily="-110" charset="0"/>
                        </a:rPr>
                        <a:t>boundary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70000"/>
                        <a:buFont typeface="Wingdings" pitchFamily="-110" charset="2"/>
                        <a:buNone/>
                        <a:tabLst/>
                      </a:pPr>
                      <a:r>
                        <a:rPr kumimoji="0" lang="en-US" sz="2400" b="0" i="0" u="none" strike="noStrike" cap="none" normalizeH="0" baseline="0">
                          <a:ln>
                            <a:noFill/>
                          </a:ln>
                          <a:solidFill>
                            <a:schemeClr val="tx1"/>
                          </a:solidFill>
                          <a:effectLst/>
                          <a:latin typeface="Arial" pitchFamily="-110" charset="0"/>
                        </a:rPr>
                        <a:t>non-boundary</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371600">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70000"/>
                        <a:buFont typeface="Wingdings" pitchFamily="-110" charset="2"/>
                        <a:buNone/>
                        <a:tabLst/>
                      </a:pPr>
                      <a:r>
                        <a:rPr kumimoji="0" lang="en-US" sz="2400" b="0" i="0" u="none" strike="noStrike" cap="none" normalizeH="0" baseline="0">
                          <a:ln>
                            <a:noFill/>
                          </a:ln>
                          <a:solidFill>
                            <a:schemeClr val="tx1"/>
                          </a:solidFill>
                          <a:effectLst/>
                          <a:latin typeface="Arial" pitchFamily="-110" charset="0"/>
                        </a:rPr>
                        <a:t>Paragraph</a:t>
                      </a:r>
                      <a:br>
                        <a:rPr kumimoji="0" lang="en-US" sz="2400" b="0" i="0" u="none" strike="noStrike" cap="none" normalizeH="0" baseline="0">
                          <a:ln>
                            <a:noFill/>
                          </a:ln>
                          <a:solidFill>
                            <a:schemeClr val="tx1"/>
                          </a:solidFill>
                          <a:effectLst/>
                          <a:latin typeface="Arial" pitchFamily="-110" charset="0"/>
                        </a:rPr>
                      </a:br>
                      <a:r>
                        <a:rPr kumimoji="0" lang="en-US" sz="2400" b="0" i="0" u="none" strike="noStrike" cap="none" normalizeH="0" baseline="0">
                          <a:ln>
                            <a:noFill/>
                          </a:ln>
                          <a:solidFill>
                            <a:schemeClr val="accent2"/>
                          </a:solidFill>
                          <a:effectLst/>
                          <a:latin typeface="Arial" pitchFamily="-110" charset="0"/>
                        </a:rPr>
                        <a:t>Entity groups</a:t>
                      </a:r>
                      <a:br>
                        <a:rPr kumimoji="0" lang="en-US" sz="2400" b="0" i="0" u="none" strike="noStrike" cap="none" normalizeH="0" baseline="0">
                          <a:ln>
                            <a:noFill/>
                          </a:ln>
                          <a:solidFill>
                            <a:schemeClr val="accent2"/>
                          </a:solidFill>
                          <a:effectLst/>
                          <a:latin typeface="Arial" pitchFamily="-110" charset="0"/>
                        </a:rPr>
                      </a:br>
                      <a:r>
                        <a:rPr kumimoji="0" lang="en-US" sz="2400" b="0" i="0" u="none" strike="noStrike" cap="none" normalizeH="0" baseline="0">
                          <a:ln>
                            <a:noFill/>
                          </a:ln>
                          <a:solidFill>
                            <a:schemeClr val="accent2"/>
                          </a:solidFill>
                          <a:effectLst/>
                          <a:latin typeface="Arial" pitchFamily="-110" charset="0"/>
                        </a:rPr>
                        <a:t>Word groups</a:t>
                      </a:r>
                      <a:br>
                        <a:rPr kumimoji="0" lang="en-US" sz="2400" b="0" i="0" u="none" strike="noStrike" cap="none" normalizeH="0" baseline="0">
                          <a:ln>
                            <a:noFill/>
                          </a:ln>
                          <a:solidFill>
                            <a:schemeClr val="accent2"/>
                          </a:solidFill>
                          <a:effectLst/>
                          <a:latin typeface="Arial" pitchFamily="-110" charset="0"/>
                        </a:rPr>
                      </a:br>
                      <a:r>
                        <a:rPr kumimoji="0" lang="en-US" sz="2400" b="0" i="0" u="none" strike="noStrike" cap="none" normalizeH="0" baseline="0">
                          <a:ln>
                            <a:noFill/>
                          </a:ln>
                          <a:solidFill>
                            <a:schemeClr val="accent2"/>
                          </a:solidFill>
                          <a:effectLst/>
                          <a:latin typeface="Arial" pitchFamily="-110" charset="0"/>
                        </a:rPr>
                        <a:t>Numbers</a:t>
                      </a:r>
                      <a:br>
                        <a:rPr kumimoji="0" lang="en-US" sz="2400" b="0" i="0" u="none" strike="noStrike" cap="none" normalizeH="0" baseline="0">
                          <a:ln>
                            <a:noFill/>
                          </a:ln>
                          <a:solidFill>
                            <a:schemeClr val="accent2"/>
                          </a:solidFill>
                          <a:effectLst/>
                          <a:latin typeface="Arial" pitchFamily="-110" charset="0"/>
                        </a:rPr>
                      </a:br>
                      <a:r>
                        <a:rPr kumimoji="0" lang="en-US" sz="2400" b="0" i="0" u="none" strike="noStrike" cap="none" normalizeH="0" baseline="0">
                          <a:ln>
                            <a:noFill/>
                          </a:ln>
                          <a:solidFill>
                            <a:schemeClr val="accent2"/>
                          </a:solidFill>
                          <a:effectLst/>
                          <a:latin typeface="Arial" pitchFamily="-110" charset="0"/>
                        </a:rPr>
                        <a:t>Full Name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pitchFamily="-110" charset="2"/>
                        <a:buNone/>
                        <a:tabLst/>
                      </a:pPr>
                      <a:r>
                        <a:rPr kumimoji="0" lang="en-US" sz="2400" b="0" i="0" u="none" strike="noStrike" cap="none" normalizeH="0" baseline="0">
                          <a:ln>
                            <a:noFill/>
                          </a:ln>
                          <a:solidFill>
                            <a:schemeClr val="tx1"/>
                          </a:solidFill>
                          <a:effectLst/>
                          <a:latin typeface="Arial" pitchFamily="-110" charset="0"/>
                        </a:rPr>
                        <a:t>74</a:t>
                      </a:r>
                      <a:br>
                        <a:rPr kumimoji="0" lang="en-US" sz="2400" b="0" i="0" u="none" strike="noStrike" cap="none" normalizeH="0" baseline="0">
                          <a:ln>
                            <a:noFill/>
                          </a:ln>
                          <a:solidFill>
                            <a:schemeClr val="tx1"/>
                          </a:solidFill>
                          <a:effectLst/>
                          <a:latin typeface="Arial" pitchFamily="-110" charset="0"/>
                        </a:rPr>
                      </a:br>
                      <a:r>
                        <a:rPr kumimoji="0" lang="en-US" sz="2400" b="0" i="0" u="none" strike="noStrike" cap="none" normalizeH="0" baseline="0">
                          <a:ln>
                            <a:noFill/>
                          </a:ln>
                          <a:solidFill>
                            <a:schemeClr val="accent2"/>
                          </a:solidFill>
                          <a:effectLst/>
                          <a:latin typeface="Arial" pitchFamily="-110" charset="0"/>
                        </a:rPr>
                        <a:t>44</a:t>
                      </a:r>
                      <a:br>
                        <a:rPr kumimoji="0" lang="en-US" sz="2400" b="0" i="0" u="none" strike="noStrike" cap="none" normalizeH="0" baseline="0">
                          <a:ln>
                            <a:noFill/>
                          </a:ln>
                          <a:solidFill>
                            <a:schemeClr val="accent2"/>
                          </a:solidFill>
                          <a:effectLst/>
                          <a:latin typeface="Arial" pitchFamily="-110" charset="0"/>
                        </a:rPr>
                      </a:br>
                      <a:r>
                        <a:rPr kumimoji="0" lang="en-US" sz="2400" b="0" i="0" u="none" strike="noStrike" cap="none" normalizeH="0" baseline="0">
                          <a:ln>
                            <a:noFill/>
                          </a:ln>
                          <a:solidFill>
                            <a:schemeClr val="accent2"/>
                          </a:solidFill>
                          <a:effectLst/>
                          <a:latin typeface="Arial" pitchFamily="-110" charset="0"/>
                        </a:rPr>
                        <a:t>39</a:t>
                      </a:r>
                      <a:br>
                        <a:rPr kumimoji="0" lang="en-US" sz="2400" b="0" i="0" u="none" strike="noStrike" cap="none" normalizeH="0" baseline="0">
                          <a:ln>
                            <a:noFill/>
                          </a:ln>
                          <a:solidFill>
                            <a:schemeClr val="accent2"/>
                          </a:solidFill>
                          <a:effectLst/>
                          <a:latin typeface="Arial" pitchFamily="-110" charset="0"/>
                        </a:rPr>
                      </a:br>
                      <a:r>
                        <a:rPr kumimoji="0" lang="en-US" sz="2400" b="0" i="0" u="none" strike="noStrike" cap="none" normalizeH="0" baseline="0">
                          <a:ln>
                            <a:noFill/>
                          </a:ln>
                          <a:solidFill>
                            <a:schemeClr val="accent2"/>
                          </a:solidFill>
                          <a:effectLst/>
                          <a:latin typeface="Arial" pitchFamily="-110" charset="0"/>
                        </a:rPr>
                        <a:t>16</a:t>
                      </a:r>
                      <a:br>
                        <a:rPr kumimoji="0" lang="en-US" sz="2400" b="0" i="0" u="none" strike="noStrike" cap="none" normalizeH="0" baseline="0">
                          <a:ln>
                            <a:noFill/>
                          </a:ln>
                          <a:solidFill>
                            <a:schemeClr val="accent2"/>
                          </a:solidFill>
                          <a:effectLst/>
                          <a:latin typeface="Arial" pitchFamily="-110" charset="0"/>
                        </a:rPr>
                      </a:br>
                      <a:r>
                        <a:rPr kumimoji="0" lang="en-US" sz="2400" b="0" i="0" u="none" strike="noStrike" cap="none" normalizeH="0" baseline="0">
                          <a:ln>
                            <a:noFill/>
                          </a:ln>
                          <a:solidFill>
                            <a:schemeClr val="accent2"/>
                          </a:solidFill>
                          <a:effectLst/>
                          <a:latin typeface="Arial" pitchFamily="-110" charset="0"/>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pitchFamily="-110" charset="2"/>
                        <a:buNone/>
                        <a:tabLst/>
                      </a:pPr>
                      <a:r>
                        <a:rPr kumimoji="0" lang="en-US" sz="2400" b="0" i="0" u="none" strike="noStrike" cap="none" normalizeH="0" baseline="0">
                          <a:ln>
                            <a:noFill/>
                          </a:ln>
                          <a:solidFill>
                            <a:schemeClr val="tx1"/>
                          </a:solidFill>
                          <a:effectLst/>
                          <a:latin typeface="Arial" pitchFamily="-110" charset="0"/>
                        </a:rPr>
                        <a:t>621</a:t>
                      </a:r>
                      <a:br>
                        <a:rPr kumimoji="0" lang="en-US" sz="2400" b="0" i="0" u="none" strike="noStrike" cap="none" normalizeH="0" baseline="0">
                          <a:ln>
                            <a:noFill/>
                          </a:ln>
                          <a:solidFill>
                            <a:schemeClr val="tx1"/>
                          </a:solidFill>
                          <a:effectLst/>
                          <a:latin typeface="Arial" pitchFamily="-110" charset="0"/>
                        </a:rPr>
                      </a:br>
                      <a:r>
                        <a:rPr kumimoji="0" lang="en-US" sz="2400" b="0" i="0" u="none" strike="noStrike" cap="none" normalizeH="0" baseline="0">
                          <a:ln>
                            <a:noFill/>
                          </a:ln>
                          <a:solidFill>
                            <a:schemeClr val="accent2"/>
                          </a:solidFill>
                          <a:effectLst/>
                          <a:latin typeface="Arial" pitchFamily="-110" charset="0"/>
                        </a:rPr>
                        <a:t>407</a:t>
                      </a:r>
                      <a:br>
                        <a:rPr kumimoji="0" lang="en-US" sz="2400" b="0" i="0" u="none" strike="noStrike" cap="none" normalizeH="0" baseline="0">
                          <a:ln>
                            <a:noFill/>
                          </a:ln>
                          <a:solidFill>
                            <a:schemeClr val="accent2"/>
                          </a:solidFill>
                          <a:effectLst/>
                          <a:latin typeface="Arial" pitchFamily="-110" charset="0"/>
                        </a:rPr>
                      </a:br>
                      <a:r>
                        <a:rPr kumimoji="0" lang="en-US" sz="2400" b="0" i="0" u="none" strike="noStrike" cap="none" normalizeH="0" baseline="0">
                          <a:ln>
                            <a:noFill/>
                          </a:ln>
                          <a:solidFill>
                            <a:schemeClr val="accent2"/>
                          </a:solidFill>
                          <a:effectLst/>
                          <a:latin typeface="Arial" pitchFamily="-110" charset="0"/>
                        </a:rPr>
                        <a:t>505</a:t>
                      </a:r>
                      <a:br>
                        <a:rPr kumimoji="0" lang="en-US" sz="2400" b="0" i="0" u="none" strike="noStrike" cap="none" normalizeH="0" baseline="0">
                          <a:ln>
                            <a:noFill/>
                          </a:ln>
                          <a:solidFill>
                            <a:schemeClr val="accent2"/>
                          </a:solidFill>
                          <a:effectLst/>
                          <a:latin typeface="Arial" pitchFamily="-110" charset="0"/>
                        </a:rPr>
                      </a:br>
                      <a:r>
                        <a:rPr kumimoji="0" lang="en-US" sz="2400" b="0" i="0" u="none" strike="noStrike" cap="none" normalizeH="0" baseline="0">
                          <a:ln>
                            <a:noFill/>
                          </a:ln>
                          <a:solidFill>
                            <a:schemeClr val="accent2"/>
                          </a:solidFill>
                          <a:effectLst/>
                          <a:latin typeface="Arial" pitchFamily="-110" charset="0"/>
                        </a:rPr>
                        <a:t>59</a:t>
                      </a:r>
                      <a:br>
                        <a:rPr kumimoji="0" lang="en-US" sz="2400" b="0" i="0" u="none" strike="noStrike" cap="none" normalizeH="0" baseline="0">
                          <a:ln>
                            <a:noFill/>
                          </a:ln>
                          <a:solidFill>
                            <a:schemeClr val="accent2"/>
                          </a:solidFill>
                          <a:effectLst/>
                          <a:latin typeface="Arial" pitchFamily="-110" charset="0"/>
                        </a:rPr>
                      </a:br>
                      <a:r>
                        <a:rPr kumimoji="0" lang="en-US" sz="2400" b="0" i="0" u="none" strike="noStrike" cap="none" normalizeH="0" baseline="0">
                          <a:ln>
                            <a:noFill/>
                          </a:ln>
                          <a:solidFill>
                            <a:schemeClr val="accent2"/>
                          </a:solidFill>
                          <a:effectLst/>
                          <a:latin typeface="Arial" pitchFamily="-110" charset="0"/>
                        </a:rPr>
                        <a:t>109</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289050">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70000"/>
                        <a:buFont typeface="Wingdings" pitchFamily="-110" charset="2"/>
                        <a:buNone/>
                        <a:tabLst/>
                      </a:pPr>
                      <a:r>
                        <a:rPr kumimoji="0" lang="en-US" sz="2400" b="0" i="0" u="none" strike="noStrike" cap="none" normalizeH="0" baseline="0">
                          <a:ln>
                            <a:noFill/>
                          </a:ln>
                          <a:solidFill>
                            <a:schemeClr val="tx1"/>
                          </a:solidFill>
                          <a:effectLst/>
                          <a:latin typeface="Arial" pitchFamily="-110" charset="0"/>
                        </a:rPr>
                        <a:t>Conversation</a:t>
                      </a:r>
                      <a:br>
                        <a:rPr kumimoji="0" lang="en-US" sz="2400" b="0" i="0" u="none" strike="noStrike" cap="none" normalizeH="0" baseline="0">
                          <a:ln>
                            <a:noFill/>
                          </a:ln>
                          <a:solidFill>
                            <a:schemeClr val="tx1"/>
                          </a:solidFill>
                          <a:effectLst/>
                          <a:latin typeface="Arial" pitchFamily="-110" charset="0"/>
                        </a:rPr>
                      </a:br>
                      <a:r>
                        <a:rPr kumimoji="0" lang="en-US" sz="2400" b="0" i="0" u="none" strike="noStrike" cap="none" normalizeH="0" baseline="0">
                          <a:ln>
                            <a:noFill/>
                          </a:ln>
                          <a:solidFill>
                            <a:schemeClr val="accent2"/>
                          </a:solidFill>
                          <a:effectLst/>
                          <a:latin typeface="Arial" pitchFamily="-110" charset="0"/>
                        </a:rPr>
                        <a:t>Pronoun</a:t>
                      </a:r>
                      <a:br>
                        <a:rPr kumimoji="0" lang="en-US" sz="2400" b="0" i="0" u="none" strike="noStrike" cap="none" normalizeH="0" baseline="0">
                          <a:ln>
                            <a:noFill/>
                          </a:ln>
                          <a:solidFill>
                            <a:schemeClr val="accent2"/>
                          </a:solidFill>
                          <a:effectLst/>
                          <a:latin typeface="Arial" pitchFamily="-110" charset="0"/>
                        </a:rPr>
                      </a:br>
                      <a:r>
                        <a:rPr kumimoji="0" lang="en-US" sz="2400" b="0" i="0" u="none" strike="noStrike" cap="none" normalizeH="0" baseline="0">
                          <a:ln>
                            <a:noFill/>
                          </a:ln>
                          <a:solidFill>
                            <a:schemeClr val="accent2"/>
                          </a:solidFill>
                          <a:effectLst/>
                          <a:latin typeface="Arial" pitchFamily="-110" charset="0"/>
                        </a:rPr>
                        <a:t>Pronoun </a:t>
                      </a:r>
                      <a:r>
                        <a:rPr kumimoji="0" lang="en-US" sz="2400" b="0" i="0" u="none" strike="noStrike" cap="none" normalizeH="0" baseline="0">
                          <a:ln>
                            <a:noFill/>
                          </a:ln>
                          <a:solidFill>
                            <a:schemeClr val="accent2"/>
                          </a:solidFill>
                          <a:effectLst/>
                          <a:latin typeface="Arial" pitchFamily="-110" charset="0"/>
                          <a:ea typeface="Arial" pitchFamily="-110" charset="0"/>
                          <a:cs typeface="Arial" pitchFamily="-110" charset="0"/>
                        </a:rPr>
                        <a:t>≤ 5</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pitchFamily="-110" charset="2"/>
                        <a:buNone/>
                        <a:tabLst/>
                      </a:pPr>
                      <a:r>
                        <a:rPr kumimoji="0" lang="en-US" sz="2400" b="0" i="0" u="none" strike="noStrike" cap="none" normalizeH="0" baseline="0">
                          <a:ln>
                            <a:noFill/>
                          </a:ln>
                          <a:solidFill>
                            <a:schemeClr val="tx1"/>
                          </a:solidFill>
                          <a:effectLst/>
                          <a:latin typeface="Arial" pitchFamily="-110" charset="0"/>
                        </a:rPr>
                        <a:t>0</a:t>
                      </a:r>
                      <a:br>
                        <a:rPr kumimoji="0" lang="en-US" sz="2400" b="0" i="0" u="none" strike="noStrike" cap="none" normalizeH="0" baseline="0">
                          <a:ln>
                            <a:noFill/>
                          </a:ln>
                          <a:solidFill>
                            <a:schemeClr val="tx1"/>
                          </a:solidFill>
                          <a:effectLst/>
                          <a:latin typeface="Arial" pitchFamily="-110" charset="0"/>
                        </a:rPr>
                      </a:br>
                      <a:r>
                        <a:rPr kumimoji="0" lang="en-US" sz="2400" b="0" i="0" u="none" strike="noStrike" cap="none" normalizeH="0" baseline="0">
                          <a:ln>
                            <a:noFill/>
                          </a:ln>
                          <a:solidFill>
                            <a:schemeClr val="accent2"/>
                          </a:solidFill>
                          <a:effectLst/>
                          <a:latin typeface="Arial" pitchFamily="-110" charset="0"/>
                        </a:rPr>
                        <a:t>8</a:t>
                      </a:r>
                      <a:br>
                        <a:rPr kumimoji="0" lang="en-US" sz="2400" b="0" i="0" u="none" strike="noStrike" cap="none" normalizeH="0" baseline="0">
                          <a:ln>
                            <a:noFill/>
                          </a:ln>
                          <a:solidFill>
                            <a:schemeClr val="accent2"/>
                          </a:solidFill>
                          <a:effectLst/>
                          <a:latin typeface="Arial" pitchFamily="-110" charset="0"/>
                        </a:rPr>
                      </a:br>
                      <a:r>
                        <a:rPr kumimoji="0" lang="en-US" sz="2400" b="0" i="0" u="none" strike="noStrike" cap="none" normalizeH="0" baseline="0">
                          <a:ln>
                            <a:noFill/>
                          </a:ln>
                          <a:solidFill>
                            <a:schemeClr val="accent2"/>
                          </a:solidFill>
                          <a:effectLst/>
                          <a:latin typeface="Arial" pitchFamily="-110" charset="0"/>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pitchFamily="-110" charset="2"/>
                        <a:buNone/>
                        <a:tabLst/>
                      </a:pPr>
                      <a:r>
                        <a:rPr kumimoji="0" lang="en-US" sz="2400" b="0" i="0" u="none" strike="noStrike" cap="none" normalizeH="0" baseline="0">
                          <a:ln>
                            <a:noFill/>
                          </a:ln>
                          <a:solidFill>
                            <a:schemeClr val="tx1"/>
                          </a:solidFill>
                          <a:effectLst/>
                          <a:latin typeface="Arial" pitchFamily="-110" charset="0"/>
                        </a:rPr>
                        <a:t>510</a:t>
                      </a:r>
                      <a:br>
                        <a:rPr kumimoji="0" lang="en-US" sz="2400" b="0" i="0" u="none" strike="noStrike" cap="none" normalizeH="0" baseline="0">
                          <a:ln>
                            <a:noFill/>
                          </a:ln>
                          <a:solidFill>
                            <a:schemeClr val="tx1"/>
                          </a:solidFill>
                          <a:effectLst/>
                          <a:latin typeface="Arial" pitchFamily="-110" charset="0"/>
                        </a:rPr>
                      </a:br>
                      <a:r>
                        <a:rPr kumimoji="0" lang="en-US" sz="2400" b="0" i="0" u="none" strike="noStrike" cap="none" normalizeH="0" baseline="0">
                          <a:ln>
                            <a:noFill/>
                          </a:ln>
                          <a:solidFill>
                            <a:schemeClr val="accent2"/>
                          </a:solidFill>
                          <a:effectLst/>
                          <a:latin typeface="Arial" pitchFamily="-110" charset="0"/>
                        </a:rPr>
                        <a:t>742</a:t>
                      </a:r>
                      <a:br>
                        <a:rPr kumimoji="0" lang="en-US" sz="2400" b="0" i="0" u="none" strike="noStrike" cap="none" normalizeH="0" baseline="0">
                          <a:ln>
                            <a:noFill/>
                          </a:ln>
                          <a:solidFill>
                            <a:schemeClr val="accent2"/>
                          </a:solidFill>
                          <a:effectLst/>
                          <a:latin typeface="Arial" pitchFamily="-110" charset="0"/>
                        </a:rPr>
                      </a:br>
                      <a:r>
                        <a:rPr kumimoji="0" lang="en-US" sz="2400" b="0" i="0" u="none" strike="noStrike" cap="none" normalizeH="0" baseline="0">
                          <a:ln>
                            <a:noFill/>
                          </a:ln>
                          <a:solidFill>
                            <a:schemeClr val="accent2"/>
                          </a:solidFill>
                          <a:effectLst/>
                          <a:latin typeface="Arial" pitchFamily="-110" charset="0"/>
                        </a:rPr>
                        <a:t>330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03445" name="Text Box 21"/>
          <p:cNvSpPr txBox="1">
            <a:spLocks noChangeArrowheads="1"/>
          </p:cNvSpPr>
          <p:nvPr/>
        </p:nvSpPr>
        <p:spPr bwMode="auto">
          <a:xfrm>
            <a:off x="381000" y="1981200"/>
            <a:ext cx="8610600" cy="641350"/>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sz="3600" b="1">
                <a:solidFill>
                  <a:srgbClr val="0000FF"/>
                </a:solidFill>
              </a:rPr>
              <a:t>Perfect recall</a:t>
            </a:r>
          </a:p>
        </p:txBody>
      </p:sp>
    </p:spTree>
  </p:cSld>
  <p:clrMapOvr>
    <a:masterClrMapping/>
  </p:clrMapOvr>
  <p:timing>
    <p:tnLst>
      <p:par>
        <p:cTn xmlns:p14="http://schemas.microsoft.com/office/powerpoint/2010/mai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p:txBody>
          <a:bodyPr/>
          <a:lstStyle/>
          <a:p>
            <a:r>
              <a:rPr lang="en-US"/>
              <a:t>Example reweighting</a:t>
            </a:r>
          </a:p>
        </p:txBody>
      </p:sp>
      <p:sp>
        <p:nvSpPr>
          <p:cNvPr id="55299" name="Rectangle 3"/>
          <p:cNvSpPr>
            <a:spLocks noGrp="1" noChangeArrowheads="1"/>
          </p:cNvSpPr>
          <p:nvPr>
            <p:ph type="body" idx="1"/>
          </p:nvPr>
        </p:nvSpPr>
        <p:spPr>
          <a:xfrm>
            <a:off x="304800" y="1981200"/>
            <a:ext cx="8305800" cy="4419600"/>
          </a:xfrm>
        </p:spPr>
        <p:txBody>
          <a:bodyPr/>
          <a:lstStyle/>
          <a:p>
            <a:pPr>
              <a:lnSpc>
                <a:spcPct val="90000"/>
              </a:lnSpc>
            </a:pPr>
            <a:r>
              <a:rPr lang="en-US" sz="2800"/>
              <a:t>Substantially more negative examples than positive</a:t>
            </a:r>
          </a:p>
          <a:p>
            <a:pPr>
              <a:lnSpc>
                <a:spcPct val="90000"/>
              </a:lnSpc>
            </a:pPr>
            <a:r>
              <a:rPr lang="en-US" sz="2800"/>
              <a:t>Simply classifying all examples as negative results in reasonable classification performance</a:t>
            </a:r>
          </a:p>
          <a:p>
            <a:pPr>
              <a:lnSpc>
                <a:spcPct val="90000"/>
              </a:lnSpc>
            </a:pPr>
            <a:r>
              <a:rPr lang="en-US" sz="2800"/>
              <a:t>Must reweight positive vs. negative examples</a:t>
            </a:r>
          </a:p>
          <a:p>
            <a:pPr>
              <a:lnSpc>
                <a:spcPct val="90000"/>
              </a:lnSpc>
            </a:pPr>
            <a:r>
              <a:rPr lang="en-US" sz="2800"/>
              <a:t>Iteratively change weighting</a:t>
            </a:r>
          </a:p>
          <a:p>
            <a:pPr lvl="1">
              <a:lnSpc>
                <a:spcPct val="90000"/>
              </a:lnSpc>
            </a:pPr>
            <a:r>
              <a:rPr lang="en-US" sz="2400"/>
              <a:t>Train</a:t>
            </a:r>
          </a:p>
          <a:p>
            <a:pPr lvl="1">
              <a:lnSpc>
                <a:spcPct val="90000"/>
              </a:lnSpc>
            </a:pPr>
            <a:r>
              <a:rPr lang="en-US" sz="2400"/>
              <a:t>Test</a:t>
            </a:r>
          </a:p>
          <a:p>
            <a:pPr lvl="1">
              <a:lnSpc>
                <a:spcPct val="90000"/>
              </a:lnSpc>
            </a:pPr>
            <a:r>
              <a:rPr lang="en-US" sz="2400"/>
              <a:t>Stop when expected number of segments based on the training data is approximately found in the test set</a:t>
            </a:r>
          </a:p>
          <a:p>
            <a:pPr>
              <a:lnSpc>
                <a:spcPct val="90000"/>
              </a:lnSpc>
            </a:pPr>
            <a:endParaRPr lang="en-US" sz="2800"/>
          </a:p>
        </p:txBody>
      </p:sp>
      <p:sp>
        <p:nvSpPr>
          <p:cNvPr id="55301" name="AutoShape 5"/>
          <p:cNvSpPr>
            <a:spLocks noChangeArrowheads="1"/>
          </p:cNvSpPr>
          <p:nvPr/>
        </p:nvSpPr>
        <p:spPr bwMode="auto">
          <a:xfrm rot="-10985143">
            <a:off x="228600" y="4572000"/>
            <a:ext cx="228600" cy="1447800"/>
          </a:xfrm>
          <a:prstGeom prst="curvedLeftArrow">
            <a:avLst>
              <a:gd name="adj1" fmla="val 126667"/>
              <a:gd name="adj2" fmla="val 253333"/>
              <a:gd name="adj3" fmla="val 33333"/>
            </a:avLst>
          </a:prstGeom>
          <a:solidFill>
            <a:schemeClr val="accent1"/>
          </a:solidFill>
          <a:ln w="9525">
            <a:solidFill>
              <a:schemeClr val="tx1"/>
            </a:solidFill>
            <a:miter lim="800000"/>
            <a:headEnd/>
            <a:tailEnd/>
          </a:ln>
          <a:effectLst/>
        </p:spPr>
        <p:txBody>
          <a:bodyPr wrap="none" anchor="ctr">
            <a:prstTxWarp prst="textNoShape">
              <a:avLst/>
            </a:prstTxWarp>
          </a:bodyPr>
          <a:lstStyle/>
          <a:p>
            <a:endParaRPr lang="en-US"/>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en-US" dirty="0" smtClean="0"/>
              <a:t>Topic segmentation</a:t>
            </a:r>
            <a:endParaRPr lang="en-US" dirty="0"/>
          </a:p>
        </p:txBody>
      </p:sp>
      <p:sp>
        <p:nvSpPr>
          <p:cNvPr id="13316" name="Text Box 4"/>
          <p:cNvSpPr txBox="1">
            <a:spLocks noChangeArrowheads="1"/>
          </p:cNvSpPr>
          <p:nvPr/>
        </p:nvSpPr>
        <p:spPr bwMode="auto">
          <a:xfrm>
            <a:off x="76200" y="1600200"/>
            <a:ext cx="6096000" cy="457200"/>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sz="2400" dirty="0"/>
              <a:t>Linearly break text into related regions</a:t>
            </a:r>
          </a:p>
        </p:txBody>
      </p:sp>
      <p:sp>
        <p:nvSpPr>
          <p:cNvPr id="13318" name="Line 6"/>
          <p:cNvSpPr>
            <a:spLocks noChangeShapeType="1"/>
          </p:cNvSpPr>
          <p:nvPr/>
        </p:nvSpPr>
        <p:spPr bwMode="auto">
          <a:xfrm>
            <a:off x="304800" y="2514600"/>
            <a:ext cx="2819400" cy="0"/>
          </a:xfrm>
          <a:prstGeom prst="line">
            <a:avLst/>
          </a:prstGeom>
          <a:noFill/>
          <a:ln w="19050">
            <a:solidFill>
              <a:srgbClr val="B2B2B2"/>
            </a:solidFill>
            <a:round/>
            <a:headEnd/>
            <a:tailEnd/>
          </a:ln>
          <a:effectLst/>
        </p:spPr>
        <p:txBody>
          <a:bodyPr>
            <a:prstTxWarp prst="textNoShape">
              <a:avLst/>
            </a:prstTxWarp>
          </a:bodyPr>
          <a:lstStyle/>
          <a:p>
            <a:endParaRPr lang="en-US"/>
          </a:p>
        </p:txBody>
      </p:sp>
      <p:sp>
        <p:nvSpPr>
          <p:cNvPr id="13319" name="Line 7"/>
          <p:cNvSpPr>
            <a:spLocks noChangeShapeType="1"/>
          </p:cNvSpPr>
          <p:nvPr/>
        </p:nvSpPr>
        <p:spPr bwMode="auto">
          <a:xfrm>
            <a:off x="304800" y="2743200"/>
            <a:ext cx="2819400" cy="0"/>
          </a:xfrm>
          <a:prstGeom prst="line">
            <a:avLst/>
          </a:prstGeom>
          <a:noFill/>
          <a:ln w="19050">
            <a:solidFill>
              <a:srgbClr val="B2B2B2"/>
            </a:solidFill>
            <a:round/>
            <a:headEnd/>
            <a:tailEnd/>
          </a:ln>
          <a:effectLst/>
        </p:spPr>
        <p:txBody>
          <a:bodyPr>
            <a:prstTxWarp prst="textNoShape">
              <a:avLst/>
            </a:prstTxWarp>
          </a:bodyPr>
          <a:lstStyle/>
          <a:p>
            <a:endParaRPr lang="en-US"/>
          </a:p>
        </p:txBody>
      </p:sp>
      <p:sp>
        <p:nvSpPr>
          <p:cNvPr id="13320" name="Line 8"/>
          <p:cNvSpPr>
            <a:spLocks noChangeShapeType="1"/>
          </p:cNvSpPr>
          <p:nvPr/>
        </p:nvSpPr>
        <p:spPr bwMode="auto">
          <a:xfrm>
            <a:off x="304800" y="2971800"/>
            <a:ext cx="2819400" cy="0"/>
          </a:xfrm>
          <a:prstGeom prst="line">
            <a:avLst/>
          </a:prstGeom>
          <a:noFill/>
          <a:ln w="19050">
            <a:solidFill>
              <a:srgbClr val="B2B2B2"/>
            </a:solidFill>
            <a:round/>
            <a:headEnd/>
            <a:tailEnd/>
          </a:ln>
          <a:effectLst/>
        </p:spPr>
        <p:txBody>
          <a:bodyPr>
            <a:prstTxWarp prst="textNoShape">
              <a:avLst/>
            </a:prstTxWarp>
          </a:bodyPr>
          <a:lstStyle/>
          <a:p>
            <a:endParaRPr lang="en-US"/>
          </a:p>
        </p:txBody>
      </p:sp>
      <p:sp>
        <p:nvSpPr>
          <p:cNvPr id="13321" name="Line 9"/>
          <p:cNvSpPr>
            <a:spLocks noChangeShapeType="1"/>
          </p:cNvSpPr>
          <p:nvPr/>
        </p:nvSpPr>
        <p:spPr bwMode="auto">
          <a:xfrm>
            <a:off x="304800" y="3200400"/>
            <a:ext cx="2819400" cy="0"/>
          </a:xfrm>
          <a:prstGeom prst="line">
            <a:avLst/>
          </a:prstGeom>
          <a:noFill/>
          <a:ln w="19050">
            <a:solidFill>
              <a:srgbClr val="B2B2B2"/>
            </a:solidFill>
            <a:round/>
            <a:headEnd/>
            <a:tailEnd/>
          </a:ln>
          <a:effectLst/>
        </p:spPr>
        <p:txBody>
          <a:bodyPr>
            <a:prstTxWarp prst="textNoShape">
              <a:avLst/>
            </a:prstTxWarp>
          </a:bodyPr>
          <a:lstStyle/>
          <a:p>
            <a:endParaRPr lang="en-US"/>
          </a:p>
        </p:txBody>
      </p:sp>
      <p:sp>
        <p:nvSpPr>
          <p:cNvPr id="13322" name="Line 10"/>
          <p:cNvSpPr>
            <a:spLocks noChangeShapeType="1"/>
          </p:cNvSpPr>
          <p:nvPr/>
        </p:nvSpPr>
        <p:spPr bwMode="auto">
          <a:xfrm>
            <a:off x="304800" y="3429000"/>
            <a:ext cx="2819400" cy="0"/>
          </a:xfrm>
          <a:prstGeom prst="line">
            <a:avLst/>
          </a:prstGeom>
          <a:noFill/>
          <a:ln w="19050">
            <a:solidFill>
              <a:srgbClr val="B2B2B2"/>
            </a:solidFill>
            <a:round/>
            <a:headEnd/>
            <a:tailEnd/>
          </a:ln>
          <a:effectLst/>
        </p:spPr>
        <p:txBody>
          <a:bodyPr>
            <a:prstTxWarp prst="textNoShape">
              <a:avLst/>
            </a:prstTxWarp>
          </a:bodyPr>
          <a:lstStyle/>
          <a:p>
            <a:endParaRPr lang="en-US"/>
          </a:p>
        </p:txBody>
      </p:sp>
      <p:sp>
        <p:nvSpPr>
          <p:cNvPr id="13323" name="Line 11"/>
          <p:cNvSpPr>
            <a:spLocks noChangeShapeType="1"/>
          </p:cNvSpPr>
          <p:nvPr/>
        </p:nvSpPr>
        <p:spPr bwMode="auto">
          <a:xfrm>
            <a:off x="304800" y="3657600"/>
            <a:ext cx="2819400" cy="0"/>
          </a:xfrm>
          <a:prstGeom prst="line">
            <a:avLst/>
          </a:prstGeom>
          <a:noFill/>
          <a:ln w="19050">
            <a:solidFill>
              <a:srgbClr val="B2B2B2"/>
            </a:solidFill>
            <a:round/>
            <a:headEnd/>
            <a:tailEnd/>
          </a:ln>
          <a:effectLst/>
        </p:spPr>
        <p:txBody>
          <a:bodyPr>
            <a:prstTxWarp prst="textNoShape">
              <a:avLst/>
            </a:prstTxWarp>
          </a:bodyPr>
          <a:lstStyle/>
          <a:p>
            <a:endParaRPr lang="en-US"/>
          </a:p>
        </p:txBody>
      </p:sp>
      <p:sp>
        <p:nvSpPr>
          <p:cNvPr id="13324" name="Line 12"/>
          <p:cNvSpPr>
            <a:spLocks noChangeShapeType="1"/>
          </p:cNvSpPr>
          <p:nvPr/>
        </p:nvSpPr>
        <p:spPr bwMode="auto">
          <a:xfrm>
            <a:off x="304800" y="3886200"/>
            <a:ext cx="2819400" cy="0"/>
          </a:xfrm>
          <a:prstGeom prst="line">
            <a:avLst/>
          </a:prstGeom>
          <a:noFill/>
          <a:ln w="19050">
            <a:solidFill>
              <a:srgbClr val="B2B2B2"/>
            </a:solidFill>
            <a:round/>
            <a:headEnd/>
            <a:tailEnd/>
          </a:ln>
          <a:effectLst/>
        </p:spPr>
        <p:txBody>
          <a:bodyPr>
            <a:prstTxWarp prst="textNoShape">
              <a:avLst/>
            </a:prstTxWarp>
          </a:bodyPr>
          <a:lstStyle/>
          <a:p>
            <a:endParaRPr lang="en-US"/>
          </a:p>
        </p:txBody>
      </p:sp>
      <p:sp>
        <p:nvSpPr>
          <p:cNvPr id="13325" name="Line 13"/>
          <p:cNvSpPr>
            <a:spLocks noChangeShapeType="1"/>
          </p:cNvSpPr>
          <p:nvPr/>
        </p:nvSpPr>
        <p:spPr bwMode="auto">
          <a:xfrm>
            <a:off x="304800" y="4114800"/>
            <a:ext cx="2819400" cy="0"/>
          </a:xfrm>
          <a:prstGeom prst="line">
            <a:avLst/>
          </a:prstGeom>
          <a:noFill/>
          <a:ln w="19050">
            <a:solidFill>
              <a:srgbClr val="B2B2B2"/>
            </a:solidFill>
            <a:round/>
            <a:headEnd/>
            <a:tailEnd/>
          </a:ln>
          <a:effectLst/>
        </p:spPr>
        <p:txBody>
          <a:bodyPr>
            <a:prstTxWarp prst="textNoShape">
              <a:avLst/>
            </a:prstTxWarp>
          </a:bodyPr>
          <a:lstStyle/>
          <a:p>
            <a:endParaRPr lang="en-US"/>
          </a:p>
        </p:txBody>
      </p:sp>
      <p:sp>
        <p:nvSpPr>
          <p:cNvPr id="13326" name="Line 14"/>
          <p:cNvSpPr>
            <a:spLocks noChangeShapeType="1"/>
          </p:cNvSpPr>
          <p:nvPr/>
        </p:nvSpPr>
        <p:spPr bwMode="auto">
          <a:xfrm>
            <a:off x="304800" y="4343400"/>
            <a:ext cx="2819400" cy="0"/>
          </a:xfrm>
          <a:prstGeom prst="line">
            <a:avLst/>
          </a:prstGeom>
          <a:noFill/>
          <a:ln w="19050">
            <a:solidFill>
              <a:srgbClr val="B2B2B2"/>
            </a:solidFill>
            <a:round/>
            <a:headEnd/>
            <a:tailEnd/>
          </a:ln>
          <a:effectLst/>
        </p:spPr>
        <p:txBody>
          <a:bodyPr>
            <a:prstTxWarp prst="textNoShape">
              <a:avLst/>
            </a:prstTxWarp>
          </a:bodyPr>
          <a:lstStyle/>
          <a:p>
            <a:endParaRPr lang="en-US"/>
          </a:p>
        </p:txBody>
      </p:sp>
      <p:sp>
        <p:nvSpPr>
          <p:cNvPr id="13327" name="Line 15"/>
          <p:cNvSpPr>
            <a:spLocks noChangeShapeType="1"/>
          </p:cNvSpPr>
          <p:nvPr/>
        </p:nvSpPr>
        <p:spPr bwMode="auto">
          <a:xfrm>
            <a:off x="304800" y="4572000"/>
            <a:ext cx="2819400" cy="0"/>
          </a:xfrm>
          <a:prstGeom prst="line">
            <a:avLst/>
          </a:prstGeom>
          <a:noFill/>
          <a:ln w="19050">
            <a:solidFill>
              <a:srgbClr val="B2B2B2"/>
            </a:solidFill>
            <a:round/>
            <a:headEnd/>
            <a:tailEnd/>
          </a:ln>
          <a:effectLst/>
        </p:spPr>
        <p:txBody>
          <a:bodyPr>
            <a:prstTxWarp prst="textNoShape">
              <a:avLst/>
            </a:prstTxWarp>
          </a:bodyPr>
          <a:lstStyle/>
          <a:p>
            <a:endParaRPr lang="en-US"/>
          </a:p>
        </p:txBody>
      </p:sp>
      <p:sp>
        <p:nvSpPr>
          <p:cNvPr id="13328" name="Line 16"/>
          <p:cNvSpPr>
            <a:spLocks noChangeShapeType="1"/>
          </p:cNvSpPr>
          <p:nvPr/>
        </p:nvSpPr>
        <p:spPr bwMode="auto">
          <a:xfrm>
            <a:off x="304800" y="4800600"/>
            <a:ext cx="2819400" cy="0"/>
          </a:xfrm>
          <a:prstGeom prst="line">
            <a:avLst/>
          </a:prstGeom>
          <a:noFill/>
          <a:ln w="19050">
            <a:solidFill>
              <a:srgbClr val="B2B2B2"/>
            </a:solidFill>
            <a:round/>
            <a:headEnd/>
            <a:tailEnd/>
          </a:ln>
          <a:effectLst/>
        </p:spPr>
        <p:txBody>
          <a:bodyPr>
            <a:prstTxWarp prst="textNoShape">
              <a:avLst/>
            </a:prstTxWarp>
          </a:bodyPr>
          <a:lstStyle/>
          <a:p>
            <a:endParaRPr lang="en-US"/>
          </a:p>
        </p:txBody>
      </p:sp>
      <p:sp>
        <p:nvSpPr>
          <p:cNvPr id="13329" name="Line 17"/>
          <p:cNvSpPr>
            <a:spLocks noChangeShapeType="1"/>
          </p:cNvSpPr>
          <p:nvPr/>
        </p:nvSpPr>
        <p:spPr bwMode="auto">
          <a:xfrm>
            <a:off x="304800" y="5029200"/>
            <a:ext cx="2819400" cy="0"/>
          </a:xfrm>
          <a:prstGeom prst="line">
            <a:avLst/>
          </a:prstGeom>
          <a:noFill/>
          <a:ln w="19050">
            <a:solidFill>
              <a:srgbClr val="B2B2B2"/>
            </a:solidFill>
            <a:round/>
            <a:headEnd/>
            <a:tailEnd/>
          </a:ln>
          <a:effectLst/>
        </p:spPr>
        <p:txBody>
          <a:bodyPr>
            <a:prstTxWarp prst="textNoShape">
              <a:avLst/>
            </a:prstTxWarp>
          </a:bodyPr>
          <a:lstStyle/>
          <a:p>
            <a:endParaRPr lang="en-US"/>
          </a:p>
        </p:txBody>
      </p:sp>
      <p:sp>
        <p:nvSpPr>
          <p:cNvPr id="13330" name="Line 18"/>
          <p:cNvSpPr>
            <a:spLocks noChangeShapeType="1"/>
          </p:cNvSpPr>
          <p:nvPr/>
        </p:nvSpPr>
        <p:spPr bwMode="auto">
          <a:xfrm>
            <a:off x="304800" y="5257800"/>
            <a:ext cx="2819400" cy="0"/>
          </a:xfrm>
          <a:prstGeom prst="line">
            <a:avLst/>
          </a:prstGeom>
          <a:noFill/>
          <a:ln w="19050">
            <a:solidFill>
              <a:srgbClr val="B2B2B2"/>
            </a:solidFill>
            <a:round/>
            <a:headEnd/>
            <a:tailEnd/>
          </a:ln>
          <a:effectLst/>
        </p:spPr>
        <p:txBody>
          <a:bodyPr>
            <a:prstTxWarp prst="textNoShape">
              <a:avLst/>
            </a:prstTxWarp>
          </a:bodyPr>
          <a:lstStyle/>
          <a:p>
            <a:endParaRPr lang="en-US"/>
          </a:p>
        </p:txBody>
      </p:sp>
      <p:sp>
        <p:nvSpPr>
          <p:cNvPr id="13331" name="Line 19"/>
          <p:cNvSpPr>
            <a:spLocks noChangeShapeType="1"/>
          </p:cNvSpPr>
          <p:nvPr/>
        </p:nvSpPr>
        <p:spPr bwMode="auto">
          <a:xfrm>
            <a:off x="304800" y="5486400"/>
            <a:ext cx="2819400" cy="0"/>
          </a:xfrm>
          <a:prstGeom prst="line">
            <a:avLst/>
          </a:prstGeom>
          <a:noFill/>
          <a:ln w="19050">
            <a:solidFill>
              <a:srgbClr val="B2B2B2"/>
            </a:solidFill>
            <a:round/>
            <a:headEnd/>
            <a:tailEnd/>
          </a:ln>
          <a:effectLst/>
        </p:spPr>
        <p:txBody>
          <a:bodyPr>
            <a:prstTxWarp prst="textNoShape">
              <a:avLst/>
            </a:prstTxWarp>
          </a:bodyPr>
          <a:lstStyle/>
          <a:p>
            <a:endParaRPr lang="en-US"/>
          </a:p>
        </p:txBody>
      </p:sp>
      <p:sp>
        <p:nvSpPr>
          <p:cNvPr id="13332" name="Line 20"/>
          <p:cNvSpPr>
            <a:spLocks noChangeShapeType="1"/>
          </p:cNvSpPr>
          <p:nvPr/>
        </p:nvSpPr>
        <p:spPr bwMode="auto">
          <a:xfrm>
            <a:off x="304800" y="5715000"/>
            <a:ext cx="2819400" cy="0"/>
          </a:xfrm>
          <a:prstGeom prst="line">
            <a:avLst/>
          </a:prstGeom>
          <a:noFill/>
          <a:ln w="19050">
            <a:solidFill>
              <a:srgbClr val="B2B2B2"/>
            </a:solidFill>
            <a:round/>
            <a:headEnd/>
            <a:tailEnd/>
          </a:ln>
          <a:effectLst/>
        </p:spPr>
        <p:txBody>
          <a:bodyPr>
            <a:prstTxWarp prst="textNoShape">
              <a:avLst/>
            </a:prstTxWarp>
          </a:bodyPr>
          <a:lstStyle/>
          <a:p>
            <a:endParaRPr lang="en-US"/>
          </a:p>
        </p:txBody>
      </p:sp>
      <p:sp>
        <p:nvSpPr>
          <p:cNvPr id="13333" name="Line 21"/>
          <p:cNvSpPr>
            <a:spLocks noChangeShapeType="1"/>
          </p:cNvSpPr>
          <p:nvPr/>
        </p:nvSpPr>
        <p:spPr bwMode="auto">
          <a:xfrm>
            <a:off x="304800" y="5943600"/>
            <a:ext cx="2819400" cy="0"/>
          </a:xfrm>
          <a:prstGeom prst="line">
            <a:avLst/>
          </a:prstGeom>
          <a:noFill/>
          <a:ln w="19050">
            <a:solidFill>
              <a:srgbClr val="B2B2B2"/>
            </a:solidFill>
            <a:round/>
            <a:headEnd/>
            <a:tailEnd/>
          </a:ln>
          <a:effectLst/>
        </p:spPr>
        <p:txBody>
          <a:bodyPr>
            <a:prstTxWarp prst="textNoShape">
              <a:avLst/>
            </a:prstTxWarp>
          </a:bodyPr>
          <a:lstStyle/>
          <a:p>
            <a:endParaRPr lang="en-US"/>
          </a:p>
        </p:txBody>
      </p:sp>
      <p:sp>
        <p:nvSpPr>
          <p:cNvPr id="13334" name="Line 22"/>
          <p:cNvSpPr>
            <a:spLocks noChangeShapeType="1"/>
          </p:cNvSpPr>
          <p:nvPr/>
        </p:nvSpPr>
        <p:spPr bwMode="auto">
          <a:xfrm>
            <a:off x="304800" y="6172200"/>
            <a:ext cx="2819400" cy="0"/>
          </a:xfrm>
          <a:prstGeom prst="line">
            <a:avLst/>
          </a:prstGeom>
          <a:noFill/>
          <a:ln w="19050">
            <a:solidFill>
              <a:srgbClr val="B2B2B2"/>
            </a:solidFill>
            <a:round/>
            <a:headEnd/>
            <a:tailEnd/>
          </a:ln>
          <a:effectLst/>
        </p:spPr>
        <p:txBody>
          <a:bodyPr>
            <a:prstTxWarp prst="textNoShape">
              <a:avLst/>
            </a:prstTxWarp>
          </a:bodyPr>
          <a:lstStyle/>
          <a:p>
            <a:endParaRPr lang="en-US"/>
          </a:p>
        </p:txBody>
      </p:sp>
      <p:sp>
        <p:nvSpPr>
          <p:cNvPr id="13335" name="Line 23"/>
          <p:cNvSpPr>
            <a:spLocks noChangeShapeType="1"/>
          </p:cNvSpPr>
          <p:nvPr/>
        </p:nvSpPr>
        <p:spPr bwMode="auto">
          <a:xfrm>
            <a:off x="304800" y="6400800"/>
            <a:ext cx="2819400" cy="0"/>
          </a:xfrm>
          <a:prstGeom prst="line">
            <a:avLst/>
          </a:prstGeom>
          <a:noFill/>
          <a:ln w="19050">
            <a:solidFill>
              <a:srgbClr val="B2B2B2"/>
            </a:solidFill>
            <a:round/>
            <a:headEnd/>
            <a:tailEnd/>
          </a:ln>
          <a:effectLst/>
        </p:spPr>
        <p:txBody>
          <a:bodyPr>
            <a:prstTxWarp prst="textNoShape">
              <a:avLst/>
            </a:prstTxWarp>
          </a:bodyPr>
          <a:lstStyle/>
          <a:p>
            <a:endParaRPr lang="en-US"/>
          </a:p>
        </p:txBody>
      </p:sp>
      <p:sp>
        <p:nvSpPr>
          <p:cNvPr id="13337" name="Text Box 25"/>
          <p:cNvSpPr txBox="1">
            <a:spLocks noChangeArrowheads="1"/>
          </p:cNvSpPr>
          <p:nvPr/>
        </p:nvSpPr>
        <p:spPr bwMode="auto">
          <a:xfrm rot="20521851">
            <a:off x="1295400" y="5105400"/>
            <a:ext cx="1149350" cy="519113"/>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sz="2800" b="1">
                <a:solidFill>
                  <a:srgbClr val="0000FF"/>
                </a:solidFill>
              </a:rPr>
              <a:t>Cats</a:t>
            </a:r>
          </a:p>
        </p:txBody>
      </p:sp>
      <p:sp>
        <p:nvSpPr>
          <p:cNvPr id="13338" name="Text Box 26"/>
          <p:cNvSpPr txBox="1">
            <a:spLocks noChangeArrowheads="1"/>
          </p:cNvSpPr>
          <p:nvPr/>
        </p:nvSpPr>
        <p:spPr bwMode="auto">
          <a:xfrm rot="20521851">
            <a:off x="1219200" y="2971800"/>
            <a:ext cx="1149350" cy="519113"/>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sz="2800" b="1">
                <a:solidFill>
                  <a:srgbClr val="FF0000"/>
                </a:solidFill>
              </a:rPr>
              <a:t>Dogs</a:t>
            </a:r>
          </a:p>
        </p:txBody>
      </p:sp>
      <p:sp>
        <p:nvSpPr>
          <p:cNvPr id="13339" name="AutoShape 27"/>
          <p:cNvSpPr>
            <a:spLocks/>
          </p:cNvSpPr>
          <p:nvPr/>
        </p:nvSpPr>
        <p:spPr bwMode="auto">
          <a:xfrm>
            <a:off x="3200400" y="2438400"/>
            <a:ext cx="533400" cy="1752600"/>
          </a:xfrm>
          <a:prstGeom prst="rightBrace">
            <a:avLst>
              <a:gd name="adj1" fmla="val 27381"/>
              <a:gd name="adj2" fmla="val 50000"/>
            </a:avLst>
          </a:prstGeom>
          <a:noFill/>
          <a:ln w="9525">
            <a:solidFill>
              <a:schemeClr val="tx1"/>
            </a:solidFill>
            <a:round/>
            <a:headEnd/>
            <a:tailEnd/>
          </a:ln>
          <a:effectLst/>
        </p:spPr>
        <p:txBody>
          <a:bodyPr wrap="none" anchor="ctr">
            <a:prstTxWarp prst="textNoShape">
              <a:avLst/>
            </a:prstTxWarp>
          </a:bodyPr>
          <a:lstStyle/>
          <a:p>
            <a:endParaRPr lang="en-US"/>
          </a:p>
        </p:txBody>
      </p:sp>
      <p:sp>
        <p:nvSpPr>
          <p:cNvPr id="13340" name="AutoShape 28"/>
          <p:cNvSpPr>
            <a:spLocks/>
          </p:cNvSpPr>
          <p:nvPr/>
        </p:nvSpPr>
        <p:spPr bwMode="auto">
          <a:xfrm>
            <a:off x="3200400" y="4267200"/>
            <a:ext cx="533400" cy="2209800"/>
          </a:xfrm>
          <a:prstGeom prst="rightBrace">
            <a:avLst>
              <a:gd name="adj1" fmla="val 34524"/>
              <a:gd name="adj2" fmla="val 50000"/>
            </a:avLst>
          </a:prstGeom>
          <a:noFill/>
          <a:ln w="9525">
            <a:solidFill>
              <a:schemeClr val="tx1"/>
            </a:solidFill>
            <a:round/>
            <a:headEnd/>
            <a:tailEnd/>
          </a:ln>
          <a:effectLst/>
        </p:spPr>
        <p:txBody>
          <a:bodyPr wrap="none" anchor="ctr">
            <a:prstTxWarp prst="textNoShape">
              <a:avLst/>
            </a:prstTxWarp>
          </a:bodyPr>
          <a:lstStyle/>
          <a:p>
            <a:endParaRPr lang="en-US"/>
          </a:p>
        </p:txBody>
      </p:sp>
      <p:sp>
        <p:nvSpPr>
          <p:cNvPr id="13341" name="Text Box 29"/>
          <p:cNvSpPr txBox="1">
            <a:spLocks noChangeArrowheads="1"/>
          </p:cNvSpPr>
          <p:nvPr/>
        </p:nvSpPr>
        <p:spPr bwMode="auto">
          <a:xfrm>
            <a:off x="3886200" y="2971800"/>
            <a:ext cx="1600200" cy="523220"/>
          </a:xfrm>
          <a:prstGeom prst="rect">
            <a:avLst/>
          </a:prstGeom>
          <a:noFill/>
          <a:ln w="9525">
            <a:noFill/>
            <a:miter lim="800000"/>
            <a:headEnd/>
            <a:tailEnd/>
          </a:ln>
          <a:effectLst/>
        </p:spPr>
        <p:txBody>
          <a:bodyPr wrap="square">
            <a:prstTxWarp prst="textNoShape">
              <a:avLst/>
            </a:prstTxWarp>
            <a:spAutoFit/>
          </a:bodyPr>
          <a:lstStyle/>
          <a:p>
            <a:pPr>
              <a:spcBef>
                <a:spcPct val="50000"/>
              </a:spcBef>
            </a:pPr>
            <a:r>
              <a:rPr lang="en-US" sz="2800" dirty="0"/>
              <a:t>Topic 1</a:t>
            </a:r>
          </a:p>
        </p:txBody>
      </p:sp>
      <p:sp>
        <p:nvSpPr>
          <p:cNvPr id="13342" name="Text Box 30"/>
          <p:cNvSpPr txBox="1">
            <a:spLocks noChangeArrowheads="1"/>
          </p:cNvSpPr>
          <p:nvPr/>
        </p:nvSpPr>
        <p:spPr bwMode="auto">
          <a:xfrm>
            <a:off x="3886200" y="5105400"/>
            <a:ext cx="1447800" cy="519113"/>
          </a:xfrm>
          <a:prstGeom prst="rect">
            <a:avLst/>
          </a:prstGeom>
          <a:noFill/>
          <a:ln w="9525">
            <a:noFill/>
            <a:miter lim="800000"/>
            <a:headEnd/>
            <a:tailEnd/>
          </a:ln>
          <a:effectLst/>
        </p:spPr>
        <p:txBody>
          <a:bodyPr wrap="square">
            <a:prstTxWarp prst="textNoShape">
              <a:avLst/>
            </a:prstTxWarp>
            <a:spAutoFit/>
          </a:bodyPr>
          <a:lstStyle/>
          <a:p>
            <a:pPr>
              <a:spcBef>
                <a:spcPct val="50000"/>
              </a:spcBef>
            </a:pPr>
            <a:r>
              <a:rPr lang="en-US" sz="2800" dirty="0"/>
              <a:t>Topic 2</a:t>
            </a:r>
          </a:p>
        </p:txBody>
      </p:sp>
      <p:sp>
        <p:nvSpPr>
          <p:cNvPr id="30" name="Content Placeholder 2"/>
          <p:cNvSpPr>
            <a:spLocks noGrp="1"/>
          </p:cNvSpPr>
          <p:nvPr>
            <p:ph idx="1"/>
          </p:nvPr>
        </p:nvSpPr>
        <p:spPr>
          <a:xfrm>
            <a:off x="5562599" y="2590800"/>
            <a:ext cx="3581401" cy="3200400"/>
          </a:xfrm>
        </p:spPr>
        <p:txBody>
          <a:bodyPr/>
          <a:lstStyle/>
          <a:p>
            <a:r>
              <a:rPr lang="en-US" sz="2000" dirty="0" smtClean="0"/>
              <a:t>Longer documents such as magazine articles, news articles or books often talk about multiple topics</a:t>
            </a:r>
          </a:p>
          <a:p>
            <a:r>
              <a:rPr lang="en-US" sz="2000" dirty="0" smtClean="0"/>
              <a:t>Topic segmentation approaches attempt to break up these documents into sub-documents </a:t>
            </a:r>
            <a:endParaRPr lang="en-US" sz="2000" dirty="0"/>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Topic segmentation for IR</a:t>
            </a:r>
            <a:endParaRPr lang="en-US" dirty="0"/>
          </a:p>
        </p:txBody>
      </p:sp>
      <p:sp>
        <p:nvSpPr>
          <p:cNvPr id="3" name="Content Placeholder 2"/>
          <p:cNvSpPr>
            <a:spLocks noGrp="1"/>
          </p:cNvSpPr>
          <p:nvPr>
            <p:ph idx="1"/>
          </p:nvPr>
        </p:nvSpPr>
        <p:spPr>
          <a:xfrm>
            <a:off x="381000" y="1828800"/>
            <a:ext cx="8229600" cy="4876800"/>
          </a:xfrm>
        </p:spPr>
        <p:txBody>
          <a:bodyPr/>
          <a:lstStyle/>
          <a:p>
            <a:r>
              <a:rPr lang="en-US" sz="2400" dirty="0" smtClean="0"/>
              <a:t>How is this useful for IR?</a:t>
            </a:r>
          </a:p>
          <a:p>
            <a:pPr lvl="1"/>
            <a:r>
              <a:rPr lang="en-US" sz="2000" dirty="0"/>
              <a:t>r</a:t>
            </a:r>
            <a:r>
              <a:rPr lang="en-US" sz="2000" dirty="0" smtClean="0"/>
              <a:t>eturn sub-document rather than whole document</a:t>
            </a:r>
          </a:p>
          <a:p>
            <a:pPr lvl="1"/>
            <a:r>
              <a:rPr lang="en-US" sz="2000" dirty="0" smtClean="0"/>
              <a:t>snippet/summary generation</a:t>
            </a:r>
          </a:p>
          <a:p>
            <a:pPr lvl="1"/>
            <a:r>
              <a:rPr lang="en-US" sz="2000" dirty="0" smtClean="0"/>
              <a:t>IDF calculations</a:t>
            </a:r>
          </a:p>
          <a:p>
            <a:pPr lvl="1"/>
            <a:r>
              <a:rPr lang="en-US" sz="2000" dirty="0" smtClean="0"/>
              <a:t>co-occurrence statistics</a:t>
            </a:r>
          </a:p>
          <a:p>
            <a:pPr>
              <a:lnSpc>
                <a:spcPct val="90000"/>
              </a:lnSpc>
            </a:pPr>
            <a:r>
              <a:rPr lang="en-US" sz="2400" dirty="0" smtClean="0"/>
              <a:t>Many long documents are becoming available digitally</a:t>
            </a:r>
          </a:p>
          <a:p>
            <a:pPr lvl="1">
              <a:lnSpc>
                <a:spcPct val="90000"/>
              </a:lnSpc>
            </a:pPr>
            <a:r>
              <a:rPr lang="en-US" sz="2000" dirty="0" smtClean="0"/>
              <a:t>Magazine articles</a:t>
            </a:r>
          </a:p>
          <a:p>
            <a:pPr lvl="1">
              <a:lnSpc>
                <a:spcPct val="90000"/>
              </a:lnSpc>
            </a:pPr>
            <a:r>
              <a:rPr lang="en-US" sz="2000" dirty="0" smtClean="0"/>
              <a:t>News articles</a:t>
            </a:r>
          </a:p>
          <a:p>
            <a:pPr lvl="1">
              <a:lnSpc>
                <a:spcPct val="90000"/>
              </a:lnSpc>
            </a:pPr>
            <a:r>
              <a:rPr lang="en-US" sz="2000" dirty="0" smtClean="0"/>
              <a:t>Books</a:t>
            </a:r>
          </a:p>
          <a:p>
            <a:pPr lvl="2">
              <a:lnSpc>
                <a:spcPct val="90000"/>
              </a:lnSpc>
            </a:pPr>
            <a:r>
              <a:rPr lang="en-US" sz="1800" dirty="0" smtClean="0"/>
              <a:t>Project Gutenberg</a:t>
            </a:r>
          </a:p>
          <a:p>
            <a:pPr lvl="2">
              <a:lnSpc>
                <a:spcPct val="90000"/>
              </a:lnSpc>
            </a:pPr>
            <a:r>
              <a:rPr lang="en-US" sz="1800" dirty="0" smtClean="0"/>
              <a:t>Million books project at CMU</a:t>
            </a:r>
          </a:p>
          <a:p>
            <a:pPr lvl="2">
              <a:lnSpc>
                <a:spcPct val="90000"/>
              </a:lnSpc>
            </a:pPr>
            <a:r>
              <a:rPr lang="en-US" sz="1800" dirty="0" smtClean="0"/>
              <a:t>Online Books Page at U. Pennsylvania</a:t>
            </a:r>
          </a:p>
          <a:p>
            <a:pPr lvl="2">
              <a:lnSpc>
                <a:spcPct val="90000"/>
              </a:lnSpc>
            </a:pPr>
            <a:r>
              <a:rPr lang="en-US" sz="1800" dirty="0" smtClean="0"/>
              <a:t>Google books</a:t>
            </a:r>
          </a:p>
          <a:p>
            <a:endParaRPr lang="en-US" dirty="0" smtClean="0"/>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8" end="8"/>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9" end="9"/>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10" end="10"/>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11" end="11"/>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Data: Broadcast news</a:t>
            </a:r>
            <a:endParaRPr lang="en-US" dirty="0"/>
          </a:p>
        </p:txBody>
      </p:sp>
      <p:sp>
        <p:nvSpPr>
          <p:cNvPr id="4" name="Rectangle 3"/>
          <p:cNvSpPr/>
          <p:nvPr/>
        </p:nvSpPr>
        <p:spPr>
          <a:xfrm>
            <a:off x="762000" y="1905000"/>
            <a:ext cx="7620000" cy="3754874"/>
          </a:xfrm>
          <a:prstGeom prst="rect">
            <a:avLst/>
          </a:prstGeom>
        </p:spPr>
        <p:txBody>
          <a:bodyPr wrap="square">
            <a:spAutoFit/>
          </a:bodyPr>
          <a:lstStyle/>
          <a:p>
            <a:r>
              <a:rPr lang="en-US" sz="1400" i="1" dirty="0" smtClean="0"/>
              <a:t>Good </a:t>
            </a:r>
            <a:r>
              <a:rPr lang="en-US" sz="1400" i="1" dirty="0"/>
              <a:t>Morning, </a:t>
            </a:r>
            <a:r>
              <a:rPr lang="en-US" sz="1400" i="1" dirty="0" err="1"/>
              <a:t>Im</a:t>
            </a:r>
            <a:r>
              <a:rPr lang="en-US" sz="1400" i="1" dirty="0"/>
              <a:t> Judy Simpson. Vermont Congressman Peter Welch got an earful Saturday at two town hall meetings on health care reform. Welch called for a civil discussion -- and this meeting at the Williston Central School remained civil -- but still contentious. People feel strongly on both sides</a:t>
            </a:r>
            <a:r>
              <a:rPr lang="en-US" sz="1400" i="1" dirty="0" smtClean="0"/>
              <a:t>.</a:t>
            </a:r>
          </a:p>
          <a:p>
            <a:endParaRPr lang="en-US" sz="1400" i="1" dirty="0"/>
          </a:p>
          <a:p>
            <a:r>
              <a:rPr lang="en-US" sz="1400" i="1" dirty="0" smtClean="0"/>
              <a:t> Matt </a:t>
            </a:r>
            <a:r>
              <a:rPr lang="en-US" sz="1400" i="1" dirty="0"/>
              <a:t>Kimball/Burlington: "I feel that as a citizen of this country I should be guaranteed health care -- as a human right."</a:t>
            </a:r>
            <a:r>
              <a:rPr lang="en-US" sz="1400" i="1" dirty="0" smtClean="0"/>
              <a:t> – applause</a:t>
            </a:r>
          </a:p>
          <a:p>
            <a:endParaRPr lang="en-US" sz="1400" i="1" dirty="0" smtClean="0"/>
          </a:p>
          <a:p>
            <a:r>
              <a:rPr lang="en-US" sz="1400" i="1" dirty="0" err="1" smtClean="0"/>
              <a:t>Joeie</a:t>
            </a:r>
            <a:r>
              <a:rPr lang="en-US" sz="1400" i="1" dirty="0" smtClean="0"/>
              <a:t> </a:t>
            </a:r>
            <a:r>
              <a:rPr lang="en-US" sz="1400" i="1" dirty="0"/>
              <a:t>Clark/Fairfax: "I'm wondering why our representatives are trying not to let us read the bills before you vote on them</a:t>
            </a:r>
            <a:r>
              <a:rPr lang="en-US" sz="1400" i="1" dirty="0" smtClean="0"/>
              <a:t>.” </a:t>
            </a:r>
            <a:r>
              <a:rPr lang="en-US" sz="1400" i="1" dirty="0"/>
              <a:t>Welch told the crowd that he remains a strong supporter of single payer, or universal government insurance</a:t>
            </a:r>
            <a:r>
              <a:rPr lang="en-US" sz="1400" i="1" dirty="0" smtClean="0"/>
              <a:t>.</a:t>
            </a:r>
          </a:p>
          <a:p>
            <a:endParaRPr lang="en-US" sz="1400" i="1" dirty="0" smtClean="0"/>
          </a:p>
          <a:p>
            <a:r>
              <a:rPr lang="en-US" sz="1400" i="1" dirty="0" smtClean="0"/>
              <a:t>Middlebury </a:t>
            </a:r>
            <a:r>
              <a:rPr lang="en-US" sz="1400" i="1" dirty="0"/>
              <a:t>College now has 10 suspected cases of the H1N1 virus. The students have all been quarantined to try and prevent the spread of swine flu -- but are being allowed to use the cafeteria with other students. UVM and St. Michaels College have also had confirmed cases of swine flu. And at Dartmouth College in New Hampshire -- 175 students have reported influenza like symptoms. Two-thirds are thought to have </a:t>
            </a:r>
            <a:r>
              <a:rPr lang="en-US" sz="1400" i="1" dirty="0" smtClean="0"/>
              <a:t>H1N1.</a:t>
            </a:r>
          </a:p>
        </p:txBody>
      </p:sp>
      <p:sp>
        <p:nvSpPr>
          <p:cNvPr id="5" name="TextBox 4"/>
          <p:cNvSpPr txBox="1"/>
          <p:nvPr/>
        </p:nvSpPr>
        <p:spPr>
          <a:xfrm>
            <a:off x="2209800" y="6096000"/>
            <a:ext cx="4513225" cy="461665"/>
          </a:xfrm>
          <a:prstGeom prst="rect">
            <a:avLst/>
          </a:prstGeom>
          <a:noFill/>
        </p:spPr>
        <p:txBody>
          <a:bodyPr wrap="none" rtlCol="0">
            <a:spAutoFit/>
          </a:bodyPr>
          <a:lstStyle/>
          <a:p>
            <a:r>
              <a:rPr lang="en-US" sz="2400" dirty="0" smtClean="0">
                <a:solidFill>
                  <a:srgbClr val="0000FF"/>
                </a:solidFill>
              </a:rPr>
              <a:t>Identify when the story changes</a:t>
            </a:r>
            <a:endParaRPr lang="en-US" sz="2400" dirty="0">
              <a:solidFill>
                <a:srgbClr val="0000FF"/>
              </a:solidFill>
            </a:endParaRPr>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Data: Expository texts</a:t>
            </a:r>
            <a:endParaRPr lang="en-US" dirty="0"/>
          </a:p>
        </p:txBody>
      </p:sp>
      <p:sp>
        <p:nvSpPr>
          <p:cNvPr id="4" name="Rectangle 3"/>
          <p:cNvSpPr/>
          <p:nvPr/>
        </p:nvSpPr>
        <p:spPr>
          <a:xfrm>
            <a:off x="533400" y="2209800"/>
            <a:ext cx="8077200" cy="3754874"/>
          </a:xfrm>
          <a:prstGeom prst="rect">
            <a:avLst/>
          </a:prstGeom>
        </p:spPr>
        <p:txBody>
          <a:bodyPr wrap="square">
            <a:spAutoFit/>
          </a:bodyPr>
          <a:lstStyle/>
          <a:p>
            <a:r>
              <a:rPr lang="en-US" sz="1400" dirty="0"/>
              <a:t>Rudi Spiller, CEO of Germany’s </a:t>
            </a:r>
            <a:r>
              <a:rPr lang="en-US" sz="1400" dirty="0" err="1"/>
              <a:t>Leica</a:t>
            </a:r>
            <a:r>
              <a:rPr lang="en-US" sz="1400" dirty="0"/>
              <a:t> Camera AG, has a square jaw and stands as though rooted to the floor. His hair is closely cropped, and behind his rimless glasses his eyes are keen</a:t>
            </a:r>
            <a:r>
              <a:rPr lang="en-US" sz="1400" dirty="0" smtClean="0"/>
              <a:t>.</a:t>
            </a:r>
            <a:br>
              <a:rPr lang="en-US" sz="1400" dirty="0" smtClean="0"/>
            </a:br>
            <a:endParaRPr lang="en-US" sz="1400" dirty="0" smtClean="0"/>
          </a:p>
          <a:p>
            <a:r>
              <a:rPr lang="en-US" sz="1400" dirty="0" smtClean="0"/>
              <a:t>In </a:t>
            </a:r>
            <a:r>
              <a:rPr lang="en-US" sz="1400" dirty="0"/>
              <a:t>opening remarks at a recent press conference heralding three new </a:t>
            </a:r>
            <a:r>
              <a:rPr lang="en-US" sz="1400" dirty="0" err="1"/>
              <a:t>Leica</a:t>
            </a:r>
            <a:r>
              <a:rPr lang="en-US" sz="1400" dirty="0"/>
              <a:t> products, Spiller described the company’s latest triumphs with the confidence of a </a:t>
            </a:r>
            <a:r>
              <a:rPr lang="en-US" sz="1400" dirty="0" err="1"/>
              <a:t>supervillain</a:t>
            </a:r>
            <a:r>
              <a:rPr lang="en-US" sz="1400" dirty="0"/>
              <a:t> proclaiming world domination. After greeting the inhabitants of planet Earth with salutations in a dozen languages, he waxed poetic about </a:t>
            </a:r>
            <a:r>
              <a:rPr lang="en-US" sz="1400" dirty="0" err="1"/>
              <a:t>Leica’s</a:t>
            </a:r>
            <a:r>
              <a:rPr lang="en-US" sz="1400" dirty="0"/>
              <a:t> commitment to excellence, and included a simple summation: “Our precision. Is. Perfect.</a:t>
            </a:r>
            <a:r>
              <a:rPr lang="en-US" sz="1400" dirty="0" smtClean="0"/>
              <a:t>”</a:t>
            </a:r>
          </a:p>
          <a:p>
            <a:endParaRPr lang="en-US" sz="1400" dirty="0"/>
          </a:p>
          <a:p>
            <a:r>
              <a:rPr lang="en-US" sz="1400" dirty="0" smtClean="0"/>
              <a:t>The </a:t>
            </a:r>
            <a:r>
              <a:rPr lang="en-US" sz="1400" dirty="0" err="1"/>
              <a:t>Leica</a:t>
            </a:r>
            <a:r>
              <a:rPr lang="en-US" sz="1400" dirty="0"/>
              <a:t> M9, which debuted that day last month, is the latest in a line of rangefinder cameras that stretches back half a century. “This camera became an instant classic in 1954, and is now perfectly designed,” says Spiller, causing listeners to wonder whether the world will ever need an M10</a:t>
            </a:r>
            <a:r>
              <a:rPr lang="en-US" sz="1400" dirty="0" smtClean="0"/>
              <a:t>.</a:t>
            </a:r>
          </a:p>
          <a:p>
            <a:endParaRPr lang="en-US" sz="1400" dirty="0"/>
          </a:p>
          <a:p>
            <a:r>
              <a:rPr lang="en-US" sz="1400" dirty="0" smtClean="0"/>
              <a:t>It </a:t>
            </a:r>
            <a:r>
              <a:rPr lang="en-US" sz="1400" dirty="0"/>
              <a:t>has been three years since the much-heralded release of the M8, the previous model in </a:t>
            </a:r>
            <a:r>
              <a:rPr lang="en-US" sz="1400" dirty="0" err="1"/>
              <a:t>Leica’s</a:t>
            </a:r>
            <a:r>
              <a:rPr lang="en-US" sz="1400" dirty="0"/>
              <a:t> M series, which was the first digital in the line (and a year since the M8.2 update). </a:t>
            </a:r>
            <a:r>
              <a:rPr lang="en-US" sz="1400" dirty="0" err="1"/>
              <a:t>Wired.com</a:t>
            </a:r>
            <a:r>
              <a:rPr lang="en-US" sz="1400" dirty="0"/>
              <a:t> visited the </a:t>
            </a:r>
            <a:r>
              <a:rPr lang="en-US" sz="1400" dirty="0" err="1"/>
              <a:t>Leica</a:t>
            </a:r>
            <a:r>
              <a:rPr lang="en-US" sz="1400" dirty="0"/>
              <a:t> factory in </a:t>
            </a:r>
            <a:r>
              <a:rPr lang="en-US" sz="1400" dirty="0" err="1"/>
              <a:t>Solms</a:t>
            </a:r>
            <a:r>
              <a:rPr lang="en-US" sz="1400" dirty="0"/>
              <a:t>, Germany, before the M9 was released and looked behind the scenes to see how </a:t>
            </a:r>
            <a:r>
              <a:rPr lang="en-US" sz="1400" dirty="0" err="1"/>
              <a:t>Leica</a:t>
            </a:r>
            <a:r>
              <a:rPr lang="en-US" sz="1400" dirty="0"/>
              <a:t> builds its renowned cameras</a:t>
            </a:r>
            <a:r>
              <a:rPr lang="en-US" sz="1400" dirty="0" smtClean="0"/>
              <a:t>.</a:t>
            </a:r>
            <a:endParaRPr lang="en-US" sz="1400" dirty="0"/>
          </a:p>
        </p:txBody>
      </p:sp>
      <p:sp>
        <p:nvSpPr>
          <p:cNvPr id="5" name="TextBox 4"/>
          <p:cNvSpPr txBox="1"/>
          <p:nvPr/>
        </p:nvSpPr>
        <p:spPr>
          <a:xfrm>
            <a:off x="152400" y="1752600"/>
            <a:ext cx="2866177" cy="369332"/>
          </a:xfrm>
          <a:prstGeom prst="rect">
            <a:avLst/>
          </a:prstGeom>
          <a:noFill/>
        </p:spPr>
        <p:txBody>
          <a:bodyPr wrap="none" rtlCol="0">
            <a:spAutoFit/>
          </a:bodyPr>
          <a:lstStyle/>
          <a:p>
            <a:r>
              <a:rPr lang="en-US" dirty="0" smtClean="0"/>
              <a:t>Magazine/Journal articles</a:t>
            </a:r>
            <a:endParaRPr lang="en-US" dirty="0"/>
          </a:p>
        </p:txBody>
      </p:sp>
      <p:sp>
        <p:nvSpPr>
          <p:cNvPr id="6" name="TextBox 5"/>
          <p:cNvSpPr txBox="1"/>
          <p:nvPr/>
        </p:nvSpPr>
        <p:spPr>
          <a:xfrm>
            <a:off x="2438400" y="6096000"/>
            <a:ext cx="2990272" cy="461665"/>
          </a:xfrm>
          <a:prstGeom prst="rect">
            <a:avLst/>
          </a:prstGeom>
          <a:noFill/>
        </p:spPr>
        <p:txBody>
          <a:bodyPr wrap="none" rtlCol="0">
            <a:spAutoFit/>
          </a:bodyPr>
          <a:lstStyle/>
          <a:p>
            <a:r>
              <a:rPr lang="en-US" sz="2400" dirty="0" smtClean="0">
                <a:solidFill>
                  <a:srgbClr val="0000FF"/>
                </a:solidFill>
              </a:rPr>
              <a:t>Identify sub-sections</a:t>
            </a:r>
            <a:endParaRPr lang="en-US" sz="2400" dirty="0">
              <a:solidFill>
                <a:srgbClr val="0000FF"/>
              </a:solidFill>
            </a:endParaRPr>
          </a:p>
        </p:txBody>
      </p:sp>
    </p:spTree>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Data: Narrative texts</a:t>
            </a:r>
            <a:endParaRPr lang="en-US" dirty="0"/>
          </a:p>
        </p:txBody>
      </p:sp>
      <p:sp>
        <p:nvSpPr>
          <p:cNvPr id="4" name="TextBox 3"/>
          <p:cNvSpPr txBox="1"/>
          <p:nvPr/>
        </p:nvSpPr>
        <p:spPr>
          <a:xfrm>
            <a:off x="381000" y="2590800"/>
            <a:ext cx="8423766" cy="3416320"/>
          </a:xfrm>
          <a:prstGeom prst="rect">
            <a:avLst/>
          </a:prstGeom>
          <a:noFill/>
        </p:spPr>
        <p:txBody>
          <a:bodyPr wrap="square" rtlCol="0">
            <a:spAutoFit/>
          </a:bodyPr>
          <a:lstStyle/>
          <a:p>
            <a:r>
              <a:rPr lang="en-US" sz="1600" dirty="0" smtClean="0"/>
              <a:t>In the early nineteen seventies, a British photo </a:t>
            </a:r>
            <a:r>
              <a:rPr lang="en-US" sz="1600" dirty="0" err="1" smtClean="0"/>
              <a:t>retoucher</a:t>
            </a:r>
            <a:r>
              <a:rPr lang="en-US" sz="1600" dirty="0" smtClean="0"/>
              <a:t> named Robert Stevens arrived in south Florida to take a a job at the National Enquirer, which is published in Palm Beach County.  At the time, photo </a:t>
            </a:r>
            <a:r>
              <a:rPr lang="en-US" sz="1600" dirty="0" err="1" smtClean="0"/>
              <a:t>retouchers</a:t>
            </a:r>
            <a:r>
              <a:rPr lang="en-US" sz="1600" dirty="0" smtClean="0"/>
              <a:t> for supermarket tabloids used an airbrush (nowadays they use computers) to clarify news photographs of world leaders shaking hands with aliens or to give more punch to pictures of six-month-old babies who weigh three hundred pounds.  Stevens was reputed to be one of the best photo </a:t>
            </a:r>
            <a:r>
              <a:rPr lang="en-US" sz="1600" dirty="0" err="1" smtClean="0"/>
              <a:t>retouchers</a:t>
            </a:r>
            <a:r>
              <a:rPr lang="en-US" sz="1600" dirty="0" smtClean="0"/>
              <a:t> in the business.  The Enquirer was moving away from stories like “I Ate My Mother-in-Law’s Head,” and the editors recruited him to bring some class to the paper. Thy offered him much more than he made working for tabloids in Britain.</a:t>
            </a:r>
          </a:p>
          <a:p>
            <a:endParaRPr lang="en-US" sz="1600" dirty="0" smtClean="0"/>
          </a:p>
          <a:p>
            <a:r>
              <a:rPr lang="en-US" sz="1600" dirty="0" smtClean="0"/>
              <a:t>Stevens was in his early thirties when he moved to Florida.  He brought a red Chevy pickup truck, and he put a CB radio in it and pasted an American-flag decal in the back window and installed a gun rack next to the flag.</a:t>
            </a:r>
            <a:endParaRPr lang="en-US" sz="1600" dirty="0"/>
          </a:p>
        </p:txBody>
      </p:sp>
      <p:sp>
        <p:nvSpPr>
          <p:cNvPr id="5" name="TextBox 4"/>
          <p:cNvSpPr txBox="1"/>
          <p:nvPr/>
        </p:nvSpPr>
        <p:spPr>
          <a:xfrm>
            <a:off x="329734" y="2002603"/>
            <a:ext cx="826218" cy="369332"/>
          </a:xfrm>
          <a:prstGeom prst="rect">
            <a:avLst/>
          </a:prstGeom>
          <a:noFill/>
        </p:spPr>
        <p:txBody>
          <a:bodyPr wrap="none" rtlCol="0">
            <a:spAutoFit/>
          </a:bodyPr>
          <a:lstStyle/>
          <a:p>
            <a:r>
              <a:rPr lang="en-US" dirty="0" smtClean="0"/>
              <a:t>Books</a:t>
            </a:r>
            <a:endParaRPr lang="en-US" dirty="0"/>
          </a:p>
        </p:txBody>
      </p:sp>
      <p:sp>
        <p:nvSpPr>
          <p:cNvPr id="7" name="TextBox 6"/>
          <p:cNvSpPr txBox="1"/>
          <p:nvPr/>
        </p:nvSpPr>
        <p:spPr>
          <a:xfrm>
            <a:off x="2209800" y="6096000"/>
            <a:ext cx="4016694" cy="461665"/>
          </a:xfrm>
          <a:prstGeom prst="rect">
            <a:avLst/>
          </a:prstGeom>
          <a:noFill/>
        </p:spPr>
        <p:txBody>
          <a:bodyPr wrap="none" rtlCol="0">
            <a:spAutoFit/>
          </a:bodyPr>
          <a:lstStyle/>
          <a:p>
            <a:r>
              <a:rPr lang="en-US" sz="2400" dirty="0" smtClean="0">
                <a:solidFill>
                  <a:srgbClr val="0000FF"/>
                </a:solidFill>
              </a:rPr>
              <a:t>Identify chapters or sections</a:t>
            </a:r>
            <a:endParaRPr lang="en-US" sz="2400" dirty="0">
              <a:solidFill>
                <a:srgbClr val="0000FF"/>
              </a:solidFill>
            </a:endParaRPr>
          </a:p>
        </p:txBody>
      </p:sp>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Axis">
  <a:themeElements>
    <a:clrScheme name="Axis 8">
      <a:dk1>
        <a:srgbClr val="292929"/>
      </a:dk1>
      <a:lt1>
        <a:srgbClr val="FFFFFF"/>
      </a:lt1>
      <a:dk2>
        <a:srgbClr val="000000"/>
      </a:dk2>
      <a:lt2>
        <a:srgbClr val="808080"/>
      </a:lt2>
      <a:accent1>
        <a:srgbClr val="CC9900"/>
      </a:accent1>
      <a:accent2>
        <a:srgbClr val="CCCC99"/>
      </a:accent2>
      <a:accent3>
        <a:srgbClr val="FFFFFF"/>
      </a:accent3>
      <a:accent4>
        <a:srgbClr val="212121"/>
      </a:accent4>
      <a:accent5>
        <a:srgbClr val="E2CAAA"/>
      </a:accent5>
      <a:accent6>
        <a:srgbClr val="B9B98A"/>
      </a:accent6>
      <a:hlink>
        <a:srgbClr val="999933"/>
      </a:hlink>
      <a:folHlink>
        <a:srgbClr val="B2B2B2"/>
      </a:folHlink>
    </a:clrScheme>
    <a:fontScheme name="Axi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Arial" pitchFamily="-110"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Arial" pitchFamily="-110" charset="0"/>
          </a:defRPr>
        </a:defPPr>
      </a:lstStyle>
    </a:lnDef>
  </a:objectDefaults>
  <a:extraClrSchemeLst>
    <a:extraClrScheme>
      <a:clrScheme name="Axis 1">
        <a:dk1>
          <a:srgbClr val="080808"/>
        </a:dk1>
        <a:lt1>
          <a:srgbClr val="F8F8F8"/>
        </a:lt1>
        <a:dk2>
          <a:srgbClr val="330000"/>
        </a:dk2>
        <a:lt2>
          <a:srgbClr val="FFFFFF"/>
        </a:lt2>
        <a:accent1>
          <a:srgbClr val="FF9900"/>
        </a:accent1>
        <a:accent2>
          <a:srgbClr val="CC3300"/>
        </a:accent2>
        <a:accent3>
          <a:srgbClr val="ADAAAA"/>
        </a:accent3>
        <a:accent4>
          <a:srgbClr val="D4D4D4"/>
        </a:accent4>
        <a:accent5>
          <a:srgbClr val="FFCAAA"/>
        </a:accent5>
        <a:accent6>
          <a:srgbClr val="B92D00"/>
        </a:accent6>
        <a:hlink>
          <a:srgbClr val="CC6600"/>
        </a:hlink>
        <a:folHlink>
          <a:srgbClr val="B2B282"/>
        </a:folHlink>
      </a:clrScheme>
      <a:clrMap bg1="dk2" tx1="lt1" bg2="dk1" tx2="lt2" accent1="accent1" accent2="accent2" accent3="accent3" accent4="accent4" accent5="accent5" accent6="accent6" hlink="hlink" folHlink="folHlink"/>
    </a:extraClrScheme>
    <a:extraClrScheme>
      <a:clrScheme name="Axis 2">
        <a:dk1>
          <a:srgbClr val="333333"/>
        </a:dk1>
        <a:lt1>
          <a:srgbClr val="F8F8F8"/>
        </a:lt1>
        <a:dk2>
          <a:srgbClr val="800000"/>
        </a:dk2>
        <a:lt2>
          <a:srgbClr val="FFFFFF"/>
        </a:lt2>
        <a:accent1>
          <a:srgbClr val="CC9900"/>
        </a:accent1>
        <a:accent2>
          <a:srgbClr val="666666"/>
        </a:accent2>
        <a:accent3>
          <a:srgbClr val="C0AAAA"/>
        </a:accent3>
        <a:accent4>
          <a:srgbClr val="D4D4D4"/>
        </a:accent4>
        <a:accent5>
          <a:srgbClr val="E2CAAA"/>
        </a:accent5>
        <a:accent6>
          <a:srgbClr val="5C5C5C"/>
        </a:accent6>
        <a:hlink>
          <a:srgbClr val="CC6600"/>
        </a:hlink>
        <a:folHlink>
          <a:srgbClr val="95A587"/>
        </a:folHlink>
      </a:clrScheme>
      <a:clrMap bg1="dk2" tx1="lt1" bg2="dk1" tx2="lt2" accent1="accent1" accent2="accent2" accent3="accent3" accent4="accent4" accent5="accent5" accent6="accent6" hlink="hlink" folHlink="folHlink"/>
    </a:extraClrScheme>
    <a:extraClrScheme>
      <a:clrScheme name="Axis 3">
        <a:dk1>
          <a:srgbClr val="5F5F5F"/>
        </a:dk1>
        <a:lt1>
          <a:srgbClr val="A4BEE0"/>
        </a:lt1>
        <a:dk2>
          <a:srgbClr val="013253"/>
        </a:dk2>
        <a:lt2>
          <a:srgbClr val="FFFFFF"/>
        </a:lt2>
        <a:accent1>
          <a:srgbClr val="588480"/>
        </a:accent1>
        <a:accent2>
          <a:srgbClr val="6600FF"/>
        </a:accent2>
        <a:accent3>
          <a:srgbClr val="AAADB3"/>
        </a:accent3>
        <a:accent4>
          <a:srgbClr val="8BA2BF"/>
        </a:accent4>
        <a:accent5>
          <a:srgbClr val="B4C2C0"/>
        </a:accent5>
        <a:accent6>
          <a:srgbClr val="5C00E7"/>
        </a:accent6>
        <a:hlink>
          <a:srgbClr val="CCCC00"/>
        </a:hlink>
        <a:folHlink>
          <a:srgbClr val="5F5F5F"/>
        </a:folHlink>
      </a:clrScheme>
      <a:clrMap bg1="dk2" tx1="lt1" bg2="dk1" tx2="lt2" accent1="accent1" accent2="accent2" accent3="accent3" accent4="accent4" accent5="accent5" accent6="accent6" hlink="hlink" folHlink="folHlink"/>
    </a:extraClrScheme>
    <a:extraClrScheme>
      <a:clrScheme name="Axis 4">
        <a:dk1>
          <a:srgbClr val="003300"/>
        </a:dk1>
        <a:lt1>
          <a:srgbClr val="F8F8F8"/>
        </a:lt1>
        <a:dk2>
          <a:srgbClr val="3D4A1C"/>
        </a:dk2>
        <a:lt2>
          <a:srgbClr val="FFFFFF"/>
        </a:lt2>
        <a:accent1>
          <a:srgbClr val="99CC00"/>
        </a:accent1>
        <a:accent2>
          <a:srgbClr val="669900"/>
        </a:accent2>
        <a:accent3>
          <a:srgbClr val="AFB1AB"/>
        </a:accent3>
        <a:accent4>
          <a:srgbClr val="D4D4D4"/>
        </a:accent4>
        <a:accent5>
          <a:srgbClr val="CAE2AA"/>
        </a:accent5>
        <a:accent6>
          <a:srgbClr val="5C8A00"/>
        </a:accent6>
        <a:hlink>
          <a:srgbClr val="CC9900"/>
        </a:hlink>
        <a:folHlink>
          <a:srgbClr val="B2B282"/>
        </a:folHlink>
      </a:clrScheme>
      <a:clrMap bg1="dk2" tx1="lt1" bg2="dk1" tx2="lt2" accent1="accent1" accent2="accent2" accent3="accent3" accent4="accent4" accent5="accent5" accent6="accent6" hlink="hlink" folHlink="folHlink"/>
    </a:extraClrScheme>
    <a:extraClrScheme>
      <a:clrScheme name="Axis 5">
        <a:dk1>
          <a:srgbClr val="333333"/>
        </a:dk1>
        <a:lt1>
          <a:srgbClr val="F8F8F8"/>
        </a:lt1>
        <a:dk2>
          <a:srgbClr val="005D8C"/>
        </a:dk2>
        <a:lt2>
          <a:srgbClr val="FFFFFF"/>
        </a:lt2>
        <a:accent1>
          <a:srgbClr val="00CC99"/>
        </a:accent1>
        <a:accent2>
          <a:srgbClr val="0099CC"/>
        </a:accent2>
        <a:accent3>
          <a:srgbClr val="AAB6C5"/>
        </a:accent3>
        <a:accent4>
          <a:srgbClr val="D4D4D4"/>
        </a:accent4>
        <a:accent5>
          <a:srgbClr val="AAE2CA"/>
        </a:accent5>
        <a:accent6>
          <a:srgbClr val="008AB9"/>
        </a:accent6>
        <a:hlink>
          <a:srgbClr val="FFCC00"/>
        </a:hlink>
        <a:folHlink>
          <a:srgbClr val="D8D48C"/>
        </a:folHlink>
      </a:clrScheme>
      <a:clrMap bg1="dk2" tx1="lt1" bg2="dk1" tx2="lt2" accent1="accent1" accent2="accent2" accent3="accent3" accent4="accent4" accent5="accent5" accent6="accent6" hlink="hlink" folHlink="folHlink"/>
    </a:extraClrScheme>
    <a:extraClrScheme>
      <a:clrScheme name="Axis 6">
        <a:dk1>
          <a:srgbClr val="000000"/>
        </a:dk1>
        <a:lt1>
          <a:srgbClr val="ECAE00"/>
        </a:lt1>
        <a:dk2>
          <a:srgbClr val="FFFFFF"/>
        </a:dk2>
        <a:lt2>
          <a:srgbClr val="333333"/>
        </a:lt2>
        <a:accent1>
          <a:srgbClr val="CC6600"/>
        </a:accent1>
        <a:accent2>
          <a:srgbClr val="BA6D10"/>
        </a:accent2>
        <a:accent3>
          <a:srgbClr val="F4D3AA"/>
        </a:accent3>
        <a:accent4>
          <a:srgbClr val="000000"/>
        </a:accent4>
        <a:accent5>
          <a:srgbClr val="E2B8AA"/>
        </a:accent5>
        <a:accent6>
          <a:srgbClr val="A8620D"/>
        </a:accent6>
        <a:hlink>
          <a:srgbClr val="666633"/>
        </a:hlink>
        <a:folHlink>
          <a:srgbClr val="8D996D"/>
        </a:folHlink>
      </a:clrScheme>
      <a:clrMap bg1="lt1" tx1="dk1" bg2="lt2" tx2="dk2" accent1="accent1" accent2="accent2" accent3="accent3" accent4="accent4" accent5="accent5" accent6="accent6" hlink="hlink" folHlink="folHlink"/>
    </a:extraClrScheme>
    <a:extraClrScheme>
      <a:clrScheme name="Axis 7">
        <a:dk1>
          <a:srgbClr val="000000"/>
        </a:dk1>
        <a:lt1>
          <a:srgbClr val="FFFFFF"/>
        </a:lt1>
        <a:dk2>
          <a:srgbClr val="372221"/>
        </a:dk2>
        <a:lt2>
          <a:srgbClr val="808080"/>
        </a:lt2>
        <a:accent1>
          <a:srgbClr val="009999"/>
        </a:accent1>
        <a:accent2>
          <a:srgbClr val="9AAC98"/>
        </a:accent2>
        <a:accent3>
          <a:srgbClr val="FFFFFF"/>
        </a:accent3>
        <a:accent4>
          <a:srgbClr val="000000"/>
        </a:accent4>
        <a:accent5>
          <a:srgbClr val="AACACA"/>
        </a:accent5>
        <a:accent6>
          <a:srgbClr val="8B9B89"/>
        </a:accent6>
        <a:hlink>
          <a:srgbClr val="666699"/>
        </a:hlink>
        <a:folHlink>
          <a:srgbClr val="B2B2B2"/>
        </a:folHlink>
      </a:clrScheme>
      <a:clrMap bg1="lt1" tx1="dk1" bg2="lt2" tx2="dk2" accent1="accent1" accent2="accent2" accent3="accent3" accent4="accent4" accent5="accent5" accent6="accent6" hlink="hlink" folHlink="folHlink"/>
    </a:extraClrScheme>
    <a:extraClrScheme>
      <a:clrScheme name="Axis 8">
        <a:dk1>
          <a:srgbClr val="292929"/>
        </a:dk1>
        <a:lt1>
          <a:srgbClr val="FFFFFF"/>
        </a:lt1>
        <a:dk2>
          <a:srgbClr val="000000"/>
        </a:dk2>
        <a:lt2>
          <a:srgbClr val="808080"/>
        </a:lt2>
        <a:accent1>
          <a:srgbClr val="CC9900"/>
        </a:accent1>
        <a:accent2>
          <a:srgbClr val="CCCC99"/>
        </a:accent2>
        <a:accent3>
          <a:srgbClr val="FFFFFF"/>
        </a:accent3>
        <a:accent4>
          <a:srgbClr val="212121"/>
        </a:accent4>
        <a:accent5>
          <a:srgbClr val="E2CAAA"/>
        </a:accent5>
        <a:accent6>
          <a:srgbClr val="B9B98A"/>
        </a:accent6>
        <a:hlink>
          <a:srgbClr val="999933"/>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Axis</Template>
  <TotalTime>2674</TotalTime>
  <Words>2330</Words>
  <Application>Microsoft Macintosh PowerPoint</Application>
  <PresentationFormat>On-screen Show (4:3)</PresentationFormat>
  <Paragraphs>495</Paragraphs>
  <Slides>45</Slides>
  <Notes>3</Notes>
  <HiddenSlides>0</HiddenSlides>
  <MMClips>0</MMClips>
  <ScaleCrop>false</ScaleCrop>
  <HeadingPairs>
    <vt:vector size="4" baseType="variant">
      <vt:variant>
        <vt:lpstr>Theme</vt:lpstr>
      </vt:variant>
      <vt:variant>
        <vt:i4>1</vt:i4>
      </vt:variant>
      <vt:variant>
        <vt:lpstr>Slide Titles</vt:lpstr>
      </vt:variant>
      <vt:variant>
        <vt:i4>45</vt:i4>
      </vt:variant>
    </vt:vector>
  </HeadingPairs>
  <TitlesOfParts>
    <vt:vector size="46" baseType="lpstr">
      <vt:lpstr>Axis</vt:lpstr>
      <vt:lpstr>PowerPoint Presentation</vt:lpstr>
      <vt:lpstr>Topic Segmentation</vt:lpstr>
      <vt:lpstr>Administrative</vt:lpstr>
      <vt:lpstr>Today’s class</vt:lpstr>
      <vt:lpstr>Topic segmentation</vt:lpstr>
      <vt:lpstr>Topic segmentation for IR</vt:lpstr>
      <vt:lpstr>Data: Broadcast news</vt:lpstr>
      <vt:lpstr>Data: Expository texts</vt:lpstr>
      <vt:lpstr>Data: Narrative texts</vt:lpstr>
      <vt:lpstr>Data: Synthetic</vt:lpstr>
      <vt:lpstr>How hard is this problem?</vt:lpstr>
      <vt:lpstr>Data Sets</vt:lpstr>
      <vt:lpstr>General problem setup</vt:lpstr>
      <vt:lpstr>Data Set Cues</vt:lpstr>
      <vt:lpstr>Previous Methods</vt:lpstr>
      <vt:lpstr>Similarity based</vt:lpstr>
      <vt:lpstr>Similarity Based</vt:lpstr>
      <vt:lpstr>Similarity Measures</vt:lpstr>
      <vt:lpstr>Similarity Measures: PLSA</vt:lpstr>
      <vt:lpstr>Similarity Measures: PLSA</vt:lpstr>
      <vt:lpstr>Lexical chains</vt:lpstr>
      <vt:lpstr>Lexical chains</vt:lpstr>
      <vt:lpstr>Lexical chains</vt:lpstr>
      <vt:lpstr>Feature based: Binary classifier setup</vt:lpstr>
      <vt:lpstr>Feature based: Binary classifier setup</vt:lpstr>
      <vt:lpstr>Feature based</vt:lpstr>
      <vt:lpstr>Features?</vt:lpstr>
      <vt:lpstr>Evaluation</vt:lpstr>
      <vt:lpstr>Evaluation</vt:lpstr>
      <vt:lpstr>Evaluation metrics</vt:lpstr>
      <vt:lpstr>Evaluation metrics</vt:lpstr>
      <vt:lpstr>Example data set</vt:lpstr>
      <vt:lpstr>Performance of some approaches</vt:lpstr>
      <vt:lpstr>Narrative document properties</vt:lpstr>
      <vt:lpstr>Narrative document properties</vt:lpstr>
      <vt:lpstr>Narrative document properties</vt:lpstr>
      <vt:lpstr>Narrative document properties</vt:lpstr>
      <vt:lpstr>Biohazard and  Demon in the Freezer (SVM)</vt:lpstr>
      <vt:lpstr>Grolier’s results</vt:lpstr>
      <vt:lpstr>Concluding comments</vt:lpstr>
      <vt:lpstr>References</vt:lpstr>
      <vt:lpstr>Discussion</vt:lpstr>
      <vt:lpstr>Analysis of features</vt:lpstr>
      <vt:lpstr>Analysis of features</vt:lpstr>
      <vt:lpstr>Example reweighting</vt:lpstr>
    </vt:vector>
  </TitlesOfParts>
  <Company>is cool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Segmenting Narrative Documents</dc:title>
  <dc:creator>Dave</dc:creator>
  <cp:lastModifiedBy>David Kauchak</cp:lastModifiedBy>
  <cp:revision>354</cp:revision>
  <dcterms:created xsi:type="dcterms:W3CDTF">2009-10-21T16:31:52Z</dcterms:created>
  <dcterms:modified xsi:type="dcterms:W3CDTF">2012-10-25T15:02:16Z</dcterms:modified>
</cp:coreProperties>
</file>