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1169" r:id="rId2"/>
    <p:sldId id="1125" r:id="rId3"/>
    <p:sldId id="1192" r:id="rId4"/>
    <p:sldId id="1193" r:id="rId5"/>
    <p:sldId id="1194" r:id="rId6"/>
    <p:sldId id="1195" r:id="rId7"/>
    <p:sldId id="1196" r:id="rId8"/>
    <p:sldId id="1197" r:id="rId9"/>
    <p:sldId id="1198" r:id="rId10"/>
    <p:sldId id="1199" r:id="rId11"/>
    <p:sldId id="1200" r:id="rId12"/>
    <p:sldId id="1177" r:id="rId13"/>
    <p:sldId id="1178" r:id="rId14"/>
    <p:sldId id="1201" r:id="rId15"/>
    <p:sldId id="1179" r:id="rId16"/>
    <p:sldId id="1180" r:id="rId17"/>
    <p:sldId id="1181" r:id="rId18"/>
    <p:sldId id="1182" r:id="rId19"/>
    <p:sldId id="1183" r:id="rId20"/>
    <p:sldId id="1203" r:id="rId21"/>
    <p:sldId id="1184" r:id="rId22"/>
    <p:sldId id="1185" r:id="rId23"/>
    <p:sldId id="1186" r:id="rId24"/>
    <p:sldId id="1187" r:id="rId25"/>
    <p:sldId id="1188" r:id="rId26"/>
    <p:sldId id="1189" r:id="rId27"/>
    <p:sldId id="1204" r:id="rId28"/>
    <p:sldId id="1205" r:id="rId29"/>
    <p:sldId id="1190" r:id="rId30"/>
    <p:sldId id="1191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489C62"/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0" autoAdjust="0"/>
    <p:restoredTop sz="94660"/>
  </p:normalViewPr>
  <p:slideViewPr>
    <p:cSldViewPr>
      <p:cViewPr varScale="1">
        <p:scale>
          <a:sx n="90" d="100"/>
          <a:sy n="90" d="100"/>
        </p:scale>
        <p:origin x="-112" y="-3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-110" charset="0"/>
              </a:defRPr>
            </a:lvl1pPr>
          </a:lstStyle>
          <a:p>
            <a:fld id="{E04EC45A-7122-3C4B-8B36-824D2C3D23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29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Lucida Sans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E48BE2C-E881-8445-A0D8-57F903F1A1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59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fld id="{C760D914-EAD5-BD49-B43C-C4AAD82B6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020642-9D79-BA46-AD7E-690CDA3917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E56EC-1412-8048-8B3A-B5EAB0C13B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05D91-92A4-CA45-8A2B-19A128027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A9F34-E79C-8F4C-A0EE-399954C383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048EC-C68B-C347-A3FF-B50AA5DE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19AD6-9D8B-5549-A7A9-03BC38BC34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76D6-7B96-2747-A37B-BE5C2D22C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BBC32A-F2B3-9641-A8A9-21C56B852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4E0A76-3FA6-E841-A65E-1E2C3B4A7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20716-6FCB-154B-B2A2-84A017C27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8CFD7-5C0C-0546-9203-17E23A268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10" charset="0"/>
              </a:defRPr>
            </a:lvl1pPr>
          </a:lstStyle>
          <a:p>
            <a:fld id="{0494ABF7-C6FA-CC48-A994-5B9A7F1245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 sz="24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Helvetica" pitchFamily="-107" charset="0"/>
                <a:ea typeface="Times New Roman" pitchFamily="-107" charset="0"/>
                <a:cs typeface="Times New Roman" pitchFamily="-107" charset="0"/>
              </a:rPr>
              <a:t>Duplicat</a:t>
            </a:r>
            <a:r>
              <a:rPr lang="en-US" sz="3200" smtClean="0">
                <a:latin typeface="Helvetica" pitchFamily="-107" charset="0"/>
                <a:ea typeface="Times New Roman" pitchFamily="-107" charset="0"/>
                <a:cs typeface="Times New Roman" pitchFamily="-107" charset="0"/>
              </a:rPr>
              <a:t>e Detection</a:t>
            </a:r>
            <a:endParaRPr lang="en-US" sz="3200" dirty="0">
              <a:latin typeface="Helvetica" pitchFamily="-107" charset="0"/>
              <a:ea typeface="Times New Roman" pitchFamily="-107" charset="0"/>
              <a:cs typeface="Times New Roman" pitchFamily="-107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David Kauchak</a:t>
            </a:r>
          </a:p>
          <a:p>
            <a:pPr algn="r" eaLnBrk="1" hangingPunct="1">
              <a:buFont typeface="Wingdings" pitchFamily="-107" charset="2"/>
              <a:buNone/>
            </a:pPr>
            <a:r>
              <a:rPr lang="en-US" dirty="0" smtClean="0"/>
              <a:t>cs458</a:t>
            </a:r>
            <a:endParaRPr lang="en-US" dirty="0"/>
          </a:p>
          <a:p>
            <a:pPr algn="r" eaLnBrk="1" hangingPunct="1">
              <a:buFont typeface="Wingdings" pitchFamily="-107" charset="2"/>
              <a:buNone/>
            </a:pPr>
            <a:r>
              <a:rPr lang="en-US" dirty="0"/>
              <a:t>Fall </a:t>
            </a:r>
            <a:r>
              <a:rPr lang="en-US" dirty="0" smtClean="0"/>
              <a:t>2012</a:t>
            </a:r>
            <a:endParaRPr lang="en-US" dirty="0"/>
          </a:p>
          <a:p>
            <a:pPr algn="r" eaLnBrk="1" hangingPunct="1">
              <a:buFont typeface="Wingdings" pitchFamily="-107" charset="2"/>
              <a:buNone/>
            </a:pPr>
            <a:r>
              <a:rPr lang="en-US" sz="1300" i="1" dirty="0">
                <a:solidFill>
                  <a:srgbClr val="437085"/>
                </a:solidFill>
              </a:rPr>
              <a:t>adapted from:</a:t>
            </a:r>
            <a:br>
              <a:rPr lang="en-US" sz="1300" i="1" dirty="0">
                <a:solidFill>
                  <a:srgbClr val="437085"/>
                </a:solidFill>
              </a:rPr>
            </a:br>
            <a:r>
              <a:rPr lang="en-US" sz="1300" dirty="0"/>
              <a:t>http://www.stanford.edu/class/cs276/handouts/</a:t>
            </a:r>
            <a:r>
              <a:rPr lang="en-US" sz="1300" dirty="0" smtClean="0"/>
              <a:t>lecture14-Crawling.</a:t>
            </a:r>
            <a:r>
              <a:rPr lang="en-US" sz="1300" dirty="0"/>
              <a:t>ppt</a:t>
            </a:r>
            <a:endParaRPr lang="en-US" sz="1300" dirty="0">
              <a:solidFill>
                <a:schemeClr val="accent1"/>
              </a:solidFill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snippet/summary generation</a:t>
            </a:r>
            <a:endParaRPr lang="en-US" dirty="0" smtClean="0"/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pelling correction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edit distance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-grams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jaccard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coefficient</a:t>
            </a:r>
            <a:endParaRPr lang="en-US" dirty="0" smtClean="0">
              <a:ea typeface="+mn-ea"/>
              <a:cs typeface="+mn-cs"/>
            </a:endParaRPr>
          </a:p>
          <a:p>
            <a:pPr lvl="1"/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r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elevance feedback</a:t>
            </a:r>
          </a:p>
        </p:txBody>
      </p:sp>
    </p:spTree>
    <p:extLst>
      <p:ext uri="{BB962C8B-B14F-4D97-AF65-F5344CB8AC3E}">
        <p14:creationId xmlns:p14="http://schemas.microsoft.com/office/powerpoint/2010/main" val="2429946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web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web search engine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spam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estimating the size of the web (or the size of a search engine's index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59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Duplicate detection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6324600"/>
            <a:ext cx="830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http://rlv.zcache.com/cartoon_man_with_balled_fist_postcard-p239288482636625726trdg_400.jpg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2286000"/>
            <a:ext cx="2514600" cy="3277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295400" y="2286000"/>
            <a:ext cx="2514600" cy="327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27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400" dirty="0" smtClean="0"/>
              <a:t>The web is full of duplicated content</a:t>
            </a:r>
          </a:p>
          <a:p>
            <a:pPr lvl="1" eaLnBrk="1" hangingPunct="1"/>
            <a:r>
              <a:rPr lang="en-US" sz="2000" dirty="0" smtClean="0"/>
              <a:t>Redundancy/mirroring</a:t>
            </a:r>
          </a:p>
          <a:p>
            <a:pPr lvl="1" eaLnBrk="1" hangingPunct="1"/>
            <a:r>
              <a:rPr lang="en-US" sz="2000" dirty="0" smtClean="0"/>
              <a:t>Copied content</a:t>
            </a:r>
          </a:p>
          <a:p>
            <a:pPr marL="0" indent="0" eaLnBrk="1" hangingPunct="1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Do we care?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can we detect duplicates?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Many approaches…. Today: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Hashing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Hash each document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Compares hashes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For those that are equal, check if the content is equal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3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challenge: efficiency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905000"/>
            <a:ext cx="1227826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43000" y="1905000"/>
            <a:ext cx="1295400" cy="16882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514600"/>
            <a:ext cx="976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dup(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2514600"/>
            <a:ext cx="301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2514600"/>
            <a:ext cx="3674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Are two documents duplicates?</a:t>
            </a:r>
            <a:br>
              <a:rPr lang="en-US" sz="1800" dirty="0" smtClean="0">
                <a:solidFill>
                  <a:srgbClr val="0000FF"/>
                </a:solidFill>
              </a:rPr>
            </a:br>
            <a:r>
              <a:rPr lang="en-US" sz="1800" dirty="0" smtClean="0">
                <a:solidFill>
                  <a:srgbClr val="0000FF"/>
                </a:solidFill>
              </a:rPr>
              <a:t>(has to be fast!)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447800" y="3962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447800" y="49530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1656546" y="59237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754429" y="5021630"/>
            <a:ext cx="2884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lots of documents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48200" y="4953000"/>
            <a:ext cx="3651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Can’t do afford to do complete</a:t>
            </a:r>
            <a:br>
              <a:rPr lang="en-US" sz="1800" dirty="0" smtClean="0">
                <a:solidFill>
                  <a:srgbClr val="0000FF"/>
                </a:solidFill>
              </a:rPr>
            </a:br>
            <a:r>
              <a:rPr lang="en-US" sz="1800" dirty="0" smtClean="0">
                <a:solidFill>
                  <a:srgbClr val="0000FF"/>
                </a:solidFill>
              </a:rPr>
              <a:t>pairwise comparisons.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43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828800"/>
            <a:ext cx="2514600" cy="3277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38200" y="3200400"/>
            <a:ext cx="2514600" cy="32772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6705600" y="2971800"/>
            <a:ext cx="38100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9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Near duplicate </a:t>
            </a:r>
            <a:r>
              <a:rPr lang="en-US" dirty="0"/>
              <a:t>documents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Many</a:t>
            </a:r>
            <a:r>
              <a:rPr lang="en-US" sz="2000" dirty="0"/>
              <a:t>, many cases of near duplicates</a:t>
            </a:r>
          </a:p>
          <a:p>
            <a:pPr lvl="1" eaLnBrk="1" hangingPunct="1"/>
            <a:r>
              <a:rPr lang="en-US" sz="1800" dirty="0"/>
              <a:t>E.g.,</a:t>
            </a:r>
            <a:r>
              <a:rPr lang="en-US" sz="1800" dirty="0" smtClean="0"/>
              <a:t> last </a:t>
            </a:r>
            <a:r>
              <a:rPr lang="en-US" sz="1800" dirty="0"/>
              <a:t>modified date the only difference between two copies of a </a:t>
            </a:r>
            <a:r>
              <a:rPr lang="en-US" sz="1800" dirty="0" smtClean="0"/>
              <a:t>page</a:t>
            </a:r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A good hashing function specifically tries not to have collisions</a:t>
            </a:r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Ideas?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1800" dirty="0" smtClean="0"/>
              <a:t>Locality sensitive hashing – (http://</a:t>
            </a:r>
            <a:r>
              <a:rPr lang="en-US" sz="1800" dirty="0" err="1" smtClean="0"/>
              <a:t>www.mit.edu/~andoni/LSH</a:t>
            </a:r>
            <a:r>
              <a:rPr lang="en-US" sz="1800" dirty="0" smtClean="0"/>
              <a:t>/)</a:t>
            </a:r>
          </a:p>
          <a:p>
            <a:pPr lvl="1" eaLnBrk="1" hangingPunct="1"/>
            <a:r>
              <a:rPr lang="en-US" sz="1800" dirty="0" smtClean="0"/>
              <a:t>Similarity – main challenge is efficiency!</a:t>
            </a:r>
          </a:p>
        </p:txBody>
      </p:sp>
    </p:spTree>
    <p:extLst>
      <p:ext uri="{BB962C8B-B14F-4D97-AF65-F5344CB8AC3E}">
        <p14:creationId xmlns:p14="http://schemas.microsoft.com/office/powerpoint/2010/main" val="3980034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Computing Similarity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5105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000" dirty="0" smtClean="0"/>
              <a:t>We could use edit distance, but way too slow</a:t>
            </a:r>
          </a:p>
          <a:p>
            <a:pPr marL="0" indent="0" eaLnBrk="1" hangingPunct="1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What did we do for spelling correction?</a:t>
            </a:r>
          </a:p>
          <a:p>
            <a:pPr marL="0" indent="0" eaLnBrk="1" hangingPunct="1">
              <a:buNone/>
            </a:pPr>
            <a:endParaRPr lang="en-US" sz="2400" dirty="0" smtClean="0"/>
          </a:p>
          <a:p>
            <a:pPr marL="0" indent="0" eaLnBrk="1" hangingPunct="1">
              <a:buNone/>
            </a:pPr>
            <a:r>
              <a:rPr lang="en-US" sz="2400" dirty="0" smtClean="0"/>
              <a:t>compare word n-grams (shingles) overlap</a:t>
            </a:r>
          </a:p>
          <a:p>
            <a:pPr lvl="1" eaLnBrk="1" hangingPunct="1"/>
            <a:r>
              <a:rPr lang="en-US" sz="2000" b="1" i="1" dirty="0"/>
              <a:t>a rose is a rose is a rose</a:t>
            </a:r>
            <a:r>
              <a:rPr lang="en-US" sz="2000" dirty="0"/>
              <a:t> → </a:t>
            </a:r>
          </a:p>
          <a:p>
            <a:pPr lvl="1" eaLnBrk="1" hangingPunct="1">
              <a:buFont typeface="Wingdings" pitchFamily="-107" charset="2"/>
              <a:buNone/>
            </a:pPr>
            <a:r>
              <a:rPr lang="en-US" sz="2000" dirty="0"/>
              <a:t>      </a:t>
            </a:r>
            <a:r>
              <a:rPr lang="en-US" sz="2000" dirty="0" err="1">
                <a:solidFill>
                  <a:srgbClr val="A50021"/>
                </a:solidFill>
              </a:rPr>
              <a:t>a_rose_is_a</a:t>
            </a:r>
            <a:r>
              <a:rPr lang="en-US" sz="2000" dirty="0"/>
              <a:t> </a:t>
            </a:r>
          </a:p>
          <a:p>
            <a:pPr lvl="1" eaLnBrk="1" hangingPunct="1">
              <a:buFont typeface="Wingdings" pitchFamily="-107" charset="2"/>
              <a:buNone/>
            </a:pPr>
            <a:r>
              <a:rPr lang="en-US" sz="2000" dirty="0"/>
              <a:t>          </a:t>
            </a:r>
            <a:r>
              <a:rPr lang="en-US" sz="2000" dirty="0" err="1">
                <a:solidFill>
                  <a:srgbClr val="009900"/>
                </a:solidFill>
              </a:rPr>
              <a:t>rose_is_a_rose</a:t>
            </a:r>
            <a:endParaRPr lang="en-US" sz="2000" dirty="0"/>
          </a:p>
          <a:p>
            <a:pPr lvl="1" eaLnBrk="1" hangingPunct="1">
              <a:buFont typeface="Wingdings" pitchFamily="-107" charset="2"/>
              <a:buNone/>
            </a:pPr>
            <a:r>
              <a:rPr lang="en-US" sz="2000" dirty="0">
                <a:solidFill>
                  <a:srgbClr val="3333FF"/>
                </a:solidFill>
              </a:rPr>
              <a:t>                   </a:t>
            </a:r>
            <a:r>
              <a:rPr lang="en-US" sz="2000" dirty="0" err="1">
                <a:solidFill>
                  <a:srgbClr val="3333FF"/>
                </a:solidFill>
              </a:rPr>
              <a:t>is_a_rose_is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</a:p>
          <a:p>
            <a:pPr lvl="1" eaLnBrk="1" hangingPunct="1">
              <a:buFont typeface="Wingdings" pitchFamily="-107" charset="2"/>
              <a:buNone/>
            </a:pPr>
            <a:r>
              <a:rPr lang="en-US" sz="2000" dirty="0">
                <a:solidFill>
                  <a:srgbClr val="3333FF"/>
                </a:solidFill>
              </a:rPr>
              <a:t>				</a:t>
            </a:r>
            <a:r>
              <a:rPr lang="en-US" sz="2000" dirty="0">
                <a:solidFill>
                  <a:srgbClr val="A50021"/>
                </a:solidFill>
              </a:rPr>
              <a:t> </a:t>
            </a:r>
            <a:r>
              <a:rPr lang="en-US" sz="2000" dirty="0" err="1">
                <a:solidFill>
                  <a:srgbClr val="A50021"/>
                </a:solidFill>
              </a:rPr>
              <a:t>a_rose_is_a</a:t>
            </a:r>
            <a:endParaRPr lang="en-US" sz="2000" dirty="0" smtClean="0"/>
          </a:p>
          <a:p>
            <a:pPr marL="0" indent="0" eaLnBrk="1" hangingPunct="1">
              <a:buNone/>
            </a:pPr>
            <a:endParaRPr lang="en-US" sz="2000" dirty="0" smtClean="0"/>
          </a:p>
          <a:p>
            <a:pPr marL="0" indent="0" eaLnBrk="1" hangingPunct="1">
              <a:buNone/>
            </a:pPr>
            <a:r>
              <a:rPr lang="en-US" sz="2000" dirty="0" smtClean="0"/>
              <a:t>Use </a:t>
            </a:r>
            <a:r>
              <a:rPr lang="en-US" sz="2000" dirty="0" err="1" smtClean="0"/>
              <a:t>Jaccard</a:t>
            </a:r>
            <a:r>
              <a:rPr lang="en-US" sz="2000" dirty="0" smtClean="0"/>
              <a:t> Coefficient to measure the similarity between documents (A and B)/(A or 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419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N-gram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Computing </a:t>
            </a:r>
            <a:r>
              <a:rPr lang="en-US" sz="2000" u="sng" dirty="0" smtClean="0"/>
              <a:t>exact</a:t>
            </a:r>
            <a:r>
              <a:rPr lang="en-US" sz="2000" dirty="0" smtClean="0"/>
              <a:t> set intersection of </a:t>
            </a:r>
            <a:r>
              <a:rPr lang="en-US" sz="2000" dirty="0" err="1" smtClean="0"/>
              <a:t>n</a:t>
            </a:r>
            <a:r>
              <a:rPr lang="en-US" sz="2000" dirty="0" smtClean="0"/>
              <a:t>-grams between </a:t>
            </a:r>
            <a:r>
              <a:rPr lang="en-US" sz="2000" u="sng" dirty="0" smtClean="0"/>
              <a:t>all</a:t>
            </a:r>
            <a:r>
              <a:rPr lang="en-US" sz="2000" dirty="0" smtClean="0"/>
              <a:t> pairs of documents is expensive/intractable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How did we solve the efficiency problem for spelling correction?</a:t>
            </a:r>
          </a:p>
          <a:p>
            <a:pPr lvl="1"/>
            <a:r>
              <a:rPr lang="en-US" sz="1800" dirty="0" smtClean="0"/>
              <a:t>Indexed words by character </a:t>
            </a:r>
            <a:r>
              <a:rPr lang="en-US" sz="1800" dirty="0" err="1" smtClean="0"/>
              <a:t>n</a:t>
            </a:r>
            <a:r>
              <a:rPr lang="en-US" sz="1800" dirty="0" smtClean="0"/>
              <a:t>-grams</a:t>
            </a:r>
          </a:p>
          <a:p>
            <a:pPr lvl="1"/>
            <a:r>
              <a:rPr lang="en-US" sz="1800" dirty="0" smtClean="0"/>
              <a:t>AND query of the character </a:t>
            </a:r>
            <a:r>
              <a:rPr lang="en-US" sz="1800" dirty="0" err="1" smtClean="0"/>
              <a:t>n</a:t>
            </a:r>
            <a:r>
              <a:rPr lang="en-US" sz="1800" dirty="0" smtClean="0"/>
              <a:t>-grams in our query word</a:t>
            </a:r>
          </a:p>
          <a:p>
            <a:pPr marL="0" indent="0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Will this work for documents?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Number of word n-grams for a document is too large!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6514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Efficient calculation of JC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239000" cy="106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Use a hash function that maps an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</a:t>
            </a:r>
            <a:r>
              <a:rPr lang="en-US" sz="2800" dirty="0" smtClean="0"/>
              <a:t>-gram to a 64 bit number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1105205" y="33051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324405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33395" y="4267200"/>
            <a:ext cx="131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dirty="0" smtClean="0"/>
              <a:t>-grams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315005" y="30622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315005" y="32273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3315005" y="33924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3315005" y="35575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315005" y="37226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315005" y="38877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315005" y="40528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315005" y="42179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ight Arrow 15"/>
          <p:cNvSpPr/>
          <p:nvPr/>
        </p:nvSpPr>
        <p:spPr bwMode="auto">
          <a:xfrm>
            <a:off x="4534205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24805" y="2819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5524805" y="3048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5524805" y="3276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5524805" y="3505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5524805" y="37338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5524805" y="3962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5524805" y="4191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4" name="Document"/>
          <p:cNvSpPr>
            <a:spLocks noEditPoints="1" noChangeArrowheads="1"/>
          </p:cNvSpPr>
          <p:nvPr/>
        </p:nvSpPr>
        <p:spPr bwMode="auto">
          <a:xfrm>
            <a:off x="1143000" y="532953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2362200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352800" y="50866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352800" y="52517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352800" y="54168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352800" y="55819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352800" y="57470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3352800" y="59121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3352800" y="60772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3352800" y="62423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Right Arrow 34"/>
          <p:cNvSpPr/>
          <p:nvPr/>
        </p:nvSpPr>
        <p:spPr bwMode="auto">
          <a:xfrm>
            <a:off x="4572000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62600" y="4843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5562600" y="5072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5562600" y="53009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5562600" y="55295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5562600" y="57581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5562600" y="5986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5562600" y="6215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7239000" y="4191000"/>
            <a:ext cx="1633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Jaccard</a:t>
            </a:r>
            <a:endParaRPr lang="en-US" dirty="0" smtClean="0"/>
          </a:p>
          <a:p>
            <a:r>
              <a:rPr lang="en-US" dirty="0" smtClean="0"/>
              <a:t>Coefficient</a:t>
            </a:r>
            <a:endParaRPr lang="en-US" dirty="0"/>
          </a:p>
        </p:txBody>
      </p:sp>
      <p:sp>
        <p:nvSpPr>
          <p:cNvPr id="44" name="Right Arrow 43"/>
          <p:cNvSpPr/>
          <p:nvPr/>
        </p:nvSpPr>
        <p:spPr bwMode="auto">
          <a:xfrm rot="2208205">
            <a:off x="6377975" y="3878430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ight Arrow 44"/>
          <p:cNvSpPr/>
          <p:nvPr/>
        </p:nvSpPr>
        <p:spPr bwMode="auto">
          <a:xfrm rot="19188642">
            <a:off x="6530375" y="4869029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54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Administrative</a:t>
            </a:r>
            <a:endParaRPr lang="en-US" sz="4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876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Assignment 3</a:t>
            </a:r>
          </a:p>
          <a:p>
            <a:pPr eaLnBrk="1" hangingPunct="1"/>
            <a:r>
              <a:rPr lang="en-US" sz="2400" dirty="0" smtClean="0"/>
              <a:t>Midterm</a:t>
            </a:r>
          </a:p>
          <a:p>
            <a:pPr lvl="1" eaLnBrk="1" hangingPunct="1"/>
            <a:r>
              <a:rPr lang="en-US" dirty="0" smtClean="0"/>
              <a:t>posted online by tomorrow morning</a:t>
            </a:r>
          </a:p>
          <a:p>
            <a:pPr lvl="1" eaLnBrk="1" hangingPunct="1"/>
            <a:r>
              <a:rPr lang="en-US" dirty="0" smtClean="0"/>
              <a:t>take it by Tue. at midnight</a:t>
            </a:r>
          </a:p>
          <a:p>
            <a:pPr lvl="1" eaLnBrk="1" hangingPunct="1"/>
            <a:r>
              <a:rPr lang="en-US" dirty="0" smtClean="0"/>
              <a:t>1.5 hours</a:t>
            </a:r>
            <a:endParaRPr lang="en-US" dirty="0"/>
          </a:p>
          <a:p>
            <a:pPr lvl="1" eaLnBrk="1" hangingPunct="1"/>
            <a:r>
              <a:rPr lang="en-US" dirty="0" smtClean="0"/>
              <a:t>Don’t talk to anyone about it until after Tuesday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Efficient calculation of JC</a:t>
            </a:r>
            <a:endParaRPr lang="en-US" dirty="0"/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304800" y="33051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15240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2990" y="4267200"/>
            <a:ext cx="131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dirty="0" smtClean="0"/>
              <a:t>-grams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14600" y="30622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514600" y="32273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14600" y="33924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14600" y="35575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514600" y="37226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514600" y="38877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514600" y="40528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514600" y="42179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ight Arrow 15"/>
          <p:cNvSpPr/>
          <p:nvPr/>
        </p:nvSpPr>
        <p:spPr bwMode="auto">
          <a:xfrm>
            <a:off x="37338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2819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3048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724400" y="3276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3505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37338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3962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724400" y="4191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4" name="Document"/>
          <p:cNvSpPr>
            <a:spLocks noEditPoints="1" noChangeArrowheads="1"/>
          </p:cNvSpPr>
          <p:nvPr/>
        </p:nvSpPr>
        <p:spPr bwMode="auto">
          <a:xfrm>
            <a:off x="342595" y="532953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5617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52395" y="50866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552395" y="52517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552395" y="54168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552395" y="55819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552395" y="57470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552395" y="59121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552395" y="60772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552395" y="62423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Right Arrow 34"/>
          <p:cNvSpPr/>
          <p:nvPr/>
        </p:nvSpPr>
        <p:spPr bwMode="auto">
          <a:xfrm>
            <a:off x="37715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2195" y="4843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762195" y="5072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4762195" y="53009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4762195" y="55295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4762195" y="57581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4762195" y="5986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762195" y="6215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638800" y="38100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I’ve reduced the storage. but  h</a:t>
            </a:r>
            <a:r>
              <a:rPr lang="en-US" dirty="0" smtClean="0">
                <a:solidFill>
                  <a:srgbClr val="FF0000"/>
                </a:solidFill>
              </a:rPr>
              <a:t>ow can I tell if they’re similar?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762000" y="1676400"/>
            <a:ext cx="723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07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-107" charset="2"/>
              <a:buNone/>
            </a:pPr>
            <a:r>
              <a:rPr lang="en-US" sz="2800" dirty="0" smtClean="0"/>
              <a:t>Use a hash function that maps an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</a:t>
            </a:r>
            <a:r>
              <a:rPr lang="en-US" sz="2800" dirty="0" smtClean="0"/>
              <a:t>-gram to a 64 bit number</a:t>
            </a:r>
          </a:p>
        </p:txBody>
      </p:sp>
    </p:spTree>
    <p:extLst>
      <p:ext uri="{BB962C8B-B14F-4D97-AF65-F5344CB8AC3E}">
        <p14:creationId xmlns:p14="http://schemas.microsoft.com/office/powerpoint/2010/main" val="3649583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Efficient calculation of JC</a:t>
            </a:r>
            <a:endParaRPr lang="en-US" dirty="0"/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304800" y="33051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15240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2990" y="4267200"/>
            <a:ext cx="131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dirty="0" smtClean="0"/>
              <a:t>-grams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14600" y="30622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514600" y="32273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14600" y="33924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14600" y="35575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514600" y="37226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514600" y="38877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514600" y="40528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514600" y="42179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ight Arrow 15"/>
          <p:cNvSpPr/>
          <p:nvPr/>
        </p:nvSpPr>
        <p:spPr bwMode="auto">
          <a:xfrm>
            <a:off x="37338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2819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3048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724400" y="3276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3505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37338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3962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724400" y="4191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4" name="Document"/>
          <p:cNvSpPr>
            <a:spLocks noEditPoints="1" noChangeArrowheads="1"/>
          </p:cNvSpPr>
          <p:nvPr/>
        </p:nvSpPr>
        <p:spPr bwMode="auto">
          <a:xfrm>
            <a:off x="342595" y="532953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5617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52395" y="50866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552395" y="52517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552395" y="54168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552395" y="55819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552395" y="57470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552395" y="59121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552395" y="60772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552395" y="62423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Right Arrow 34"/>
          <p:cNvSpPr/>
          <p:nvPr/>
        </p:nvSpPr>
        <p:spPr bwMode="auto">
          <a:xfrm>
            <a:off x="37715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2195" y="4843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762195" y="5072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4762195" y="53009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4762195" y="55295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4762195" y="57581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4762195" y="5986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762195" y="6215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410200" y="4168914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we </a:t>
            </a:r>
            <a:r>
              <a:rPr lang="en-US" sz="2000" dirty="0" smtClean="0">
                <a:solidFill>
                  <a:srgbClr val="FF0000"/>
                </a:solidFill>
              </a:rPr>
              <a:t>just compared</a:t>
            </a:r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smallest one of each?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762000" y="1676400"/>
            <a:ext cx="723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07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-107" charset="2"/>
              <a:buNone/>
            </a:pPr>
            <a:r>
              <a:rPr lang="en-US" sz="2800" dirty="0" smtClean="0"/>
              <a:t>Use a hash function that maps an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</a:t>
            </a:r>
            <a:r>
              <a:rPr lang="en-US" sz="2800" dirty="0" smtClean="0"/>
              <a:t>-gram to a 64 bit number</a:t>
            </a:r>
          </a:p>
        </p:txBody>
      </p:sp>
    </p:spTree>
    <p:extLst>
      <p:ext uri="{BB962C8B-B14F-4D97-AF65-F5344CB8AC3E}">
        <p14:creationId xmlns:p14="http://schemas.microsoft.com/office/powerpoint/2010/main" val="2211234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Efficient calculation of JC</a:t>
            </a:r>
            <a:endParaRPr lang="en-US" dirty="0"/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304800" y="33051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15240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2990" y="4267200"/>
            <a:ext cx="1313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</a:t>
            </a:r>
            <a:r>
              <a:rPr lang="en-US" dirty="0" smtClean="0"/>
              <a:t>-grams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514600" y="30622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514600" y="32273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514600" y="33924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14600" y="35575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514600" y="37226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514600" y="38877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2514600" y="40528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2514600" y="42179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ight Arrow 15"/>
          <p:cNvSpPr/>
          <p:nvPr/>
        </p:nvSpPr>
        <p:spPr bwMode="auto">
          <a:xfrm>
            <a:off x="3733800" y="35337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2819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3048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724400" y="3276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724400" y="3505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37338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3962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4724400" y="4191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4" name="Document"/>
          <p:cNvSpPr>
            <a:spLocks noEditPoints="1" noChangeArrowheads="1"/>
          </p:cNvSpPr>
          <p:nvPr/>
        </p:nvSpPr>
        <p:spPr bwMode="auto">
          <a:xfrm>
            <a:off x="342595" y="532953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15617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552395" y="50866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552395" y="52517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552395" y="54168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2552395" y="55819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552395" y="57470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2552395" y="59121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2552395" y="60772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552395" y="624234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Right Arrow 34"/>
          <p:cNvSpPr/>
          <p:nvPr/>
        </p:nvSpPr>
        <p:spPr bwMode="auto">
          <a:xfrm>
            <a:off x="3771595" y="555813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62195" y="4843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762195" y="5072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4762195" y="53009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4762195" y="55295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4762195" y="57581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4762195" y="59867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4762195" y="621539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486400" y="3475672"/>
            <a:ext cx="312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1800" dirty="0" smtClean="0">
                <a:solidFill>
                  <a:srgbClr val="0000FF"/>
                </a:solidFill>
              </a:rPr>
              <a:t> Permute all 64 bit numbers</a:t>
            </a:r>
          </a:p>
          <a:p>
            <a:pPr>
              <a:buFontTx/>
              <a:buChar char="-"/>
            </a:pPr>
            <a:r>
              <a:rPr lang="en-US" sz="1800" dirty="0" smtClean="0">
                <a:solidFill>
                  <a:srgbClr val="0000FF"/>
                </a:solidFill>
              </a:rPr>
              <a:t> Compare smallest values</a:t>
            </a:r>
          </a:p>
          <a:p>
            <a:pPr>
              <a:buFontTx/>
              <a:buChar char="-"/>
            </a:pPr>
            <a:r>
              <a:rPr lang="en-US" sz="1800" dirty="0" smtClean="0">
                <a:solidFill>
                  <a:srgbClr val="0000FF"/>
                </a:solidFill>
              </a:rPr>
              <a:t> Repeat some number of times (say 200)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762000" y="1676400"/>
            <a:ext cx="7239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60000"/>
              <a:buFont typeface="Wingdings" pitchFamily="-107" charset="2"/>
              <a:buChar char="n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-107" charset="2"/>
              <a:buChar char="n"/>
              <a:defRPr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-107" charset="2"/>
              <a:buNone/>
            </a:pPr>
            <a:r>
              <a:rPr lang="en-US" sz="2800" smtClean="0"/>
              <a:t>Use a hash function that maps an n-gram to a 64 bit number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36983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Efficient JC</a:t>
            </a:r>
            <a:endParaRPr lang="en-US" dirty="0"/>
          </a:p>
        </p:txBody>
      </p:sp>
      <p:grpSp>
        <p:nvGrpSpPr>
          <p:cNvPr id="52227" name="Group 3"/>
          <p:cNvGrpSpPr>
            <a:grpSpLocks/>
          </p:cNvGrpSpPr>
          <p:nvPr/>
        </p:nvGrpSpPr>
        <p:grpSpPr bwMode="auto">
          <a:xfrm>
            <a:off x="1143000" y="1819275"/>
            <a:ext cx="3276600" cy="3438525"/>
            <a:chOff x="720" y="1146"/>
            <a:chExt cx="2064" cy="2166"/>
          </a:xfrm>
        </p:grpSpPr>
        <p:sp>
          <p:nvSpPr>
            <p:cNvPr id="52233" name="Line 4"/>
            <p:cNvSpPr>
              <a:spLocks noChangeShapeType="1"/>
            </p:cNvSpPr>
            <p:nvPr/>
          </p:nvSpPr>
          <p:spPr bwMode="auto">
            <a:xfrm>
              <a:off x="720" y="187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4" name="Oval 5"/>
            <p:cNvSpPr>
              <a:spLocks noChangeArrowheads="1"/>
            </p:cNvSpPr>
            <p:nvPr/>
          </p:nvSpPr>
          <p:spPr bwMode="auto">
            <a:xfrm>
              <a:off x="1990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5" name="Oval 6"/>
            <p:cNvSpPr>
              <a:spLocks noChangeArrowheads="1"/>
            </p:cNvSpPr>
            <p:nvPr/>
          </p:nvSpPr>
          <p:spPr bwMode="auto">
            <a:xfrm>
              <a:off x="2228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6" name="Oval 7"/>
            <p:cNvSpPr>
              <a:spLocks noChangeArrowheads="1"/>
            </p:cNvSpPr>
            <p:nvPr/>
          </p:nvSpPr>
          <p:spPr bwMode="auto">
            <a:xfrm>
              <a:off x="1514" y="1788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7" name="Oval 8"/>
            <p:cNvSpPr>
              <a:spLocks noChangeArrowheads="1"/>
            </p:cNvSpPr>
            <p:nvPr/>
          </p:nvSpPr>
          <p:spPr bwMode="auto">
            <a:xfrm>
              <a:off x="1196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8" name="Line 9"/>
            <p:cNvSpPr>
              <a:spLocks noChangeShapeType="1"/>
            </p:cNvSpPr>
            <p:nvPr/>
          </p:nvSpPr>
          <p:spPr bwMode="auto">
            <a:xfrm>
              <a:off x="720" y="2244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9" name="Oval 10"/>
            <p:cNvSpPr>
              <a:spLocks noChangeArrowheads="1"/>
            </p:cNvSpPr>
            <p:nvPr/>
          </p:nvSpPr>
          <p:spPr bwMode="auto">
            <a:xfrm>
              <a:off x="1990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0" name="Oval 11"/>
            <p:cNvSpPr>
              <a:spLocks noChangeArrowheads="1"/>
            </p:cNvSpPr>
            <p:nvPr/>
          </p:nvSpPr>
          <p:spPr bwMode="auto">
            <a:xfrm>
              <a:off x="2228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1" name="Oval 12"/>
            <p:cNvSpPr>
              <a:spLocks noChangeArrowheads="1"/>
            </p:cNvSpPr>
            <p:nvPr/>
          </p:nvSpPr>
          <p:spPr bwMode="auto">
            <a:xfrm>
              <a:off x="1514" y="2160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2" name="Oval 13"/>
            <p:cNvSpPr>
              <a:spLocks noChangeArrowheads="1"/>
            </p:cNvSpPr>
            <p:nvPr/>
          </p:nvSpPr>
          <p:spPr bwMode="auto">
            <a:xfrm>
              <a:off x="1196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3" name="Freeform 14"/>
            <p:cNvSpPr>
              <a:spLocks/>
            </p:cNvSpPr>
            <p:nvPr/>
          </p:nvSpPr>
          <p:spPr bwMode="auto">
            <a:xfrm>
              <a:off x="1196" y="2244"/>
              <a:ext cx="635" cy="168"/>
            </a:xfrm>
            <a:custGeom>
              <a:avLst/>
              <a:gdLst>
                <a:gd name="T0" fmla="*/ 0 w 384"/>
                <a:gd name="T1" fmla="*/ 0 h 96"/>
                <a:gd name="T2" fmla="*/ 1439 w 384"/>
                <a:gd name="T3" fmla="*/ 901 h 96"/>
                <a:gd name="T4" fmla="*/ 2871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4" name="Freeform 15"/>
            <p:cNvSpPr>
              <a:spLocks/>
            </p:cNvSpPr>
            <p:nvPr/>
          </p:nvSpPr>
          <p:spPr bwMode="auto">
            <a:xfrm flipH="1">
              <a:off x="1038" y="2244"/>
              <a:ext cx="952" cy="252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4554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5" name="Oval 16"/>
            <p:cNvSpPr>
              <a:spLocks noChangeArrowheads="1"/>
            </p:cNvSpPr>
            <p:nvPr/>
          </p:nvSpPr>
          <p:spPr bwMode="auto">
            <a:xfrm>
              <a:off x="1038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6" name="Oval 17"/>
            <p:cNvSpPr>
              <a:spLocks noChangeArrowheads="1"/>
            </p:cNvSpPr>
            <p:nvPr/>
          </p:nvSpPr>
          <p:spPr bwMode="auto">
            <a:xfrm>
              <a:off x="1752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7" name="Freeform 18"/>
            <p:cNvSpPr>
              <a:spLocks/>
            </p:cNvSpPr>
            <p:nvPr/>
          </p:nvSpPr>
          <p:spPr bwMode="auto">
            <a:xfrm>
              <a:off x="1514" y="2244"/>
              <a:ext cx="952" cy="168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901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8" name="Oval 19"/>
            <p:cNvSpPr>
              <a:spLocks noChangeArrowheads="1"/>
            </p:cNvSpPr>
            <p:nvPr/>
          </p:nvSpPr>
          <p:spPr bwMode="auto">
            <a:xfrm>
              <a:off x="2466" y="2160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9" name="Freeform 20"/>
            <p:cNvSpPr>
              <a:spLocks/>
            </p:cNvSpPr>
            <p:nvPr/>
          </p:nvSpPr>
          <p:spPr bwMode="auto">
            <a:xfrm flipH="1">
              <a:off x="1355" y="2244"/>
              <a:ext cx="873" cy="252"/>
            </a:xfrm>
            <a:custGeom>
              <a:avLst/>
              <a:gdLst>
                <a:gd name="T0" fmla="*/ 0 w 384"/>
                <a:gd name="T1" fmla="*/ 0 h 96"/>
                <a:gd name="T2" fmla="*/ 5133 w 384"/>
                <a:gd name="T3" fmla="*/ 4554 h 96"/>
                <a:gd name="T4" fmla="*/ 10260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0" name="Oval 21"/>
            <p:cNvSpPr>
              <a:spLocks noChangeArrowheads="1"/>
            </p:cNvSpPr>
            <p:nvPr/>
          </p:nvSpPr>
          <p:spPr bwMode="auto">
            <a:xfrm>
              <a:off x="1355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1" name="Line 22"/>
            <p:cNvSpPr>
              <a:spLocks noChangeShapeType="1"/>
            </p:cNvSpPr>
            <p:nvPr/>
          </p:nvSpPr>
          <p:spPr bwMode="auto">
            <a:xfrm>
              <a:off x="720" y="2640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2" name="Oval 23"/>
            <p:cNvSpPr>
              <a:spLocks noChangeArrowheads="1"/>
            </p:cNvSpPr>
            <p:nvPr/>
          </p:nvSpPr>
          <p:spPr bwMode="auto">
            <a:xfrm>
              <a:off x="1038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3" name="Oval 24"/>
            <p:cNvSpPr>
              <a:spLocks noChangeArrowheads="1"/>
            </p:cNvSpPr>
            <p:nvPr/>
          </p:nvSpPr>
          <p:spPr bwMode="auto">
            <a:xfrm>
              <a:off x="1752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4" name="Oval 25"/>
            <p:cNvSpPr>
              <a:spLocks noChangeArrowheads="1"/>
            </p:cNvSpPr>
            <p:nvPr/>
          </p:nvSpPr>
          <p:spPr bwMode="auto">
            <a:xfrm>
              <a:off x="2466" y="2556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5" name="Oval 26"/>
            <p:cNvSpPr>
              <a:spLocks noChangeArrowheads="1"/>
            </p:cNvSpPr>
            <p:nvPr/>
          </p:nvSpPr>
          <p:spPr bwMode="auto">
            <a:xfrm>
              <a:off x="1355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6" name="Line 27"/>
            <p:cNvSpPr>
              <a:spLocks noChangeShapeType="1"/>
            </p:cNvSpPr>
            <p:nvPr/>
          </p:nvSpPr>
          <p:spPr bwMode="auto">
            <a:xfrm>
              <a:off x="720" y="1344"/>
              <a:ext cx="0" cy="1968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7" name="Line 28"/>
            <p:cNvSpPr>
              <a:spLocks noChangeShapeType="1"/>
            </p:cNvSpPr>
            <p:nvPr/>
          </p:nvSpPr>
          <p:spPr bwMode="auto">
            <a:xfrm>
              <a:off x="720" y="2976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8" name="Oval 29"/>
            <p:cNvSpPr>
              <a:spLocks noChangeArrowheads="1"/>
            </p:cNvSpPr>
            <p:nvPr/>
          </p:nvSpPr>
          <p:spPr bwMode="auto">
            <a:xfrm>
              <a:off x="1038" y="2892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59" name="Text Box 30"/>
            <p:cNvSpPr txBox="1">
              <a:spLocks noChangeArrowheads="1"/>
            </p:cNvSpPr>
            <p:nvPr/>
          </p:nvSpPr>
          <p:spPr bwMode="auto">
            <a:xfrm>
              <a:off x="1046" y="1146"/>
              <a:ext cx="1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pitchFamily="-107" charset="0"/>
                </a:rPr>
                <a:t>Document 1</a:t>
              </a:r>
            </a:p>
          </p:txBody>
        </p:sp>
      </p:grpSp>
      <p:sp>
        <p:nvSpPr>
          <p:cNvPr id="52228" name="Text Box 31"/>
          <p:cNvSpPr txBox="1">
            <a:spLocks noChangeArrowheads="1"/>
          </p:cNvSpPr>
          <p:nvPr/>
        </p:nvSpPr>
        <p:spPr bwMode="auto">
          <a:xfrm>
            <a:off x="4343400" y="2787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2229" name="Text Box 32"/>
          <p:cNvSpPr txBox="1">
            <a:spLocks noChangeArrowheads="1"/>
          </p:cNvSpPr>
          <p:nvPr/>
        </p:nvSpPr>
        <p:spPr bwMode="auto">
          <a:xfrm>
            <a:off x="4343400" y="3321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2230" name="Text Box 33"/>
          <p:cNvSpPr txBox="1">
            <a:spLocks noChangeArrowheads="1"/>
          </p:cNvSpPr>
          <p:nvPr/>
        </p:nvSpPr>
        <p:spPr bwMode="auto">
          <a:xfrm>
            <a:off x="4343400" y="3930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2231" name="Text Box 34"/>
          <p:cNvSpPr txBox="1">
            <a:spLocks noChangeArrowheads="1"/>
          </p:cNvSpPr>
          <p:nvPr/>
        </p:nvSpPr>
        <p:spPr bwMode="auto">
          <a:xfrm>
            <a:off x="4343400" y="4464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2232" name="Text Box 35"/>
          <p:cNvSpPr txBox="1">
            <a:spLocks noChangeArrowheads="1"/>
          </p:cNvSpPr>
          <p:nvPr/>
        </p:nvSpPr>
        <p:spPr bwMode="auto">
          <a:xfrm>
            <a:off x="4953000" y="2847975"/>
            <a:ext cx="378623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latin typeface="Courier New" pitchFamily="-107" charset="0"/>
              </a:rPr>
              <a:t>Start with 64-bit</a:t>
            </a:r>
            <a:r>
              <a:rPr lang="en-US" sz="1800" b="1" dirty="0" smtClean="0">
                <a:latin typeface="Courier New" pitchFamily="-107" charset="0"/>
              </a:rPr>
              <a:t> </a:t>
            </a:r>
            <a:r>
              <a:rPr lang="en-US" sz="1800" b="1" i="1" dirty="0" err="1" smtClean="0">
                <a:latin typeface="Courier New" pitchFamily="-107" charset="0"/>
              </a:rPr>
              <a:t>n</a:t>
            </a:r>
            <a:r>
              <a:rPr lang="en-US" sz="1800" b="1" i="1" dirty="0" smtClean="0">
                <a:latin typeface="Courier New" pitchFamily="-107" charset="0"/>
              </a:rPr>
              <a:t>-grams</a:t>
            </a:r>
            <a:endParaRPr lang="en-US" sz="1800" b="1" dirty="0" smtClean="0">
              <a:latin typeface="Courier New" pitchFamily="-107" charset="0"/>
            </a:endParaRPr>
          </a:p>
          <a:p>
            <a:endParaRPr lang="en-US" sz="1800" b="1" dirty="0">
              <a:latin typeface="Courier New" pitchFamily="-107" charset="0"/>
            </a:endParaRPr>
          </a:p>
          <a:p>
            <a:r>
              <a:rPr lang="en-US" sz="1800" b="1" dirty="0">
                <a:latin typeface="Courier New" pitchFamily="-107" charset="0"/>
              </a:rPr>
              <a:t>Permute on the number line</a:t>
            </a:r>
          </a:p>
          <a:p>
            <a:r>
              <a:rPr lang="en-US" sz="1800" b="1" dirty="0">
                <a:latin typeface="Courier New" pitchFamily="-107" charset="0"/>
              </a:rPr>
              <a:t>with </a:t>
            </a:r>
            <a:r>
              <a:rPr lang="en-US" dirty="0">
                <a:latin typeface="Symbol" pitchFamily="-107" charset="2"/>
                <a:ea typeface="Arial" pitchFamily="-107" charset="0"/>
                <a:cs typeface="Arial" pitchFamily="-107" charset="0"/>
              </a:rPr>
              <a:t>p</a:t>
            </a:r>
            <a:r>
              <a:rPr lang="en-US" sz="1800" b="1" baseline="-25000" dirty="0">
                <a:latin typeface="Courier New" pitchFamily="-107" charset="0"/>
              </a:rPr>
              <a:t>i</a:t>
            </a:r>
          </a:p>
          <a:p>
            <a:endParaRPr lang="en-US" sz="1800" b="1" dirty="0">
              <a:latin typeface="Courier New" pitchFamily="-107" charset="0"/>
            </a:endParaRPr>
          </a:p>
          <a:p>
            <a:endParaRPr lang="en-US" sz="1800" b="1" dirty="0">
              <a:latin typeface="Courier New" pitchFamily="-107" charset="0"/>
            </a:endParaRPr>
          </a:p>
          <a:p>
            <a:r>
              <a:rPr lang="en-US" sz="1800" b="1" dirty="0">
                <a:latin typeface="Courier New" pitchFamily="-107" charset="0"/>
              </a:rPr>
              <a:t>Pick the min value</a:t>
            </a:r>
          </a:p>
        </p:txBody>
      </p:sp>
    </p:spTree>
    <p:extLst>
      <p:ext uri="{BB962C8B-B14F-4D97-AF65-F5344CB8AC3E}">
        <p14:creationId xmlns:p14="http://schemas.microsoft.com/office/powerpoint/2010/main" val="39778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Test if </a:t>
            </a:r>
            <a:r>
              <a:rPr lang="en-US" sz="3200" dirty="0" smtClean="0"/>
              <a:t>Doc1 = Doc2</a:t>
            </a:r>
            <a:endParaRPr lang="en-US" sz="3200" dirty="0"/>
          </a:p>
        </p:txBody>
      </p:sp>
      <p:grpSp>
        <p:nvGrpSpPr>
          <p:cNvPr id="53251" name="Group 3"/>
          <p:cNvGrpSpPr>
            <a:grpSpLocks/>
          </p:cNvGrpSpPr>
          <p:nvPr/>
        </p:nvGrpSpPr>
        <p:grpSpPr bwMode="auto">
          <a:xfrm>
            <a:off x="1143000" y="1819275"/>
            <a:ext cx="3276600" cy="3438525"/>
            <a:chOff x="720" y="1146"/>
            <a:chExt cx="2064" cy="2166"/>
          </a:xfrm>
        </p:grpSpPr>
        <p:sp>
          <p:nvSpPr>
            <p:cNvPr id="53294" name="Line 4"/>
            <p:cNvSpPr>
              <a:spLocks noChangeShapeType="1"/>
            </p:cNvSpPr>
            <p:nvPr/>
          </p:nvSpPr>
          <p:spPr bwMode="auto">
            <a:xfrm>
              <a:off x="720" y="187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5" name="Oval 5"/>
            <p:cNvSpPr>
              <a:spLocks noChangeArrowheads="1"/>
            </p:cNvSpPr>
            <p:nvPr/>
          </p:nvSpPr>
          <p:spPr bwMode="auto">
            <a:xfrm>
              <a:off x="1990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6" name="Oval 6"/>
            <p:cNvSpPr>
              <a:spLocks noChangeArrowheads="1"/>
            </p:cNvSpPr>
            <p:nvPr/>
          </p:nvSpPr>
          <p:spPr bwMode="auto">
            <a:xfrm>
              <a:off x="2228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7" name="Oval 7"/>
            <p:cNvSpPr>
              <a:spLocks noChangeArrowheads="1"/>
            </p:cNvSpPr>
            <p:nvPr/>
          </p:nvSpPr>
          <p:spPr bwMode="auto">
            <a:xfrm>
              <a:off x="1514" y="1788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8" name="Oval 8"/>
            <p:cNvSpPr>
              <a:spLocks noChangeArrowheads="1"/>
            </p:cNvSpPr>
            <p:nvPr/>
          </p:nvSpPr>
          <p:spPr bwMode="auto">
            <a:xfrm>
              <a:off x="1196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9" name="Line 9"/>
            <p:cNvSpPr>
              <a:spLocks noChangeShapeType="1"/>
            </p:cNvSpPr>
            <p:nvPr/>
          </p:nvSpPr>
          <p:spPr bwMode="auto">
            <a:xfrm>
              <a:off x="720" y="2244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0" name="Oval 10"/>
            <p:cNvSpPr>
              <a:spLocks noChangeArrowheads="1"/>
            </p:cNvSpPr>
            <p:nvPr/>
          </p:nvSpPr>
          <p:spPr bwMode="auto">
            <a:xfrm>
              <a:off x="1990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1" name="Oval 11"/>
            <p:cNvSpPr>
              <a:spLocks noChangeArrowheads="1"/>
            </p:cNvSpPr>
            <p:nvPr/>
          </p:nvSpPr>
          <p:spPr bwMode="auto">
            <a:xfrm>
              <a:off x="2228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2" name="Oval 12"/>
            <p:cNvSpPr>
              <a:spLocks noChangeArrowheads="1"/>
            </p:cNvSpPr>
            <p:nvPr/>
          </p:nvSpPr>
          <p:spPr bwMode="auto">
            <a:xfrm>
              <a:off x="1514" y="2160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3" name="Oval 13"/>
            <p:cNvSpPr>
              <a:spLocks noChangeArrowheads="1"/>
            </p:cNvSpPr>
            <p:nvPr/>
          </p:nvSpPr>
          <p:spPr bwMode="auto">
            <a:xfrm>
              <a:off x="1196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4" name="Freeform 14"/>
            <p:cNvSpPr>
              <a:spLocks/>
            </p:cNvSpPr>
            <p:nvPr/>
          </p:nvSpPr>
          <p:spPr bwMode="auto">
            <a:xfrm>
              <a:off x="1196" y="2244"/>
              <a:ext cx="635" cy="168"/>
            </a:xfrm>
            <a:custGeom>
              <a:avLst/>
              <a:gdLst>
                <a:gd name="T0" fmla="*/ 0 w 384"/>
                <a:gd name="T1" fmla="*/ 0 h 96"/>
                <a:gd name="T2" fmla="*/ 1439 w 384"/>
                <a:gd name="T3" fmla="*/ 901 h 96"/>
                <a:gd name="T4" fmla="*/ 2871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5" name="Freeform 15"/>
            <p:cNvSpPr>
              <a:spLocks/>
            </p:cNvSpPr>
            <p:nvPr/>
          </p:nvSpPr>
          <p:spPr bwMode="auto">
            <a:xfrm flipH="1">
              <a:off x="1038" y="2244"/>
              <a:ext cx="952" cy="252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4554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6" name="Oval 16"/>
            <p:cNvSpPr>
              <a:spLocks noChangeArrowheads="1"/>
            </p:cNvSpPr>
            <p:nvPr/>
          </p:nvSpPr>
          <p:spPr bwMode="auto">
            <a:xfrm>
              <a:off x="1038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7" name="Oval 17"/>
            <p:cNvSpPr>
              <a:spLocks noChangeArrowheads="1"/>
            </p:cNvSpPr>
            <p:nvPr/>
          </p:nvSpPr>
          <p:spPr bwMode="auto">
            <a:xfrm>
              <a:off x="1752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8" name="Freeform 18"/>
            <p:cNvSpPr>
              <a:spLocks/>
            </p:cNvSpPr>
            <p:nvPr/>
          </p:nvSpPr>
          <p:spPr bwMode="auto">
            <a:xfrm>
              <a:off x="1514" y="2244"/>
              <a:ext cx="952" cy="168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901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9" name="Oval 19"/>
            <p:cNvSpPr>
              <a:spLocks noChangeArrowheads="1"/>
            </p:cNvSpPr>
            <p:nvPr/>
          </p:nvSpPr>
          <p:spPr bwMode="auto">
            <a:xfrm>
              <a:off x="2466" y="2160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0" name="Freeform 20"/>
            <p:cNvSpPr>
              <a:spLocks/>
            </p:cNvSpPr>
            <p:nvPr/>
          </p:nvSpPr>
          <p:spPr bwMode="auto">
            <a:xfrm flipH="1">
              <a:off x="1355" y="2244"/>
              <a:ext cx="873" cy="252"/>
            </a:xfrm>
            <a:custGeom>
              <a:avLst/>
              <a:gdLst>
                <a:gd name="T0" fmla="*/ 0 w 384"/>
                <a:gd name="T1" fmla="*/ 0 h 96"/>
                <a:gd name="T2" fmla="*/ 5133 w 384"/>
                <a:gd name="T3" fmla="*/ 4554 h 96"/>
                <a:gd name="T4" fmla="*/ 10260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1" name="Oval 21"/>
            <p:cNvSpPr>
              <a:spLocks noChangeArrowheads="1"/>
            </p:cNvSpPr>
            <p:nvPr/>
          </p:nvSpPr>
          <p:spPr bwMode="auto">
            <a:xfrm>
              <a:off x="1355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2" name="Line 22"/>
            <p:cNvSpPr>
              <a:spLocks noChangeShapeType="1"/>
            </p:cNvSpPr>
            <p:nvPr/>
          </p:nvSpPr>
          <p:spPr bwMode="auto">
            <a:xfrm>
              <a:off x="720" y="2640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3" name="Oval 23"/>
            <p:cNvSpPr>
              <a:spLocks noChangeArrowheads="1"/>
            </p:cNvSpPr>
            <p:nvPr/>
          </p:nvSpPr>
          <p:spPr bwMode="auto">
            <a:xfrm>
              <a:off x="1038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4" name="Oval 24"/>
            <p:cNvSpPr>
              <a:spLocks noChangeArrowheads="1"/>
            </p:cNvSpPr>
            <p:nvPr/>
          </p:nvSpPr>
          <p:spPr bwMode="auto">
            <a:xfrm>
              <a:off x="1752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5" name="Oval 25"/>
            <p:cNvSpPr>
              <a:spLocks noChangeArrowheads="1"/>
            </p:cNvSpPr>
            <p:nvPr/>
          </p:nvSpPr>
          <p:spPr bwMode="auto">
            <a:xfrm>
              <a:off x="2466" y="2556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6" name="Oval 26"/>
            <p:cNvSpPr>
              <a:spLocks noChangeArrowheads="1"/>
            </p:cNvSpPr>
            <p:nvPr/>
          </p:nvSpPr>
          <p:spPr bwMode="auto">
            <a:xfrm>
              <a:off x="1355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7" name="Line 27"/>
            <p:cNvSpPr>
              <a:spLocks noChangeShapeType="1"/>
            </p:cNvSpPr>
            <p:nvPr/>
          </p:nvSpPr>
          <p:spPr bwMode="auto">
            <a:xfrm>
              <a:off x="720" y="1344"/>
              <a:ext cx="0" cy="1968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8" name="Line 28"/>
            <p:cNvSpPr>
              <a:spLocks noChangeShapeType="1"/>
            </p:cNvSpPr>
            <p:nvPr/>
          </p:nvSpPr>
          <p:spPr bwMode="auto">
            <a:xfrm>
              <a:off x="720" y="2976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9" name="Oval 29"/>
            <p:cNvSpPr>
              <a:spLocks noChangeArrowheads="1"/>
            </p:cNvSpPr>
            <p:nvPr/>
          </p:nvSpPr>
          <p:spPr bwMode="auto">
            <a:xfrm>
              <a:off x="1038" y="2892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20" name="Text Box 30"/>
            <p:cNvSpPr txBox="1">
              <a:spLocks noChangeArrowheads="1"/>
            </p:cNvSpPr>
            <p:nvPr/>
          </p:nvSpPr>
          <p:spPr bwMode="auto">
            <a:xfrm>
              <a:off x="1046" y="1146"/>
              <a:ext cx="1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pitchFamily="-107" charset="0"/>
                </a:rPr>
                <a:t>Document 1</a:t>
              </a:r>
            </a:p>
          </p:txBody>
        </p:sp>
      </p:grpSp>
      <p:grpSp>
        <p:nvGrpSpPr>
          <p:cNvPr id="53252" name="Group 31"/>
          <p:cNvGrpSpPr>
            <a:grpSpLocks/>
          </p:cNvGrpSpPr>
          <p:nvPr/>
        </p:nvGrpSpPr>
        <p:grpSpPr bwMode="auto">
          <a:xfrm>
            <a:off x="5105400" y="3352800"/>
            <a:ext cx="3276600" cy="542925"/>
            <a:chOff x="3216" y="2112"/>
            <a:chExt cx="2064" cy="342"/>
          </a:xfrm>
        </p:grpSpPr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3216" y="220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3281" name="Group 33"/>
            <p:cNvGrpSpPr>
              <a:grpSpLocks/>
            </p:cNvGrpSpPr>
            <p:nvPr/>
          </p:nvGrpSpPr>
          <p:grpSpPr bwMode="auto">
            <a:xfrm flipH="1">
              <a:off x="3744" y="2112"/>
              <a:ext cx="1248" cy="342"/>
              <a:chOff x="3534" y="2118"/>
              <a:chExt cx="1508" cy="336"/>
            </a:xfrm>
          </p:grpSpPr>
          <p:sp>
            <p:nvSpPr>
              <p:cNvPr id="53282" name="Oval 34"/>
              <p:cNvSpPr>
                <a:spLocks noChangeArrowheads="1"/>
              </p:cNvSpPr>
              <p:nvPr/>
            </p:nvSpPr>
            <p:spPr bwMode="auto">
              <a:xfrm>
                <a:off x="4486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3" name="Oval 35"/>
              <p:cNvSpPr>
                <a:spLocks noChangeArrowheads="1"/>
              </p:cNvSpPr>
              <p:nvPr/>
            </p:nvSpPr>
            <p:spPr bwMode="auto">
              <a:xfrm>
                <a:off x="4724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4" name="Oval 36"/>
              <p:cNvSpPr>
                <a:spLocks noChangeArrowheads="1"/>
              </p:cNvSpPr>
              <p:nvPr/>
            </p:nvSpPr>
            <p:spPr bwMode="auto">
              <a:xfrm>
                <a:off x="4010" y="2118"/>
                <a:ext cx="79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5" name="Oval 37"/>
              <p:cNvSpPr>
                <a:spLocks noChangeArrowheads="1"/>
              </p:cNvSpPr>
              <p:nvPr/>
            </p:nvSpPr>
            <p:spPr bwMode="auto">
              <a:xfrm>
                <a:off x="3692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6" name="Freeform 38"/>
              <p:cNvSpPr>
                <a:spLocks/>
              </p:cNvSpPr>
              <p:nvPr/>
            </p:nvSpPr>
            <p:spPr bwMode="auto">
              <a:xfrm>
                <a:off x="3692" y="2202"/>
                <a:ext cx="635" cy="168"/>
              </a:xfrm>
              <a:custGeom>
                <a:avLst/>
                <a:gdLst>
                  <a:gd name="T0" fmla="*/ 0 w 384"/>
                  <a:gd name="T1" fmla="*/ 0 h 96"/>
                  <a:gd name="T2" fmla="*/ 1439 w 384"/>
                  <a:gd name="T3" fmla="*/ 901 h 96"/>
                  <a:gd name="T4" fmla="*/ 2871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7" name="Freeform 39"/>
              <p:cNvSpPr>
                <a:spLocks/>
              </p:cNvSpPr>
              <p:nvPr/>
            </p:nvSpPr>
            <p:spPr bwMode="auto">
              <a:xfrm flipH="1">
                <a:off x="3534" y="2202"/>
                <a:ext cx="952" cy="252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4554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8" name="Oval 40"/>
              <p:cNvSpPr>
                <a:spLocks noChangeArrowheads="1"/>
              </p:cNvSpPr>
              <p:nvPr/>
            </p:nvSpPr>
            <p:spPr bwMode="auto">
              <a:xfrm>
                <a:off x="3534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9" name="Oval 41"/>
              <p:cNvSpPr>
                <a:spLocks noChangeArrowheads="1"/>
              </p:cNvSpPr>
              <p:nvPr/>
            </p:nvSpPr>
            <p:spPr bwMode="auto">
              <a:xfrm>
                <a:off x="4248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0" name="Freeform 42"/>
              <p:cNvSpPr>
                <a:spLocks/>
              </p:cNvSpPr>
              <p:nvPr/>
            </p:nvSpPr>
            <p:spPr bwMode="auto">
              <a:xfrm>
                <a:off x="4010" y="2202"/>
                <a:ext cx="952" cy="168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901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1" name="Oval 43"/>
              <p:cNvSpPr>
                <a:spLocks noChangeArrowheads="1"/>
              </p:cNvSpPr>
              <p:nvPr/>
            </p:nvSpPr>
            <p:spPr bwMode="auto">
              <a:xfrm>
                <a:off x="4962" y="2118"/>
                <a:ext cx="80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2" name="Freeform 44"/>
              <p:cNvSpPr>
                <a:spLocks/>
              </p:cNvSpPr>
              <p:nvPr/>
            </p:nvSpPr>
            <p:spPr bwMode="auto">
              <a:xfrm flipH="1">
                <a:off x="3851" y="2202"/>
                <a:ext cx="873" cy="252"/>
              </a:xfrm>
              <a:custGeom>
                <a:avLst/>
                <a:gdLst>
                  <a:gd name="T0" fmla="*/ 0 w 384"/>
                  <a:gd name="T1" fmla="*/ 0 h 96"/>
                  <a:gd name="T2" fmla="*/ 5133 w 384"/>
                  <a:gd name="T3" fmla="*/ 4554 h 96"/>
                  <a:gd name="T4" fmla="*/ 10260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3" name="Oval 45"/>
              <p:cNvSpPr>
                <a:spLocks noChangeArrowheads="1"/>
              </p:cNvSpPr>
              <p:nvPr/>
            </p:nvSpPr>
            <p:spPr bwMode="auto">
              <a:xfrm>
                <a:off x="3851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253" name="Line 46"/>
          <p:cNvSpPr>
            <a:spLocks noChangeShapeType="1"/>
          </p:cNvSpPr>
          <p:nvPr/>
        </p:nvSpPr>
        <p:spPr bwMode="auto">
          <a:xfrm>
            <a:off x="5105400" y="2066925"/>
            <a:ext cx="0" cy="3124200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Text Box 47"/>
          <p:cNvSpPr txBox="1">
            <a:spLocks noChangeArrowheads="1"/>
          </p:cNvSpPr>
          <p:nvPr/>
        </p:nvSpPr>
        <p:spPr bwMode="auto">
          <a:xfrm>
            <a:off x="5622925" y="1752600"/>
            <a:ext cx="200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7" charset="0"/>
              </a:rPr>
              <a:t>Document 2</a:t>
            </a:r>
          </a:p>
        </p:txBody>
      </p:sp>
      <p:sp>
        <p:nvSpPr>
          <p:cNvPr id="53255" name="Line 48"/>
          <p:cNvSpPr>
            <a:spLocks noChangeShapeType="1"/>
          </p:cNvSpPr>
          <p:nvPr/>
        </p:nvSpPr>
        <p:spPr bwMode="auto">
          <a:xfrm>
            <a:off x="5105400" y="29622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6" name="Oval 49"/>
          <p:cNvSpPr>
            <a:spLocks noChangeArrowheads="1"/>
          </p:cNvSpPr>
          <p:nvPr/>
        </p:nvSpPr>
        <p:spPr bwMode="auto">
          <a:xfrm flipH="1">
            <a:off x="6569075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7" name="Oval 50"/>
          <p:cNvSpPr>
            <a:spLocks noChangeArrowheads="1"/>
          </p:cNvSpPr>
          <p:nvPr/>
        </p:nvSpPr>
        <p:spPr bwMode="auto">
          <a:xfrm flipH="1">
            <a:off x="6256338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8" name="Oval 51"/>
          <p:cNvSpPr>
            <a:spLocks noChangeArrowheads="1"/>
          </p:cNvSpPr>
          <p:nvPr/>
        </p:nvSpPr>
        <p:spPr bwMode="auto">
          <a:xfrm flipH="1">
            <a:off x="7196138" y="2819400"/>
            <a:ext cx="103187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9" name="Oval 52"/>
          <p:cNvSpPr>
            <a:spLocks noChangeArrowheads="1"/>
          </p:cNvSpPr>
          <p:nvPr/>
        </p:nvSpPr>
        <p:spPr bwMode="auto">
          <a:xfrm flipH="1">
            <a:off x="7612063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0" name="Line 53"/>
          <p:cNvSpPr>
            <a:spLocks noChangeShapeType="1"/>
          </p:cNvSpPr>
          <p:nvPr/>
        </p:nvSpPr>
        <p:spPr bwMode="auto">
          <a:xfrm>
            <a:off x="5105400" y="41814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1" name="Oval 54"/>
          <p:cNvSpPr>
            <a:spLocks noChangeArrowheads="1"/>
          </p:cNvSpPr>
          <p:nvPr/>
        </p:nvSpPr>
        <p:spPr bwMode="auto">
          <a:xfrm flipH="1">
            <a:off x="7821613" y="4038600"/>
            <a:ext cx="103187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2" name="Oval 55"/>
          <p:cNvSpPr>
            <a:spLocks noChangeArrowheads="1"/>
          </p:cNvSpPr>
          <p:nvPr/>
        </p:nvSpPr>
        <p:spPr bwMode="auto">
          <a:xfrm flipH="1">
            <a:off x="6883400" y="4038600"/>
            <a:ext cx="103188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3" name="Oval 56"/>
          <p:cNvSpPr>
            <a:spLocks noChangeArrowheads="1"/>
          </p:cNvSpPr>
          <p:nvPr/>
        </p:nvSpPr>
        <p:spPr bwMode="auto">
          <a:xfrm flipH="1">
            <a:off x="5943600" y="40386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4" name="Oval 57"/>
          <p:cNvSpPr>
            <a:spLocks noChangeArrowheads="1"/>
          </p:cNvSpPr>
          <p:nvPr/>
        </p:nvSpPr>
        <p:spPr bwMode="auto">
          <a:xfrm flipH="1">
            <a:off x="7404100" y="40386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Line 58"/>
          <p:cNvSpPr>
            <a:spLocks noChangeShapeType="1"/>
          </p:cNvSpPr>
          <p:nvPr/>
        </p:nvSpPr>
        <p:spPr bwMode="auto">
          <a:xfrm>
            <a:off x="5105400" y="47148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6" name="Oval 59"/>
          <p:cNvSpPr>
            <a:spLocks noChangeArrowheads="1"/>
          </p:cNvSpPr>
          <p:nvPr/>
        </p:nvSpPr>
        <p:spPr bwMode="auto">
          <a:xfrm flipH="1">
            <a:off x="5943600" y="45720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7" name="AutoShape 60"/>
          <p:cNvSpPr>
            <a:spLocks/>
          </p:cNvSpPr>
          <p:nvPr/>
        </p:nvSpPr>
        <p:spPr bwMode="auto">
          <a:xfrm rot="5400000">
            <a:off x="3619500" y="2933700"/>
            <a:ext cx="457200" cy="4191000"/>
          </a:xfrm>
          <a:prstGeom prst="rightBracket">
            <a:avLst>
              <a:gd name="adj" fmla="val 458333"/>
            </a:avLst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8" name="Text Box 61"/>
          <p:cNvSpPr txBox="1">
            <a:spLocks noChangeArrowheads="1"/>
          </p:cNvSpPr>
          <p:nvPr/>
        </p:nvSpPr>
        <p:spPr bwMode="auto">
          <a:xfrm>
            <a:off x="4343400" y="2787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69" name="Text Box 62"/>
          <p:cNvSpPr txBox="1">
            <a:spLocks noChangeArrowheads="1"/>
          </p:cNvSpPr>
          <p:nvPr/>
        </p:nvSpPr>
        <p:spPr bwMode="auto">
          <a:xfrm>
            <a:off x="4343400" y="3321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0" name="Text Box 63"/>
          <p:cNvSpPr txBox="1">
            <a:spLocks noChangeArrowheads="1"/>
          </p:cNvSpPr>
          <p:nvPr/>
        </p:nvSpPr>
        <p:spPr bwMode="auto">
          <a:xfrm>
            <a:off x="4343400" y="3930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1" name="Text Box 64"/>
          <p:cNvSpPr txBox="1">
            <a:spLocks noChangeArrowheads="1"/>
          </p:cNvSpPr>
          <p:nvPr/>
        </p:nvSpPr>
        <p:spPr bwMode="auto">
          <a:xfrm>
            <a:off x="4343400" y="4464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2" name="Text Box 65"/>
          <p:cNvSpPr txBox="1">
            <a:spLocks noChangeArrowheads="1"/>
          </p:cNvSpPr>
          <p:nvPr/>
        </p:nvSpPr>
        <p:spPr bwMode="auto">
          <a:xfrm>
            <a:off x="8305800" y="2743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3" name="Text Box 66"/>
          <p:cNvSpPr txBox="1">
            <a:spLocks noChangeArrowheads="1"/>
          </p:cNvSpPr>
          <p:nvPr/>
        </p:nvSpPr>
        <p:spPr bwMode="auto">
          <a:xfrm>
            <a:off x="8305800" y="3276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4" name="Text Box 67"/>
          <p:cNvSpPr txBox="1">
            <a:spLocks noChangeArrowheads="1"/>
          </p:cNvSpPr>
          <p:nvPr/>
        </p:nvSpPr>
        <p:spPr bwMode="auto">
          <a:xfrm>
            <a:off x="8305800" y="3886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5" name="Text Box 68"/>
          <p:cNvSpPr txBox="1">
            <a:spLocks noChangeArrowheads="1"/>
          </p:cNvSpPr>
          <p:nvPr/>
        </p:nvSpPr>
        <p:spPr bwMode="auto">
          <a:xfrm>
            <a:off x="8305800" y="4419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6" name="Text Box 69"/>
          <p:cNvSpPr txBox="1">
            <a:spLocks noChangeArrowheads="1"/>
          </p:cNvSpPr>
          <p:nvPr/>
        </p:nvSpPr>
        <p:spPr bwMode="auto">
          <a:xfrm>
            <a:off x="3429000" y="5943600"/>
            <a:ext cx="26401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Are these equal?</a:t>
            </a:r>
          </a:p>
        </p:txBody>
      </p:sp>
      <p:sp>
        <p:nvSpPr>
          <p:cNvPr id="53278" name="Text Box 71"/>
          <p:cNvSpPr txBox="1">
            <a:spLocks noChangeArrowheads="1"/>
          </p:cNvSpPr>
          <p:nvPr/>
        </p:nvSpPr>
        <p:spPr bwMode="auto">
          <a:xfrm>
            <a:off x="1676400" y="43434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Arial" pitchFamily="-107" charset="0"/>
                <a:cs typeface="Arial" pitchFamily="-107" charset="0"/>
              </a:rPr>
              <a:t>A</a:t>
            </a:r>
          </a:p>
        </p:txBody>
      </p:sp>
      <p:sp>
        <p:nvSpPr>
          <p:cNvPr id="53279" name="Text Box 72"/>
          <p:cNvSpPr txBox="1">
            <a:spLocks noChangeArrowheads="1"/>
          </p:cNvSpPr>
          <p:nvPr/>
        </p:nvSpPr>
        <p:spPr bwMode="auto">
          <a:xfrm>
            <a:off x="6096000" y="43434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Arial" pitchFamily="-107" charset="0"/>
                <a:cs typeface="Arial" pitchFamily="-107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88542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Test if </a:t>
            </a:r>
            <a:r>
              <a:rPr lang="en-US" sz="3200" dirty="0" smtClean="0"/>
              <a:t>Doc1 = Doc2</a:t>
            </a:r>
            <a:endParaRPr lang="en-US" sz="32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43000" y="1819275"/>
            <a:ext cx="3276600" cy="3438525"/>
            <a:chOff x="720" y="1146"/>
            <a:chExt cx="2064" cy="2166"/>
          </a:xfrm>
        </p:grpSpPr>
        <p:sp>
          <p:nvSpPr>
            <p:cNvPr id="53294" name="Line 4"/>
            <p:cNvSpPr>
              <a:spLocks noChangeShapeType="1"/>
            </p:cNvSpPr>
            <p:nvPr/>
          </p:nvSpPr>
          <p:spPr bwMode="auto">
            <a:xfrm>
              <a:off x="720" y="187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5" name="Oval 5"/>
            <p:cNvSpPr>
              <a:spLocks noChangeArrowheads="1"/>
            </p:cNvSpPr>
            <p:nvPr/>
          </p:nvSpPr>
          <p:spPr bwMode="auto">
            <a:xfrm>
              <a:off x="1990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6" name="Oval 6"/>
            <p:cNvSpPr>
              <a:spLocks noChangeArrowheads="1"/>
            </p:cNvSpPr>
            <p:nvPr/>
          </p:nvSpPr>
          <p:spPr bwMode="auto">
            <a:xfrm>
              <a:off x="2228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7" name="Oval 7"/>
            <p:cNvSpPr>
              <a:spLocks noChangeArrowheads="1"/>
            </p:cNvSpPr>
            <p:nvPr/>
          </p:nvSpPr>
          <p:spPr bwMode="auto">
            <a:xfrm>
              <a:off x="1514" y="1788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8" name="Oval 8"/>
            <p:cNvSpPr>
              <a:spLocks noChangeArrowheads="1"/>
            </p:cNvSpPr>
            <p:nvPr/>
          </p:nvSpPr>
          <p:spPr bwMode="auto">
            <a:xfrm>
              <a:off x="1196" y="1788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99" name="Line 9"/>
            <p:cNvSpPr>
              <a:spLocks noChangeShapeType="1"/>
            </p:cNvSpPr>
            <p:nvPr/>
          </p:nvSpPr>
          <p:spPr bwMode="auto">
            <a:xfrm>
              <a:off x="720" y="2244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0" name="Oval 10"/>
            <p:cNvSpPr>
              <a:spLocks noChangeArrowheads="1"/>
            </p:cNvSpPr>
            <p:nvPr/>
          </p:nvSpPr>
          <p:spPr bwMode="auto">
            <a:xfrm>
              <a:off x="1990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1" name="Oval 11"/>
            <p:cNvSpPr>
              <a:spLocks noChangeArrowheads="1"/>
            </p:cNvSpPr>
            <p:nvPr/>
          </p:nvSpPr>
          <p:spPr bwMode="auto">
            <a:xfrm>
              <a:off x="2228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2" name="Oval 12"/>
            <p:cNvSpPr>
              <a:spLocks noChangeArrowheads="1"/>
            </p:cNvSpPr>
            <p:nvPr/>
          </p:nvSpPr>
          <p:spPr bwMode="auto">
            <a:xfrm>
              <a:off x="1514" y="2160"/>
              <a:ext cx="79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3" name="Oval 13"/>
            <p:cNvSpPr>
              <a:spLocks noChangeArrowheads="1"/>
            </p:cNvSpPr>
            <p:nvPr/>
          </p:nvSpPr>
          <p:spPr bwMode="auto">
            <a:xfrm>
              <a:off x="1196" y="2160"/>
              <a:ext cx="80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4" name="Freeform 14"/>
            <p:cNvSpPr>
              <a:spLocks/>
            </p:cNvSpPr>
            <p:nvPr/>
          </p:nvSpPr>
          <p:spPr bwMode="auto">
            <a:xfrm>
              <a:off x="1196" y="2244"/>
              <a:ext cx="635" cy="168"/>
            </a:xfrm>
            <a:custGeom>
              <a:avLst/>
              <a:gdLst>
                <a:gd name="T0" fmla="*/ 0 w 384"/>
                <a:gd name="T1" fmla="*/ 0 h 96"/>
                <a:gd name="T2" fmla="*/ 1439 w 384"/>
                <a:gd name="T3" fmla="*/ 901 h 96"/>
                <a:gd name="T4" fmla="*/ 2871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5" name="Freeform 15"/>
            <p:cNvSpPr>
              <a:spLocks/>
            </p:cNvSpPr>
            <p:nvPr/>
          </p:nvSpPr>
          <p:spPr bwMode="auto">
            <a:xfrm flipH="1">
              <a:off x="1038" y="2244"/>
              <a:ext cx="952" cy="252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4554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6" name="Oval 16"/>
            <p:cNvSpPr>
              <a:spLocks noChangeArrowheads="1"/>
            </p:cNvSpPr>
            <p:nvPr/>
          </p:nvSpPr>
          <p:spPr bwMode="auto">
            <a:xfrm>
              <a:off x="1038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7" name="Oval 17"/>
            <p:cNvSpPr>
              <a:spLocks noChangeArrowheads="1"/>
            </p:cNvSpPr>
            <p:nvPr/>
          </p:nvSpPr>
          <p:spPr bwMode="auto">
            <a:xfrm>
              <a:off x="1752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8" name="Freeform 18"/>
            <p:cNvSpPr>
              <a:spLocks/>
            </p:cNvSpPr>
            <p:nvPr/>
          </p:nvSpPr>
          <p:spPr bwMode="auto">
            <a:xfrm>
              <a:off x="1514" y="2244"/>
              <a:ext cx="952" cy="168"/>
            </a:xfrm>
            <a:custGeom>
              <a:avLst/>
              <a:gdLst>
                <a:gd name="T0" fmla="*/ 0 w 384"/>
                <a:gd name="T1" fmla="*/ 0 h 96"/>
                <a:gd name="T2" fmla="*/ 7252 w 384"/>
                <a:gd name="T3" fmla="*/ 901 h 96"/>
                <a:gd name="T4" fmla="*/ 14506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09" name="Oval 19"/>
            <p:cNvSpPr>
              <a:spLocks noChangeArrowheads="1"/>
            </p:cNvSpPr>
            <p:nvPr/>
          </p:nvSpPr>
          <p:spPr bwMode="auto">
            <a:xfrm>
              <a:off x="2466" y="2160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0" name="Freeform 20"/>
            <p:cNvSpPr>
              <a:spLocks/>
            </p:cNvSpPr>
            <p:nvPr/>
          </p:nvSpPr>
          <p:spPr bwMode="auto">
            <a:xfrm flipH="1">
              <a:off x="1355" y="2244"/>
              <a:ext cx="873" cy="252"/>
            </a:xfrm>
            <a:custGeom>
              <a:avLst/>
              <a:gdLst>
                <a:gd name="T0" fmla="*/ 0 w 384"/>
                <a:gd name="T1" fmla="*/ 0 h 96"/>
                <a:gd name="T2" fmla="*/ 5133 w 384"/>
                <a:gd name="T3" fmla="*/ 4554 h 96"/>
                <a:gd name="T4" fmla="*/ 10260 w 384"/>
                <a:gd name="T5" fmla="*/ 0 h 96"/>
                <a:gd name="T6" fmla="*/ 0 60000 65536"/>
                <a:gd name="T7" fmla="*/ 0 60000 65536"/>
                <a:gd name="T8" fmla="*/ 0 60000 65536"/>
                <a:gd name="T9" fmla="*/ 0 w 384"/>
                <a:gd name="T10" fmla="*/ 0 h 96"/>
                <a:gd name="T11" fmla="*/ 384 w 384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96">
                  <a:moveTo>
                    <a:pt x="0" y="0"/>
                  </a:moveTo>
                  <a:cubicBezTo>
                    <a:pt x="64" y="48"/>
                    <a:pt x="128" y="96"/>
                    <a:pt x="192" y="96"/>
                  </a:cubicBezTo>
                  <a:cubicBezTo>
                    <a:pt x="256" y="96"/>
                    <a:pt x="320" y="48"/>
                    <a:pt x="384" y="0"/>
                  </a:cubicBezTo>
                </a:path>
              </a:pathLst>
            </a:custGeom>
            <a:noFill/>
            <a:ln w="9525">
              <a:solidFill>
                <a:srgbClr val="E21702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1" name="Oval 21"/>
            <p:cNvSpPr>
              <a:spLocks noChangeArrowheads="1"/>
            </p:cNvSpPr>
            <p:nvPr/>
          </p:nvSpPr>
          <p:spPr bwMode="auto">
            <a:xfrm>
              <a:off x="1355" y="2160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2" name="Line 22"/>
            <p:cNvSpPr>
              <a:spLocks noChangeShapeType="1"/>
            </p:cNvSpPr>
            <p:nvPr/>
          </p:nvSpPr>
          <p:spPr bwMode="auto">
            <a:xfrm>
              <a:off x="720" y="2640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3" name="Oval 23"/>
            <p:cNvSpPr>
              <a:spLocks noChangeArrowheads="1"/>
            </p:cNvSpPr>
            <p:nvPr/>
          </p:nvSpPr>
          <p:spPr bwMode="auto">
            <a:xfrm>
              <a:off x="1038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4" name="Oval 24"/>
            <p:cNvSpPr>
              <a:spLocks noChangeArrowheads="1"/>
            </p:cNvSpPr>
            <p:nvPr/>
          </p:nvSpPr>
          <p:spPr bwMode="auto">
            <a:xfrm>
              <a:off x="1752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5" name="Oval 25"/>
            <p:cNvSpPr>
              <a:spLocks noChangeArrowheads="1"/>
            </p:cNvSpPr>
            <p:nvPr/>
          </p:nvSpPr>
          <p:spPr bwMode="auto">
            <a:xfrm>
              <a:off x="2466" y="2556"/>
              <a:ext cx="80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6" name="Oval 26"/>
            <p:cNvSpPr>
              <a:spLocks noChangeArrowheads="1"/>
            </p:cNvSpPr>
            <p:nvPr/>
          </p:nvSpPr>
          <p:spPr bwMode="auto">
            <a:xfrm>
              <a:off x="1355" y="2556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7" name="Line 27"/>
            <p:cNvSpPr>
              <a:spLocks noChangeShapeType="1"/>
            </p:cNvSpPr>
            <p:nvPr/>
          </p:nvSpPr>
          <p:spPr bwMode="auto">
            <a:xfrm>
              <a:off x="720" y="1344"/>
              <a:ext cx="0" cy="1968"/>
            </a:xfrm>
            <a:prstGeom prst="line">
              <a:avLst/>
            </a:prstGeom>
            <a:noFill/>
            <a:ln w="9525" cap="rnd">
              <a:solidFill>
                <a:srgbClr val="808080"/>
              </a:solidFill>
              <a:prstDash val="sysDot"/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8" name="Line 28"/>
            <p:cNvSpPr>
              <a:spLocks noChangeShapeType="1"/>
            </p:cNvSpPr>
            <p:nvPr/>
          </p:nvSpPr>
          <p:spPr bwMode="auto">
            <a:xfrm>
              <a:off x="720" y="2976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19" name="Oval 29"/>
            <p:cNvSpPr>
              <a:spLocks noChangeArrowheads="1"/>
            </p:cNvSpPr>
            <p:nvPr/>
          </p:nvSpPr>
          <p:spPr bwMode="auto">
            <a:xfrm>
              <a:off x="1038" y="2892"/>
              <a:ext cx="79" cy="84"/>
            </a:xfrm>
            <a:prstGeom prst="ellipse">
              <a:avLst/>
            </a:prstGeom>
            <a:solidFill>
              <a:srgbClr val="E2170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320" name="Text Box 30"/>
            <p:cNvSpPr txBox="1">
              <a:spLocks noChangeArrowheads="1"/>
            </p:cNvSpPr>
            <p:nvPr/>
          </p:nvSpPr>
          <p:spPr bwMode="auto">
            <a:xfrm>
              <a:off x="1046" y="1146"/>
              <a:ext cx="1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>
                  <a:latin typeface="Courier New" pitchFamily="-107" charset="0"/>
                </a:rPr>
                <a:t>Document 1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5105400" y="3352800"/>
            <a:ext cx="3276600" cy="542925"/>
            <a:chOff x="3216" y="2112"/>
            <a:chExt cx="2064" cy="342"/>
          </a:xfrm>
        </p:grpSpPr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3216" y="220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33"/>
            <p:cNvGrpSpPr>
              <a:grpSpLocks/>
            </p:cNvGrpSpPr>
            <p:nvPr/>
          </p:nvGrpSpPr>
          <p:grpSpPr bwMode="auto">
            <a:xfrm flipH="1">
              <a:off x="3744" y="2112"/>
              <a:ext cx="1248" cy="342"/>
              <a:chOff x="3534" y="2118"/>
              <a:chExt cx="1508" cy="336"/>
            </a:xfrm>
          </p:grpSpPr>
          <p:sp>
            <p:nvSpPr>
              <p:cNvPr id="53282" name="Oval 34"/>
              <p:cNvSpPr>
                <a:spLocks noChangeArrowheads="1"/>
              </p:cNvSpPr>
              <p:nvPr/>
            </p:nvSpPr>
            <p:spPr bwMode="auto">
              <a:xfrm>
                <a:off x="4486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3" name="Oval 35"/>
              <p:cNvSpPr>
                <a:spLocks noChangeArrowheads="1"/>
              </p:cNvSpPr>
              <p:nvPr/>
            </p:nvSpPr>
            <p:spPr bwMode="auto">
              <a:xfrm>
                <a:off x="4724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4" name="Oval 36"/>
              <p:cNvSpPr>
                <a:spLocks noChangeArrowheads="1"/>
              </p:cNvSpPr>
              <p:nvPr/>
            </p:nvSpPr>
            <p:spPr bwMode="auto">
              <a:xfrm>
                <a:off x="4010" y="2118"/>
                <a:ext cx="79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5" name="Oval 37"/>
              <p:cNvSpPr>
                <a:spLocks noChangeArrowheads="1"/>
              </p:cNvSpPr>
              <p:nvPr/>
            </p:nvSpPr>
            <p:spPr bwMode="auto">
              <a:xfrm>
                <a:off x="3692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6" name="Freeform 38"/>
              <p:cNvSpPr>
                <a:spLocks/>
              </p:cNvSpPr>
              <p:nvPr/>
            </p:nvSpPr>
            <p:spPr bwMode="auto">
              <a:xfrm>
                <a:off x="3692" y="2202"/>
                <a:ext cx="635" cy="168"/>
              </a:xfrm>
              <a:custGeom>
                <a:avLst/>
                <a:gdLst>
                  <a:gd name="T0" fmla="*/ 0 w 384"/>
                  <a:gd name="T1" fmla="*/ 0 h 96"/>
                  <a:gd name="T2" fmla="*/ 1439 w 384"/>
                  <a:gd name="T3" fmla="*/ 901 h 96"/>
                  <a:gd name="T4" fmla="*/ 2871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7" name="Freeform 39"/>
              <p:cNvSpPr>
                <a:spLocks/>
              </p:cNvSpPr>
              <p:nvPr/>
            </p:nvSpPr>
            <p:spPr bwMode="auto">
              <a:xfrm flipH="1">
                <a:off x="3534" y="2202"/>
                <a:ext cx="952" cy="252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4554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8" name="Oval 40"/>
              <p:cNvSpPr>
                <a:spLocks noChangeArrowheads="1"/>
              </p:cNvSpPr>
              <p:nvPr/>
            </p:nvSpPr>
            <p:spPr bwMode="auto">
              <a:xfrm>
                <a:off x="3534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89" name="Oval 41"/>
              <p:cNvSpPr>
                <a:spLocks noChangeArrowheads="1"/>
              </p:cNvSpPr>
              <p:nvPr/>
            </p:nvSpPr>
            <p:spPr bwMode="auto">
              <a:xfrm>
                <a:off x="4248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0" name="Freeform 42"/>
              <p:cNvSpPr>
                <a:spLocks/>
              </p:cNvSpPr>
              <p:nvPr/>
            </p:nvSpPr>
            <p:spPr bwMode="auto">
              <a:xfrm>
                <a:off x="4010" y="2202"/>
                <a:ext cx="952" cy="168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901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1" name="Oval 43"/>
              <p:cNvSpPr>
                <a:spLocks noChangeArrowheads="1"/>
              </p:cNvSpPr>
              <p:nvPr/>
            </p:nvSpPr>
            <p:spPr bwMode="auto">
              <a:xfrm>
                <a:off x="4962" y="2118"/>
                <a:ext cx="80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2" name="Freeform 44"/>
              <p:cNvSpPr>
                <a:spLocks/>
              </p:cNvSpPr>
              <p:nvPr/>
            </p:nvSpPr>
            <p:spPr bwMode="auto">
              <a:xfrm flipH="1">
                <a:off x="3851" y="2202"/>
                <a:ext cx="873" cy="252"/>
              </a:xfrm>
              <a:custGeom>
                <a:avLst/>
                <a:gdLst>
                  <a:gd name="T0" fmla="*/ 0 w 384"/>
                  <a:gd name="T1" fmla="*/ 0 h 96"/>
                  <a:gd name="T2" fmla="*/ 5133 w 384"/>
                  <a:gd name="T3" fmla="*/ 4554 h 96"/>
                  <a:gd name="T4" fmla="*/ 10260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293" name="Oval 45"/>
              <p:cNvSpPr>
                <a:spLocks noChangeArrowheads="1"/>
              </p:cNvSpPr>
              <p:nvPr/>
            </p:nvSpPr>
            <p:spPr bwMode="auto">
              <a:xfrm>
                <a:off x="3851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3253" name="Line 46"/>
          <p:cNvSpPr>
            <a:spLocks noChangeShapeType="1"/>
          </p:cNvSpPr>
          <p:nvPr/>
        </p:nvSpPr>
        <p:spPr bwMode="auto">
          <a:xfrm>
            <a:off x="5105400" y="2066925"/>
            <a:ext cx="0" cy="3124200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Text Box 47"/>
          <p:cNvSpPr txBox="1">
            <a:spLocks noChangeArrowheads="1"/>
          </p:cNvSpPr>
          <p:nvPr/>
        </p:nvSpPr>
        <p:spPr bwMode="auto">
          <a:xfrm>
            <a:off x="5622925" y="1752600"/>
            <a:ext cx="200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7" charset="0"/>
              </a:rPr>
              <a:t>Document 2</a:t>
            </a:r>
          </a:p>
        </p:txBody>
      </p:sp>
      <p:sp>
        <p:nvSpPr>
          <p:cNvPr id="53255" name="Line 48"/>
          <p:cNvSpPr>
            <a:spLocks noChangeShapeType="1"/>
          </p:cNvSpPr>
          <p:nvPr/>
        </p:nvSpPr>
        <p:spPr bwMode="auto">
          <a:xfrm>
            <a:off x="5105400" y="29622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6" name="Oval 49"/>
          <p:cNvSpPr>
            <a:spLocks noChangeArrowheads="1"/>
          </p:cNvSpPr>
          <p:nvPr/>
        </p:nvSpPr>
        <p:spPr bwMode="auto">
          <a:xfrm flipH="1">
            <a:off x="6569075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7" name="Oval 50"/>
          <p:cNvSpPr>
            <a:spLocks noChangeArrowheads="1"/>
          </p:cNvSpPr>
          <p:nvPr/>
        </p:nvSpPr>
        <p:spPr bwMode="auto">
          <a:xfrm flipH="1">
            <a:off x="6256338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8" name="Oval 51"/>
          <p:cNvSpPr>
            <a:spLocks noChangeArrowheads="1"/>
          </p:cNvSpPr>
          <p:nvPr/>
        </p:nvSpPr>
        <p:spPr bwMode="auto">
          <a:xfrm flipH="1">
            <a:off x="7196138" y="2819400"/>
            <a:ext cx="103187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9" name="Oval 52"/>
          <p:cNvSpPr>
            <a:spLocks noChangeArrowheads="1"/>
          </p:cNvSpPr>
          <p:nvPr/>
        </p:nvSpPr>
        <p:spPr bwMode="auto">
          <a:xfrm flipH="1">
            <a:off x="7612063" y="2819400"/>
            <a:ext cx="104775" cy="1365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0" name="Line 53"/>
          <p:cNvSpPr>
            <a:spLocks noChangeShapeType="1"/>
          </p:cNvSpPr>
          <p:nvPr/>
        </p:nvSpPr>
        <p:spPr bwMode="auto">
          <a:xfrm>
            <a:off x="5105400" y="41814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1" name="Oval 54"/>
          <p:cNvSpPr>
            <a:spLocks noChangeArrowheads="1"/>
          </p:cNvSpPr>
          <p:nvPr/>
        </p:nvSpPr>
        <p:spPr bwMode="auto">
          <a:xfrm flipH="1">
            <a:off x="7821613" y="4038600"/>
            <a:ext cx="103187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2" name="Oval 55"/>
          <p:cNvSpPr>
            <a:spLocks noChangeArrowheads="1"/>
          </p:cNvSpPr>
          <p:nvPr/>
        </p:nvSpPr>
        <p:spPr bwMode="auto">
          <a:xfrm flipH="1">
            <a:off x="6883400" y="4038600"/>
            <a:ext cx="103188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3" name="Oval 56"/>
          <p:cNvSpPr>
            <a:spLocks noChangeArrowheads="1"/>
          </p:cNvSpPr>
          <p:nvPr/>
        </p:nvSpPr>
        <p:spPr bwMode="auto">
          <a:xfrm flipH="1">
            <a:off x="5943600" y="40386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4" name="Oval 57"/>
          <p:cNvSpPr>
            <a:spLocks noChangeArrowheads="1"/>
          </p:cNvSpPr>
          <p:nvPr/>
        </p:nvSpPr>
        <p:spPr bwMode="auto">
          <a:xfrm flipH="1">
            <a:off x="7404100" y="40386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Line 58"/>
          <p:cNvSpPr>
            <a:spLocks noChangeShapeType="1"/>
          </p:cNvSpPr>
          <p:nvPr/>
        </p:nvSpPr>
        <p:spPr bwMode="auto">
          <a:xfrm>
            <a:off x="5105400" y="4714875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6" name="Oval 59"/>
          <p:cNvSpPr>
            <a:spLocks noChangeArrowheads="1"/>
          </p:cNvSpPr>
          <p:nvPr/>
        </p:nvSpPr>
        <p:spPr bwMode="auto">
          <a:xfrm flipH="1">
            <a:off x="5943600" y="4572000"/>
            <a:ext cx="104775" cy="136525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7" name="AutoShape 60"/>
          <p:cNvSpPr>
            <a:spLocks/>
          </p:cNvSpPr>
          <p:nvPr/>
        </p:nvSpPr>
        <p:spPr bwMode="auto">
          <a:xfrm rot="5400000">
            <a:off x="3619500" y="2933700"/>
            <a:ext cx="457200" cy="4191000"/>
          </a:xfrm>
          <a:prstGeom prst="rightBracket">
            <a:avLst>
              <a:gd name="adj" fmla="val 458333"/>
            </a:avLst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8" name="Text Box 61"/>
          <p:cNvSpPr txBox="1">
            <a:spLocks noChangeArrowheads="1"/>
          </p:cNvSpPr>
          <p:nvPr/>
        </p:nvSpPr>
        <p:spPr bwMode="auto">
          <a:xfrm>
            <a:off x="4343400" y="2787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69" name="Text Box 62"/>
          <p:cNvSpPr txBox="1">
            <a:spLocks noChangeArrowheads="1"/>
          </p:cNvSpPr>
          <p:nvPr/>
        </p:nvSpPr>
        <p:spPr bwMode="auto">
          <a:xfrm>
            <a:off x="4343400" y="3321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0" name="Text Box 63"/>
          <p:cNvSpPr txBox="1">
            <a:spLocks noChangeArrowheads="1"/>
          </p:cNvSpPr>
          <p:nvPr/>
        </p:nvSpPr>
        <p:spPr bwMode="auto">
          <a:xfrm>
            <a:off x="4343400" y="39306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1" name="Text Box 64"/>
          <p:cNvSpPr txBox="1">
            <a:spLocks noChangeArrowheads="1"/>
          </p:cNvSpPr>
          <p:nvPr/>
        </p:nvSpPr>
        <p:spPr bwMode="auto">
          <a:xfrm>
            <a:off x="4343400" y="446405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2" name="Text Box 65"/>
          <p:cNvSpPr txBox="1">
            <a:spLocks noChangeArrowheads="1"/>
          </p:cNvSpPr>
          <p:nvPr/>
        </p:nvSpPr>
        <p:spPr bwMode="auto">
          <a:xfrm>
            <a:off x="8305800" y="2743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3" name="Text Box 66"/>
          <p:cNvSpPr txBox="1">
            <a:spLocks noChangeArrowheads="1"/>
          </p:cNvSpPr>
          <p:nvPr/>
        </p:nvSpPr>
        <p:spPr bwMode="auto">
          <a:xfrm>
            <a:off x="8305800" y="3276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4" name="Text Box 67"/>
          <p:cNvSpPr txBox="1">
            <a:spLocks noChangeArrowheads="1"/>
          </p:cNvSpPr>
          <p:nvPr/>
        </p:nvSpPr>
        <p:spPr bwMode="auto">
          <a:xfrm>
            <a:off x="8305800" y="3886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5" name="Text Box 68"/>
          <p:cNvSpPr txBox="1">
            <a:spLocks noChangeArrowheads="1"/>
          </p:cNvSpPr>
          <p:nvPr/>
        </p:nvSpPr>
        <p:spPr bwMode="auto">
          <a:xfrm>
            <a:off x="8305800" y="4419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3278" name="Text Box 71"/>
          <p:cNvSpPr txBox="1">
            <a:spLocks noChangeArrowheads="1"/>
          </p:cNvSpPr>
          <p:nvPr/>
        </p:nvSpPr>
        <p:spPr bwMode="auto">
          <a:xfrm>
            <a:off x="1676400" y="43434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Arial" pitchFamily="-107" charset="0"/>
                <a:cs typeface="Arial" pitchFamily="-107" charset="0"/>
              </a:rPr>
              <a:t>A</a:t>
            </a:r>
          </a:p>
        </p:txBody>
      </p:sp>
      <p:sp>
        <p:nvSpPr>
          <p:cNvPr id="53279" name="Text Box 72"/>
          <p:cNvSpPr txBox="1">
            <a:spLocks noChangeArrowheads="1"/>
          </p:cNvSpPr>
          <p:nvPr/>
        </p:nvSpPr>
        <p:spPr bwMode="auto">
          <a:xfrm>
            <a:off x="6096000" y="4343400"/>
            <a:ext cx="319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ea typeface="Arial" pitchFamily="-107" charset="0"/>
                <a:cs typeface="Arial" pitchFamily="-107" charset="0"/>
              </a:rPr>
              <a:t>B</a:t>
            </a:r>
          </a:p>
        </p:txBody>
      </p:sp>
      <p:sp>
        <p:nvSpPr>
          <p:cNvPr id="73" name="Text Box 70"/>
          <p:cNvSpPr txBox="1">
            <a:spLocks noChangeArrowheads="1"/>
          </p:cNvSpPr>
          <p:nvPr/>
        </p:nvSpPr>
        <p:spPr bwMode="auto">
          <a:xfrm>
            <a:off x="762000" y="5486400"/>
            <a:ext cx="7924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ahoma" pitchFamily="-107" charset="0"/>
              </a:rPr>
              <a:t>The minimum values after the permutations will be equal with probability = </a:t>
            </a:r>
            <a:r>
              <a:rPr lang="en-US" dirty="0" smtClean="0">
                <a:latin typeface="Courier New" pitchFamily="-107" charset="0"/>
              </a:rPr>
              <a:t>    </a:t>
            </a:r>
            <a:endParaRPr lang="en-US" sz="1800" dirty="0">
              <a:latin typeface="Courier New" pitchFamily="-107" charset="0"/>
            </a:endParaRPr>
          </a:p>
          <a:p>
            <a:r>
              <a:rPr lang="en-US" b="1" dirty="0">
                <a:latin typeface="Courier New" pitchFamily="-107" charset="0"/>
              </a:rPr>
              <a:t>    </a:t>
            </a:r>
            <a:r>
              <a:rPr lang="en-US" b="1" dirty="0" err="1">
                <a:latin typeface="Courier New" pitchFamily="-107" charset="0"/>
              </a:rPr>
              <a:t>Size_of_intersection</a:t>
            </a:r>
            <a:r>
              <a:rPr lang="en-US" b="1" dirty="0">
                <a:latin typeface="Courier New" pitchFamily="-107" charset="0"/>
              </a:rPr>
              <a:t> / </a:t>
            </a:r>
            <a:r>
              <a:rPr lang="en-US" b="1" dirty="0" err="1">
                <a:latin typeface="Courier New" pitchFamily="-107" charset="0"/>
              </a:rPr>
              <a:t>Size_of_union</a:t>
            </a:r>
            <a:endParaRPr lang="en-US" b="1" dirty="0">
              <a:latin typeface="Courier New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20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Repeat</a:t>
            </a:r>
            <a:endParaRPr lang="en-US" sz="3200" dirty="0"/>
          </a:p>
        </p:txBody>
      </p:sp>
      <p:sp>
        <p:nvSpPr>
          <p:cNvPr id="54319" name="Line 5"/>
          <p:cNvSpPr>
            <a:spLocks noChangeShapeType="1"/>
          </p:cNvSpPr>
          <p:nvPr/>
        </p:nvSpPr>
        <p:spPr bwMode="auto">
          <a:xfrm>
            <a:off x="1676400" y="2527852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0" name="Oval 6"/>
          <p:cNvSpPr>
            <a:spLocks noChangeArrowheads="1"/>
          </p:cNvSpPr>
          <p:nvPr/>
        </p:nvSpPr>
        <p:spPr bwMode="auto">
          <a:xfrm>
            <a:off x="3173466" y="2426390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1" name="Oval 7"/>
          <p:cNvSpPr>
            <a:spLocks noChangeArrowheads="1"/>
          </p:cNvSpPr>
          <p:nvPr/>
        </p:nvSpPr>
        <p:spPr bwMode="auto">
          <a:xfrm>
            <a:off x="3454019" y="2426390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2" name="Oval 8"/>
          <p:cNvSpPr>
            <a:spLocks noChangeArrowheads="1"/>
          </p:cNvSpPr>
          <p:nvPr/>
        </p:nvSpPr>
        <p:spPr bwMode="auto">
          <a:xfrm>
            <a:off x="2612361" y="2426390"/>
            <a:ext cx="93125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3" name="Oval 9"/>
          <p:cNvSpPr>
            <a:spLocks noChangeArrowheads="1"/>
          </p:cNvSpPr>
          <p:nvPr/>
        </p:nvSpPr>
        <p:spPr bwMode="auto">
          <a:xfrm>
            <a:off x="2237505" y="2426390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4" name="Line 10"/>
          <p:cNvSpPr>
            <a:spLocks noChangeShapeType="1"/>
          </p:cNvSpPr>
          <p:nvPr/>
        </p:nvSpPr>
        <p:spPr bwMode="auto">
          <a:xfrm>
            <a:off x="1676400" y="2977184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5" name="Oval 11"/>
          <p:cNvSpPr>
            <a:spLocks noChangeArrowheads="1"/>
          </p:cNvSpPr>
          <p:nvPr/>
        </p:nvSpPr>
        <p:spPr bwMode="auto">
          <a:xfrm>
            <a:off x="3173466" y="2875722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6" name="Oval 12"/>
          <p:cNvSpPr>
            <a:spLocks noChangeArrowheads="1"/>
          </p:cNvSpPr>
          <p:nvPr/>
        </p:nvSpPr>
        <p:spPr bwMode="auto">
          <a:xfrm>
            <a:off x="3454019" y="2875722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7" name="Oval 13"/>
          <p:cNvSpPr>
            <a:spLocks noChangeArrowheads="1"/>
          </p:cNvSpPr>
          <p:nvPr/>
        </p:nvSpPr>
        <p:spPr bwMode="auto">
          <a:xfrm>
            <a:off x="2612361" y="2875722"/>
            <a:ext cx="93125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8" name="Oval 14"/>
          <p:cNvSpPr>
            <a:spLocks noChangeArrowheads="1"/>
          </p:cNvSpPr>
          <p:nvPr/>
        </p:nvSpPr>
        <p:spPr bwMode="auto">
          <a:xfrm>
            <a:off x="2237505" y="2875722"/>
            <a:ext cx="94303" cy="101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29" name="Freeform 15"/>
          <p:cNvSpPr>
            <a:spLocks/>
          </p:cNvSpPr>
          <p:nvPr/>
        </p:nvSpPr>
        <p:spPr bwMode="auto">
          <a:xfrm>
            <a:off x="2237505" y="2977184"/>
            <a:ext cx="748533" cy="202924"/>
          </a:xfrm>
          <a:custGeom>
            <a:avLst/>
            <a:gdLst>
              <a:gd name="T0" fmla="*/ 0 w 384"/>
              <a:gd name="T1" fmla="*/ 0 h 96"/>
              <a:gd name="T2" fmla="*/ 1439 w 384"/>
              <a:gd name="T3" fmla="*/ 901 h 96"/>
              <a:gd name="T4" fmla="*/ 2871 w 384"/>
              <a:gd name="T5" fmla="*/ 0 h 96"/>
              <a:gd name="T6" fmla="*/ 0 60000 65536"/>
              <a:gd name="T7" fmla="*/ 0 60000 65536"/>
              <a:gd name="T8" fmla="*/ 0 60000 65536"/>
              <a:gd name="T9" fmla="*/ 0 w 384"/>
              <a:gd name="T10" fmla="*/ 0 h 96"/>
              <a:gd name="T11" fmla="*/ 384 w 38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96">
                <a:moveTo>
                  <a:pt x="0" y="0"/>
                </a:moveTo>
                <a:cubicBezTo>
                  <a:pt x="64" y="48"/>
                  <a:pt x="128" y="96"/>
                  <a:pt x="192" y="96"/>
                </a:cubicBezTo>
                <a:cubicBezTo>
                  <a:pt x="256" y="96"/>
                  <a:pt x="320" y="48"/>
                  <a:pt x="384" y="0"/>
                </a:cubicBezTo>
              </a:path>
            </a:pathLst>
          </a:custGeom>
          <a:noFill/>
          <a:ln w="9525">
            <a:solidFill>
              <a:srgbClr val="E2170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0" name="Freeform 16"/>
          <p:cNvSpPr>
            <a:spLocks/>
          </p:cNvSpPr>
          <p:nvPr/>
        </p:nvSpPr>
        <p:spPr bwMode="auto">
          <a:xfrm flipH="1">
            <a:off x="2051256" y="2977184"/>
            <a:ext cx="1122210" cy="304386"/>
          </a:xfrm>
          <a:custGeom>
            <a:avLst/>
            <a:gdLst>
              <a:gd name="T0" fmla="*/ 0 w 384"/>
              <a:gd name="T1" fmla="*/ 0 h 96"/>
              <a:gd name="T2" fmla="*/ 7252 w 384"/>
              <a:gd name="T3" fmla="*/ 4554 h 96"/>
              <a:gd name="T4" fmla="*/ 14506 w 384"/>
              <a:gd name="T5" fmla="*/ 0 h 96"/>
              <a:gd name="T6" fmla="*/ 0 60000 65536"/>
              <a:gd name="T7" fmla="*/ 0 60000 65536"/>
              <a:gd name="T8" fmla="*/ 0 60000 65536"/>
              <a:gd name="T9" fmla="*/ 0 w 384"/>
              <a:gd name="T10" fmla="*/ 0 h 96"/>
              <a:gd name="T11" fmla="*/ 384 w 38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96">
                <a:moveTo>
                  <a:pt x="0" y="0"/>
                </a:moveTo>
                <a:cubicBezTo>
                  <a:pt x="64" y="48"/>
                  <a:pt x="128" y="96"/>
                  <a:pt x="192" y="96"/>
                </a:cubicBezTo>
                <a:cubicBezTo>
                  <a:pt x="256" y="96"/>
                  <a:pt x="320" y="48"/>
                  <a:pt x="384" y="0"/>
                </a:cubicBezTo>
              </a:path>
            </a:pathLst>
          </a:custGeom>
          <a:noFill/>
          <a:ln w="9525">
            <a:solidFill>
              <a:srgbClr val="E2170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1" name="Oval 17"/>
          <p:cNvSpPr>
            <a:spLocks noChangeArrowheads="1"/>
          </p:cNvSpPr>
          <p:nvPr/>
        </p:nvSpPr>
        <p:spPr bwMode="auto">
          <a:xfrm>
            <a:off x="2051256" y="287572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2" name="Oval 18"/>
          <p:cNvSpPr>
            <a:spLocks noChangeArrowheads="1"/>
          </p:cNvSpPr>
          <p:nvPr/>
        </p:nvSpPr>
        <p:spPr bwMode="auto">
          <a:xfrm>
            <a:off x="2892914" y="287572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3" name="Freeform 19"/>
          <p:cNvSpPr>
            <a:spLocks/>
          </p:cNvSpPr>
          <p:nvPr/>
        </p:nvSpPr>
        <p:spPr bwMode="auto">
          <a:xfrm>
            <a:off x="2612361" y="2977184"/>
            <a:ext cx="1122210" cy="202924"/>
          </a:xfrm>
          <a:custGeom>
            <a:avLst/>
            <a:gdLst>
              <a:gd name="T0" fmla="*/ 0 w 384"/>
              <a:gd name="T1" fmla="*/ 0 h 96"/>
              <a:gd name="T2" fmla="*/ 7252 w 384"/>
              <a:gd name="T3" fmla="*/ 901 h 96"/>
              <a:gd name="T4" fmla="*/ 14506 w 384"/>
              <a:gd name="T5" fmla="*/ 0 h 96"/>
              <a:gd name="T6" fmla="*/ 0 60000 65536"/>
              <a:gd name="T7" fmla="*/ 0 60000 65536"/>
              <a:gd name="T8" fmla="*/ 0 60000 65536"/>
              <a:gd name="T9" fmla="*/ 0 w 384"/>
              <a:gd name="T10" fmla="*/ 0 h 96"/>
              <a:gd name="T11" fmla="*/ 384 w 38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96">
                <a:moveTo>
                  <a:pt x="0" y="0"/>
                </a:moveTo>
                <a:cubicBezTo>
                  <a:pt x="64" y="48"/>
                  <a:pt x="128" y="96"/>
                  <a:pt x="192" y="96"/>
                </a:cubicBezTo>
                <a:cubicBezTo>
                  <a:pt x="256" y="96"/>
                  <a:pt x="320" y="48"/>
                  <a:pt x="384" y="0"/>
                </a:cubicBezTo>
              </a:path>
            </a:pathLst>
          </a:custGeom>
          <a:noFill/>
          <a:ln w="9525">
            <a:solidFill>
              <a:srgbClr val="E2170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4" name="Oval 20"/>
          <p:cNvSpPr>
            <a:spLocks noChangeArrowheads="1"/>
          </p:cNvSpPr>
          <p:nvPr/>
        </p:nvSpPr>
        <p:spPr bwMode="auto">
          <a:xfrm>
            <a:off x="3734571" y="2875722"/>
            <a:ext cx="94303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5" name="Freeform 21"/>
          <p:cNvSpPr>
            <a:spLocks/>
          </p:cNvSpPr>
          <p:nvPr/>
        </p:nvSpPr>
        <p:spPr bwMode="auto">
          <a:xfrm flipH="1">
            <a:off x="2424933" y="2977184"/>
            <a:ext cx="1029086" cy="304386"/>
          </a:xfrm>
          <a:custGeom>
            <a:avLst/>
            <a:gdLst>
              <a:gd name="T0" fmla="*/ 0 w 384"/>
              <a:gd name="T1" fmla="*/ 0 h 96"/>
              <a:gd name="T2" fmla="*/ 5133 w 384"/>
              <a:gd name="T3" fmla="*/ 4554 h 96"/>
              <a:gd name="T4" fmla="*/ 10260 w 384"/>
              <a:gd name="T5" fmla="*/ 0 h 96"/>
              <a:gd name="T6" fmla="*/ 0 60000 65536"/>
              <a:gd name="T7" fmla="*/ 0 60000 65536"/>
              <a:gd name="T8" fmla="*/ 0 60000 65536"/>
              <a:gd name="T9" fmla="*/ 0 w 384"/>
              <a:gd name="T10" fmla="*/ 0 h 96"/>
              <a:gd name="T11" fmla="*/ 384 w 384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4" h="96">
                <a:moveTo>
                  <a:pt x="0" y="0"/>
                </a:moveTo>
                <a:cubicBezTo>
                  <a:pt x="64" y="48"/>
                  <a:pt x="128" y="96"/>
                  <a:pt x="192" y="96"/>
                </a:cubicBezTo>
                <a:cubicBezTo>
                  <a:pt x="256" y="96"/>
                  <a:pt x="320" y="48"/>
                  <a:pt x="384" y="0"/>
                </a:cubicBezTo>
              </a:path>
            </a:pathLst>
          </a:custGeom>
          <a:noFill/>
          <a:ln w="9525">
            <a:solidFill>
              <a:srgbClr val="E21702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6" name="Oval 22"/>
          <p:cNvSpPr>
            <a:spLocks noChangeArrowheads="1"/>
          </p:cNvSpPr>
          <p:nvPr/>
        </p:nvSpPr>
        <p:spPr bwMode="auto">
          <a:xfrm>
            <a:off x="2424933" y="287572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7" name="Line 23"/>
          <p:cNvSpPr>
            <a:spLocks noChangeShapeType="1"/>
          </p:cNvSpPr>
          <p:nvPr/>
        </p:nvSpPr>
        <p:spPr bwMode="auto">
          <a:xfrm>
            <a:off x="1676400" y="3455504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8" name="Oval 24"/>
          <p:cNvSpPr>
            <a:spLocks noChangeArrowheads="1"/>
          </p:cNvSpPr>
          <p:nvPr/>
        </p:nvSpPr>
        <p:spPr bwMode="auto">
          <a:xfrm>
            <a:off x="2051256" y="335404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39" name="Oval 25"/>
          <p:cNvSpPr>
            <a:spLocks noChangeArrowheads="1"/>
          </p:cNvSpPr>
          <p:nvPr/>
        </p:nvSpPr>
        <p:spPr bwMode="auto">
          <a:xfrm>
            <a:off x="2892914" y="335404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0" name="Oval 26"/>
          <p:cNvSpPr>
            <a:spLocks noChangeArrowheads="1"/>
          </p:cNvSpPr>
          <p:nvPr/>
        </p:nvSpPr>
        <p:spPr bwMode="auto">
          <a:xfrm>
            <a:off x="3734571" y="3354042"/>
            <a:ext cx="94303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1" name="Oval 27"/>
          <p:cNvSpPr>
            <a:spLocks noChangeArrowheads="1"/>
          </p:cNvSpPr>
          <p:nvPr/>
        </p:nvSpPr>
        <p:spPr bwMode="auto">
          <a:xfrm>
            <a:off x="2424933" y="3354042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2" name="Line 28"/>
          <p:cNvSpPr>
            <a:spLocks noChangeShapeType="1"/>
          </p:cNvSpPr>
          <p:nvPr/>
        </p:nvSpPr>
        <p:spPr bwMode="auto">
          <a:xfrm>
            <a:off x="1676400" y="1890091"/>
            <a:ext cx="0" cy="2377109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3" name="Line 29"/>
          <p:cNvSpPr>
            <a:spLocks noChangeShapeType="1"/>
          </p:cNvSpPr>
          <p:nvPr/>
        </p:nvSpPr>
        <p:spPr bwMode="auto">
          <a:xfrm>
            <a:off x="1676400" y="3861352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4" name="Oval 30"/>
          <p:cNvSpPr>
            <a:spLocks noChangeArrowheads="1"/>
          </p:cNvSpPr>
          <p:nvPr/>
        </p:nvSpPr>
        <p:spPr bwMode="auto">
          <a:xfrm>
            <a:off x="2051256" y="375989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345" name="Text Box 31"/>
          <p:cNvSpPr txBox="1">
            <a:spLocks noChangeArrowheads="1"/>
          </p:cNvSpPr>
          <p:nvPr/>
        </p:nvSpPr>
        <p:spPr bwMode="auto">
          <a:xfrm>
            <a:off x="2060686" y="1650931"/>
            <a:ext cx="2009841" cy="4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7" charset="0"/>
              </a:rPr>
              <a:t>Document 1</a:t>
            </a:r>
          </a:p>
        </p:txBody>
      </p:sp>
      <p:grpSp>
        <p:nvGrpSpPr>
          <p:cNvPr id="54281" name="Group 32"/>
          <p:cNvGrpSpPr>
            <a:grpSpLocks/>
          </p:cNvGrpSpPr>
          <p:nvPr/>
        </p:nvGrpSpPr>
        <p:grpSpPr bwMode="auto">
          <a:xfrm>
            <a:off x="4618666" y="2817743"/>
            <a:ext cx="2433027" cy="413095"/>
            <a:chOff x="3216" y="2112"/>
            <a:chExt cx="2064" cy="342"/>
          </a:xfrm>
        </p:grpSpPr>
        <p:sp>
          <p:nvSpPr>
            <p:cNvPr id="54305" name="Line 33"/>
            <p:cNvSpPr>
              <a:spLocks noChangeShapeType="1"/>
            </p:cNvSpPr>
            <p:nvPr/>
          </p:nvSpPr>
          <p:spPr bwMode="auto">
            <a:xfrm>
              <a:off x="3216" y="2202"/>
              <a:ext cx="20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4306" name="Group 34"/>
            <p:cNvGrpSpPr>
              <a:grpSpLocks/>
            </p:cNvGrpSpPr>
            <p:nvPr/>
          </p:nvGrpSpPr>
          <p:grpSpPr bwMode="auto">
            <a:xfrm flipH="1">
              <a:off x="3744" y="2112"/>
              <a:ext cx="1248" cy="342"/>
              <a:chOff x="3534" y="2118"/>
              <a:chExt cx="1508" cy="336"/>
            </a:xfrm>
          </p:grpSpPr>
          <p:sp>
            <p:nvSpPr>
              <p:cNvPr id="54307" name="Oval 35"/>
              <p:cNvSpPr>
                <a:spLocks noChangeArrowheads="1"/>
              </p:cNvSpPr>
              <p:nvPr/>
            </p:nvSpPr>
            <p:spPr bwMode="auto">
              <a:xfrm>
                <a:off x="4486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8" name="Oval 36"/>
              <p:cNvSpPr>
                <a:spLocks noChangeArrowheads="1"/>
              </p:cNvSpPr>
              <p:nvPr/>
            </p:nvSpPr>
            <p:spPr bwMode="auto">
              <a:xfrm>
                <a:off x="4724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09" name="Oval 37"/>
              <p:cNvSpPr>
                <a:spLocks noChangeArrowheads="1"/>
              </p:cNvSpPr>
              <p:nvPr/>
            </p:nvSpPr>
            <p:spPr bwMode="auto">
              <a:xfrm>
                <a:off x="4010" y="2118"/>
                <a:ext cx="79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0" name="Oval 38"/>
              <p:cNvSpPr>
                <a:spLocks noChangeArrowheads="1"/>
              </p:cNvSpPr>
              <p:nvPr/>
            </p:nvSpPr>
            <p:spPr bwMode="auto">
              <a:xfrm>
                <a:off x="3692" y="2118"/>
                <a:ext cx="80" cy="8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1" name="Freeform 39"/>
              <p:cNvSpPr>
                <a:spLocks/>
              </p:cNvSpPr>
              <p:nvPr/>
            </p:nvSpPr>
            <p:spPr bwMode="auto">
              <a:xfrm>
                <a:off x="3692" y="2202"/>
                <a:ext cx="635" cy="168"/>
              </a:xfrm>
              <a:custGeom>
                <a:avLst/>
                <a:gdLst>
                  <a:gd name="T0" fmla="*/ 0 w 384"/>
                  <a:gd name="T1" fmla="*/ 0 h 96"/>
                  <a:gd name="T2" fmla="*/ 1439 w 384"/>
                  <a:gd name="T3" fmla="*/ 901 h 96"/>
                  <a:gd name="T4" fmla="*/ 2871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2" name="Freeform 40"/>
              <p:cNvSpPr>
                <a:spLocks/>
              </p:cNvSpPr>
              <p:nvPr/>
            </p:nvSpPr>
            <p:spPr bwMode="auto">
              <a:xfrm flipH="1">
                <a:off x="3534" y="2202"/>
                <a:ext cx="952" cy="252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4554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3" name="Oval 41"/>
              <p:cNvSpPr>
                <a:spLocks noChangeArrowheads="1"/>
              </p:cNvSpPr>
              <p:nvPr/>
            </p:nvSpPr>
            <p:spPr bwMode="auto">
              <a:xfrm>
                <a:off x="3534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4" name="Oval 42"/>
              <p:cNvSpPr>
                <a:spLocks noChangeArrowheads="1"/>
              </p:cNvSpPr>
              <p:nvPr/>
            </p:nvSpPr>
            <p:spPr bwMode="auto">
              <a:xfrm>
                <a:off x="4248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5" name="Freeform 43"/>
              <p:cNvSpPr>
                <a:spLocks/>
              </p:cNvSpPr>
              <p:nvPr/>
            </p:nvSpPr>
            <p:spPr bwMode="auto">
              <a:xfrm>
                <a:off x="4010" y="2202"/>
                <a:ext cx="952" cy="168"/>
              </a:xfrm>
              <a:custGeom>
                <a:avLst/>
                <a:gdLst>
                  <a:gd name="T0" fmla="*/ 0 w 384"/>
                  <a:gd name="T1" fmla="*/ 0 h 96"/>
                  <a:gd name="T2" fmla="*/ 7252 w 384"/>
                  <a:gd name="T3" fmla="*/ 901 h 96"/>
                  <a:gd name="T4" fmla="*/ 14506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6" name="Oval 44"/>
              <p:cNvSpPr>
                <a:spLocks noChangeArrowheads="1"/>
              </p:cNvSpPr>
              <p:nvPr/>
            </p:nvSpPr>
            <p:spPr bwMode="auto">
              <a:xfrm>
                <a:off x="4962" y="2118"/>
                <a:ext cx="80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7" name="Freeform 45"/>
              <p:cNvSpPr>
                <a:spLocks/>
              </p:cNvSpPr>
              <p:nvPr/>
            </p:nvSpPr>
            <p:spPr bwMode="auto">
              <a:xfrm flipH="1">
                <a:off x="3851" y="2202"/>
                <a:ext cx="873" cy="252"/>
              </a:xfrm>
              <a:custGeom>
                <a:avLst/>
                <a:gdLst>
                  <a:gd name="T0" fmla="*/ 0 w 384"/>
                  <a:gd name="T1" fmla="*/ 0 h 96"/>
                  <a:gd name="T2" fmla="*/ 5133 w 384"/>
                  <a:gd name="T3" fmla="*/ 4554 h 96"/>
                  <a:gd name="T4" fmla="*/ 10260 w 384"/>
                  <a:gd name="T5" fmla="*/ 0 h 96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96"/>
                  <a:gd name="T11" fmla="*/ 384 w 384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96">
                    <a:moveTo>
                      <a:pt x="0" y="0"/>
                    </a:moveTo>
                    <a:cubicBezTo>
                      <a:pt x="64" y="48"/>
                      <a:pt x="128" y="96"/>
                      <a:pt x="192" y="96"/>
                    </a:cubicBezTo>
                    <a:cubicBezTo>
                      <a:pt x="256" y="96"/>
                      <a:pt x="320" y="48"/>
                      <a:pt x="384" y="0"/>
                    </a:cubicBezTo>
                  </a:path>
                </a:pathLst>
              </a:custGeom>
              <a:noFill/>
              <a:ln w="9525">
                <a:solidFill>
                  <a:srgbClr val="E21702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318" name="Oval 46"/>
              <p:cNvSpPr>
                <a:spLocks noChangeArrowheads="1"/>
              </p:cNvSpPr>
              <p:nvPr/>
            </p:nvSpPr>
            <p:spPr bwMode="auto">
              <a:xfrm>
                <a:off x="3851" y="2118"/>
                <a:ext cx="79" cy="84"/>
              </a:xfrm>
              <a:prstGeom prst="ellipse">
                <a:avLst/>
              </a:prstGeom>
              <a:solidFill>
                <a:srgbClr val="E2170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4282" name="Line 47"/>
          <p:cNvSpPr>
            <a:spLocks noChangeShapeType="1"/>
          </p:cNvSpPr>
          <p:nvPr/>
        </p:nvSpPr>
        <p:spPr bwMode="auto">
          <a:xfrm>
            <a:off x="4618666" y="1839360"/>
            <a:ext cx="0" cy="2377109"/>
          </a:xfrm>
          <a:prstGeom prst="line">
            <a:avLst/>
          </a:prstGeom>
          <a:noFill/>
          <a:ln w="9525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3" name="Text Box 48"/>
          <p:cNvSpPr txBox="1">
            <a:spLocks noChangeArrowheads="1"/>
          </p:cNvSpPr>
          <p:nvPr/>
        </p:nvSpPr>
        <p:spPr bwMode="auto">
          <a:xfrm>
            <a:off x="5001773" y="1600200"/>
            <a:ext cx="2009841" cy="4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7" charset="0"/>
              </a:rPr>
              <a:t>Document 2</a:t>
            </a:r>
          </a:p>
        </p:txBody>
      </p:sp>
      <p:sp>
        <p:nvSpPr>
          <p:cNvPr id="54284" name="Line 49"/>
          <p:cNvSpPr>
            <a:spLocks noChangeShapeType="1"/>
          </p:cNvSpPr>
          <p:nvPr/>
        </p:nvSpPr>
        <p:spPr bwMode="auto">
          <a:xfrm>
            <a:off x="4618666" y="2520605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5" name="Oval 50"/>
          <p:cNvSpPr>
            <a:spLocks noChangeArrowheads="1"/>
          </p:cNvSpPr>
          <p:nvPr/>
        </p:nvSpPr>
        <p:spPr bwMode="auto">
          <a:xfrm flipH="1">
            <a:off x="5705512" y="2411896"/>
            <a:ext cx="77800" cy="1038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6" name="Oval 51"/>
          <p:cNvSpPr>
            <a:spLocks noChangeArrowheads="1"/>
          </p:cNvSpPr>
          <p:nvPr/>
        </p:nvSpPr>
        <p:spPr bwMode="auto">
          <a:xfrm flipH="1">
            <a:off x="5473290" y="2411896"/>
            <a:ext cx="77800" cy="1038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7" name="Oval 52"/>
          <p:cNvSpPr>
            <a:spLocks noChangeArrowheads="1"/>
          </p:cNvSpPr>
          <p:nvPr/>
        </p:nvSpPr>
        <p:spPr bwMode="auto">
          <a:xfrm flipH="1">
            <a:off x="6171135" y="2411896"/>
            <a:ext cx="76621" cy="1038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8" name="Oval 53"/>
          <p:cNvSpPr>
            <a:spLocks noChangeArrowheads="1"/>
          </p:cNvSpPr>
          <p:nvPr/>
        </p:nvSpPr>
        <p:spPr bwMode="auto">
          <a:xfrm flipH="1">
            <a:off x="6479979" y="2411896"/>
            <a:ext cx="77800" cy="1038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89" name="Line 54"/>
          <p:cNvSpPr>
            <a:spLocks noChangeShapeType="1"/>
          </p:cNvSpPr>
          <p:nvPr/>
        </p:nvSpPr>
        <p:spPr bwMode="auto">
          <a:xfrm>
            <a:off x="4618666" y="3448257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0" name="Oval 55"/>
          <p:cNvSpPr>
            <a:spLocks noChangeArrowheads="1"/>
          </p:cNvSpPr>
          <p:nvPr/>
        </p:nvSpPr>
        <p:spPr bwMode="auto">
          <a:xfrm flipH="1">
            <a:off x="6635579" y="3339548"/>
            <a:ext cx="76621" cy="103878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1" name="Oval 56"/>
          <p:cNvSpPr>
            <a:spLocks noChangeArrowheads="1"/>
          </p:cNvSpPr>
          <p:nvPr/>
        </p:nvSpPr>
        <p:spPr bwMode="auto">
          <a:xfrm flipH="1">
            <a:off x="5938913" y="3339548"/>
            <a:ext cx="76621" cy="103878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2" name="Oval 57"/>
          <p:cNvSpPr>
            <a:spLocks noChangeArrowheads="1"/>
          </p:cNvSpPr>
          <p:nvPr/>
        </p:nvSpPr>
        <p:spPr bwMode="auto">
          <a:xfrm flipH="1">
            <a:off x="5241068" y="3339548"/>
            <a:ext cx="77800" cy="103878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3" name="Oval 58"/>
          <p:cNvSpPr>
            <a:spLocks noChangeArrowheads="1"/>
          </p:cNvSpPr>
          <p:nvPr/>
        </p:nvSpPr>
        <p:spPr bwMode="auto">
          <a:xfrm flipH="1">
            <a:off x="6325557" y="3339548"/>
            <a:ext cx="77800" cy="103878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4" name="Line 59"/>
          <p:cNvSpPr>
            <a:spLocks noChangeShapeType="1"/>
          </p:cNvSpPr>
          <p:nvPr/>
        </p:nvSpPr>
        <p:spPr bwMode="auto">
          <a:xfrm>
            <a:off x="4618666" y="3854105"/>
            <a:ext cx="24330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med" len="med"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5" name="Oval 60"/>
          <p:cNvSpPr>
            <a:spLocks noChangeArrowheads="1"/>
          </p:cNvSpPr>
          <p:nvPr/>
        </p:nvSpPr>
        <p:spPr bwMode="auto">
          <a:xfrm flipH="1">
            <a:off x="5241068" y="3745396"/>
            <a:ext cx="77800" cy="103878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6" name="AutoShape 61"/>
          <p:cNvSpPr>
            <a:spLocks/>
          </p:cNvSpPr>
          <p:nvPr/>
        </p:nvSpPr>
        <p:spPr bwMode="auto">
          <a:xfrm rot="5400000">
            <a:off x="3511127" y="2537259"/>
            <a:ext cx="347870" cy="3112012"/>
          </a:xfrm>
          <a:prstGeom prst="rightBracket">
            <a:avLst>
              <a:gd name="adj" fmla="val 458333"/>
            </a:avLst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97" name="Text Box 62"/>
          <p:cNvSpPr txBox="1">
            <a:spLocks noChangeArrowheads="1"/>
          </p:cNvSpPr>
          <p:nvPr/>
        </p:nvSpPr>
        <p:spPr bwMode="auto">
          <a:xfrm>
            <a:off x="4052845" y="2387738"/>
            <a:ext cx="533993" cy="39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298" name="Text Box 63"/>
          <p:cNvSpPr txBox="1">
            <a:spLocks noChangeArrowheads="1"/>
          </p:cNvSpPr>
          <p:nvPr/>
        </p:nvSpPr>
        <p:spPr bwMode="auto">
          <a:xfrm>
            <a:off x="4052845" y="2793586"/>
            <a:ext cx="533993" cy="39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299" name="Text Box 64"/>
          <p:cNvSpPr txBox="1">
            <a:spLocks noChangeArrowheads="1"/>
          </p:cNvSpPr>
          <p:nvPr/>
        </p:nvSpPr>
        <p:spPr bwMode="auto">
          <a:xfrm>
            <a:off x="4052845" y="3257412"/>
            <a:ext cx="533993" cy="39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300" name="Text Box 65"/>
          <p:cNvSpPr txBox="1">
            <a:spLocks noChangeArrowheads="1"/>
          </p:cNvSpPr>
          <p:nvPr/>
        </p:nvSpPr>
        <p:spPr bwMode="auto">
          <a:xfrm>
            <a:off x="4052845" y="3664468"/>
            <a:ext cx="533993" cy="39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301" name="Text Box 66"/>
          <p:cNvSpPr txBox="1">
            <a:spLocks noChangeArrowheads="1"/>
          </p:cNvSpPr>
          <p:nvPr/>
        </p:nvSpPr>
        <p:spPr bwMode="auto">
          <a:xfrm>
            <a:off x="6995111" y="2353917"/>
            <a:ext cx="532814" cy="39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302" name="Text Box 67"/>
          <p:cNvSpPr txBox="1">
            <a:spLocks noChangeArrowheads="1"/>
          </p:cNvSpPr>
          <p:nvPr/>
        </p:nvSpPr>
        <p:spPr bwMode="auto">
          <a:xfrm>
            <a:off x="6995111" y="2758557"/>
            <a:ext cx="532814" cy="39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303" name="Text Box 68"/>
          <p:cNvSpPr txBox="1">
            <a:spLocks noChangeArrowheads="1"/>
          </p:cNvSpPr>
          <p:nvPr/>
        </p:nvSpPr>
        <p:spPr bwMode="auto">
          <a:xfrm>
            <a:off x="6995111" y="3224799"/>
            <a:ext cx="532814" cy="39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304" name="Text Box 69"/>
          <p:cNvSpPr txBox="1">
            <a:spLocks noChangeArrowheads="1"/>
          </p:cNvSpPr>
          <p:nvPr/>
        </p:nvSpPr>
        <p:spPr bwMode="auto">
          <a:xfrm>
            <a:off x="6993932" y="3629439"/>
            <a:ext cx="533993" cy="396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 New" pitchFamily="-107" charset="0"/>
              </a:rPr>
              <a:t>2</a:t>
            </a:r>
            <a:r>
              <a:rPr lang="en-US" baseline="30000">
                <a:latin typeface="Courier New" pitchFamily="-107" charset="0"/>
              </a:rPr>
              <a:t>64</a:t>
            </a:r>
          </a:p>
        </p:txBody>
      </p:sp>
      <p:sp>
        <p:nvSpPr>
          <p:cNvPr id="54277" name="Text Box 71"/>
          <p:cNvSpPr txBox="1">
            <a:spLocks noChangeArrowheads="1"/>
          </p:cNvSpPr>
          <p:nvPr/>
        </p:nvSpPr>
        <p:spPr bwMode="auto">
          <a:xfrm>
            <a:off x="5257800" y="3303588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ea typeface="Arial" pitchFamily="-107" charset="0"/>
                <a:cs typeface="Arial" pitchFamily="-107" charset="0"/>
              </a:rPr>
              <a:t>B</a:t>
            </a:r>
          </a:p>
        </p:txBody>
      </p:sp>
      <p:sp>
        <p:nvSpPr>
          <p:cNvPr id="54278" name="Text Box 72"/>
          <p:cNvSpPr txBox="1">
            <a:spLocks noChangeArrowheads="1"/>
          </p:cNvSpPr>
          <p:nvPr/>
        </p:nvSpPr>
        <p:spPr bwMode="auto">
          <a:xfrm>
            <a:off x="2057400" y="32766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ea typeface="Arial" pitchFamily="-107" charset="0"/>
                <a:cs typeface="Arial" pitchFamily="-107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54725" y="4927937"/>
            <a:ext cx="72224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 Repeat this, say </a:t>
            </a:r>
            <a:r>
              <a:rPr lang="en-US" sz="2000" dirty="0" smtClean="0">
                <a:solidFill>
                  <a:srgbClr val="FF0000"/>
                </a:solidFill>
              </a:rPr>
              <a:t>200</a:t>
            </a:r>
            <a:r>
              <a:rPr lang="en-US" sz="2000" dirty="0" smtClean="0"/>
              <a:t> times, with different permutations</a:t>
            </a:r>
          </a:p>
          <a:p>
            <a:pPr>
              <a:buFontTx/>
              <a:buChar char="-"/>
            </a:pPr>
            <a:r>
              <a:rPr lang="en-US" sz="2000" dirty="0" smtClean="0"/>
              <a:t> Measure the number of times they’re equal</a:t>
            </a:r>
          </a:p>
          <a:p>
            <a:pPr>
              <a:buFontTx/>
              <a:buChar char="-"/>
            </a:pPr>
            <a:r>
              <a:rPr lang="en-US" sz="2000" dirty="0" smtClean="0"/>
              <a:t> This is a reasonable estimate for the JC</a:t>
            </a:r>
          </a:p>
        </p:txBody>
      </p:sp>
    </p:spTree>
    <p:extLst>
      <p:ext uri="{BB962C8B-B14F-4D97-AF65-F5344CB8AC3E}">
        <p14:creationId xmlns:p14="http://schemas.microsoft.com/office/powerpoint/2010/main" val="227622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Document"/>
          <p:cNvSpPr>
            <a:spLocks noEditPoints="1" noChangeArrowheads="1"/>
          </p:cNvSpPr>
          <p:nvPr/>
        </p:nvSpPr>
        <p:spPr bwMode="auto">
          <a:xfrm>
            <a:off x="762000" y="37623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1981200" y="3990945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971800" y="35194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971800" y="36845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971800" y="38496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971800" y="40147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971800" y="41798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971800" y="43449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971800" y="45100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971800" y="4675157"/>
            <a:ext cx="381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3" name="Right Arrow 12"/>
          <p:cNvSpPr/>
          <p:nvPr/>
        </p:nvSpPr>
        <p:spPr bwMode="auto">
          <a:xfrm>
            <a:off x="3810000" y="3962400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3276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5" name="TextBox 14"/>
          <p:cNvSpPr txBox="1"/>
          <p:nvPr/>
        </p:nvSpPr>
        <p:spPr>
          <a:xfrm>
            <a:off x="4876800" y="3505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37338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876800" y="39624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4876800" y="41910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4876800" y="44196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876800" y="4648200"/>
            <a:ext cx="6473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64 bit #</a:t>
            </a:r>
            <a:endParaRPr lang="en-US" sz="1100" dirty="0"/>
          </a:p>
        </p:txBody>
      </p:sp>
      <p:sp>
        <p:nvSpPr>
          <p:cNvPr id="21" name="Right Arrow 20"/>
          <p:cNvSpPr/>
          <p:nvPr/>
        </p:nvSpPr>
        <p:spPr bwMode="auto">
          <a:xfrm>
            <a:off x="5943600" y="3962400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Oval 30"/>
          <p:cNvSpPr>
            <a:spLocks noChangeArrowheads="1"/>
          </p:cNvSpPr>
          <p:nvPr/>
        </p:nvSpPr>
        <p:spPr bwMode="auto">
          <a:xfrm>
            <a:off x="6858000" y="32766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30"/>
          <p:cNvSpPr>
            <a:spLocks noChangeArrowheads="1"/>
          </p:cNvSpPr>
          <p:nvPr/>
        </p:nvSpPr>
        <p:spPr bwMode="auto">
          <a:xfrm>
            <a:off x="6858000" y="34799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6858000" y="37085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6858000" y="39371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0"/>
          <p:cNvSpPr>
            <a:spLocks noChangeArrowheads="1"/>
          </p:cNvSpPr>
          <p:nvPr/>
        </p:nvSpPr>
        <p:spPr bwMode="auto">
          <a:xfrm>
            <a:off x="6858000" y="41657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6858000" y="52578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5400000">
            <a:off x="6761946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608667" y="1975556"/>
            <a:ext cx="6239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document, </a:t>
            </a:r>
            <a:r>
              <a:rPr lang="en-US" dirty="0" err="1" smtClean="0"/>
              <a:t>precompute</a:t>
            </a:r>
            <a:r>
              <a:rPr lang="en-US" dirty="0" smtClean="0"/>
              <a:t> the 200 permuted, smallest numbers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000" y="3962400"/>
            <a:ext cx="768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1" name="Right Brace 30"/>
          <p:cNvSpPr/>
          <p:nvPr/>
        </p:nvSpPr>
        <p:spPr bwMode="auto">
          <a:xfrm>
            <a:off x="7086600" y="3200400"/>
            <a:ext cx="457200" cy="2133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3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Document"/>
          <p:cNvSpPr>
            <a:spLocks noEditPoints="1" noChangeArrowheads="1"/>
          </p:cNvSpPr>
          <p:nvPr/>
        </p:nvSpPr>
        <p:spPr bwMode="auto">
          <a:xfrm>
            <a:off x="914400" y="3762345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 smtClean="0">
                <a:latin typeface="Arial" charset="0"/>
              </a:rPr>
              <a:t>A </a:t>
            </a:r>
            <a:endParaRPr lang="en-US" dirty="0">
              <a:latin typeface="Arial" charset="0"/>
            </a:endParaRPr>
          </a:p>
        </p:txBody>
      </p:sp>
      <p:sp>
        <p:nvSpPr>
          <p:cNvPr id="22" name="Oval 30"/>
          <p:cNvSpPr>
            <a:spLocks noChangeArrowheads="1"/>
          </p:cNvSpPr>
          <p:nvPr/>
        </p:nvSpPr>
        <p:spPr bwMode="auto">
          <a:xfrm>
            <a:off x="3509665" y="32766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30"/>
          <p:cNvSpPr>
            <a:spLocks noChangeArrowheads="1"/>
          </p:cNvSpPr>
          <p:nvPr/>
        </p:nvSpPr>
        <p:spPr bwMode="auto">
          <a:xfrm>
            <a:off x="3509665" y="34799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3509665" y="37085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3509665" y="39371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Oval 30"/>
          <p:cNvSpPr>
            <a:spLocks noChangeArrowheads="1"/>
          </p:cNvSpPr>
          <p:nvPr/>
        </p:nvSpPr>
        <p:spPr bwMode="auto">
          <a:xfrm>
            <a:off x="3509665" y="41657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3509665" y="52578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 rot="5400000">
            <a:off x="3413611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" y="1828800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These 200 64-bit numbers then represent the document and can be used to calculate JC between any two docs</a:t>
            </a:r>
            <a:endParaRPr lang="en-US" sz="2000" dirty="0"/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5181600" y="32766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Oval 30"/>
          <p:cNvSpPr>
            <a:spLocks noChangeArrowheads="1"/>
          </p:cNvSpPr>
          <p:nvPr/>
        </p:nvSpPr>
        <p:spPr bwMode="auto">
          <a:xfrm>
            <a:off x="5181600" y="34799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Oval 30"/>
          <p:cNvSpPr>
            <a:spLocks noChangeArrowheads="1"/>
          </p:cNvSpPr>
          <p:nvPr/>
        </p:nvSpPr>
        <p:spPr bwMode="auto">
          <a:xfrm>
            <a:off x="5181600" y="37085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Oval 30"/>
          <p:cNvSpPr>
            <a:spLocks noChangeArrowheads="1"/>
          </p:cNvSpPr>
          <p:nvPr/>
        </p:nvSpPr>
        <p:spPr bwMode="auto">
          <a:xfrm>
            <a:off x="5181600" y="39371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Oval 30"/>
          <p:cNvSpPr>
            <a:spLocks noChangeArrowheads="1"/>
          </p:cNvSpPr>
          <p:nvPr/>
        </p:nvSpPr>
        <p:spPr bwMode="auto">
          <a:xfrm>
            <a:off x="5181600" y="4165738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5181600" y="5257800"/>
            <a:ext cx="93125" cy="101462"/>
          </a:xfrm>
          <a:prstGeom prst="ellipse">
            <a:avLst/>
          </a:prstGeom>
          <a:solidFill>
            <a:srgbClr val="E2170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5400000">
            <a:off x="5085546" y="458738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 bwMode="auto">
          <a:xfrm>
            <a:off x="2286000" y="4038600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Document"/>
          <p:cNvSpPr>
            <a:spLocks noEditPoints="1" noChangeArrowheads="1"/>
          </p:cNvSpPr>
          <p:nvPr/>
        </p:nvSpPr>
        <p:spPr bwMode="auto">
          <a:xfrm>
            <a:off x="7010400" y="3733800"/>
            <a:ext cx="914400" cy="8191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r">
              <a:defRPr/>
            </a:pPr>
            <a:r>
              <a:rPr lang="en-US" dirty="0" smtClean="0">
                <a:latin typeface="Arial" charset="0"/>
              </a:rPr>
              <a:t>Doc</a:t>
            </a:r>
          </a:p>
          <a:p>
            <a:pPr algn="r">
              <a:defRPr/>
            </a:pPr>
            <a:r>
              <a:rPr lang="en-US" dirty="0">
                <a:latin typeface="Arial" charset="0"/>
              </a:rPr>
              <a:t>B</a:t>
            </a:r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10800000">
            <a:off x="6019800" y="4038600"/>
            <a:ext cx="609600" cy="381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14600" y="6091535"/>
            <a:ext cx="4675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JC = proportion that are equal</a:t>
            </a:r>
            <a:endParaRPr lang="en-US" dirty="0"/>
          </a:p>
        </p:txBody>
      </p:sp>
      <p:sp>
        <p:nvSpPr>
          <p:cNvPr id="43" name="Left-Right Arrow 42"/>
          <p:cNvSpPr/>
          <p:nvPr/>
        </p:nvSpPr>
        <p:spPr bwMode="auto">
          <a:xfrm>
            <a:off x="3962400" y="3886200"/>
            <a:ext cx="914400" cy="6858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73189" y="4572000"/>
            <a:ext cx="115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compare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83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signature pairs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 smtClean="0"/>
              <a:t>Now we have an extremely efficient method for </a:t>
            </a:r>
            <a:r>
              <a:rPr lang="en-US" sz="2400" i="1" dirty="0" smtClean="0"/>
              <a:t>estimating</a:t>
            </a:r>
            <a:r>
              <a:rPr lang="en-US" sz="2400" dirty="0" smtClean="0"/>
              <a:t> a </a:t>
            </a:r>
            <a:r>
              <a:rPr lang="en-US" sz="2400" dirty="0" err="1" smtClean="0"/>
              <a:t>Jaccard</a:t>
            </a:r>
            <a:r>
              <a:rPr lang="en-US" sz="2400" dirty="0" smtClean="0"/>
              <a:t> coefficient for a single pair of documents.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/>
              <a:t>But we still have to estimate </a:t>
            </a:r>
            <a:r>
              <a:rPr lang="en-US" sz="2400" i="1" dirty="0" smtClean="0"/>
              <a:t>N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 coefficients where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number of web pages.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000" b="1" dirty="0" smtClean="0">
                <a:solidFill>
                  <a:srgbClr val="0000FF"/>
                </a:solidFill>
                <a:ea typeface="+mn-ea"/>
                <a:cs typeface="+mn-cs"/>
              </a:rPr>
              <a:t>Still slow</a:t>
            </a:r>
          </a:p>
          <a:p>
            <a:pPr marL="0" indent="0">
              <a:buNone/>
              <a:defRPr/>
            </a:pPr>
            <a:endParaRPr lang="en-US" sz="2400" dirty="0" smtClean="0"/>
          </a:p>
          <a:p>
            <a:pPr marL="0" indent="0">
              <a:buNone/>
              <a:defRPr/>
            </a:pPr>
            <a:r>
              <a:rPr lang="en-US" sz="2400" dirty="0" smtClean="0"/>
              <a:t>Need to reduce the set of options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000" dirty="0" smtClean="0"/>
              <a:t>locality sensitive hashing (LSH)</a:t>
            </a:r>
          </a:p>
          <a:p>
            <a:pPr lvl="1">
              <a:buFont typeface="Wingdings" pitchFamily="2" charset="2"/>
              <a:buChar char="n"/>
              <a:defRPr/>
            </a:pPr>
            <a:r>
              <a:rPr lang="en-US" sz="2000" dirty="0" smtClean="0"/>
              <a:t>sorting (Henzinger 2006)</a:t>
            </a:r>
          </a:p>
        </p:txBody>
      </p:sp>
    </p:spTree>
    <p:extLst>
      <p:ext uri="{BB962C8B-B14F-4D97-AF65-F5344CB8AC3E}">
        <p14:creationId xmlns:p14="http://schemas.microsoft.com/office/powerpoint/2010/main" val="196901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review: general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covered a lot of material</a:t>
            </a:r>
          </a:p>
          <a:p>
            <a:pPr lvl="1"/>
            <a:r>
              <a:rPr lang="en-US" dirty="0" smtClean="0"/>
              <a:t>Anything from lecture, readings, </a:t>
            </a:r>
            <a:r>
              <a:rPr lang="en-US" dirty="0" err="1" smtClean="0"/>
              <a:t>homeworks</a:t>
            </a:r>
            <a:r>
              <a:rPr lang="en-US" dirty="0" smtClean="0"/>
              <a:t> and assignments is fair game</a:t>
            </a:r>
          </a:p>
          <a:p>
            <a:pPr lvl="1"/>
            <a:r>
              <a:rPr lang="en-US" dirty="0" smtClean="0"/>
              <a:t>Today’s material NOT on the midterm</a:t>
            </a:r>
          </a:p>
          <a:p>
            <a:r>
              <a:rPr lang="en-US" dirty="0" smtClean="0"/>
              <a:t>T/F, short answer, short </a:t>
            </a:r>
            <a:r>
              <a:rPr lang="en-US" dirty="0" smtClean="0"/>
              <a:t>work-through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Some questions like homework, but also </a:t>
            </a:r>
            <a:r>
              <a:rPr lang="en-US" dirty="0" smtClean="0"/>
              <a:t>“</a:t>
            </a:r>
            <a:r>
              <a:rPr lang="en-US" dirty="0" smtClean="0"/>
              <a:t>conceptual” questions</a:t>
            </a:r>
          </a:p>
          <a:p>
            <a:r>
              <a:rPr lang="en-US" dirty="0" smtClean="0"/>
              <a:t>Won’t need </a:t>
            </a:r>
            <a:r>
              <a:rPr lang="en-US" dirty="0" smtClean="0"/>
              <a:t>calculator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228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Is it more relevant to know what your close friends are searching for, or the majority of people worldwide</a:t>
            </a:r>
            <a:r>
              <a:rPr lang="en-US" sz="2000" dirty="0" smtClean="0"/>
              <a:t>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How </a:t>
            </a:r>
            <a:r>
              <a:rPr lang="en-US" sz="2000" dirty="0"/>
              <a:t>do companies balance out trying to provide the best search results possible while trying to make the most money possible? Are those goals aligned?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How </a:t>
            </a:r>
            <a:r>
              <a:rPr lang="en-US" sz="2000" dirty="0"/>
              <a:t>would you know if a search engine is “impartial” </a:t>
            </a:r>
            <a:r>
              <a:rPr lang="en-US" sz="2000" dirty="0" smtClean="0"/>
              <a:t>i</a:t>
            </a:r>
            <a:r>
              <a:rPr lang="en-US" sz="2000" dirty="0"/>
              <a:t>.</a:t>
            </a:r>
            <a:r>
              <a:rPr lang="en-US" sz="2000" dirty="0" smtClean="0"/>
              <a:t>e</a:t>
            </a:r>
            <a:r>
              <a:rPr lang="en-US" sz="2000" dirty="0"/>
              <a:t>. that they provide you the best results regardless of how it affects them as a company?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90568" y="5924490"/>
            <a:ext cx="6305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http://</a:t>
            </a:r>
            <a:r>
              <a:rPr lang="en-US" sz="2000" dirty="0" err="1"/>
              <a:t>www.youtube.com</a:t>
            </a:r>
            <a:r>
              <a:rPr lang="en-US" sz="2000" dirty="0"/>
              <a:t>/</a:t>
            </a:r>
            <a:r>
              <a:rPr lang="en-US" sz="2000" dirty="0" err="1"/>
              <a:t>watch?v</a:t>
            </a:r>
            <a:r>
              <a:rPr lang="en-US" sz="2000" dirty="0"/>
              <a:t>=KNWuOJXP-R4</a:t>
            </a:r>
          </a:p>
        </p:txBody>
      </p:sp>
    </p:spTree>
    <p:extLst>
      <p:ext uri="{BB962C8B-B14F-4D97-AF65-F5344CB8AC3E}">
        <p14:creationId xmlns:p14="http://schemas.microsoft.com/office/powerpoint/2010/main" val="90011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skip pointers</a:t>
            </a:r>
          </a:p>
          <a:p>
            <a:pPr lvl="1"/>
            <a:r>
              <a:rPr lang="en-US" dirty="0" smtClean="0">
                <a:ea typeface="+mn-ea"/>
                <a:cs typeface="+mn-cs"/>
              </a:rPr>
              <a:t>why we need an index</a:t>
            </a:r>
          </a:p>
          <a:p>
            <a:pPr lvl="1"/>
            <a:endParaRPr lang="en-US" dirty="0" smtClean="0">
              <a:ea typeface="+mn-ea"/>
              <a:cs typeface="+mn-cs"/>
            </a:endParaRPr>
          </a:p>
          <a:p>
            <a:r>
              <a:rPr lang="en-US" dirty="0" err="1" smtClean="0"/>
              <a:t>boolean</a:t>
            </a:r>
            <a:r>
              <a:rPr lang="en-US" dirty="0" smtClean="0"/>
              <a:t> index</a:t>
            </a:r>
          </a:p>
          <a:p>
            <a:pPr lvl="1"/>
            <a:r>
              <a:rPr lang="en-US" dirty="0" smtClean="0"/>
              <a:t>merge operation</a:t>
            </a:r>
          </a:p>
          <a:p>
            <a:pPr lvl="1"/>
            <a:r>
              <a:rPr lang="en-US" dirty="0" smtClean="0"/>
              <a:t>query optimization</a:t>
            </a:r>
          </a:p>
          <a:p>
            <a:pPr lvl="1"/>
            <a:r>
              <a:rPr lang="en-US" dirty="0" smtClean="0"/>
              <a:t>phrase queries (query proximity)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787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 construction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implementing efficiently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sort-based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spimi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distributed index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contruction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 reduce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dealing with data that refreshes frequently</a:t>
            </a:r>
          </a:p>
        </p:txBody>
      </p:sp>
    </p:spTree>
    <p:extLst>
      <p:ext uri="{BB962C8B-B14F-4D97-AF65-F5344CB8AC3E}">
        <p14:creationId xmlns:p14="http://schemas.microsoft.com/office/powerpoint/2010/main" val="3854991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index compression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dictionary compression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variable width entries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blocking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front-coding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postings list compression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gaps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gap encoding/compression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360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documents in th</a:t>
            </a:r>
            <a:r>
              <a:rPr lang="en-US" dirty="0" smtClean="0"/>
              <a:t>e index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preprocessing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tokenization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text normalization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lists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regex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computer hardware basics</a:t>
            </a:r>
          </a:p>
          <a:p>
            <a:r>
              <a:rPr lang="en-US" dirty="0" smtClean="0"/>
              <a:t>data set analysis</a:t>
            </a:r>
          </a:p>
          <a:p>
            <a:pPr lvl="1"/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heaps’ law</a:t>
            </a:r>
          </a:p>
          <a:p>
            <a:pPr lvl="1"/>
            <a:r>
              <a:rPr lang="en-US" dirty="0" err="1" smtClean="0"/>
              <a:t>zipf's</a:t>
            </a:r>
            <a:r>
              <a:rPr lang="en-US" dirty="0" smtClean="0"/>
              <a:t>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4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ranked retrieval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vector space representation and retrieval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representing documents and queries as vectors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cosine similarity measure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normalization/reweighting techniques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calculating similarities from index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Speeding up ranking calculations</a:t>
            </a:r>
            <a:endParaRPr lang="en-US" dirty="0" smtClean="0">
              <a:ea typeface="+mn-ea"/>
              <a:cs typeface="+mn-cs"/>
            </a:endParaRP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approximate top K approaches (e.g. champion lists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317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Evaluation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precision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recall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F1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11-point precision</a:t>
            </a:r>
            <a:endParaRPr lang="en-US" dirty="0" smtClean="0"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Kappa statistic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A/B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5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276">
  <a:themeElements>
    <a:clrScheme name="cs27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s276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triangl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27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Data\Microsoft\Templates\cs276.pot</Template>
  <TotalTime>14943</TotalTime>
  <Words>1196</Words>
  <Application>Microsoft Macintosh PowerPoint</Application>
  <PresentationFormat>On-screen Show (4:3)</PresentationFormat>
  <Paragraphs>335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cs276</vt:lpstr>
      <vt:lpstr>Duplicate Detection</vt:lpstr>
      <vt:lpstr>Administrative</vt:lpstr>
      <vt:lpstr>Midterm review: general notes</vt:lpstr>
      <vt:lpstr>Midterm review</vt:lpstr>
      <vt:lpstr>Midterm review</vt:lpstr>
      <vt:lpstr>Midterm review</vt:lpstr>
      <vt:lpstr>Midterm review</vt:lpstr>
      <vt:lpstr>Midterm review</vt:lpstr>
      <vt:lpstr>Midterm review</vt:lpstr>
      <vt:lpstr>Midterm review</vt:lpstr>
      <vt:lpstr>Midterm review</vt:lpstr>
      <vt:lpstr>Duplicate detection</vt:lpstr>
      <vt:lpstr>Duplicate documents</vt:lpstr>
      <vt:lpstr>Key challenge: efficiency</vt:lpstr>
      <vt:lpstr>Duplicate?</vt:lpstr>
      <vt:lpstr>Near duplicate documents</vt:lpstr>
      <vt:lpstr>Computing Similarity</vt:lpstr>
      <vt:lpstr>N-gram intersection</vt:lpstr>
      <vt:lpstr>Efficient calculation of JC</vt:lpstr>
      <vt:lpstr>Efficient calculation of JC</vt:lpstr>
      <vt:lpstr>Efficient calculation of JC</vt:lpstr>
      <vt:lpstr>Efficient calculation of JC</vt:lpstr>
      <vt:lpstr>Efficient JC</vt:lpstr>
      <vt:lpstr>Test if Doc1 = Doc2</vt:lpstr>
      <vt:lpstr>Test if Doc1 = Doc2</vt:lpstr>
      <vt:lpstr>Repeat</vt:lpstr>
      <vt:lpstr>Putting it all together</vt:lpstr>
      <vt:lpstr>Putting it all together</vt:lpstr>
      <vt:lpstr>All signature pairs</vt:lpstr>
      <vt:lpstr>Article discussion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CS276A Text Information Retrieval, Mining, and Exploitation</dc:title>
  <dc:creator>Christopher Manning</dc:creator>
  <cp:lastModifiedBy>David Kauchak</cp:lastModifiedBy>
  <cp:revision>821</cp:revision>
  <cp:lastPrinted>2012-10-18T18:47:05Z</cp:lastPrinted>
  <dcterms:created xsi:type="dcterms:W3CDTF">2009-10-07T16:34:16Z</dcterms:created>
  <dcterms:modified xsi:type="dcterms:W3CDTF">2012-10-18T18:48:21Z</dcterms:modified>
</cp:coreProperties>
</file>