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971" r:id="rId2"/>
    <p:sldId id="952" r:id="rId3"/>
    <p:sldId id="953" r:id="rId4"/>
    <p:sldId id="974" r:id="rId5"/>
    <p:sldId id="975" r:id="rId6"/>
    <p:sldId id="976" r:id="rId7"/>
    <p:sldId id="977" r:id="rId8"/>
    <p:sldId id="970" r:id="rId9"/>
    <p:sldId id="956" r:id="rId10"/>
    <p:sldId id="837" r:id="rId11"/>
    <p:sldId id="838" r:id="rId12"/>
    <p:sldId id="955" r:id="rId13"/>
    <p:sldId id="978" r:id="rId14"/>
    <p:sldId id="979" r:id="rId15"/>
    <p:sldId id="841" r:id="rId16"/>
    <p:sldId id="954" r:id="rId17"/>
    <p:sldId id="842" r:id="rId18"/>
    <p:sldId id="846" r:id="rId19"/>
    <p:sldId id="848" r:id="rId20"/>
    <p:sldId id="980" r:id="rId21"/>
    <p:sldId id="852" r:id="rId22"/>
    <p:sldId id="869" r:id="rId23"/>
    <p:sldId id="870" r:id="rId24"/>
    <p:sldId id="871" r:id="rId25"/>
    <p:sldId id="872" r:id="rId26"/>
    <p:sldId id="957" r:id="rId27"/>
    <p:sldId id="874" r:id="rId28"/>
    <p:sldId id="877" r:id="rId29"/>
    <p:sldId id="878" r:id="rId30"/>
    <p:sldId id="879" r:id="rId31"/>
    <p:sldId id="910" r:id="rId32"/>
    <p:sldId id="911" r:id="rId33"/>
    <p:sldId id="981" r:id="rId34"/>
    <p:sldId id="958" r:id="rId35"/>
    <p:sldId id="959" r:id="rId36"/>
    <p:sldId id="960" r:id="rId37"/>
    <p:sldId id="961" r:id="rId38"/>
    <p:sldId id="962" r:id="rId39"/>
    <p:sldId id="916" r:id="rId40"/>
    <p:sldId id="914" r:id="rId41"/>
    <p:sldId id="920" r:id="rId42"/>
    <p:sldId id="925" r:id="rId43"/>
    <p:sldId id="926" r:id="rId44"/>
    <p:sldId id="928" r:id="rId45"/>
    <p:sldId id="972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28" autoAdjust="0"/>
  </p:normalViewPr>
  <p:slideViewPr>
    <p:cSldViewPr>
      <p:cViewPr>
        <p:scale>
          <a:sx n="100" d="100"/>
          <a:sy n="100" d="100"/>
        </p:scale>
        <p:origin x="-2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4" Type="http://schemas.openxmlformats.org/officeDocument/2006/relationships/slide" Target="slides/slide29.xml"/><Relationship Id="rId5" Type="http://schemas.openxmlformats.org/officeDocument/2006/relationships/slide" Target="slides/slide43.xml"/><Relationship Id="rId1" Type="http://schemas.openxmlformats.org/officeDocument/2006/relationships/slide" Target="slides/slide19.xml"/><Relationship Id="rId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07" charset="0"/>
              </a:defRPr>
            </a:lvl1pPr>
          </a:lstStyle>
          <a:p>
            <a:fld id="{A9BAD610-2567-C247-BE67-2CF2269B4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CE8D09-3A34-454F-9B89-CE4B98429D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6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21" tIns="47610" rIns="95221" bIns="47610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38A58-D5F5-2842-94E6-91FBEDC0A546}" type="slidenum">
              <a:rPr lang="en-US"/>
              <a:pPr/>
              <a:t>31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07" charset="0"/>
              </a:defRPr>
            </a:lvl1pPr>
          </a:lstStyle>
          <a:p>
            <a:fld id="{CA200720-28EF-A14E-ACF2-B7A85B4E2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5C33B-9AD0-A74D-9154-226C3611E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A1B1D-A559-964C-BA64-0E495C9B7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2B2EF-6B2D-E149-A201-963C0EA13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E63CC-6C3D-DA46-9DA6-D5624E01C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F818E-87C9-A04C-BE01-EBDCA074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5BEE2-3D07-C848-81D7-E5606F477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E32B4-9652-BE48-BC65-7F8A06C84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D7910-632D-C344-8C56-B96B54A15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C2884-F09B-2141-B5BD-A82373198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17DF9-5BAA-0A4B-9A9C-9816B77B5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A7FB8-02D8-AA4C-B680-55F5F2714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86297-C276-4346-B170-89761909B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AA4DB-6A06-854A-8CB6-A32FE1593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7" charset="0"/>
              </a:defRPr>
            </a:lvl1pPr>
          </a:lstStyle>
          <a:p>
            <a:fld id="{89426194-2D7D-734F-8507-5CE185F338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07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07" charset="2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07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07" charset="2"/>
        <a:buChar char="n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07" charset="2"/>
        <a:buChar char="n"/>
        <a:defRPr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3.emf"/><Relationship Id="rId5" Type="http://schemas.openxmlformats.org/officeDocument/2006/relationships/image" Target="../media/image4.wmf"/><Relationship Id="rId6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hyperlink" Target="http://www.iprospect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en/webmasters/" TargetMode="External"/><Relationship Id="rId4" Type="http://schemas.openxmlformats.org/officeDocument/2006/relationships/hyperlink" Target="..%5CDocuments%20and%20Settings%5Cpragh%5CDocuments%20and%20Settings%5Cpragh%5CLocal%20Settings%5CTemp%5CnotesC9812B%5CAIRWeb%20'05%20First%20International%20Workshop%20on%20Adversarial%20Information%20Retrieval%20on%20the%20Web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p.yahoo.com/help/us/ysearch/index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widewebsize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680200" cy="534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6019800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http://www.flickr.com/photos/30686429@N07/3953914015/in/set-72157622330082619/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Brief (non-technical) history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Early keyword-based engines</a:t>
            </a:r>
          </a:p>
          <a:p>
            <a:pPr lvl="1" eaLnBrk="1" hangingPunct="1"/>
            <a:r>
              <a:rPr lang="en-US" dirty="0" err="1"/>
              <a:t>Altavista</a:t>
            </a:r>
            <a:r>
              <a:rPr lang="en-US" dirty="0"/>
              <a:t>, Excite, </a:t>
            </a:r>
            <a:r>
              <a:rPr lang="en-US" dirty="0" err="1"/>
              <a:t>Infoseek</a:t>
            </a:r>
            <a:r>
              <a:rPr lang="en-US" dirty="0"/>
              <a:t>, </a:t>
            </a:r>
            <a:r>
              <a:rPr lang="en-US" dirty="0" err="1"/>
              <a:t>Inktomi</a:t>
            </a:r>
            <a:r>
              <a:rPr lang="en-US" dirty="0"/>
              <a:t>, ca. 1995-1997</a:t>
            </a:r>
          </a:p>
          <a:p>
            <a:pPr marL="0" indent="0" eaLnBrk="1" hangingPunct="1">
              <a:buNone/>
            </a:pPr>
            <a:endParaRPr lang="en-US" u="sng" dirty="0" smtClean="0"/>
          </a:p>
          <a:p>
            <a:pPr marL="0" indent="0" eaLnBrk="1" hangingPunct="1">
              <a:buNone/>
            </a:pPr>
            <a:r>
              <a:rPr lang="en-US" u="sng" dirty="0" smtClean="0"/>
              <a:t>Sponsored </a:t>
            </a:r>
            <a:r>
              <a:rPr lang="en-US" u="sng" dirty="0"/>
              <a:t>search</a:t>
            </a:r>
            <a:r>
              <a:rPr lang="en-US" dirty="0"/>
              <a:t> ranking: </a:t>
            </a:r>
            <a:r>
              <a:rPr lang="en-US" dirty="0" err="1"/>
              <a:t>Goto.com</a:t>
            </a:r>
            <a:r>
              <a:rPr lang="en-US" dirty="0"/>
              <a:t> (morphed into </a:t>
            </a:r>
            <a:r>
              <a:rPr lang="en-US" dirty="0" err="1" smtClean="0"/>
              <a:t>Overture.com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Your </a:t>
            </a:r>
            <a:r>
              <a:rPr lang="en-US" dirty="0"/>
              <a:t>search ranking depended on how much you paid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Auction </a:t>
            </a:r>
            <a:r>
              <a:rPr lang="en-US" dirty="0"/>
              <a:t>for keywords: </a:t>
            </a:r>
            <a:r>
              <a:rPr lang="en-US" b="1" i="1" u="sng" dirty="0"/>
              <a:t>casino</a:t>
            </a:r>
            <a:r>
              <a:rPr lang="en-US" dirty="0"/>
              <a:t> was expensive!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Brief (non-technical) history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1998+: Link-based ranking pioneered by Google</a:t>
            </a:r>
          </a:p>
          <a:p>
            <a:pPr lvl="1" eaLnBrk="1" hangingPunct="1"/>
            <a:r>
              <a:rPr lang="en-US" sz="2000" dirty="0"/>
              <a:t>Blew away all early engines save </a:t>
            </a:r>
            <a:r>
              <a:rPr lang="en-US" sz="2000" dirty="0" err="1"/>
              <a:t>Inktomi</a:t>
            </a:r>
            <a:endParaRPr lang="en-US" sz="2000" dirty="0"/>
          </a:p>
          <a:p>
            <a:pPr lvl="1" eaLnBrk="1" hangingPunct="1"/>
            <a:r>
              <a:rPr lang="en-US" sz="2000" dirty="0"/>
              <a:t>Great user experience in search of a business model</a:t>
            </a:r>
          </a:p>
          <a:p>
            <a:pPr lvl="1" eaLnBrk="1" hangingPunct="1"/>
            <a:r>
              <a:rPr lang="en-US" sz="2000" dirty="0"/>
              <a:t>Meanwhile </a:t>
            </a:r>
            <a:r>
              <a:rPr lang="en-US" sz="2000" dirty="0" err="1"/>
              <a:t>Goto</a:t>
            </a:r>
            <a:r>
              <a:rPr lang="en-US" sz="2000" dirty="0"/>
              <a:t>/Overture’s annual revenues were nearing $1 billion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Result</a:t>
            </a:r>
            <a:r>
              <a:rPr lang="en-US" sz="2400" dirty="0"/>
              <a:t>: Google added paid-placement “ads” to the side, independent of search results</a:t>
            </a:r>
          </a:p>
          <a:p>
            <a:pPr marL="57150" indent="0" eaLnBrk="1" hangingPunct="1">
              <a:buNone/>
            </a:pPr>
            <a:endParaRPr lang="en-US" sz="2200" dirty="0" smtClean="0"/>
          </a:p>
          <a:p>
            <a:pPr marL="57150" indent="0" eaLnBrk="1" hangingPunct="1">
              <a:buNone/>
            </a:pPr>
            <a:r>
              <a:rPr lang="en-US" sz="2200" dirty="0" smtClean="0"/>
              <a:t>Yahoo </a:t>
            </a:r>
            <a:r>
              <a:rPr lang="en-US" sz="2200" dirty="0"/>
              <a:t>followed suit, acquiring Overture (for paid placement) and </a:t>
            </a:r>
            <a:r>
              <a:rPr lang="en-US" sz="2200" dirty="0" err="1"/>
              <a:t>Inktomi</a:t>
            </a:r>
            <a:r>
              <a:rPr lang="en-US" sz="2200" dirty="0"/>
              <a:t> (for search)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Google win?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Relevance/link-based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Simple </a:t>
            </a:r>
            <a:r>
              <a:rPr lang="en-US" sz="2400" dirty="0" smtClean="0"/>
              <a:t>UI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Hardware </a:t>
            </a:r>
            <a:r>
              <a:rPr lang="en-US" sz="2400" dirty="0" smtClean="0"/>
              <a:t>– used commodity parts</a:t>
            </a:r>
          </a:p>
          <a:p>
            <a:pPr lvl="1"/>
            <a:r>
              <a:rPr lang="en-US" sz="2000" dirty="0" smtClean="0"/>
              <a:t>inexpensive</a:t>
            </a:r>
          </a:p>
          <a:p>
            <a:pPr lvl="1"/>
            <a:r>
              <a:rPr lang="en-US" sz="2000" dirty="0" smtClean="0"/>
              <a:t>easy to expand</a:t>
            </a:r>
          </a:p>
          <a:p>
            <a:pPr lvl="1"/>
            <a:r>
              <a:rPr lang="en-US" sz="2000" dirty="0" smtClean="0"/>
              <a:t>fault tolerance through redundancy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What’s </a:t>
            </a:r>
            <a:r>
              <a:rPr lang="en-US" sz="2400" dirty="0" smtClean="0">
                <a:solidFill>
                  <a:srgbClr val="FF0000"/>
                </a:solidFill>
              </a:rPr>
              <a:t>wrong (from the search engine’s standpoint) of having a cost-per-click (CPC) model and ranking ads based only on CPC?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5181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Lot’s of start-ups have tried…</a:t>
            </a:r>
          </a:p>
          <a:p>
            <a:pPr lvl="1"/>
            <a:r>
              <a:rPr lang="en-US" sz="2000" dirty="0" smtClean="0"/>
              <a:t>Snap (2005): Overture’s previous owner</a:t>
            </a:r>
          </a:p>
          <a:p>
            <a:pPr lvl="1"/>
            <a:r>
              <a:rPr lang="en-US" sz="2000" dirty="0" err="1" smtClean="0"/>
              <a:t>Cuil</a:t>
            </a:r>
            <a:r>
              <a:rPr lang="en-US" sz="2000" dirty="0" smtClean="0"/>
              <a:t> (2008): ex-</a:t>
            </a:r>
            <a:r>
              <a:rPr lang="en-US" sz="2000" dirty="0" err="1" smtClean="0"/>
              <a:t>google</a:t>
            </a:r>
            <a:r>
              <a:rPr lang="en-US" sz="2000" dirty="0" smtClean="0"/>
              <a:t> employees</a:t>
            </a:r>
          </a:p>
          <a:p>
            <a:pPr lvl="1"/>
            <a:r>
              <a:rPr lang="en-US" sz="2000" dirty="0" err="1" smtClean="0"/>
              <a:t>Powerset</a:t>
            </a:r>
            <a:r>
              <a:rPr lang="en-US" sz="2000" dirty="0" smtClean="0"/>
              <a:t> (2007): NLP folks (a lot from Xerox PARC) … bought by Microsoft</a:t>
            </a:r>
          </a:p>
          <a:p>
            <a:pPr lvl="1"/>
            <a:r>
              <a:rPr lang="en-US" sz="2000" dirty="0"/>
              <a:t>Many more… http://</a:t>
            </a:r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Web_search_engine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778000"/>
            <a:ext cx="2858971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7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Google: 	67%</a:t>
            </a:r>
          </a:p>
          <a:p>
            <a:pPr marL="0" indent="0">
              <a:buNone/>
            </a:pPr>
            <a:r>
              <a:rPr lang="en-US" dirty="0" smtClean="0"/>
              <a:t>Bing:		16%</a:t>
            </a:r>
          </a:p>
          <a:p>
            <a:pPr marL="0" indent="0">
              <a:buNone/>
            </a:pPr>
            <a:r>
              <a:rPr lang="en-US" dirty="0" smtClean="0"/>
              <a:t>Yahoo:	13%</a:t>
            </a:r>
          </a:p>
          <a:p>
            <a:pPr marL="0" indent="0">
              <a:buNone/>
            </a:pPr>
            <a:r>
              <a:rPr lang="en-US" dirty="0" smtClean="0"/>
              <a:t>Ask:		3%</a:t>
            </a:r>
          </a:p>
          <a:p>
            <a:pPr marL="0" indent="0">
              <a:buNone/>
            </a:pPr>
            <a:r>
              <a:rPr lang="en-US" dirty="0" smtClean="0"/>
              <a:t>AOL:		1.5%</a:t>
            </a:r>
          </a:p>
          <a:p>
            <a:pPr marL="0" indent="0">
              <a:buNone/>
            </a:pPr>
            <a:r>
              <a:rPr lang="en-US" dirty="0" smtClean="0"/>
              <a:t>Rest:		9%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comscore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http://</a:t>
            </a:r>
            <a:r>
              <a:rPr lang="en-US" sz="1200" dirty="0" err="1"/>
              <a:t>searchenginewatch.com</a:t>
            </a:r>
            <a:r>
              <a:rPr lang="en-US" sz="1200" dirty="0"/>
              <a:t>/article/2205504/Bing-Gains-More-Ground-in-Search-Engine-Market-Share-Yahoo-Resumes-Downward-Slide</a:t>
            </a:r>
          </a:p>
        </p:txBody>
      </p:sp>
    </p:spTree>
    <p:extLst>
      <p:ext uri="{BB962C8B-B14F-4D97-AF65-F5344CB8AC3E}">
        <p14:creationId xmlns:p14="http://schemas.microsoft.com/office/powerpoint/2010/main" val="26246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Web search basics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1070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1072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1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1066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1068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7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Ad indexes</a:t>
              </a:r>
            </a:p>
          </p:txBody>
        </p:sp>
      </p:grp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5537200" imgH="8039100" progId="Word.Document.8">
                  <p:embed/>
                </p:oleObj>
              </mc:Choice>
              <mc:Fallback>
                <p:oleObj name="Document" r:id="rId3" imgW="5537200" imgH="8039100" progId="Word.Document.8">
                  <p:embed/>
                  <p:pic>
                    <p:nvPicPr>
                      <p:cNvPr id="0" name="Object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1062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1064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5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>
                    <a:latin typeface="Lucida Sans" pitchFamily="-107" charset="0"/>
                  </a:rPr>
                  <a:t>Web spider</a:t>
                </a:r>
              </a:p>
            </p:txBody>
          </p:sp>
        </p:grpSp>
        <p:sp>
          <p:nvSpPr>
            <p:cNvPr id="1063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Indexer</a:t>
              </a: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46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050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1058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51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1056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52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10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3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latin typeface="Lucida Sans" pitchFamily="-107" charset="0"/>
                  </a:rPr>
                  <a:t>Indexes</a:t>
                </a:r>
              </a:p>
            </p:txBody>
          </p:sp>
        </p:grpSp>
        <p:cxnSp>
          <p:nvCxnSpPr>
            <p:cNvPr id="1047" name="AutoShape 50"/>
            <p:cNvCxnSpPr>
              <a:cxnSpLocks noChangeShapeType="1"/>
              <a:stCxn id="1060" idx="2"/>
              <a:endCxn id="1059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48" name="AutoShape 51"/>
            <p:cNvCxnSpPr>
              <a:cxnSpLocks noChangeShapeType="1"/>
              <a:stCxn id="1060" idx="2"/>
              <a:endCxn id="1057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49" name="AutoShape 52"/>
            <p:cNvCxnSpPr>
              <a:cxnSpLocks noChangeShapeType="1"/>
              <a:stCxn id="1060" idx="2"/>
              <a:endCxn id="1055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1043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Lucida Sans" pitchFamily="-107" charset="0"/>
                </a:rPr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1041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03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1039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0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latin typeface="Lucida Sans" pitchFamily="-107" charset="0"/>
                  </a:rPr>
                  <a:t>User</a:t>
                </a:r>
              </a:p>
            </p:txBody>
          </p:sp>
        </p:grpSp>
        <p:sp>
          <p:nvSpPr>
            <p:cNvPr id="1038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needs/queries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Researchers/search engines often categorize user needs/queries into different types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example…?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User Needs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chemeClr val="hlink"/>
                </a:solidFill>
              </a:rPr>
              <a:t>Need [Brod02, RL04]</a:t>
            </a:r>
          </a:p>
          <a:p>
            <a:pPr lvl="1" eaLnBrk="1" hangingPunct="1"/>
            <a:r>
              <a:rPr lang="en-US" sz="1800" b="1" u="sng" dirty="0"/>
              <a:t>Informational</a:t>
            </a:r>
            <a:r>
              <a:rPr lang="en-US" sz="1800" dirty="0"/>
              <a:t> – want </a:t>
            </a:r>
            <a:r>
              <a:rPr lang="en-US" sz="1800" dirty="0">
                <a:solidFill>
                  <a:schemeClr val="hlink"/>
                </a:solidFill>
              </a:rPr>
              <a:t>to learn</a:t>
            </a:r>
            <a:r>
              <a:rPr lang="en-US" sz="1800" dirty="0"/>
              <a:t> about something (~40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 eaLnBrk="1" hangingPunct="1"/>
            <a:endParaRPr lang="en-US" sz="1600" dirty="0"/>
          </a:p>
          <a:p>
            <a:pPr lvl="1" eaLnBrk="1" hangingPunct="1"/>
            <a:r>
              <a:rPr lang="en-US" sz="1800" b="1" u="sng" dirty="0"/>
              <a:t>Navigational</a:t>
            </a:r>
            <a:r>
              <a:rPr lang="en-US" sz="1800" dirty="0"/>
              <a:t> – want </a:t>
            </a:r>
            <a:r>
              <a:rPr lang="en-US" sz="1800" dirty="0">
                <a:solidFill>
                  <a:schemeClr val="hlink"/>
                </a:solidFill>
              </a:rPr>
              <a:t>to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hlink"/>
                </a:solidFill>
              </a:rPr>
              <a:t>go </a:t>
            </a:r>
            <a:r>
              <a:rPr lang="en-US" sz="1800" dirty="0"/>
              <a:t>to that page (~25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 eaLnBrk="1" hangingPunct="1"/>
            <a:endParaRPr lang="en-US" sz="1600" dirty="0"/>
          </a:p>
          <a:p>
            <a:pPr lvl="1" eaLnBrk="1" hangingPunct="1"/>
            <a:r>
              <a:rPr lang="en-US" sz="1800" b="1" u="sng" dirty="0"/>
              <a:t>Transactional</a:t>
            </a:r>
            <a:r>
              <a:rPr lang="en-US" sz="1800" dirty="0"/>
              <a:t> – want </a:t>
            </a:r>
            <a:r>
              <a:rPr lang="en-US" sz="1800" dirty="0">
                <a:solidFill>
                  <a:schemeClr val="hlink"/>
                </a:solidFill>
              </a:rPr>
              <a:t>to do something</a:t>
            </a:r>
            <a:r>
              <a:rPr lang="en-US" sz="1800" dirty="0"/>
              <a:t> (web-mediated) (~35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 eaLnBrk="1" hangingPunct="1">
              <a:lnSpc>
                <a:spcPct val="130000"/>
              </a:lnSpc>
            </a:pPr>
            <a:r>
              <a:rPr lang="en-US" sz="1600" dirty="0"/>
              <a:t>Access a  service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1600" dirty="0"/>
              <a:t>Downloads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1600" dirty="0"/>
              <a:t>Shop</a:t>
            </a:r>
          </a:p>
          <a:p>
            <a:pPr lvl="1" eaLnBrk="1" hangingPunct="1"/>
            <a:r>
              <a:rPr lang="en-US" sz="1800" b="1" u="sng" dirty="0"/>
              <a:t>Gray areas</a:t>
            </a:r>
          </a:p>
          <a:p>
            <a:pPr lvl="2" eaLnBrk="1" hangingPunct="1"/>
            <a:r>
              <a:rPr lang="en-US" sz="1600" dirty="0"/>
              <a:t>Find a good hub</a:t>
            </a:r>
          </a:p>
          <a:p>
            <a:pPr lvl="2" eaLnBrk="1" hangingPunct="1"/>
            <a:r>
              <a:rPr lang="en-US" sz="1600" dirty="0"/>
              <a:t>Exploratory search “see what’s there”</a:t>
            </a:r>
            <a:r>
              <a:rPr lang="en-US" sz="1200" dirty="0"/>
              <a:t> 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5181600" y="2362200"/>
            <a:ext cx="3743325" cy="2571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07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07" charset="0"/>
              </a:rPr>
              <a:t>Low hemoglobin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154613" y="2971800"/>
            <a:ext cx="3760787" cy="2571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07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07" charset="0"/>
              </a:rPr>
              <a:t>United Airlines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3657600"/>
            <a:ext cx="4540250" cy="914400"/>
            <a:chOff x="2352" y="2736"/>
            <a:chExt cx="2860" cy="576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62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07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07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62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07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07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92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07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07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07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3962400" y="5000625"/>
            <a:ext cx="3760788" cy="2571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07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07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  <p:bldP spid="79565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How far do people look for results?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Users’ empirical evaluation of results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962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Quality of pages varies </a:t>
            </a:r>
            <a:r>
              <a:rPr lang="en-US" sz="2800" dirty="0" smtClean="0"/>
              <a:t>widely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Relevance is not </a:t>
            </a:r>
            <a:r>
              <a:rPr lang="en-US" sz="2000" dirty="0" smtClean="0"/>
              <a:t>enough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Other desirable qualities (non IR!!)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Content: Trustworthy, diverse, non-duplicated, well maintained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Web readability: display correctly &amp; fast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No annoyances: pop-ups, etc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1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Web basics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cs458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</a:t>
            </a:r>
            <a:r>
              <a:rPr lang="en-US" sz="2000" dirty="0" smtClean="0">
                <a:ea typeface="ＭＳ Ｐゴシック" pitchFamily="-111" charset="-128"/>
              </a:rPr>
              <a:t>2012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</a:t>
            </a:r>
            <a:r>
              <a:rPr lang="en-US" sz="1000" i="1" dirty="0" smtClean="0">
                <a:solidFill>
                  <a:srgbClr val="437085"/>
                </a:solidFill>
                <a:ea typeface="ＭＳ Ｐゴシック" pitchFamily="-111" charset="-128"/>
              </a:rPr>
              <a:t>:</a:t>
            </a:r>
            <a:endParaRPr lang="en-US" sz="1000" dirty="0" smtClean="0">
              <a:ea typeface="ＭＳ Ｐゴシック" pitchFamily="-111" charset="-128"/>
            </a:endParaRPr>
          </a:p>
          <a:p>
            <a:pPr marL="0" indent="0" algn="r" eaLnBrk="1" hangingPunct="1"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http://www.stanford.edu/class/cs276/handouts/lecture13-webchar.ppt</a:t>
            </a:r>
            <a:endParaRPr lang="en-US" sz="1000" dirty="0" smtClean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Users’ empirical evaluation of results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962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Precision </a:t>
            </a:r>
            <a:r>
              <a:rPr lang="en-US" sz="2400" dirty="0"/>
              <a:t>vs. 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On the web, recall seldom </a:t>
            </a:r>
            <a:r>
              <a:rPr lang="en-US" sz="1800" dirty="0" smtClean="0"/>
              <a:t>matters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Recall matters when the number of matches is very </a:t>
            </a:r>
            <a:r>
              <a:rPr lang="en-US" sz="1800" dirty="0" smtClean="0"/>
              <a:t>small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/>
              <a:t>What matters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Precision at 1? Precision above the fold?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Comprehensiveness – must be able to deal with obscure queries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User </a:t>
            </a:r>
            <a:r>
              <a:rPr lang="en-US" sz="2400" dirty="0">
                <a:solidFill>
                  <a:srgbClr val="CC0000"/>
                </a:solidFill>
              </a:rPr>
              <a:t>perceptions may be unscientific, but are significant over a large aggregate</a:t>
            </a:r>
            <a:endParaRPr lang="en-US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1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is the web unique?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828800"/>
            <a:ext cx="5715000" cy="4876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/>
              <a:t>No design/co-ordination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Content </a:t>
            </a:r>
            <a:r>
              <a:rPr lang="en-US" sz="1800" dirty="0"/>
              <a:t>includes truth, lies, obsolete information, contradictions …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Unstructured </a:t>
            </a:r>
            <a:r>
              <a:rPr lang="en-US" sz="1800" dirty="0"/>
              <a:t>(text, html, …), semi-structured (XML, annotated photos), structured (Databases)…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Financial </a:t>
            </a:r>
            <a:r>
              <a:rPr lang="en-US" sz="1800" dirty="0" smtClean="0">
                <a:solidFill>
                  <a:srgbClr val="008000"/>
                </a:solidFill>
              </a:rPr>
              <a:t>motivation for ranked results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Scale </a:t>
            </a:r>
            <a:r>
              <a:rPr lang="en-US" sz="1800" dirty="0"/>
              <a:t>much larger than previous text collections … but corporate records are catching up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Growth </a:t>
            </a:r>
            <a:r>
              <a:rPr lang="en-US" sz="1800" dirty="0"/>
              <a:t>– slowed down from initial “volume doubling every few months” but still expanding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Content </a:t>
            </a:r>
            <a:r>
              <a:rPr lang="en-US" sz="1800" dirty="0"/>
              <a:t>can be </a:t>
            </a:r>
            <a:r>
              <a:rPr lang="en-US" sz="1800" i="1" dirty="0"/>
              <a:t>dynamically generated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1536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36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The Web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Web Spam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7400"/>
            <a:ext cx="5321300" cy="433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blog.lib.umn.edu/wilsper/informationcentral/spam.jpg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trouble with sponsored search …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 costs money.  </a:t>
            </a:r>
            <a:r>
              <a:rPr lang="en-US" sz="2400" dirty="0">
                <a:solidFill>
                  <a:srgbClr val="FF0000"/>
                </a:solidFill>
              </a:rPr>
              <a:t>What’s the alternative?</a:t>
            </a:r>
          </a:p>
          <a:p>
            <a:pPr marL="0" indent="0" eaLnBrk="1" hangingPunct="1">
              <a:buNone/>
            </a:pPr>
            <a:endParaRPr lang="en-US" sz="2400" i="1" dirty="0" smtClean="0"/>
          </a:p>
          <a:p>
            <a:pPr marL="0" indent="0" eaLnBrk="1" hangingPunct="1">
              <a:buNone/>
            </a:pPr>
            <a:r>
              <a:rPr lang="en-US" sz="2400" i="1" dirty="0" smtClean="0"/>
              <a:t>Search </a:t>
            </a:r>
            <a:r>
              <a:rPr lang="en-US" sz="2400" i="1" dirty="0"/>
              <a:t>Engine Optimization:</a:t>
            </a:r>
          </a:p>
          <a:p>
            <a:pPr lvl="1" eaLnBrk="1" hangingPunct="1"/>
            <a:r>
              <a:rPr lang="en-US" sz="2000" dirty="0"/>
              <a:t>“Tuning” your web page to rank highly in the algorithmic search results for select keywords</a:t>
            </a:r>
          </a:p>
          <a:p>
            <a:pPr lvl="1" eaLnBrk="1" hangingPunct="1"/>
            <a:r>
              <a:rPr lang="en-US" sz="2000" dirty="0"/>
              <a:t>Alternative to paying for placement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Intrinsically </a:t>
            </a:r>
            <a:r>
              <a:rPr lang="en-US" sz="2000" dirty="0"/>
              <a:t>a marketing function</a:t>
            </a:r>
            <a:endParaRPr lang="en-US" sz="2000" i="1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Performed </a:t>
            </a:r>
            <a:r>
              <a:rPr lang="en-US" sz="2400" dirty="0"/>
              <a:t>by companies, webmasters and consultants (“Search engine optimizers”) for their clients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Some </a:t>
            </a:r>
            <a:r>
              <a:rPr lang="en-US" sz="2400" dirty="0"/>
              <a:t>perfectly legitimate, </a:t>
            </a:r>
            <a:r>
              <a:rPr lang="en-US" sz="2400" dirty="0" smtClean="0"/>
              <a:t>more </a:t>
            </a:r>
            <a:r>
              <a:rPr lang="en-US" sz="2400" dirty="0"/>
              <a:t>very shady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Simplest forms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3382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First generation engines relied heavily on </a:t>
            </a:r>
            <a:r>
              <a:rPr lang="en-US" sz="2000" i="1" dirty="0" err="1"/>
              <a:t>tf/idf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rgbClr val="FF0000"/>
              </a:solidFill>
              <a:ea typeface="Courier New" pitchFamily="-107" charset="0"/>
              <a:cs typeface="Courier New" pitchFamily="-107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ea typeface="Courier New" pitchFamily="-107" charset="0"/>
                <a:cs typeface="Courier New" pitchFamily="-107" charset="0"/>
              </a:rPr>
              <a:t>What </a:t>
            </a:r>
            <a:r>
              <a:rPr lang="en-US" sz="2000" dirty="0" smtClean="0">
                <a:solidFill>
                  <a:srgbClr val="FF0000"/>
                </a:solidFill>
                <a:ea typeface="Courier New" pitchFamily="-107" charset="0"/>
                <a:cs typeface="Courier New" pitchFamily="-107" charset="0"/>
              </a:rPr>
              <a:t>would you do as an SEO?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SEOs </a:t>
            </a:r>
            <a:r>
              <a:rPr lang="en-US" sz="2000" dirty="0"/>
              <a:t>responded with dense repetitions of chosen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</a:t>
            </a:r>
            <a:r>
              <a:rPr lang="en-US" sz="1800" b="1" dirty="0" err="1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maui</a:t>
            </a:r>
            <a:r>
              <a:rPr lang="en-US" sz="1800" b="1" i="1" dirty="0"/>
              <a:t> </a:t>
            </a:r>
            <a:r>
              <a:rPr lang="en-US" sz="1800" b="1" dirty="0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resort </a:t>
            </a:r>
            <a:r>
              <a:rPr lang="en-US" sz="1800" b="1" dirty="0" err="1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maui</a:t>
            </a:r>
            <a:r>
              <a:rPr lang="en-US" sz="1800" b="1" dirty="0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 resort </a:t>
            </a:r>
            <a:r>
              <a:rPr lang="en-US" sz="1800" b="1" dirty="0" err="1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maui</a:t>
            </a:r>
            <a:r>
              <a:rPr lang="en-US" sz="1800" b="1" dirty="0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 resort</a:t>
            </a:r>
            <a:r>
              <a:rPr lang="en-US" sz="1800" b="1" i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Often, the repetitions would be in the same color as the background of the web page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Repeated terms got indexed by crawlers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But not visible to humans on browsers</a:t>
            </a:r>
          </a:p>
        </p:txBody>
      </p:sp>
      <p:sp>
        <p:nvSpPr>
          <p:cNvPr id="828420" name="AutoShape 4"/>
          <p:cNvSpPr>
            <a:spLocks noChangeArrowheads="1"/>
          </p:cNvSpPr>
          <p:nvPr/>
        </p:nvSpPr>
        <p:spPr bwMode="auto">
          <a:xfrm>
            <a:off x="6096000" y="4343400"/>
            <a:ext cx="1676400" cy="1600200"/>
          </a:xfrm>
          <a:prstGeom prst="curvedLeftArrow">
            <a:avLst>
              <a:gd name="adj1" fmla="val 20000"/>
              <a:gd name="adj2" fmla="val 40000"/>
              <a:gd name="adj3" fmla="val 33136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8421" name="Rectangle 5"/>
          <p:cNvSpPr>
            <a:spLocks noChangeArrowheads="1"/>
          </p:cNvSpPr>
          <p:nvPr/>
        </p:nvSpPr>
        <p:spPr bwMode="auto">
          <a:xfrm>
            <a:off x="1905000" y="5257800"/>
            <a:ext cx="39624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E41C55"/>
                </a:solidFill>
                <a:latin typeface="Lucida Sans" pitchFamily="-107" charset="0"/>
              </a:rPr>
              <a:t>Pure word density cannot </a:t>
            </a:r>
          </a:p>
          <a:p>
            <a:pPr algn="ctr"/>
            <a:r>
              <a:rPr lang="en-US" dirty="0">
                <a:solidFill>
                  <a:srgbClr val="E41C55"/>
                </a:solidFill>
                <a:latin typeface="Lucida Sans" pitchFamily="-107" charset="0"/>
              </a:rPr>
              <a:t>be trusted as an IR signal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animBg="1"/>
      <p:bldP spid="8284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Variants of keyword stuffing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buNone/>
            </a:pPr>
            <a:r>
              <a:rPr lang="en-US" sz="3000" dirty="0"/>
              <a:t>Misleading meta-tags, excessive repetition</a:t>
            </a:r>
          </a:p>
          <a:p>
            <a:pPr marL="0" indent="0" eaLnBrk="1" hangingPunct="1">
              <a:lnSpc>
                <a:spcPct val="85000"/>
              </a:lnSpc>
              <a:buNone/>
            </a:pPr>
            <a:endParaRPr lang="en-US" sz="3000" dirty="0" smtClean="0"/>
          </a:p>
          <a:p>
            <a:pPr marL="0" indent="0" eaLnBrk="1" hangingPunct="1">
              <a:lnSpc>
                <a:spcPct val="85000"/>
              </a:lnSpc>
              <a:buNone/>
            </a:pPr>
            <a:r>
              <a:rPr lang="en-US" sz="3000" dirty="0" smtClean="0"/>
              <a:t>Hidden </a:t>
            </a:r>
            <a:r>
              <a:rPr lang="en-US" sz="3000" dirty="0"/>
              <a:t>text with colors, style sheet tricks, etc.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4114800"/>
            <a:ext cx="6934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Comic Sans MS" pitchFamily="-107" charset="0"/>
                <a:ea typeface="Arial" pitchFamily="-107" charset="0"/>
                <a:cs typeface="Arial" pitchFamily="-107" charset="0"/>
              </a:rPr>
              <a:t>Meta-Tags</a:t>
            </a:r>
            <a:r>
              <a:rPr lang="en-US" sz="2000">
                <a:solidFill>
                  <a:schemeClr val="hlink"/>
                </a:solidFill>
                <a:latin typeface="Comic Sans MS" pitchFamily="-107" charset="0"/>
                <a:ea typeface="Arial" pitchFamily="-107" charset="0"/>
                <a:cs typeface="Arial" pitchFamily="-107" charset="0"/>
              </a:rPr>
              <a:t> = </a:t>
            </a:r>
          </a:p>
          <a:p>
            <a:r>
              <a:rPr lang="en-US" sz="2000">
                <a:solidFill>
                  <a:schemeClr val="hlink"/>
                </a:solidFill>
                <a:latin typeface="Comic Sans MS" pitchFamily="-107" charset="0"/>
                <a:ea typeface="Arial" pitchFamily="-107" charset="0"/>
                <a:cs typeface="Arial" pitchFamily="-107" charset="0"/>
              </a:rPr>
              <a:t>“… London hotels, hotel, holiday inn, hilton, discount, booking, reservation, sex, mp3, britney spears, viagra, …”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Spidering</a:t>
            </a:r>
            <a:r>
              <a:rPr lang="en-US" dirty="0" smtClean="0"/>
              <a:t>/indexing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The Web</a:t>
              </a:r>
            </a:p>
          </p:txBody>
        </p:sp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27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>
                    <a:latin typeface="Lucida Sans" pitchFamily="-107" charset="0"/>
                  </a:rPr>
                  <a:t>Web spider</a:t>
                </a:r>
              </a:p>
            </p:txBody>
          </p:sp>
        </p:grp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Indexer</a:t>
              </a:r>
            </a:p>
          </p:txBody>
        </p: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34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38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46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44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42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latin typeface="Lucida Sans" pitchFamily="-107" charset="0"/>
                  </a:rPr>
                  <a:t>Indexes</a:t>
                </a:r>
              </a:p>
            </p:txBody>
          </p:sp>
        </p:grpSp>
        <p:cxnSp>
          <p:nvCxnSpPr>
            <p:cNvPr id="35" name="AutoShape 50"/>
            <p:cNvCxnSpPr>
              <a:cxnSpLocks noChangeShapeType="1"/>
              <a:stCxn id="31" idx="2"/>
              <a:endCxn id="47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AutoShape 51"/>
            <p:cNvCxnSpPr>
              <a:cxnSpLocks noChangeShapeType="1"/>
              <a:stCxn id="31" idx="2"/>
              <a:endCxn id="45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" name="AutoShape 52"/>
            <p:cNvCxnSpPr>
              <a:cxnSpLocks noChangeShapeType="1"/>
              <a:stCxn id="31" idx="2"/>
              <a:endCxn id="43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8" name="TextBox 47"/>
          <p:cNvSpPr txBox="1"/>
          <p:nvPr/>
        </p:nvSpPr>
        <p:spPr>
          <a:xfrm>
            <a:off x="4876800" y="2057400"/>
            <a:ext cx="3773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way we can take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 of this system?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Cloaking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Serve fake content to search engine </a:t>
            </a:r>
            <a:r>
              <a:rPr lang="en-US" dirty="0" smtClean="0"/>
              <a:t>spider</a:t>
            </a:r>
            <a:endParaRPr lang="en-US" dirty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514600" y="3276600"/>
            <a:ext cx="3657600" cy="2438400"/>
            <a:chOff x="3456" y="672"/>
            <a:chExt cx="2304" cy="1536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3456" y="672"/>
              <a:ext cx="2304" cy="1536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511" name="Group 6"/>
            <p:cNvGrpSpPr>
              <a:grpSpLocks/>
            </p:cNvGrpSpPr>
            <p:nvPr/>
          </p:nvGrpSpPr>
          <p:grpSpPr bwMode="auto">
            <a:xfrm>
              <a:off x="3548" y="722"/>
              <a:ext cx="2116" cy="1387"/>
              <a:chOff x="3548" y="722"/>
              <a:chExt cx="2116" cy="1387"/>
            </a:xfrm>
          </p:grpSpPr>
          <p:sp>
            <p:nvSpPr>
              <p:cNvPr id="21512" name="Line 7"/>
              <p:cNvSpPr>
                <a:spLocks noChangeShapeType="1"/>
              </p:cNvSpPr>
              <p:nvPr/>
            </p:nvSpPr>
            <p:spPr bwMode="auto">
              <a:xfrm>
                <a:off x="3548" y="1416"/>
                <a:ext cx="6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3" name="Oval 8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960" cy="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Is this a Search</a:t>
                </a:r>
              </a:p>
              <a:p>
                <a:pPr algn="ctr"/>
                <a:r>
                  <a:rPr lang="en-US" sz="1600">
                    <a:latin typeface="Times New Roman" pitchFamily="-107" charset="0"/>
                  </a:rPr>
                  <a:t>Engine spider?</a:t>
                </a:r>
              </a:p>
            </p:txBody>
          </p:sp>
          <p:sp>
            <p:nvSpPr>
              <p:cNvPr id="21514" name="Line 9"/>
              <p:cNvSpPr>
                <a:spLocks noChangeShapeType="1"/>
              </p:cNvSpPr>
              <p:nvPr/>
            </p:nvSpPr>
            <p:spPr bwMode="auto">
              <a:xfrm flipV="1">
                <a:off x="4656" y="1008"/>
                <a:ext cx="563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5" name="Line 10"/>
              <p:cNvSpPr>
                <a:spLocks noChangeShapeType="1"/>
              </p:cNvSpPr>
              <p:nvPr/>
            </p:nvSpPr>
            <p:spPr bwMode="auto">
              <a:xfrm>
                <a:off x="4614" y="1579"/>
                <a:ext cx="633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6" name="Text Box 11"/>
              <p:cNvSpPr txBox="1">
                <a:spLocks noChangeArrowheads="1"/>
              </p:cNvSpPr>
              <p:nvPr/>
            </p:nvSpPr>
            <p:spPr bwMode="auto">
              <a:xfrm>
                <a:off x="4841" y="920"/>
                <a:ext cx="226" cy="2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Times New Roman" pitchFamily="-107" charset="0"/>
                  </a:rPr>
                  <a:t>Y</a:t>
                </a:r>
              </a:p>
            </p:txBody>
          </p:sp>
          <p:sp>
            <p:nvSpPr>
              <p:cNvPr id="21517" name="Text Box 12"/>
              <p:cNvSpPr txBox="1">
                <a:spLocks noChangeArrowheads="1"/>
              </p:cNvSpPr>
              <p:nvPr/>
            </p:nvSpPr>
            <p:spPr bwMode="auto">
              <a:xfrm>
                <a:off x="4848" y="1680"/>
                <a:ext cx="192" cy="2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N</a:t>
                </a:r>
              </a:p>
            </p:txBody>
          </p:sp>
          <p:sp>
            <p:nvSpPr>
              <p:cNvPr id="21518" name="AutoShape 13"/>
              <p:cNvSpPr>
                <a:spLocks noChangeArrowheads="1"/>
              </p:cNvSpPr>
              <p:nvPr/>
            </p:nvSpPr>
            <p:spPr bwMode="auto">
              <a:xfrm>
                <a:off x="5276" y="722"/>
                <a:ext cx="388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SPAM</a:t>
                </a:r>
              </a:p>
            </p:txBody>
          </p:sp>
          <p:sp>
            <p:nvSpPr>
              <p:cNvPr id="21519" name="AutoShape 14"/>
              <p:cNvSpPr>
                <a:spLocks noChangeArrowheads="1"/>
              </p:cNvSpPr>
              <p:nvPr/>
            </p:nvSpPr>
            <p:spPr bwMode="auto">
              <a:xfrm>
                <a:off x="5276" y="1620"/>
                <a:ext cx="346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Real</a:t>
                </a:r>
              </a:p>
              <a:p>
                <a:pPr algn="ctr"/>
                <a:r>
                  <a:rPr lang="en-US" sz="1600">
                    <a:latin typeface="Times New Roman" pitchFamily="-107" charset="0"/>
                  </a:rPr>
                  <a:t>Doc</a:t>
                </a:r>
              </a:p>
            </p:txBody>
          </p:sp>
        </p:grpSp>
      </p:grp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2574925" y="496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pitchFamily="-107" charset="0"/>
                <a:cs typeface="Arial" pitchFamily="-107" charset="0"/>
              </a:rPr>
              <a:t>Cloaking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spam techniques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61325" cy="47244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buNone/>
            </a:pPr>
            <a:r>
              <a:rPr lang="en-US" sz="2800" b="1" dirty="0"/>
              <a:t>Doorway pages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/>
              <a:t>Pages optimized for a single keyword that re-direct to the real target page</a:t>
            </a:r>
          </a:p>
          <a:p>
            <a:pPr marL="0" indent="0" eaLnBrk="1" hangingPunct="1">
              <a:lnSpc>
                <a:spcPct val="85000"/>
              </a:lnSpc>
              <a:buNone/>
            </a:pPr>
            <a:endParaRPr lang="en-US" sz="2800" b="1" dirty="0" smtClean="0"/>
          </a:p>
          <a:p>
            <a:pPr marL="0" indent="0" eaLnBrk="1" hangingPunct="1">
              <a:lnSpc>
                <a:spcPct val="85000"/>
              </a:lnSpc>
              <a:buNone/>
            </a:pPr>
            <a:r>
              <a:rPr lang="en-US" sz="2800" b="1" dirty="0" smtClean="0"/>
              <a:t>Link spamming/link farms</a:t>
            </a:r>
            <a:endParaRPr lang="en-US" sz="2800" b="1" dirty="0"/>
          </a:p>
          <a:p>
            <a:pPr lvl="1" eaLnBrk="1" hangingPunct="1">
              <a:lnSpc>
                <a:spcPct val="85000"/>
              </a:lnSpc>
            </a:pPr>
            <a:r>
              <a:rPr lang="en-US" sz="2000" dirty="0"/>
              <a:t>Mutual admiration societies, hidden links, awards – more on these later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i="1" dirty="0"/>
              <a:t>Domain flooding:</a:t>
            </a:r>
            <a:r>
              <a:rPr lang="en-US" sz="2000" dirty="0"/>
              <a:t> numerous domains that point or re-direct to a target page</a:t>
            </a:r>
          </a:p>
          <a:p>
            <a:pPr marL="0" indent="0" eaLnBrk="1" hangingPunct="1">
              <a:lnSpc>
                <a:spcPct val="85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5000"/>
              </a:lnSpc>
              <a:buNone/>
            </a:pPr>
            <a:r>
              <a:rPr lang="en-US" sz="2800" b="1" dirty="0" smtClean="0"/>
              <a:t>Robots</a:t>
            </a:r>
            <a:endParaRPr lang="en-US" sz="2800" b="1" dirty="0"/>
          </a:p>
          <a:p>
            <a:pPr lvl="1" eaLnBrk="1" hangingPunct="1">
              <a:lnSpc>
                <a:spcPct val="85000"/>
              </a:lnSpc>
            </a:pPr>
            <a:r>
              <a:rPr lang="en-US" sz="2000" dirty="0"/>
              <a:t>Fake query stream – rank checking programs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1800" dirty="0"/>
              <a:t>“Curve-fit” ranking programs of search </a:t>
            </a:r>
            <a:r>
              <a:rPr lang="en-US" sz="1800" dirty="0" smtClean="0"/>
              <a:t>engines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war against spam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0386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Quality signals - Prefer authoritative pages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Votes from authors (linkage signals)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Votes from users (usage signals)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Policing </a:t>
            </a:r>
            <a:r>
              <a:rPr lang="en-US" sz="2000" dirty="0"/>
              <a:t>of URL submissions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Anti robot test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Limits </a:t>
            </a:r>
            <a:r>
              <a:rPr lang="en-US" sz="2000" dirty="0"/>
              <a:t>on meta-keywords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Robust </a:t>
            </a:r>
            <a:r>
              <a:rPr lang="en-US" sz="2000" dirty="0"/>
              <a:t>link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Ignore statistically implausible linkage (or text)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Use link analysis to detect spammers (guilt by association)</a:t>
            </a:r>
            <a:endParaRPr lang="en-US" sz="18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3811587" cy="4876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Spam recognition by machine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Training set based on known spam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Family </a:t>
            </a:r>
            <a:r>
              <a:rPr lang="en-US" sz="2000" dirty="0"/>
              <a:t>friendly filters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Linguistic analysis, general classification techniques,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For images: flesh tone detectors, source text analysis, etc.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Editorial </a:t>
            </a:r>
            <a:r>
              <a:rPr lang="en-US" sz="2000" dirty="0"/>
              <a:t>intervention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Blacklists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Top queries audited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Complaints addressed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Suspect pattern detection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for the next two weeks</a:t>
            </a:r>
          </a:p>
          <a:p>
            <a:pPr lvl="1"/>
            <a:r>
              <a:rPr lang="en-US" dirty="0" smtClean="0"/>
              <a:t>Sunday 10</a:t>
            </a:r>
            <a:r>
              <a:rPr lang="en-US" dirty="0"/>
              <a:t>/21: assignment </a:t>
            </a:r>
            <a:r>
              <a:rPr lang="en-US" dirty="0" smtClean="0"/>
              <a:t>3 (start working now!)</a:t>
            </a:r>
          </a:p>
          <a:p>
            <a:pPr lvl="1"/>
            <a:r>
              <a:rPr lang="en-US" dirty="0" smtClean="0"/>
              <a:t>Friday 10/19 – Tuesday 10/23: midterm</a:t>
            </a:r>
          </a:p>
          <a:p>
            <a:pPr lvl="2"/>
            <a:r>
              <a:rPr lang="en-US" dirty="0" smtClean="0"/>
              <a:t>1.5 hours</a:t>
            </a:r>
          </a:p>
          <a:p>
            <a:pPr lvl="2"/>
            <a:r>
              <a:rPr lang="en-US" dirty="0" smtClean="0"/>
              <a:t>take-home</a:t>
            </a:r>
          </a:p>
          <a:p>
            <a:pPr lvl="2"/>
            <a:r>
              <a:rPr lang="en-US" dirty="0" smtClean="0"/>
              <a:t>can take it any time in that window</a:t>
            </a:r>
          </a:p>
          <a:p>
            <a:pPr lvl="3"/>
            <a:r>
              <a:rPr lang="en-US" dirty="0" smtClean="0"/>
              <a:t>must NOT talk to anyone else about the midterm until after Tuesday</a:t>
            </a:r>
          </a:p>
          <a:p>
            <a:pPr lvl="2"/>
            <a:r>
              <a:rPr lang="en-US" dirty="0" smtClean="0"/>
              <a:t> open book and open notes, </a:t>
            </a:r>
            <a:r>
              <a:rPr lang="en-US" smtClean="0"/>
              <a:t>though closed web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on spam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Web search engines have policies on SEO practices they tolerate/block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hlinkClick r:id="rId2"/>
              </a:rPr>
              <a:t>http://help.yahoo.com/help/us/ysearch/index.html</a:t>
            </a:r>
            <a:r>
              <a:rPr lang="en-US" sz="20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hlinkClick r:id="rId3"/>
              </a:rPr>
              <a:t>http://www.google.com/intl/en/webmasters/</a:t>
            </a:r>
            <a:r>
              <a:rPr lang="en-US" sz="20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Adversarial </a:t>
            </a:r>
            <a:r>
              <a:rPr lang="en-US" dirty="0"/>
              <a:t>IR: the unending (technical) battle between SEO’s and web search engines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Research  </a:t>
            </a:r>
            <a:r>
              <a:rPr lang="en-US" sz="2200" dirty="0">
                <a:hlinkClick r:id="rId4" action="ppaction://hlinkfile"/>
              </a:rPr>
              <a:t>http://airweb.cse.lehigh.edu/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Size of the 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7" charset="2"/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667000"/>
            <a:ext cx="3429000" cy="339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http://www.stormforce31.com/wximages/www.jpg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 is the size of the </a:t>
            </a:r>
            <a:r>
              <a:rPr lang="en-US" dirty="0" smtClean="0">
                <a:solidFill>
                  <a:srgbClr val="FF0000"/>
                </a:solidFill>
              </a:rPr>
              <a:t>web?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BIG!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hlinkClick r:id="rId2"/>
              </a:rPr>
              <a:t>http://www.worldwidewebsize.com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size of the </a:t>
            </a:r>
            <a:r>
              <a:rPr lang="en-US" dirty="0" smtClean="0"/>
              <a:t>web?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web is really </a:t>
            </a:r>
            <a:r>
              <a:rPr lang="en-US" dirty="0" smtClean="0"/>
              <a:t>infinite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Dynamic content, e.g., calendar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Soft 404: </a:t>
            </a:r>
            <a:r>
              <a:rPr lang="en-US" u="sng" dirty="0" err="1"/>
              <a:t>www.yahoo.com</a:t>
            </a:r>
            <a:r>
              <a:rPr lang="en-US" u="sng" dirty="0"/>
              <a:t>/&lt;</a:t>
            </a:r>
            <a:r>
              <a:rPr lang="en-US" u="sng" dirty="0">
                <a:solidFill>
                  <a:schemeClr val="hlink"/>
                </a:solidFill>
              </a:rPr>
              <a:t>anything&gt;</a:t>
            </a:r>
            <a:r>
              <a:rPr lang="en-US" dirty="0"/>
              <a:t> is a valid </a:t>
            </a:r>
            <a:r>
              <a:rPr lang="en-US" dirty="0" smtClean="0"/>
              <a:t>page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about just the static web… issues?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Static web contains syntactic duplication, mostly due to mirroring (~30%)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servers are seldom </a:t>
            </a:r>
            <a:r>
              <a:rPr lang="en-US" dirty="0" smtClean="0"/>
              <a:t>connected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do we count?  A </a:t>
            </a:r>
            <a:r>
              <a:rPr lang="en-US" dirty="0" err="1" smtClean="0"/>
              <a:t>url</a:t>
            </a:r>
            <a:r>
              <a:rPr lang="en-US" dirty="0" smtClean="0"/>
              <a:t>? A frame? A section? A </a:t>
            </a:r>
            <a:r>
              <a:rPr lang="en-US" dirty="0" err="1" smtClean="0"/>
              <a:t>pdf</a:t>
            </a:r>
            <a:r>
              <a:rPr lang="en-US" dirty="0" smtClean="0"/>
              <a:t> document?  An image?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145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cares about the size of the web?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It is an interesting question, but beyond that, who cares and why?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Media, and consequently the user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Search </a:t>
            </a:r>
            <a:r>
              <a:rPr lang="en-US" dirty="0" smtClean="0"/>
              <a:t>engine designer (crawling, indexing)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Researchers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measure?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7404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Besides absolute size, what else might we measure?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610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Users interface is through the search engine</a:t>
            </a:r>
          </a:p>
          <a:p>
            <a:pPr lvl="1"/>
            <a:r>
              <a:rPr lang="en-US" sz="2000" dirty="0" smtClean="0"/>
              <a:t>Proportion of the web a particular search engine indexes</a:t>
            </a:r>
          </a:p>
          <a:p>
            <a:pPr lvl="1"/>
            <a:r>
              <a:rPr lang="en-US" sz="2000" dirty="0" smtClean="0"/>
              <a:t>The size of a particular search engine’s index</a:t>
            </a:r>
          </a:p>
          <a:p>
            <a:pPr lvl="1"/>
            <a:r>
              <a:rPr lang="en-US" sz="2000" dirty="0" smtClean="0"/>
              <a:t>Relative index sizes of two search engines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Challenges with these approaches?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6122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Biggest one: search engines don’t like to let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people know what goes on under the hood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as a black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Although we can’t ask how big a search engine’s index is, we can often ask questions like “does a document exist in the index?”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57600" y="3810000"/>
            <a:ext cx="2286000" cy="22098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554" y="4426803"/>
            <a:ext cx="110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</a:t>
            </a:r>
            <a:br>
              <a:rPr lang="en-US" dirty="0" smtClean="0"/>
            </a:br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45720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47244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57200" y="48768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57200" y="50292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7200" y="51816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7200" y="5332412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200" y="3810000"/>
            <a:ext cx="68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1295400" y="46482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895600" y="46482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7400" y="4951412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05000" y="3810000"/>
            <a:ext cx="1570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identifying</a:t>
            </a:r>
          </a:p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6172200" y="46482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114800"/>
            <a:ext cx="86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results</a:t>
            </a:r>
          </a:p>
          <a:p>
            <a:r>
              <a:rPr lang="en-US" dirty="0" smtClean="0"/>
              <a:t>for doc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the web indexed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can ask if a document is in an </a:t>
            </a:r>
            <a:r>
              <a:rPr lang="en-US" sz="2400" dirty="0" smtClean="0"/>
              <a:t>index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can we estimate the proportion indexed by a particular search engine?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3657600"/>
            <a:ext cx="4200021" cy="2362200"/>
            <a:chOff x="304800" y="3657600"/>
            <a:chExt cx="4200021" cy="23622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04800" y="4038600"/>
              <a:ext cx="1981200" cy="1981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7100" y="4711700"/>
              <a:ext cx="762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2514600" y="46482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581400" y="4724400"/>
              <a:ext cx="457200" cy="457200"/>
            </a:xfrm>
            <a:prstGeom prst="roundRect">
              <a:avLst/>
            </a:prstGeom>
            <a:solidFill>
              <a:srgbClr val="56FFD2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3657600"/>
              <a:ext cx="1228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random</a:t>
              </a:r>
            </a:p>
            <a:p>
              <a:r>
                <a:rPr lang="en-US" dirty="0" smtClean="0"/>
                <a:t>sample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9600" y="3581400"/>
            <a:ext cx="4724400" cy="1828800"/>
            <a:chOff x="4419600" y="3581400"/>
            <a:chExt cx="4724400" cy="1828800"/>
          </a:xfrm>
        </p:grpSpPr>
        <p:sp>
          <p:nvSpPr>
            <p:cNvPr id="9" name="Right Arrow 8"/>
            <p:cNvSpPr/>
            <p:nvPr/>
          </p:nvSpPr>
          <p:spPr bwMode="auto">
            <a:xfrm>
              <a:off x="4419600" y="46482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34000" y="4419600"/>
              <a:ext cx="1219200" cy="990600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4495800"/>
              <a:ext cx="11084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search</a:t>
              </a:r>
              <a:br>
                <a:rPr lang="en-US" dirty="0" smtClean="0"/>
              </a:br>
              <a:r>
                <a:rPr lang="en-US" dirty="0" smtClean="0"/>
                <a:t>engine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6705600" y="46482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696200" y="4724400"/>
              <a:ext cx="457200" cy="457200"/>
            </a:xfrm>
            <a:prstGeom prst="roundRect">
              <a:avLst/>
            </a:prstGeom>
            <a:solidFill>
              <a:srgbClr val="56FFD2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4876800"/>
              <a:ext cx="457200" cy="228600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3581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proportion of</a:t>
              </a:r>
            </a:p>
            <a:p>
              <a:r>
                <a:rPr lang="en-US" dirty="0" smtClean="0"/>
                <a:t>sample in index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r>
              <a:rPr lang="en-US" dirty="0" smtClean="0"/>
              <a:t>Size of index A relative to index B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800" y="1981200"/>
            <a:ext cx="8991600" cy="3787339"/>
            <a:chOff x="304800" y="1981200"/>
            <a:chExt cx="8991600" cy="3787339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3124200"/>
              <a:ext cx="4200021" cy="2362200"/>
              <a:chOff x="304800" y="3657600"/>
              <a:chExt cx="4200021" cy="2362200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304800" y="4038600"/>
                <a:ext cx="1981200" cy="19812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27100" y="4711700"/>
                <a:ext cx="762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web</a:t>
                </a:r>
                <a:endParaRPr lang="en-US" dirty="0"/>
              </a:p>
            </p:txBody>
          </p:sp>
          <p:sp>
            <p:nvSpPr>
              <p:cNvPr id="7" name="Right Arrow 6"/>
              <p:cNvSpPr/>
              <p:nvPr/>
            </p:nvSpPr>
            <p:spPr bwMode="auto">
              <a:xfrm>
                <a:off x="2514600" y="4648200"/>
                <a:ext cx="762000" cy="609600"/>
              </a:xfrm>
              <a:prstGeom prst="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581400" y="4724400"/>
                <a:ext cx="457200" cy="457200"/>
              </a:xfrm>
              <a:prstGeom prst="roundRect">
                <a:avLst/>
              </a:prstGeom>
              <a:solidFill>
                <a:srgbClr val="56FFD2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76600" y="3657600"/>
                <a:ext cx="12282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random</a:t>
                </a:r>
              </a:p>
              <a:p>
                <a:r>
                  <a:rPr lang="en-US" dirty="0" smtClean="0"/>
                  <a:t>sample</a:t>
                </a:r>
                <a:endParaRPr lang="en-US" dirty="0"/>
              </a:p>
            </p:txBody>
          </p:sp>
        </p:grpSp>
        <p:sp>
          <p:nvSpPr>
            <p:cNvPr id="11" name="Right Arrow 10"/>
            <p:cNvSpPr/>
            <p:nvPr/>
          </p:nvSpPr>
          <p:spPr bwMode="auto">
            <a:xfrm rot="19491948">
              <a:off x="4525595" y="344033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86400" y="2819400"/>
              <a:ext cx="1219200" cy="990600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2895600"/>
              <a:ext cx="11217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engine</a:t>
              </a:r>
            </a:p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858000" y="30480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848600" y="3276600"/>
              <a:ext cx="457200" cy="228600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19812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proportion of</a:t>
              </a:r>
            </a:p>
            <a:p>
              <a:r>
                <a:rPr lang="en-US" dirty="0" smtClean="0"/>
                <a:t>sample in index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 bwMode="auto">
            <a:xfrm rot="2143522">
              <a:off x="4373478" y="4660910"/>
              <a:ext cx="762000" cy="609600"/>
            </a:xfrm>
            <a:prstGeom prst="rightArrow">
              <a:avLst>
                <a:gd name="adj1" fmla="val 50000"/>
                <a:gd name="adj2" fmla="val 41959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486400" y="4777939"/>
              <a:ext cx="1219200" cy="990600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4854139"/>
              <a:ext cx="11217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engine</a:t>
              </a:r>
            </a:p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6858000" y="5006539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848600" y="5235139"/>
              <a:ext cx="457200" cy="98861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Sampling URLs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buNone/>
              <a:defRPr/>
            </a:pPr>
            <a:r>
              <a:rPr lang="en-US" sz="2000" dirty="0" smtClean="0"/>
              <a:t>Both of these questions require us to have a random set of pages (or URLs)</a:t>
            </a:r>
          </a:p>
          <a:p>
            <a:pPr marL="0" indent="0" eaLnBrk="1" hangingPunct="1">
              <a:lnSpc>
                <a:spcPct val="114000"/>
              </a:lnSpc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114000"/>
              </a:lnSpc>
              <a:buNone/>
              <a:defRPr/>
            </a:pPr>
            <a:r>
              <a:rPr lang="en-US" sz="2000" dirty="0" smtClean="0"/>
              <a:t>Problem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hlink"/>
                </a:solidFill>
              </a:rPr>
              <a:t>Random URLs are hard to find! </a:t>
            </a:r>
          </a:p>
          <a:p>
            <a:pPr marL="0" indent="0" eaLnBrk="1" hangingPunct="1">
              <a:lnSpc>
                <a:spcPct val="114000"/>
              </a:lnSpc>
              <a:buNone/>
              <a:defRPr/>
            </a:pPr>
            <a:endParaRPr lang="en-US" sz="2000" dirty="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114000"/>
              </a:lnSpc>
              <a:buNone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Ideas</a:t>
            </a:r>
            <a:r>
              <a:rPr lang="en-US" sz="2000" dirty="0" smtClean="0">
                <a:solidFill>
                  <a:schemeClr val="hlink"/>
                </a:solidFill>
              </a:rPr>
              <a:t>?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Approach 1: Generate a random URL contained in a given engine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1600" dirty="0" smtClean="0">
                <a:ea typeface="+mn-ea"/>
                <a:cs typeface="+mn-cs"/>
              </a:rPr>
              <a:t>Suffices for the estimation of relative size</a:t>
            </a:r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Approach </a:t>
            </a:r>
            <a:r>
              <a:rPr lang="en-US" sz="2000" dirty="0" smtClean="0"/>
              <a:t>2: Random pages/ IP addresses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1600" dirty="0" smtClean="0"/>
              <a:t>In theory: might give us a true estimate of the size of the web (as opposed to just relative sizes of indexes)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Thanks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If you ever have other feedback…</a:t>
            </a:r>
          </a:p>
          <a:p>
            <a:r>
              <a:rPr lang="en-US" sz="2400" dirty="0" smtClean="0"/>
              <a:t>Assignments/</a:t>
            </a:r>
            <a:r>
              <a:rPr lang="en-US" sz="2400" dirty="0" err="1" smtClean="0"/>
              <a:t>homeworks</a:t>
            </a:r>
            <a:endParaRPr lang="en-US" sz="2400" dirty="0" smtClean="0"/>
          </a:p>
          <a:p>
            <a:pPr lvl="1"/>
            <a:r>
              <a:rPr lang="en-US" sz="2000" dirty="0" smtClean="0"/>
              <a:t>I do recognize that they are a lot of hard work</a:t>
            </a:r>
          </a:p>
          <a:p>
            <a:pPr lvl="1"/>
            <a:r>
              <a:rPr lang="en-US" sz="2000" dirty="0" smtClean="0"/>
              <a:t>but they should be useful in learning (and fun in a love/hate sort of way)</a:t>
            </a:r>
          </a:p>
          <a:p>
            <a:pPr lvl="1"/>
            <a:r>
              <a:rPr lang="en-US" sz="2000" dirty="0" smtClean="0"/>
              <a:t>will lighten up some in the final half/third of the course</a:t>
            </a:r>
          </a:p>
          <a:p>
            <a:r>
              <a:rPr lang="en-US" sz="2400" dirty="0" smtClean="0"/>
              <a:t>Course content</a:t>
            </a:r>
          </a:p>
          <a:p>
            <a:pPr lvl="1"/>
            <a:r>
              <a:rPr lang="en-US" sz="2000" dirty="0" smtClean="0"/>
              <a:t>Lots of different IR systems (I understand sometimes we cover a lot of random topics)</a:t>
            </a:r>
          </a:p>
          <a:p>
            <a:pPr lvl="1"/>
            <a:r>
              <a:rPr lang="en-US" sz="2000" dirty="0" smtClean="0"/>
              <a:t>Underneath the covers, a lot of it is engineering and trial and error</a:t>
            </a:r>
          </a:p>
        </p:txBody>
      </p:sp>
    </p:spTree>
    <p:extLst>
      <p:ext uri="{BB962C8B-B14F-4D97-AF65-F5344CB8AC3E}">
        <p14:creationId xmlns:p14="http://schemas.microsoft.com/office/powerpoint/2010/main" val="645751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Random URLs from search engines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Issue a random query to the search engine</a:t>
            </a:r>
          </a:p>
          <a:p>
            <a:pPr lvl="1" eaLnBrk="1" hangingPunct="1"/>
            <a:r>
              <a:rPr lang="en-US" dirty="0" smtClean="0"/>
              <a:t>Randomly generate a query from a lexicon and word probabilities (generally focus on less common words/queries)</a:t>
            </a:r>
          </a:p>
          <a:p>
            <a:pPr lvl="1" eaLnBrk="1" hangingPunct="1"/>
            <a:r>
              <a:rPr lang="en-US" dirty="0" smtClean="0"/>
              <a:t>Choose random searches extracted from a query log (e.g. all queries from </a:t>
            </a:r>
            <a:r>
              <a:rPr lang="en-US" dirty="0" smtClean="0"/>
              <a:t>Middlebury </a:t>
            </a:r>
            <a:r>
              <a:rPr lang="en-US" dirty="0" smtClean="0"/>
              <a:t>College)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From </a:t>
            </a:r>
            <a:r>
              <a:rPr lang="en-US" dirty="0" smtClean="0"/>
              <a:t>the first 100 results, pick a random page/URL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01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Things to watch out for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69620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Biases </a:t>
            </a:r>
            <a:r>
              <a:rPr lang="en-US" dirty="0"/>
              <a:t>induced by random </a:t>
            </a:r>
            <a:r>
              <a:rPr lang="en-US" dirty="0" smtClean="0"/>
              <a:t>queries </a:t>
            </a:r>
            <a:endParaRPr lang="en-US" dirty="0"/>
          </a:p>
          <a:p>
            <a:pPr lvl="1" eaLnBrk="1" hangingPunct="1"/>
            <a:r>
              <a:rPr lang="en-US" dirty="0"/>
              <a:t>Query Bias: </a:t>
            </a:r>
            <a:r>
              <a:rPr lang="en-US" sz="2000" dirty="0"/>
              <a:t>Favors content-rich pages in the </a:t>
            </a:r>
            <a:r>
              <a:rPr lang="en-US" sz="2000" dirty="0" err="1"/>
              <a:t>language(s</a:t>
            </a:r>
            <a:r>
              <a:rPr lang="en-US" sz="2000" dirty="0"/>
              <a:t>) of the lexicon</a:t>
            </a:r>
            <a:endParaRPr lang="en-US" dirty="0"/>
          </a:p>
          <a:p>
            <a:pPr lvl="1" eaLnBrk="1" hangingPunct="1"/>
            <a:r>
              <a:rPr lang="en-US" dirty="0"/>
              <a:t>Ranking Bias:</a:t>
            </a:r>
            <a:r>
              <a:rPr lang="en-US" dirty="0" smtClean="0"/>
              <a:t> </a:t>
            </a:r>
            <a:r>
              <a:rPr lang="en-US" sz="2000" dirty="0" smtClean="0"/>
              <a:t>Use </a:t>
            </a:r>
            <a:r>
              <a:rPr lang="en-US" sz="2000" dirty="0"/>
              <a:t>conjunctive queries &amp; fetch all</a:t>
            </a:r>
          </a:p>
          <a:p>
            <a:pPr lvl="1" eaLnBrk="1" hangingPunct="1"/>
            <a:r>
              <a:rPr lang="en-US" dirty="0"/>
              <a:t>Checking Bias: </a:t>
            </a:r>
            <a:r>
              <a:rPr lang="en-US" sz="2000" dirty="0"/>
              <a:t>Duplicates, impoverished pages omitted</a:t>
            </a:r>
            <a:endParaRPr lang="en-US" sz="2000" dirty="0" smtClean="0"/>
          </a:p>
          <a:p>
            <a:pPr lvl="1" eaLnBrk="1" hangingPunct="1"/>
            <a:r>
              <a:rPr lang="en-US" dirty="0" smtClean="0"/>
              <a:t>Malicious </a:t>
            </a:r>
            <a:r>
              <a:rPr lang="en-US" dirty="0"/>
              <a:t>Bias: </a:t>
            </a:r>
            <a:r>
              <a:rPr lang="en-US" sz="2000" dirty="0"/>
              <a:t>Sabotage by engine</a:t>
            </a:r>
            <a:r>
              <a:rPr lang="en-US" dirty="0"/>
              <a:t>  </a:t>
            </a:r>
          </a:p>
          <a:p>
            <a:pPr lvl="1" eaLnBrk="1" hangingPunct="1"/>
            <a:r>
              <a:rPr lang="en-US" dirty="0"/>
              <a:t>Operational Problems: </a:t>
            </a:r>
            <a:r>
              <a:rPr lang="en-US" sz="2000" dirty="0"/>
              <a:t>Time-outs, failures, engine inconsistencies, index </a:t>
            </a:r>
            <a:r>
              <a:rPr lang="en-US" sz="2000" dirty="0" smtClean="0"/>
              <a:t>modification</a:t>
            </a:r>
          </a:p>
          <a:p>
            <a:pPr marL="0" indent="0" eaLnBrk="1" hangingPunct="1">
              <a:buNone/>
            </a:pPr>
            <a:endParaRPr lang="en-US" sz="2200" dirty="0" smtClean="0"/>
          </a:p>
          <a:p>
            <a:pPr marL="0" indent="0" eaLnBrk="1" hangingPunct="1">
              <a:buNone/>
            </a:pPr>
            <a:r>
              <a:rPr lang="en-US" sz="2200" dirty="0" smtClean="0"/>
              <a:t>Biases </a:t>
            </a:r>
            <a:r>
              <a:rPr lang="en-US" sz="2200" dirty="0" smtClean="0"/>
              <a:t>induced by query log</a:t>
            </a:r>
          </a:p>
          <a:p>
            <a:pPr lvl="1" eaLnBrk="1" hangingPunct="1"/>
            <a:r>
              <a:rPr lang="en-US" sz="2000" dirty="0" smtClean="0"/>
              <a:t>Samples are correlated with source of log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Random IP addresses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228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xxx.xxx.xxx.xxx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159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</a:t>
            </a:r>
          </a:p>
          <a:p>
            <a:r>
              <a:rPr lang="en-US" dirty="0" smtClean="0"/>
              <a:t>random IP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590800" y="3505200"/>
            <a:ext cx="8382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429000"/>
            <a:ext cx="635000" cy="92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4495800"/>
            <a:ext cx="23228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if there is</a:t>
            </a:r>
          </a:p>
          <a:p>
            <a:r>
              <a:rPr lang="en-US" dirty="0" smtClean="0"/>
              <a:t>a web server at </a:t>
            </a:r>
          </a:p>
          <a:p>
            <a:r>
              <a:rPr lang="en-US" dirty="0" smtClean="0"/>
              <a:t>that IP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724400" y="3581400"/>
            <a:ext cx="8382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67400" y="2514600"/>
            <a:ext cx="914400" cy="914400"/>
            <a:chOff x="304800" y="4572000"/>
            <a:chExt cx="914400" cy="9144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867400" y="3657600"/>
            <a:ext cx="914400" cy="914400"/>
            <a:chOff x="304800" y="4572000"/>
            <a:chExt cx="914400" cy="914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5943600" y="4953000"/>
            <a:ext cx="914400" cy="914400"/>
            <a:chOff x="304800" y="4572000"/>
            <a:chExt cx="914400" cy="914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886200" y="4572000"/>
            <a:ext cx="1981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 pages</a:t>
            </a:r>
          </a:p>
          <a:p>
            <a:r>
              <a:rPr lang="en-US" dirty="0" smtClean="0"/>
              <a:t>from server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60677" y="4495800"/>
            <a:ext cx="2083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randomly pick</a:t>
            </a:r>
          </a:p>
          <a:p>
            <a:r>
              <a:rPr lang="en-US" dirty="0" smtClean="0"/>
              <a:t>a page/URL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934200" y="3581400"/>
            <a:ext cx="8382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001000" y="3429000"/>
            <a:ext cx="914400" cy="914400"/>
            <a:chOff x="304800" y="4572000"/>
            <a:chExt cx="914400" cy="9144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488950"/>
          </a:xfrm>
        </p:spPr>
        <p:txBody>
          <a:bodyPr/>
          <a:lstStyle/>
          <a:p>
            <a:pPr eaLnBrk="1" hangingPunct="1"/>
            <a:r>
              <a:rPr lang="en-US" sz="3200"/>
              <a:t>Random IP addresses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[</a:t>
            </a:r>
            <a:r>
              <a:rPr lang="en-US" dirty="0"/>
              <a:t>Lawr99] Estimated 2.8 million IP addresses running </a:t>
            </a:r>
            <a:r>
              <a:rPr lang="en-US" dirty="0" err="1"/>
              <a:t>crawlable</a:t>
            </a:r>
            <a:r>
              <a:rPr lang="en-US" dirty="0"/>
              <a:t> web servers (16 million total) from observing 2500 </a:t>
            </a:r>
            <a:r>
              <a:rPr lang="en-US" dirty="0" smtClean="0"/>
              <a:t>servers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OCLC </a:t>
            </a:r>
            <a:r>
              <a:rPr lang="en-US" dirty="0"/>
              <a:t>using IP sampling found 8.7 M hosts in 2001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err="1" smtClean="0"/>
              <a:t>Netcraft</a:t>
            </a:r>
            <a:r>
              <a:rPr lang="en-US" dirty="0" smtClean="0"/>
              <a:t> </a:t>
            </a:r>
            <a:r>
              <a:rPr lang="en-US" dirty="0"/>
              <a:t>[Netc02] accessed 37.2 million hosts in July </a:t>
            </a:r>
            <a:r>
              <a:rPr lang="en-US" dirty="0" smtClean="0"/>
              <a:t>2002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Random walks</a:t>
            </a:r>
            <a:endParaRPr 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buNone/>
            </a:pPr>
            <a:r>
              <a:rPr lang="en-US" sz="2400" dirty="0"/>
              <a:t>View the Web as a directed graph</a:t>
            </a:r>
          </a:p>
          <a:p>
            <a:pPr marL="0" indent="0" eaLnBrk="1" hangingPunct="1">
              <a:lnSpc>
                <a:spcPct val="85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5000"/>
              </a:lnSpc>
              <a:buNone/>
            </a:pPr>
            <a:r>
              <a:rPr lang="en-US" sz="2400" dirty="0" smtClean="0"/>
              <a:t>Build </a:t>
            </a:r>
            <a:r>
              <a:rPr lang="en-US" sz="2400" dirty="0"/>
              <a:t>a random walk on this graph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/>
              <a:t>Includes various “jump” rules back to visited sites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1800" dirty="0"/>
              <a:t>Does not get stuck in spider traps!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1800" dirty="0"/>
              <a:t>Can follow all links!</a:t>
            </a:r>
          </a:p>
          <a:p>
            <a:pPr lvl="1" eaLnBrk="1" hangingPunct="1">
              <a:lnSpc>
                <a:spcPct val="85000"/>
              </a:lnSpc>
            </a:pPr>
            <a:endParaRPr lang="en-US" sz="2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Converges </a:t>
            </a:r>
            <a:r>
              <a:rPr lang="en-US" sz="2000" dirty="0"/>
              <a:t>to a stationary distribution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1800" dirty="0"/>
              <a:t>Must assume graph is finite  and independent of the walk. 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1800" dirty="0"/>
              <a:t>Conditions are not satisfied (cookie crumbs, flooding)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1800" dirty="0"/>
              <a:t>Time to convergence not really known</a:t>
            </a:r>
          </a:p>
          <a:p>
            <a:pPr lvl="1" eaLnBrk="1" hangingPunct="1">
              <a:lnSpc>
                <a:spcPct val="85000"/>
              </a:lnSpc>
            </a:pPr>
            <a:endParaRPr lang="en-US" sz="2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Sample </a:t>
            </a:r>
            <a:r>
              <a:rPr lang="en-US" sz="2000" dirty="0"/>
              <a:t>from stationary distribution of walk</a:t>
            </a:r>
          </a:p>
          <a:p>
            <a:pPr lvl="1" eaLnBrk="1" hangingPunct="1">
              <a:lnSpc>
                <a:spcPct val="85000"/>
              </a:lnSpc>
            </a:pPr>
            <a:endParaRPr lang="en-US" sz="2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Use </a:t>
            </a:r>
            <a:r>
              <a:rPr lang="en-US" sz="2000" dirty="0"/>
              <a:t>the “strong query” method to check coverage by 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sampling solution is perfect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new ideas ...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...but the problem is getting harder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Quantitative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studies are fascinating and a good research problem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1535" y="5867400"/>
            <a:ext cx="418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how is the class going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495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2363" y="495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95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334000" y="2667000"/>
            <a:ext cx="685800" cy="213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505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667000"/>
            <a:ext cx="685800" cy="213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505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4191000"/>
            <a:ext cx="6858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267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3281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129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difficulty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0" y="54819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2163" y="54819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4819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1828800"/>
            <a:ext cx="685800" cy="35007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2163" y="3352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334000" y="4719935"/>
            <a:ext cx="6858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7961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6096000"/>
            <a:ext cx="215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spent /</a:t>
            </a:r>
            <a:r>
              <a:rPr lang="en-US" dirty="0" err="1" smtClean="0"/>
              <a:t>wk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19159" y="5486400"/>
            <a:ext cx="97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5486400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4864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352800" y="3200400"/>
            <a:ext cx="685800" cy="213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038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133600" y="2743200"/>
            <a:ext cx="685800" cy="2590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4038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799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Informal quiz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0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</a:t>
            </a:r>
            <a:r>
              <a:rPr lang="en-US" dirty="0" smtClean="0"/>
              <a:t> OR a AND </a:t>
            </a:r>
            <a:r>
              <a:rPr lang="en-US" dirty="0" err="1" smtClean="0"/>
              <a:t>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AND </a:t>
            </a:r>
            <a:r>
              <a:rPr lang="en-US" dirty="0" err="1" smtClean="0"/>
              <a:t>f</a:t>
            </a:r>
            <a:r>
              <a:rPr lang="en-US" dirty="0" smtClean="0"/>
              <a:t> OR 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20084" y="3352800"/>
            <a:ext cx="85191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0084" y="4038600"/>
            <a:ext cx="85191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20084" y="4719935"/>
            <a:ext cx="8002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20084" y="5405735"/>
            <a:ext cx="78353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Brief overview of the web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Challenges with web IR: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2800" dirty="0" smtClean="0"/>
              <a:t>Web </a:t>
            </a:r>
            <a:r>
              <a:rPr lang="en-US" sz="2800" dirty="0" smtClean="0"/>
              <a:t>Spam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Estimating </a:t>
            </a:r>
            <a:r>
              <a:rPr lang="en-US" sz="2800" dirty="0" smtClean="0"/>
              <a:t>the size of the web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Detecting </a:t>
            </a:r>
            <a:r>
              <a:rPr lang="en-US" sz="2800" dirty="0" smtClean="0"/>
              <a:t>duplicate pages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8736</TotalTime>
  <Words>2070</Words>
  <Application>Microsoft Macintosh PowerPoint</Application>
  <PresentationFormat>On-screen Show (4:3)</PresentationFormat>
  <Paragraphs>400</Paragraphs>
  <Slides>45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cs276</vt:lpstr>
      <vt:lpstr>Document</vt:lpstr>
      <vt:lpstr>PowerPoint Presentation</vt:lpstr>
      <vt:lpstr>Web basics</vt:lpstr>
      <vt:lpstr>Administrative</vt:lpstr>
      <vt:lpstr>Course feedback</vt:lpstr>
      <vt:lpstr>Course feedback</vt:lpstr>
      <vt:lpstr>Course feedback</vt:lpstr>
      <vt:lpstr>Informal quiz</vt:lpstr>
      <vt:lpstr>Boolean queries</vt:lpstr>
      <vt:lpstr>Outline</vt:lpstr>
      <vt:lpstr>Brief (non-technical) history</vt:lpstr>
      <vt:lpstr>Brief (non-technical) history</vt:lpstr>
      <vt:lpstr>Why did Google win?</vt:lpstr>
      <vt:lpstr>Post 2000</vt:lpstr>
      <vt:lpstr>Current market share</vt:lpstr>
      <vt:lpstr>Web search basics</vt:lpstr>
      <vt:lpstr>User needs/queries</vt:lpstr>
      <vt:lpstr>User Needs</vt:lpstr>
      <vt:lpstr>How far do people look for results?</vt:lpstr>
      <vt:lpstr>Users’ empirical evaluation of results</vt:lpstr>
      <vt:lpstr>Users’ empirical evaluation of results</vt:lpstr>
      <vt:lpstr>How is the web unique?</vt:lpstr>
      <vt:lpstr>Web Spam</vt:lpstr>
      <vt:lpstr>The trouble with sponsored search …</vt:lpstr>
      <vt:lpstr>Simplest forms</vt:lpstr>
      <vt:lpstr>Variants of keyword stuffing</vt:lpstr>
      <vt:lpstr>Spidering/indexing</vt:lpstr>
      <vt:lpstr>Cloaking</vt:lpstr>
      <vt:lpstr>More spam techniques</vt:lpstr>
      <vt:lpstr>The war against spam</vt:lpstr>
      <vt:lpstr>More on spam</vt:lpstr>
      <vt:lpstr>Size of the web</vt:lpstr>
      <vt:lpstr>What is the size of the web?</vt:lpstr>
      <vt:lpstr>What is the size of the web?</vt:lpstr>
      <vt:lpstr>Who cares about the size of the web?</vt:lpstr>
      <vt:lpstr>What can we measure?</vt:lpstr>
      <vt:lpstr>Search engines as a black box</vt:lpstr>
      <vt:lpstr>Proportion of the web indexed</vt:lpstr>
      <vt:lpstr>Size of index A relative to index B</vt:lpstr>
      <vt:lpstr>Sampling URLs</vt:lpstr>
      <vt:lpstr>Random URLs from search engines</vt:lpstr>
      <vt:lpstr>Things to watch out for</vt:lpstr>
      <vt:lpstr>Random IP addresses</vt:lpstr>
      <vt:lpstr>Random IP addresses</vt:lpstr>
      <vt:lpstr>Random walks</vt:lpstr>
      <vt:lpstr>Conclusions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CS276B Text Information Retrieval, Mining, and Exploitation</dc:title>
  <dc:creator>Christopher Manning</dc:creator>
  <cp:lastModifiedBy>David Kauchak</cp:lastModifiedBy>
  <cp:revision>339</cp:revision>
  <cp:lastPrinted>2003-11-11T21:18:08Z</cp:lastPrinted>
  <dcterms:created xsi:type="dcterms:W3CDTF">2009-10-07T16:29:52Z</dcterms:created>
  <dcterms:modified xsi:type="dcterms:W3CDTF">2012-10-11T17:02:07Z</dcterms:modified>
</cp:coreProperties>
</file>