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1"/>
  </p:notesMasterIdLst>
  <p:handoutMasterIdLst>
    <p:handoutMasterId r:id="rId62"/>
  </p:handoutMasterIdLst>
  <p:sldIdLst>
    <p:sldId id="256" r:id="rId2"/>
    <p:sldId id="356" r:id="rId3"/>
    <p:sldId id="695" r:id="rId4"/>
    <p:sldId id="685" r:id="rId5"/>
    <p:sldId id="478" r:id="rId6"/>
    <p:sldId id="479" r:id="rId7"/>
    <p:sldId id="553" r:id="rId8"/>
    <p:sldId id="572" r:id="rId9"/>
    <p:sldId id="573" r:id="rId10"/>
    <p:sldId id="574" r:id="rId11"/>
    <p:sldId id="575" r:id="rId12"/>
    <p:sldId id="576" r:id="rId13"/>
    <p:sldId id="577" r:id="rId14"/>
    <p:sldId id="578" r:id="rId15"/>
    <p:sldId id="579" r:id="rId16"/>
    <p:sldId id="580" r:id="rId17"/>
    <p:sldId id="581" r:id="rId18"/>
    <p:sldId id="582" r:id="rId19"/>
    <p:sldId id="583" r:id="rId20"/>
    <p:sldId id="584" r:id="rId21"/>
    <p:sldId id="586" r:id="rId22"/>
    <p:sldId id="587" r:id="rId23"/>
    <p:sldId id="588" r:id="rId24"/>
    <p:sldId id="589" r:id="rId25"/>
    <p:sldId id="590" r:id="rId26"/>
    <p:sldId id="592" r:id="rId27"/>
    <p:sldId id="593" r:id="rId28"/>
    <p:sldId id="594" r:id="rId29"/>
    <p:sldId id="595" r:id="rId30"/>
    <p:sldId id="596" r:id="rId31"/>
    <p:sldId id="599" r:id="rId32"/>
    <p:sldId id="601" r:id="rId33"/>
    <p:sldId id="600" r:id="rId34"/>
    <p:sldId id="602" r:id="rId35"/>
    <p:sldId id="604" r:id="rId36"/>
    <p:sldId id="605" r:id="rId37"/>
    <p:sldId id="606" r:id="rId38"/>
    <p:sldId id="608" r:id="rId39"/>
    <p:sldId id="609" r:id="rId40"/>
    <p:sldId id="598" r:id="rId41"/>
    <p:sldId id="451" r:id="rId42"/>
    <p:sldId id="452" r:id="rId43"/>
    <p:sldId id="612" r:id="rId44"/>
    <p:sldId id="597" r:id="rId45"/>
    <p:sldId id="613" r:id="rId46"/>
    <p:sldId id="614" r:id="rId47"/>
    <p:sldId id="615" r:id="rId48"/>
    <p:sldId id="673" r:id="rId49"/>
    <p:sldId id="616" r:id="rId50"/>
    <p:sldId id="674" r:id="rId51"/>
    <p:sldId id="617" r:id="rId52"/>
    <p:sldId id="618" r:id="rId53"/>
    <p:sldId id="619" r:id="rId54"/>
    <p:sldId id="620" r:id="rId55"/>
    <p:sldId id="621" r:id="rId56"/>
    <p:sldId id="622" r:id="rId57"/>
    <p:sldId id="624" r:id="rId58"/>
    <p:sldId id="684" r:id="rId59"/>
    <p:sldId id="694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5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-7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14534-372D-3948-B805-7CEBECFBF31B}" type="datetimeFigureOut">
              <a:rPr lang="en-US" smtClean="0"/>
              <a:t>10/11/11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A71BF-4A92-D54F-B50A-FDD8AAB2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86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6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7B956-AAA2-A847-99B2-EECCD025B6A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42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43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5C0AF-E36F-6F4C-9A34-DB8947510A34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46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47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48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49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50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691018-2A62-0A42-AF7F-F81C1513AA09}" type="slidenum">
              <a:rPr lang="en-US" sz="1200">
                <a:latin typeface="Times New Roman" charset="0"/>
              </a:rPr>
              <a:pPr algn="r"/>
              <a:t>51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983E7B2-AEB1-284B-A5DE-6E23CD9F1B89}" type="slidenum">
              <a:rPr lang="en-US" sz="1200">
                <a:latin typeface="Times New Roman" charset="0"/>
              </a:rPr>
              <a:pPr algn="r"/>
              <a:t>52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95FF4B5-735A-0843-95E3-9F7B34347E95}" type="slidenum">
              <a:rPr lang="en-US" sz="1200">
                <a:latin typeface="Times New Roman" charset="0"/>
              </a:rPr>
              <a:pPr algn="r"/>
              <a:t>53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B93C70-0D1B-0740-A11E-E2452EB3BE7B}" type="slidenum">
              <a:rPr lang="en-US" sz="1200">
                <a:latin typeface="Times New Roman" charset="0"/>
              </a:rPr>
              <a:pPr algn="r"/>
              <a:t>54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2965CEA-580F-AF45-8629-11D7D0EB84A5}" type="slidenum">
              <a:rPr lang="en-US" sz="1200">
                <a:latin typeface="Times New Roman" charset="0"/>
              </a:rPr>
              <a:pPr algn="r"/>
              <a:t>55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E8F9183-BC0C-5544-8E17-92509B64F7F0}" type="slidenum">
              <a:rPr lang="en-US" sz="1200">
                <a:latin typeface="Times New Roman" charset="0"/>
              </a:rPr>
              <a:pPr algn="r"/>
              <a:t>56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A1EC0-B9A2-FB4E-9044-719FC478D82B}" type="slidenum">
              <a:rPr lang="en-US" sz="1200">
                <a:latin typeface="Times New Roman" charset="0"/>
              </a:rPr>
              <a:pPr algn="r"/>
              <a:t>57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58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urveymonkey.com/s/TF75YJD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archenginewatch.com/article/2077636/Smarter-Marketing-and-the-Weak-Link-In-Its-Succes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CS457 </a:t>
            </a:r>
            <a:r>
              <a:rPr lang="en-US" dirty="0" smtClean="0"/>
              <a:t>– </a:t>
            </a:r>
            <a:r>
              <a:rPr lang="en-US" dirty="0" smtClean="0"/>
              <a:t>Fall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Ray Mooney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VP -&gt; </a:t>
            </a:r>
            <a:r>
              <a:rPr lang="en-US" dirty="0" smtClean="0">
                <a:solidFill>
                  <a:srgbClr val="008000"/>
                </a:solidFill>
              </a:rPr>
              <a:t>VB NP</a:t>
            </a:r>
          </a:p>
          <a:p>
            <a:r>
              <a:rPr lang="en-US" dirty="0" smtClean="0"/>
              <a:t>NP -&gt; </a:t>
            </a:r>
            <a:r>
              <a:rPr lang="en-US" dirty="0" smtClean="0">
                <a:solidFill>
                  <a:srgbClr val="008000"/>
                </a:solidFill>
              </a:rPr>
              <a:t>DT NN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“the” with any for “man 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“the man” with any for “with”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“Film” with any for “the man 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 the” with any for “man 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 the man” with any for “with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 the man with” with any for “trust”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if our rules weren’t binary?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</a:p>
          <a:p>
            <a:pPr lvl="1"/>
            <a:r>
              <a:rPr lang="en-US" dirty="0">
                <a:hlinkClick r:id="rId2"/>
              </a:rPr>
              <a:t>http://www.surveymonkey.com/s/</a:t>
            </a:r>
            <a:r>
              <a:rPr lang="en-US" dirty="0" smtClean="0">
                <a:hlinkClick r:id="rId2"/>
              </a:rPr>
              <a:t>TF75YJD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 for “Film” with any for “the man” with any for “with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46338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order should we fill the entries in the chart?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order should we traverse the entries in the chart?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From bottom to top, left to right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Top-left along the diagonals moving to the right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38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Graduate school?</a:t>
            </a:r>
          </a:p>
          <a:p>
            <a:r>
              <a:rPr lang="en-US" dirty="0" smtClean="0"/>
              <a:t>Good time for last-minute programming contest practice sessions?</a:t>
            </a:r>
          </a:p>
          <a:p>
            <a:r>
              <a:rPr lang="en-US" dirty="0" smtClean="0"/>
              <a:t>Assignment 2 grading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10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51142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242947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VP2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some things to talk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we fill in the chart, </a:t>
            </a:r>
            <a:r>
              <a:rPr lang="en-US" dirty="0" smtClean="0">
                <a:solidFill>
                  <a:srgbClr val="FF0000"/>
                </a:solidFill>
              </a:rPr>
              <a:t>how do we know if there is a parse?</a:t>
            </a:r>
          </a:p>
          <a:p>
            <a:pPr lvl="1"/>
            <a:r>
              <a:rPr lang="en-US" dirty="0" smtClean="0"/>
              <a:t>If there is an </a:t>
            </a:r>
            <a:r>
              <a:rPr lang="en-US" b="1" dirty="0" smtClean="0"/>
              <a:t>S</a:t>
            </a:r>
            <a:r>
              <a:rPr lang="en-US" dirty="0" smtClean="0"/>
              <a:t> in the upper right corner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if we want an actual tree/parse?</a:t>
            </a:r>
            <a:endParaRPr lang="en-US" dirty="0" smtClean="0"/>
          </a:p>
          <a:p>
            <a:pPr lvl="1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270250" cy="2856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248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858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5438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153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6444973" y="4081184"/>
            <a:ext cx="294246" cy="23019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6791560" y="4115597"/>
            <a:ext cx="359889" cy="2270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7467840" y="4102894"/>
            <a:ext cx="305913" cy="15399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97793" y="3922931"/>
            <a:ext cx="608007" cy="47555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7500" y="5239057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…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do these arrows/references come from?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add a constituent in a cell, we’re applying a rule</a:t>
            </a:r>
          </a:p>
          <a:p>
            <a:endParaRPr lang="en-US" sz="2400" dirty="0" smtClean="0"/>
          </a:p>
          <a:p>
            <a:r>
              <a:rPr lang="en-US" sz="2400" dirty="0" smtClean="0"/>
              <a:t>The references represent the smaller constituents we used to build this constituent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1317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 -&gt; VP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19397"/>
            <a:ext cx="3505198" cy="1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add a constituent in a cell, we’re applying a rule</a:t>
            </a:r>
          </a:p>
          <a:p>
            <a:endParaRPr lang="en-US" sz="2400" dirty="0" smtClean="0"/>
          </a:p>
          <a:p>
            <a:r>
              <a:rPr lang="en-US" sz="2400" dirty="0" smtClean="0"/>
              <a:t>The references represent the smaller constituents we used to build this constituent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2052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VP -&gt; VB NP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95598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about ambiguous parses?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2819400" y="2667000"/>
            <a:ext cx="1600198" cy="86616"/>
          </a:xfrm>
          <a:prstGeom prst="straightConnector1">
            <a:avLst/>
          </a:prstGeom>
          <a:ln w="28575" cap="flat" cmpd="sng" algn="ctr">
            <a:solidFill>
              <a:srgbClr val="B95B22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819294" y="3874522"/>
            <a:ext cx="1807827" cy="2385"/>
          </a:xfrm>
          <a:prstGeom prst="straightConnector1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CKY: retrieving the parse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"/>
          </p:nvPr>
        </p:nvSpPr>
        <p:spPr>
          <a:xfrm>
            <a:off x="3375990" y="1600200"/>
            <a:ext cx="5390057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can store multiple derivations of each constituent</a:t>
            </a:r>
          </a:p>
          <a:p>
            <a:r>
              <a:rPr lang="en-US" sz="2800" dirty="0" smtClean="0"/>
              <a:t>This representation is called a “parse forest”</a:t>
            </a:r>
          </a:p>
          <a:p>
            <a:r>
              <a:rPr lang="en-US" sz="2800" dirty="0" smtClean="0"/>
              <a:t>It is often convenient to leave it in this form, rather than enumerate all possible parses.  </a:t>
            </a:r>
            <a:r>
              <a:rPr lang="en-US" sz="2800" dirty="0" smtClean="0">
                <a:solidFill>
                  <a:srgbClr val="FF0000"/>
                </a:solidFill>
              </a:rPr>
              <a:t>Why?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47391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programming</a:t>
            </a:r>
          </a:p>
          <a:p>
            <a:pPr lvl="1"/>
            <a:r>
              <a:rPr lang="en-US" dirty="0" smtClean="0"/>
              <a:t>What is a package?</a:t>
            </a:r>
          </a:p>
          <a:p>
            <a:pPr lvl="2"/>
            <a:r>
              <a:rPr lang="en-US" dirty="0" smtClean="0"/>
              <a:t>Why are they important?</a:t>
            </a:r>
          </a:p>
          <a:p>
            <a:pPr lvl="2"/>
            <a:r>
              <a:rPr lang="en-US" dirty="0" smtClean="0"/>
              <a:t>When should we use them?</a:t>
            </a:r>
          </a:p>
          <a:p>
            <a:pPr lvl="2"/>
            <a:r>
              <a:rPr lang="en-US" dirty="0" smtClean="0"/>
              <a:t>How do we define them?</a:t>
            </a:r>
          </a:p>
          <a:p>
            <a:pPr lvl="1"/>
            <a:r>
              <a:rPr lang="en-US" dirty="0" smtClean="0"/>
              <a:t>Interfaces:</a:t>
            </a:r>
          </a:p>
          <a:p>
            <a:pPr lvl="2"/>
            <a:r>
              <a:rPr lang="en-US" dirty="0" smtClean="0"/>
              <a:t>say my interface has a method:</a:t>
            </a:r>
          </a:p>
          <a:p>
            <a:pPr marL="685800" lvl="2" indent="0">
              <a:buNone/>
            </a:pPr>
            <a:r>
              <a:rPr lang="en-US" dirty="0" smtClean="0"/>
              <a:t>	public </a:t>
            </a:r>
            <a:r>
              <a:rPr lang="en-US" dirty="0"/>
              <a:t>void </a:t>
            </a:r>
            <a:r>
              <a:rPr lang="en-US" dirty="0" err="1"/>
              <a:t>myMethod</a:t>
            </a:r>
            <a:r>
              <a:rPr lang="en-US" dirty="0"/>
              <a:t>()</a:t>
            </a:r>
            <a:r>
              <a:rPr lang="en-US" dirty="0" smtClean="0"/>
              <a:t>;</a:t>
            </a:r>
            <a:endParaRPr lang="en-US" dirty="0"/>
          </a:p>
          <a:p>
            <a:pPr lvl="2"/>
            <a:r>
              <a:rPr lang="en-US" dirty="0" smtClean="0"/>
              <a:t>If I’m implementing the interface is it ok to:</a:t>
            </a:r>
            <a:endParaRPr lang="en-US" dirty="0"/>
          </a:p>
          <a:p>
            <a:pPr marL="685800" lvl="2" indent="0">
              <a:buNone/>
            </a:pPr>
            <a:r>
              <a:rPr lang="en-US" dirty="0"/>
              <a:t>	</a:t>
            </a:r>
            <a:r>
              <a:rPr lang="en-US" dirty="0" smtClean="0"/>
              <a:t>public void </a:t>
            </a:r>
            <a:r>
              <a:rPr lang="en-US" dirty="0" err="1" smtClean="0"/>
              <a:t>myMethod</a:t>
            </a:r>
            <a:r>
              <a:rPr lang="en-US" dirty="0" smtClean="0"/>
              <a:t>() throws </a:t>
            </a:r>
            <a:r>
              <a:rPr lang="en-US" dirty="0" err="1" smtClean="0"/>
              <a:t>SomeCheckedException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6957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some things to think about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5063" y="2615862"/>
            <a:ext cx="20923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15862"/>
            <a:ext cx="20923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1828800"/>
            <a:ext cx="2479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Actual grammar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447800" y="1828800"/>
            <a:ext cx="798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CNF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12648" y="4875787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get a CNF parse tree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4724400"/>
            <a:ext cx="273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but want one for the actual grammar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53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ambiguity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-&gt; NP  VP</a:t>
            </a:r>
          </a:p>
          <a:p>
            <a:r>
              <a:rPr lang="en-US" sz="1400" dirty="0" smtClean="0"/>
              <a:t>NP -&gt; PRP</a:t>
            </a:r>
          </a:p>
          <a:p>
            <a:r>
              <a:rPr lang="en-US" sz="1400" dirty="0" smtClean="0"/>
              <a:t>NP -&gt; N PP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 smtClean="0"/>
              <a:t>PP -&gt; IN N</a:t>
            </a:r>
          </a:p>
          <a:p>
            <a:r>
              <a:rPr lang="en-US" sz="1400" dirty="0" smtClean="0"/>
              <a:t>PRP -&gt; I</a:t>
            </a:r>
          </a:p>
          <a:p>
            <a:r>
              <a:rPr lang="en-US" sz="1400" dirty="0" smtClean="0"/>
              <a:t>V -&gt; eat</a:t>
            </a:r>
          </a:p>
          <a:p>
            <a:r>
              <a:rPr lang="en-US" sz="1400" dirty="0" smtClean="0"/>
              <a:t>N -&gt; sushi</a:t>
            </a:r>
          </a:p>
          <a:p>
            <a:r>
              <a:rPr lang="en-US" sz="1400" dirty="0" smtClean="0"/>
              <a:t>N -&gt; tuna</a:t>
            </a:r>
          </a:p>
          <a:p>
            <a:r>
              <a:rPr lang="en-US" sz="1400" dirty="0" smtClean="0"/>
              <a:t>IN -&gt; with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498474" y="6248400"/>
            <a:ext cx="715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decide between these?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</a:t>
            </a:r>
            <a:r>
              <a:rPr lang="en-US" altLang="ko-KR" dirty="0" smtClean="0">
                <a:ea typeface="굴림" charset="-127"/>
                <a:cs typeface="굴림" charset="-127"/>
              </a:rPr>
              <a:t>PCFG</a:t>
            </a:r>
            <a:endParaRPr lang="en-US" altLang="ko-KR" dirty="0">
              <a:ea typeface="굴림" charset="-127"/>
              <a:cs typeface="굴림" charset="-127"/>
            </a:endParaRP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/>
                <a:gridCol w="3851275"/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Probabilities!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  <a:endParaRPr lang="en-US" altLang="ko-KR" sz="2000" dirty="0">
              <a:solidFill>
                <a:srgbClr val="0000FF"/>
              </a:solidFill>
              <a:ea typeface="굴림" charset="-127"/>
              <a:cs typeface="굴림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with </a:t>
            </a:r>
            <a:r>
              <a:rPr lang="en-US" dirty="0" err="1" smtClean="0"/>
              <a:t>PCFGs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does this change our CKY algorithm?</a:t>
            </a:r>
          </a:p>
          <a:p>
            <a:pPr lvl="1"/>
            <a:r>
              <a:rPr lang="en-US" dirty="0" smtClean="0"/>
              <a:t>We need to keep track of the probability of a constituent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do we calculate the probability of a constituent?</a:t>
            </a:r>
          </a:p>
          <a:p>
            <a:pPr lvl="1"/>
            <a:r>
              <a:rPr lang="en-US" dirty="0" smtClean="0"/>
              <a:t>Product of the PCFG rule times the product of the probabilities of the sub-constituents (right hand sides)</a:t>
            </a:r>
          </a:p>
          <a:p>
            <a:pPr lvl="1"/>
            <a:r>
              <a:rPr lang="en-US" dirty="0" smtClean="0"/>
              <a:t>Building up the product from the bottom-up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if there are multiple ways of deriving a particular constituent?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max: pick the most likely derivation of that constituent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Include in each </a:t>
            </a:r>
            <a:r>
              <a:rPr lang="en-US" dirty="0"/>
              <a:t>cell a probability for each non-</a:t>
            </a:r>
            <a:r>
              <a:rPr lang="en-US" dirty="0" smtClean="0"/>
              <a:t>terminal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Cell[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j</a:t>
            </a:r>
            <a:r>
              <a:rPr lang="en-US" dirty="0"/>
              <a:t>] must retain the </a:t>
            </a:r>
            <a:r>
              <a:rPr lang="en-US" i="1" dirty="0">
                <a:solidFill>
                  <a:srgbClr val="FF0000"/>
                </a:solidFill>
              </a:rPr>
              <a:t>most probable</a:t>
            </a:r>
            <a:r>
              <a:rPr lang="en-US" dirty="0"/>
              <a:t> derivation of each constituent (non-terminal) covering words </a:t>
            </a:r>
            <a:r>
              <a:rPr lang="en-US" i="1" dirty="0" err="1"/>
              <a:t>i</a:t>
            </a:r>
            <a:r>
              <a:rPr lang="en-US" dirty="0" smtClean="0"/>
              <a:t> through </a:t>
            </a:r>
            <a:r>
              <a:rPr lang="en-US" i="1" dirty="0" err="1" smtClean="0">
                <a:latin typeface="Arial"/>
                <a:cs typeface="Arial"/>
              </a:rPr>
              <a:t>j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When transforming the grammar to CNF, must set production probabilities to preserve the probability of </a:t>
            </a:r>
            <a:r>
              <a:rPr lang="en-US" dirty="0" smtClean="0"/>
              <a:t>derivations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191000" y="1524000"/>
            <a:ext cx="3998913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X1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X1 → Aux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 | include | prefer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</a:t>
            </a:r>
            <a:r>
              <a:rPr lang="en-US" b="1" dirty="0">
                <a:latin typeface="Times New Roman" charset="0"/>
              </a:rPr>
              <a:t>0.01     0.004    0.006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 I   |  he  |  she |  me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0.1   0.02  0.02    0.06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 | NWA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0.16           .04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| flight | meal | money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   0.03    0.15   0.06     0.06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 | include | prefer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0.1      0.04        0.06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8077200" y="1546225"/>
            <a:ext cx="8382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1.0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0.05</a:t>
            </a:r>
          </a:p>
          <a:p>
            <a:pPr>
              <a:lnSpc>
                <a:spcPct val="90000"/>
              </a:lnSpc>
            </a:pPr>
            <a:r>
              <a:rPr lang="en-US" dirty="0"/>
              <a:t>0.03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0.6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0.2</a:t>
            </a:r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r>
              <a:rPr lang="en-US" dirty="0"/>
              <a:t>0.3</a:t>
            </a:r>
          </a:p>
          <a:p>
            <a:pPr>
              <a:lnSpc>
                <a:spcPct val="90000"/>
              </a:lnSpc>
            </a:pPr>
            <a:r>
              <a:rPr lang="en-US" dirty="0"/>
              <a:t>1.0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25863" y="31003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probability of the NP?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81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NP:.6*.6*.15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=.054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3200400" y="3523566"/>
            <a:ext cx="457200" cy="21023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3472656" y="3918744"/>
            <a:ext cx="690563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02050" y="22621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probability of the VP?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8696" name="TextBox 25"/>
          <p:cNvSpPr txBox="1">
            <a:spLocks noChangeArrowheads="1"/>
          </p:cNvSpPr>
          <p:nvPr/>
        </p:nvSpPr>
        <p:spPr bwMode="auto">
          <a:xfrm>
            <a:off x="3613150" y="2362200"/>
            <a:ext cx="1107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VP:.5*.5*.054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=.0135</a:t>
            </a:r>
          </a:p>
        </p:txBody>
      </p:sp>
      <p:cxnSp>
        <p:nvCxnSpPr>
          <p:cNvPr id="28697" name="Straight Arrow Connector 27"/>
          <p:cNvCxnSpPr>
            <a:cxnSpLocks noChangeShapeType="1"/>
            <a:stCxn id="28696" idx="1"/>
          </p:cNvCxnSpPr>
          <p:nvPr/>
        </p:nvCxnSpPr>
        <p:spPr bwMode="auto">
          <a:xfrm rot="10800000">
            <a:off x="2362200" y="2514600"/>
            <a:ext cx="1250950" cy="17076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98" name="Straight Arrow Connector 31"/>
          <p:cNvCxnSpPr>
            <a:cxnSpLocks noChangeShapeType="1"/>
          </p:cNvCxnSpPr>
          <p:nvPr/>
        </p:nvCxnSpPr>
        <p:spPr bwMode="auto">
          <a:xfrm rot="5400000">
            <a:off x="3467101" y="3086100"/>
            <a:ext cx="685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970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971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971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972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2972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cxnSp>
        <p:nvCxnSpPr>
          <p:cNvPr id="29722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2362200" y="2286000"/>
            <a:ext cx="1371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23" name="Straight Arrow Connector 34"/>
          <p:cNvCxnSpPr>
            <a:cxnSpLocks noChangeShapeType="1"/>
          </p:cNvCxnSpPr>
          <p:nvPr/>
        </p:nvCxnSpPr>
        <p:spPr bwMode="auto">
          <a:xfrm rot="5400000">
            <a:off x="3276600" y="2895600"/>
            <a:ext cx="1066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7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8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9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1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2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5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7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8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9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0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0741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2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743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0744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0745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174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176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76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176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176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5334001" y="54864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endCxn id="34" idx="3"/>
          </p:cNvCxnSpPr>
          <p:nvPr/>
        </p:nvCxnSpPr>
        <p:spPr bwMode="auto">
          <a:xfrm rot="10800000" flipV="1">
            <a:off x="5278438" y="5105400"/>
            <a:ext cx="436562" cy="61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7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88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2789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90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791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2792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2793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cxnSp>
        <p:nvCxnSpPr>
          <p:cNvPr id="32801" name="Straight Arrow Connector 42"/>
          <p:cNvCxnSpPr>
            <a:cxnSpLocks noChangeShapeType="1"/>
            <a:endCxn id="32789" idx="3"/>
          </p:cNvCxnSpPr>
          <p:nvPr/>
        </p:nvCxnSpPr>
        <p:spPr bwMode="auto">
          <a:xfrm rot="10800000" flipV="1">
            <a:off x="4689475" y="4191000"/>
            <a:ext cx="1101725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802" name="Straight Arrow Connector 44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381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381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3816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3817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3825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cxnSp>
        <p:nvCxnSpPr>
          <p:cNvPr id="33826" name="Straight Arrow Connector 41"/>
          <p:cNvCxnSpPr>
            <a:cxnSpLocks noChangeShapeType="1"/>
            <a:endCxn id="33812" idx="3"/>
          </p:cNvCxnSpPr>
          <p:nvPr/>
        </p:nvCxnSpPr>
        <p:spPr bwMode="auto">
          <a:xfrm rot="10800000" flipV="1">
            <a:off x="3346450" y="3352800"/>
            <a:ext cx="236855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27" name="Straight Arrow Connector 45"/>
          <p:cNvCxnSpPr>
            <a:cxnSpLocks noChangeShapeType="1"/>
          </p:cNvCxnSpPr>
          <p:nvPr/>
        </p:nvCxnSpPr>
        <p:spPr bwMode="auto">
          <a:xfrm rot="5400000">
            <a:off x="5334001" y="37338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483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83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484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484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4849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4850" name="TextBox 40"/>
          <p:cNvSpPr txBox="1">
            <a:spLocks noChangeArrowheads="1"/>
          </p:cNvSpPr>
          <p:nvPr/>
        </p:nvSpPr>
        <p:spPr bwMode="auto">
          <a:xfrm>
            <a:off x="6657975" y="206057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S:.05*.5*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  .000864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=.0000216</a:t>
            </a:r>
          </a:p>
        </p:txBody>
      </p:sp>
      <p:cxnSp>
        <p:nvCxnSpPr>
          <p:cNvPr id="34851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2286000" y="2514600"/>
            <a:ext cx="3733800" cy="1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4852" name="Straight Arrow Connector 48"/>
          <p:cNvCxnSpPr>
            <a:cxnSpLocks noChangeShapeType="1"/>
          </p:cNvCxnSpPr>
          <p:nvPr/>
        </p:nvCxnSpPr>
        <p:spPr bwMode="auto">
          <a:xfrm rot="5400000">
            <a:off x="5524501" y="2705101"/>
            <a:ext cx="685798" cy="304800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7" name="Straight Arrow Connector 43"/>
          <p:cNvCxnSpPr>
            <a:cxnSpLocks noChangeShapeType="1"/>
          </p:cNvCxnSpPr>
          <p:nvPr/>
        </p:nvCxnSpPr>
        <p:spPr bwMode="auto">
          <a:xfrm rot="10800000" flipV="1">
            <a:off x="3886200" y="2655094"/>
            <a:ext cx="2133600" cy="8810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8" name="Straight Arrow Connector 54"/>
          <p:cNvCxnSpPr>
            <a:cxnSpLocks noChangeShapeType="1"/>
          </p:cNvCxnSpPr>
          <p:nvPr/>
        </p:nvCxnSpPr>
        <p:spPr bwMode="auto">
          <a:xfrm rot="5400000">
            <a:off x="4716860" y="3727848"/>
            <a:ext cx="2375694" cy="23018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9" name="TextBox 41"/>
          <p:cNvSpPr txBox="1">
            <a:spLocks noChangeArrowheads="1"/>
          </p:cNvSpPr>
          <p:nvPr/>
        </p:nvSpPr>
        <p:spPr bwMode="auto">
          <a:xfrm>
            <a:off x="6642100" y="2947987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S:.03*.0135*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  .032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=.00001296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9600" y="5132300"/>
            <a:ext cx="221773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S → VP PP	0.03</a:t>
            </a:r>
            <a:endParaRPr lang="en-US" b="1" dirty="0">
              <a:solidFill>
                <a:srgbClr val="3366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28060" y="5597351"/>
            <a:ext cx="2953340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S → Verb NP	0.05</a:t>
            </a:r>
            <a:endParaRPr lang="en-US" b="1" dirty="0">
              <a:solidFill>
                <a:srgbClr val="00009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686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688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688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688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688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6897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6898" name="TextBox 40"/>
          <p:cNvSpPr txBox="1">
            <a:spLocks noChangeArrowheads="1"/>
          </p:cNvSpPr>
          <p:nvPr/>
        </p:nvSpPr>
        <p:spPr bwMode="auto">
          <a:xfrm>
            <a:off x="5638800" y="243840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S:.0000216</a:t>
            </a:r>
          </a:p>
        </p:txBody>
      </p:sp>
      <p:cxnSp>
        <p:nvCxnSpPr>
          <p:cNvPr id="36899" name="Straight Arrow Connector 44"/>
          <p:cNvCxnSpPr>
            <a:cxnSpLocks noChangeShapeType="1"/>
          </p:cNvCxnSpPr>
          <p:nvPr/>
        </p:nvCxnSpPr>
        <p:spPr bwMode="auto">
          <a:xfrm rot="10800000">
            <a:off x="2286000" y="2514600"/>
            <a:ext cx="3429000" cy="60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0" name="Straight Arrow Connector 46"/>
          <p:cNvCxnSpPr>
            <a:cxnSpLocks noChangeShapeType="1"/>
          </p:cNvCxnSpPr>
          <p:nvPr/>
        </p:nvCxnSpPr>
        <p:spPr bwMode="auto">
          <a:xfrm rot="5400000">
            <a:off x="5486400" y="28956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1" name="Straight Arrow Connector 55"/>
          <p:cNvCxnSpPr>
            <a:cxnSpLocks noChangeShapeType="1"/>
          </p:cNvCxnSpPr>
          <p:nvPr/>
        </p:nvCxnSpPr>
        <p:spPr bwMode="auto">
          <a:xfrm rot="10800000" flipV="1">
            <a:off x="3200400" y="3352800"/>
            <a:ext cx="25146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2" name="Straight Arrow Connector 57"/>
          <p:cNvCxnSpPr>
            <a:cxnSpLocks noChangeShapeType="1"/>
          </p:cNvCxnSpPr>
          <p:nvPr/>
        </p:nvCxnSpPr>
        <p:spPr bwMode="auto">
          <a:xfrm rot="16200000" flipH="1">
            <a:off x="5372100" y="3695700"/>
            <a:ext cx="7620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3" name="Straight Arrow Connector 59"/>
          <p:cNvCxnSpPr>
            <a:cxnSpLocks noChangeShapeType="1"/>
          </p:cNvCxnSpPr>
          <p:nvPr/>
        </p:nvCxnSpPr>
        <p:spPr bwMode="auto">
          <a:xfrm rot="10800000" flipV="1">
            <a:off x="4572000" y="4191000"/>
            <a:ext cx="12192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4" name="Straight Arrow Connector 61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5" name="Straight Arrow Connector 65"/>
          <p:cNvCxnSpPr>
            <a:cxnSpLocks noChangeShapeType="1"/>
          </p:cNvCxnSpPr>
          <p:nvPr/>
        </p:nvCxnSpPr>
        <p:spPr bwMode="auto">
          <a:xfrm rot="10800000" flipV="1">
            <a:off x="5181600" y="51054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6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5410200" y="5486400"/>
            <a:ext cx="6858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TextBox 68"/>
          <p:cNvSpPr txBox="1"/>
          <p:nvPr/>
        </p:nvSpPr>
        <p:spPr>
          <a:xfrm>
            <a:off x="6546850" y="2209800"/>
            <a:ext cx="2657475" cy="193833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Pick most probable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parse, i.e. take max to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combine probabilities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of multiple derivations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of each constituent in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each </a:t>
            </a:r>
            <a:r>
              <a:rPr lang="en-US" sz="2000" b="1" dirty="0" smtClean="0">
                <a:solidFill>
                  <a:srgbClr val="FF0000"/>
                </a:solidFill>
                <a:latin typeface="Times New Roman" charset="0"/>
              </a:rPr>
              <a:t>cell</a:t>
            </a:r>
            <a:endParaRPr lang="en-US" sz="2000" b="1" dirty="0">
              <a:solidFill>
                <a:srgbClr val="FF000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/>
              <a:t>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PCFGs</a:t>
            </a:r>
            <a:r>
              <a:rPr lang="en-US" sz="2800" dirty="0" smtClean="0"/>
              <a:t> </a:t>
            </a:r>
            <a:r>
              <a:rPr lang="en-US" sz="2800" dirty="0"/>
              <a:t>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500" dirty="0" smtClean="0"/>
              <a:t>Generic </a:t>
            </a:r>
            <a:r>
              <a:rPr lang="en-US" sz="2500" dirty="0" err="1" smtClean="0"/>
              <a:t>PCFGs</a:t>
            </a:r>
            <a:r>
              <a:rPr lang="en-US" sz="2500" dirty="0" smtClean="0"/>
              <a:t> </a:t>
            </a:r>
            <a:r>
              <a:rPr lang="en-US" sz="2500" dirty="0"/>
              <a:t>cannot resolve syntactic ambiguities that require semantics to resolve, e.g. ate with fork vs. </a:t>
            </a:r>
            <a:r>
              <a:rPr lang="en-US" sz="2500" dirty="0" smtClean="0"/>
              <a:t>meatballs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Smoothing/dealing with out of vocabulary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MLE estimates are not always the best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Smarter Marketing and the Weak Link In Its Success</a:t>
            </a:r>
          </a:p>
          <a:p>
            <a:pPr lvl="1"/>
            <a:r>
              <a:rPr lang="en-US" sz="1400" dirty="0">
                <a:hlinkClick r:id="rId2"/>
              </a:rPr>
              <a:t>http://searchenginewatch.com/article/2077636/Smarter-Marketing-and-the-Weak-Link-In-Its-</a:t>
            </a:r>
            <a:r>
              <a:rPr lang="en-US" sz="1400" dirty="0" smtClean="0">
                <a:hlinkClick r:id="rId2"/>
              </a:rPr>
              <a:t>Success</a:t>
            </a:r>
            <a:endParaRPr lang="en-US" sz="1400" dirty="0" smtClean="0"/>
          </a:p>
          <a:p>
            <a:endParaRPr lang="en-US" sz="17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</a:t>
            </a:r>
            <a:r>
              <a:rPr lang="en-US" sz="2000" dirty="0"/>
              <a:t>are the ethics involved with tracking user interests for the purpose of advertising</a:t>
            </a:r>
            <a:r>
              <a:rPr lang="en-US" sz="2000" dirty="0" smtClean="0"/>
              <a:t>?  Is </a:t>
            </a:r>
            <a:r>
              <a:rPr lang="en-US" sz="2000" dirty="0"/>
              <a:t>this something you find preferable to 'blind' marketing?</a:t>
            </a:r>
          </a:p>
          <a:p>
            <a:endParaRPr lang="en-US" sz="2000" dirty="0" smtClean="0"/>
          </a:p>
          <a:p>
            <a:r>
              <a:rPr lang="en-US" sz="2000" dirty="0" smtClean="0"/>
              <a:t>Is possible </a:t>
            </a:r>
            <a:r>
              <a:rPr lang="en-US" sz="2000" dirty="0"/>
              <a:t>to get an accurate picture of </a:t>
            </a:r>
            <a:r>
              <a:rPr lang="en-US" sz="2000" dirty="0" smtClean="0"/>
              <a:t>someone’s interests </a:t>
            </a:r>
            <a:r>
              <a:rPr lang="en-US" sz="2000" dirty="0"/>
              <a:t>from their web activity? What sources would be good for doing so?</a:t>
            </a:r>
          </a:p>
          <a:p>
            <a:endParaRPr lang="en-US" sz="2000" dirty="0" smtClean="0"/>
          </a:p>
          <a:p>
            <a:r>
              <a:rPr lang="en-US" sz="2000" dirty="0" smtClean="0"/>
              <a:t>How </a:t>
            </a:r>
            <a:r>
              <a:rPr lang="en-US" sz="2000" dirty="0"/>
              <a:t>do you feel about websites that change content depending on the viewer? What are the implications of sites that behave this way?</a:t>
            </a:r>
          </a:p>
        </p:txBody>
      </p:sp>
    </p:spTree>
    <p:extLst>
      <p:ext uri="{BB962C8B-B14F-4D97-AF65-F5344CB8AC3E}">
        <p14:creationId xmlns:p14="http://schemas.microsoft.com/office/powerpoint/2010/main" val="482636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Top-down parsing</a:t>
            </a:r>
          </a:p>
          <a:p>
            <a:pPr lvl="1"/>
            <a:r>
              <a:rPr lang="en-US" sz="2000" dirty="0" smtClean="0"/>
              <a:t>start at the top (usually S) and apply rules</a:t>
            </a:r>
          </a:p>
          <a:p>
            <a:pPr lvl="1"/>
            <a:r>
              <a:rPr lang="en-US" sz="2000" dirty="0" smtClean="0"/>
              <a:t>matching left-hand sides and replacing with right-hand sides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Bottom-up parsing</a:t>
            </a:r>
          </a:p>
          <a:p>
            <a:pPr lvl="1"/>
            <a:r>
              <a:rPr lang="en-US" sz="1800" dirty="0" smtClean="0"/>
              <a:t>start at the bottom (i.e. words) and build the parse tree up from there</a:t>
            </a:r>
          </a:p>
          <a:p>
            <a:pPr lvl="1"/>
            <a:r>
              <a:rPr lang="en-US" sz="1800" dirty="0" smtClean="0"/>
              <a:t>matching right-hand sides and replacing with left-hand sides</a:t>
            </a:r>
          </a:p>
          <a:p>
            <a:pPr lvl="2"/>
            <a:endParaRPr lang="en-US" sz="1600" dirty="0" smtClean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CKY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grammar must be converted to </a:t>
            </a:r>
            <a:r>
              <a:rPr lang="en-US" b="1" dirty="0">
                <a:solidFill>
                  <a:srgbClr val="FF0000"/>
                </a:solidFill>
              </a:rPr>
              <a:t>Chomsky normal form (CNF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/>
              <a:t>We’ll allow all unary rules, though</a:t>
            </a:r>
          </a:p>
          <a:p>
            <a:endParaRPr lang="en-US" dirty="0" smtClean="0"/>
          </a:p>
          <a:p>
            <a:r>
              <a:rPr lang="en-US" dirty="0" smtClean="0"/>
              <a:t>Parse </a:t>
            </a:r>
            <a:r>
              <a:rPr lang="en-US" dirty="0"/>
              <a:t>bottom-up storing phrases formed from all substrings in a triangular table (chart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1-3 or “the man with” 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5433</TotalTime>
  <Words>4273</Words>
  <Application>Microsoft Macintosh PowerPoint</Application>
  <PresentationFormat>On-screen Show (4:3)</PresentationFormat>
  <Paragraphs>1478</Paragraphs>
  <Slides>59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Median</vt:lpstr>
      <vt:lpstr>Parsing</vt:lpstr>
      <vt:lpstr>Admin</vt:lpstr>
      <vt:lpstr>Admin</vt:lpstr>
      <vt:lpstr>Admin</vt:lpstr>
      <vt:lpstr>Parsing</vt:lpstr>
      <vt:lpstr>Parsing</vt:lpstr>
      <vt:lpstr>CKY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CKY: some things to talk about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some things to think about</vt:lpstr>
      <vt:lpstr>Parsing ambiguity</vt:lpstr>
      <vt:lpstr>A Simple PCFG</vt:lpstr>
      <vt:lpstr>PowerPoint Presentation</vt:lpstr>
      <vt:lpstr>Parsing with PCFGs</vt:lpstr>
      <vt:lpstr>Probabilistic CKY</vt:lpstr>
      <vt:lpstr> Probabilistic Grammar Conversion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Generic PCFG Limitations</vt:lpstr>
      <vt:lpstr>Article discussion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395</cp:revision>
  <cp:lastPrinted>2011-02-16T23:33:34Z</cp:lastPrinted>
  <dcterms:created xsi:type="dcterms:W3CDTF">2011-02-16T20:16:42Z</dcterms:created>
  <dcterms:modified xsi:type="dcterms:W3CDTF">2011-10-11T17:38:08Z</dcterms:modified>
</cp:coreProperties>
</file>