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2"/>
  </p:notesMasterIdLst>
  <p:sldIdLst>
    <p:sldId id="256" r:id="rId2"/>
    <p:sldId id="356" r:id="rId3"/>
    <p:sldId id="572" r:id="rId4"/>
    <p:sldId id="573" r:id="rId5"/>
    <p:sldId id="574" r:id="rId6"/>
    <p:sldId id="575" r:id="rId7"/>
    <p:sldId id="576" r:id="rId8"/>
    <p:sldId id="577" r:id="rId9"/>
    <p:sldId id="578" r:id="rId10"/>
    <p:sldId id="579" r:id="rId11"/>
    <p:sldId id="580" r:id="rId12"/>
    <p:sldId id="581" r:id="rId13"/>
    <p:sldId id="582" r:id="rId14"/>
    <p:sldId id="583" r:id="rId15"/>
    <p:sldId id="584" r:id="rId16"/>
    <p:sldId id="585" r:id="rId17"/>
    <p:sldId id="586" r:id="rId18"/>
    <p:sldId id="587" r:id="rId19"/>
    <p:sldId id="588" r:id="rId20"/>
    <p:sldId id="589" r:id="rId21"/>
    <p:sldId id="590" r:id="rId22"/>
    <p:sldId id="591" r:id="rId23"/>
    <p:sldId id="592" r:id="rId24"/>
    <p:sldId id="593" r:id="rId25"/>
    <p:sldId id="594" r:id="rId26"/>
    <p:sldId id="595" r:id="rId27"/>
    <p:sldId id="596" r:id="rId28"/>
    <p:sldId id="597" r:id="rId29"/>
    <p:sldId id="600" r:id="rId30"/>
    <p:sldId id="601" r:id="rId31"/>
    <p:sldId id="602" r:id="rId32"/>
    <p:sldId id="606" r:id="rId33"/>
    <p:sldId id="607" r:id="rId34"/>
    <p:sldId id="608" r:id="rId35"/>
    <p:sldId id="609" r:id="rId36"/>
    <p:sldId id="618" r:id="rId37"/>
    <p:sldId id="611" r:id="rId38"/>
    <p:sldId id="612" r:id="rId39"/>
    <p:sldId id="613" r:id="rId40"/>
    <p:sldId id="619" r:id="rId41"/>
    <p:sldId id="614" r:id="rId42"/>
    <p:sldId id="624" r:id="rId43"/>
    <p:sldId id="625" r:id="rId44"/>
    <p:sldId id="622" r:id="rId45"/>
    <p:sldId id="623" r:id="rId46"/>
    <p:sldId id="620" r:id="rId47"/>
    <p:sldId id="621" r:id="rId48"/>
    <p:sldId id="603" r:id="rId49"/>
    <p:sldId id="604" r:id="rId50"/>
    <p:sldId id="479" r:id="rId51"/>
    <p:sldId id="505" r:id="rId52"/>
    <p:sldId id="506" r:id="rId53"/>
    <p:sldId id="507" r:id="rId54"/>
    <p:sldId id="508" r:id="rId55"/>
    <p:sldId id="509" r:id="rId56"/>
    <p:sldId id="510" r:id="rId57"/>
    <p:sldId id="511" r:id="rId58"/>
    <p:sldId id="512" r:id="rId59"/>
    <p:sldId id="513" r:id="rId60"/>
    <p:sldId id="514" r:id="rId61"/>
    <p:sldId id="515" r:id="rId62"/>
    <p:sldId id="516" r:id="rId63"/>
    <p:sldId id="517" r:id="rId64"/>
    <p:sldId id="518" r:id="rId65"/>
    <p:sldId id="519" r:id="rId66"/>
    <p:sldId id="520" r:id="rId67"/>
    <p:sldId id="521" r:id="rId68"/>
    <p:sldId id="522" r:id="rId69"/>
    <p:sldId id="523" r:id="rId70"/>
    <p:sldId id="524" r:id="rId71"/>
    <p:sldId id="525" r:id="rId72"/>
    <p:sldId id="526" r:id="rId73"/>
    <p:sldId id="527" r:id="rId74"/>
    <p:sldId id="528" r:id="rId75"/>
    <p:sldId id="529" r:id="rId76"/>
    <p:sldId id="530" r:id="rId77"/>
    <p:sldId id="531" r:id="rId78"/>
    <p:sldId id="532" r:id="rId79"/>
    <p:sldId id="533" r:id="rId80"/>
    <p:sldId id="534" r:id="rId81"/>
    <p:sldId id="535" r:id="rId82"/>
    <p:sldId id="536" r:id="rId83"/>
    <p:sldId id="537" r:id="rId84"/>
    <p:sldId id="538" r:id="rId85"/>
    <p:sldId id="539" r:id="rId86"/>
    <p:sldId id="540" r:id="rId87"/>
    <p:sldId id="541" r:id="rId88"/>
    <p:sldId id="542" r:id="rId89"/>
    <p:sldId id="543" r:id="rId90"/>
    <p:sldId id="544" r:id="rId91"/>
    <p:sldId id="545" r:id="rId92"/>
    <p:sldId id="546" r:id="rId93"/>
    <p:sldId id="547" r:id="rId94"/>
    <p:sldId id="550" r:id="rId95"/>
    <p:sldId id="549" r:id="rId96"/>
    <p:sldId id="502" r:id="rId97"/>
    <p:sldId id="503" r:id="rId98"/>
    <p:sldId id="504" r:id="rId99"/>
    <p:sldId id="498" r:id="rId100"/>
    <p:sldId id="551" r:id="rId101"/>
    <p:sldId id="552" r:id="rId102"/>
    <p:sldId id="626" r:id="rId103"/>
    <p:sldId id="627" r:id="rId104"/>
    <p:sldId id="628" r:id="rId105"/>
    <p:sldId id="629" r:id="rId106"/>
    <p:sldId id="630" r:id="rId107"/>
    <p:sldId id="631" r:id="rId108"/>
    <p:sldId id="632" r:id="rId109"/>
    <p:sldId id="633" r:id="rId110"/>
    <p:sldId id="634" r:id="rId111"/>
    <p:sldId id="635" r:id="rId112"/>
    <p:sldId id="636" r:id="rId113"/>
    <p:sldId id="637" r:id="rId114"/>
    <p:sldId id="638" r:id="rId115"/>
    <p:sldId id="639" r:id="rId116"/>
    <p:sldId id="640" r:id="rId117"/>
    <p:sldId id="641" r:id="rId118"/>
    <p:sldId id="642" r:id="rId119"/>
    <p:sldId id="643" r:id="rId120"/>
    <p:sldId id="644" r:id="rId1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94660"/>
  </p:normalViewPr>
  <p:slideViewPr>
    <p:cSldViewPr snapToObjects="1">
      <p:cViewPr varScale="1">
        <p:scale>
          <a:sx n="89" d="100"/>
          <a:sy n="89" d="100"/>
        </p:scale>
        <p:origin x="-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notesMaster" Target="notesMasters/notesMaster1.xml"/><Relationship Id="rId123" Type="http://schemas.openxmlformats.org/officeDocument/2006/relationships/printerSettings" Target="printerSettings/printerSettings1.bin"/><Relationship Id="rId124" Type="http://schemas.openxmlformats.org/officeDocument/2006/relationships/presProps" Target="presProps.xml"/><Relationship Id="rId125" Type="http://schemas.openxmlformats.org/officeDocument/2006/relationships/viewProps" Target="viewProps.xml"/><Relationship Id="rId126" Type="http://schemas.openxmlformats.org/officeDocument/2006/relationships/theme" Target="theme/theme1.xml"/><Relationship Id="rId12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0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1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2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4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5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6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7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8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9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0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1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2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4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5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6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7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8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33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50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DB47B-3FF4-F74F-84A3-7A179DC1E941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85F369-22DD-DD48-AB48-7B1634627B3E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73019-2BF0-2547-A638-7C31D2D7C700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DD128-1368-E94A-8E96-CFD9F89AAD0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149593-2D8D-7144-81B1-25C19463C46A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5BCD0F-5A59-AB45-9D1C-6D42AAA9F054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7D96B-C80A-BE43-8266-EB2B5C142228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E7BB4-588A-954E-9F91-924839C0279B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5E4C1-1B52-064B-878A-3174341CEF8A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34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986A8-6389-FE4F-9A1D-A6D0609F5672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8B803-1B05-7E49-A1EB-983278865673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04B7E-20DA-D945-B52B-C529245AB253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7C5E8-8DE4-864E-BB9A-96BE0F725C6F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08AAF-DB8C-AF4E-9254-59E130BEDF08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0026B-0F2E-6E41-9D9E-9636189C8CD6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80D40-6A6E-E94E-A198-9B362EFA3737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98286-79E9-F944-AB46-BBFE890ECBEB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56B10-5914-924B-BF95-562EED5387C8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CF2A0-A003-9145-B94C-9A09E0A84F54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35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E2962-C5E7-344B-A897-DF7439467297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829AD2-D97B-9041-A7FB-4391342BBC50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F3B145-0A3D-D846-A0B1-5A1E08D058EE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BB67D-2E7E-AB47-8015-3C3FD5C52DA4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48A0B-F853-E74F-BF9D-EF6196C3A5B4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D02C5-6CAF-1747-89D5-729DC97DD2AB}" type="slidenum">
              <a:rPr lang="en-US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C9302-EBE4-8147-B928-F829147E6451}" type="slidenum">
              <a:rPr lang="en-US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1E8B-1185-1949-883D-85BF699AFBAB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59E71-0447-F549-A592-72D2A49C8917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763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9967331-9C35-4741-AD72-9466E1D79325}" type="slidenum">
              <a:rPr lang="en-US" sz="1200" b="0"/>
              <a:pPr algn="r"/>
              <a:t>79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37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968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F0BD55-0E7D-5740-B3AC-653C3B377736}" type="slidenum">
              <a:rPr lang="en-US" sz="1200" b="0"/>
              <a:pPr algn="r"/>
              <a:t>80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173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AD07999-7195-1D41-87DC-60C0C6C96198}" type="slidenum">
              <a:rPr lang="en-US" sz="1200" b="0"/>
              <a:pPr algn="r"/>
              <a:t>81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378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8ACACFB-0A6A-8442-8C86-B6C74D47E01D}" type="slidenum">
              <a:rPr lang="en-US" sz="1200" b="0"/>
              <a:pPr algn="r"/>
              <a:t>82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582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AAFB7EB-4D68-3847-B848-E3AB22760AB6}" type="slidenum">
              <a:rPr lang="en-US" sz="1200" b="0"/>
              <a:pPr algn="r"/>
              <a:t>83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7876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CD4B4A5-DAE3-E549-8B6D-71F8CDB80863}" type="slidenum">
              <a:rPr lang="en-US" sz="1200" b="0"/>
              <a:pPr algn="r"/>
              <a:t>84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9924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EC412B5-17F1-F74B-AA37-DB5082C63C77}" type="slidenum">
              <a:rPr lang="en-US" sz="1200" b="0"/>
              <a:pPr algn="r"/>
              <a:t>85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1972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953648B-5E49-A649-BE9D-342C98C575A6}" type="slidenum">
              <a:rPr lang="en-US" sz="1200" b="0"/>
              <a:pPr algn="r"/>
              <a:t>86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2A76E-61CC-C843-AD46-22831FB52B8D}" type="slidenum">
              <a:rPr lang="en-US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B31F53-197E-4144-BA20-027FBB53D3F9}" type="slidenum">
              <a:rPr lang="en-US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0C5F3E-09A7-6943-BA66-2208C635CF21}" type="slidenum">
              <a:rPr lang="en-US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4020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73D60-0245-DF47-B5C1-BD38071D85E1}" type="slidenum">
              <a:rPr lang="en-US" sz="1200" b="0"/>
              <a:pPr algn="r"/>
              <a:t>90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360142-116A-4D4C-8C64-8ABDC6EF0683}" type="slidenum">
              <a:rPr lang="en-US"/>
              <a:pPr/>
              <a:t>91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6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6068" name="Slide Number Placeholder 3"/>
          <p:cNvSpPr txBox="1">
            <a:spLocks noGrp="1"/>
          </p:cNvSpPr>
          <p:nvPr/>
        </p:nvSpPr>
        <p:spPr bwMode="auto">
          <a:xfrm>
            <a:off x="3886200" y="8687039"/>
            <a:ext cx="2971800" cy="45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EBCE580-0D91-BC47-B5C1-CC684587D5C7}" type="slidenum">
              <a:rPr lang="en-US" sz="1200" b="0"/>
              <a:pPr algn="r"/>
              <a:t>92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0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3A81D9-BB53-E440-A1C8-6960A7700FB5}" type="slidenum">
              <a:rPr lang="en-US"/>
              <a:pPr/>
              <a:t>93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00B4A5-981D-9243-A364-A933A51328A6}" type="slidenum">
              <a:rPr lang="en-US"/>
              <a:pPr/>
              <a:t>94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C4309-F675-4341-9E6F-C7335BD8AC48}" type="slidenum">
              <a:rPr lang="en-US"/>
              <a:pPr/>
              <a:t>95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100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395D15-8634-F646-BE8C-DF181DD688BC}" type="slidenum">
              <a:rPr lang="en-US"/>
              <a:pPr/>
              <a:t>101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102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104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105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106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107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108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109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110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111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112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114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115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116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117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118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45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49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7.emf"/><Relationship Id="rId6" Type="http://schemas.openxmlformats.org/officeDocument/2006/relationships/oleObject" Target="../embeddings/Microsoft_Equation2.bin"/><Relationship Id="rId7" Type="http://schemas.openxmlformats.org/officeDocument/2006/relationships/image" Target="../media/image8.emf"/><Relationship Id="rId8" Type="http://schemas.openxmlformats.org/officeDocument/2006/relationships/oleObject" Target="../embeddings/Microsoft_Equation3.bin"/><Relationship Id="rId9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smtClean="0"/>
              <a:t>CS457 </a:t>
            </a:r>
            <a:r>
              <a:rPr lang="en-US" dirty="0" smtClean="0"/>
              <a:t>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1136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extensive repeated </a:t>
            </a:r>
            <a:r>
              <a:rPr lang="en-US" dirty="0" smtClean="0"/>
              <a:t>work you must </a:t>
            </a:r>
            <a:r>
              <a:rPr lang="en-US" dirty="0"/>
              <a:t>cache intermediate </a:t>
            </a:r>
            <a:r>
              <a:rPr lang="en-US" dirty="0" smtClean="0"/>
              <a:t>results, specifically found constituents</a:t>
            </a:r>
          </a:p>
          <a:p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</a:t>
            </a:r>
            <a:r>
              <a:rPr lang="en-US" dirty="0" smtClean="0"/>
              <a:t> is critical </a:t>
            </a:r>
            <a:r>
              <a:rPr lang="en-US" dirty="0"/>
              <a:t>to obtaining a polynomial time parsing (recognition) algorithm for </a:t>
            </a:r>
            <a:r>
              <a:rPr lang="en-US" dirty="0" err="1" smtClean="0"/>
              <a:t>CFGs</a:t>
            </a:r>
            <a:endParaRPr lang="en-US" dirty="0" smtClean="0"/>
          </a:p>
          <a:p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 err="1"/>
              <a:t>n</a:t>
            </a:r>
            <a:r>
              <a:rPr lang="en-US" dirty="0"/>
              <a:t> is the length of the input string.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Dynamic Programming Parsing Methods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CKY</a:t>
            </a:r>
            <a:r>
              <a:rPr lang="en-US" dirty="0"/>
              <a:t> (</a:t>
            </a:r>
            <a:r>
              <a:rPr lang="en-US" dirty="0" err="1"/>
              <a:t>Cocke-Kasami-Younger</a:t>
            </a:r>
            <a:r>
              <a:rPr lang="en-US" dirty="0"/>
              <a:t>) algorithm based on bottom-up parsing and requires first normalizing the grammar.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Earley</a:t>
            </a:r>
            <a:r>
              <a:rPr lang="en-US" b="1" dirty="0">
                <a:solidFill>
                  <a:srgbClr val="FF0000"/>
                </a:solidFill>
              </a:rPr>
              <a:t> parser </a:t>
            </a:r>
            <a:r>
              <a:rPr lang="en-US" dirty="0"/>
              <a:t>is based on top-down parsing and does not require normalizing grammar but is more complex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both fall under the general category of </a:t>
            </a:r>
            <a:r>
              <a:rPr lang="en-US" b="1" dirty="0">
                <a:solidFill>
                  <a:srgbClr val="FF0000"/>
                </a:solidFill>
              </a:rPr>
              <a:t>chart </a:t>
            </a:r>
            <a:r>
              <a:rPr lang="en-US" b="1" dirty="0" smtClean="0">
                <a:solidFill>
                  <a:srgbClr val="FF0000"/>
                </a:solidFill>
              </a:rPr>
              <a:t>parsers</a:t>
            </a:r>
            <a:r>
              <a:rPr lang="en-US" dirty="0" smtClean="0"/>
              <a:t> which retain </a:t>
            </a:r>
            <a:r>
              <a:rPr lang="en-US" dirty="0"/>
              <a:t>completed</a:t>
            </a:r>
            <a:r>
              <a:rPr lang="en-US" dirty="0" smtClean="0"/>
              <a:t> constituents </a:t>
            </a:r>
            <a:r>
              <a:rPr lang="en-US" dirty="0"/>
              <a:t>in a </a:t>
            </a:r>
            <a:r>
              <a:rPr lang="en-US" dirty="0" smtClean="0"/>
              <a:t>chart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13496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1-3 or “the man with” 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87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237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VP -&gt; </a:t>
            </a:r>
            <a:r>
              <a:rPr lang="en-US" dirty="0" smtClean="0">
                <a:solidFill>
                  <a:srgbClr val="008000"/>
                </a:solidFill>
              </a:rPr>
              <a:t>VB NP</a:t>
            </a:r>
          </a:p>
          <a:p>
            <a:r>
              <a:rPr lang="en-US" dirty="0" smtClean="0"/>
              <a:t>NP -&gt; </a:t>
            </a:r>
            <a:r>
              <a:rPr lang="en-US" dirty="0" smtClean="0">
                <a:solidFill>
                  <a:srgbClr val="008000"/>
                </a:solidFill>
              </a:rPr>
              <a:t>DT NN </a:t>
            </a:r>
          </a:p>
        </p:txBody>
      </p:sp>
    </p:spTree>
    <p:extLst>
      <p:ext uri="{BB962C8B-B14F-4D97-AF65-F5344CB8AC3E}">
        <p14:creationId xmlns:p14="http://schemas.microsoft.com/office/powerpoint/2010/main" val="302804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“the” with any for “man 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68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“the man” with any for “with”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80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6968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“Film” with any for “the 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04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(S</a:t>
            </a:r>
          </a:p>
          <a:p>
            <a:r>
              <a:rPr lang="en-US" dirty="0" smtClean="0"/>
              <a:t>    (NP</a:t>
            </a:r>
          </a:p>
          <a:p>
            <a:r>
              <a:rPr lang="en-US" dirty="0" smtClean="0"/>
              <a:t>      (NP (DT the) (NN man))</a:t>
            </a:r>
          </a:p>
          <a:p>
            <a:r>
              <a:rPr lang="en-US" dirty="0" smtClean="0"/>
              <a:t>      (PP (IN in)</a:t>
            </a:r>
          </a:p>
          <a:p>
            <a:r>
              <a:rPr lang="en-US" dirty="0" smtClean="0"/>
              <a:t>        (NP (DT the) (NN hat))))</a:t>
            </a:r>
          </a:p>
          <a:p>
            <a:r>
              <a:rPr lang="en-US" dirty="0" smtClean="0"/>
              <a:t>    (VP (VBD ran)</a:t>
            </a:r>
          </a:p>
          <a:p>
            <a:r>
              <a:rPr lang="en-US" dirty="0" smtClean="0"/>
              <a:t>      (PP (TO to)</a:t>
            </a:r>
          </a:p>
          <a:p>
            <a:r>
              <a:rPr lang="en-US" dirty="0" smtClean="0"/>
              <a:t>        (NP (DT the) (NN park))))))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43693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the” with any for “man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09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 man” with any 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76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for “Film the man with” with any for “trust”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11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if our rules weren’t binary?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50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any  for “Film” with any for “the man” with any 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46338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8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fill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41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traverse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46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From bottom to top, left to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561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Top-left along the diagonals moving to the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777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 parser: unary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r>
              <a:rPr lang="en-US" dirty="0" smtClean="0"/>
              <a:t>Often, we will leave unary rules rather than converting to CNF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these complicate the algorithm?</a:t>
            </a:r>
          </a:p>
          <a:p>
            <a:pPr lvl="1"/>
            <a:r>
              <a:rPr lang="en-US" dirty="0" smtClean="0"/>
              <a:t>Must check whenever we add a constituent to see if any unary rules apply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68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number of related problems:</a:t>
            </a:r>
          </a:p>
          <a:p>
            <a:pPr lvl="1"/>
            <a:r>
              <a:rPr lang="en-US" dirty="0" smtClean="0"/>
              <a:t>Given a sentence, can we determine the syntactic structure?</a:t>
            </a:r>
          </a:p>
          <a:p>
            <a:pPr lvl="1"/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/>
              <a:t>Can we determine how </a:t>
            </a:r>
            <a:r>
              <a:rPr lang="en-US" i="1" dirty="0" smtClean="0"/>
              <a:t>likely</a:t>
            </a:r>
            <a:r>
              <a:rPr lang="en-US" dirty="0" smtClean="0"/>
              <a:t> a sentence is to be grammatical? to be an English sentence?</a:t>
            </a:r>
          </a:p>
          <a:p>
            <a:pPr lvl="1"/>
            <a:r>
              <a:rPr lang="en-US" dirty="0" smtClean="0"/>
              <a:t>Can we generate candidate, grammatical sentences?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487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43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 again…)?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854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Grammar is a set of structural rules that govern the composition of sentences, phrases and words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Lots 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3464405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capitol of this state?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Jefferson City (Missouri)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04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71600"/>
          </a:xfrm>
        </p:spPr>
        <p:txBody>
          <a:bodyPr/>
          <a:lstStyle/>
          <a:p>
            <a:r>
              <a:rPr lang="en-US" dirty="0" smtClean="0"/>
              <a:t>How many people have heard of them?</a:t>
            </a:r>
          </a:p>
          <a:p>
            <a:r>
              <a:rPr lang="en-US" dirty="0" smtClean="0"/>
              <a:t>Look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57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Formally…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(NT, T, P, S</a:t>
            </a:r>
            <a:r>
              <a:rPr lang="en-US" dirty="0"/>
              <a:t>)</a:t>
            </a:r>
          </a:p>
          <a:p>
            <a:pPr eaLnBrk="1" hangingPunct="1"/>
            <a:r>
              <a:rPr lang="en-US" dirty="0" smtClean="0"/>
              <a:t>NT: </a:t>
            </a:r>
            <a:r>
              <a:rPr lang="en-US" dirty="0"/>
              <a:t>finite set of nonterminal symbols</a:t>
            </a:r>
          </a:p>
          <a:p>
            <a:pPr eaLnBrk="1" hangingPunct="1"/>
            <a:r>
              <a:rPr lang="en-US" dirty="0"/>
              <a:t>T: finite set of terminal symbols, </a:t>
            </a:r>
            <a:r>
              <a:rPr lang="en-US" dirty="0" smtClean="0"/>
              <a:t>NT </a:t>
            </a:r>
            <a:r>
              <a:rPr lang="en-US" dirty="0"/>
              <a:t>and T are disjoint</a:t>
            </a:r>
          </a:p>
          <a:p>
            <a:pPr eaLnBrk="1" hangingPunct="1"/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 err="1">
                <a:sym typeface="Symbol" charset="2"/>
              </a:rPr>
              <a:t>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</a:t>
            </a:r>
            <a:r>
              <a:rPr lang="en-US" dirty="0">
                <a:sym typeface="Symbol" charset="2"/>
              </a:rPr>
              <a:t>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V and </a:t>
            </a:r>
            <a:r>
              <a:rPr lang="en-US" dirty="0" err="1">
                <a:sym typeface="Symbol" charset="2"/>
              </a:rPr>
              <a:t>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>
                <a:sym typeface="Symbol" charset="2"/>
              </a:rPr>
              <a:t> (T </a:t>
            </a:r>
            <a:r>
              <a:rPr lang="en-US" dirty="0" err="1">
                <a:sym typeface="Symbol" charset="2"/>
              </a:rPr>
              <a:t>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eaLnBrk="1" hangingPunct="1"/>
            <a:r>
              <a:rPr lang="en-US" dirty="0">
                <a:sym typeface="Symbol" charset="2"/>
              </a:rPr>
              <a:t>S </a:t>
            </a:r>
            <a:r>
              <a:rPr lang="en-US" dirty="0" err="1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9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</a:t>
            </a:r>
            <a:r>
              <a:rPr lang="en-US" sz="2800" dirty="0" smtClean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NP VP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N | </a:t>
            </a: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NP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</a:t>
            </a: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| Adv </a:t>
            </a:r>
            <a:r>
              <a:rPr lang="en-US" sz="2400" dirty="0" err="1" smtClean="0">
                <a:sym typeface="Symbol" charset="2"/>
              </a:rPr>
              <a:t>AdjP</a:t>
            </a:r>
            <a:endParaRPr lang="en-US" sz="2400" dirty="0" smtClean="0">
              <a:sym typeface="Symbol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N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boy |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sees | likes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big | small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Adv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very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8067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Can we determine if a sentence is grammatical?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Given a sentence, can we determine the syntactic structure?</a:t>
            </a:r>
          </a:p>
          <a:p>
            <a:endParaRPr lang="en-US" dirty="0" smtClean="0"/>
          </a:p>
          <a:p>
            <a:r>
              <a:rPr lang="en-US" dirty="0" smtClean="0"/>
              <a:t>Can we determine how likely a sentence is to be grammatical? to be an English sentence?</a:t>
            </a:r>
          </a:p>
          <a:p>
            <a:endParaRPr lang="en-US" dirty="0" smtClean="0"/>
          </a:p>
          <a:p>
            <a:r>
              <a:rPr lang="en-US" dirty="0" smtClean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these can we answer with a CFG? How?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662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 2</a:t>
            </a:r>
          </a:p>
          <a:p>
            <a:r>
              <a:rPr lang="en-US" dirty="0" smtClean="0"/>
              <a:t>Assignment 3</a:t>
            </a:r>
          </a:p>
          <a:p>
            <a:pPr lvl="1"/>
            <a:r>
              <a:rPr lang="en-US" dirty="0" smtClean="0"/>
              <a:t>Technically due Sunday Oct. 16 at midnight</a:t>
            </a:r>
          </a:p>
          <a:p>
            <a:pPr lvl="1"/>
            <a:r>
              <a:rPr lang="en-US" dirty="0" smtClean="0"/>
              <a:t>Work in pairs</a:t>
            </a:r>
          </a:p>
          <a:p>
            <a:pPr lvl="1"/>
            <a:r>
              <a:rPr lang="en-US" dirty="0" smtClean="0"/>
              <a:t>Any programming language</a:t>
            </a:r>
          </a:p>
          <a:p>
            <a:pPr lvl="1"/>
            <a:r>
              <a:rPr lang="en-US" dirty="0" smtClean="0"/>
              <a:t>Given example output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 smtClean="0"/>
          </a:p>
          <a:p>
            <a:r>
              <a:rPr lang="en-US" dirty="0" smtClean="0"/>
              <a:t>Given a sentence, can we determine the syntactic structure?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Keep track of the rules applied…</a:t>
            </a:r>
          </a:p>
          <a:p>
            <a:r>
              <a:rPr lang="en-US" dirty="0" smtClean="0"/>
              <a:t>Can we determine how likely a sentence is to be grammatical? to be an English sentence?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r>
              <a:rPr lang="en-US" dirty="0" smtClean="0"/>
              <a:t>Can we generate candidate, grammatical sentences?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111168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/>
              <a:t>S </a:t>
            </a:r>
            <a:r>
              <a:rPr lang="en-US" sz="2400" b="1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286546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NP  DetP N</a:t>
            </a:r>
            <a:r>
              <a:rPr lang="en-US" sz="2400">
                <a:sym typeface="Symbol" charset="2"/>
              </a:rPr>
              <a:t>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2949398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   boy</a:t>
            </a:r>
            <a:r>
              <a:rPr lang="en-US" sz="2400">
                <a:sym typeface="Symbol" charset="2"/>
              </a:rPr>
              <a:t>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DetP   </a:t>
            </a:r>
            <a:r>
              <a:rPr lang="en-US" sz="2400">
                <a:sym typeface="Symbol" charset="2"/>
              </a:rPr>
              <a:t>a | </a:t>
            </a:r>
            <a:r>
              <a:rPr lang="en-US" sz="2400" b="1">
                <a:sym typeface="Symbol" charset="2"/>
              </a:rPr>
              <a:t>the</a:t>
            </a:r>
            <a:r>
              <a:rPr lang="en-US" sz="2400">
                <a:sym typeface="Symbol" charset="2"/>
              </a:rPr>
              <a:t/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401972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ym typeface="Symbol" charset="2"/>
              </a:rPr>
              <a:t>VP </a:t>
            </a:r>
            <a:r>
              <a:rPr lang="en-US" sz="2400" b="1" dirty="0" err="1">
                <a:sym typeface="Symbol" charset="2"/>
              </a:rPr>
              <a:t></a:t>
            </a:r>
            <a:r>
              <a:rPr lang="en-US" sz="2400" b="1" dirty="0">
                <a:sym typeface="Symbol" charset="2"/>
              </a:rPr>
              <a:t>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ym typeface="Symbol" charset="2"/>
              </a:rPr>
              <a:t>V </a:t>
            </a:r>
            <a:r>
              <a:rPr lang="en-US" sz="2400" b="1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r>
              <a:rPr lang="en-US" sz="2800" dirty="0">
                <a:sym typeface="Symbol" charset="2"/>
              </a:rPr>
              <a:t/>
            </a: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88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VP</a:t>
            </a:r>
          </a:p>
        </p:txBody>
      </p:sp>
    </p:spTree>
    <p:extLst>
      <p:ext uri="{BB962C8B-B14F-4D97-AF65-F5344CB8AC3E}">
        <p14:creationId xmlns:p14="http://schemas.microsoft.com/office/powerpoint/2010/main" val="1021876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NP  DetP N</a:t>
            </a:r>
            <a:r>
              <a:rPr lang="en-US" sz="2400">
                <a:sym typeface="Symbol" charset="2"/>
              </a:rPr>
              <a:t>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N </a:t>
            </a:r>
            <a:r>
              <a:rPr lang="en-US" sz="2400">
                <a:sym typeface="Symbol" charset="2"/>
              </a:rPr>
              <a:t>  boy | </a:t>
            </a:r>
            <a:r>
              <a:rPr lang="en-US" sz="2400" b="1">
                <a:sym typeface="Symbol" charset="2"/>
              </a:rPr>
              <a:t>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>
                <a:sym typeface="Symbol" charset="2"/>
              </a:rPr>
              <a:t>DetP   a</a:t>
            </a:r>
            <a:r>
              <a:rPr lang="en-US" sz="2400">
                <a:sym typeface="Symbol" charset="2"/>
              </a:rPr>
              <a:t>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70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NP</a:t>
            </a:r>
          </a:p>
        </p:txBody>
      </p:sp>
    </p:spTree>
    <p:extLst>
      <p:ext uri="{BB962C8B-B14F-4D97-AF65-F5344CB8AC3E}">
        <p14:creationId xmlns:p14="http://schemas.microsoft.com/office/powerpoint/2010/main" val="416951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1558727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/>
              <a:t>S </a:t>
            </a:r>
            <a:r>
              <a:rPr lang="en-US" sz="240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NP  DetP N | AdjP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AdjP   Adj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Adj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>
                <a:sym typeface="Symbol" charset="2"/>
              </a:rPr>
              <a:t>DetP   a | the</a:t>
            </a:r>
            <a:br>
              <a:rPr lang="en-US" sz="2400">
                <a:sym typeface="Symbol" charset="2"/>
              </a:rPr>
            </a:br>
            <a:r>
              <a:rPr lang="en-US" sz="2800">
                <a:sym typeface="Symbol" charset="2"/>
              </a:rPr>
              <a:t/>
            </a:r>
            <a:br>
              <a:rPr lang="en-US" sz="2800">
                <a:sym typeface="Symbol" charset="2"/>
              </a:rPr>
            </a:br>
            <a:endParaRPr lang="en-US" sz="280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029200" y="28956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7633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the boy VP</a:t>
            </a:r>
            <a:endParaRPr lang="en-US" sz="2800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2420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/>
              <a:t>DetP</a:t>
            </a:r>
            <a:r>
              <a:rPr lang="en-US" sz="2800" dirty="0" smtClean="0"/>
              <a:t> N likes NP</a:t>
            </a:r>
            <a:endParaRPr lang="en-US" sz="2800" dirty="0"/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4174461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1752600"/>
          </a:xfrm>
        </p:spPr>
        <p:txBody>
          <a:bodyPr/>
          <a:lstStyle/>
          <a:p>
            <a:pPr eaLnBrk="1" hangingPunct="1"/>
            <a:r>
              <a:rPr lang="en-US" dirty="0"/>
              <a:t>String rewriting system: we derive a string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/>
              <a:t>But derivation history represented by phrase-structure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83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boy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girl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2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Parsing is the field of NLP interested in automatically determining the syntactic structure of a sentence</a:t>
            </a:r>
          </a:p>
          <a:p>
            <a:r>
              <a:rPr lang="en-US" sz="2800" dirty="0" smtClean="0"/>
              <a:t>parsing can be thought of as determining what sentences are “valid” English sentences</a:t>
            </a:r>
          </a:p>
          <a:p>
            <a:r>
              <a:rPr lang="en-US" sz="2800" dirty="0" smtClean="0"/>
              <a:t>As a by product, we often can get the structure</a:t>
            </a:r>
          </a:p>
        </p:txBody>
      </p:sp>
    </p:spTree>
    <p:extLst>
      <p:ext uri="{BB962C8B-B14F-4D97-AF65-F5344CB8AC3E}">
        <p14:creationId xmlns:p14="http://schemas.microsoft.com/office/powerpoint/2010/main" val="418049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Parts of speech can be thought of as the lowest level of syntactic information</a:t>
            </a:r>
          </a:p>
          <a:p>
            <a:r>
              <a:rPr lang="en-US" sz="2400" dirty="0" smtClean="0"/>
              <a:t>Groups </a:t>
            </a:r>
            <a:r>
              <a:rPr lang="en-US" sz="2400" i="1" dirty="0" smtClean="0"/>
              <a:t>words</a:t>
            </a:r>
            <a:r>
              <a:rPr lang="en-US" sz="2400" dirty="0" smtClean="0"/>
              <a:t> together into categories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can/can’t go here?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9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</a:t>
            </a:r>
            <a:r>
              <a:rPr lang="en-US" dirty="0" smtClean="0"/>
              <a:t>VP</a:t>
            </a:r>
          </a:p>
          <a:p>
            <a:r>
              <a:rPr lang="en-US" dirty="0" smtClean="0"/>
              <a:t>NP -&gt; N</a:t>
            </a:r>
            <a:endParaRPr lang="en-US" dirty="0" smtClean="0"/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971800" y="4031397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3022879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</a:t>
            </a:r>
            <a:r>
              <a:rPr lang="en-US" sz="1400" dirty="0" smtClean="0"/>
              <a:t>PP</a:t>
            </a:r>
          </a:p>
          <a:p>
            <a:r>
              <a:rPr lang="en-US" sz="1400" dirty="0" smtClean="0"/>
              <a:t>NP -&gt; N</a:t>
            </a:r>
            <a:endParaRPr lang="en-US" sz="1400" dirty="0" smtClean="0"/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difference between these parses?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6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ambiguity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decide between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86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</a:t>
            </a:r>
            <a:r>
              <a:rPr lang="en-US" altLang="ko-KR" dirty="0" smtClean="0">
                <a:ea typeface="굴림" charset="-127"/>
                <a:cs typeface="굴림" charset="-127"/>
              </a:rPr>
              <a:t>PCFG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/>
                <a:gridCol w="3851275"/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Probabilities!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3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Just like </a:t>
            </a:r>
            <a:r>
              <a:rPr lang="en-US" sz="2800" dirty="0" err="1" smtClean="0"/>
              <a:t>n</a:t>
            </a:r>
            <a:r>
              <a:rPr lang="en-US" sz="2800" dirty="0" smtClean="0"/>
              <a:t>-gram language modeling, </a:t>
            </a:r>
            <a:r>
              <a:rPr lang="en-US" sz="2800" dirty="0" err="1" smtClean="0"/>
              <a:t>PCFGs</a:t>
            </a:r>
            <a:r>
              <a:rPr lang="en-US" sz="2800" dirty="0" smtClean="0"/>
              <a:t> break the sentence generation process into smaller steps/probabilities</a:t>
            </a:r>
          </a:p>
          <a:p>
            <a:endParaRPr lang="en-US" sz="2800" dirty="0" smtClean="0"/>
          </a:p>
          <a:p>
            <a:r>
              <a:rPr lang="en-US" sz="2800" dirty="0" smtClean="0"/>
              <a:t>The probability of a parse is the product of the PCFG rules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7944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  <a:endParaRPr lang="en-US" altLang="ko-KR" sz="2000" dirty="0">
              <a:solidFill>
                <a:srgbClr val="0000FF"/>
              </a:solidFill>
              <a:ea typeface="굴림" charset="-127"/>
              <a:cs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3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Pick a model</a:t>
            </a:r>
          </a:p>
          <a:p>
            <a:pPr lvl="1"/>
            <a:r>
              <a:rPr lang="en-US" sz="2800" dirty="0" smtClean="0"/>
              <a:t>e.g. CFG, PCFG, …</a:t>
            </a:r>
          </a:p>
          <a:p>
            <a:r>
              <a:rPr lang="en-US" sz="3200" dirty="0" smtClean="0"/>
              <a:t>Train (or learn) a model</a:t>
            </a:r>
          </a:p>
          <a:p>
            <a:pPr lvl="1"/>
            <a:r>
              <a:rPr lang="en-US" sz="2800" dirty="0" smtClean="0"/>
              <a:t>What CFG/PCFG rules should I use?</a:t>
            </a:r>
          </a:p>
          <a:p>
            <a:pPr lvl="1"/>
            <a:r>
              <a:rPr lang="en-US" sz="2800" dirty="0" smtClean="0"/>
              <a:t>Parameters (e.g. PCFG probabilities)?</a:t>
            </a:r>
          </a:p>
          <a:p>
            <a:pPr lvl="1"/>
            <a:r>
              <a:rPr lang="en-US" sz="2800" dirty="0" smtClean="0"/>
              <a:t>What kind of data do we have?</a:t>
            </a:r>
          </a:p>
          <a:p>
            <a:r>
              <a:rPr lang="en-US" sz="3200" dirty="0" smtClean="0"/>
              <a:t>Parsing</a:t>
            </a:r>
          </a:p>
          <a:p>
            <a:pPr lvl="1"/>
            <a:r>
              <a:rPr lang="en-US" sz="2800" dirty="0" smtClean="0"/>
              <a:t>Determine the parse tree(s) given a sentence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456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If we have example parsed sentences, how can we learn a set of </a:t>
            </a:r>
            <a:r>
              <a:rPr lang="en-US" sz="2800" dirty="0" err="1" smtClean="0">
                <a:solidFill>
                  <a:srgbClr val="FF0000"/>
                </a:solidFill>
              </a:rPr>
              <a:t>PCFGs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426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the rules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CFG rules occur in this tree?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16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 -&gt; NP VP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PRP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PRP -&gt; 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VP -&gt; V NP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 -&gt; eat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N PP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 -&gt; sushi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PP -&gt; IN N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IN -&gt; with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 -&gt; tuna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33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  <a:r>
              <a:rPr lang="en-US" dirty="0" smtClean="0"/>
              <a:t> PCFG </a:t>
            </a:r>
            <a:r>
              <a:rPr lang="en-US" dirty="0"/>
              <a:t>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r>
              <a:rPr lang="en-US" dirty="0" smtClean="0"/>
              <a:t>We can extract the rules from the </a:t>
            </a:r>
            <a:r>
              <a:rPr lang="en-US" dirty="0" smtClean="0"/>
              <a:t>trees</a:t>
            </a:r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5029200" y="2430336"/>
            <a:ext cx="3179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NP  VP       1.0    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V  NP         0.7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VP  PP        0.3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NP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with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saw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 1.0</a:t>
            </a:r>
            <a:endParaRPr lang="en-US" altLang="ko-KR" dirty="0">
              <a:solidFill>
                <a:srgbClr val="0000FF"/>
              </a:solidFill>
              <a:latin typeface="Lucida Sans" charset="0"/>
              <a:ea typeface="굴림" charset="-127"/>
              <a:cs typeface="굴림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1815" y="54102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go from the extracted CFG rules to PCFG rules?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286000"/>
            <a:ext cx="1600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 -&gt; NP VP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PRP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PRP -&gt; 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VP -&gt; V NP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 -&gt; eat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N PP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 -&gt; sushi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…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276600" y="2743200"/>
            <a:ext cx="1219200" cy="1295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30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</a:t>
            </a:r>
          </a:p>
          <a:p>
            <a:r>
              <a:rPr lang="en-US" sz="2400" dirty="0" smtClean="0"/>
              <a:t>She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</a:t>
            </a:r>
          </a:p>
          <a:p>
            <a:r>
              <a:rPr lang="en-US" sz="2400" dirty="0" smtClean="0"/>
              <a:t>The boy</a:t>
            </a:r>
          </a:p>
          <a:p>
            <a:r>
              <a:rPr lang="en-US" sz="2400" dirty="0" smtClean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Dave</a:t>
            </a:r>
          </a:p>
          <a:p>
            <a:r>
              <a:rPr lang="en-US" sz="2400" dirty="0" smtClean="0"/>
              <a:t>Professor Kauchak</a:t>
            </a:r>
          </a:p>
          <a:p>
            <a:r>
              <a:rPr lang="en-US" sz="2400" dirty="0" smtClean="0"/>
              <a:t>Dr. </a:t>
            </a:r>
            <a:r>
              <a:rPr lang="en-US" sz="2400" dirty="0" err="1" smtClean="0"/>
              <a:t>Suess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 that I saw</a:t>
            </a:r>
          </a:p>
          <a:p>
            <a:r>
              <a:rPr lang="en-US" sz="2400" dirty="0" smtClean="0"/>
              <a:t>The boy with the blue pants</a:t>
            </a:r>
          </a:p>
          <a:p>
            <a:r>
              <a:rPr lang="en-US" sz="2400" dirty="0" smtClean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nouns +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70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  <a:r>
              <a:rPr lang="en-US" dirty="0" smtClean="0"/>
              <a:t> PCFG </a:t>
            </a:r>
            <a:r>
              <a:rPr lang="en-US" dirty="0"/>
              <a:t>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828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xtract </a:t>
            </a:r>
            <a:r>
              <a:rPr lang="en-US" dirty="0" smtClean="0"/>
              <a:t>the rules from the </a:t>
            </a:r>
            <a:r>
              <a:rPr lang="en-US" dirty="0" smtClean="0"/>
              <a:t>trees</a:t>
            </a:r>
            <a:endParaRPr lang="en-US" dirty="0" smtClean="0"/>
          </a:p>
          <a:p>
            <a:r>
              <a:rPr lang="en-US" dirty="0" smtClean="0"/>
              <a:t>Calculate </a:t>
            </a:r>
            <a:r>
              <a:rPr lang="en-US" dirty="0" smtClean="0"/>
              <a:t>the probabilities using MLE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108464"/>
              </p:ext>
            </p:extLst>
          </p:nvPr>
        </p:nvGraphicFramePr>
        <p:xfrm>
          <a:off x="1066800" y="4495800"/>
          <a:ext cx="599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4" imgW="2997200" imgH="584200" progId="Equation.3">
                  <p:embed/>
                </p:oleObj>
              </mc:Choice>
              <mc:Fallback>
                <p:oleObj name="Equation" r:id="rId4" imgW="2997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59944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388882"/>
              </p:ext>
            </p:extLst>
          </p:nvPr>
        </p:nvGraphicFramePr>
        <p:xfrm>
          <a:off x="1784350" y="3200400"/>
          <a:ext cx="111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6" imgW="444500" imgH="203200" progId="Equation.3">
                  <p:embed/>
                </p:oleObj>
              </mc:Choice>
              <mc:Fallback>
                <p:oleObj name="Equation" r:id="rId6" imgW="444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84350" y="3200400"/>
                        <a:ext cx="1111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920576"/>
              </p:ext>
            </p:extLst>
          </p:nvPr>
        </p:nvGraphicFramePr>
        <p:xfrm>
          <a:off x="4077397" y="3200400"/>
          <a:ext cx="206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8" imgW="825500" imgH="203200" progId="Equation.3">
                  <p:embed/>
                </p:oleObj>
              </mc:Choice>
              <mc:Fallback>
                <p:oleObj name="Equation" r:id="rId8" imgW="825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7397" y="3200400"/>
                        <a:ext cx="2063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>
          <a:xfrm>
            <a:off x="3200400" y="3200400"/>
            <a:ext cx="762000" cy="5080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1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PCFG Probabilities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339876"/>
            <a:ext cx="29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 -&gt; NP VP		10</a:t>
            </a:r>
          </a:p>
          <a:p>
            <a:r>
              <a:rPr lang="en-US" sz="2400" dirty="0" smtClean="0"/>
              <a:t>S -&gt; V NP			3</a:t>
            </a:r>
          </a:p>
          <a:p>
            <a:r>
              <a:rPr lang="en-US" sz="2400" dirty="0" smtClean="0"/>
              <a:t>S -&gt; VP PP		</a:t>
            </a:r>
            <a:r>
              <a:rPr lang="en-US" sz="2400" dirty="0" smtClean="0"/>
              <a:t>	2</a:t>
            </a:r>
            <a:endParaRPr lang="en-US" sz="2400" dirty="0" smtClean="0"/>
          </a:p>
          <a:p>
            <a:r>
              <a:rPr lang="en-US" sz="2400" dirty="0" smtClean="0"/>
              <a:t>NP -&gt; N			7</a:t>
            </a:r>
          </a:p>
          <a:p>
            <a:r>
              <a:rPr lang="en-US" sz="2400" dirty="0" smtClean="0"/>
              <a:t>NP -&gt; N PP		3</a:t>
            </a:r>
          </a:p>
          <a:p>
            <a:r>
              <a:rPr lang="en-US" sz="2400" dirty="0" smtClean="0"/>
              <a:t>NP -&gt; DT N		6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68952" y="325427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P( S -&gt; V NP) = 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193726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90"/>
                </a:solidFill>
              </a:rPr>
              <a:t>Occurrences</a:t>
            </a:r>
            <a:endParaRPr lang="en-US" sz="2000" dirty="0">
              <a:solidFill>
                <a:srgbClr val="00009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41193" y="5105400"/>
            <a:ext cx="8235502" cy="999530"/>
            <a:chOff x="241193" y="5105400"/>
            <a:chExt cx="8235502" cy="999530"/>
          </a:xfrm>
        </p:grpSpPr>
        <p:sp>
          <p:nvSpPr>
            <p:cNvPr id="9" name="TextBox 8"/>
            <p:cNvSpPr txBox="1"/>
            <p:nvPr/>
          </p:nvSpPr>
          <p:spPr>
            <a:xfrm>
              <a:off x="241193" y="5424845"/>
              <a:ext cx="632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P( S -&gt; V NP) = P( S -&gt; V NP | S) </a:t>
              </a:r>
              <a:r>
                <a:rPr lang="en-US" sz="2400" dirty="0">
                  <a:solidFill>
                    <a:srgbClr val="0000FF"/>
                  </a:solidFill>
                </a:rPr>
                <a:t>= 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841" y="5105400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count(S</a:t>
              </a:r>
              <a:r>
                <a:rPr lang="en-US" sz="2400" dirty="0" smtClean="0">
                  <a:solidFill>
                    <a:srgbClr val="0000FF"/>
                  </a:solidFill>
                </a:rPr>
                <a:t> -&gt; V NP)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2041" y="5643265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count(S</a:t>
              </a:r>
              <a:r>
                <a:rPr lang="en-US" sz="2400" dirty="0" smtClean="0">
                  <a:solidFill>
                    <a:srgbClr val="0000FF"/>
                  </a:solidFill>
                </a:rPr>
                <a:t>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041793" y="5643265"/>
              <a:ext cx="213055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850835" y="5643265"/>
              <a:ext cx="62586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27035" y="5177135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3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50835" y="5638800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15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06249" y="5410200"/>
              <a:ext cx="3899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=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31632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Weak equivalence: grammars generate </a:t>
            </a:r>
            <a:r>
              <a:rPr lang="en-US" sz="2800" dirty="0"/>
              <a:t>same set of </a:t>
            </a:r>
            <a:r>
              <a:rPr lang="en-US" sz="2800" dirty="0" smtClean="0"/>
              <a:t>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and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Strong equivalence: grammars have </a:t>
            </a:r>
            <a:r>
              <a:rPr lang="en-US" sz="2800" dirty="0"/>
              <a:t>same set of derivation </a:t>
            </a:r>
            <a:r>
              <a:rPr lang="en-US" sz="2800" dirty="0" smtClean="0"/>
              <a:t>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</a:t>
            </a:r>
            <a:r>
              <a:rPr lang="en-US" sz="2400" dirty="0" smtClean="0"/>
              <a:t>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ym typeface="Symbol" charset="2"/>
              </a:rPr>
              <a:t>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a N | NP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the N, </a:t>
            </a:r>
            <a:r>
              <a:rPr lang="en-US" sz="2400" dirty="0" err="1"/>
              <a:t>DetP</a:t>
            </a:r>
            <a:r>
              <a:rPr lang="en-US" sz="2400" dirty="0"/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smtClean="0">
                <a:sym typeface="Symbol" charset="2"/>
              </a:rPr>
              <a:t>many</a:t>
            </a: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5060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</a:t>
            </a:r>
            <a:r>
              <a:rPr lang="en-US" dirty="0" smtClean="0"/>
              <a:t>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sym typeface="Symbol" charset="2"/>
              </a:rPr>
              <a:t>There are weakly equivalent normal forms (Chomsky Normal Form, </a:t>
            </a:r>
            <a:r>
              <a:rPr lang="en-US" dirty="0" err="1" smtClean="0">
                <a:sym typeface="Symbol" charset="2"/>
              </a:rPr>
              <a:t>Greibach</a:t>
            </a:r>
            <a:r>
              <a:rPr lang="en-US" dirty="0" smtClean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 smtClean="0">
              <a:sym typeface="Symbol" charset="2"/>
            </a:endParaRPr>
          </a:p>
          <a:p>
            <a:pPr eaLnBrk="1" hangingPunct="1"/>
            <a:r>
              <a:rPr lang="en-US" sz="3200" dirty="0" smtClean="0"/>
              <a:t>A CFG is in Chomsky Normal Form (CNF) if all productions are of one of two forms: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sym typeface="Symbol" charset="2"/>
              </a:rPr>
              <a:t></a:t>
            </a:r>
            <a:r>
              <a:rPr lang="en-US" dirty="0" smtClean="0">
                <a:sym typeface="Symbol" charset="2"/>
              </a:rPr>
              <a:t> BC with A, B, C </a:t>
            </a:r>
            <a:r>
              <a:rPr lang="en-US" dirty="0" err="1" smtClean="0">
                <a:sym typeface="Symbol" charset="2"/>
              </a:rPr>
              <a:t>nonterminals</a:t>
            </a:r>
            <a:endParaRPr lang="en-US" dirty="0" smtClean="0">
              <a:sym typeface="Symbol" charset="2"/>
            </a:endParaRPr>
          </a:p>
          <a:p>
            <a:pPr lvl="1"/>
            <a:r>
              <a:rPr lang="en-US" dirty="0" smtClean="0"/>
              <a:t>A </a:t>
            </a:r>
            <a:r>
              <a:rPr lang="en-US" dirty="0" err="1" smtClean="0">
                <a:sym typeface="Symbol" charset="2"/>
              </a:rPr>
              <a:t></a:t>
            </a:r>
            <a:r>
              <a:rPr lang="en-US" dirty="0" smtClean="0">
                <a:sym typeface="Symbol" charset="2"/>
              </a:rPr>
              <a:t> </a:t>
            </a:r>
            <a:r>
              <a:rPr lang="en-US" i="1" dirty="0" smtClean="0">
                <a:sym typeface="Symbol" charset="2"/>
              </a:rPr>
              <a:t>a</a:t>
            </a:r>
            <a:r>
              <a:rPr lang="en-US" dirty="0" smtClean="0">
                <a:sym typeface="Symbol" charset="2"/>
              </a:rPr>
              <a:t>, with A a </a:t>
            </a:r>
            <a:r>
              <a:rPr lang="en-US" dirty="0" err="1" smtClean="0">
                <a:sym typeface="Symbol" charset="2"/>
              </a:rPr>
              <a:t>nonterminal</a:t>
            </a:r>
            <a:r>
              <a:rPr lang="en-US" dirty="0" smtClean="0">
                <a:sym typeface="Symbol" charset="2"/>
              </a:rPr>
              <a:t> and </a:t>
            </a:r>
            <a:r>
              <a:rPr lang="en-US" i="1" dirty="0" smtClean="0">
                <a:sym typeface="Symbol" charset="2"/>
              </a:rPr>
              <a:t>a</a:t>
            </a:r>
            <a:r>
              <a:rPr lang="en-US" dirty="0" smtClean="0">
                <a:sym typeface="Symbol" charset="2"/>
              </a:rPr>
              <a:t> a terminal</a:t>
            </a:r>
          </a:p>
          <a:p>
            <a:endParaRPr lang="en-US" sz="3500" dirty="0" smtClean="0">
              <a:sym typeface="Symbol" charset="2"/>
            </a:endParaRPr>
          </a:p>
          <a:p>
            <a:r>
              <a:rPr lang="en-US" sz="3500" dirty="0" smtClean="0">
                <a:sym typeface="Symbol" charset="2"/>
              </a:rPr>
              <a:t>Every CFG has a weakly equivalent CFG in CNF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8841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CNF Grammar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4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91000" y="1524000"/>
            <a:ext cx="4724400" cy="5314950"/>
            <a:chOff x="4191000" y="1524000"/>
            <a:chExt cx="4724400" cy="5314950"/>
          </a:xfrm>
        </p:grpSpPr>
        <p:sp>
          <p:nvSpPr>
            <p:cNvPr id="26630" name="Text Box 4"/>
            <p:cNvSpPr txBox="1">
              <a:spLocks noChangeArrowheads="1"/>
            </p:cNvSpPr>
            <p:nvPr/>
          </p:nvSpPr>
          <p:spPr bwMode="auto">
            <a:xfrm>
              <a:off x="4191000" y="1524000"/>
              <a:ext cx="3998913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</a:rPr>
                <a:t>S 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→ NP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 → X1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X1 → Aux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          </a:t>
              </a:r>
              <a:r>
                <a:rPr lang="en-US" b="1" dirty="0">
                  <a:latin typeface="Times New Roman" charset="0"/>
                </a:rPr>
                <a:t>0.01     0.004    0.006</a:t>
              </a:r>
              <a:endParaRPr lang="en-US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 I   |  he  |  she |  me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0.1   0.02  0.02    0.06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Houston | NWA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0.16           .04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</a:t>
              </a:r>
              <a:r>
                <a:rPr lang="en-US" b="1" dirty="0" err="1">
                  <a:latin typeface="Times New Roman" charset="0"/>
                  <a:ea typeface="Times New Roman" charset="0"/>
                  <a:cs typeface="Times New Roman" charset="0"/>
                </a:rPr>
                <a:t>Det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Nominal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book | flight | meal | money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         0.03    0.15   0.06     0.06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Noun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0.1      0.04        0.06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PP → Prep NP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8077200" y="1546225"/>
              <a:ext cx="838200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ea typeface="Times New Roman" charset="0"/>
                  <a:cs typeface="Times New Roman" charset="0"/>
                </a:rPr>
                <a:t>0.8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0.1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1.0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0.05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0.03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0.6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0.2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0.3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29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Can we determine if a sentence is grammatical?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Given a sentence, can we determine the syntactic structure?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 we determine how likely a sentence is to be grammatical? to be an English sentence?</a:t>
            </a:r>
          </a:p>
          <a:p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 we generate candidate, grammatical sentences?</a:t>
            </a:r>
          </a:p>
        </p:txBody>
      </p:sp>
    </p:spTree>
    <p:extLst>
      <p:ext uri="{BB962C8B-B14F-4D97-AF65-F5344CB8AC3E}">
        <p14:creationId xmlns:p14="http://schemas.microsoft.com/office/powerpoint/2010/main" val="2606990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Parsing is the field of NLP interested in automatically determining the syntactic structure of a sentence</a:t>
            </a:r>
          </a:p>
          <a:p>
            <a:r>
              <a:rPr lang="en-US" sz="2800" dirty="0" smtClean="0"/>
              <a:t>parsing can also be thought of as determining what sentences are “valid” English sentences</a:t>
            </a:r>
          </a:p>
        </p:txBody>
      </p:sp>
    </p:spTree>
    <p:extLst>
      <p:ext uri="{BB962C8B-B14F-4D97-AF65-F5344CB8AC3E}">
        <p14:creationId xmlns:p14="http://schemas.microsoft.com/office/powerpoint/2010/main" val="2221660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grammar, determine </a:t>
            </a:r>
            <a:r>
              <a:rPr lang="en-US" dirty="0" smtClean="0"/>
              <a:t>the possible parse tree(s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Let’s start with parsing with a CFG (no probabilities)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074" y="35052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41859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4640028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approaches?  algorithms?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6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2057400"/>
            <a:ext cx="7556313" cy="4068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Top-down parsing</a:t>
            </a:r>
          </a:p>
          <a:p>
            <a:pPr lvl="1"/>
            <a:r>
              <a:rPr lang="en-US" sz="2000" dirty="0" smtClean="0"/>
              <a:t>ends up doing a lot of repeated work</a:t>
            </a:r>
          </a:p>
          <a:p>
            <a:pPr lvl="1"/>
            <a:r>
              <a:rPr lang="en-US" sz="2000" dirty="0" smtClean="0"/>
              <a:t>doesn’t take into account the words in the sentence until the end!</a:t>
            </a:r>
          </a:p>
          <a:p>
            <a:r>
              <a:rPr lang="en-US" sz="2400" dirty="0" smtClean="0"/>
              <a:t>Bottom-up parsing</a:t>
            </a:r>
          </a:p>
          <a:p>
            <a:pPr lvl="1"/>
            <a:r>
              <a:rPr lang="en-US" sz="2000" dirty="0" smtClean="0"/>
              <a:t>constrain based on the words</a:t>
            </a:r>
          </a:p>
          <a:p>
            <a:pPr lvl="1"/>
            <a:r>
              <a:rPr lang="en-US" sz="2000" dirty="0" smtClean="0"/>
              <a:t>avoids repeated work (dynamic programming)</a:t>
            </a:r>
          </a:p>
          <a:p>
            <a:pPr lvl="1"/>
            <a:r>
              <a:rPr lang="en-US" sz="2000" dirty="0" smtClean="0"/>
              <a:t>CKY parser</a:t>
            </a:r>
          </a:p>
        </p:txBody>
      </p:sp>
    </p:spTree>
    <p:extLst>
      <p:ext uri="{BB962C8B-B14F-4D97-AF65-F5344CB8AC3E}">
        <p14:creationId xmlns:p14="http://schemas.microsoft.com/office/powerpoint/2010/main" val="87858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Words in languages tend to form into functional groups (parts of speech)</a:t>
            </a:r>
          </a:p>
          <a:p>
            <a:r>
              <a:rPr lang="en-US" dirty="0" smtClean="0"/>
              <a:t>Groups of words (aka phrases) can also be grouped into functional groups</a:t>
            </a:r>
          </a:p>
          <a:p>
            <a:pPr lvl="1"/>
            <a:r>
              <a:rPr lang="en-US" dirty="0" smtClean="0"/>
              <a:t>often some relation to parts of speech</a:t>
            </a:r>
          </a:p>
          <a:p>
            <a:pPr lvl="1"/>
            <a:r>
              <a:rPr lang="en-US" dirty="0" smtClean="0"/>
              <a:t>though, more complex interactions</a:t>
            </a:r>
          </a:p>
          <a:p>
            <a:r>
              <a:rPr lang="en-US" dirty="0" smtClean="0"/>
              <a:t>These phrase groups are called constituents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03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Top-down parsing</a:t>
            </a:r>
          </a:p>
          <a:p>
            <a:pPr lvl="1"/>
            <a:r>
              <a:rPr lang="en-US" sz="2000" dirty="0" smtClean="0"/>
              <a:t>start at the top (usually S) and apply rules</a:t>
            </a:r>
          </a:p>
          <a:p>
            <a:pPr lvl="1"/>
            <a:r>
              <a:rPr lang="en-US" sz="2000" dirty="0" smtClean="0"/>
              <a:t>matching left-hand sides and replacing with right-hand sides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Bottom-up parsing</a:t>
            </a:r>
          </a:p>
          <a:p>
            <a:pPr lvl="1"/>
            <a:r>
              <a:rPr lang="en-US" sz="1800" dirty="0" smtClean="0"/>
              <a:t>start at the bottom (i.e. words) and build the parse tree up from there</a:t>
            </a:r>
          </a:p>
          <a:p>
            <a:pPr lvl="1"/>
            <a:r>
              <a:rPr lang="en-US" sz="1800" dirty="0" smtClean="0"/>
              <a:t>matching right-hand sides and replacing with left-hand sides</a:t>
            </a:r>
          </a:p>
          <a:p>
            <a:pPr lvl="2"/>
            <a:endParaRPr lang="en-US" sz="1600" dirty="0" smtClean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Parsing Example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510213" y="173196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5341938" y="2478088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24581" name="Straight Connector 9"/>
          <p:cNvCxnSpPr>
            <a:cxnSpLocks noChangeShapeType="1"/>
            <a:stCxn id="24579" idx="2"/>
            <a:endCxn id="24580" idx="0"/>
          </p:cNvCxnSpPr>
          <p:nvPr/>
        </p:nvCxnSpPr>
        <p:spPr bwMode="auto">
          <a:xfrm rot="5400000">
            <a:off x="5497512" y="2301876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5005388" y="3224213"/>
            <a:ext cx="1316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24583" name="TextBox 19"/>
          <p:cNvSpPr txBox="1">
            <a:spLocks noChangeArrowheads="1"/>
          </p:cNvSpPr>
          <p:nvPr/>
        </p:nvSpPr>
        <p:spPr bwMode="auto">
          <a:xfrm>
            <a:off x="4968875" y="4090988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24584" name="Straight Connector 21"/>
          <p:cNvCxnSpPr>
            <a:cxnSpLocks noChangeShapeType="1"/>
          </p:cNvCxnSpPr>
          <p:nvPr/>
        </p:nvCxnSpPr>
        <p:spPr bwMode="auto">
          <a:xfrm rot="16200000" flipH="1">
            <a:off x="5114131" y="380127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5" name="Straight Connector 14"/>
          <p:cNvCxnSpPr>
            <a:cxnSpLocks noChangeShapeType="1"/>
            <a:stCxn id="24580" idx="2"/>
          </p:cNvCxnSpPr>
          <p:nvPr/>
        </p:nvCxnSpPr>
        <p:spPr bwMode="auto">
          <a:xfrm rot="5400000">
            <a:off x="5319713" y="2960688"/>
            <a:ext cx="430212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6" name="Straight Connector 17"/>
          <p:cNvCxnSpPr>
            <a:cxnSpLocks noChangeShapeType="1"/>
            <a:stCxn id="24580" idx="2"/>
          </p:cNvCxnSpPr>
          <p:nvPr/>
        </p:nvCxnSpPr>
        <p:spPr bwMode="auto">
          <a:xfrm rot="16200000" flipH="1">
            <a:off x="5626101" y="2919412"/>
            <a:ext cx="430212" cy="347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7" name="TextBox 10"/>
          <p:cNvSpPr txBox="1">
            <a:spLocks noChangeArrowheads="1"/>
          </p:cNvSpPr>
          <p:nvPr/>
        </p:nvSpPr>
        <p:spPr bwMode="auto">
          <a:xfrm>
            <a:off x="5846763" y="4078288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4588" name="Straight Connector 13"/>
          <p:cNvCxnSpPr>
            <a:cxnSpLocks noChangeShapeType="1"/>
          </p:cNvCxnSpPr>
          <p:nvPr/>
        </p:nvCxnSpPr>
        <p:spPr bwMode="auto">
          <a:xfrm rot="16200000" flipH="1">
            <a:off x="5805488" y="3821113"/>
            <a:ext cx="541337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Straight Connector 18"/>
          <p:cNvCxnSpPr>
            <a:cxnSpLocks noChangeShapeType="1"/>
          </p:cNvCxnSpPr>
          <p:nvPr/>
        </p:nvCxnSpPr>
        <p:spPr bwMode="auto">
          <a:xfrm>
            <a:off x="6040438" y="3536950"/>
            <a:ext cx="830262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0" name="TextBox 15"/>
          <p:cNvSpPr txBox="1">
            <a:spLocks noChangeArrowheads="1"/>
          </p:cNvSpPr>
          <p:nvPr/>
        </p:nvSpPr>
        <p:spPr bwMode="auto">
          <a:xfrm>
            <a:off x="5846763" y="4945063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24591" name="Straight Connector 20"/>
          <p:cNvCxnSpPr>
            <a:cxnSpLocks noChangeShapeType="1"/>
            <a:endCxn id="24590" idx="0"/>
          </p:cNvCxnSpPr>
          <p:nvPr/>
        </p:nvCxnSpPr>
        <p:spPr bwMode="auto">
          <a:xfrm rot="5400000">
            <a:off x="5907087" y="4692651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2" name="TextBox 16"/>
          <p:cNvSpPr txBox="1">
            <a:spLocks noChangeArrowheads="1"/>
          </p:cNvSpPr>
          <p:nvPr/>
        </p:nvSpPr>
        <p:spPr bwMode="auto">
          <a:xfrm>
            <a:off x="6629400" y="495776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4593" name="Straight Connector 23"/>
          <p:cNvCxnSpPr>
            <a:cxnSpLocks noChangeShapeType="1"/>
          </p:cNvCxnSpPr>
          <p:nvPr/>
        </p:nvCxnSpPr>
        <p:spPr bwMode="auto">
          <a:xfrm rot="5400000">
            <a:off x="6592887" y="4703763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4" name="TextBox 22"/>
          <p:cNvSpPr txBox="1">
            <a:spLocks noChangeArrowheads="1"/>
          </p:cNvSpPr>
          <p:nvPr/>
        </p:nvSpPr>
        <p:spPr bwMode="auto">
          <a:xfrm>
            <a:off x="6616700" y="5822950"/>
            <a:ext cx="766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24595" name="Straight Connector 25"/>
          <p:cNvCxnSpPr>
            <a:cxnSpLocks noChangeShapeType="1"/>
            <a:stCxn id="24592" idx="2"/>
            <a:endCxn id="24594" idx="0"/>
          </p:cNvCxnSpPr>
          <p:nvPr/>
        </p:nvCxnSpPr>
        <p:spPr bwMode="auto">
          <a:xfrm rot="5400000">
            <a:off x="6778625" y="5580063"/>
            <a:ext cx="465137" cy="20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6" name="TextBox 24"/>
          <p:cNvSpPr txBox="1">
            <a:spLocks noChangeArrowheads="1"/>
          </p:cNvSpPr>
          <p:nvPr/>
        </p:nvSpPr>
        <p:spPr bwMode="auto">
          <a:xfrm>
            <a:off x="1300163" y="3621088"/>
            <a:ext cx="1876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that flight</a:t>
            </a:r>
          </a:p>
        </p:txBody>
      </p:sp>
      <p:sp>
        <p:nvSpPr>
          <p:cNvPr id="24597" name="Right Arrow 26"/>
          <p:cNvSpPr>
            <a:spLocks noChangeArrowheads="1"/>
          </p:cNvSpPr>
          <p:nvPr/>
        </p:nvSpPr>
        <p:spPr bwMode="auto">
          <a:xfrm>
            <a:off x="3368675" y="3670300"/>
            <a:ext cx="1468438" cy="276225"/>
          </a:xfrm>
          <a:prstGeom prst="rightArrow">
            <a:avLst>
              <a:gd name="adj1" fmla="val 50000"/>
              <a:gd name="adj2" fmla="val 50109"/>
            </a:avLst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5607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5608" name="Straight Connector 7"/>
            <p:cNvCxnSpPr>
              <a:cxnSpLocks noChangeShapeType="1"/>
              <a:stCxn id="2560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09" name="Straight Connector 9"/>
            <p:cNvCxnSpPr>
              <a:cxnSpLocks noChangeShapeType="1"/>
              <a:stCxn id="2560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663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6636" name="Straight Connector 7"/>
            <p:cNvCxnSpPr>
              <a:cxnSpLocks noChangeShapeType="1"/>
              <a:stCxn id="26627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637" name="Straight Connector 9"/>
            <p:cNvCxnSpPr>
              <a:cxnSpLocks noChangeShapeType="1"/>
              <a:stCxn id="26627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135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26630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6632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6633" name="Straight Connector 13"/>
            <p:cNvCxnSpPr>
              <a:cxnSpLocks noChangeShapeType="1"/>
              <a:endCxn id="26632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634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7655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7656" name="Straight Connector 7"/>
            <p:cNvCxnSpPr>
              <a:cxnSpLocks noChangeShapeType="1"/>
              <a:stCxn id="27651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7657" name="Straight Connector 9"/>
            <p:cNvCxnSpPr>
              <a:cxnSpLocks noChangeShapeType="1"/>
              <a:stCxn id="27651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7654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8683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8684" name="Straight Connector 7"/>
            <p:cNvCxnSpPr>
              <a:cxnSpLocks noChangeShapeType="1"/>
              <a:stCxn id="28675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685" name="Straight Connector 9"/>
            <p:cNvCxnSpPr>
              <a:cxnSpLocks noChangeShapeType="1"/>
              <a:stCxn id="28675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3357563" y="3236913"/>
            <a:ext cx="1547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28678" name="Straight Connector 12"/>
          <p:cNvCxnSpPr>
            <a:cxnSpLocks noChangeShapeType="1"/>
          </p:cNvCxnSpPr>
          <p:nvPr/>
        </p:nvCxnSpPr>
        <p:spPr bwMode="auto">
          <a:xfrm rot="5400000">
            <a:off x="3598069" y="3056732"/>
            <a:ext cx="457200" cy="23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621088" y="3609975"/>
            <a:ext cx="727075" cy="928688"/>
            <a:chOff x="3621504" y="3609473"/>
            <a:chExt cx="726481" cy="929500"/>
          </a:xfrm>
        </p:grpSpPr>
        <p:sp>
          <p:nvSpPr>
            <p:cNvPr id="28680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28681" name="Straight Connector 13"/>
            <p:cNvCxnSpPr>
              <a:cxnSpLocks noChangeShapeType="1"/>
              <a:endCxn id="28680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682" name="TextBox 14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29704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29705" name="Straight Connector 7"/>
            <p:cNvCxnSpPr>
              <a:cxnSpLocks noChangeShapeType="1"/>
              <a:stCxn id="29699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706" name="Straight Connector 9"/>
            <p:cNvCxnSpPr>
              <a:cxnSpLocks noChangeShapeType="1"/>
              <a:stCxn id="29699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9701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29702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3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609975" y="2216150"/>
            <a:ext cx="1236663" cy="650875"/>
            <a:chOff x="3609474" y="2216877"/>
            <a:chExt cx="1236685" cy="649707"/>
          </a:xfrm>
        </p:grpSpPr>
        <p:sp>
          <p:nvSpPr>
            <p:cNvPr id="30732" name="TextBox 4"/>
            <p:cNvSpPr txBox="1">
              <a:spLocks noChangeArrowheads="1"/>
            </p:cNvSpPr>
            <p:nvPr/>
          </p:nvSpPr>
          <p:spPr bwMode="auto">
            <a:xfrm>
              <a:off x="3609474" y="2466474"/>
              <a:ext cx="12366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NP      VP</a:t>
              </a:r>
            </a:p>
          </p:txBody>
        </p:sp>
        <p:cxnSp>
          <p:nvCxnSpPr>
            <p:cNvPr id="30733" name="Straight Connector 7"/>
            <p:cNvCxnSpPr>
              <a:cxnSpLocks noChangeShapeType="1"/>
              <a:stCxn id="30723" idx="2"/>
            </p:cNvCxnSpPr>
            <p:nvPr/>
          </p:nvCxnSpPr>
          <p:spPr bwMode="auto">
            <a:xfrm rot="5400000">
              <a:off x="3855268" y="2187653"/>
              <a:ext cx="333817" cy="392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34" name="Straight Connector 9"/>
            <p:cNvCxnSpPr>
              <a:cxnSpLocks noChangeShapeType="1"/>
              <a:stCxn id="30723" idx="2"/>
            </p:cNvCxnSpPr>
            <p:nvPr/>
          </p:nvCxnSpPr>
          <p:spPr bwMode="auto">
            <a:xfrm rot="16200000" flipH="1">
              <a:off x="4228246" y="2206940"/>
              <a:ext cx="333817" cy="3536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25" name="TextBox 5"/>
          <p:cNvSpPr txBox="1">
            <a:spLocks noChangeArrowheads="1"/>
          </p:cNvSpPr>
          <p:nvPr/>
        </p:nvSpPr>
        <p:spPr bwMode="auto">
          <a:xfrm>
            <a:off x="3163888" y="3248025"/>
            <a:ext cx="1830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30726" name="Straight Connector 12"/>
          <p:cNvCxnSpPr>
            <a:cxnSpLocks noChangeShapeType="1"/>
          </p:cNvCxnSpPr>
          <p:nvPr/>
        </p:nvCxnSpPr>
        <p:spPr bwMode="auto">
          <a:xfrm rot="5400000">
            <a:off x="3429794" y="2899569"/>
            <a:ext cx="468312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Straight Connector 13"/>
          <p:cNvCxnSpPr>
            <a:cxnSpLocks noChangeShapeType="1"/>
          </p:cNvCxnSpPr>
          <p:nvPr/>
        </p:nvCxnSpPr>
        <p:spPr bwMode="auto">
          <a:xfrm rot="16200000" flipH="1">
            <a:off x="3778250" y="2911475"/>
            <a:ext cx="493713" cy="373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43238" y="3549650"/>
            <a:ext cx="727075" cy="928688"/>
            <a:chOff x="3621504" y="3609473"/>
            <a:chExt cx="726481" cy="929500"/>
          </a:xfrm>
        </p:grpSpPr>
        <p:sp>
          <p:nvSpPr>
            <p:cNvPr id="30729" name="TextBox 11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0730" name="Straight Connector 14"/>
            <p:cNvCxnSpPr>
              <a:cxnSpLocks noChangeShapeType="1"/>
              <a:endCxn id="30729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731" name="TextBox 15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1749" name="Straight Connector 7"/>
          <p:cNvCxnSpPr>
            <a:cxnSpLocks noChangeShapeType="1"/>
            <a:stCxn id="31747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Connector 9"/>
          <p:cNvCxnSpPr>
            <a:cxnSpLocks noChangeShapeType="1"/>
            <a:stCxn id="31747" idx="2"/>
            <a:endCxn id="31748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1" name="Straight Connector 14"/>
          <p:cNvCxnSpPr>
            <a:cxnSpLocks noChangeShapeType="1"/>
            <a:stCxn id="31747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3297238" y="2501900"/>
            <a:ext cx="2078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Aux      NP      VP</a:t>
            </a:r>
          </a:p>
        </p:txBody>
      </p:sp>
      <p:cxnSp>
        <p:nvCxnSpPr>
          <p:cNvPr id="32773" name="Straight Connector 7"/>
          <p:cNvCxnSpPr>
            <a:cxnSpLocks noChangeShapeType="1"/>
            <a:stCxn id="32771" idx="2"/>
          </p:cNvCxnSpPr>
          <p:nvPr/>
        </p:nvCxnSpPr>
        <p:spPr bwMode="auto">
          <a:xfrm rot="5400000">
            <a:off x="3854450" y="2187575"/>
            <a:ext cx="334963" cy="392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4" name="Straight Connector 9"/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rot="16200000" flipH="1">
            <a:off x="4133851" y="2300287"/>
            <a:ext cx="285750" cy="11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5" name="Straight Connector 14"/>
          <p:cNvCxnSpPr>
            <a:cxnSpLocks noChangeShapeType="1"/>
            <a:stCxn id="32771" idx="2"/>
          </p:cNvCxnSpPr>
          <p:nvPr/>
        </p:nvCxnSpPr>
        <p:spPr bwMode="auto">
          <a:xfrm rot="16200000" flipH="1">
            <a:off x="4462463" y="1971675"/>
            <a:ext cx="346075" cy="835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6913" y="2814638"/>
            <a:ext cx="725487" cy="930275"/>
            <a:chOff x="3621504" y="3609473"/>
            <a:chExt cx="726481" cy="929500"/>
          </a:xfrm>
        </p:grpSpPr>
        <p:sp>
          <p:nvSpPr>
            <p:cNvPr id="32777" name="TextBox 10"/>
            <p:cNvSpPr txBox="1">
              <a:spLocks noChangeArrowheads="1"/>
            </p:cNvSpPr>
            <p:nvPr/>
          </p:nvSpPr>
          <p:spPr bwMode="auto">
            <a:xfrm>
              <a:off x="3621504" y="4138863"/>
              <a:ext cx="7264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book</a:t>
              </a:r>
            </a:p>
          </p:txBody>
        </p:sp>
        <p:cxnSp>
          <p:nvCxnSpPr>
            <p:cNvPr id="32778" name="Straight Connector 11"/>
            <p:cNvCxnSpPr>
              <a:cxnSpLocks noChangeShapeType="1"/>
              <a:endCxn id="32777" idx="0"/>
            </p:cNvCxnSpPr>
            <p:nvPr/>
          </p:nvCxnSpPr>
          <p:spPr bwMode="auto">
            <a:xfrm rot="16200000" flipH="1">
              <a:off x="3712889" y="3867006"/>
              <a:ext cx="529389" cy="143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79" name="TextBox 12"/>
            <p:cNvSpPr txBox="1">
              <a:spLocks noChangeArrowheads="1"/>
            </p:cNvSpPr>
            <p:nvPr/>
          </p:nvSpPr>
          <p:spPr bwMode="auto">
            <a:xfrm>
              <a:off x="3741821" y="36094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912878" y="2549134"/>
            <a:ext cx="152400" cy="454153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5" name="Left Bracket 14"/>
          <p:cNvSpPr/>
          <p:nvPr/>
        </p:nvSpPr>
        <p:spPr>
          <a:xfrm rot="16200000">
            <a:off x="2400300" y="1671311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3797" name="Straight Connector 9"/>
          <p:cNvCxnSpPr>
            <a:cxnSpLocks noChangeShapeType="1"/>
            <a:stCxn id="33795" idx="2"/>
            <a:endCxn id="3379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4821" name="Straight Connector 9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2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4823" name="Straight Connector 16"/>
          <p:cNvCxnSpPr>
            <a:cxnSpLocks noChangeShapeType="1"/>
            <a:stCxn id="34820" idx="2"/>
            <a:endCxn id="34822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5845" name="Straight Connector 9"/>
          <p:cNvCxnSpPr>
            <a:cxnSpLocks noChangeShapeType="1"/>
            <a:stCxn id="35843" idx="2"/>
            <a:endCxn id="3584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6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5847" name="Straight Connector 16"/>
          <p:cNvCxnSpPr>
            <a:cxnSpLocks noChangeShapeType="1"/>
            <a:stCxn id="35844" idx="2"/>
            <a:endCxn id="35846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8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5849" name="Straight Connector 21"/>
          <p:cNvCxnSpPr>
            <a:cxnSpLocks noChangeShapeType="1"/>
            <a:stCxn id="35846" idx="2"/>
            <a:endCxn id="35848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6869" name="Straight Connector 9"/>
          <p:cNvCxnSpPr>
            <a:cxnSpLocks noChangeShapeType="1"/>
            <a:stCxn id="36867" idx="2"/>
            <a:endCxn id="3686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0" name="TextBox 12"/>
          <p:cNvSpPr txBox="1">
            <a:spLocks noChangeArrowheads="1"/>
          </p:cNvSpPr>
          <p:nvPr/>
        </p:nvSpPr>
        <p:spPr bwMode="auto">
          <a:xfrm>
            <a:off x="3849688" y="3284538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</a:t>
            </a:r>
          </a:p>
        </p:txBody>
      </p:sp>
      <p:cxnSp>
        <p:nvCxnSpPr>
          <p:cNvPr id="36871" name="Straight Connector 16"/>
          <p:cNvCxnSpPr>
            <a:cxnSpLocks noChangeShapeType="1"/>
            <a:stCxn id="36868" idx="2"/>
            <a:endCxn id="36870" idx="0"/>
          </p:cNvCxnSpPr>
          <p:nvPr/>
        </p:nvCxnSpPr>
        <p:spPr bwMode="auto">
          <a:xfrm rot="5400000">
            <a:off x="4048919" y="3121819"/>
            <a:ext cx="3222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2" name="TextBox 19"/>
          <p:cNvSpPr txBox="1">
            <a:spLocks noChangeArrowheads="1"/>
          </p:cNvSpPr>
          <p:nvPr/>
        </p:nvSpPr>
        <p:spPr bwMode="auto">
          <a:xfrm>
            <a:off x="3849688" y="41624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6873" name="Straight Connector 21"/>
          <p:cNvCxnSpPr>
            <a:cxnSpLocks noChangeShapeType="1"/>
            <a:stCxn id="36870" idx="2"/>
            <a:endCxn id="36872" idx="0"/>
          </p:cNvCxnSpPr>
          <p:nvPr/>
        </p:nvCxnSpPr>
        <p:spPr bwMode="auto">
          <a:xfrm rot="16200000" flipH="1">
            <a:off x="3971925" y="3921126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4" name="TextBox 10"/>
          <p:cNvSpPr txBox="1">
            <a:spLocks noChangeArrowheads="1"/>
          </p:cNvSpPr>
          <p:nvPr/>
        </p:nvSpPr>
        <p:spPr bwMode="auto">
          <a:xfrm>
            <a:off x="4837113" y="3741738"/>
            <a:ext cx="481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36875" name="Straight Connector 11"/>
          <p:cNvCxnSpPr>
            <a:cxnSpLocks noChangeShapeType="1"/>
          </p:cNvCxnSpPr>
          <p:nvPr/>
        </p:nvCxnSpPr>
        <p:spPr bwMode="auto">
          <a:xfrm rot="16200000" flipH="1">
            <a:off x="4822825" y="4025901"/>
            <a:ext cx="477837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6" name="TextBox 13"/>
          <p:cNvSpPr txBox="1">
            <a:spLocks noChangeArrowheads="1"/>
          </p:cNvSpPr>
          <p:nvPr/>
        </p:nvSpPr>
        <p:spPr bwMode="auto">
          <a:xfrm>
            <a:off x="4764088" y="4186238"/>
            <a:ext cx="62547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7893" name="Straight Connector 9"/>
          <p:cNvCxnSpPr>
            <a:cxnSpLocks noChangeShapeType="1"/>
            <a:stCxn id="37891" idx="2"/>
            <a:endCxn id="3789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789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cxnSp>
        <p:nvCxnSpPr>
          <p:cNvPr id="37895" name="Straight Connector 14"/>
          <p:cNvCxnSpPr>
            <a:cxnSpLocks noChangeShapeType="1"/>
            <a:stCxn id="3789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7896" name="Straight Connector 17"/>
          <p:cNvCxnSpPr>
            <a:cxnSpLocks noChangeShapeType="1"/>
            <a:stCxn id="3789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8917" name="Straight Connector 9"/>
          <p:cNvCxnSpPr>
            <a:cxnSpLocks noChangeShapeType="1"/>
            <a:stCxn id="38915" idx="2"/>
            <a:endCxn id="3891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891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892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1" name="Straight Connector 14"/>
          <p:cNvCxnSpPr>
            <a:cxnSpLocks noChangeShapeType="1"/>
            <a:stCxn id="3891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2" name="Straight Connector 17"/>
          <p:cNvCxnSpPr>
            <a:cxnSpLocks noChangeShapeType="1"/>
            <a:stCxn id="3891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39941" name="Straight Connector 9"/>
          <p:cNvCxnSpPr>
            <a:cxnSpLocks noChangeShapeType="1"/>
            <a:stCxn id="39939" idx="2"/>
            <a:endCxn id="3994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3994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3994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5" name="Straight Connector 14"/>
          <p:cNvCxnSpPr>
            <a:cxnSpLocks noChangeShapeType="1"/>
            <a:stCxn id="3994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9946" name="Straight Connector 17"/>
          <p:cNvCxnSpPr>
            <a:cxnSpLocks noChangeShapeType="1"/>
            <a:stCxn id="3994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994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39948" name="Straight Connector 13"/>
          <p:cNvCxnSpPr>
            <a:cxnSpLocks noChangeShapeType="1"/>
            <a:endCxn id="39947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0965" name="Straight Connector 9"/>
          <p:cNvCxnSpPr>
            <a:cxnSpLocks noChangeShapeType="1"/>
            <a:stCxn id="40963" idx="2"/>
            <a:endCxn id="4096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096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096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69" name="Straight Connector 14"/>
          <p:cNvCxnSpPr>
            <a:cxnSpLocks noChangeShapeType="1"/>
            <a:stCxn id="4096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0" name="Straight Connector 17"/>
          <p:cNvCxnSpPr>
            <a:cxnSpLocks noChangeShapeType="1"/>
            <a:stCxn id="4096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136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Pronoun</a:t>
            </a:r>
          </a:p>
        </p:txBody>
      </p:sp>
      <p:cxnSp>
        <p:nvCxnSpPr>
          <p:cNvPr id="40972" name="Straight Connector 13"/>
          <p:cNvCxnSpPr>
            <a:cxnSpLocks noChangeShapeType="1"/>
            <a:endCxn id="40971" idx="0"/>
          </p:cNvCxnSpPr>
          <p:nvPr/>
        </p:nvCxnSpPr>
        <p:spPr bwMode="auto">
          <a:xfrm rot="16200000" flipH="1">
            <a:off x="4525962" y="3729038"/>
            <a:ext cx="4921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0974" name="TextBox 24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0975" name="Straight Connector 25"/>
            <p:cNvCxnSpPr>
              <a:cxnSpLocks noChangeShapeType="1"/>
              <a:stCxn id="40974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0976" name="TextBox 26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1989" name="Straight Connector 9"/>
          <p:cNvCxnSpPr>
            <a:cxnSpLocks noChangeShapeType="1"/>
            <a:stCxn id="41987" idx="2"/>
            <a:endCxn id="4198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199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199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3" name="Straight Connector 14"/>
          <p:cNvCxnSpPr>
            <a:cxnSpLocks noChangeShapeType="1"/>
            <a:stCxn id="4198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4" name="Straight Connector 17"/>
          <p:cNvCxnSpPr>
            <a:cxnSpLocks noChangeShapeType="1"/>
            <a:stCxn id="4198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199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1996" name="Straight Connector 13"/>
          <p:cNvCxnSpPr>
            <a:cxnSpLocks noChangeShapeType="1"/>
            <a:endCxn id="41995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3013" name="Straight Connector 9"/>
          <p:cNvCxnSpPr>
            <a:cxnSpLocks noChangeShapeType="1"/>
            <a:stCxn id="43011" idx="2"/>
            <a:endCxn id="43012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4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3015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3016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7" name="Straight Connector 14"/>
          <p:cNvCxnSpPr>
            <a:cxnSpLocks noChangeShapeType="1"/>
            <a:stCxn id="43012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3018" name="Straight Connector 17"/>
          <p:cNvCxnSpPr>
            <a:cxnSpLocks noChangeShapeType="1"/>
            <a:stCxn id="43012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3019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54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ProperNoun</a:t>
            </a:r>
          </a:p>
        </p:txBody>
      </p:sp>
      <p:cxnSp>
        <p:nvCxnSpPr>
          <p:cNvPr id="43020" name="Straight Connector 13"/>
          <p:cNvCxnSpPr>
            <a:cxnSpLocks noChangeShapeType="1"/>
            <a:endCxn id="43019" idx="0"/>
          </p:cNvCxnSpPr>
          <p:nvPr/>
        </p:nvCxnSpPr>
        <p:spPr bwMode="auto">
          <a:xfrm>
            <a:off x="4584700" y="3670300"/>
            <a:ext cx="581025" cy="49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92650" y="4500563"/>
            <a:ext cx="625475" cy="1025525"/>
            <a:chOff x="4692315" y="4499810"/>
            <a:chExt cx="625492" cy="1025753"/>
          </a:xfrm>
        </p:grpSpPr>
        <p:sp>
          <p:nvSpPr>
            <p:cNvPr id="43022" name="TextBox 16"/>
            <p:cNvSpPr txBox="1">
              <a:spLocks noChangeArrowheads="1"/>
            </p:cNvSpPr>
            <p:nvPr/>
          </p:nvSpPr>
          <p:spPr bwMode="auto">
            <a:xfrm>
              <a:off x="4788568" y="449981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43023" name="Straight Connector 18"/>
            <p:cNvCxnSpPr>
              <a:cxnSpLocks noChangeShapeType="1"/>
              <a:stCxn id="43022" idx="0"/>
            </p:cNvCxnSpPr>
            <p:nvPr/>
          </p:nvCxnSpPr>
          <p:spPr bwMode="auto">
            <a:xfrm rot="-5400000" flipH="1" flipV="1">
              <a:off x="4704337" y="481264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3024" name="TextBox 20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625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that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3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4036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4037" name="Straight Connector 9"/>
          <p:cNvCxnSpPr>
            <a:cxnSpLocks noChangeShapeType="1"/>
            <a:stCxn id="44035" idx="2"/>
            <a:endCxn id="44036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4039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4040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1" name="Straight Connector 14"/>
          <p:cNvCxnSpPr>
            <a:cxnSpLocks noChangeShapeType="1"/>
            <a:stCxn id="44036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2" name="Straight Connector 17"/>
          <p:cNvCxnSpPr>
            <a:cxnSpLocks noChangeShapeType="1"/>
            <a:stCxn id="44036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4043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4044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5061" name="Straight Connector 9"/>
          <p:cNvCxnSpPr>
            <a:cxnSpLocks noChangeShapeType="1"/>
            <a:stCxn id="45059" idx="2"/>
            <a:endCxn id="45060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5063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5064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5" name="Straight Connector 14"/>
          <p:cNvCxnSpPr>
            <a:cxnSpLocks noChangeShapeType="1"/>
            <a:stCxn id="45060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6" name="Straight Connector 17"/>
          <p:cNvCxnSpPr>
            <a:cxnSpLocks noChangeShapeType="1"/>
            <a:stCxn id="45060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67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5068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5071" name="Straight Connector 20"/>
          <p:cNvCxnSpPr>
            <a:cxnSpLocks noChangeShapeType="1"/>
            <a:endCxn id="45070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6085" name="Straight Connector 9"/>
          <p:cNvCxnSpPr>
            <a:cxnSpLocks noChangeShapeType="1"/>
            <a:stCxn id="46083" idx="2"/>
            <a:endCxn id="46084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6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6087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6088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4"/>
          <p:cNvCxnSpPr>
            <a:cxnSpLocks noChangeShapeType="1"/>
            <a:stCxn id="46084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7"/>
          <p:cNvCxnSpPr>
            <a:cxnSpLocks noChangeShapeType="1"/>
            <a:stCxn id="46084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1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6092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6095" name="Straight Connector 20"/>
          <p:cNvCxnSpPr>
            <a:cxnSpLocks noChangeShapeType="1"/>
            <a:endCxn id="46094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6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6097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Top Down Parsing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4054475" y="1816100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47108" name="TextBox 4"/>
          <p:cNvSpPr txBox="1">
            <a:spLocks noChangeArrowheads="1"/>
          </p:cNvSpPr>
          <p:nvPr/>
        </p:nvSpPr>
        <p:spPr bwMode="auto">
          <a:xfrm>
            <a:off x="3886200" y="2562225"/>
            <a:ext cx="650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  VP</a:t>
            </a:r>
          </a:p>
        </p:txBody>
      </p:sp>
      <p:cxnSp>
        <p:nvCxnSpPr>
          <p:cNvPr id="47109" name="Straight Connector 9"/>
          <p:cNvCxnSpPr>
            <a:cxnSpLocks noChangeShapeType="1"/>
            <a:stCxn id="47107" idx="2"/>
            <a:endCxn id="47108" idx="0"/>
          </p:cNvCxnSpPr>
          <p:nvPr/>
        </p:nvCxnSpPr>
        <p:spPr bwMode="auto">
          <a:xfrm rot="5400000">
            <a:off x="4041775" y="2386013"/>
            <a:ext cx="3460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0" name="TextBox 12"/>
          <p:cNvSpPr txBox="1">
            <a:spLocks noChangeArrowheads="1"/>
          </p:cNvSpPr>
          <p:nvPr/>
        </p:nvSpPr>
        <p:spPr bwMode="auto">
          <a:xfrm>
            <a:off x="3549650" y="3308350"/>
            <a:ext cx="1316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   NP</a:t>
            </a:r>
          </a:p>
        </p:txBody>
      </p:sp>
      <p:sp>
        <p:nvSpPr>
          <p:cNvPr id="47111" name="TextBox 19"/>
          <p:cNvSpPr txBox="1">
            <a:spLocks noChangeArrowheads="1"/>
          </p:cNvSpPr>
          <p:nvPr/>
        </p:nvSpPr>
        <p:spPr bwMode="auto">
          <a:xfrm>
            <a:off x="3513138" y="4175125"/>
            <a:ext cx="727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</a:t>
            </a:r>
          </a:p>
        </p:txBody>
      </p:sp>
      <p:cxnSp>
        <p:nvCxnSpPr>
          <p:cNvPr id="47112" name="Straight Connector 21"/>
          <p:cNvCxnSpPr>
            <a:cxnSpLocks noChangeShapeType="1"/>
          </p:cNvCxnSpPr>
          <p:nvPr/>
        </p:nvCxnSpPr>
        <p:spPr bwMode="auto">
          <a:xfrm rot="16200000" flipH="1">
            <a:off x="3658394" y="3885406"/>
            <a:ext cx="454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Straight Connector 14"/>
          <p:cNvCxnSpPr>
            <a:cxnSpLocks noChangeShapeType="1"/>
            <a:stCxn id="47108" idx="2"/>
          </p:cNvCxnSpPr>
          <p:nvPr/>
        </p:nvCxnSpPr>
        <p:spPr bwMode="auto">
          <a:xfrm rot="5400000">
            <a:off x="3863975" y="3044825"/>
            <a:ext cx="430213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Straight Connector 17"/>
          <p:cNvCxnSpPr>
            <a:cxnSpLocks noChangeShapeType="1"/>
            <a:stCxn id="47108" idx="2"/>
          </p:cNvCxnSpPr>
          <p:nvPr/>
        </p:nvCxnSpPr>
        <p:spPr bwMode="auto">
          <a:xfrm rot="16200000" flipH="1">
            <a:off x="4170362" y="3003551"/>
            <a:ext cx="430213" cy="347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5" name="TextBox 10"/>
          <p:cNvSpPr txBox="1">
            <a:spLocks noChangeArrowheads="1"/>
          </p:cNvSpPr>
          <p:nvPr/>
        </p:nvSpPr>
        <p:spPr bwMode="auto">
          <a:xfrm>
            <a:off x="4391025" y="4162425"/>
            <a:ext cx="1830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     Nominal</a:t>
            </a:r>
          </a:p>
        </p:txBody>
      </p:sp>
      <p:cxnSp>
        <p:nvCxnSpPr>
          <p:cNvPr id="47116" name="Straight Connector 13"/>
          <p:cNvCxnSpPr>
            <a:cxnSpLocks noChangeShapeType="1"/>
          </p:cNvCxnSpPr>
          <p:nvPr/>
        </p:nvCxnSpPr>
        <p:spPr bwMode="auto">
          <a:xfrm rot="16200000" flipH="1">
            <a:off x="4349750" y="3905250"/>
            <a:ext cx="541338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7" name="Straight Connector 18"/>
          <p:cNvCxnSpPr>
            <a:cxnSpLocks noChangeShapeType="1"/>
          </p:cNvCxnSpPr>
          <p:nvPr/>
        </p:nvCxnSpPr>
        <p:spPr bwMode="auto">
          <a:xfrm>
            <a:off x="4584700" y="3621088"/>
            <a:ext cx="830263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8" name="TextBox 15"/>
          <p:cNvSpPr txBox="1">
            <a:spLocks noChangeArrowheads="1"/>
          </p:cNvSpPr>
          <p:nvPr/>
        </p:nvSpPr>
        <p:spPr bwMode="auto">
          <a:xfrm>
            <a:off x="4391025" y="5029200"/>
            <a:ext cx="625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that</a:t>
            </a:r>
          </a:p>
        </p:txBody>
      </p:sp>
      <p:cxnSp>
        <p:nvCxnSpPr>
          <p:cNvPr id="47119" name="Straight Connector 20"/>
          <p:cNvCxnSpPr>
            <a:cxnSpLocks noChangeShapeType="1"/>
            <a:endCxn id="47118" idx="0"/>
          </p:cNvCxnSpPr>
          <p:nvPr/>
        </p:nvCxnSpPr>
        <p:spPr bwMode="auto">
          <a:xfrm rot="5400000">
            <a:off x="4451350" y="4776788"/>
            <a:ext cx="504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TextBox 16"/>
          <p:cNvSpPr txBox="1">
            <a:spLocks noChangeArrowheads="1"/>
          </p:cNvSpPr>
          <p:nvPr/>
        </p:nvSpPr>
        <p:spPr bwMode="auto">
          <a:xfrm>
            <a:off x="5173663" y="5041900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7121" name="Straight Connector 23"/>
          <p:cNvCxnSpPr>
            <a:cxnSpLocks noChangeShapeType="1"/>
          </p:cNvCxnSpPr>
          <p:nvPr/>
        </p:nvCxnSpPr>
        <p:spPr bwMode="auto">
          <a:xfrm rot="5400000">
            <a:off x="5137150" y="4787901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2" name="TextBox 22"/>
          <p:cNvSpPr txBox="1">
            <a:spLocks noChangeArrowheads="1"/>
          </p:cNvSpPr>
          <p:nvPr/>
        </p:nvSpPr>
        <p:spPr bwMode="auto">
          <a:xfrm>
            <a:off x="5160963" y="5907088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cxnSp>
        <p:nvCxnSpPr>
          <p:cNvPr id="47123" name="Straight Connector 25"/>
          <p:cNvCxnSpPr>
            <a:cxnSpLocks noChangeShapeType="1"/>
            <a:stCxn id="47120" idx="2"/>
            <a:endCxn id="47122" idx="0"/>
          </p:cNvCxnSpPr>
          <p:nvPr/>
        </p:nvCxnSpPr>
        <p:spPr bwMode="auto">
          <a:xfrm rot="5400000">
            <a:off x="5322888" y="5664200"/>
            <a:ext cx="465138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813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49158" name="Straight Connector 7"/>
          <p:cNvCxnSpPr>
            <a:cxnSpLocks noChangeShapeType="1"/>
            <a:stCxn id="49157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0182" name="Straight Connector 7"/>
          <p:cNvCxnSpPr>
            <a:cxnSpLocks noChangeShapeType="1"/>
            <a:stCxn id="50181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0183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018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12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1206" name="Straight Connector 7"/>
          <p:cNvCxnSpPr>
            <a:cxnSpLocks noChangeShapeType="1"/>
            <a:stCxn id="51205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07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120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1210" name="Straight Connector 11"/>
          <p:cNvCxnSpPr>
            <a:cxnSpLocks noChangeShapeType="1"/>
            <a:stCxn id="5120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1" name="Straight Connector 14"/>
          <p:cNvCxnSpPr>
            <a:cxnSpLocks noChangeShapeType="1"/>
            <a:stCxn id="5120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2230" name="Straight Connector 7"/>
          <p:cNvCxnSpPr>
            <a:cxnSpLocks noChangeShapeType="1"/>
            <a:stCxn id="52229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1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223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2171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Noun</a:t>
            </a:r>
          </a:p>
        </p:txBody>
      </p:sp>
      <p:sp>
        <p:nvSpPr>
          <p:cNvPr id="5223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2234" name="Straight Connector 11"/>
          <p:cNvCxnSpPr>
            <a:cxnSpLocks noChangeShapeType="1"/>
            <a:stCxn id="5223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2235" name="Straight Connector 14"/>
          <p:cNvCxnSpPr>
            <a:cxnSpLocks noChangeShapeType="1"/>
            <a:stCxn id="5223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391025" y="4006850"/>
            <a:ext cx="481013" cy="1347788"/>
            <a:chOff x="3152274" y="4415590"/>
            <a:chExt cx="481222" cy="637674"/>
          </a:xfrm>
        </p:grpSpPr>
        <p:sp>
          <p:nvSpPr>
            <p:cNvPr id="52237" name="TextBox 15"/>
            <p:cNvSpPr txBox="1">
              <a:spLocks noChangeArrowheads="1"/>
            </p:cNvSpPr>
            <p:nvPr/>
          </p:nvSpPr>
          <p:spPr bwMode="auto">
            <a:xfrm>
              <a:off x="3152274" y="4415590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52238" name="Straight Connector 16"/>
            <p:cNvCxnSpPr>
              <a:cxnSpLocks noChangeShapeType="1"/>
              <a:stCxn id="52237" idx="0"/>
            </p:cNvCxnSpPr>
            <p:nvPr/>
          </p:nvCxnSpPr>
          <p:spPr bwMode="auto">
            <a:xfrm rot="-5400000" flipH="1" flipV="1">
              <a:off x="3068043" y="4728421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661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661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196614" name="Straight Connector 7"/>
          <p:cNvCxnSpPr>
            <a:cxnSpLocks noChangeShapeType="1"/>
            <a:stCxn id="196613" idx="2"/>
          </p:cNvCxnSpPr>
          <p:nvPr/>
        </p:nvCxnSpPr>
        <p:spPr bwMode="auto">
          <a:xfrm rot="16200000" flipH="1">
            <a:off x="3212307" y="5196681"/>
            <a:ext cx="38100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5" name="Straight Connector 9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661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661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6618" name="Straight Connector 11"/>
          <p:cNvCxnSpPr>
            <a:cxnSpLocks noChangeShapeType="1"/>
            <a:stCxn id="19661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6619" name="Straight Connector 14"/>
          <p:cNvCxnSpPr>
            <a:cxnSpLocks noChangeShapeType="1"/>
            <a:stCxn id="19661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14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19866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19866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198662" name="Straight Connector 7"/>
          <p:cNvCxnSpPr>
            <a:cxnSpLocks noChangeShapeType="1"/>
            <a:stCxn id="19866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6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19867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8672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198673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198674" name="Straight Connector 11"/>
          <p:cNvCxnSpPr>
            <a:cxnSpLocks noChangeShapeType="1"/>
            <a:stCxn id="198673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8675" name="Straight Connector 14"/>
          <p:cNvCxnSpPr>
            <a:cxnSpLocks noChangeShapeType="1"/>
            <a:stCxn id="198673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070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341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   flight</a:t>
            </a:r>
          </a:p>
        </p:txBody>
      </p:sp>
      <p:sp>
        <p:nvSpPr>
          <p:cNvPr id="20070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0710" name="Straight Connector 7"/>
          <p:cNvCxnSpPr>
            <a:cxnSpLocks noChangeShapeType="1"/>
            <a:stCxn id="20070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15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18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0719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0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0721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2" name="Straight Connector 21"/>
          <p:cNvCxnSpPr>
            <a:cxnSpLocks noChangeShapeType="1"/>
            <a:stCxn id="200720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3" name="Straight Connector 23"/>
          <p:cNvCxnSpPr>
            <a:cxnSpLocks noChangeShapeType="1"/>
            <a:stCxn id="200720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07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07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0726" name="Straight Connector 11"/>
          <p:cNvCxnSpPr>
            <a:cxnSpLocks noChangeShapeType="1"/>
            <a:stCxn id="2007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0727" name="Straight Connector 14"/>
          <p:cNvCxnSpPr>
            <a:cxnSpLocks noChangeShapeType="1"/>
            <a:stCxn id="2007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275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275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2758" name="Straight Connector 7"/>
          <p:cNvCxnSpPr>
            <a:cxnSpLocks noChangeShapeType="1"/>
            <a:stCxn id="202757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6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276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6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276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0" name="Straight Connector 21"/>
          <p:cNvCxnSpPr>
            <a:cxnSpLocks noChangeShapeType="1"/>
            <a:stCxn id="20276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1" name="Straight Connector 23"/>
          <p:cNvCxnSpPr>
            <a:cxnSpLocks noChangeShapeType="1"/>
            <a:stCxn id="20276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277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277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2775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2776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2777" name="Straight Connector 11"/>
          <p:cNvCxnSpPr>
            <a:cxnSpLocks noChangeShapeType="1"/>
            <a:stCxn id="202776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778" name="Straight Connector 14"/>
          <p:cNvCxnSpPr>
            <a:cxnSpLocks noChangeShapeType="1"/>
            <a:stCxn id="202776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480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480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4806" name="Straight Connector 7"/>
          <p:cNvCxnSpPr>
            <a:cxnSpLocks noChangeShapeType="1"/>
            <a:stCxn id="204805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481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1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481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18" name="Straight Connector 21"/>
          <p:cNvCxnSpPr>
            <a:cxnSpLocks noChangeShapeType="1"/>
            <a:stCxn id="20481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19" name="Straight Connector 23"/>
          <p:cNvCxnSpPr>
            <a:cxnSpLocks noChangeShapeType="1"/>
            <a:stCxn id="20481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482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482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24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4825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4826" name="Straight Connector 11"/>
          <p:cNvCxnSpPr>
            <a:cxnSpLocks noChangeShapeType="1"/>
            <a:stCxn id="204825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27" name="Straight Connector 14"/>
          <p:cNvCxnSpPr>
            <a:cxnSpLocks noChangeShapeType="1"/>
            <a:stCxn id="204825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68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68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6854" name="Straight Connector 7"/>
          <p:cNvCxnSpPr>
            <a:cxnSpLocks noChangeShapeType="1"/>
            <a:stCxn id="206853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59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686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686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66" name="Straight Connector 21"/>
          <p:cNvCxnSpPr>
            <a:cxnSpLocks noChangeShapeType="1"/>
            <a:stCxn id="20686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67" name="Straight Connector 23"/>
          <p:cNvCxnSpPr>
            <a:cxnSpLocks noChangeShapeType="1"/>
            <a:stCxn id="20686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6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686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687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2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6873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6874" name="Straight Connector 29"/>
          <p:cNvCxnSpPr>
            <a:cxnSpLocks noChangeShapeType="1"/>
            <a:stCxn id="206872" idx="2"/>
            <a:endCxn id="206864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5" name="Straight Connector 31"/>
          <p:cNvCxnSpPr>
            <a:cxnSpLocks noChangeShapeType="1"/>
            <a:stCxn id="206872" idx="2"/>
            <a:endCxn id="206873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6876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6877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6878" name="Straight Connector 11"/>
          <p:cNvCxnSpPr>
            <a:cxnSpLocks noChangeShapeType="1"/>
            <a:stCxn id="206877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879" name="Straight Connector 14"/>
          <p:cNvCxnSpPr>
            <a:cxnSpLocks noChangeShapeType="1"/>
            <a:stCxn id="206877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089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089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08902" name="Straight Connector 7"/>
          <p:cNvCxnSpPr>
            <a:cxnSpLocks noChangeShapeType="1"/>
            <a:stCxn id="208901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0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08911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2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08913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14" name="Straight Connector 21"/>
          <p:cNvCxnSpPr>
            <a:cxnSpLocks noChangeShapeType="1"/>
            <a:stCxn id="208912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5" name="Straight Connector 23"/>
          <p:cNvCxnSpPr>
            <a:cxnSpLocks noChangeShapeType="1"/>
            <a:stCxn id="208912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16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08917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08918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19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08920" name="TextBox 24"/>
          <p:cNvSpPr txBox="1">
            <a:spLocks noChangeArrowheads="1"/>
          </p:cNvSpPr>
          <p:nvPr/>
        </p:nvSpPr>
        <p:spPr bwMode="auto">
          <a:xfrm>
            <a:off x="5727700" y="3476625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08921" name="TextBox 27"/>
          <p:cNvSpPr txBox="1">
            <a:spLocks noChangeArrowheads="1"/>
          </p:cNvSpPr>
          <p:nvPr/>
        </p:nvSpPr>
        <p:spPr bwMode="auto">
          <a:xfrm>
            <a:off x="6569075" y="4151313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08922" name="Straight Connector 29"/>
          <p:cNvCxnSpPr>
            <a:cxnSpLocks noChangeShapeType="1"/>
            <a:stCxn id="208920" idx="2"/>
            <a:endCxn id="208912" idx="0"/>
          </p:cNvCxnSpPr>
          <p:nvPr/>
        </p:nvCxnSpPr>
        <p:spPr bwMode="auto">
          <a:xfrm rot="5400000">
            <a:off x="5491163" y="3702050"/>
            <a:ext cx="225425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23" name="Straight Connector 31"/>
          <p:cNvCxnSpPr>
            <a:cxnSpLocks noChangeShapeType="1"/>
            <a:stCxn id="208920" idx="2"/>
            <a:endCxn id="208921" idx="0"/>
          </p:cNvCxnSpPr>
          <p:nvPr/>
        </p:nvCxnSpPr>
        <p:spPr bwMode="auto">
          <a:xfrm rot="16200000" flipH="1">
            <a:off x="6224588" y="3543300"/>
            <a:ext cx="274638" cy="941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592888" y="4440238"/>
            <a:ext cx="565150" cy="709612"/>
            <a:chOff x="4692315" y="5125453"/>
            <a:chExt cx="565444" cy="709864"/>
          </a:xfrm>
        </p:grpSpPr>
        <p:sp>
          <p:nvSpPr>
            <p:cNvPr id="208925" name="TextBox 30"/>
            <p:cNvSpPr txBox="1">
              <a:spLocks noChangeArrowheads="1"/>
            </p:cNvSpPr>
            <p:nvPr/>
          </p:nvSpPr>
          <p:spPr bwMode="auto">
            <a:xfrm>
              <a:off x="4776537" y="5209673"/>
              <a:ext cx="48122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200"/>
                <a:t>X</a:t>
              </a:r>
            </a:p>
          </p:txBody>
        </p:sp>
        <p:cxnSp>
          <p:nvCxnSpPr>
            <p:cNvPr id="208926" name="Straight Connector 32"/>
            <p:cNvCxnSpPr>
              <a:cxnSpLocks noChangeShapeType="1"/>
            </p:cNvCxnSpPr>
            <p:nvPr/>
          </p:nvCxnSpPr>
          <p:spPr bwMode="auto">
            <a:xfrm rot="-5400000" flipH="1" flipV="1">
              <a:off x="4692305" y="5510474"/>
              <a:ext cx="637674" cy="120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8927" name="TextBox 33"/>
            <p:cNvSpPr txBox="1">
              <a:spLocks noChangeArrowheads="1"/>
            </p:cNvSpPr>
            <p:nvPr/>
          </p:nvSpPr>
          <p:spPr bwMode="auto">
            <a:xfrm>
              <a:off x="4692315" y="5125453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8928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08929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08930" name="Straight Connector 11"/>
          <p:cNvCxnSpPr>
            <a:cxnSpLocks noChangeShapeType="1"/>
            <a:stCxn id="208929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931" name="Straight Connector 14"/>
          <p:cNvCxnSpPr>
            <a:cxnSpLocks noChangeShapeType="1"/>
            <a:stCxn id="208929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094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094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 </a:t>
            </a:r>
          </a:p>
        </p:txBody>
      </p:sp>
      <p:cxnSp>
        <p:nvCxnSpPr>
          <p:cNvPr id="210950" name="Straight Connector 7"/>
          <p:cNvCxnSpPr>
            <a:cxnSpLocks noChangeShapeType="1"/>
            <a:stCxn id="210949" idx="2"/>
          </p:cNvCxnSpPr>
          <p:nvPr/>
        </p:nvCxnSpPr>
        <p:spPr bwMode="auto">
          <a:xfrm rot="16200000" flipH="1">
            <a:off x="3241675" y="5192713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095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095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56" name="Straight Connector 21"/>
          <p:cNvCxnSpPr>
            <a:cxnSpLocks noChangeShapeType="1"/>
            <a:stCxn id="21095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57" name="Straight Connector 23"/>
          <p:cNvCxnSpPr>
            <a:cxnSpLocks noChangeShapeType="1"/>
            <a:stCxn id="21095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5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095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096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6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0" name="TextBox 12"/>
          <p:cNvSpPr txBox="1">
            <a:spLocks noChangeArrowheads="1"/>
          </p:cNvSpPr>
          <p:nvPr/>
        </p:nvSpPr>
        <p:spPr bwMode="auto">
          <a:xfrm>
            <a:off x="2887663" y="3597275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         PP</a:t>
            </a:r>
          </a:p>
        </p:txBody>
      </p:sp>
      <p:sp>
        <p:nvSpPr>
          <p:cNvPr id="210971" name="TextBox 8"/>
          <p:cNvSpPr txBox="1">
            <a:spLocks noChangeArrowheads="1"/>
          </p:cNvSpPr>
          <p:nvPr/>
        </p:nvSpPr>
        <p:spPr bwMode="auto">
          <a:xfrm>
            <a:off x="3557588" y="2824163"/>
            <a:ext cx="1123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0972" name="Straight Connector 11"/>
          <p:cNvCxnSpPr>
            <a:cxnSpLocks noChangeShapeType="1"/>
            <a:stCxn id="210971" idx="2"/>
          </p:cNvCxnSpPr>
          <p:nvPr/>
        </p:nvCxnSpPr>
        <p:spPr bwMode="auto">
          <a:xfrm rot="5400000">
            <a:off x="3581401" y="3143250"/>
            <a:ext cx="457200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0973" name="Straight Connector 14"/>
          <p:cNvCxnSpPr>
            <a:cxnSpLocks noChangeShapeType="1"/>
            <a:stCxn id="210971" idx="2"/>
          </p:cNvCxnSpPr>
          <p:nvPr/>
        </p:nvCxnSpPr>
        <p:spPr bwMode="auto">
          <a:xfrm rot="16200000" flipH="1">
            <a:off x="4153695" y="3190081"/>
            <a:ext cx="481012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0974" name="Line 30"/>
          <p:cNvSpPr>
            <a:spLocks noChangeShapeType="1"/>
          </p:cNvSpPr>
          <p:nvPr/>
        </p:nvSpPr>
        <p:spPr bwMode="auto">
          <a:xfrm flipH="1">
            <a:off x="4559300" y="3962400"/>
            <a:ext cx="146050" cy="7064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4767263" y="3962400"/>
            <a:ext cx="487362" cy="2190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0977" name="TextBox 30"/>
          <p:cNvSpPr txBox="1">
            <a:spLocks noChangeArrowheads="1"/>
          </p:cNvSpPr>
          <p:nvPr/>
        </p:nvSpPr>
        <p:spPr bwMode="auto">
          <a:xfrm>
            <a:off x="4579938" y="3683000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0979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3252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617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  </a:t>
            </a:r>
          </a:p>
        </p:txBody>
      </p:sp>
      <p:sp>
        <p:nvSpPr>
          <p:cNvPr id="53253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3254" name="Straight Connector 7"/>
          <p:cNvCxnSpPr>
            <a:cxnSpLocks noChangeShapeType="1"/>
            <a:stCxn id="53253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325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325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3260" name="Straight Connector 21"/>
          <p:cNvCxnSpPr>
            <a:cxnSpLocks noChangeShapeType="1"/>
            <a:stCxn id="5325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1" name="Straight Connector 23"/>
          <p:cNvCxnSpPr>
            <a:cxnSpLocks noChangeShapeType="1"/>
            <a:stCxn id="5325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2" name="TextBox 20"/>
          <p:cNvSpPr txBox="1">
            <a:spLocks noChangeArrowheads="1"/>
          </p:cNvSpPr>
          <p:nvPr/>
        </p:nvSpPr>
        <p:spPr bwMode="auto">
          <a:xfrm>
            <a:off x="5826126" y="5991225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326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326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326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3266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427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2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</a:t>
            </a:r>
          </a:p>
        </p:txBody>
      </p:sp>
      <p:sp>
        <p:nvSpPr>
          <p:cNvPr id="5427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4278" name="Straight Connector 7"/>
          <p:cNvCxnSpPr>
            <a:cxnSpLocks noChangeShapeType="1"/>
            <a:stCxn id="5427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4280" name="Straight Connector 9"/>
          <p:cNvCxnSpPr>
            <a:cxnSpLocks noChangeShapeType="1"/>
            <a:stCxn id="54279" idx="2"/>
            <a:endCxn id="5427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5428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428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4286" name="Straight Connector 21"/>
          <p:cNvCxnSpPr>
            <a:cxnSpLocks noChangeShapeType="1"/>
            <a:stCxn id="5428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87" name="Straight Connector 23"/>
          <p:cNvCxnSpPr>
            <a:cxnSpLocks noChangeShapeType="1"/>
            <a:stCxn id="5428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8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428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429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2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55302" name="Straight Connector 7"/>
          <p:cNvCxnSpPr>
            <a:cxnSpLocks noChangeShapeType="1"/>
            <a:stCxn id="5530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3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55304" name="Straight Connector 9"/>
          <p:cNvCxnSpPr>
            <a:cxnSpLocks noChangeShapeType="1"/>
            <a:stCxn id="55303" idx="2"/>
            <a:endCxn id="55301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5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55306" name="Straight Connector 11"/>
          <p:cNvCxnSpPr>
            <a:cxnSpLocks noChangeShapeType="1"/>
            <a:stCxn id="55305" idx="2"/>
            <a:endCxn id="55303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7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3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4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55315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55316" name="Straight Connector 21"/>
          <p:cNvCxnSpPr>
            <a:cxnSpLocks noChangeShapeType="1"/>
            <a:stCxn id="55314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7" name="Straight Connector 23"/>
          <p:cNvCxnSpPr>
            <a:cxnSpLocks noChangeShapeType="1"/>
            <a:stCxn id="55314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8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55319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55320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1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2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r>
              <a:rPr lang="en-US" dirty="0" smtClean="0"/>
              <a:t>Hierarchical: syntactic trees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parts of speech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terminals (words)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non-terminals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049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sp>
        <p:nvSpPr>
          <p:cNvPr id="21299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2997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49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      </a:t>
            </a:r>
          </a:p>
        </p:txBody>
      </p:sp>
      <p:sp>
        <p:nvSpPr>
          <p:cNvPr id="212998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2999" name="Straight Connector 7"/>
          <p:cNvCxnSpPr>
            <a:cxnSpLocks noChangeShapeType="1"/>
            <a:stCxn id="212998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0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3001" name="Straight Connector 9"/>
          <p:cNvCxnSpPr>
            <a:cxnSpLocks noChangeShapeType="1"/>
            <a:stCxn id="213000" idx="2"/>
            <a:endCxn id="212998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2" name="TextBox 8"/>
          <p:cNvSpPr txBox="1">
            <a:spLocks noChangeArrowheads="1"/>
          </p:cNvSpPr>
          <p:nvPr/>
        </p:nvSpPr>
        <p:spPr bwMode="auto">
          <a:xfrm>
            <a:off x="3236913" y="3068638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213003" name="Straight Connector 11"/>
          <p:cNvCxnSpPr>
            <a:cxnSpLocks noChangeShapeType="1"/>
            <a:stCxn id="213002" idx="2"/>
            <a:endCxn id="213000" idx="0"/>
          </p:cNvCxnSpPr>
          <p:nvPr/>
        </p:nvCxnSpPr>
        <p:spPr bwMode="auto">
          <a:xfrm rot="16200000" flipH="1">
            <a:off x="3199607" y="3669506"/>
            <a:ext cx="4048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04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5" name="TextBox 15"/>
          <p:cNvSpPr txBox="1">
            <a:spLocks noChangeArrowheads="1"/>
          </p:cNvSpPr>
          <p:nvPr/>
        </p:nvSpPr>
        <p:spPr bwMode="auto">
          <a:xfrm>
            <a:off x="4243388" y="37068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cxnSp>
        <p:nvCxnSpPr>
          <p:cNvPr id="21300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0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300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3009" name="Straight Connector 21"/>
          <p:cNvCxnSpPr>
            <a:cxnSpLocks noChangeShapeType="1"/>
            <a:stCxn id="21300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0" name="Straight Connector 23"/>
          <p:cNvCxnSpPr>
            <a:cxnSpLocks noChangeShapeType="1"/>
            <a:stCxn id="21300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301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301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01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3015" name="TextBox 33"/>
          <p:cNvSpPr txBox="1">
            <a:spLocks noChangeArrowheads="1"/>
          </p:cNvSpPr>
          <p:nvPr/>
        </p:nvSpPr>
        <p:spPr bwMode="auto">
          <a:xfrm>
            <a:off x="6592888" y="44402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6" name="Line 24"/>
          <p:cNvSpPr>
            <a:spLocks noChangeShapeType="1"/>
          </p:cNvSpPr>
          <p:nvPr/>
        </p:nvSpPr>
        <p:spPr bwMode="auto">
          <a:xfrm flipH="1">
            <a:off x="4438650" y="4170363"/>
            <a:ext cx="47625" cy="292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3017" name="Line 25"/>
          <p:cNvSpPr>
            <a:spLocks noChangeShapeType="1"/>
          </p:cNvSpPr>
          <p:nvPr/>
        </p:nvSpPr>
        <p:spPr bwMode="auto">
          <a:xfrm>
            <a:off x="4608513" y="4121150"/>
            <a:ext cx="328612" cy="1333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4518" name="Straight Connector 7"/>
          <p:cNvCxnSpPr>
            <a:cxnSpLocks noChangeShapeType="1"/>
            <a:stCxn id="64517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19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0" name="Straight Connector 9"/>
          <p:cNvCxnSpPr>
            <a:cxnSpLocks noChangeShapeType="1"/>
            <a:stCxn id="64519" idx="2"/>
            <a:endCxn id="64517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1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4522" name="Straight Connector 11"/>
          <p:cNvCxnSpPr>
            <a:cxnSpLocks noChangeShapeType="1"/>
            <a:stCxn id="64521" idx="2"/>
            <a:endCxn id="64519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3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4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64525" name="Straight Connector 16"/>
          <p:cNvCxnSpPr>
            <a:cxnSpLocks noChangeShapeType="1"/>
            <a:stCxn id="64521" idx="2"/>
            <a:endCxn id="64524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6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4527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8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4529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4530" name="Straight Connector 21"/>
          <p:cNvCxnSpPr>
            <a:cxnSpLocks noChangeShapeType="1"/>
            <a:stCxn id="64528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1" name="Straight Connector 23"/>
          <p:cNvCxnSpPr>
            <a:cxnSpLocks noChangeShapeType="1"/>
            <a:stCxn id="64528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2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4533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4534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35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4537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21504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21504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215046" name="Straight Connector 7"/>
          <p:cNvCxnSpPr>
            <a:cxnSpLocks noChangeShapeType="1"/>
            <a:stCxn id="21504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7" name="TextBox 6"/>
          <p:cNvSpPr txBox="1">
            <a:spLocks noChangeArrowheads="1"/>
          </p:cNvSpPr>
          <p:nvPr/>
        </p:nvSpPr>
        <p:spPr bwMode="auto">
          <a:xfrm>
            <a:off x="3140075" y="3873500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48" name="Straight Connector 9"/>
          <p:cNvCxnSpPr>
            <a:cxnSpLocks noChangeShapeType="1"/>
            <a:stCxn id="215047" idx="2"/>
            <a:endCxn id="215045" idx="0"/>
          </p:cNvCxnSpPr>
          <p:nvPr/>
        </p:nvCxnSpPr>
        <p:spPr bwMode="auto">
          <a:xfrm rot="5400000">
            <a:off x="3233737" y="4438651"/>
            <a:ext cx="334963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49" name="TextBox 8"/>
          <p:cNvSpPr txBox="1">
            <a:spLocks noChangeArrowheads="1"/>
          </p:cNvSpPr>
          <p:nvPr/>
        </p:nvSpPr>
        <p:spPr bwMode="auto">
          <a:xfrm>
            <a:off x="3778250" y="3008313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215050" name="Straight Connector 11"/>
          <p:cNvCxnSpPr>
            <a:cxnSpLocks noChangeShapeType="1"/>
            <a:stCxn id="215049" idx="2"/>
            <a:endCxn id="215047" idx="0"/>
          </p:cNvCxnSpPr>
          <p:nvPr/>
        </p:nvCxnSpPr>
        <p:spPr bwMode="auto">
          <a:xfrm rot="5400000">
            <a:off x="3490119" y="3321844"/>
            <a:ext cx="465137" cy="638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1" name="Straight Connector 13"/>
          <p:cNvCxnSpPr>
            <a:cxnSpLocks noChangeShapeType="1"/>
          </p:cNvCxnSpPr>
          <p:nvPr/>
        </p:nvCxnSpPr>
        <p:spPr bwMode="auto">
          <a:xfrm rot="-5400000" flipH="1" flipV="1">
            <a:off x="3079750" y="4306888"/>
            <a:ext cx="638175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2" name="TextBox 14"/>
          <p:cNvSpPr txBox="1">
            <a:spLocks noChangeArrowheads="1"/>
          </p:cNvSpPr>
          <p:nvPr/>
        </p:nvSpPr>
        <p:spPr bwMode="auto">
          <a:xfrm>
            <a:off x="4211638" y="38735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PP</a:t>
            </a:r>
          </a:p>
        </p:txBody>
      </p:sp>
      <p:cxnSp>
        <p:nvCxnSpPr>
          <p:cNvPr id="215053" name="Straight Connector 16"/>
          <p:cNvCxnSpPr>
            <a:cxnSpLocks noChangeShapeType="1"/>
            <a:stCxn id="215049" idx="2"/>
            <a:endCxn id="215052" idx="0"/>
          </p:cNvCxnSpPr>
          <p:nvPr/>
        </p:nvCxnSpPr>
        <p:spPr bwMode="auto">
          <a:xfrm rot="16200000" flipH="1">
            <a:off x="4018756" y="3431382"/>
            <a:ext cx="465137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4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215055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56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5057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215058" name="Straight Connector 21"/>
          <p:cNvCxnSpPr>
            <a:cxnSpLocks noChangeShapeType="1"/>
            <a:stCxn id="215056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59" name="Straight Connector 23"/>
          <p:cNvCxnSpPr>
            <a:cxnSpLocks noChangeShapeType="1"/>
            <a:stCxn id="215056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0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215061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215062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063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64" name="TextBox 35"/>
          <p:cNvSpPr txBox="1">
            <a:spLocks noChangeArrowheads="1"/>
          </p:cNvSpPr>
          <p:nvPr/>
        </p:nvSpPr>
        <p:spPr bwMode="auto">
          <a:xfrm>
            <a:off x="4206875" y="4051300"/>
            <a:ext cx="481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X</a:t>
            </a:r>
          </a:p>
        </p:txBody>
      </p:sp>
      <p:sp>
        <p:nvSpPr>
          <p:cNvPr id="215065" name="TextBox 37"/>
          <p:cNvSpPr txBox="1">
            <a:spLocks noChangeArrowheads="1"/>
          </p:cNvSpPr>
          <p:nvPr/>
        </p:nvSpPr>
        <p:spPr bwMode="auto">
          <a:xfrm>
            <a:off x="4122738" y="4038600"/>
            <a:ext cx="184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15066" name="Straight Connector 39"/>
          <p:cNvCxnSpPr>
            <a:cxnSpLocks noChangeShapeType="1"/>
            <a:endCxn id="215054" idx="0"/>
          </p:cNvCxnSpPr>
          <p:nvPr/>
        </p:nvCxnSpPr>
        <p:spPr bwMode="auto">
          <a:xfrm rot="16200000" flipH="1">
            <a:off x="4305300" y="4368800"/>
            <a:ext cx="554038" cy="206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215067" name="Straight Connector 41"/>
          <p:cNvCxnSpPr>
            <a:cxnSpLocks noChangeShapeType="1"/>
          </p:cNvCxnSpPr>
          <p:nvPr/>
        </p:nvCxnSpPr>
        <p:spPr bwMode="auto">
          <a:xfrm>
            <a:off x="4608513" y="4090988"/>
            <a:ext cx="517525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5540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5541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5542" name="Straight Connector 7"/>
          <p:cNvCxnSpPr>
            <a:cxnSpLocks noChangeShapeType="1"/>
            <a:stCxn id="65541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3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5544" name="Straight Connector 9"/>
          <p:cNvCxnSpPr>
            <a:cxnSpLocks noChangeShapeType="1"/>
            <a:stCxn id="65543" idx="2"/>
            <a:endCxn id="65541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5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5546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47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5548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5549" name="Straight Connector 21"/>
          <p:cNvCxnSpPr>
            <a:cxnSpLocks noChangeShapeType="1"/>
            <a:stCxn id="65547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0" name="Straight Connector 23"/>
          <p:cNvCxnSpPr>
            <a:cxnSpLocks noChangeShapeType="1"/>
            <a:stCxn id="65547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1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5552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5553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4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5" name="Straight Connector 40"/>
          <p:cNvCxnSpPr>
            <a:cxnSpLocks noChangeShapeType="1"/>
            <a:stCxn id="65543" idx="2"/>
          </p:cNvCxnSpPr>
          <p:nvPr/>
        </p:nvCxnSpPr>
        <p:spPr bwMode="auto">
          <a:xfrm rot="16200000" flipH="1">
            <a:off x="3640138" y="3917950"/>
            <a:ext cx="309562" cy="7826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6" name="TextBox 42"/>
          <p:cNvSpPr txBox="1">
            <a:spLocks noChangeArrowheads="1"/>
          </p:cNvSpPr>
          <p:nvPr/>
        </p:nvSpPr>
        <p:spPr bwMode="auto">
          <a:xfrm>
            <a:off x="3886200" y="4403725"/>
            <a:ext cx="527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6564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6565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6566" name="Straight Connector 7"/>
          <p:cNvCxnSpPr>
            <a:cxnSpLocks noChangeShapeType="1"/>
            <a:stCxn id="66565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7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6568" name="Straight Connector 9"/>
          <p:cNvCxnSpPr>
            <a:cxnSpLocks noChangeShapeType="1"/>
            <a:stCxn id="66567" idx="2"/>
            <a:endCxn id="66565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69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6570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1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6572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6573" name="Straight Connector 21"/>
          <p:cNvCxnSpPr>
            <a:cxnSpLocks noChangeShapeType="1"/>
            <a:stCxn id="66571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4" name="Straight Connector 23"/>
          <p:cNvCxnSpPr>
            <a:cxnSpLocks noChangeShapeType="1"/>
            <a:stCxn id="66571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5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6576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6577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8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9" name="Straight Connector 40"/>
          <p:cNvCxnSpPr>
            <a:cxnSpLocks noChangeShapeType="1"/>
            <a:stCxn id="66567" idx="2"/>
            <a:endCxn id="66571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Up Parsing</a:t>
            </a:r>
          </a:p>
        </p:txBody>
      </p:sp>
      <p:sp>
        <p:nvSpPr>
          <p:cNvPr id="67588" name="TextBox 4"/>
          <p:cNvSpPr txBox="1">
            <a:spLocks noChangeArrowheads="1"/>
          </p:cNvSpPr>
          <p:nvPr/>
        </p:nvSpPr>
        <p:spPr bwMode="auto">
          <a:xfrm>
            <a:off x="2984500" y="5257800"/>
            <a:ext cx="2128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book             that  </a:t>
            </a:r>
          </a:p>
        </p:txBody>
      </p:sp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3008313" y="4608513"/>
            <a:ext cx="781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Verb </a:t>
            </a:r>
          </a:p>
        </p:txBody>
      </p:sp>
      <p:cxnSp>
        <p:nvCxnSpPr>
          <p:cNvPr id="67590" name="Straight Connector 7"/>
          <p:cNvCxnSpPr>
            <a:cxnSpLocks noChangeShapeType="1"/>
            <a:stCxn id="67589" idx="2"/>
          </p:cNvCxnSpPr>
          <p:nvPr/>
        </p:nvCxnSpPr>
        <p:spPr bwMode="auto">
          <a:xfrm rot="16200000" flipH="1">
            <a:off x="3211513" y="5195888"/>
            <a:ext cx="3810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1" name="TextBox 6"/>
          <p:cNvSpPr txBox="1">
            <a:spLocks noChangeArrowheads="1"/>
          </p:cNvSpPr>
          <p:nvPr/>
        </p:nvSpPr>
        <p:spPr bwMode="auto">
          <a:xfrm>
            <a:off x="3140075" y="3754438"/>
            <a:ext cx="528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cxnSp>
        <p:nvCxnSpPr>
          <p:cNvPr id="67592" name="Straight Connector 9"/>
          <p:cNvCxnSpPr>
            <a:cxnSpLocks noChangeShapeType="1"/>
            <a:stCxn id="67591" idx="2"/>
            <a:endCxn id="67589" idx="0"/>
          </p:cNvCxnSpPr>
          <p:nvPr/>
        </p:nvCxnSpPr>
        <p:spPr bwMode="auto">
          <a:xfrm rot="5400000">
            <a:off x="3174206" y="4379120"/>
            <a:ext cx="454025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3" name="TextBox 15"/>
          <p:cNvSpPr txBox="1">
            <a:spLocks noChangeArrowheads="1"/>
          </p:cNvSpPr>
          <p:nvPr/>
        </p:nvSpPr>
        <p:spPr bwMode="auto">
          <a:xfrm>
            <a:off x="4306888" y="4656138"/>
            <a:ext cx="569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</a:t>
            </a:r>
          </a:p>
        </p:txBody>
      </p:sp>
      <p:cxnSp>
        <p:nvCxnSpPr>
          <p:cNvPr id="67594" name="Straight Connector 18"/>
          <p:cNvCxnSpPr>
            <a:cxnSpLocks noChangeShapeType="1"/>
          </p:cNvCxnSpPr>
          <p:nvPr/>
        </p:nvCxnSpPr>
        <p:spPr bwMode="auto">
          <a:xfrm rot="5400000">
            <a:off x="4439444" y="5172869"/>
            <a:ext cx="32543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5" name="TextBox 17"/>
          <p:cNvSpPr txBox="1">
            <a:spLocks noChangeArrowheads="1"/>
          </p:cNvSpPr>
          <p:nvPr/>
        </p:nvSpPr>
        <p:spPr bwMode="auto">
          <a:xfrm>
            <a:off x="5053013" y="4102100"/>
            <a:ext cx="528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67596" name="TextBox 19"/>
          <p:cNvSpPr txBox="1">
            <a:spLocks noChangeArrowheads="1"/>
          </p:cNvSpPr>
          <p:nvPr/>
        </p:nvSpPr>
        <p:spPr bwMode="auto">
          <a:xfrm>
            <a:off x="5426075" y="4643438"/>
            <a:ext cx="11239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Nominal</a:t>
            </a:r>
          </a:p>
        </p:txBody>
      </p:sp>
      <p:cxnSp>
        <p:nvCxnSpPr>
          <p:cNvPr id="67597" name="Straight Connector 21"/>
          <p:cNvCxnSpPr>
            <a:cxnSpLocks noChangeShapeType="1"/>
            <a:stCxn id="67595" idx="2"/>
          </p:cNvCxnSpPr>
          <p:nvPr/>
        </p:nvCxnSpPr>
        <p:spPr bwMode="auto">
          <a:xfrm rot="5400000">
            <a:off x="4837113" y="4297362"/>
            <a:ext cx="274638" cy="684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598" name="Straight Connector 23"/>
          <p:cNvCxnSpPr>
            <a:cxnSpLocks noChangeShapeType="1"/>
            <a:stCxn id="67595" idx="2"/>
          </p:cNvCxnSpPr>
          <p:nvPr/>
        </p:nvCxnSpPr>
        <p:spPr bwMode="auto">
          <a:xfrm rot="16200000" flipH="1">
            <a:off x="5492750" y="4325938"/>
            <a:ext cx="261938" cy="61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599" name="TextBox 20"/>
          <p:cNvSpPr txBox="1">
            <a:spLocks noChangeArrowheads="1"/>
          </p:cNvSpPr>
          <p:nvPr/>
        </p:nvSpPr>
        <p:spPr bwMode="auto">
          <a:xfrm>
            <a:off x="5510213" y="5930900"/>
            <a:ext cx="766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flight</a:t>
            </a:r>
          </a:p>
        </p:txBody>
      </p:sp>
      <p:sp>
        <p:nvSpPr>
          <p:cNvPr id="67600" name="TextBox 22"/>
          <p:cNvSpPr txBox="1">
            <a:spLocks noChangeArrowheads="1"/>
          </p:cNvSpPr>
          <p:nvPr/>
        </p:nvSpPr>
        <p:spPr bwMode="auto">
          <a:xfrm>
            <a:off x="5583238" y="5294313"/>
            <a:ext cx="784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Noun</a:t>
            </a:r>
          </a:p>
        </p:txBody>
      </p:sp>
      <p:cxnSp>
        <p:nvCxnSpPr>
          <p:cNvPr id="67601" name="Straight Connector 25"/>
          <p:cNvCxnSpPr>
            <a:cxnSpLocks noChangeShapeType="1"/>
          </p:cNvCxnSpPr>
          <p:nvPr/>
        </p:nvCxnSpPr>
        <p:spPr bwMode="auto">
          <a:xfrm rot="16200000" flipH="1">
            <a:off x="5749925" y="5810250"/>
            <a:ext cx="333375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2" name="Straight Connector 26"/>
          <p:cNvCxnSpPr>
            <a:cxnSpLocks noChangeShapeType="1"/>
          </p:cNvCxnSpPr>
          <p:nvPr/>
        </p:nvCxnSpPr>
        <p:spPr bwMode="auto">
          <a:xfrm rot="5400000">
            <a:off x="5796756" y="5220494"/>
            <a:ext cx="373063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3" name="Straight Connector 40"/>
          <p:cNvCxnSpPr>
            <a:cxnSpLocks noChangeShapeType="1"/>
            <a:stCxn id="67591" idx="2"/>
            <a:endCxn id="67595" idx="1"/>
          </p:cNvCxnSpPr>
          <p:nvPr/>
        </p:nvCxnSpPr>
        <p:spPr bwMode="auto">
          <a:xfrm rot="16200000" flipH="1">
            <a:off x="4154488" y="3403600"/>
            <a:ext cx="147637" cy="1649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4" name="TextBox 28"/>
          <p:cNvSpPr txBox="1">
            <a:spLocks noChangeArrowheads="1"/>
          </p:cNvSpPr>
          <p:nvPr/>
        </p:nvSpPr>
        <p:spPr bwMode="auto">
          <a:xfrm>
            <a:off x="3255963" y="2919413"/>
            <a:ext cx="328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cxnSp>
        <p:nvCxnSpPr>
          <p:cNvPr id="67605" name="Straight Connector 35"/>
          <p:cNvCxnSpPr>
            <a:cxnSpLocks noChangeShapeType="1"/>
            <a:stCxn id="67604" idx="2"/>
            <a:endCxn id="67591" idx="0"/>
          </p:cNvCxnSpPr>
          <p:nvPr/>
        </p:nvCxnSpPr>
        <p:spPr bwMode="auto">
          <a:xfrm rot="5400000">
            <a:off x="3194050" y="3529013"/>
            <a:ext cx="434975" cy="1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Pros/Cons?</a:t>
            </a:r>
          </a:p>
          <a:p>
            <a:pPr lvl="1"/>
            <a:r>
              <a:rPr lang="en-US" sz="2400" dirty="0" smtClean="0"/>
              <a:t>Top-down:</a:t>
            </a:r>
          </a:p>
          <a:p>
            <a:pPr lvl="2"/>
            <a:r>
              <a:rPr lang="en-US" sz="2000" dirty="0" smtClean="0"/>
              <a:t>Only examines parses that could be valid parses (i.e. with an S on top)</a:t>
            </a:r>
          </a:p>
          <a:p>
            <a:pPr lvl="2"/>
            <a:r>
              <a:rPr lang="en-US" sz="2000" dirty="0" smtClean="0"/>
              <a:t>Doesn’t take into account the actual words!</a:t>
            </a:r>
          </a:p>
          <a:p>
            <a:pPr lvl="1"/>
            <a:r>
              <a:rPr lang="en-US" sz="2400" dirty="0" smtClean="0"/>
              <a:t>Bottom-up:</a:t>
            </a:r>
          </a:p>
          <a:p>
            <a:pPr lvl="2"/>
            <a:r>
              <a:rPr lang="en-US" sz="2000" dirty="0" smtClean="0"/>
              <a:t>Only examines structures that have the actual words as the leaves</a:t>
            </a:r>
          </a:p>
          <a:p>
            <a:pPr lvl="2"/>
            <a:r>
              <a:rPr lang="en-US" sz="2000" dirty="0" smtClean="0"/>
              <a:t>Examines sub-parses that may not result in a valid parse!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Actual grammars are large</a:t>
            </a:r>
          </a:p>
          <a:p>
            <a:r>
              <a:rPr lang="en-US" dirty="0" smtClean="0"/>
              <a:t>Lots of ambiguity!</a:t>
            </a:r>
          </a:p>
          <a:p>
            <a:pPr lvl="1"/>
            <a:r>
              <a:rPr lang="en-US" dirty="0" smtClean="0"/>
              <a:t>Most sentences have many parses</a:t>
            </a:r>
          </a:p>
          <a:p>
            <a:pPr lvl="1"/>
            <a:r>
              <a:rPr lang="en-US" dirty="0" smtClean="0"/>
              <a:t>Some sentences have a lot of parses</a:t>
            </a:r>
          </a:p>
          <a:p>
            <a:pPr lvl="1"/>
            <a:r>
              <a:rPr lang="en-US" dirty="0" smtClean="0"/>
              <a:t>Even for sentences that are not ambiguous, there is often ambiguity for </a:t>
            </a:r>
            <a:r>
              <a:rPr lang="en-US" dirty="0" err="1" smtClean="0"/>
              <a:t>subtrees</a:t>
            </a:r>
            <a:r>
              <a:rPr lang="en-US" dirty="0" smtClean="0"/>
              <a:t> (i.e. multiple ways to parse a phrase)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parsing hard?</a:t>
            </a:r>
            <a:endParaRPr lang="en-US" dirty="0"/>
          </a:p>
        </p:txBody>
      </p:sp>
      <p:sp>
        <p:nvSpPr>
          <p:cNvPr id="4" name="Text Box 152"/>
          <p:cNvSpPr txBox="1">
            <a:spLocks noChangeArrowheads="1"/>
          </p:cNvSpPr>
          <p:nvPr/>
        </p:nvSpPr>
        <p:spPr bwMode="auto">
          <a:xfrm>
            <a:off x="1371600" y="2086108"/>
            <a:ext cx="6245216" cy="51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sz="2800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0" y="4063424"/>
            <a:ext cx="708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are some interpretations?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82945" tIns="41473" rIns="82945" bIns="41473"/>
          <a:lstStyle/>
          <a:p>
            <a:r>
              <a:rPr lang="en-US" sz="2900" dirty="0"/>
              <a:t>Structural Ambiguity Can Give Exponential Parses</a:t>
            </a:r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713600" y="5867177"/>
            <a:ext cx="5667840" cy="354277"/>
          </a:xfrm>
          <a:prstGeom prst="rect">
            <a:avLst/>
          </a:prstGeom>
          <a:solidFill>
            <a:srgbClr val="808080"/>
          </a:solidFill>
          <a:ln w="9525">
            <a:noFill/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endParaRPr lang="en-US" sz="400" dirty="0"/>
          </a:p>
          <a:p>
            <a:pPr defTabSz="828013"/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658880" y="5809570"/>
            <a:ext cx="5667840" cy="354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2918" tIns="41460" rIns="0" bIns="41460">
            <a:prstTxWarp prst="textNoShape">
              <a:avLst/>
            </a:prstTxWarp>
          </a:bodyPr>
          <a:lstStyle/>
          <a:p>
            <a:pPr defTabSz="828013"/>
            <a:r>
              <a:rPr lang="en-US" dirty="0">
                <a:solidFill>
                  <a:srgbClr val="000000"/>
                </a:solidFill>
              </a:rPr>
              <a:t>    Me          See        A man       The telescope          The hill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84800" y="5870056"/>
            <a:ext cx="123840" cy="247706"/>
            <a:chOff x="4500" y="8640"/>
            <a:chExt cx="720" cy="1440"/>
          </a:xfrm>
        </p:grpSpPr>
        <p:sp>
          <p:nvSpPr>
            <p:cNvPr id="19588" name="Oval 7"/>
            <p:cNvSpPr>
              <a:spLocks noChangeArrowheads="1"/>
            </p:cNvSpPr>
            <p:nvPr/>
          </p:nvSpPr>
          <p:spPr bwMode="auto">
            <a:xfrm>
              <a:off x="4680" y="8640"/>
              <a:ext cx="360" cy="36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9" name="Line 8"/>
            <p:cNvSpPr>
              <a:spLocks noChangeShapeType="1"/>
            </p:cNvSpPr>
            <p:nvPr/>
          </p:nvSpPr>
          <p:spPr bwMode="auto">
            <a:xfrm>
              <a:off x="4860" y="900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0" name="Line 9"/>
            <p:cNvSpPr>
              <a:spLocks noChangeShapeType="1"/>
            </p:cNvSpPr>
            <p:nvPr/>
          </p:nvSpPr>
          <p:spPr bwMode="auto">
            <a:xfrm flipH="1">
              <a:off x="450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1" name="Line 10"/>
            <p:cNvSpPr>
              <a:spLocks noChangeShapeType="1"/>
            </p:cNvSpPr>
            <p:nvPr/>
          </p:nvSpPr>
          <p:spPr bwMode="auto">
            <a:xfrm>
              <a:off x="4860" y="9720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2" name="Line 11"/>
            <p:cNvSpPr>
              <a:spLocks noChangeShapeType="1"/>
            </p:cNvSpPr>
            <p:nvPr/>
          </p:nvSpPr>
          <p:spPr bwMode="auto">
            <a:xfrm flipH="1">
              <a:off x="450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93" name="Line 12"/>
            <p:cNvSpPr>
              <a:spLocks noChangeShapeType="1"/>
            </p:cNvSpPr>
            <p:nvPr/>
          </p:nvSpPr>
          <p:spPr bwMode="auto">
            <a:xfrm>
              <a:off x="4860" y="9180"/>
              <a:ext cx="3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4" name="AutoShape 13"/>
          <p:cNvSpPr>
            <a:spLocks noChangeArrowheads="1"/>
          </p:cNvSpPr>
          <p:nvPr/>
        </p:nvSpPr>
        <p:spPr bwMode="auto">
          <a:xfrm>
            <a:off x="1797120" y="5881577"/>
            <a:ext cx="156960" cy="156977"/>
          </a:xfrm>
          <a:prstGeom prst="smileyFace">
            <a:avLst>
              <a:gd name="adj" fmla="val 465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38080" y="5890218"/>
            <a:ext cx="207360" cy="207382"/>
            <a:chOff x="4500" y="9000"/>
            <a:chExt cx="1440" cy="1260"/>
          </a:xfrm>
        </p:grpSpPr>
        <p:sp>
          <p:nvSpPr>
            <p:cNvPr id="19585" name="AutoShape 15"/>
            <p:cNvSpPr>
              <a:spLocks noChangeArrowheads="1"/>
            </p:cNvSpPr>
            <p:nvPr/>
          </p:nvSpPr>
          <p:spPr bwMode="auto">
            <a:xfrm>
              <a:off x="4500" y="9000"/>
              <a:ext cx="1440" cy="18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6" name="Line 16"/>
            <p:cNvSpPr>
              <a:spLocks noChangeShapeType="1"/>
            </p:cNvSpPr>
            <p:nvPr/>
          </p:nvSpPr>
          <p:spPr bwMode="auto">
            <a:xfrm flipH="1">
              <a:off x="468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87" name="Line 17"/>
            <p:cNvSpPr>
              <a:spLocks noChangeShapeType="1"/>
            </p:cNvSpPr>
            <p:nvPr/>
          </p:nvSpPr>
          <p:spPr bwMode="auto">
            <a:xfrm>
              <a:off x="5220" y="9180"/>
              <a:ext cx="54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6" name="Freeform 18"/>
          <p:cNvSpPr>
            <a:spLocks/>
          </p:cNvSpPr>
          <p:nvPr/>
        </p:nvSpPr>
        <p:spPr bwMode="auto">
          <a:xfrm>
            <a:off x="6166080" y="5890218"/>
            <a:ext cx="414720" cy="207382"/>
          </a:xfrm>
          <a:custGeom>
            <a:avLst/>
            <a:gdLst>
              <a:gd name="T0" fmla="*/ 0 w 1800"/>
              <a:gd name="T1" fmla="*/ 1260 h 1290"/>
              <a:gd name="T2" fmla="*/ 360 w 1800"/>
              <a:gd name="T3" fmla="*/ 1080 h 1290"/>
              <a:gd name="T4" fmla="*/ 900 w 1800"/>
              <a:gd name="T5" fmla="*/ 0 h 1290"/>
              <a:gd name="T6" fmla="*/ 1440 w 1800"/>
              <a:gd name="T7" fmla="*/ 1080 h 1290"/>
              <a:gd name="T8" fmla="*/ 1800 w 1800"/>
              <a:gd name="T9" fmla="*/ 1260 h 1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1290"/>
              <a:gd name="T17" fmla="*/ 1800 w 1800"/>
              <a:gd name="T18" fmla="*/ 1290 h 12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00" h="1290">
                <a:moveTo>
                  <a:pt x="0" y="1260"/>
                </a:moveTo>
                <a:cubicBezTo>
                  <a:pt x="105" y="1275"/>
                  <a:pt x="210" y="1290"/>
                  <a:pt x="360" y="1080"/>
                </a:cubicBezTo>
                <a:cubicBezTo>
                  <a:pt x="510" y="870"/>
                  <a:pt x="720" y="0"/>
                  <a:pt x="900" y="0"/>
                </a:cubicBezTo>
                <a:cubicBezTo>
                  <a:pt x="1080" y="0"/>
                  <a:pt x="1290" y="870"/>
                  <a:pt x="1440" y="1080"/>
                </a:cubicBezTo>
                <a:cubicBezTo>
                  <a:pt x="1590" y="1290"/>
                  <a:pt x="1695" y="1275"/>
                  <a:pt x="1800" y="1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427840" y="5871497"/>
            <a:ext cx="414720" cy="174258"/>
            <a:chOff x="3272" y="7785"/>
            <a:chExt cx="720" cy="301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535" y="7785"/>
              <a:ext cx="239" cy="301"/>
              <a:chOff x="6120" y="9180"/>
              <a:chExt cx="1080" cy="1440"/>
            </a:xfrm>
          </p:grpSpPr>
          <p:sp>
            <p:nvSpPr>
              <p:cNvPr id="19580" name="Arc 21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1" name="Line 22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2" name="Line 23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3" name="Arc 24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84" name="Freeform 25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79" name="Line 26"/>
            <p:cNvSpPr>
              <a:spLocks noChangeShapeType="1"/>
            </p:cNvSpPr>
            <p:nvPr/>
          </p:nvSpPr>
          <p:spPr bwMode="auto">
            <a:xfrm>
              <a:off x="3272" y="8079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691200" y="1659054"/>
            <a:ext cx="3732480" cy="1185244"/>
            <a:chOff x="480" y="1152"/>
            <a:chExt cx="2592" cy="823"/>
          </a:xfrm>
        </p:grpSpPr>
        <p:sp>
          <p:nvSpPr>
            <p:cNvPr id="19557" name="AutoShape 27"/>
            <p:cNvSpPr>
              <a:spLocks noChangeArrowheads="1"/>
            </p:cNvSpPr>
            <p:nvPr/>
          </p:nvSpPr>
          <p:spPr bwMode="auto">
            <a:xfrm>
              <a:off x="2059" y="120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323" y="1216"/>
              <a:ext cx="144" cy="144"/>
              <a:chOff x="4500" y="9000"/>
              <a:chExt cx="1440" cy="1260"/>
            </a:xfrm>
          </p:grpSpPr>
          <p:sp>
            <p:nvSpPr>
              <p:cNvPr id="19575" name="AutoShape 29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6" name="Line 30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7" name="Line 31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1711" y="1159"/>
              <a:ext cx="86" cy="171"/>
              <a:chOff x="4500" y="8640"/>
              <a:chExt cx="720" cy="1440"/>
            </a:xfrm>
          </p:grpSpPr>
          <p:sp>
            <p:nvSpPr>
              <p:cNvPr id="19569" name="Oval 33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0" name="Line 34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1" name="Line 35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2" name="Line 36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3" name="Line 37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74" name="Line 38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90" y="1152"/>
              <a:ext cx="95" cy="121"/>
              <a:chOff x="6120" y="9180"/>
              <a:chExt cx="1080" cy="1440"/>
            </a:xfrm>
          </p:grpSpPr>
          <p:sp>
            <p:nvSpPr>
              <p:cNvPr id="19564" name="Arc 40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5" name="Line 41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6" name="Line 42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7" name="Arc 43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68" name="Freeform 44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61" name="Line 45"/>
            <p:cNvSpPr>
              <a:spLocks noChangeShapeType="1"/>
            </p:cNvSpPr>
            <p:nvPr/>
          </p:nvSpPr>
          <p:spPr bwMode="auto">
            <a:xfrm flipH="1">
              <a:off x="1808" y="1260"/>
              <a:ext cx="219" cy="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2" name="Freeform 46"/>
            <p:cNvSpPr>
              <a:spLocks/>
            </p:cNvSpPr>
            <p:nvPr/>
          </p:nvSpPr>
          <p:spPr bwMode="auto">
            <a:xfrm>
              <a:off x="1350" y="1305"/>
              <a:ext cx="1441" cy="288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3" name="Text Box 67"/>
            <p:cNvSpPr txBox="1">
              <a:spLocks noChangeArrowheads="1"/>
            </p:cNvSpPr>
            <p:nvPr/>
          </p:nvSpPr>
          <p:spPr bwMode="auto">
            <a:xfrm>
              <a:off x="480" y="1526"/>
              <a:ext cx="259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that has a telescope when I saw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0" name="Group 154"/>
          <p:cNvGrpSpPr>
            <a:grpSpLocks/>
          </p:cNvGrpSpPr>
          <p:nvPr/>
        </p:nvGrpSpPr>
        <p:grpSpPr bwMode="auto">
          <a:xfrm>
            <a:off x="676800" y="2972471"/>
            <a:ext cx="3539520" cy="1065712"/>
            <a:chOff x="470" y="2064"/>
            <a:chExt cx="2458" cy="740"/>
          </a:xfrm>
        </p:grpSpPr>
        <p:sp>
          <p:nvSpPr>
            <p:cNvPr id="19537" name="AutoShape 48"/>
            <p:cNvSpPr>
              <a:spLocks noChangeArrowheads="1"/>
            </p:cNvSpPr>
            <p:nvPr/>
          </p:nvSpPr>
          <p:spPr bwMode="auto">
            <a:xfrm>
              <a:off x="1158" y="227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8" name="AutoShape 49"/>
            <p:cNvSpPr>
              <a:spLocks noChangeArrowheads="1"/>
            </p:cNvSpPr>
            <p:nvPr/>
          </p:nvSpPr>
          <p:spPr bwMode="auto">
            <a:xfrm>
              <a:off x="2305" y="2120"/>
              <a:ext cx="143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39" name="Line 50"/>
            <p:cNvSpPr>
              <a:spLocks noChangeShapeType="1"/>
            </p:cNvSpPr>
            <p:nvPr/>
          </p:nvSpPr>
          <p:spPr bwMode="auto">
            <a:xfrm flipH="1">
              <a:off x="2336" y="2140"/>
              <a:ext cx="41" cy="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0" name="Line 51"/>
            <p:cNvSpPr>
              <a:spLocks noChangeShapeType="1"/>
            </p:cNvSpPr>
            <p:nvPr/>
          </p:nvSpPr>
          <p:spPr bwMode="auto">
            <a:xfrm>
              <a:off x="2377" y="2140"/>
              <a:ext cx="54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1562" y="2126"/>
              <a:ext cx="95" cy="121"/>
              <a:chOff x="6120" y="9180"/>
              <a:chExt cx="1080" cy="1440"/>
            </a:xfrm>
          </p:grpSpPr>
          <p:sp>
            <p:nvSpPr>
              <p:cNvPr id="19552" name="Arc 5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3" name="Line 5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4" name="Line 5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5" name="Arc 5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6" name="Freeform 5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2" name="Line 58"/>
            <p:cNvSpPr>
              <a:spLocks noChangeShapeType="1"/>
            </p:cNvSpPr>
            <p:nvPr/>
          </p:nvSpPr>
          <p:spPr bwMode="auto">
            <a:xfrm flipV="1">
              <a:off x="1296" y="2107"/>
              <a:ext cx="810" cy="2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43" name="Freeform 59"/>
            <p:cNvSpPr>
              <a:spLocks/>
            </p:cNvSpPr>
            <p:nvPr/>
          </p:nvSpPr>
          <p:spPr bwMode="auto">
            <a:xfrm>
              <a:off x="1806" y="2228"/>
              <a:ext cx="864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2094" y="2064"/>
              <a:ext cx="86" cy="171"/>
              <a:chOff x="4500" y="8640"/>
              <a:chExt cx="720" cy="1440"/>
            </a:xfrm>
          </p:grpSpPr>
          <p:sp>
            <p:nvSpPr>
              <p:cNvPr id="19546" name="Oval 61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7" name="Line 62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8" name="Line 63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49" name="Line 64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0" name="Line 65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51" name="Line 66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45" name="Text Box 68"/>
            <p:cNvSpPr txBox="1">
              <a:spLocks noChangeArrowheads="1"/>
            </p:cNvSpPr>
            <p:nvPr/>
          </p:nvSpPr>
          <p:spPr bwMode="auto">
            <a:xfrm>
              <a:off x="470" y="2355"/>
              <a:ext cx="2458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the hill that has a telescope on it.”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3" name="Group 155"/>
          <p:cNvGrpSpPr>
            <a:grpSpLocks/>
          </p:cNvGrpSpPr>
          <p:nvPr/>
        </p:nvGrpSpPr>
        <p:grpSpPr bwMode="auto">
          <a:xfrm>
            <a:off x="676800" y="4226845"/>
            <a:ext cx="3746880" cy="1049870"/>
            <a:chOff x="470" y="2935"/>
            <a:chExt cx="2602" cy="729"/>
          </a:xfrm>
        </p:grpSpPr>
        <p:sp>
          <p:nvSpPr>
            <p:cNvPr id="19516" name="AutoShape 69"/>
            <p:cNvSpPr>
              <a:spLocks noChangeArrowheads="1"/>
            </p:cNvSpPr>
            <p:nvPr/>
          </p:nvSpPr>
          <p:spPr bwMode="auto">
            <a:xfrm>
              <a:off x="1710" y="2993"/>
              <a:ext cx="109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17" name="AutoShape 70"/>
            <p:cNvSpPr>
              <a:spLocks noChangeArrowheads="1"/>
            </p:cNvSpPr>
            <p:nvPr/>
          </p:nvSpPr>
          <p:spPr bwMode="auto">
            <a:xfrm>
              <a:off x="1843" y="3023"/>
              <a:ext cx="144" cy="20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71"/>
            <p:cNvGrpSpPr>
              <a:grpSpLocks/>
            </p:cNvGrpSpPr>
            <p:nvPr/>
          </p:nvGrpSpPr>
          <p:grpSpPr bwMode="auto">
            <a:xfrm>
              <a:off x="1861" y="3043"/>
              <a:ext cx="108" cy="81"/>
              <a:chOff x="6092" y="11198"/>
              <a:chExt cx="270" cy="309"/>
            </a:xfrm>
          </p:grpSpPr>
          <p:sp>
            <p:nvSpPr>
              <p:cNvPr id="19535" name="Line 72"/>
              <p:cNvSpPr>
                <a:spLocks noChangeShapeType="1"/>
              </p:cNvSpPr>
              <p:nvPr/>
            </p:nvSpPr>
            <p:spPr bwMode="auto">
              <a:xfrm flipH="1">
                <a:off x="6092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6" name="Line 73"/>
              <p:cNvSpPr>
                <a:spLocks noChangeShapeType="1"/>
              </p:cNvSpPr>
              <p:nvPr/>
            </p:nvSpPr>
            <p:spPr bwMode="auto">
              <a:xfrm>
                <a:off x="6227" y="11198"/>
                <a:ext cx="135" cy="30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4"/>
            <p:cNvGrpSpPr>
              <a:grpSpLocks/>
            </p:cNvGrpSpPr>
            <p:nvPr/>
          </p:nvGrpSpPr>
          <p:grpSpPr bwMode="auto">
            <a:xfrm>
              <a:off x="2232" y="2976"/>
              <a:ext cx="86" cy="172"/>
              <a:chOff x="4500" y="8640"/>
              <a:chExt cx="720" cy="1440"/>
            </a:xfrm>
          </p:grpSpPr>
          <p:sp>
            <p:nvSpPr>
              <p:cNvPr id="19529" name="Oval 75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0" name="Line 76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1" name="Line 77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2" name="Line 78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3" name="Line 79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34" name="Line 80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1"/>
            <p:cNvGrpSpPr>
              <a:grpSpLocks/>
            </p:cNvGrpSpPr>
            <p:nvPr/>
          </p:nvGrpSpPr>
          <p:grpSpPr bwMode="auto">
            <a:xfrm>
              <a:off x="2042" y="2935"/>
              <a:ext cx="96" cy="122"/>
              <a:chOff x="6120" y="9180"/>
              <a:chExt cx="1080" cy="1440"/>
            </a:xfrm>
          </p:grpSpPr>
          <p:sp>
            <p:nvSpPr>
              <p:cNvPr id="19524" name="Arc 82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5" name="Line 83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6" name="Line 84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7" name="Arc 85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28" name="Freeform 86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Line 87"/>
            <p:cNvSpPr>
              <a:spLocks noChangeShapeType="1"/>
            </p:cNvSpPr>
            <p:nvPr/>
          </p:nvSpPr>
          <p:spPr bwMode="auto">
            <a:xfrm>
              <a:off x="1826" y="3032"/>
              <a:ext cx="401" cy="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2" name="Freeform 88"/>
            <p:cNvSpPr>
              <a:spLocks/>
            </p:cNvSpPr>
            <p:nvPr/>
          </p:nvSpPr>
          <p:spPr bwMode="auto">
            <a:xfrm>
              <a:off x="1296" y="3120"/>
              <a:ext cx="1440" cy="156"/>
            </a:xfrm>
            <a:custGeom>
              <a:avLst/>
              <a:gdLst>
                <a:gd name="T0" fmla="*/ 0 w 2160"/>
                <a:gd name="T1" fmla="*/ 390 h 390"/>
                <a:gd name="T2" fmla="*/ 360 w 2160"/>
                <a:gd name="T3" fmla="*/ 210 h 390"/>
                <a:gd name="T4" fmla="*/ 720 w 2160"/>
                <a:gd name="T5" fmla="*/ 30 h 390"/>
                <a:gd name="T6" fmla="*/ 1440 w 2160"/>
                <a:gd name="T7" fmla="*/ 30 h 390"/>
                <a:gd name="T8" fmla="*/ 1800 w 2160"/>
                <a:gd name="T9" fmla="*/ 210 h 390"/>
                <a:gd name="T10" fmla="*/ 2160 w 2160"/>
                <a:gd name="T11" fmla="*/ 390 h 3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60"/>
                <a:gd name="T19" fmla="*/ 0 h 390"/>
                <a:gd name="T20" fmla="*/ 2160 w 2160"/>
                <a:gd name="T21" fmla="*/ 390 h 3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" h="390">
                  <a:moveTo>
                    <a:pt x="0" y="390"/>
                  </a:moveTo>
                  <a:cubicBezTo>
                    <a:pt x="120" y="330"/>
                    <a:pt x="240" y="270"/>
                    <a:pt x="360" y="210"/>
                  </a:cubicBezTo>
                  <a:cubicBezTo>
                    <a:pt x="480" y="150"/>
                    <a:pt x="540" y="60"/>
                    <a:pt x="720" y="30"/>
                  </a:cubicBezTo>
                  <a:cubicBezTo>
                    <a:pt x="900" y="0"/>
                    <a:pt x="1260" y="0"/>
                    <a:pt x="1440" y="30"/>
                  </a:cubicBezTo>
                  <a:cubicBezTo>
                    <a:pt x="1620" y="60"/>
                    <a:pt x="1680" y="150"/>
                    <a:pt x="1800" y="210"/>
                  </a:cubicBezTo>
                  <a:cubicBezTo>
                    <a:pt x="1920" y="270"/>
                    <a:pt x="2040" y="330"/>
                    <a:pt x="216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23" name="Text Box 89"/>
            <p:cNvSpPr txBox="1">
              <a:spLocks noChangeArrowheads="1"/>
            </p:cNvSpPr>
            <p:nvPr/>
          </p:nvSpPr>
          <p:spPr bwMode="auto">
            <a:xfrm>
              <a:off x="470" y="3215"/>
              <a:ext cx="2602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was on the hill when I used the telescope to see a man.”</a:t>
              </a:r>
              <a:r>
                <a:rPr lang="en-US" dirty="0"/>
                <a:t> </a:t>
              </a:r>
            </a:p>
          </p:txBody>
        </p:sp>
      </p:grpSp>
      <p:grpSp>
        <p:nvGrpSpPr>
          <p:cNvPr id="17" name="Group 156"/>
          <p:cNvGrpSpPr>
            <a:grpSpLocks/>
          </p:cNvGrpSpPr>
          <p:nvPr/>
        </p:nvGrpSpPr>
        <p:grpSpPr bwMode="auto">
          <a:xfrm>
            <a:off x="4838400" y="1608649"/>
            <a:ext cx="3594240" cy="1166522"/>
            <a:chOff x="3360" y="1117"/>
            <a:chExt cx="2496" cy="810"/>
          </a:xfrm>
        </p:grpSpPr>
        <p:sp>
          <p:nvSpPr>
            <p:cNvPr id="19495" name="AutoShape 90"/>
            <p:cNvSpPr>
              <a:spLocks noChangeArrowheads="1"/>
            </p:cNvSpPr>
            <p:nvPr/>
          </p:nvSpPr>
          <p:spPr bwMode="auto">
            <a:xfrm>
              <a:off x="3768" y="1368"/>
              <a:ext cx="110" cy="109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6" name="Freeform 91"/>
            <p:cNvSpPr>
              <a:spLocks/>
            </p:cNvSpPr>
            <p:nvPr/>
          </p:nvSpPr>
          <p:spPr bwMode="auto">
            <a:xfrm>
              <a:off x="4272" y="1296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2"/>
            <p:cNvGrpSpPr>
              <a:grpSpLocks/>
            </p:cNvGrpSpPr>
            <p:nvPr/>
          </p:nvGrpSpPr>
          <p:grpSpPr bwMode="auto">
            <a:xfrm>
              <a:off x="4824" y="1117"/>
              <a:ext cx="84" cy="114"/>
              <a:chOff x="4500" y="9000"/>
              <a:chExt cx="1440" cy="1260"/>
            </a:xfrm>
          </p:grpSpPr>
          <p:sp>
            <p:nvSpPr>
              <p:cNvPr id="19513" name="AutoShape 93"/>
              <p:cNvSpPr>
                <a:spLocks noChangeArrowheads="1"/>
              </p:cNvSpPr>
              <p:nvPr/>
            </p:nvSpPr>
            <p:spPr bwMode="auto">
              <a:xfrm>
                <a:off x="4500" y="9000"/>
                <a:ext cx="1440" cy="180"/>
              </a:xfrm>
              <a:prstGeom prst="flowChartManualInpu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4" name="Line 94"/>
              <p:cNvSpPr>
                <a:spLocks noChangeShapeType="1"/>
              </p:cNvSpPr>
              <p:nvPr/>
            </p:nvSpPr>
            <p:spPr bwMode="auto">
              <a:xfrm flipH="1">
                <a:off x="468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5" name="Line 95"/>
              <p:cNvSpPr>
                <a:spLocks noChangeShapeType="1"/>
              </p:cNvSpPr>
              <p:nvPr/>
            </p:nvSpPr>
            <p:spPr bwMode="auto">
              <a:xfrm>
                <a:off x="5220" y="9180"/>
                <a:ext cx="54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4758" y="1139"/>
              <a:ext cx="86" cy="172"/>
              <a:chOff x="4500" y="8640"/>
              <a:chExt cx="720" cy="1440"/>
            </a:xfrm>
          </p:grpSpPr>
          <p:sp>
            <p:nvSpPr>
              <p:cNvPr id="19507" name="Oval 97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8" name="Line 98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9" name="Line 99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0" name="Line 100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1" name="Line 101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12" name="Line 102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03"/>
            <p:cNvGrpSpPr>
              <a:grpSpLocks/>
            </p:cNvGrpSpPr>
            <p:nvPr/>
          </p:nvGrpSpPr>
          <p:grpSpPr bwMode="auto">
            <a:xfrm>
              <a:off x="4017" y="1296"/>
              <a:ext cx="96" cy="120"/>
              <a:chOff x="6120" y="9180"/>
              <a:chExt cx="1080" cy="1440"/>
            </a:xfrm>
          </p:grpSpPr>
          <p:sp>
            <p:nvSpPr>
              <p:cNvPr id="19502" name="Arc 104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3" name="Line 105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4" name="Line 106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5" name="Arc 107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06" name="Freeform 108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00" name="Line 109"/>
            <p:cNvSpPr>
              <a:spLocks noChangeShapeType="1"/>
            </p:cNvSpPr>
            <p:nvPr/>
          </p:nvSpPr>
          <p:spPr bwMode="auto">
            <a:xfrm flipV="1">
              <a:off x="3913" y="1256"/>
              <a:ext cx="865" cy="1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1" name="Text Box 149"/>
            <p:cNvSpPr txBox="1">
              <a:spLocks noChangeArrowheads="1"/>
            </p:cNvSpPr>
            <p:nvPr/>
          </p:nvSpPr>
          <p:spPr bwMode="auto">
            <a:xfrm>
              <a:off x="3360" y="1478"/>
              <a:ext cx="249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“I saw a man who was on a hill and who had a telescope.”</a:t>
              </a:r>
            </a:p>
          </p:txBody>
        </p:sp>
      </p:grpSp>
      <p:grpSp>
        <p:nvGrpSpPr>
          <p:cNvPr id="21" name="Group 157"/>
          <p:cNvGrpSpPr>
            <a:grpSpLocks/>
          </p:cNvGrpSpPr>
          <p:nvPr/>
        </p:nvGrpSpPr>
        <p:grpSpPr bwMode="auto">
          <a:xfrm>
            <a:off x="4838400" y="2816935"/>
            <a:ext cx="3663360" cy="1221249"/>
            <a:chOff x="3360" y="1956"/>
            <a:chExt cx="2544" cy="848"/>
          </a:xfrm>
        </p:grpSpPr>
        <p:sp>
          <p:nvSpPr>
            <p:cNvPr id="19475" name="AutoShape 130"/>
            <p:cNvSpPr>
              <a:spLocks noChangeArrowheads="1"/>
            </p:cNvSpPr>
            <p:nvPr/>
          </p:nvSpPr>
          <p:spPr bwMode="auto">
            <a:xfrm>
              <a:off x="3768" y="2175"/>
              <a:ext cx="110" cy="110"/>
            </a:xfrm>
            <a:prstGeom prst="smileyFace">
              <a:avLst>
                <a:gd name="adj" fmla="val 4653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Freeform 131"/>
            <p:cNvSpPr>
              <a:spLocks/>
            </p:cNvSpPr>
            <p:nvPr/>
          </p:nvSpPr>
          <p:spPr bwMode="auto">
            <a:xfrm>
              <a:off x="4272" y="2112"/>
              <a:ext cx="1080" cy="216"/>
            </a:xfrm>
            <a:custGeom>
              <a:avLst/>
              <a:gdLst>
                <a:gd name="T0" fmla="*/ 0 w 1800"/>
                <a:gd name="T1" fmla="*/ 1260 h 1290"/>
                <a:gd name="T2" fmla="*/ 360 w 1800"/>
                <a:gd name="T3" fmla="*/ 1080 h 1290"/>
                <a:gd name="T4" fmla="*/ 900 w 1800"/>
                <a:gd name="T5" fmla="*/ 0 h 1290"/>
                <a:gd name="T6" fmla="*/ 1440 w 1800"/>
                <a:gd name="T7" fmla="*/ 1080 h 1290"/>
                <a:gd name="T8" fmla="*/ 1800 w 1800"/>
                <a:gd name="T9" fmla="*/ 1260 h 1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00"/>
                <a:gd name="T16" fmla="*/ 0 h 1290"/>
                <a:gd name="T17" fmla="*/ 1800 w 1800"/>
                <a:gd name="T18" fmla="*/ 1290 h 12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00" h="1290">
                  <a:moveTo>
                    <a:pt x="0" y="1260"/>
                  </a:moveTo>
                  <a:cubicBezTo>
                    <a:pt x="105" y="1275"/>
                    <a:pt x="210" y="1290"/>
                    <a:pt x="360" y="1080"/>
                  </a:cubicBezTo>
                  <a:cubicBezTo>
                    <a:pt x="510" y="870"/>
                    <a:pt x="720" y="0"/>
                    <a:pt x="900" y="0"/>
                  </a:cubicBezTo>
                  <a:cubicBezTo>
                    <a:pt x="1080" y="0"/>
                    <a:pt x="1290" y="870"/>
                    <a:pt x="1440" y="1080"/>
                  </a:cubicBezTo>
                  <a:cubicBezTo>
                    <a:pt x="1590" y="1290"/>
                    <a:pt x="1695" y="1275"/>
                    <a:pt x="180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AutoShape 132"/>
            <p:cNvSpPr>
              <a:spLocks noChangeArrowheads="1"/>
            </p:cNvSpPr>
            <p:nvPr/>
          </p:nvSpPr>
          <p:spPr bwMode="auto">
            <a:xfrm rot="-523284">
              <a:off x="3905" y="2181"/>
              <a:ext cx="144" cy="21"/>
            </a:xfrm>
            <a:prstGeom prst="flowChartManualInpu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Line 133"/>
            <p:cNvSpPr>
              <a:spLocks noChangeShapeType="1"/>
            </p:cNvSpPr>
            <p:nvPr/>
          </p:nvSpPr>
          <p:spPr bwMode="auto">
            <a:xfrm flipH="1">
              <a:off x="3924" y="2202"/>
              <a:ext cx="52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9" name="Line 134"/>
            <p:cNvSpPr>
              <a:spLocks noChangeShapeType="1"/>
            </p:cNvSpPr>
            <p:nvPr/>
          </p:nvSpPr>
          <p:spPr bwMode="auto">
            <a:xfrm>
              <a:off x="3976" y="2202"/>
              <a:ext cx="54" cy="1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35"/>
            <p:cNvGrpSpPr>
              <a:grpSpLocks/>
            </p:cNvGrpSpPr>
            <p:nvPr/>
          </p:nvGrpSpPr>
          <p:grpSpPr bwMode="auto">
            <a:xfrm>
              <a:off x="4667" y="1956"/>
              <a:ext cx="86" cy="171"/>
              <a:chOff x="4500" y="8640"/>
              <a:chExt cx="720" cy="1440"/>
            </a:xfrm>
          </p:grpSpPr>
          <p:sp>
            <p:nvSpPr>
              <p:cNvPr id="19489" name="Oval 136"/>
              <p:cNvSpPr>
                <a:spLocks noChangeArrowheads="1"/>
              </p:cNvSpPr>
              <p:nvPr/>
            </p:nvSpPr>
            <p:spPr bwMode="auto">
              <a:xfrm>
                <a:off x="4680" y="8640"/>
                <a:ext cx="360" cy="3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0" name="Line 137"/>
              <p:cNvSpPr>
                <a:spLocks noChangeShapeType="1"/>
              </p:cNvSpPr>
              <p:nvPr/>
            </p:nvSpPr>
            <p:spPr bwMode="auto">
              <a:xfrm>
                <a:off x="4860" y="900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1" name="Line 138"/>
              <p:cNvSpPr>
                <a:spLocks noChangeShapeType="1"/>
              </p:cNvSpPr>
              <p:nvPr/>
            </p:nvSpPr>
            <p:spPr bwMode="auto">
              <a:xfrm flipH="1">
                <a:off x="450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2" name="Line 139"/>
              <p:cNvSpPr>
                <a:spLocks noChangeShapeType="1"/>
              </p:cNvSpPr>
              <p:nvPr/>
            </p:nvSpPr>
            <p:spPr bwMode="auto">
              <a:xfrm>
                <a:off x="4860" y="9720"/>
                <a:ext cx="36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3" name="Line 140"/>
              <p:cNvSpPr>
                <a:spLocks noChangeShapeType="1"/>
              </p:cNvSpPr>
              <p:nvPr/>
            </p:nvSpPr>
            <p:spPr bwMode="auto">
              <a:xfrm flipH="1">
                <a:off x="450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94" name="Line 141"/>
              <p:cNvSpPr>
                <a:spLocks noChangeShapeType="1"/>
              </p:cNvSpPr>
              <p:nvPr/>
            </p:nvSpPr>
            <p:spPr bwMode="auto">
              <a:xfrm>
                <a:off x="4860" y="918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217" y="2021"/>
              <a:ext cx="96" cy="120"/>
              <a:chOff x="6120" y="9180"/>
              <a:chExt cx="1080" cy="1440"/>
            </a:xfrm>
          </p:grpSpPr>
          <p:sp>
            <p:nvSpPr>
              <p:cNvPr id="19484" name="Arc 143"/>
              <p:cNvSpPr>
                <a:spLocks/>
              </p:cNvSpPr>
              <p:nvPr/>
            </p:nvSpPr>
            <p:spPr bwMode="auto">
              <a:xfrm>
                <a:off x="6120" y="9392"/>
                <a:ext cx="1080" cy="1048"/>
              </a:xfrm>
              <a:custGeom>
                <a:avLst/>
                <a:gdLst>
                  <a:gd name="T0" fmla="*/ 594 w 21600"/>
                  <a:gd name="T1" fmla="*/ 0 h 35974"/>
                  <a:gd name="T2" fmla="*/ 602 w 21600"/>
                  <a:gd name="T3" fmla="*/ 1048 h 35974"/>
                  <a:gd name="T4" fmla="*/ 0 w 21600"/>
                  <a:gd name="T5" fmla="*/ 525 h 35974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35974"/>
                  <a:gd name="T11" fmla="*/ 21600 w 21600"/>
                  <a:gd name="T12" fmla="*/ 35974 h 3597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35974" fill="none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</a:path>
                  <a:path w="21600" h="35974" stroke="0" extrusionOk="0">
                    <a:moveTo>
                      <a:pt x="11885" y="-1"/>
                    </a:moveTo>
                    <a:cubicBezTo>
                      <a:pt x="17949" y="3996"/>
                      <a:pt x="21600" y="10772"/>
                      <a:pt x="21600" y="18036"/>
                    </a:cubicBezTo>
                    <a:cubicBezTo>
                      <a:pt x="21600" y="25236"/>
                      <a:pt x="18012" y="31962"/>
                      <a:pt x="12032" y="35973"/>
                    </a:cubicBezTo>
                    <a:lnTo>
                      <a:pt x="0" y="1803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5" name="Line 144"/>
              <p:cNvSpPr>
                <a:spLocks noChangeShapeType="1"/>
              </p:cNvSpPr>
              <p:nvPr/>
            </p:nvSpPr>
            <p:spPr bwMode="auto">
              <a:xfrm flipV="1">
                <a:off x="6120" y="918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6" name="Line 145"/>
              <p:cNvSpPr>
                <a:spLocks noChangeShapeType="1"/>
              </p:cNvSpPr>
              <p:nvPr/>
            </p:nvSpPr>
            <p:spPr bwMode="auto">
              <a:xfrm>
                <a:off x="6120" y="9900"/>
                <a:ext cx="90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7" name="Arc 146"/>
              <p:cNvSpPr>
                <a:spLocks/>
              </p:cNvSpPr>
              <p:nvPr/>
            </p:nvSpPr>
            <p:spPr bwMode="auto">
              <a:xfrm>
                <a:off x="6120" y="9561"/>
                <a:ext cx="1080" cy="673"/>
              </a:xfrm>
              <a:custGeom>
                <a:avLst/>
                <a:gdLst>
                  <a:gd name="T0" fmla="*/ 891 w 21600"/>
                  <a:gd name="T1" fmla="*/ 0 h 23087"/>
                  <a:gd name="T2" fmla="*/ 933 w 21600"/>
                  <a:gd name="T3" fmla="*/ 673 h 23087"/>
                  <a:gd name="T4" fmla="*/ 0 w 21600"/>
                  <a:gd name="T5" fmla="*/ 356 h 23087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3087"/>
                  <a:gd name="T11" fmla="*/ 21600 w 21600"/>
                  <a:gd name="T12" fmla="*/ 23087 h 230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3087" fill="none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</a:path>
                  <a:path w="21600" h="23087" stroke="0" extrusionOk="0">
                    <a:moveTo>
                      <a:pt x="17810" y="-1"/>
                    </a:moveTo>
                    <a:cubicBezTo>
                      <a:pt x="20278" y="3597"/>
                      <a:pt x="21600" y="7858"/>
                      <a:pt x="21600" y="12221"/>
                    </a:cubicBezTo>
                    <a:cubicBezTo>
                      <a:pt x="21600" y="16038"/>
                      <a:pt x="20588" y="19787"/>
                      <a:pt x="18667" y="23086"/>
                    </a:cubicBezTo>
                    <a:lnTo>
                      <a:pt x="0" y="12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88" name="Freeform 147"/>
              <p:cNvSpPr>
                <a:spLocks/>
              </p:cNvSpPr>
              <p:nvPr/>
            </p:nvSpPr>
            <p:spPr bwMode="auto">
              <a:xfrm>
                <a:off x="6120" y="9540"/>
                <a:ext cx="900" cy="720"/>
              </a:xfrm>
              <a:custGeom>
                <a:avLst/>
                <a:gdLst>
                  <a:gd name="T0" fmla="*/ 0 w 900"/>
                  <a:gd name="T1" fmla="*/ 360 h 720"/>
                  <a:gd name="T2" fmla="*/ 900 w 900"/>
                  <a:gd name="T3" fmla="*/ 720 h 720"/>
                  <a:gd name="T4" fmla="*/ 900 w 900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900"/>
                  <a:gd name="T10" fmla="*/ 0 h 720"/>
                  <a:gd name="T11" fmla="*/ 900 w 900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00" h="720">
                    <a:moveTo>
                      <a:pt x="0" y="360"/>
                    </a:moveTo>
                    <a:lnTo>
                      <a:pt x="900" y="720"/>
                    </a:lnTo>
                    <a:lnTo>
                      <a:pt x="900" y="0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482" name="Line 148"/>
            <p:cNvSpPr>
              <a:spLocks noChangeShapeType="1"/>
            </p:cNvSpPr>
            <p:nvPr/>
          </p:nvSpPr>
          <p:spPr bwMode="auto">
            <a:xfrm flipV="1">
              <a:off x="3888" y="2081"/>
              <a:ext cx="751" cy="1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Text Box 150"/>
            <p:cNvSpPr txBox="1">
              <a:spLocks noChangeArrowheads="1"/>
            </p:cNvSpPr>
            <p:nvPr/>
          </p:nvSpPr>
          <p:spPr bwMode="auto">
            <a:xfrm>
              <a:off x="3360" y="2355"/>
              <a:ext cx="2544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0" tIns="45706" rIns="91410" bIns="45706">
              <a:prstTxWarp prst="textNoShape">
                <a:avLst/>
              </a:prstTxWarp>
              <a:spAutoFit/>
            </a:bodyPr>
            <a:lstStyle/>
            <a:p>
              <a:pPr defTabSz="828013"/>
              <a:r>
                <a:rPr lang="en-US" dirty="0">
                  <a:ea typeface="Times New Roman" charset="0"/>
                  <a:cs typeface="Times New Roman" charset="0"/>
                </a:rPr>
                <a:t>“Using a telescope, I saw a man who was on a hill.”</a:t>
              </a:r>
              <a:r>
                <a:rPr lang="en-US" dirty="0"/>
                <a:t> </a:t>
              </a:r>
            </a:p>
          </p:txBody>
        </p:sp>
      </p:grpSp>
      <p:sp>
        <p:nvSpPr>
          <p:cNvPr id="19473" name="Text Box 151"/>
          <p:cNvSpPr txBox="1">
            <a:spLocks noChangeArrowheads="1"/>
          </p:cNvSpPr>
          <p:nvPr/>
        </p:nvSpPr>
        <p:spPr bwMode="auto">
          <a:xfrm>
            <a:off x="6220800" y="4216763"/>
            <a:ext cx="1451520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18" tIns="41460" rIns="82918" bIns="41460">
            <a:prstTxWarp prst="textNoShape">
              <a:avLst/>
            </a:prstTxWarp>
            <a:spAutoFit/>
          </a:bodyPr>
          <a:lstStyle/>
          <a:p>
            <a:pPr defTabSz="828013">
              <a:spcBef>
                <a:spcPct val="50000"/>
              </a:spcBef>
            </a:pPr>
            <a:r>
              <a:rPr lang="en-US" dirty="0"/>
              <a:t>. . .</a:t>
            </a:r>
          </a:p>
        </p:txBody>
      </p:sp>
      <p:sp>
        <p:nvSpPr>
          <p:cNvPr id="19474" name="Text Box 152"/>
          <p:cNvSpPr txBox="1">
            <a:spLocks noChangeArrowheads="1"/>
          </p:cNvSpPr>
          <p:nvPr/>
        </p:nvSpPr>
        <p:spPr bwMode="auto">
          <a:xfrm>
            <a:off x="1952640" y="5325679"/>
            <a:ext cx="4074587" cy="36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18" tIns="41460" rIns="82918" bIns="41460">
            <a:prstTxWarp prst="textNoShape">
              <a:avLst/>
            </a:prstTxWarp>
            <a:spAutoFit/>
          </a:bodyPr>
          <a:lstStyle/>
          <a:p>
            <a:pPr defTabSz="828013"/>
            <a:r>
              <a:rPr lang="en-US" dirty="0">
                <a:solidFill>
                  <a:srgbClr val="0000CC"/>
                </a:solidFill>
              </a:rPr>
              <a:t>I saw the man on the hill with the telescope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4706</TotalTime>
  <Words>4958</Words>
  <Application>Microsoft Macintosh PowerPoint</Application>
  <PresentationFormat>On-screen Show (4:3)</PresentationFormat>
  <Paragraphs>1482</Paragraphs>
  <Slides>120</Slides>
  <Notes>75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120</vt:i4>
      </vt:variant>
    </vt:vector>
  </HeadingPairs>
  <TitlesOfParts>
    <vt:vector size="122" baseType="lpstr">
      <vt:lpstr>Median</vt:lpstr>
      <vt:lpstr>Microsoft Equation</vt:lpstr>
      <vt:lpstr>Grammars</vt:lpstr>
      <vt:lpstr>Admin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Grammar questions</vt:lpstr>
      <vt:lpstr>Grammar questions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Parsing</vt:lpstr>
      <vt:lpstr>Parsing</vt:lpstr>
      <vt:lpstr>Parsing</vt:lpstr>
      <vt:lpstr>Parsing ambiguity</vt:lpstr>
      <vt:lpstr>A Simple PCFG</vt:lpstr>
      <vt:lpstr>PowerPoint Presentation</vt:lpstr>
      <vt:lpstr>PowerPoint Presentation</vt:lpstr>
      <vt:lpstr>Parsing problems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Grammar Equivalence</vt:lpstr>
      <vt:lpstr> Normal Forms</vt:lpstr>
      <vt:lpstr>CNF Grammar</vt:lpstr>
      <vt:lpstr> Probabilistic Grammar Conversion</vt:lpstr>
      <vt:lpstr>Grammar questions</vt:lpstr>
      <vt:lpstr>Parsing</vt:lpstr>
      <vt:lpstr>Parsing</vt:lpstr>
      <vt:lpstr>Parsing</vt:lpstr>
      <vt:lpstr>Parsing</vt:lpstr>
      <vt:lpstr>Parsing Example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Top Down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Bottom Up Parsing</vt:lpstr>
      <vt:lpstr>Parsing</vt:lpstr>
      <vt:lpstr>Why is parsing hard?</vt:lpstr>
      <vt:lpstr>Why is parsing hard?</vt:lpstr>
      <vt:lpstr>Structural Ambiguity Can Give Exponential Parses</vt:lpstr>
      <vt:lpstr>Dynamic Programming Parsing</vt:lpstr>
      <vt:lpstr>Dynamic Programming Parsing Methods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366</cp:revision>
  <dcterms:created xsi:type="dcterms:W3CDTF">2011-02-15T02:25:13Z</dcterms:created>
  <dcterms:modified xsi:type="dcterms:W3CDTF">2011-10-06T19:16:09Z</dcterms:modified>
</cp:coreProperties>
</file>