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4"/>
  </p:notesMasterIdLst>
  <p:sldIdLst>
    <p:sldId id="481" r:id="rId2"/>
    <p:sldId id="256" r:id="rId3"/>
    <p:sldId id="356" r:id="rId4"/>
    <p:sldId id="358" r:id="rId5"/>
    <p:sldId id="350" r:id="rId6"/>
    <p:sldId id="351" r:id="rId7"/>
    <p:sldId id="352" r:id="rId8"/>
    <p:sldId id="353" r:id="rId9"/>
    <p:sldId id="354" r:id="rId10"/>
    <p:sldId id="355" r:id="rId11"/>
    <p:sldId id="300" r:id="rId12"/>
    <p:sldId id="301" r:id="rId13"/>
    <p:sldId id="302" r:id="rId14"/>
    <p:sldId id="362" r:id="rId15"/>
    <p:sldId id="418" r:id="rId16"/>
    <p:sldId id="420" r:id="rId17"/>
    <p:sldId id="421" r:id="rId18"/>
    <p:sldId id="422" r:id="rId19"/>
    <p:sldId id="470" r:id="rId20"/>
    <p:sldId id="419" r:id="rId21"/>
    <p:sldId id="423" r:id="rId22"/>
    <p:sldId id="424" r:id="rId23"/>
    <p:sldId id="431" r:id="rId24"/>
    <p:sldId id="425" r:id="rId25"/>
    <p:sldId id="426" r:id="rId26"/>
    <p:sldId id="428" r:id="rId27"/>
    <p:sldId id="427" r:id="rId28"/>
    <p:sldId id="429" r:id="rId29"/>
    <p:sldId id="432" r:id="rId30"/>
    <p:sldId id="433" r:id="rId31"/>
    <p:sldId id="434" r:id="rId32"/>
    <p:sldId id="435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5" autoAdjust="0"/>
    <p:restoredTop sz="94660"/>
  </p:normalViewPr>
  <p:slideViewPr>
    <p:cSldViewPr snapToObjects="1">
      <p:cViewPr varScale="1">
        <p:scale>
          <a:sx n="78" d="100"/>
          <a:sy n="78" d="100"/>
        </p:scale>
        <p:origin x="-111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57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 new technology:</a:t>
            </a:r>
            <a:endParaRPr lang="en-US" baseline="0" dirty="0" smtClean="0"/>
          </a:p>
          <a:p>
            <a:pPr>
              <a:buFontTx/>
              <a:buChar char="-"/>
            </a:pPr>
            <a:r>
              <a:rPr lang="en-US" baseline="0" dirty="0" smtClean="0"/>
              <a:t>- </a:t>
            </a:r>
            <a:r>
              <a:rPr lang="en-US" baseline="0" dirty="0" err="1" smtClean="0"/>
              <a:t>googled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googling</a:t>
            </a:r>
            <a:endParaRPr lang="en-US" baseline="0" dirty="0" smtClean="0"/>
          </a:p>
          <a:p>
            <a:pPr>
              <a:buFontTx/>
              <a:buChar char="-"/>
            </a:pPr>
            <a:r>
              <a:rPr lang="en-US" dirty="0" smtClean="0"/>
              <a:t>- tweeted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987B23-61E1-4746-9D7B-449CD17B9B7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987B23-61E1-4746-9D7B-449CD17B9B7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3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2F50E7-E54D-B745-ADAD-276DF723177E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tag sets</a:t>
            </a:r>
            <a:r>
              <a:rPr lang="en-US" baseline="0" dirty="0" smtClean="0"/>
              <a:t> also include tags for punctuation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C1BF32-1E22-E44F-B6DD-CF8EBC762BCE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9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F3337C-A74E-DD4C-B334-C4D23B12BD0C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70684F-98EE-F14A-BF27-EC16542B88E7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719A3A-E401-CF46-8FF8-B75D7AD7FF4B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maya.cs.depaul.edu/~classes/ds575/porter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tartarus.org/~martin/PorterStemmer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nlp.stanford.edu/links/statnlp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700" y="838200"/>
            <a:ext cx="7086600" cy="43942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298448" y="6172200"/>
            <a:ext cx="7312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</a:t>
            </a:r>
            <a:r>
              <a:rPr lang="en-US" dirty="0" err="1" smtClean="0"/>
              <a:t>www.geekosystem.com/google</a:t>
            </a:r>
            <a:r>
              <a:rPr lang="en-US" dirty="0" smtClean="0"/>
              <a:t>-conversation/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Agglutinative: Finnish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81000" y="2232075"/>
            <a:ext cx="8610600" cy="294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</a:t>
            </a:r>
            <a:r>
              <a:rPr lang="en-US" sz="2400" dirty="0">
                <a:latin typeface="Linguistics 105" charset="0"/>
              </a:rPr>
              <a:t> 'the-</a:t>
            </a:r>
            <a:r>
              <a:rPr lang="en-US" sz="2400" dirty="0" smtClean="0">
                <a:latin typeface="Linguistics 105" charset="0"/>
              </a:rPr>
              <a:t>house’					</a:t>
            </a:r>
            <a:r>
              <a:rPr lang="en-US" sz="2400" dirty="0" err="1" smtClean="0">
                <a:latin typeface="Linguistics 105" charset="0"/>
              </a:rPr>
              <a:t>kaup</a:t>
            </a:r>
            <a:r>
              <a:rPr lang="en-US" sz="2400" dirty="0">
                <a:latin typeface="Linguistics 105" charset="0"/>
              </a:rPr>
              <a:t>-pa 'the-shop'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talo-ni</a:t>
            </a:r>
            <a:r>
              <a:rPr lang="en-US" sz="2400" dirty="0">
                <a:latin typeface="Linguistics 105" charset="0"/>
              </a:rPr>
              <a:t> 'my house' 	</a:t>
            </a:r>
            <a:r>
              <a:rPr lang="en-US" sz="2400" dirty="0" smtClean="0">
                <a:latin typeface="Linguistics 105" charset="0"/>
              </a:rPr>
              <a:t>			</a:t>
            </a:r>
            <a:r>
              <a:rPr lang="en-US" sz="2400" dirty="0" err="1" smtClean="0">
                <a:latin typeface="Linguistics 105" charset="0"/>
              </a:rPr>
              <a:t>kaup</a:t>
            </a:r>
            <a:r>
              <a:rPr lang="en-US" sz="2400" dirty="0" err="1">
                <a:latin typeface="Linguistics 105" charset="0"/>
              </a:rPr>
              <a:t>-pa-ni</a:t>
            </a:r>
            <a:r>
              <a:rPr lang="en-US" sz="2400" dirty="0">
                <a:latin typeface="Linguistics 105" charset="0"/>
              </a:rPr>
              <a:t> 'my shop'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talo-ssa</a:t>
            </a:r>
            <a:r>
              <a:rPr lang="en-US" sz="2400" dirty="0">
                <a:latin typeface="Linguistics 105" charset="0"/>
              </a:rPr>
              <a:t> 'in the-house' 	</a:t>
            </a:r>
            <a:r>
              <a:rPr lang="en-US" sz="2400" dirty="0" smtClean="0">
                <a:latin typeface="Linguistics 105" charset="0"/>
              </a:rPr>
              <a:t>		</a:t>
            </a:r>
            <a:r>
              <a:rPr lang="en-US" sz="2400" dirty="0" err="1" smtClean="0">
                <a:latin typeface="Linguistics 105" charset="0"/>
              </a:rPr>
              <a:t>kaup</a:t>
            </a:r>
            <a:r>
              <a:rPr lang="en-US" sz="2400" dirty="0" err="1">
                <a:latin typeface="Linguistics 105" charset="0"/>
              </a:rPr>
              <a:t>-a-ssa</a:t>
            </a:r>
            <a:r>
              <a:rPr lang="en-US" sz="2400" dirty="0">
                <a:latin typeface="Linguistics 105" charset="0"/>
              </a:rPr>
              <a:t> 'in the-shop'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talo-ssa-ni</a:t>
            </a:r>
            <a:r>
              <a:rPr lang="en-US" sz="2400" dirty="0">
                <a:latin typeface="Linguistics 105" charset="0"/>
              </a:rPr>
              <a:t> 'in my house’</a:t>
            </a:r>
            <a:r>
              <a:rPr lang="en-US" sz="2400" dirty="0" smtClean="0">
                <a:latin typeface="Linguistics 105" charset="0"/>
              </a:rPr>
              <a:t>		</a:t>
            </a:r>
            <a:r>
              <a:rPr lang="en-US" sz="2400" dirty="0" err="1" smtClean="0">
                <a:latin typeface="Linguistics 105" charset="0"/>
              </a:rPr>
              <a:t>kaup</a:t>
            </a:r>
            <a:r>
              <a:rPr lang="en-US" sz="2400" dirty="0" err="1">
                <a:latin typeface="Linguistics 105" charset="0"/>
              </a:rPr>
              <a:t>-a-ssa-ni</a:t>
            </a:r>
            <a:r>
              <a:rPr lang="en-US" sz="2400" dirty="0">
                <a:latin typeface="Linguistics 105" charset="0"/>
              </a:rPr>
              <a:t> 'in my shop'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talo-i-ssa</a:t>
            </a:r>
            <a:r>
              <a:rPr lang="en-US" sz="2400" dirty="0">
                <a:latin typeface="Linguistics 105" charset="0"/>
              </a:rPr>
              <a:t> 'in the-houses’</a:t>
            </a:r>
            <a:r>
              <a:rPr lang="en-US" sz="2400" dirty="0" smtClean="0">
                <a:latin typeface="Linguistics 105" charset="0"/>
              </a:rPr>
              <a:t>		</a:t>
            </a:r>
            <a:r>
              <a:rPr lang="en-US" sz="2400" dirty="0" err="1" smtClean="0">
                <a:latin typeface="Linguistics 105" charset="0"/>
              </a:rPr>
              <a:t>kaup</a:t>
            </a:r>
            <a:r>
              <a:rPr lang="en-US" sz="2400" dirty="0" err="1">
                <a:latin typeface="Linguistics 105" charset="0"/>
              </a:rPr>
              <a:t>-o-i-ssa</a:t>
            </a:r>
            <a:r>
              <a:rPr lang="en-US" sz="2400" dirty="0">
                <a:latin typeface="Linguistics 105" charset="0"/>
              </a:rPr>
              <a:t> 'in the-shops'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talo-i-ssa-ni</a:t>
            </a:r>
            <a:r>
              <a:rPr lang="en-US" sz="2400" dirty="0">
                <a:latin typeface="Linguistics 105" charset="0"/>
              </a:rPr>
              <a:t> 'in my houses’</a:t>
            </a:r>
            <a:r>
              <a:rPr lang="en-US" sz="2400" dirty="0" smtClean="0">
                <a:latin typeface="Linguistics 105" charset="0"/>
              </a:rPr>
              <a:t>		</a:t>
            </a:r>
            <a:r>
              <a:rPr lang="en-US" sz="2400" dirty="0" err="1" smtClean="0">
                <a:latin typeface="Linguistics 105" charset="0"/>
              </a:rPr>
              <a:t>kaup</a:t>
            </a:r>
            <a:r>
              <a:rPr lang="en-US" sz="2400" dirty="0" err="1">
                <a:latin typeface="Linguistics 105" charset="0"/>
              </a:rPr>
              <a:t>-o-i-ssa-ni</a:t>
            </a:r>
            <a:r>
              <a:rPr lang="en-US" sz="2400" dirty="0">
                <a:latin typeface="Linguistics 105" charset="0"/>
              </a:rPr>
              <a:t> 'in my shops'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Stemming (baby lemmatization)</a:t>
            </a: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/>
              <a:t>Reduce</a:t>
            </a:r>
            <a:r>
              <a:rPr lang="en-US" dirty="0" smtClean="0"/>
              <a:t> a word </a:t>
            </a:r>
            <a:r>
              <a:rPr lang="en-US" dirty="0"/>
              <a:t>to </a:t>
            </a:r>
            <a:r>
              <a:rPr lang="en-US" dirty="0" smtClean="0"/>
              <a:t>the main morpheme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777875" y="16716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1447800" y="2895600"/>
            <a:ext cx="1835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automate</a:t>
            </a:r>
          </a:p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automates</a:t>
            </a:r>
            <a:b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automatic</a:t>
            </a:r>
          </a:p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automation</a:t>
            </a: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1524000" y="4495800"/>
            <a:ext cx="1322388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run</a:t>
            </a:r>
          </a:p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runs</a:t>
            </a:r>
          </a:p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running</a:t>
            </a:r>
          </a:p>
        </p:txBody>
      </p:sp>
      <p:sp>
        <p:nvSpPr>
          <p:cNvPr id="38922" name="AutoShape 10"/>
          <p:cNvSpPr>
            <a:spLocks noChangeArrowheads="1"/>
          </p:cNvSpPr>
          <p:nvPr/>
        </p:nvSpPr>
        <p:spPr bwMode="auto">
          <a:xfrm>
            <a:off x="4267200" y="3352800"/>
            <a:ext cx="685800" cy="4572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3" name="AutoShape 11"/>
          <p:cNvSpPr>
            <a:spLocks noChangeArrowheads="1"/>
          </p:cNvSpPr>
          <p:nvPr/>
        </p:nvSpPr>
        <p:spPr bwMode="auto">
          <a:xfrm>
            <a:off x="4267200" y="4800600"/>
            <a:ext cx="685800" cy="4572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5997575" y="3276600"/>
            <a:ext cx="13938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 b="1" i="1">
                <a:solidFill>
                  <a:schemeClr val="hlink"/>
                </a:solidFill>
                <a:ea typeface="ＭＳ Ｐゴシック" charset="-128"/>
                <a:cs typeface="ＭＳ Ｐゴシック" charset="-128"/>
              </a:rPr>
              <a:t>automat</a:t>
            </a:r>
          </a:p>
        </p:txBody>
      </p:sp>
      <p:sp>
        <p:nvSpPr>
          <p:cNvPr id="38925" name="Rectangle 13"/>
          <p:cNvSpPr>
            <a:spLocks noChangeArrowheads="1"/>
          </p:cNvSpPr>
          <p:nvPr/>
        </p:nvSpPr>
        <p:spPr bwMode="auto">
          <a:xfrm>
            <a:off x="5997575" y="4754563"/>
            <a:ext cx="6889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 b="1" i="1">
                <a:solidFill>
                  <a:schemeClr val="hlink"/>
                </a:solidFill>
                <a:ea typeface="ＭＳ Ｐゴシック" charset="-128"/>
                <a:cs typeface="ＭＳ Ｐゴシック" charset="-128"/>
              </a:rPr>
              <a:t>run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Stemming example</a:t>
            </a:r>
          </a:p>
        </p:txBody>
      </p:sp>
      <p:sp>
        <p:nvSpPr>
          <p:cNvPr id="185349" name="Rectangle 5"/>
          <p:cNvSpPr>
            <a:spLocks noChangeArrowheads="1"/>
          </p:cNvSpPr>
          <p:nvPr/>
        </p:nvSpPr>
        <p:spPr bwMode="auto">
          <a:xfrm>
            <a:off x="3429000" y="25717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5351" name="Rectangle 7"/>
          <p:cNvSpPr>
            <a:spLocks noChangeArrowheads="1"/>
          </p:cNvSpPr>
          <p:nvPr/>
        </p:nvSpPr>
        <p:spPr bwMode="auto">
          <a:xfrm>
            <a:off x="381000" y="2438400"/>
            <a:ext cx="77378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ea typeface="ＭＳ Ｐゴシック" charset="-128"/>
                <a:cs typeface="ＭＳ Ｐゴシック" charset="-128"/>
              </a:rPr>
              <a:t>This is a poorly constructed example using the Porter stemmer.</a:t>
            </a:r>
            <a:endParaRPr lang="en-US" sz="2400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5352" name="Rectangle 8"/>
          <p:cNvSpPr>
            <a:spLocks noChangeArrowheads="1"/>
          </p:cNvSpPr>
          <p:nvPr/>
        </p:nvSpPr>
        <p:spPr bwMode="auto">
          <a:xfrm>
            <a:off x="1143000" y="5638800"/>
            <a:ext cx="7086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ea typeface="ＭＳ Ｐゴシック" charset="-128"/>
                <a:cs typeface="ＭＳ Ｐゴシック" charset="-128"/>
                <a:hlinkClick r:id="rId3"/>
              </a:rPr>
              <a:t>http://maya.cs.depaul.edu/~classes/ds575/porter.html</a:t>
            </a:r>
            <a:r>
              <a:rPr lang="en-US" sz="2000" dirty="0" smtClean="0">
                <a:ea typeface="ＭＳ Ｐゴシック" charset="-128"/>
                <a:cs typeface="ＭＳ Ｐゴシック" charset="-128"/>
              </a:rPr>
              <a:t> </a:t>
            </a:r>
          </a:p>
          <a:p>
            <a:r>
              <a:rPr lang="en-US" sz="2000" dirty="0" smtClean="0">
                <a:ea typeface="ＭＳ Ｐゴシック" charset="-128"/>
                <a:cs typeface="ＭＳ Ｐゴシック" charset="-128"/>
              </a:rPr>
              <a:t>(or you can download versions online)</a:t>
            </a:r>
            <a:endParaRPr lang="en-US" sz="2000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81000" y="3500735"/>
            <a:ext cx="6955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ea typeface="ＭＳ Ｐゴシック" charset="-128"/>
                <a:cs typeface="ＭＳ Ｐゴシック" charset="-128"/>
              </a:rPr>
              <a:t>This is a </a:t>
            </a:r>
            <a:r>
              <a:rPr lang="en-US" sz="2400" dirty="0" err="1" smtClean="0">
                <a:solidFill>
                  <a:srgbClr val="FF0000"/>
                </a:solidFill>
                <a:ea typeface="ＭＳ Ｐゴシック" charset="-128"/>
                <a:cs typeface="ＭＳ Ｐゴシック" charset="-128"/>
              </a:rPr>
              <a:t>poorli</a:t>
            </a:r>
            <a:r>
              <a:rPr lang="en-US" sz="2400" dirty="0" smtClean="0">
                <a:solidFill>
                  <a:srgbClr val="FF0000"/>
                </a:solidFill>
                <a:ea typeface="ＭＳ Ｐゴシック" charset="-128"/>
                <a:cs typeface="ＭＳ Ｐゴシック" charset="-128"/>
              </a:rPr>
              <a:t> construct</a:t>
            </a:r>
            <a:r>
              <a:rPr lang="en-US" sz="2400" dirty="0" smtClean="0">
                <a:ea typeface="ＭＳ Ｐゴシック" charset="-128"/>
                <a:cs typeface="ＭＳ Ｐゴシック" charset="-128"/>
              </a:rPr>
              <a:t> example </a:t>
            </a:r>
            <a:r>
              <a:rPr lang="en-US" sz="2400" dirty="0" smtClean="0">
                <a:solidFill>
                  <a:srgbClr val="FF0000"/>
                </a:solidFill>
                <a:ea typeface="ＭＳ Ｐゴシック" charset="-128"/>
                <a:cs typeface="ＭＳ Ｐゴシック" charset="-128"/>
              </a:rPr>
              <a:t>us</a:t>
            </a:r>
            <a:r>
              <a:rPr lang="en-US" sz="2400" dirty="0" smtClean="0">
                <a:ea typeface="ＭＳ Ｐゴシック" charset="-128"/>
                <a:cs typeface="ＭＳ Ｐゴシック" charset="-128"/>
              </a:rPr>
              <a:t> the Porter stemmer.</a:t>
            </a:r>
            <a:endParaRPr lang="en-US" sz="2400" dirty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Porter’s algorithm (1980)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Most common algorithm for stemming English</a:t>
            </a:r>
          </a:p>
          <a:p>
            <a:pPr lvl="1"/>
            <a:r>
              <a:rPr lang="en-US">
                <a:ea typeface="ＭＳ Ｐゴシック" charset="-128"/>
              </a:rPr>
              <a:t>Results suggest it’s at least as good as other stemming options</a:t>
            </a:r>
          </a:p>
          <a:p>
            <a:r>
              <a:rPr lang="en-US"/>
              <a:t>Multiple sequential phases of reductions using rules, e.g.</a:t>
            </a:r>
          </a:p>
          <a:p>
            <a:pPr lvl="1"/>
            <a:r>
              <a:rPr lang="en-US">
                <a:ea typeface="ＭＳ Ｐゴシック" charset="-128"/>
              </a:rPr>
              <a:t>sses </a:t>
            </a:r>
            <a:r>
              <a:rPr lang="en-US">
                <a:ea typeface="ＭＳ Ｐゴシック" charset="-128"/>
                <a:sym typeface="Symbol" charset="2"/>
              </a:rPr>
              <a:t> ss</a:t>
            </a:r>
          </a:p>
          <a:p>
            <a:pPr lvl="1"/>
            <a:r>
              <a:rPr lang="en-US">
                <a:ea typeface="ＭＳ Ｐゴシック" charset="-128"/>
              </a:rPr>
              <a:t>ies </a:t>
            </a:r>
            <a:r>
              <a:rPr lang="en-US">
                <a:ea typeface="ＭＳ Ｐゴシック" charset="-128"/>
                <a:sym typeface="Symbol" charset="2"/>
              </a:rPr>
              <a:t> i</a:t>
            </a:r>
          </a:p>
          <a:p>
            <a:pPr lvl="1"/>
            <a:r>
              <a:rPr lang="en-US">
                <a:ea typeface="ＭＳ Ｐゴシック" charset="-128"/>
              </a:rPr>
              <a:t>ational </a:t>
            </a:r>
            <a:r>
              <a:rPr lang="en-US">
                <a:ea typeface="ＭＳ Ｐゴシック" charset="-128"/>
                <a:sym typeface="Symbol" charset="2"/>
              </a:rPr>
              <a:t> ate</a:t>
            </a:r>
          </a:p>
          <a:p>
            <a:pPr lvl="1"/>
            <a:r>
              <a:rPr lang="en-US">
                <a:ea typeface="ＭＳ Ｐゴシック" charset="-128"/>
              </a:rPr>
              <a:t>tional </a:t>
            </a:r>
            <a:r>
              <a:rPr lang="en-US">
                <a:ea typeface="ＭＳ Ｐゴシック" charset="-128"/>
                <a:sym typeface="Symbol" charset="2"/>
              </a:rPr>
              <a:t> tion</a:t>
            </a:r>
          </a:p>
          <a:p>
            <a:r>
              <a:rPr lang="en-US">
                <a:hlinkClick r:id="rId3"/>
              </a:rPr>
              <a:t>http://tartarus.org/~martin/PorterStemmer/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is Syntax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Study of structure of language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Examine the rules of how words interact and go together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Rules governing grammaticality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 will give you one perspective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no single correct theory of syntax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still an active field of research in linguistics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we will often use it as a tool/stepping stone for other applications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in language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3091934"/>
            <a:ext cx="6626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man        all the way home.</a:t>
            </a:r>
            <a:endParaRPr lang="en-US" sz="40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352800" y="3656012"/>
            <a:ext cx="9144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3390106" y="4304506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57400" y="49530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are some examples of words that can/can’t go here?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in language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3091934"/>
            <a:ext cx="6626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man        all the way home.</a:t>
            </a:r>
            <a:endParaRPr lang="en-US" sz="40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352800" y="3656012"/>
            <a:ext cx="9144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3390106" y="4304506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57400" y="49530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why can’t some words go here?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in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810000"/>
            <a:ext cx="8153400" cy="2286000"/>
          </a:xfrm>
        </p:spPr>
        <p:txBody>
          <a:bodyPr/>
          <a:lstStyle/>
          <a:p>
            <a:r>
              <a:rPr lang="en-US" dirty="0" smtClean="0"/>
              <a:t>Language is bound by a set of rules</a:t>
            </a:r>
          </a:p>
          <a:p>
            <a:r>
              <a:rPr lang="en-US" dirty="0" smtClean="0"/>
              <a:t>It’s not clear exactly the form of these rules, however, people can generally recognize them</a:t>
            </a:r>
          </a:p>
          <a:p>
            <a:r>
              <a:rPr lang="en-US" dirty="0" smtClean="0"/>
              <a:t>This is syntax!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1905000"/>
            <a:ext cx="6626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man flew all the way home.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!=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886200"/>
            <a:ext cx="8153400" cy="2209800"/>
          </a:xfrm>
        </p:spPr>
        <p:txBody>
          <a:bodyPr/>
          <a:lstStyle/>
          <a:p>
            <a:r>
              <a:rPr lang="en-US" dirty="0" smtClean="0"/>
              <a:t>Syntax is only concerned with how words interact from a grammatical standpoint, not semantically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1905000"/>
            <a:ext cx="66263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Colorless green ideas sleep furiously.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Parts of speech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43000" y="2057400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are parts of speech (think 3</a:t>
            </a:r>
            <a:r>
              <a:rPr lang="en-US" sz="2800" baseline="30000" dirty="0" smtClean="0">
                <a:solidFill>
                  <a:srgbClr val="FF0000"/>
                </a:solidFill>
              </a:rPr>
              <a:t>rd</a:t>
            </a:r>
            <a:r>
              <a:rPr lang="en-US" sz="2800" dirty="0" smtClean="0">
                <a:solidFill>
                  <a:srgbClr val="FF0000"/>
                </a:solidFill>
              </a:rPr>
              <a:t> grade)?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124200"/>
            <a:ext cx="2819400" cy="31692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NLP Linguistics 101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David Kauchak</a:t>
            </a:r>
          </a:p>
          <a:p>
            <a:r>
              <a:rPr lang="en-US" dirty="0" smtClean="0"/>
              <a:t>CS457 </a:t>
            </a:r>
            <a:r>
              <a:rPr lang="en-US" smtClean="0"/>
              <a:t>– Fall </a:t>
            </a:r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34200" y="6211669"/>
            <a:ext cx="2514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some slides adapted from Ray Mooney</a:t>
            </a:r>
            <a:endParaRPr lang="en-US" sz="160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Parts of speech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" y="1676400"/>
            <a:ext cx="8153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Parts of speech are constructed by grouping words that function similarly:</a:t>
            </a:r>
          </a:p>
          <a:p>
            <a:r>
              <a:rPr lang="en-US" sz="2400" dirty="0" smtClean="0"/>
              <a:t>	- with respect to the words that can occur nearby </a:t>
            </a:r>
          </a:p>
          <a:p>
            <a:r>
              <a:rPr lang="en-US" sz="2400" dirty="0" smtClean="0"/>
              <a:t>	- and by their morphological properties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3488591"/>
            <a:ext cx="6626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man        all the way home.</a:t>
            </a:r>
            <a:endParaRPr lang="en-US" sz="40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352800" y="4052669"/>
            <a:ext cx="9144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81200" y="4348877"/>
            <a:ext cx="2057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ran</a:t>
            </a:r>
          </a:p>
          <a:p>
            <a:r>
              <a:rPr lang="en-US" dirty="0" smtClean="0"/>
              <a:t>forgave</a:t>
            </a:r>
          </a:p>
          <a:p>
            <a:r>
              <a:rPr lang="en-US" dirty="0" smtClean="0"/>
              <a:t>ate</a:t>
            </a:r>
          </a:p>
          <a:p>
            <a:r>
              <a:rPr lang="en-US" dirty="0" smtClean="0"/>
              <a:t>drove</a:t>
            </a:r>
          </a:p>
          <a:p>
            <a:r>
              <a:rPr lang="en-US" dirty="0" smtClean="0"/>
              <a:t>drank</a:t>
            </a:r>
          </a:p>
          <a:p>
            <a:r>
              <a:rPr lang="en-US" dirty="0" smtClean="0"/>
              <a:t>hid</a:t>
            </a:r>
          </a:p>
          <a:p>
            <a:r>
              <a:rPr lang="en-US" dirty="0" smtClean="0"/>
              <a:t>learned</a:t>
            </a:r>
          </a:p>
          <a:p>
            <a:r>
              <a:rPr lang="en-US" dirty="0" smtClean="0"/>
              <a:t>hurt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00400" y="4348877"/>
            <a:ext cx="205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integrated</a:t>
            </a:r>
          </a:p>
          <a:p>
            <a:r>
              <a:rPr lang="en-US" dirty="0" smtClean="0"/>
              <a:t>programmed</a:t>
            </a:r>
          </a:p>
          <a:p>
            <a:r>
              <a:rPr lang="en-US" dirty="0" smtClean="0"/>
              <a:t>shot</a:t>
            </a:r>
          </a:p>
          <a:p>
            <a:r>
              <a:rPr lang="en-US" dirty="0" smtClean="0"/>
              <a:t>shouted</a:t>
            </a:r>
          </a:p>
          <a:p>
            <a:r>
              <a:rPr lang="en-US" dirty="0" smtClean="0"/>
              <a:t>sat</a:t>
            </a:r>
          </a:p>
          <a:p>
            <a:r>
              <a:rPr lang="en-US" dirty="0" smtClean="0"/>
              <a:t>slept</a:t>
            </a:r>
          </a:p>
          <a:p>
            <a:r>
              <a:rPr lang="en-US" dirty="0" smtClean="0"/>
              <a:t>understood</a:t>
            </a:r>
          </a:p>
          <a:p>
            <a:r>
              <a:rPr lang="en-US" dirty="0" smtClean="0"/>
              <a:t>voted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24400" y="4348877"/>
            <a:ext cx="205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washed</a:t>
            </a:r>
          </a:p>
          <a:p>
            <a:r>
              <a:rPr lang="en-US" dirty="0" smtClean="0"/>
              <a:t>warned</a:t>
            </a:r>
          </a:p>
          <a:p>
            <a:r>
              <a:rPr lang="en-US" dirty="0" smtClean="0"/>
              <a:t>walked</a:t>
            </a:r>
          </a:p>
          <a:p>
            <a:r>
              <a:rPr lang="en-US" dirty="0" smtClean="0"/>
              <a:t>spoke</a:t>
            </a:r>
          </a:p>
          <a:p>
            <a:r>
              <a:rPr lang="en-US" dirty="0" smtClean="0"/>
              <a:t>succeeded</a:t>
            </a:r>
          </a:p>
          <a:p>
            <a:r>
              <a:rPr lang="en-US" dirty="0" smtClean="0"/>
              <a:t>survived</a:t>
            </a:r>
          </a:p>
          <a:p>
            <a:r>
              <a:rPr lang="en-US" dirty="0" smtClean="0"/>
              <a:t>read</a:t>
            </a:r>
          </a:p>
          <a:p>
            <a:r>
              <a:rPr lang="en-US" dirty="0" smtClean="0"/>
              <a:t>recorded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speech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are the English parts of speech?</a:t>
            </a:r>
          </a:p>
          <a:p>
            <a:pPr lvl="1"/>
            <a:r>
              <a:rPr lang="en-US" dirty="0" smtClean="0"/>
              <a:t>8 parts of speech?</a:t>
            </a:r>
          </a:p>
          <a:p>
            <a:pPr lvl="2"/>
            <a:r>
              <a:rPr lang="en-US" dirty="0" smtClean="0"/>
              <a:t>Noun (person, place or thing)</a:t>
            </a:r>
          </a:p>
          <a:p>
            <a:pPr lvl="2"/>
            <a:r>
              <a:rPr lang="en-US" dirty="0" smtClean="0"/>
              <a:t>Verb (actions and processes)</a:t>
            </a:r>
          </a:p>
          <a:p>
            <a:pPr lvl="2"/>
            <a:r>
              <a:rPr lang="en-US" dirty="0" smtClean="0"/>
              <a:t>Adjective (modify nouns)</a:t>
            </a:r>
          </a:p>
          <a:p>
            <a:pPr lvl="2"/>
            <a:r>
              <a:rPr lang="en-US" dirty="0" smtClean="0"/>
              <a:t>Adverb (modify verbs)</a:t>
            </a:r>
          </a:p>
          <a:p>
            <a:pPr lvl="2"/>
            <a:r>
              <a:rPr lang="en-US" dirty="0" smtClean="0"/>
              <a:t>Preposition (on, in, by, to, with)</a:t>
            </a:r>
          </a:p>
          <a:p>
            <a:pPr lvl="2"/>
            <a:r>
              <a:rPr lang="en-US" dirty="0" smtClean="0"/>
              <a:t>Determiners (a, an, the, what, which, that)</a:t>
            </a:r>
          </a:p>
          <a:p>
            <a:pPr lvl="2"/>
            <a:r>
              <a:rPr lang="en-US" dirty="0" smtClean="0"/>
              <a:t>Conjunctions (and, but, or)</a:t>
            </a:r>
          </a:p>
          <a:p>
            <a:pPr lvl="2"/>
            <a:r>
              <a:rPr lang="en-US" dirty="0" smtClean="0"/>
              <a:t>Particle (off, up)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English parts of speech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Brown corpus: 87 POS tags</a:t>
            </a:r>
          </a:p>
          <a:p>
            <a:r>
              <a:rPr lang="en-US" dirty="0" smtClean="0"/>
              <a:t>Penn Treebank: ~45 POS tags</a:t>
            </a:r>
          </a:p>
          <a:p>
            <a:pPr lvl="1"/>
            <a:r>
              <a:rPr lang="en-US" dirty="0" smtClean="0"/>
              <a:t>Derived from the Brown </a:t>
            </a:r>
            <a:r>
              <a:rPr lang="en-US" dirty="0" err="1" smtClean="0"/>
              <a:t>tagset</a:t>
            </a:r>
            <a:endParaRPr lang="en-US" dirty="0" smtClean="0"/>
          </a:p>
          <a:p>
            <a:pPr lvl="1"/>
            <a:r>
              <a:rPr lang="en-US" dirty="0" smtClean="0"/>
              <a:t>Most common in NLP</a:t>
            </a:r>
          </a:p>
          <a:p>
            <a:pPr lvl="1"/>
            <a:r>
              <a:rPr lang="en-US" dirty="0" smtClean="0"/>
              <a:t>Many of the examples we’ll show us this one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British National Corpus (C5 </a:t>
            </a:r>
            <a:r>
              <a:rPr lang="en-US" dirty="0" err="1" smtClean="0"/>
              <a:t>tagset</a:t>
            </a:r>
            <a:r>
              <a:rPr lang="en-US" dirty="0" smtClean="0"/>
              <a:t>): 61 tags</a:t>
            </a:r>
          </a:p>
          <a:p>
            <a:r>
              <a:rPr lang="en-US" dirty="0" smtClean="0"/>
              <a:t>C6 </a:t>
            </a:r>
            <a:r>
              <a:rPr lang="en-US" dirty="0" err="1" smtClean="0"/>
              <a:t>tagset</a:t>
            </a:r>
            <a:r>
              <a:rPr lang="en-US" dirty="0" smtClean="0"/>
              <a:t>: 148</a:t>
            </a:r>
          </a:p>
          <a:p>
            <a:r>
              <a:rPr lang="en-US" dirty="0" smtClean="0"/>
              <a:t>C7 </a:t>
            </a:r>
            <a:r>
              <a:rPr lang="en-US" dirty="0" err="1" smtClean="0"/>
              <a:t>tagset</a:t>
            </a:r>
            <a:r>
              <a:rPr lang="en-US" dirty="0" smtClean="0"/>
              <a:t>: 146</a:t>
            </a:r>
          </a:p>
          <a:p>
            <a:r>
              <a:rPr lang="en-US" dirty="0" smtClean="0"/>
              <a:t>C8 </a:t>
            </a:r>
            <a:r>
              <a:rPr lang="en-US" dirty="0" err="1" smtClean="0"/>
              <a:t>tagset</a:t>
            </a:r>
            <a:r>
              <a:rPr lang="en-US" dirty="0" smtClean="0"/>
              <a:t>: 171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Brown </a:t>
            </a:r>
            <a:r>
              <a:rPr lang="en-US" dirty="0" err="1" smtClean="0"/>
              <a:t>tagset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http://</a:t>
            </a:r>
            <a:r>
              <a:rPr lang="en-US" sz="2400" dirty="0" err="1" smtClean="0"/>
              <a:t>www.comp.leeds.ac.uk/ccalas/tagsets/brown.html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English Parts of Speech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5334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Noun (person, place or thing)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Singular (NN):  dog, fork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Plural (NNS):  dogs, forks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Proper (NNP, NNPS): John, </a:t>
            </a:r>
            <a:r>
              <a:rPr lang="en-US" sz="2000" dirty="0" err="1"/>
              <a:t>Springfields</a:t>
            </a:r>
            <a:endParaRPr lang="en-US" sz="2000" dirty="0"/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Personal pronoun (PRP): I, you, he, she, 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err="1"/>
              <a:t>Wh</a:t>
            </a:r>
            <a:r>
              <a:rPr lang="en-US" sz="2000" dirty="0"/>
              <a:t>-pronoun  (WP): who, what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Verb (actions and processes)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Base, infinitive (VB):  eat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Past tense (VBD):  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Gerund (VBG):  eating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Past participle (VBN):  eaten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Non 3</a:t>
            </a:r>
            <a:r>
              <a:rPr lang="en-US" sz="2000" baseline="30000" dirty="0"/>
              <a:t>rd</a:t>
            </a:r>
            <a:r>
              <a:rPr lang="en-US" sz="2000" dirty="0"/>
              <a:t> person singular present tense (VBP): eat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3</a:t>
            </a:r>
            <a:r>
              <a:rPr lang="en-US" sz="2000" baseline="30000" dirty="0"/>
              <a:t>rd</a:t>
            </a:r>
            <a:r>
              <a:rPr lang="en-US" sz="2000" dirty="0"/>
              <a:t> person singular present tense: (VBZ): eats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Modal (MD): should, can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To (TO): to (to eat)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English Parts of Speech (cont.)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828800"/>
            <a:ext cx="8153400" cy="4495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/>
              <a:t>Adjective (modify nouns)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Basic (JJ): red, tall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Comparative (JJR): redder, taller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Superlative (JJS): reddest, tallest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Adverb (modify verbs)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Basic (RB): quickly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Comparative (RBR): quicker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Superlative (RBS): quickest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Preposition (IN): on, in, by, to, with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Determiner: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Basic (DT) a, an, the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WH-determiner (WDT): which, that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Coordinating Conjunction (CC): and, but, or,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Particle (RP): off (took off), up (put up)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Closed vs. Open Class 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i="1" dirty="0"/>
              <a:t>Closed class</a:t>
            </a:r>
            <a:r>
              <a:rPr lang="en-US" dirty="0"/>
              <a:t> categories are composed of a small, fixed set of grammatical function words for a given language.</a:t>
            </a:r>
          </a:p>
          <a:p>
            <a:pPr lvl="1" eaLnBrk="1" hangingPunct="1"/>
            <a:r>
              <a:rPr lang="en-US" dirty="0"/>
              <a:t>Pronouns, Prepositions, Modals, Determiners, Particles, Conjunctions</a:t>
            </a:r>
          </a:p>
          <a:p>
            <a:pPr eaLnBrk="1" hangingPunct="1"/>
            <a:r>
              <a:rPr lang="en-US" dirty="0"/>
              <a:t>Open class categories have large number of words and new ones are easily invented.</a:t>
            </a:r>
          </a:p>
          <a:p>
            <a:pPr lvl="1" eaLnBrk="1" hangingPunct="1"/>
            <a:r>
              <a:rPr lang="en-US" dirty="0"/>
              <a:t>Nouns (</a:t>
            </a:r>
            <a:r>
              <a:rPr lang="en-US" dirty="0" err="1"/>
              <a:t>Googler</a:t>
            </a:r>
            <a:r>
              <a:rPr lang="en-US" dirty="0"/>
              <a:t>,</a:t>
            </a:r>
            <a:r>
              <a:rPr lang="en-US" dirty="0" smtClean="0"/>
              <a:t> futon, </a:t>
            </a:r>
            <a:r>
              <a:rPr lang="en-US" dirty="0" err="1" smtClean="0"/>
              <a:t>iPad</a:t>
            </a:r>
            <a:r>
              <a:rPr lang="en-US" dirty="0" smtClean="0"/>
              <a:t>)</a:t>
            </a:r>
            <a:r>
              <a:rPr lang="en-US" dirty="0"/>
              <a:t>, Verbs (</a:t>
            </a:r>
            <a:r>
              <a:rPr lang="en-US" dirty="0" smtClean="0"/>
              <a:t>Google, </a:t>
            </a:r>
            <a:r>
              <a:rPr lang="en-US" dirty="0" err="1" smtClean="0"/>
              <a:t>futoning</a:t>
            </a:r>
            <a:r>
              <a:rPr lang="en-US" dirty="0" smtClean="0"/>
              <a:t>)</a:t>
            </a:r>
            <a:r>
              <a:rPr lang="en-US" dirty="0"/>
              <a:t>, Adjectives (geeky), </a:t>
            </a:r>
            <a:r>
              <a:rPr lang="en-US" dirty="0" err="1"/>
              <a:t>Abverb</a:t>
            </a:r>
            <a:r>
              <a:rPr lang="en-US" dirty="0"/>
              <a:t> (</a:t>
            </a:r>
            <a:r>
              <a:rPr lang="en-US" dirty="0" err="1"/>
              <a:t>chompingly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Part</a:t>
            </a:r>
            <a:r>
              <a:rPr lang="en-US" dirty="0" smtClean="0"/>
              <a:t> of speech tagging</a:t>
            </a:r>
            <a:endParaRPr lang="en-US" dirty="0"/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7675"/>
            <a:ext cx="7772400" cy="1711325"/>
          </a:xfrm>
        </p:spPr>
        <p:txBody>
          <a:bodyPr/>
          <a:lstStyle/>
          <a:p>
            <a:pPr eaLnBrk="1" hangingPunct="1"/>
            <a:r>
              <a:rPr lang="en-US" dirty="0"/>
              <a:t>Annotate each word in a sentence with a part-of-speech </a:t>
            </a:r>
            <a:r>
              <a:rPr lang="en-US" dirty="0" smtClean="0"/>
              <a:t>marker</a:t>
            </a:r>
          </a:p>
          <a:p>
            <a:pPr eaLnBrk="1" hangingPunct="1"/>
            <a:r>
              <a:rPr lang="en-US" dirty="0"/>
              <a:t>Lowest level of syntactic </a:t>
            </a:r>
            <a:r>
              <a:rPr lang="en-US" dirty="0" smtClean="0"/>
              <a:t>analysis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457200" y="3962400"/>
            <a:ext cx="8060267" cy="46384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0" dirty="0">
                <a:solidFill>
                  <a:srgbClr val="3333CC"/>
                </a:solidFill>
              </a:rPr>
              <a:t>John  saw  the  saw  and  decided  to  take  it     to   the   table</a:t>
            </a:r>
            <a:r>
              <a:rPr lang="en-US" sz="2400" b="0" dirty="0" smtClean="0">
                <a:solidFill>
                  <a:srgbClr val="3333CC"/>
                </a:solidFill>
              </a:rPr>
              <a:t>.</a:t>
            </a:r>
            <a:endParaRPr lang="en-US" sz="2400" b="0" dirty="0">
              <a:solidFill>
                <a:srgbClr val="3333CC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33400" y="4581229"/>
            <a:ext cx="7874068" cy="46384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0" dirty="0" smtClean="0">
                <a:solidFill>
                  <a:srgbClr val="CC0099"/>
                </a:solidFill>
              </a:rPr>
              <a:t>NNP </a:t>
            </a:r>
            <a:r>
              <a:rPr lang="en-US" sz="2400" b="0" dirty="0">
                <a:solidFill>
                  <a:srgbClr val="CC0099"/>
                </a:solidFill>
              </a:rPr>
              <a:t>VBD</a:t>
            </a:r>
            <a:r>
              <a:rPr lang="en-US" sz="2400" b="0" dirty="0" smtClean="0">
                <a:solidFill>
                  <a:srgbClr val="CC0099"/>
                </a:solidFill>
              </a:rPr>
              <a:t>  DT  </a:t>
            </a:r>
            <a:r>
              <a:rPr lang="en-US" sz="2400" b="0" dirty="0">
                <a:solidFill>
                  <a:srgbClr val="CC0099"/>
                </a:solidFill>
              </a:rPr>
              <a:t>NN </a:t>
            </a:r>
            <a:r>
              <a:rPr lang="en-US" sz="2400" b="0" dirty="0" smtClean="0">
                <a:solidFill>
                  <a:srgbClr val="CC0099"/>
                </a:solidFill>
              </a:rPr>
              <a:t>  CC      VBD    TO  VB  </a:t>
            </a:r>
            <a:r>
              <a:rPr lang="en-US" sz="2400" b="0" dirty="0">
                <a:solidFill>
                  <a:srgbClr val="CC0099"/>
                </a:solidFill>
              </a:rPr>
              <a:t>PRP</a:t>
            </a:r>
            <a:r>
              <a:rPr lang="en-US" sz="2400" b="0" dirty="0" smtClean="0">
                <a:solidFill>
                  <a:srgbClr val="CC0099"/>
                </a:solidFill>
              </a:rPr>
              <a:t>   IN  DT    </a:t>
            </a:r>
            <a:r>
              <a:rPr lang="en-US" sz="2400" b="0" dirty="0">
                <a:solidFill>
                  <a:srgbClr val="CC0099"/>
                </a:solidFill>
              </a:rPr>
              <a:t>NN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Ambiguity in POS Tagging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612648" y="1752600"/>
            <a:ext cx="51785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3200" dirty="0" smtClean="0"/>
              <a:t>I like candy.</a:t>
            </a:r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Time flies like an arrow.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5400" y="5181600"/>
            <a:ext cx="533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Does “like” play the same role (POS) in these sentences?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5400" y="2362200"/>
            <a:ext cx="601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VBP</a:t>
            </a:r>
          </a:p>
          <a:p>
            <a:r>
              <a:rPr lang="en-US" dirty="0" smtClean="0"/>
              <a:t>(verb, non-3</a:t>
            </a:r>
            <a:r>
              <a:rPr lang="en-US" baseline="30000" dirty="0" smtClean="0"/>
              <a:t>rd</a:t>
            </a:r>
            <a:r>
              <a:rPr lang="en-US" dirty="0" smtClean="0"/>
              <a:t> person, singular, present)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819400" y="3733800"/>
            <a:ext cx="601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IN</a:t>
            </a:r>
          </a:p>
          <a:p>
            <a:r>
              <a:rPr lang="en-US" dirty="0" smtClean="0"/>
              <a:t>(preposition)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Ambiguity in POS Tagging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1489770"/>
            <a:ext cx="82265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3200" dirty="0" smtClean="0"/>
              <a:t>I bought it at the shop around the corner.</a:t>
            </a:r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I never got around to getting the car.</a:t>
            </a:r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The cost of a new </a:t>
            </a:r>
            <a:r>
              <a:rPr lang="en-US" sz="3200" dirty="0" err="1" smtClean="0"/>
              <a:t>Prius</a:t>
            </a:r>
            <a:r>
              <a:rPr lang="en-US" sz="3200" dirty="0" smtClean="0"/>
              <a:t> is around $25K.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1200" y="5903893"/>
            <a:ext cx="533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Does “around” play the same role (POS) in these sentences?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1981200"/>
            <a:ext cx="601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IN</a:t>
            </a:r>
          </a:p>
          <a:p>
            <a:r>
              <a:rPr lang="en-US" dirty="0" smtClean="0"/>
              <a:t>(preposition)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048000" y="3429000"/>
            <a:ext cx="601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RP</a:t>
            </a:r>
          </a:p>
          <a:p>
            <a:r>
              <a:rPr lang="en-US" dirty="0" smtClean="0"/>
              <a:t>(particle… on, off)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410200" y="4900136"/>
            <a:ext cx="1066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RB</a:t>
            </a:r>
          </a:p>
          <a:p>
            <a:r>
              <a:rPr lang="en-US" dirty="0" smtClean="0"/>
              <a:t>(adverb)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Assignment 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Ambiguity in POS tagging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Like most language components, the challenge with POS tagging is ambiguity</a:t>
            </a:r>
          </a:p>
          <a:p>
            <a:r>
              <a:rPr lang="en-US" dirty="0" smtClean="0"/>
              <a:t>Brown corpus analysis</a:t>
            </a:r>
          </a:p>
          <a:p>
            <a:pPr lvl="1"/>
            <a:r>
              <a:rPr lang="en-US" dirty="0" smtClean="0"/>
              <a:t>11.5% of word types are ambiguous (this sounds promising)</a:t>
            </a:r>
          </a:p>
          <a:p>
            <a:pPr lvl="1"/>
            <a:r>
              <a:rPr lang="en-US" dirty="0" smtClean="0"/>
              <a:t>40% of word appearance are ambiguous</a:t>
            </a:r>
          </a:p>
          <a:p>
            <a:pPr lvl="1"/>
            <a:r>
              <a:rPr lang="en-US" dirty="0" smtClean="0"/>
              <a:t>Unfortunately, the ambiguous words tend to be the more frequently used words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hard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1534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If I told you I had a POS tagger that achieved 90% would you be impressed?</a:t>
            </a:r>
          </a:p>
          <a:p>
            <a:pPr lvl="1"/>
            <a:r>
              <a:rPr lang="en-US" dirty="0" smtClean="0"/>
              <a:t>Shouldn’t be… just picking the most frequent POS for a word gets you this</a:t>
            </a:r>
          </a:p>
          <a:p>
            <a:r>
              <a:rPr lang="en-US" dirty="0" smtClean="0"/>
              <a:t>What about a POS tagger that achieves 93.7%?</a:t>
            </a:r>
          </a:p>
          <a:p>
            <a:pPr lvl="1"/>
            <a:r>
              <a:rPr lang="en-US" dirty="0" smtClean="0"/>
              <a:t>Still probably shouldn’t be… only need to add a basic module for handling unknown words</a:t>
            </a:r>
          </a:p>
          <a:p>
            <a:r>
              <a:rPr lang="en-US" dirty="0" smtClean="0"/>
              <a:t>What about a POS tagger that achieves 100%?</a:t>
            </a:r>
          </a:p>
          <a:p>
            <a:pPr lvl="1"/>
            <a:r>
              <a:rPr lang="en-US" dirty="0" smtClean="0"/>
              <a:t>Should be suspicious… humans only achieve ~97%</a:t>
            </a:r>
          </a:p>
          <a:p>
            <a:pPr lvl="1"/>
            <a:r>
              <a:rPr lang="en-US" dirty="0" smtClean="0"/>
              <a:t>Probably </a:t>
            </a:r>
            <a:r>
              <a:rPr lang="en-US" dirty="0" err="1" smtClean="0"/>
              <a:t>overfitting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POS Tagging Approaches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9856"/>
            <a:ext cx="7772400" cy="494347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b="1" dirty="0">
                <a:solidFill>
                  <a:srgbClr val="FF0000"/>
                </a:solidFill>
              </a:rPr>
              <a:t>Rule-Based</a:t>
            </a:r>
            <a:r>
              <a:rPr lang="en-US" sz="2400" dirty="0"/>
              <a:t>: Human crafted rules based on lexical and other linguistic </a:t>
            </a:r>
            <a:r>
              <a:rPr lang="en-US" sz="2400" dirty="0" smtClean="0"/>
              <a:t>knowledge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>
                <a:solidFill>
                  <a:srgbClr val="FF0000"/>
                </a:solidFill>
              </a:rPr>
              <a:t>Learning-Based</a:t>
            </a:r>
            <a:r>
              <a:rPr lang="en-US" sz="2400" dirty="0"/>
              <a:t>: Trained on human annotated corpora like the Penn </a:t>
            </a:r>
            <a:r>
              <a:rPr lang="en-US" sz="2400" dirty="0" smtClean="0"/>
              <a:t>Treebank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dirty="0">
                <a:solidFill>
                  <a:srgbClr val="339933"/>
                </a:solidFill>
              </a:rPr>
              <a:t>Statistical models</a:t>
            </a:r>
            <a:r>
              <a:rPr lang="en-US" sz="2000" dirty="0"/>
              <a:t>:  Hidden Markov Model (HMM), Maximum Entropy Markov Model (MEMM), Conditional Random Field (CRF</a:t>
            </a:r>
            <a:r>
              <a:rPr lang="en-US" sz="2000" dirty="0" smtClean="0"/>
              <a:t>), log-linear models, support vector machines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dirty="0" smtClean="0">
                <a:solidFill>
                  <a:srgbClr val="339933"/>
                </a:solidFill>
              </a:rPr>
              <a:t>Rule </a:t>
            </a:r>
            <a:r>
              <a:rPr lang="en-US" sz="2000" b="1" dirty="0">
                <a:solidFill>
                  <a:srgbClr val="339933"/>
                </a:solidFill>
              </a:rPr>
              <a:t>learning</a:t>
            </a:r>
            <a:r>
              <a:rPr lang="en-US" sz="2000" dirty="0"/>
              <a:t>: Transformation Based Learning (TBL)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The book discusses some of the more common approaches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Many publicly available:</a:t>
            </a:r>
          </a:p>
          <a:p>
            <a:pPr lvl="1">
              <a:lnSpc>
                <a:spcPct val="90000"/>
              </a:lnSpc>
            </a:pPr>
            <a:r>
              <a:rPr lang="en-US" sz="2100" dirty="0" smtClean="0">
                <a:hlinkClick r:id="rId3"/>
              </a:rPr>
              <a:t>http://nlp.stanford.edu/links/statnlp.html</a:t>
            </a:r>
            <a:r>
              <a:rPr lang="en-US" sz="2100" dirty="0" smtClean="0"/>
              <a:t/>
            </a:r>
            <a:br>
              <a:rPr lang="en-US" sz="2100" dirty="0" smtClean="0"/>
            </a:br>
            <a:r>
              <a:rPr lang="en-US" sz="2100" dirty="0" smtClean="0"/>
              <a:t>(list 15 different ones mostly publicly available!)</a:t>
            </a:r>
          </a:p>
          <a:p>
            <a:pPr lvl="1">
              <a:lnSpc>
                <a:spcPct val="90000"/>
              </a:lnSpc>
            </a:pPr>
            <a:r>
              <a:rPr lang="en-US" sz="2100" dirty="0" err="1" smtClean="0"/>
              <a:t>http://www.coli.uni-saarland.de/~thorsten/tnt</a:t>
            </a:r>
            <a:r>
              <a:rPr lang="en-US" sz="2100" dirty="0" smtClean="0"/>
              <a:t>/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Simplified View of Linguistics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1676400"/>
            <a:ext cx="207645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6127284" y="2397125"/>
            <a:ext cx="14927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/>
              <a:t> </a:t>
            </a:r>
            <a:r>
              <a:rPr lang="en-US" dirty="0"/>
              <a:t>/</a:t>
            </a:r>
            <a:r>
              <a:rPr lang="en-US" dirty="0" err="1"/>
              <a:t>waddyasai</a:t>
            </a:r>
            <a:r>
              <a:rPr lang="en-US" dirty="0"/>
              <a:t>/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527050" y="2362200"/>
            <a:ext cx="1577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Phonology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528637" y="3429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Morphology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2967037" y="3429000"/>
            <a:ext cx="49793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/</a:t>
            </a:r>
            <a:r>
              <a:rPr lang="en-US" dirty="0" err="1"/>
              <a:t>waddyasai</a:t>
            </a:r>
            <a:r>
              <a:rPr lang="en-US" dirty="0"/>
              <a:t>/    </a:t>
            </a:r>
            <a:r>
              <a:rPr lang="en-US" dirty="0" smtClean="0"/>
              <a:t> </a:t>
            </a:r>
            <a:r>
              <a:rPr lang="en-US" dirty="0" smtClean="0">
                <a:sym typeface="Symbol" charset="2"/>
              </a:rPr>
              <a:t>                          </a:t>
            </a:r>
            <a:r>
              <a:rPr lang="en-US" dirty="0">
                <a:sym typeface="Symbol" charset="2"/>
              </a:rPr>
              <a:t>what did you say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582612" y="4191000"/>
            <a:ext cx="8219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Syntax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3043237" y="4191000"/>
            <a:ext cx="17661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ym typeface="Symbol" charset="2"/>
              </a:rPr>
              <a:t>what did you say</a:t>
            </a:r>
            <a:r>
              <a:rPr lang="en-US" dirty="0" smtClean="0">
                <a:sym typeface="Symbol" charset="2"/>
              </a:rPr>
              <a:t> </a:t>
            </a:r>
            <a:endParaRPr lang="en-US" dirty="0">
              <a:sym typeface="Symbol" charset="2"/>
            </a:endParaRPr>
          </a:p>
        </p:txBody>
      </p:sp>
      <p:sp>
        <p:nvSpPr>
          <p:cNvPr id="17418" name="Line 11"/>
          <p:cNvSpPr>
            <a:spLocks noChangeShapeType="1"/>
          </p:cNvSpPr>
          <p:nvPr/>
        </p:nvSpPr>
        <p:spPr bwMode="auto">
          <a:xfrm flipH="1">
            <a:off x="6777037" y="4419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9" name="Line 12"/>
          <p:cNvSpPr>
            <a:spLocks noChangeShapeType="1"/>
          </p:cNvSpPr>
          <p:nvPr/>
        </p:nvSpPr>
        <p:spPr bwMode="auto">
          <a:xfrm>
            <a:off x="7081837" y="4419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0" name="Text Box 13"/>
          <p:cNvSpPr txBox="1">
            <a:spLocks noChangeArrowheads="1"/>
          </p:cNvSpPr>
          <p:nvPr/>
        </p:nvSpPr>
        <p:spPr bwMode="auto">
          <a:xfrm>
            <a:off x="6815137" y="4044950"/>
            <a:ext cx="557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say</a:t>
            </a:r>
          </a:p>
        </p:txBody>
      </p:sp>
      <p:sp>
        <p:nvSpPr>
          <p:cNvPr id="17421" name="Text Box 14"/>
          <p:cNvSpPr txBox="1">
            <a:spLocks noChangeArrowheads="1"/>
          </p:cNvSpPr>
          <p:nvPr/>
        </p:nvSpPr>
        <p:spPr bwMode="auto">
          <a:xfrm>
            <a:off x="6472237" y="4756150"/>
            <a:ext cx="549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/>
              <a:t>you</a:t>
            </a:r>
          </a:p>
        </p:txBody>
      </p:sp>
      <p:sp>
        <p:nvSpPr>
          <p:cNvPr id="17422" name="Text Box 15"/>
          <p:cNvSpPr txBox="1">
            <a:spLocks noChangeArrowheads="1"/>
          </p:cNvSpPr>
          <p:nvPr/>
        </p:nvSpPr>
        <p:spPr bwMode="auto">
          <a:xfrm>
            <a:off x="7097712" y="4730750"/>
            <a:ext cx="73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what</a:t>
            </a:r>
          </a:p>
        </p:txBody>
      </p:sp>
      <p:sp>
        <p:nvSpPr>
          <p:cNvPr id="17423" name="Text Box 16"/>
          <p:cNvSpPr txBox="1">
            <a:spLocks noChangeArrowheads="1"/>
          </p:cNvSpPr>
          <p:nvPr/>
        </p:nvSpPr>
        <p:spPr bwMode="auto">
          <a:xfrm>
            <a:off x="7370762" y="429895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>
                <a:solidFill>
                  <a:srgbClr val="C313A1"/>
                </a:solidFill>
              </a:rPr>
              <a:t>obj</a:t>
            </a:r>
          </a:p>
        </p:txBody>
      </p:sp>
      <p:sp>
        <p:nvSpPr>
          <p:cNvPr id="17424" name="Text Box 17"/>
          <p:cNvSpPr txBox="1">
            <a:spLocks noChangeArrowheads="1"/>
          </p:cNvSpPr>
          <p:nvPr/>
        </p:nvSpPr>
        <p:spPr bwMode="auto">
          <a:xfrm>
            <a:off x="6264275" y="4357688"/>
            <a:ext cx="6048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800">
                <a:solidFill>
                  <a:srgbClr val="C313A1"/>
                </a:solidFill>
              </a:rPr>
              <a:t>subj</a:t>
            </a:r>
          </a:p>
        </p:txBody>
      </p:sp>
      <p:sp>
        <p:nvSpPr>
          <p:cNvPr id="17425" name="Text Box 18"/>
          <p:cNvSpPr txBox="1">
            <a:spLocks noChangeArrowheads="1"/>
          </p:cNvSpPr>
          <p:nvPr/>
        </p:nvSpPr>
        <p:spPr bwMode="auto">
          <a:xfrm>
            <a:off x="582612" y="5105400"/>
            <a:ext cx="154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Semantics</a:t>
            </a:r>
          </a:p>
        </p:txBody>
      </p:sp>
      <p:sp>
        <p:nvSpPr>
          <p:cNvPr id="17426" name="Line 19"/>
          <p:cNvSpPr>
            <a:spLocks noChangeShapeType="1"/>
          </p:cNvSpPr>
          <p:nvPr/>
        </p:nvSpPr>
        <p:spPr bwMode="auto">
          <a:xfrm flipH="1">
            <a:off x="3424237" y="522605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7" name="Line 20"/>
          <p:cNvSpPr>
            <a:spLocks noChangeShapeType="1"/>
          </p:cNvSpPr>
          <p:nvPr/>
        </p:nvSpPr>
        <p:spPr bwMode="auto">
          <a:xfrm>
            <a:off x="3729037" y="522605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8" name="Text Box 21"/>
          <p:cNvSpPr txBox="1">
            <a:spLocks noChangeArrowheads="1"/>
          </p:cNvSpPr>
          <p:nvPr/>
        </p:nvSpPr>
        <p:spPr bwMode="auto">
          <a:xfrm>
            <a:off x="3462337" y="4851400"/>
            <a:ext cx="557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say</a:t>
            </a:r>
          </a:p>
        </p:txBody>
      </p:sp>
      <p:sp>
        <p:nvSpPr>
          <p:cNvPr id="17429" name="Text Box 22"/>
          <p:cNvSpPr txBox="1">
            <a:spLocks noChangeArrowheads="1"/>
          </p:cNvSpPr>
          <p:nvPr/>
        </p:nvSpPr>
        <p:spPr bwMode="auto">
          <a:xfrm>
            <a:off x="3119437" y="5562600"/>
            <a:ext cx="549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/>
              <a:t>you</a:t>
            </a:r>
          </a:p>
        </p:txBody>
      </p:sp>
      <p:sp>
        <p:nvSpPr>
          <p:cNvPr id="17430" name="Text Box 23"/>
          <p:cNvSpPr txBox="1">
            <a:spLocks noChangeArrowheads="1"/>
          </p:cNvSpPr>
          <p:nvPr/>
        </p:nvSpPr>
        <p:spPr bwMode="auto">
          <a:xfrm>
            <a:off x="3744912" y="5537200"/>
            <a:ext cx="73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what</a:t>
            </a:r>
          </a:p>
        </p:txBody>
      </p:sp>
      <p:sp>
        <p:nvSpPr>
          <p:cNvPr id="17431" name="Text Box 24"/>
          <p:cNvSpPr txBox="1">
            <a:spLocks noChangeArrowheads="1"/>
          </p:cNvSpPr>
          <p:nvPr/>
        </p:nvSpPr>
        <p:spPr bwMode="auto">
          <a:xfrm>
            <a:off x="4017962" y="51054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>
                <a:solidFill>
                  <a:srgbClr val="C313A1"/>
                </a:solidFill>
              </a:rPr>
              <a:t>obj</a:t>
            </a:r>
          </a:p>
        </p:txBody>
      </p:sp>
      <p:sp>
        <p:nvSpPr>
          <p:cNvPr id="17432" name="Text Box 25"/>
          <p:cNvSpPr txBox="1">
            <a:spLocks noChangeArrowheads="1"/>
          </p:cNvSpPr>
          <p:nvPr/>
        </p:nvSpPr>
        <p:spPr bwMode="auto">
          <a:xfrm>
            <a:off x="2911475" y="5164138"/>
            <a:ext cx="6048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800">
                <a:solidFill>
                  <a:srgbClr val="C313A1"/>
                </a:solidFill>
              </a:rPr>
              <a:t>subj</a:t>
            </a:r>
          </a:p>
        </p:txBody>
      </p:sp>
      <p:sp>
        <p:nvSpPr>
          <p:cNvPr id="17433" name="Text Box 26"/>
          <p:cNvSpPr txBox="1">
            <a:spLocks noChangeArrowheads="1"/>
          </p:cNvSpPr>
          <p:nvPr/>
        </p:nvSpPr>
        <p:spPr bwMode="auto">
          <a:xfrm>
            <a:off x="5883275" y="5257800"/>
            <a:ext cx="22222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>
                <a:sym typeface="Symbol" charset="2"/>
              </a:rPr>
              <a:t>     </a:t>
            </a:r>
            <a:r>
              <a:rPr lang="en-US" dirty="0">
                <a:sym typeface="Symbol" charset="2"/>
              </a:rPr>
              <a:t>P[ </a:t>
            </a:r>
            <a:r>
              <a:rPr lang="en-US" dirty="0" err="1">
                <a:sym typeface="Symbol" charset="2"/>
              </a:rPr>
              <a:t>x</a:t>
            </a:r>
            <a:r>
              <a:rPr lang="en-US" dirty="0">
                <a:sym typeface="Symbol" charset="2"/>
              </a:rPr>
              <a:t>. </a:t>
            </a:r>
            <a:r>
              <a:rPr lang="en-US" dirty="0" err="1">
                <a:sym typeface="Symbol" charset="2"/>
              </a:rPr>
              <a:t>say(you</a:t>
            </a:r>
            <a:r>
              <a:rPr lang="en-US" dirty="0">
                <a:sym typeface="Symbol" charset="2"/>
              </a:rPr>
              <a:t>, </a:t>
            </a:r>
            <a:r>
              <a:rPr lang="en-US" dirty="0" err="1">
                <a:sym typeface="Symbol" charset="2"/>
              </a:rPr>
              <a:t>x</a:t>
            </a:r>
            <a:r>
              <a:rPr lang="en-US" dirty="0">
                <a:sym typeface="Symbol" charset="2"/>
              </a:rPr>
              <a:t>) ]</a:t>
            </a: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609600" y="6086475"/>
            <a:ext cx="10260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/>
              <a:t>Discourse</a:t>
            </a:r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2911475" y="6170612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895600" y="6324600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895600" y="6704012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852517" y="6324600"/>
            <a:ext cx="14146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 charset="2"/>
              </a:rPr>
              <a:t>what did you say</a:t>
            </a:r>
            <a:endParaRPr lang="en-US" sz="1400" dirty="0"/>
          </a:p>
        </p:txBody>
      </p:sp>
      <p:sp>
        <p:nvSpPr>
          <p:cNvPr id="32" name="Right Arrow 31"/>
          <p:cNvSpPr/>
          <p:nvPr/>
        </p:nvSpPr>
        <p:spPr>
          <a:xfrm>
            <a:off x="4813300" y="6326188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5883275" y="6172200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867400" y="6326188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867400" y="6705600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5824317" y="6326188"/>
            <a:ext cx="14146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 charset="2"/>
              </a:rPr>
              <a:t>what did you say</a:t>
            </a:r>
            <a:endParaRPr lang="en-US" sz="1400" dirty="0"/>
          </a:p>
        </p:txBody>
      </p:sp>
      <p:sp>
        <p:nvSpPr>
          <p:cNvPr id="37" name="Right Arrow 36"/>
          <p:cNvSpPr/>
          <p:nvPr/>
        </p:nvSpPr>
        <p:spPr>
          <a:xfrm>
            <a:off x="4800600" y="5181600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>
            <a:off x="4800600" y="4267200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Arrow 38"/>
          <p:cNvSpPr/>
          <p:nvPr/>
        </p:nvSpPr>
        <p:spPr>
          <a:xfrm>
            <a:off x="4800600" y="3429000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ight Arrow 39"/>
          <p:cNvSpPr/>
          <p:nvPr/>
        </p:nvSpPr>
        <p:spPr>
          <a:xfrm>
            <a:off x="4800600" y="2513211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553200" y="6396037"/>
            <a:ext cx="315912" cy="237927"/>
          </a:xfrm>
          <a:prstGeom prst="ellipse">
            <a:avLst/>
          </a:prstGeom>
          <a:solidFill>
            <a:srgbClr val="FF0000">
              <a:alpha val="35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Curved Left Arrow 41"/>
          <p:cNvSpPr/>
          <p:nvPr/>
        </p:nvSpPr>
        <p:spPr>
          <a:xfrm>
            <a:off x="7239000" y="6455807"/>
            <a:ext cx="131762" cy="248205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Curved Left Arrow 42"/>
          <p:cNvSpPr/>
          <p:nvPr/>
        </p:nvSpPr>
        <p:spPr>
          <a:xfrm>
            <a:off x="7239000" y="6152595"/>
            <a:ext cx="131762" cy="248205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Morphology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morphology?</a:t>
            </a:r>
          </a:p>
          <a:p>
            <a:pPr lvl="1"/>
            <a:r>
              <a:rPr lang="en-US" dirty="0" smtClean="0"/>
              <a:t>study of the internal structure of words</a:t>
            </a:r>
          </a:p>
          <a:p>
            <a:pPr lvl="2"/>
            <a:r>
              <a:rPr lang="en-US" dirty="0" smtClean="0"/>
              <a:t>morph-</a:t>
            </a:r>
            <a:r>
              <a:rPr lang="en-US" dirty="0" err="1" smtClean="0"/>
              <a:t>ology</a:t>
            </a:r>
            <a:r>
              <a:rPr lang="en-US" dirty="0" smtClean="0"/>
              <a:t>  word-</a:t>
            </a:r>
            <a:r>
              <a:rPr lang="en-US" dirty="0" err="1" smtClean="0"/>
              <a:t>s</a:t>
            </a:r>
            <a:r>
              <a:rPr lang="en-US" dirty="0" smtClean="0"/>
              <a:t> jump-</a:t>
            </a:r>
            <a:r>
              <a:rPr lang="en-US" dirty="0" err="1" smtClean="0"/>
              <a:t>ing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Why might this be useful for NLP?</a:t>
            </a:r>
          </a:p>
          <a:p>
            <a:pPr lvl="1"/>
            <a:r>
              <a:rPr lang="en-US" dirty="0" smtClean="0"/>
              <a:t>generalization (runs, running, runner are related)</a:t>
            </a:r>
          </a:p>
          <a:p>
            <a:pPr lvl="1"/>
            <a:r>
              <a:rPr lang="en-US" dirty="0" smtClean="0"/>
              <a:t>additional information (it’s plural, past tense, etc)</a:t>
            </a:r>
          </a:p>
          <a:p>
            <a:pPr lvl="1"/>
            <a:r>
              <a:rPr lang="en-US" dirty="0" smtClean="0"/>
              <a:t>allows us to handle words we’ve never seen before</a:t>
            </a:r>
          </a:p>
          <a:p>
            <a:pPr lvl="2"/>
            <a:r>
              <a:rPr lang="en-US" dirty="0" smtClean="0"/>
              <a:t>smoothing?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AP newswire stories from Feb 1988 – Dec 30, 1988</a:t>
            </a:r>
          </a:p>
          <a:p>
            <a:pPr lvl="1"/>
            <a:r>
              <a:rPr lang="en-US" dirty="0" smtClean="0"/>
              <a:t>300K unique words</a:t>
            </a:r>
          </a:p>
          <a:p>
            <a:endParaRPr lang="en-US" dirty="0" smtClean="0"/>
          </a:p>
          <a:p>
            <a:r>
              <a:rPr lang="en-US" dirty="0" smtClean="0"/>
              <a:t>New words seen on Dec 31</a:t>
            </a:r>
          </a:p>
          <a:p>
            <a:pPr lvl="1"/>
            <a:r>
              <a:rPr lang="en-US" dirty="0" smtClean="0"/>
              <a:t>compounds: prenatal-care, publicly-funded, channel-switching, …</a:t>
            </a:r>
          </a:p>
          <a:p>
            <a:pPr lvl="1"/>
            <a:r>
              <a:rPr lang="en-US" dirty="0" smtClean="0"/>
              <a:t>New words:</a:t>
            </a:r>
          </a:p>
          <a:p>
            <a:pPr lvl="2"/>
            <a:r>
              <a:rPr lang="en-US" dirty="0" smtClean="0"/>
              <a:t>dumbbells, groveled, fuzzier, oxidized, ex-presidency, puppetry, </a:t>
            </a:r>
            <a:r>
              <a:rPr lang="en-US" dirty="0" err="1" smtClean="0"/>
              <a:t>boulderlike</a:t>
            </a:r>
            <a:r>
              <a:rPr lang="en-US" dirty="0" smtClean="0"/>
              <a:t>, over-emphasized, </a:t>
            </a:r>
            <a:r>
              <a:rPr lang="en-US" dirty="0" err="1" smtClean="0"/>
              <a:t>antiprejudice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Morphology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Words </a:t>
            </a:r>
            <a:r>
              <a:rPr lang="en-US" smtClean="0"/>
              <a:t>are built </a:t>
            </a:r>
            <a:r>
              <a:rPr lang="en-US" dirty="0" smtClean="0"/>
              <a:t>up from morphemes</a:t>
            </a:r>
          </a:p>
          <a:p>
            <a:pPr lvl="1"/>
            <a:r>
              <a:rPr lang="en-US" dirty="0" smtClean="0"/>
              <a:t>stems (base/main part of the word)</a:t>
            </a:r>
          </a:p>
          <a:p>
            <a:pPr lvl="1"/>
            <a:r>
              <a:rPr lang="en-US" dirty="0" smtClean="0"/>
              <a:t>affixes</a:t>
            </a:r>
          </a:p>
          <a:p>
            <a:pPr lvl="2"/>
            <a:r>
              <a:rPr lang="en-US" dirty="0" smtClean="0"/>
              <a:t>prefixes</a:t>
            </a:r>
          </a:p>
          <a:p>
            <a:pPr lvl="3"/>
            <a:r>
              <a:rPr lang="en-US" dirty="0" smtClean="0"/>
              <a:t>precedes the stem</a:t>
            </a:r>
          </a:p>
          <a:p>
            <a:pPr lvl="2"/>
            <a:r>
              <a:rPr lang="en-US" dirty="0" smtClean="0"/>
              <a:t>suffixes</a:t>
            </a:r>
          </a:p>
          <a:p>
            <a:pPr lvl="3"/>
            <a:r>
              <a:rPr lang="en-US" dirty="0" smtClean="0"/>
              <a:t>follows the stem</a:t>
            </a:r>
          </a:p>
          <a:p>
            <a:pPr lvl="2"/>
            <a:r>
              <a:rPr lang="en-US" dirty="0" smtClean="0"/>
              <a:t>infixes</a:t>
            </a:r>
          </a:p>
          <a:p>
            <a:pPr lvl="3"/>
            <a:r>
              <a:rPr lang="en-US" dirty="0" smtClean="0"/>
              <a:t>inserted inside the stem</a:t>
            </a:r>
          </a:p>
          <a:p>
            <a:pPr lvl="2"/>
            <a:r>
              <a:rPr lang="en-US" dirty="0" err="1" smtClean="0"/>
              <a:t>circumfixes</a:t>
            </a:r>
            <a:endParaRPr lang="en-US" dirty="0" smtClean="0"/>
          </a:p>
          <a:p>
            <a:pPr lvl="3"/>
            <a:r>
              <a:rPr lang="en-US" dirty="0" smtClean="0"/>
              <a:t>surrounds the stem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Examples?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Morpheme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prefix</a:t>
            </a:r>
          </a:p>
          <a:p>
            <a:pPr lvl="1"/>
            <a:r>
              <a:rPr lang="en-US" dirty="0" smtClean="0"/>
              <a:t>circum- (circumnavigate)</a:t>
            </a:r>
          </a:p>
          <a:p>
            <a:pPr lvl="1"/>
            <a:r>
              <a:rPr lang="en-US" dirty="0" err="1" smtClean="0"/>
              <a:t>dis</a:t>
            </a:r>
            <a:r>
              <a:rPr lang="en-US" dirty="0" smtClean="0"/>
              <a:t>- (dislike)</a:t>
            </a:r>
          </a:p>
          <a:p>
            <a:pPr lvl="1"/>
            <a:r>
              <a:rPr lang="en-US" dirty="0" err="1" smtClean="0"/>
              <a:t>mis</a:t>
            </a:r>
            <a:r>
              <a:rPr lang="en-US" dirty="0" smtClean="0"/>
              <a:t>- (misunderstood)</a:t>
            </a:r>
          </a:p>
          <a:p>
            <a:pPr lvl="1"/>
            <a:r>
              <a:rPr lang="en-US" dirty="0" smtClean="0"/>
              <a:t>com-, de-, </a:t>
            </a:r>
            <a:r>
              <a:rPr lang="en-US" dirty="0" err="1" smtClean="0"/>
              <a:t>dis</a:t>
            </a:r>
            <a:r>
              <a:rPr lang="en-US" dirty="0" smtClean="0"/>
              <a:t>-, in-, re-, post-, trans-, …</a:t>
            </a:r>
          </a:p>
          <a:p>
            <a:r>
              <a:rPr lang="en-US" dirty="0" smtClean="0"/>
              <a:t>suffix</a:t>
            </a:r>
          </a:p>
          <a:p>
            <a:pPr lvl="1"/>
            <a:r>
              <a:rPr lang="en-US" dirty="0" smtClean="0"/>
              <a:t>-able (movable)</a:t>
            </a:r>
          </a:p>
          <a:p>
            <a:pPr lvl="1"/>
            <a:r>
              <a:rPr lang="en-US" dirty="0" smtClean="0"/>
              <a:t>-</a:t>
            </a:r>
            <a:r>
              <a:rPr lang="en-US" dirty="0" err="1" smtClean="0"/>
              <a:t>ance</a:t>
            </a:r>
            <a:r>
              <a:rPr lang="en-US" dirty="0" smtClean="0"/>
              <a:t> (resistance)</a:t>
            </a:r>
          </a:p>
          <a:p>
            <a:pPr lvl="1"/>
            <a:r>
              <a:rPr lang="en-US" dirty="0" smtClean="0"/>
              <a:t>-</a:t>
            </a:r>
            <a:r>
              <a:rPr lang="en-US" dirty="0" err="1" smtClean="0"/>
              <a:t>ly</a:t>
            </a:r>
            <a:r>
              <a:rPr lang="en-US" dirty="0" smtClean="0"/>
              <a:t> (quickly)</a:t>
            </a:r>
          </a:p>
          <a:p>
            <a:pPr lvl="1"/>
            <a:r>
              <a:rPr lang="en-US" dirty="0" smtClean="0"/>
              <a:t>-</a:t>
            </a:r>
            <a:r>
              <a:rPr lang="en-US" dirty="0" err="1" smtClean="0"/>
              <a:t>tion</a:t>
            </a:r>
            <a:r>
              <a:rPr lang="en-US" dirty="0" smtClean="0"/>
              <a:t>, -</a:t>
            </a:r>
            <a:r>
              <a:rPr lang="en-US" dirty="0" err="1" smtClean="0"/>
              <a:t>ness</a:t>
            </a:r>
            <a:r>
              <a:rPr lang="en-US" dirty="0" smtClean="0"/>
              <a:t>, -ate, -</a:t>
            </a:r>
            <a:r>
              <a:rPr lang="en-US" dirty="0" err="1" smtClean="0"/>
              <a:t>ful</a:t>
            </a:r>
            <a:r>
              <a:rPr lang="en-US" dirty="0" smtClean="0"/>
              <a:t>, 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Morpheme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infix</a:t>
            </a:r>
          </a:p>
          <a:p>
            <a:pPr lvl="1"/>
            <a:r>
              <a:rPr lang="en-US" dirty="0" smtClean="0"/>
              <a:t>-fucking- (cinder-fucking-</a:t>
            </a:r>
            <a:r>
              <a:rPr lang="en-US" dirty="0" err="1" smtClean="0"/>
              <a:t>rella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more common in other languages</a:t>
            </a:r>
          </a:p>
          <a:p>
            <a:r>
              <a:rPr lang="en-US" dirty="0" err="1" smtClean="0"/>
              <a:t>circumfix</a:t>
            </a:r>
            <a:endParaRPr lang="en-US" dirty="0" smtClean="0"/>
          </a:p>
          <a:p>
            <a:pPr lvl="1"/>
            <a:r>
              <a:rPr lang="en-US" dirty="0" smtClean="0"/>
              <a:t>doesn’t </a:t>
            </a:r>
            <a:r>
              <a:rPr lang="en-US" dirty="0" smtClean="0"/>
              <a:t>really happen </a:t>
            </a:r>
            <a:r>
              <a:rPr lang="en-US" dirty="0" smtClean="0"/>
              <a:t>in English</a:t>
            </a:r>
          </a:p>
          <a:p>
            <a:pPr lvl="1"/>
            <a:r>
              <a:rPr lang="en-US" dirty="0" smtClean="0"/>
              <a:t>a- -</a:t>
            </a:r>
            <a:r>
              <a:rPr lang="en-US" smtClean="0"/>
              <a:t>ing</a:t>
            </a:r>
            <a:endParaRPr lang="en-US" dirty="0" smtClean="0"/>
          </a:p>
          <a:p>
            <a:pPr lvl="2"/>
            <a:r>
              <a:rPr lang="en-US" dirty="0" smtClean="0"/>
              <a:t>a-running</a:t>
            </a:r>
          </a:p>
          <a:p>
            <a:pPr lvl="2"/>
            <a:r>
              <a:rPr lang="en-US" dirty="0" smtClean="0"/>
              <a:t>a-jumping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4519</TotalTime>
  <Words>1596</Words>
  <Application>Microsoft Macintosh PowerPoint</Application>
  <PresentationFormat>On-screen Show (4:3)</PresentationFormat>
  <Paragraphs>292</Paragraphs>
  <Slides>32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Median</vt:lpstr>
      <vt:lpstr>PowerPoint Presentation</vt:lpstr>
      <vt:lpstr>NLP Linguistics 101</vt:lpstr>
      <vt:lpstr>Admin</vt:lpstr>
      <vt:lpstr>Simplified View of Linguistics</vt:lpstr>
      <vt:lpstr>Morphology</vt:lpstr>
      <vt:lpstr>New words</vt:lpstr>
      <vt:lpstr>Morphology basics</vt:lpstr>
      <vt:lpstr>Morpheme examples</vt:lpstr>
      <vt:lpstr>Morpheme examples</vt:lpstr>
      <vt:lpstr>Agglutinative: Finnish</vt:lpstr>
      <vt:lpstr>Stemming (baby lemmatization)</vt:lpstr>
      <vt:lpstr>Stemming example</vt:lpstr>
      <vt:lpstr>Porter’s algorithm (1980)</vt:lpstr>
      <vt:lpstr>What is Syntax?</vt:lpstr>
      <vt:lpstr>Structure in language</vt:lpstr>
      <vt:lpstr>Structure in language</vt:lpstr>
      <vt:lpstr>Structure in language</vt:lpstr>
      <vt:lpstr>Syntax != Semantics</vt:lpstr>
      <vt:lpstr>Parts of speech</vt:lpstr>
      <vt:lpstr>Parts of speech</vt:lpstr>
      <vt:lpstr>Parts of speech</vt:lpstr>
      <vt:lpstr>English parts of speech</vt:lpstr>
      <vt:lpstr>Brown tagset</vt:lpstr>
      <vt:lpstr>English Parts of Speech</vt:lpstr>
      <vt:lpstr>English Parts of Speech (cont.)</vt:lpstr>
      <vt:lpstr>Closed vs. Open Class </vt:lpstr>
      <vt:lpstr>Part of speech tagging</vt:lpstr>
      <vt:lpstr>Ambiguity in POS Tagging</vt:lpstr>
      <vt:lpstr>Ambiguity in POS Tagging</vt:lpstr>
      <vt:lpstr>Ambiguity in POS tagging</vt:lpstr>
      <vt:lpstr>How hard is it?</vt:lpstr>
      <vt:lpstr>POS Tagging Approaches</vt:lpstr>
    </vt:vector>
  </TitlesOfParts>
  <Company>Pomona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Kauchak</cp:lastModifiedBy>
  <cp:revision>314</cp:revision>
  <dcterms:created xsi:type="dcterms:W3CDTF">2011-02-09T18:38:39Z</dcterms:created>
  <dcterms:modified xsi:type="dcterms:W3CDTF">2011-10-04T17:58:46Z</dcterms:modified>
</cp:coreProperties>
</file>