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embeddings/oleObject2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Microsoft_Equation1.bin" ContentType="application/vnd.openxmlformats-officedocument.oleObject"/>
  <Override PartName="/ppt/embeddings/Microsoft_Equation2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4"/>
  </p:notesMasterIdLst>
  <p:sldIdLst>
    <p:sldId id="522" r:id="rId2"/>
    <p:sldId id="256" r:id="rId3"/>
    <p:sldId id="438" r:id="rId4"/>
    <p:sldId id="448" r:id="rId5"/>
    <p:sldId id="449" r:id="rId6"/>
    <p:sldId id="450" r:id="rId7"/>
    <p:sldId id="451" r:id="rId8"/>
    <p:sldId id="452" r:id="rId9"/>
    <p:sldId id="523" r:id="rId10"/>
    <p:sldId id="473" r:id="rId11"/>
    <p:sldId id="453" r:id="rId12"/>
    <p:sldId id="457" r:id="rId13"/>
    <p:sldId id="458" r:id="rId14"/>
    <p:sldId id="459" r:id="rId15"/>
    <p:sldId id="460" r:id="rId16"/>
    <p:sldId id="524" r:id="rId17"/>
    <p:sldId id="471" r:id="rId18"/>
    <p:sldId id="472" r:id="rId19"/>
    <p:sldId id="461" r:id="rId20"/>
    <p:sldId id="462" r:id="rId21"/>
    <p:sldId id="463" r:id="rId22"/>
    <p:sldId id="464" r:id="rId23"/>
    <p:sldId id="479" r:id="rId24"/>
    <p:sldId id="480" r:id="rId25"/>
    <p:sldId id="482" r:id="rId26"/>
    <p:sldId id="483" r:id="rId27"/>
    <p:sldId id="484" r:id="rId28"/>
    <p:sldId id="485" r:id="rId29"/>
    <p:sldId id="477" r:id="rId30"/>
    <p:sldId id="486" r:id="rId31"/>
    <p:sldId id="478" r:id="rId32"/>
    <p:sldId id="474" r:id="rId33"/>
    <p:sldId id="475" r:id="rId34"/>
    <p:sldId id="476" r:id="rId35"/>
    <p:sldId id="487" r:id="rId36"/>
    <p:sldId id="520" r:id="rId37"/>
    <p:sldId id="488" r:id="rId38"/>
    <p:sldId id="489" r:id="rId39"/>
    <p:sldId id="490" r:id="rId40"/>
    <p:sldId id="491" r:id="rId41"/>
    <p:sldId id="492" r:id="rId42"/>
    <p:sldId id="493" r:id="rId43"/>
    <p:sldId id="466" r:id="rId44"/>
    <p:sldId id="494" r:id="rId45"/>
    <p:sldId id="505" r:id="rId46"/>
    <p:sldId id="506" r:id="rId47"/>
    <p:sldId id="495" r:id="rId48"/>
    <p:sldId id="496" r:id="rId49"/>
    <p:sldId id="497" r:id="rId50"/>
    <p:sldId id="498" r:id="rId51"/>
    <p:sldId id="499" r:id="rId52"/>
    <p:sldId id="508" r:id="rId53"/>
    <p:sldId id="509" r:id="rId54"/>
    <p:sldId id="502" r:id="rId55"/>
    <p:sldId id="511" r:id="rId56"/>
    <p:sldId id="512" r:id="rId57"/>
    <p:sldId id="513" r:id="rId58"/>
    <p:sldId id="521" r:id="rId59"/>
    <p:sldId id="519" r:id="rId60"/>
    <p:sldId id="515" r:id="rId61"/>
    <p:sldId id="516" r:id="rId62"/>
    <p:sldId id="525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A8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8" autoAdjust="0"/>
    <p:restoredTop sz="94660"/>
  </p:normalViewPr>
  <p:slideViewPr>
    <p:cSldViewPr snapToObjects="1">
      <p:cViewPr varScale="1">
        <p:scale>
          <a:sx n="78" d="100"/>
          <a:sy n="78" d="100"/>
        </p:scale>
        <p:origin x="-10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32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E1EF8A-198E-B143-A48D-AD19FA951E3A}" type="slidenum">
              <a:rPr lang="en-US"/>
              <a:pPr/>
              <a:t>5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latin typeface="Times New Roman" charset="0"/>
              </a:rPr>
              <a:t> all possible bigrams</a:t>
            </a:r>
            <a:r>
              <a:rPr lang="en-US" baseline="0" dirty="0" smtClean="0">
                <a:latin typeface="Times New Roman" charset="0"/>
              </a:rPr>
              <a:t> that start with </a:t>
            </a:r>
            <a:r>
              <a:rPr lang="en-US" baseline="0" dirty="0" err="1" smtClean="0">
                <a:latin typeface="Times New Roman" charset="0"/>
              </a:rPr>
              <a:t>xy</a:t>
            </a:r>
            <a:endParaRPr lang="en-US" baseline="0" dirty="0" smtClean="0">
              <a:latin typeface="Times New Roman" charset="0"/>
            </a:endParaRPr>
          </a:p>
          <a:p>
            <a:pPr>
              <a:buFontTx/>
              <a:buChar char="-"/>
            </a:pPr>
            <a:r>
              <a:rPr lang="en-US" dirty="0" smtClean="0">
                <a:latin typeface="Times New Roman" charset="0"/>
              </a:rPr>
              <a:t> in</a:t>
            </a:r>
            <a:r>
              <a:rPr lang="en-US" baseline="0" dirty="0" smtClean="0">
                <a:latin typeface="Times New Roman" charset="0"/>
              </a:rPr>
              <a:t> this case, we’re looking at lowercase letters, so 26 letters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A3B6B5-A1C1-8749-83CE-36D78FAC562E}" type="slidenum">
              <a:rPr lang="en-US"/>
              <a:pPr/>
              <a:t>6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- general purpose approach when we need to optimize/learn</a:t>
            </a:r>
            <a:r>
              <a:rPr lang="en-US" baseline="0" dirty="0" smtClean="0">
                <a:latin typeface="Times New Roman" charset="0"/>
              </a:rPr>
              <a:t> a parameter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8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8DA3A3-C8D9-5843-B441-DA579E35369B}" type="slidenum">
              <a:rPr lang="en-US"/>
              <a:pPr/>
              <a:t>9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171700" y="1930400"/>
            <a:ext cx="8218488" cy="6164263"/>
          </a:xfrm>
          <a:ln w="12700" cap="flat">
            <a:solidFill>
              <a:schemeClr val="tx1"/>
            </a:solidFill>
          </a:ln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01762" y="2417523"/>
            <a:ext cx="2394065" cy="188505"/>
          </a:xfrm>
          <a:noFill/>
          <a:ln/>
        </p:spPr>
        <p:txBody>
          <a:bodyPr lIns="61904" tIns="25396" rIns="61904" bIns="25396">
            <a:spAutoFit/>
          </a:bodyPr>
          <a:lstStyle/>
          <a:p>
            <a:pPr marL="331266" indent="-331266" defTabSz="881293">
              <a:lnSpc>
                <a:spcPct val="87000"/>
              </a:lnSpc>
              <a:spcBef>
                <a:spcPct val="42000"/>
              </a:spcBef>
            </a:pPr>
            <a:endParaRPr lang="en-US" sz="1000" dirty="0">
              <a:solidFill>
                <a:schemeClr val="tx2"/>
              </a:solidFill>
              <a:latin typeface="Times New Roman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the same as:</a:t>
            </a:r>
          </a:p>
          <a:p>
            <a:r>
              <a:rPr lang="en-US" dirty="0" smtClean="0"/>
              <a:t>p(x_1,</a:t>
            </a:r>
            <a:r>
              <a:rPr lang="en-US" baseline="0" dirty="0" smtClean="0"/>
              <a:t> x_2, x_3, …, </a:t>
            </a:r>
            <a:r>
              <a:rPr lang="en-US" baseline="0" dirty="0" err="1" smtClean="0"/>
              <a:t>x_n</a:t>
            </a:r>
            <a:r>
              <a:rPr lang="en-US" baseline="0" dirty="0" smtClean="0"/>
              <a:t>) = </a:t>
            </a:r>
            <a:r>
              <a:rPr lang="en-US" baseline="0" dirty="0" err="1" smtClean="0"/>
              <a:t>p(I</a:t>
            </a:r>
            <a:r>
              <a:rPr lang="en-US" baseline="0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</a:t>
            </a:r>
            <a:r>
              <a:rPr lang="en-US" baseline="0" dirty="0" smtClean="0"/>
              <a:t> simple</a:t>
            </a:r>
          </a:p>
          <a:p>
            <a:endParaRPr lang="en-US" baseline="0" dirty="0" smtClean="0"/>
          </a:p>
          <a:p>
            <a:r>
              <a:rPr lang="en-US" dirty="0" smtClean="0"/>
              <a:t>/simplify/software/</a:t>
            </a:r>
            <a:r>
              <a:rPr lang="en-US" dirty="0" err="1" smtClean="0"/>
              <a:t>moses</a:t>
            </a:r>
            <a:r>
              <a:rPr lang="en-US" dirty="0" smtClean="0"/>
              <a:t>/</a:t>
            </a:r>
            <a:r>
              <a:rPr lang="en-US" dirty="0" err="1" smtClean="0"/>
              <a:t>srilm</a:t>
            </a:r>
            <a:r>
              <a:rPr lang="en-US" dirty="0" smtClean="0"/>
              <a:t>/bin/i686-m64/</a:t>
            </a:r>
            <a:r>
              <a:rPr lang="en-US" dirty="0" err="1" smtClean="0"/>
              <a:t>ngram</a:t>
            </a:r>
            <a:r>
              <a:rPr lang="en-US" dirty="0" smtClean="0"/>
              <a:t> -lm /simplify/data/</a:t>
            </a:r>
            <a:r>
              <a:rPr lang="en-US" dirty="0" err="1" smtClean="0"/>
              <a:t>moses</a:t>
            </a:r>
            <a:r>
              <a:rPr lang="en-US" dirty="0" smtClean="0"/>
              <a:t>/final/50/lm/</a:t>
            </a:r>
            <a:r>
              <a:rPr lang="en-US" dirty="0" err="1" smtClean="0"/>
              <a:t>surface.lm</a:t>
            </a:r>
            <a:r>
              <a:rPr lang="en-US" dirty="0" smtClean="0"/>
              <a:t> -debug 1 -</a:t>
            </a:r>
            <a:r>
              <a:rPr lang="en-US" dirty="0" err="1" smtClean="0"/>
              <a:t>ppl</a:t>
            </a:r>
            <a:r>
              <a:rPr lang="en-US" dirty="0" smtClean="0"/>
              <a:t> 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Has a very hard time ending</a:t>
            </a:r>
            <a:r>
              <a:rPr lang="en-US" baseline="0" dirty="0" smtClean="0"/>
              <a:t> the sentence…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 </a:t>
            </a:r>
            <a:r>
              <a:rPr lang="en-US" dirty="0" err="1" smtClean="0"/>
              <a:t>saras</a:t>
            </a:r>
            <a:r>
              <a:rPr lang="en-US" dirty="0" smtClean="0"/>
              <a:t>, in ~/classes/cs159:</a:t>
            </a:r>
          </a:p>
          <a:p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 smtClean="0"/>
              <a:t>ngram</a:t>
            </a:r>
            <a:r>
              <a:rPr lang="en-US" dirty="0" smtClean="0"/>
              <a:t> -lm /simplify/data/moses/final/50/lm/surface.lm</a:t>
            </a:r>
            <a:r>
              <a:rPr lang="en-US" baseline="0" dirty="0" smtClean="0"/>
              <a:t> –gen 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to specify the order of the model (unigram, bigram, etc.) use the –order flag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 “train” a model on the training sentences (that is learn the probabilities)</a:t>
            </a:r>
          </a:p>
          <a:p>
            <a:pPr>
              <a:buFontTx/>
              <a:buChar char="-"/>
            </a:pPr>
            <a:r>
              <a:rPr lang="en-US" baseline="0" dirty="0" smtClean="0"/>
              <a:t> then evaluate on the test sentences (which the model has never seen before)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10/4/11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1.bin"/><Relationship Id="rId4" Type="http://schemas.openxmlformats.org/officeDocument/2006/relationships/image" Target="../media/image16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1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2" Type="http://schemas.openxmlformats.org/officeDocument/2006/relationships/tags" Target="../tags/tag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2.xml"/><Relationship Id="rId1" Type="http://schemas.openxmlformats.org/officeDocument/2006/relationships/tags" Target="../tags/tag3.xml"/><Relationship Id="rId2" Type="http://schemas.openxmlformats.org/officeDocument/2006/relationships/tags" Target="../tags/tag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nytimes.com/2011/08/20/technology/finding-fake-reviews-online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4.emf"/><Relationship Id="rId5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3.xml"/><Relationship Id="rId5" Type="http://schemas.openxmlformats.org/officeDocument/2006/relationships/image" Target="../media/image6.png"/><Relationship Id="rId1" Type="http://schemas.openxmlformats.org/officeDocument/2006/relationships/tags" Target="../tags/tag5.xml"/><Relationship Id="rId2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4" Type="http://schemas.openxmlformats.org/officeDocument/2006/relationships/slideLayout" Target="../slideLayouts/slideLayout2.xml"/><Relationship Id="rId5" Type="http://schemas.openxmlformats.org/officeDocument/2006/relationships/notesSlide" Target="../notesSlides/notesSlide4.xml"/><Relationship Id="rId6" Type="http://schemas.openxmlformats.org/officeDocument/2006/relationships/oleObject" Target="../embeddings/oleObject2.bin"/><Relationship Id="rId7" Type="http://schemas.openxmlformats.org/officeDocument/2006/relationships/image" Target="../media/image7.emf"/><Relationship Id="rId1" Type="http://schemas.openxmlformats.org/officeDocument/2006/relationships/vmlDrawing" Target="../drawings/vmlDrawing2.vml"/><Relationship Id="rId2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057400" y="6146631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</a:t>
            </a:r>
            <a:r>
              <a:rPr lang="en-US" dirty="0" err="1"/>
              <a:t>www.youtube.com</a:t>
            </a:r>
            <a:r>
              <a:rPr lang="en-US" dirty="0"/>
              <a:t>/</a:t>
            </a:r>
            <a:r>
              <a:rPr lang="en-US" dirty="0" err="1"/>
              <a:t>watch?v</a:t>
            </a:r>
            <a:r>
              <a:rPr lang="en-US" dirty="0"/>
              <a:t>=VuP37PW0Yn8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524000"/>
            <a:ext cx="8039100" cy="443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078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Assume independence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 we will assume two variables are independent (or conditionally independent) even though they’re not</a:t>
            </a:r>
          </a:p>
          <a:p>
            <a:endParaRPr lang="en-US" dirty="0" smtClean="0"/>
          </a:p>
          <a:p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Creates a simpler model</a:t>
            </a:r>
          </a:p>
          <a:p>
            <a:pPr lvl="2"/>
            <a:r>
              <a:rPr lang="en-US" dirty="0" err="1" smtClean="0"/>
              <a:t>p(X,Y</a:t>
            </a:r>
            <a:r>
              <a:rPr lang="en-US" dirty="0" smtClean="0"/>
              <a:t>) many more variables than just P(X) and P(Y)</a:t>
            </a:r>
          </a:p>
          <a:p>
            <a:pPr lvl="1"/>
            <a:r>
              <a:rPr lang="en-US" dirty="0" smtClean="0"/>
              <a:t>May not be able to estimate the more complicated model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does natural language look like?</a:t>
            </a:r>
          </a:p>
          <a:p>
            <a:endParaRPr lang="en-US" dirty="0" smtClean="0"/>
          </a:p>
          <a:p>
            <a:r>
              <a:rPr lang="en-US" dirty="0" smtClean="0"/>
              <a:t>More specifically in NLP, probabilistic model</a:t>
            </a:r>
          </a:p>
          <a:p>
            <a:r>
              <a:rPr lang="en-US" dirty="0" smtClean="0"/>
              <a:t>Two related questions: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( sentence )</a:t>
            </a:r>
          </a:p>
          <a:p>
            <a:pPr lvl="2"/>
            <a:r>
              <a:rPr lang="en-US" dirty="0" err="1" smtClean="0"/>
              <a:t>p(“I</a:t>
            </a:r>
            <a:r>
              <a:rPr lang="en-US" dirty="0" smtClean="0"/>
              <a:t> like to eat pizza”)</a:t>
            </a:r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 like I eat”)</a:t>
            </a:r>
          </a:p>
          <a:p>
            <a:pPr lvl="1"/>
            <a:r>
              <a:rPr lang="en-US" dirty="0" err="1" smtClean="0"/>
              <a:t>p</a:t>
            </a:r>
            <a:r>
              <a:rPr lang="en-US" dirty="0" smtClean="0"/>
              <a:t>( word | previous words )</a:t>
            </a:r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” | “I like to eat” )</a:t>
            </a:r>
          </a:p>
          <a:p>
            <a:pPr lvl="2"/>
            <a:r>
              <a:rPr lang="en-US" dirty="0" err="1" smtClean="0"/>
              <a:t>p(“garbage</a:t>
            </a:r>
            <a:r>
              <a:rPr lang="en-US" dirty="0" smtClean="0"/>
              <a:t>” | “I like to eat”)</a:t>
            </a:r>
          </a:p>
          <a:p>
            <a:pPr lvl="2"/>
            <a:r>
              <a:rPr lang="en-US" dirty="0" err="1" smtClean="0"/>
              <a:t>p(“run</a:t>
            </a:r>
            <a:r>
              <a:rPr lang="en-US" dirty="0" smtClean="0"/>
              <a:t>” | “I like to eat”)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might these models be useful?</a:t>
            </a:r>
          </a:p>
          <a:p>
            <a:pPr lvl="1"/>
            <a:r>
              <a:rPr lang="en-US" dirty="0" smtClean="0"/>
              <a:t>Language generation tasks</a:t>
            </a:r>
          </a:p>
          <a:p>
            <a:pPr lvl="2"/>
            <a:r>
              <a:rPr lang="en-US" dirty="0" smtClean="0"/>
              <a:t>machine translation</a:t>
            </a:r>
          </a:p>
          <a:p>
            <a:pPr lvl="2"/>
            <a:r>
              <a:rPr lang="en-US" dirty="0" smtClean="0"/>
              <a:t>summarization</a:t>
            </a:r>
          </a:p>
          <a:p>
            <a:pPr lvl="2"/>
            <a:r>
              <a:rPr lang="en-US" dirty="0" smtClean="0"/>
              <a:t>simplification</a:t>
            </a:r>
          </a:p>
          <a:p>
            <a:pPr lvl="2"/>
            <a:r>
              <a:rPr lang="en-US" dirty="0" smtClean="0"/>
              <a:t>speech recognition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Text correction</a:t>
            </a:r>
          </a:p>
          <a:p>
            <a:pPr lvl="2"/>
            <a:r>
              <a:rPr lang="en-US" dirty="0" smtClean="0"/>
              <a:t>spelling correction</a:t>
            </a:r>
          </a:p>
          <a:p>
            <a:pPr lvl="2"/>
            <a:r>
              <a:rPr lang="en-US" dirty="0" smtClean="0"/>
              <a:t>grammar correction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2"/>
            <a:r>
              <a:rPr lang="en-US" dirty="0" err="1" smtClean="0"/>
              <a:t>p(“I</a:t>
            </a:r>
            <a:r>
              <a:rPr lang="en-US" dirty="0" smtClean="0"/>
              <a:t> like to eat pizza”)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 like I eat”)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p(“pizza</a:t>
            </a:r>
            <a:r>
              <a:rPr lang="en-US" dirty="0" smtClean="0"/>
              <a:t>” | “I like to eat” 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p(“garbage</a:t>
            </a:r>
            <a:r>
              <a:rPr lang="en-US" dirty="0" smtClean="0"/>
              <a:t>” | “I like to eat”)</a:t>
            </a:r>
          </a:p>
          <a:p>
            <a:pPr lvl="2"/>
            <a:endParaRPr lang="en-US" dirty="0" smtClean="0"/>
          </a:p>
          <a:p>
            <a:pPr lvl="2"/>
            <a:r>
              <a:rPr lang="en-US" dirty="0" err="1" smtClean="0"/>
              <a:t>p(“run</a:t>
            </a:r>
            <a:r>
              <a:rPr lang="en-US" dirty="0" smtClean="0"/>
              <a:t>” | “I like to eat”)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a corpus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828800"/>
            <a:ext cx="7848600" cy="977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550" y="3048000"/>
            <a:ext cx="7708900" cy="101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4850" y="4483100"/>
            <a:ext cx="7721600" cy="1003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57081" y="16764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844800"/>
            <a:ext cx="7797800" cy="1803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09600" y="5862935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Language modeling is about dealing with data </a:t>
            </a:r>
            <a:r>
              <a:rPr lang="en-US" sz="2400" dirty="0" err="1" smtClean="0">
                <a:solidFill>
                  <a:srgbClr val="FF0000"/>
                </a:solidFill>
              </a:rPr>
              <a:t>sparsity</a:t>
            </a:r>
            <a:r>
              <a:rPr lang="en-US" sz="2400" dirty="0" smtClean="0">
                <a:solidFill>
                  <a:srgbClr val="FF0000"/>
                </a:solidFill>
              </a:rPr>
              <a:t>!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52" y="2057400"/>
            <a:ext cx="8766048" cy="200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762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language model is really a probabilistic explanation of how the sentence was generated</a:t>
            </a:r>
          </a:p>
          <a:p>
            <a:endParaRPr lang="en-US" dirty="0" smtClean="0"/>
          </a:p>
          <a:p>
            <a:r>
              <a:rPr lang="en-US" dirty="0" smtClean="0"/>
              <a:t>Key idea:</a:t>
            </a:r>
          </a:p>
          <a:p>
            <a:pPr lvl="1"/>
            <a:r>
              <a:rPr lang="en-US" dirty="0" smtClean="0"/>
              <a:t>break this generation process into smaller steps</a:t>
            </a:r>
          </a:p>
          <a:p>
            <a:pPr lvl="1"/>
            <a:r>
              <a:rPr lang="en-US" dirty="0" smtClean="0"/>
              <a:t>estimate the probabilities of these smaller steps</a:t>
            </a:r>
          </a:p>
          <a:p>
            <a:pPr lvl="1"/>
            <a:r>
              <a:rPr lang="en-US" dirty="0" smtClean="0"/>
              <a:t>the overall probability is the combined product of the steps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approaches:</a:t>
            </a:r>
          </a:p>
          <a:p>
            <a:pPr lvl="1"/>
            <a:r>
              <a:rPr lang="en-US" dirty="0" err="1" smtClean="0"/>
              <a:t>n</a:t>
            </a:r>
            <a:r>
              <a:rPr lang="en-US" dirty="0" smtClean="0"/>
              <a:t>-gram language modeling</a:t>
            </a:r>
          </a:p>
          <a:p>
            <a:pPr lvl="2"/>
            <a:r>
              <a:rPr lang="en-US" dirty="0" smtClean="0"/>
              <a:t>Start at the beginning of the sentence</a:t>
            </a:r>
          </a:p>
          <a:p>
            <a:pPr lvl="2"/>
            <a:r>
              <a:rPr lang="en-US" dirty="0" smtClean="0"/>
              <a:t>Generate one word at a time based on the previous words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syntax-based language modeling</a:t>
            </a:r>
          </a:p>
          <a:p>
            <a:pPr lvl="2"/>
            <a:r>
              <a:rPr lang="en-US" dirty="0" smtClean="0"/>
              <a:t>Construct the syntactic tree from the top down</a:t>
            </a:r>
          </a:p>
          <a:p>
            <a:pPr lvl="2"/>
            <a:r>
              <a:rPr lang="en-US" dirty="0" smtClean="0"/>
              <a:t>e.g. context free grammar</a:t>
            </a:r>
          </a:p>
          <a:p>
            <a:pPr lvl="2"/>
            <a:r>
              <a:rPr lang="en-US" dirty="0" smtClean="0"/>
              <a:t>eventually at the leaves, generate the words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60198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Pros/cons?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</a:t>
            </a:r>
            <a:r>
              <a:rPr lang="en-US" dirty="0" smtClean="0"/>
              <a:t>-gram language modeling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52600" y="1447800"/>
            <a:ext cx="504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I think today is a good day to be 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981200"/>
            <a:ext cx="7493000" cy="1422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581400"/>
            <a:ext cx="7607300" cy="15621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0" y="5105400"/>
            <a:ext cx="7543800" cy="152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Language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CS457 – Fall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Jason Eisner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friend the chain rule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600200"/>
            <a:ext cx="45307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Step 1: decompose the probability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089275" y="20574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22675" y="2438400"/>
            <a:ext cx="1686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2675" y="2819400"/>
            <a:ext cx="1545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22675" y="32120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22675" y="3581400"/>
            <a:ext cx="2343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22675" y="3962400"/>
            <a:ext cx="25813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22675" y="4355068"/>
            <a:ext cx="31876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 today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22675" y="47360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02159" y="5671066"/>
            <a:ext cx="5235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simplify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</a:t>
            </a:r>
            <a:r>
              <a:rPr lang="en-US" dirty="0" smtClean="0"/>
              <a:t> </a:t>
            </a:r>
            <a:r>
              <a:rPr lang="en-US" dirty="0" err="1" smtClean="0"/>
              <a:t>n</a:t>
            </a:r>
            <a:r>
              <a:rPr lang="en-US" dirty="0" smtClean="0"/>
              <a:t>-gram </a:t>
            </a:r>
            <a:r>
              <a:rPr lang="en-US" dirty="0"/>
              <a:t>a</a:t>
            </a:r>
            <a:r>
              <a:rPr lang="en-US" dirty="0" smtClean="0"/>
              <a:t>pproximation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7556313" cy="129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Monotype Sorts" pitchFamily="-112" charset="2"/>
              <a:buNone/>
            </a:pPr>
            <a:r>
              <a:rPr lang="en-US" sz="2400" dirty="0">
                <a:sym typeface="Symbol" pitchFamily="-112" charset="2"/>
              </a:rPr>
              <a:t>Assume each word depends only on the previous</a:t>
            </a:r>
            <a:r>
              <a:rPr lang="en-US" sz="2400" dirty="0" smtClean="0">
                <a:sym typeface="Symbol" pitchFamily="-112" charset="2"/>
              </a:rPr>
              <a:t> n-1 words (e.g. trigram: three </a:t>
            </a:r>
            <a:r>
              <a:rPr lang="en-US" sz="2400" dirty="0">
                <a:sym typeface="Symbol" pitchFamily="-112" charset="2"/>
              </a:rPr>
              <a:t>words </a:t>
            </a:r>
            <a:r>
              <a:rPr lang="en-US" sz="2400" dirty="0" smtClean="0">
                <a:sym typeface="Symbol" pitchFamily="-112" charset="2"/>
              </a:rPr>
              <a:t>total)</a:t>
            </a:r>
            <a:endParaRPr lang="en-US" sz="2400" dirty="0">
              <a:sym typeface="Symbol" pitchFamily="-112" charset="2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426767"/>
            <a:ext cx="4828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think</a:t>
            </a:r>
            <a:r>
              <a:rPr lang="en-US" sz="2400" dirty="0" smtClean="0">
                <a:solidFill>
                  <a:srgbClr val="0000FF"/>
                </a:solidFill>
              </a:rPr>
              <a:t> today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95400" y="4038600"/>
            <a:ext cx="47831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 is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today is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95400" y="4724400"/>
            <a:ext cx="54382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good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 think today is a</a:t>
            </a:r>
            <a:r>
              <a:rPr lang="en-US" sz="2400" dirty="0" smtClean="0">
                <a:solidFill>
                  <a:srgbClr val="000000"/>
                </a:solidFill>
              </a:rPr>
              <a:t>) ≈ </a:t>
            </a:r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good</a:t>
            </a:r>
            <a:r>
              <a:rPr lang="en-US" sz="2400" dirty="0" smtClean="0">
                <a:solidFill>
                  <a:srgbClr val="000000"/>
                </a:solidFill>
              </a:rPr>
              <a:t>|</a:t>
            </a:r>
            <a:r>
              <a:rPr lang="en-US" sz="2400" dirty="0" smtClean="0">
                <a:solidFill>
                  <a:srgbClr val="0000FF"/>
                </a:solidFill>
              </a:rPr>
              <a:t> is a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probabilities</a:t>
            </a:r>
            <a:endParaRPr lang="en-US" dirty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8474" y="1981200"/>
            <a:ext cx="7556313" cy="1447799"/>
          </a:xfrm>
        </p:spPr>
        <p:txBody>
          <a:bodyPr>
            <a:normAutofit/>
          </a:bodyPr>
          <a:lstStyle/>
          <a:p>
            <a:r>
              <a:rPr lang="en-US" sz="2800" dirty="0"/>
              <a:t>How do we find probabilities</a:t>
            </a:r>
            <a:r>
              <a:rPr lang="en-US" sz="28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/>
              <a:t>Get real text, and </a:t>
            </a:r>
            <a:r>
              <a:rPr lang="en-US" sz="2400" dirty="0" smtClean="0"/>
              <a:t>start counting (MLE)!</a:t>
            </a:r>
            <a:endParaRPr lang="en-US" sz="24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828800" y="4114800"/>
            <a:ext cx="4989317" cy="995065"/>
            <a:chOff x="1411483" y="4038600"/>
            <a:chExt cx="4989317" cy="995065"/>
          </a:xfrm>
        </p:grpSpPr>
        <p:sp>
          <p:nvSpPr>
            <p:cNvPr id="5" name="Rectangle 4"/>
            <p:cNvSpPr/>
            <p:nvPr/>
          </p:nvSpPr>
          <p:spPr>
            <a:xfrm>
              <a:off x="1411483" y="4038600"/>
              <a:ext cx="498931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/>
                <a:t>P(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is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|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</a:t>
              </a:r>
              <a:r>
                <a:rPr lang="en-US" sz="2400" dirty="0" smtClean="0">
                  <a:solidFill>
                    <a:srgbClr val="000000"/>
                  </a:solidFill>
                </a:rPr>
                <a:t>) = </a:t>
              </a:r>
              <a:r>
                <a:rPr lang="en-US" sz="2400" dirty="0" err="1" smtClean="0">
                  <a:solidFill>
                    <a:srgbClr val="000000"/>
                  </a:solidFill>
                </a:rPr>
                <a:t>count(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 is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3830543" y="4572000"/>
              <a:ext cx="2341657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 err="1" smtClean="0">
                  <a:solidFill>
                    <a:srgbClr val="000000"/>
                  </a:solidFill>
                </a:rPr>
                <a:t>count(</a:t>
              </a:r>
              <a:r>
                <a:rPr lang="en-US" sz="2400" dirty="0" err="1" smtClean="0">
                  <a:solidFill>
                    <a:srgbClr val="0000FF"/>
                  </a:solidFill>
                </a:rPr>
                <a:t>think</a:t>
              </a:r>
              <a:r>
                <a:rPr lang="en-US" sz="2400" dirty="0" smtClean="0">
                  <a:solidFill>
                    <a:srgbClr val="0000FF"/>
                  </a:solidFill>
                </a:rPr>
                <a:t> today</a:t>
              </a:r>
              <a:r>
                <a:rPr lang="en-US" sz="2400" dirty="0" smtClean="0">
                  <a:solidFill>
                    <a:srgbClr val="000000"/>
                  </a:solidFill>
                </a:rPr>
                <a:t>)</a:t>
              </a:r>
              <a:endParaRPr lang="en-US" sz="24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>
              <a:off x="3886200" y="4572000"/>
              <a:ext cx="2280777" cy="1588"/>
            </a:xfrm>
            <a:prstGeom prst="line">
              <a:avLst/>
            </a:prstGeom>
            <a:ln w="381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6358973" y="1981200"/>
            <a:ext cx="22023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is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think</a:t>
            </a:r>
            <a:r>
              <a:rPr lang="en-US" sz="2400" dirty="0" smtClean="0">
                <a:solidFill>
                  <a:srgbClr val="0000FF"/>
                </a:solidFill>
              </a:rPr>
              <a:t> today</a:t>
            </a:r>
            <a:r>
              <a:rPr lang="en-US" sz="2400" dirty="0" smtClean="0">
                <a:solidFill>
                  <a:srgbClr val="000000"/>
                </a:solidFill>
              </a:rPr>
              <a:t>) 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069848" y="3046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6800" y="3275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66800" y="3503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069848" y="3732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066800" y="3960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066800" y="4189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069848" y="4418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066800" y="46466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066800" y="48752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069848" y="51038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66800" y="53324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66800" y="5561010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rot="5400000">
            <a:off x="1240458" y="6041058"/>
            <a:ext cx="1292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…</a:t>
            </a:r>
            <a:endParaRPr lang="en-US" sz="3600" dirty="0"/>
          </a:p>
        </p:txBody>
      </p:sp>
      <p:sp>
        <p:nvSpPr>
          <p:cNvPr id="21" name="TextBox 20"/>
          <p:cNvSpPr txBox="1"/>
          <p:nvPr/>
        </p:nvSpPr>
        <p:spPr>
          <a:xfrm>
            <a:off x="841248" y="1676400"/>
            <a:ext cx="2968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Corpus of sentences</a:t>
            </a:r>
          </a:p>
          <a:p>
            <a:r>
              <a:rPr lang="en-US" sz="2000" dirty="0" smtClean="0"/>
              <a:t>(e.g. </a:t>
            </a:r>
            <a:r>
              <a:rPr lang="en-US" sz="2000" dirty="0" err="1" smtClean="0"/>
              <a:t>gigaword</a:t>
            </a:r>
            <a:r>
              <a:rPr lang="en-US" sz="2000" dirty="0" smtClean="0"/>
              <a:t> corpus)</a:t>
            </a:r>
            <a:endParaRPr lang="en-US" sz="2000" dirty="0"/>
          </a:p>
        </p:txBody>
      </p:sp>
      <p:sp>
        <p:nvSpPr>
          <p:cNvPr id="22" name="Right Arrow 21"/>
          <p:cNvSpPr/>
          <p:nvPr/>
        </p:nvSpPr>
        <p:spPr>
          <a:xfrm>
            <a:off x="3886200" y="3581400"/>
            <a:ext cx="1295400" cy="114141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19800" y="32766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6324600" y="34290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</a:t>
            </a:r>
            <a:r>
              <a:rPr lang="en-US" sz="2400" dirty="0" smtClean="0"/>
              <a:t>-gram</a:t>
            </a:r>
          </a:p>
          <a:p>
            <a:r>
              <a:rPr lang="en-US" sz="2400" dirty="0" smtClean="0"/>
              <a:t>language model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4114800" y="4875210"/>
            <a:ext cx="2209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?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Middlebury 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trigrams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429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 I</a:t>
            </a:r>
          </a:p>
          <a:p>
            <a:r>
              <a:rPr lang="en-US" sz="2000" dirty="0" smtClean="0"/>
              <a:t>&lt;start&gt; I am</a:t>
            </a:r>
          </a:p>
          <a:p>
            <a:r>
              <a:rPr lang="en-US" sz="2000" dirty="0" smtClean="0"/>
              <a:t>I am a</a:t>
            </a:r>
          </a:p>
          <a:p>
            <a:r>
              <a:rPr lang="en-US" sz="2000" dirty="0" smtClean="0"/>
              <a:t>am a happy</a:t>
            </a:r>
          </a:p>
          <a:p>
            <a:r>
              <a:rPr lang="en-US" sz="2000" dirty="0" smtClean="0"/>
              <a:t>a happy Middlebury</a:t>
            </a:r>
          </a:p>
          <a:p>
            <a:r>
              <a:rPr lang="en-US" sz="2000" dirty="0" smtClean="0"/>
              <a:t>happy Middlebury College</a:t>
            </a:r>
          </a:p>
          <a:p>
            <a:r>
              <a:rPr lang="en-US" sz="2000" dirty="0" smtClean="0"/>
              <a:t>Middlebury College student</a:t>
            </a:r>
          </a:p>
          <a:p>
            <a:r>
              <a:rPr lang="en-US" sz="2000" dirty="0" smtClean="0"/>
              <a:t>College student .</a:t>
            </a:r>
          </a:p>
          <a:p>
            <a:r>
              <a:rPr lang="en-US" sz="2000" dirty="0" smtClean="0"/>
              <a:t>student . &lt;end&gt;</a:t>
            </a:r>
          </a:p>
          <a:p>
            <a:r>
              <a:rPr lang="en-US" sz="2000" dirty="0" smtClean="0"/>
              <a:t>. &lt;end&gt; &lt;end&gt;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do we need &lt;start&gt; and &lt;end&gt;?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Middlebury 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343400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trigrams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3581400"/>
            <a:ext cx="3352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 I</a:t>
            </a:r>
          </a:p>
          <a:p>
            <a:r>
              <a:rPr lang="en-US" sz="2000" dirty="0" smtClean="0"/>
              <a:t>&lt;start&gt; I am</a:t>
            </a:r>
          </a:p>
          <a:p>
            <a:r>
              <a:rPr lang="en-US" sz="2000" dirty="0" smtClean="0"/>
              <a:t>I am a</a:t>
            </a:r>
          </a:p>
          <a:p>
            <a:r>
              <a:rPr lang="en-US" sz="2000" dirty="0" smtClean="0"/>
              <a:t>am a happy</a:t>
            </a:r>
          </a:p>
          <a:p>
            <a:r>
              <a:rPr lang="en-US" sz="2000" dirty="0" smtClean="0"/>
              <a:t>a happy Middlebury</a:t>
            </a:r>
          </a:p>
          <a:p>
            <a:r>
              <a:rPr lang="en-US" sz="2000" dirty="0" smtClean="0"/>
              <a:t>happy Middlebury College</a:t>
            </a:r>
          </a:p>
          <a:p>
            <a:r>
              <a:rPr lang="en-US" sz="2000" dirty="0" smtClean="0"/>
              <a:t>Middlebury College student</a:t>
            </a:r>
          </a:p>
          <a:p>
            <a:r>
              <a:rPr lang="en-US" sz="2000" dirty="0" smtClean="0"/>
              <a:t>College student .</a:t>
            </a:r>
          </a:p>
          <a:p>
            <a:r>
              <a:rPr lang="en-US" sz="2000" dirty="0" smtClean="0"/>
              <a:t>student . &lt;end&gt;</a:t>
            </a:r>
          </a:p>
          <a:p>
            <a:r>
              <a:rPr lang="en-US" sz="2000" dirty="0" smtClean="0"/>
              <a:t>. &lt;end&gt; &lt;end&gt;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884003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 we need to count anything else?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828800"/>
            <a:ext cx="7265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 am a happy Middlebury College student .</a:t>
            </a:r>
            <a:endParaRPr lang="en-US" sz="2800" dirty="0"/>
          </a:p>
        </p:txBody>
      </p:sp>
      <p:sp>
        <p:nvSpPr>
          <p:cNvPr id="8" name="Down Arrow 7"/>
          <p:cNvSpPr/>
          <p:nvPr/>
        </p:nvSpPr>
        <p:spPr>
          <a:xfrm>
            <a:off x="2819400" y="2590800"/>
            <a:ext cx="762000" cy="9144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9848" y="28194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count all of the bigrams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4600" y="3581400"/>
            <a:ext cx="3505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&lt;start&gt; &lt;start&gt;</a:t>
            </a:r>
          </a:p>
          <a:p>
            <a:r>
              <a:rPr lang="en-US" sz="2000" dirty="0" smtClean="0"/>
              <a:t>&lt;start&gt; I</a:t>
            </a:r>
          </a:p>
          <a:p>
            <a:r>
              <a:rPr lang="en-US" sz="2000" dirty="0" smtClean="0"/>
              <a:t>I am</a:t>
            </a:r>
          </a:p>
          <a:p>
            <a:r>
              <a:rPr lang="en-US" sz="2000" dirty="0" smtClean="0"/>
              <a:t>am a</a:t>
            </a:r>
          </a:p>
          <a:p>
            <a:r>
              <a:rPr lang="en-US" sz="2000" dirty="0" smtClean="0"/>
              <a:t>a happy</a:t>
            </a:r>
          </a:p>
          <a:p>
            <a:r>
              <a:rPr lang="en-US" sz="2000" dirty="0" smtClean="0"/>
              <a:t>happy Middlebury</a:t>
            </a:r>
          </a:p>
          <a:p>
            <a:r>
              <a:rPr lang="en-US" sz="2000" dirty="0" smtClean="0"/>
              <a:t>Middlebury College</a:t>
            </a:r>
          </a:p>
          <a:p>
            <a:r>
              <a:rPr lang="en-US" sz="2000" dirty="0" smtClean="0"/>
              <a:t>College student</a:t>
            </a:r>
          </a:p>
          <a:p>
            <a:r>
              <a:rPr lang="en-US" sz="2000" dirty="0" smtClean="0"/>
              <a:t>student .</a:t>
            </a:r>
          </a:p>
          <a:p>
            <a:r>
              <a:rPr lang="en-US" sz="2000" dirty="0" smtClean="0"/>
              <a:t>. &lt;end&gt;</a:t>
            </a:r>
          </a:p>
          <a:p>
            <a:endParaRPr lang="en-US" sz="2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5284270" y="3810000"/>
            <a:ext cx="30215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/>
              <a:t>p(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dirty="0" err="1" smtClean="0">
                <a:solidFill>
                  <a:srgbClr val="000000"/>
                </a:solidFill>
              </a:rPr>
              <a:t>|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) = </a:t>
            </a:r>
            <a:r>
              <a:rPr lang="en-US" sz="2400" dirty="0" err="1" smtClean="0">
                <a:solidFill>
                  <a:srgbClr val="000000"/>
                </a:solidFill>
              </a:rPr>
              <a:t>count(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c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sp>
        <p:nvSpPr>
          <p:cNvPr id="15" name="Rectangle 14"/>
          <p:cNvSpPr/>
          <p:nvPr/>
        </p:nvSpPr>
        <p:spPr>
          <a:xfrm>
            <a:off x="6756345" y="4343400"/>
            <a:ext cx="1118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0000"/>
                </a:solidFill>
              </a:rPr>
              <a:t>count(</a:t>
            </a:r>
            <a:r>
              <a:rPr lang="en-US" sz="2400" dirty="0" err="1" smtClean="0">
                <a:solidFill>
                  <a:srgbClr val="0000FF"/>
                </a:solidFill>
              </a:rPr>
              <a:t>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/>
          </a:p>
        </p:txBody>
      </p:sp>
      <p:cxnSp>
        <p:nvCxnSpPr>
          <p:cNvPr id="16" name="Straight Connector 15"/>
          <p:cNvCxnSpPr/>
          <p:nvPr/>
        </p:nvCxnSpPr>
        <p:spPr>
          <a:xfrm rot="10800000">
            <a:off x="6732070" y="4343400"/>
            <a:ext cx="155780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from a corpus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 Go through all sentences and count trigrams and bigrams</a:t>
            </a:r>
          </a:p>
          <a:p>
            <a:pPr lvl="1"/>
            <a:r>
              <a:rPr lang="en-US" dirty="0" smtClean="0"/>
              <a:t>usually you store these in some kind of data structure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2. Now, go through all of the trigrams and use the count and the bigram count to calculate MLE probabilities</a:t>
            </a:r>
          </a:p>
          <a:p>
            <a:pPr lvl="1"/>
            <a:r>
              <a:rPr lang="en-US" dirty="0" smtClean="0"/>
              <a:t>do we need to worry about divide by zero?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Given a new sentence, we can apply the model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47800" y="25908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p( </a:t>
            </a:r>
            <a:r>
              <a:rPr lang="en-US" sz="2400" dirty="0" smtClean="0">
                <a:solidFill>
                  <a:srgbClr val="0000FF"/>
                </a:solidFill>
              </a:rPr>
              <a:t>Middlebury College students are the best . </a:t>
            </a:r>
            <a:r>
              <a:rPr lang="en-US" sz="2400" dirty="0" smtClean="0"/>
              <a:t>) = ?</a:t>
            </a:r>
            <a:endParaRPr lang="en-US" sz="2400" dirty="0"/>
          </a:p>
        </p:txBody>
      </p:sp>
      <p:sp>
        <p:nvSpPr>
          <p:cNvPr id="7" name="Down Arrow 6"/>
          <p:cNvSpPr/>
          <p:nvPr/>
        </p:nvSpPr>
        <p:spPr>
          <a:xfrm>
            <a:off x="3657600" y="3276600"/>
            <a:ext cx="609600" cy="7620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4191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p(Middlebury | &lt;start&gt; &lt;start&gt; ) *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46598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 College| &lt;start&gt; Middlebury ) *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447800" y="51170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 students | Middlebury College ) *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447800" y="6336268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&lt;end&gt;| . &lt;end&gt;) *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2235488" y="5689312"/>
            <a:ext cx="8382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examples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Admin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Readings</a:t>
            </a:r>
          </a:p>
          <a:p>
            <a:pPr lvl="1"/>
            <a:r>
              <a:rPr lang="en-US" dirty="0" smtClean="0"/>
              <a:t>make sure you’re keeping up with them</a:t>
            </a:r>
          </a:p>
          <a:p>
            <a:r>
              <a:rPr lang="en-US" dirty="0" smtClean="0"/>
              <a:t>Assignment 1 due Sunday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524000"/>
          </a:xfrm>
        </p:spPr>
        <p:txBody>
          <a:bodyPr/>
          <a:lstStyle/>
          <a:p>
            <a:r>
              <a:rPr lang="en-US" dirty="0" smtClean="0"/>
              <a:t>We can also use a trained model to generate a random sentence</a:t>
            </a:r>
          </a:p>
          <a:p>
            <a:r>
              <a:rPr lang="en-US" dirty="0" smtClean="0"/>
              <a:t>Ideas?</a:t>
            </a:r>
            <a:endParaRPr lang="en-US" dirty="0"/>
          </a:p>
        </p:txBody>
      </p:sp>
      <p:grpSp>
        <p:nvGrpSpPr>
          <p:cNvPr id="5" name="Group 15"/>
          <p:cNvGrpSpPr/>
          <p:nvPr/>
        </p:nvGrpSpPr>
        <p:grpSpPr>
          <a:xfrm>
            <a:off x="0" y="4415135"/>
            <a:ext cx="3429000" cy="461665"/>
            <a:chOff x="0" y="4415135"/>
            <a:chExt cx="3429000" cy="461665"/>
          </a:xfrm>
        </p:grpSpPr>
        <p:sp>
          <p:nvSpPr>
            <p:cNvPr id="4" name="TextBox 3"/>
            <p:cNvSpPr txBox="1"/>
            <p:nvPr/>
          </p:nvSpPr>
          <p:spPr>
            <a:xfrm>
              <a:off x="0" y="4415135"/>
              <a:ext cx="2514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&lt;start&gt; &lt;start&gt;</a:t>
              </a:r>
              <a:endParaRPr lang="en-US" sz="2400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2209800" y="4800600"/>
              <a:ext cx="1219200" cy="1588"/>
            </a:xfrm>
            <a:prstGeom prst="line">
              <a:avLst/>
            </a:prstGeom>
            <a:ln w="38100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6"/>
          <p:cNvGrpSpPr/>
          <p:nvPr/>
        </p:nvGrpSpPr>
        <p:grpSpPr>
          <a:xfrm>
            <a:off x="4191000" y="3505200"/>
            <a:ext cx="6172200" cy="3352800"/>
            <a:chOff x="4191000" y="3505200"/>
            <a:chExt cx="6172200" cy="3352800"/>
          </a:xfrm>
        </p:grpSpPr>
        <p:sp>
          <p:nvSpPr>
            <p:cNvPr id="7" name="TextBox 6"/>
            <p:cNvSpPr txBox="1"/>
            <p:nvPr/>
          </p:nvSpPr>
          <p:spPr>
            <a:xfrm>
              <a:off x="5867400" y="35814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A | &lt;start&gt; &lt;start&gt; )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867400" y="40502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Apples | &lt;start&gt; &lt;start&gt; )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45074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I | &lt;start&gt; &lt;start&gt; )</a:t>
              </a:r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5029200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The| &lt;start&gt; &lt;start&gt; )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6260068"/>
              <a:ext cx="449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p</a:t>
              </a:r>
              <a:r>
                <a:rPr lang="en-US" dirty="0" smtClean="0"/>
                <a:t>( Zebras| &lt;start&gt; &lt;start&gt; )</a:t>
              </a:r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 rot="5400000">
              <a:off x="6435334" y="5912114"/>
              <a:ext cx="13685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…</a:t>
              </a:r>
              <a:endParaRPr lang="en-US" sz="2800" dirty="0"/>
            </a:p>
          </p:txBody>
        </p:sp>
        <p:sp>
          <p:nvSpPr>
            <p:cNvPr id="13" name="Left Brace 12"/>
            <p:cNvSpPr/>
            <p:nvPr/>
          </p:nvSpPr>
          <p:spPr>
            <a:xfrm>
              <a:off x="5410200" y="3581400"/>
              <a:ext cx="457200" cy="3048000"/>
            </a:xfrm>
            <a:prstGeom prst="leftBrace">
              <a:avLst/>
            </a:prstGeom>
            <a:ln>
              <a:solidFill>
                <a:srgbClr val="00009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191000" y="3505200"/>
              <a:ext cx="1219200" cy="17543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We have a distribution over all possible starting words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91000" y="5798403"/>
              <a:ext cx="12192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Draw one from this distribution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Generating examples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426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&lt;start&gt; &lt;start&gt; Zebras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505200" y="2212677"/>
            <a:ext cx="1219200" cy="1588"/>
          </a:xfrm>
          <a:prstGeom prst="line">
            <a:avLst/>
          </a:pr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743200" y="32766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are | &lt;start&gt; Zebras)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37454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eat | &lt;start&gt; Zebras 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42026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think | &lt;start&gt; Zebras 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and| &lt;start&gt; Zebras 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43200" y="5955268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</a:t>
            </a:r>
            <a:r>
              <a:rPr lang="en-US" dirty="0" smtClean="0"/>
              <a:t>( mostly| &lt;start&gt; Zebras 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5400000">
            <a:off x="3234934" y="5528066"/>
            <a:ext cx="1368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762000" y="2477869"/>
            <a:ext cx="2282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repeat!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r>
              <a:rPr lang="en-US" dirty="0" smtClean="0"/>
              <a:t>Unigram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514600"/>
            <a:ext cx="7391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are were that </a:t>
            </a:r>
            <a:r>
              <a:rPr lang="en-US" dirty="0" err="1" smtClean="0"/>
              <a:t>ères</a:t>
            </a:r>
            <a:r>
              <a:rPr lang="en-US" dirty="0" smtClean="0"/>
              <a:t> mammal naturally built describes jazz territory </a:t>
            </a:r>
            <a:r>
              <a:rPr lang="en-US" dirty="0" err="1" smtClean="0"/>
              <a:t>heteromyids</a:t>
            </a:r>
            <a:r>
              <a:rPr lang="en-US" dirty="0" smtClean="0"/>
              <a:t> film tenor prime live founding must on was feet negro legal gate in on beside . provincial san ; </a:t>
            </a:r>
            <a:r>
              <a:rPr lang="en-US" dirty="0" err="1" smtClean="0"/>
              <a:t>stephenson</a:t>
            </a:r>
            <a:r>
              <a:rPr lang="en-US" dirty="0" smtClean="0"/>
              <a:t> simply spaces stretched performance double-entry grove replacing station across to </a:t>
            </a:r>
            <a:r>
              <a:rPr lang="en-US" dirty="0" err="1" smtClean="0"/>
              <a:t>burma</a:t>
            </a:r>
            <a:r>
              <a:rPr lang="en-US" dirty="0" smtClean="0"/>
              <a:t> . repairing </a:t>
            </a:r>
            <a:r>
              <a:rPr lang="en-US" dirty="0" err="1" smtClean="0"/>
              <a:t>ères</a:t>
            </a:r>
            <a:r>
              <a:rPr lang="en-US" dirty="0" smtClean="0"/>
              <a:t> capital about double reached omnibus el time believed what hotels parameter jurisprudence words syndrome to </a:t>
            </a:r>
            <a:r>
              <a:rPr lang="en-US" dirty="0" err="1" smtClean="0"/>
              <a:t>ères</a:t>
            </a:r>
            <a:r>
              <a:rPr lang="en-US" dirty="0" smtClean="0"/>
              <a:t> profanity is administrators </a:t>
            </a:r>
            <a:r>
              <a:rPr lang="en-US" dirty="0" err="1" smtClean="0"/>
              <a:t>ères</a:t>
            </a:r>
            <a:r>
              <a:rPr lang="en-US" dirty="0" smtClean="0"/>
              <a:t> offices </a:t>
            </a:r>
            <a:r>
              <a:rPr lang="en-US" dirty="0" err="1" smtClean="0"/>
              <a:t>hilarius</a:t>
            </a:r>
            <a:r>
              <a:rPr lang="en-US" dirty="0" smtClean="0"/>
              <a:t> institutionalized remains writer royalty </a:t>
            </a:r>
            <a:r>
              <a:rPr lang="en-US" dirty="0" err="1" smtClean="0"/>
              <a:t>dennis</a:t>
            </a:r>
            <a:r>
              <a:rPr lang="en-US" dirty="0" smtClean="0"/>
              <a:t> ,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tyson</a:t>
            </a:r>
            <a:r>
              <a:rPr lang="en-US" dirty="0" smtClean="0"/>
              <a:t> , and objective , instructions seem timekeeper has </a:t>
            </a:r>
            <a:r>
              <a:rPr lang="en-US" dirty="0" err="1" smtClean="0"/>
              <a:t>ères</a:t>
            </a:r>
            <a:r>
              <a:rPr lang="en-US" dirty="0" smtClean="0"/>
              <a:t> valley </a:t>
            </a:r>
            <a:r>
              <a:rPr lang="en-US" dirty="0" err="1" smtClean="0"/>
              <a:t>ères</a:t>
            </a:r>
            <a:r>
              <a:rPr lang="en-US" dirty="0" smtClean="0"/>
              <a:t> " magnitudes for love on </a:t>
            </a:r>
            <a:r>
              <a:rPr lang="en-US" dirty="0" err="1" smtClean="0"/>
              <a:t>ères</a:t>
            </a:r>
            <a:r>
              <a:rPr lang="en-US" dirty="0" smtClean="0"/>
              <a:t> from </a:t>
            </a:r>
            <a:r>
              <a:rPr lang="en-US" dirty="0" err="1" smtClean="0"/>
              <a:t>allakaket</a:t>
            </a:r>
            <a:r>
              <a:rPr lang="en-US" dirty="0" smtClean="0"/>
              <a:t> , , </a:t>
            </a:r>
            <a:r>
              <a:rPr lang="en-US" dirty="0" err="1" smtClean="0"/>
              <a:t>ana</a:t>
            </a:r>
            <a:r>
              <a:rPr lang="en-US" dirty="0" smtClean="0"/>
              <a:t> central enlightened . to , </a:t>
            </a:r>
            <a:r>
              <a:rPr lang="en-US" dirty="0" err="1" smtClean="0"/>
              <a:t>ères</a:t>
            </a:r>
            <a:r>
              <a:rPr lang="en-US" dirty="0" smtClean="0"/>
              <a:t> is belongs fame they the corrected , . on in pressure %NUMBER% her flavored </a:t>
            </a:r>
            <a:r>
              <a:rPr lang="en-US" dirty="0" err="1" smtClean="0"/>
              <a:t>ères</a:t>
            </a:r>
            <a:r>
              <a:rPr lang="en-US" dirty="0" smtClean="0"/>
              <a:t> derogatory is won </a:t>
            </a:r>
            <a:r>
              <a:rPr lang="en-US" dirty="0" err="1" smtClean="0"/>
              <a:t>metcard</a:t>
            </a:r>
            <a:r>
              <a:rPr lang="en-US" dirty="0" smtClean="0"/>
              <a:t> indirectly of crop duty learn northbound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ères</a:t>
            </a:r>
            <a:r>
              <a:rPr lang="en-US" dirty="0" smtClean="0"/>
              <a:t> dancing similarity </a:t>
            </a:r>
            <a:r>
              <a:rPr lang="en-US" dirty="0" err="1" smtClean="0"/>
              <a:t>ères</a:t>
            </a:r>
            <a:r>
              <a:rPr lang="en-US" dirty="0" smtClean="0"/>
              <a:t> named </a:t>
            </a:r>
            <a:r>
              <a:rPr lang="en-US" dirty="0" err="1" smtClean="0"/>
              <a:t>ères</a:t>
            </a:r>
            <a:r>
              <a:rPr lang="en-US" dirty="0" smtClean="0"/>
              <a:t> </a:t>
            </a:r>
            <a:r>
              <a:rPr lang="en-US" dirty="0" err="1" smtClean="0"/>
              <a:t>berkeley</a:t>
            </a:r>
            <a:r>
              <a:rPr lang="en-US" dirty="0" smtClean="0"/>
              <a:t> . . off-scale overtime . each </a:t>
            </a:r>
            <a:r>
              <a:rPr lang="en-US" dirty="0" err="1" smtClean="0"/>
              <a:t>mansfield</a:t>
            </a:r>
            <a:r>
              <a:rPr lang="en-US" dirty="0" smtClean="0"/>
              <a:t> stripes </a:t>
            </a:r>
            <a:r>
              <a:rPr lang="en-US" dirty="0" err="1" smtClean="0"/>
              <a:t>dānu</a:t>
            </a:r>
            <a:r>
              <a:rPr lang="en-US" dirty="0" smtClean="0"/>
              <a:t> traffic </a:t>
            </a:r>
            <a:r>
              <a:rPr lang="en-US" dirty="0" err="1" smtClean="0"/>
              <a:t>ossetic</a:t>
            </a:r>
            <a:r>
              <a:rPr lang="en-US" dirty="0" smtClean="0"/>
              <a:t> and at alpha popularity town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Bigrams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926140"/>
            <a:ext cx="830884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</a:t>
            </a:r>
            <a:r>
              <a:rPr lang="en-US" sz="2400" dirty="0" err="1" smtClean="0"/>
              <a:t>wikipedia</a:t>
            </a:r>
            <a:r>
              <a:rPr lang="en-US" sz="2400" dirty="0" smtClean="0"/>
              <a:t> county , </a:t>
            </a:r>
            <a:r>
              <a:rPr lang="en-US" sz="2400" dirty="0" err="1" smtClean="0"/>
              <a:t>mexico</a:t>
            </a:r>
            <a:r>
              <a:rPr lang="en-US" sz="2400" dirty="0" smtClean="0"/>
              <a:t> .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maurice</a:t>
            </a:r>
            <a:r>
              <a:rPr lang="en-US" sz="2400" dirty="0" smtClean="0"/>
              <a:t> ravel . it is require that is </a:t>
            </a:r>
            <a:r>
              <a:rPr lang="en-US" sz="2400" dirty="0" err="1" smtClean="0"/>
              <a:t>sparta</a:t>
            </a:r>
            <a:r>
              <a:rPr lang="en-US" sz="2400" dirty="0" smtClean="0"/>
              <a:t> , where functions . most widely admired .</a:t>
            </a:r>
          </a:p>
          <a:p>
            <a:endParaRPr lang="en-US" sz="2400" dirty="0" smtClean="0"/>
          </a:p>
          <a:p>
            <a:r>
              <a:rPr lang="en-US" sz="2400" dirty="0" smtClean="0"/>
              <a:t>halogens </a:t>
            </a:r>
            <a:r>
              <a:rPr lang="en-US" sz="2400" dirty="0" err="1" smtClean="0"/>
              <a:t>chamiali</a:t>
            </a:r>
            <a:r>
              <a:rPr lang="en-US" sz="2400" dirty="0" smtClean="0"/>
              <a:t> cast </a:t>
            </a:r>
            <a:r>
              <a:rPr lang="en-US" sz="2400" dirty="0" err="1" smtClean="0"/>
              <a:t>jason</a:t>
            </a:r>
            <a:r>
              <a:rPr lang="en-US" sz="2400" dirty="0" smtClean="0"/>
              <a:t> against test site 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09600"/>
          </a:xfrm>
        </p:spPr>
        <p:txBody>
          <a:bodyPr/>
          <a:lstStyle/>
          <a:p>
            <a:r>
              <a:rPr lang="en-US" dirty="0" smtClean="0"/>
              <a:t>Trigrams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2648" y="2690336"/>
            <a:ext cx="7921752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is widespread in north </a:t>
            </a:r>
            <a:r>
              <a:rPr lang="en-US" dirty="0" err="1" smtClean="0"/>
              <a:t>africa</a:t>
            </a:r>
            <a:r>
              <a:rPr lang="en-US" dirty="0" smtClean="0"/>
              <a:t> in </a:t>
            </a:r>
            <a:r>
              <a:rPr lang="en-US" dirty="0" err="1" smtClean="0"/>
              <a:t>june</a:t>
            </a:r>
            <a:r>
              <a:rPr lang="en-US" dirty="0" smtClean="0"/>
              <a:t> %NUMBER% %NUMBER% units were built by with .</a:t>
            </a:r>
          </a:p>
          <a:p>
            <a:endParaRPr lang="en-US" dirty="0" smtClean="0"/>
          </a:p>
          <a:p>
            <a:r>
              <a:rPr lang="en-US" dirty="0" err="1" smtClean="0"/>
              <a:t>jewish</a:t>
            </a:r>
            <a:r>
              <a:rPr lang="en-US" dirty="0" smtClean="0"/>
              <a:t> video spiritual are considered </a:t>
            </a:r>
            <a:r>
              <a:rPr lang="en-US" dirty="0" err="1" smtClean="0"/>
              <a:t>ircd</a:t>
            </a:r>
            <a:r>
              <a:rPr lang="en-US" dirty="0" smtClean="0"/>
              <a:t> , this season was an </a:t>
            </a:r>
            <a:r>
              <a:rPr lang="en-US" dirty="0" err="1" smtClean="0"/>
              <a:t>extratropical</a:t>
            </a:r>
            <a:r>
              <a:rPr lang="en-US" dirty="0" smtClean="0"/>
              <a:t> cyclone 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british</a:t>
            </a:r>
            <a:r>
              <a:rPr lang="en-US" dirty="0" smtClean="0"/>
              <a:t> railways ' </a:t>
            </a:r>
            <a:r>
              <a:rPr lang="en-US" dirty="0" err="1" smtClean="0"/>
              <a:t>s</a:t>
            </a:r>
            <a:r>
              <a:rPr lang="en-US" dirty="0" smtClean="0"/>
              <a:t> strong and a spot 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train a language model on some data</a:t>
            </a:r>
          </a:p>
          <a:p>
            <a:r>
              <a:rPr lang="en-US" dirty="0" smtClean="0"/>
              <a:t>How can we tell how well we’re doing?</a:t>
            </a:r>
          </a:p>
          <a:p>
            <a:pPr lvl="1"/>
            <a:r>
              <a:rPr lang="en-US" dirty="0" smtClean="0"/>
              <a:t>for example</a:t>
            </a:r>
          </a:p>
          <a:p>
            <a:pPr lvl="2"/>
            <a:r>
              <a:rPr lang="en-US" dirty="0" smtClean="0"/>
              <a:t>bigrams vs. trigrams</a:t>
            </a:r>
          </a:p>
          <a:p>
            <a:pPr lvl="2"/>
            <a:r>
              <a:rPr lang="en-US" dirty="0" smtClean="0"/>
              <a:t>100K sentence corpus vs. 100M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 very good option: extrinsic evaluation</a:t>
            </a:r>
          </a:p>
          <a:p>
            <a:endParaRPr lang="en-US" dirty="0" smtClean="0"/>
          </a:p>
          <a:p>
            <a:r>
              <a:rPr lang="en-US" dirty="0" smtClean="0"/>
              <a:t>If you’re going to be using it for machine translation</a:t>
            </a:r>
          </a:p>
          <a:p>
            <a:pPr lvl="1"/>
            <a:r>
              <a:rPr lang="en-US" dirty="0" smtClean="0"/>
              <a:t>build a system with each language model</a:t>
            </a:r>
          </a:p>
          <a:p>
            <a:pPr lvl="1"/>
            <a:r>
              <a:rPr lang="en-US" dirty="0" smtClean="0"/>
              <a:t>compare the two based on their approach for machine translation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Sometimes we don’t know the application</a:t>
            </a:r>
          </a:p>
          <a:p>
            <a:r>
              <a:rPr lang="en-US" dirty="0" smtClean="0"/>
              <a:t>Can be time consuming</a:t>
            </a:r>
          </a:p>
          <a:p>
            <a:r>
              <a:rPr lang="en-US" dirty="0" smtClean="0"/>
              <a:t>Granularity of results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85800"/>
          </a:xfrm>
        </p:spPr>
        <p:txBody>
          <a:bodyPr/>
          <a:lstStyle/>
          <a:p>
            <a:r>
              <a:rPr lang="en-US" dirty="0" smtClean="0"/>
              <a:t>Common NLP/machine learning/AI approach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204395"/>
            <a:ext cx="2206752" cy="523220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All sentences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968752" y="3747195"/>
            <a:ext cx="1600200" cy="533400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>
            <a:endCxn id="8" idx="1"/>
          </p:cNvCxnSpPr>
          <p:nvPr/>
        </p:nvCxnSpPr>
        <p:spPr>
          <a:xfrm>
            <a:off x="2968752" y="4737795"/>
            <a:ext cx="1600200" cy="437347"/>
          </a:xfrm>
          <a:prstGeom prst="straightConnector1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68952" y="2895600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Training sentences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568952" y="4698088"/>
            <a:ext cx="2286000" cy="954107"/>
          </a:xfrm>
          <a:prstGeom prst="rect">
            <a:avLst/>
          </a:prstGeom>
          <a:noFill/>
          <a:ln>
            <a:solidFill>
              <a:srgbClr val="8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Testing sentences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048000"/>
            <a:ext cx="1981200" cy="1752598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200400"/>
            <a:ext cx="15240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n</a:t>
            </a:r>
            <a:r>
              <a:rPr lang="en-US" sz="2400" dirty="0" smtClean="0"/>
              <a:t>-gram</a:t>
            </a:r>
          </a:p>
          <a:p>
            <a:r>
              <a:rPr lang="en-US" sz="2400" dirty="0" smtClean="0"/>
              <a:t>language model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65648" y="3427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562600" y="3656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562600" y="3884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565648" y="4113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562600" y="4341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105400" y="23622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Test sentences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0" y="56388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good model should do a good job of predicting actual sentences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3576935"/>
            <a:ext cx="1981200" cy="995065"/>
          </a:xfrm>
          <a:prstGeom prst="rect">
            <a:avLst/>
          </a:prstGeom>
          <a:solidFill>
            <a:srgbClr val="FFFF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879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1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143000" y="5100935"/>
            <a:ext cx="1981200" cy="995065"/>
          </a:xfrm>
          <a:prstGeom prst="rect">
            <a:avLst/>
          </a:prstGeom>
          <a:solidFill>
            <a:srgbClr val="FF66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540350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model 2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962400" y="3575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9352" y="3803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959352" y="4032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962400" y="4261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959352" y="4489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41648" y="50993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53279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5565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041648" y="57851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038600" y="6013747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862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629400" y="3805535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B8A818"/>
                </a:solidFill>
              </a:rPr>
              <a:t>probability</a:t>
            </a:r>
            <a:endParaRPr lang="en-US" sz="2000" dirty="0">
              <a:solidFill>
                <a:srgbClr val="B8A818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29400" y="5334000"/>
            <a:ext cx="1447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probability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23" name="Right Arrow 22"/>
          <p:cNvSpPr/>
          <p:nvPr/>
        </p:nvSpPr>
        <p:spPr>
          <a:xfrm>
            <a:off x="5715000" y="3810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Arrow 23"/>
          <p:cNvSpPr/>
          <p:nvPr/>
        </p:nvSpPr>
        <p:spPr>
          <a:xfrm>
            <a:off x="5715000" y="5334000"/>
            <a:ext cx="609600" cy="46166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Up-Down Arrow 24"/>
          <p:cNvSpPr/>
          <p:nvPr/>
        </p:nvSpPr>
        <p:spPr>
          <a:xfrm>
            <a:off x="7086600" y="4489747"/>
            <a:ext cx="381000" cy="609600"/>
          </a:xfrm>
          <a:prstGeom prst="up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696200" y="4495800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compare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Monty hall</a:t>
            </a:r>
          </a:p>
          <a:p>
            <a:pPr lvl="1"/>
            <a:r>
              <a:rPr lang="en-US" dirty="0" smtClean="0"/>
              <a:t>should you switch?</a:t>
            </a:r>
          </a:p>
          <a:p>
            <a:r>
              <a:rPr lang="en-US" dirty="0" smtClean="0"/>
              <a:t>The Coin game</a:t>
            </a:r>
          </a:p>
          <a:p>
            <a:pPr lvl="1"/>
            <a:r>
              <a:rPr lang="en-US" dirty="0" smtClean="0"/>
              <a:t>HHH vs. THT</a:t>
            </a:r>
          </a:p>
          <a:p>
            <a:pPr lvl="1"/>
            <a:r>
              <a:rPr lang="en-US" dirty="0" smtClean="0"/>
              <a:t>This is sort of like the language modeling task we’ll look at today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Perplexity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14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View the problem as trying to predict the test corpus one word at a time in sequence</a:t>
            </a:r>
          </a:p>
          <a:p>
            <a:r>
              <a:rPr lang="en-US" sz="2800" dirty="0" smtClean="0"/>
              <a:t>A perfect model would always know the next word with probability 1 (like people who finish each other’s sentences)</a:t>
            </a:r>
          </a:p>
          <a:p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072896" y="54848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069848" y="57134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69848" y="59420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072896" y="61706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69848" y="6399212"/>
            <a:ext cx="1444752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72896" y="4876800"/>
            <a:ext cx="174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Test sentences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2822448" y="5484812"/>
            <a:ext cx="1216152" cy="1588"/>
          </a:xfrm>
          <a:prstGeom prst="straightConnector1">
            <a:avLst/>
          </a:prstGeom>
          <a:ln w="5715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267200" y="51816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like to eat banana peels 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Perplexity</a:t>
            </a:r>
            <a:endParaRPr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533400" y="1524000"/>
            <a:ext cx="81534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 reasonable measure of how well our model is doing would be the average probability:</a:t>
            </a:r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Perplexity is a related measure that is commonly used and is 1 over this value and often done in log space</a:t>
            </a:r>
            <a:endParaRPr lang="en-US" sz="2800" dirty="0"/>
          </a:p>
        </p:txBody>
      </p:sp>
      <p:graphicFrame>
        <p:nvGraphicFramePr>
          <p:cNvPr id="901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392130"/>
              </p:ext>
            </p:extLst>
          </p:nvPr>
        </p:nvGraphicFramePr>
        <p:xfrm>
          <a:off x="1690688" y="5105400"/>
          <a:ext cx="5372100" cy="156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4" name="Equation" r:id="rId3" imgW="2616200" imgH="762000" progId="Equation.3">
                  <p:embed/>
                </p:oleObj>
              </mc:Choice>
              <mc:Fallback>
                <p:oleObj name="Equation" r:id="rId3" imgW="2616200" imgH="762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5105400"/>
                        <a:ext cx="5372100" cy="156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3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255417"/>
              </p:ext>
            </p:extLst>
          </p:nvPr>
        </p:nvGraphicFramePr>
        <p:xfrm>
          <a:off x="2849563" y="2794000"/>
          <a:ext cx="2592387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85" name="Equation" r:id="rId5" imgW="1092200" imgH="495300" progId="Equation.3">
                  <p:embed/>
                </p:oleObj>
              </mc:Choice>
              <mc:Fallback>
                <p:oleObj name="Equation" r:id="rId5" imgW="1092200" imgH="495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9563" y="2794000"/>
                        <a:ext cx="2592387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view of perplexity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Weighted average branching factor</a:t>
            </a:r>
          </a:p>
          <a:p>
            <a:pPr lvl="1"/>
            <a:r>
              <a:rPr lang="en-US" dirty="0" smtClean="0"/>
              <a:t>number of possible next words that can follow a word or phrase</a:t>
            </a:r>
          </a:p>
          <a:p>
            <a:pPr lvl="1"/>
            <a:r>
              <a:rPr lang="en-US" dirty="0" smtClean="0"/>
              <a:t>measure of the complexity/uncertainty of text (as viewed from the language models perspective)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Smoothing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98474" y="2971800"/>
            <a:ext cx="4473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think today is a good day to be me</a:t>
            </a:r>
            <a:r>
              <a:rPr lang="en-US" dirty="0" smtClean="0">
                <a:solidFill>
                  <a:srgbClr val="000000"/>
                </a:solidFill>
              </a:rPr>
              <a:t>) =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31874" y="3352800"/>
            <a:ext cx="2405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P(</a:t>
            </a:r>
            <a:r>
              <a:rPr lang="en-US" dirty="0" smtClean="0">
                <a:solidFill>
                  <a:srgbClr val="0000FF"/>
                </a:solidFill>
              </a:rPr>
              <a:t>I | &lt;start&gt; &lt;start&gt;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031874" y="3733800"/>
            <a:ext cx="21027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think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&lt;start&gt; I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31874" y="4126468"/>
            <a:ext cx="21125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today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 think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31874" y="4495800"/>
            <a:ext cx="2213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is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think today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31874" y="4876800"/>
            <a:ext cx="1801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a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today is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31874" y="5269468"/>
            <a:ext cx="1756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P(</a:t>
            </a:r>
            <a:r>
              <a:rPr lang="en-US" dirty="0" err="1" smtClean="0">
                <a:solidFill>
                  <a:srgbClr val="0000FF"/>
                </a:solidFill>
              </a:rPr>
              <a:t>good</a:t>
            </a:r>
            <a:r>
              <a:rPr lang="en-US" dirty="0" smtClean="0">
                <a:solidFill>
                  <a:srgbClr val="000000"/>
                </a:solidFill>
              </a:rPr>
              <a:t>|</a:t>
            </a:r>
            <a:r>
              <a:rPr lang="en-US" dirty="0" smtClean="0">
                <a:solidFill>
                  <a:srgbClr val="0000FF"/>
                </a:solidFill>
              </a:rPr>
              <a:t> is a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err="1" smtClean="0">
                <a:solidFill>
                  <a:srgbClr val="000000"/>
                </a:solidFill>
              </a:rPr>
              <a:t>x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31874" y="56504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…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38399" y="4045803"/>
            <a:ext cx="424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If any of these has never been seen before, </a:t>
            </a:r>
            <a:r>
              <a:rPr lang="en-US" sz="2400" dirty="0" err="1" smtClean="0">
                <a:solidFill>
                  <a:srgbClr val="FF0000"/>
                </a:solidFill>
              </a:rPr>
              <a:t>prob</a:t>
            </a:r>
            <a:r>
              <a:rPr lang="en-US" sz="2400" dirty="0" smtClean="0">
                <a:solidFill>
                  <a:srgbClr val="FF0000"/>
                </a:solidFill>
              </a:rPr>
              <a:t> = 0!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1836003"/>
            <a:ext cx="838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if our test set contains the following sentence, but one of the trigrams never occurred in our training data?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better approach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?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Suppose our training data includes</a:t>
            </a:r>
            <a:br>
              <a:rPr lang="en-US" sz="2800" dirty="0"/>
            </a:br>
            <a:r>
              <a:rPr lang="en-US" sz="2800" dirty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a </a:t>
            </a:r>
            <a:r>
              <a:rPr lang="en-US" sz="2800" dirty="0"/>
              <a:t>..</a:t>
            </a:r>
            <a:br>
              <a:rPr lang="en-US" sz="2800" dirty="0"/>
            </a:br>
            <a:r>
              <a:rPr lang="en-US" sz="2800" dirty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…</a:t>
            </a:r>
            <a:br>
              <a:rPr lang="en-US" sz="2800" dirty="0"/>
            </a:br>
            <a:r>
              <a:rPr lang="en-US" sz="2800" dirty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/>
              <a:t>…</a:t>
            </a:r>
            <a:br>
              <a:rPr lang="en-US" sz="2800" dirty="0"/>
            </a:br>
            <a:r>
              <a:rPr lang="en-US" sz="2800" dirty="0"/>
              <a:t>but </a:t>
            </a:r>
            <a:r>
              <a:rPr lang="en-US" sz="2800" dirty="0" smtClean="0"/>
              <a:t>never: </a:t>
            </a:r>
            <a:r>
              <a:rPr lang="en-US" sz="2800" dirty="0"/>
              <a:t>xyz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We would conclude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1/3?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p(d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2/3?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0/3?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Is this ok?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rgbClr val="FF0000"/>
                </a:solidFill>
              </a:rPr>
              <a:t>Intuitively, how should we fix these?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Basic idea: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1/3?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  	p(d | </a:t>
            </a:r>
            <a:r>
              <a:rPr lang="en-US" sz="2800" dirty="0" smtClean="0"/>
              <a:t>x y</a:t>
            </a:r>
            <a:r>
              <a:rPr lang="en-US" sz="2800" dirty="0"/>
              <a:t>) = 2/3?</a:t>
            </a:r>
            <a:r>
              <a:rPr lang="en-US" sz="2800" dirty="0" smtClean="0"/>
              <a:t>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smtClean="0"/>
              <a:t>x y</a:t>
            </a:r>
            <a:r>
              <a:rPr lang="en-US" sz="2800" dirty="0"/>
              <a:t>) = 0/3?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	</a:t>
            </a:r>
          </a:p>
          <a:p>
            <a:pPr>
              <a:lnSpc>
                <a:spcPct val="90000"/>
              </a:lnSpc>
            </a:pPr>
            <a:endParaRPr lang="en-US" sz="2800" i="1" dirty="0" smtClean="0">
              <a:solidFill>
                <a:srgbClr val="FF0000"/>
              </a:solidFill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 b="1" dirty="0"/>
              <a:t>Discount</a:t>
            </a:r>
            <a:r>
              <a:rPr lang="en-US" sz="2800" dirty="0"/>
              <a:t> the positive counts </a:t>
            </a:r>
            <a:r>
              <a:rPr lang="en-US" sz="2800" dirty="0" smtClean="0"/>
              <a:t>somewhat</a:t>
            </a:r>
            <a:endParaRPr lang="en-US" sz="2800" b="1" dirty="0" smtClean="0"/>
          </a:p>
          <a:p>
            <a:pPr>
              <a:lnSpc>
                <a:spcPct val="90000"/>
              </a:lnSpc>
            </a:pPr>
            <a:r>
              <a:rPr lang="en-US" sz="2800" b="1" dirty="0" smtClean="0"/>
              <a:t>Reallocate</a:t>
            </a:r>
            <a:r>
              <a:rPr lang="en-US" sz="2800" dirty="0" smtClean="0"/>
              <a:t> </a:t>
            </a:r>
            <a:r>
              <a:rPr lang="en-US" sz="2800" dirty="0"/>
              <a:t>that probability to the </a:t>
            </a:r>
            <a:r>
              <a:rPr lang="en-US" sz="2800" dirty="0" smtClean="0"/>
              <a:t>zeroes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Remember, it needs to stay a probability distribution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situations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648" y="1600200"/>
            <a:ext cx="8153400" cy="4343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sz="2800" dirty="0" err="1"/>
              <a:t>p(z</a:t>
            </a:r>
            <a:r>
              <a:rPr lang="en-US" sz="2800" dirty="0"/>
              <a:t> |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/>
              <a:t>) = </a:t>
            </a:r>
            <a:r>
              <a:rPr lang="en-US" sz="2800" dirty="0" smtClean="0"/>
              <a:t>?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Suppose </a:t>
            </a:r>
            <a:r>
              <a:rPr lang="en-US" sz="2800" dirty="0"/>
              <a:t>our training data includes</a:t>
            </a:r>
            <a:br>
              <a:rPr lang="en-US" sz="2800" dirty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a … (100 times)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(100 times)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(100 times)</a:t>
            </a:r>
            <a:br>
              <a:rPr lang="en-US" sz="2800" dirty="0" smtClean="0"/>
            </a:br>
            <a:r>
              <a:rPr lang="en-US" sz="2800" dirty="0" smtClean="0"/>
              <a:t>but never: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z</a:t>
            </a:r>
            <a:endParaRPr lang="en-US" sz="2800" dirty="0" smtClean="0"/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Suppose our training data includes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400" dirty="0" smtClean="0"/>
              <a:t>		 </a:t>
            </a:r>
            <a:r>
              <a:rPr lang="en-US" sz="2800" dirty="0" smtClean="0"/>
              <a:t>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a … 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</a:t>
            </a:r>
            <a:br>
              <a:rPr lang="en-US" sz="2800" dirty="0" smtClean="0"/>
            </a:br>
            <a:r>
              <a:rPr lang="en-US" sz="2800" dirty="0" smtClean="0"/>
              <a:t>	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d</a:t>
            </a:r>
            <a:r>
              <a:rPr lang="en-US" sz="2800" dirty="0" smtClean="0"/>
              <a:t> … </a:t>
            </a:r>
          </a:p>
          <a:p>
            <a:pPr lvl="1">
              <a:lnSpc>
                <a:spcPct val="90000"/>
              </a:lnSpc>
              <a:buNone/>
            </a:pPr>
            <a:r>
              <a:rPr lang="en-US" sz="2800" dirty="0" smtClean="0"/>
              <a:t>	   …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… (300 times)</a:t>
            </a:r>
            <a:br>
              <a:rPr lang="en-US" sz="2800" dirty="0" smtClean="0"/>
            </a:br>
            <a:r>
              <a:rPr lang="en-US" sz="2800" dirty="0" smtClean="0"/>
              <a:t>but never: </a:t>
            </a:r>
            <a:r>
              <a:rPr lang="en-US" sz="2800" dirty="0" err="1" smtClean="0"/>
              <a:t>x</a:t>
            </a:r>
            <a:r>
              <a:rPr lang="en-US" sz="2800" dirty="0" smtClean="0"/>
              <a:t> </a:t>
            </a:r>
            <a:r>
              <a:rPr lang="en-US" sz="2800" dirty="0" err="1" smtClean="0"/>
              <a:t>y</a:t>
            </a:r>
            <a:r>
              <a:rPr lang="en-US" sz="2800" dirty="0" smtClean="0"/>
              <a:t> </a:t>
            </a:r>
            <a:r>
              <a:rPr lang="en-US" sz="2800" dirty="0" err="1" smtClean="0"/>
              <a:t>z</a:t>
            </a: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5400" y="6019800"/>
            <a:ext cx="60198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Is this the same situation as before?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Smoothing the</a:t>
            </a:r>
            <a:r>
              <a:rPr lang="en-US" dirty="0" smtClean="0"/>
              <a:t> estimates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Should we conclude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 err="1"/>
              <a:t>p(a</a:t>
            </a:r>
            <a:r>
              <a:rPr lang="en-US" sz="2800" dirty="0"/>
              <a:t> | </a:t>
            </a:r>
            <a:r>
              <a:rPr lang="en-US" sz="2800" dirty="0" err="1"/>
              <a:t>xy</a:t>
            </a:r>
            <a:r>
              <a:rPr lang="en-US" sz="2800" dirty="0"/>
              <a:t>) = 1/3?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/>
              <a:t>   	p(d | </a:t>
            </a:r>
            <a:r>
              <a:rPr lang="en-US" sz="2800" dirty="0" err="1"/>
              <a:t>xy</a:t>
            </a:r>
            <a:r>
              <a:rPr lang="en-US" sz="2800" dirty="0"/>
              <a:t>) = 2/3?</a:t>
            </a:r>
            <a:r>
              <a:rPr lang="en-US" sz="2800" dirty="0" smtClean="0"/>
              <a:t>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reduce</a:t>
            </a:r>
            <a:r>
              <a:rPr lang="en-US" sz="2800" dirty="0" smtClean="0"/>
              <a:t> 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	p(z | </a:t>
            </a:r>
            <a:r>
              <a:rPr lang="en-US" sz="2800" dirty="0" err="1"/>
              <a:t>xy</a:t>
            </a:r>
            <a:r>
              <a:rPr lang="en-US" sz="2800" dirty="0"/>
              <a:t>) = 0/3?	</a:t>
            </a:r>
            <a: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  <a:t>increase</a:t>
            </a:r>
            <a:br>
              <a:rPr lang="en-US" sz="2800" i="1" dirty="0" smtClean="0">
                <a:solidFill>
                  <a:srgbClr val="FF0000"/>
                </a:solidFill>
                <a:latin typeface="Times New Roman" charset="0"/>
              </a:rPr>
            </a:br>
            <a:r>
              <a:rPr lang="en-US" sz="2800" i="1" dirty="0">
                <a:solidFill>
                  <a:srgbClr val="FF0000"/>
                </a:solidFill>
                <a:latin typeface="Times New Roman" charset="0"/>
              </a:rPr>
              <a:t>					</a:t>
            </a:r>
            <a:endParaRPr lang="en-US" sz="2800" i="1" dirty="0" smtClean="0">
              <a:solidFill>
                <a:srgbClr val="FF0000"/>
              </a:solidFill>
              <a:latin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/>
              <a:t>Readjusting the estimate is particularly important if: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/>
              <a:t>the </a:t>
            </a:r>
            <a:r>
              <a:rPr lang="en-US" sz="2500" dirty="0"/>
              <a:t>denominator 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 probably too high, 100/300 probably about right</a:t>
            </a:r>
            <a:endParaRPr lang="en-US" sz="2100" dirty="0" smtClean="0"/>
          </a:p>
          <a:p>
            <a:pPr lvl="1">
              <a:lnSpc>
                <a:spcPct val="90000"/>
              </a:lnSpc>
            </a:pPr>
            <a:r>
              <a:rPr lang="en-US" sz="2500" dirty="0" smtClean="0"/>
              <a:t>numerator </a:t>
            </a:r>
            <a:r>
              <a:rPr lang="en-US" sz="2500" dirty="0"/>
              <a:t>is small …</a:t>
            </a:r>
          </a:p>
          <a:p>
            <a:pPr lvl="2">
              <a:lnSpc>
                <a:spcPct val="90000"/>
              </a:lnSpc>
            </a:pPr>
            <a:r>
              <a:rPr lang="en-US" sz="2100" dirty="0"/>
              <a:t>1/300 probably too high, 100/300 probably about right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22915" name="Group 3"/>
          <p:cNvGraphicFramePr>
            <a:graphicFrameLocks noGrp="1"/>
          </p:cNvGraphicFramePr>
          <p:nvPr/>
        </p:nvGraphicFramePr>
        <p:xfrm>
          <a:off x="762000" y="2108200"/>
          <a:ext cx="7620000" cy="414527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20937" name="Group 73"/>
          <p:cNvGraphicFramePr>
            <a:graphicFrameLocks noGrp="1"/>
          </p:cNvGraphicFramePr>
          <p:nvPr/>
        </p:nvGraphicFramePr>
        <p:xfrm>
          <a:off x="762000" y="2079625"/>
          <a:ext cx="7620000" cy="417321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300/300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326/326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1" name="Rectangle 7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686800" cy="4648200"/>
          </a:xfrm>
          <a:noFill/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/>
              <a:t>300 observations instead of 3 – better data, less smoothing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Independence</a:t>
            </a:r>
            <a:endParaRPr lang="en-US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000000"/>
                </a:solidFill>
              </a:rPr>
              <a:t>Two variables </a:t>
            </a:r>
            <a:r>
              <a:rPr lang="en-US" sz="2800" dirty="0">
                <a:solidFill>
                  <a:srgbClr val="000000"/>
                </a:solidFill>
              </a:rPr>
              <a:t>are independent if</a:t>
            </a:r>
            <a:r>
              <a:rPr lang="en-US" sz="2800" dirty="0" smtClean="0">
                <a:solidFill>
                  <a:srgbClr val="000000"/>
                </a:solidFill>
              </a:rPr>
              <a:t> they do not effect each other</a:t>
            </a:r>
          </a:p>
          <a:p>
            <a:pPr eaLnBrk="1" hangingPunct="1"/>
            <a:r>
              <a:rPr lang="en-US" sz="2800" dirty="0" smtClean="0">
                <a:solidFill>
                  <a:srgbClr val="000000"/>
                </a:solidFill>
              </a:rPr>
              <a:t>For </a:t>
            </a:r>
            <a:r>
              <a:rPr lang="en-US" sz="2800" dirty="0">
                <a:solidFill>
                  <a:srgbClr val="000000"/>
                </a:solidFill>
              </a:rPr>
              <a:t>two independent</a:t>
            </a:r>
            <a:r>
              <a:rPr lang="en-US" sz="2800" dirty="0" smtClean="0">
                <a:solidFill>
                  <a:srgbClr val="000000"/>
                </a:solidFill>
              </a:rPr>
              <a:t> variables, </a:t>
            </a:r>
            <a:r>
              <a:rPr lang="en-US" sz="2800" dirty="0">
                <a:solidFill>
                  <a:srgbClr val="000000"/>
                </a:solidFill>
              </a:rPr>
              <a:t>knowing</a:t>
            </a:r>
            <a:r>
              <a:rPr lang="en-US" sz="2800" dirty="0" smtClean="0">
                <a:solidFill>
                  <a:srgbClr val="000000"/>
                </a:solidFill>
              </a:rPr>
              <a:t> the value of one </a:t>
            </a:r>
            <a:r>
              <a:rPr lang="en-US" sz="2800" dirty="0">
                <a:solidFill>
                  <a:srgbClr val="000000"/>
                </a:solidFill>
              </a:rPr>
              <a:t>does not change the </a:t>
            </a:r>
            <a:r>
              <a:rPr lang="en-US" sz="2800" dirty="0" smtClean="0">
                <a:solidFill>
                  <a:srgbClr val="000000"/>
                </a:solidFill>
              </a:rPr>
              <a:t>probability distribution of the other variable</a:t>
            </a:r>
          </a:p>
          <a:p>
            <a:pPr lvl="1" eaLnBrk="1" hangingPunct="1"/>
            <a:r>
              <a:rPr lang="en-US" sz="2400" dirty="0" smtClean="0">
                <a:solidFill>
                  <a:srgbClr val="000000"/>
                </a:solidFill>
                <a:ea typeface="ＭＳ Ｐゴシック" charset="-128"/>
              </a:rPr>
              <a:t>the result of the toss of a coin is independent of a roll of a dice</a:t>
            </a:r>
          </a:p>
          <a:p>
            <a:pPr lvl="1" eaLnBrk="1" hangingPunct="1"/>
            <a:r>
              <a:rPr lang="en-US" sz="2400" dirty="0">
                <a:solidFill>
                  <a:srgbClr val="000000"/>
                </a:solidFill>
                <a:ea typeface="ＭＳ Ｐゴシック" charset="-128"/>
              </a:rPr>
              <a:t>price of tea in England is independent of the </a:t>
            </a:r>
            <a:r>
              <a:rPr lang="en-US" sz="2400" dirty="0" smtClean="0">
                <a:solidFill>
                  <a:srgbClr val="000000"/>
                </a:solidFill>
                <a:ea typeface="ＭＳ Ｐゴシック" charset="-128"/>
              </a:rPr>
              <a:t>whether or not you get an A in NLP</a:t>
            </a:r>
          </a:p>
          <a:p>
            <a:pPr lvl="1" eaLnBrk="1" hangingPunct="1"/>
            <a:endParaRPr lang="en-US" sz="2400" dirty="0">
              <a:solidFill>
                <a:srgbClr val="000000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-one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graphicFrame>
        <p:nvGraphicFramePr>
          <p:cNvPr id="419245" name="Group 429"/>
          <p:cNvGraphicFramePr>
            <a:graphicFrameLocks noGrp="1"/>
          </p:cNvGraphicFramePr>
          <p:nvPr/>
        </p:nvGraphicFramePr>
        <p:xfrm>
          <a:off x="612648" y="2560321"/>
          <a:ext cx="7620000" cy="4145279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xya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xyb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xyc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xyd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xyz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 xy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29/29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9246" name="Rectangle 430"/>
          <p:cNvSpPr>
            <a:spLocks noGrp="1" noChangeArrowheads="1"/>
          </p:cNvSpPr>
          <p:nvPr>
            <p:ph type="body" idx="1"/>
          </p:nvPr>
        </p:nvSpPr>
        <p:spPr>
          <a:xfrm>
            <a:off x="304800" y="1625600"/>
            <a:ext cx="8686800" cy="660400"/>
          </a:xfrm>
          <a:noFill/>
        </p:spPr>
        <p:txBody>
          <a:bodyPr>
            <a:normAutofit fontScale="92500"/>
          </a:bodyPr>
          <a:lstStyle/>
          <a:p>
            <a:pPr>
              <a:buFont typeface="Wingdings" charset="2"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What happens if we’re now considering 20,000 word types?</a:t>
            </a:r>
          </a:p>
          <a:p>
            <a:pPr>
              <a:buFont typeface="Wingdings" charset="2"/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one</a:t>
            </a:r>
            <a:r>
              <a:rPr lang="en-US" dirty="0" smtClean="0"/>
              <a:t> (</a:t>
            </a:r>
            <a:r>
              <a:rPr lang="en-US" dirty="0" err="1" smtClean="0"/>
              <a:t>Laplacian</a:t>
            </a:r>
            <a:r>
              <a:rPr lang="en-US" dirty="0" smtClean="0"/>
              <a:t>) smoothing</a:t>
            </a:r>
            <a:endParaRPr lang="en-US" dirty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648" y="1600200"/>
            <a:ext cx="8534400" cy="533400"/>
          </a:xfrm>
        </p:spPr>
        <p:txBody>
          <a:bodyPr>
            <a:noAutofit/>
          </a:bodyPr>
          <a:lstStyle/>
          <a:p>
            <a:pPr>
              <a:buFont typeface="Wingdings" charset="2"/>
              <a:buNone/>
            </a:pPr>
            <a:r>
              <a:rPr lang="en-US" sz="3200" dirty="0" smtClean="0">
                <a:solidFill>
                  <a:srgbClr val="0000FF"/>
                </a:solidFill>
              </a:rPr>
              <a:t>20000 </a:t>
            </a:r>
            <a:r>
              <a:rPr lang="en-US" sz="3200" dirty="0">
                <a:solidFill>
                  <a:srgbClr val="0000FF"/>
                </a:solidFill>
              </a:rPr>
              <a:t>word types, not 26 letters</a:t>
            </a:r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533400" y="2456181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819400" y="60299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Any problem with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Add-</a:t>
            </a:r>
            <a:r>
              <a:rPr lang="en-US" smtClean="0">
                <a:sym typeface="Symbol" charset="2"/>
              </a:rPr>
              <a:t>one</a:t>
            </a:r>
            <a:r>
              <a:rPr lang="en-US" smtClean="0"/>
              <a:t> (Laplacian) smoothing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1981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“unseen event” is a 0-count event</a:t>
            </a:r>
          </a:p>
          <a:p>
            <a:r>
              <a:rPr lang="en-US" dirty="0" smtClean="0"/>
              <a:t>The probability of an unseen event is 19998/20003</a:t>
            </a:r>
          </a:p>
          <a:p>
            <a:pPr lvl="1"/>
            <a:r>
              <a:rPr lang="en-US" dirty="0" smtClean="0"/>
              <a:t>add one smoothing thinks it is very likely to see a novel event</a:t>
            </a:r>
          </a:p>
          <a:p>
            <a:r>
              <a:rPr lang="en-US" dirty="0" smtClean="0"/>
              <a:t>The problem with add-one smoothing is it gives too much probability mass to unseen events</a:t>
            </a:r>
            <a:endParaRPr lang="en-US" dirty="0"/>
          </a:p>
        </p:txBody>
      </p:sp>
      <p:graphicFrame>
        <p:nvGraphicFramePr>
          <p:cNvPr id="422101" name="Group 213"/>
          <p:cNvGraphicFramePr>
            <a:graphicFrameLocks noGrp="1"/>
          </p:cNvGraphicFramePr>
          <p:nvPr/>
        </p:nvGraphicFramePr>
        <p:xfrm>
          <a:off x="1676400" y="4114800"/>
          <a:ext cx="5410202" cy="2513672"/>
        </p:xfrm>
        <a:graphic>
          <a:graphicData uri="http://schemas.openxmlformats.org/drawingml/2006/table">
            <a:tbl>
              <a:tblPr/>
              <a:tblGrid>
                <a:gridCol w="1327030"/>
                <a:gridCol w="1020793"/>
                <a:gridCol w="1020793"/>
                <a:gridCol w="1020793"/>
                <a:gridCol w="1020793"/>
              </a:tblGrid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84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073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1/20003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056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charset="0"/>
                        </a:rPr>
                        <a:t>20003/20003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general smoothing problem</a:t>
            </a:r>
            <a:endParaRPr lang="en-US" dirty="0"/>
          </a:p>
        </p:txBody>
      </p:sp>
      <p:graphicFrame>
        <p:nvGraphicFramePr>
          <p:cNvPr id="4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?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?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18541404">
            <a:off x="7384217" y="2043097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probability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 rot="18541404">
            <a:off x="5936417" y="2067238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modification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lambda</a:t>
            </a:r>
            <a:r>
              <a:rPr lang="en-US" dirty="0" smtClean="0"/>
              <a:t> smoothing</a:t>
            </a:r>
            <a:endParaRPr lang="en-US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1371600"/>
          </a:xfrm>
        </p:spPr>
        <p:txBody>
          <a:bodyPr/>
          <a:lstStyle/>
          <a:p>
            <a:r>
              <a:rPr lang="en-US" sz="2400" dirty="0"/>
              <a:t>A large dictionary makes novel events too probable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Instead </a:t>
            </a:r>
            <a:r>
              <a:rPr lang="en-US" sz="2400" dirty="0"/>
              <a:t>of adding 1 to all counts, add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= 0.01?</a:t>
            </a:r>
          </a:p>
          <a:p>
            <a:pPr lvl="1"/>
            <a:r>
              <a:rPr lang="en-US" sz="2000" dirty="0">
                <a:sym typeface="Symbol" charset="2"/>
              </a:rPr>
              <a:t>This gives much less probability to novel </a:t>
            </a:r>
            <a:r>
              <a:rPr lang="en-US" sz="2000" dirty="0" smtClean="0">
                <a:sym typeface="Symbol" charset="2"/>
              </a:rPr>
              <a:t>events</a:t>
            </a:r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</a:t>
            </a:r>
            <a:r>
              <a:rPr lang="en-US" dirty="0" smtClean="0"/>
              <a:t>-</a:t>
            </a:r>
            <a:r>
              <a:rPr lang="en-US" dirty="0" smtClean="0">
                <a:sym typeface="Symbol" charset="2"/>
              </a:rPr>
              <a:t>lambda</a:t>
            </a:r>
            <a:r>
              <a:rPr lang="en-US" dirty="0" smtClean="0"/>
              <a:t> smoothing</a:t>
            </a:r>
            <a:endParaRPr lang="en-US" dirty="0"/>
          </a:p>
        </p:txBody>
      </p:sp>
      <p:graphicFrame>
        <p:nvGraphicFramePr>
          <p:cNvPr id="6" name="Group 213"/>
          <p:cNvGraphicFramePr>
            <a:graphicFrameLocks noGrp="1"/>
          </p:cNvGraphicFramePr>
          <p:nvPr/>
        </p:nvGraphicFramePr>
        <p:xfrm>
          <a:off x="533400" y="3159125"/>
          <a:ext cx="8077200" cy="3394075"/>
        </p:xfrm>
        <a:graphic>
          <a:graphicData uri="http://schemas.openxmlformats.org/drawingml/2006/table">
            <a:tbl>
              <a:tblPr/>
              <a:tblGrid>
                <a:gridCol w="1981200"/>
                <a:gridCol w="1524000"/>
                <a:gridCol w="1524000"/>
                <a:gridCol w="1524000"/>
                <a:gridCol w="15240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abacus 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1/3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1.01/203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abbot 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abduct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above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2/3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2.01/203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Abram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…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see the zygote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0/3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  <a:latin typeface="Tahoma"/>
                          <a:cs typeface="Tahoma"/>
                        </a:rPr>
                        <a:t>0.01/203</a:t>
                      </a:r>
                      <a:endParaRPr lang="en-US" sz="2000" dirty="0">
                        <a:solidFill>
                          <a:srgbClr val="FF0000"/>
                        </a:solidFill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Total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</a:rPr>
                        <a:t>3/3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/>
                          <a:cs typeface="Tahoma"/>
                        </a:rPr>
                        <a:t>203</a:t>
                      </a: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charset="2"/>
                        <a:buNone/>
                        <a:tabLst/>
                      </a:pPr>
                      <a:endParaRPr kumimoji="1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/>
                        <a:cs typeface="Tahoma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183898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should we pick lambda?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53975"/>
            <a:ext cx="8585200" cy="1143000"/>
          </a:xfrm>
        </p:spPr>
        <p:txBody>
          <a:bodyPr/>
          <a:lstStyle/>
          <a:p>
            <a:r>
              <a:rPr lang="en-US" sz="3600" dirty="0"/>
              <a:t>Setting</a:t>
            </a:r>
            <a:r>
              <a:rPr lang="en-US" sz="3600" dirty="0" smtClean="0"/>
              <a:t> smoothing parameters</a:t>
            </a:r>
            <a:endParaRPr lang="en-US" sz="3600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057400"/>
            <a:ext cx="8839200" cy="144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ym typeface="Symbol" charset="2"/>
              </a:rPr>
              <a:t>Idea 1: try </a:t>
            </a:r>
            <a:r>
              <a:rPr lang="en-US" sz="2400" dirty="0">
                <a:sym typeface="Symbol" charset="2"/>
              </a:rPr>
              <a:t>many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values &amp; report the one that gets best results?</a:t>
            </a: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ym typeface="Symbol" charset="2"/>
            </a:endParaRPr>
          </a:p>
          <a:p>
            <a:pPr>
              <a:lnSpc>
                <a:spcPct val="90000"/>
              </a:lnSpc>
              <a:buNone/>
            </a:pPr>
            <a:endParaRPr lang="en-US" sz="1000" dirty="0">
              <a:sym typeface="Symbol" charset="2"/>
            </a:endParaRPr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6632575" y="3506787"/>
            <a:ext cx="1292225" cy="531813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Test</a:t>
            </a:r>
          </a:p>
        </p:txBody>
      </p:sp>
      <p:sp>
        <p:nvSpPr>
          <p:cNvPr id="14378" name="Rectangle 8"/>
          <p:cNvSpPr>
            <a:spLocks noChangeArrowheads="1"/>
          </p:cNvSpPr>
          <p:nvPr/>
        </p:nvSpPr>
        <p:spPr bwMode="auto">
          <a:xfrm>
            <a:off x="609600" y="3506787"/>
            <a:ext cx="5181600" cy="5318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14380" name="Rectangle 44"/>
          <p:cNvSpPr>
            <a:spLocks noChangeArrowheads="1"/>
          </p:cNvSpPr>
          <p:nvPr/>
        </p:nvSpPr>
        <p:spPr bwMode="auto">
          <a:xfrm>
            <a:off x="2498725" y="3509962"/>
            <a:ext cx="1463675" cy="519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Training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09800" y="5068669"/>
            <a:ext cx="472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Is this fair/appropriate?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 experimentation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rules:</a:t>
            </a:r>
          </a:p>
          <a:p>
            <a:pPr lvl="1"/>
            <a:r>
              <a:rPr lang="en-US" dirty="0" smtClean="0"/>
              <a:t>Test data should </a:t>
            </a:r>
            <a:r>
              <a:rPr lang="en-US" i="1" dirty="0" smtClean="0"/>
              <a:t>only</a:t>
            </a:r>
            <a:r>
              <a:rPr lang="en-US" dirty="0" smtClean="0"/>
              <a:t> be used for evaluation</a:t>
            </a:r>
          </a:p>
          <a:p>
            <a:pPr lvl="1"/>
            <a:r>
              <a:rPr lang="en-US" dirty="0" smtClean="0"/>
              <a:t>No peeking! Only use it for your final results.</a:t>
            </a:r>
          </a:p>
          <a:p>
            <a:pPr lvl="1"/>
            <a:r>
              <a:rPr lang="en-US" dirty="0" smtClean="0"/>
              <a:t>Never skew anything in your favor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Other ideas?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Slide Number Placeholder 4"/>
          <p:cNvSpPr txBox="1">
            <a:spLocks noGrp="1"/>
          </p:cNvSpPr>
          <p:nvPr/>
        </p:nvSpPr>
        <p:spPr bwMode="auto">
          <a:xfrm>
            <a:off x="6705600" y="556577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>
              <a:spcBef>
                <a:spcPct val="50000"/>
              </a:spcBef>
            </a:pPr>
            <a:fld id="{9786606E-4837-A044-A989-B9A6BFBBA59F}" type="slidenum">
              <a:rPr lang="en-US" sz="140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58</a:t>
            </a:fld>
            <a:endParaRPr 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6400" y="53975"/>
            <a:ext cx="8585200" cy="1143000"/>
          </a:xfrm>
        </p:spPr>
        <p:txBody>
          <a:bodyPr/>
          <a:lstStyle/>
          <a:p>
            <a:r>
              <a:rPr lang="en-US" sz="3600" dirty="0"/>
              <a:t>Setting</a:t>
            </a:r>
            <a:r>
              <a:rPr lang="en-US" sz="3600" dirty="0" smtClean="0"/>
              <a:t> smoothing parameters</a:t>
            </a:r>
            <a:endParaRPr lang="en-US" sz="3600" dirty="0"/>
          </a:p>
        </p:txBody>
      </p:sp>
      <p:sp>
        <p:nvSpPr>
          <p:cNvPr id="22533" name="Rectangle 11"/>
          <p:cNvSpPr>
            <a:spLocks noChangeArrowheads="1"/>
          </p:cNvSpPr>
          <p:nvPr/>
        </p:nvSpPr>
        <p:spPr bwMode="auto">
          <a:xfrm>
            <a:off x="6629400" y="1828800"/>
            <a:ext cx="1292225" cy="531813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Test</a:t>
            </a: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609600" y="1828800"/>
            <a:ext cx="5181600" cy="5318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35" name="Rectangle 8"/>
          <p:cNvSpPr>
            <a:spLocks noChangeArrowheads="1"/>
          </p:cNvSpPr>
          <p:nvPr/>
        </p:nvSpPr>
        <p:spPr bwMode="auto">
          <a:xfrm>
            <a:off x="2498725" y="1831975"/>
            <a:ext cx="1463675" cy="519113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Training</a:t>
            </a:r>
          </a:p>
        </p:txBody>
      </p:sp>
      <p:sp>
        <p:nvSpPr>
          <p:cNvPr id="22547" name="Rectangle 5"/>
          <p:cNvSpPr>
            <a:spLocks noChangeArrowheads="1"/>
          </p:cNvSpPr>
          <p:nvPr/>
        </p:nvSpPr>
        <p:spPr bwMode="auto">
          <a:xfrm>
            <a:off x="3660775" y="3509963"/>
            <a:ext cx="987425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48" name="Rectangle 6"/>
          <p:cNvSpPr>
            <a:spLocks noChangeArrowheads="1"/>
          </p:cNvSpPr>
          <p:nvPr/>
        </p:nvSpPr>
        <p:spPr bwMode="auto">
          <a:xfrm>
            <a:off x="519113" y="3509963"/>
            <a:ext cx="985838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49" name="Rectangle 7"/>
          <p:cNvSpPr>
            <a:spLocks noChangeArrowheads="1"/>
          </p:cNvSpPr>
          <p:nvPr/>
        </p:nvSpPr>
        <p:spPr bwMode="auto">
          <a:xfrm>
            <a:off x="1566863" y="3509963"/>
            <a:ext cx="987425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50" name="Rectangle 8"/>
          <p:cNvSpPr>
            <a:spLocks noChangeArrowheads="1"/>
          </p:cNvSpPr>
          <p:nvPr/>
        </p:nvSpPr>
        <p:spPr bwMode="auto">
          <a:xfrm>
            <a:off x="2616200" y="3509963"/>
            <a:ext cx="985838" cy="531812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sp>
        <p:nvSpPr>
          <p:cNvPr id="22551" name="TextBox 13"/>
          <p:cNvSpPr txBox="1">
            <a:spLocks noChangeArrowheads="1"/>
          </p:cNvSpPr>
          <p:nvPr/>
        </p:nvSpPr>
        <p:spPr bwMode="auto">
          <a:xfrm>
            <a:off x="1298575" y="3522663"/>
            <a:ext cx="1463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/>
              <a:t>Training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987425" y="4346575"/>
            <a:ext cx="2717800" cy="707886"/>
          </a:xfrm>
          <a:prstGeom prst="rect">
            <a:avLst/>
          </a:prstGeom>
          <a:solidFill>
            <a:srgbClr val="3399FF"/>
          </a:solidFill>
          <a:ln w="12700">
            <a:noFill/>
            <a:miter lim="800000"/>
            <a:headEnd/>
            <a:tailEnd type="none" w="lg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latin typeface="Comic Sans MS" charset="0"/>
              </a:rPr>
              <a:t>collect </a:t>
            </a:r>
            <a:r>
              <a:rPr lang="en-US" sz="2000" dirty="0">
                <a:latin typeface="Comic Sans MS" charset="0"/>
              </a:rPr>
              <a:t>counts from</a:t>
            </a:r>
            <a:r>
              <a:rPr lang="en-US" sz="2000" dirty="0" smtClean="0">
                <a:latin typeface="Comic Sans MS" charset="0"/>
              </a:rPr>
              <a:t> 80</a:t>
            </a:r>
            <a:r>
              <a:rPr lang="en-US" sz="2000" dirty="0">
                <a:latin typeface="Comic Sans MS" charset="0"/>
              </a:rPr>
              <a:t>%</a:t>
            </a:r>
            <a:r>
              <a:rPr lang="en-US" sz="2000" dirty="0" smtClean="0">
                <a:latin typeface="Comic Sans MS" charset="0"/>
              </a:rPr>
              <a:t> of the data</a:t>
            </a: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5824538" y="2139950"/>
            <a:ext cx="1795462" cy="3730625"/>
            <a:chOff x="3669" y="1922"/>
            <a:chExt cx="1131" cy="2350"/>
          </a:xfrm>
        </p:grpSpPr>
        <p:sp>
          <p:nvSpPr>
            <p:cNvPr id="22544" name="Freeform 23"/>
            <p:cNvSpPr>
              <a:spLocks/>
            </p:cNvSpPr>
            <p:nvPr/>
          </p:nvSpPr>
          <p:spPr bwMode="auto">
            <a:xfrm>
              <a:off x="3669" y="1922"/>
              <a:ext cx="431" cy="1294"/>
            </a:xfrm>
            <a:custGeom>
              <a:avLst/>
              <a:gdLst>
                <a:gd name="T0" fmla="*/ 411 w 431"/>
                <a:gd name="T1" fmla="*/ 1294 h 1294"/>
                <a:gd name="T2" fmla="*/ 363 w 431"/>
                <a:gd name="T3" fmla="*/ 232 h 1294"/>
                <a:gd name="T4" fmla="*/ 0 w 431"/>
                <a:gd name="T5" fmla="*/ 0 h 1294"/>
                <a:gd name="T6" fmla="*/ 0 60000 65536"/>
                <a:gd name="T7" fmla="*/ 0 60000 65536"/>
                <a:gd name="T8" fmla="*/ 0 60000 65536"/>
                <a:gd name="T9" fmla="*/ 0 w 431"/>
                <a:gd name="T10" fmla="*/ 0 h 1294"/>
                <a:gd name="T11" fmla="*/ 431 w 431"/>
                <a:gd name="T12" fmla="*/ 1294 h 12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" h="1294">
                  <a:moveTo>
                    <a:pt x="411" y="1294"/>
                  </a:moveTo>
                  <a:cubicBezTo>
                    <a:pt x="403" y="1117"/>
                    <a:pt x="431" y="448"/>
                    <a:pt x="363" y="232"/>
                  </a:cubicBezTo>
                  <a:cubicBezTo>
                    <a:pt x="295" y="16"/>
                    <a:pt x="76" y="48"/>
                    <a:pt x="0" y="0"/>
                  </a:cubicBezTo>
                </a:path>
              </a:pathLst>
            </a:custGeom>
            <a:noFill/>
            <a:ln w="57150">
              <a:solidFill>
                <a:srgbClr val="3399FF"/>
              </a:solidFill>
              <a:round/>
              <a:headEnd/>
              <a:tailEnd type="arrow" w="med" len="med"/>
            </a:ln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22545" name="Text Box 21"/>
            <p:cNvSpPr txBox="1">
              <a:spLocks noChangeArrowheads="1"/>
            </p:cNvSpPr>
            <p:nvPr/>
          </p:nvSpPr>
          <p:spPr bwMode="auto">
            <a:xfrm>
              <a:off x="3696" y="3216"/>
              <a:ext cx="1104" cy="1056"/>
            </a:xfrm>
            <a:prstGeom prst="rect">
              <a:avLst/>
            </a:prstGeom>
            <a:solidFill>
              <a:srgbClr val="3399FF"/>
            </a:solidFill>
            <a:ln w="12700">
              <a:noFill/>
              <a:miter lim="800000"/>
              <a:headEnd/>
              <a:tailEnd type="none" w="lg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charset="0"/>
                </a:rPr>
                <a:t>Now use that </a:t>
              </a:r>
              <a:r>
                <a:rPr lang="en-US">
                  <a:sym typeface="Symbol" charset="2"/>
                </a:rPr>
                <a:t></a:t>
              </a:r>
              <a:r>
                <a:rPr lang="en-US" sz="2000">
                  <a:latin typeface="Comic Sans MS" charset="0"/>
                </a:rPr>
                <a:t> to get smoothed counts from all 100% …</a:t>
              </a: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7772400" y="2060575"/>
            <a:ext cx="1371600" cy="3825875"/>
            <a:chOff x="4896" y="1872"/>
            <a:chExt cx="864" cy="2410"/>
          </a:xfrm>
        </p:grpSpPr>
        <p:sp>
          <p:nvSpPr>
            <p:cNvPr id="22542" name="Text Box 24"/>
            <p:cNvSpPr txBox="1">
              <a:spLocks noChangeArrowheads="1"/>
            </p:cNvSpPr>
            <p:nvPr/>
          </p:nvSpPr>
          <p:spPr bwMode="auto">
            <a:xfrm>
              <a:off x="4896" y="3072"/>
              <a:ext cx="864" cy="1210"/>
            </a:xfrm>
            <a:prstGeom prst="rect">
              <a:avLst/>
            </a:prstGeom>
            <a:solidFill>
              <a:srgbClr val="FF0000"/>
            </a:solidFill>
            <a:ln w="12700">
              <a:noFill/>
              <a:miter lim="800000"/>
              <a:headEnd/>
              <a:tailEnd type="none" w="lg" len="lg"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Comic Sans MS" charset="0"/>
                </a:rPr>
                <a:t>… and report results of that final model on test data.</a:t>
              </a:r>
            </a:p>
          </p:txBody>
        </p:sp>
        <p:sp>
          <p:nvSpPr>
            <p:cNvPr id="22543" name="Freeform 25"/>
            <p:cNvSpPr>
              <a:spLocks/>
            </p:cNvSpPr>
            <p:nvPr/>
          </p:nvSpPr>
          <p:spPr bwMode="auto">
            <a:xfrm>
              <a:off x="4992" y="1872"/>
              <a:ext cx="624" cy="1200"/>
            </a:xfrm>
            <a:custGeom>
              <a:avLst/>
              <a:gdLst>
                <a:gd name="T0" fmla="*/ 595 w 431"/>
                <a:gd name="T1" fmla="*/ 1200 h 1294"/>
                <a:gd name="T2" fmla="*/ 526 w 431"/>
                <a:gd name="T3" fmla="*/ 215 h 1294"/>
                <a:gd name="T4" fmla="*/ 0 w 431"/>
                <a:gd name="T5" fmla="*/ 0 h 1294"/>
                <a:gd name="T6" fmla="*/ 0 60000 65536"/>
                <a:gd name="T7" fmla="*/ 0 60000 65536"/>
                <a:gd name="T8" fmla="*/ 0 60000 65536"/>
                <a:gd name="T9" fmla="*/ 0 w 431"/>
                <a:gd name="T10" fmla="*/ 0 h 1294"/>
                <a:gd name="T11" fmla="*/ 431 w 431"/>
                <a:gd name="T12" fmla="*/ 1294 h 129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" h="1294">
                  <a:moveTo>
                    <a:pt x="411" y="1294"/>
                  </a:moveTo>
                  <a:cubicBezTo>
                    <a:pt x="403" y="1117"/>
                    <a:pt x="431" y="448"/>
                    <a:pt x="363" y="232"/>
                  </a:cubicBezTo>
                  <a:cubicBezTo>
                    <a:pt x="295" y="16"/>
                    <a:pt x="76" y="48"/>
                    <a:pt x="0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 type="arrow" w="med" len="med"/>
            </a:ln>
          </p:spPr>
          <p:txBody>
            <a:bodyPr anchor="ctr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4727575" y="3505200"/>
            <a:ext cx="987425" cy="531812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/>
              <a:t>Dev.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194175" y="4343400"/>
            <a:ext cx="1520825" cy="1311275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 type="none" w="lg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Comic Sans MS" charset="0"/>
              </a:rPr>
              <a:t>p</a:t>
            </a:r>
            <a:r>
              <a:rPr lang="en-US" sz="2000" dirty="0" smtClean="0">
                <a:latin typeface="Comic Sans MS" charset="0"/>
              </a:rPr>
              <a:t>ick </a:t>
            </a:r>
            <a:r>
              <a:rPr kumimoji="1" lang="en-US" sz="2000" dirty="0" err="1">
                <a:latin typeface="Comic Sans MS" charset="0"/>
                <a:sym typeface="Symbol" charset="2"/>
              </a:rPr>
              <a:t></a:t>
            </a:r>
            <a:r>
              <a:rPr kumimoji="1" lang="en-US" sz="2000" dirty="0">
                <a:latin typeface="Comic Sans MS" charset="0"/>
                <a:sym typeface="Symbol" charset="2"/>
              </a:rPr>
              <a:t> that</a:t>
            </a:r>
            <a:br>
              <a:rPr kumimoji="1" lang="en-US" sz="2000" dirty="0">
                <a:latin typeface="Comic Sans MS" charset="0"/>
                <a:sym typeface="Symbol" charset="2"/>
              </a:rPr>
            </a:br>
            <a:r>
              <a:rPr kumimoji="1" lang="en-US" sz="2000" dirty="0">
                <a:latin typeface="Comic Sans MS" charset="0"/>
                <a:sym typeface="Symbol" charset="2"/>
              </a:rPr>
              <a:t>gets best </a:t>
            </a:r>
            <a:br>
              <a:rPr kumimoji="1" lang="en-US" sz="2000" dirty="0">
                <a:latin typeface="Comic Sans MS" charset="0"/>
                <a:sym typeface="Symbol" charset="2"/>
              </a:rPr>
            </a:br>
            <a:r>
              <a:rPr kumimoji="1" lang="en-US" sz="2000" dirty="0">
                <a:latin typeface="Comic Sans MS" charset="0"/>
                <a:sym typeface="Symbol" charset="2"/>
              </a:rPr>
              <a:t>results on</a:t>
            </a:r>
            <a:r>
              <a:rPr kumimoji="1" lang="en-US" sz="2000" dirty="0" smtClean="0">
                <a:latin typeface="Comic Sans MS" charset="0"/>
                <a:sym typeface="Symbol" charset="2"/>
              </a:rPr>
              <a:t> 20</a:t>
            </a:r>
            <a:r>
              <a:rPr kumimoji="1" lang="en-US" sz="2000" dirty="0">
                <a:latin typeface="Comic Sans MS" charset="0"/>
                <a:sym typeface="Symbol" charset="2"/>
              </a:rPr>
              <a:t>% …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98575" y="5886450"/>
            <a:ext cx="4416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problems? ideas?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733800"/>
          </a:xfrm>
        </p:spPr>
        <p:txBody>
          <a:bodyPr/>
          <a:lstStyle/>
          <a:p>
            <a:r>
              <a:rPr lang="en-US" dirty="0" smtClean="0"/>
              <a:t>20% may not be enough to reliably determine </a:t>
            </a:r>
            <a:r>
              <a:rPr kumimoji="1" lang="en-US" sz="3200" dirty="0" err="1" smtClean="0">
                <a:latin typeface="Comic Sans MS" charset="0"/>
                <a:sym typeface="Symbol" charset="2"/>
              </a:rPr>
              <a:t></a:t>
            </a:r>
            <a:endParaRPr kumimoji="1" lang="en-US" sz="3200" dirty="0" smtClean="0">
              <a:latin typeface="Comic Sans MS" charset="0"/>
              <a:sym typeface="Symbol" charset="2"/>
            </a:endParaRPr>
          </a:p>
          <a:p>
            <a:endParaRPr kumimoji="1" lang="en-US" sz="3200" dirty="0" smtClean="0">
              <a:latin typeface="Comic Sans MS" charset="0"/>
              <a:sym typeface="Symbol" charset="2"/>
            </a:endParaRPr>
          </a:p>
          <a:p>
            <a:r>
              <a:rPr lang="en-US" dirty="0" smtClean="0"/>
              <a:t>We’re maximizing lambda for only 80% of our data (will not be the same as the optimal for 100%)</a:t>
            </a:r>
          </a:p>
          <a:p>
            <a:endParaRPr lang="en-US" dirty="0" smtClean="0"/>
          </a:p>
          <a:p>
            <a:r>
              <a:rPr lang="en-US" dirty="0" smtClean="0"/>
              <a:t>We’re losing 20% of our data for calculating counts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733800" y="5663624"/>
            <a:ext cx="2438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Ideas?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61963" y="203200"/>
            <a:ext cx="5816600" cy="566738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/>
              <a:t>Independent or Dependent?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52600"/>
            <a:ext cx="8229600" cy="1746401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5000"/>
              </a:lnSpc>
              <a:spcBef>
                <a:spcPct val="47000"/>
              </a:spcBef>
            </a:pPr>
            <a:r>
              <a:rPr lang="en-US" dirty="0" smtClean="0"/>
              <a:t>Catching a </a:t>
            </a:r>
            <a:r>
              <a:rPr lang="en-US" dirty="0"/>
              <a:t>cold and</a:t>
            </a:r>
            <a:r>
              <a:rPr lang="en-US" dirty="0" smtClean="0"/>
              <a:t> enjoying reading books</a:t>
            </a:r>
          </a:p>
          <a:p>
            <a:pPr eaLnBrk="1" hangingPunct="1">
              <a:lnSpc>
                <a:spcPct val="95000"/>
              </a:lnSpc>
              <a:spcBef>
                <a:spcPct val="47000"/>
              </a:spcBef>
            </a:pPr>
            <a:r>
              <a:rPr lang="en-US" dirty="0" smtClean="0"/>
              <a:t>Miles per gallon and driving habits</a:t>
            </a:r>
          </a:p>
          <a:p>
            <a:pPr eaLnBrk="1" hangingPunct="1">
              <a:lnSpc>
                <a:spcPct val="95000"/>
              </a:lnSpc>
              <a:spcBef>
                <a:spcPct val="47000"/>
              </a:spcBef>
            </a:pPr>
            <a:r>
              <a:rPr lang="en-US" dirty="0" smtClean="0"/>
              <a:t>Height and longevity of life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/>
          <p:cNvSpPr txBox="1">
            <a:spLocks noGrp="1"/>
          </p:cNvSpPr>
          <p:nvPr/>
        </p:nvSpPr>
        <p:spPr bwMode="auto">
          <a:xfrm>
            <a:off x="5334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chemeClr val="bg2"/>
                </a:solidFill>
                <a:latin typeface="Arial" charset="0"/>
              </a:rPr>
              <a:t>600.465 - Intro to NLP - J. Eisner</a:t>
            </a:r>
          </a:p>
        </p:txBody>
      </p:sp>
      <p:sp>
        <p:nvSpPr>
          <p:cNvPr id="24579" name="Slide Number Placeholder 4"/>
          <p:cNvSpPr txBox="1">
            <a:spLocks noGrp="1"/>
          </p:cNvSpPr>
          <p:nvPr/>
        </p:nvSpPr>
        <p:spPr bwMode="auto">
          <a:xfrm>
            <a:off x="6731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>
              <a:spcBef>
                <a:spcPct val="50000"/>
              </a:spcBef>
            </a:pPr>
            <a:fld id="{07B74472-57FA-1046-8C1B-8D07D6CD4933}" type="slidenum">
              <a:rPr lang="en-US" sz="140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60</a:t>
            </a:fld>
            <a:endParaRPr 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Cross-validation (aka “jackknifing</a:t>
            </a:r>
            <a:r>
              <a:rPr lang="en-US" sz="3200" dirty="0"/>
              <a:t>”)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>
                <a:sym typeface="Symbol" charset="2"/>
              </a:rPr>
              <a:t>If </a:t>
            </a:r>
            <a:r>
              <a:rPr lang="en-US" sz="2800" dirty="0">
                <a:sym typeface="Symbol" charset="2"/>
              </a:rPr>
              <a:t>20% too little: try 5 training/test splits as below</a:t>
            </a:r>
          </a:p>
          <a:p>
            <a:pPr lvl="1"/>
            <a:r>
              <a:rPr lang="en-US" sz="2400" dirty="0">
                <a:sym typeface="Symbol" charset="2"/>
              </a:rPr>
              <a:t>Pick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that gets best average performance</a:t>
            </a: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endParaRPr lang="en-US" sz="2400" dirty="0">
              <a:sym typeface="Symbol" charset="2"/>
            </a:endParaRPr>
          </a:p>
          <a:p>
            <a:pPr lvl="1"/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This tests on all 100% (in turn), so we can more reliably assess </a:t>
            </a:r>
            <a:r>
              <a:rPr lang="en-US" sz="2400" dirty="0" err="1">
                <a:sym typeface="Symbol" charset="2"/>
              </a:rPr>
              <a:t></a:t>
            </a:r>
            <a:endParaRPr lang="en-US" sz="2400" dirty="0">
              <a:sym typeface="Symbol" charset="2"/>
            </a:endParaRPr>
          </a:p>
          <a:p>
            <a:pPr lvl="1"/>
            <a:r>
              <a:rPr lang="en-US" sz="2400" b="1" dirty="0" err="1">
                <a:solidFill>
                  <a:srgbClr val="FF0000"/>
                </a:solidFill>
                <a:sym typeface="Wingdings" charset="2"/>
              </a:rPr>
              <a:t></a:t>
            </a:r>
            <a:r>
              <a:rPr lang="en-US" sz="2400" dirty="0">
                <a:solidFill>
                  <a:srgbClr val="FF0000"/>
                </a:solidFill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Unfortunately, still picks a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that does well on 80% training</a:t>
            </a:r>
            <a:r>
              <a:rPr lang="en-US" sz="2400" dirty="0" smtClean="0">
                <a:sym typeface="Symbol" charset="2"/>
              </a:rPr>
              <a:t>.</a:t>
            </a:r>
            <a:endParaRPr lang="en-US" sz="2400" dirty="0">
              <a:sym typeface="Symbol" charset="2"/>
            </a:endParaRPr>
          </a:p>
        </p:txBody>
      </p:sp>
      <p:grpSp>
        <p:nvGrpSpPr>
          <p:cNvPr id="3" name="Group 76"/>
          <p:cNvGrpSpPr>
            <a:grpSpLocks/>
          </p:cNvGrpSpPr>
          <p:nvPr/>
        </p:nvGrpSpPr>
        <p:grpSpPr bwMode="auto">
          <a:xfrm>
            <a:off x="1755775" y="2820987"/>
            <a:ext cx="5178425" cy="1598613"/>
            <a:chOff x="384" y="2449"/>
            <a:chExt cx="3262" cy="1870"/>
          </a:xfrm>
        </p:grpSpPr>
        <p:sp>
          <p:nvSpPr>
            <p:cNvPr id="24587" name="Rectangle 9"/>
            <p:cNvSpPr>
              <a:spLocks noChangeArrowheads="1"/>
            </p:cNvSpPr>
            <p:nvPr/>
          </p:nvSpPr>
          <p:spPr bwMode="auto">
            <a:xfrm>
              <a:off x="2372" y="3600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88" name="Rectangle 8"/>
            <p:cNvSpPr>
              <a:spLocks noChangeArrowheads="1"/>
            </p:cNvSpPr>
            <p:nvPr/>
          </p:nvSpPr>
          <p:spPr bwMode="auto">
            <a:xfrm>
              <a:off x="384" y="3600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89" name="Rectangle 9"/>
            <p:cNvSpPr>
              <a:spLocks noChangeArrowheads="1"/>
            </p:cNvSpPr>
            <p:nvPr/>
          </p:nvSpPr>
          <p:spPr bwMode="auto">
            <a:xfrm>
              <a:off x="1711" y="3216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90" name="Rectangle 7"/>
            <p:cNvSpPr>
              <a:spLocks noChangeArrowheads="1"/>
            </p:cNvSpPr>
            <p:nvPr/>
          </p:nvSpPr>
          <p:spPr bwMode="auto">
            <a:xfrm>
              <a:off x="386" y="3216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1" name="Rectangle 9"/>
            <p:cNvSpPr>
              <a:spLocks noChangeArrowheads="1"/>
            </p:cNvSpPr>
            <p:nvPr/>
          </p:nvSpPr>
          <p:spPr bwMode="auto">
            <a:xfrm>
              <a:off x="384" y="2449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92" name="Rectangle 5"/>
            <p:cNvSpPr>
              <a:spLocks noChangeArrowheads="1"/>
            </p:cNvSpPr>
            <p:nvPr/>
          </p:nvSpPr>
          <p:spPr bwMode="auto">
            <a:xfrm>
              <a:off x="3024" y="2449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3" name="Rectangle 6"/>
            <p:cNvSpPr>
              <a:spLocks noChangeArrowheads="1"/>
            </p:cNvSpPr>
            <p:nvPr/>
          </p:nvSpPr>
          <p:spPr bwMode="auto">
            <a:xfrm>
              <a:off x="1045" y="2449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4" name="Rectangle 7"/>
            <p:cNvSpPr>
              <a:spLocks noChangeArrowheads="1"/>
            </p:cNvSpPr>
            <p:nvPr/>
          </p:nvSpPr>
          <p:spPr bwMode="auto">
            <a:xfrm>
              <a:off x="1705" y="2449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5" name="Rectangle 8"/>
            <p:cNvSpPr>
              <a:spLocks noChangeArrowheads="1"/>
            </p:cNvSpPr>
            <p:nvPr/>
          </p:nvSpPr>
          <p:spPr bwMode="auto">
            <a:xfrm>
              <a:off x="2366" y="2449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6" name="Rectangle 9"/>
            <p:cNvSpPr>
              <a:spLocks noChangeArrowheads="1"/>
            </p:cNvSpPr>
            <p:nvPr/>
          </p:nvSpPr>
          <p:spPr bwMode="auto">
            <a:xfrm>
              <a:off x="1058" y="2832"/>
              <a:ext cx="622" cy="335"/>
            </a:xfrm>
            <a:prstGeom prst="rect">
              <a:avLst/>
            </a:prstGeom>
            <a:solidFill>
              <a:srgbClr val="FFC00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2800"/>
                <a:t>Dev.</a:t>
              </a:r>
            </a:p>
          </p:txBody>
        </p:sp>
        <p:sp>
          <p:nvSpPr>
            <p:cNvPr id="24597" name="Rectangle 5"/>
            <p:cNvSpPr>
              <a:spLocks noChangeArrowheads="1"/>
            </p:cNvSpPr>
            <p:nvPr/>
          </p:nvSpPr>
          <p:spPr bwMode="auto">
            <a:xfrm>
              <a:off x="3024" y="2832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8" name="Rectangle 6"/>
            <p:cNvSpPr>
              <a:spLocks noChangeArrowheads="1"/>
            </p:cNvSpPr>
            <p:nvPr/>
          </p:nvSpPr>
          <p:spPr bwMode="auto">
            <a:xfrm>
              <a:off x="384" y="2832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599" name="Rectangle 7"/>
            <p:cNvSpPr>
              <a:spLocks noChangeArrowheads="1"/>
            </p:cNvSpPr>
            <p:nvPr/>
          </p:nvSpPr>
          <p:spPr bwMode="auto">
            <a:xfrm>
              <a:off x="1705" y="2832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0" name="Rectangle 8"/>
            <p:cNvSpPr>
              <a:spLocks noChangeArrowheads="1"/>
            </p:cNvSpPr>
            <p:nvPr/>
          </p:nvSpPr>
          <p:spPr bwMode="auto">
            <a:xfrm>
              <a:off x="2366" y="2832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1" name="Rectangle 5"/>
            <p:cNvSpPr>
              <a:spLocks noChangeArrowheads="1"/>
            </p:cNvSpPr>
            <p:nvPr/>
          </p:nvSpPr>
          <p:spPr bwMode="auto">
            <a:xfrm>
              <a:off x="3024" y="3216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2" name="Rectangle 6"/>
            <p:cNvSpPr>
              <a:spLocks noChangeArrowheads="1"/>
            </p:cNvSpPr>
            <p:nvPr/>
          </p:nvSpPr>
          <p:spPr bwMode="auto">
            <a:xfrm>
              <a:off x="1045" y="3216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3" name="Rectangle 8"/>
            <p:cNvSpPr>
              <a:spLocks noChangeArrowheads="1"/>
            </p:cNvSpPr>
            <p:nvPr/>
          </p:nvSpPr>
          <p:spPr bwMode="auto">
            <a:xfrm>
              <a:off x="2366" y="3216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4" name="Rectangle 5"/>
            <p:cNvSpPr>
              <a:spLocks noChangeArrowheads="1"/>
            </p:cNvSpPr>
            <p:nvPr/>
          </p:nvSpPr>
          <p:spPr bwMode="auto">
            <a:xfrm>
              <a:off x="3024" y="3600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5" name="Rectangle 6"/>
            <p:cNvSpPr>
              <a:spLocks noChangeArrowheads="1"/>
            </p:cNvSpPr>
            <p:nvPr/>
          </p:nvSpPr>
          <p:spPr bwMode="auto">
            <a:xfrm>
              <a:off x="1045" y="3600"/>
              <a:ext cx="621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24606" name="Rectangle 7"/>
            <p:cNvSpPr>
              <a:spLocks noChangeArrowheads="1"/>
            </p:cNvSpPr>
            <p:nvPr/>
          </p:nvSpPr>
          <p:spPr bwMode="auto">
            <a:xfrm>
              <a:off x="1705" y="3600"/>
              <a:ext cx="622" cy="335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grpSp>
          <p:nvGrpSpPr>
            <p:cNvPr id="4" name="Group 75"/>
            <p:cNvGrpSpPr>
              <a:grpSpLocks/>
            </p:cNvGrpSpPr>
            <p:nvPr/>
          </p:nvGrpSpPr>
          <p:grpSpPr bwMode="auto">
            <a:xfrm flipH="1">
              <a:off x="384" y="3984"/>
              <a:ext cx="3262" cy="335"/>
              <a:chOff x="384" y="3984"/>
              <a:chExt cx="3262" cy="335"/>
            </a:xfrm>
          </p:grpSpPr>
          <p:sp>
            <p:nvSpPr>
              <p:cNvPr id="24608" name="Rectangle 9"/>
              <p:cNvSpPr>
                <a:spLocks noChangeArrowheads="1"/>
              </p:cNvSpPr>
              <p:nvPr/>
            </p:nvSpPr>
            <p:spPr bwMode="auto">
              <a:xfrm>
                <a:off x="384" y="3984"/>
                <a:ext cx="622" cy="335"/>
              </a:xfrm>
              <a:prstGeom prst="rect">
                <a:avLst/>
              </a:prstGeom>
              <a:solidFill>
                <a:srgbClr val="FFC00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sz="2800"/>
                  <a:t>Dev.</a:t>
                </a:r>
              </a:p>
            </p:txBody>
          </p:sp>
          <p:sp>
            <p:nvSpPr>
              <p:cNvPr id="24609" name="Rectangle 5"/>
              <p:cNvSpPr>
                <a:spLocks noChangeArrowheads="1"/>
              </p:cNvSpPr>
              <p:nvPr/>
            </p:nvSpPr>
            <p:spPr bwMode="auto">
              <a:xfrm>
                <a:off x="3024" y="3984"/>
                <a:ext cx="622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10" name="Rectangle 6"/>
              <p:cNvSpPr>
                <a:spLocks noChangeArrowheads="1"/>
              </p:cNvSpPr>
              <p:nvPr/>
            </p:nvSpPr>
            <p:spPr bwMode="auto">
              <a:xfrm>
                <a:off x="1045" y="3984"/>
                <a:ext cx="621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11" name="Rectangle 7"/>
              <p:cNvSpPr>
                <a:spLocks noChangeArrowheads="1"/>
              </p:cNvSpPr>
              <p:nvPr/>
            </p:nvSpPr>
            <p:spPr bwMode="auto">
              <a:xfrm>
                <a:off x="1705" y="3984"/>
                <a:ext cx="622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  <p:sp>
            <p:nvSpPr>
              <p:cNvPr id="24612" name="Rectangle 8"/>
              <p:cNvSpPr>
                <a:spLocks noChangeArrowheads="1"/>
              </p:cNvSpPr>
              <p:nvPr/>
            </p:nvSpPr>
            <p:spPr bwMode="auto">
              <a:xfrm>
                <a:off x="2366" y="3984"/>
                <a:ext cx="621" cy="335"/>
              </a:xfrm>
              <a:prstGeom prst="rect">
                <a:avLst/>
              </a:prstGeom>
              <a:solidFill>
                <a:srgbClr val="00B0F0"/>
              </a:solidFill>
              <a:ln w="1270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 sz="2800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609600" y="16002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04" name="Slide Number Placeholder 4"/>
          <p:cNvSpPr txBox="1">
            <a:spLocks noGrp="1"/>
          </p:cNvSpPr>
          <p:nvPr/>
        </p:nvSpPr>
        <p:spPr bwMode="auto">
          <a:xfrm>
            <a:off x="6731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>
              <a:spcBef>
                <a:spcPct val="50000"/>
              </a:spcBef>
            </a:pPr>
            <a:fld id="{1A7FCC9B-16C9-D242-ABCE-9FC11FCE2512}" type="slidenum">
              <a:rPr lang="en-US" sz="1400">
                <a:solidFill>
                  <a:schemeClr val="bg2"/>
                </a:solidFill>
                <a:latin typeface="Arial" charset="0"/>
              </a:rPr>
              <a:pPr algn="r">
                <a:spcBef>
                  <a:spcPct val="50000"/>
                </a:spcBef>
              </a:pPr>
              <a:t>61</a:t>
            </a:fld>
            <a:endParaRPr lang="en-US" sz="140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N-fold Cross-</a:t>
            </a:r>
            <a:r>
              <a:rPr lang="en-US" sz="2800"/>
              <a:t>Validation</a:t>
            </a:r>
            <a:r>
              <a:rPr lang="en-US" sz="2800" smtClean="0"/>
              <a:t> and “</a:t>
            </a:r>
            <a:r>
              <a:rPr lang="en-US" sz="2800"/>
              <a:t>Leave</a:t>
            </a:r>
            <a:r>
              <a:rPr lang="en-US" sz="2800" dirty="0"/>
              <a:t> One </a:t>
            </a:r>
            <a:r>
              <a:rPr lang="en-US" sz="2800"/>
              <a:t>Out</a:t>
            </a:r>
            <a:r>
              <a:rPr lang="en-US" sz="2800" smtClean="0"/>
              <a:t>”</a:t>
            </a:r>
            <a:endParaRPr lang="en-US" sz="2800" dirty="0"/>
          </a:p>
        </p:txBody>
      </p:sp>
      <p:sp>
        <p:nvSpPr>
          <p:cNvPr id="423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8600" y="4038600"/>
            <a:ext cx="8763000" cy="44958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ym typeface="Symbol" charset="2"/>
              </a:rPr>
              <a:t>Test </a:t>
            </a:r>
            <a:r>
              <a:rPr lang="en-US" sz="2400" u="sng" dirty="0">
                <a:sym typeface="Symbol" charset="2"/>
              </a:rPr>
              <a:t>each</a:t>
            </a:r>
            <a:r>
              <a:rPr lang="en-US" sz="2400" dirty="0">
                <a:sym typeface="Symbol" charset="2"/>
              </a:rPr>
              <a:t> sentence with smoothed model from </a:t>
            </a:r>
            <a:r>
              <a:rPr lang="en-US" sz="2400" u="sng" dirty="0">
                <a:sym typeface="Symbol" charset="2"/>
              </a:rPr>
              <a:t>other</a:t>
            </a:r>
            <a:r>
              <a:rPr lang="en-US" sz="2400" i="1" dirty="0">
                <a:sym typeface="Symbol" charset="2"/>
              </a:rPr>
              <a:t> </a:t>
            </a:r>
            <a:r>
              <a:rPr lang="en-US" sz="2400" dirty="0">
                <a:sym typeface="Symbol" charset="2"/>
              </a:rPr>
              <a:t>N-1 sentences</a:t>
            </a:r>
          </a:p>
          <a:p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Still tests on all 100% (in turn), so we can reliably assess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</a:t>
            </a:r>
          </a:p>
          <a:p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dirty="0"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Tests if </a:t>
            </a:r>
            <a:r>
              <a:rPr lang="en-US" sz="2400" dirty="0" err="1">
                <a:sym typeface="Symbol" charset="2"/>
              </a:rPr>
              <a:t></a:t>
            </a:r>
            <a:r>
              <a:rPr lang="en-US" sz="2400" dirty="0">
                <a:sym typeface="Symbol" charset="2"/>
              </a:rPr>
              <a:t> is good for smoothing (N-1)/N </a:t>
            </a:r>
            <a:r>
              <a:rPr lang="en-US" sz="2400" dirty="0">
                <a:ea typeface="Tahoma" charset="0"/>
                <a:cs typeface="Tahoma" charset="0"/>
                <a:sym typeface="Symbol" charset="2"/>
              </a:rPr>
              <a:t>≈ 100% of training</a:t>
            </a:r>
            <a:br>
              <a:rPr lang="en-US" sz="2400" dirty="0">
                <a:ea typeface="Tahoma" charset="0"/>
                <a:cs typeface="Tahoma" charset="0"/>
                <a:sym typeface="Symbol" charset="2"/>
              </a:rPr>
            </a:br>
            <a:r>
              <a:rPr lang="en-US" sz="2400" dirty="0">
                <a:ea typeface="Tahoma" charset="0"/>
                <a:cs typeface="Tahoma" charset="0"/>
                <a:sym typeface="Symbol" charset="2"/>
              </a:rPr>
              <a:t>    data, which matches our actual test conditions</a:t>
            </a:r>
          </a:p>
          <a:p>
            <a:r>
              <a:rPr lang="en-US" sz="2400" b="1" dirty="0" err="1">
                <a:solidFill>
                  <a:srgbClr val="00CC00"/>
                </a:solidFill>
                <a:sym typeface="Wingdings" charset="2"/>
              </a:rPr>
              <a:t></a:t>
            </a:r>
            <a:r>
              <a:rPr lang="en-US" sz="2400" b="1" dirty="0">
                <a:solidFill>
                  <a:srgbClr val="00CC00"/>
                </a:solidFill>
                <a:sym typeface="Wingdings" charset="2"/>
              </a:rPr>
              <a:t> </a:t>
            </a:r>
            <a:r>
              <a:rPr lang="en-US" sz="2400" dirty="0">
                <a:sym typeface="Symbol" charset="2"/>
              </a:rPr>
              <a:t>Surprisingly fast: why?</a:t>
            </a:r>
          </a:p>
          <a:p>
            <a:pPr lvl="1"/>
            <a:r>
              <a:rPr lang="en-US" sz="2000" dirty="0">
                <a:sym typeface="Symbol" charset="2"/>
              </a:rPr>
              <a:t>Usually easy to change model by adding/subtracting 1 sentence’s counts</a:t>
            </a:r>
          </a:p>
        </p:txBody>
      </p:sp>
      <p:sp>
        <p:nvSpPr>
          <p:cNvPr id="25607" name="Rectangle 9"/>
          <p:cNvSpPr>
            <a:spLocks noChangeArrowheads="1"/>
          </p:cNvSpPr>
          <p:nvPr/>
        </p:nvSpPr>
        <p:spPr bwMode="auto">
          <a:xfrm>
            <a:off x="609600" y="16002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609600" y="19050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685800" y="19050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0" name="Rectangle 8"/>
          <p:cNvSpPr>
            <a:spLocks noChangeArrowheads="1"/>
          </p:cNvSpPr>
          <p:nvPr/>
        </p:nvSpPr>
        <p:spPr bwMode="auto">
          <a:xfrm>
            <a:off x="609600" y="22098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1" name="Rectangle 9"/>
          <p:cNvSpPr>
            <a:spLocks noChangeArrowheads="1"/>
          </p:cNvSpPr>
          <p:nvPr/>
        </p:nvSpPr>
        <p:spPr bwMode="auto">
          <a:xfrm>
            <a:off x="762000" y="22098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2" name="Rectangle 8"/>
          <p:cNvSpPr>
            <a:spLocks noChangeArrowheads="1"/>
          </p:cNvSpPr>
          <p:nvPr/>
        </p:nvSpPr>
        <p:spPr bwMode="auto">
          <a:xfrm>
            <a:off x="609600" y="25146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3" name="Rectangle 9"/>
          <p:cNvSpPr>
            <a:spLocks noChangeArrowheads="1"/>
          </p:cNvSpPr>
          <p:nvPr/>
        </p:nvSpPr>
        <p:spPr bwMode="auto">
          <a:xfrm>
            <a:off x="838200" y="25146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4" name="Rectangle 8"/>
          <p:cNvSpPr>
            <a:spLocks noChangeArrowheads="1"/>
          </p:cNvSpPr>
          <p:nvPr/>
        </p:nvSpPr>
        <p:spPr bwMode="auto">
          <a:xfrm>
            <a:off x="609600" y="28194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5" name="Rectangle 9"/>
          <p:cNvSpPr>
            <a:spLocks noChangeArrowheads="1"/>
          </p:cNvSpPr>
          <p:nvPr/>
        </p:nvSpPr>
        <p:spPr bwMode="auto">
          <a:xfrm>
            <a:off x="914400" y="28194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6" name="Rectangle 8"/>
          <p:cNvSpPr>
            <a:spLocks noChangeArrowheads="1"/>
          </p:cNvSpPr>
          <p:nvPr/>
        </p:nvSpPr>
        <p:spPr bwMode="auto">
          <a:xfrm>
            <a:off x="609600" y="33909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7" name="Rectangle 9"/>
          <p:cNvSpPr>
            <a:spLocks noChangeArrowheads="1"/>
          </p:cNvSpPr>
          <p:nvPr/>
        </p:nvSpPr>
        <p:spPr bwMode="auto">
          <a:xfrm>
            <a:off x="5607050" y="3390900"/>
            <a:ext cx="87313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18" name="Rectangle 8"/>
          <p:cNvSpPr>
            <a:spLocks noChangeArrowheads="1"/>
          </p:cNvSpPr>
          <p:nvPr/>
        </p:nvSpPr>
        <p:spPr bwMode="auto">
          <a:xfrm>
            <a:off x="609600" y="3695700"/>
            <a:ext cx="5181600" cy="265113"/>
          </a:xfrm>
          <a:prstGeom prst="rect">
            <a:avLst/>
          </a:prstGeom>
          <a:solidFill>
            <a:srgbClr val="00B0F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800"/>
          </a:p>
        </p:txBody>
      </p:sp>
      <p:sp>
        <p:nvSpPr>
          <p:cNvPr id="25619" name="Rectangle 9"/>
          <p:cNvSpPr>
            <a:spLocks noChangeArrowheads="1"/>
          </p:cNvSpPr>
          <p:nvPr/>
        </p:nvSpPr>
        <p:spPr bwMode="auto">
          <a:xfrm>
            <a:off x="5703888" y="3695700"/>
            <a:ext cx="87312" cy="2667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800"/>
          </a:p>
        </p:txBody>
      </p:sp>
      <p:sp>
        <p:nvSpPr>
          <p:cNvPr id="25620" name="Rectangle 58"/>
          <p:cNvSpPr>
            <a:spLocks noChangeArrowheads="1"/>
          </p:cNvSpPr>
          <p:nvPr/>
        </p:nvSpPr>
        <p:spPr bwMode="auto">
          <a:xfrm>
            <a:off x="2938463" y="2971800"/>
            <a:ext cx="433387" cy="457200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kumimoji="1" lang="en-US">
                <a:sym typeface="Symbol" charset="2"/>
              </a:rPr>
              <a:t>…</a:t>
            </a:r>
          </a:p>
        </p:txBody>
      </p:sp>
      <p:sp>
        <p:nvSpPr>
          <p:cNvPr id="25621" name="Text Box 60"/>
          <p:cNvSpPr txBox="1">
            <a:spLocks noChangeArrowheads="1"/>
          </p:cNvSpPr>
          <p:nvPr/>
        </p:nvSpPr>
        <p:spPr bwMode="auto">
          <a:xfrm>
            <a:off x="6232525" y="2098675"/>
            <a:ext cx="2236788" cy="915988"/>
          </a:xfrm>
          <a:prstGeom prst="rect">
            <a:avLst/>
          </a:prstGeom>
          <a:noFill/>
          <a:ln w="12700">
            <a:noFill/>
            <a:miter lim="800000"/>
            <a:headEnd/>
            <a:tailEnd type="none" w="lg" len="lg"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3399FF"/>
                </a:solidFill>
                <a:latin typeface="Comic Sans MS" charset="0"/>
              </a:rPr>
              <a:t>(more extreme</a:t>
            </a:r>
            <a:br>
              <a:rPr lang="en-US" sz="1800" dirty="0">
                <a:solidFill>
                  <a:srgbClr val="3399FF"/>
                </a:solidFill>
                <a:latin typeface="Comic Sans MS" charset="0"/>
              </a:rPr>
            </a:br>
            <a:r>
              <a:rPr lang="en-US" sz="1800" dirty="0">
                <a:solidFill>
                  <a:srgbClr val="3399FF"/>
                </a:solidFill>
                <a:latin typeface="Comic Sans MS" charset="0"/>
              </a:rPr>
              <a:t>version of strategy</a:t>
            </a:r>
            <a:br>
              <a:rPr lang="en-US" sz="1800" dirty="0">
                <a:solidFill>
                  <a:srgbClr val="3399FF"/>
                </a:solidFill>
                <a:latin typeface="Comic Sans MS" charset="0"/>
              </a:rPr>
            </a:br>
            <a:r>
              <a:rPr lang="en-US" sz="1800" dirty="0">
                <a:solidFill>
                  <a:srgbClr val="3399FF"/>
                </a:solidFill>
                <a:latin typeface="Comic Sans MS" charset="0"/>
              </a:rPr>
              <a:t>from last slide)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4495800"/>
          </a:xfrm>
        </p:spPr>
        <p:txBody>
          <a:bodyPr>
            <a:normAutofit/>
          </a:bodyPr>
          <a:lstStyle/>
          <a:p>
            <a:r>
              <a:rPr lang="en-US" sz="2800" dirty="0"/>
              <a:t>In a Race to Out-Rave, 5-Star Web Reviews Go for </a:t>
            </a:r>
            <a:r>
              <a:rPr lang="en-US" sz="2800" dirty="0" smtClean="0"/>
              <a:t>$5</a:t>
            </a:r>
          </a:p>
          <a:p>
            <a:pPr lvl="1"/>
            <a:r>
              <a:rPr lang="en-US" sz="2500" dirty="0">
                <a:hlinkClick r:id="rId2"/>
              </a:rPr>
              <a:t>http://www.nytimes.com/2011/08/20/technology/finding-fake-reviews-</a:t>
            </a:r>
            <a:r>
              <a:rPr lang="en-US" sz="2500" dirty="0" smtClean="0">
                <a:hlinkClick r:id="rId2"/>
              </a:rPr>
              <a:t>online.html</a:t>
            </a:r>
            <a:endParaRPr lang="en-US" sz="2500" dirty="0" smtClean="0"/>
          </a:p>
          <a:p>
            <a:r>
              <a:rPr lang="en-US" sz="2800" dirty="0" smtClean="0"/>
              <a:t>Summary</a:t>
            </a:r>
          </a:p>
          <a:p>
            <a:r>
              <a:rPr lang="en-US" sz="2800" dirty="0"/>
              <a:t>Have you ever been misled or tricked by fake product reviews? Do you trust online reviews?</a:t>
            </a:r>
          </a:p>
          <a:p>
            <a:r>
              <a:rPr lang="en-US" sz="2800" dirty="0" smtClean="0"/>
              <a:t>Are </a:t>
            </a:r>
            <a:r>
              <a:rPr lang="en-US" sz="2800" dirty="0"/>
              <a:t>fake reviews easy for you to spot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Is </a:t>
            </a:r>
            <a:r>
              <a:rPr lang="en-US" sz="2800" dirty="0"/>
              <a:t>it a sound investment for companies to fund this type of research? Do </a:t>
            </a:r>
            <a:r>
              <a:rPr lang="en-US" sz="2800" dirty="0" smtClean="0"/>
              <a:t>fake reviews </a:t>
            </a:r>
            <a:r>
              <a:rPr lang="en-US" sz="2800" dirty="0"/>
              <a:t>hurt </a:t>
            </a:r>
            <a:r>
              <a:rPr lang="en-US" sz="2800" dirty="0" smtClean="0"/>
              <a:t>business</a:t>
            </a:r>
            <a:r>
              <a:rPr lang="en-US" sz="2800" dirty="0"/>
              <a:t>?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023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Independent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How does independence affect our probability equations/properties?</a:t>
            </a: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pPr lvl="1"/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sz="2400" dirty="0" smtClean="0">
                <a:solidFill>
                  <a:srgbClr val="000000"/>
                </a:solidFill>
              </a:rPr>
              <a:t>If A and B are independent, written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P(A,B) = P(A)P(B)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P(A|B) = P(A)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P(B|A) = P(B)</a:t>
            </a:r>
            <a:endParaRPr lang="en-US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88229"/>
              </p:ext>
            </p:extLst>
          </p:nvPr>
        </p:nvGraphicFramePr>
        <p:xfrm>
          <a:off x="5410200" y="4724400"/>
          <a:ext cx="812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3" imgW="406400" imgH="152400" progId="Equation.3">
                  <p:embed/>
                </p:oleObj>
              </mc:Choice>
              <mc:Fallback>
                <p:oleObj name="Equation" r:id="rId3" imgW="406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10200" y="4724400"/>
                        <a:ext cx="812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43200" y="2457061"/>
            <a:ext cx="2895600" cy="20387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764147"/>
            <a:ext cx="7924800" cy="2364134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>
                <a:solidFill>
                  <a:srgbClr val="000000"/>
                </a:solidFill>
              </a:rPr>
              <a:t>Dependent events can become independent given certain other </a:t>
            </a:r>
            <a:r>
              <a:rPr lang="en-US" sz="2400" dirty="0" smtClean="0">
                <a:solidFill>
                  <a:srgbClr val="000000"/>
                </a:solidFill>
              </a:rPr>
              <a:t>events</a:t>
            </a: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5400" y="4147562"/>
            <a:ext cx="5943600" cy="24638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260073" y="6474023"/>
            <a:ext cx="181331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xkcd.com</a:t>
            </a:r>
            <a:r>
              <a:rPr lang="en-US" sz="1400" dirty="0"/>
              <a:t>/552/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423863" y="165100"/>
            <a:ext cx="5435600" cy="600075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/>
            <a:r>
              <a:rPr lang="en-US"/>
              <a:t>Conditional Independence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764147"/>
            <a:ext cx="7924800" cy="4636653"/>
          </a:xfrm>
          <a:noFill/>
        </p:spPr>
        <p:txBody>
          <a:bodyPr wrap="square" lIns="63500" tIns="25400" rIns="63500" bIns="25400">
            <a:spAutoFit/>
          </a:bodyPr>
          <a:lstStyle/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>
                <a:solidFill>
                  <a:srgbClr val="000000"/>
                </a:solidFill>
              </a:rPr>
              <a:t>Dependent events can become independent given certain other </a:t>
            </a:r>
            <a:r>
              <a:rPr lang="en-US" sz="2400" dirty="0" smtClean="0">
                <a:solidFill>
                  <a:srgbClr val="000000"/>
                </a:solidFill>
              </a:rPr>
              <a:t>events</a:t>
            </a: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Examples,</a:t>
            </a:r>
          </a:p>
          <a:p>
            <a:pPr marL="800100" lvl="1" indent="-342900" eaLnBrk="1" hangingPunct="1"/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height and length of life</a:t>
            </a:r>
          </a:p>
          <a:p>
            <a:pPr marL="800100" lvl="1" indent="-342900" eaLnBrk="1" hangingPunct="1"/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“correlation” studies</a:t>
            </a:r>
          </a:p>
          <a:p>
            <a:pPr marL="1200150" lvl="2" indent="-342900" eaLnBrk="1" hangingPunct="1"/>
            <a:r>
              <a:rPr lang="en-US" sz="1800" dirty="0" smtClean="0">
                <a:solidFill>
                  <a:srgbClr val="000000"/>
                </a:solidFill>
                <a:ea typeface="ＭＳ Ｐゴシック" charset="-128"/>
              </a:rPr>
              <a:t>size of your lawn and length of life</a:t>
            </a: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400" dirty="0" smtClean="0">
                <a:solidFill>
                  <a:srgbClr val="000000"/>
                </a:solidFill>
              </a:rPr>
              <a:t>If </a:t>
            </a:r>
            <a:r>
              <a:rPr lang="en-US" sz="2400" dirty="0">
                <a:solidFill>
                  <a:srgbClr val="000000"/>
                </a:solidFill>
              </a:rPr>
              <a:t>A, B are conditionally independent</a:t>
            </a:r>
            <a:r>
              <a:rPr lang="en-US" sz="2400" dirty="0" smtClean="0">
                <a:solidFill>
                  <a:srgbClr val="000000"/>
                </a:solidFill>
              </a:rPr>
              <a:t> of C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P(A,B|C) = P(A|C)P(B|C)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P</a:t>
            </a:r>
            <a:r>
              <a:rPr lang="en-US" sz="2000" dirty="0">
                <a:solidFill>
                  <a:srgbClr val="000000"/>
                </a:solidFill>
                <a:ea typeface="ＭＳ Ｐゴシック" charset="-128"/>
              </a:rPr>
              <a:t>(A|B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,C</a:t>
            </a:r>
            <a:r>
              <a:rPr lang="en-US" sz="2000" dirty="0">
                <a:solidFill>
                  <a:srgbClr val="000000"/>
                </a:solidFill>
                <a:ea typeface="ＭＳ Ｐゴシック" charset="-128"/>
              </a:rPr>
              <a:t>) = P(A|C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P(B|A,C) = P(B|C)</a:t>
            </a:r>
          </a:p>
          <a:p>
            <a:pPr lvl="1" eaLnBrk="1" hangingPunct="1">
              <a:lnSpc>
                <a:spcPct val="94000"/>
              </a:lnSpc>
              <a:spcBef>
                <a:spcPct val="47000"/>
              </a:spcBef>
            </a:pP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but P(A,B) ≠ P(A)P(B)</a:t>
            </a: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199648"/>
              </p:ext>
            </p:extLst>
          </p:nvPr>
        </p:nvGraphicFramePr>
        <p:xfrm>
          <a:off x="6197600" y="4241800"/>
          <a:ext cx="1193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200" name="Equation" r:id="rId6" imgW="596900" imgH="177800" progId="Equation.3">
                  <p:embed/>
                </p:oleObj>
              </mc:Choice>
              <mc:Fallback>
                <p:oleObj name="Equation" r:id="rId6" imgW="596900" imgH="177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197600" y="4241800"/>
                        <a:ext cx="1193800" cy="35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76783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4197</TotalTime>
  <Words>3409</Words>
  <Application>Microsoft Macintosh PowerPoint</Application>
  <PresentationFormat>On-screen Show (4:3)</PresentationFormat>
  <Paragraphs>740</Paragraphs>
  <Slides>62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5" baseType="lpstr">
      <vt:lpstr>Median</vt:lpstr>
      <vt:lpstr>Equation</vt:lpstr>
      <vt:lpstr>Microsoft Equation</vt:lpstr>
      <vt:lpstr>PowerPoint Presentation</vt:lpstr>
      <vt:lpstr>Language modeling</vt:lpstr>
      <vt:lpstr>Admin</vt:lpstr>
      <vt:lpstr>Probability questions</vt:lpstr>
      <vt:lpstr>Independence</vt:lpstr>
      <vt:lpstr>Independent or Dependent?</vt:lpstr>
      <vt:lpstr>Independent variables</vt:lpstr>
      <vt:lpstr>Conditional Independence</vt:lpstr>
      <vt:lpstr>Conditional Independence</vt:lpstr>
      <vt:lpstr>Assume independence</vt:lpstr>
      <vt:lpstr>Language modeling</vt:lpstr>
      <vt:lpstr>Language modeling</vt:lpstr>
      <vt:lpstr>Ideas?</vt:lpstr>
      <vt:lpstr>Look at a corpus</vt:lpstr>
      <vt:lpstr>Language modeling</vt:lpstr>
      <vt:lpstr>Language modeling</vt:lpstr>
      <vt:lpstr>Language modeling</vt:lpstr>
      <vt:lpstr>Language modeling</vt:lpstr>
      <vt:lpstr>n-gram language modeling</vt:lpstr>
      <vt:lpstr>Our friend the chain rule</vt:lpstr>
      <vt:lpstr>The n-gram approximation</vt:lpstr>
      <vt:lpstr>Estimating probabilities</vt:lpstr>
      <vt:lpstr>Estimating from a corpus</vt:lpstr>
      <vt:lpstr>Estimating from a corpus</vt:lpstr>
      <vt:lpstr>Estimating from a corpus</vt:lpstr>
      <vt:lpstr>Estimating from a corpus</vt:lpstr>
      <vt:lpstr>Estimating from a corpus</vt:lpstr>
      <vt:lpstr>Applying a model</vt:lpstr>
      <vt:lpstr>Some examples</vt:lpstr>
      <vt:lpstr>Generating examples</vt:lpstr>
      <vt:lpstr>Generating examples</vt:lpstr>
      <vt:lpstr>Generation examples</vt:lpstr>
      <vt:lpstr>Generation examples</vt:lpstr>
      <vt:lpstr>Generation examples</vt:lpstr>
      <vt:lpstr>Evaluation</vt:lpstr>
      <vt:lpstr>Evaluation</vt:lpstr>
      <vt:lpstr>Evaluation</vt:lpstr>
      <vt:lpstr>Evaluation</vt:lpstr>
      <vt:lpstr>Evaluation</vt:lpstr>
      <vt:lpstr>Perplexity</vt:lpstr>
      <vt:lpstr>Perplexity</vt:lpstr>
      <vt:lpstr>Another view of perplexity</vt:lpstr>
      <vt:lpstr>Smoothing</vt:lpstr>
      <vt:lpstr>A better approach</vt:lpstr>
      <vt:lpstr>Smoothing the estimates</vt:lpstr>
      <vt:lpstr>Other situations</vt:lpstr>
      <vt:lpstr>Smoothing the estimates</vt:lpstr>
      <vt:lpstr>Add-one (Laplacian) smoothing</vt:lpstr>
      <vt:lpstr>Add-one (Laplacian) smoothing</vt:lpstr>
      <vt:lpstr>Add-one (Laplacian) smoothing</vt:lpstr>
      <vt:lpstr>Add-one (Laplacian) smoothing</vt:lpstr>
      <vt:lpstr>Add-one (Laplacian) smoothing</vt:lpstr>
      <vt:lpstr>The general smoothing problem</vt:lpstr>
      <vt:lpstr>Add-lambda smoothing</vt:lpstr>
      <vt:lpstr>Add-lambda smoothing</vt:lpstr>
      <vt:lpstr>Setting smoothing parameters</vt:lpstr>
      <vt:lpstr>Correct experimentation</vt:lpstr>
      <vt:lpstr>Setting smoothing parameters</vt:lpstr>
      <vt:lpstr>Concerns</vt:lpstr>
      <vt:lpstr>Cross-validation (aka “jackknifing”)</vt:lpstr>
      <vt:lpstr>N-fold Cross-Validation and “Leave One Out”</vt:lpstr>
      <vt:lpstr>Discussion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David Kauchak</cp:lastModifiedBy>
  <cp:revision>321</cp:revision>
  <dcterms:created xsi:type="dcterms:W3CDTF">2011-02-02T19:47:14Z</dcterms:created>
  <dcterms:modified xsi:type="dcterms:W3CDTF">2011-10-04T18:19:22Z</dcterms:modified>
</cp:coreProperties>
</file>