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embeddings/oleObject2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embeddings/oleObject3.bin" ContentType="application/vnd.openxmlformats-officedocument.oleObject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1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358" r:id="rId3"/>
    <p:sldId id="433" r:id="rId4"/>
    <p:sldId id="359" r:id="rId5"/>
    <p:sldId id="389" r:id="rId6"/>
    <p:sldId id="391" r:id="rId7"/>
    <p:sldId id="360" r:id="rId8"/>
    <p:sldId id="361" r:id="rId9"/>
    <p:sldId id="362" r:id="rId10"/>
    <p:sldId id="363" r:id="rId11"/>
    <p:sldId id="364" r:id="rId12"/>
    <p:sldId id="365" r:id="rId13"/>
    <p:sldId id="392" r:id="rId14"/>
    <p:sldId id="393" r:id="rId15"/>
    <p:sldId id="366" r:id="rId16"/>
    <p:sldId id="367" r:id="rId17"/>
    <p:sldId id="394" r:id="rId18"/>
    <p:sldId id="368" r:id="rId19"/>
    <p:sldId id="369" r:id="rId20"/>
    <p:sldId id="370" r:id="rId21"/>
    <p:sldId id="376" r:id="rId22"/>
    <p:sldId id="377" r:id="rId23"/>
    <p:sldId id="378" r:id="rId24"/>
    <p:sldId id="395" r:id="rId25"/>
    <p:sldId id="396" r:id="rId26"/>
    <p:sldId id="413" r:id="rId27"/>
    <p:sldId id="397" r:id="rId28"/>
    <p:sldId id="398" r:id="rId29"/>
    <p:sldId id="399" r:id="rId30"/>
    <p:sldId id="404" r:id="rId31"/>
    <p:sldId id="405" r:id="rId32"/>
    <p:sldId id="406" r:id="rId33"/>
    <p:sldId id="407" r:id="rId34"/>
    <p:sldId id="408" r:id="rId35"/>
    <p:sldId id="432" r:id="rId36"/>
    <p:sldId id="409" r:id="rId37"/>
    <p:sldId id="410" r:id="rId38"/>
    <p:sldId id="434" r:id="rId39"/>
    <p:sldId id="411" r:id="rId40"/>
    <p:sldId id="412" r:id="rId41"/>
    <p:sldId id="419" r:id="rId42"/>
    <p:sldId id="425" r:id="rId43"/>
    <p:sldId id="426" r:id="rId44"/>
    <p:sldId id="427" r:id="rId45"/>
    <p:sldId id="429" r:id="rId46"/>
    <p:sldId id="430" r:id="rId47"/>
    <p:sldId id="43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41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45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9" Type="http://schemas.openxmlformats.org/officeDocument/2006/relationships/tags" Target="../tags/tag14.xml"/><Relationship Id="rId10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0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0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hyperlink" Target="http://www.nytim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20" Type="http://schemas.openxmlformats.org/officeDocument/2006/relationships/tags" Target="../tags/tag64.xml"/><Relationship Id="rId21" Type="http://schemas.openxmlformats.org/officeDocument/2006/relationships/tags" Target="../tags/tag65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7.xml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10" Type="http://schemas.openxmlformats.org/officeDocument/2006/relationships/tags" Target="../tags/tag54.xml"/><Relationship Id="rId11" Type="http://schemas.openxmlformats.org/officeDocument/2006/relationships/tags" Target="../tags/tag55.xml"/><Relationship Id="rId12" Type="http://schemas.openxmlformats.org/officeDocument/2006/relationships/tags" Target="../tags/tag56.xml"/><Relationship Id="rId13" Type="http://schemas.openxmlformats.org/officeDocument/2006/relationships/tags" Target="../tags/tag57.xml"/><Relationship Id="rId14" Type="http://schemas.openxmlformats.org/officeDocument/2006/relationships/tags" Target="../tags/tag58.xml"/><Relationship Id="rId15" Type="http://schemas.openxmlformats.org/officeDocument/2006/relationships/tags" Target="../tags/tag59.xml"/><Relationship Id="rId16" Type="http://schemas.openxmlformats.org/officeDocument/2006/relationships/tags" Target="../tags/tag60.xml"/><Relationship Id="rId17" Type="http://schemas.openxmlformats.org/officeDocument/2006/relationships/tags" Target="../tags/tag61.xml"/><Relationship Id="rId18" Type="http://schemas.openxmlformats.org/officeDocument/2006/relationships/tags" Target="../tags/tag62.xml"/><Relationship Id="rId19" Type="http://schemas.openxmlformats.org/officeDocument/2006/relationships/tags" Target="../tags/tag63.xml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tags" Target="../tags/tag50.xml"/><Relationship Id="rId7" Type="http://schemas.openxmlformats.org/officeDocument/2006/relationships/tags" Target="../tags/tag51.xml"/><Relationship Id="rId8" Type="http://schemas.openxmlformats.org/officeDocument/2006/relationships/tags" Target="../tags/tag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 – Spring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Unconditional/prior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P(X)</a:t>
            </a:r>
          </a:p>
          <a:p>
            <a:r>
              <a:rPr lang="en-US" sz="2800" dirty="0" smtClean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heads?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sentence containing a pronoun?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sentence containing the word “banana”?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document discussing politics?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r>
              <a:rPr lang="en-US" sz="2400" dirty="0" smtClean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 probability of X </a:t>
            </a:r>
            <a:r>
              <a:rPr lang="en-US" sz="2000" i="1" dirty="0" smtClean="0">
                <a:solidFill>
                  <a:srgbClr val="775F55"/>
                </a:solidFill>
              </a:rPr>
              <a:t>and</a:t>
            </a:r>
            <a:r>
              <a:rPr lang="en-US" sz="2000" dirty="0" smtClean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 distribution over the cross product of possible values</a:t>
            </a:r>
            <a:endParaRPr lang="en-US" sz="2000" dirty="0">
              <a:solidFill>
                <a:srgbClr val="775F5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733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53340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73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0.92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0" y="41249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sum to 1</a:t>
            </a:r>
          </a:p>
          <a:p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questions/probabilities of the two variables can be </a:t>
            </a:r>
            <a:r>
              <a:rPr lang="en-US" sz="2400" dirty="0" smtClean="0">
                <a:solidFill>
                  <a:srgbClr val="775F55"/>
                </a:solidFill>
              </a:rPr>
              <a:t>calculated </a:t>
            </a:r>
            <a:r>
              <a:rPr lang="en-US" sz="2400" dirty="0" smtClean="0">
                <a:solidFill>
                  <a:srgbClr val="775F55"/>
                </a:solidFill>
              </a:rPr>
              <a:t>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  <a:r>
              <a:rPr lang="en-US" sz="2800" dirty="0" err="1" smtClean="0">
                <a:solidFill>
                  <a:srgbClr val="FF0000"/>
                </a:solidFill>
              </a:rPr>
              <a:t>P(ENGPass</a:t>
            </a:r>
            <a:r>
              <a:rPr lang="en-US" sz="2800" dirty="0" smtClean="0">
                <a:solidFill>
                  <a:srgbClr val="FF0000"/>
                </a:solidFill>
              </a:rPr>
              <a:t>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sum to 1</a:t>
            </a:r>
          </a:p>
          <a:p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did you figure that out?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0.92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3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r>
              <a:rPr lang="en-US" sz="2400" dirty="0" smtClean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given</a:t>
            </a:r>
            <a:r>
              <a:rPr lang="en-US" sz="2400" dirty="0" smtClean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 smtClean="0">
                <a:solidFill>
                  <a:srgbClr val="775F55"/>
                </a:solidFill>
              </a:rPr>
              <a:t>given</a:t>
            </a:r>
            <a:r>
              <a:rPr lang="en-US" sz="2000" dirty="0" smtClean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the document is about politics, given that it contains the word “Clinton”?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the word “banana” given that the sentence also contains the word “split”?</a:t>
            </a:r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3" name="Equation" r:id="rId13" imgW="774700" imgH="177800" progId="Equation.3">
                  <p:embed/>
                </p:oleObj>
              </mc:Choice>
              <mc:Fallback>
                <p:oleObj name="Equation" r:id="rId13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terms of </a:t>
            </a:r>
            <a:r>
              <a:rPr lang="en-US" sz="2400" dirty="0" err="1" smtClean="0">
                <a:solidFill>
                  <a:srgbClr val="FF0000"/>
                </a:solidFill>
              </a:rPr>
              <a:t>pior</a:t>
            </a:r>
            <a:r>
              <a:rPr lang="en-US" sz="2400" dirty="0" smtClean="0">
                <a:solidFill>
                  <a:srgbClr val="FF0000"/>
                </a:solidFill>
              </a:rPr>
              <a:t> and joint distributions, what is the conditional probability distribution?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7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y has happened, </a:t>
            </a:r>
            <a:r>
              <a:rPr lang="en-US" sz="2400" dirty="0" smtClean="0">
                <a:solidFill>
                  <a:srgbClr val="0000FF"/>
                </a:solidFill>
              </a:rPr>
              <a:t>in what </a:t>
            </a:r>
            <a:r>
              <a:rPr lang="en-US" sz="2400" dirty="0" smtClean="0">
                <a:solidFill>
                  <a:srgbClr val="0000FF"/>
                </a:solidFill>
              </a:rPr>
              <a:t>proportion of those events does x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p(NLPPass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p(NLPPass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6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7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this is very different than </a:t>
            </a:r>
            <a:r>
              <a:rPr lang="en-US" sz="2400" dirty="0" err="1" smtClean="0">
                <a:solidFill>
                  <a:srgbClr val="0000FF"/>
                </a:solidFill>
              </a:rPr>
              <a:t>p(NLPPass</a:t>
            </a:r>
            <a:r>
              <a:rPr lang="en-US" sz="2400" dirty="0" smtClean="0">
                <a:solidFill>
                  <a:srgbClr val="0000FF"/>
                </a:solidFill>
              </a:rPr>
              <a:t>=true) = 0.89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article for discussion on Thursday</a:t>
            </a:r>
          </a:p>
          <a:p>
            <a:r>
              <a:rPr lang="en-US" dirty="0" smtClean="0"/>
              <a:t>Assignment advice</a:t>
            </a:r>
          </a:p>
          <a:p>
            <a:pPr lvl="1"/>
            <a:r>
              <a:rPr lang="en-US" dirty="0" smtClean="0"/>
              <a:t>test individual components of your regex first, then put them all together</a:t>
            </a:r>
          </a:p>
          <a:p>
            <a:pPr lvl="1"/>
            <a:r>
              <a:rPr lang="en-US" dirty="0" smtClean="0"/>
              <a:t>write test cases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75F55"/>
                </a:solidFill>
              </a:rPr>
              <a:t>When talking about a particular assignment, you should technically write </a:t>
            </a:r>
            <a:r>
              <a:rPr lang="en-US" sz="2800" dirty="0" err="1" smtClean="0">
                <a:solidFill>
                  <a:srgbClr val="775F55"/>
                </a:solidFill>
              </a:rPr>
              <a:t>p(X</a:t>
            </a:r>
            <a:r>
              <a:rPr lang="en-US" sz="2800" dirty="0" smtClean="0">
                <a:solidFill>
                  <a:srgbClr val="775F55"/>
                </a:solidFill>
              </a:rPr>
              <a:t>=</a:t>
            </a:r>
            <a:r>
              <a:rPr lang="en-US" sz="2800" dirty="0" err="1" smtClean="0">
                <a:solidFill>
                  <a:srgbClr val="775F55"/>
                </a:solidFill>
              </a:rPr>
              <a:t>x</a:t>
            </a:r>
            <a:r>
              <a:rPr lang="en-US" sz="2800" dirty="0" smtClean="0">
                <a:solidFill>
                  <a:srgbClr val="775F55"/>
                </a:solidFill>
              </a:rPr>
              <a:t>), etc.</a:t>
            </a:r>
          </a:p>
          <a:p>
            <a:r>
              <a:rPr lang="en-US" sz="2800" dirty="0" smtClean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r>
              <a:rPr lang="en-US" sz="2800" dirty="0" smtClean="0">
                <a:solidFill>
                  <a:srgbClr val="775F55"/>
                </a:solidFill>
              </a:rPr>
              <a:t>Also, we may also say P(X) or </a:t>
            </a:r>
            <a:r>
              <a:rPr lang="en-US" sz="2800" dirty="0" err="1" smtClean="0">
                <a:solidFill>
                  <a:srgbClr val="775F55"/>
                </a:solidFill>
              </a:rPr>
              <a:t>p(x</a:t>
            </a:r>
            <a:r>
              <a:rPr lang="en-US" sz="2800" dirty="0" smtClean="0">
                <a:solidFill>
                  <a:srgbClr val="775F55"/>
                </a:solidFill>
              </a:rPr>
              <a:t>) to generically mean any particular value, i.e. P(X=</a:t>
            </a:r>
            <a:r>
              <a:rPr lang="en-US" sz="2800" dirty="0" err="1" smtClean="0">
                <a:solidFill>
                  <a:srgbClr val="775F55"/>
                </a:solidFill>
              </a:rPr>
              <a:t>x</a:t>
            </a:r>
            <a:r>
              <a:rPr lang="en-US" sz="2800" dirty="0" smtClean="0">
                <a:solidFill>
                  <a:srgbClr val="775F55"/>
                </a:solidFill>
              </a:rPr>
              <a:t>)</a:t>
            </a:r>
            <a:endParaRPr lang="en-US" sz="2800" dirty="0">
              <a:solidFill>
                <a:srgbClr val="775F55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7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8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</a:t>
            </a:r>
            <a:r>
              <a:rPr lang="en-US" dirty="0" smtClean="0">
                <a:ea typeface="ＭＳ Ｐゴシック" charset="-128"/>
              </a:rPr>
              <a:t> ?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n-US" i="1" dirty="0" smtClean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</a:t>
            </a:r>
            <a:r>
              <a:rPr lang="en-US" dirty="0" smtClean="0"/>
              <a:t> probabilities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76400"/>
            <a:ext cx="8382000" cy="3368204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 smtClean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 smtClean="0">
                <a:solidFill>
                  <a:schemeClr val="tx2"/>
                </a:solidFill>
              </a:rPr>
              <a:t>1</a:t>
            </a:r>
            <a:r>
              <a:rPr lang="en-US" sz="2500" dirty="0" smtClean="0">
                <a:solidFill>
                  <a:schemeClr val="tx2"/>
                </a:solidFill>
              </a:rPr>
              <a:t>, e</a:t>
            </a:r>
            <a:r>
              <a:rPr lang="en-US" sz="2500" baseline="-25000" dirty="0" smtClean="0">
                <a:solidFill>
                  <a:schemeClr val="tx2"/>
                </a:solidFill>
              </a:rPr>
              <a:t>2</a:t>
            </a:r>
            <a:r>
              <a:rPr lang="en-US" sz="2500" dirty="0" smtClean="0">
                <a:solidFill>
                  <a:schemeClr val="tx2"/>
                </a:solidFill>
              </a:rPr>
              <a:t>, …, e</a:t>
            </a:r>
            <a:r>
              <a:rPr lang="en-US" sz="2500" baseline="-25000" dirty="0" smtClean="0">
                <a:solidFill>
                  <a:schemeClr val="tx2"/>
                </a:solidFill>
              </a:rPr>
              <a:t>n</a:t>
            </a:r>
            <a:endParaRPr lang="en-US" sz="2500" dirty="0" smtClean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(E1, E2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5814" y="35814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5" name="Equation" r:id="rId6" imgW="1270000" imgH="368300" progId="Equation.3">
                  <p:embed/>
                </p:oleObj>
              </mc:Choice>
              <mc:Fallback>
                <p:oleObj name="Equation" r:id="rId6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35814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(aka product rule)</a:t>
            </a:r>
            <a:endParaRPr lang="en-US" dirty="0"/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3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4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AND</a:t>
            </a:r>
            <a:r>
              <a:rPr lang="en-US" sz="2400" dirty="0" smtClean="0">
                <a:solidFill>
                  <a:srgbClr val="775F55"/>
                </a:solidFill>
              </a:rPr>
              <a:t> Y occurring as two steps: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Y occurs with some probability P(Y)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Then, X occurs, given that Y has </a:t>
            </a:r>
            <a:r>
              <a:rPr lang="en-US" sz="2400" dirty="0" err="1" smtClean="0">
                <a:solidFill>
                  <a:srgbClr val="775F55"/>
                </a:solidFill>
              </a:rPr>
              <a:t>occured</a:t>
            </a:r>
            <a:endParaRPr lang="en-US" sz="2400" dirty="0" smtClean="0">
              <a:solidFill>
                <a:srgbClr val="775F55"/>
              </a:solidFill>
            </a:endParaRPr>
          </a:p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 </a:t>
            </a: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676400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3" name="Equation" r:id="rId3" imgW="1892300" imgH="177800" progId="Equation.3">
                  <p:embed/>
                </p:oleObj>
              </mc:Choice>
              <mc:Fallback>
                <p:oleObj name="Equation" r:id="rId3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4" name="Equation" r:id="rId5" imgW="1765300" imgH="177800" progId="Equation.3">
                  <p:embed/>
                </p:oleObj>
              </mc:Choice>
              <mc:Fallback>
                <p:oleObj name="Equation" r:id="rId5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5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6" name="Equation" r:id="rId9" imgW="1778000" imgH="177800" progId="Equation.3">
                  <p:embed/>
                </p:oleObj>
              </mc:Choice>
              <mc:Fallback>
                <p:oleObj name="Equation" r:id="rId9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1676400" y="4724400"/>
          <a:ext cx="5791200" cy="8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7" name="Equation" r:id="rId11" imgW="1244600" imgH="177800" progId="Equation.3">
                  <p:embed/>
                </p:oleObj>
              </mc:Choice>
              <mc:Fallback>
                <p:oleObj name="Equation" r:id="rId11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791200" cy="82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chain rule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P(X|Y) </a:t>
            </a:r>
            <a:endParaRPr lang="en-US" sz="2100" dirty="0">
              <a:solidFill>
                <a:srgbClr val="775F55"/>
              </a:solidFill>
            </a:endParaRP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9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0" name="Equation" r:id="rId5" imgW="1384300" imgH="368300" progId="Equation.3">
                  <p:embed/>
                </p:oleObj>
              </mc:Choice>
              <mc:Fallback>
                <p:oleObj name="Equation" r:id="rId5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’ rule (theorem)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762000" y="1905000"/>
            <a:ext cx="7342188" cy="4038600"/>
            <a:chOff x="762000" y="1371600"/>
            <a:chExt cx="7342188" cy="4038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/>
          </p:nvGraphicFramePr>
          <p:xfrm>
            <a:off x="762000" y="13716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47" name="Equation" r:id="rId3" imgW="1193800" imgH="393700" progId="Equation.3">
                    <p:embed/>
                  </p:oleObj>
                </mc:Choice>
                <mc:Fallback>
                  <p:oleObj name="Equation" r:id="rId3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3716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/>
          </p:nvGraphicFramePr>
          <p:xfrm>
            <a:off x="5029200" y="14478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48" name="Equation" r:id="rId5" imgW="1473200" imgH="177800" progId="Equation.3">
                    <p:embed/>
                  </p:oleObj>
                </mc:Choice>
                <mc:Fallback>
                  <p:oleObj name="Equation" r:id="rId5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4478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4478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/>
          </p:nvGraphicFramePr>
          <p:xfrm>
            <a:off x="796925" y="27003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49" name="Equation" r:id="rId7" imgW="1193800" imgH="393700" progId="Equation.3">
                    <p:embed/>
                  </p:oleObj>
                </mc:Choice>
                <mc:Fallback>
                  <p:oleObj name="Equation" r:id="rId7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27003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/>
          </p:nvGraphicFramePr>
          <p:xfrm>
            <a:off x="5038725" y="27765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50" name="Equation" r:id="rId9" imgW="1498600" imgH="177800" progId="Equation.3">
                    <p:embed/>
                  </p:oleObj>
                </mc:Choice>
                <mc:Fallback>
                  <p:oleObj name="Equation" r:id="rId9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27765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27765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250886" name="Content Placeholder 3"/>
            <p:cNvGraphicFramePr>
              <a:graphicFrameLocks noChangeAspect="1"/>
            </p:cNvGraphicFramePr>
            <p:nvPr/>
          </p:nvGraphicFramePr>
          <p:xfrm>
            <a:off x="2133600" y="4343400"/>
            <a:ext cx="4269301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51" name="Equation" r:id="rId11" imgW="1574800" imgH="393700" progId="Equation.3">
                    <p:embed/>
                  </p:oleObj>
                </mc:Choice>
                <mc:Fallback>
                  <p:oleObj name="Equation" r:id="rId11" imgW="1574800" imgH="3937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343400"/>
                          <a:ext cx="4269301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/>
          <a:lstStyle/>
          <a:p>
            <a:r>
              <a:rPr lang="en-US" sz="2800" dirty="0" smtClean="0">
                <a:solidFill>
                  <a:srgbClr val="775F55"/>
                </a:solidFill>
              </a:rPr>
              <a:t>Allows us to talk about P(Y|X) rather than P(X|Y)</a:t>
            </a:r>
          </a:p>
          <a:p>
            <a:r>
              <a:rPr lang="en-US" sz="2800" dirty="0" smtClean="0">
                <a:solidFill>
                  <a:srgbClr val="775F55"/>
                </a:solidFill>
              </a:rPr>
              <a:t>Sometimes this can be more intuitive</a:t>
            </a:r>
          </a:p>
          <a:p>
            <a:r>
              <a:rPr lang="en-US" sz="2800" dirty="0" smtClean="0">
                <a:solidFill>
                  <a:srgbClr val="775F55"/>
                </a:solidFill>
              </a:rPr>
              <a:t>Why?</a:t>
            </a:r>
            <a:endParaRPr lang="en-US" sz="2800" dirty="0">
              <a:solidFill>
                <a:srgbClr val="775F55"/>
              </a:solidFill>
            </a:endParaRP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3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775F55"/>
                </a:solidFill>
              </a:rPr>
              <a:t>p(disease</a:t>
            </a:r>
            <a:r>
              <a:rPr lang="en-US" sz="2400" dirty="0" smtClean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For everyone who had those symptoms, how many had the disease?</a:t>
            </a:r>
          </a:p>
          <a:p>
            <a:pPr lvl="1"/>
            <a:r>
              <a:rPr lang="en-US" sz="2000" dirty="0" err="1" smtClean="0">
                <a:solidFill>
                  <a:srgbClr val="775F55"/>
                </a:solidFill>
              </a:rPr>
              <a:t>p(symptoms|disease</a:t>
            </a:r>
            <a:r>
              <a:rPr lang="en-US" sz="2000" dirty="0" smtClean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775F55"/>
                </a:solidFill>
              </a:rPr>
              <a:t>For everyone that had the disease, how many had this symptom?</a:t>
            </a:r>
          </a:p>
          <a:p>
            <a:pPr lvl="2"/>
            <a:endParaRPr lang="en-US" sz="1800" dirty="0" smtClean="0">
              <a:solidFill>
                <a:srgbClr val="775F55"/>
              </a:solidFill>
            </a:endParaRPr>
          </a:p>
          <a:p>
            <a:r>
              <a:rPr lang="en-US" sz="2400" dirty="0" err="1" smtClean="0">
                <a:solidFill>
                  <a:srgbClr val="775F55"/>
                </a:solidFill>
              </a:rPr>
              <a:t>p</a:t>
            </a:r>
            <a:r>
              <a:rPr lang="en-US" sz="2400" dirty="0" smtClean="0">
                <a:solidFill>
                  <a:srgbClr val="775F55"/>
                </a:solidFill>
              </a:rPr>
              <a:t>( linguistic phenomena | features 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For all examples that had those features, how many had that phenomena?</a:t>
            </a:r>
          </a:p>
          <a:p>
            <a:pPr lvl="1"/>
            <a:r>
              <a:rPr lang="en-US" sz="2000" dirty="0" err="1" smtClean="0">
                <a:solidFill>
                  <a:srgbClr val="775F55"/>
                </a:solidFill>
              </a:rPr>
              <a:t>p(features</a:t>
            </a:r>
            <a:r>
              <a:rPr lang="en-US" sz="2000" dirty="0" smtClean="0">
                <a:solidFill>
                  <a:srgbClr val="775F55"/>
                </a:solidFill>
              </a:rPr>
              <a:t> | linguistic phenomena)</a:t>
            </a:r>
          </a:p>
          <a:p>
            <a:pPr lvl="2"/>
            <a:r>
              <a:rPr lang="en-US" sz="1800" dirty="0" smtClean="0">
                <a:solidFill>
                  <a:srgbClr val="775F55"/>
                </a:solidFill>
              </a:rPr>
              <a:t>For all the examples with that phenomena, how many had this feature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err="1" smtClean="0">
                <a:solidFill>
                  <a:srgbClr val="775F55"/>
                </a:solidFill>
              </a:rPr>
              <a:t>p(cause</a:t>
            </a:r>
            <a:r>
              <a:rPr lang="en-US" sz="2400" dirty="0" smtClean="0">
                <a:solidFill>
                  <a:srgbClr val="775F55"/>
                </a:solidFill>
              </a:rPr>
              <a:t> | effect) vs. </a:t>
            </a:r>
            <a:r>
              <a:rPr lang="en-US" sz="2400" dirty="0" err="1" smtClean="0">
                <a:solidFill>
                  <a:srgbClr val="775F55"/>
                </a:solidFill>
              </a:rPr>
              <a:t>p(effect</a:t>
            </a:r>
            <a:r>
              <a:rPr lang="en-US" sz="2400" dirty="0" smtClean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454400" cy="115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819400"/>
            <a:ext cx="35687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3937000"/>
            <a:ext cx="3505200" cy="115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92700"/>
            <a:ext cx="34798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0" y="1676400"/>
            <a:ext cx="3416300" cy="105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667000"/>
            <a:ext cx="34036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600" y="3733800"/>
            <a:ext cx="33782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600" y="4749800"/>
            <a:ext cx="34290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www.nytimes.com</a:t>
            </a:r>
            <a:r>
              <a:rPr lang="en-US" dirty="0" smtClean="0"/>
              <a:t>  1/25/2011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just won’t put these away.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These, I just won’t put away.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object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 just won’t put       away.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</a:t>
            </a:r>
            <a:r>
              <a:rPr lang="en-US" sz="3200" dirty="0" smtClean="0"/>
              <a:t> did you put       </a:t>
            </a:r>
            <a:r>
              <a:rPr lang="en-US" sz="3200" dirty="0" smtClean="0"/>
              <a:t>away?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 smtClean="0">
                <a:solidFill>
                  <a:srgbClr val="0000FF"/>
                </a:solidFill>
              </a:rPr>
              <a:t>that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 smtClean="0"/>
              <a:t>put       away.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Whose</a:t>
            </a:r>
            <a:r>
              <a:rPr lang="en-US" sz="3200" dirty="0" smtClean="0"/>
              <a:t> socks did you fold      and put       away?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fold       ?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put        away?</a:t>
              </a:r>
              <a:endParaRPr lang="en-US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These</a:t>
            </a:r>
            <a:r>
              <a:rPr lang="en-US" sz="3200" dirty="0" smtClean="0"/>
              <a:t> I’ll put       away without folding       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These</a:t>
              </a:r>
              <a:r>
                <a:rPr lang="en-US" sz="3200" dirty="0" smtClean="0"/>
                <a:t> without folding         .</a:t>
              </a:r>
              <a:endParaRPr lang="en-US" sz="3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 smtClean="0"/>
                  <a:t> I’ll put        away.</a:t>
                </a:r>
                <a:endParaRPr lang="en-US" sz="32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</a:t>
            </a:r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       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1. Cannot exist by themselves (parasitic)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my pants away without folding        .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2. They’re optional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them.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http://literalminded.wordpress.com/2009/02/10/dougs-parasitic-gap/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r>
              <a:rPr lang="en-US" dirty="0" smtClean="0">
                <a:solidFill>
                  <a:srgbClr val="775F55"/>
                </a:solidFill>
              </a:rPr>
              <a:t>Problem: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Joe 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Joe 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question do we want to ask?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Joe 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Joe 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Equation" r:id="rId3" imgW="1308100" imgH="393700" progId="Equation.3">
                  <p:embed/>
                </p:oleObj>
              </mc:Choice>
              <mc:Fallback>
                <p:oleObj name="Equation" r:id="rId3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0" name="Equation" r:id="rId5" imgW="1054100" imgH="558800" progId="Equation.3">
                  <p:embed/>
                </p:oleObj>
              </mc:Choice>
              <mc:Fallback>
                <p:oleObj name="Equation" r:id="rId5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1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850" y="1905000"/>
            <a:ext cx="8235950" cy="5049587"/>
          </a:xfrm>
          <a:noFill/>
        </p:spPr>
        <p:txBody>
          <a:bodyPr wrap="square" lIns="63500" tIns="25400" rIns="63500" bIns="254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800" dirty="0">
                <a:solidFill>
                  <a:schemeClr val="tx2"/>
                </a:solidFill>
              </a:rPr>
              <a:t>An </a:t>
            </a:r>
            <a:r>
              <a:rPr lang="en-US" sz="2800" b="1" dirty="0">
                <a:solidFill>
                  <a:srgbClr val="FF6600"/>
                </a:solidFill>
              </a:rPr>
              <a:t>experiment</a:t>
            </a:r>
            <a:r>
              <a:rPr lang="en-US" sz="2800" dirty="0">
                <a:solidFill>
                  <a:schemeClr val="tx2"/>
                </a:solidFill>
              </a:rPr>
              <a:t> has a set of potential outcomes, e.g., throw a </a:t>
            </a:r>
            <a:r>
              <a:rPr lang="en-US" sz="2800" dirty="0" smtClean="0">
                <a:solidFill>
                  <a:schemeClr val="tx2"/>
                </a:solidFill>
              </a:rPr>
              <a:t>dice, “look at” another sentence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800" dirty="0">
                <a:solidFill>
                  <a:schemeClr val="tx2"/>
                </a:solidFill>
              </a:rPr>
              <a:t>The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FF6600"/>
                </a:solidFill>
              </a:rPr>
              <a:t>sample space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of an experiment is the set of all possible outcomes, e.g., {1, 2, 3, 4, 5, 6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In NLP our sample spaces tend to be </a:t>
            </a:r>
            <a:r>
              <a:rPr lang="en-US" sz="2800" b="1" i="1" dirty="0" smtClean="0">
                <a:solidFill>
                  <a:schemeClr val="tx2"/>
                </a:solidFill>
              </a:rPr>
              <a:t>very</a:t>
            </a:r>
            <a:r>
              <a:rPr lang="en-US" sz="2800" dirty="0" smtClean="0">
                <a:solidFill>
                  <a:schemeClr val="tx2"/>
                </a:solidFill>
              </a:rPr>
              <a:t> large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</a:rPr>
              <a:t>All words, bigrams, 5-grams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</a:rPr>
              <a:t>All sentences of length 20 (given a finite vocabulary)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</a:rPr>
              <a:t>All sentences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</a:rPr>
              <a:t>All parse trees over a given sentence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Joe 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3" name="Equation" r:id="rId3" imgW="2159000" imgH="393700" progId="Equation.3">
                  <p:embed/>
                </p:oleObj>
              </mc:Choice>
              <mc:Fallback>
                <p:oleObj name="Equation" r:id="rId3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4" name="Equation" r:id="rId5" imgW="2616200" imgH="368300" progId="Equation.3">
                  <p:embed/>
                </p:oleObj>
              </mc:Choice>
              <mc:Fallback>
                <p:oleObj name="Equation" r:id="rId5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Obtaining probabilities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 smtClean="0">
              <a:solidFill>
                <a:srgbClr val="775F55"/>
              </a:solidFill>
            </a:endParaRP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“the” occurring in a sentence?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</a:t>
            </a:r>
            <a:r>
              <a:rPr lang="en-US" sz="2500" dirty="0" smtClean="0">
                <a:solidFill>
                  <a:srgbClr val="775F55"/>
                </a:solidFill>
              </a:rPr>
              <a:t>“</a:t>
            </a:r>
            <a:r>
              <a:rPr lang="en-US" sz="2500" dirty="0" smtClean="0">
                <a:solidFill>
                  <a:srgbClr val="775F55"/>
                </a:solidFill>
              </a:rPr>
              <a:t>Middlebury</a:t>
            </a:r>
            <a:r>
              <a:rPr lang="en-US" sz="2500" dirty="0" smtClean="0">
                <a:solidFill>
                  <a:srgbClr val="775F55"/>
                </a:solidFill>
              </a:rPr>
              <a:t>” </a:t>
            </a:r>
            <a:r>
              <a:rPr lang="en-US" sz="2500" dirty="0" smtClean="0">
                <a:solidFill>
                  <a:srgbClr val="775F55"/>
                </a:solidFill>
              </a:rPr>
              <a:t>occurring in a sentence?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</a:t>
            </a:r>
            <a:r>
              <a:rPr lang="en-US" sz="2500" dirty="0" smtClean="0">
                <a:solidFill>
                  <a:srgbClr val="775F55"/>
                </a:solidFill>
              </a:rPr>
              <a:t>“I </a:t>
            </a:r>
            <a:r>
              <a:rPr lang="en-US" sz="2500" dirty="0" smtClean="0">
                <a:solidFill>
                  <a:srgbClr val="775F55"/>
                </a:solidFill>
              </a:rPr>
              <a:t>think today is a good day to be me” as a sentence?</a:t>
            </a:r>
          </a:p>
          <a:p>
            <a:pPr lvl="1"/>
            <a:endParaRPr lang="en-US" sz="2500" dirty="0" smtClean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2648" y="2286000"/>
            <a:ext cx="838200" cy="1143000"/>
            <a:chOff x="1981200" y="5410200"/>
            <a:chExt cx="838200" cy="1143000"/>
          </a:xfrm>
        </p:grpSpPr>
        <p:sp>
          <p:nvSpPr>
            <p:cNvPr id="5" name="Rectangle 4"/>
            <p:cNvSpPr/>
            <p:nvPr/>
          </p:nvSpPr>
          <p:spPr>
            <a:xfrm>
              <a:off x="1981200" y="5410200"/>
              <a:ext cx="838200" cy="114300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057400" y="5562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57400" y="57134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57400" y="58658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7400" y="60182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61706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7400" y="6324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981200" y="3048000"/>
            <a:ext cx="838200" cy="1143000"/>
            <a:chOff x="1981200" y="5410200"/>
            <a:chExt cx="838200" cy="1143000"/>
          </a:xfrm>
        </p:grpSpPr>
        <p:sp>
          <p:nvSpPr>
            <p:cNvPr id="13" name="Rectangle 12"/>
            <p:cNvSpPr/>
            <p:nvPr/>
          </p:nvSpPr>
          <p:spPr>
            <a:xfrm>
              <a:off x="1981200" y="5410200"/>
              <a:ext cx="838200" cy="114300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57400" y="5562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57134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58658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7400" y="60182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57400" y="61706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57400" y="6324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38200" y="3810000"/>
            <a:ext cx="838200" cy="1143000"/>
            <a:chOff x="1981200" y="5410200"/>
            <a:chExt cx="838200" cy="1143000"/>
          </a:xfrm>
        </p:grpSpPr>
        <p:sp>
          <p:nvSpPr>
            <p:cNvPr id="21" name="Rectangle 20"/>
            <p:cNvSpPr/>
            <p:nvPr/>
          </p:nvSpPr>
          <p:spPr>
            <a:xfrm>
              <a:off x="1981200" y="5410200"/>
              <a:ext cx="838200" cy="114300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7400" y="5562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7400" y="57134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57400" y="58658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60182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61706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7400" y="6324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05000" y="4343400"/>
            <a:ext cx="838200" cy="1143000"/>
            <a:chOff x="1981200" y="5410200"/>
            <a:chExt cx="838200" cy="1143000"/>
          </a:xfrm>
        </p:grpSpPr>
        <p:sp>
          <p:nvSpPr>
            <p:cNvPr id="29" name="Rectangle 28"/>
            <p:cNvSpPr/>
            <p:nvPr/>
          </p:nvSpPr>
          <p:spPr>
            <a:xfrm>
              <a:off x="1981200" y="5410200"/>
              <a:ext cx="838200" cy="114300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057400" y="5562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57400" y="57134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057400" y="58658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57400" y="60182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00" y="61706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57400" y="6324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14400" y="5257800"/>
            <a:ext cx="838200" cy="1143000"/>
            <a:chOff x="1981200" y="5410200"/>
            <a:chExt cx="838200" cy="1143000"/>
          </a:xfrm>
        </p:grpSpPr>
        <p:sp>
          <p:nvSpPr>
            <p:cNvPr id="37" name="Rectangle 36"/>
            <p:cNvSpPr/>
            <p:nvPr/>
          </p:nvSpPr>
          <p:spPr>
            <a:xfrm>
              <a:off x="1981200" y="5410200"/>
              <a:ext cx="838200" cy="114300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57400" y="5562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7400" y="57134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57400" y="58658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57400" y="60182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57400" y="6170612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057400" y="6324600"/>
              <a:ext cx="685800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4038600" y="3656012"/>
            <a:ext cx="990600" cy="12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43600" y="3942546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P(…)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270488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 from actual data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57200" y="1676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training data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What is the probability of “the” occurring in a sentence?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don’t know!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can </a:t>
            </a:r>
            <a:r>
              <a:rPr lang="en-US" sz="2800" b="1" i="1" dirty="0" smtClean="0">
                <a:solidFill>
                  <a:srgbClr val="0000FF"/>
                </a:solidFill>
              </a:rPr>
              <a:t>estimate</a:t>
            </a:r>
            <a:r>
              <a:rPr lang="en-US" sz="2800" dirty="0" smtClean="0">
                <a:solidFill>
                  <a:srgbClr val="0000FF"/>
                </a:solidFill>
              </a:rPr>
              <a:t> that based on data, though: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sentences with “the”</a:t>
            </a:r>
          </a:p>
          <a:p>
            <a:endParaRPr lang="en-US" sz="2000" dirty="0" smtClean="0"/>
          </a:p>
          <a:p>
            <a:r>
              <a:rPr lang="en-US" sz="2000" dirty="0" smtClean="0"/>
              <a:t>   total number of sentences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181600"/>
            <a:ext cx="3886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Intuitive</a:t>
            </a:r>
          </a:p>
          <a:p>
            <a:r>
              <a:rPr lang="en-US" dirty="0" smtClean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 smtClean="0">
              <a:solidFill>
                <a:srgbClr val="775F55"/>
              </a:solidFill>
            </a:endParaRPr>
          </a:p>
          <a:p>
            <a:r>
              <a:rPr lang="en-US" dirty="0" smtClean="0">
                <a:solidFill>
                  <a:srgbClr val="775F55"/>
                </a:solidFill>
              </a:rPr>
              <a:t>Problems?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 smtClean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What is the probability that, by chance, we have a parasitic gap sentence in our sample?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775F55"/>
                </a:solidFill>
              </a:rPr>
              <a:t>p(not_parasitic</a:t>
            </a:r>
            <a:r>
              <a:rPr lang="en-US" sz="2400" dirty="0" smtClean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 smtClean="0">
                <a:solidFill>
                  <a:srgbClr val="775F55"/>
                </a:solidFill>
              </a:rPr>
              <a:t>10000</a:t>
            </a:r>
            <a:r>
              <a:rPr lang="en-US" sz="2400" dirty="0" smtClean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smtClean="0">
                <a:solidFill>
                  <a:srgbClr val="775F55"/>
                </a:solidFill>
              </a:rPr>
              <a:t>So, probability of us finding one is ~10%, in which case we would incorrectly assume that the probability is 1/10,000 (10 times too large)</a:t>
            </a:r>
          </a:p>
          <a:p>
            <a:endParaRPr lang="en-US" sz="2300" dirty="0" smtClean="0">
              <a:solidFill>
                <a:srgbClr val="775F55"/>
              </a:solidFill>
            </a:endParaRPr>
          </a:p>
          <a:p>
            <a:r>
              <a:rPr lang="en-US" sz="2300" dirty="0" smtClean="0">
                <a:solidFill>
                  <a:srgbClr val="775F55"/>
                </a:solidFill>
              </a:rPr>
              <a:t>Remember </a:t>
            </a:r>
            <a:r>
              <a:rPr lang="en-US" sz="2300" dirty="0" err="1" smtClean="0">
                <a:solidFill>
                  <a:srgbClr val="775F55"/>
                </a:solidFill>
              </a:rPr>
              <a:t>Zipf’s</a:t>
            </a:r>
            <a:r>
              <a:rPr lang="en-US" sz="2300" dirty="0" smtClean="0">
                <a:solidFill>
                  <a:srgbClr val="775F55"/>
                </a:solidFill>
              </a:rPr>
              <a:t> law from last time… NLP is all about rare events!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879593"/>
          </a:xfrm>
          <a:noFill/>
        </p:spPr>
        <p:txBody>
          <a:bodyPr wrap="square" lIns="63500" tIns="25400" rIns="63500" bIns="254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event</a:t>
            </a:r>
            <a:r>
              <a:rPr lang="en-US" sz="2400" dirty="0">
                <a:solidFill>
                  <a:schemeClr val="tx2"/>
                </a:solidFill>
              </a:rPr>
              <a:t> is a subset of the sample </a:t>
            </a:r>
            <a:r>
              <a:rPr lang="en-US" sz="2400" dirty="0" smtClean="0">
                <a:solidFill>
                  <a:schemeClr val="tx2"/>
                </a:solidFill>
              </a:rPr>
              <a:t>space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odd = {1, 3, 5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}</a:t>
            </a:r>
          </a:p>
          <a:p>
            <a:pPr marL="480060" indent="-342900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</a:rPr>
              <a:t>NLP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 particular word/part of speech occurring in a sentence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 particular topic discussed (politics, sports)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sentence with a parasitic gap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pick your favorite phenomena…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p(even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p(odd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p(parasitic</a:t>
            </a:r>
            <a:r>
              <a:rPr lang="en-US" dirty="0" smtClean="0">
                <a:solidFill>
                  <a:schemeClr val="tx2"/>
                </a:solidFill>
              </a:rPr>
              <a:t> gap)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p(word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25413"/>
            <a:ext cx="3849060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 smtClean="0">
                <a:solidFill>
                  <a:schemeClr val="tx2"/>
                </a:solidFill>
              </a:rPr>
              <a:t>X</a:t>
            </a:r>
            <a:r>
              <a:rPr lang="en-US" sz="2400" dirty="0" smtClean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75F55"/>
                </a:solidFill>
              </a:rPr>
              <a:t>We can then talk about the probability of the different values of a random variable</a:t>
            </a:r>
          </a:p>
          <a:p>
            <a:r>
              <a:rPr lang="en-US" sz="2400" dirty="0" smtClean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 smtClean="0">
                <a:solidFill>
                  <a:srgbClr val="FF6600"/>
                </a:solidFill>
              </a:rPr>
              <a:t>probability distribution  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505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4394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 probability distribution assigns probability values to all possible values of a random variable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-1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3636</TotalTime>
  <Words>2370</Words>
  <Application>Microsoft Macintosh PowerPoint</Application>
  <PresentationFormat>On-screen Show (4:3)</PresentationFormat>
  <Paragraphs>409</Paragraphs>
  <Slides>47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Median</vt:lpstr>
      <vt:lpstr>Equation</vt:lpstr>
      <vt:lpstr>Microsoft Equation</vt:lpstr>
      <vt:lpstr>Probability</vt:lpstr>
      <vt:lpstr>Admin</vt:lpstr>
      <vt:lpstr>Corpus statistics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 rule</vt:lpstr>
      <vt:lpstr>Bayes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Obtaining probabilities</vt:lpstr>
      <vt:lpstr>Obtaining probabilities</vt:lpstr>
      <vt:lpstr>Estimating probabilities</vt:lpstr>
      <vt:lpstr>Maximum likelihood estimation</vt:lpstr>
      <vt:lpstr>PowerPoint Presentation</vt:lpstr>
      <vt:lpstr>Back to parasitic gaps</vt:lpstr>
      <vt:lpstr>Back to parasitic gaps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212</cp:revision>
  <dcterms:created xsi:type="dcterms:W3CDTF">2011-01-25T19:35:23Z</dcterms:created>
  <dcterms:modified xsi:type="dcterms:W3CDTF">2011-09-20T16:25:52Z</dcterms:modified>
</cp:coreProperties>
</file>