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Lst>
  <p:notesMasterIdLst>
    <p:notesMasterId r:id="rId88"/>
  </p:notesMasterIdLst>
  <p:handoutMasterIdLst>
    <p:handoutMasterId r:id="rId89"/>
  </p:handoutMasterIdLst>
  <p:sldIdLst>
    <p:sldId id="963" r:id="rId2"/>
    <p:sldId id="1036" r:id="rId3"/>
    <p:sldId id="980" r:id="rId4"/>
    <p:sldId id="1035" r:id="rId5"/>
    <p:sldId id="1040" r:id="rId6"/>
    <p:sldId id="1037" r:id="rId7"/>
    <p:sldId id="1038" r:id="rId8"/>
    <p:sldId id="1039" r:id="rId9"/>
    <p:sldId id="624" r:id="rId10"/>
    <p:sldId id="1032" r:id="rId11"/>
    <p:sldId id="625" r:id="rId12"/>
    <p:sldId id="581" r:id="rId13"/>
    <p:sldId id="879" r:id="rId14"/>
    <p:sldId id="877" r:id="rId15"/>
    <p:sldId id="878" r:id="rId16"/>
    <p:sldId id="867" r:id="rId17"/>
    <p:sldId id="1010" r:id="rId18"/>
    <p:sldId id="868" r:id="rId19"/>
    <p:sldId id="886" r:id="rId20"/>
    <p:sldId id="887" r:id="rId21"/>
    <p:sldId id="883" r:id="rId22"/>
    <p:sldId id="970" r:id="rId23"/>
    <p:sldId id="966" r:id="rId24"/>
    <p:sldId id="967" r:id="rId25"/>
    <p:sldId id="968" r:id="rId26"/>
    <p:sldId id="969" r:id="rId27"/>
    <p:sldId id="1011" r:id="rId28"/>
    <p:sldId id="888" r:id="rId29"/>
    <p:sldId id="900" r:id="rId30"/>
    <p:sldId id="901" r:id="rId31"/>
    <p:sldId id="974" r:id="rId32"/>
    <p:sldId id="874" r:id="rId33"/>
    <p:sldId id="733" r:id="rId34"/>
    <p:sldId id="875" r:id="rId35"/>
    <p:sldId id="793" r:id="rId36"/>
    <p:sldId id="794" r:id="rId37"/>
    <p:sldId id="795" r:id="rId38"/>
    <p:sldId id="1012" r:id="rId39"/>
    <p:sldId id="640" r:id="rId40"/>
    <p:sldId id="889" r:id="rId41"/>
    <p:sldId id="890" r:id="rId42"/>
    <p:sldId id="891" r:id="rId43"/>
    <p:sldId id="893" r:id="rId44"/>
    <p:sldId id="899" r:id="rId45"/>
    <p:sldId id="975" r:id="rId46"/>
    <p:sldId id="1013" r:id="rId47"/>
    <p:sldId id="976" r:id="rId48"/>
    <p:sldId id="977" r:id="rId49"/>
    <p:sldId id="1014" r:id="rId50"/>
    <p:sldId id="978" r:id="rId51"/>
    <p:sldId id="1016" r:id="rId52"/>
    <p:sldId id="1017" r:id="rId53"/>
    <p:sldId id="1018" r:id="rId54"/>
    <p:sldId id="830" r:id="rId55"/>
    <p:sldId id="702" r:id="rId56"/>
    <p:sldId id="941" r:id="rId57"/>
    <p:sldId id="942" r:id="rId58"/>
    <p:sldId id="979" r:id="rId59"/>
    <p:sldId id="948" r:id="rId60"/>
    <p:sldId id="947" r:id="rId61"/>
    <p:sldId id="946" r:id="rId62"/>
    <p:sldId id="1019" r:id="rId63"/>
    <p:sldId id="1020" r:id="rId64"/>
    <p:sldId id="1021" r:id="rId65"/>
    <p:sldId id="990" r:id="rId66"/>
    <p:sldId id="982" r:id="rId67"/>
    <p:sldId id="983" r:id="rId68"/>
    <p:sldId id="1022" r:id="rId69"/>
    <p:sldId id="1023" r:id="rId70"/>
    <p:sldId id="1024" r:id="rId71"/>
    <p:sldId id="1025" r:id="rId72"/>
    <p:sldId id="1026" r:id="rId73"/>
    <p:sldId id="1027" r:id="rId74"/>
    <p:sldId id="1028" r:id="rId75"/>
    <p:sldId id="1029" r:id="rId76"/>
    <p:sldId id="1030" r:id="rId77"/>
    <p:sldId id="1033" r:id="rId78"/>
    <p:sldId id="1031" r:id="rId79"/>
    <p:sldId id="1034" r:id="rId80"/>
    <p:sldId id="991" r:id="rId81"/>
    <p:sldId id="992" r:id="rId82"/>
    <p:sldId id="993" r:id="rId83"/>
    <p:sldId id="994" r:id="rId84"/>
    <p:sldId id="995" r:id="rId85"/>
    <p:sldId id="996" r:id="rId86"/>
    <p:sldId id="997" r:id="rId87"/>
  </p:sldIdLst>
  <p:sldSz cx="9144000" cy="6858000" type="screen4x3"/>
  <p:notesSz cx="7048500" cy="9296400"/>
  <p:defaultTextStyle>
    <a:defPPr>
      <a:defRPr lang="en-US"/>
    </a:defPPr>
    <a:lvl1pPr algn="l" rtl="0" eaLnBrk="0" fontAlgn="base" hangingPunct="0">
      <a:spcBef>
        <a:spcPct val="0"/>
      </a:spcBef>
      <a:spcAft>
        <a:spcPct val="0"/>
      </a:spcAft>
      <a:defRPr b="1" kern="1200">
        <a:solidFill>
          <a:schemeClr val="tx1"/>
        </a:solidFill>
        <a:latin typeface="Arial" pitchFamily="-107" charset="0"/>
        <a:ea typeface="+mn-ea"/>
        <a:cs typeface="+mn-cs"/>
      </a:defRPr>
    </a:lvl1pPr>
    <a:lvl2pPr marL="457200" algn="l" rtl="0" eaLnBrk="0" fontAlgn="base" hangingPunct="0">
      <a:spcBef>
        <a:spcPct val="0"/>
      </a:spcBef>
      <a:spcAft>
        <a:spcPct val="0"/>
      </a:spcAft>
      <a:defRPr b="1" kern="1200">
        <a:solidFill>
          <a:schemeClr val="tx1"/>
        </a:solidFill>
        <a:latin typeface="Arial" pitchFamily="-107" charset="0"/>
        <a:ea typeface="+mn-ea"/>
        <a:cs typeface="+mn-cs"/>
      </a:defRPr>
    </a:lvl2pPr>
    <a:lvl3pPr marL="914400" algn="l" rtl="0" eaLnBrk="0" fontAlgn="base" hangingPunct="0">
      <a:spcBef>
        <a:spcPct val="0"/>
      </a:spcBef>
      <a:spcAft>
        <a:spcPct val="0"/>
      </a:spcAft>
      <a:defRPr b="1" kern="1200">
        <a:solidFill>
          <a:schemeClr val="tx1"/>
        </a:solidFill>
        <a:latin typeface="Arial" pitchFamily="-107" charset="0"/>
        <a:ea typeface="+mn-ea"/>
        <a:cs typeface="+mn-cs"/>
      </a:defRPr>
    </a:lvl3pPr>
    <a:lvl4pPr marL="1371600" algn="l" rtl="0" eaLnBrk="0" fontAlgn="base" hangingPunct="0">
      <a:spcBef>
        <a:spcPct val="0"/>
      </a:spcBef>
      <a:spcAft>
        <a:spcPct val="0"/>
      </a:spcAft>
      <a:defRPr b="1" kern="1200">
        <a:solidFill>
          <a:schemeClr val="tx1"/>
        </a:solidFill>
        <a:latin typeface="Arial" pitchFamily="-107" charset="0"/>
        <a:ea typeface="+mn-ea"/>
        <a:cs typeface="+mn-cs"/>
      </a:defRPr>
    </a:lvl4pPr>
    <a:lvl5pPr marL="1828800" algn="l" rtl="0" eaLnBrk="0" fontAlgn="base" hangingPunct="0">
      <a:spcBef>
        <a:spcPct val="0"/>
      </a:spcBef>
      <a:spcAft>
        <a:spcPct val="0"/>
      </a:spcAft>
      <a:defRPr b="1" kern="1200">
        <a:solidFill>
          <a:schemeClr val="tx1"/>
        </a:solidFill>
        <a:latin typeface="Arial" pitchFamily="-107" charset="0"/>
        <a:ea typeface="+mn-ea"/>
        <a:cs typeface="+mn-cs"/>
      </a:defRPr>
    </a:lvl5pPr>
    <a:lvl6pPr marL="2286000" algn="l" defTabSz="457200" rtl="0" eaLnBrk="1" latinLnBrk="0" hangingPunct="1">
      <a:defRPr b="1" kern="1200">
        <a:solidFill>
          <a:schemeClr val="tx1"/>
        </a:solidFill>
        <a:latin typeface="Arial" pitchFamily="-107" charset="0"/>
        <a:ea typeface="+mn-ea"/>
        <a:cs typeface="+mn-cs"/>
      </a:defRPr>
    </a:lvl6pPr>
    <a:lvl7pPr marL="2743200" algn="l" defTabSz="457200" rtl="0" eaLnBrk="1" latinLnBrk="0" hangingPunct="1">
      <a:defRPr b="1" kern="1200">
        <a:solidFill>
          <a:schemeClr val="tx1"/>
        </a:solidFill>
        <a:latin typeface="Arial" pitchFamily="-107" charset="0"/>
        <a:ea typeface="+mn-ea"/>
        <a:cs typeface="+mn-cs"/>
      </a:defRPr>
    </a:lvl7pPr>
    <a:lvl8pPr marL="3200400" algn="l" defTabSz="457200" rtl="0" eaLnBrk="1" latinLnBrk="0" hangingPunct="1">
      <a:defRPr b="1" kern="1200">
        <a:solidFill>
          <a:schemeClr val="tx1"/>
        </a:solidFill>
        <a:latin typeface="Arial" pitchFamily="-107" charset="0"/>
        <a:ea typeface="+mn-ea"/>
        <a:cs typeface="+mn-cs"/>
      </a:defRPr>
    </a:lvl8pPr>
    <a:lvl9pPr marL="3657600" algn="l" defTabSz="457200" rtl="0" eaLnBrk="1" latinLnBrk="0" hangingPunct="1">
      <a:defRPr b="1" kern="1200">
        <a:solidFill>
          <a:schemeClr val="tx1"/>
        </a:solidFill>
        <a:latin typeface="Arial" pitchFamily="-10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996633"/>
    <a:srgbClr val="D20000"/>
    <a:srgbClr val="FFFFFF"/>
    <a:srgbClr val="8EE0E0"/>
    <a:srgbClr val="81FFFF"/>
    <a:srgbClr val="99FFCC"/>
    <a:srgbClr val="CC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1" autoAdjust="0"/>
    <p:restoredTop sz="80338" autoAdjust="0"/>
  </p:normalViewPr>
  <p:slideViewPr>
    <p:cSldViewPr>
      <p:cViewPr varScale="1">
        <p:scale>
          <a:sx n="80" d="100"/>
          <a:sy n="80" d="100"/>
        </p:scale>
        <p:origin x="-10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8" d="100"/>
        <a:sy n="88" d="100"/>
      </p:scale>
      <p:origin x="0" y="0"/>
    </p:cViewPr>
  </p:sorterViewPr>
  <p:notesViewPr>
    <p:cSldViewPr>
      <p:cViewPr varScale="1">
        <p:scale>
          <a:sx n="86" d="100"/>
          <a:sy n="86" d="100"/>
        </p:scale>
        <p:origin x="-1614" y="-90"/>
      </p:cViewPr>
      <p:guideLst>
        <p:guide orient="horz" pos="2928"/>
        <p:guide pos="222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 Id="rId3"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6147" name="Rectangle 3"/>
          <p:cNvSpPr>
            <a:spLocks noGrp="1" noChangeArrowheads="1"/>
          </p:cNvSpPr>
          <p:nvPr>
            <p:ph type="dt" sz="quarter" idx="1"/>
          </p:nvPr>
        </p:nvSpPr>
        <p:spPr bwMode="auto">
          <a:xfrm>
            <a:off x="399415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algn="r" defTabSz="933450">
              <a:defRPr sz="1200" b="0">
                <a:solidFill>
                  <a:schemeClr val="bg1"/>
                </a:solidFill>
                <a:latin typeface="Palatino" pitchFamily="18" charset="0"/>
              </a:defRPr>
            </a:lvl1pPr>
          </a:lstStyle>
          <a:p>
            <a:fld id="{094F87C0-9718-7F4B-8315-FBA8AE8A2B01}" type="datetime1">
              <a:rPr lang="en-US"/>
              <a:pPr/>
              <a:t>12/6/11</a:t>
            </a:fld>
            <a:endParaRPr lang="en-US"/>
          </a:p>
        </p:txBody>
      </p:sp>
      <p:sp>
        <p:nvSpPr>
          <p:cNvPr id="6148" name="Rectangle 4"/>
          <p:cNvSpPr>
            <a:spLocks noGrp="1" noChangeArrowheads="1"/>
          </p:cNvSpPr>
          <p:nvPr>
            <p:ph type="ftr" sz="quarter" idx="2"/>
          </p:nvPr>
        </p:nvSpPr>
        <p:spPr bwMode="auto">
          <a:xfrm>
            <a:off x="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6149" name="Rectangle 5"/>
          <p:cNvSpPr>
            <a:spLocks noGrp="1" noChangeArrowheads="1"/>
          </p:cNvSpPr>
          <p:nvPr>
            <p:ph type="sldNum" sz="quarter" idx="3"/>
          </p:nvPr>
        </p:nvSpPr>
        <p:spPr bwMode="auto">
          <a:xfrm>
            <a:off x="399415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algn="r" defTabSz="933450">
              <a:defRPr sz="1200" b="0">
                <a:solidFill>
                  <a:schemeClr val="bg1"/>
                </a:solidFill>
                <a:latin typeface="Palatino" pitchFamily="18" charset="0"/>
              </a:defRPr>
            </a:lvl1pPr>
          </a:lstStyle>
          <a:p>
            <a:fld id="{E8C1EEBA-F072-BD40-B508-65A96155A1D9}" type="slidenum">
              <a:rPr lang="en-US"/>
              <a:pPr/>
              <a:t>‹#›</a:t>
            </a:fld>
            <a:endParaRPr lang="en-US"/>
          </a:p>
        </p:txBody>
      </p:sp>
    </p:spTree>
    <p:extLst>
      <p:ext uri="{BB962C8B-B14F-4D97-AF65-F5344CB8AC3E}">
        <p14:creationId xmlns:p14="http://schemas.microsoft.com/office/powerpoint/2010/main" val="694458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8195" name="Rectangle 3"/>
          <p:cNvSpPr>
            <a:spLocks noGrp="1" noChangeArrowheads="1"/>
          </p:cNvSpPr>
          <p:nvPr>
            <p:ph type="dt" idx="1"/>
          </p:nvPr>
        </p:nvSpPr>
        <p:spPr bwMode="auto">
          <a:xfrm>
            <a:off x="399415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algn="r" defTabSz="933450">
              <a:defRPr sz="1200" b="0">
                <a:solidFill>
                  <a:schemeClr val="bg1"/>
                </a:solidFill>
                <a:latin typeface="Palatino" pitchFamily="18" charset="0"/>
              </a:defRPr>
            </a:lvl1pPr>
          </a:lstStyle>
          <a:p>
            <a:fld id="{20CCF25C-DC76-A144-8645-571B495769EE}" type="datetime1">
              <a:rPr lang="en-US"/>
              <a:pPr/>
              <a:t>12/6/11</a:t>
            </a:fld>
            <a:endParaRPr lang="en-US"/>
          </a:p>
        </p:txBody>
      </p:sp>
      <p:sp>
        <p:nvSpPr>
          <p:cNvPr id="8196" name="Rectangle 4"/>
          <p:cNvSpPr>
            <a:spLocks noGrp="1" noRot="1" noChangeAspect="1" noChangeArrowheads="1" noTextEdit="1"/>
          </p:cNvSpPr>
          <p:nvPr>
            <p:ph type="sldImg" idx="2"/>
          </p:nvPr>
        </p:nvSpPr>
        <p:spPr bwMode="auto">
          <a:xfrm>
            <a:off x="1200150" y="696913"/>
            <a:ext cx="4648200" cy="34861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8213" y="4416425"/>
            <a:ext cx="5172075" cy="4183063"/>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8199" name="Rectangle 7"/>
          <p:cNvSpPr>
            <a:spLocks noGrp="1" noChangeArrowheads="1"/>
          </p:cNvSpPr>
          <p:nvPr>
            <p:ph type="sldNum" sz="quarter" idx="5"/>
          </p:nvPr>
        </p:nvSpPr>
        <p:spPr bwMode="auto">
          <a:xfrm>
            <a:off x="399415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algn="r" defTabSz="933450">
              <a:defRPr sz="1200" b="0">
                <a:solidFill>
                  <a:schemeClr val="bg1"/>
                </a:solidFill>
                <a:latin typeface="Palatino" pitchFamily="18" charset="0"/>
              </a:defRPr>
            </a:lvl1pPr>
          </a:lstStyle>
          <a:p>
            <a:fld id="{AF92FA22-2943-454B-9786-18FD9922E561}" type="slidenum">
              <a:rPr lang="en-US"/>
              <a:pPr/>
              <a:t>‹#›</a:t>
            </a:fld>
            <a:endParaRPr lang="en-US"/>
          </a:p>
        </p:txBody>
      </p:sp>
    </p:spTree>
    <p:extLst>
      <p:ext uri="{BB962C8B-B14F-4D97-AF65-F5344CB8AC3E}">
        <p14:creationId xmlns:p14="http://schemas.microsoft.com/office/powerpoint/2010/main" val="212651819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2000" kern="1200">
        <a:solidFill>
          <a:schemeClr val="tx1"/>
        </a:solidFill>
        <a:latin typeface="Times New Roman" pitchFamily="-107" charset="0"/>
        <a:ea typeface="+mn-ea"/>
        <a:cs typeface="+mn-cs"/>
      </a:defRPr>
    </a:lvl1pPr>
    <a:lvl2pPr marL="4572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4888F8D-5499-FD41-8A4A-7CAB6F8F2F2B}"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AA762054-343D-094E-82D3-768D870C4724}" type="slidenum">
              <a:rPr lang="en-US"/>
              <a:pPr/>
              <a:t>9</a:t>
            </a:fld>
            <a:endParaRPr lang="en-US"/>
          </a:p>
        </p:txBody>
      </p:sp>
      <p:sp>
        <p:nvSpPr>
          <p:cNvPr id="1120258" name="Rectangle 2"/>
          <p:cNvSpPr>
            <a:spLocks noGrp="1" noRot="1" noChangeAspect="1" noChangeArrowheads="1" noTextEdit="1"/>
          </p:cNvSpPr>
          <p:nvPr>
            <p:ph type="sldImg"/>
          </p:nvPr>
        </p:nvSpPr>
        <p:spPr>
          <a:ln/>
        </p:spPr>
      </p:sp>
      <p:sp>
        <p:nvSpPr>
          <p:cNvPr id="112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CF2F6B1-A962-A940-BD75-C9E98742DFD7}"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4D1CC588-892D-EC44-AAA4-750B513AA06D}" type="slidenum">
              <a:rPr lang="en-US"/>
              <a:pPr/>
              <a:t>20</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27F9DC5-766A-484D-BF9C-11B93910376C}"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9E1460B7-49D0-DD48-B1FC-A6F1C70F309A}" type="slidenum">
              <a:rPr lang="en-US"/>
              <a:pPr/>
              <a:t>21</a:t>
            </a:fld>
            <a:endParaRPr lang="en-US"/>
          </a:p>
        </p:txBody>
      </p:sp>
      <p:sp>
        <p:nvSpPr>
          <p:cNvPr id="1193986"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4E9F98F-7A97-7F44-9B37-3C4F10C6BB10}" type="slidenum">
              <a:rPr lang="en-US"/>
              <a:pPr/>
              <a:t>27</a:t>
            </a:fld>
            <a:endParaRPr lang="en-US"/>
          </a:p>
        </p:txBody>
      </p:sp>
      <p:sp>
        <p:nvSpPr>
          <p:cNvPr id="2193410" name="Rectangle 2"/>
          <p:cNvSpPr>
            <a:spLocks noGrp="1" noRot="1" noChangeAspect="1" noChangeArrowheads="1" noTextEdit="1"/>
          </p:cNvSpPr>
          <p:nvPr>
            <p:ph type="sldImg"/>
          </p:nvPr>
        </p:nvSpPr>
        <p:spPr>
          <a:ln/>
        </p:spPr>
      </p:sp>
      <p:sp>
        <p:nvSpPr>
          <p:cNvPr id="219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4927B8D-7A99-474E-B8BB-C942407D83B7}"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0A169377-1212-904F-AB64-CD84EB5DBD6F}" type="slidenum">
              <a:rPr lang="en-US"/>
              <a:pPr/>
              <a:t>28</a:t>
            </a:fld>
            <a:endParaRPr lang="en-US"/>
          </a:p>
        </p:txBody>
      </p:sp>
      <p:sp>
        <p:nvSpPr>
          <p:cNvPr id="1210370" name="Rectangle 2"/>
          <p:cNvSpPr>
            <a:spLocks noGrp="1" noRot="1" noChangeAspect="1" noChangeArrowheads="1" noTextEdit="1"/>
          </p:cNvSpPr>
          <p:nvPr>
            <p:ph type="sldImg"/>
          </p:nvPr>
        </p:nvSpPr>
        <p:spPr>
          <a:ln/>
        </p:spPr>
      </p:sp>
      <p:sp>
        <p:nvSpPr>
          <p:cNvPr id="121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A2F254E-2F89-DE40-8F9C-008081EC5FEA}"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F930A325-E20D-0346-B295-C06110600290}" type="slidenum">
              <a:rPr lang="en-US"/>
              <a:pPr/>
              <a:t>29</a:t>
            </a:fld>
            <a:endParaRPr lang="en-US"/>
          </a:p>
        </p:txBody>
      </p:sp>
      <p:sp>
        <p:nvSpPr>
          <p:cNvPr id="1254402" name="Rectangle 2"/>
          <p:cNvSpPr>
            <a:spLocks noGrp="1" noRot="1" noChangeAspect="1" noChangeArrowheads="1" noTextEdit="1"/>
          </p:cNvSpPr>
          <p:nvPr>
            <p:ph type="sldImg"/>
          </p:nvPr>
        </p:nvSpPr>
        <p:spPr>
          <a:ln/>
        </p:spPr>
      </p:sp>
      <p:sp>
        <p:nvSpPr>
          <p:cNvPr id="125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FEBA4B2-ACCA-914A-9BDF-0AAB927D9CB0}"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A3D22063-31EA-BE49-9F7C-E95A6F579CEE}" type="slidenum">
              <a:rPr lang="en-US"/>
              <a:pPr/>
              <a:t>30</a:t>
            </a:fld>
            <a:endParaRPr lang="en-US"/>
          </a:p>
        </p:txBody>
      </p:sp>
      <p:sp>
        <p:nvSpPr>
          <p:cNvPr id="1256450" name="Rectangle 2"/>
          <p:cNvSpPr>
            <a:spLocks noGrp="1" noRot="1" noChangeAspect="1" noChangeArrowheads="1" noTextEdit="1"/>
          </p:cNvSpPr>
          <p:nvPr>
            <p:ph type="sldImg"/>
          </p:nvPr>
        </p:nvSpPr>
        <p:spPr>
          <a:ln/>
        </p:spPr>
      </p:sp>
      <p:sp>
        <p:nvSpPr>
          <p:cNvPr id="125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5A12EFE-B5FC-D04D-9A9D-B060C2F4D02D}"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0F6200FF-D4CD-4E4D-9931-01E8470BDC4F}" type="slidenum">
              <a:rPr lang="en-US"/>
              <a:pPr/>
              <a:t>32</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0F0F9D7-B068-3441-A7E0-19F349F14867}"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6F7A5046-0345-4745-BE4A-499ED915C59A}" type="slidenum">
              <a:rPr lang="en-US"/>
              <a:pPr/>
              <a:t>33</a:t>
            </a:fld>
            <a:endParaRPr lang="en-US"/>
          </a:p>
        </p:txBody>
      </p:sp>
      <p:sp>
        <p:nvSpPr>
          <p:cNvPr id="1131522" name="Rectangle 2"/>
          <p:cNvSpPr>
            <a:spLocks noGrp="1" noRot="1" noChangeAspect="1" noChangeArrowheads="1" noTextEdit="1"/>
          </p:cNvSpPr>
          <p:nvPr>
            <p:ph type="sldImg"/>
          </p:nvPr>
        </p:nvSpPr>
        <p:spPr>
          <a:ln/>
        </p:spPr>
      </p:sp>
      <p:sp>
        <p:nvSpPr>
          <p:cNvPr id="113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AC48F6B-D9C5-8D44-95CA-72BC1352C34A}"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9D6CD77F-19A7-434D-B493-A79E37BFFA84}" type="slidenum">
              <a:rPr lang="en-US"/>
              <a:pPr/>
              <a:t>34</a:t>
            </a:fld>
            <a:endParaRPr lang="en-US"/>
          </a:p>
        </p:txBody>
      </p:sp>
      <p:sp>
        <p:nvSpPr>
          <p:cNvPr id="1175554" name="Rectangle 2"/>
          <p:cNvSpPr>
            <a:spLocks noGrp="1" noRot="1" noChangeAspect="1" noChangeArrowheads="1" noTextEdit="1"/>
          </p:cNvSpPr>
          <p:nvPr>
            <p:ph type="sldImg"/>
          </p:nvPr>
        </p:nvSpPr>
        <p:spPr>
          <a:ln/>
        </p:spPr>
      </p:sp>
      <p:sp>
        <p:nvSpPr>
          <p:cNvPr id="117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6FE483A-D713-2D44-8C5E-E122BB503BCE}"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F9276C42-1368-5740-A8D7-6DF86CB575D0}" type="slidenum">
              <a:rPr lang="en-US"/>
              <a:pPr/>
              <a:t>35</a:t>
            </a:fld>
            <a:endParaRPr lang="en-US"/>
          </a:p>
        </p:txBody>
      </p:sp>
      <p:sp>
        <p:nvSpPr>
          <p:cNvPr id="1132546" name="Rectangle 2"/>
          <p:cNvSpPr>
            <a:spLocks noGrp="1" noRot="1" noChangeAspect="1" noChangeArrowheads="1" noTextEdit="1"/>
          </p:cNvSpPr>
          <p:nvPr>
            <p:ph type="sldImg"/>
          </p:nvPr>
        </p:nvSpPr>
        <p:spPr>
          <a:ln/>
        </p:spPr>
      </p:sp>
      <p:sp>
        <p:nvSpPr>
          <p:cNvPr id="113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0ECBA55-1025-D74E-BF80-29F913EAC134}"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FDE115CC-3FB1-8643-BF30-B95CD6866FEB}" type="slidenum">
              <a:rPr lang="en-US"/>
              <a:pPr/>
              <a:t>11</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0557E1-E21D-9948-97A4-A0DD4A6A9D0F}"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0D0CB640-E981-6742-BE0D-16851267F16D}" type="slidenum">
              <a:rPr lang="en-US"/>
              <a:pPr/>
              <a:t>36</a:t>
            </a:fld>
            <a:endParaRPr lang="en-US"/>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D0E8AD4-A036-4B41-B105-3FCFAB886BB8}"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FB50CF4F-57EE-AF4F-A344-9D61D2DF0A17}" type="slidenum">
              <a:rPr lang="en-US"/>
              <a:pPr/>
              <a:t>37</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FF632A1-B79C-2B46-8583-1D5F7A1775F5}"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310560FB-6790-E845-A4EB-D90D4E746484}" type="slidenum">
              <a:rPr lang="en-US"/>
              <a:pPr/>
              <a:t>38</a:t>
            </a:fld>
            <a:endParaRPr lang="en-US"/>
          </a:p>
        </p:txBody>
      </p:sp>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FF632A1-B79C-2B46-8583-1D5F7A1775F5}"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310560FB-6790-E845-A4EB-D90D4E746484}" type="slidenum">
              <a:rPr lang="en-US"/>
              <a:pPr/>
              <a:t>39</a:t>
            </a:fld>
            <a:endParaRPr lang="en-US"/>
          </a:p>
        </p:txBody>
      </p:sp>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0D3AF26-1DD9-8244-B35C-43AED2BB05C2}"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C0285A14-BA7B-5C47-B211-B022DF171542}" type="slidenum">
              <a:rPr lang="en-US"/>
              <a:pPr/>
              <a:t>40</a:t>
            </a:fld>
            <a:endParaRPr lang="en-US"/>
          </a:p>
        </p:txBody>
      </p:sp>
      <p:sp>
        <p:nvSpPr>
          <p:cNvPr id="1228802" name="Rectangle 2"/>
          <p:cNvSpPr>
            <a:spLocks noGrp="1" noRot="1" noChangeAspect="1" noChangeArrowheads="1" noTextEdit="1"/>
          </p:cNvSpPr>
          <p:nvPr>
            <p:ph type="sldImg"/>
          </p:nvPr>
        </p:nvSpPr>
        <p:spPr>
          <a:ln/>
        </p:spPr>
      </p:sp>
      <p:sp>
        <p:nvSpPr>
          <p:cNvPr id="122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04CD489-A68C-4243-AF82-DE08482CC646}"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BA730E2C-5245-B046-8799-1F36FCADCAB7}" type="slidenum">
              <a:rPr lang="en-US"/>
              <a:pPr/>
              <a:t>41</a:t>
            </a:fld>
            <a:endParaRPr lang="en-US"/>
          </a:p>
        </p:txBody>
      </p:sp>
      <p:sp>
        <p:nvSpPr>
          <p:cNvPr id="1230850" name="Rectangle 2"/>
          <p:cNvSpPr>
            <a:spLocks noGrp="1" noRot="1" noChangeAspect="1" noChangeArrowheads="1" noTextEdit="1"/>
          </p:cNvSpPr>
          <p:nvPr>
            <p:ph type="sldImg"/>
          </p:nvPr>
        </p:nvSpPr>
        <p:spPr>
          <a:ln/>
        </p:spPr>
      </p:sp>
      <p:sp>
        <p:nvSpPr>
          <p:cNvPr id="123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7E0CD3D-ECE3-0544-A2BE-A74060E3D83F}"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0A9BDAF8-B7BF-A846-8EAA-86B8F967ED00}" type="slidenum">
              <a:rPr lang="en-US"/>
              <a:pPr/>
              <a:t>42</a:t>
            </a:fld>
            <a:endParaRPr lang="en-US"/>
          </a:p>
        </p:txBody>
      </p:sp>
      <p:sp>
        <p:nvSpPr>
          <p:cNvPr id="1232898" name="Rectangle 2"/>
          <p:cNvSpPr>
            <a:spLocks noGrp="1" noRot="1" noChangeAspect="1" noChangeArrowheads="1" noTextEdit="1"/>
          </p:cNvSpPr>
          <p:nvPr>
            <p:ph type="sldImg"/>
          </p:nvPr>
        </p:nvSpPr>
        <p:spPr>
          <a:ln/>
        </p:spPr>
      </p:sp>
      <p:sp>
        <p:nvSpPr>
          <p:cNvPr id="123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B086510-8837-7E42-89FE-C2652B3D8D56}"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8F1312F6-BEA2-F149-ACE7-322DCCF3E68B}" type="slidenum">
              <a:rPr lang="en-US"/>
              <a:pPr/>
              <a:t>43</a:t>
            </a:fld>
            <a:endParaRPr lang="en-US"/>
          </a:p>
        </p:txBody>
      </p:sp>
      <p:sp>
        <p:nvSpPr>
          <p:cNvPr id="1236994" name="Rectangle 2"/>
          <p:cNvSpPr>
            <a:spLocks noGrp="1" noRot="1" noChangeAspect="1" noChangeArrowheads="1" noTextEdit="1"/>
          </p:cNvSpPr>
          <p:nvPr>
            <p:ph type="sldImg"/>
          </p:nvPr>
        </p:nvSpPr>
        <p:spPr>
          <a:ln/>
        </p:spPr>
      </p:sp>
      <p:sp>
        <p:nvSpPr>
          <p:cNvPr id="123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4C2F7A0-21C7-D34A-8809-D23DEC2ACC2F}"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A19F5FEE-36B8-F041-91AF-FB42EA899650}" type="slidenum">
              <a:rPr lang="en-US"/>
              <a:pPr/>
              <a:t>44</a:t>
            </a:fld>
            <a:endParaRPr lang="en-US"/>
          </a:p>
        </p:txBody>
      </p:sp>
      <p:sp>
        <p:nvSpPr>
          <p:cNvPr id="1250306" name="Rectangle 2"/>
          <p:cNvSpPr>
            <a:spLocks noGrp="1" noRot="1" noChangeAspect="1" noChangeArrowheads="1" noTextEdit="1"/>
          </p:cNvSpPr>
          <p:nvPr>
            <p:ph type="sldImg"/>
          </p:nvPr>
        </p:nvSpPr>
        <p:spPr>
          <a:ln/>
        </p:spPr>
      </p:sp>
      <p:sp>
        <p:nvSpPr>
          <p:cNvPr id="125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453011F-61BD-164C-B710-09B3CEFAB765}"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499C935F-87B5-8841-8AD6-10193289503D}" type="slidenum">
              <a:rPr lang="en-US"/>
              <a:pPr/>
              <a:t>54</a:t>
            </a:fld>
            <a:endParaRPr lang="en-US"/>
          </a:p>
        </p:txBody>
      </p:sp>
      <p:sp>
        <p:nvSpPr>
          <p:cNvPr id="1143810" name="Rectangle 2"/>
          <p:cNvSpPr>
            <a:spLocks noGrp="1" noRot="1" noChangeAspect="1" noChangeArrowheads="1" noTextEdit="1"/>
          </p:cNvSpPr>
          <p:nvPr>
            <p:ph type="sldImg"/>
          </p:nvPr>
        </p:nvSpPr>
        <p:spPr>
          <a:ln/>
        </p:spPr>
      </p:sp>
      <p:sp>
        <p:nvSpPr>
          <p:cNvPr id="114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6DAFCFC-3CC6-8842-959C-A4437995ABB4}"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ED060E74-7481-9E4C-A988-BCF0D02AE2A5}" type="slidenum">
              <a:rPr lang="en-US"/>
              <a:pPr/>
              <a:t>12</a:t>
            </a:fld>
            <a:endParaRPr lang="en-US"/>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r>
              <a:rPr lang="en-US"/>
              <a:t>Not only did this support extremely useful and targeted search and data navigation, with highly summarized display</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718D4F2-386B-5340-88E5-62502056F3A5}"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7A4E6230-9794-8244-A2C1-B9700C83F018}" type="slidenum">
              <a:rPr lang="en-US"/>
              <a:pPr/>
              <a:t>55</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D73C172-F2BD-DC43-A9B2-4EAEB3F021CE}"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2F22CE09-D49D-104E-AF37-061B416F1C31}" type="slidenum">
              <a:rPr lang="en-US"/>
              <a:pPr/>
              <a:t>56</a:t>
            </a:fld>
            <a:endParaRPr lang="en-US"/>
          </a:p>
        </p:txBody>
      </p:sp>
      <p:sp>
        <p:nvSpPr>
          <p:cNvPr id="1358850" name="Rectangle 2"/>
          <p:cNvSpPr>
            <a:spLocks noGrp="1" noRot="1" noChangeAspect="1" noChangeArrowheads="1" noTextEdit="1"/>
          </p:cNvSpPr>
          <p:nvPr>
            <p:ph type="sldImg"/>
          </p:nvPr>
        </p:nvSpPr>
        <p:spPr>
          <a:xfrm>
            <a:off x="1200150" y="698500"/>
            <a:ext cx="4648200" cy="3486150"/>
          </a:xfrm>
          <a:ln/>
        </p:spPr>
      </p:sp>
      <p:sp>
        <p:nvSpPr>
          <p:cNvPr id="1358851" name="Rectangle 3"/>
          <p:cNvSpPr>
            <a:spLocks noGrp="1" noChangeArrowheads="1"/>
          </p:cNvSpPr>
          <p:nvPr>
            <p:ph type="body" idx="1"/>
          </p:nvPr>
        </p:nvSpPr>
        <p:spPr>
          <a:xfrm>
            <a:off x="938213" y="4416425"/>
            <a:ext cx="5172075" cy="4181475"/>
          </a:xfrm>
        </p:spPr>
        <p:txBody>
          <a:bodyPr/>
          <a:lstStyle/>
          <a:p>
            <a:r>
              <a:rPr lang="en-US" sz="4000"/>
              <a:t>Task: clustering bibliographic citations</a:t>
            </a:r>
          </a:p>
          <a:p>
            <a:endParaRPr lang="en-US" sz="4000"/>
          </a:p>
          <a:p>
            <a:r>
              <a:rPr lang="en-US" sz="4000"/>
              <a:t>Here are 3 citations from bibliography sections of 3 different papers.  First two clustered together.  Third refers to different paper and forms separate cluster</a:t>
            </a:r>
          </a:p>
          <a:p>
            <a:endParaRPr lang="en-US" sz="4000"/>
          </a:p>
          <a:p>
            <a:r>
              <a:rPr lang="en-US" sz="4000"/>
              <a:t>Note that variations in formatting, field ordering, abbreviation and even misspellings and misinformation make this a challenging clustering problem.</a:t>
            </a:r>
          </a:p>
          <a:p>
            <a:endParaRPr lang="en-US" sz="4000"/>
          </a:p>
          <a:p>
            <a:r>
              <a:rPr lang="en-US" sz="4000"/>
              <a:t>Why collected this data?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20CCF25C-DC76-A144-8645-571B495769EE}" type="datetime1">
              <a:rPr lang="en-US" smtClean="0"/>
              <a:pPr/>
              <a:t>12/6/11</a:t>
            </a:fld>
            <a:endParaRPr lang="en-US"/>
          </a:p>
        </p:txBody>
      </p:sp>
      <p:sp>
        <p:nvSpPr>
          <p:cNvPr id="5" name="Slide Number Placeholder 4"/>
          <p:cNvSpPr>
            <a:spLocks noGrp="1"/>
          </p:cNvSpPr>
          <p:nvPr>
            <p:ph type="sldNum" sz="quarter" idx="11"/>
          </p:nvPr>
        </p:nvSpPr>
        <p:spPr/>
        <p:txBody>
          <a:bodyPr/>
          <a:lstStyle/>
          <a:p>
            <a:fld id="{AF92FA22-2943-454B-9786-18FD9922E561}" type="slidenum">
              <a:rPr lang="en-US" smtClean="0"/>
              <a:pPr/>
              <a:t>64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Brin</a:t>
            </a:r>
            <a:r>
              <a:rPr lang="en-US" dirty="0" smtClean="0"/>
              <a:t>, 1998</a:t>
            </a:r>
            <a:endParaRPr lang="en-US" dirty="0"/>
          </a:p>
        </p:txBody>
      </p:sp>
      <p:sp>
        <p:nvSpPr>
          <p:cNvPr id="4" name="Date Placeholder 3"/>
          <p:cNvSpPr>
            <a:spLocks noGrp="1"/>
          </p:cNvSpPr>
          <p:nvPr>
            <p:ph type="dt" idx="10"/>
          </p:nvPr>
        </p:nvSpPr>
        <p:spPr/>
        <p:txBody>
          <a:bodyPr/>
          <a:lstStyle/>
          <a:p>
            <a:fld id="{20CCF25C-DC76-A144-8645-571B495769EE}" type="datetime1">
              <a:rPr lang="en-US" smtClean="0"/>
              <a:pPr/>
              <a:t>12/6/11</a:t>
            </a:fld>
            <a:endParaRPr lang="en-US"/>
          </a:p>
        </p:txBody>
      </p:sp>
      <p:sp>
        <p:nvSpPr>
          <p:cNvPr id="5" name="Slide Number Placeholder 4"/>
          <p:cNvSpPr>
            <a:spLocks noGrp="1"/>
          </p:cNvSpPr>
          <p:nvPr>
            <p:ph type="sldNum" sz="quarter" idx="11"/>
          </p:nvPr>
        </p:nvSpPr>
        <p:spPr/>
        <p:txBody>
          <a:bodyPr/>
          <a:lstStyle/>
          <a:p>
            <a:fld id="{AF92FA22-2943-454B-9786-18FD9922E561}" type="slidenum">
              <a:rPr lang="en-US" smtClean="0"/>
              <a:pPr/>
              <a:t>78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6DC478-905E-F541-8C2F-721FC5D5E351}"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02A33956-08D7-9A40-8AF0-A8FABDF637A6}" type="slidenum">
              <a:rPr lang="en-US"/>
              <a:pPr/>
              <a:t>13</a:t>
            </a:fld>
            <a:endParaRPr lang="en-US"/>
          </a:p>
        </p:txBody>
      </p:sp>
      <p:sp>
        <p:nvSpPr>
          <p:cNvPr id="1185794" name="Rectangle 2"/>
          <p:cNvSpPr>
            <a:spLocks noGrp="1" noRot="1" noChangeAspect="1" noChangeArrowheads="1" noTextEdit="1"/>
          </p:cNvSpPr>
          <p:nvPr>
            <p:ph type="sldImg"/>
          </p:nvPr>
        </p:nvSpPr>
        <p:spPr>
          <a:xfrm>
            <a:off x="1203325" y="696913"/>
            <a:ext cx="4643438" cy="3482975"/>
          </a:xfrm>
          <a:solidFill>
            <a:srgbClr val="FFFFFF"/>
          </a:solidFill>
          <a:ln/>
        </p:spPr>
      </p:sp>
      <p:sp>
        <p:nvSpPr>
          <p:cNvPr id="1185795" name="Text Box 3"/>
          <p:cNvSpPr txBox="1">
            <a:spLocks noGrp="1" noChangeArrowheads="1"/>
          </p:cNvSpPr>
          <p:nvPr>
            <p:ph type="body" idx="1"/>
          </p:nvPr>
        </p:nvSpPr>
        <p:spPr>
          <a:xfrm>
            <a:off x="938213" y="4416425"/>
            <a:ext cx="5172075" cy="304800"/>
          </a:xfrm>
          <a:ln/>
        </p:spPr>
        <p:txBody>
          <a:bodyPr lIns="0" tIns="0" rIns="0" bIns="0">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5F1264D-D9B1-5C4F-BF09-CBC378E95A06}"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E04F81DB-8E08-B045-A72A-E8E100103898}" type="slidenum">
              <a:rPr lang="en-US"/>
              <a:pPr/>
              <a:t>14</a:t>
            </a:fld>
            <a:endParaRPr lang="en-US"/>
          </a:p>
        </p:txBody>
      </p:sp>
      <p:sp>
        <p:nvSpPr>
          <p:cNvPr id="1180674" name="Rectangle 2"/>
          <p:cNvSpPr>
            <a:spLocks noGrp="1" noRot="1" noChangeAspect="1" noChangeArrowheads="1" noTextEdit="1"/>
          </p:cNvSpPr>
          <p:nvPr>
            <p:ph type="sldImg"/>
          </p:nvPr>
        </p:nvSpPr>
        <p:spPr>
          <a:ln/>
        </p:spPr>
      </p:sp>
      <p:sp>
        <p:nvSpPr>
          <p:cNvPr id="1180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AFCF852-AF02-C648-8118-B8758AD162A4}"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72D8B68C-04ED-8847-BA7F-98773C42A8EA}" type="slidenum">
              <a:rPr lang="en-US"/>
              <a:pPr/>
              <a:t>15</a:t>
            </a:fld>
            <a:endParaRPr lang="en-US"/>
          </a:p>
        </p:txBody>
      </p:sp>
      <p:sp>
        <p:nvSpPr>
          <p:cNvPr id="1183746" name="Rectangle 2"/>
          <p:cNvSpPr>
            <a:spLocks noGrp="1" noRot="1" noChangeAspect="1" noChangeArrowheads="1" noTextEdit="1"/>
          </p:cNvSpPr>
          <p:nvPr>
            <p:ph type="sldImg"/>
          </p:nvPr>
        </p:nvSpPr>
        <p:spPr>
          <a:ln/>
        </p:spPr>
      </p:sp>
      <p:sp>
        <p:nvSpPr>
          <p:cNvPr id="118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915E408-F9DC-6246-8F08-C4625718394A}"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3172F42A-C534-4941-8558-C682A2ADE33E}" type="slidenum">
              <a:rPr lang="en-US"/>
              <a:pPr/>
              <a:t>16</a:t>
            </a:fld>
            <a:endParaRPr lang="en-US"/>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r>
              <a:rPr lang="en-US"/>
              <a:t>CiteSeer, which we all know and love, is made possible by the automatic extraction of title and author information from research paper headers and references in order to build the reference graph that we use to find related work.</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28749E7-77B4-CE4B-9269-3C02C26F5F77}"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454B4D45-7F1F-5645-8209-4BFB1F3F3393}" type="slidenum">
              <a:rPr lang="en-US"/>
              <a:pPr/>
              <a:t>18</a:t>
            </a:fld>
            <a:endParaRPr lang="en-US"/>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2C255ED-4F13-4147-BC34-36D1CC7DF7EA}" type="datetime1">
              <a:rPr lang="en-US"/>
              <a:pPr/>
              <a:t>12/6/11</a:t>
            </a:fld>
            <a:endParaRPr lang="en-US"/>
          </a:p>
        </p:txBody>
      </p:sp>
      <p:sp>
        <p:nvSpPr>
          <p:cNvPr id="7" name="Rectangle 7"/>
          <p:cNvSpPr>
            <a:spLocks noGrp="1" noChangeArrowheads="1"/>
          </p:cNvSpPr>
          <p:nvPr>
            <p:ph type="sldNum" sz="quarter" idx="5"/>
          </p:nvPr>
        </p:nvSpPr>
        <p:spPr>
          <a:ln/>
        </p:spPr>
        <p:txBody>
          <a:bodyPr/>
          <a:lstStyle/>
          <a:p>
            <a:fld id="{02F95016-68D8-984E-ADAF-4A1F2F589442}" type="slidenum">
              <a:rPr lang="en-US"/>
              <a:pPr/>
              <a:t>19</a:t>
            </a:fld>
            <a:endParaRPr lang="en-US"/>
          </a:p>
        </p:txBody>
      </p:sp>
      <p:sp>
        <p:nvSpPr>
          <p:cNvPr id="1204226" name="Rectangle 2"/>
          <p:cNvSpPr>
            <a:spLocks noGrp="1" noRot="1" noChangeAspect="1" noChangeArrowheads="1" noTextEdit="1"/>
          </p:cNvSpPr>
          <p:nvPr>
            <p:ph type="sldImg"/>
          </p:nvPr>
        </p:nvSpPr>
        <p:spPr>
          <a:ln/>
        </p:spPr>
      </p:sp>
      <p:sp>
        <p:nvSpPr>
          <p:cNvPr id="1204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68FF519-772A-8A4F-B38A-6F846858C847}" type="datetime1">
              <a:rPr lang="en-US" smtClean="0"/>
              <a:pPr/>
              <a:t>12/6/11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Andrew McCallum, Just Research</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D94FDE-A21F-664A-8326-462F5DAE1D5C}" type="datetime1">
              <a:rPr lang="en-US" smtClean="0"/>
              <a:pPr/>
              <a:t>12/6/11</a:t>
            </a:fld>
            <a:endParaRPr lang="en-US"/>
          </a:p>
        </p:txBody>
      </p:sp>
      <p:sp>
        <p:nvSpPr>
          <p:cNvPr id="5" name="Footer Placeholder 4"/>
          <p:cNvSpPr>
            <a:spLocks noGrp="1"/>
          </p:cNvSpPr>
          <p:nvPr>
            <p:ph type="ftr" sz="quarter" idx="11"/>
          </p:nvPr>
        </p:nvSpPr>
        <p:spPr/>
        <p:txBody>
          <a:bodyPr/>
          <a:lstStyle/>
          <a:p>
            <a:r>
              <a:rPr lang="en-US" smtClean="0"/>
              <a:t>Andrew McCallum, Just Research</a:t>
            </a:r>
            <a:endParaRPr lang="en-US"/>
          </a:p>
        </p:txBody>
      </p:sp>
      <p:sp>
        <p:nvSpPr>
          <p:cNvPr id="6" name="Slide Number Placeholder 5"/>
          <p:cNvSpPr>
            <a:spLocks noGrp="1"/>
          </p:cNvSpPr>
          <p:nvPr>
            <p:ph type="sldNum"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FB7EBD7-26D2-0A42-92E9-AA0675AF300E}" type="datetime1">
              <a:rPr lang="en-US" smtClean="0"/>
              <a:pPr/>
              <a:t>12/6/11</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Andrew McCallum, Just Research</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smtClean="0"/>
            </a:lvl1pPr>
          </a:lstStyle>
          <a:p>
            <a:fld id="{23061638-056D-B749-A638-492CDB850B3D}" type="datetime1">
              <a:rPr lang="en-US"/>
              <a:pPr/>
              <a:t>12/6/11</a:t>
            </a:fld>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r>
              <a:rPr lang="en-US"/>
              <a:t>Andrew McCallum, Just Research</a:t>
            </a:r>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C535353-DB0D-3B48-AF1D-2B29EE67F13C}" type="datetime1">
              <a:rPr lang="en-US" smtClean="0"/>
              <a:pPr/>
              <a:t>12/6/11</a:t>
            </a:fld>
            <a:endParaRPr lang="en-US"/>
          </a:p>
        </p:txBody>
      </p:sp>
      <p:sp>
        <p:nvSpPr>
          <p:cNvPr id="5" name="Footer Placeholder 4"/>
          <p:cNvSpPr>
            <a:spLocks noGrp="1"/>
          </p:cNvSpPr>
          <p:nvPr>
            <p:ph type="ftr" sz="quarter" idx="11"/>
          </p:nvPr>
        </p:nvSpPr>
        <p:spPr/>
        <p:txBody>
          <a:bodyPr/>
          <a:lstStyle/>
          <a:p>
            <a:r>
              <a:rPr lang="en-US" smtClean="0"/>
              <a:t>Andrew McCallum, Just Research</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EDA0815-B377-1C4E-85B1-B5F850C38757}" type="datetime1">
              <a:rPr lang="en-US" smtClean="0"/>
              <a:pPr/>
              <a:t>12/6/11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endParaRPr lang="en-US"/>
          </a:p>
        </p:txBody>
      </p:sp>
      <p:sp>
        <p:nvSpPr>
          <p:cNvPr id="14" name="Footer Placeholder 13"/>
          <p:cNvSpPr>
            <a:spLocks noGrp="1"/>
          </p:cNvSpPr>
          <p:nvPr>
            <p:ph type="ftr" sz="quarter" idx="12"/>
          </p:nvPr>
        </p:nvSpPr>
        <p:spPr/>
        <p:txBody>
          <a:bodyPr/>
          <a:lstStyle/>
          <a:p>
            <a:r>
              <a:rPr lang="en-US" smtClean="0"/>
              <a:t>Andrew McCallum, Just Research</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7019491-F645-5A4B-A64E-3F44C8EA15CD}" type="datetime1">
              <a:rPr lang="en-US" smtClean="0"/>
              <a:pPr/>
              <a:t>12/6/11</a:t>
            </a:fld>
            <a:endParaRPr lang="en-US"/>
          </a:p>
        </p:txBody>
      </p:sp>
      <p:sp>
        <p:nvSpPr>
          <p:cNvPr id="10" name="Slide Number Placeholder 9"/>
          <p:cNvSpPr>
            <a:spLocks noGrp="1"/>
          </p:cNvSpPr>
          <p:nvPr>
            <p:ph type="sldNum" sz="quarter" idx="16"/>
          </p:nvPr>
        </p:nvSpPr>
        <p:spPr/>
        <p:txBody>
          <a:bodyPr rtlCol="0"/>
          <a:lstStyle/>
          <a:p>
            <a:endParaRPr lang="en-US"/>
          </a:p>
        </p:txBody>
      </p:sp>
      <p:sp>
        <p:nvSpPr>
          <p:cNvPr id="12" name="Footer Placeholder 11"/>
          <p:cNvSpPr>
            <a:spLocks noGrp="1"/>
          </p:cNvSpPr>
          <p:nvPr>
            <p:ph type="ftr" sz="quarter" idx="17"/>
          </p:nvPr>
        </p:nvSpPr>
        <p:spPr/>
        <p:txBody>
          <a:bodyPr rtlCol="0"/>
          <a:lstStyle/>
          <a:p>
            <a:r>
              <a:rPr lang="en-US" smtClean="0"/>
              <a:t>Andrew McCallum, Just Research</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DCBA40C-F658-3646-859F-00394DF66EAD}" type="datetime1">
              <a:rPr lang="en-US" smtClean="0"/>
              <a:pPr/>
              <a:t>12/6/11</a:t>
            </a:fld>
            <a:endParaRPr lang="en-US"/>
          </a:p>
        </p:txBody>
      </p:sp>
      <p:sp>
        <p:nvSpPr>
          <p:cNvPr id="12" name="Slide Number Placeholder 11"/>
          <p:cNvSpPr>
            <a:spLocks noGrp="1"/>
          </p:cNvSpPr>
          <p:nvPr>
            <p:ph type="sldNum" sz="quarter" idx="16"/>
          </p:nvPr>
        </p:nvSpPr>
        <p:spPr/>
        <p:txBody>
          <a:bodyPr rtlCol="0"/>
          <a:lstStyle/>
          <a:p>
            <a:endParaRPr lang="en-US"/>
          </a:p>
        </p:txBody>
      </p:sp>
      <p:sp>
        <p:nvSpPr>
          <p:cNvPr id="14" name="Footer Placeholder 13"/>
          <p:cNvSpPr>
            <a:spLocks noGrp="1"/>
          </p:cNvSpPr>
          <p:nvPr>
            <p:ph type="ftr" sz="quarter" idx="17"/>
          </p:nvPr>
        </p:nvSpPr>
        <p:spPr/>
        <p:txBody>
          <a:bodyPr rtlCol="0"/>
          <a:lstStyle/>
          <a:p>
            <a:r>
              <a:rPr lang="en-US" smtClean="0"/>
              <a:t>Andrew McCallum, Just Research</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C75092-A435-7543-B107-F362EBCC296F}" type="datetime1">
              <a:rPr lang="en-US" smtClean="0"/>
              <a:pPr/>
              <a:t>12/6/11</a:t>
            </a:fld>
            <a:endParaRPr lang="en-US"/>
          </a:p>
        </p:txBody>
      </p:sp>
      <p:sp>
        <p:nvSpPr>
          <p:cNvPr id="4" name="Footer Placeholder 3"/>
          <p:cNvSpPr>
            <a:spLocks noGrp="1"/>
          </p:cNvSpPr>
          <p:nvPr>
            <p:ph type="ftr" sz="quarter" idx="11"/>
          </p:nvPr>
        </p:nvSpPr>
        <p:spPr/>
        <p:txBody>
          <a:bodyPr/>
          <a:lstStyle/>
          <a:p>
            <a:r>
              <a:rPr lang="en-US" smtClean="0"/>
              <a:t>Andrew McCallum, Just Research</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0F804-D39A-344B-B909-C4693B7430B3}" type="datetime1">
              <a:rPr lang="en-US" smtClean="0"/>
              <a:pPr/>
              <a:t>12/6/11</a:t>
            </a:fld>
            <a:endParaRPr lang="en-US"/>
          </a:p>
        </p:txBody>
      </p:sp>
      <p:sp>
        <p:nvSpPr>
          <p:cNvPr id="3" name="Footer Placeholder 2"/>
          <p:cNvSpPr>
            <a:spLocks noGrp="1"/>
          </p:cNvSpPr>
          <p:nvPr>
            <p:ph type="ftr" sz="quarter" idx="11"/>
          </p:nvPr>
        </p:nvSpPr>
        <p:spPr/>
        <p:txBody>
          <a:bodyPr/>
          <a:lstStyle/>
          <a:p>
            <a:r>
              <a:rPr lang="en-US" smtClean="0"/>
              <a:t>Andrew McCallum, Just Research</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685AE6-6FB3-A748-B0EC-9101EB63A611}" type="datetime1">
              <a:rPr lang="en-US" smtClean="0"/>
              <a:pPr/>
              <a:t>12/6/11</a:t>
            </a:fld>
            <a:endParaRPr lang="en-US"/>
          </a:p>
        </p:txBody>
      </p:sp>
      <p:sp>
        <p:nvSpPr>
          <p:cNvPr id="6" name="Footer Placeholder 5"/>
          <p:cNvSpPr>
            <a:spLocks noGrp="1"/>
          </p:cNvSpPr>
          <p:nvPr>
            <p:ph type="ftr" sz="quarter" idx="11"/>
          </p:nvPr>
        </p:nvSpPr>
        <p:spPr/>
        <p:txBody>
          <a:bodyPr/>
          <a:lstStyle/>
          <a:p>
            <a:r>
              <a:rPr lang="en-US" smtClean="0"/>
              <a:t>Andrew McCallum, Just Research</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9F4506F-7A01-A847-A528-4410657D5335}" type="datetime1">
              <a:rPr lang="en-US" smtClean="0"/>
              <a:pPr/>
              <a:t>12/6/11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Andrew McCallum, Just Research</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09C4738-29DC-9E45-A38F-FEC1855C0805}" type="datetime1">
              <a:rPr lang="en-US" smtClean="0"/>
              <a:pPr/>
              <a:t>12/6/11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Andrew McCallum, Just Research</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mailto:susan@foodscience.com"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2.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2.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2.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2.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middlebury.edu/~schar/dept/seminars/cs-seminar-2011-12-7-Redmon.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3.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5.xml.rels><?xml version="1.0" encoding="UTF-8" standalone="yes"?>
<Relationships xmlns="http://schemas.openxmlformats.org/package/2006/relationships"><Relationship Id="rId11" Type="http://schemas.openxmlformats.org/officeDocument/2006/relationships/oleObject" Target="../embeddings/Microsoft_Excel_97_-_2004_Worksheet5.xls"/><Relationship Id="rId12" Type="http://schemas.openxmlformats.org/officeDocument/2006/relationships/oleObject" Target="../embeddings/Microsoft_Excel_97_-_2004_Worksheet6.xl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xcel_97_-_2004_Worksheet1.xls"/><Relationship Id="rId4" Type="http://schemas.openxmlformats.org/officeDocument/2006/relationships/image" Target="../media/image24.wmf"/><Relationship Id="rId5" Type="http://schemas.openxmlformats.org/officeDocument/2006/relationships/image" Target="../media/image27.wmf"/><Relationship Id="rId6" Type="http://schemas.openxmlformats.org/officeDocument/2006/relationships/oleObject" Target="../embeddings/Microsoft_Excel_97_-_2004_Worksheet2.xls"/><Relationship Id="rId7" Type="http://schemas.openxmlformats.org/officeDocument/2006/relationships/image" Target="../media/image25.wmf"/><Relationship Id="rId8" Type="http://schemas.openxmlformats.org/officeDocument/2006/relationships/oleObject" Target="../embeddings/Microsoft_Excel_97_-_2004_Worksheet3.xls"/><Relationship Id="rId9" Type="http://schemas.openxmlformats.org/officeDocument/2006/relationships/image" Target="../media/image26.emf"/><Relationship Id="rId10" Type="http://schemas.openxmlformats.org/officeDocument/2006/relationships/oleObject" Target="../embeddings/Microsoft_Excel_97_-_2004_Worksheet4.xls"/></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Excel_97_-_2004_Worksheet7.xls"/><Relationship Id="rId4" Type="http://schemas.openxmlformats.org/officeDocument/2006/relationships/image" Target="../media/image2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Microsoft_Word_97_-_2004_Document8.doc"/><Relationship Id="rId5" Type="http://schemas.openxmlformats.org/officeDocument/2006/relationships/image" Target="../media/image36.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533400" y="1270079"/>
            <a:ext cx="8229600" cy="1107996"/>
          </a:xfrm>
        </p:spPr>
        <p:txBody>
          <a:bodyPr>
            <a:normAutofit fontScale="90000"/>
          </a:bodyPr>
          <a:lstStyle/>
          <a:p>
            <a:pPr algn="ctr"/>
            <a:r>
              <a:rPr lang="en-US" sz="6600" dirty="0" smtClean="0"/>
              <a:t>Information </a:t>
            </a:r>
            <a:r>
              <a:rPr lang="en-US" sz="6600" dirty="0"/>
              <a:t>Extraction</a:t>
            </a:r>
          </a:p>
        </p:txBody>
      </p:sp>
      <p:sp>
        <p:nvSpPr>
          <p:cNvPr id="7" name="Rectangle 3"/>
          <p:cNvSpPr>
            <a:spLocks noGrp="1" noChangeArrowheads="1"/>
          </p:cNvSpPr>
          <p:nvPr>
            <p:ph type="subTitle" idx="1"/>
          </p:nvPr>
        </p:nvSpPr>
        <p:spPr>
          <a:xfrm>
            <a:off x="2362200" y="3810000"/>
            <a:ext cx="6400800" cy="2209800"/>
          </a:xfrm>
        </p:spPr>
        <p:txBody>
          <a:bodyPr>
            <a:normAutofit fontScale="92500" lnSpcReduction="10000"/>
          </a:bodyPr>
          <a:lstStyle/>
          <a:p>
            <a:pPr algn="r" eaLnBrk="1" hangingPunct="1">
              <a:buFont typeface="Wingdings" pitchFamily="-107" charset="2"/>
              <a:buNone/>
            </a:pPr>
            <a:r>
              <a:rPr lang="en-US" sz="3600" dirty="0"/>
              <a:t>David Kauchak</a:t>
            </a:r>
          </a:p>
          <a:p>
            <a:pPr algn="r" eaLnBrk="1" hangingPunct="1">
              <a:buFont typeface="Wingdings" pitchFamily="-107" charset="2"/>
              <a:buNone/>
            </a:pPr>
            <a:r>
              <a:rPr lang="en-US" sz="3600" dirty="0" smtClean="0"/>
              <a:t>cs457</a:t>
            </a:r>
          </a:p>
          <a:p>
            <a:pPr algn="r" eaLnBrk="1" hangingPunct="1">
              <a:buFont typeface="Wingdings" pitchFamily="-107" charset="2"/>
              <a:buNone/>
            </a:pPr>
            <a:r>
              <a:rPr lang="en-US" sz="3600" dirty="0" smtClean="0"/>
              <a:t>Fall 2011</a:t>
            </a:r>
          </a:p>
          <a:p>
            <a:pPr algn="r"/>
            <a:r>
              <a:rPr lang="en-US" sz="1300" i="1" dirty="0" smtClean="0">
                <a:solidFill>
                  <a:srgbClr val="437085"/>
                </a:solidFill>
              </a:rPr>
              <a:t>some content adapted from:</a:t>
            </a:r>
            <a:endParaRPr lang="en-US" sz="1300" dirty="0" smtClean="0"/>
          </a:p>
          <a:p>
            <a:pPr algn="r"/>
            <a:r>
              <a:rPr lang="en-US" sz="1300" dirty="0" smtClean="0"/>
              <a:t>http://www.cs.cmu.edu/~knigam/15-505/ie-lecture.ppt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6"/>
          <p:cNvSpPr txBox="1">
            <a:spLocks noChangeArrowheads="1"/>
          </p:cNvSpPr>
          <p:nvPr/>
        </p:nvSpPr>
        <p:spPr>
          <a:xfrm>
            <a:off x="990600" y="-762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Timeless…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p:cNvPicPr>
            <a:picLocks noChangeAspect="1"/>
          </p:cNvPicPr>
          <p:nvPr/>
        </p:nvPicPr>
        <p:blipFill>
          <a:blip r:embed="rId2"/>
          <a:stretch>
            <a:fillRect/>
          </a:stretch>
        </p:blipFill>
        <p:spPr>
          <a:xfrm>
            <a:off x="1752600" y="914400"/>
            <a:ext cx="4439745" cy="563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idx="4294967295"/>
          </p:nvPr>
        </p:nvSpPr>
        <p:spPr>
          <a:xfrm>
            <a:off x="990600" y="-76200"/>
            <a:ext cx="8153400" cy="990600"/>
          </a:xfrm>
        </p:spPr>
        <p:txBody>
          <a:bodyPr/>
          <a:lstStyle/>
          <a:p>
            <a:r>
              <a:rPr lang="en-US" dirty="0" smtClean="0"/>
              <a:t>A </a:t>
            </a:r>
            <a:r>
              <a:rPr lang="en-US" dirty="0"/>
              <a:t>s</a:t>
            </a:r>
            <a:r>
              <a:rPr lang="en-US" dirty="0" smtClean="0"/>
              <a:t>olution</a:t>
            </a:r>
            <a:endParaRPr lang="en-US" dirty="0"/>
          </a:p>
        </p:txBody>
      </p:sp>
      <p:pic>
        <p:nvPicPr>
          <p:cNvPr id="809987" name="Picture 1027"/>
          <p:cNvPicPr>
            <a:picLocks noChangeAspect="1" noChangeArrowheads="1"/>
          </p:cNvPicPr>
          <p:nvPr/>
        </p:nvPicPr>
        <p:blipFill>
          <a:blip r:embed="rId3"/>
          <a:srcRect r="1163" b="3876"/>
          <a:stretch>
            <a:fillRect/>
          </a:stretch>
        </p:blipFill>
        <p:spPr bwMode="auto">
          <a:xfrm>
            <a:off x="1295400" y="1066800"/>
            <a:ext cx="6477000" cy="4724400"/>
          </a:xfrm>
          <a:prstGeom prst="rect">
            <a:avLst/>
          </a:prstGeom>
          <a:noFill/>
          <a:ln w="9525">
            <a:noFill/>
            <a:miter lim="800000"/>
            <a:headEnd/>
            <a:tailEnd/>
          </a:ln>
          <a:effectLst/>
        </p:spPr>
      </p:pic>
      <p:sp>
        <p:nvSpPr>
          <p:cNvPr id="5" name="TextBox 4"/>
          <p:cNvSpPr txBox="1"/>
          <p:nvPr/>
        </p:nvSpPr>
        <p:spPr>
          <a:xfrm>
            <a:off x="1371600" y="6172200"/>
            <a:ext cx="2500955" cy="461665"/>
          </a:xfrm>
          <a:prstGeom prst="rect">
            <a:avLst/>
          </a:prstGeom>
          <a:noFill/>
        </p:spPr>
        <p:txBody>
          <a:bodyPr wrap="none" rtlCol="0">
            <a:spAutoFit/>
          </a:bodyPr>
          <a:lstStyle/>
          <a:p>
            <a:r>
              <a:rPr lang="en-US" dirty="0" smtClean="0">
                <a:solidFill>
                  <a:srgbClr val="FF0000"/>
                </a:solidFill>
              </a:rPr>
              <a:t>Why is this better?</a:t>
            </a:r>
            <a:endParaRPr lang="en-US" dirty="0">
              <a:solidFill>
                <a:srgbClr val="FF0000"/>
              </a:solidFill>
            </a:endParaRPr>
          </a:p>
        </p:txBody>
      </p:sp>
      <p:sp>
        <p:nvSpPr>
          <p:cNvPr id="6" name="TextBox 5"/>
          <p:cNvSpPr txBox="1"/>
          <p:nvPr/>
        </p:nvSpPr>
        <p:spPr>
          <a:xfrm>
            <a:off x="4509445" y="6172200"/>
            <a:ext cx="2774467" cy="461665"/>
          </a:xfrm>
          <a:prstGeom prst="rect">
            <a:avLst/>
          </a:prstGeom>
          <a:noFill/>
        </p:spPr>
        <p:txBody>
          <a:bodyPr wrap="none" rtlCol="0">
            <a:spAutoFit/>
          </a:bodyPr>
          <a:lstStyle/>
          <a:p>
            <a:r>
              <a:rPr lang="en-US" dirty="0" smtClean="0">
                <a:solidFill>
                  <a:srgbClr val="FF0000"/>
                </a:solidFill>
              </a:rPr>
              <a:t>How does it happen?</a:t>
            </a:r>
            <a:endParaRPr lang="en-US"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8" name="Rectangle 1028"/>
          <p:cNvSpPr>
            <a:spLocks noChangeArrowheads="1"/>
          </p:cNvSpPr>
          <p:nvPr/>
        </p:nvSpPr>
        <p:spPr bwMode="auto">
          <a:xfrm>
            <a:off x="-206375" y="0"/>
            <a:ext cx="9140825" cy="803275"/>
          </a:xfrm>
          <a:prstGeom prst="rect">
            <a:avLst/>
          </a:prstGeom>
          <a:noFill/>
          <a:ln w="9525">
            <a:noFill/>
            <a:miter lim="800000"/>
            <a:headEnd/>
            <a:tailEnd/>
          </a:ln>
        </p:spPr>
        <p:txBody>
          <a:bodyPr>
            <a:prstTxWarp prst="textNoShape">
              <a:avLst/>
            </a:prstTxWarp>
          </a:bodyPr>
          <a:lstStyle/>
          <a:p>
            <a:endParaRPr lang="en-US"/>
          </a:p>
        </p:txBody>
      </p:sp>
      <p:pic>
        <p:nvPicPr>
          <p:cNvPr id="676871" name="Picture 1031" descr="2002_10_14_152651_shot"/>
          <p:cNvPicPr>
            <a:picLocks noChangeAspect="1" noChangeArrowheads="1"/>
          </p:cNvPicPr>
          <p:nvPr/>
        </p:nvPicPr>
        <p:blipFill>
          <a:blip r:embed="rId3"/>
          <a:srcRect/>
          <a:stretch>
            <a:fillRect/>
          </a:stretch>
        </p:blipFill>
        <p:spPr bwMode="auto">
          <a:xfrm>
            <a:off x="1676400" y="166688"/>
            <a:ext cx="7372350" cy="6524625"/>
          </a:xfrm>
          <a:prstGeom prst="rect">
            <a:avLst/>
          </a:prstGeom>
          <a:noFill/>
        </p:spPr>
      </p:pic>
      <p:sp>
        <p:nvSpPr>
          <p:cNvPr id="676872" name="Rectangle 1032"/>
          <p:cNvSpPr>
            <a:spLocks noChangeArrowheads="1"/>
          </p:cNvSpPr>
          <p:nvPr/>
        </p:nvSpPr>
        <p:spPr bwMode="auto">
          <a:xfrm>
            <a:off x="609600" y="3962400"/>
            <a:ext cx="4078288" cy="1550988"/>
          </a:xfrm>
          <a:prstGeom prst="rect">
            <a:avLst/>
          </a:prstGeom>
          <a:solidFill>
            <a:schemeClr val="bg1"/>
          </a:solidFill>
          <a:ln w="28575">
            <a:solidFill>
              <a:schemeClr val="tx1"/>
            </a:solidFill>
            <a:miter lim="800000"/>
            <a:headEnd/>
            <a:tailEnd/>
          </a:ln>
        </p:spPr>
        <p:txBody>
          <a:bodyPr wrap="none" lIns="0" tIns="0" rIns="0" bIns="0">
            <a:prstTxWarp prst="textNoShape">
              <a:avLst/>
            </a:prstTxWarp>
            <a:spAutoFit/>
          </a:bodyPr>
          <a:lstStyle/>
          <a:p>
            <a:r>
              <a:rPr lang="en-US" sz="2800">
                <a:solidFill>
                  <a:srgbClr val="008080"/>
                </a:solidFill>
              </a:rPr>
              <a:t>Job Openings:</a:t>
            </a:r>
          </a:p>
          <a:p>
            <a:r>
              <a:rPr lang="en-US" sz="2400">
                <a:solidFill>
                  <a:srgbClr val="008080"/>
                </a:solidFill>
              </a:rPr>
              <a:t>Category = </a:t>
            </a:r>
            <a:r>
              <a:rPr lang="en-US" sz="2400" i="1">
                <a:solidFill>
                  <a:srgbClr val="008080"/>
                </a:solidFill>
              </a:rPr>
              <a:t>Food Services</a:t>
            </a:r>
          </a:p>
          <a:p>
            <a:r>
              <a:rPr lang="en-US" sz="2400">
                <a:solidFill>
                  <a:srgbClr val="008080"/>
                </a:solidFill>
              </a:rPr>
              <a:t>Keyword = </a:t>
            </a:r>
            <a:r>
              <a:rPr lang="en-US" sz="2400" i="1">
                <a:solidFill>
                  <a:srgbClr val="008080"/>
                </a:solidFill>
              </a:rPr>
              <a:t>Baker</a:t>
            </a:r>
            <a:r>
              <a:rPr lang="en-US" sz="2400">
                <a:solidFill>
                  <a:srgbClr val="008080"/>
                </a:solidFill>
              </a:rPr>
              <a:t> </a:t>
            </a:r>
          </a:p>
          <a:p>
            <a:r>
              <a:rPr lang="en-US" sz="2400">
                <a:solidFill>
                  <a:srgbClr val="008080"/>
                </a:solidFill>
              </a:rPr>
              <a:t>Location = </a:t>
            </a:r>
            <a:r>
              <a:rPr lang="en-US" sz="2400" i="1">
                <a:solidFill>
                  <a:srgbClr val="008080"/>
                </a:solidFill>
              </a:rPr>
              <a:t>Continental  U.S.</a:t>
            </a:r>
            <a:endParaRPr lang="en-US" sz="1400" i="1"/>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4770" name="Picture 2"/>
          <p:cNvPicPr>
            <a:picLocks noChangeAspect="1" noChangeArrowheads="1"/>
          </p:cNvPicPr>
          <p:nvPr/>
        </p:nvPicPr>
        <p:blipFill>
          <a:blip r:embed="rId3"/>
          <a:srcRect/>
          <a:stretch>
            <a:fillRect/>
          </a:stretch>
        </p:blipFill>
        <p:spPr bwMode="auto">
          <a:xfrm>
            <a:off x="238125" y="919163"/>
            <a:ext cx="5622925" cy="5561012"/>
          </a:xfrm>
          <a:prstGeom prst="rect">
            <a:avLst/>
          </a:prstGeom>
          <a:noFill/>
        </p:spPr>
      </p:pic>
      <p:sp>
        <p:nvSpPr>
          <p:cNvPr id="1184771" name="Rectangle 3"/>
          <p:cNvSpPr>
            <a:spLocks noGrp="1" noChangeArrowheads="1"/>
          </p:cNvSpPr>
          <p:nvPr>
            <p:ph type="title" idx="4294967295"/>
          </p:nvPr>
        </p:nvSpPr>
        <p:spPr>
          <a:xfrm>
            <a:off x="304800" y="0"/>
            <a:ext cx="9139237" cy="801688"/>
          </a:xfrm>
          <a:ln/>
        </p:spPr>
        <p:txBody>
          <a:bodyPr lIns="92160" tIns="46080" rIns="92160" bIns="46080">
            <a:norm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t>Extracting Job Openings from the Web </a:t>
            </a:r>
            <a:endParaRPr lang="en-GB" sz="4000" dirty="0"/>
          </a:p>
        </p:txBody>
      </p:sp>
      <p:sp>
        <p:nvSpPr>
          <p:cNvPr id="1184772" name="Oval 4"/>
          <p:cNvSpPr>
            <a:spLocks noChangeArrowheads="1"/>
          </p:cNvSpPr>
          <p:nvPr/>
        </p:nvSpPr>
        <p:spPr bwMode="auto">
          <a:xfrm>
            <a:off x="304800" y="3094038"/>
            <a:ext cx="1123950" cy="244475"/>
          </a:xfrm>
          <a:prstGeom prst="ellipse">
            <a:avLst/>
          </a:prstGeom>
          <a:noFill/>
          <a:ln w="38160">
            <a:solidFill>
              <a:srgbClr val="FF3333"/>
            </a:solidFill>
            <a:round/>
            <a:headEnd/>
            <a:tailEnd/>
          </a:ln>
        </p:spPr>
        <p:txBody>
          <a:bodyPr wrap="none" anchor="ctr">
            <a:prstTxWarp prst="textNoShape">
              <a:avLst/>
            </a:prstTxWarp>
          </a:bodyPr>
          <a:lstStyle/>
          <a:p>
            <a:endParaRPr lang="en-US"/>
          </a:p>
        </p:txBody>
      </p:sp>
      <p:pic>
        <p:nvPicPr>
          <p:cNvPr id="1184773" name="Picture 5"/>
          <p:cNvPicPr>
            <a:picLocks noChangeAspect="1" noChangeArrowheads="1"/>
          </p:cNvPicPr>
          <p:nvPr/>
        </p:nvPicPr>
        <p:blipFill>
          <a:blip r:embed="rId4"/>
          <a:srcRect/>
          <a:stretch>
            <a:fillRect/>
          </a:stretch>
        </p:blipFill>
        <p:spPr bwMode="auto">
          <a:xfrm>
            <a:off x="1763713" y="1143000"/>
            <a:ext cx="5235575" cy="5502275"/>
          </a:xfrm>
          <a:prstGeom prst="rect">
            <a:avLst/>
          </a:prstGeom>
          <a:noFill/>
        </p:spPr>
      </p:pic>
      <p:sp>
        <p:nvSpPr>
          <p:cNvPr id="1184774" name="Line 6"/>
          <p:cNvSpPr>
            <a:spLocks noChangeShapeType="1"/>
          </p:cNvSpPr>
          <p:nvPr/>
        </p:nvSpPr>
        <p:spPr bwMode="auto">
          <a:xfrm flipV="1">
            <a:off x="1303338" y="2044700"/>
            <a:ext cx="976312" cy="1063625"/>
          </a:xfrm>
          <a:prstGeom prst="line">
            <a:avLst/>
          </a:prstGeom>
          <a:noFill/>
          <a:ln w="36720">
            <a:solidFill>
              <a:srgbClr val="FF3333"/>
            </a:solidFill>
            <a:round/>
            <a:headEnd/>
            <a:tailEnd type="triangle" w="lg" len="lg"/>
          </a:ln>
        </p:spPr>
        <p:txBody>
          <a:bodyPr>
            <a:prstTxWarp prst="textNoShape">
              <a:avLst/>
            </a:prstTxWarp>
          </a:bodyPr>
          <a:lstStyle/>
          <a:p>
            <a:endParaRPr lang="en-US"/>
          </a:p>
        </p:txBody>
      </p:sp>
      <p:sp>
        <p:nvSpPr>
          <p:cNvPr id="1184775" name="Text Box 7"/>
          <p:cNvSpPr txBox="1">
            <a:spLocks noChangeArrowheads="1"/>
          </p:cNvSpPr>
          <p:nvPr/>
        </p:nvSpPr>
        <p:spPr bwMode="auto">
          <a:xfrm>
            <a:off x="4954588" y="1143000"/>
            <a:ext cx="4037012" cy="2106613"/>
          </a:xfrm>
          <a:prstGeom prst="rect">
            <a:avLst/>
          </a:prstGeom>
          <a:solidFill>
            <a:schemeClr val="folHlink"/>
          </a:solidFill>
          <a:ln w="9525">
            <a:solidFill>
              <a:schemeClr val="bg2"/>
            </a:solidFill>
            <a:miter lim="800000"/>
            <a:headEnd/>
            <a:tailEnd/>
          </a:ln>
        </p:spPr>
        <p:txBody>
          <a:bodyPr wrap="square" lIns="92160" tIns="46080" rIns="92160" bIns="46080">
            <a:prstTxWarp prst="textNoShape">
              <a:avLst/>
            </a:prstTxWarp>
            <a:spAutoFit/>
          </a:bodyPr>
          <a:lstStyle/>
          <a:p>
            <a:pPr>
              <a:spcBef>
                <a:spcPts val="10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solidFill>
                  <a:schemeClr val="bg2"/>
                </a:solidFill>
                <a:latin typeface="Times New Roman" pitchFamily="-107" charset="0"/>
              </a:rPr>
              <a:t> </a:t>
            </a:r>
            <a:r>
              <a:rPr lang="en-GB" sz="1600" b="0">
                <a:solidFill>
                  <a:srgbClr val="FF0066"/>
                </a:solidFill>
                <a:latin typeface="Times New Roman" pitchFamily="-107" charset="0"/>
              </a:rPr>
              <a:t>Title:</a:t>
            </a:r>
            <a:r>
              <a:rPr lang="en-GB" sz="1600" b="0">
                <a:latin typeface="Times New Roman" pitchFamily="-107" charset="0"/>
              </a:rPr>
              <a:t> Ice Cream Guru</a:t>
            </a:r>
          </a:p>
          <a:p>
            <a:pPr>
              <a:spcBef>
                <a:spcPts val="10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latin typeface="Times New Roman" pitchFamily="-107" charset="0"/>
              </a:rPr>
              <a:t> </a:t>
            </a:r>
            <a:r>
              <a:rPr lang="en-GB" sz="1600" b="0">
                <a:solidFill>
                  <a:srgbClr val="FF0066"/>
                </a:solidFill>
                <a:latin typeface="Times New Roman" pitchFamily="-107" charset="0"/>
              </a:rPr>
              <a:t>Description:</a:t>
            </a:r>
            <a:r>
              <a:rPr lang="en-GB" sz="1600" b="0">
                <a:latin typeface="Times New Roman" pitchFamily="-107" charset="0"/>
              </a:rPr>
              <a:t> If you dream of cold creamy…</a:t>
            </a: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solidFill>
                  <a:srgbClr val="000000"/>
                </a:solidFill>
                <a:latin typeface="Times New Roman" pitchFamily="-107" charset="0"/>
              </a:rPr>
              <a:t> </a:t>
            </a:r>
            <a:r>
              <a:rPr lang="en-GB" sz="1600" b="0">
                <a:solidFill>
                  <a:srgbClr val="FF0066"/>
                </a:solidFill>
                <a:latin typeface="Times New Roman" pitchFamily="-107" charset="0"/>
              </a:rPr>
              <a:t>Contact:</a:t>
            </a:r>
            <a:r>
              <a:rPr lang="en-GB" sz="1600" b="0">
                <a:latin typeface="Times New Roman" pitchFamily="-107" charset="0"/>
              </a:rPr>
              <a:t> </a:t>
            </a:r>
            <a:r>
              <a:rPr lang="en-GB" sz="1600" b="0">
                <a:latin typeface="Times New Roman" pitchFamily="-107" charset="0"/>
                <a:hlinkClick r:id="rId5"/>
              </a:rPr>
              <a:t>susan@foodscience.com</a:t>
            </a:r>
            <a:endParaRPr lang="en-GB" sz="1600" b="0">
              <a:latin typeface="Times New Roman" pitchFamily="-107" charset="0"/>
            </a:endParaRP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latin typeface="Times New Roman" pitchFamily="-107" charset="0"/>
              </a:rPr>
              <a:t> </a:t>
            </a:r>
            <a:r>
              <a:rPr lang="en-GB" sz="1600" b="0">
                <a:solidFill>
                  <a:srgbClr val="FF0066"/>
                </a:solidFill>
                <a:latin typeface="Times New Roman" pitchFamily="-107" charset="0"/>
              </a:rPr>
              <a:t>Category:</a:t>
            </a:r>
            <a:r>
              <a:rPr lang="en-GB" sz="1600" b="0">
                <a:latin typeface="Times New Roman" pitchFamily="-107" charset="0"/>
              </a:rPr>
              <a:t> Travel/Hospitality</a:t>
            </a:r>
            <a:endParaRPr lang="en-GB" sz="1600" b="0">
              <a:solidFill>
                <a:schemeClr val="bg2"/>
              </a:solidFill>
              <a:latin typeface="Times New Roman" pitchFamily="-107" charset="0"/>
            </a:endParaRP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solidFill>
                  <a:srgbClr val="FF0066"/>
                </a:solidFill>
                <a:latin typeface="Times New Roman" pitchFamily="-107" charset="0"/>
              </a:rPr>
              <a:t>  Function:</a:t>
            </a:r>
            <a:r>
              <a:rPr lang="en-GB" sz="1600" b="0">
                <a:latin typeface="Times New Roman" pitchFamily="-107" charset="0"/>
              </a:rPr>
              <a:t> Food Services</a:t>
            </a: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600" b="0">
              <a:latin typeface="Times New Roman" pitchFamily="-107" charset="0"/>
            </a:endParaRPr>
          </a:p>
        </p:txBody>
      </p:sp>
      <p:sp>
        <p:nvSpPr>
          <p:cNvPr id="1184776" name="Line 8"/>
          <p:cNvSpPr>
            <a:spLocks noChangeShapeType="1"/>
          </p:cNvSpPr>
          <p:nvPr/>
        </p:nvSpPr>
        <p:spPr bwMode="auto">
          <a:xfrm flipV="1">
            <a:off x="3810000" y="1371600"/>
            <a:ext cx="1295400" cy="34036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1184777" name="Rectangle 9"/>
          <p:cNvSpPr>
            <a:spLocks noChangeArrowheads="1"/>
          </p:cNvSpPr>
          <p:nvPr/>
        </p:nvSpPr>
        <p:spPr bwMode="auto">
          <a:xfrm>
            <a:off x="3581400" y="4953000"/>
            <a:ext cx="1752600" cy="1574800"/>
          </a:xfrm>
          <a:prstGeom prst="rect">
            <a:avLst/>
          </a:prstGeom>
          <a:noFill/>
          <a:ln w="28575">
            <a:solidFill>
              <a:schemeClr val="accent2"/>
            </a:solidFill>
            <a:miter lim="800000"/>
            <a:headEnd/>
            <a:tailEnd/>
          </a:ln>
          <a:effectLst/>
        </p:spPr>
        <p:txBody>
          <a:bodyPr wrap="none" anchor="ctr">
            <a:prstTxWarp prst="textNoShape">
              <a:avLst/>
            </a:prstTxWarp>
          </a:bodyPr>
          <a:lstStyle/>
          <a:p>
            <a:endParaRPr lang="en-US"/>
          </a:p>
        </p:txBody>
      </p:sp>
      <p:sp>
        <p:nvSpPr>
          <p:cNvPr id="1184778" name="Line 10"/>
          <p:cNvSpPr>
            <a:spLocks noChangeShapeType="1"/>
          </p:cNvSpPr>
          <p:nvPr/>
        </p:nvSpPr>
        <p:spPr bwMode="auto">
          <a:xfrm flipV="1">
            <a:off x="4648200" y="1828800"/>
            <a:ext cx="457200" cy="31242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1184779" name="AutoShape 11"/>
          <p:cNvSpPr>
            <a:spLocks noChangeArrowheads="1"/>
          </p:cNvSpPr>
          <p:nvPr/>
        </p:nvSpPr>
        <p:spPr bwMode="auto">
          <a:xfrm>
            <a:off x="3622675" y="4752975"/>
            <a:ext cx="949325" cy="174625"/>
          </a:xfrm>
          <a:prstGeom prst="roundRect">
            <a:avLst>
              <a:gd name="adj" fmla="val 16667"/>
            </a:avLst>
          </a:prstGeom>
          <a:noFill/>
          <a:ln w="28575">
            <a:solidFill>
              <a:schemeClr val="accent2"/>
            </a:solidFill>
            <a:round/>
            <a:headEnd/>
            <a:tailEnd/>
          </a:ln>
          <a:effectLst/>
        </p:spPr>
        <p:txBody>
          <a:bodyPr wrap="none" anchor="ctr">
            <a:prstTxWarp prst="textNoShape">
              <a:avLst/>
            </a:prstTxWarp>
          </a:bodyPr>
          <a:lstStyle/>
          <a:p>
            <a:endParaRPr lang="en-US"/>
          </a:p>
        </p:txBody>
      </p:sp>
      <p:sp>
        <p:nvSpPr>
          <p:cNvPr id="1184780" name="AutoShape 12"/>
          <p:cNvSpPr>
            <a:spLocks noChangeArrowheads="1"/>
          </p:cNvSpPr>
          <p:nvPr/>
        </p:nvSpPr>
        <p:spPr bwMode="auto">
          <a:xfrm>
            <a:off x="4003675" y="6248400"/>
            <a:ext cx="796925" cy="152400"/>
          </a:xfrm>
          <a:prstGeom prst="roundRect">
            <a:avLst>
              <a:gd name="adj" fmla="val 16667"/>
            </a:avLst>
          </a:prstGeom>
          <a:noFill/>
          <a:ln w="28575">
            <a:solidFill>
              <a:schemeClr val="accent2"/>
            </a:solidFill>
            <a:round/>
            <a:headEnd/>
            <a:tailEnd/>
          </a:ln>
          <a:effectLst/>
        </p:spPr>
        <p:txBody>
          <a:bodyPr wrap="none" anchor="ctr">
            <a:prstTxWarp prst="textNoShape">
              <a:avLst/>
            </a:prstTxWarp>
          </a:bodyPr>
          <a:lstStyle/>
          <a:p>
            <a:endParaRPr lang="en-US"/>
          </a:p>
        </p:txBody>
      </p:sp>
      <p:sp>
        <p:nvSpPr>
          <p:cNvPr id="1184781" name="Line 13"/>
          <p:cNvSpPr>
            <a:spLocks noChangeShapeType="1"/>
          </p:cNvSpPr>
          <p:nvPr/>
        </p:nvSpPr>
        <p:spPr bwMode="auto">
          <a:xfrm flipV="1">
            <a:off x="4648200" y="2133600"/>
            <a:ext cx="533400" cy="41148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idx="4294967295"/>
          </p:nvPr>
        </p:nvSpPr>
        <p:spPr>
          <a:xfrm>
            <a:off x="381000" y="0"/>
            <a:ext cx="8534400" cy="1143000"/>
          </a:xfrm>
        </p:spPr>
        <p:txBody>
          <a:bodyPr/>
          <a:lstStyle/>
          <a:p>
            <a:r>
              <a:rPr lang="en-US" dirty="0" smtClean="0"/>
              <a:t>Another Problem</a:t>
            </a:r>
            <a:endParaRPr lang="en-US" dirty="0"/>
          </a:p>
        </p:txBody>
      </p:sp>
      <p:pic>
        <p:nvPicPr>
          <p:cNvPr id="1178628" name="Picture 4"/>
          <p:cNvPicPr>
            <a:picLocks noChangeAspect="1" noChangeArrowheads="1"/>
          </p:cNvPicPr>
          <p:nvPr/>
        </p:nvPicPr>
        <p:blipFill>
          <a:blip r:embed="rId3"/>
          <a:srcRect r="-1624" b="21832"/>
          <a:stretch>
            <a:fillRect/>
          </a:stretch>
        </p:blipFill>
        <p:spPr bwMode="auto">
          <a:xfrm>
            <a:off x="914400" y="1524000"/>
            <a:ext cx="6858000" cy="487680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idx="4294967295"/>
          </p:nvPr>
        </p:nvSpPr>
        <p:spPr>
          <a:xfrm>
            <a:off x="533400" y="0"/>
            <a:ext cx="8153400" cy="990600"/>
          </a:xfrm>
        </p:spPr>
        <p:txBody>
          <a:bodyPr/>
          <a:lstStyle/>
          <a:p>
            <a:r>
              <a:rPr lang="en-US" dirty="0" smtClean="0"/>
              <a:t>Often structured information in text</a:t>
            </a:r>
            <a:endParaRPr lang="en-US" dirty="0"/>
          </a:p>
        </p:txBody>
      </p:sp>
      <p:pic>
        <p:nvPicPr>
          <p:cNvPr id="1182724" name="Picture 4"/>
          <p:cNvPicPr>
            <a:picLocks noChangeAspect="1" noChangeArrowheads="1"/>
          </p:cNvPicPr>
          <p:nvPr/>
        </p:nvPicPr>
        <p:blipFill>
          <a:blip r:embed="rId3"/>
          <a:srcRect/>
          <a:stretch>
            <a:fillRect/>
          </a:stretch>
        </p:blipFill>
        <p:spPr bwMode="auto">
          <a:xfrm>
            <a:off x="990600" y="1371600"/>
            <a:ext cx="6634163" cy="538480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5074" name="Picture 2"/>
          <p:cNvPicPr>
            <a:picLocks noChangeAspect="1" noChangeArrowheads="1"/>
          </p:cNvPicPr>
          <p:nvPr/>
        </p:nvPicPr>
        <p:blipFill>
          <a:blip r:embed="rId3"/>
          <a:srcRect/>
          <a:stretch>
            <a:fillRect/>
          </a:stretch>
        </p:blipFill>
        <p:spPr bwMode="auto">
          <a:xfrm>
            <a:off x="685800" y="1104900"/>
            <a:ext cx="7620000" cy="5534025"/>
          </a:xfrm>
          <a:prstGeom prst="rect">
            <a:avLst/>
          </a:prstGeom>
          <a:noFill/>
          <a:ln w="9525">
            <a:noFill/>
            <a:miter lim="800000"/>
            <a:headEnd/>
            <a:tailEnd/>
          </a:ln>
          <a:effectLst/>
        </p:spPr>
      </p:pic>
      <p:sp>
        <p:nvSpPr>
          <p:cNvPr id="1155075" name="Rectangle 3"/>
          <p:cNvSpPr>
            <a:spLocks noChangeArrowheads="1"/>
          </p:cNvSpPr>
          <p:nvPr/>
        </p:nvSpPr>
        <p:spPr bwMode="auto">
          <a:xfrm>
            <a:off x="304800" y="76200"/>
            <a:ext cx="8534400" cy="1143000"/>
          </a:xfrm>
          <a:prstGeom prst="rect">
            <a:avLst/>
          </a:prstGeom>
          <a:noFill/>
          <a:ln w="9525">
            <a:noFill/>
            <a:miter lim="800000"/>
            <a:headEnd/>
            <a:tailEnd/>
          </a:ln>
          <a:effectLst/>
        </p:spPr>
        <p:txBody>
          <a:bodyPr anchor="ctr">
            <a:prstTxWarp prst="textNoShape">
              <a:avLst/>
            </a:prstTxWarp>
          </a:bodyPr>
          <a:lstStyle/>
          <a:p>
            <a:pPr algn="ctr"/>
            <a:r>
              <a:rPr lang="en-US" sz="3200" dirty="0" smtClean="0">
                <a:solidFill>
                  <a:schemeClr val="tx2"/>
                </a:solidFill>
              </a:rPr>
              <a:t>Another Problem</a:t>
            </a:r>
            <a:endParaRPr lang="en-US" sz="3200"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219200"/>
            <a:ext cx="7620000" cy="5458937"/>
          </a:xfrm>
          <a:prstGeom prst="rect">
            <a:avLst/>
          </a:prstGeom>
        </p:spPr>
      </p:pic>
      <p:sp>
        <p:nvSpPr>
          <p:cNvPr id="4" name="Rectangle 3"/>
          <p:cNvSpPr>
            <a:spLocks noChangeArrowheads="1"/>
          </p:cNvSpPr>
          <p:nvPr/>
        </p:nvSpPr>
        <p:spPr bwMode="auto">
          <a:xfrm>
            <a:off x="304800" y="76200"/>
            <a:ext cx="8534400" cy="1143000"/>
          </a:xfrm>
          <a:prstGeom prst="rect">
            <a:avLst/>
          </a:prstGeom>
          <a:noFill/>
          <a:ln w="9525">
            <a:noFill/>
            <a:miter lim="800000"/>
            <a:headEnd/>
            <a:tailEnd/>
          </a:ln>
          <a:effectLst/>
        </p:spPr>
        <p:txBody>
          <a:bodyPr anchor="ctr">
            <a:prstTxWarp prst="textNoShape">
              <a:avLst/>
            </a:prstTxWarp>
          </a:bodyPr>
          <a:lstStyle/>
          <a:p>
            <a:pPr algn="ctr"/>
            <a:r>
              <a:rPr lang="en-US" sz="3200" dirty="0" smtClean="0">
                <a:solidFill>
                  <a:schemeClr val="tx2"/>
                </a:solidFill>
              </a:rPr>
              <a:t>And One more</a:t>
            </a:r>
            <a:endParaRPr lang="en-US" sz="3200" dirty="0">
              <a:solidFill>
                <a:schemeClr val="tx2"/>
              </a:solidFill>
            </a:endParaRPr>
          </a:p>
        </p:txBody>
      </p:sp>
      <p:sp>
        <p:nvSpPr>
          <p:cNvPr id="5" name="Rectangle 4"/>
          <p:cNvSpPr/>
          <p:nvPr/>
        </p:nvSpPr>
        <p:spPr bwMode="auto">
          <a:xfrm>
            <a:off x="1371600" y="1600200"/>
            <a:ext cx="3200400" cy="228600"/>
          </a:xfrm>
          <a:prstGeom prst="rect">
            <a:avLst/>
          </a:prstGeom>
          <a:solidFill>
            <a:schemeClr val="accent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Rectangle 5"/>
          <p:cNvSpPr/>
          <p:nvPr/>
        </p:nvSpPr>
        <p:spPr bwMode="auto">
          <a:xfrm>
            <a:off x="6248400" y="1600200"/>
            <a:ext cx="2133600" cy="762000"/>
          </a:xfrm>
          <a:prstGeom prst="rect">
            <a:avLst/>
          </a:prstGeom>
          <a:solidFill>
            <a:schemeClr val="accent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7" name="Rectangle 6"/>
          <p:cNvSpPr/>
          <p:nvPr/>
        </p:nvSpPr>
        <p:spPr bwMode="auto">
          <a:xfrm>
            <a:off x="1600200" y="1828800"/>
            <a:ext cx="457200" cy="152400"/>
          </a:xfrm>
          <a:prstGeom prst="rect">
            <a:avLst/>
          </a:prstGeom>
          <a:solidFill>
            <a:schemeClr val="bg1">
              <a:lumMod val="50000"/>
              <a:alpha val="2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8" name="Rectangle 7"/>
          <p:cNvSpPr/>
          <p:nvPr/>
        </p:nvSpPr>
        <p:spPr bwMode="auto">
          <a:xfrm>
            <a:off x="6172200" y="2819400"/>
            <a:ext cx="2286000" cy="3505200"/>
          </a:xfrm>
          <a:prstGeom prst="rect">
            <a:avLst/>
          </a:prstGeom>
          <a:solidFill>
            <a:schemeClr val="bg1">
              <a:lumMod val="50000"/>
              <a:alpha val="2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Grp="1" noChangeArrowheads="1"/>
          </p:cNvSpPr>
          <p:nvPr>
            <p:ph type="title"/>
          </p:nvPr>
        </p:nvSpPr>
        <p:spPr/>
        <p:txBody>
          <a:bodyPr/>
          <a:lstStyle/>
          <a:p>
            <a:r>
              <a:rPr lang="en-US" smtClean="0"/>
              <a:t>Information Extraction</a:t>
            </a:r>
            <a:endParaRPr lang="en-US" dirty="0"/>
          </a:p>
        </p:txBody>
      </p:sp>
      <p:pic>
        <p:nvPicPr>
          <p:cNvPr id="1157124" name="Picture 4"/>
          <p:cNvPicPr>
            <a:picLocks noChangeAspect="1" noChangeArrowheads="1"/>
          </p:cNvPicPr>
          <p:nvPr/>
        </p:nvPicPr>
        <p:blipFill>
          <a:blip r:embed="rId3"/>
          <a:srcRect l="1891" t="40703" r="28174" b="14233"/>
          <a:stretch>
            <a:fillRect/>
          </a:stretch>
        </p:blipFill>
        <p:spPr bwMode="auto">
          <a:xfrm>
            <a:off x="1219200" y="4063935"/>
            <a:ext cx="5943600" cy="2489265"/>
          </a:xfrm>
          <a:prstGeom prst="rect">
            <a:avLst/>
          </a:prstGeom>
          <a:noFill/>
          <a:ln w="9525">
            <a:noFill/>
            <a:miter lim="800000"/>
            <a:headEnd/>
            <a:tailEnd/>
          </a:ln>
          <a:effectLst/>
        </p:spPr>
      </p:pic>
      <p:sp>
        <p:nvSpPr>
          <p:cNvPr id="6" name="TextBox 5"/>
          <p:cNvSpPr txBox="1"/>
          <p:nvPr/>
        </p:nvSpPr>
        <p:spPr>
          <a:xfrm>
            <a:off x="76200" y="1759803"/>
            <a:ext cx="8803462" cy="830997"/>
          </a:xfrm>
          <a:prstGeom prst="rect">
            <a:avLst/>
          </a:prstGeom>
          <a:noFill/>
        </p:spPr>
        <p:txBody>
          <a:bodyPr wrap="none" rtlCol="0">
            <a:spAutoFit/>
          </a:bodyPr>
          <a:lstStyle/>
          <a:p>
            <a:r>
              <a:rPr lang="en-US" sz="2400" dirty="0" smtClean="0">
                <a:solidFill>
                  <a:srgbClr val="0000FF"/>
                </a:solidFill>
              </a:rPr>
              <a:t>Traditional definition: </a:t>
            </a:r>
            <a:r>
              <a:rPr lang="en-US" sz="2400" dirty="0" smtClean="0"/>
              <a:t>Recovering structured data from text</a:t>
            </a:r>
          </a:p>
          <a:p>
            <a:endParaRPr lang="en-US" sz="2400" dirty="0">
              <a:solidFill>
                <a:srgbClr val="0000FF"/>
              </a:solidFill>
            </a:endParaRPr>
          </a:p>
        </p:txBody>
      </p:sp>
      <p:sp>
        <p:nvSpPr>
          <p:cNvPr id="7" name="TextBox 6"/>
          <p:cNvSpPr txBox="1"/>
          <p:nvPr/>
        </p:nvSpPr>
        <p:spPr>
          <a:xfrm>
            <a:off x="152400" y="2510135"/>
            <a:ext cx="8991600" cy="461665"/>
          </a:xfrm>
          <a:prstGeom prst="rect">
            <a:avLst/>
          </a:prstGeom>
          <a:noFill/>
        </p:spPr>
        <p:txBody>
          <a:bodyPr wrap="square" rtlCol="0">
            <a:spAutoFit/>
          </a:bodyPr>
          <a:lstStyle/>
          <a:p>
            <a:r>
              <a:rPr lang="en-US" sz="2400" dirty="0" smtClean="0">
                <a:solidFill>
                  <a:srgbClr val="FF0000"/>
                </a:solidFill>
              </a:rPr>
              <a:t>What are some of the sub-problems/challenges?</a:t>
            </a:r>
            <a:endParaRPr lang="en-US" sz="24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p:txBody>
          <a:bodyPr/>
          <a:lstStyle/>
          <a:p>
            <a:r>
              <a:rPr lang="en-US" dirty="0" smtClean="0"/>
              <a:t>Information Extraction?</a:t>
            </a:r>
            <a:endParaRPr lang="en-US" dirty="0"/>
          </a:p>
        </p:txBody>
      </p:sp>
      <p:sp>
        <p:nvSpPr>
          <p:cNvPr id="1203203" name="Rectangle 3"/>
          <p:cNvSpPr>
            <a:spLocks noGrp="1" noChangeArrowheads="1"/>
          </p:cNvSpPr>
          <p:nvPr>
            <p:ph sz="quarter" idx="1"/>
          </p:nvPr>
        </p:nvSpPr>
        <p:spPr/>
        <p:txBody>
          <a:bodyPr>
            <a:normAutofit/>
          </a:bodyPr>
          <a:lstStyle/>
          <a:p>
            <a:r>
              <a:rPr lang="en-US" sz="2400" smtClean="0"/>
              <a:t>Recovering structured data from text</a:t>
            </a:r>
          </a:p>
          <a:p>
            <a:pPr lvl="1"/>
            <a:r>
              <a:rPr lang="en-US" sz="2000" smtClean="0"/>
              <a:t>Identifying fields (e.g. named entity recognition)</a:t>
            </a:r>
          </a:p>
          <a:p>
            <a:endParaRPr lang="en-US" sz="2400" dirty="0"/>
          </a:p>
        </p:txBody>
      </p:sp>
      <p:pic>
        <p:nvPicPr>
          <p:cNvPr id="1203204" name="Picture 4"/>
          <p:cNvPicPr>
            <a:picLocks noChangeAspect="1" noChangeArrowheads="1"/>
          </p:cNvPicPr>
          <p:nvPr/>
        </p:nvPicPr>
        <p:blipFill>
          <a:blip r:embed="rId3"/>
          <a:srcRect l="1891" t="40703" r="28174" b="14233"/>
          <a:stretch>
            <a:fillRect/>
          </a:stretch>
        </p:blipFill>
        <p:spPr bwMode="auto">
          <a:xfrm>
            <a:off x="685800" y="3505200"/>
            <a:ext cx="7391400" cy="3095625"/>
          </a:xfrm>
          <a:prstGeom prst="rect">
            <a:avLst/>
          </a:prstGeom>
          <a:noFill/>
          <a:ln w="9525">
            <a:noFill/>
            <a:miter lim="800000"/>
            <a:headEnd/>
            <a:tailEnd/>
          </a:ln>
          <a:effectLst/>
        </p:spPr>
      </p:pic>
      <p:sp>
        <p:nvSpPr>
          <p:cNvPr id="1203205" name="Text Box 5"/>
          <p:cNvSpPr txBox="1">
            <a:spLocks noChangeArrowheads="1"/>
          </p:cNvSpPr>
          <p:nvPr/>
        </p:nvSpPr>
        <p:spPr bwMode="auto">
          <a:xfrm>
            <a:off x="4632325" y="3541713"/>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203206" name="Rectangle 6"/>
          <p:cNvSpPr>
            <a:spLocks noChangeArrowheads="1"/>
          </p:cNvSpPr>
          <p:nvPr/>
        </p:nvSpPr>
        <p:spPr bwMode="auto">
          <a:xfrm>
            <a:off x="3200400" y="39624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pPr algn="ctr"/>
            <a:endParaRPr lang="en-US">
              <a:solidFill>
                <a:schemeClr val="folHlink"/>
              </a:solidFill>
            </a:endParaRPr>
          </a:p>
        </p:txBody>
      </p:sp>
      <p:sp>
        <p:nvSpPr>
          <p:cNvPr id="1203207" name="Rectangle 7"/>
          <p:cNvSpPr>
            <a:spLocks noChangeArrowheads="1"/>
          </p:cNvSpPr>
          <p:nvPr/>
        </p:nvSpPr>
        <p:spPr bwMode="auto">
          <a:xfrm>
            <a:off x="3200400" y="45720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08" name="Rectangle 8"/>
          <p:cNvSpPr>
            <a:spLocks noChangeArrowheads="1"/>
          </p:cNvSpPr>
          <p:nvPr/>
        </p:nvSpPr>
        <p:spPr bwMode="auto">
          <a:xfrm>
            <a:off x="3200400" y="53340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09" name="Rectangle 9"/>
          <p:cNvSpPr>
            <a:spLocks noChangeArrowheads="1"/>
          </p:cNvSpPr>
          <p:nvPr/>
        </p:nvSpPr>
        <p:spPr bwMode="auto">
          <a:xfrm>
            <a:off x="3200400" y="57912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0" name="Rectangle 10"/>
          <p:cNvSpPr>
            <a:spLocks noChangeArrowheads="1"/>
          </p:cNvSpPr>
          <p:nvPr/>
        </p:nvSpPr>
        <p:spPr bwMode="auto">
          <a:xfrm>
            <a:off x="5562600" y="3962400"/>
            <a:ext cx="21336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1" name="Rectangle 11"/>
          <p:cNvSpPr>
            <a:spLocks noChangeArrowheads="1"/>
          </p:cNvSpPr>
          <p:nvPr/>
        </p:nvSpPr>
        <p:spPr bwMode="auto">
          <a:xfrm>
            <a:off x="5562600" y="4572000"/>
            <a:ext cx="21336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2" name="Rectangle 12"/>
          <p:cNvSpPr>
            <a:spLocks noChangeArrowheads="1"/>
          </p:cNvSpPr>
          <p:nvPr/>
        </p:nvSpPr>
        <p:spPr bwMode="auto">
          <a:xfrm>
            <a:off x="5562600" y="5334000"/>
            <a:ext cx="21336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3" name="Rectangle 13"/>
          <p:cNvSpPr>
            <a:spLocks noChangeArrowheads="1"/>
          </p:cNvSpPr>
          <p:nvPr/>
        </p:nvSpPr>
        <p:spPr bwMode="auto">
          <a:xfrm>
            <a:off x="3200400" y="4191000"/>
            <a:ext cx="1905000" cy="304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4" name="Rectangle 14"/>
          <p:cNvSpPr>
            <a:spLocks noChangeArrowheads="1"/>
          </p:cNvSpPr>
          <p:nvPr/>
        </p:nvSpPr>
        <p:spPr bwMode="auto">
          <a:xfrm>
            <a:off x="3200400" y="4800600"/>
            <a:ext cx="1905000" cy="4572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5" name="Rectangle 15"/>
          <p:cNvSpPr>
            <a:spLocks noChangeArrowheads="1"/>
          </p:cNvSpPr>
          <p:nvPr/>
        </p:nvSpPr>
        <p:spPr bwMode="auto">
          <a:xfrm>
            <a:off x="3200400" y="5562600"/>
            <a:ext cx="1905000" cy="1524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6" name="Rectangle 16"/>
          <p:cNvSpPr>
            <a:spLocks noChangeArrowheads="1"/>
          </p:cNvSpPr>
          <p:nvPr/>
        </p:nvSpPr>
        <p:spPr bwMode="auto">
          <a:xfrm>
            <a:off x="3200400" y="6019800"/>
            <a:ext cx="1905000" cy="304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7" name="Rectangle 17"/>
          <p:cNvSpPr>
            <a:spLocks noChangeArrowheads="1"/>
          </p:cNvSpPr>
          <p:nvPr/>
        </p:nvSpPr>
        <p:spPr bwMode="auto">
          <a:xfrm>
            <a:off x="5562600" y="4191000"/>
            <a:ext cx="2133600" cy="304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8" name="Rectangle 18"/>
          <p:cNvSpPr>
            <a:spLocks noChangeArrowheads="1"/>
          </p:cNvSpPr>
          <p:nvPr/>
        </p:nvSpPr>
        <p:spPr bwMode="auto">
          <a:xfrm>
            <a:off x="5562600" y="4800600"/>
            <a:ext cx="2133600" cy="4572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9" name="Rectangle 19"/>
          <p:cNvSpPr>
            <a:spLocks noChangeArrowheads="1"/>
          </p:cNvSpPr>
          <p:nvPr/>
        </p:nvSpPr>
        <p:spPr bwMode="auto">
          <a:xfrm>
            <a:off x="5562600" y="5562600"/>
            <a:ext cx="2133600" cy="685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Projects</a:t>
            </a:r>
          </a:p>
          <a:p>
            <a:pPr lvl="1"/>
            <a:r>
              <a:rPr lang="en-US" dirty="0" smtClean="0"/>
              <a:t>evaluation</a:t>
            </a:r>
          </a:p>
          <a:p>
            <a:pPr lvl="1"/>
            <a:r>
              <a:rPr lang="en-US" dirty="0" err="1" smtClean="0"/>
              <a:t>writeup</a:t>
            </a:r>
            <a:endParaRPr lang="en-US" dirty="0" smtClean="0"/>
          </a:p>
          <a:p>
            <a:pPr lvl="2"/>
            <a:r>
              <a:rPr lang="en-US" dirty="0" smtClean="0"/>
              <a:t>reread the </a:t>
            </a:r>
            <a:r>
              <a:rPr lang="en-US" dirty="0" err="1" smtClean="0"/>
              <a:t>writeup</a:t>
            </a:r>
            <a:r>
              <a:rPr lang="en-US" dirty="0" smtClean="0"/>
              <a:t> section in the final project handout</a:t>
            </a:r>
          </a:p>
          <a:p>
            <a:pPr lvl="2"/>
            <a:r>
              <a:rPr lang="en-US" b="1" dirty="0" smtClean="0">
                <a:solidFill>
                  <a:srgbClr val="FF0000"/>
                </a:solidFill>
              </a:rPr>
              <a:t>NOT</a:t>
            </a:r>
            <a:r>
              <a:rPr lang="en-US" dirty="0" smtClean="0"/>
              <a:t> a report of what happened</a:t>
            </a:r>
          </a:p>
          <a:p>
            <a:pPr lvl="2"/>
            <a:r>
              <a:rPr lang="en-US" dirty="0" smtClean="0"/>
              <a:t>common format</a:t>
            </a:r>
          </a:p>
          <a:p>
            <a:pPr lvl="3"/>
            <a:r>
              <a:rPr lang="en-US" dirty="0" smtClean="0"/>
              <a:t>abstract: high-level summary of the paper, including problem, approach, results and take-home message from paper (1 paragraph)</a:t>
            </a:r>
          </a:p>
          <a:p>
            <a:pPr lvl="3"/>
            <a:r>
              <a:rPr lang="en-US" dirty="0" smtClean="0"/>
              <a:t>introduction: what is the problem, why do we care (cite related papers)</a:t>
            </a:r>
          </a:p>
          <a:p>
            <a:pPr lvl="3"/>
            <a:r>
              <a:rPr lang="en-US" dirty="0" smtClean="0"/>
              <a:t>algorithm/approach: what is your approach</a:t>
            </a:r>
          </a:p>
          <a:p>
            <a:pPr lvl="3"/>
            <a:r>
              <a:rPr lang="en-US" dirty="0" smtClean="0"/>
              <a:t>experiments/results: evaluation metric, experimental setup, results </a:t>
            </a:r>
            <a:r>
              <a:rPr lang="en-US" i="1" dirty="0" smtClean="0"/>
              <a:t>and</a:t>
            </a:r>
            <a:r>
              <a:rPr lang="en-US" dirty="0" smtClean="0"/>
              <a:t> analysis of the results</a:t>
            </a:r>
          </a:p>
          <a:p>
            <a:pPr lvl="3"/>
            <a:r>
              <a:rPr lang="en-US" dirty="0" smtClean="0"/>
              <a:t>conclusion: a paragraph of two wrapping up </a:t>
            </a:r>
          </a:p>
        </p:txBody>
      </p:sp>
    </p:spTree>
    <p:extLst>
      <p:ext uri="{BB962C8B-B14F-4D97-AF65-F5344CB8AC3E}">
        <p14:creationId xmlns:p14="http://schemas.microsoft.com/office/powerpoint/2010/main" val="42651155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p:txBody>
          <a:bodyPr/>
          <a:lstStyle/>
          <a:p>
            <a:r>
              <a:rPr lang="en-US" dirty="0" smtClean="0"/>
              <a:t>Information Extraction?</a:t>
            </a:r>
            <a:endParaRPr lang="en-US" dirty="0"/>
          </a:p>
        </p:txBody>
      </p:sp>
      <p:sp>
        <p:nvSpPr>
          <p:cNvPr id="1205251" name="Rectangle 3"/>
          <p:cNvSpPr>
            <a:spLocks noGrp="1" noChangeArrowheads="1"/>
          </p:cNvSpPr>
          <p:nvPr>
            <p:ph sz="quarter" idx="1"/>
          </p:nvPr>
        </p:nvSpPr>
        <p:spPr/>
        <p:txBody>
          <a:bodyPr>
            <a:normAutofit/>
          </a:bodyPr>
          <a:lstStyle/>
          <a:p>
            <a:r>
              <a:rPr lang="en-US" sz="2400" dirty="0" smtClean="0"/>
              <a:t>Recovering structured data from text</a:t>
            </a:r>
          </a:p>
          <a:p>
            <a:pPr lvl="1"/>
            <a:r>
              <a:rPr lang="en-US" sz="2000" dirty="0" smtClean="0"/>
              <a:t>Identifying fields (e.g. named entity recognition)</a:t>
            </a:r>
          </a:p>
          <a:p>
            <a:pPr lvl="1"/>
            <a:r>
              <a:rPr lang="en-US" sz="2000" dirty="0" smtClean="0"/>
              <a:t>Understanding relations between fields (e.g. record association)</a:t>
            </a:r>
          </a:p>
          <a:p>
            <a:endParaRPr lang="en-US" sz="2400" dirty="0"/>
          </a:p>
        </p:txBody>
      </p:sp>
      <p:pic>
        <p:nvPicPr>
          <p:cNvPr id="1205252" name="Picture 4"/>
          <p:cNvPicPr>
            <a:picLocks noChangeAspect="1" noChangeArrowheads="1"/>
          </p:cNvPicPr>
          <p:nvPr/>
        </p:nvPicPr>
        <p:blipFill>
          <a:blip r:embed="rId3"/>
          <a:srcRect l="1891" t="40703" r="28174" b="14233"/>
          <a:stretch>
            <a:fillRect/>
          </a:stretch>
        </p:blipFill>
        <p:spPr bwMode="auto">
          <a:xfrm>
            <a:off x="685800" y="3505200"/>
            <a:ext cx="7391400" cy="3095625"/>
          </a:xfrm>
          <a:prstGeom prst="rect">
            <a:avLst/>
          </a:prstGeom>
          <a:noFill/>
          <a:ln w="9525">
            <a:noFill/>
            <a:miter lim="800000"/>
            <a:headEnd/>
            <a:tailEnd/>
          </a:ln>
          <a:effectLst/>
        </p:spPr>
      </p:pic>
      <p:sp>
        <p:nvSpPr>
          <p:cNvPr id="1205253" name="Text Box 5"/>
          <p:cNvSpPr txBox="1">
            <a:spLocks noChangeArrowheads="1"/>
          </p:cNvSpPr>
          <p:nvPr/>
        </p:nvSpPr>
        <p:spPr bwMode="auto">
          <a:xfrm>
            <a:off x="4632325" y="3541713"/>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205254" name="Rectangle 6"/>
          <p:cNvSpPr>
            <a:spLocks noChangeArrowheads="1"/>
          </p:cNvSpPr>
          <p:nvPr/>
        </p:nvSpPr>
        <p:spPr bwMode="auto">
          <a:xfrm>
            <a:off x="3200400" y="3962400"/>
            <a:ext cx="1905000" cy="2286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55" name="Rectangle 7"/>
          <p:cNvSpPr>
            <a:spLocks noChangeArrowheads="1"/>
          </p:cNvSpPr>
          <p:nvPr/>
        </p:nvSpPr>
        <p:spPr bwMode="auto">
          <a:xfrm>
            <a:off x="3200400" y="4572000"/>
            <a:ext cx="19050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56" name="Rectangle 8"/>
          <p:cNvSpPr>
            <a:spLocks noChangeArrowheads="1"/>
          </p:cNvSpPr>
          <p:nvPr/>
        </p:nvSpPr>
        <p:spPr bwMode="auto">
          <a:xfrm>
            <a:off x="3200400" y="5334000"/>
            <a:ext cx="1905000" cy="2286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57" name="Rectangle 9"/>
          <p:cNvSpPr>
            <a:spLocks noChangeArrowheads="1"/>
          </p:cNvSpPr>
          <p:nvPr/>
        </p:nvSpPr>
        <p:spPr bwMode="auto">
          <a:xfrm>
            <a:off x="3200400" y="5791200"/>
            <a:ext cx="19050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58" name="Rectangle 10"/>
          <p:cNvSpPr>
            <a:spLocks noChangeArrowheads="1"/>
          </p:cNvSpPr>
          <p:nvPr/>
        </p:nvSpPr>
        <p:spPr bwMode="auto">
          <a:xfrm>
            <a:off x="5562600" y="3962400"/>
            <a:ext cx="21336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59" name="Rectangle 11"/>
          <p:cNvSpPr>
            <a:spLocks noChangeArrowheads="1"/>
          </p:cNvSpPr>
          <p:nvPr/>
        </p:nvSpPr>
        <p:spPr bwMode="auto">
          <a:xfrm>
            <a:off x="5562600" y="4572000"/>
            <a:ext cx="2133600" cy="2286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0" name="Rectangle 12"/>
          <p:cNvSpPr>
            <a:spLocks noChangeArrowheads="1"/>
          </p:cNvSpPr>
          <p:nvPr/>
        </p:nvSpPr>
        <p:spPr bwMode="auto">
          <a:xfrm>
            <a:off x="5562600" y="5334000"/>
            <a:ext cx="21336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1" name="Rectangle 13"/>
          <p:cNvSpPr>
            <a:spLocks noChangeArrowheads="1"/>
          </p:cNvSpPr>
          <p:nvPr/>
        </p:nvSpPr>
        <p:spPr bwMode="auto">
          <a:xfrm>
            <a:off x="3200400" y="4191000"/>
            <a:ext cx="1905000" cy="3048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2" name="Rectangle 14"/>
          <p:cNvSpPr>
            <a:spLocks noChangeArrowheads="1"/>
          </p:cNvSpPr>
          <p:nvPr/>
        </p:nvSpPr>
        <p:spPr bwMode="auto">
          <a:xfrm>
            <a:off x="3200400" y="4800600"/>
            <a:ext cx="1905000" cy="4572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3" name="Rectangle 15"/>
          <p:cNvSpPr>
            <a:spLocks noChangeArrowheads="1"/>
          </p:cNvSpPr>
          <p:nvPr/>
        </p:nvSpPr>
        <p:spPr bwMode="auto">
          <a:xfrm>
            <a:off x="3200400" y="5562600"/>
            <a:ext cx="1905000" cy="1524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4" name="Rectangle 16"/>
          <p:cNvSpPr>
            <a:spLocks noChangeArrowheads="1"/>
          </p:cNvSpPr>
          <p:nvPr/>
        </p:nvSpPr>
        <p:spPr bwMode="auto">
          <a:xfrm>
            <a:off x="3200400" y="6019800"/>
            <a:ext cx="1905000"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5" name="Rectangle 17"/>
          <p:cNvSpPr>
            <a:spLocks noChangeArrowheads="1"/>
          </p:cNvSpPr>
          <p:nvPr/>
        </p:nvSpPr>
        <p:spPr bwMode="auto">
          <a:xfrm>
            <a:off x="5562600" y="4191000"/>
            <a:ext cx="2133600"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6" name="Rectangle 18"/>
          <p:cNvSpPr>
            <a:spLocks noChangeArrowheads="1"/>
          </p:cNvSpPr>
          <p:nvPr/>
        </p:nvSpPr>
        <p:spPr bwMode="auto">
          <a:xfrm>
            <a:off x="5562600" y="4800600"/>
            <a:ext cx="2133600" cy="4572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7" name="Rectangle 19"/>
          <p:cNvSpPr>
            <a:spLocks noChangeArrowheads="1"/>
          </p:cNvSpPr>
          <p:nvPr/>
        </p:nvSpPr>
        <p:spPr bwMode="auto">
          <a:xfrm>
            <a:off x="5562600" y="5562600"/>
            <a:ext cx="2133600" cy="685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p:txBody>
          <a:bodyPr/>
          <a:lstStyle/>
          <a:p>
            <a:r>
              <a:rPr lang="en-US" dirty="0" smtClean="0"/>
              <a:t>Information Extraction?</a:t>
            </a:r>
            <a:endParaRPr lang="en-US" dirty="0"/>
          </a:p>
        </p:txBody>
      </p:sp>
      <p:sp>
        <p:nvSpPr>
          <p:cNvPr id="1192963" name="Rectangle 3"/>
          <p:cNvSpPr>
            <a:spLocks noGrp="1" noChangeArrowheads="1"/>
          </p:cNvSpPr>
          <p:nvPr>
            <p:ph sz="quarter" idx="1"/>
          </p:nvPr>
        </p:nvSpPr>
        <p:spPr/>
        <p:txBody>
          <a:bodyPr>
            <a:normAutofit/>
          </a:bodyPr>
          <a:lstStyle/>
          <a:p>
            <a:r>
              <a:rPr lang="en-US" sz="2400" smtClean="0"/>
              <a:t>Recovering structured data from text</a:t>
            </a:r>
          </a:p>
          <a:p>
            <a:pPr lvl="1"/>
            <a:r>
              <a:rPr lang="en-US" sz="2000" smtClean="0"/>
              <a:t>Identifying fields (e.g. named entity recognition)</a:t>
            </a:r>
          </a:p>
          <a:p>
            <a:pPr lvl="1"/>
            <a:r>
              <a:rPr lang="en-US" sz="2000" smtClean="0"/>
              <a:t>Understanding relations between fields (e.g. record association)</a:t>
            </a:r>
          </a:p>
          <a:p>
            <a:pPr lvl="1"/>
            <a:r>
              <a:rPr lang="en-US" sz="2000" smtClean="0"/>
              <a:t>Normalization and deduplication</a:t>
            </a:r>
            <a:endParaRPr lang="en-US" sz="2000" dirty="0"/>
          </a:p>
        </p:txBody>
      </p:sp>
      <p:pic>
        <p:nvPicPr>
          <p:cNvPr id="1192964" name="Picture 4"/>
          <p:cNvPicPr>
            <a:picLocks noChangeAspect="1" noChangeArrowheads="1"/>
          </p:cNvPicPr>
          <p:nvPr/>
        </p:nvPicPr>
        <p:blipFill>
          <a:blip r:embed="rId3"/>
          <a:srcRect l="18182" t="29337" r="51999" b="38950"/>
          <a:stretch>
            <a:fillRect/>
          </a:stretch>
        </p:blipFill>
        <p:spPr bwMode="auto">
          <a:xfrm>
            <a:off x="228600" y="3657600"/>
            <a:ext cx="3124200" cy="3048000"/>
          </a:xfrm>
          <a:prstGeom prst="rect">
            <a:avLst/>
          </a:prstGeom>
          <a:noFill/>
          <a:ln w="9525">
            <a:solidFill>
              <a:schemeClr val="tx1"/>
            </a:solidFill>
            <a:miter lim="800000"/>
            <a:headEnd/>
            <a:tailEnd/>
          </a:ln>
          <a:effectLst/>
        </p:spPr>
      </p:pic>
      <p:pic>
        <p:nvPicPr>
          <p:cNvPr id="1192965" name="Picture 5"/>
          <p:cNvPicPr>
            <a:picLocks noChangeAspect="1" noChangeArrowheads="1"/>
          </p:cNvPicPr>
          <p:nvPr/>
        </p:nvPicPr>
        <p:blipFill>
          <a:blip r:embed="rId4"/>
          <a:srcRect l="44429" t="67325" r="28174" b="14233"/>
          <a:stretch>
            <a:fillRect/>
          </a:stretch>
        </p:blipFill>
        <p:spPr bwMode="auto">
          <a:xfrm>
            <a:off x="4953000" y="3810000"/>
            <a:ext cx="2895600" cy="1266825"/>
          </a:xfrm>
          <a:prstGeom prst="rect">
            <a:avLst/>
          </a:prstGeom>
          <a:noFill/>
          <a:ln w="9525">
            <a:solidFill>
              <a:schemeClr val="tx1"/>
            </a:solidFill>
            <a:miter lim="800000"/>
            <a:headEnd/>
            <a:tailEnd/>
          </a:ln>
          <a:effectLst/>
        </p:spPr>
      </p:pic>
      <p:pic>
        <p:nvPicPr>
          <p:cNvPr id="1192967" name="Picture 7"/>
          <p:cNvPicPr>
            <a:picLocks noChangeAspect="1" noChangeArrowheads="1"/>
          </p:cNvPicPr>
          <p:nvPr/>
        </p:nvPicPr>
        <p:blipFill>
          <a:blip r:embed="rId5"/>
          <a:srcRect l="16000" t="56293" r="31636" b="27850"/>
          <a:stretch>
            <a:fillRect/>
          </a:stretch>
        </p:blipFill>
        <p:spPr bwMode="auto">
          <a:xfrm>
            <a:off x="3429000" y="5181600"/>
            <a:ext cx="5486400" cy="1524000"/>
          </a:xfrm>
          <a:prstGeom prst="rect">
            <a:avLst/>
          </a:prstGeom>
          <a:noFill/>
          <a:ln w="9525">
            <a:solidFill>
              <a:schemeClr val="tx1"/>
            </a:solid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304800"/>
            <a:ext cx="7772400" cy="1143000"/>
          </a:xfrm>
        </p:spPr>
        <p:txBody>
          <a:bodyPr/>
          <a:lstStyle/>
          <a:p>
            <a:r>
              <a:rPr lang="en-US" dirty="0" smtClean="0"/>
              <a:t>Information extraction</a:t>
            </a:r>
            <a:endParaRPr lang="en-US" dirty="0"/>
          </a:p>
        </p:txBody>
      </p:sp>
      <p:sp>
        <p:nvSpPr>
          <p:cNvPr id="25603" name="Rectangle 3"/>
          <p:cNvSpPr>
            <a:spLocks noGrp="1" noChangeArrowheads="1"/>
          </p:cNvSpPr>
          <p:nvPr>
            <p:ph sz="quarter" idx="1"/>
          </p:nvPr>
        </p:nvSpPr>
        <p:spPr>
          <a:xfrm>
            <a:off x="533400" y="1676400"/>
            <a:ext cx="7772400" cy="2743200"/>
          </a:xfrm>
        </p:spPr>
        <p:txBody>
          <a:bodyPr/>
          <a:lstStyle/>
          <a:p>
            <a:r>
              <a:rPr lang="en-US" sz="2400" dirty="0"/>
              <a:t>Input:  Text Document</a:t>
            </a:r>
          </a:p>
          <a:p>
            <a:pPr lvl="1"/>
            <a:r>
              <a:rPr lang="en-US" sz="2000" dirty="0"/>
              <a:t>Various sources:  web, e-mail, journals, …</a:t>
            </a:r>
          </a:p>
          <a:p>
            <a:r>
              <a:rPr lang="en-US" sz="2400" dirty="0"/>
              <a:t>Output:  </a:t>
            </a:r>
            <a:r>
              <a:rPr lang="en-US" sz="2400" dirty="0" smtClean="0">
                <a:ea typeface="Times New Roman" pitchFamily="-107" charset="0"/>
                <a:cs typeface="Times New Roman" pitchFamily="-107" charset="0"/>
              </a:rPr>
              <a:t>Relevant </a:t>
            </a:r>
            <a:r>
              <a:rPr lang="en-US" sz="2400" dirty="0">
                <a:ea typeface="Times New Roman" pitchFamily="-107" charset="0"/>
                <a:cs typeface="Times New Roman" pitchFamily="-107" charset="0"/>
              </a:rPr>
              <a:t>fragments of </a:t>
            </a:r>
            <a:r>
              <a:rPr lang="en-US" sz="2400" dirty="0" smtClean="0">
                <a:ea typeface="Times New Roman" pitchFamily="-107" charset="0"/>
                <a:cs typeface="Times New Roman" pitchFamily="-107" charset="0"/>
              </a:rPr>
              <a:t>text</a:t>
            </a:r>
            <a:r>
              <a:rPr lang="en-US" sz="2400" dirty="0" smtClean="0"/>
              <a:t> and relations </a:t>
            </a:r>
            <a:r>
              <a:rPr lang="en-US" sz="2400" dirty="0"/>
              <a:t>possibly </a:t>
            </a:r>
            <a:r>
              <a:rPr lang="en-US" sz="2400" dirty="0">
                <a:ea typeface="Times New Roman" pitchFamily="-107" charset="0"/>
                <a:cs typeface="Times New Roman" pitchFamily="-107" charset="0"/>
              </a:rPr>
              <a:t>to be processed later in some automated </a:t>
            </a:r>
            <a:r>
              <a:rPr lang="en-US" sz="2400" dirty="0" smtClean="0">
                <a:ea typeface="Times New Roman" pitchFamily="-107" charset="0"/>
                <a:cs typeface="Times New Roman" pitchFamily="-107" charset="0"/>
              </a:rPr>
              <a:t>way</a:t>
            </a:r>
            <a:endParaRPr lang="en-US" sz="2400" dirty="0"/>
          </a:p>
        </p:txBody>
      </p:sp>
      <p:pic>
        <p:nvPicPr>
          <p:cNvPr id="25604" name="Picture 4" descr="C:\School\Research\bwi\Presentation\documents.jpg"/>
          <p:cNvPicPr>
            <a:picLocks noChangeAspect="1" noChangeArrowheads="1"/>
          </p:cNvPicPr>
          <p:nvPr/>
        </p:nvPicPr>
        <p:blipFill>
          <a:blip r:embed="rId2"/>
          <a:srcRect/>
          <a:stretch>
            <a:fillRect/>
          </a:stretch>
        </p:blipFill>
        <p:spPr bwMode="auto">
          <a:xfrm>
            <a:off x="2057400" y="4114800"/>
            <a:ext cx="1419225" cy="1828800"/>
          </a:xfrm>
          <a:prstGeom prst="rect">
            <a:avLst/>
          </a:prstGeom>
          <a:noFill/>
        </p:spPr>
      </p:pic>
      <p:sp>
        <p:nvSpPr>
          <p:cNvPr id="25605" name="Line 5"/>
          <p:cNvSpPr>
            <a:spLocks noChangeShapeType="1"/>
          </p:cNvSpPr>
          <p:nvPr/>
        </p:nvSpPr>
        <p:spPr bwMode="auto">
          <a:xfrm>
            <a:off x="3657600" y="4724400"/>
            <a:ext cx="381000" cy="0"/>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sp>
        <p:nvSpPr>
          <p:cNvPr id="25606" name="Text Box 6"/>
          <p:cNvSpPr txBox="1">
            <a:spLocks noChangeArrowheads="1"/>
          </p:cNvSpPr>
          <p:nvPr/>
        </p:nvSpPr>
        <p:spPr bwMode="auto">
          <a:xfrm>
            <a:off x="4191000" y="4343400"/>
            <a:ext cx="7620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000" b="1"/>
              <a:t>IE</a:t>
            </a:r>
          </a:p>
        </p:txBody>
      </p:sp>
      <p:sp>
        <p:nvSpPr>
          <p:cNvPr id="25607" name="Line 7"/>
          <p:cNvSpPr>
            <a:spLocks noChangeShapeType="1"/>
          </p:cNvSpPr>
          <p:nvPr/>
        </p:nvSpPr>
        <p:spPr bwMode="auto">
          <a:xfrm>
            <a:off x="5029200" y="4724400"/>
            <a:ext cx="381000" cy="0"/>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pic>
        <p:nvPicPr>
          <p:cNvPr id="25608" name="Picture 8" descr="C:\School\Research\bwi\Presentation\database.gif"/>
          <p:cNvPicPr>
            <a:picLocks noChangeAspect="1" noChangeArrowheads="1"/>
          </p:cNvPicPr>
          <p:nvPr/>
        </p:nvPicPr>
        <p:blipFill>
          <a:blip r:embed="rId3"/>
          <a:srcRect/>
          <a:stretch>
            <a:fillRect/>
          </a:stretch>
        </p:blipFill>
        <p:spPr bwMode="auto">
          <a:xfrm>
            <a:off x="5715000" y="3810000"/>
            <a:ext cx="1185863" cy="1676400"/>
          </a:xfrm>
          <a:prstGeom prst="rect">
            <a:avLst/>
          </a:prstGeom>
          <a:noFill/>
        </p:spPr>
      </p:pic>
      <p:sp>
        <p:nvSpPr>
          <p:cNvPr id="25609" name="Text Box 9"/>
          <p:cNvSpPr txBox="1">
            <a:spLocks noChangeArrowheads="1"/>
          </p:cNvSpPr>
          <p:nvPr/>
        </p:nvSpPr>
        <p:spPr bwMode="auto">
          <a:xfrm>
            <a:off x="5334000" y="5715000"/>
            <a:ext cx="22860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b="1"/>
              <a:t>User Queries</a:t>
            </a:r>
          </a:p>
        </p:txBody>
      </p:sp>
      <p:sp>
        <p:nvSpPr>
          <p:cNvPr id="25610" name="Line 10"/>
          <p:cNvSpPr>
            <a:spLocks noChangeShapeType="1"/>
          </p:cNvSpPr>
          <p:nvPr/>
        </p:nvSpPr>
        <p:spPr bwMode="auto">
          <a:xfrm flipV="1">
            <a:off x="6324600" y="5410200"/>
            <a:ext cx="0" cy="381000"/>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304800" y="76200"/>
            <a:ext cx="6248400" cy="1143000"/>
          </a:xfrm>
        </p:spPr>
        <p:txBody>
          <a:bodyPr>
            <a:normAutofit fontScale="90000"/>
          </a:bodyPr>
          <a:lstStyle/>
          <a:p>
            <a:pPr algn="l"/>
            <a:r>
              <a:rPr lang="en-US" sz="3600" dirty="0"/>
              <a:t>Not all documents are </a:t>
            </a:r>
            <a:br>
              <a:rPr lang="en-US" sz="3600" dirty="0"/>
            </a:br>
            <a:r>
              <a:rPr lang="en-US" sz="3600" dirty="0"/>
              <a:t>created equal…</a:t>
            </a:r>
          </a:p>
        </p:txBody>
      </p:sp>
      <p:sp>
        <p:nvSpPr>
          <p:cNvPr id="26627" name="Rectangle 1027"/>
          <p:cNvSpPr>
            <a:spLocks noGrp="1" noChangeArrowheads="1"/>
          </p:cNvSpPr>
          <p:nvPr>
            <p:ph sz="quarter" idx="1"/>
          </p:nvPr>
        </p:nvSpPr>
        <p:spPr>
          <a:xfrm>
            <a:off x="609600" y="2057400"/>
            <a:ext cx="7772400" cy="2819400"/>
          </a:xfrm>
        </p:spPr>
        <p:txBody>
          <a:bodyPr>
            <a:noAutofit/>
          </a:bodyPr>
          <a:lstStyle/>
          <a:p>
            <a:pPr>
              <a:lnSpc>
                <a:spcPct val="90000"/>
              </a:lnSpc>
            </a:pPr>
            <a:r>
              <a:rPr lang="en-US" sz="2800" dirty="0"/>
              <a:t>Varying regularity</a:t>
            </a:r>
            <a:r>
              <a:rPr lang="en-US" sz="2800" dirty="0" smtClean="0"/>
              <a:t> in </a:t>
            </a:r>
            <a:r>
              <a:rPr lang="en-US" sz="2800" u="sng" dirty="0"/>
              <a:t>document collections</a:t>
            </a:r>
          </a:p>
          <a:p>
            <a:pPr>
              <a:lnSpc>
                <a:spcPct val="90000"/>
              </a:lnSpc>
            </a:pPr>
            <a:r>
              <a:rPr lang="en-US" sz="2800" dirty="0"/>
              <a:t>Natural or unstructured</a:t>
            </a:r>
          </a:p>
          <a:p>
            <a:pPr lvl="1">
              <a:lnSpc>
                <a:spcPct val="90000"/>
              </a:lnSpc>
            </a:pPr>
            <a:r>
              <a:rPr lang="en-US" sz="2400" dirty="0"/>
              <a:t>Little obvious structural information</a:t>
            </a:r>
          </a:p>
          <a:p>
            <a:pPr>
              <a:lnSpc>
                <a:spcPct val="90000"/>
              </a:lnSpc>
            </a:pPr>
            <a:r>
              <a:rPr lang="en-US" sz="2800" dirty="0"/>
              <a:t>Partially structured</a:t>
            </a:r>
          </a:p>
          <a:p>
            <a:pPr lvl="1">
              <a:lnSpc>
                <a:spcPct val="90000"/>
              </a:lnSpc>
            </a:pPr>
            <a:r>
              <a:rPr lang="en-US" sz="2400" dirty="0"/>
              <a:t>Contain some canonical formatting</a:t>
            </a:r>
          </a:p>
          <a:p>
            <a:pPr>
              <a:lnSpc>
                <a:spcPct val="90000"/>
              </a:lnSpc>
            </a:pPr>
            <a:r>
              <a:rPr lang="en-US" sz="2800" dirty="0"/>
              <a:t>Highly structured</a:t>
            </a:r>
          </a:p>
          <a:p>
            <a:pPr lvl="1">
              <a:lnSpc>
                <a:spcPct val="90000"/>
              </a:lnSpc>
            </a:pPr>
            <a:r>
              <a:rPr lang="en-US" sz="2400" dirty="0"/>
              <a:t>Often, automatically generated</a:t>
            </a:r>
          </a:p>
        </p:txBody>
      </p:sp>
      <p:pic>
        <p:nvPicPr>
          <p:cNvPr id="26628" name="Picture 1028" descr="C:\School\Research\bwi\Presentation\documents.jpg"/>
          <p:cNvPicPr>
            <a:picLocks noChangeAspect="1" noChangeArrowheads="1"/>
          </p:cNvPicPr>
          <p:nvPr/>
        </p:nvPicPr>
        <p:blipFill>
          <a:blip r:embed="rId2"/>
          <a:srcRect/>
          <a:stretch>
            <a:fillRect/>
          </a:stretch>
        </p:blipFill>
        <p:spPr bwMode="auto">
          <a:xfrm>
            <a:off x="6248400" y="228600"/>
            <a:ext cx="1825625" cy="1676400"/>
          </a:xfrm>
          <a:prstGeom prst="rect">
            <a:avLst/>
          </a:prstGeom>
          <a:noFill/>
        </p:spPr>
      </p:pic>
      <p:sp>
        <p:nvSpPr>
          <p:cNvPr id="5" name="TextBox 4"/>
          <p:cNvSpPr txBox="1"/>
          <p:nvPr/>
        </p:nvSpPr>
        <p:spPr>
          <a:xfrm>
            <a:off x="2438400" y="5410200"/>
            <a:ext cx="4191000" cy="584776"/>
          </a:xfrm>
          <a:prstGeom prst="rect">
            <a:avLst/>
          </a:prstGeom>
          <a:noFill/>
        </p:spPr>
        <p:txBody>
          <a:bodyPr wrap="square" rtlCol="0">
            <a:spAutoFit/>
          </a:bodyPr>
          <a:lstStyle/>
          <a:p>
            <a:r>
              <a:rPr lang="en-US" sz="3200" dirty="0" smtClean="0">
                <a:solidFill>
                  <a:srgbClr val="FF0000"/>
                </a:solidFill>
              </a:rPr>
              <a:t>Examples?</a:t>
            </a:r>
            <a:endParaRPr lang="en-US" sz="32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0"/>
            <a:ext cx="7772400" cy="1143000"/>
          </a:xfrm>
        </p:spPr>
        <p:txBody>
          <a:bodyPr>
            <a:noAutofit/>
          </a:bodyPr>
          <a:lstStyle/>
          <a:p>
            <a:pPr algn="ctr"/>
            <a:r>
              <a:rPr lang="en-US" sz="3600" dirty="0"/>
              <a:t>Natural Text:  MEDLINE </a:t>
            </a:r>
            <a:br>
              <a:rPr lang="en-US" sz="3600" dirty="0"/>
            </a:br>
            <a:r>
              <a:rPr lang="en-US" sz="3600" dirty="0"/>
              <a:t>Journal Abstracts</a:t>
            </a:r>
          </a:p>
        </p:txBody>
      </p:sp>
      <p:sp>
        <p:nvSpPr>
          <p:cNvPr id="32772" name="Text Box 4"/>
          <p:cNvSpPr txBox="1">
            <a:spLocks noChangeArrowheads="1"/>
          </p:cNvSpPr>
          <p:nvPr/>
        </p:nvSpPr>
        <p:spPr bwMode="auto">
          <a:xfrm>
            <a:off x="381000" y="1828800"/>
            <a:ext cx="8458200" cy="4832092"/>
          </a:xfrm>
          <a:prstGeom prst="rect">
            <a:avLst/>
          </a:prstGeom>
          <a:noFill/>
          <a:ln w="9525">
            <a:solidFill>
              <a:schemeClr val="tx1"/>
            </a:solidFill>
            <a:miter lim="800000"/>
            <a:headEnd/>
            <a:tailEnd/>
          </a:ln>
          <a:effectLst/>
        </p:spPr>
        <p:txBody>
          <a:bodyPr wrap="square">
            <a:prstTxWarp prst="textNoShape">
              <a:avLst/>
            </a:prstTxWarp>
            <a:spAutoFit/>
          </a:bodyPr>
          <a:lstStyle/>
          <a:p>
            <a:r>
              <a:rPr lang="en-US" sz="1400" dirty="0">
                <a:latin typeface="Arial" pitchFamily="-107" charset="0"/>
              </a:rPr>
              <a:t>BACKGROUND: The most challenging aspect of revision hip surgery is the management of bone loss. A reliable and valid measure of bone loss is important since it will aid in future studies of hip revisions and in preoperative planning. We developed a measure of femoral and </a:t>
            </a:r>
            <a:r>
              <a:rPr lang="en-US" sz="1400" dirty="0" err="1">
                <a:latin typeface="Arial" pitchFamily="-107" charset="0"/>
              </a:rPr>
              <a:t>acetabular</a:t>
            </a:r>
            <a:r>
              <a:rPr lang="en-US" sz="1400" dirty="0">
                <a:latin typeface="Arial" pitchFamily="-107" charset="0"/>
              </a:rPr>
              <a:t> bone loss associated with failed total hip </a:t>
            </a:r>
            <a:r>
              <a:rPr lang="en-US" sz="1400" dirty="0" err="1">
                <a:latin typeface="Arial" pitchFamily="-107" charset="0"/>
              </a:rPr>
              <a:t>arthroplasty</a:t>
            </a:r>
            <a:r>
              <a:rPr lang="en-US" sz="1400" dirty="0">
                <a:latin typeface="Arial" pitchFamily="-107" charset="0"/>
              </a:rPr>
              <a:t>. The purpose of the present study was to </a:t>
            </a:r>
            <a:r>
              <a:rPr lang="en-US" sz="1400" dirty="0">
                <a:solidFill>
                  <a:srgbClr val="FF0000"/>
                </a:solidFill>
                <a:latin typeface="Arial" pitchFamily="-107" charset="0"/>
              </a:rPr>
              <a:t>measure the reliability and the </a:t>
            </a:r>
            <a:r>
              <a:rPr lang="en-US" sz="1400" dirty="0" err="1">
                <a:solidFill>
                  <a:srgbClr val="FF0000"/>
                </a:solidFill>
                <a:latin typeface="Arial" pitchFamily="-107" charset="0"/>
              </a:rPr>
              <a:t>intraoperative</a:t>
            </a:r>
            <a:r>
              <a:rPr lang="en-US" sz="1400" dirty="0">
                <a:solidFill>
                  <a:srgbClr val="FF0000"/>
                </a:solidFill>
                <a:latin typeface="Arial" pitchFamily="-107" charset="0"/>
              </a:rPr>
              <a:t> validity of this measure</a:t>
            </a:r>
            <a:r>
              <a:rPr lang="en-US" sz="1400" dirty="0">
                <a:latin typeface="Arial" pitchFamily="-107" charset="0"/>
              </a:rPr>
              <a:t> and to determine how it may be useful in preoperative planning. METHODS: From July 1997 to December 1998, </a:t>
            </a:r>
            <a:r>
              <a:rPr lang="en-US" sz="1400" dirty="0">
                <a:solidFill>
                  <a:srgbClr val="FF0000"/>
                </a:solidFill>
                <a:latin typeface="Arial" pitchFamily="-107" charset="0"/>
              </a:rPr>
              <a:t>forty-five consecutive patients</a:t>
            </a:r>
            <a:r>
              <a:rPr lang="en-US" sz="1400" dirty="0">
                <a:latin typeface="Arial" pitchFamily="-107" charset="0"/>
              </a:rPr>
              <a:t> with a failed hip prosthesis in need of revision surgery were prospectively followed. Three general </a:t>
            </a:r>
            <a:r>
              <a:rPr lang="en-US" sz="1400" dirty="0" err="1">
                <a:latin typeface="Arial" pitchFamily="-107" charset="0"/>
              </a:rPr>
              <a:t>orthopaedic</a:t>
            </a:r>
            <a:r>
              <a:rPr lang="en-US" sz="1400" dirty="0">
                <a:latin typeface="Arial" pitchFamily="-107" charset="0"/>
              </a:rPr>
              <a:t> surgeons were taught the radiographic classification system, and two of them classified standardized preoperative </a:t>
            </a:r>
            <a:r>
              <a:rPr lang="en-US" sz="1400" dirty="0" err="1">
                <a:latin typeface="Arial" pitchFamily="-107" charset="0"/>
              </a:rPr>
              <a:t>anteroposterior</a:t>
            </a:r>
            <a:r>
              <a:rPr lang="en-US" sz="1400" dirty="0">
                <a:latin typeface="Arial" pitchFamily="-107" charset="0"/>
              </a:rPr>
              <a:t> and lateral hip radiographs with use of the system. </a:t>
            </a:r>
            <a:r>
              <a:rPr lang="en-US" sz="1400" dirty="0" err="1">
                <a:latin typeface="Arial" pitchFamily="-107" charset="0"/>
              </a:rPr>
              <a:t>Interobserver</a:t>
            </a:r>
            <a:r>
              <a:rPr lang="en-US" sz="1400" dirty="0">
                <a:latin typeface="Arial" pitchFamily="-107" charset="0"/>
              </a:rPr>
              <a:t> testing was carried out in a </a:t>
            </a:r>
            <a:r>
              <a:rPr lang="en-US" sz="1400" dirty="0">
                <a:solidFill>
                  <a:srgbClr val="FF0000"/>
                </a:solidFill>
                <a:latin typeface="Arial" pitchFamily="-107" charset="0"/>
              </a:rPr>
              <a:t>blinded fashion</a:t>
            </a:r>
            <a:r>
              <a:rPr lang="en-US" sz="1400" dirty="0">
                <a:latin typeface="Arial" pitchFamily="-107" charset="0"/>
              </a:rPr>
              <a:t>. These results were then compared with the </a:t>
            </a:r>
            <a:r>
              <a:rPr lang="en-US" sz="1400" dirty="0" err="1">
                <a:latin typeface="Arial" pitchFamily="-107" charset="0"/>
              </a:rPr>
              <a:t>intraoperative</a:t>
            </a:r>
            <a:r>
              <a:rPr lang="en-US" sz="1400" dirty="0">
                <a:latin typeface="Arial" pitchFamily="-107" charset="0"/>
              </a:rPr>
              <a:t> findings of the third surgeon, who was blinded to the preoperative ratings. Kappa statistics (</a:t>
            </a:r>
            <a:r>
              <a:rPr lang="en-US" sz="1400" dirty="0" err="1">
                <a:latin typeface="Arial" pitchFamily="-107" charset="0"/>
              </a:rPr>
              <a:t>unweighted</a:t>
            </a:r>
            <a:r>
              <a:rPr lang="en-US" sz="1400" dirty="0">
                <a:latin typeface="Arial" pitchFamily="-107" charset="0"/>
              </a:rPr>
              <a:t> and weighted) were used to assess correlation. </a:t>
            </a:r>
            <a:r>
              <a:rPr lang="en-US" sz="1400" dirty="0" err="1">
                <a:latin typeface="Arial" pitchFamily="-107" charset="0"/>
              </a:rPr>
              <a:t>Interobserver</a:t>
            </a:r>
            <a:r>
              <a:rPr lang="en-US" sz="1400" dirty="0">
                <a:latin typeface="Arial" pitchFamily="-107" charset="0"/>
              </a:rPr>
              <a:t> reliability was assessed by examining the agreement between the two preoperative raters. Prognostic validity was assessed by examining the agreement between the assessment by either Rater 1 or Rater 2 and the </a:t>
            </a:r>
            <a:r>
              <a:rPr lang="en-US" sz="1400" dirty="0" err="1">
                <a:latin typeface="Arial" pitchFamily="-107" charset="0"/>
              </a:rPr>
              <a:t>intraoperative</a:t>
            </a:r>
            <a:r>
              <a:rPr lang="en-US" sz="1400" dirty="0">
                <a:latin typeface="Arial" pitchFamily="-107" charset="0"/>
              </a:rPr>
              <a:t> assessment (reference standard). RESULTS: With regard to the assessments of both the femur and the </a:t>
            </a:r>
            <a:r>
              <a:rPr lang="en-US" sz="1400" dirty="0" err="1">
                <a:latin typeface="Arial" pitchFamily="-107" charset="0"/>
              </a:rPr>
              <a:t>acetabulum</a:t>
            </a:r>
            <a:r>
              <a:rPr lang="en-US" sz="1400" dirty="0">
                <a:latin typeface="Arial" pitchFamily="-107" charset="0"/>
              </a:rPr>
              <a:t>, there was significant agreement (</a:t>
            </a:r>
            <a:r>
              <a:rPr lang="en-US" sz="1400" dirty="0" err="1">
                <a:latin typeface="Arial" pitchFamily="-107" charset="0"/>
              </a:rPr>
              <a:t>p</a:t>
            </a:r>
            <a:r>
              <a:rPr lang="en-US" sz="1400" dirty="0">
                <a:latin typeface="Arial" pitchFamily="-107" charset="0"/>
              </a:rPr>
              <a:t> &lt; 0.0001) between the preoperative raters (reliability), with weighted kappa values of &gt;0.75. There was also significant agreement (</a:t>
            </a:r>
            <a:r>
              <a:rPr lang="en-US" sz="1400" dirty="0" err="1">
                <a:latin typeface="Arial" pitchFamily="-107" charset="0"/>
              </a:rPr>
              <a:t>p</a:t>
            </a:r>
            <a:r>
              <a:rPr lang="en-US" sz="1400" dirty="0">
                <a:latin typeface="Arial" pitchFamily="-107" charset="0"/>
              </a:rPr>
              <a:t> &lt; 0.0001) between each rater's assessment and the </a:t>
            </a:r>
            <a:r>
              <a:rPr lang="en-US" sz="1400" dirty="0" err="1">
                <a:latin typeface="Arial" pitchFamily="-107" charset="0"/>
              </a:rPr>
              <a:t>intraoperative</a:t>
            </a:r>
            <a:r>
              <a:rPr lang="en-US" sz="1400" dirty="0">
                <a:latin typeface="Arial" pitchFamily="-107" charset="0"/>
              </a:rPr>
              <a:t> assessment (validity) of both the femur and the </a:t>
            </a:r>
            <a:r>
              <a:rPr lang="en-US" sz="1400" dirty="0" err="1">
                <a:latin typeface="Arial" pitchFamily="-107" charset="0"/>
              </a:rPr>
              <a:t>acetabulum</a:t>
            </a:r>
            <a:r>
              <a:rPr lang="en-US" sz="1400" dirty="0">
                <a:latin typeface="Arial" pitchFamily="-107" charset="0"/>
              </a:rPr>
              <a:t>, with weighted kappa values of &gt;0.75. CONCLUSIONS: With use of the newly developed classification system, preoperative radiographs are reliable and valid for assessment of the severity of bone loss that will be found </a:t>
            </a:r>
            <a:r>
              <a:rPr lang="en-US" sz="1400" dirty="0" err="1">
                <a:latin typeface="Arial" pitchFamily="-107" charset="0"/>
              </a:rPr>
              <a:t>intraoperatively</a:t>
            </a:r>
            <a:r>
              <a:rPr lang="en-US" sz="1400" dirty="0">
                <a:latin typeface="Arial" pitchFamily="-107" charset="0"/>
              </a:rPr>
              <a:t>.</a:t>
            </a:r>
          </a:p>
        </p:txBody>
      </p:sp>
      <p:sp>
        <p:nvSpPr>
          <p:cNvPr id="32774" name="Text Box 6"/>
          <p:cNvSpPr txBox="1">
            <a:spLocks noChangeArrowheads="1"/>
          </p:cNvSpPr>
          <p:nvPr/>
        </p:nvSpPr>
        <p:spPr bwMode="auto">
          <a:xfrm>
            <a:off x="228600" y="1447800"/>
            <a:ext cx="73914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rgbClr val="0000FF"/>
                </a:solidFill>
              </a:rPr>
              <a:t>Extract number of subjects, type of study, conditions, etc.</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0"/>
            <a:ext cx="7772400" cy="1143000"/>
          </a:xfrm>
        </p:spPr>
        <p:txBody>
          <a:bodyPr>
            <a:normAutofit fontScale="90000"/>
          </a:bodyPr>
          <a:lstStyle/>
          <a:p>
            <a:pPr algn="ctr"/>
            <a:r>
              <a:rPr lang="en-US" dirty="0"/>
              <a:t>Partially Structured:  </a:t>
            </a:r>
            <a:br>
              <a:rPr lang="en-US" dirty="0"/>
            </a:br>
            <a:r>
              <a:rPr lang="en-US" dirty="0"/>
              <a:t>Seminar Announcements</a:t>
            </a:r>
          </a:p>
        </p:txBody>
      </p:sp>
      <p:pic>
        <p:nvPicPr>
          <p:cNvPr id="33797" name="Picture 5" descr="C:\School\Research\bwi\Presentation\announce.jpg"/>
          <p:cNvPicPr>
            <a:picLocks noChangeAspect="1" noChangeArrowheads="1"/>
          </p:cNvPicPr>
          <p:nvPr/>
        </p:nvPicPr>
        <p:blipFill>
          <a:blip r:embed="rId2"/>
          <a:srcRect/>
          <a:stretch>
            <a:fillRect/>
          </a:stretch>
        </p:blipFill>
        <p:spPr bwMode="auto">
          <a:xfrm>
            <a:off x="228600" y="2209800"/>
            <a:ext cx="4206875" cy="4419600"/>
          </a:xfrm>
          <a:prstGeom prst="rect">
            <a:avLst/>
          </a:prstGeom>
          <a:noFill/>
        </p:spPr>
      </p:pic>
      <p:pic>
        <p:nvPicPr>
          <p:cNvPr id="33798" name="Picture 6" descr="C:\School\Research\bwi\Presentation\announce2.jpg"/>
          <p:cNvPicPr>
            <a:picLocks noChangeAspect="1" noChangeArrowheads="1"/>
          </p:cNvPicPr>
          <p:nvPr/>
        </p:nvPicPr>
        <p:blipFill>
          <a:blip r:embed="rId3"/>
          <a:srcRect/>
          <a:stretch>
            <a:fillRect/>
          </a:stretch>
        </p:blipFill>
        <p:spPr bwMode="auto">
          <a:xfrm>
            <a:off x="4724400" y="2209800"/>
            <a:ext cx="4206875" cy="4419600"/>
          </a:xfrm>
          <a:prstGeom prst="rect">
            <a:avLst/>
          </a:prstGeom>
          <a:noFill/>
        </p:spPr>
      </p:pic>
      <p:sp>
        <p:nvSpPr>
          <p:cNvPr id="33799" name="Text Box 7"/>
          <p:cNvSpPr txBox="1">
            <a:spLocks noChangeArrowheads="1"/>
          </p:cNvSpPr>
          <p:nvPr/>
        </p:nvSpPr>
        <p:spPr bwMode="auto">
          <a:xfrm>
            <a:off x="2590800" y="1600200"/>
            <a:ext cx="4495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rgbClr val="0000FF"/>
                </a:solidFill>
              </a:rPr>
              <a:t>Extract time, location, speaker, etc.</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0"/>
            <a:ext cx="7772400" cy="1143000"/>
          </a:xfrm>
        </p:spPr>
        <p:txBody>
          <a:bodyPr>
            <a:normAutofit fontScale="90000"/>
          </a:bodyPr>
          <a:lstStyle/>
          <a:p>
            <a:pPr algn="ctr"/>
            <a:r>
              <a:rPr lang="en-US" dirty="0"/>
              <a:t>Highly Structured:  </a:t>
            </a:r>
            <a:br>
              <a:rPr lang="en-US" dirty="0"/>
            </a:br>
            <a:r>
              <a:rPr lang="en-US" dirty="0" err="1"/>
              <a:t>Zagat’s</a:t>
            </a:r>
            <a:r>
              <a:rPr lang="en-US" dirty="0"/>
              <a:t> Reviews</a:t>
            </a:r>
          </a:p>
        </p:txBody>
      </p:sp>
      <p:sp>
        <p:nvSpPr>
          <p:cNvPr id="27655" name="Text Box 7"/>
          <p:cNvSpPr txBox="1">
            <a:spLocks noChangeArrowheads="1"/>
          </p:cNvSpPr>
          <p:nvPr/>
        </p:nvSpPr>
        <p:spPr bwMode="auto">
          <a:xfrm>
            <a:off x="1219200" y="1524000"/>
            <a:ext cx="6400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rgbClr val="0000FF"/>
                </a:solidFill>
              </a:rPr>
              <a:t>Extract restaurant, location, cost, etc.</a:t>
            </a:r>
          </a:p>
        </p:txBody>
      </p:sp>
      <p:pic>
        <p:nvPicPr>
          <p:cNvPr id="27656" name="Picture 8" descr="C:\School\Research\bwi\Presentation\zagats.jpg"/>
          <p:cNvPicPr>
            <a:picLocks noChangeAspect="1" noChangeArrowheads="1"/>
          </p:cNvPicPr>
          <p:nvPr/>
        </p:nvPicPr>
        <p:blipFill>
          <a:blip r:embed="rId2"/>
          <a:srcRect/>
          <a:stretch>
            <a:fillRect/>
          </a:stretch>
        </p:blipFill>
        <p:spPr bwMode="auto">
          <a:xfrm>
            <a:off x="228600" y="2133600"/>
            <a:ext cx="4316413" cy="4495800"/>
          </a:xfrm>
          <a:prstGeom prst="rect">
            <a:avLst/>
          </a:prstGeom>
          <a:noFill/>
        </p:spPr>
      </p:pic>
      <p:pic>
        <p:nvPicPr>
          <p:cNvPr id="27657" name="Picture 9" descr="C:\School\Research\bwi\Presentation\zagats2.jpg"/>
          <p:cNvPicPr>
            <a:picLocks noChangeAspect="1" noChangeArrowheads="1"/>
          </p:cNvPicPr>
          <p:nvPr/>
        </p:nvPicPr>
        <p:blipFill>
          <a:blip r:embed="rId3"/>
          <a:srcRect/>
          <a:stretch>
            <a:fillRect/>
          </a:stretch>
        </p:blipFill>
        <p:spPr bwMode="auto">
          <a:xfrm>
            <a:off x="4724400" y="2133600"/>
            <a:ext cx="4114800" cy="39560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6" name="Rectangle 2"/>
          <p:cNvSpPr>
            <a:spLocks noGrp="1" noChangeArrowheads="1"/>
          </p:cNvSpPr>
          <p:nvPr>
            <p:ph type="title"/>
          </p:nvPr>
        </p:nvSpPr>
        <p:spPr>
          <a:xfrm>
            <a:off x="381000" y="304800"/>
            <a:ext cx="9144000" cy="685800"/>
          </a:xfrm>
        </p:spPr>
        <p:txBody>
          <a:bodyPr>
            <a:normAutofit fontScale="90000"/>
          </a:bodyPr>
          <a:lstStyle/>
          <a:p>
            <a:r>
              <a:rPr lang="en-US" dirty="0" smtClean="0"/>
              <a:t>Information extraction approaches</a:t>
            </a:r>
            <a:endParaRPr lang="en-US" dirty="0"/>
          </a:p>
        </p:txBody>
      </p:sp>
      <p:sp>
        <p:nvSpPr>
          <p:cNvPr id="2192388" name="Text Box 4"/>
          <p:cNvSpPr txBox="1">
            <a:spLocks noChangeArrowheads="1"/>
          </p:cNvSpPr>
          <p:nvPr/>
        </p:nvSpPr>
        <p:spPr bwMode="auto">
          <a:xfrm>
            <a:off x="228600" y="1736725"/>
            <a:ext cx="2986088" cy="504507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800" b="1"/>
              <a:t>For years, </a:t>
            </a:r>
            <a:r>
              <a:rPr lang="en-US" sz="1800" b="1" u="sng">
                <a:solidFill>
                  <a:schemeClr val="accent1"/>
                </a:solidFill>
              </a:rPr>
              <a:t>Microsoft Corporation</a:t>
            </a:r>
            <a:r>
              <a:rPr lang="en-US" sz="1800" b="1"/>
              <a:t> </a:t>
            </a:r>
            <a:r>
              <a:rPr lang="en-US" sz="1800" b="1" u="sng">
                <a:solidFill>
                  <a:schemeClr val="hlink"/>
                </a:solidFill>
              </a:rPr>
              <a:t>CEO</a:t>
            </a:r>
            <a:r>
              <a:rPr lang="en-US" sz="1800" b="1"/>
              <a:t> </a:t>
            </a:r>
            <a:r>
              <a:rPr lang="en-US" sz="1800" b="1" u="sng">
                <a:solidFill>
                  <a:schemeClr val="accent2"/>
                </a:solidFill>
              </a:rPr>
              <a:t>Bill Gates</a:t>
            </a:r>
            <a:r>
              <a:rPr lang="en-US" sz="1800" b="1"/>
              <a:t> was against open source. But today he appears to have changed his mind. "We can be open source. We love the concept of shared source," said </a:t>
            </a:r>
            <a:r>
              <a:rPr lang="en-US" sz="1800" b="1" u="sng">
                <a:solidFill>
                  <a:schemeClr val="accent2"/>
                </a:solidFill>
              </a:rPr>
              <a:t>Bill Veghte</a:t>
            </a:r>
            <a:r>
              <a:rPr lang="en-US" sz="1800" b="1"/>
              <a:t>, a </a:t>
            </a:r>
            <a:r>
              <a:rPr lang="en-US" sz="1800" b="1" u="sng">
                <a:solidFill>
                  <a:schemeClr val="accent1"/>
                </a:solidFill>
              </a:rPr>
              <a:t>Microsoft</a:t>
            </a:r>
            <a:r>
              <a:rPr lang="en-US" sz="1800" b="1"/>
              <a:t> </a:t>
            </a:r>
            <a:r>
              <a:rPr lang="en-US" sz="1800" b="1" u="sng">
                <a:solidFill>
                  <a:schemeClr val="hlink"/>
                </a:solidFill>
              </a:rPr>
              <a:t>VP</a:t>
            </a:r>
            <a:r>
              <a:rPr lang="en-US" sz="1800" b="1"/>
              <a:t>. "That's a super-important shift for us in terms of code access.“</a:t>
            </a:r>
          </a:p>
          <a:p>
            <a:endParaRPr lang="en-US" sz="1800" b="1"/>
          </a:p>
          <a:p>
            <a:r>
              <a:rPr lang="en-US" sz="1800" b="1" u="sng">
                <a:solidFill>
                  <a:schemeClr val="accent2"/>
                </a:solidFill>
              </a:rPr>
              <a:t>Richard Stallman</a:t>
            </a:r>
            <a:r>
              <a:rPr lang="en-US" sz="1800" b="1"/>
              <a:t>, </a:t>
            </a:r>
            <a:r>
              <a:rPr lang="en-US" sz="1800" b="1" u="sng">
                <a:solidFill>
                  <a:schemeClr val="hlink"/>
                </a:solidFill>
              </a:rPr>
              <a:t>founder</a:t>
            </a:r>
            <a:r>
              <a:rPr lang="en-US" sz="1800" b="1"/>
              <a:t> of the </a:t>
            </a:r>
            <a:r>
              <a:rPr lang="en-US" sz="1800" b="1" u="sng">
                <a:solidFill>
                  <a:schemeClr val="accent1"/>
                </a:solidFill>
              </a:rPr>
              <a:t>Free Software Foundation</a:t>
            </a:r>
            <a:r>
              <a:rPr lang="en-US" sz="1800" b="1"/>
              <a:t>, countered saying…</a:t>
            </a:r>
          </a:p>
        </p:txBody>
      </p:sp>
      <p:grpSp>
        <p:nvGrpSpPr>
          <p:cNvPr id="17" name="Group 16"/>
          <p:cNvGrpSpPr/>
          <p:nvPr/>
        </p:nvGrpSpPr>
        <p:grpSpPr>
          <a:xfrm>
            <a:off x="3352800" y="2438400"/>
            <a:ext cx="5613400" cy="1295400"/>
            <a:chOff x="3303588" y="3702050"/>
            <a:chExt cx="5613400" cy="1295400"/>
          </a:xfrm>
        </p:grpSpPr>
        <p:sp>
          <p:nvSpPr>
            <p:cNvPr id="2192389" name="Text Box 5"/>
            <p:cNvSpPr txBox="1">
              <a:spLocks noChangeArrowheads="1"/>
            </p:cNvSpPr>
            <p:nvPr/>
          </p:nvSpPr>
          <p:spPr bwMode="auto">
            <a:xfrm>
              <a:off x="3340100" y="3721100"/>
              <a:ext cx="5372100" cy="1190625"/>
            </a:xfrm>
            <a:prstGeom prst="rect">
              <a:avLst/>
            </a:prstGeom>
            <a:noFill/>
            <a:ln w="9525">
              <a:noFill/>
              <a:miter lim="800000"/>
              <a:headEnd/>
              <a:tailEnd/>
            </a:ln>
            <a:effectLst/>
          </p:spPr>
          <p:txBody>
            <a:bodyPr wrap="none">
              <a:prstTxWarp prst="textNoShape">
                <a:avLst/>
              </a:prstTxWarp>
              <a:spAutoFit/>
            </a:bodyPr>
            <a:lstStyle/>
            <a:p>
              <a:r>
                <a:rPr lang="en-US" sz="1800" b="1" u="sng">
                  <a:latin typeface="Courier New" charset="0"/>
                </a:rPr>
                <a:t>Name              Title   Organization</a:t>
              </a:r>
            </a:p>
            <a:p>
              <a:r>
                <a:rPr lang="en-US" sz="1800" b="1">
                  <a:solidFill>
                    <a:schemeClr val="accent2"/>
                  </a:solidFill>
                  <a:latin typeface="Courier New" charset="0"/>
                </a:rPr>
                <a:t>Bill Gates</a:t>
              </a:r>
              <a:r>
                <a:rPr lang="en-US" sz="1800" b="1">
                  <a:latin typeface="Courier New" charset="0"/>
                </a:rPr>
                <a:t>        </a:t>
              </a:r>
              <a:r>
                <a:rPr lang="en-US" sz="1800" b="1">
                  <a:solidFill>
                    <a:schemeClr val="hlink"/>
                  </a:solidFill>
                  <a:latin typeface="Courier New" charset="0"/>
                </a:rPr>
                <a:t>CEO</a:t>
              </a:r>
              <a:r>
                <a:rPr lang="en-US" sz="1800" b="1">
                  <a:latin typeface="Courier New" charset="0"/>
                </a:rPr>
                <a:t>      </a:t>
              </a:r>
              <a:r>
                <a:rPr lang="en-US" sz="1800" b="1">
                  <a:solidFill>
                    <a:schemeClr val="accent1"/>
                  </a:solidFill>
                  <a:latin typeface="Courier New" charset="0"/>
                </a:rPr>
                <a:t>Microsoft</a:t>
              </a:r>
            </a:p>
            <a:p>
              <a:r>
                <a:rPr lang="en-US" sz="1800" b="1">
                  <a:solidFill>
                    <a:schemeClr val="accent2"/>
                  </a:solidFill>
                  <a:latin typeface="Courier New" charset="0"/>
                </a:rPr>
                <a:t>Bill Veghte</a:t>
              </a:r>
              <a:r>
                <a:rPr lang="en-US" sz="1800" b="1">
                  <a:latin typeface="Courier New" charset="0"/>
                </a:rPr>
                <a:t>       </a:t>
              </a:r>
              <a:r>
                <a:rPr lang="en-US" sz="1800" b="1">
                  <a:solidFill>
                    <a:schemeClr val="hlink"/>
                  </a:solidFill>
                  <a:latin typeface="Courier New" charset="0"/>
                </a:rPr>
                <a:t>VP</a:t>
              </a:r>
              <a:r>
                <a:rPr lang="en-US" sz="1800" b="1">
                  <a:latin typeface="Courier New" charset="0"/>
                </a:rPr>
                <a:t>       </a:t>
              </a:r>
              <a:r>
                <a:rPr lang="en-US" sz="1800" b="1">
                  <a:solidFill>
                    <a:schemeClr val="accent1"/>
                  </a:solidFill>
                  <a:latin typeface="Courier New" charset="0"/>
                </a:rPr>
                <a:t>Microsoft</a:t>
              </a:r>
            </a:p>
            <a:p>
              <a:r>
                <a:rPr lang="en-US" sz="1800" b="1">
                  <a:solidFill>
                    <a:schemeClr val="accent2"/>
                  </a:solidFill>
                  <a:latin typeface="Courier New" charset="0"/>
                </a:rPr>
                <a:t>Richard Stallman</a:t>
              </a:r>
              <a:r>
                <a:rPr lang="en-US" sz="1800" b="1">
                  <a:latin typeface="Courier New" charset="0"/>
                </a:rPr>
                <a:t>  </a:t>
              </a:r>
              <a:r>
                <a:rPr lang="en-US" sz="1800" b="1">
                  <a:solidFill>
                    <a:schemeClr val="hlink"/>
                  </a:solidFill>
                  <a:latin typeface="Courier New" charset="0"/>
                </a:rPr>
                <a:t>Founder</a:t>
              </a:r>
              <a:r>
                <a:rPr lang="en-US" sz="1800" b="1">
                  <a:latin typeface="Courier New" charset="0"/>
                </a:rPr>
                <a:t>  </a:t>
              </a:r>
              <a:r>
                <a:rPr lang="en-US" sz="1800" b="1">
                  <a:solidFill>
                    <a:schemeClr val="accent1"/>
                  </a:solidFill>
                  <a:latin typeface="Courier New" charset="0"/>
                </a:rPr>
                <a:t>Free Soft..</a:t>
              </a:r>
            </a:p>
          </p:txBody>
        </p:sp>
        <p:sp>
          <p:nvSpPr>
            <p:cNvPr id="2192392" name="Rectangle 8"/>
            <p:cNvSpPr>
              <a:spLocks noChangeArrowheads="1"/>
            </p:cNvSpPr>
            <p:nvPr/>
          </p:nvSpPr>
          <p:spPr bwMode="auto">
            <a:xfrm>
              <a:off x="3303588" y="3702050"/>
              <a:ext cx="5613400" cy="1295400"/>
            </a:xfrm>
            <a:prstGeom prst="rect">
              <a:avLst/>
            </a:prstGeom>
            <a:noFill/>
            <a:ln w="9525">
              <a:solidFill>
                <a:schemeClr val="tx1"/>
              </a:solidFill>
              <a:miter lim="800000"/>
              <a:headEnd/>
              <a:tailEnd/>
            </a:ln>
            <a:effectLst/>
          </p:spPr>
          <p:txBody>
            <a:bodyPr anchor="ctr">
              <a:prstTxWarp prst="textNoShape">
                <a:avLst/>
              </a:prstTxWarp>
              <a:spAutoFit/>
            </a:bodyPr>
            <a:lstStyle/>
            <a:p>
              <a:endParaRPr lang="en-US" dirty="0"/>
            </a:p>
          </p:txBody>
        </p:sp>
      </p:grpSp>
      <p:sp>
        <p:nvSpPr>
          <p:cNvPr id="2192395" name="Text Box 11"/>
          <p:cNvSpPr txBox="1">
            <a:spLocks noChangeArrowheads="1"/>
          </p:cNvSpPr>
          <p:nvPr/>
        </p:nvSpPr>
        <p:spPr bwMode="auto">
          <a:xfrm>
            <a:off x="63500" y="4203700"/>
            <a:ext cx="603250" cy="304800"/>
          </a:xfrm>
          <a:prstGeom prst="rect">
            <a:avLst/>
          </a:prstGeom>
          <a:noFill/>
          <a:ln w="9525">
            <a:noFill/>
            <a:miter lim="800000"/>
            <a:headEnd/>
            <a:tailEnd/>
          </a:ln>
          <a:effectLst/>
        </p:spPr>
        <p:txBody>
          <a:bodyPr wrap="none" lIns="0" tIns="0" rIns="0" bIns="0">
            <a:prstTxWarp prst="textNoShape">
              <a:avLst/>
            </a:prstTxWarp>
          </a:bodyPr>
          <a:lstStyle/>
          <a:p>
            <a:pPr marL="742950" indent="-285750">
              <a:spcBef>
                <a:spcPct val="20000"/>
              </a:spcBef>
              <a:buClr>
                <a:schemeClr val="accent2"/>
              </a:buClr>
            </a:pPr>
            <a:endParaRPr kumimoji="1" lang="en-US" sz="1400"/>
          </a:p>
        </p:txBody>
      </p:sp>
      <p:sp>
        <p:nvSpPr>
          <p:cNvPr id="18" name="TextBox 17"/>
          <p:cNvSpPr txBox="1"/>
          <p:nvPr/>
        </p:nvSpPr>
        <p:spPr>
          <a:xfrm>
            <a:off x="3886200" y="5181600"/>
            <a:ext cx="5105400" cy="1200328"/>
          </a:xfrm>
          <a:prstGeom prst="rect">
            <a:avLst/>
          </a:prstGeom>
          <a:noFill/>
        </p:spPr>
        <p:txBody>
          <a:bodyPr wrap="square" rtlCol="0">
            <a:spAutoFit/>
          </a:bodyPr>
          <a:lstStyle/>
          <a:p>
            <a:r>
              <a:rPr lang="en-US" sz="2400" dirty="0" smtClean="0">
                <a:solidFill>
                  <a:srgbClr val="FF0000"/>
                </a:solidFill>
              </a:rPr>
              <a:t>How can we do this?  Can we utilize any tools/approaches we’ve seen so far?</a:t>
            </a:r>
            <a:endParaRPr lang="en-US" sz="2400" dirty="0">
              <a:solidFill>
                <a:srgbClr val="FF0000"/>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p:txBody>
          <a:bodyPr>
            <a:normAutofit fontScale="90000"/>
          </a:bodyPr>
          <a:lstStyle/>
          <a:p>
            <a:r>
              <a:rPr lang="en-US"/>
              <a:t>IE Posed as a Machine Learning Task</a:t>
            </a:r>
          </a:p>
        </p:txBody>
      </p:sp>
      <p:sp>
        <p:nvSpPr>
          <p:cNvPr id="1209347" name="Rectangle 3"/>
          <p:cNvSpPr>
            <a:spLocks noGrp="1" noChangeArrowheads="1"/>
          </p:cNvSpPr>
          <p:nvPr>
            <p:ph sz="quarter" idx="1"/>
          </p:nvPr>
        </p:nvSpPr>
        <p:spPr>
          <a:xfrm>
            <a:off x="304800" y="1752600"/>
            <a:ext cx="8153400" cy="1600200"/>
          </a:xfrm>
        </p:spPr>
        <p:txBody>
          <a:bodyPr>
            <a:normAutofit/>
          </a:bodyPr>
          <a:lstStyle/>
          <a:p>
            <a:r>
              <a:rPr lang="en-US" sz="2800" dirty="0"/>
              <a:t>Training data: documents marked up with ground truth</a:t>
            </a:r>
            <a:endParaRPr lang="en-US" sz="2800" dirty="0" smtClean="0"/>
          </a:p>
          <a:p>
            <a:r>
              <a:rPr lang="en-US" sz="2800" dirty="0" smtClean="0"/>
              <a:t>Extract features around words/information</a:t>
            </a:r>
          </a:p>
          <a:p>
            <a:r>
              <a:rPr lang="en-US" sz="2800" dirty="0" smtClean="0"/>
              <a:t>Pose as a classification problem</a:t>
            </a:r>
          </a:p>
        </p:txBody>
      </p:sp>
      <p:sp>
        <p:nvSpPr>
          <p:cNvPr id="1209360" name="Text Box 16"/>
          <p:cNvSpPr txBox="1">
            <a:spLocks noChangeArrowheads="1"/>
          </p:cNvSpPr>
          <p:nvPr/>
        </p:nvSpPr>
        <p:spPr bwMode="auto">
          <a:xfrm>
            <a:off x="625475" y="3824288"/>
            <a:ext cx="7905750" cy="366712"/>
          </a:xfrm>
          <a:prstGeom prst="rect">
            <a:avLst/>
          </a:prstGeom>
          <a:solidFill>
            <a:schemeClr val="bg1"/>
          </a:solidFill>
          <a:ln w="9525">
            <a:noFill/>
            <a:miter lim="800000"/>
            <a:headEnd/>
            <a:tailEnd/>
          </a:ln>
          <a:effectLst/>
        </p:spPr>
        <p:txBody>
          <a:bodyPr wrap="none">
            <a:prstTxWarp prst="textNoShape">
              <a:avLst/>
            </a:prstTxWarp>
            <a:spAutoFit/>
          </a:bodyPr>
          <a:lstStyle/>
          <a:p>
            <a:r>
              <a:rPr lang="en-US"/>
              <a:t>00  :  pm  Place   :   Wean  Hall  Rm  5409  Speaker   :   Sebastian  Thrun</a:t>
            </a:r>
          </a:p>
        </p:txBody>
      </p:sp>
      <p:sp>
        <p:nvSpPr>
          <p:cNvPr id="1209361" name="Freeform 17"/>
          <p:cNvSpPr>
            <a:spLocks/>
          </p:cNvSpPr>
          <p:nvPr/>
        </p:nvSpPr>
        <p:spPr bwMode="auto">
          <a:xfrm>
            <a:off x="2851150" y="4267200"/>
            <a:ext cx="2286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209362" name="Freeform 18"/>
          <p:cNvSpPr>
            <a:spLocks/>
          </p:cNvSpPr>
          <p:nvPr/>
        </p:nvSpPr>
        <p:spPr bwMode="auto">
          <a:xfrm>
            <a:off x="5289550" y="4267200"/>
            <a:ext cx="31242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209363" name="Freeform 19"/>
          <p:cNvSpPr>
            <a:spLocks/>
          </p:cNvSpPr>
          <p:nvPr/>
        </p:nvSpPr>
        <p:spPr bwMode="auto">
          <a:xfrm>
            <a:off x="717550" y="4267200"/>
            <a:ext cx="1905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209370" name="Text Box 26"/>
          <p:cNvSpPr txBox="1">
            <a:spLocks noChangeArrowheads="1"/>
          </p:cNvSpPr>
          <p:nvPr/>
        </p:nvSpPr>
        <p:spPr bwMode="auto">
          <a:xfrm>
            <a:off x="1346200" y="4419600"/>
            <a:ext cx="666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prefix</a:t>
            </a:r>
          </a:p>
        </p:txBody>
      </p:sp>
      <p:sp>
        <p:nvSpPr>
          <p:cNvPr id="1209371" name="Text Box 27"/>
          <p:cNvSpPr txBox="1">
            <a:spLocks noChangeArrowheads="1"/>
          </p:cNvSpPr>
          <p:nvPr/>
        </p:nvSpPr>
        <p:spPr bwMode="auto">
          <a:xfrm>
            <a:off x="3613150" y="4419600"/>
            <a:ext cx="920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contents</a:t>
            </a:r>
          </a:p>
        </p:txBody>
      </p:sp>
      <p:sp>
        <p:nvSpPr>
          <p:cNvPr id="1209372" name="Text Box 28"/>
          <p:cNvSpPr txBox="1">
            <a:spLocks noChangeArrowheads="1"/>
          </p:cNvSpPr>
          <p:nvPr/>
        </p:nvSpPr>
        <p:spPr bwMode="auto">
          <a:xfrm>
            <a:off x="6538913" y="4419600"/>
            <a:ext cx="655637"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suffix</a:t>
            </a:r>
          </a:p>
        </p:txBody>
      </p:sp>
      <p:sp>
        <p:nvSpPr>
          <p:cNvPr id="1209373" name="Text Box 29"/>
          <p:cNvSpPr txBox="1">
            <a:spLocks noChangeArrowheads="1"/>
          </p:cNvSpPr>
          <p:nvPr/>
        </p:nvSpPr>
        <p:spPr bwMode="auto">
          <a:xfrm>
            <a:off x="152400" y="3860800"/>
            <a:ext cx="412750" cy="36671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209374" name="Text Box 30"/>
          <p:cNvSpPr txBox="1">
            <a:spLocks noChangeArrowheads="1"/>
          </p:cNvSpPr>
          <p:nvPr/>
        </p:nvSpPr>
        <p:spPr bwMode="auto">
          <a:xfrm>
            <a:off x="8594725" y="3838575"/>
            <a:ext cx="412750" cy="36671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4" name="TextBox 13"/>
          <p:cNvSpPr txBox="1"/>
          <p:nvPr/>
        </p:nvSpPr>
        <p:spPr>
          <a:xfrm>
            <a:off x="1828800" y="5562600"/>
            <a:ext cx="4818747" cy="461665"/>
          </a:xfrm>
          <a:prstGeom prst="rect">
            <a:avLst/>
          </a:prstGeom>
          <a:noFill/>
        </p:spPr>
        <p:txBody>
          <a:bodyPr wrap="none" rtlCol="0">
            <a:spAutoFit/>
          </a:bodyPr>
          <a:lstStyle/>
          <a:p>
            <a:r>
              <a:rPr lang="en-US" sz="2400" dirty="0" smtClean="0">
                <a:solidFill>
                  <a:srgbClr val="FF0000"/>
                </a:solidFill>
              </a:rPr>
              <a:t>What features would be useful?</a:t>
            </a:r>
            <a:endParaRPr lang="en-US" sz="24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a:xfrm>
            <a:off x="152400" y="152400"/>
            <a:ext cx="8531352" cy="990600"/>
          </a:xfrm>
        </p:spPr>
        <p:txBody>
          <a:bodyPr>
            <a:normAutofit fontScale="90000"/>
          </a:bodyPr>
          <a:lstStyle/>
          <a:p>
            <a:r>
              <a:rPr lang="en-US" dirty="0"/>
              <a:t>Good Features for Information Extraction</a:t>
            </a:r>
          </a:p>
        </p:txBody>
      </p:sp>
      <p:sp>
        <p:nvSpPr>
          <p:cNvPr id="1253390" name="Rectangle 14"/>
          <p:cNvSpPr>
            <a:spLocks noChangeArrowheads="1"/>
          </p:cNvSpPr>
          <p:nvPr/>
        </p:nvSpPr>
        <p:spPr bwMode="auto">
          <a:xfrm>
            <a:off x="2514600" y="1828800"/>
            <a:ext cx="33528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b="0" dirty="0"/>
              <a:t>Example word features:</a:t>
            </a:r>
          </a:p>
          <a:p>
            <a:pPr marL="742950" lvl="1" indent="-285750">
              <a:spcBef>
                <a:spcPct val="20000"/>
              </a:spcBef>
              <a:buFontTx/>
              <a:buChar char="–"/>
            </a:pPr>
            <a:r>
              <a:rPr lang="en-US" sz="1600" b="0" dirty="0">
                <a:ea typeface="ＭＳ Ｐゴシック" pitchFamily="-107" charset="-128"/>
              </a:rPr>
              <a:t>identity of word</a:t>
            </a:r>
          </a:p>
          <a:p>
            <a:pPr marL="742950" lvl="1" indent="-285750">
              <a:spcBef>
                <a:spcPct val="20000"/>
              </a:spcBef>
              <a:buFontTx/>
              <a:buChar char="–"/>
            </a:pPr>
            <a:r>
              <a:rPr lang="en-US" sz="1600" b="0" dirty="0">
                <a:ea typeface="ＭＳ Ｐゴシック" pitchFamily="-107" charset="-128"/>
              </a:rPr>
              <a:t>is in all caps</a:t>
            </a:r>
          </a:p>
          <a:p>
            <a:pPr marL="742950" lvl="1" indent="-285750">
              <a:spcBef>
                <a:spcPct val="20000"/>
              </a:spcBef>
              <a:buFontTx/>
              <a:buChar char="–"/>
            </a:pPr>
            <a:r>
              <a:rPr lang="en-US" sz="1600" b="0" dirty="0">
                <a:ea typeface="ＭＳ Ｐゴシック" pitchFamily="-107" charset="-128"/>
              </a:rPr>
              <a:t>ends in “-ski”</a:t>
            </a:r>
          </a:p>
          <a:p>
            <a:pPr marL="742950" lvl="1" indent="-285750">
              <a:spcBef>
                <a:spcPct val="20000"/>
              </a:spcBef>
              <a:buFontTx/>
              <a:buChar char="–"/>
            </a:pPr>
            <a:r>
              <a:rPr lang="en-US" sz="1600" b="0" dirty="0">
                <a:ea typeface="ＭＳ Ｐゴシック" pitchFamily="-107" charset="-128"/>
              </a:rPr>
              <a:t>is part of a noun phrase</a:t>
            </a:r>
          </a:p>
          <a:p>
            <a:pPr marL="742950" lvl="1" indent="-285750">
              <a:spcBef>
                <a:spcPct val="20000"/>
              </a:spcBef>
              <a:buFontTx/>
              <a:buChar char="–"/>
            </a:pPr>
            <a:r>
              <a:rPr lang="en-US" sz="1600" b="0" dirty="0">
                <a:ea typeface="ＭＳ Ｐゴシック" pitchFamily="-107" charset="-128"/>
              </a:rPr>
              <a:t>is in a list of city names</a:t>
            </a:r>
          </a:p>
          <a:p>
            <a:pPr marL="742950" lvl="1" indent="-285750">
              <a:spcBef>
                <a:spcPct val="20000"/>
              </a:spcBef>
              <a:buFontTx/>
              <a:buChar char="–"/>
            </a:pPr>
            <a:r>
              <a:rPr lang="en-US" sz="1600" b="0" dirty="0">
                <a:ea typeface="ＭＳ Ｐゴシック" pitchFamily="-107" charset="-128"/>
              </a:rPr>
              <a:t>is under node X in</a:t>
            </a:r>
            <a:r>
              <a:rPr lang="en-US" sz="1600" b="0" dirty="0" smtClean="0">
                <a:ea typeface="ＭＳ Ｐゴシック" pitchFamily="-107" charset="-128"/>
              </a:rPr>
              <a:t> </a:t>
            </a:r>
            <a:r>
              <a:rPr lang="en-US" sz="1600" b="0" dirty="0" err="1" smtClean="0">
                <a:ea typeface="ＭＳ Ｐゴシック" pitchFamily="-107" charset="-128"/>
              </a:rPr>
              <a:t>WordNet</a:t>
            </a:r>
            <a:r>
              <a:rPr lang="en-US" sz="1600" b="0" dirty="0" smtClean="0">
                <a:ea typeface="ＭＳ Ｐゴシック" pitchFamily="-107" charset="-128"/>
              </a:rPr>
              <a:t> </a:t>
            </a:r>
            <a:r>
              <a:rPr lang="en-US" sz="1600" b="0" dirty="0">
                <a:ea typeface="ＭＳ Ｐゴシック" pitchFamily="-107" charset="-128"/>
              </a:rPr>
              <a:t>or </a:t>
            </a:r>
            <a:r>
              <a:rPr lang="en-US" sz="1600" b="0" dirty="0" err="1">
                <a:ea typeface="ＭＳ Ｐゴシック" pitchFamily="-107" charset="-128"/>
              </a:rPr>
              <a:t>Cyc</a:t>
            </a:r>
            <a:endParaRPr lang="en-US" sz="1600" b="0" dirty="0">
              <a:ea typeface="ＭＳ Ｐゴシック" pitchFamily="-107" charset="-128"/>
            </a:endParaRPr>
          </a:p>
          <a:p>
            <a:pPr marL="742950" lvl="1" indent="-285750">
              <a:spcBef>
                <a:spcPct val="20000"/>
              </a:spcBef>
              <a:buFontTx/>
              <a:buChar char="–"/>
            </a:pPr>
            <a:r>
              <a:rPr lang="en-US" sz="1600" b="0" dirty="0">
                <a:ea typeface="ＭＳ Ｐゴシック" pitchFamily="-107" charset="-128"/>
              </a:rPr>
              <a:t>is in bold font</a:t>
            </a:r>
          </a:p>
          <a:p>
            <a:pPr marL="742950" lvl="1" indent="-285750">
              <a:spcBef>
                <a:spcPct val="20000"/>
              </a:spcBef>
              <a:buFontTx/>
              <a:buChar char="–"/>
            </a:pPr>
            <a:r>
              <a:rPr lang="en-US" sz="1600" b="0" dirty="0">
                <a:ea typeface="ＭＳ Ｐゴシック" pitchFamily="-107" charset="-128"/>
              </a:rPr>
              <a:t>is in hyperlink anchor</a:t>
            </a:r>
          </a:p>
          <a:p>
            <a:pPr marL="742950" lvl="1" indent="-285750">
              <a:spcBef>
                <a:spcPct val="20000"/>
              </a:spcBef>
              <a:buFontTx/>
              <a:buChar char="–"/>
            </a:pPr>
            <a:r>
              <a:rPr lang="en-US" sz="1600" b="0" i="1" dirty="0">
                <a:ea typeface="ＭＳ Ｐゴシック" pitchFamily="-107" charset="-128"/>
              </a:rPr>
              <a:t>features of past &amp; future</a:t>
            </a:r>
          </a:p>
          <a:p>
            <a:pPr marL="742950" lvl="1" indent="-285750">
              <a:spcBef>
                <a:spcPct val="20000"/>
              </a:spcBef>
              <a:buFontTx/>
              <a:buChar char="–"/>
            </a:pPr>
            <a:r>
              <a:rPr lang="en-US" sz="1600" b="0" dirty="0">
                <a:ea typeface="ＭＳ Ｐゴシック" pitchFamily="-107" charset="-128"/>
              </a:rPr>
              <a:t>last person name was female</a:t>
            </a:r>
          </a:p>
          <a:p>
            <a:pPr marL="742950" lvl="1" indent="-285750">
              <a:spcBef>
                <a:spcPct val="20000"/>
              </a:spcBef>
              <a:buFontTx/>
              <a:buChar char="–"/>
            </a:pPr>
            <a:r>
              <a:rPr lang="en-US" sz="1600" b="0" dirty="0">
                <a:ea typeface="ＭＳ Ｐゴシック" pitchFamily="-107" charset="-128"/>
              </a:rPr>
              <a:t>next two words are “and Associates”</a:t>
            </a:r>
          </a:p>
        </p:txBody>
      </p:sp>
      <p:sp>
        <p:nvSpPr>
          <p:cNvPr id="1253391" name="Rectangle 15"/>
          <p:cNvSpPr>
            <a:spLocks noChangeArrowheads="1"/>
          </p:cNvSpPr>
          <p:nvPr/>
        </p:nvSpPr>
        <p:spPr bwMode="auto">
          <a:xfrm>
            <a:off x="0" y="1828800"/>
            <a:ext cx="2971800" cy="45720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000" b="0" dirty="0"/>
              <a:t>begins-with-number</a:t>
            </a:r>
          </a:p>
          <a:p>
            <a:pPr marL="342900" indent="-342900">
              <a:spcBef>
                <a:spcPct val="20000"/>
              </a:spcBef>
            </a:pPr>
            <a:r>
              <a:rPr lang="en-US" sz="2000" b="0" dirty="0"/>
              <a:t>begins-with-ordinal</a:t>
            </a:r>
          </a:p>
          <a:p>
            <a:pPr marL="342900" indent="-342900">
              <a:spcBef>
                <a:spcPct val="20000"/>
              </a:spcBef>
            </a:pPr>
            <a:r>
              <a:rPr lang="en-US" sz="2000" b="0" dirty="0"/>
              <a:t>begins-with-punctuation</a:t>
            </a:r>
          </a:p>
          <a:p>
            <a:pPr marL="342900" indent="-342900">
              <a:spcBef>
                <a:spcPct val="20000"/>
              </a:spcBef>
            </a:pPr>
            <a:r>
              <a:rPr lang="en-US" sz="2000" b="0" dirty="0"/>
              <a:t>begins-with-question-word</a:t>
            </a:r>
          </a:p>
          <a:p>
            <a:pPr marL="342900" indent="-342900">
              <a:spcBef>
                <a:spcPct val="20000"/>
              </a:spcBef>
            </a:pPr>
            <a:r>
              <a:rPr lang="en-US" sz="2000" b="0" dirty="0"/>
              <a:t>begins-with-subject</a:t>
            </a:r>
          </a:p>
          <a:p>
            <a:pPr marL="342900" indent="-342900">
              <a:spcBef>
                <a:spcPct val="20000"/>
              </a:spcBef>
            </a:pPr>
            <a:r>
              <a:rPr lang="en-US" sz="2000" b="0" dirty="0"/>
              <a:t>blank</a:t>
            </a:r>
          </a:p>
          <a:p>
            <a:pPr marL="342900" indent="-342900">
              <a:spcBef>
                <a:spcPct val="20000"/>
              </a:spcBef>
            </a:pPr>
            <a:r>
              <a:rPr lang="en-US" sz="2000" b="0" dirty="0"/>
              <a:t>contains-</a:t>
            </a:r>
            <a:r>
              <a:rPr lang="en-US" sz="2000" b="0" dirty="0" err="1"/>
              <a:t>alphanum</a:t>
            </a:r>
            <a:endParaRPr lang="en-US" sz="2000" b="0" dirty="0"/>
          </a:p>
          <a:p>
            <a:pPr marL="342900" indent="-342900">
              <a:spcBef>
                <a:spcPct val="20000"/>
              </a:spcBef>
            </a:pPr>
            <a:r>
              <a:rPr lang="en-US" sz="2000" b="0" dirty="0"/>
              <a:t>contains-bracketed-number</a:t>
            </a:r>
          </a:p>
          <a:p>
            <a:pPr marL="342900" indent="-342900">
              <a:spcBef>
                <a:spcPct val="20000"/>
              </a:spcBef>
            </a:pPr>
            <a:r>
              <a:rPr lang="en-US" sz="2000" b="0" dirty="0"/>
              <a:t>contains-http</a:t>
            </a:r>
          </a:p>
          <a:p>
            <a:pPr marL="342900" indent="-342900">
              <a:spcBef>
                <a:spcPct val="20000"/>
              </a:spcBef>
            </a:pPr>
            <a:r>
              <a:rPr lang="en-US" sz="2000" b="0" dirty="0"/>
              <a:t>contains-non-space</a:t>
            </a:r>
          </a:p>
          <a:p>
            <a:pPr marL="342900" indent="-342900">
              <a:spcBef>
                <a:spcPct val="20000"/>
              </a:spcBef>
            </a:pPr>
            <a:r>
              <a:rPr lang="en-US" sz="2000" b="0" dirty="0"/>
              <a:t>contains-number</a:t>
            </a:r>
          </a:p>
          <a:p>
            <a:pPr marL="342900" indent="-342900">
              <a:spcBef>
                <a:spcPct val="20000"/>
              </a:spcBef>
            </a:pPr>
            <a:r>
              <a:rPr lang="en-US" sz="2000" b="0" dirty="0"/>
              <a:t>contains-pipe</a:t>
            </a:r>
          </a:p>
        </p:txBody>
      </p:sp>
      <p:sp>
        <p:nvSpPr>
          <p:cNvPr id="1253392" name="Rectangle 16"/>
          <p:cNvSpPr>
            <a:spLocks noChangeArrowheads="1"/>
          </p:cNvSpPr>
          <p:nvPr/>
        </p:nvSpPr>
        <p:spPr bwMode="auto">
          <a:xfrm>
            <a:off x="5943600" y="1752600"/>
            <a:ext cx="3200400" cy="45720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000" b="0"/>
              <a:t>contains-question-mark</a:t>
            </a:r>
          </a:p>
          <a:p>
            <a:pPr marL="342900" indent="-342900">
              <a:spcBef>
                <a:spcPct val="20000"/>
              </a:spcBef>
            </a:pPr>
            <a:r>
              <a:rPr lang="en-US" sz="2000" b="0"/>
              <a:t>contains-question-word</a:t>
            </a:r>
          </a:p>
          <a:p>
            <a:pPr marL="342900" indent="-342900">
              <a:spcBef>
                <a:spcPct val="20000"/>
              </a:spcBef>
            </a:pPr>
            <a:r>
              <a:rPr lang="en-US" sz="2000" b="0"/>
              <a:t>ends-with-question-mark</a:t>
            </a:r>
          </a:p>
          <a:p>
            <a:pPr marL="342900" indent="-342900">
              <a:spcBef>
                <a:spcPct val="20000"/>
              </a:spcBef>
            </a:pPr>
            <a:r>
              <a:rPr lang="en-US" sz="2000" b="0"/>
              <a:t>first-alpha-is-capitalized</a:t>
            </a:r>
          </a:p>
          <a:p>
            <a:pPr marL="342900" indent="-342900">
              <a:spcBef>
                <a:spcPct val="20000"/>
              </a:spcBef>
            </a:pPr>
            <a:r>
              <a:rPr lang="en-US" sz="2000" b="0"/>
              <a:t>indented</a:t>
            </a:r>
          </a:p>
          <a:p>
            <a:pPr marL="342900" indent="-342900">
              <a:spcBef>
                <a:spcPct val="20000"/>
              </a:spcBef>
            </a:pPr>
            <a:r>
              <a:rPr lang="en-US" sz="2000" b="0"/>
              <a:t>indented-1-to-4</a:t>
            </a:r>
          </a:p>
          <a:p>
            <a:pPr marL="342900" indent="-342900">
              <a:spcBef>
                <a:spcPct val="20000"/>
              </a:spcBef>
            </a:pPr>
            <a:r>
              <a:rPr lang="en-US" sz="2000" b="0"/>
              <a:t>indented-5-to-10</a:t>
            </a:r>
          </a:p>
          <a:p>
            <a:pPr marL="342900" indent="-342900">
              <a:spcBef>
                <a:spcPct val="20000"/>
              </a:spcBef>
            </a:pPr>
            <a:r>
              <a:rPr lang="en-US" sz="2000" b="0"/>
              <a:t>more-than-one-third-space</a:t>
            </a:r>
          </a:p>
          <a:p>
            <a:pPr marL="342900" indent="-342900">
              <a:spcBef>
                <a:spcPct val="20000"/>
              </a:spcBef>
            </a:pPr>
            <a:r>
              <a:rPr lang="en-US" sz="2000" b="0"/>
              <a:t>only-punctuation</a:t>
            </a:r>
          </a:p>
          <a:p>
            <a:pPr marL="342900" indent="-342900">
              <a:spcBef>
                <a:spcPct val="20000"/>
              </a:spcBef>
            </a:pPr>
            <a:r>
              <a:rPr lang="en-US" sz="2000" b="0"/>
              <a:t>prev-is-blank</a:t>
            </a:r>
          </a:p>
          <a:p>
            <a:pPr marL="342900" indent="-342900">
              <a:spcBef>
                <a:spcPct val="20000"/>
              </a:spcBef>
            </a:pPr>
            <a:r>
              <a:rPr lang="en-US" sz="2000" b="0"/>
              <a:t>prev-begins-with-ordinal</a:t>
            </a:r>
          </a:p>
          <a:p>
            <a:pPr marL="342900" indent="-342900">
              <a:spcBef>
                <a:spcPct val="20000"/>
              </a:spcBef>
            </a:pPr>
            <a:r>
              <a:rPr lang="en-US" sz="2000" b="0"/>
              <a:t>shorter-than-30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sz="quarter" idx="1"/>
          </p:nvPr>
        </p:nvSpPr>
        <p:spPr>
          <a:xfrm>
            <a:off x="533400" y="1524000"/>
            <a:ext cx="7772400" cy="5105400"/>
          </a:xfrm>
        </p:spPr>
        <p:txBody>
          <a:bodyPr>
            <a:normAutofit fontScale="92500" lnSpcReduction="10000"/>
          </a:bodyPr>
          <a:lstStyle/>
          <a:p>
            <a:r>
              <a:rPr lang="en-US" sz="2800" dirty="0" smtClean="0"/>
              <a:t>Quiz 4</a:t>
            </a:r>
          </a:p>
          <a:p>
            <a:pPr lvl="1"/>
            <a:r>
              <a:rPr lang="en-US" sz="2400" dirty="0" smtClean="0"/>
              <a:t>keep up with book reading</a:t>
            </a:r>
          </a:p>
          <a:p>
            <a:pPr lvl="1"/>
            <a:r>
              <a:rPr lang="en-US" sz="2400" dirty="0" smtClean="0"/>
              <a:t>Search</a:t>
            </a:r>
          </a:p>
          <a:p>
            <a:pPr lvl="2"/>
            <a:r>
              <a:rPr lang="en-US" sz="2100" dirty="0" smtClean="0"/>
              <a:t>uninformed search</a:t>
            </a:r>
            <a:r>
              <a:rPr lang="en-US" sz="1800" dirty="0" smtClean="0"/>
              <a:t>:</a:t>
            </a:r>
          </a:p>
          <a:p>
            <a:pPr lvl="3"/>
            <a:r>
              <a:rPr lang="en-US" sz="1500" dirty="0" smtClean="0"/>
              <a:t>BFS</a:t>
            </a:r>
          </a:p>
          <a:p>
            <a:pPr lvl="3"/>
            <a:r>
              <a:rPr lang="en-US" sz="1500" dirty="0" smtClean="0"/>
              <a:t>DFS</a:t>
            </a:r>
          </a:p>
          <a:p>
            <a:pPr lvl="3"/>
            <a:r>
              <a:rPr lang="en-US" sz="1500" dirty="0" smtClean="0"/>
              <a:t>uniform cast search</a:t>
            </a:r>
          </a:p>
          <a:p>
            <a:pPr lvl="3"/>
            <a:r>
              <a:rPr lang="en-US" sz="1500" dirty="0" smtClean="0"/>
              <a:t>depth limited search</a:t>
            </a:r>
          </a:p>
          <a:p>
            <a:pPr lvl="3"/>
            <a:r>
              <a:rPr lang="en-US" sz="1500" dirty="0" smtClean="0"/>
              <a:t>iterative deepening search</a:t>
            </a:r>
          </a:p>
          <a:p>
            <a:pPr lvl="2"/>
            <a:r>
              <a:rPr lang="en-US" sz="2100" dirty="0" smtClean="0"/>
              <a:t>informed search:</a:t>
            </a:r>
          </a:p>
          <a:p>
            <a:pPr lvl="3"/>
            <a:r>
              <a:rPr lang="en-US" sz="1800" dirty="0" smtClean="0"/>
              <a:t>greedy-first search</a:t>
            </a:r>
          </a:p>
          <a:p>
            <a:pPr lvl="3"/>
            <a:r>
              <a:rPr lang="en-US" sz="1800" dirty="0" smtClean="0"/>
              <a:t>A* search</a:t>
            </a:r>
          </a:p>
          <a:p>
            <a:pPr lvl="2"/>
            <a:r>
              <a:rPr lang="en-US" sz="2100" dirty="0" smtClean="0"/>
              <a:t>completeness, optimality</a:t>
            </a:r>
          </a:p>
          <a:p>
            <a:pPr lvl="2"/>
            <a:r>
              <a:rPr lang="en-US" sz="2100" dirty="0" smtClean="0"/>
              <a:t>heuristics</a:t>
            </a:r>
          </a:p>
          <a:p>
            <a:pPr lvl="3"/>
            <a:r>
              <a:rPr lang="en-US" sz="1800" dirty="0" smtClean="0"/>
              <a:t>admissibility</a:t>
            </a:r>
          </a:p>
          <a:p>
            <a:pPr lvl="2"/>
            <a:r>
              <a:rPr lang="en-US" sz="2100" dirty="0" smtClean="0"/>
              <a:t>graph search vs. tree search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8" name="Rectangle 4"/>
          <p:cNvSpPr>
            <a:spLocks noChangeArrowheads="1"/>
          </p:cNvSpPr>
          <p:nvPr/>
        </p:nvSpPr>
        <p:spPr bwMode="auto">
          <a:xfrm>
            <a:off x="76200" y="1493838"/>
            <a:ext cx="2667000" cy="42672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1600" b="0"/>
              <a:t>Is Capitalized 	</a:t>
            </a:r>
          </a:p>
          <a:p>
            <a:pPr marL="342900" indent="-342900">
              <a:spcBef>
                <a:spcPct val="20000"/>
              </a:spcBef>
            </a:pPr>
            <a:r>
              <a:rPr lang="en-US" sz="1600" b="0"/>
              <a:t>Is Mixed Caps </a:t>
            </a:r>
          </a:p>
          <a:p>
            <a:pPr marL="342900" indent="-342900">
              <a:spcBef>
                <a:spcPct val="20000"/>
              </a:spcBef>
            </a:pPr>
            <a:r>
              <a:rPr lang="en-US" sz="1600" b="0"/>
              <a:t>Is All Caps </a:t>
            </a:r>
          </a:p>
          <a:p>
            <a:pPr marL="342900" indent="-342900">
              <a:spcBef>
                <a:spcPct val="20000"/>
              </a:spcBef>
            </a:pPr>
            <a:r>
              <a:rPr lang="en-US" sz="1600" b="0"/>
              <a:t>Initial Cap</a:t>
            </a:r>
          </a:p>
          <a:p>
            <a:pPr marL="342900" indent="-342900">
              <a:spcBef>
                <a:spcPct val="20000"/>
              </a:spcBef>
            </a:pPr>
            <a:r>
              <a:rPr lang="en-US" sz="1600" b="0"/>
              <a:t>Contains Digit</a:t>
            </a:r>
          </a:p>
          <a:p>
            <a:pPr marL="342900" indent="-342900">
              <a:spcBef>
                <a:spcPct val="20000"/>
              </a:spcBef>
            </a:pPr>
            <a:r>
              <a:rPr lang="en-US" sz="1600" b="0"/>
              <a:t>All lowercase </a:t>
            </a:r>
          </a:p>
          <a:p>
            <a:pPr marL="342900" indent="-342900">
              <a:spcBef>
                <a:spcPct val="20000"/>
              </a:spcBef>
            </a:pPr>
            <a:r>
              <a:rPr lang="en-US" sz="1600" b="0"/>
              <a:t>Is Initial</a:t>
            </a:r>
          </a:p>
          <a:p>
            <a:pPr marL="342900" indent="-342900">
              <a:spcBef>
                <a:spcPct val="20000"/>
              </a:spcBef>
            </a:pPr>
            <a:r>
              <a:rPr lang="en-US" sz="1600" b="0"/>
              <a:t>Punctuation</a:t>
            </a:r>
          </a:p>
          <a:p>
            <a:pPr marL="342900" indent="-342900">
              <a:spcBef>
                <a:spcPct val="20000"/>
              </a:spcBef>
            </a:pPr>
            <a:r>
              <a:rPr lang="en-US" sz="1600" b="0"/>
              <a:t>Period</a:t>
            </a:r>
          </a:p>
          <a:p>
            <a:pPr marL="342900" indent="-342900">
              <a:spcBef>
                <a:spcPct val="20000"/>
              </a:spcBef>
            </a:pPr>
            <a:r>
              <a:rPr lang="en-US" sz="1600" b="0"/>
              <a:t>Comma</a:t>
            </a:r>
          </a:p>
          <a:p>
            <a:pPr marL="342900" indent="-342900">
              <a:spcBef>
                <a:spcPct val="20000"/>
              </a:spcBef>
            </a:pPr>
            <a:r>
              <a:rPr lang="en-US" sz="1600" b="0"/>
              <a:t>Apostrophe</a:t>
            </a:r>
          </a:p>
          <a:p>
            <a:pPr marL="342900" indent="-342900">
              <a:spcBef>
                <a:spcPct val="20000"/>
              </a:spcBef>
            </a:pPr>
            <a:r>
              <a:rPr lang="en-US" sz="1600" b="0"/>
              <a:t>Dash</a:t>
            </a:r>
          </a:p>
          <a:p>
            <a:pPr marL="342900" indent="-342900">
              <a:spcBef>
                <a:spcPct val="20000"/>
              </a:spcBef>
            </a:pPr>
            <a:r>
              <a:rPr lang="en-US" sz="1600" b="0"/>
              <a:t>Preceded by HTML tag</a:t>
            </a:r>
          </a:p>
          <a:p>
            <a:pPr marL="342900" indent="-342900">
              <a:spcBef>
                <a:spcPct val="20000"/>
              </a:spcBef>
            </a:pPr>
            <a:endParaRPr lang="en-US" sz="1600" b="0"/>
          </a:p>
          <a:p>
            <a:pPr marL="342900" indent="-342900">
              <a:spcBef>
                <a:spcPct val="20000"/>
              </a:spcBef>
            </a:pPr>
            <a:endParaRPr lang="en-US" sz="1600" b="0"/>
          </a:p>
          <a:p>
            <a:pPr marL="342900" indent="-342900">
              <a:spcBef>
                <a:spcPct val="20000"/>
              </a:spcBef>
            </a:pPr>
            <a:endParaRPr lang="en-US" sz="1600" b="0"/>
          </a:p>
        </p:txBody>
      </p:sp>
      <p:sp>
        <p:nvSpPr>
          <p:cNvPr id="1255429" name="Rectangle 5"/>
          <p:cNvSpPr>
            <a:spLocks noChangeArrowheads="1"/>
          </p:cNvSpPr>
          <p:nvPr/>
        </p:nvSpPr>
        <p:spPr bwMode="auto">
          <a:xfrm>
            <a:off x="2590800" y="1493838"/>
            <a:ext cx="2895600" cy="434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pPr>
            <a:r>
              <a:rPr lang="en-US" sz="1600" b="0"/>
              <a:t>Character n-gram classifier </a:t>
            </a:r>
            <a:br>
              <a:rPr lang="en-US" sz="1600" b="0"/>
            </a:br>
            <a:r>
              <a:rPr lang="en-US" sz="1600" b="0"/>
              <a:t>says string is a person </a:t>
            </a:r>
            <a:br>
              <a:rPr lang="en-US" sz="1600" b="0"/>
            </a:br>
            <a:r>
              <a:rPr lang="en-US" sz="1600" b="0"/>
              <a:t>name (80% accurate)</a:t>
            </a:r>
          </a:p>
          <a:p>
            <a:pPr marL="342900" indent="-342900">
              <a:lnSpc>
                <a:spcPct val="90000"/>
              </a:lnSpc>
              <a:spcBef>
                <a:spcPct val="20000"/>
              </a:spcBef>
            </a:pPr>
            <a:r>
              <a:rPr lang="en-US" sz="1600" b="0"/>
              <a:t>In stopword list</a:t>
            </a:r>
            <a:br>
              <a:rPr lang="en-US" sz="1600" b="0"/>
            </a:br>
            <a:r>
              <a:rPr lang="en-US" sz="1600" b="0"/>
              <a:t>(the, of, their, etc)</a:t>
            </a:r>
          </a:p>
          <a:p>
            <a:pPr marL="342900" indent="-342900">
              <a:lnSpc>
                <a:spcPct val="90000"/>
              </a:lnSpc>
              <a:spcBef>
                <a:spcPct val="20000"/>
              </a:spcBef>
            </a:pPr>
            <a:r>
              <a:rPr lang="en-US" sz="1600" b="0"/>
              <a:t>In honorific list</a:t>
            </a:r>
            <a:br>
              <a:rPr lang="en-US" sz="1600" b="0"/>
            </a:br>
            <a:r>
              <a:rPr lang="en-US" sz="1600" b="0"/>
              <a:t>(Mr, Mrs, Dr, Sen, etc)</a:t>
            </a:r>
          </a:p>
          <a:p>
            <a:pPr marL="342900" indent="-342900">
              <a:lnSpc>
                <a:spcPct val="90000"/>
              </a:lnSpc>
              <a:spcBef>
                <a:spcPct val="20000"/>
              </a:spcBef>
            </a:pPr>
            <a:r>
              <a:rPr lang="en-US" sz="1600" b="0"/>
              <a:t>In person suffix list</a:t>
            </a:r>
            <a:br>
              <a:rPr lang="en-US" sz="1600" b="0"/>
            </a:br>
            <a:r>
              <a:rPr lang="en-US" sz="1600" b="0"/>
              <a:t>(Jr, Sr, PhD, etc)</a:t>
            </a:r>
          </a:p>
          <a:p>
            <a:pPr marL="342900" indent="-342900">
              <a:lnSpc>
                <a:spcPct val="90000"/>
              </a:lnSpc>
              <a:spcBef>
                <a:spcPct val="20000"/>
              </a:spcBef>
            </a:pPr>
            <a:r>
              <a:rPr lang="en-US" sz="1600" b="0"/>
              <a:t>In name particle list </a:t>
            </a:r>
            <a:br>
              <a:rPr lang="en-US" sz="1600" b="0"/>
            </a:br>
            <a:r>
              <a:rPr lang="en-US" sz="1600" b="0"/>
              <a:t>(de, la, van, der, etc)</a:t>
            </a:r>
          </a:p>
          <a:p>
            <a:pPr marL="342900" indent="-342900">
              <a:lnSpc>
                <a:spcPct val="90000"/>
              </a:lnSpc>
              <a:spcBef>
                <a:spcPct val="20000"/>
              </a:spcBef>
            </a:pPr>
            <a:r>
              <a:rPr lang="en-US" sz="1600" b="0"/>
              <a:t>In Census lastname list;</a:t>
            </a:r>
            <a:br>
              <a:rPr lang="en-US" sz="1600" b="0"/>
            </a:br>
            <a:r>
              <a:rPr lang="en-US" sz="1600" b="0"/>
              <a:t>segmented by P(name)</a:t>
            </a:r>
          </a:p>
          <a:p>
            <a:pPr marL="342900" indent="-342900">
              <a:lnSpc>
                <a:spcPct val="90000"/>
              </a:lnSpc>
              <a:spcBef>
                <a:spcPct val="20000"/>
              </a:spcBef>
            </a:pPr>
            <a:r>
              <a:rPr lang="en-US" sz="1600" b="0"/>
              <a:t>In Census firstname list;</a:t>
            </a:r>
            <a:br>
              <a:rPr lang="en-US" sz="1600" b="0"/>
            </a:br>
            <a:r>
              <a:rPr lang="en-US" sz="1600" b="0"/>
              <a:t>segmented by P(name)</a:t>
            </a:r>
          </a:p>
          <a:p>
            <a:pPr marL="342900" indent="-342900">
              <a:lnSpc>
                <a:spcPct val="90000"/>
              </a:lnSpc>
              <a:spcBef>
                <a:spcPct val="20000"/>
              </a:spcBef>
            </a:pPr>
            <a:r>
              <a:rPr lang="en-US" sz="1600" b="0"/>
              <a:t>In locations lists</a:t>
            </a:r>
            <a:br>
              <a:rPr lang="en-US" sz="1600" b="0"/>
            </a:br>
            <a:r>
              <a:rPr lang="en-US" sz="1600" b="0"/>
              <a:t>(states, cities, countries)</a:t>
            </a:r>
          </a:p>
          <a:p>
            <a:pPr marL="342900" indent="-342900">
              <a:lnSpc>
                <a:spcPct val="90000"/>
              </a:lnSpc>
              <a:spcBef>
                <a:spcPct val="20000"/>
              </a:spcBef>
            </a:pPr>
            <a:r>
              <a:rPr lang="en-US" sz="1600" b="0"/>
              <a:t>In company name list</a:t>
            </a:r>
            <a:br>
              <a:rPr lang="en-US" sz="1600" b="0"/>
            </a:br>
            <a:r>
              <a:rPr lang="en-US" sz="1600" b="0"/>
              <a:t>(“J. C. Penny”)</a:t>
            </a:r>
          </a:p>
          <a:p>
            <a:pPr marL="342900" indent="-342900">
              <a:lnSpc>
                <a:spcPct val="90000"/>
              </a:lnSpc>
              <a:spcBef>
                <a:spcPct val="20000"/>
              </a:spcBef>
            </a:pPr>
            <a:r>
              <a:rPr lang="en-US" sz="1600" b="0"/>
              <a:t>In list of company suffixes</a:t>
            </a:r>
            <a:br>
              <a:rPr lang="en-US" sz="1600" b="0"/>
            </a:br>
            <a:r>
              <a:rPr lang="en-US" sz="1600" b="0"/>
              <a:t>(Inc, &amp; Associates, Foundation)</a:t>
            </a:r>
          </a:p>
        </p:txBody>
      </p:sp>
      <p:sp>
        <p:nvSpPr>
          <p:cNvPr id="1255430" name="Rectangle 6"/>
          <p:cNvSpPr>
            <a:spLocks noGrp="1" noChangeArrowheads="1"/>
          </p:cNvSpPr>
          <p:nvPr>
            <p:ph sz="quarter" idx="1"/>
          </p:nvPr>
        </p:nvSpPr>
        <p:spPr>
          <a:xfrm>
            <a:off x="5410200" y="1570038"/>
            <a:ext cx="4114800" cy="4525962"/>
          </a:xfrm>
          <a:noFill/>
          <a:ln/>
        </p:spPr>
        <p:txBody>
          <a:bodyPr/>
          <a:lstStyle/>
          <a:p>
            <a:pPr>
              <a:lnSpc>
                <a:spcPct val="80000"/>
              </a:lnSpc>
              <a:buFontTx/>
              <a:buNone/>
            </a:pPr>
            <a:r>
              <a:rPr lang="en-US" sz="1600"/>
              <a:t>Word Features</a:t>
            </a:r>
          </a:p>
          <a:p>
            <a:pPr lvl="1">
              <a:lnSpc>
                <a:spcPct val="80000"/>
              </a:lnSpc>
            </a:pPr>
            <a:r>
              <a:rPr lang="en-US" sz="1600"/>
              <a:t>lists of job titles, </a:t>
            </a:r>
          </a:p>
          <a:p>
            <a:pPr lvl="1">
              <a:lnSpc>
                <a:spcPct val="80000"/>
              </a:lnSpc>
            </a:pPr>
            <a:r>
              <a:rPr lang="en-US" sz="1600"/>
              <a:t>Lists of prefixes</a:t>
            </a:r>
          </a:p>
          <a:p>
            <a:pPr lvl="1">
              <a:lnSpc>
                <a:spcPct val="80000"/>
              </a:lnSpc>
            </a:pPr>
            <a:r>
              <a:rPr lang="en-US" sz="1600"/>
              <a:t>Lists of suffixes</a:t>
            </a:r>
          </a:p>
          <a:p>
            <a:pPr lvl="1">
              <a:lnSpc>
                <a:spcPct val="80000"/>
              </a:lnSpc>
            </a:pPr>
            <a:r>
              <a:rPr lang="en-US" sz="1600"/>
              <a:t>350 informative phrases</a:t>
            </a:r>
          </a:p>
          <a:p>
            <a:pPr>
              <a:lnSpc>
                <a:spcPct val="80000"/>
              </a:lnSpc>
              <a:buFontTx/>
              <a:buNone/>
            </a:pPr>
            <a:r>
              <a:rPr lang="en-US" sz="1600"/>
              <a:t>HTML/Formatting Features</a:t>
            </a:r>
          </a:p>
          <a:p>
            <a:pPr lvl="1">
              <a:lnSpc>
                <a:spcPct val="80000"/>
              </a:lnSpc>
            </a:pPr>
            <a:r>
              <a:rPr lang="en-US" sz="1600"/>
              <a:t>{begin, end, in} x </a:t>
            </a:r>
            <a:br>
              <a:rPr lang="en-US" sz="1600"/>
            </a:br>
            <a:r>
              <a:rPr lang="en-US" sz="1600"/>
              <a:t>{&lt;b&gt;, &lt;i&gt;, &lt;a&gt;, &lt;hN&gt;} x</a:t>
            </a:r>
            <a:br>
              <a:rPr lang="en-US" sz="1600"/>
            </a:br>
            <a:r>
              <a:rPr lang="en-US" sz="1600"/>
              <a:t>{lengths 1, 2, 3, 4, or longer}</a:t>
            </a:r>
          </a:p>
          <a:p>
            <a:pPr lvl="1">
              <a:lnSpc>
                <a:spcPct val="80000"/>
              </a:lnSpc>
            </a:pPr>
            <a:r>
              <a:rPr lang="en-US" sz="1600"/>
              <a:t>{begin, end} of line</a:t>
            </a:r>
          </a:p>
        </p:txBody>
      </p:sp>
      <p:sp>
        <p:nvSpPr>
          <p:cNvPr id="8" name="Rectangle 2"/>
          <p:cNvSpPr txBox="1">
            <a:spLocks noChangeArrowheads="1"/>
          </p:cNvSpPr>
          <p:nvPr/>
        </p:nvSpPr>
        <p:spPr>
          <a:xfrm>
            <a:off x="152400" y="152400"/>
            <a:ext cx="8531352" cy="990600"/>
          </a:xfrm>
          <a:prstGeom prst="rect">
            <a:avLst/>
          </a:prstGeom>
        </p:spPr>
        <p:txBody>
          <a:bodyPr vert="horz"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2"/>
                </a:solidFill>
                <a:effectLst/>
                <a:uLnTx/>
                <a:uFillTx/>
                <a:latin typeface="+mj-lt"/>
                <a:ea typeface="+mj-ea"/>
                <a:cs typeface="+mj-cs"/>
              </a:rPr>
              <a:t>Good Features for Information Extraction</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229600" cy="954107"/>
          </a:xfrm>
          <a:prstGeom prst="rect">
            <a:avLst/>
          </a:prstGeom>
          <a:noFill/>
        </p:spPr>
        <p:txBody>
          <a:bodyPr wrap="square" rtlCol="0">
            <a:spAutoFit/>
          </a:bodyPr>
          <a:lstStyle/>
          <a:p>
            <a:r>
              <a:rPr lang="en-US" sz="2800" dirty="0" smtClean="0">
                <a:solidFill>
                  <a:srgbClr val="FF0000"/>
                </a:solidFill>
              </a:rPr>
              <a:t>How can we pose this as a classification (or learning) problem?</a:t>
            </a:r>
            <a:endParaRPr lang="en-US" sz="2800" dirty="0">
              <a:solidFill>
                <a:srgbClr val="FF0000"/>
              </a:solidFill>
            </a:endParaRPr>
          </a:p>
        </p:txBody>
      </p:sp>
      <p:sp>
        <p:nvSpPr>
          <p:cNvPr id="8" name="Text Box 16"/>
          <p:cNvSpPr txBox="1">
            <a:spLocks noChangeArrowheads="1"/>
          </p:cNvSpPr>
          <p:nvPr/>
        </p:nvSpPr>
        <p:spPr bwMode="auto">
          <a:xfrm>
            <a:off x="762000" y="1600200"/>
            <a:ext cx="7905750" cy="366712"/>
          </a:xfrm>
          <a:prstGeom prst="rect">
            <a:avLst/>
          </a:prstGeom>
          <a:solidFill>
            <a:schemeClr val="bg1"/>
          </a:solidFill>
          <a:ln w="9525">
            <a:noFill/>
            <a:miter lim="800000"/>
            <a:headEnd/>
            <a:tailEnd/>
          </a:ln>
          <a:effectLst/>
        </p:spPr>
        <p:txBody>
          <a:bodyPr wrap="none">
            <a:prstTxWarp prst="textNoShape">
              <a:avLst/>
            </a:prstTxWarp>
            <a:spAutoFit/>
          </a:bodyPr>
          <a:lstStyle/>
          <a:p>
            <a:r>
              <a:rPr lang="en-US"/>
              <a:t>00  :  pm  Place   :   Wean  Hall  Rm  5409  Speaker   :   Sebastian  Thrun</a:t>
            </a:r>
          </a:p>
        </p:txBody>
      </p:sp>
      <p:sp>
        <p:nvSpPr>
          <p:cNvPr id="9" name="Freeform 17"/>
          <p:cNvSpPr>
            <a:spLocks/>
          </p:cNvSpPr>
          <p:nvPr/>
        </p:nvSpPr>
        <p:spPr bwMode="auto">
          <a:xfrm>
            <a:off x="2987675" y="2043112"/>
            <a:ext cx="2286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0" name="Freeform 18"/>
          <p:cNvSpPr>
            <a:spLocks/>
          </p:cNvSpPr>
          <p:nvPr/>
        </p:nvSpPr>
        <p:spPr bwMode="auto">
          <a:xfrm>
            <a:off x="5426075" y="2043112"/>
            <a:ext cx="31242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1" name="Freeform 19"/>
          <p:cNvSpPr>
            <a:spLocks/>
          </p:cNvSpPr>
          <p:nvPr/>
        </p:nvSpPr>
        <p:spPr bwMode="auto">
          <a:xfrm>
            <a:off x="854075" y="2043112"/>
            <a:ext cx="1905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2" name="Text Box 26"/>
          <p:cNvSpPr txBox="1">
            <a:spLocks noChangeArrowheads="1"/>
          </p:cNvSpPr>
          <p:nvPr/>
        </p:nvSpPr>
        <p:spPr bwMode="auto">
          <a:xfrm>
            <a:off x="1482725" y="2195512"/>
            <a:ext cx="666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prefix</a:t>
            </a:r>
          </a:p>
        </p:txBody>
      </p:sp>
      <p:sp>
        <p:nvSpPr>
          <p:cNvPr id="13" name="Text Box 27"/>
          <p:cNvSpPr txBox="1">
            <a:spLocks noChangeArrowheads="1"/>
          </p:cNvSpPr>
          <p:nvPr/>
        </p:nvSpPr>
        <p:spPr bwMode="auto">
          <a:xfrm>
            <a:off x="3749675" y="2195512"/>
            <a:ext cx="920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contents</a:t>
            </a:r>
          </a:p>
        </p:txBody>
      </p:sp>
      <p:sp>
        <p:nvSpPr>
          <p:cNvPr id="14" name="Text Box 28"/>
          <p:cNvSpPr txBox="1">
            <a:spLocks noChangeArrowheads="1"/>
          </p:cNvSpPr>
          <p:nvPr/>
        </p:nvSpPr>
        <p:spPr bwMode="auto">
          <a:xfrm>
            <a:off x="6675438" y="2195512"/>
            <a:ext cx="655637"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suffix</a:t>
            </a:r>
          </a:p>
        </p:txBody>
      </p:sp>
      <p:sp>
        <p:nvSpPr>
          <p:cNvPr id="15" name="Text Box 29"/>
          <p:cNvSpPr txBox="1">
            <a:spLocks noChangeArrowheads="1"/>
          </p:cNvSpPr>
          <p:nvPr/>
        </p:nvSpPr>
        <p:spPr bwMode="auto">
          <a:xfrm>
            <a:off x="288925" y="1636712"/>
            <a:ext cx="412750" cy="36671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6" name="Text Box 30"/>
          <p:cNvSpPr txBox="1">
            <a:spLocks noChangeArrowheads="1"/>
          </p:cNvSpPr>
          <p:nvPr/>
        </p:nvSpPr>
        <p:spPr bwMode="auto">
          <a:xfrm>
            <a:off x="8731250" y="1614487"/>
            <a:ext cx="412750" cy="36671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7" name="TextBox 16"/>
          <p:cNvSpPr txBox="1"/>
          <p:nvPr/>
        </p:nvSpPr>
        <p:spPr>
          <a:xfrm>
            <a:off x="2514600" y="3048000"/>
            <a:ext cx="726431" cy="400110"/>
          </a:xfrm>
          <a:prstGeom prst="rect">
            <a:avLst/>
          </a:prstGeom>
          <a:noFill/>
        </p:spPr>
        <p:txBody>
          <a:bodyPr wrap="none" rtlCol="0">
            <a:spAutoFit/>
          </a:bodyPr>
          <a:lstStyle/>
          <a:p>
            <a:r>
              <a:rPr lang="en-US" sz="2000" dirty="0" smtClean="0"/>
              <a:t>Data</a:t>
            </a:r>
            <a:endParaRPr lang="en-US" sz="2000" dirty="0"/>
          </a:p>
        </p:txBody>
      </p:sp>
      <p:sp>
        <p:nvSpPr>
          <p:cNvPr id="18" name="Rectangle 17"/>
          <p:cNvSpPr/>
          <p:nvPr/>
        </p:nvSpPr>
        <p:spPr bwMode="auto">
          <a:xfrm>
            <a:off x="2667000" y="37338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9" name="Rectangle 18"/>
          <p:cNvSpPr/>
          <p:nvPr/>
        </p:nvSpPr>
        <p:spPr bwMode="auto">
          <a:xfrm>
            <a:off x="2667000" y="43434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0" name="Rectangle 19"/>
          <p:cNvSpPr/>
          <p:nvPr/>
        </p:nvSpPr>
        <p:spPr bwMode="auto">
          <a:xfrm>
            <a:off x="2667000" y="49530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1" name="Rectangle 20"/>
          <p:cNvSpPr/>
          <p:nvPr/>
        </p:nvSpPr>
        <p:spPr bwMode="auto">
          <a:xfrm>
            <a:off x="2667000" y="55626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Rectangle 21"/>
          <p:cNvSpPr/>
          <p:nvPr/>
        </p:nvSpPr>
        <p:spPr bwMode="auto">
          <a:xfrm>
            <a:off x="2667000" y="61722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3" name="TextBox 22"/>
          <p:cNvSpPr txBox="1"/>
          <p:nvPr/>
        </p:nvSpPr>
        <p:spPr>
          <a:xfrm>
            <a:off x="3429000" y="3048000"/>
            <a:ext cx="812217" cy="400110"/>
          </a:xfrm>
          <a:prstGeom prst="rect">
            <a:avLst/>
          </a:prstGeom>
          <a:noFill/>
        </p:spPr>
        <p:txBody>
          <a:bodyPr wrap="none" rtlCol="0">
            <a:spAutoFit/>
          </a:bodyPr>
          <a:lstStyle/>
          <a:p>
            <a:r>
              <a:rPr lang="en-US" sz="2000" dirty="0" smtClean="0"/>
              <a:t>Label</a:t>
            </a:r>
            <a:endParaRPr lang="en-US" sz="2000" dirty="0"/>
          </a:p>
        </p:txBody>
      </p:sp>
      <p:sp>
        <p:nvSpPr>
          <p:cNvPr id="24" name="TextBox 23"/>
          <p:cNvSpPr txBox="1"/>
          <p:nvPr/>
        </p:nvSpPr>
        <p:spPr>
          <a:xfrm>
            <a:off x="3665844" y="3745468"/>
            <a:ext cx="313044" cy="369332"/>
          </a:xfrm>
          <a:prstGeom prst="rect">
            <a:avLst/>
          </a:prstGeom>
          <a:noFill/>
        </p:spPr>
        <p:txBody>
          <a:bodyPr wrap="none" rtlCol="0">
            <a:spAutoFit/>
          </a:bodyPr>
          <a:lstStyle/>
          <a:p>
            <a:r>
              <a:rPr lang="en-US" dirty="0" smtClean="0"/>
              <a:t>0</a:t>
            </a:r>
            <a:endParaRPr lang="en-US" dirty="0"/>
          </a:p>
        </p:txBody>
      </p:sp>
      <p:sp>
        <p:nvSpPr>
          <p:cNvPr id="25" name="TextBox 24"/>
          <p:cNvSpPr txBox="1"/>
          <p:nvPr/>
        </p:nvSpPr>
        <p:spPr>
          <a:xfrm>
            <a:off x="3665844" y="4343400"/>
            <a:ext cx="313044" cy="369332"/>
          </a:xfrm>
          <a:prstGeom prst="rect">
            <a:avLst/>
          </a:prstGeom>
          <a:noFill/>
        </p:spPr>
        <p:txBody>
          <a:bodyPr wrap="none" rtlCol="0">
            <a:spAutoFit/>
          </a:bodyPr>
          <a:lstStyle/>
          <a:p>
            <a:r>
              <a:rPr lang="en-US" dirty="0" smtClean="0"/>
              <a:t>0</a:t>
            </a:r>
            <a:endParaRPr lang="en-US" dirty="0"/>
          </a:p>
        </p:txBody>
      </p:sp>
      <p:sp>
        <p:nvSpPr>
          <p:cNvPr id="26" name="TextBox 25"/>
          <p:cNvSpPr txBox="1"/>
          <p:nvPr/>
        </p:nvSpPr>
        <p:spPr>
          <a:xfrm>
            <a:off x="3665844" y="4953000"/>
            <a:ext cx="313044" cy="369332"/>
          </a:xfrm>
          <a:prstGeom prst="rect">
            <a:avLst/>
          </a:prstGeom>
          <a:noFill/>
        </p:spPr>
        <p:txBody>
          <a:bodyPr wrap="none" rtlCol="0">
            <a:spAutoFit/>
          </a:bodyPr>
          <a:lstStyle/>
          <a:p>
            <a:r>
              <a:rPr lang="en-US" dirty="0" smtClean="0"/>
              <a:t>1</a:t>
            </a:r>
            <a:endParaRPr lang="en-US" dirty="0"/>
          </a:p>
        </p:txBody>
      </p:sp>
      <p:sp>
        <p:nvSpPr>
          <p:cNvPr id="27" name="TextBox 26"/>
          <p:cNvSpPr txBox="1"/>
          <p:nvPr/>
        </p:nvSpPr>
        <p:spPr>
          <a:xfrm>
            <a:off x="3665844" y="5574268"/>
            <a:ext cx="313044" cy="369332"/>
          </a:xfrm>
          <a:prstGeom prst="rect">
            <a:avLst/>
          </a:prstGeom>
          <a:noFill/>
        </p:spPr>
        <p:txBody>
          <a:bodyPr wrap="none" rtlCol="0">
            <a:spAutoFit/>
          </a:bodyPr>
          <a:lstStyle/>
          <a:p>
            <a:r>
              <a:rPr lang="en-US" dirty="0" smtClean="0"/>
              <a:t>1</a:t>
            </a:r>
            <a:endParaRPr lang="en-US" dirty="0"/>
          </a:p>
        </p:txBody>
      </p:sp>
      <p:sp>
        <p:nvSpPr>
          <p:cNvPr id="28" name="TextBox 27"/>
          <p:cNvSpPr txBox="1"/>
          <p:nvPr/>
        </p:nvSpPr>
        <p:spPr>
          <a:xfrm>
            <a:off x="3657600" y="6172200"/>
            <a:ext cx="313044" cy="369332"/>
          </a:xfrm>
          <a:prstGeom prst="rect">
            <a:avLst/>
          </a:prstGeom>
          <a:noFill/>
        </p:spPr>
        <p:txBody>
          <a:bodyPr wrap="none" rtlCol="0">
            <a:spAutoFit/>
          </a:bodyPr>
          <a:lstStyle/>
          <a:p>
            <a:r>
              <a:rPr lang="en-US" dirty="0" smtClean="0"/>
              <a:t>0</a:t>
            </a:r>
            <a:endParaRPr lang="en-US" dirty="0"/>
          </a:p>
        </p:txBody>
      </p:sp>
      <p:sp>
        <p:nvSpPr>
          <p:cNvPr id="29" name="Right Arrow 28"/>
          <p:cNvSpPr/>
          <p:nvPr/>
        </p:nvSpPr>
        <p:spPr bwMode="auto">
          <a:xfrm>
            <a:off x="4419600" y="4242137"/>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30" name="TextBox 29"/>
          <p:cNvSpPr txBox="1"/>
          <p:nvPr/>
        </p:nvSpPr>
        <p:spPr>
          <a:xfrm>
            <a:off x="4114800" y="5004137"/>
            <a:ext cx="1282347" cy="1015663"/>
          </a:xfrm>
          <a:prstGeom prst="rect">
            <a:avLst/>
          </a:prstGeom>
          <a:noFill/>
        </p:spPr>
        <p:txBody>
          <a:bodyPr wrap="none" rtlCol="0">
            <a:spAutoFit/>
          </a:bodyPr>
          <a:lstStyle/>
          <a:p>
            <a:r>
              <a:rPr lang="en-US" sz="2000" dirty="0" smtClean="0"/>
              <a:t>train a </a:t>
            </a:r>
          </a:p>
          <a:p>
            <a:r>
              <a:rPr lang="en-US" sz="2000" dirty="0" smtClean="0"/>
              <a:t>predictive</a:t>
            </a:r>
          </a:p>
          <a:p>
            <a:r>
              <a:rPr lang="en-US" sz="2000" dirty="0" smtClean="0"/>
              <a:t>model</a:t>
            </a:r>
            <a:endParaRPr lang="en-US" sz="2000" dirty="0"/>
          </a:p>
        </p:txBody>
      </p:sp>
      <p:grpSp>
        <p:nvGrpSpPr>
          <p:cNvPr id="31" name="Group 37"/>
          <p:cNvGrpSpPr/>
          <p:nvPr/>
        </p:nvGrpSpPr>
        <p:grpSpPr>
          <a:xfrm>
            <a:off x="5486400" y="3937337"/>
            <a:ext cx="1371600" cy="1371600"/>
            <a:chOff x="7391400" y="3505200"/>
            <a:chExt cx="1371600" cy="1371600"/>
          </a:xfrm>
        </p:grpSpPr>
        <p:sp>
          <p:nvSpPr>
            <p:cNvPr id="32" name="Rounded Rectangle 31"/>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33" name="TextBox 32"/>
            <p:cNvSpPr txBox="1"/>
            <p:nvPr/>
          </p:nvSpPr>
          <p:spPr>
            <a:xfrm>
              <a:off x="7501860" y="3943290"/>
              <a:ext cx="1184940" cy="400110"/>
            </a:xfrm>
            <a:prstGeom prst="rect">
              <a:avLst/>
            </a:prstGeom>
            <a:noFill/>
          </p:spPr>
          <p:txBody>
            <a:bodyPr wrap="none" rtlCol="0">
              <a:spAutoFit/>
            </a:bodyPr>
            <a:lstStyle/>
            <a:p>
              <a:r>
                <a:rPr lang="en-US" sz="2000" dirty="0" smtClean="0"/>
                <a:t>classifier</a:t>
              </a:r>
              <a:endParaRPr lang="en-US" sz="2000" dirty="0"/>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a:xfrm>
            <a:off x="381000" y="533400"/>
            <a:ext cx="8534400" cy="762000"/>
          </a:xfrm>
        </p:spPr>
        <p:txBody>
          <a:bodyPr>
            <a:noAutofit/>
          </a:bodyPr>
          <a:lstStyle/>
          <a:p>
            <a:r>
              <a:rPr lang="en-US" sz="4000" dirty="0" smtClean="0"/>
              <a:t>Lots of possible techniques</a:t>
            </a:r>
            <a:br>
              <a:rPr lang="en-US" sz="4000" dirty="0" smtClean="0"/>
            </a:br>
            <a:endParaRPr lang="en-US" sz="4000" u="sng" dirty="0"/>
          </a:p>
        </p:txBody>
      </p:sp>
      <p:sp>
        <p:nvSpPr>
          <p:cNvPr id="1171459" name="Text Box 3"/>
          <p:cNvSpPr txBox="1">
            <a:spLocks noChangeArrowheads="1"/>
          </p:cNvSpPr>
          <p:nvPr/>
        </p:nvSpPr>
        <p:spPr bwMode="auto">
          <a:xfrm>
            <a:off x="76200" y="6400800"/>
            <a:ext cx="7848600" cy="366713"/>
          </a:xfrm>
          <a:prstGeom prst="rect">
            <a:avLst/>
          </a:prstGeom>
          <a:noFill/>
          <a:ln w="9525">
            <a:noFill/>
            <a:miter lim="800000"/>
            <a:headEnd/>
            <a:tailEnd/>
          </a:ln>
          <a:effectLst/>
        </p:spPr>
        <p:txBody>
          <a:bodyPr>
            <a:prstTxWarp prst="textNoShape">
              <a:avLst/>
            </a:prstTxWarp>
            <a:spAutoFit/>
          </a:bodyPr>
          <a:lstStyle/>
          <a:p>
            <a:r>
              <a:rPr lang="en-US" b="0" dirty="0">
                <a:solidFill>
                  <a:srgbClr val="0000FF"/>
                </a:solidFill>
              </a:rPr>
              <a:t>Any of these models can be used to capture words, formatting or both.</a:t>
            </a:r>
          </a:p>
        </p:txBody>
      </p:sp>
      <p:sp>
        <p:nvSpPr>
          <p:cNvPr id="1171466" name="Text Box 10"/>
          <p:cNvSpPr txBox="1">
            <a:spLocks noChangeArrowheads="1"/>
          </p:cNvSpPr>
          <p:nvPr/>
        </p:nvSpPr>
        <p:spPr bwMode="auto">
          <a:xfrm>
            <a:off x="641350" y="1676400"/>
            <a:ext cx="2355850" cy="366713"/>
          </a:xfrm>
          <a:prstGeom prst="rect">
            <a:avLst/>
          </a:prstGeom>
          <a:noFill/>
          <a:ln w="9525">
            <a:noFill/>
            <a:miter lim="800000"/>
            <a:headEnd/>
            <a:tailEnd/>
          </a:ln>
          <a:effectLst/>
        </p:spPr>
        <p:txBody>
          <a:bodyPr wrap="none">
            <a:prstTxWarp prst="textNoShape">
              <a:avLst/>
            </a:prstTxWarp>
            <a:spAutoFit/>
          </a:bodyPr>
          <a:lstStyle/>
          <a:p>
            <a:pPr algn="ctr"/>
            <a:r>
              <a:rPr lang="en-US" u="sng"/>
              <a:t>Classify Candidates</a:t>
            </a:r>
          </a:p>
        </p:txBody>
      </p:sp>
      <p:sp>
        <p:nvSpPr>
          <p:cNvPr id="1171467" name="Text Box 11"/>
          <p:cNvSpPr txBox="1">
            <a:spLocks noChangeArrowheads="1"/>
          </p:cNvSpPr>
          <p:nvPr/>
        </p:nvSpPr>
        <p:spPr bwMode="auto">
          <a:xfrm>
            <a:off x="228600" y="2133600"/>
            <a:ext cx="2686050" cy="274638"/>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u="sng">
                <a:latin typeface="Times New Roman" pitchFamily="-107" charset="0"/>
              </a:rPr>
              <a:t>Abraham Lincoln</a:t>
            </a:r>
            <a:r>
              <a:rPr lang="en-US" sz="1200" b="0">
                <a:latin typeface="Times New Roman" pitchFamily="-107" charset="0"/>
              </a:rPr>
              <a:t> was born in </a:t>
            </a:r>
            <a:r>
              <a:rPr lang="en-US" sz="1200" b="0" u="sng">
                <a:latin typeface="Times New Roman" pitchFamily="-107" charset="0"/>
              </a:rPr>
              <a:t>Kentucky</a:t>
            </a:r>
            <a:r>
              <a:rPr lang="en-US" sz="1200" b="0">
                <a:latin typeface="Times New Roman" pitchFamily="-107" charset="0"/>
              </a:rPr>
              <a:t>.</a:t>
            </a:r>
          </a:p>
        </p:txBody>
      </p:sp>
      <p:sp>
        <p:nvSpPr>
          <p:cNvPr id="1171468" name="Text Box 12"/>
          <p:cNvSpPr txBox="1">
            <a:spLocks noChangeArrowheads="1"/>
          </p:cNvSpPr>
          <p:nvPr/>
        </p:nvSpPr>
        <p:spPr bwMode="auto">
          <a:xfrm>
            <a:off x="574675" y="2514600"/>
            <a:ext cx="706438" cy="244475"/>
          </a:xfrm>
          <a:prstGeom prst="rect">
            <a:avLst/>
          </a:prstGeom>
          <a:solidFill>
            <a:srgbClr val="EAEAEA"/>
          </a:solidFill>
          <a:ln w="9525">
            <a:noFill/>
            <a:miter lim="800000"/>
            <a:headEnd/>
            <a:tailEnd/>
          </a:ln>
          <a:effectLst/>
        </p:spPr>
        <p:txBody>
          <a:bodyPr wrap="none">
            <a:prstTxWarp prst="textNoShape">
              <a:avLst/>
            </a:prstTxWarp>
            <a:spAutoFit/>
          </a:bodyPr>
          <a:lstStyle/>
          <a:p>
            <a:r>
              <a:rPr lang="en-US" sz="1000" b="0"/>
              <a:t>Classifier</a:t>
            </a:r>
          </a:p>
        </p:txBody>
      </p:sp>
      <p:sp>
        <p:nvSpPr>
          <p:cNvPr id="1171469" name="Oval 13"/>
          <p:cNvSpPr>
            <a:spLocks noChangeArrowheads="1"/>
          </p:cNvSpPr>
          <p:nvPr/>
        </p:nvSpPr>
        <p:spPr bwMode="auto">
          <a:xfrm>
            <a:off x="465138" y="3124200"/>
            <a:ext cx="152400" cy="152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470" name="Oval 14"/>
          <p:cNvSpPr>
            <a:spLocks noChangeArrowheads="1"/>
          </p:cNvSpPr>
          <p:nvPr/>
        </p:nvSpPr>
        <p:spPr bwMode="auto">
          <a:xfrm>
            <a:off x="846138" y="3124200"/>
            <a:ext cx="152400" cy="1524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471" name="Oval 15"/>
          <p:cNvSpPr>
            <a:spLocks noChangeArrowheads="1"/>
          </p:cNvSpPr>
          <p:nvPr/>
        </p:nvSpPr>
        <p:spPr bwMode="auto">
          <a:xfrm>
            <a:off x="1227138" y="3124200"/>
            <a:ext cx="152400" cy="152400"/>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cxnSp>
        <p:nvCxnSpPr>
          <p:cNvPr id="1171472" name="AutoShape 16"/>
          <p:cNvCxnSpPr>
            <a:cxnSpLocks noChangeShapeType="1"/>
            <a:stCxn id="1171468" idx="2"/>
            <a:endCxn id="1171469" idx="7"/>
          </p:cNvCxnSpPr>
          <p:nvPr/>
        </p:nvCxnSpPr>
        <p:spPr bwMode="auto">
          <a:xfrm flipH="1">
            <a:off x="595313" y="2759075"/>
            <a:ext cx="333375" cy="387350"/>
          </a:xfrm>
          <a:prstGeom prst="straightConnector1">
            <a:avLst/>
          </a:prstGeom>
          <a:noFill/>
          <a:ln w="9525">
            <a:solidFill>
              <a:schemeClr val="tx1"/>
            </a:solidFill>
            <a:round/>
            <a:headEnd/>
            <a:tailEnd type="triangle" w="med" len="med"/>
          </a:ln>
          <a:effectLst/>
        </p:spPr>
      </p:cxnSp>
      <p:cxnSp>
        <p:nvCxnSpPr>
          <p:cNvPr id="1171473" name="AutoShape 17"/>
          <p:cNvCxnSpPr>
            <a:cxnSpLocks noChangeShapeType="1"/>
            <a:stCxn id="1171468" idx="2"/>
            <a:endCxn id="1171470" idx="0"/>
          </p:cNvCxnSpPr>
          <p:nvPr/>
        </p:nvCxnSpPr>
        <p:spPr bwMode="auto">
          <a:xfrm flipH="1">
            <a:off x="922338" y="2759075"/>
            <a:ext cx="6350" cy="365125"/>
          </a:xfrm>
          <a:prstGeom prst="straightConnector1">
            <a:avLst/>
          </a:prstGeom>
          <a:noFill/>
          <a:ln w="9525">
            <a:solidFill>
              <a:schemeClr val="tx1"/>
            </a:solidFill>
            <a:round/>
            <a:headEnd/>
            <a:tailEnd type="triangle" w="med" len="med"/>
          </a:ln>
          <a:effectLst/>
        </p:spPr>
      </p:cxnSp>
      <p:cxnSp>
        <p:nvCxnSpPr>
          <p:cNvPr id="1171474" name="AutoShape 18"/>
          <p:cNvCxnSpPr>
            <a:cxnSpLocks noChangeShapeType="1"/>
            <a:stCxn id="1171468" idx="2"/>
            <a:endCxn id="1171471" idx="1"/>
          </p:cNvCxnSpPr>
          <p:nvPr/>
        </p:nvCxnSpPr>
        <p:spPr bwMode="auto">
          <a:xfrm>
            <a:off x="928688" y="2759075"/>
            <a:ext cx="320675" cy="387350"/>
          </a:xfrm>
          <a:prstGeom prst="straightConnector1">
            <a:avLst/>
          </a:prstGeom>
          <a:noFill/>
          <a:ln w="9525">
            <a:solidFill>
              <a:schemeClr val="tx1"/>
            </a:solidFill>
            <a:round/>
            <a:headEnd/>
            <a:tailEnd type="triangle" w="med" len="med"/>
          </a:ln>
          <a:effectLst/>
        </p:spPr>
      </p:cxnSp>
      <p:sp>
        <p:nvSpPr>
          <p:cNvPr id="1171475" name="Text Box 19"/>
          <p:cNvSpPr txBox="1">
            <a:spLocks noChangeArrowheads="1"/>
          </p:cNvSpPr>
          <p:nvPr/>
        </p:nvSpPr>
        <p:spPr bwMode="auto">
          <a:xfrm>
            <a:off x="1143000" y="2819400"/>
            <a:ext cx="820738" cy="214313"/>
          </a:xfrm>
          <a:prstGeom prst="rect">
            <a:avLst/>
          </a:prstGeom>
          <a:noFill/>
          <a:ln w="9525">
            <a:noFill/>
            <a:miter lim="800000"/>
            <a:headEnd/>
            <a:tailEnd/>
          </a:ln>
          <a:effectLst/>
        </p:spPr>
        <p:txBody>
          <a:bodyPr wrap="none">
            <a:prstTxWarp prst="textNoShape">
              <a:avLst/>
            </a:prstTxWarp>
            <a:spAutoFit/>
          </a:bodyPr>
          <a:lstStyle/>
          <a:p>
            <a:r>
              <a:rPr lang="en-US" sz="800"/>
              <a:t>which class?</a:t>
            </a:r>
          </a:p>
        </p:txBody>
      </p:sp>
      <p:grpSp>
        <p:nvGrpSpPr>
          <p:cNvPr id="1171476" name="Group 20"/>
          <p:cNvGrpSpPr>
            <a:grpSpLocks/>
          </p:cNvGrpSpPr>
          <p:nvPr/>
        </p:nvGrpSpPr>
        <p:grpSpPr bwMode="auto">
          <a:xfrm>
            <a:off x="3352800" y="1676400"/>
            <a:ext cx="2819400" cy="1981200"/>
            <a:chOff x="3888" y="1056"/>
            <a:chExt cx="1776" cy="1248"/>
          </a:xfrm>
        </p:grpSpPr>
        <p:sp>
          <p:nvSpPr>
            <p:cNvPr id="1171477" name="Text Box 21"/>
            <p:cNvSpPr txBox="1">
              <a:spLocks noChangeArrowheads="1"/>
            </p:cNvSpPr>
            <p:nvPr/>
          </p:nvSpPr>
          <p:spPr bwMode="auto">
            <a:xfrm>
              <a:off x="4140" y="1056"/>
              <a:ext cx="1188" cy="231"/>
            </a:xfrm>
            <a:prstGeom prst="rect">
              <a:avLst/>
            </a:prstGeom>
            <a:noFill/>
            <a:ln w="9525">
              <a:noFill/>
              <a:miter lim="800000"/>
              <a:headEnd/>
              <a:tailEnd/>
            </a:ln>
            <a:effectLst/>
          </p:spPr>
          <p:txBody>
            <a:bodyPr wrap="none">
              <a:prstTxWarp prst="textNoShape">
                <a:avLst/>
              </a:prstTxWarp>
              <a:spAutoFit/>
            </a:bodyPr>
            <a:lstStyle/>
            <a:p>
              <a:r>
                <a:rPr lang="en-US" u="sng"/>
                <a:t>Sliding Window</a:t>
              </a:r>
            </a:p>
          </p:txBody>
        </p:sp>
        <p:sp>
          <p:nvSpPr>
            <p:cNvPr id="1171478" name="Text Box 22"/>
            <p:cNvSpPr txBox="1">
              <a:spLocks noChangeArrowheads="1"/>
            </p:cNvSpPr>
            <p:nvPr/>
          </p:nvSpPr>
          <p:spPr bwMode="auto">
            <a:xfrm>
              <a:off x="3888" y="1344"/>
              <a:ext cx="1692"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Abraham Lincoln was born in Kentucky.</a:t>
              </a:r>
            </a:p>
          </p:txBody>
        </p:sp>
        <p:sp>
          <p:nvSpPr>
            <p:cNvPr id="1171479" name="AutoShape 23"/>
            <p:cNvSpPr>
              <a:spLocks/>
            </p:cNvSpPr>
            <p:nvPr/>
          </p:nvSpPr>
          <p:spPr bwMode="auto">
            <a:xfrm rot="-5411066">
              <a:off x="4235" y="1247"/>
              <a:ext cx="96" cy="672"/>
            </a:xfrm>
            <a:prstGeom prst="leftBrace">
              <a:avLst>
                <a:gd name="adj1" fmla="val 5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71480" name="AutoShape 24"/>
            <p:cNvSpPr>
              <a:spLocks/>
            </p:cNvSpPr>
            <p:nvPr/>
          </p:nvSpPr>
          <p:spPr bwMode="auto">
            <a:xfrm rot="-5411066">
              <a:off x="5448" y="1992"/>
              <a:ext cx="96" cy="336"/>
            </a:xfrm>
            <a:prstGeom prst="leftBrace">
              <a:avLst>
                <a:gd name="adj1" fmla="val 29167"/>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71481" name="AutoShape 25"/>
            <p:cNvSpPr>
              <a:spLocks/>
            </p:cNvSpPr>
            <p:nvPr/>
          </p:nvSpPr>
          <p:spPr bwMode="auto">
            <a:xfrm rot="-5411066">
              <a:off x="5136" y="1776"/>
              <a:ext cx="96" cy="960"/>
            </a:xfrm>
            <a:prstGeom prst="leftBrace">
              <a:avLst>
                <a:gd name="adj1" fmla="val 83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71482" name="Text Box 26"/>
            <p:cNvSpPr txBox="1">
              <a:spLocks noChangeArrowheads="1"/>
            </p:cNvSpPr>
            <p:nvPr/>
          </p:nvSpPr>
          <p:spPr bwMode="auto">
            <a:xfrm>
              <a:off x="4080" y="1680"/>
              <a:ext cx="445" cy="154"/>
            </a:xfrm>
            <a:prstGeom prst="rect">
              <a:avLst/>
            </a:prstGeom>
            <a:solidFill>
              <a:srgbClr val="EAEAEA"/>
            </a:solidFill>
            <a:ln w="9525">
              <a:noFill/>
              <a:miter lim="800000"/>
              <a:headEnd/>
              <a:tailEnd/>
            </a:ln>
            <a:effectLst/>
          </p:spPr>
          <p:txBody>
            <a:bodyPr wrap="none">
              <a:prstTxWarp prst="textNoShape">
                <a:avLst/>
              </a:prstTxWarp>
              <a:spAutoFit/>
            </a:bodyPr>
            <a:lstStyle/>
            <a:p>
              <a:r>
                <a:rPr lang="en-US" sz="1000" b="0"/>
                <a:t>Classifier</a:t>
              </a:r>
            </a:p>
          </p:txBody>
        </p:sp>
        <p:sp>
          <p:nvSpPr>
            <p:cNvPr id="1171483" name="Oval 27"/>
            <p:cNvSpPr>
              <a:spLocks noChangeArrowheads="1"/>
            </p:cNvSpPr>
            <p:nvPr/>
          </p:nvSpPr>
          <p:spPr bwMode="auto">
            <a:xfrm>
              <a:off x="4018" y="2064"/>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484" name="Oval 28"/>
            <p:cNvSpPr>
              <a:spLocks noChangeArrowheads="1"/>
            </p:cNvSpPr>
            <p:nvPr/>
          </p:nvSpPr>
          <p:spPr bwMode="auto">
            <a:xfrm>
              <a:off x="4258" y="2064"/>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485" name="Oval 29"/>
            <p:cNvSpPr>
              <a:spLocks noChangeArrowheads="1"/>
            </p:cNvSpPr>
            <p:nvPr/>
          </p:nvSpPr>
          <p:spPr bwMode="auto">
            <a:xfrm>
              <a:off x="4498" y="2064"/>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cxnSp>
          <p:nvCxnSpPr>
            <p:cNvPr id="1171486" name="AutoShape 30"/>
            <p:cNvCxnSpPr>
              <a:cxnSpLocks noChangeShapeType="1"/>
              <a:stCxn id="1171482" idx="2"/>
              <a:endCxn id="1171483" idx="7"/>
            </p:cNvCxnSpPr>
            <p:nvPr/>
          </p:nvCxnSpPr>
          <p:spPr bwMode="auto">
            <a:xfrm flipH="1">
              <a:off x="4100" y="1834"/>
              <a:ext cx="203" cy="244"/>
            </a:xfrm>
            <a:prstGeom prst="straightConnector1">
              <a:avLst/>
            </a:prstGeom>
            <a:noFill/>
            <a:ln w="9525">
              <a:solidFill>
                <a:schemeClr val="tx1"/>
              </a:solidFill>
              <a:round/>
              <a:headEnd/>
              <a:tailEnd type="triangle" w="med" len="med"/>
            </a:ln>
            <a:effectLst/>
          </p:spPr>
        </p:cxnSp>
        <p:cxnSp>
          <p:nvCxnSpPr>
            <p:cNvPr id="1171487" name="AutoShape 31"/>
            <p:cNvCxnSpPr>
              <a:cxnSpLocks noChangeShapeType="1"/>
              <a:stCxn id="1171482" idx="2"/>
              <a:endCxn id="1171484" idx="0"/>
            </p:cNvCxnSpPr>
            <p:nvPr/>
          </p:nvCxnSpPr>
          <p:spPr bwMode="auto">
            <a:xfrm>
              <a:off x="4303" y="1834"/>
              <a:ext cx="3" cy="230"/>
            </a:xfrm>
            <a:prstGeom prst="straightConnector1">
              <a:avLst/>
            </a:prstGeom>
            <a:noFill/>
            <a:ln w="9525">
              <a:solidFill>
                <a:schemeClr val="tx1"/>
              </a:solidFill>
              <a:round/>
              <a:headEnd/>
              <a:tailEnd type="triangle" w="med" len="med"/>
            </a:ln>
            <a:effectLst/>
          </p:spPr>
        </p:cxnSp>
        <p:cxnSp>
          <p:nvCxnSpPr>
            <p:cNvPr id="1171488" name="AutoShape 32"/>
            <p:cNvCxnSpPr>
              <a:cxnSpLocks noChangeShapeType="1"/>
              <a:stCxn id="1171482" idx="2"/>
              <a:endCxn id="1171485" idx="1"/>
            </p:cNvCxnSpPr>
            <p:nvPr/>
          </p:nvCxnSpPr>
          <p:spPr bwMode="auto">
            <a:xfrm>
              <a:off x="4303" y="1834"/>
              <a:ext cx="209" cy="244"/>
            </a:xfrm>
            <a:prstGeom prst="straightConnector1">
              <a:avLst/>
            </a:prstGeom>
            <a:noFill/>
            <a:ln w="9525">
              <a:solidFill>
                <a:schemeClr val="tx1"/>
              </a:solidFill>
              <a:round/>
              <a:headEnd/>
              <a:tailEnd type="triangle" w="med" len="med"/>
            </a:ln>
            <a:effectLst/>
          </p:spPr>
        </p:cxnSp>
        <p:sp>
          <p:nvSpPr>
            <p:cNvPr id="1171489" name="Text Box 33"/>
            <p:cNvSpPr txBox="1">
              <a:spLocks noChangeArrowheads="1"/>
            </p:cNvSpPr>
            <p:nvPr/>
          </p:nvSpPr>
          <p:spPr bwMode="auto">
            <a:xfrm>
              <a:off x="4368" y="1824"/>
              <a:ext cx="517" cy="135"/>
            </a:xfrm>
            <a:prstGeom prst="rect">
              <a:avLst/>
            </a:prstGeom>
            <a:noFill/>
            <a:ln w="9525">
              <a:noFill/>
              <a:miter lim="800000"/>
              <a:headEnd/>
              <a:tailEnd/>
            </a:ln>
            <a:effectLst/>
          </p:spPr>
          <p:txBody>
            <a:bodyPr wrap="none">
              <a:prstTxWarp prst="textNoShape">
                <a:avLst/>
              </a:prstTxWarp>
              <a:spAutoFit/>
            </a:bodyPr>
            <a:lstStyle/>
            <a:p>
              <a:r>
                <a:rPr lang="en-US" sz="800"/>
                <a:t>which class?</a:t>
              </a:r>
            </a:p>
          </p:txBody>
        </p:sp>
        <p:sp>
          <p:nvSpPr>
            <p:cNvPr id="1171490" name="Text Box 34"/>
            <p:cNvSpPr txBox="1">
              <a:spLocks noChangeArrowheads="1"/>
            </p:cNvSpPr>
            <p:nvPr/>
          </p:nvSpPr>
          <p:spPr bwMode="auto">
            <a:xfrm>
              <a:off x="4704" y="1988"/>
              <a:ext cx="600" cy="230"/>
            </a:xfrm>
            <a:prstGeom prst="rect">
              <a:avLst/>
            </a:prstGeom>
            <a:noFill/>
            <a:ln w="9525">
              <a:noFill/>
              <a:miter lim="800000"/>
              <a:headEnd/>
              <a:tailEnd/>
            </a:ln>
            <a:effectLst/>
          </p:spPr>
          <p:txBody>
            <a:bodyPr wrap="none">
              <a:prstTxWarp prst="textNoShape">
                <a:avLst/>
              </a:prstTxWarp>
              <a:spAutoFit/>
            </a:bodyPr>
            <a:lstStyle/>
            <a:p>
              <a:pPr algn="ctr"/>
              <a:r>
                <a:rPr lang="en-US" sz="900"/>
                <a:t>Try alternate</a:t>
              </a:r>
              <a:br>
                <a:rPr lang="en-US" sz="900"/>
              </a:br>
              <a:r>
                <a:rPr lang="en-US" sz="900"/>
                <a:t>window sizes:</a:t>
              </a:r>
            </a:p>
          </p:txBody>
        </p:sp>
        <p:sp>
          <p:nvSpPr>
            <p:cNvPr id="1171491" name="Line 35"/>
            <p:cNvSpPr>
              <a:spLocks noChangeShapeType="1"/>
            </p:cNvSpPr>
            <p:nvPr/>
          </p:nvSpPr>
          <p:spPr bwMode="auto">
            <a:xfrm>
              <a:off x="4656" y="1536"/>
              <a:ext cx="528" cy="0"/>
            </a:xfrm>
            <a:prstGeom prst="line">
              <a:avLst/>
            </a:prstGeom>
            <a:noFill/>
            <a:ln w="9525">
              <a:solidFill>
                <a:schemeClr val="tx1"/>
              </a:solidFill>
              <a:prstDash val="sysDot"/>
              <a:round/>
              <a:headEnd/>
              <a:tailEnd type="triangle" w="med" len="med"/>
            </a:ln>
            <a:effectLst/>
          </p:spPr>
          <p:txBody>
            <a:bodyPr>
              <a:prstTxWarp prst="textNoShape">
                <a:avLst/>
              </a:prstTxWarp>
            </a:bodyPr>
            <a:lstStyle/>
            <a:p>
              <a:endParaRPr lang="en-US"/>
            </a:p>
          </p:txBody>
        </p:sp>
      </p:grpSp>
      <p:grpSp>
        <p:nvGrpSpPr>
          <p:cNvPr id="1171492" name="Group 36"/>
          <p:cNvGrpSpPr>
            <a:grpSpLocks/>
          </p:cNvGrpSpPr>
          <p:nvPr/>
        </p:nvGrpSpPr>
        <p:grpSpPr bwMode="auto">
          <a:xfrm>
            <a:off x="6076950" y="1676400"/>
            <a:ext cx="2838450" cy="2257425"/>
            <a:chOff x="0" y="2457"/>
            <a:chExt cx="1788" cy="1422"/>
          </a:xfrm>
        </p:grpSpPr>
        <p:sp>
          <p:nvSpPr>
            <p:cNvPr id="1171493" name="Text Box 37"/>
            <p:cNvSpPr txBox="1">
              <a:spLocks noChangeArrowheads="1"/>
            </p:cNvSpPr>
            <p:nvPr/>
          </p:nvSpPr>
          <p:spPr bwMode="auto">
            <a:xfrm>
              <a:off x="336" y="2457"/>
              <a:ext cx="1324" cy="231"/>
            </a:xfrm>
            <a:prstGeom prst="rect">
              <a:avLst/>
            </a:prstGeom>
            <a:noFill/>
            <a:ln w="9525">
              <a:noFill/>
              <a:miter lim="800000"/>
              <a:headEnd/>
              <a:tailEnd/>
            </a:ln>
            <a:effectLst/>
          </p:spPr>
          <p:txBody>
            <a:bodyPr wrap="none">
              <a:prstTxWarp prst="textNoShape">
                <a:avLst/>
              </a:prstTxWarp>
              <a:spAutoFit/>
            </a:bodyPr>
            <a:lstStyle/>
            <a:p>
              <a:r>
                <a:rPr lang="en-US" u="sng"/>
                <a:t>Boundary Models</a:t>
              </a:r>
            </a:p>
          </p:txBody>
        </p:sp>
        <p:sp>
          <p:nvSpPr>
            <p:cNvPr id="1171494" name="Text Box 38"/>
            <p:cNvSpPr txBox="1">
              <a:spLocks noChangeArrowheads="1"/>
            </p:cNvSpPr>
            <p:nvPr/>
          </p:nvSpPr>
          <p:spPr bwMode="auto">
            <a:xfrm>
              <a:off x="96" y="2736"/>
              <a:ext cx="1692"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Abraham Lincoln was born in Kentucky.</a:t>
              </a:r>
            </a:p>
          </p:txBody>
        </p:sp>
        <p:sp>
          <p:nvSpPr>
            <p:cNvPr id="1171495" name="Line 39"/>
            <p:cNvSpPr>
              <a:spLocks noChangeShapeType="1"/>
            </p:cNvSpPr>
            <p:nvPr/>
          </p:nvSpPr>
          <p:spPr bwMode="auto">
            <a:xfrm flipH="1" flipV="1">
              <a:off x="843" y="2928"/>
              <a:ext cx="0" cy="24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1171496" name="Line 40"/>
            <p:cNvSpPr>
              <a:spLocks noChangeShapeType="1"/>
            </p:cNvSpPr>
            <p:nvPr/>
          </p:nvSpPr>
          <p:spPr bwMode="auto">
            <a:xfrm>
              <a:off x="864" y="2928"/>
              <a:ext cx="528" cy="0"/>
            </a:xfrm>
            <a:prstGeom prst="line">
              <a:avLst/>
            </a:prstGeom>
            <a:noFill/>
            <a:ln w="9525">
              <a:solidFill>
                <a:schemeClr val="tx1"/>
              </a:solidFill>
              <a:prstDash val="sysDot"/>
              <a:round/>
              <a:headEnd/>
              <a:tailEnd type="triangle" w="med" len="med"/>
            </a:ln>
            <a:effectLst/>
          </p:spPr>
          <p:txBody>
            <a:bodyPr>
              <a:prstTxWarp prst="textNoShape">
                <a:avLst/>
              </a:prstTxWarp>
            </a:bodyPr>
            <a:lstStyle/>
            <a:p>
              <a:endParaRPr lang="en-US"/>
            </a:p>
          </p:txBody>
        </p:sp>
        <p:sp>
          <p:nvSpPr>
            <p:cNvPr id="1171497" name="Line 41"/>
            <p:cNvSpPr>
              <a:spLocks noChangeShapeType="1"/>
            </p:cNvSpPr>
            <p:nvPr/>
          </p:nvSpPr>
          <p:spPr bwMode="auto">
            <a:xfrm>
              <a:off x="850" y="2702"/>
              <a:ext cx="0" cy="24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71498" name="Text Box 42"/>
            <p:cNvSpPr txBox="1">
              <a:spLocks noChangeArrowheads="1"/>
            </p:cNvSpPr>
            <p:nvPr/>
          </p:nvSpPr>
          <p:spPr bwMode="auto">
            <a:xfrm>
              <a:off x="609" y="3264"/>
              <a:ext cx="445" cy="154"/>
            </a:xfrm>
            <a:prstGeom prst="rect">
              <a:avLst/>
            </a:prstGeom>
            <a:solidFill>
              <a:srgbClr val="EAEAEA"/>
            </a:solidFill>
            <a:ln w="9525">
              <a:noFill/>
              <a:miter lim="800000"/>
              <a:headEnd/>
              <a:tailEnd/>
            </a:ln>
            <a:effectLst/>
          </p:spPr>
          <p:txBody>
            <a:bodyPr wrap="none">
              <a:prstTxWarp prst="textNoShape">
                <a:avLst/>
              </a:prstTxWarp>
              <a:spAutoFit/>
            </a:bodyPr>
            <a:lstStyle/>
            <a:p>
              <a:r>
                <a:rPr lang="en-US" sz="1000" b="0"/>
                <a:t>Classifier</a:t>
              </a:r>
            </a:p>
          </p:txBody>
        </p:sp>
        <p:sp>
          <p:nvSpPr>
            <p:cNvPr id="1171499" name="Oval 43"/>
            <p:cNvSpPr>
              <a:spLocks noChangeArrowheads="1"/>
            </p:cNvSpPr>
            <p:nvPr/>
          </p:nvSpPr>
          <p:spPr bwMode="auto">
            <a:xfrm>
              <a:off x="540" y="3648"/>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500" name="Oval 44"/>
            <p:cNvSpPr>
              <a:spLocks noChangeArrowheads="1"/>
            </p:cNvSpPr>
            <p:nvPr/>
          </p:nvSpPr>
          <p:spPr bwMode="auto">
            <a:xfrm>
              <a:off x="780" y="364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01" name="Oval 45"/>
            <p:cNvSpPr>
              <a:spLocks noChangeArrowheads="1"/>
            </p:cNvSpPr>
            <p:nvPr/>
          </p:nvSpPr>
          <p:spPr bwMode="auto">
            <a:xfrm>
              <a:off x="1020" y="364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cxnSp>
          <p:nvCxnSpPr>
            <p:cNvPr id="1171502" name="AutoShape 46"/>
            <p:cNvCxnSpPr>
              <a:cxnSpLocks noChangeShapeType="1"/>
              <a:stCxn id="1171498" idx="2"/>
              <a:endCxn id="1171499" idx="7"/>
            </p:cNvCxnSpPr>
            <p:nvPr/>
          </p:nvCxnSpPr>
          <p:spPr bwMode="auto">
            <a:xfrm flipH="1">
              <a:off x="622" y="3418"/>
              <a:ext cx="210" cy="244"/>
            </a:xfrm>
            <a:prstGeom prst="straightConnector1">
              <a:avLst/>
            </a:prstGeom>
            <a:noFill/>
            <a:ln w="9525">
              <a:solidFill>
                <a:schemeClr val="tx1"/>
              </a:solidFill>
              <a:round/>
              <a:headEnd/>
              <a:tailEnd type="triangle" w="med" len="med"/>
            </a:ln>
            <a:effectLst/>
          </p:spPr>
        </p:cxnSp>
        <p:cxnSp>
          <p:nvCxnSpPr>
            <p:cNvPr id="1171503" name="AutoShape 47"/>
            <p:cNvCxnSpPr>
              <a:cxnSpLocks noChangeShapeType="1"/>
              <a:stCxn id="1171498" idx="2"/>
              <a:endCxn id="1171500" idx="0"/>
            </p:cNvCxnSpPr>
            <p:nvPr/>
          </p:nvCxnSpPr>
          <p:spPr bwMode="auto">
            <a:xfrm flipH="1">
              <a:off x="828" y="3418"/>
              <a:ext cx="4" cy="230"/>
            </a:xfrm>
            <a:prstGeom prst="straightConnector1">
              <a:avLst/>
            </a:prstGeom>
            <a:noFill/>
            <a:ln w="9525">
              <a:solidFill>
                <a:schemeClr val="tx1"/>
              </a:solidFill>
              <a:round/>
              <a:headEnd/>
              <a:tailEnd type="triangle" w="med" len="med"/>
            </a:ln>
            <a:effectLst/>
          </p:spPr>
        </p:cxnSp>
        <p:cxnSp>
          <p:nvCxnSpPr>
            <p:cNvPr id="1171504" name="AutoShape 48"/>
            <p:cNvCxnSpPr>
              <a:cxnSpLocks noChangeShapeType="1"/>
              <a:stCxn id="1171498" idx="2"/>
              <a:endCxn id="1171501" idx="1"/>
            </p:cNvCxnSpPr>
            <p:nvPr/>
          </p:nvCxnSpPr>
          <p:spPr bwMode="auto">
            <a:xfrm>
              <a:off x="832" y="3418"/>
              <a:ext cx="202" cy="244"/>
            </a:xfrm>
            <a:prstGeom prst="straightConnector1">
              <a:avLst/>
            </a:prstGeom>
            <a:noFill/>
            <a:ln w="9525">
              <a:solidFill>
                <a:schemeClr val="tx1"/>
              </a:solidFill>
              <a:round/>
              <a:headEnd/>
              <a:tailEnd type="triangle" w="med" len="med"/>
            </a:ln>
            <a:effectLst/>
          </p:spPr>
        </p:cxnSp>
        <p:sp>
          <p:nvSpPr>
            <p:cNvPr id="1171505" name="Text Box 49"/>
            <p:cNvSpPr txBox="1">
              <a:spLocks noChangeArrowheads="1"/>
            </p:cNvSpPr>
            <p:nvPr/>
          </p:nvSpPr>
          <p:spPr bwMode="auto">
            <a:xfrm>
              <a:off x="1115" y="3456"/>
              <a:ext cx="517" cy="135"/>
            </a:xfrm>
            <a:prstGeom prst="rect">
              <a:avLst/>
            </a:prstGeom>
            <a:noFill/>
            <a:ln w="9525">
              <a:noFill/>
              <a:miter lim="800000"/>
              <a:headEnd/>
              <a:tailEnd/>
            </a:ln>
            <a:effectLst/>
          </p:spPr>
          <p:txBody>
            <a:bodyPr wrap="none">
              <a:prstTxWarp prst="textNoShape">
                <a:avLst/>
              </a:prstTxWarp>
              <a:spAutoFit/>
            </a:bodyPr>
            <a:lstStyle/>
            <a:p>
              <a:r>
                <a:rPr lang="en-US" sz="800"/>
                <a:t>which class?</a:t>
              </a:r>
            </a:p>
          </p:txBody>
        </p:sp>
        <p:sp>
          <p:nvSpPr>
            <p:cNvPr id="1171506" name="Oval 50"/>
            <p:cNvSpPr>
              <a:spLocks noChangeArrowheads="1"/>
            </p:cNvSpPr>
            <p:nvPr/>
          </p:nvSpPr>
          <p:spPr bwMode="auto">
            <a:xfrm>
              <a:off x="288" y="3648"/>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507" name="Oval 51"/>
            <p:cNvSpPr>
              <a:spLocks noChangeArrowheads="1"/>
            </p:cNvSpPr>
            <p:nvPr/>
          </p:nvSpPr>
          <p:spPr bwMode="auto">
            <a:xfrm>
              <a:off x="1296" y="364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cxnSp>
          <p:nvCxnSpPr>
            <p:cNvPr id="1171508" name="AutoShape 52"/>
            <p:cNvCxnSpPr>
              <a:cxnSpLocks noChangeShapeType="1"/>
              <a:stCxn id="1171498" idx="2"/>
              <a:endCxn id="1171506" idx="7"/>
            </p:cNvCxnSpPr>
            <p:nvPr/>
          </p:nvCxnSpPr>
          <p:spPr bwMode="auto">
            <a:xfrm flipH="1">
              <a:off x="370" y="3418"/>
              <a:ext cx="462" cy="244"/>
            </a:xfrm>
            <a:prstGeom prst="straightConnector1">
              <a:avLst/>
            </a:prstGeom>
            <a:noFill/>
            <a:ln w="9525">
              <a:solidFill>
                <a:schemeClr val="tx1"/>
              </a:solidFill>
              <a:round/>
              <a:headEnd/>
              <a:tailEnd type="triangle" w="med" len="med"/>
            </a:ln>
            <a:effectLst/>
          </p:spPr>
        </p:cxnSp>
        <p:cxnSp>
          <p:nvCxnSpPr>
            <p:cNvPr id="1171509" name="AutoShape 53"/>
            <p:cNvCxnSpPr>
              <a:cxnSpLocks noChangeShapeType="1"/>
              <a:stCxn id="1171498" idx="2"/>
              <a:endCxn id="1171507" idx="1"/>
            </p:cNvCxnSpPr>
            <p:nvPr/>
          </p:nvCxnSpPr>
          <p:spPr bwMode="auto">
            <a:xfrm>
              <a:off x="832" y="3418"/>
              <a:ext cx="478" cy="244"/>
            </a:xfrm>
            <a:prstGeom prst="straightConnector1">
              <a:avLst/>
            </a:prstGeom>
            <a:noFill/>
            <a:ln w="9525">
              <a:solidFill>
                <a:schemeClr val="tx1"/>
              </a:solidFill>
              <a:round/>
              <a:headEnd/>
              <a:tailEnd type="triangle" w="med" len="med"/>
            </a:ln>
            <a:effectLst/>
          </p:spPr>
        </p:cxnSp>
        <p:sp>
          <p:nvSpPr>
            <p:cNvPr id="1171510" name="Text Box 54"/>
            <p:cNvSpPr txBox="1">
              <a:spLocks noChangeArrowheads="1"/>
            </p:cNvSpPr>
            <p:nvPr/>
          </p:nvSpPr>
          <p:spPr bwMode="auto">
            <a:xfrm>
              <a:off x="192" y="3744"/>
              <a:ext cx="319" cy="135"/>
            </a:xfrm>
            <a:prstGeom prst="rect">
              <a:avLst/>
            </a:prstGeom>
            <a:noFill/>
            <a:ln w="9525">
              <a:noFill/>
              <a:miter lim="800000"/>
              <a:headEnd/>
              <a:tailEnd/>
            </a:ln>
            <a:effectLst/>
          </p:spPr>
          <p:txBody>
            <a:bodyPr wrap="none">
              <a:prstTxWarp prst="textNoShape">
                <a:avLst/>
              </a:prstTxWarp>
              <a:spAutoFit/>
            </a:bodyPr>
            <a:lstStyle/>
            <a:p>
              <a:r>
                <a:rPr lang="en-US" sz="800"/>
                <a:t>BEGIN</a:t>
              </a:r>
            </a:p>
          </p:txBody>
        </p:sp>
        <p:sp>
          <p:nvSpPr>
            <p:cNvPr id="1171511" name="Text Box 55"/>
            <p:cNvSpPr txBox="1">
              <a:spLocks noChangeArrowheads="1"/>
            </p:cNvSpPr>
            <p:nvPr/>
          </p:nvSpPr>
          <p:spPr bwMode="auto">
            <a:xfrm>
              <a:off x="469" y="3744"/>
              <a:ext cx="251" cy="135"/>
            </a:xfrm>
            <a:prstGeom prst="rect">
              <a:avLst/>
            </a:prstGeom>
            <a:noFill/>
            <a:ln w="9525">
              <a:noFill/>
              <a:miter lim="800000"/>
              <a:headEnd/>
              <a:tailEnd/>
            </a:ln>
            <a:effectLst/>
          </p:spPr>
          <p:txBody>
            <a:bodyPr wrap="none">
              <a:prstTxWarp prst="textNoShape">
                <a:avLst/>
              </a:prstTxWarp>
              <a:spAutoFit/>
            </a:bodyPr>
            <a:lstStyle/>
            <a:p>
              <a:r>
                <a:rPr lang="en-US" sz="800"/>
                <a:t>END</a:t>
              </a:r>
            </a:p>
          </p:txBody>
        </p:sp>
        <p:sp>
          <p:nvSpPr>
            <p:cNvPr id="1171512" name="Text Box 56"/>
            <p:cNvSpPr txBox="1">
              <a:spLocks noChangeArrowheads="1"/>
            </p:cNvSpPr>
            <p:nvPr/>
          </p:nvSpPr>
          <p:spPr bwMode="auto">
            <a:xfrm>
              <a:off x="672" y="3744"/>
              <a:ext cx="319" cy="135"/>
            </a:xfrm>
            <a:prstGeom prst="rect">
              <a:avLst/>
            </a:prstGeom>
            <a:noFill/>
            <a:ln w="9525">
              <a:noFill/>
              <a:miter lim="800000"/>
              <a:headEnd/>
              <a:tailEnd/>
            </a:ln>
            <a:effectLst/>
          </p:spPr>
          <p:txBody>
            <a:bodyPr wrap="none">
              <a:prstTxWarp prst="textNoShape">
                <a:avLst/>
              </a:prstTxWarp>
              <a:spAutoFit/>
            </a:bodyPr>
            <a:lstStyle/>
            <a:p>
              <a:r>
                <a:rPr lang="en-US" sz="800"/>
                <a:t>BEGIN</a:t>
              </a:r>
            </a:p>
          </p:txBody>
        </p:sp>
        <p:sp>
          <p:nvSpPr>
            <p:cNvPr id="1171513" name="Text Box 57"/>
            <p:cNvSpPr txBox="1">
              <a:spLocks noChangeArrowheads="1"/>
            </p:cNvSpPr>
            <p:nvPr/>
          </p:nvSpPr>
          <p:spPr bwMode="auto">
            <a:xfrm>
              <a:off x="949" y="3744"/>
              <a:ext cx="251" cy="135"/>
            </a:xfrm>
            <a:prstGeom prst="rect">
              <a:avLst/>
            </a:prstGeom>
            <a:noFill/>
            <a:ln w="9525">
              <a:noFill/>
              <a:miter lim="800000"/>
              <a:headEnd/>
              <a:tailEnd/>
            </a:ln>
            <a:effectLst/>
          </p:spPr>
          <p:txBody>
            <a:bodyPr wrap="none">
              <a:prstTxWarp prst="textNoShape">
                <a:avLst/>
              </a:prstTxWarp>
              <a:spAutoFit/>
            </a:bodyPr>
            <a:lstStyle/>
            <a:p>
              <a:r>
                <a:rPr lang="en-US" sz="800"/>
                <a:t>END</a:t>
              </a:r>
            </a:p>
          </p:txBody>
        </p:sp>
        <p:sp>
          <p:nvSpPr>
            <p:cNvPr id="1171514" name="Line 58"/>
            <p:cNvSpPr>
              <a:spLocks noChangeShapeType="1"/>
            </p:cNvSpPr>
            <p:nvPr/>
          </p:nvSpPr>
          <p:spPr bwMode="auto">
            <a:xfrm>
              <a:off x="144" y="2688"/>
              <a:ext cx="0" cy="240"/>
            </a:xfrm>
            <a:prstGeom prst="line">
              <a:avLst/>
            </a:prstGeom>
            <a:noFill/>
            <a:ln w="76200">
              <a:solidFill>
                <a:schemeClr val="accent2"/>
              </a:solidFill>
              <a:round/>
              <a:headEnd/>
              <a:tailEnd/>
            </a:ln>
            <a:effectLst/>
          </p:spPr>
          <p:txBody>
            <a:bodyPr>
              <a:prstTxWarp prst="textNoShape">
                <a:avLst/>
              </a:prstTxWarp>
            </a:bodyPr>
            <a:lstStyle/>
            <a:p>
              <a:endParaRPr lang="en-US"/>
            </a:p>
          </p:txBody>
        </p:sp>
        <p:sp>
          <p:nvSpPr>
            <p:cNvPr id="1171515" name="Text Box 59"/>
            <p:cNvSpPr txBox="1">
              <a:spLocks noChangeArrowheads="1"/>
            </p:cNvSpPr>
            <p:nvPr/>
          </p:nvSpPr>
          <p:spPr bwMode="auto">
            <a:xfrm>
              <a:off x="0" y="2928"/>
              <a:ext cx="319" cy="135"/>
            </a:xfrm>
            <a:prstGeom prst="rect">
              <a:avLst/>
            </a:prstGeom>
            <a:noFill/>
            <a:ln w="9525">
              <a:noFill/>
              <a:miter lim="800000"/>
              <a:headEnd/>
              <a:tailEnd/>
            </a:ln>
            <a:effectLst/>
          </p:spPr>
          <p:txBody>
            <a:bodyPr wrap="none">
              <a:prstTxWarp prst="textNoShape">
                <a:avLst/>
              </a:prstTxWarp>
              <a:spAutoFit/>
            </a:bodyPr>
            <a:lstStyle/>
            <a:p>
              <a:r>
                <a:rPr lang="en-US" sz="800"/>
                <a:t>BEGIN</a:t>
              </a:r>
            </a:p>
          </p:txBody>
        </p:sp>
      </p:grpSp>
      <p:grpSp>
        <p:nvGrpSpPr>
          <p:cNvPr id="1171547" name="Group 91"/>
          <p:cNvGrpSpPr>
            <a:grpSpLocks/>
          </p:cNvGrpSpPr>
          <p:nvPr/>
        </p:nvGrpSpPr>
        <p:grpSpPr bwMode="auto">
          <a:xfrm>
            <a:off x="1600200" y="3900488"/>
            <a:ext cx="3001963" cy="2119312"/>
            <a:chOff x="2004" y="2457"/>
            <a:chExt cx="1891" cy="1335"/>
          </a:xfrm>
        </p:grpSpPr>
        <p:sp>
          <p:nvSpPr>
            <p:cNvPr id="1171548" name="Text Box 92"/>
            <p:cNvSpPr txBox="1">
              <a:spLocks noChangeArrowheads="1"/>
            </p:cNvSpPr>
            <p:nvPr/>
          </p:nvSpPr>
          <p:spPr bwMode="auto">
            <a:xfrm>
              <a:off x="2092" y="2457"/>
              <a:ext cx="1588" cy="231"/>
            </a:xfrm>
            <a:prstGeom prst="rect">
              <a:avLst/>
            </a:prstGeom>
            <a:noFill/>
            <a:ln w="9525">
              <a:noFill/>
              <a:miter lim="800000"/>
              <a:headEnd/>
              <a:tailEnd/>
            </a:ln>
            <a:effectLst/>
          </p:spPr>
          <p:txBody>
            <a:bodyPr wrap="none">
              <a:prstTxWarp prst="textNoShape">
                <a:avLst/>
              </a:prstTxWarp>
              <a:spAutoFit/>
            </a:bodyPr>
            <a:lstStyle/>
            <a:p>
              <a:r>
                <a:rPr lang="en-US" u="sng"/>
                <a:t>Finite State Machines</a:t>
              </a:r>
            </a:p>
          </p:txBody>
        </p:sp>
        <p:sp>
          <p:nvSpPr>
            <p:cNvPr id="1171549" name="Text Box 93"/>
            <p:cNvSpPr txBox="1">
              <a:spLocks noChangeArrowheads="1"/>
            </p:cNvSpPr>
            <p:nvPr/>
          </p:nvSpPr>
          <p:spPr bwMode="auto">
            <a:xfrm>
              <a:off x="2004" y="2736"/>
              <a:ext cx="1692"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Abraham Lincoln was born in Kentucky.</a:t>
              </a:r>
            </a:p>
          </p:txBody>
        </p:sp>
        <p:sp>
          <p:nvSpPr>
            <p:cNvPr id="1171550" name="Oval 94"/>
            <p:cNvSpPr>
              <a:spLocks noChangeArrowheads="1"/>
            </p:cNvSpPr>
            <p:nvPr/>
          </p:nvSpPr>
          <p:spPr bwMode="auto">
            <a:xfrm>
              <a:off x="2640" y="3360"/>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51" name="Oval 95"/>
            <p:cNvSpPr>
              <a:spLocks noChangeArrowheads="1"/>
            </p:cNvSpPr>
            <p:nvPr/>
          </p:nvSpPr>
          <p:spPr bwMode="auto">
            <a:xfrm>
              <a:off x="2640" y="3696"/>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52" name="Oval 96"/>
            <p:cNvSpPr>
              <a:spLocks noChangeArrowheads="1"/>
            </p:cNvSpPr>
            <p:nvPr/>
          </p:nvSpPr>
          <p:spPr bwMode="auto">
            <a:xfrm>
              <a:off x="3072" y="3360"/>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cxnSp>
          <p:nvCxnSpPr>
            <p:cNvPr id="1171553" name="AutoShape 97"/>
            <p:cNvCxnSpPr>
              <a:cxnSpLocks noChangeShapeType="1"/>
              <a:stCxn id="1171550" idx="7"/>
              <a:endCxn id="1171552" idx="0"/>
            </p:cNvCxnSpPr>
            <p:nvPr/>
          </p:nvCxnSpPr>
          <p:spPr bwMode="auto">
            <a:xfrm rot="16200000">
              <a:off x="2914" y="3168"/>
              <a:ext cx="14" cy="398"/>
            </a:xfrm>
            <a:prstGeom prst="curvedConnector3">
              <a:avLst>
                <a:gd name="adj1" fmla="val 1128569"/>
              </a:avLst>
            </a:prstGeom>
            <a:noFill/>
            <a:ln w="9525">
              <a:solidFill>
                <a:schemeClr val="tx1"/>
              </a:solidFill>
              <a:round/>
              <a:headEnd/>
              <a:tailEnd type="triangle" w="med" len="med"/>
            </a:ln>
            <a:effectLst/>
          </p:spPr>
        </p:cxnSp>
        <p:cxnSp>
          <p:nvCxnSpPr>
            <p:cNvPr id="1171554" name="AutoShape 98"/>
            <p:cNvCxnSpPr>
              <a:cxnSpLocks noChangeShapeType="1"/>
              <a:stCxn id="1171552" idx="4"/>
              <a:endCxn id="1171551" idx="7"/>
            </p:cNvCxnSpPr>
            <p:nvPr/>
          </p:nvCxnSpPr>
          <p:spPr bwMode="auto">
            <a:xfrm rot="5400000">
              <a:off x="2794" y="3384"/>
              <a:ext cx="254" cy="398"/>
            </a:xfrm>
            <a:prstGeom prst="curvedConnector3">
              <a:avLst>
                <a:gd name="adj1" fmla="val 47245"/>
              </a:avLst>
            </a:prstGeom>
            <a:noFill/>
            <a:ln w="9525">
              <a:solidFill>
                <a:schemeClr val="tx1"/>
              </a:solidFill>
              <a:round/>
              <a:headEnd/>
              <a:tailEnd type="triangle" w="med" len="med"/>
            </a:ln>
            <a:effectLst/>
          </p:spPr>
        </p:cxnSp>
        <p:cxnSp>
          <p:nvCxnSpPr>
            <p:cNvPr id="1171555" name="AutoShape 99"/>
            <p:cNvCxnSpPr>
              <a:cxnSpLocks noChangeShapeType="1"/>
              <a:stCxn id="1171551" idx="6"/>
              <a:endCxn id="1171568" idx="2"/>
            </p:cNvCxnSpPr>
            <p:nvPr/>
          </p:nvCxnSpPr>
          <p:spPr bwMode="auto">
            <a:xfrm>
              <a:off x="2736" y="3744"/>
              <a:ext cx="336" cy="0"/>
            </a:xfrm>
            <a:prstGeom prst="straightConnector1">
              <a:avLst/>
            </a:prstGeom>
            <a:noFill/>
            <a:ln w="9525">
              <a:solidFill>
                <a:schemeClr val="tx1"/>
              </a:solidFill>
              <a:round/>
              <a:headEnd/>
              <a:tailEnd type="triangle" w="med" len="med"/>
            </a:ln>
            <a:effectLst/>
          </p:spPr>
        </p:cxnSp>
        <p:cxnSp>
          <p:nvCxnSpPr>
            <p:cNvPr id="1171556" name="AutoShape 100"/>
            <p:cNvCxnSpPr>
              <a:cxnSpLocks noChangeShapeType="1"/>
              <a:stCxn id="1171552" idx="6"/>
              <a:endCxn id="1171552" idx="0"/>
            </p:cNvCxnSpPr>
            <p:nvPr/>
          </p:nvCxnSpPr>
          <p:spPr bwMode="auto">
            <a:xfrm flipH="1" flipV="1">
              <a:off x="3120" y="3360"/>
              <a:ext cx="48" cy="48"/>
            </a:xfrm>
            <a:prstGeom prst="curvedConnector4">
              <a:avLst>
                <a:gd name="adj1" fmla="val -300000"/>
                <a:gd name="adj2" fmla="val 400000"/>
              </a:avLst>
            </a:prstGeom>
            <a:noFill/>
            <a:ln w="9525">
              <a:solidFill>
                <a:schemeClr val="tx1"/>
              </a:solidFill>
              <a:round/>
              <a:headEnd/>
              <a:tailEnd type="triangle" w="med" len="med"/>
            </a:ln>
            <a:effectLst/>
          </p:spPr>
        </p:cxnSp>
        <p:cxnSp>
          <p:nvCxnSpPr>
            <p:cNvPr id="1171557" name="AutoShape 101"/>
            <p:cNvCxnSpPr>
              <a:cxnSpLocks noChangeShapeType="1"/>
              <a:stCxn id="1171551" idx="4"/>
              <a:endCxn id="1171551" idx="2"/>
            </p:cNvCxnSpPr>
            <p:nvPr/>
          </p:nvCxnSpPr>
          <p:spPr bwMode="auto">
            <a:xfrm rot="16200000" flipV="1">
              <a:off x="2640" y="3744"/>
              <a:ext cx="48" cy="48"/>
            </a:xfrm>
            <a:prstGeom prst="curvedConnector4">
              <a:avLst>
                <a:gd name="adj1" fmla="val -300000"/>
                <a:gd name="adj2" fmla="val 400000"/>
              </a:avLst>
            </a:prstGeom>
            <a:noFill/>
            <a:ln w="9525">
              <a:solidFill>
                <a:schemeClr val="tx1"/>
              </a:solidFill>
              <a:round/>
              <a:headEnd/>
              <a:tailEnd type="triangle" w="med" len="med"/>
            </a:ln>
            <a:effectLst/>
          </p:spPr>
        </p:cxnSp>
        <p:cxnSp>
          <p:nvCxnSpPr>
            <p:cNvPr id="1171558" name="AutoShape 102"/>
            <p:cNvCxnSpPr>
              <a:cxnSpLocks noChangeShapeType="1"/>
              <a:stCxn id="1171550" idx="7"/>
              <a:endCxn id="1171550" idx="2"/>
            </p:cNvCxnSpPr>
            <p:nvPr/>
          </p:nvCxnSpPr>
          <p:spPr bwMode="auto">
            <a:xfrm rot="16200000" flipH="1" flipV="1">
              <a:off x="2664" y="3350"/>
              <a:ext cx="34" cy="82"/>
            </a:xfrm>
            <a:prstGeom prst="curvedConnector4">
              <a:avLst>
                <a:gd name="adj1" fmla="val -464704"/>
                <a:gd name="adj2" fmla="val 275611"/>
              </a:avLst>
            </a:prstGeom>
            <a:noFill/>
            <a:ln w="9525">
              <a:solidFill>
                <a:schemeClr val="tx1"/>
              </a:solidFill>
              <a:round/>
              <a:headEnd/>
              <a:tailEnd type="triangle" w="med" len="med"/>
            </a:ln>
            <a:effectLst/>
          </p:spPr>
        </p:cxnSp>
        <p:cxnSp>
          <p:nvCxnSpPr>
            <p:cNvPr id="1171559" name="AutoShape 103"/>
            <p:cNvCxnSpPr>
              <a:cxnSpLocks noChangeShapeType="1"/>
              <a:stCxn id="1171550" idx="4"/>
              <a:endCxn id="1171551" idx="0"/>
            </p:cNvCxnSpPr>
            <p:nvPr/>
          </p:nvCxnSpPr>
          <p:spPr bwMode="auto">
            <a:xfrm>
              <a:off x="2688" y="3456"/>
              <a:ext cx="0" cy="240"/>
            </a:xfrm>
            <a:prstGeom prst="straightConnector1">
              <a:avLst/>
            </a:prstGeom>
            <a:noFill/>
            <a:ln w="9525">
              <a:solidFill>
                <a:schemeClr val="tx1"/>
              </a:solidFill>
              <a:round/>
              <a:headEnd/>
              <a:tailEnd type="triangle" w="med" len="med"/>
            </a:ln>
            <a:effectLst/>
          </p:spPr>
        </p:cxnSp>
        <p:cxnSp>
          <p:nvCxnSpPr>
            <p:cNvPr id="1171560" name="AutoShape 104"/>
            <p:cNvCxnSpPr>
              <a:cxnSpLocks noChangeShapeType="1"/>
              <a:stCxn id="1171552" idx="2"/>
              <a:endCxn id="1171550" idx="6"/>
            </p:cNvCxnSpPr>
            <p:nvPr/>
          </p:nvCxnSpPr>
          <p:spPr bwMode="auto">
            <a:xfrm flipH="1">
              <a:off x="2736" y="3408"/>
              <a:ext cx="336" cy="0"/>
            </a:xfrm>
            <a:prstGeom prst="straightConnector1">
              <a:avLst/>
            </a:prstGeom>
            <a:noFill/>
            <a:ln w="9525">
              <a:solidFill>
                <a:schemeClr val="tx1"/>
              </a:solidFill>
              <a:round/>
              <a:headEnd/>
              <a:tailEnd type="triangle" w="med" len="med"/>
            </a:ln>
            <a:effectLst/>
          </p:spPr>
        </p:cxnSp>
        <p:sp>
          <p:nvSpPr>
            <p:cNvPr id="1171561" name="Oval 105"/>
            <p:cNvSpPr>
              <a:spLocks noChangeArrowheads="1"/>
            </p:cNvSpPr>
            <p:nvPr/>
          </p:nvSpPr>
          <p:spPr bwMode="auto">
            <a:xfrm>
              <a:off x="2208" y="292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62" name="Oval 106"/>
            <p:cNvSpPr>
              <a:spLocks noChangeArrowheads="1"/>
            </p:cNvSpPr>
            <p:nvPr/>
          </p:nvSpPr>
          <p:spPr bwMode="auto">
            <a:xfrm>
              <a:off x="2544" y="292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63" name="Oval 107"/>
            <p:cNvSpPr>
              <a:spLocks noChangeArrowheads="1"/>
            </p:cNvSpPr>
            <p:nvPr/>
          </p:nvSpPr>
          <p:spPr bwMode="auto">
            <a:xfrm>
              <a:off x="2784" y="292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64" name="Oval 108"/>
            <p:cNvSpPr>
              <a:spLocks noChangeArrowheads="1"/>
            </p:cNvSpPr>
            <p:nvPr/>
          </p:nvSpPr>
          <p:spPr bwMode="auto">
            <a:xfrm>
              <a:off x="2997" y="292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65" name="Oval 109"/>
            <p:cNvSpPr>
              <a:spLocks noChangeArrowheads="1"/>
            </p:cNvSpPr>
            <p:nvPr/>
          </p:nvSpPr>
          <p:spPr bwMode="auto">
            <a:xfrm>
              <a:off x="3134" y="292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66" name="Oval 110"/>
            <p:cNvSpPr>
              <a:spLocks noChangeArrowheads="1"/>
            </p:cNvSpPr>
            <p:nvPr/>
          </p:nvSpPr>
          <p:spPr bwMode="auto">
            <a:xfrm>
              <a:off x="3360" y="2928"/>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567" name="Text Box 111"/>
            <p:cNvSpPr txBox="1">
              <a:spLocks noChangeArrowheads="1"/>
            </p:cNvSpPr>
            <p:nvPr/>
          </p:nvSpPr>
          <p:spPr bwMode="auto">
            <a:xfrm>
              <a:off x="2928" y="3024"/>
              <a:ext cx="967" cy="135"/>
            </a:xfrm>
            <a:prstGeom prst="rect">
              <a:avLst/>
            </a:prstGeom>
            <a:noFill/>
            <a:ln w="9525">
              <a:noFill/>
              <a:miter lim="800000"/>
              <a:headEnd/>
              <a:tailEnd/>
            </a:ln>
            <a:effectLst/>
          </p:spPr>
          <p:txBody>
            <a:bodyPr wrap="none">
              <a:prstTxWarp prst="textNoShape">
                <a:avLst/>
              </a:prstTxWarp>
              <a:spAutoFit/>
            </a:bodyPr>
            <a:lstStyle/>
            <a:p>
              <a:r>
                <a:rPr lang="en-US" sz="800"/>
                <a:t>Most likely state sequence?</a:t>
              </a:r>
            </a:p>
          </p:txBody>
        </p:sp>
        <p:sp>
          <p:nvSpPr>
            <p:cNvPr id="1171568" name="Oval 112"/>
            <p:cNvSpPr>
              <a:spLocks noChangeArrowheads="1"/>
            </p:cNvSpPr>
            <p:nvPr/>
          </p:nvSpPr>
          <p:spPr bwMode="auto">
            <a:xfrm>
              <a:off x="3072" y="3696"/>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cxnSp>
          <p:nvCxnSpPr>
            <p:cNvPr id="1171569" name="AutoShape 113"/>
            <p:cNvCxnSpPr>
              <a:cxnSpLocks noChangeShapeType="1"/>
              <a:stCxn id="1171568" idx="5"/>
              <a:endCxn id="1171568" idx="2"/>
            </p:cNvCxnSpPr>
            <p:nvPr/>
          </p:nvCxnSpPr>
          <p:spPr bwMode="auto">
            <a:xfrm rot="16200000" flipV="1">
              <a:off x="3096" y="3720"/>
              <a:ext cx="34" cy="82"/>
            </a:xfrm>
            <a:prstGeom prst="curvedConnector4">
              <a:avLst>
                <a:gd name="adj1" fmla="val -464704"/>
                <a:gd name="adj2" fmla="val 275611"/>
              </a:avLst>
            </a:prstGeom>
            <a:noFill/>
            <a:ln w="9525">
              <a:solidFill>
                <a:schemeClr val="tx1"/>
              </a:solidFill>
              <a:round/>
              <a:headEnd/>
              <a:tailEnd type="triangle" w="med" len="med"/>
            </a:ln>
            <a:effectLst/>
          </p:spPr>
        </p:cxnSp>
        <p:cxnSp>
          <p:nvCxnSpPr>
            <p:cNvPr id="1171570" name="AutoShape 114"/>
            <p:cNvCxnSpPr>
              <a:cxnSpLocks noChangeShapeType="1"/>
              <a:stCxn id="1171568" idx="0"/>
              <a:endCxn id="1171552" idx="4"/>
            </p:cNvCxnSpPr>
            <p:nvPr/>
          </p:nvCxnSpPr>
          <p:spPr bwMode="auto">
            <a:xfrm flipV="1">
              <a:off x="3120" y="3456"/>
              <a:ext cx="0" cy="240"/>
            </a:xfrm>
            <a:prstGeom prst="straightConnector1">
              <a:avLst/>
            </a:prstGeom>
            <a:noFill/>
            <a:ln w="9525">
              <a:solidFill>
                <a:schemeClr val="tx1"/>
              </a:solidFill>
              <a:round/>
              <a:headEnd/>
              <a:tailEnd type="triangle" w="med" len="med"/>
            </a:ln>
            <a:effectLst/>
          </p:spPr>
        </p:cxnSp>
        <p:cxnSp>
          <p:nvCxnSpPr>
            <p:cNvPr id="1171571" name="AutoShape 115"/>
            <p:cNvCxnSpPr>
              <a:cxnSpLocks noChangeShapeType="1"/>
              <a:stCxn id="1171568" idx="1"/>
              <a:endCxn id="1171550" idx="5"/>
            </p:cNvCxnSpPr>
            <p:nvPr/>
          </p:nvCxnSpPr>
          <p:spPr bwMode="auto">
            <a:xfrm flipH="1" flipV="1">
              <a:off x="2722" y="3442"/>
              <a:ext cx="364" cy="268"/>
            </a:xfrm>
            <a:prstGeom prst="straightConnector1">
              <a:avLst/>
            </a:prstGeom>
            <a:noFill/>
            <a:ln w="9525">
              <a:solidFill>
                <a:schemeClr val="tx1"/>
              </a:solidFill>
              <a:round/>
              <a:headEnd/>
              <a:tailEnd type="triangle" w="med" len="med"/>
            </a:ln>
            <a:effectLst/>
          </p:spPr>
        </p:cxnSp>
      </p:grpSp>
      <p:grpSp>
        <p:nvGrpSpPr>
          <p:cNvPr id="1171661" name="Group 205"/>
          <p:cNvGrpSpPr>
            <a:grpSpLocks/>
          </p:cNvGrpSpPr>
          <p:nvPr/>
        </p:nvGrpSpPr>
        <p:grpSpPr bwMode="auto">
          <a:xfrm>
            <a:off x="4953000" y="3900488"/>
            <a:ext cx="3736975" cy="2165350"/>
            <a:chOff x="3120" y="2457"/>
            <a:chExt cx="2354" cy="1364"/>
          </a:xfrm>
        </p:grpSpPr>
        <p:sp>
          <p:nvSpPr>
            <p:cNvPr id="1171601" name="Text Box 145"/>
            <p:cNvSpPr txBox="1">
              <a:spLocks noChangeArrowheads="1"/>
            </p:cNvSpPr>
            <p:nvPr/>
          </p:nvSpPr>
          <p:spPr bwMode="auto">
            <a:xfrm>
              <a:off x="3208" y="2457"/>
              <a:ext cx="1388" cy="231"/>
            </a:xfrm>
            <a:prstGeom prst="rect">
              <a:avLst/>
            </a:prstGeom>
            <a:noFill/>
            <a:ln w="9525">
              <a:noFill/>
              <a:miter lim="800000"/>
              <a:headEnd/>
              <a:tailEnd/>
            </a:ln>
            <a:effectLst/>
          </p:spPr>
          <p:txBody>
            <a:bodyPr wrap="none">
              <a:prstTxWarp prst="textNoShape">
                <a:avLst/>
              </a:prstTxWarp>
              <a:spAutoFit/>
            </a:bodyPr>
            <a:lstStyle/>
            <a:p>
              <a:r>
                <a:rPr lang="en-US" u="sng"/>
                <a:t>Wrapper Induction</a:t>
              </a:r>
            </a:p>
          </p:txBody>
        </p:sp>
        <p:sp>
          <p:nvSpPr>
            <p:cNvPr id="1171602" name="Text Box 146"/>
            <p:cNvSpPr txBox="1">
              <a:spLocks noChangeArrowheads="1"/>
            </p:cNvSpPr>
            <p:nvPr/>
          </p:nvSpPr>
          <p:spPr bwMode="auto">
            <a:xfrm>
              <a:off x="3120" y="2736"/>
              <a:ext cx="2354"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&lt;b&gt;&lt;i&gt;</a:t>
              </a:r>
              <a:r>
                <a:rPr lang="en-US" sz="1200" i="1">
                  <a:latin typeface="Times New Roman" pitchFamily="-107" charset="0"/>
                </a:rPr>
                <a:t>Abraham Lincoln</a:t>
              </a:r>
              <a:r>
                <a:rPr lang="en-US" sz="1200" b="0">
                  <a:latin typeface="Times New Roman" pitchFamily="-107" charset="0"/>
                </a:rPr>
                <a:t>&lt;/i&gt;&lt;/b&gt; was born in Kentucky.</a:t>
              </a:r>
            </a:p>
          </p:txBody>
        </p:sp>
        <p:sp>
          <p:nvSpPr>
            <p:cNvPr id="1171620" name="Text Box 164"/>
            <p:cNvSpPr txBox="1">
              <a:spLocks noChangeArrowheads="1"/>
            </p:cNvSpPr>
            <p:nvPr/>
          </p:nvSpPr>
          <p:spPr bwMode="auto">
            <a:xfrm>
              <a:off x="4032" y="3024"/>
              <a:ext cx="1255" cy="135"/>
            </a:xfrm>
            <a:prstGeom prst="rect">
              <a:avLst/>
            </a:prstGeom>
            <a:noFill/>
            <a:ln w="9525">
              <a:noFill/>
              <a:miter lim="800000"/>
              <a:headEnd/>
              <a:tailEnd/>
            </a:ln>
            <a:effectLst/>
          </p:spPr>
          <p:txBody>
            <a:bodyPr wrap="none">
              <a:prstTxWarp prst="textNoShape">
                <a:avLst/>
              </a:prstTxWarp>
              <a:spAutoFit/>
            </a:bodyPr>
            <a:lstStyle/>
            <a:p>
              <a:r>
                <a:rPr lang="en-US" sz="800"/>
                <a:t>Learn and apply pattern for a website</a:t>
              </a:r>
            </a:p>
          </p:txBody>
        </p:sp>
        <p:sp>
          <p:nvSpPr>
            <p:cNvPr id="1171650" name="Oval 194"/>
            <p:cNvSpPr>
              <a:spLocks noChangeArrowheads="1"/>
            </p:cNvSpPr>
            <p:nvPr/>
          </p:nvSpPr>
          <p:spPr bwMode="auto">
            <a:xfrm>
              <a:off x="3936" y="3456"/>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651" name="Oval 195"/>
            <p:cNvSpPr>
              <a:spLocks noChangeArrowheads="1"/>
            </p:cNvSpPr>
            <p:nvPr/>
          </p:nvSpPr>
          <p:spPr bwMode="auto">
            <a:xfrm>
              <a:off x="3696" y="3216"/>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655" name="Oval 199"/>
            <p:cNvSpPr>
              <a:spLocks noChangeArrowheads="1"/>
            </p:cNvSpPr>
            <p:nvPr/>
          </p:nvSpPr>
          <p:spPr bwMode="auto">
            <a:xfrm>
              <a:off x="4176" y="3696"/>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656" name="Line 200"/>
            <p:cNvSpPr>
              <a:spLocks noChangeShapeType="1"/>
            </p:cNvSpPr>
            <p:nvPr/>
          </p:nvSpPr>
          <p:spPr bwMode="auto">
            <a:xfrm>
              <a:off x="3792" y="3312"/>
              <a:ext cx="144" cy="144"/>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71657" name="Line 201"/>
            <p:cNvSpPr>
              <a:spLocks noChangeShapeType="1"/>
            </p:cNvSpPr>
            <p:nvPr/>
          </p:nvSpPr>
          <p:spPr bwMode="auto">
            <a:xfrm>
              <a:off x="4032" y="3552"/>
              <a:ext cx="144" cy="144"/>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71658" name="Text Box 202"/>
            <p:cNvSpPr txBox="1">
              <a:spLocks noChangeArrowheads="1"/>
            </p:cNvSpPr>
            <p:nvPr/>
          </p:nvSpPr>
          <p:spPr bwMode="auto">
            <a:xfrm>
              <a:off x="3744" y="3168"/>
              <a:ext cx="287" cy="173"/>
            </a:xfrm>
            <a:prstGeom prst="rect">
              <a:avLst/>
            </a:prstGeom>
            <a:noFill/>
            <a:ln w="9525">
              <a:noFill/>
              <a:miter lim="800000"/>
              <a:headEnd/>
              <a:tailEnd/>
            </a:ln>
            <a:effectLst/>
          </p:spPr>
          <p:txBody>
            <a:bodyPr wrap="none">
              <a:prstTxWarp prst="textNoShape">
                <a:avLst/>
              </a:prstTxWarp>
              <a:spAutoFit/>
            </a:bodyPr>
            <a:lstStyle/>
            <a:p>
              <a:r>
                <a:rPr lang="en-US" sz="1200"/>
                <a:t>&lt;b&gt;</a:t>
              </a:r>
            </a:p>
          </p:txBody>
        </p:sp>
        <p:sp>
          <p:nvSpPr>
            <p:cNvPr id="1171659" name="Text Box 203"/>
            <p:cNvSpPr txBox="1">
              <a:spLocks noChangeArrowheads="1"/>
            </p:cNvSpPr>
            <p:nvPr/>
          </p:nvSpPr>
          <p:spPr bwMode="auto">
            <a:xfrm>
              <a:off x="3985" y="3408"/>
              <a:ext cx="255" cy="173"/>
            </a:xfrm>
            <a:prstGeom prst="rect">
              <a:avLst/>
            </a:prstGeom>
            <a:noFill/>
            <a:ln w="9525">
              <a:noFill/>
              <a:miter lim="800000"/>
              <a:headEnd/>
              <a:tailEnd/>
            </a:ln>
            <a:effectLst/>
          </p:spPr>
          <p:txBody>
            <a:bodyPr wrap="none">
              <a:prstTxWarp prst="textNoShape">
                <a:avLst/>
              </a:prstTxWarp>
              <a:spAutoFit/>
            </a:bodyPr>
            <a:lstStyle/>
            <a:p>
              <a:r>
                <a:rPr lang="en-US" sz="1200"/>
                <a:t>&lt;i&gt;</a:t>
              </a:r>
            </a:p>
          </p:txBody>
        </p:sp>
        <p:sp>
          <p:nvSpPr>
            <p:cNvPr id="1171660" name="Text Box 204"/>
            <p:cNvSpPr txBox="1">
              <a:spLocks noChangeArrowheads="1"/>
            </p:cNvSpPr>
            <p:nvPr/>
          </p:nvSpPr>
          <p:spPr bwMode="auto">
            <a:xfrm>
              <a:off x="4257" y="3648"/>
              <a:ext cx="701" cy="173"/>
            </a:xfrm>
            <a:prstGeom prst="rect">
              <a:avLst/>
            </a:prstGeom>
            <a:noFill/>
            <a:ln w="9525">
              <a:noFill/>
              <a:miter lim="800000"/>
              <a:headEnd/>
              <a:tailEnd/>
            </a:ln>
            <a:effectLst/>
          </p:spPr>
          <p:txBody>
            <a:bodyPr wrap="none">
              <a:prstTxWarp prst="textNoShape">
                <a:avLst/>
              </a:prstTxWarp>
              <a:spAutoFit/>
            </a:bodyPr>
            <a:lstStyle/>
            <a:p>
              <a:r>
                <a:rPr lang="en-US" sz="1200"/>
                <a:t>PersonName</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
        <p:nvSpPr>
          <p:cNvPr id="939011" name="Text Box 1027"/>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939012" name="Text Box 1028"/>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939014" name="AutoShape 1030"/>
          <p:cNvSpPr>
            <a:spLocks/>
          </p:cNvSpPr>
          <p:nvPr/>
        </p:nvSpPr>
        <p:spPr bwMode="auto">
          <a:xfrm rot="-5400000">
            <a:off x="2906712" y="1611313"/>
            <a:ext cx="206375" cy="533400"/>
          </a:xfrm>
          <a:prstGeom prst="leftBrace">
            <a:avLst>
              <a:gd name="adj1" fmla="val 21538"/>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939017" name="Picture 1033"/>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1"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174532"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174533" name="AutoShape 5"/>
          <p:cNvSpPr>
            <a:spLocks/>
          </p:cNvSpPr>
          <p:nvPr/>
        </p:nvSpPr>
        <p:spPr bwMode="auto">
          <a:xfrm rot="-5400000">
            <a:off x="3478212" y="1039813"/>
            <a:ext cx="206375" cy="1676400"/>
          </a:xfrm>
          <a:prstGeom prst="leftBrace">
            <a:avLst>
              <a:gd name="adj1" fmla="val 67692"/>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174534" name="Picture 6"/>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9"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5" name="Text Box 2051"/>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016836" name="Text Box 2052"/>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016837" name="AutoShape 2053"/>
          <p:cNvSpPr>
            <a:spLocks/>
          </p:cNvSpPr>
          <p:nvPr/>
        </p:nvSpPr>
        <p:spPr bwMode="auto">
          <a:xfrm rot="-5400000">
            <a:off x="3706812" y="811213"/>
            <a:ext cx="206375" cy="2133600"/>
          </a:xfrm>
          <a:prstGeom prst="leftBrace">
            <a:avLst>
              <a:gd name="adj1" fmla="val 86154"/>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016839" name="Picture 205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8"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9" name="Text Box 2051"/>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017860" name="Text Box 2052"/>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017861" name="AutoShape 2053"/>
          <p:cNvSpPr>
            <a:spLocks/>
          </p:cNvSpPr>
          <p:nvPr/>
        </p:nvSpPr>
        <p:spPr bwMode="auto">
          <a:xfrm rot="-5400000">
            <a:off x="3821112" y="1360488"/>
            <a:ext cx="206375" cy="1143000"/>
          </a:xfrm>
          <a:prstGeom prst="leftBrace">
            <a:avLst>
              <a:gd name="adj1" fmla="val 46154"/>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017862" name="Picture 2054"/>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8"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3"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018884"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018885" name="AutoShape 5"/>
          <p:cNvSpPr>
            <a:spLocks/>
          </p:cNvSpPr>
          <p:nvPr/>
        </p:nvSpPr>
        <p:spPr bwMode="auto">
          <a:xfrm rot="-5400000">
            <a:off x="4202112" y="2579688"/>
            <a:ext cx="206375" cy="1600200"/>
          </a:xfrm>
          <a:prstGeom prst="leftBrace">
            <a:avLst>
              <a:gd name="adj1" fmla="val 64615"/>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018886" name="Picture 6"/>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9"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51" name="Text Box 7"/>
          <p:cNvSpPr txBox="1">
            <a:spLocks noChangeArrowheads="1"/>
          </p:cNvSpPr>
          <p:nvPr/>
        </p:nvSpPr>
        <p:spPr bwMode="auto">
          <a:xfrm>
            <a:off x="762000" y="2286000"/>
            <a:ext cx="7905750"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a:t>00  :  pm  Place   :   Wean  Hall  Rm  5409  Speaker   :   Sebastian  Thrun</a:t>
            </a:r>
          </a:p>
        </p:txBody>
      </p:sp>
      <p:sp>
        <p:nvSpPr>
          <p:cNvPr id="825353" name="Freeform 9"/>
          <p:cNvSpPr>
            <a:spLocks/>
          </p:cNvSpPr>
          <p:nvPr/>
        </p:nvSpPr>
        <p:spPr bwMode="auto">
          <a:xfrm>
            <a:off x="2987675" y="2957513"/>
            <a:ext cx="2286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54" name="Freeform 10"/>
          <p:cNvSpPr>
            <a:spLocks/>
          </p:cNvSpPr>
          <p:nvPr/>
        </p:nvSpPr>
        <p:spPr bwMode="auto">
          <a:xfrm>
            <a:off x="5426075" y="2957513"/>
            <a:ext cx="31242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55" name="Freeform 11"/>
          <p:cNvSpPr>
            <a:spLocks/>
          </p:cNvSpPr>
          <p:nvPr/>
        </p:nvSpPr>
        <p:spPr bwMode="auto">
          <a:xfrm>
            <a:off x="854075" y="2957513"/>
            <a:ext cx="1905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78" name="Text Box 34"/>
          <p:cNvSpPr txBox="1">
            <a:spLocks noChangeArrowheads="1"/>
          </p:cNvSpPr>
          <p:nvPr/>
        </p:nvSpPr>
        <p:spPr bwMode="auto">
          <a:xfrm>
            <a:off x="777875" y="2514600"/>
            <a:ext cx="596900"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t-m</a:t>
            </a:r>
          </a:p>
        </p:txBody>
      </p:sp>
      <p:sp>
        <p:nvSpPr>
          <p:cNvPr id="825382" name="Text Box 38"/>
          <p:cNvSpPr txBox="1">
            <a:spLocks noChangeArrowheads="1"/>
          </p:cNvSpPr>
          <p:nvPr/>
        </p:nvSpPr>
        <p:spPr bwMode="auto">
          <a:xfrm>
            <a:off x="2424113" y="2514600"/>
            <a:ext cx="563562"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t-1</a:t>
            </a:r>
          </a:p>
        </p:txBody>
      </p:sp>
      <p:sp>
        <p:nvSpPr>
          <p:cNvPr id="825383" name="Text Box 39"/>
          <p:cNvSpPr txBox="1">
            <a:spLocks noChangeArrowheads="1"/>
          </p:cNvSpPr>
          <p:nvPr/>
        </p:nvSpPr>
        <p:spPr bwMode="auto">
          <a:xfrm>
            <a:off x="3084513" y="2514600"/>
            <a:ext cx="436562"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a:t>
            </a:r>
          </a:p>
        </p:txBody>
      </p:sp>
      <p:sp>
        <p:nvSpPr>
          <p:cNvPr id="825384" name="Text Box 40"/>
          <p:cNvSpPr txBox="1">
            <a:spLocks noChangeArrowheads="1"/>
          </p:cNvSpPr>
          <p:nvPr/>
        </p:nvSpPr>
        <p:spPr bwMode="auto">
          <a:xfrm>
            <a:off x="4733925" y="2514600"/>
            <a:ext cx="615950"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a:t>
            </a:r>
          </a:p>
        </p:txBody>
      </p:sp>
      <p:sp>
        <p:nvSpPr>
          <p:cNvPr id="825385" name="Text Box 41"/>
          <p:cNvSpPr txBox="1">
            <a:spLocks noChangeArrowheads="1"/>
          </p:cNvSpPr>
          <p:nvPr/>
        </p:nvSpPr>
        <p:spPr bwMode="auto">
          <a:xfrm>
            <a:off x="5545138" y="2514600"/>
            <a:ext cx="795337"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t+n+1</a:t>
            </a:r>
          </a:p>
        </p:txBody>
      </p:sp>
      <p:sp>
        <p:nvSpPr>
          <p:cNvPr id="825386" name="Text Box 42"/>
          <p:cNvSpPr txBox="1">
            <a:spLocks noChangeArrowheads="1"/>
          </p:cNvSpPr>
          <p:nvPr/>
        </p:nvSpPr>
        <p:spPr bwMode="auto">
          <a:xfrm>
            <a:off x="7874000" y="2514600"/>
            <a:ext cx="828675"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t+n+m</a:t>
            </a:r>
          </a:p>
        </p:txBody>
      </p:sp>
      <p:sp>
        <p:nvSpPr>
          <p:cNvPr id="825387" name="Text Box 43"/>
          <p:cNvSpPr txBox="1">
            <a:spLocks noChangeArrowheads="1"/>
          </p:cNvSpPr>
          <p:nvPr/>
        </p:nvSpPr>
        <p:spPr bwMode="auto">
          <a:xfrm>
            <a:off x="1482725" y="3109913"/>
            <a:ext cx="666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prefix</a:t>
            </a:r>
          </a:p>
        </p:txBody>
      </p:sp>
      <p:sp>
        <p:nvSpPr>
          <p:cNvPr id="825388" name="Text Box 44"/>
          <p:cNvSpPr txBox="1">
            <a:spLocks noChangeArrowheads="1"/>
          </p:cNvSpPr>
          <p:nvPr/>
        </p:nvSpPr>
        <p:spPr bwMode="auto">
          <a:xfrm>
            <a:off x="3749675" y="3109913"/>
            <a:ext cx="920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contents</a:t>
            </a:r>
          </a:p>
        </p:txBody>
      </p:sp>
      <p:sp>
        <p:nvSpPr>
          <p:cNvPr id="825389" name="Text Box 45"/>
          <p:cNvSpPr txBox="1">
            <a:spLocks noChangeArrowheads="1"/>
          </p:cNvSpPr>
          <p:nvPr/>
        </p:nvSpPr>
        <p:spPr bwMode="auto">
          <a:xfrm>
            <a:off x="6675438" y="3109913"/>
            <a:ext cx="655637"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suffix</a:t>
            </a:r>
          </a:p>
        </p:txBody>
      </p:sp>
      <p:sp>
        <p:nvSpPr>
          <p:cNvPr id="825397" name="Text Box 53"/>
          <p:cNvSpPr txBox="1">
            <a:spLocks noChangeArrowheads="1"/>
          </p:cNvSpPr>
          <p:nvPr/>
        </p:nvSpPr>
        <p:spPr bwMode="auto">
          <a:xfrm>
            <a:off x="288925" y="2322513"/>
            <a:ext cx="412750" cy="366712"/>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825398" name="Text Box 54"/>
          <p:cNvSpPr txBox="1">
            <a:spLocks noChangeArrowheads="1"/>
          </p:cNvSpPr>
          <p:nvPr/>
        </p:nvSpPr>
        <p:spPr bwMode="auto">
          <a:xfrm>
            <a:off x="8731250" y="2300288"/>
            <a:ext cx="412750" cy="366712"/>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825401" name="Rectangle 57"/>
          <p:cNvSpPr>
            <a:spLocks noChangeArrowheads="1"/>
          </p:cNvSpPr>
          <p:nvPr/>
        </p:nvSpPr>
        <p:spPr bwMode="auto">
          <a:xfrm>
            <a:off x="685800" y="3505200"/>
            <a:ext cx="8229600" cy="190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b="0" dirty="0"/>
              <a:t>Standard supervised learning setting</a:t>
            </a:r>
          </a:p>
          <a:p>
            <a:pPr marL="742950" lvl="1" indent="-285750">
              <a:spcBef>
                <a:spcPct val="20000"/>
              </a:spcBef>
              <a:buFontTx/>
              <a:buChar char="–"/>
            </a:pPr>
            <a:r>
              <a:rPr lang="en-US" sz="2400" b="0" dirty="0">
                <a:solidFill>
                  <a:srgbClr val="FF0000"/>
                </a:solidFill>
                <a:ea typeface="ＭＳ Ｐゴシック" pitchFamily="-107" charset="-128"/>
              </a:rPr>
              <a:t>Positive </a:t>
            </a:r>
            <a:r>
              <a:rPr lang="en-US" sz="2400" b="0" dirty="0" smtClean="0">
                <a:solidFill>
                  <a:srgbClr val="FF0000"/>
                </a:solidFill>
                <a:ea typeface="ＭＳ Ｐゴシック" pitchFamily="-107" charset="-128"/>
              </a:rPr>
              <a:t>instances?</a:t>
            </a:r>
          </a:p>
          <a:p>
            <a:pPr marL="742950" lvl="1" indent="-285750">
              <a:spcBef>
                <a:spcPct val="20000"/>
              </a:spcBef>
              <a:buFontTx/>
              <a:buChar char="–"/>
            </a:pPr>
            <a:r>
              <a:rPr lang="en-US" sz="2400" b="0" dirty="0">
                <a:solidFill>
                  <a:srgbClr val="FF0000"/>
                </a:solidFill>
                <a:ea typeface="ＭＳ Ｐゴシック" pitchFamily="-107" charset="-128"/>
              </a:rPr>
              <a:t>Negative </a:t>
            </a:r>
            <a:r>
              <a:rPr lang="en-US" sz="2400" b="0" dirty="0" smtClean="0">
                <a:solidFill>
                  <a:srgbClr val="FF0000"/>
                </a:solidFill>
                <a:ea typeface="ＭＳ Ｐゴシック" pitchFamily="-107" charset="-128"/>
              </a:rPr>
              <a:t>instances?</a:t>
            </a:r>
            <a:endParaRPr lang="en-US" sz="2400" b="0" dirty="0">
              <a:solidFill>
                <a:srgbClr val="FF0000"/>
              </a:solidFill>
              <a:ea typeface="ＭＳ Ｐゴシック" pitchFamily="-107" charset="-128"/>
            </a:endParaRPr>
          </a:p>
        </p:txBody>
      </p:sp>
      <p:sp>
        <p:nvSpPr>
          <p:cNvPr id="20"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51" name="Text Box 7"/>
          <p:cNvSpPr txBox="1">
            <a:spLocks noChangeArrowheads="1"/>
          </p:cNvSpPr>
          <p:nvPr/>
        </p:nvSpPr>
        <p:spPr bwMode="auto">
          <a:xfrm>
            <a:off x="762000" y="2286000"/>
            <a:ext cx="7905750"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a:t>00  :  pm  Place   :   Wean  Hall  Rm  5409  Speaker   :   Sebastian  Thrun</a:t>
            </a:r>
          </a:p>
        </p:txBody>
      </p:sp>
      <p:sp>
        <p:nvSpPr>
          <p:cNvPr id="825353" name="Freeform 9"/>
          <p:cNvSpPr>
            <a:spLocks/>
          </p:cNvSpPr>
          <p:nvPr/>
        </p:nvSpPr>
        <p:spPr bwMode="auto">
          <a:xfrm>
            <a:off x="2987675" y="2957513"/>
            <a:ext cx="2286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54" name="Freeform 10"/>
          <p:cNvSpPr>
            <a:spLocks/>
          </p:cNvSpPr>
          <p:nvPr/>
        </p:nvSpPr>
        <p:spPr bwMode="auto">
          <a:xfrm>
            <a:off x="5426075" y="2957513"/>
            <a:ext cx="31242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55" name="Freeform 11"/>
          <p:cNvSpPr>
            <a:spLocks/>
          </p:cNvSpPr>
          <p:nvPr/>
        </p:nvSpPr>
        <p:spPr bwMode="auto">
          <a:xfrm>
            <a:off x="854075" y="2957513"/>
            <a:ext cx="1905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78" name="Text Box 34"/>
          <p:cNvSpPr txBox="1">
            <a:spLocks noChangeArrowheads="1"/>
          </p:cNvSpPr>
          <p:nvPr/>
        </p:nvSpPr>
        <p:spPr bwMode="auto">
          <a:xfrm>
            <a:off x="777875" y="2514600"/>
            <a:ext cx="596900"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t-m</a:t>
            </a:r>
          </a:p>
        </p:txBody>
      </p:sp>
      <p:sp>
        <p:nvSpPr>
          <p:cNvPr id="825382" name="Text Box 38"/>
          <p:cNvSpPr txBox="1">
            <a:spLocks noChangeArrowheads="1"/>
          </p:cNvSpPr>
          <p:nvPr/>
        </p:nvSpPr>
        <p:spPr bwMode="auto">
          <a:xfrm>
            <a:off x="2424113" y="2514600"/>
            <a:ext cx="563562"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t-1</a:t>
            </a:r>
          </a:p>
        </p:txBody>
      </p:sp>
      <p:sp>
        <p:nvSpPr>
          <p:cNvPr id="825383" name="Text Box 39"/>
          <p:cNvSpPr txBox="1">
            <a:spLocks noChangeArrowheads="1"/>
          </p:cNvSpPr>
          <p:nvPr/>
        </p:nvSpPr>
        <p:spPr bwMode="auto">
          <a:xfrm>
            <a:off x="3084513" y="2514600"/>
            <a:ext cx="436562"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a:t>
            </a:r>
          </a:p>
        </p:txBody>
      </p:sp>
      <p:sp>
        <p:nvSpPr>
          <p:cNvPr id="825384" name="Text Box 40"/>
          <p:cNvSpPr txBox="1">
            <a:spLocks noChangeArrowheads="1"/>
          </p:cNvSpPr>
          <p:nvPr/>
        </p:nvSpPr>
        <p:spPr bwMode="auto">
          <a:xfrm>
            <a:off x="4733925" y="2514600"/>
            <a:ext cx="615950"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a:t>
            </a:r>
          </a:p>
        </p:txBody>
      </p:sp>
      <p:sp>
        <p:nvSpPr>
          <p:cNvPr id="825385" name="Text Box 41"/>
          <p:cNvSpPr txBox="1">
            <a:spLocks noChangeArrowheads="1"/>
          </p:cNvSpPr>
          <p:nvPr/>
        </p:nvSpPr>
        <p:spPr bwMode="auto">
          <a:xfrm>
            <a:off x="5545138" y="2514600"/>
            <a:ext cx="795337"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t+n+1</a:t>
            </a:r>
          </a:p>
        </p:txBody>
      </p:sp>
      <p:sp>
        <p:nvSpPr>
          <p:cNvPr id="825386" name="Text Box 42"/>
          <p:cNvSpPr txBox="1">
            <a:spLocks noChangeArrowheads="1"/>
          </p:cNvSpPr>
          <p:nvPr/>
        </p:nvSpPr>
        <p:spPr bwMode="auto">
          <a:xfrm>
            <a:off x="7874000" y="2514600"/>
            <a:ext cx="828675"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t+n+m</a:t>
            </a:r>
          </a:p>
        </p:txBody>
      </p:sp>
      <p:sp>
        <p:nvSpPr>
          <p:cNvPr id="825387" name="Text Box 43"/>
          <p:cNvSpPr txBox="1">
            <a:spLocks noChangeArrowheads="1"/>
          </p:cNvSpPr>
          <p:nvPr/>
        </p:nvSpPr>
        <p:spPr bwMode="auto">
          <a:xfrm>
            <a:off x="1482725" y="3109913"/>
            <a:ext cx="666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prefix</a:t>
            </a:r>
          </a:p>
        </p:txBody>
      </p:sp>
      <p:sp>
        <p:nvSpPr>
          <p:cNvPr id="825388" name="Text Box 44"/>
          <p:cNvSpPr txBox="1">
            <a:spLocks noChangeArrowheads="1"/>
          </p:cNvSpPr>
          <p:nvPr/>
        </p:nvSpPr>
        <p:spPr bwMode="auto">
          <a:xfrm>
            <a:off x="3749675" y="3109913"/>
            <a:ext cx="920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contents</a:t>
            </a:r>
          </a:p>
        </p:txBody>
      </p:sp>
      <p:sp>
        <p:nvSpPr>
          <p:cNvPr id="825389" name="Text Box 45"/>
          <p:cNvSpPr txBox="1">
            <a:spLocks noChangeArrowheads="1"/>
          </p:cNvSpPr>
          <p:nvPr/>
        </p:nvSpPr>
        <p:spPr bwMode="auto">
          <a:xfrm>
            <a:off x="6675438" y="3109913"/>
            <a:ext cx="655637"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suffix</a:t>
            </a:r>
          </a:p>
        </p:txBody>
      </p:sp>
      <p:sp>
        <p:nvSpPr>
          <p:cNvPr id="825397" name="Text Box 53"/>
          <p:cNvSpPr txBox="1">
            <a:spLocks noChangeArrowheads="1"/>
          </p:cNvSpPr>
          <p:nvPr/>
        </p:nvSpPr>
        <p:spPr bwMode="auto">
          <a:xfrm>
            <a:off x="288925" y="2322513"/>
            <a:ext cx="412750" cy="366712"/>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825398" name="Text Box 54"/>
          <p:cNvSpPr txBox="1">
            <a:spLocks noChangeArrowheads="1"/>
          </p:cNvSpPr>
          <p:nvPr/>
        </p:nvSpPr>
        <p:spPr bwMode="auto">
          <a:xfrm>
            <a:off x="8731250" y="2300288"/>
            <a:ext cx="412750" cy="366712"/>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825401" name="Rectangle 57"/>
          <p:cNvSpPr>
            <a:spLocks noChangeArrowheads="1"/>
          </p:cNvSpPr>
          <p:nvPr/>
        </p:nvSpPr>
        <p:spPr bwMode="auto">
          <a:xfrm>
            <a:off x="685800" y="3505200"/>
            <a:ext cx="8229600" cy="190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b="0" dirty="0"/>
              <a:t>Standard supervised learning setting</a:t>
            </a:r>
          </a:p>
          <a:p>
            <a:pPr marL="742950" lvl="1" indent="-285750">
              <a:spcBef>
                <a:spcPct val="20000"/>
              </a:spcBef>
              <a:buFontTx/>
              <a:buChar char="–"/>
            </a:pPr>
            <a:r>
              <a:rPr lang="en-US" sz="2400" b="0" dirty="0">
                <a:ea typeface="ＭＳ Ｐゴシック" pitchFamily="-107" charset="-128"/>
              </a:rPr>
              <a:t>Positive instances: Windows with real label</a:t>
            </a:r>
          </a:p>
          <a:p>
            <a:pPr marL="742950" lvl="1" indent="-285750">
              <a:spcBef>
                <a:spcPct val="20000"/>
              </a:spcBef>
              <a:buFontTx/>
              <a:buChar char="–"/>
            </a:pPr>
            <a:r>
              <a:rPr lang="en-US" sz="2400" b="0" dirty="0">
                <a:ea typeface="ＭＳ Ｐゴシック" pitchFamily="-107" charset="-128"/>
              </a:rPr>
              <a:t>Negative instances: All other windows</a:t>
            </a:r>
          </a:p>
          <a:p>
            <a:pPr marL="742950" lvl="1" indent="-285750">
              <a:spcBef>
                <a:spcPct val="20000"/>
              </a:spcBef>
              <a:buFontTx/>
              <a:buChar char="–"/>
            </a:pPr>
            <a:r>
              <a:rPr lang="en-US" sz="2400" b="0" dirty="0">
                <a:ea typeface="ＭＳ Ｐゴシック" pitchFamily="-107" charset="-128"/>
              </a:rPr>
              <a:t>Features based on</a:t>
            </a:r>
            <a:r>
              <a:rPr lang="en-US" sz="2400" b="0" dirty="0" smtClean="0">
                <a:ea typeface="ＭＳ Ｐゴシック" pitchFamily="-107" charset="-128"/>
              </a:rPr>
              <a:t> candidate, </a:t>
            </a:r>
            <a:r>
              <a:rPr lang="en-US" sz="2400" b="0" dirty="0">
                <a:ea typeface="ＭＳ Ｐゴシック" pitchFamily="-107" charset="-128"/>
              </a:rPr>
              <a:t>prefix and </a:t>
            </a:r>
            <a:r>
              <a:rPr lang="en-US" sz="2400" b="0" dirty="0" smtClean="0">
                <a:ea typeface="ＭＳ Ｐゴシック" pitchFamily="-107" charset="-128"/>
              </a:rPr>
              <a:t>suffix</a:t>
            </a:r>
            <a:endParaRPr lang="en-US" sz="2400" b="0" dirty="0">
              <a:ea typeface="ＭＳ Ｐゴシック" pitchFamily="-107" charset="-128"/>
            </a:endParaRPr>
          </a:p>
        </p:txBody>
      </p:sp>
      <p:sp>
        <p:nvSpPr>
          <p:cNvPr id="22"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sz="quarter" idx="1"/>
          </p:nvPr>
        </p:nvSpPr>
        <p:spPr/>
        <p:txBody>
          <a:bodyPr>
            <a:normAutofit/>
          </a:bodyPr>
          <a:lstStyle/>
          <a:p>
            <a:r>
              <a:rPr lang="en-US" dirty="0" smtClean="0"/>
              <a:t>Quiz 4 continued</a:t>
            </a:r>
          </a:p>
          <a:p>
            <a:pPr lvl="1"/>
            <a:r>
              <a:rPr lang="en-US" dirty="0" smtClean="0"/>
              <a:t>machine translation</a:t>
            </a:r>
          </a:p>
          <a:p>
            <a:pPr lvl="2"/>
            <a:r>
              <a:rPr lang="en-US" dirty="0" smtClean="0"/>
              <a:t>noisy channel model</a:t>
            </a:r>
          </a:p>
          <a:p>
            <a:pPr lvl="2"/>
            <a:r>
              <a:rPr lang="en-US" dirty="0" smtClean="0"/>
              <a:t>MT problems</a:t>
            </a:r>
          </a:p>
          <a:p>
            <a:pPr lvl="3"/>
            <a:r>
              <a:rPr lang="en-US" dirty="0" smtClean="0"/>
              <a:t>preprocessing</a:t>
            </a:r>
          </a:p>
          <a:p>
            <a:pPr lvl="3"/>
            <a:r>
              <a:rPr lang="en-US" dirty="0" smtClean="0"/>
              <a:t>translation modeling</a:t>
            </a:r>
          </a:p>
          <a:p>
            <a:pPr lvl="4"/>
            <a:r>
              <a:rPr lang="en-US" dirty="0" smtClean="0"/>
              <a:t>phrase-based model</a:t>
            </a:r>
          </a:p>
          <a:p>
            <a:pPr lvl="3"/>
            <a:r>
              <a:rPr lang="en-US" dirty="0" smtClean="0"/>
              <a:t>decoding/search</a:t>
            </a:r>
          </a:p>
          <a:p>
            <a:pPr lvl="3"/>
            <a:r>
              <a:rPr lang="en-US" dirty="0" smtClean="0"/>
              <a:t>parameter evaluation</a:t>
            </a:r>
          </a:p>
          <a:p>
            <a:pPr lvl="3"/>
            <a:r>
              <a:rPr lang="en-US" dirty="0" smtClean="0"/>
              <a:t>evaluation (BLEU</a:t>
            </a:r>
            <a:r>
              <a:rPr lang="en-US" dirty="0" smtClean="0"/>
              <a:t>)</a:t>
            </a:r>
          </a:p>
        </p:txBody>
      </p:sp>
    </p:spTree>
    <p:extLst>
      <p:ext uri="{BB962C8B-B14F-4D97-AF65-F5344CB8AC3E}">
        <p14:creationId xmlns:p14="http://schemas.microsoft.com/office/powerpoint/2010/main" val="13122473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ChangeArrowheads="1"/>
          </p:cNvSpPr>
          <p:nvPr>
            <p:ph type="title"/>
          </p:nvPr>
        </p:nvSpPr>
        <p:spPr/>
        <p:txBody>
          <a:bodyPr/>
          <a:lstStyle/>
          <a:p>
            <a:r>
              <a:rPr lang="en-US" dirty="0" smtClean="0"/>
              <a:t>IE </a:t>
            </a:r>
            <a:r>
              <a:rPr lang="en-US" dirty="0"/>
              <a:t>by Boundary Detection</a:t>
            </a:r>
          </a:p>
        </p:txBody>
      </p:sp>
      <p:sp>
        <p:nvSpPr>
          <p:cNvPr id="1227779"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27780"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27782" name="Picture 6"/>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27784" name="AutoShape 8"/>
          <p:cNvSpPr>
            <a:spLocks noChangeArrowheads="1"/>
          </p:cNvSpPr>
          <p:nvPr/>
        </p:nvSpPr>
        <p:spPr bwMode="auto">
          <a:xfrm>
            <a:off x="2590800" y="18288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ChangeArrowheads="1"/>
          </p:cNvSpPr>
          <p:nvPr>
            <p:ph type="title"/>
          </p:nvPr>
        </p:nvSpPr>
        <p:spPr/>
        <p:txBody>
          <a:bodyPr/>
          <a:lstStyle/>
          <a:p>
            <a:r>
              <a:rPr lang="en-US"/>
              <a:t>IE by Boundary Detection</a:t>
            </a:r>
          </a:p>
        </p:txBody>
      </p:sp>
      <p:sp>
        <p:nvSpPr>
          <p:cNvPr id="1229827"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29828"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29829"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29830" name="AutoShape 6"/>
          <p:cNvSpPr>
            <a:spLocks noChangeArrowheads="1"/>
          </p:cNvSpPr>
          <p:nvPr/>
        </p:nvSpPr>
        <p:spPr bwMode="auto">
          <a:xfrm>
            <a:off x="3200400" y="18288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p:txBody>
          <a:bodyPr/>
          <a:lstStyle/>
          <a:p>
            <a:r>
              <a:rPr lang="en-US"/>
              <a:t>IE by Boundary Detection</a:t>
            </a:r>
          </a:p>
        </p:txBody>
      </p:sp>
      <p:sp>
        <p:nvSpPr>
          <p:cNvPr id="1231875"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31876"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31877"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31878" name="AutoShape 6"/>
          <p:cNvSpPr>
            <a:spLocks noChangeArrowheads="1"/>
          </p:cNvSpPr>
          <p:nvPr/>
        </p:nvSpPr>
        <p:spPr bwMode="auto">
          <a:xfrm>
            <a:off x="4343400" y="18288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p:txBody>
          <a:bodyPr/>
          <a:lstStyle/>
          <a:p>
            <a:r>
              <a:rPr lang="en-US"/>
              <a:t>IE by Boundary Detection</a:t>
            </a:r>
          </a:p>
        </p:txBody>
      </p:sp>
      <p:sp>
        <p:nvSpPr>
          <p:cNvPr id="1235971"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35972"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35973"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35974" name="AutoShape 6"/>
          <p:cNvSpPr>
            <a:spLocks noChangeArrowheads="1"/>
          </p:cNvSpPr>
          <p:nvPr/>
        </p:nvSpPr>
        <p:spPr bwMode="auto">
          <a:xfrm>
            <a:off x="3429000" y="32766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p:txBody>
          <a:bodyPr/>
          <a:lstStyle/>
          <a:p>
            <a:r>
              <a:rPr lang="en-US"/>
              <a:t>IE by Boundary Detection</a:t>
            </a:r>
          </a:p>
        </p:txBody>
      </p:sp>
      <p:sp>
        <p:nvSpPr>
          <p:cNvPr id="1249283"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49284"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49285"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49286" name="AutoShape 6"/>
          <p:cNvSpPr>
            <a:spLocks noChangeArrowheads="1"/>
          </p:cNvSpPr>
          <p:nvPr/>
        </p:nvSpPr>
        <p:spPr bwMode="auto">
          <a:xfrm>
            <a:off x="4953000" y="32766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0"/>
            <a:ext cx="7772400" cy="1143000"/>
          </a:xfrm>
        </p:spPr>
        <p:txBody>
          <a:bodyPr/>
          <a:lstStyle/>
          <a:p>
            <a:r>
              <a:rPr lang="en-US" dirty="0" smtClean="0"/>
              <a:t>IE by Boundary Detection</a:t>
            </a:r>
            <a:endParaRPr lang="en-US" dirty="0"/>
          </a:p>
        </p:txBody>
      </p:sp>
      <p:sp>
        <p:nvSpPr>
          <p:cNvPr id="34853" name="Text Box 37"/>
          <p:cNvSpPr txBox="1">
            <a:spLocks noChangeArrowheads="1"/>
          </p:cNvSpPr>
          <p:nvPr/>
        </p:nvSpPr>
        <p:spPr bwMode="auto">
          <a:xfrm>
            <a:off x="2190750" y="1600200"/>
            <a:ext cx="4760913" cy="457200"/>
          </a:xfrm>
          <a:prstGeom prst="rect">
            <a:avLst/>
          </a:prstGeom>
          <a:noFill/>
          <a:ln w="9525">
            <a:noFill/>
            <a:miter lim="800000"/>
            <a:headEnd/>
            <a:tailEnd/>
          </a:ln>
          <a:effectLst/>
        </p:spPr>
        <p:txBody>
          <a:bodyPr wrap="none">
            <a:prstTxWarp prst="textNoShape">
              <a:avLst/>
            </a:prstTxWarp>
            <a:spAutoFit/>
          </a:bodyPr>
          <a:lstStyle/>
          <a:p>
            <a:r>
              <a:rPr lang="en-US">
                <a:latin typeface="Arial" pitchFamily="-107" charset="0"/>
              </a:rPr>
              <a:t>Input: Linear Sequence of Tokens</a:t>
            </a:r>
          </a:p>
        </p:txBody>
      </p:sp>
      <p:grpSp>
        <p:nvGrpSpPr>
          <p:cNvPr id="3" name="Group 20"/>
          <p:cNvGrpSpPr>
            <a:grpSpLocks/>
          </p:cNvGrpSpPr>
          <p:nvPr/>
        </p:nvGrpSpPr>
        <p:grpSpPr bwMode="auto">
          <a:xfrm>
            <a:off x="457200" y="2133600"/>
            <a:ext cx="8305800" cy="320675"/>
            <a:chOff x="384" y="1872"/>
            <a:chExt cx="4992" cy="202"/>
          </a:xfrm>
        </p:grpSpPr>
        <p:sp>
          <p:nvSpPr>
            <p:cNvPr id="34837" name="Rectangle 21"/>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4838" name="Line 22"/>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39" name="Line 23"/>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0" name="Line 24"/>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1" name="Line 25"/>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2" name="Line 26"/>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3" name="Line 27"/>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4" name="Line 28"/>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5" name="Line 29"/>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6" name="Line 30"/>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7" name="Line 31"/>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8" name="Line 32"/>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9" name="Line 33"/>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0" name="Line 34"/>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1" name="Line 35"/>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2" name="Line 36"/>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4854" name="Text Box 38"/>
          <p:cNvSpPr txBox="1">
            <a:spLocks noChangeArrowheads="1"/>
          </p:cNvSpPr>
          <p:nvPr/>
        </p:nvSpPr>
        <p:spPr bwMode="auto">
          <a:xfrm>
            <a:off x="381000" y="2057400"/>
            <a:ext cx="8496300" cy="427038"/>
          </a:xfrm>
          <a:prstGeom prst="rect">
            <a:avLst/>
          </a:prstGeom>
          <a:noFill/>
          <a:ln w="9525">
            <a:noFill/>
            <a:miter lim="800000"/>
            <a:headEnd/>
            <a:tailEnd/>
          </a:ln>
          <a:effectLst/>
        </p:spPr>
        <p:txBody>
          <a:bodyPr>
            <a:prstTxWarp prst="textNoShape">
              <a:avLst/>
            </a:prstTxWarp>
            <a:spAutoFit/>
          </a:bodyPr>
          <a:lstStyle/>
          <a:p>
            <a:r>
              <a:rPr lang="en-US" sz="2200" dirty="0"/>
              <a:t>Date  :  Thursday  ,  October</a:t>
            </a:r>
            <a:r>
              <a:rPr lang="en-US" sz="2200" dirty="0" smtClean="0"/>
              <a:t>  25 Time   :  </a:t>
            </a:r>
            <a:r>
              <a:rPr lang="en-US" sz="2200" dirty="0"/>
              <a:t>4  :  15  -  5  :  30 </a:t>
            </a:r>
            <a:r>
              <a:rPr lang="en-US" sz="2200" dirty="0" smtClean="0"/>
              <a:t>  PM</a:t>
            </a:r>
            <a:endParaRPr lang="en-US" sz="2200" dirty="0"/>
          </a:p>
        </p:txBody>
      </p:sp>
      <p:sp>
        <p:nvSpPr>
          <p:cNvPr id="79" name="TextBox 78"/>
          <p:cNvSpPr txBox="1"/>
          <p:nvPr/>
        </p:nvSpPr>
        <p:spPr>
          <a:xfrm>
            <a:off x="457200" y="2667000"/>
            <a:ext cx="8610600" cy="461665"/>
          </a:xfrm>
          <a:prstGeom prst="rect">
            <a:avLst/>
          </a:prstGeom>
          <a:noFill/>
        </p:spPr>
        <p:txBody>
          <a:bodyPr wrap="square" rtlCol="0">
            <a:spAutoFit/>
          </a:bodyPr>
          <a:lstStyle/>
          <a:p>
            <a:r>
              <a:rPr lang="en-US" sz="2400" dirty="0" smtClean="0">
                <a:solidFill>
                  <a:srgbClr val="FF0000"/>
                </a:solidFill>
              </a:rPr>
              <a:t>How can we pose this as a machine learning problem?</a:t>
            </a:r>
            <a:endParaRPr lang="en-US" sz="2400" dirty="0">
              <a:solidFill>
                <a:srgbClr val="FF0000"/>
              </a:solidFill>
            </a:endParaRPr>
          </a:p>
        </p:txBody>
      </p:sp>
      <p:sp>
        <p:nvSpPr>
          <p:cNvPr id="80" name="TextBox 79"/>
          <p:cNvSpPr txBox="1"/>
          <p:nvPr/>
        </p:nvSpPr>
        <p:spPr>
          <a:xfrm>
            <a:off x="2514600" y="3276600"/>
            <a:ext cx="726431" cy="400110"/>
          </a:xfrm>
          <a:prstGeom prst="rect">
            <a:avLst/>
          </a:prstGeom>
          <a:noFill/>
        </p:spPr>
        <p:txBody>
          <a:bodyPr wrap="none" rtlCol="0">
            <a:spAutoFit/>
          </a:bodyPr>
          <a:lstStyle/>
          <a:p>
            <a:r>
              <a:rPr lang="en-US" sz="2000" dirty="0" smtClean="0"/>
              <a:t>Data</a:t>
            </a:r>
            <a:endParaRPr lang="en-US" sz="2000" dirty="0"/>
          </a:p>
        </p:txBody>
      </p:sp>
      <p:sp>
        <p:nvSpPr>
          <p:cNvPr id="81" name="Rectangle 80"/>
          <p:cNvSpPr/>
          <p:nvPr/>
        </p:nvSpPr>
        <p:spPr bwMode="auto">
          <a:xfrm>
            <a:off x="2667000" y="39624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82" name="Rectangle 81"/>
          <p:cNvSpPr/>
          <p:nvPr/>
        </p:nvSpPr>
        <p:spPr bwMode="auto">
          <a:xfrm>
            <a:off x="2667000" y="45720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83" name="Rectangle 82"/>
          <p:cNvSpPr/>
          <p:nvPr/>
        </p:nvSpPr>
        <p:spPr bwMode="auto">
          <a:xfrm>
            <a:off x="2667000" y="51816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84" name="Rectangle 83"/>
          <p:cNvSpPr/>
          <p:nvPr/>
        </p:nvSpPr>
        <p:spPr bwMode="auto">
          <a:xfrm>
            <a:off x="2667000" y="57912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85" name="Rectangle 84"/>
          <p:cNvSpPr/>
          <p:nvPr/>
        </p:nvSpPr>
        <p:spPr bwMode="auto">
          <a:xfrm>
            <a:off x="2667000" y="64008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86" name="TextBox 85"/>
          <p:cNvSpPr txBox="1"/>
          <p:nvPr/>
        </p:nvSpPr>
        <p:spPr>
          <a:xfrm>
            <a:off x="3429000" y="3276600"/>
            <a:ext cx="812217" cy="400110"/>
          </a:xfrm>
          <a:prstGeom prst="rect">
            <a:avLst/>
          </a:prstGeom>
          <a:noFill/>
        </p:spPr>
        <p:txBody>
          <a:bodyPr wrap="none" rtlCol="0">
            <a:spAutoFit/>
          </a:bodyPr>
          <a:lstStyle/>
          <a:p>
            <a:r>
              <a:rPr lang="en-US" sz="2000" dirty="0" smtClean="0"/>
              <a:t>Label</a:t>
            </a:r>
            <a:endParaRPr lang="en-US" sz="2000" dirty="0"/>
          </a:p>
        </p:txBody>
      </p:sp>
      <p:sp>
        <p:nvSpPr>
          <p:cNvPr id="87" name="TextBox 86"/>
          <p:cNvSpPr txBox="1"/>
          <p:nvPr/>
        </p:nvSpPr>
        <p:spPr>
          <a:xfrm>
            <a:off x="3665844" y="3974068"/>
            <a:ext cx="313044" cy="369332"/>
          </a:xfrm>
          <a:prstGeom prst="rect">
            <a:avLst/>
          </a:prstGeom>
          <a:noFill/>
        </p:spPr>
        <p:txBody>
          <a:bodyPr wrap="none" rtlCol="0">
            <a:spAutoFit/>
          </a:bodyPr>
          <a:lstStyle/>
          <a:p>
            <a:r>
              <a:rPr lang="en-US" dirty="0" smtClean="0"/>
              <a:t>0</a:t>
            </a:r>
            <a:endParaRPr lang="en-US" dirty="0"/>
          </a:p>
        </p:txBody>
      </p:sp>
      <p:sp>
        <p:nvSpPr>
          <p:cNvPr id="88" name="TextBox 87"/>
          <p:cNvSpPr txBox="1"/>
          <p:nvPr/>
        </p:nvSpPr>
        <p:spPr>
          <a:xfrm>
            <a:off x="3665844" y="4572000"/>
            <a:ext cx="313044" cy="369332"/>
          </a:xfrm>
          <a:prstGeom prst="rect">
            <a:avLst/>
          </a:prstGeom>
          <a:noFill/>
        </p:spPr>
        <p:txBody>
          <a:bodyPr wrap="none" rtlCol="0">
            <a:spAutoFit/>
          </a:bodyPr>
          <a:lstStyle/>
          <a:p>
            <a:r>
              <a:rPr lang="en-US" dirty="0" smtClean="0"/>
              <a:t>0</a:t>
            </a:r>
            <a:endParaRPr lang="en-US" dirty="0"/>
          </a:p>
        </p:txBody>
      </p:sp>
      <p:sp>
        <p:nvSpPr>
          <p:cNvPr id="89" name="TextBox 88"/>
          <p:cNvSpPr txBox="1"/>
          <p:nvPr/>
        </p:nvSpPr>
        <p:spPr>
          <a:xfrm>
            <a:off x="3665844" y="5181600"/>
            <a:ext cx="313044" cy="369332"/>
          </a:xfrm>
          <a:prstGeom prst="rect">
            <a:avLst/>
          </a:prstGeom>
          <a:noFill/>
        </p:spPr>
        <p:txBody>
          <a:bodyPr wrap="none" rtlCol="0">
            <a:spAutoFit/>
          </a:bodyPr>
          <a:lstStyle/>
          <a:p>
            <a:r>
              <a:rPr lang="en-US" dirty="0" smtClean="0"/>
              <a:t>1</a:t>
            </a:r>
            <a:endParaRPr lang="en-US" dirty="0"/>
          </a:p>
        </p:txBody>
      </p:sp>
      <p:sp>
        <p:nvSpPr>
          <p:cNvPr id="90" name="TextBox 89"/>
          <p:cNvSpPr txBox="1"/>
          <p:nvPr/>
        </p:nvSpPr>
        <p:spPr>
          <a:xfrm>
            <a:off x="3665844" y="5802868"/>
            <a:ext cx="313044" cy="369332"/>
          </a:xfrm>
          <a:prstGeom prst="rect">
            <a:avLst/>
          </a:prstGeom>
          <a:noFill/>
        </p:spPr>
        <p:txBody>
          <a:bodyPr wrap="none" rtlCol="0">
            <a:spAutoFit/>
          </a:bodyPr>
          <a:lstStyle/>
          <a:p>
            <a:r>
              <a:rPr lang="en-US" dirty="0" smtClean="0"/>
              <a:t>1</a:t>
            </a:r>
            <a:endParaRPr lang="en-US" dirty="0"/>
          </a:p>
        </p:txBody>
      </p:sp>
      <p:sp>
        <p:nvSpPr>
          <p:cNvPr id="91" name="TextBox 90"/>
          <p:cNvSpPr txBox="1"/>
          <p:nvPr/>
        </p:nvSpPr>
        <p:spPr>
          <a:xfrm>
            <a:off x="3657600" y="6400800"/>
            <a:ext cx="313044" cy="369332"/>
          </a:xfrm>
          <a:prstGeom prst="rect">
            <a:avLst/>
          </a:prstGeom>
          <a:noFill/>
        </p:spPr>
        <p:txBody>
          <a:bodyPr wrap="none" rtlCol="0">
            <a:spAutoFit/>
          </a:bodyPr>
          <a:lstStyle/>
          <a:p>
            <a:r>
              <a:rPr lang="en-US" dirty="0" smtClean="0"/>
              <a:t>0</a:t>
            </a:r>
            <a:endParaRPr lang="en-US" dirty="0"/>
          </a:p>
        </p:txBody>
      </p:sp>
      <p:sp>
        <p:nvSpPr>
          <p:cNvPr id="92" name="Right Arrow 91"/>
          <p:cNvSpPr/>
          <p:nvPr/>
        </p:nvSpPr>
        <p:spPr bwMode="auto">
          <a:xfrm>
            <a:off x="4419600" y="4470737"/>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3" name="TextBox 92"/>
          <p:cNvSpPr txBox="1"/>
          <p:nvPr/>
        </p:nvSpPr>
        <p:spPr>
          <a:xfrm>
            <a:off x="4114800" y="5232737"/>
            <a:ext cx="1282347" cy="1015663"/>
          </a:xfrm>
          <a:prstGeom prst="rect">
            <a:avLst/>
          </a:prstGeom>
          <a:noFill/>
        </p:spPr>
        <p:txBody>
          <a:bodyPr wrap="none" rtlCol="0">
            <a:spAutoFit/>
          </a:bodyPr>
          <a:lstStyle/>
          <a:p>
            <a:r>
              <a:rPr lang="en-US" sz="2000" dirty="0" smtClean="0"/>
              <a:t>train a </a:t>
            </a:r>
          </a:p>
          <a:p>
            <a:r>
              <a:rPr lang="en-US" sz="2000" dirty="0" smtClean="0"/>
              <a:t>predictive</a:t>
            </a:r>
          </a:p>
          <a:p>
            <a:r>
              <a:rPr lang="en-US" sz="2000" dirty="0" smtClean="0"/>
              <a:t>model</a:t>
            </a:r>
            <a:endParaRPr lang="en-US" sz="2000" dirty="0"/>
          </a:p>
        </p:txBody>
      </p:sp>
      <p:grpSp>
        <p:nvGrpSpPr>
          <p:cNvPr id="94" name="Group 37"/>
          <p:cNvGrpSpPr/>
          <p:nvPr/>
        </p:nvGrpSpPr>
        <p:grpSpPr>
          <a:xfrm>
            <a:off x="5486400" y="4165937"/>
            <a:ext cx="1371600" cy="1371600"/>
            <a:chOff x="7391400" y="3505200"/>
            <a:chExt cx="1371600" cy="1371600"/>
          </a:xfrm>
        </p:grpSpPr>
        <p:sp>
          <p:nvSpPr>
            <p:cNvPr id="95" name="Rounded Rectangle 9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6" name="TextBox 95"/>
            <p:cNvSpPr txBox="1"/>
            <p:nvPr/>
          </p:nvSpPr>
          <p:spPr>
            <a:xfrm>
              <a:off x="7501860" y="3943290"/>
              <a:ext cx="1184940" cy="400110"/>
            </a:xfrm>
            <a:prstGeom prst="rect">
              <a:avLst/>
            </a:prstGeom>
            <a:noFill/>
          </p:spPr>
          <p:txBody>
            <a:bodyPr wrap="none" rtlCol="0">
              <a:spAutoFit/>
            </a:bodyPr>
            <a:lstStyle/>
            <a:p>
              <a:r>
                <a:rPr lang="en-US" sz="2000" dirty="0" smtClean="0"/>
                <a:t>classifier</a:t>
              </a:r>
              <a:endParaRPr lang="en-US" sz="2000" dirty="0"/>
            </a:p>
          </p:txBody>
        </p:sp>
      </p:gr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76200"/>
            <a:ext cx="7772400" cy="1143000"/>
          </a:xfrm>
        </p:spPr>
        <p:txBody>
          <a:bodyPr/>
          <a:lstStyle/>
          <a:p>
            <a:r>
              <a:rPr lang="en-US" dirty="0" smtClean="0"/>
              <a:t>IE by Boundary Detection</a:t>
            </a:r>
            <a:endParaRPr lang="en-US" dirty="0"/>
          </a:p>
        </p:txBody>
      </p:sp>
      <p:sp>
        <p:nvSpPr>
          <p:cNvPr id="34853" name="Text Box 37"/>
          <p:cNvSpPr txBox="1">
            <a:spLocks noChangeArrowheads="1"/>
          </p:cNvSpPr>
          <p:nvPr/>
        </p:nvSpPr>
        <p:spPr bwMode="auto">
          <a:xfrm>
            <a:off x="2190750" y="1606490"/>
            <a:ext cx="4760913" cy="457200"/>
          </a:xfrm>
          <a:prstGeom prst="rect">
            <a:avLst/>
          </a:prstGeom>
          <a:noFill/>
          <a:ln w="9525">
            <a:noFill/>
            <a:miter lim="800000"/>
            <a:headEnd/>
            <a:tailEnd/>
          </a:ln>
          <a:effectLst/>
        </p:spPr>
        <p:txBody>
          <a:bodyPr wrap="none">
            <a:prstTxWarp prst="textNoShape">
              <a:avLst/>
            </a:prstTxWarp>
            <a:spAutoFit/>
          </a:bodyPr>
          <a:lstStyle/>
          <a:p>
            <a:r>
              <a:rPr lang="en-US">
                <a:latin typeface="Arial" pitchFamily="-107" charset="0"/>
              </a:rPr>
              <a:t>Input: Linear Sequence of Tokens</a:t>
            </a:r>
          </a:p>
        </p:txBody>
      </p:sp>
      <p:grpSp>
        <p:nvGrpSpPr>
          <p:cNvPr id="2" name="Group 20"/>
          <p:cNvGrpSpPr>
            <a:grpSpLocks/>
          </p:cNvGrpSpPr>
          <p:nvPr/>
        </p:nvGrpSpPr>
        <p:grpSpPr bwMode="auto">
          <a:xfrm>
            <a:off x="457200" y="2139890"/>
            <a:ext cx="8305800" cy="320675"/>
            <a:chOff x="384" y="1872"/>
            <a:chExt cx="4992" cy="202"/>
          </a:xfrm>
        </p:grpSpPr>
        <p:sp>
          <p:nvSpPr>
            <p:cNvPr id="34837" name="Rectangle 21"/>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4838" name="Line 22"/>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39" name="Line 23"/>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0" name="Line 24"/>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1" name="Line 25"/>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2" name="Line 26"/>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3" name="Line 27"/>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4" name="Line 28"/>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5" name="Line 29"/>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6" name="Line 30"/>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7" name="Line 31"/>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8" name="Line 32"/>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9" name="Line 33"/>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0" name="Line 34"/>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1" name="Line 35"/>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2" name="Line 36"/>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4854" name="Text Box 38"/>
          <p:cNvSpPr txBox="1">
            <a:spLocks noChangeArrowheads="1"/>
          </p:cNvSpPr>
          <p:nvPr/>
        </p:nvSpPr>
        <p:spPr bwMode="auto">
          <a:xfrm>
            <a:off x="381000" y="2063690"/>
            <a:ext cx="8496300" cy="427038"/>
          </a:xfrm>
          <a:prstGeom prst="rect">
            <a:avLst/>
          </a:prstGeom>
          <a:noFill/>
          <a:ln w="9525">
            <a:noFill/>
            <a:miter lim="800000"/>
            <a:headEnd/>
            <a:tailEnd/>
          </a:ln>
          <a:effectLst/>
        </p:spPr>
        <p:txBody>
          <a:bodyPr>
            <a:prstTxWarp prst="textNoShape">
              <a:avLst/>
            </a:prstTxWarp>
            <a:spAutoFit/>
          </a:bodyPr>
          <a:lstStyle/>
          <a:p>
            <a:r>
              <a:rPr lang="en-US" sz="2200" dirty="0"/>
              <a:t>Date  :  Thursday  ,  October</a:t>
            </a:r>
            <a:r>
              <a:rPr lang="en-US" sz="2200" dirty="0" smtClean="0"/>
              <a:t>  25 Time   :  </a:t>
            </a:r>
            <a:r>
              <a:rPr lang="en-US" sz="2200" dirty="0"/>
              <a:t>4  :  15  -  5  :  30 </a:t>
            </a:r>
            <a:r>
              <a:rPr lang="en-US" sz="2200" dirty="0" smtClean="0"/>
              <a:t>  PM</a:t>
            </a:r>
            <a:endParaRPr lang="en-US" sz="2200" dirty="0"/>
          </a:p>
        </p:txBody>
      </p:sp>
      <p:sp>
        <p:nvSpPr>
          <p:cNvPr id="34855" name="Text Box 39"/>
          <p:cNvSpPr txBox="1">
            <a:spLocks noChangeArrowheads="1"/>
          </p:cNvSpPr>
          <p:nvPr/>
        </p:nvSpPr>
        <p:spPr bwMode="auto">
          <a:xfrm>
            <a:off x="228600" y="2821225"/>
            <a:ext cx="7772400" cy="461665"/>
          </a:xfrm>
          <a:prstGeom prst="rect">
            <a:avLst/>
          </a:prstGeom>
          <a:noFill/>
          <a:ln w="9525">
            <a:noFill/>
            <a:miter lim="800000"/>
            <a:headEnd/>
            <a:tailEnd/>
          </a:ln>
          <a:effectLst/>
        </p:spPr>
        <p:txBody>
          <a:bodyPr>
            <a:prstTxWarp prst="textNoShape">
              <a:avLst/>
            </a:prstTxWarp>
            <a:spAutoFit/>
          </a:bodyPr>
          <a:lstStyle/>
          <a:p>
            <a:r>
              <a:rPr lang="en-US" sz="2400" dirty="0">
                <a:solidFill>
                  <a:srgbClr val="0000FF"/>
                </a:solidFill>
                <a:latin typeface="Arial" pitchFamily="-107" charset="0"/>
              </a:rPr>
              <a:t>Method: Identify start and end Token Boundaries</a:t>
            </a:r>
          </a:p>
        </p:txBody>
      </p:sp>
      <p:grpSp>
        <p:nvGrpSpPr>
          <p:cNvPr id="3" name="Group 41"/>
          <p:cNvGrpSpPr>
            <a:grpSpLocks/>
          </p:cNvGrpSpPr>
          <p:nvPr/>
        </p:nvGrpSpPr>
        <p:grpSpPr bwMode="auto">
          <a:xfrm>
            <a:off x="952500" y="6076890"/>
            <a:ext cx="7924800" cy="320675"/>
            <a:chOff x="384" y="2544"/>
            <a:chExt cx="4992" cy="202"/>
          </a:xfrm>
        </p:grpSpPr>
        <p:sp>
          <p:nvSpPr>
            <p:cNvPr id="34858" name="Rectangle 42"/>
            <p:cNvSpPr>
              <a:spLocks noChangeArrowheads="1"/>
            </p:cNvSpPr>
            <p:nvPr/>
          </p:nvSpPr>
          <p:spPr bwMode="auto">
            <a:xfrm>
              <a:off x="384" y="2544"/>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4859" name="Rectangle 43"/>
            <p:cNvSpPr>
              <a:spLocks noChangeArrowheads="1"/>
            </p:cNvSpPr>
            <p:nvPr/>
          </p:nvSpPr>
          <p:spPr bwMode="auto">
            <a:xfrm>
              <a:off x="984" y="2544"/>
              <a:ext cx="1929" cy="202"/>
            </a:xfrm>
            <a:prstGeom prst="rect">
              <a:avLst/>
            </a:prstGeom>
            <a:solidFill>
              <a:srgbClr val="FFCC99"/>
            </a:solidFill>
            <a:ln w="9525">
              <a:noFill/>
              <a:miter lim="800000"/>
              <a:headEnd/>
              <a:tailEnd/>
            </a:ln>
            <a:effectLst/>
          </p:spPr>
          <p:txBody>
            <a:bodyPr wrap="none" anchor="ctr">
              <a:prstTxWarp prst="textNoShape">
                <a:avLst/>
              </a:prstTxWarp>
            </a:bodyPr>
            <a:lstStyle/>
            <a:p>
              <a:endParaRPr lang="en-US"/>
            </a:p>
          </p:txBody>
        </p:sp>
        <p:sp>
          <p:nvSpPr>
            <p:cNvPr id="34860" name="Line 44"/>
            <p:cNvSpPr>
              <a:spLocks noChangeShapeType="1"/>
            </p:cNvSpPr>
            <p:nvPr/>
          </p:nvSpPr>
          <p:spPr bwMode="auto">
            <a:xfrm>
              <a:off x="81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1" name="Line 45"/>
            <p:cNvSpPr>
              <a:spLocks noChangeShapeType="1"/>
            </p:cNvSpPr>
            <p:nvPr/>
          </p:nvSpPr>
          <p:spPr bwMode="auto">
            <a:xfrm>
              <a:off x="960"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2" name="Line 46"/>
            <p:cNvSpPr>
              <a:spLocks noChangeShapeType="1"/>
            </p:cNvSpPr>
            <p:nvPr/>
          </p:nvSpPr>
          <p:spPr bwMode="auto">
            <a:xfrm>
              <a:off x="177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3" name="Line 47"/>
            <p:cNvSpPr>
              <a:spLocks noChangeShapeType="1"/>
            </p:cNvSpPr>
            <p:nvPr/>
          </p:nvSpPr>
          <p:spPr bwMode="auto">
            <a:xfrm>
              <a:off x="193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4" name="Line 48"/>
            <p:cNvSpPr>
              <a:spLocks noChangeShapeType="1"/>
            </p:cNvSpPr>
            <p:nvPr/>
          </p:nvSpPr>
          <p:spPr bwMode="auto">
            <a:xfrm>
              <a:off x="265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5" name="Line 49"/>
            <p:cNvSpPr>
              <a:spLocks noChangeShapeType="1"/>
            </p:cNvSpPr>
            <p:nvPr/>
          </p:nvSpPr>
          <p:spPr bwMode="auto">
            <a:xfrm>
              <a:off x="292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6" name="Line 50"/>
            <p:cNvSpPr>
              <a:spLocks noChangeShapeType="1"/>
            </p:cNvSpPr>
            <p:nvPr/>
          </p:nvSpPr>
          <p:spPr bwMode="auto">
            <a:xfrm>
              <a:off x="3432"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7" name="Line 51"/>
            <p:cNvSpPr>
              <a:spLocks noChangeShapeType="1"/>
            </p:cNvSpPr>
            <p:nvPr/>
          </p:nvSpPr>
          <p:spPr bwMode="auto">
            <a:xfrm>
              <a:off x="357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8" name="Line 52"/>
            <p:cNvSpPr>
              <a:spLocks noChangeShapeType="1"/>
            </p:cNvSpPr>
            <p:nvPr/>
          </p:nvSpPr>
          <p:spPr bwMode="auto">
            <a:xfrm>
              <a:off x="376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9" name="Line 53"/>
            <p:cNvSpPr>
              <a:spLocks noChangeShapeType="1"/>
            </p:cNvSpPr>
            <p:nvPr/>
          </p:nvSpPr>
          <p:spPr bwMode="auto">
            <a:xfrm>
              <a:off x="393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0" name="Line 54"/>
            <p:cNvSpPr>
              <a:spLocks noChangeShapeType="1"/>
            </p:cNvSpPr>
            <p:nvPr/>
          </p:nvSpPr>
          <p:spPr bwMode="auto">
            <a:xfrm>
              <a:off x="420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1" name="Line 55"/>
            <p:cNvSpPr>
              <a:spLocks noChangeShapeType="1"/>
            </p:cNvSpPr>
            <p:nvPr/>
          </p:nvSpPr>
          <p:spPr bwMode="auto">
            <a:xfrm>
              <a:off x="436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2" name="Line 56"/>
            <p:cNvSpPr>
              <a:spLocks noChangeShapeType="1"/>
            </p:cNvSpPr>
            <p:nvPr/>
          </p:nvSpPr>
          <p:spPr bwMode="auto">
            <a:xfrm>
              <a:off x="4560"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3" name="Line 57"/>
            <p:cNvSpPr>
              <a:spLocks noChangeShapeType="1"/>
            </p:cNvSpPr>
            <p:nvPr/>
          </p:nvSpPr>
          <p:spPr bwMode="auto">
            <a:xfrm>
              <a:off x="4704"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4" name="Line 58"/>
            <p:cNvSpPr>
              <a:spLocks noChangeShapeType="1"/>
            </p:cNvSpPr>
            <p:nvPr/>
          </p:nvSpPr>
          <p:spPr bwMode="auto">
            <a:xfrm>
              <a:off x="500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4875" name="Text Box 59"/>
          <p:cNvSpPr txBox="1">
            <a:spLocks noChangeArrowheads="1"/>
          </p:cNvSpPr>
          <p:nvPr/>
        </p:nvSpPr>
        <p:spPr bwMode="auto">
          <a:xfrm>
            <a:off x="348188" y="5416490"/>
            <a:ext cx="8643412" cy="461665"/>
          </a:xfrm>
          <a:prstGeom prst="rect">
            <a:avLst/>
          </a:prstGeom>
          <a:noFill/>
          <a:ln w="9525">
            <a:noFill/>
            <a:miter lim="800000"/>
            <a:headEnd/>
            <a:tailEnd/>
          </a:ln>
          <a:effectLst/>
        </p:spPr>
        <p:txBody>
          <a:bodyPr wrap="none">
            <a:prstTxWarp prst="textNoShape">
              <a:avLst/>
            </a:prstTxWarp>
            <a:spAutoFit/>
          </a:bodyPr>
          <a:lstStyle/>
          <a:p>
            <a:r>
              <a:rPr lang="en-US" sz="2400" dirty="0">
                <a:solidFill>
                  <a:srgbClr val="0000FF"/>
                </a:solidFill>
                <a:latin typeface="Arial" pitchFamily="-107" charset="0"/>
              </a:rPr>
              <a:t>Output: Tokens Between Identified Start / End Boundaries</a:t>
            </a:r>
          </a:p>
        </p:txBody>
      </p:sp>
      <p:sp>
        <p:nvSpPr>
          <p:cNvPr id="34876" name="Text Box 60"/>
          <p:cNvSpPr txBox="1">
            <a:spLocks noChangeArrowheads="1"/>
          </p:cNvSpPr>
          <p:nvPr/>
        </p:nvSpPr>
        <p:spPr bwMode="auto">
          <a:xfrm>
            <a:off x="952500" y="6000690"/>
            <a:ext cx="8496300" cy="400110"/>
          </a:xfrm>
          <a:prstGeom prst="rect">
            <a:avLst/>
          </a:prstGeom>
          <a:noFill/>
          <a:ln w="9525">
            <a:noFill/>
            <a:miter lim="800000"/>
            <a:headEnd/>
            <a:tailEnd/>
          </a:ln>
          <a:effectLst/>
        </p:spPr>
        <p:txBody>
          <a:bodyPr>
            <a:prstTxWarp prst="textNoShape">
              <a:avLst/>
            </a:prstTxWarp>
            <a:spAutoFit/>
          </a:bodyPr>
          <a:lstStyle/>
          <a:p>
            <a:r>
              <a:rPr lang="en-US" sz="2000" dirty="0"/>
              <a:t>Date  :  Thursday  ,  October </a:t>
            </a:r>
            <a:r>
              <a:rPr lang="en-US" sz="2000" dirty="0" smtClean="0"/>
              <a:t>  25  </a:t>
            </a:r>
            <a:r>
              <a:rPr lang="en-US" sz="2000" dirty="0"/>
              <a:t>Time </a:t>
            </a:r>
            <a:r>
              <a:rPr lang="en-US" sz="2000" dirty="0" smtClean="0"/>
              <a:t>  :  </a:t>
            </a:r>
            <a:r>
              <a:rPr lang="en-US" sz="2000" dirty="0"/>
              <a:t>4  :  15 </a:t>
            </a:r>
            <a:r>
              <a:rPr lang="en-US" sz="2000" dirty="0" smtClean="0"/>
              <a:t>  -  </a:t>
            </a:r>
            <a:r>
              <a:rPr lang="en-US" sz="2000" dirty="0"/>
              <a:t>5 </a:t>
            </a:r>
            <a:r>
              <a:rPr lang="en-US" sz="2000" dirty="0" smtClean="0"/>
              <a:t>  :  </a:t>
            </a:r>
            <a:r>
              <a:rPr lang="en-US" sz="2000" dirty="0"/>
              <a:t>30 </a:t>
            </a:r>
            <a:r>
              <a:rPr lang="en-US" sz="2000" dirty="0" smtClean="0"/>
              <a:t>  PM</a:t>
            </a:r>
            <a:endParaRPr lang="en-US" sz="2000" dirty="0"/>
          </a:p>
        </p:txBody>
      </p:sp>
      <p:sp>
        <p:nvSpPr>
          <p:cNvPr id="34877" name="Text Box 61"/>
          <p:cNvSpPr txBox="1">
            <a:spLocks noChangeArrowheads="1"/>
          </p:cNvSpPr>
          <p:nvPr/>
        </p:nvSpPr>
        <p:spPr bwMode="auto">
          <a:xfrm>
            <a:off x="2057400" y="3435290"/>
            <a:ext cx="23812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pitchFamily="-107" charset="0"/>
              </a:rPr>
              <a:t>Start / End of Content</a:t>
            </a:r>
          </a:p>
        </p:txBody>
      </p:sp>
      <p:sp>
        <p:nvSpPr>
          <p:cNvPr id="34878" name="Line 62"/>
          <p:cNvSpPr>
            <a:spLocks noChangeShapeType="1"/>
          </p:cNvSpPr>
          <p:nvPr/>
        </p:nvSpPr>
        <p:spPr bwMode="auto">
          <a:xfrm flipH="1">
            <a:off x="1676400" y="3816290"/>
            <a:ext cx="53340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79" name="Line 63"/>
          <p:cNvSpPr>
            <a:spLocks noChangeShapeType="1"/>
          </p:cNvSpPr>
          <p:nvPr/>
        </p:nvSpPr>
        <p:spPr bwMode="auto">
          <a:xfrm>
            <a:off x="4572000" y="3740090"/>
            <a:ext cx="304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0" name="Line 64"/>
          <p:cNvSpPr>
            <a:spLocks noChangeShapeType="1"/>
          </p:cNvSpPr>
          <p:nvPr/>
        </p:nvSpPr>
        <p:spPr bwMode="auto">
          <a:xfrm flipH="1" flipV="1">
            <a:off x="609600" y="4578290"/>
            <a:ext cx="33528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1" name="Line 65"/>
          <p:cNvSpPr>
            <a:spLocks noChangeShapeType="1"/>
          </p:cNvSpPr>
          <p:nvPr/>
        </p:nvSpPr>
        <p:spPr bwMode="auto">
          <a:xfrm flipH="1" flipV="1">
            <a:off x="1447800" y="4578290"/>
            <a:ext cx="25146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2" name="Text Box 66"/>
          <p:cNvSpPr txBox="1">
            <a:spLocks noChangeArrowheads="1"/>
          </p:cNvSpPr>
          <p:nvPr/>
        </p:nvSpPr>
        <p:spPr bwMode="auto">
          <a:xfrm>
            <a:off x="6978650" y="4425890"/>
            <a:ext cx="488950" cy="457200"/>
          </a:xfrm>
          <a:prstGeom prst="rect">
            <a:avLst/>
          </a:prstGeom>
          <a:noFill/>
          <a:ln w="9525">
            <a:noFill/>
            <a:miter lim="800000"/>
            <a:headEnd/>
            <a:tailEnd/>
          </a:ln>
          <a:effectLst/>
        </p:spPr>
        <p:txBody>
          <a:bodyPr wrap="none">
            <a:prstTxWarp prst="textNoShape">
              <a:avLst/>
            </a:prstTxWarp>
            <a:spAutoFit/>
          </a:bodyPr>
          <a:lstStyle/>
          <a:p>
            <a:r>
              <a:rPr lang="en-US">
                <a:latin typeface="Arial" pitchFamily="-107" charset="0"/>
              </a:rPr>
              <a:t>…</a:t>
            </a:r>
          </a:p>
        </p:txBody>
      </p:sp>
      <p:sp>
        <p:nvSpPr>
          <p:cNvPr id="34885" name="Line 69"/>
          <p:cNvSpPr>
            <a:spLocks noChangeShapeType="1"/>
          </p:cNvSpPr>
          <p:nvPr/>
        </p:nvSpPr>
        <p:spPr bwMode="auto">
          <a:xfrm flipV="1">
            <a:off x="5562600" y="4578290"/>
            <a:ext cx="152400" cy="304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6" name="Line 70"/>
          <p:cNvSpPr>
            <a:spLocks noChangeShapeType="1"/>
          </p:cNvSpPr>
          <p:nvPr/>
        </p:nvSpPr>
        <p:spPr bwMode="auto">
          <a:xfrm flipV="1">
            <a:off x="5562600" y="4578290"/>
            <a:ext cx="381000" cy="304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7" name="Line 71"/>
          <p:cNvSpPr>
            <a:spLocks noChangeShapeType="1"/>
          </p:cNvSpPr>
          <p:nvPr/>
        </p:nvSpPr>
        <p:spPr bwMode="auto">
          <a:xfrm flipV="1">
            <a:off x="5562600" y="4578290"/>
            <a:ext cx="685800" cy="304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8" name="Line 72"/>
          <p:cNvSpPr>
            <a:spLocks noChangeShapeType="1"/>
          </p:cNvSpPr>
          <p:nvPr/>
        </p:nvSpPr>
        <p:spPr bwMode="auto">
          <a:xfrm flipV="1">
            <a:off x="6553200" y="4578290"/>
            <a:ext cx="1828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9" name="Line 73"/>
          <p:cNvSpPr>
            <a:spLocks noChangeShapeType="1"/>
          </p:cNvSpPr>
          <p:nvPr/>
        </p:nvSpPr>
        <p:spPr bwMode="auto">
          <a:xfrm flipH="1" flipV="1">
            <a:off x="6553200" y="4578290"/>
            <a:ext cx="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0" name="Line 74"/>
          <p:cNvSpPr>
            <a:spLocks noChangeShapeType="1"/>
          </p:cNvSpPr>
          <p:nvPr/>
        </p:nvSpPr>
        <p:spPr bwMode="auto">
          <a:xfrm flipV="1">
            <a:off x="6553200" y="4578290"/>
            <a:ext cx="4572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1" name="Line 75"/>
          <p:cNvSpPr>
            <a:spLocks noChangeShapeType="1"/>
          </p:cNvSpPr>
          <p:nvPr/>
        </p:nvSpPr>
        <p:spPr bwMode="auto">
          <a:xfrm flipH="1" flipV="1">
            <a:off x="2971800" y="4578290"/>
            <a:ext cx="9906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2" name="Line 76"/>
          <p:cNvSpPr>
            <a:spLocks noChangeShapeType="1"/>
          </p:cNvSpPr>
          <p:nvPr/>
        </p:nvSpPr>
        <p:spPr bwMode="auto">
          <a:xfrm flipH="1" flipV="1">
            <a:off x="3200400" y="4578290"/>
            <a:ext cx="7620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3" name="Line 77"/>
          <p:cNvSpPr>
            <a:spLocks noChangeShapeType="1"/>
          </p:cNvSpPr>
          <p:nvPr/>
        </p:nvSpPr>
        <p:spPr bwMode="auto">
          <a:xfrm flipV="1">
            <a:off x="3962400" y="4578290"/>
            <a:ext cx="3810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4" name="Text Box 78"/>
          <p:cNvSpPr txBox="1">
            <a:spLocks noChangeArrowheads="1"/>
          </p:cNvSpPr>
          <p:nvPr/>
        </p:nvSpPr>
        <p:spPr bwMode="auto">
          <a:xfrm>
            <a:off x="3937000" y="4821178"/>
            <a:ext cx="2647950" cy="366712"/>
          </a:xfrm>
          <a:prstGeom prst="rect">
            <a:avLst/>
          </a:prstGeom>
          <a:noFill/>
          <a:ln w="9525">
            <a:noFill/>
            <a:miter lim="800000"/>
            <a:headEnd/>
            <a:tailEnd/>
          </a:ln>
          <a:effectLst/>
        </p:spPr>
        <p:txBody>
          <a:bodyPr wrap="none">
            <a:prstTxWarp prst="textNoShape">
              <a:avLst/>
            </a:prstTxWarp>
            <a:spAutoFit/>
          </a:bodyPr>
          <a:lstStyle/>
          <a:p>
            <a:r>
              <a:rPr lang="en-US" sz="1800">
                <a:solidFill>
                  <a:srgbClr val="006600"/>
                </a:solidFill>
                <a:latin typeface="Arial" pitchFamily="-107" charset="0"/>
              </a:rPr>
              <a:t>Unimportant Boundaries</a:t>
            </a:r>
          </a:p>
        </p:txBody>
      </p:sp>
      <p:grpSp>
        <p:nvGrpSpPr>
          <p:cNvPr id="4" name="Group 82"/>
          <p:cNvGrpSpPr>
            <a:grpSpLocks/>
          </p:cNvGrpSpPr>
          <p:nvPr/>
        </p:nvGrpSpPr>
        <p:grpSpPr bwMode="auto">
          <a:xfrm>
            <a:off x="685800" y="4197290"/>
            <a:ext cx="8229600" cy="320675"/>
            <a:chOff x="384" y="1872"/>
            <a:chExt cx="4992" cy="202"/>
          </a:xfrm>
        </p:grpSpPr>
        <p:sp>
          <p:nvSpPr>
            <p:cNvPr id="34899" name="Rectangle 83"/>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4900" name="Line 84"/>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1" name="Line 85"/>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2" name="Line 86"/>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3" name="Line 87"/>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4" name="Line 88"/>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5" name="Line 89"/>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6" name="Line 90"/>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7" name="Line 91"/>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8" name="Line 92"/>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9" name="Line 93"/>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0" name="Line 94"/>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1" name="Line 95"/>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2" name="Line 96"/>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3" name="Line 97"/>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4" name="Line 98"/>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4915" name="Text Box 99"/>
          <p:cNvSpPr txBox="1">
            <a:spLocks noChangeArrowheads="1"/>
          </p:cNvSpPr>
          <p:nvPr/>
        </p:nvSpPr>
        <p:spPr bwMode="auto">
          <a:xfrm>
            <a:off x="609600" y="4121090"/>
            <a:ext cx="8496300" cy="427038"/>
          </a:xfrm>
          <a:prstGeom prst="rect">
            <a:avLst/>
          </a:prstGeom>
          <a:noFill/>
          <a:ln w="9525">
            <a:noFill/>
            <a:miter lim="800000"/>
            <a:headEnd/>
            <a:tailEnd/>
          </a:ln>
          <a:effectLst/>
        </p:spPr>
        <p:txBody>
          <a:bodyPr>
            <a:prstTxWarp prst="textNoShape">
              <a:avLst/>
            </a:prstTxWarp>
            <a:spAutoFit/>
          </a:bodyPr>
          <a:lstStyle/>
          <a:p>
            <a:r>
              <a:rPr lang="en-US" sz="2200" dirty="0"/>
              <a:t>Date  :  Thursday</a:t>
            </a:r>
            <a:r>
              <a:rPr lang="en-US" sz="2200" dirty="0" smtClean="0"/>
              <a:t> ,  October  </a:t>
            </a:r>
            <a:r>
              <a:rPr lang="en-US" sz="2200" dirty="0"/>
              <a:t>25  Time  :  4  :  15  -  5  :  30 </a:t>
            </a:r>
            <a:r>
              <a:rPr lang="en-US" sz="2200" dirty="0" smtClean="0"/>
              <a:t>  PM</a:t>
            </a:r>
            <a:endParaRPr lang="en-US" sz="2200" dirty="0"/>
          </a:p>
        </p:txBody>
      </p:sp>
      <p:sp>
        <p:nvSpPr>
          <p:cNvPr id="34883" name="Line 67"/>
          <p:cNvSpPr>
            <a:spLocks noChangeShapeType="1"/>
          </p:cNvSpPr>
          <p:nvPr/>
        </p:nvSpPr>
        <p:spPr bwMode="auto">
          <a:xfrm>
            <a:off x="1600200" y="4044890"/>
            <a:ext cx="0" cy="533400"/>
          </a:xfrm>
          <a:prstGeom prst="line">
            <a:avLst/>
          </a:prstGeom>
          <a:noFill/>
          <a:ln w="63500">
            <a:solidFill>
              <a:srgbClr val="FF0000"/>
            </a:solidFill>
            <a:round/>
            <a:headEnd/>
            <a:tailEnd/>
          </a:ln>
          <a:effectLst/>
        </p:spPr>
        <p:txBody>
          <a:bodyPr>
            <a:prstTxWarp prst="textNoShape">
              <a:avLst/>
            </a:prstTxWarp>
          </a:bodyPr>
          <a:lstStyle/>
          <a:p>
            <a:endParaRPr lang="en-US"/>
          </a:p>
        </p:txBody>
      </p:sp>
      <p:sp>
        <p:nvSpPr>
          <p:cNvPr id="34884" name="Line 68"/>
          <p:cNvSpPr>
            <a:spLocks noChangeShapeType="1"/>
          </p:cNvSpPr>
          <p:nvPr/>
        </p:nvSpPr>
        <p:spPr bwMode="auto">
          <a:xfrm>
            <a:off x="4876800" y="4121090"/>
            <a:ext cx="0" cy="533400"/>
          </a:xfrm>
          <a:prstGeom prst="line">
            <a:avLst/>
          </a:prstGeom>
          <a:noFill/>
          <a:ln w="63500">
            <a:solidFill>
              <a:srgbClr val="FF0000"/>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Learning: IE as Classification</a:t>
            </a:r>
          </a:p>
        </p:txBody>
      </p:sp>
      <p:sp>
        <p:nvSpPr>
          <p:cNvPr id="35843" name="Rectangle 3"/>
          <p:cNvSpPr>
            <a:spLocks noGrp="1" noChangeArrowheads="1"/>
          </p:cNvSpPr>
          <p:nvPr>
            <p:ph sz="quarter" idx="1"/>
          </p:nvPr>
        </p:nvSpPr>
        <p:spPr>
          <a:xfrm>
            <a:off x="381000" y="1676400"/>
            <a:ext cx="7589838" cy="990600"/>
          </a:xfrm>
        </p:spPr>
        <p:txBody>
          <a:bodyPr/>
          <a:lstStyle/>
          <a:p>
            <a:pPr>
              <a:buNone/>
            </a:pPr>
            <a:r>
              <a:rPr lang="en-US" sz="2400" b="1" dirty="0" smtClean="0"/>
              <a:t>Learn </a:t>
            </a:r>
            <a:r>
              <a:rPr lang="en-US" sz="2400" b="1" i="1" dirty="0" smtClean="0">
                <a:solidFill>
                  <a:srgbClr val="FF0000"/>
                </a:solidFill>
              </a:rPr>
              <a:t>TWO</a:t>
            </a:r>
            <a:r>
              <a:rPr lang="en-US" sz="2400" b="1" dirty="0" smtClean="0"/>
              <a:t> binary classifiers, one for the beginning and one for the end</a:t>
            </a:r>
          </a:p>
          <a:p>
            <a:endParaRPr lang="en-US" sz="2400" b="1" dirty="0"/>
          </a:p>
          <a:p>
            <a:endParaRPr lang="en-US" sz="2400" b="1" dirty="0"/>
          </a:p>
          <a:p>
            <a:endParaRPr lang="en-US" sz="2400" b="1" dirty="0"/>
          </a:p>
          <a:p>
            <a:endParaRPr lang="en-US" sz="2400" b="1" dirty="0"/>
          </a:p>
          <a:p>
            <a:endParaRPr lang="en-US" sz="2400" b="1" dirty="0" smtClean="0"/>
          </a:p>
          <a:p>
            <a:pPr>
              <a:buNone/>
            </a:pPr>
            <a:endParaRPr lang="en-US" sz="2400" b="1" dirty="0"/>
          </a:p>
        </p:txBody>
      </p:sp>
      <p:grpSp>
        <p:nvGrpSpPr>
          <p:cNvPr id="2" name="Group 6"/>
          <p:cNvGrpSpPr>
            <a:grpSpLocks/>
          </p:cNvGrpSpPr>
          <p:nvPr/>
        </p:nvGrpSpPr>
        <p:grpSpPr bwMode="auto">
          <a:xfrm>
            <a:off x="1676400" y="5438775"/>
            <a:ext cx="5181600" cy="885825"/>
            <a:chOff x="1248" y="2736"/>
            <a:chExt cx="3264" cy="558"/>
          </a:xfrm>
        </p:grpSpPr>
        <p:sp>
          <p:nvSpPr>
            <p:cNvPr id="35844" name="Text Box 4"/>
            <p:cNvSpPr txBox="1">
              <a:spLocks noChangeArrowheads="1"/>
            </p:cNvSpPr>
            <p:nvPr/>
          </p:nvSpPr>
          <p:spPr bwMode="auto">
            <a:xfrm>
              <a:off x="2496" y="2736"/>
              <a:ext cx="2016" cy="55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600" b="1"/>
                <a:t>1  if </a:t>
              </a:r>
              <a:r>
                <a:rPr lang="en-US" sz="2600" b="1" i="1"/>
                <a:t>i</a:t>
              </a:r>
              <a:r>
                <a:rPr lang="en-US" sz="2600" b="1"/>
                <a:t> begins a field</a:t>
              </a:r>
              <a:br>
                <a:rPr lang="en-US" sz="2600" b="1"/>
              </a:br>
              <a:r>
                <a:rPr lang="en-US" sz="2600" b="1"/>
                <a:t>0  otherwise</a:t>
              </a:r>
            </a:p>
          </p:txBody>
        </p:sp>
        <p:sp>
          <p:nvSpPr>
            <p:cNvPr id="35845" name="Text Box 5"/>
            <p:cNvSpPr txBox="1">
              <a:spLocks noChangeArrowheads="1"/>
            </p:cNvSpPr>
            <p:nvPr/>
          </p:nvSpPr>
          <p:spPr bwMode="auto">
            <a:xfrm>
              <a:off x="1248" y="2832"/>
              <a:ext cx="1200" cy="23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err="1">
                  <a:solidFill>
                    <a:srgbClr val="FF6600"/>
                  </a:solidFill>
                  <a:latin typeface="Courier New" pitchFamily="-107" charset="0"/>
                </a:rPr>
                <a:t>Begin</a:t>
              </a:r>
              <a:r>
                <a:rPr lang="en-US" b="1" i="1" dirty="0" err="1">
                  <a:latin typeface="Courier New" pitchFamily="-107" charset="0"/>
                </a:rPr>
                <a:t>(i</a:t>
              </a:r>
              <a:r>
                <a:rPr lang="en-US" b="1" i="1" dirty="0">
                  <a:latin typeface="Courier New" pitchFamily="-107" charset="0"/>
                </a:rPr>
                <a:t>)=</a:t>
              </a:r>
            </a:p>
          </p:txBody>
        </p:sp>
      </p:grpSp>
      <p:grpSp>
        <p:nvGrpSpPr>
          <p:cNvPr id="3" name="Group 44"/>
          <p:cNvGrpSpPr>
            <a:grpSpLocks/>
          </p:cNvGrpSpPr>
          <p:nvPr/>
        </p:nvGrpSpPr>
        <p:grpSpPr bwMode="auto">
          <a:xfrm>
            <a:off x="952500" y="3200400"/>
            <a:ext cx="7924800" cy="320675"/>
            <a:chOff x="384" y="1872"/>
            <a:chExt cx="4992" cy="202"/>
          </a:xfrm>
        </p:grpSpPr>
        <p:sp>
          <p:nvSpPr>
            <p:cNvPr id="35885" name="Rectangle 45"/>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5886" name="Line 46"/>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7" name="Line 47"/>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8" name="Line 48"/>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9" name="Line 49"/>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0" name="Line 50"/>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1" name="Line 51"/>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2" name="Line 52"/>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3" name="Line 53"/>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4" name="Line 54"/>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5" name="Line 55"/>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6" name="Line 56"/>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7" name="Line 57"/>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8" name="Line 58"/>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9" name="Line 59"/>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0" name="Line 60"/>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5901" name="Text Box 61"/>
          <p:cNvSpPr txBox="1">
            <a:spLocks noChangeArrowheads="1"/>
          </p:cNvSpPr>
          <p:nvPr/>
        </p:nvSpPr>
        <p:spPr bwMode="auto">
          <a:xfrm>
            <a:off x="914400" y="3124200"/>
            <a:ext cx="8496300" cy="415498"/>
          </a:xfrm>
          <a:prstGeom prst="rect">
            <a:avLst/>
          </a:prstGeom>
          <a:noFill/>
          <a:ln w="9525">
            <a:noFill/>
            <a:miter lim="800000"/>
            <a:headEnd/>
            <a:tailEnd/>
          </a:ln>
          <a:effectLst/>
        </p:spPr>
        <p:txBody>
          <a:bodyPr>
            <a:prstTxWarp prst="textNoShape">
              <a:avLst/>
            </a:prstTxWarp>
            <a:spAutoFit/>
          </a:bodyPr>
          <a:lstStyle/>
          <a:p>
            <a:r>
              <a:rPr lang="en-US" sz="2000" dirty="0"/>
              <a:t>Date  :  Thursday </a:t>
            </a:r>
            <a:r>
              <a:rPr lang="en-US" sz="2000" dirty="0" smtClean="0"/>
              <a:t>  ,  </a:t>
            </a:r>
            <a:r>
              <a:rPr lang="en-US" sz="2000" dirty="0"/>
              <a:t>October  25  Time </a:t>
            </a:r>
            <a:r>
              <a:rPr lang="en-US" sz="2000" dirty="0" smtClean="0"/>
              <a:t>   :  4  </a:t>
            </a:r>
            <a:r>
              <a:rPr lang="en-US" sz="2000" dirty="0"/>
              <a:t>:  15  - </a:t>
            </a:r>
            <a:r>
              <a:rPr lang="en-US" sz="2000" dirty="0" smtClean="0"/>
              <a:t>  5  </a:t>
            </a:r>
            <a:r>
              <a:rPr lang="en-US" sz="2000" dirty="0"/>
              <a:t>:  30</a:t>
            </a:r>
            <a:r>
              <a:rPr lang="en-US" sz="2000" dirty="0" smtClean="0"/>
              <a:t>   PM</a:t>
            </a:r>
            <a:endParaRPr lang="en-US" sz="2000" dirty="0"/>
          </a:p>
        </p:txBody>
      </p:sp>
      <p:grpSp>
        <p:nvGrpSpPr>
          <p:cNvPr id="4" name="Group 62"/>
          <p:cNvGrpSpPr>
            <a:grpSpLocks/>
          </p:cNvGrpSpPr>
          <p:nvPr/>
        </p:nvGrpSpPr>
        <p:grpSpPr bwMode="auto">
          <a:xfrm>
            <a:off x="952500" y="4267200"/>
            <a:ext cx="7924800" cy="320675"/>
            <a:chOff x="384" y="1872"/>
            <a:chExt cx="4992" cy="202"/>
          </a:xfrm>
        </p:grpSpPr>
        <p:sp>
          <p:nvSpPr>
            <p:cNvPr id="35903" name="Rectangle 63"/>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5904" name="Line 64"/>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5" name="Line 65"/>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6" name="Line 66"/>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7" name="Line 67"/>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8" name="Line 68"/>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9" name="Line 69"/>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0" name="Line 70"/>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1" name="Line 71"/>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2" name="Line 72"/>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3" name="Line 73"/>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4" name="Line 74"/>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5" name="Line 75"/>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6" name="Line 76"/>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7" name="Line 77"/>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8" name="Line 78"/>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5919" name="Text Box 79"/>
          <p:cNvSpPr txBox="1">
            <a:spLocks noChangeArrowheads="1"/>
          </p:cNvSpPr>
          <p:nvPr/>
        </p:nvSpPr>
        <p:spPr bwMode="auto">
          <a:xfrm>
            <a:off x="952500" y="3886200"/>
            <a:ext cx="8496300" cy="400110"/>
          </a:xfrm>
          <a:prstGeom prst="rect">
            <a:avLst/>
          </a:prstGeom>
          <a:noFill/>
          <a:ln w="9525">
            <a:noFill/>
            <a:miter lim="800000"/>
            <a:headEnd/>
            <a:tailEnd/>
          </a:ln>
          <a:effectLst/>
        </p:spPr>
        <p:txBody>
          <a:bodyPr>
            <a:prstTxWarp prst="textNoShape">
              <a:avLst/>
            </a:prstTxWarp>
            <a:spAutoFit/>
          </a:bodyPr>
          <a:lstStyle/>
          <a:p>
            <a:r>
              <a:rPr lang="en-US" sz="2000" dirty="0"/>
              <a:t>Date  :  Thursday  ,</a:t>
            </a:r>
            <a:r>
              <a:rPr lang="en-US" sz="2000" dirty="0" smtClean="0"/>
              <a:t>   </a:t>
            </a:r>
            <a:r>
              <a:rPr lang="en-US" sz="2000" dirty="0"/>
              <a:t>October  25  Time </a:t>
            </a:r>
            <a:r>
              <a:rPr lang="en-US" sz="2000" dirty="0" smtClean="0"/>
              <a:t>  :  </a:t>
            </a:r>
            <a:r>
              <a:rPr lang="en-US" sz="2000" dirty="0"/>
              <a:t>4  :  15</a:t>
            </a:r>
            <a:r>
              <a:rPr lang="en-US" sz="2000" dirty="0" smtClean="0"/>
              <a:t>   </a:t>
            </a:r>
            <a:r>
              <a:rPr lang="en-US" sz="2000" dirty="0"/>
              <a:t>-  5 </a:t>
            </a:r>
            <a:r>
              <a:rPr lang="en-US" sz="2000" dirty="0" smtClean="0"/>
              <a:t>  :  </a:t>
            </a:r>
            <a:r>
              <a:rPr lang="en-US" sz="2000" dirty="0"/>
              <a:t>30</a:t>
            </a:r>
            <a:r>
              <a:rPr lang="en-US" sz="2000" dirty="0" smtClean="0"/>
              <a:t>   </a:t>
            </a:r>
            <a:r>
              <a:rPr lang="en-US" sz="2000" dirty="0"/>
              <a:t>PM</a:t>
            </a:r>
          </a:p>
        </p:txBody>
      </p:sp>
      <p:sp>
        <p:nvSpPr>
          <p:cNvPr id="35920" name="Text Box 80"/>
          <p:cNvSpPr txBox="1">
            <a:spLocks noChangeArrowheads="1"/>
          </p:cNvSpPr>
          <p:nvPr/>
        </p:nvSpPr>
        <p:spPr bwMode="auto">
          <a:xfrm>
            <a:off x="228600" y="3733800"/>
            <a:ext cx="1066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a:solidFill>
                  <a:srgbClr val="FF6600"/>
                </a:solidFill>
              </a:rPr>
              <a:t>End</a:t>
            </a:r>
          </a:p>
        </p:txBody>
      </p:sp>
      <p:sp>
        <p:nvSpPr>
          <p:cNvPr id="35921" name="Text Box 81"/>
          <p:cNvSpPr txBox="1">
            <a:spLocks noChangeArrowheads="1"/>
          </p:cNvSpPr>
          <p:nvPr/>
        </p:nvSpPr>
        <p:spPr bwMode="auto">
          <a:xfrm>
            <a:off x="228600" y="2667000"/>
            <a:ext cx="1066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a:solidFill>
                  <a:srgbClr val="FF6600"/>
                </a:solidFill>
              </a:rPr>
              <a:t>Begin</a:t>
            </a:r>
          </a:p>
        </p:txBody>
      </p:sp>
      <p:sp>
        <p:nvSpPr>
          <p:cNvPr id="35922" name="Text Box 82"/>
          <p:cNvSpPr txBox="1">
            <a:spLocks noChangeArrowheads="1"/>
          </p:cNvSpPr>
          <p:nvPr/>
        </p:nvSpPr>
        <p:spPr bwMode="auto">
          <a:xfrm>
            <a:off x="2667000" y="3657600"/>
            <a:ext cx="1905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00FF00"/>
                </a:solidFill>
              </a:rPr>
              <a:t>POSITIVE (1)</a:t>
            </a:r>
          </a:p>
        </p:txBody>
      </p:sp>
      <p:sp>
        <p:nvSpPr>
          <p:cNvPr id="35924" name="Line 84"/>
          <p:cNvSpPr>
            <a:spLocks noChangeShapeType="1"/>
          </p:cNvSpPr>
          <p:nvPr/>
        </p:nvSpPr>
        <p:spPr bwMode="auto">
          <a:xfrm flipH="1" flipV="1">
            <a:off x="1905000" y="3581400"/>
            <a:ext cx="762000" cy="22860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35925" name="Line 85"/>
          <p:cNvSpPr>
            <a:spLocks noChangeShapeType="1"/>
          </p:cNvSpPr>
          <p:nvPr/>
        </p:nvSpPr>
        <p:spPr bwMode="auto">
          <a:xfrm>
            <a:off x="4343400" y="3886200"/>
            <a:ext cx="609600" cy="30480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35930" name="Text Box 90"/>
          <p:cNvSpPr txBox="1">
            <a:spLocks noChangeArrowheads="1"/>
          </p:cNvSpPr>
          <p:nvPr/>
        </p:nvSpPr>
        <p:spPr bwMode="auto">
          <a:xfrm>
            <a:off x="2514600" y="4724400"/>
            <a:ext cx="449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rgbClr val="FF0000"/>
                </a:solidFill>
              </a:rPr>
              <a:t>ALL OTHERS NEGATIVE (0)</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76200"/>
            <a:ext cx="7772400" cy="1143000"/>
          </a:xfrm>
        </p:spPr>
        <p:txBody>
          <a:bodyPr>
            <a:normAutofit fontScale="90000"/>
          </a:bodyPr>
          <a:lstStyle/>
          <a:p>
            <a:r>
              <a:rPr lang="en-US" dirty="0" smtClean="0"/>
              <a:t>One approach: Boundary </a:t>
            </a:r>
            <a:r>
              <a:rPr lang="en-US" dirty="0"/>
              <a:t>Detectors</a:t>
            </a:r>
          </a:p>
        </p:txBody>
      </p:sp>
      <p:sp>
        <p:nvSpPr>
          <p:cNvPr id="36869" name="Rectangle 5"/>
          <p:cNvSpPr>
            <a:spLocks noGrp="1" noChangeArrowheads="1"/>
          </p:cNvSpPr>
          <p:nvPr>
            <p:ph sz="quarter" idx="1"/>
          </p:nvPr>
        </p:nvSpPr>
        <p:spPr>
          <a:xfrm>
            <a:off x="304800" y="1676400"/>
            <a:ext cx="8428038" cy="1981200"/>
          </a:xfrm>
          <a:ln/>
        </p:spPr>
        <p:txBody>
          <a:bodyPr/>
          <a:lstStyle/>
          <a:p>
            <a:pPr>
              <a:buNone/>
            </a:pPr>
            <a:r>
              <a:rPr lang="en-US" sz="2400" dirty="0" smtClean="0"/>
              <a:t>A “</a:t>
            </a:r>
            <a:r>
              <a:rPr lang="en-US" sz="2400" i="1" dirty="0" smtClean="0">
                <a:solidFill>
                  <a:srgbClr val="00FF00"/>
                </a:solidFill>
              </a:rPr>
              <a:t>Boundary </a:t>
            </a:r>
            <a:r>
              <a:rPr lang="en-US" sz="2400" i="1" dirty="0">
                <a:solidFill>
                  <a:srgbClr val="00FF00"/>
                </a:solidFill>
              </a:rPr>
              <a:t>Detectors</a:t>
            </a:r>
            <a:r>
              <a:rPr lang="en-US" sz="2400" dirty="0"/>
              <a:t>”</a:t>
            </a:r>
            <a:r>
              <a:rPr lang="en-US" sz="2400" dirty="0" smtClean="0"/>
              <a:t> is a pair </a:t>
            </a:r>
            <a:r>
              <a:rPr lang="en-US" sz="2400" dirty="0"/>
              <a:t>of token sequences </a:t>
            </a:r>
            <a:r>
              <a:rPr lang="en-US" sz="1800" b="1" dirty="0">
                <a:ea typeface="Microsoft Sans Serif" pitchFamily="-107" charset="0"/>
                <a:cs typeface="Microsoft Sans Serif" pitchFamily="-107" charset="0"/>
              </a:rPr>
              <a:t>‹</a:t>
            </a:r>
            <a:r>
              <a:rPr lang="en-US" sz="2400" dirty="0" err="1">
                <a:solidFill>
                  <a:srgbClr val="FF0000"/>
                </a:solidFill>
              </a:rPr>
              <a:t>p</a:t>
            </a:r>
            <a:r>
              <a:rPr lang="en-US" sz="2400" dirty="0" err="1"/>
              <a:t>,</a:t>
            </a:r>
            <a:r>
              <a:rPr lang="en-US" sz="2400" dirty="0" err="1">
                <a:solidFill>
                  <a:srgbClr val="800000"/>
                </a:solidFill>
              </a:rPr>
              <a:t>s</a:t>
            </a:r>
            <a:r>
              <a:rPr lang="en-US" sz="1800" b="1" dirty="0">
                <a:ea typeface="Microsoft Sans Serif" pitchFamily="-107" charset="0"/>
                <a:cs typeface="Microsoft Sans Serif" pitchFamily="-107" charset="0"/>
              </a:rPr>
              <a:t>›</a:t>
            </a:r>
            <a:endParaRPr lang="en-US" sz="2400" dirty="0" smtClean="0"/>
          </a:p>
          <a:p>
            <a:pPr lvl="1"/>
            <a:r>
              <a:rPr lang="en-US" sz="2000" dirty="0" smtClean="0"/>
              <a:t>A detector </a:t>
            </a:r>
            <a:r>
              <a:rPr lang="en-US" sz="2000" dirty="0"/>
              <a:t>matches a boundary </a:t>
            </a:r>
            <a:r>
              <a:rPr lang="en-US" sz="2000" dirty="0" smtClean="0"/>
              <a:t>if </a:t>
            </a:r>
            <a:r>
              <a:rPr lang="en-US" sz="2000" dirty="0" err="1">
                <a:solidFill>
                  <a:srgbClr val="FF0000"/>
                </a:solidFill>
              </a:rPr>
              <a:t>p</a:t>
            </a:r>
            <a:r>
              <a:rPr lang="en-US" sz="2000" dirty="0"/>
              <a:t> matches text before boundary and </a:t>
            </a:r>
            <a:r>
              <a:rPr lang="en-US" sz="2000" dirty="0" err="1">
                <a:solidFill>
                  <a:srgbClr val="800000"/>
                </a:solidFill>
              </a:rPr>
              <a:t>s</a:t>
            </a:r>
            <a:r>
              <a:rPr lang="en-US" sz="2000" dirty="0"/>
              <a:t> matches text after boundary</a:t>
            </a:r>
          </a:p>
          <a:p>
            <a:pPr lvl="1"/>
            <a:r>
              <a:rPr lang="en-US" sz="2000" dirty="0"/>
              <a:t>Detectors can contain wildcards, e.g. “capitalized word”, “number”, etc.</a:t>
            </a:r>
            <a:endParaRPr lang="en-US" sz="2000" dirty="0" smtClean="0"/>
          </a:p>
          <a:p>
            <a:pPr lvl="1">
              <a:buNone/>
            </a:pPr>
            <a:endParaRPr lang="en-US" sz="2000" dirty="0" smtClean="0"/>
          </a:p>
        </p:txBody>
      </p:sp>
      <p:sp>
        <p:nvSpPr>
          <p:cNvPr id="8" name="Rectangle 7"/>
          <p:cNvSpPr/>
          <p:nvPr/>
        </p:nvSpPr>
        <p:spPr>
          <a:xfrm>
            <a:off x="914400" y="3352800"/>
            <a:ext cx="5562600" cy="461665"/>
          </a:xfrm>
          <a:prstGeom prst="rect">
            <a:avLst/>
          </a:prstGeom>
        </p:spPr>
        <p:txBody>
          <a:bodyPr wrap="square">
            <a:spAutoFit/>
          </a:bodyPr>
          <a:lstStyle/>
          <a:p>
            <a:pPr lvl="1"/>
            <a:r>
              <a:rPr lang="en-US" sz="2400" dirty="0" smtClean="0"/>
              <a:t>&lt;</a:t>
            </a:r>
            <a:r>
              <a:rPr lang="en-US" sz="2400" dirty="0" smtClean="0">
                <a:solidFill>
                  <a:schemeClr val="accent2"/>
                </a:solidFill>
              </a:rPr>
              <a:t>Date: </a:t>
            </a:r>
            <a:r>
              <a:rPr lang="en-US" sz="2400" dirty="0" smtClean="0"/>
              <a:t>, </a:t>
            </a:r>
            <a:r>
              <a:rPr lang="en-US" sz="2400" dirty="0" smtClean="0">
                <a:solidFill>
                  <a:srgbClr val="800000"/>
                </a:solidFill>
              </a:rPr>
              <a:t>[</a:t>
            </a:r>
            <a:r>
              <a:rPr lang="en-US" sz="2400" i="1" dirty="0" err="1" smtClean="0">
                <a:solidFill>
                  <a:srgbClr val="800000"/>
                </a:solidFill>
              </a:rPr>
              <a:t>CapitalizedWord</a:t>
            </a:r>
            <a:r>
              <a:rPr lang="en-US" sz="2400" dirty="0" smtClean="0">
                <a:solidFill>
                  <a:srgbClr val="800000"/>
                </a:solidFill>
              </a:rPr>
              <a:t>]</a:t>
            </a:r>
            <a:r>
              <a:rPr lang="en-US" sz="2400" dirty="0" smtClean="0"/>
              <a:t>&gt;</a:t>
            </a:r>
          </a:p>
        </p:txBody>
      </p:sp>
      <p:sp>
        <p:nvSpPr>
          <p:cNvPr id="9" name="Rectangle 8"/>
          <p:cNvSpPr/>
          <p:nvPr/>
        </p:nvSpPr>
        <p:spPr>
          <a:xfrm>
            <a:off x="1676400" y="4948535"/>
            <a:ext cx="5334000" cy="461665"/>
          </a:xfrm>
          <a:prstGeom prst="rect">
            <a:avLst/>
          </a:prstGeom>
        </p:spPr>
        <p:txBody>
          <a:bodyPr wrap="square">
            <a:spAutoFit/>
          </a:bodyPr>
          <a:lstStyle/>
          <a:p>
            <a:pPr lvl="1">
              <a:buFontTx/>
              <a:buNone/>
            </a:pPr>
            <a:r>
              <a:rPr lang="en-US" sz="2400" dirty="0" smtClean="0"/>
              <a:t>	 Date:  Thursday, October 25</a:t>
            </a:r>
            <a:endParaRPr lang="en-US" sz="2400" dirty="0"/>
          </a:p>
        </p:txBody>
      </p:sp>
      <p:sp>
        <p:nvSpPr>
          <p:cNvPr id="11" name="TextBox 10"/>
          <p:cNvSpPr txBox="1"/>
          <p:nvPr/>
        </p:nvSpPr>
        <p:spPr>
          <a:xfrm>
            <a:off x="762000" y="6172200"/>
            <a:ext cx="7696200" cy="461665"/>
          </a:xfrm>
          <a:prstGeom prst="rect">
            <a:avLst/>
          </a:prstGeom>
          <a:noFill/>
        </p:spPr>
        <p:txBody>
          <a:bodyPr wrap="square" rtlCol="0">
            <a:spAutoFit/>
          </a:bodyPr>
          <a:lstStyle/>
          <a:p>
            <a:r>
              <a:rPr lang="en-US" sz="2400" dirty="0" smtClean="0">
                <a:solidFill>
                  <a:srgbClr val="FF0000"/>
                </a:solidFill>
              </a:rPr>
              <a:t>Would this boundary detector match anywhere?</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819400" y="4953000"/>
            <a:ext cx="2133600" cy="609600"/>
            <a:chOff x="1008" y="3456"/>
            <a:chExt cx="1344" cy="384"/>
          </a:xfrm>
        </p:grpSpPr>
        <p:sp>
          <p:nvSpPr>
            <p:cNvPr id="36878" name="Line 14"/>
            <p:cNvSpPr>
              <a:spLocks noChangeShapeType="1"/>
            </p:cNvSpPr>
            <p:nvPr/>
          </p:nvSpPr>
          <p:spPr bwMode="auto">
            <a:xfrm flipH="1">
              <a:off x="1008" y="3744"/>
              <a:ext cx="480" cy="0"/>
            </a:xfrm>
            <a:prstGeom prst="line">
              <a:avLst/>
            </a:prstGeom>
            <a:noFill/>
            <a:ln w="19050">
              <a:solidFill>
                <a:schemeClr val="accent2"/>
              </a:solidFill>
              <a:round/>
              <a:headEnd/>
              <a:tailEnd type="triangle" w="med" len="med"/>
            </a:ln>
            <a:effectLst/>
          </p:spPr>
          <p:txBody>
            <a:bodyPr>
              <a:prstTxWarp prst="textNoShape">
                <a:avLst/>
              </a:prstTxWarp>
            </a:bodyPr>
            <a:lstStyle/>
            <a:p>
              <a:endParaRPr lang="en-US" sz="2000"/>
            </a:p>
          </p:txBody>
        </p:sp>
        <p:sp>
          <p:nvSpPr>
            <p:cNvPr id="36879" name="Line 15"/>
            <p:cNvSpPr>
              <a:spLocks noChangeShapeType="1"/>
            </p:cNvSpPr>
            <p:nvPr/>
          </p:nvSpPr>
          <p:spPr bwMode="auto">
            <a:xfrm>
              <a:off x="1584" y="3744"/>
              <a:ext cx="768" cy="0"/>
            </a:xfrm>
            <a:prstGeom prst="line">
              <a:avLst/>
            </a:prstGeom>
            <a:noFill/>
            <a:ln w="19050">
              <a:solidFill>
                <a:srgbClr val="800000"/>
              </a:solidFill>
              <a:round/>
              <a:headEnd/>
              <a:tailEnd type="triangle" w="med" len="med"/>
            </a:ln>
            <a:effectLst/>
          </p:spPr>
          <p:txBody>
            <a:bodyPr>
              <a:prstTxWarp prst="textNoShape">
                <a:avLst/>
              </a:prstTxWarp>
            </a:bodyPr>
            <a:lstStyle/>
            <a:p>
              <a:endParaRPr lang="en-US" sz="2000"/>
            </a:p>
          </p:txBody>
        </p:sp>
        <p:sp>
          <p:nvSpPr>
            <p:cNvPr id="36880" name="Line 16"/>
            <p:cNvSpPr>
              <a:spLocks noChangeShapeType="1"/>
            </p:cNvSpPr>
            <p:nvPr/>
          </p:nvSpPr>
          <p:spPr bwMode="auto">
            <a:xfrm>
              <a:off x="1536" y="3456"/>
              <a:ext cx="0" cy="384"/>
            </a:xfrm>
            <a:prstGeom prst="line">
              <a:avLst/>
            </a:prstGeom>
            <a:noFill/>
            <a:ln w="28575">
              <a:solidFill>
                <a:srgbClr val="006600"/>
              </a:solidFill>
              <a:prstDash val="dash"/>
              <a:round/>
              <a:headEnd/>
              <a:tailEnd/>
            </a:ln>
            <a:effectLst/>
          </p:spPr>
          <p:txBody>
            <a:bodyPr>
              <a:prstTxWarp prst="textNoShape">
                <a:avLst/>
              </a:prstTxWarp>
            </a:bodyPr>
            <a:lstStyle/>
            <a:p>
              <a:endParaRPr lang="en-US" sz="2000"/>
            </a:p>
          </p:txBody>
        </p:sp>
      </p:grpSp>
      <p:sp>
        <p:nvSpPr>
          <p:cNvPr id="8" name="Rectangle 7"/>
          <p:cNvSpPr/>
          <p:nvPr/>
        </p:nvSpPr>
        <p:spPr>
          <a:xfrm>
            <a:off x="914400" y="3352800"/>
            <a:ext cx="5562600" cy="461665"/>
          </a:xfrm>
          <a:prstGeom prst="rect">
            <a:avLst/>
          </a:prstGeom>
        </p:spPr>
        <p:txBody>
          <a:bodyPr wrap="square">
            <a:spAutoFit/>
          </a:bodyPr>
          <a:lstStyle/>
          <a:p>
            <a:pPr lvl="1"/>
            <a:r>
              <a:rPr lang="en-US" sz="2400" dirty="0" smtClean="0"/>
              <a:t>&lt;</a:t>
            </a:r>
            <a:r>
              <a:rPr lang="en-US" sz="2400" dirty="0" smtClean="0">
                <a:solidFill>
                  <a:schemeClr val="accent2"/>
                </a:solidFill>
              </a:rPr>
              <a:t>Date: </a:t>
            </a:r>
            <a:r>
              <a:rPr lang="en-US" sz="2400" dirty="0" smtClean="0"/>
              <a:t>, </a:t>
            </a:r>
            <a:r>
              <a:rPr lang="en-US" sz="2400" dirty="0" smtClean="0">
                <a:solidFill>
                  <a:srgbClr val="800000"/>
                </a:solidFill>
              </a:rPr>
              <a:t>[</a:t>
            </a:r>
            <a:r>
              <a:rPr lang="en-US" sz="2400" i="1" dirty="0" err="1" smtClean="0">
                <a:solidFill>
                  <a:srgbClr val="800000"/>
                </a:solidFill>
              </a:rPr>
              <a:t>CapitalizedWord</a:t>
            </a:r>
            <a:r>
              <a:rPr lang="en-US" sz="2400" dirty="0" smtClean="0">
                <a:solidFill>
                  <a:srgbClr val="800000"/>
                </a:solidFill>
              </a:rPr>
              <a:t>]</a:t>
            </a:r>
            <a:r>
              <a:rPr lang="en-US" sz="2400" dirty="0" smtClean="0"/>
              <a:t>&gt;</a:t>
            </a:r>
          </a:p>
        </p:txBody>
      </p:sp>
      <p:sp>
        <p:nvSpPr>
          <p:cNvPr id="9" name="Rectangle 8"/>
          <p:cNvSpPr/>
          <p:nvPr/>
        </p:nvSpPr>
        <p:spPr>
          <a:xfrm>
            <a:off x="1676400" y="4948535"/>
            <a:ext cx="5334000" cy="461665"/>
          </a:xfrm>
          <a:prstGeom prst="rect">
            <a:avLst/>
          </a:prstGeom>
        </p:spPr>
        <p:txBody>
          <a:bodyPr wrap="square">
            <a:spAutoFit/>
          </a:bodyPr>
          <a:lstStyle/>
          <a:p>
            <a:pPr lvl="1">
              <a:buFontTx/>
              <a:buNone/>
            </a:pPr>
            <a:r>
              <a:rPr lang="en-US" sz="2400" dirty="0" smtClean="0"/>
              <a:t>	 Date:  Thursday, October 25</a:t>
            </a:r>
            <a:endParaRPr lang="en-US" sz="2400" dirty="0"/>
          </a:p>
        </p:txBody>
      </p:sp>
      <p:cxnSp>
        <p:nvCxnSpPr>
          <p:cNvPr id="11" name="Straight Arrow Connector 10"/>
          <p:cNvCxnSpPr/>
          <p:nvPr/>
        </p:nvCxnSpPr>
        <p:spPr bwMode="auto">
          <a:xfrm rot="16200000" flipH="1">
            <a:off x="1981200" y="3886200"/>
            <a:ext cx="1143000" cy="990600"/>
          </a:xfrm>
          <a:prstGeom prst="straightConnector1">
            <a:avLst/>
          </a:prstGeom>
          <a:solidFill>
            <a:schemeClr val="accent1"/>
          </a:solidFill>
          <a:ln w="38100" cap="flat" cmpd="sng" algn="ctr">
            <a:solidFill>
              <a:srgbClr val="FF0000"/>
            </a:solidFill>
            <a:prstDash val="solid"/>
            <a:round/>
            <a:headEnd type="arrow" w="med" len="med"/>
            <a:tailEnd type="arrow" w="med" len="med"/>
          </a:ln>
          <a:effectLst/>
        </p:spPr>
      </p:cxnSp>
      <p:cxnSp>
        <p:nvCxnSpPr>
          <p:cNvPr id="12" name="Straight Arrow Connector 11"/>
          <p:cNvCxnSpPr/>
          <p:nvPr/>
        </p:nvCxnSpPr>
        <p:spPr bwMode="auto">
          <a:xfrm rot="16200000" flipH="1">
            <a:off x="3657600" y="4038600"/>
            <a:ext cx="1143000" cy="685800"/>
          </a:xfrm>
          <a:prstGeom prst="straightConnector1">
            <a:avLst/>
          </a:prstGeom>
          <a:solidFill>
            <a:schemeClr val="accent1"/>
          </a:solidFill>
          <a:ln w="38100" cap="flat" cmpd="sng" algn="ctr">
            <a:solidFill>
              <a:srgbClr val="800000"/>
            </a:solidFill>
            <a:prstDash val="solid"/>
            <a:round/>
            <a:headEnd type="arrow" w="med" len="med"/>
            <a:tailEnd type="arrow" w="med" len="med"/>
          </a:ln>
          <a:effectLst/>
        </p:spPr>
      </p:cxnSp>
      <p:sp>
        <p:nvSpPr>
          <p:cNvPr id="15" name="Rectangle 2"/>
          <p:cNvSpPr>
            <a:spLocks noGrp="1" noChangeArrowheads="1"/>
          </p:cNvSpPr>
          <p:nvPr>
            <p:ph type="title"/>
          </p:nvPr>
        </p:nvSpPr>
        <p:spPr>
          <a:xfrm>
            <a:off x="533400" y="76200"/>
            <a:ext cx="7772400" cy="1143000"/>
          </a:xfrm>
        </p:spPr>
        <p:txBody>
          <a:bodyPr>
            <a:normAutofit fontScale="90000"/>
          </a:bodyPr>
          <a:lstStyle/>
          <a:p>
            <a:r>
              <a:rPr lang="en-US" dirty="0" smtClean="0"/>
              <a:t>One approach: Boundary </a:t>
            </a:r>
            <a:r>
              <a:rPr lang="en-US" dirty="0"/>
              <a:t>Detectors</a:t>
            </a:r>
          </a:p>
        </p:txBody>
      </p:sp>
      <p:sp>
        <p:nvSpPr>
          <p:cNvPr id="17" name="Rectangle 5"/>
          <p:cNvSpPr txBox="1">
            <a:spLocks noChangeArrowheads="1"/>
          </p:cNvSpPr>
          <p:nvPr/>
        </p:nvSpPr>
        <p:spPr>
          <a:xfrm>
            <a:off x="304800" y="1676400"/>
            <a:ext cx="8428038" cy="1981200"/>
          </a:xfrm>
          <a:prstGeom prst="rect">
            <a:avLst/>
          </a:prstGeom>
          <a:ln/>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 “</a:t>
            </a:r>
            <a:r>
              <a:rPr kumimoji="0" lang="en-US" sz="2400" b="0" i="1" u="none" strike="noStrike" kern="1200" cap="none" spc="0" normalizeH="0" baseline="0" noProof="0" smtClean="0">
                <a:ln>
                  <a:noFill/>
                </a:ln>
                <a:solidFill>
                  <a:srgbClr val="00FF00"/>
                </a:solidFill>
                <a:effectLst/>
                <a:uLnTx/>
                <a:uFillTx/>
                <a:latin typeface="+mn-lt"/>
                <a:ea typeface="+mn-ea"/>
                <a:cs typeface="+mn-cs"/>
              </a:rPr>
              <a:t>Boundary Detectors</a:t>
            </a:r>
            <a:r>
              <a:rPr kumimoji="0" lang="en-US" sz="2400" b="0" i="0" u="none" strike="noStrike" kern="1200" cap="none" spc="0" normalizeH="0" baseline="0" noProof="0" smtClean="0">
                <a:ln>
                  <a:noFill/>
                </a:ln>
                <a:solidFill>
                  <a:schemeClr val="tx1"/>
                </a:solidFill>
                <a:effectLst/>
                <a:uLnTx/>
                <a:uFillTx/>
                <a:latin typeface="+mn-lt"/>
                <a:ea typeface="+mn-ea"/>
                <a:cs typeface="+mn-cs"/>
              </a:rPr>
              <a:t>” is a pair of token sequences </a:t>
            </a:r>
            <a:r>
              <a:rPr kumimoji="0" lang="en-US" sz="1800" b="1" i="0" u="none" strike="noStrike" kern="1200" cap="none" spc="0" normalizeH="0" baseline="0" noProof="0" smtClean="0">
                <a:ln>
                  <a:noFill/>
                </a:ln>
                <a:solidFill>
                  <a:schemeClr val="tx1"/>
                </a:solidFill>
                <a:effectLst/>
                <a:uLnTx/>
                <a:uFillTx/>
                <a:latin typeface="+mn-lt"/>
                <a:ea typeface="Microsoft Sans Serif" pitchFamily="-107" charset="0"/>
                <a:cs typeface="Microsoft Sans Serif" pitchFamily="-107" charset="0"/>
              </a:rPr>
              <a:t>‹</a:t>
            </a:r>
            <a:r>
              <a:rPr kumimoji="0" lang="en-US" sz="2400" b="0" i="0" u="none" strike="noStrike" kern="1200" cap="none" spc="0" normalizeH="0" baseline="0" noProof="0" smtClean="0">
                <a:ln>
                  <a:noFill/>
                </a:ln>
                <a:solidFill>
                  <a:srgbClr val="FF0000"/>
                </a:solidFill>
                <a:effectLst/>
                <a:uLnTx/>
                <a:uFillTx/>
                <a:latin typeface="+mn-lt"/>
                <a:ea typeface="+mn-ea"/>
                <a:cs typeface="+mn-cs"/>
              </a:rPr>
              <a:t>p</a:t>
            </a:r>
            <a:r>
              <a:rPr kumimoji="0" lang="en-US" sz="2400" b="0" i="0" u="none" strike="noStrike" kern="1200" cap="none" spc="0" normalizeH="0" baseline="0" noProof="0" smtClean="0">
                <a:ln>
                  <a:noFill/>
                </a:ln>
                <a:solidFill>
                  <a:schemeClr val="tx1"/>
                </a:solidFill>
                <a:effectLst/>
                <a:uLnTx/>
                <a:uFillTx/>
                <a:latin typeface="+mn-lt"/>
                <a:ea typeface="+mn-ea"/>
                <a:cs typeface="+mn-cs"/>
              </a:rPr>
              <a:t>,</a:t>
            </a:r>
            <a:r>
              <a:rPr kumimoji="0" lang="en-US" sz="2400" b="0" i="0" u="none" strike="noStrike" kern="1200" cap="none" spc="0" normalizeH="0" baseline="0" noProof="0" smtClean="0">
                <a:ln>
                  <a:noFill/>
                </a:ln>
                <a:solidFill>
                  <a:srgbClr val="800000"/>
                </a:solidFill>
                <a:effectLst/>
                <a:uLnTx/>
                <a:uFillTx/>
                <a:latin typeface="+mn-lt"/>
                <a:ea typeface="+mn-ea"/>
                <a:cs typeface="+mn-cs"/>
              </a:rPr>
              <a:t>s</a:t>
            </a:r>
            <a:r>
              <a:rPr kumimoji="0" lang="en-US" sz="1800" b="1" i="0" u="none" strike="noStrike" kern="1200" cap="none" spc="0" normalizeH="0" baseline="0" noProof="0" smtClean="0">
                <a:ln>
                  <a:noFill/>
                </a:ln>
                <a:solidFill>
                  <a:schemeClr val="tx1"/>
                </a:solidFill>
                <a:effectLst/>
                <a:uLnTx/>
                <a:uFillTx/>
                <a:latin typeface="+mn-lt"/>
                <a:ea typeface="Microsoft Sans Serif" pitchFamily="-107" charset="0"/>
                <a:cs typeface="Microsoft Sans Serif" pitchFamily="-107" charset="0"/>
              </a:rPr>
              <a:t>›</a:t>
            </a: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A detector matches a boundary if </a:t>
            </a:r>
            <a:r>
              <a:rPr kumimoji="0" lang="en-US" sz="2000" b="0" i="0" u="none" strike="noStrike" kern="1200" cap="none" spc="0" normalizeH="0" baseline="0" noProof="0" smtClean="0">
                <a:ln>
                  <a:noFill/>
                </a:ln>
                <a:solidFill>
                  <a:srgbClr val="FF0000"/>
                </a:solidFill>
                <a:effectLst/>
                <a:uLnTx/>
                <a:uFillTx/>
                <a:latin typeface="+mn-lt"/>
                <a:ea typeface="+mn-ea"/>
                <a:cs typeface="+mn-cs"/>
              </a:rPr>
              <a:t>p</a:t>
            </a:r>
            <a:r>
              <a:rPr kumimoji="0" lang="en-US" sz="2000" b="0" i="0" u="none" strike="noStrike" kern="1200" cap="none" spc="0" normalizeH="0" baseline="0" noProof="0" smtClean="0">
                <a:ln>
                  <a:noFill/>
                </a:ln>
                <a:solidFill>
                  <a:schemeClr val="tx1"/>
                </a:solidFill>
                <a:effectLst/>
                <a:uLnTx/>
                <a:uFillTx/>
                <a:latin typeface="+mn-lt"/>
                <a:ea typeface="+mn-ea"/>
                <a:cs typeface="+mn-cs"/>
              </a:rPr>
              <a:t> matches text before boundary and </a:t>
            </a:r>
            <a:r>
              <a:rPr kumimoji="0" lang="en-US" sz="2000" b="0" i="0" u="none" strike="noStrike" kern="1200" cap="none" spc="0" normalizeH="0" baseline="0" noProof="0" smtClean="0">
                <a:ln>
                  <a:noFill/>
                </a:ln>
                <a:solidFill>
                  <a:srgbClr val="800000"/>
                </a:solidFill>
                <a:effectLst/>
                <a:uLnTx/>
                <a:uFillTx/>
                <a:latin typeface="+mn-lt"/>
                <a:ea typeface="+mn-ea"/>
                <a:cs typeface="+mn-cs"/>
              </a:rPr>
              <a:t>s</a:t>
            </a:r>
            <a:r>
              <a:rPr kumimoji="0" lang="en-US" sz="2000" b="0" i="0" u="none" strike="noStrike" kern="1200" cap="none" spc="0" normalizeH="0" baseline="0" noProof="0" smtClean="0">
                <a:ln>
                  <a:noFill/>
                </a:ln>
                <a:solidFill>
                  <a:schemeClr val="tx1"/>
                </a:solidFill>
                <a:effectLst/>
                <a:uLnTx/>
                <a:uFillTx/>
                <a:latin typeface="+mn-lt"/>
                <a:ea typeface="+mn-ea"/>
                <a:cs typeface="+mn-cs"/>
              </a:rPr>
              <a:t> matches text after boundary</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Detectors can contain wildcards, e.g. “capitalized word”, “number”, etc.</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sz="quarter" idx="1"/>
          </p:nvPr>
        </p:nvSpPr>
        <p:spPr/>
        <p:txBody>
          <a:bodyPr/>
          <a:lstStyle/>
          <a:p>
            <a:r>
              <a:rPr lang="en-US" dirty="0" smtClean="0"/>
              <a:t>Information retrieval</a:t>
            </a:r>
          </a:p>
          <a:p>
            <a:pPr lvl="1"/>
            <a:r>
              <a:rPr lang="en-US" dirty="0" smtClean="0"/>
              <a:t>challenges</a:t>
            </a:r>
          </a:p>
          <a:p>
            <a:pPr lvl="1"/>
            <a:r>
              <a:rPr lang="en-US" dirty="0" smtClean="0"/>
              <a:t>inverted index</a:t>
            </a:r>
          </a:p>
          <a:p>
            <a:pPr lvl="1"/>
            <a:r>
              <a:rPr lang="en-US" dirty="0" err="1" smtClean="0"/>
              <a:t>boolean</a:t>
            </a:r>
            <a:r>
              <a:rPr lang="en-US" dirty="0" smtClean="0"/>
              <a:t> vs. ranked query</a:t>
            </a:r>
          </a:p>
          <a:p>
            <a:pPr lvl="2"/>
            <a:r>
              <a:rPr lang="en-US" dirty="0" err="1" smtClean="0"/>
              <a:t>tf-idf</a:t>
            </a:r>
            <a:r>
              <a:rPr lang="en-US" dirty="0" smtClean="0"/>
              <a:t> query</a:t>
            </a:r>
          </a:p>
          <a:p>
            <a:pPr lvl="1"/>
            <a:r>
              <a:rPr lang="en-US" dirty="0" smtClean="0"/>
              <a:t>phrases/proximity queries</a:t>
            </a:r>
          </a:p>
          <a:p>
            <a:pPr lvl="1"/>
            <a:r>
              <a:rPr lang="en-US" smtClean="0"/>
              <a:t>pagerank</a:t>
            </a:r>
            <a:endParaRPr lang="en-US" dirty="0"/>
          </a:p>
          <a:p>
            <a:pPr marL="320040" lvl="1" indent="-320040">
              <a:spcBef>
                <a:spcPts val="700"/>
              </a:spcBef>
              <a:buClr>
                <a:schemeClr val="accent2"/>
              </a:buClr>
              <a:buSzPct val="60000"/>
              <a:buFont typeface="Wingdings"/>
              <a:buChar char=""/>
            </a:pPr>
            <a:r>
              <a:rPr lang="en-US" dirty="0"/>
              <a:t>Information extraction (Today’s material)</a:t>
            </a:r>
          </a:p>
          <a:p>
            <a:pPr marL="0" indent="0">
              <a:buNone/>
            </a:pPr>
            <a:endParaRPr lang="en-US" dirty="0"/>
          </a:p>
        </p:txBody>
      </p:sp>
    </p:spTree>
    <p:extLst>
      <p:ext uri="{BB962C8B-B14F-4D97-AF65-F5344CB8AC3E}">
        <p14:creationId xmlns:p14="http://schemas.microsoft.com/office/powerpoint/2010/main" val="1034656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Combining Detectors</a:t>
            </a:r>
            <a:endParaRPr lang="en-US" dirty="0"/>
          </a:p>
        </p:txBody>
      </p:sp>
      <p:sp>
        <p:nvSpPr>
          <p:cNvPr id="64516" name="Text Box 4"/>
          <p:cNvSpPr txBox="1">
            <a:spLocks noChangeArrowheads="1"/>
          </p:cNvSpPr>
          <p:nvPr/>
        </p:nvSpPr>
        <p:spPr bwMode="auto">
          <a:xfrm>
            <a:off x="914400" y="2438400"/>
            <a:ext cx="32766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1" dirty="0">
                <a:solidFill>
                  <a:srgbClr val="FF6600"/>
                </a:solidFill>
              </a:rPr>
              <a:t>Begin</a:t>
            </a:r>
            <a:r>
              <a:rPr lang="en-US" dirty="0"/>
              <a:t> boundary detector:</a:t>
            </a:r>
            <a:endParaRPr lang="en-US" i="1" dirty="0"/>
          </a:p>
        </p:txBody>
      </p:sp>
      <p:sp>
        <p:nvSpPr>
          <p:cNvPr id="64517" name="Text Box 5"/>
          <p:cNvSpPr txBox="1">
            <a:spLocks noChangeArrowheads="1"/>
          </p:cNvSpPr>
          <p:nvPr/>
        </p:nvSpPr>
        <p:spPr bwMode="auto">
          <a:xfrm>
            <a:off x="1066800" y="3124200"/>
            <a:ext cx="31242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1" dirty="0">
                <a:solidFill>
                  <a:srgbClr val="FF6600"/>
                </a:solidFill>
              </a:rPr>
              <a:t>End</a:t>
            </a:r>
            <a:r>
              <a:rPr lang="en-US" dirty="0"/>
              <a:t> boundary detector:</a:t>
            </a:r>
          </a:p>
        </p:txBody>
      </p:sp>
      <p:graphicFrame>
        <p:nvGraphicFramePr>
          <p:cNvPr id="64536" name="Group 24"/>
          <p:cNvGraphicFramePr>
            <a:graphicFrameLocks noGrp="1"/>
          </p:cNvGraphicFramePr>
          <p:nvPr/>
        </p:nvGraphicFramePr>
        <p:xfrm>
          <a:off x="4419600" y="1676400"/>
          <a:ext cx="4038600" cy="2133600"/>
        </p:xfrm>
        <a:graphic>
          <a:graphicData uri="http://schemas.openxmlformats.org/drawingml/2006/table">
            <a:tbl>
              <a:tblPr/>
              <a:tblGrid>
                <a:gridCol w="2019300"/>
                <a:gridCol w="2019300"/>
              </a:tblGrid>
              <a:tr h="711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800" b="0" i="0" u="none" strike="noStrike" cap="none" normalizeH="0" baseline="0">
                          <a:ln>
                            <a:noFill/>
                          </a:ln>
                          <a:solidFill>
                            <a:schemeClr val="tx1"/>
                          </a:solidFill>
                          <a:effectLst/>
                          <a:latin typeface="Arial" pitchFamily="-107" charset="0"/>
                        </a:rPr>
                        <a:t>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800" b="0" i="0" u="none" strike="noStrike" cap="none" normalizeH="0" baseline="0">
                          <a:ln>
                            <a:noFill/>
                          </a:ln>
                          <a:solidFill>
                            <a:schemeClr val="tx1"/>
                          </a:solidFill>
                          <a:effectLst/>
                          <a:latin typeface="Arial" pitchFamily="-107" charset="0"/>
                        </a:rPr>
                        <a:t>Suffix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dirty="0" smtClean="0">
                          <a:ln>
                            <a:noFill/>
                          </a:ln>
                          <a:solidFill>
                            <a:schemeClr val="accent2"/>
                          </a:solidFill>
                          <a:effectLst/>
                          <a:latin typeface="Courier New" pitchFamily="-107" charset="0"/>
                        </a:rPr>
                        <a:t>&lt;a </a:t>
                      </a:r>
                      <a:r>
                        <a:rPr kumimoji="0" lang="en-US" sz="2000" b="1" i="0" u="none" strike="noStrike" cap="none" normalizeH="0" baseline="0" dirty="0" err="1" smtClean="0">
                          <a:ln>
                            <a:noFill/>
                          </a:ln>
                          <a:solidFill>
                            <a:schemeClr val="accent2"/>
                          </a:solidFill>
                          <a:effectLst/>
                          <a:latin typeface="Courier New" pitchFamily="-107" charset="0"/>
                        </a:rPr>
                        <a:t>href</a:t>
                      </a:r>
                      <a:r>
                        <a:rPr kumimoji="0" lang="en-US" sz="2000" b="1" i="0" u="none" strike="noStrike" cap="none" normalizeH="0" baseline="0" dirty="0" smtClean="0">
                          <a:ln>
                            <a:noFill/>
                          </a:ln>
                          <a:solidFill>
                            <a:schemeClr val="accent2"/>
                          </a:solidFill>
                          <a:effectLst/>
                          <a:latin typeface="Courier New" pitchFamily="-107" charset="0"/>
                        </a:rPr>
                        <a:t>=</a:t>
                      </a:r>
                      <a:r>
                        <a:rPr kumimoji="0" lang="en-US" sz="2000" b="1" i="0" u="none" strike="noStrike" cap="none" normalizeH="0" baseline="0" dirty="0" smtClean="0">
                          <a:ln>
                            <a:noFill/>
                          </a:ln>
                          <a:solidFill>
                            <a:schemeClr val="accent2"/>
                          </a:solidFill>
                          <a:effectLst/>
                          <a:latin typeface="Courier New" pitchFamily="-107" charset="0"/>
                          <a:ea typeface="Courier New" pitchFamily="-107" charset="0"/>
                          <a:cs typeface="Courier New" pitchFamily="-107" charset="0"/>
                        </a:rPr>
                        <a:t>"</a:t>
                      </a:r>
                      <a:endParaRPr kumimoji="0" lang="en-US" sz="2000" b="1" i="0" u="none" strike="noStrike" cap="none" normalizeH="0" baseline="0" dirty="0">
                        <a:ln>
                          <a:noFill/>
                        </a:ln>
                        <a:solidFill>
                          <a:schemeClr val="tx1"/>
                        </a:solidFill>
                        <a:effectLst/>
                        <a:latin typeface="Courier New" pitchFamily="-107"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a:ln>
                            <a:noFill/>
                          </a:ln>
                          <a:solidFill>
                            <a:srgbClr val="FF0000"/>
                          </a:solidFill>
                          <a:effectLst/>
                          <a:latin typeface="Courier New" pitchFamily="-107" charset="0"/>
                        </a:rPr>
                        <a:t>http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0" i="1" u="none" strike="noStrike" cap="none" normalizeH="0" baseline="0">
                          <a:ln>
                            <a:noFill/>
                          </a:ln>
                          <a:solidFill>
                            <a:schemeClr val="tx1"/>
                          </a:solidFill>
                          <a:effectLst/>
                          <a:latin typeface="Arial" pitchFamily="-107" charset="0"/>
                        </a:rPr>
                        <a:t>empty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dirty="0" smtClean="0">
                          <a:ln>
                            <a:noFill/>
                          </a:ln>
                          <a:solidFill>
                            <a:srgbClr val="FF0000"/>
                          </a:solidFill>
                          <a:effectLst/>
                          <a:latin typeface="Courier New" pitchFamily="-107" charset="0"/>
                          <a:ea typeface="Courier New" pitchFamily="-107" charset="0"/>
                          <a:cs typeface="Courier New" pitchFamily="-107" charset="0"/>
                        </a:rPr>
                        <a:t>"</a:t>
                      </a:r>
                      <a:r>
                        <a:rPr kumimoji="0" lang="en-US" sz="2000" b="1" i="0" u="none" strike="noStrike" cap="none" normalizeH="0" baseline="0" dirty="0" smtClean="0">
                          <a:ln>
                            <a:noFill/>
                          </a:ln>
                          <a:solidFill>
                            <a:srgbClr val="FF0000"/>
                          </a:solidFill>
                          <a:effectLst/>
                          <a:latin typeface="Courier New" pitchFamily="-107" charset="0"/>
                        </a:rPr>
                        <a:t>&gt;</a:t>
                      </a:r>
                      <a:endParaRPr kumimoji="0" lang="en-US" sz="2000" b="1" i="0" u="none" strike="noStrike" cap="none" normalizeH="0" baseline="0" dirty="0">
                        <a:ln>
                          <a:noFill/>
                        </a:ln>
                        <a:solidFill>
                          <a:srgbClr val="FF0000"/>
                        </a:solidFill>
                        <a:effectLst/>
                        <a:latin typeface="Courier New" pitchFamily="-107"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37" name="Text Box 25"/>
          <p:cNvSpPr txBox="1">
            <a:spLocks noChangeArrowheads="1"/>
          </p:cNvSpPr>
          <p:nvPr/>
        </p:nvSpPr>
        <p:spPr bwMode="auto">
          <a:xfrm>
            <a:off x="838200" y="4267200"/>
            <a:ext cx="8305800" cy="707886"/>
          </a:xfrm>
          <a:prstGeom prst="rect">
            <a:avLst/>
          </a:prstGeom>
          <a:noFill/>
          <a:ln w="9525">
            <a:noFill/>
            <a:miter lim="800000"/>
            <a:headEnd/>
            <a:tailEnd/>
          </a:ln>
          <a:effectLst/>
        </p:spPr>
        <p:txBody>
          <a:bodyPr wrap="square">
            <a:prstTxWarp prst="textNoShape">
              <a:avLst/>
            </a:prstTxWarp>
            <a:spAutoFit/>
          </a:bodyPr>
          <a:lstStyle/>
          <a:p>
            <a:pPr>
              <a:lnSpc>
                <a:spcPct val="90000"/>
              </a:lnSpc>
              <a:spcBef>
                <a:spcPct val="20000"/>
              </a:spcBef>
              <a:buClr>
                <a:schemeClr val="accent1"/>
              </a:buClr>
              <a:buSzPct val="80000"/>
              <a:buFont typeface="Wingdings" pitchFamily="-107" charset="2"/>
              <a:buNone/>
            </a:pPr>
            <a:r>
              <a:rPr lang="en-US" sz="2000" b="1" dirty="0" smtClean="0">
                <a:latin typeface="Arial" pitchFamily="-107" charset="0"/>
              </a:rPr>
              <a:t/>
            </a:r>
            <a:br>
              <a:rPr lang="en-US" sz="2000" b="1" dirty="0" smtClean="0">
                <a:latin typeface="Arial" pitchFamily="-107" charset="0"/>
              </a:rPr>
            </a:br>
            <a:r>
              <a:rPr lang="en-US" sz="2000" b="1" dirty="0">
                <a:latin typeface="Arial" pitchFamily="-107" charset="0"/>
              </a:rPr>
              <a:t>   </a:t>
            </a:r>
            <a:r>
              <a:rPr lang="en-US" sz="2400" b="1" dirty="0">
                <a:latin typeface="Courier New" pitchFamily="-107" charset="0"/>
              </a:rPr>
              <a:t>text&lt;</a:t>
            </a:r>
            <a:r>
              <a:rPr lang="en-US" sz="2400" b="1" dirty="0" err="1">
                <a:latin typeface="Courier New" pitchFamily="-107" charset="0"/>
              </a:rPr>
              <a:t>b</a:t>
            </a:r>
            <a:r>
              <a:rPr lang="en-US" sz="2400" b="1" dirty="0">
                <a:latin typeface="Courier New" pitchFamily="-107" charset="0"/>
              </a:rPr>
              <a:t>&gt;&lt;a </a:t>
            </a:r>
            <a:r>
              <a:rPr lang="en-US" sz="2400" b="1" dirty="0" err="1">
                <a:latin typeface="Courier New" pitchFamily="-107" charset="0"/>
              </a:rPr>
              <a:t>href</a:t>
            </a:r>
            <a:r>
              <a:rPr lang="en-US" sz="2400" b="1" dirty="0" smtClean="0">
                <a:latin typeface="Courier New" pitchFamily="-107" charset="0"/>
              </a:rPr>
              <a:t>=“http</a:t>
            </a:r>
            <a:r>
              <a:rPr lang="en-US" sz="2400" b="1" dirty="0">
                <a:latin typeface="Courier New" pitchFamily="-107" charset="0"/>
              </a:rPr>
              <a:t>://</a:t>
            </a:r>
            <a:r>
              <a:rPr lang="en-US" sz="2400" b="1" dirty="0" err="1" smtClean="0">
                <a:latin typeface="Courier New" pitchFamily="-107" charset="0"/>
              </a:rPr>
              <a:t>www.cs.pomona.edu</a:t>
            </a:r>
            <a:r>
              <a:rPr lang="en-US" sz="2400" b="1" dirty="0" smtClean="0">
                <a:latin typeface="Courier New" pitchFamily="-107" charset="0"/>
              </a:rPr>
              <a:t>”&gt;</a:t>
            </a:r>
            <a:endParaRPr lang="en-US" sz="2400" b="1" dirty="0">
              <a:latin typeface="Arial" pitchFamily="-107" charset="0"/>
            </a:endParaRPr>
          </a:p>
        </p:txBody>
      </p:sp>
      <p:sp>
        <p:nvSpPr>
          <p:cNvPr id="9" name="TextBox 8"/>
          <p:cNvSpPr txBox="1"/>
          <p:nvPr/>
        </p:nvSpPr>
        <p:spPr>
          <a:xfrm>
            <a:off x="2667000" y="5715000"/>
            <a:ext cx="4038600" cy="523220"/>
          </a:xfrm>
          <a:prstGeom prst="rect">
            <a:avLst/>
          </a:prstGeom>
          <a:noFill/>
        </p:spPr>
        <p:txBody>
          <a:bodyPr wrap="square" rtlCol="0">
            <a:spAutoFit/>
          </a:bodyPr>
          <a:lstStyle/>
          <a:p>
            <a:r>
              <a:rPr lang="en-US" sz="2800" dirty="0" err="1" smtClean="0">
                <a:solidFill>
                  <a:srgbClr val="FF0000"/>
                </a:solidFill>
              </a:rPr>
              <a:t>match(es</a:t>
            </a:r>
            <a:r>
              <a:rPr lang="en-US" sz="2800" dirty="0" smtClean="0">
                <a:solidFill>
                  <a:srgbClr val="FF0000"/>
                </a:solidFill>
              </a:rPr>
              <a:t>)?</a:t>
            </a: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Combining Detectors</a:t>
            </a:r>
            <a:endParaRPr lang="en-US" dirty="0"/>
          </a:p>
        </p:txBody>
      </p:sp>
      <p:sp>
        <p:nvSpPr>
          <p:cNvPr id="64516" name="Text Box 4"/>
          <p:cNvSpPr txBox="1">
            <a:spLocks noChangeArrowheads="1"/>
          </p:cNvSpPr>
          <p:nvPr/>
        </p:nvSpPr>
        <p:spPr bwMode="auto">
          <a:xfrm>
            <a:off x="914400" y="2438400"/>
            <a:ext cx="32766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1" dirty="0">
                <a:solidFill>
                  <a:srgbClr val="FF6600"/>
                </a:solidFill>
              </a:rPr>
              <a:t>Begin</a:t>
            </a:r>
            <a:r>
              <a:rPr lang="en-US" dirty="0"/>
              <a:t> boundary detector:</a:t>
            </a:r>
            <a:endParaRPr lang="en-US" i="1" dirty="0"/>
          </a:p>
        </p:txBody>
      </p:sp>
      <p:sp>
        <p:nvSpPr>
          <p:cNvPr id="64517" name="Text Box 5"/>
          <p:cNvSpPr txBox="1">
            <a:spLocks noChangeArrowheads="1"/>
          </p:cNvSpPr>
          <p:nvPr/>
        </p:nvSpPr>
        <p:spPr bwMode="auto">
          <a:xfrm>
            <a:off x="1066800" y="3124200"/>
            <a:ext cx="31242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1" dirty="0">
                <a:solidFill>
                  <a:srgbClr val="FF6600"/>
                </a:solidFill>
              </a:rPr>
              <a:t>End</a:t>
            </a:r>
            <a:r>
              <a:rPr lang="en-US" dirty="0"/>
              <a:t> boundary detector:</a:t>
            </a:r>
          </a:p>
        </p:txBody>
      </p:sp>
      <p:graphicFrame>
        <p:nvGraphicFramePr>
          <p:cNvPr id="64536" name="Group 24"/>
          <p:cNvGraphicFramePr>
            <a:graphicFrameLocks noGrp="1"/>
          </p:cNvGraphicFramePr>
          <p:nvPr/>
        </p:nvGraphicFramePr>
        <p:xfrm>
          <a:off x="4419600" y="1676400"/>
          <a:ext cx="4038600" cy="2133600"/>
        </p:xfrm>
        <a:graphic>
          <a:graphicData uri="http://schemas.openxmlformats.org/drawingml/2006/table">
            <a:tbl>
              <a:tblPr/>
              <a:tblGrid>
                <a:gridCol w="2019300"/>
                <a:gridCol w="2019300"/>
              </a:tblGrid>
              <a:tr h="711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800" b="0" i="0" u="none" strike="noStrike" cap="none" normalizeH="0" baseline="0">
                          <a:ln>
                            <a:noFill/>
                          </a:ln>
                          <a:solidFill>
                            <a:schemeClr val="tx1"/>
                          </a:solidFill>
                          <a:effectLst/>
                          <a:latin typeface="Arial" pitchFamily="-107" charset="0"/>
                        </a:rPr>
                        <a:t>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800" b="0" i="0" u="none" strike="noStrike" cap="none" normalizeH="0" baseline="0">
                          <a:ln>
                            <a:noFill/>
                          </a:ln>
                          <a:solidFill>
                            <a:schemeClr val="tx1"/>
                          </a:solidFill>
                          <a:effectLst/>
                          <a:latin typeface="Arial" pitchFamily="-107" charset="0"/>
                        </a:rPr>
                        <a:t>Suffix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dirty="0" smtClean="0">
                          <a:ln>
                            <a:noFill/>
                          </a:ln>
                          <a:solidFill>
                            <a:schemeClr val="accent2"/>
                          </a:solidFill>
                          <a:effectLst/>
                          <a:latin typeface="Courier New" pitchFamily="-107" charset="0"/>
                        </a:rPr>
                        <a:t>&lt;a </a:t>
                      </a:r>
                      <a:r>
                        <a:rPr kumimoji="0" lang="en-US" sz="2000" b="1" i="0" u="none" strike="noStrike" cap="none" normalizeH="0" baseline="0" dirty="0" err="1" smtClean="0">
                          <a:ln>
                            <a:noFill/>
                          </a:ln>
                          <a:solidFill>
                            <a:schemeClr val="accent2"/>
                          </a:solidFill>
                          <a:effectLst/>
                          <a:latin typeface="Courier New" pitchFamily="-107" charset="0"/>
                        </a:rPr>
                        <a:t>href</a:t>
                      </a:r>
                      <a:r>
                        <a:rPr kumimoji="0" lang="en-US" sz="2000" b="1" i="0" u="none" strike="noStrike" cap="none" normalizeH="0" baseline="0" dirty="0" smtClean="0">
                          <a:ln>
                            <a:noFill/>
                          </a:ln>
                          <a:solidFill>
                            <a:schemeClr val="accent2"/>
                          </a:solidFill>
                          <a:effectLst/>
                          <a:latin typeface="Courier New" pitchFamily="-107" charset="0"/>
                        </a:rPr>
                        <a:t>=</a:t>
                      </a:r>
                      <a:r>
                        <a:rPr kumimoji="0" lang="en-US" sz="2000" b="1" i="0" u="none" strike="noStrike" cap="none" normalizeH="0" baseline="0" dirty="0" smtClean="0">
                          <a:ln>
                            <a:noFill/>
                          </a:ln>
                          <a:solidFill>
                            <a:schemeClr val="accent2"/>
                          </a:solidFill>
                          <a:effectLst/>
                          <a:latin typeface="Courier New" pitchFamily="-107" charset="0"/>
                          <a:ea typeface="Courier New" pitchFamily="-107" charset="0"/>
                          <a:cs typeface="Courier New" pitchFamily="-107" charset="0"/>
                        </a:rPr>
                        <a:t>"</a:t>
                      </a:r>
                      <a:endParaRPr kumimoji="0" lang="en-US" sz="2000" b="1" i="0" u="none" strike="noStrike" cap="none" normalizeH="0" baseline="0" dirty="0">
                        <a:ln>
                          <a:noFill/>
                        </a:ln>
                        <a:solidFill>
                          <a:schemeClr val="tx1"/>
                        </a:solidFill>
                        <a:effectLst/>
                        <a:latin typeface="Courier New" pitchFamily="-107"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a:ln>
                            <a:noFill/>
                          </a:ln>
                          <a:solidFill>
                            <a:srgbClr val="FF0000"/>
                          </a:solidFill>
                          <a:effectLst/>
                          <a:latin typeface="Courier New" pitchFamily="-107" charset="0"/>
                        </a:rPr>
                        <a:t>http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0" i="1" u="none" strike="noStrike" cap="none" normalizeH="0" baseline="0">
                          <a:ln>
                            <a:noFill/>
                          </a:ln>
                          <a:solidFill>
                            <a:schemeClr val="tx1"/>
                          </a:solidFill>
                          <a:effectLst/>
                          <a:latin typeface="Arial" pitchFamily="-107" charset="0"/>
                        </a:rPr>
                        <a:t>empty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dirty="0" smtClean="0">
                          <a:ln>
                            <a:noFill/>
                          </a:ln>
                          <a:solidFill>
                            <a:srgbClr val="FF0000"/>
                          </a:solidFill>
                          <a:effectLst/>
                          <a:latin typeface="Courier New" pitchFamily="-107" charset="0"/>
                          <a:ea typeface="Courier New" pitchFamily="-107" charset="0"/>
                          <a:cs typeface="Courier New" pitchFamily="-107" charset="0"/>
                        </a:rPr>
                        <a:t>"</a:t>
                      </a:r>
                      <a:r>
                        <a:rPr kumimoji="0" lang="en-US" sz="2000" b="1" i="0" u="none" strike="noStrike" cap="none" normalizeH="0" baseline="0" dirty="0" smtClean="0">
                          <a:ln>
                            <a:noFill/>
                          </a:ln>
                          <a:solidFill>
                            <a:srgbClr val="FF0000"/>
                          </a:solidFill>
                          <a:effectLst/>
                          <a:latin typeface="Courier New" pitchFamily="-107" charset="0"/>
                        </a:rPr>
                        <a:t>&gt;</a:t>
                      </a:r>
                      <a:endParaRPr kumimoji="0" lang="en-US" sz="2000" b="1" i="0" u="none" strike="noStrike" cap="none" normalizeH="0" baseline="0" dirty="0">
                        <a:ln>
                          <a:noFill/>
                        </a:ln>
                        <a:solidFill>
                          <a:srgbClr val="FF0000"/>
                        </a:solidFill>
                        <a:effectLst/>
                        <a:latin typeface="Courier New" pitchFamily="-107"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37" name="Text Box 25"/>
          <p:cNvSpPr txBox="1">
            <a:spLocks noChangeArrowheads="1"/>
          </p:cNvSpPr>
          <p:nvPr/>
        </p:nvSpPr>
        <p:spPr bwMode="auto">
          <a:xfrm>
            <a:off x="838200" y="4267200"/>
            <a:ext cx="8305800" cy="707886"/>
          </a:xfrm>
          <a:prstGeom prst="rect">
            <a:avLst/>
          </a:prstGeom>
          <a:noFill/>
          <a:ln w="9525">
            <a:noFill/>
            <a:miter lim="800000"/>
            <a:headEnd/>
            <a:tailEnd/>
          </a:ln>
          <a:effectLst/>
        </p:spPr>
        <p:txBody>
          <a:bodyPr wrap="square">
            <a:prstTxWarp prst="textNoShape">
              <a:avLst/>
            </a:prstTxWarp>
            <a:spAutoFit/>
          </a:bodyPr>
          <a:lstStyle/>
          <a:p>
            <a:pPr>
              <a:lnSpc>
                <a:spcPct val="90000"/>
              </a:lnSpc>
              <a:spcBef>
                <a:spcPct val="20000"/>
              </a:spcBef>
              <a:buClr>
                <a:schemeClr val="accent1"/>
              </a:buClr>
              <a:buSzPct val="80000"/>
              <a:buFont typeface="Wingdings" pitchFamily="-107" charset="2"/>
              <a:buNone/>
            </a:pPr>
            <a:r>
              <a:rPr lang="en-US" sz="2000" b="1" dirty="0" smtClean="0">
                <a:latin typeface="Arial" pitchFamily="-107" charset="0"/>
              </a:rPr>
              <a:t/>
            </a:r>
            <a:br>
              <a:rPr lang="en-US" sz="2000" b="1" dirty="0" smtClean="0">
                <a:latin typeface="Arial" pitchFamily="-107" charset="0"/>
              </a:rPr>
            </a:br>
            <a:r>
              <a:rPr lang="en-US" sz="2000" b="1" dirty="0">
                <a:latin typeface="Arial" pitchFamily="-107" charset="0"/>
              </a:rPr>
              <a:t>   </a:t>
            </a:r>
            <a:r>
              <a:rPr lang="en-US" sz="2400" b="1" dirty="0">
                <a:latin typeface="Courier New" pitchFamily="-107" charset="0"/>
              </a:rPr>
              <a:t>text&lt;</a:t>
            </a:r>
            <a:r>
              <a:rPr lang="en-US" sz="2400" b="1" dirty="0" err="1">
                <a:latin typeface="Courier New" pitchFamily="-107" charset="0"/>
              </a:rPr>
              <a:t>b</a:t>
            </a:r>
            <a:r>
              <a:rPr lang="en-US" sz="2400" b="1" dirty="0">
                <a:latin typeface="Courier New" pitchFamily="-107" charset="0"/>
              </a:rPr>
              <a:t>&gt;</a:t>
            </a:r>
            <a:r>
              <a:rPr lang="en-US" sz="2400" b="1" dirty="0">
                <a:solidFill>
                  <a:srgbClr val="FF6600"/>
                </a:solidFill>
                <a:latin typeface="Courier New" pitchFamily="-107" charset="0"/>
              </a:rPr>
              <a:t>&lt;a </a:t>
            </a:r>
            <a:r>
              <a:rPr lang="en-US" sz="2400" b="1" dirty="0" err="1">
                <a:solidFill>
                  <a:srgbClr val="FF6600"/>
                </a:solidFill>
                <a:latin typeface="Courier New" pitchFamily="-107" charset="0"/>
              </a:rPr>
              <a:t>href</a:t>
            </a:r>
            <a:r>
              <a:rPr lang="en-US" sz="2400" b="1" dirty="0" smtClean="0">
                <a:solidFill>
                  <a:srgbClr val="FF6600"/>
                </a:solidFill>
                <a:latin typeface="Courier New" pitchFamily="-107" charset="0"/>
              </a:rPr>
              <a:t>=“</a:t>
            </a:r>
            <a:r>
              <a:rPr lang="en-US" sz="2400" b="1" dirty="0" smtClean="0">
                <a:solidFill>
                  <a:srgbClr val="0000FF"/>
                </a:solidFill>
                <a:latin typeface="Courier New" pitchFamily="-107" charset="0"/>
              </a:rPr>
              <a:t>http</a:t>
            </a:r>
            <a:r>
              <a:rPr lang="en-US" sz="2400" b="1" dirty="0">
                <a:latin typeface="Courier New" pitchFamily="-107" charset="0"/>
              </a:rPr>
              <a:t>://</a:t>
            </a:r>
            <a:r>
              <a:rPr lang="en-US" sz="2400" b="1" dirty="0" err="1" smtClean="0">
                <a:latin typeface="Courier New" pitchFamily="-107" charset="0"/>
              </a:rPr>
              <a:t>www.cs.pomona.edu</a:t>
            </a:r>
            <a:r>
              <a:rPr lang="en-US" sz="2400" b="1" dirty="0" smtClean="0">
                <a:solidFill>
                  <a:srgbClr val="FF6600"/>
                </a:solidFill>
                <a:latin typeface="Courier New" pitchFamily="-107" charset="0"/>
              </a:rPr>
              <a:t>”&gt;</a:t>
            </a:r>
            <a:endParaRPr lang="en-US" sz="2400" b="1" dirty="0">
              <a:solidFill>
                <a:srgbClr val="FF6600"/>
              </a:solidFill>
              <a:latin typeface="Arial" pitchFamily="-107" charset="0"/>
            </a:endParaRPr>
          </a:p>
        </p:txBody>
      </p:sp>
      <p:cxnSp>
        <p:nvCxnSpPr>
          <p:cNvPr id="10" name="Straight Arrow Connector 9"/>
          <p:cNvCxnSpPr/>
          <p:nvPr/>
        </p:nvCxnSpPr>
        <p:spPr bwMode="auto">
          <a:xfrm rot="5400000" flipH="1" flipV="1">
            <a:off x="3810794" y="51808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12" name="Straight Arrow Connector 11"/>
          <p:cNvCxnSpPr/>
          <p:nvPr/>
        </p:nvCxnSpPr>
        <p:spPr bwMode="auto">
          <a:xfrm rot="5400000" flipH="1" flipV="1">
            <a:off x="8230394" y="51808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13" name="TextBox 12"/>
          <p:cNvSpPr txBox="1"/>
          <p:nvPr/>
        </p:nvSpPr>
        <p:spPr>
          <a:xfrm>
            <a:off x="3657600" y="55626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sp>
        <p:nvSpPr>
          <p:cNvPr id="14" name="TextBox 13"/>
          <p:cNvSpPr txBox="1"/>
          <p:nvPr/>
        </p:nvSpPr>
        <p:spPr>
          <a:xfrm>
            <a:off x="8153400" y="5562600"/>
            <a:ext cx="8382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Learning: IE as Classification</a:t>
            </a:r>
          </a:p>
        </p:txBody>
      </p:sp>
      <p:sp>
        <p:nvSpPr>
          <p:cNvPr id="35843" name="Rectangle 3"/>
          <p:cNvSpPr>
            <a:spLocks noGrp="1" noChangeArrowheads="1"/>
          </p:cNvSpPr>
          <p:nvPr>
            <p:ph sz="quarter" idx="1"/>
          </p:nvPr>
        </p:nvSpPr>
        <p:spPr>
          <a:xfrm>
            <a:off x="381000" y="1828800"/>
            <a:ext cx="7589838" cy="990600"/>
          </a:xfrm>
        </p:spPr>
        <p:txBody>
          <a:bodyPr/>
          <a:lstStyle/>
          <a:p>
            <a:pPr>
              <a:buNone/>
            </a:pPr>
            <a:r>
              <a:rPr lang="en-US" sz="2400" b="1" dirty="0" smtClean="0"/>
              <a:t>Learn </a:t>
            </a:r>
            <a:r>
              <a:rPr lang="en-US" sz="2400" b="1" i="1" dirty="0" smtClean="0">
                <a:solidFill>
                  <a:srgbClr val="FF0000"/>
                </a:solidFill>
              </a:rPr>
              <a:t>TWO</a:t>
            </a:r>
            <a:r>
              <a:rPr lang="en-US" sz="2400" b="1" dirty="0" smtClean="0"/>
              <a:t> binary classifiers, one for the beginning and one for the end</a:t>
            </a:r>
          </a:p>
          <a:p>
            <a:endParaRPr lang="en-US" sz="2400" b="1" dirty="0"/>
          </a:p>
          <a:p>
            <a:endParaRPr lang="en-US" sz="2400" b="1" dirty="0"/>
          </a:p>
          <a:p>
            <a:endParaRPr lang="en-US" sz="2400" b="1" dirty="0"/>
          </a:p>
          <a:p>
            <a:endParaRPr lang="en-US" sz="2400" b="1" dirty="0"/>
          </a:p>
          <a:p>
            <a:endParaRPr lang="en-US" sz="2400" b="1" dirty="0" smtClean="0"/>
          </a:p>
          <a:p>
            <a:pPr>
              <a:buNone/>
            </a:pPr>
            <a:endParaRPr lang="en-US" sz="2400" b="1" dirty="0"/>
          </a:p>
        </p:txBody>
      </p:sp>
      <p:grpSp>
        <p:nvGrpSpPr>
          <p:cNvPr id="3" name="Group 44"/>
          <p:cNvGrpSpPr>
            <a:grpSpLocks/>
          </p:cNvGrpSpPr>
          <p:nvPr/>
        </p:nvGrpSpPr>
        <p:grpSpPr bwMode="auto">
          <a:xfrm>
            <a:off x="952500" y="3276600"/>
            <a:ext cx="7924800" cy="320675"/>
            <a:chOff x="384" y="1872"/>
            <a:chExt cx="4992" cy="202"/>
          </a:xfrm>
        </p:grpSpPr>
        <p:sp>
          <p:nvSpPr>
            <p:cNvPr id="35885" name="Rectangle 45"/>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5886" name="Line 46"/>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7" name="Line 47"/>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8" name="Line 48"/>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9" name="Line 49"/>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0" name="Line 50"/>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1" name="Line 51"/>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2" name="Line 52"/>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3" name="Line 53"/>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4" name="Line 54"/>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5" name="Line 55"/>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6" name="Line 56"/>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7" name="Line 57"/>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8" name="Line 58"/>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9" name="Line 59"/>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0" name="Line 60"/>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5901" name="Text Box 61"/>
          <p:cNvSpPr txBox="1">
            <a:spLocks noChangeArrowheads="1"/>
          </p:cNvSpPr>
          <p:nvPr/>
        </p:nvSpPr>
        <p:spPr bwMode="auto">
          <a:xfrm>
            <a:off x="914400" y="3200400"/>
            <a:ext cx="8496300" cy="415498"/>
          </a:xfrm>
          <a:prstGeom prst="rect">
            <a:avLst/>
          </a:prstGeom>
          <a:noFill/>
          <a:ln w="9525">
            <a:noFill/>
            <a:miter lim="800000"/>
            <a:headEnd/>
            <a:tailEnd/>
          </a:ln>
          <a:effectLst/>
        </p:spPr>
        <p:txBody>
          <a:bodyPr>
            <a:prstTxWarp prst="textNoShape">
              <a:avLst/>
            </a:prstTxWarp>
            <a:spAutoFit/>
          </a:bodyPr>
          <a:lstStyle/>
          <a:p>
            <a:r>
              <a:rPr lang="en-US" sz="2000" dirty="0"/>
              <a:t>Date  :  Thursday </a:t>
            </a:r>
            <a:r>
              <a:rPr lang="en-US" sz="2000" dirty="0" smtClean="0"/>
              <a:t>  ,  </a:t>
            </a:r>
            <a:r>
              <a:rPr lang="en-US" sz="2000" dirty="0"/>
              <a:t>October  25  Time </a:t>
            </a:r>
            <a:r>
              <a:rPr lang="en-US" sz="2000" dirty="0" smtClean="0"/>
              <a:t>   :  4  </a:t>
            </a:r>
            <a:r>
              <a:rPr lang="en-US" sz="2000" dirty="0"/>
              <a:t>:  15  - </a:t>
            </a:r>
            <a:r>
              <a:rPr lang="en-US" sz="2000" dirty="0" smtClean="0"/>
              <a:t>  5  </a:t>
            </a:r>
            <a:r>
              <a:rPr lang="en-US" sz="2000" dirty="0"/>
              <a:t>:  30</a:t>
            </a:r>
            <a:r>
              <a:rPr lang="en-US" sz="2000" dirty="0" smtClean="0"/>
              <a:t>   PM</a:t>
            </a:r>
            <a:endParaRPr lang="en-US" sz="2000" dirty="0"/>
          </a:p>
        </p:txBody>
      </p:sp>
      <p:grpSp>
        <p:nvGrpSpPr>
          <p:cNvPr id="4" name="Group 62"/>
          <p:cNvGrpSpPr>
            <a:grpSpLocks/>
          </p:cNvGrpSpPr>
          <p:nvPr/>
        </p:nvGrpSpPr>
        <p:grpSpPr bwMode="auto">
          <a:xfrm>
            <a:off x="952500" y="4343400"/>
            <a:ext cx="7924800" cy="320675"/>
            <a:chOff x="384" y="1872"/>
            <a:chExt cx="4992" cy="202"/>
          </a:xfrm>
        </p:grpSpPr>
        <p:sp>
          <p:nvSpPr>
            <p:cNvPr id="35903" name="Rectangle 63"/>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5904" name="Line 64"/>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5" name="Line 65"/>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6" name="Line 66"/>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7" name="Line 67"/>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8" name="Line 68"/>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9" name="Line 69"/>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0" name="Line 70"/>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1" name="Line 71"/>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2" name="Line 72"/>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3" name="Line 73"/>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4" name="Line 74"/>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5" name="Line 75"/>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6" name="Line 76"/>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7" name="Line 77"/>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8" name="Line 78"/>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5919" name="Text Box 79"/>
          <p:cNvSpPr txBox="1">
            <a:spLocks noChangeArrowheads="1"/>
          </p:cNvSpPr>
          <p:nvPr/>
        </p:nvSpPr>
        <p:spPr bwMode="auto">
          <a:xfrm>
            <a:off x="952500" y="4267200"/>
            <a:ext cx="8496300" cy="400110"/>
          </a:xfrm>
          <a:prstGeom prst="rect">
            <a:avLst/>
          </a:prstGeom>
          <a:noFill/>
          <a:ln w="9525">
            <a:noFill/>
            <a:miter lim="800000"/>
            <a:headEnd/>
            <a:tailEnd/>
          </a:ln>
          <a:effectLst/>
        </p:spPr>
        <p:txBody>
          <a:bodyPr>
            <a:prstTxWarp prst="textNoShape">
              <a:avLst/>
            </a:prstTxWarp>
            <a:spAutoFit/>
          </a:bodyPr>
          <a:lstStyle/>
          <a:p>
            <a:r>
              <a:rPr lang="en-US" sz="2000" dirty="0"/>
              <a:t>Date  :  Thursday  ,</a:t>
            </a:r>
            <a:r>
              <a:rPr lang="en-US" sz="2000" dirty="0" smtClean="0"/>
              <a:t>   </a:t>
            </a:r>
            <a:r>
              <a:rPr lang="en-US" sz="2000" dirty="0"/>
              <a:t>October  25  Time </a:t>
            </a:r>
            <a:r>
              <a:rPr lang="en-US" sz="2000" dirty="0" smtClean="0"/>
              <a:t>  :  </a:t>
            </a:r>
            <a:r>
              <a:rPr lang="en-US" sz="2000" dirty="0"/>
              <a:t>4  :  15</a:t>
            </a:r>
            <a:r>
              <a:rPr lang="en-US" sz="2000" dirty="0" smtClean="0"/>
              <a:t>   </a:t>
            </a:r>
            <a:r>
              <a:rPr lang="en-US" sz="2000" dirty="0"/>
              <a:t>-  5 </a:t>
            </a:r>
            <a:r>
              <a:rPr lang="en-US" sz="2000" dirty="0" smtClean="0"/>
              <a:t>  :  </a:t>
            </a:r>
            <a:r>
              <a:rPr lang="en-US" sz="2000" dirty="0"/>
              <a:t>30</a:t>
            </a:r>
            <a:r>
              <a:rPr lang="en-US" sz="2000" dirty="0" smtClean="0"/>
              <a:t>   </a:t>
            </a:r>
            <a:r>
              <a:rPr lang="en-US" sz="2000" dirty="0"/>
              <a:t>PM</a:t>
            </a:r>
          </a:p>
        </p:txBody>
      </p:sp>
      <p:sp>
        <p:nvSpPr>
          <p:cNvPr id="35920" name="Text Box 80"/>
          <p:cNvSpPr txBox="1">
            <a:spLocks noChangeArrowheads="1"/>
          </p:cNvSpPr>
          <p:nvPr/>
        </p:nvSpPr>
        <p:spPr bwMode="auto">
          <a:xfrm>
            <a:off x="228600" y="3810000"/>
            <a:ext cx="1066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a:solidFill>
                  <a:srgbClr val="FF6600"/>
                </a:solidFill>
              </a:rPr>
              <a:t>End</a:t>
            </a:r>
          </a:p>
        </p:txBody>
      </p:sp>
      <p:sp>
        <p:nvSpPr>
          <p:cNvPr id="35921" name="Text Box 81"/>
          <p:cNvSpPr txBox="1">
            <a:spLocks noChangeArrowheads="1"/>
          </p:cNvSpPr>
          <p:nvPr/>
        </p:nvSpPr>
        <p:spPr bwMode="auto">
          <a:xfrm>
            <a:off x="228600" y="2743200"/>
            <a:ext cx="1066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a:solidFill>
                  <a:srgbClr val="FF6600"/>
                </a:solidFill>
              </a:rPr>
              <a:t>Begin</a:t>
            </a:r>
          </a:p>
        </p:txBody>
      </p:sp>
      <p:sp>
        <p:nvSpPr>
          <p:cNvPr id="35922" name="Text Box 82"/>
          <p:cNvSpPr txBox="1">
            <a:spLocks noChangeArrowheads="1"/>
          </p:cNvSpPr>
          <p:nvPr/>
        </p:nvSpPr>
        <p:spPr bwMode="auto">
          <a:xfrm>
            <a:off x="2667000" y="3733800"/>
            <a:ext cx="1905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00FF00"/>
                </a:solidFill>
              </a:rPr>
              <a:t>POSITIVE (1)</a:t>
            </a:r>
          </a:p>
        </p:txBody>
      </p:sp>
      <p:sp>
        <p:nvSpPr>
          <p:cNvPr id="35924" name="Line 84"/>
          <p:cNvSpPr>
            <a:spLocks noChangeShapeType="1"/>
          </p:cNvSpPr>
          <p:nvPr/>
        </p:nvSpPr>
        <p:spPr bwMode="auto">
          <a:xfrm flipH="1" flipV="1">
            <a:off x="1905000" y="3657600"/>
            <a:ext cx="762000" cy="22860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35925" name="Line 85"/>
          <p:cNvSpPr>
            <a:spLocks noChangeShapeType="1"/>
          </p:cNvSpPr>
          <p:nvPr/>
        </p:nvSpPr>
        <p:spPr bwMode="auto">
          <a:xfrm>
            <a:off x="4343400" y="3962400"/>
            <a:ext cx="609600" cy="30480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35930" name="Text Box 90"/>
          <p:cNvSpPr txBox="1">
            <a:spLocks noChangeArrowheads="1"/>
          </p:cNvSpPr>
          <p:nvPr/>
        </p:nvSpPr>
        <p:spPr bwMode="auto">
          <a:xfrm>
            <a:off x="2514600" y="4800600"/>
            <a:ext cx="449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rgbClr val="FF0000"/>
                </a:solidFill>
              </a:rPr>
              <a:t>ALL OTHERS NEGATIVE (0)</a:t>
            </a:r>
          </a:p>
        </p:txBody>
      </p:sp>
      <p:sp>
        <p:nvSpPr>
          <p:cNvPr id="49" name="TextBox 48"/>
          <p:cNvSpPr txBox="1"/>
          <p:nvPr/>
        </p:nvSpPr>
        <p:spPr>
          <a:xfrm>
            <a:off x="533400" y="5486400"/>
            <a:ext cx="7467600" cy="830997"/>
          </a:xfrm>
          <a:prstGeom prst="rect">
            <a:avLst/>
          </a:prstGeom>
          <a:noFill/>
        </p:spPr>
        <p:txBody>
          <a:bodyPr wrap="square" rtlCol="0">
            <a:spAutoFit/>
          </a:bodyPr>
          <a:lstStyle/>
          <a:p>
            <a:r>
              <a:rPr lang="en-US" sz="2400" dirty="0" smtClean="0">
                <a:solidFill>
                  <a:srgbClr val="FF0000"/>
                </a:solidFill>
              </a:rPr>
              <a:t>Say we learn Begin and End, will this be enough?  Any improvements?  Any ambiguities?</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concerns</a:t>
            </a:r>
            <a:endParaRPr lang="en-US" dirty="0"/>
          </a:p>
        </p:txBody>
      </p:sp>
      <p:sp>
        <p:nvSpPr>
          <p:cNvPr id="4" name="Rectangle 3"/>
          <p:cNvSpPr/>
          <p:nvPr/>
        </p:nvSpPr>
        <p:spPr bwMode="auto">
          <a:xfrm>
            <a:off x="5334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5" name="Rectangle 4"/>
          <p:cNvSpPr/>
          <p:nvPr/>
        </p:nvSpPr>
        <p:spPr bwMode="auto">
          <a:xfrm>
            <a:off x="19812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Rectangle 5"/>
          <p:cNvSpPr/>
          <p:nvPr/>
        </p:nvSpPr>
        <p:spPr bwMode="auto">
          <a:xfrm>
            <a:off x="34290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7" name="Rectangle 6"/>
          <p:cNvSpPr/>
          <p:nvPr/>
        </p:nvSpPr>
        <p:spPr bwMode="auto">
          <a:xfrm>
            <a:off x="48006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8" name="Rectangle 7"/>
          <p:cNvSpPr/>
          <p:nvPr/>
        </p:nvSpPr>
        <p:spPr bwMode="auto">
          <a:xfrm>
            <a:off x="62484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9" name="Rectangle 8"/>
          <p:cNvSpPr/>
          <p:nvPr/>
        </p:nvSpPr>
        <p:spPr bwMode="auto">
          <a:xfrm>
            <a:off x="76962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cxnSp>
        <p:nvCxnSpPr>
          <p:cNvPr id="10" name="Straight Arrow Connector 9"/>
          <p:cNvCxnSpPr/>
          <p:nvPr/>
        </p:nvCxnSpPr>
        <p:spPr bwMode="auto">
          <a:xfrm rot="5400000" flipH="1" flipV="1">
            <a:off x="1524794" y="22090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11" name="Straight Arrow Connector 10"/>
          <p:cNvCxnSpPr/>
          <p:nvPr/>
        </p:nvCxnSpPr>
        <p:spPr bwMode="auto">
          <a:xfrm rot="5400000" flipH="1" flipV="1">
            <a:off x="5791994" y="22090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12" name="TextBox 11"/>
          <p:cNvSpPr txBox="1"/>
          <p:nvPr/>
        </p:nvSpPr>
        <p:spPr>
          <a:xfrm>
            <a:off x="1371600" y="25908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sp>
        <p:nvSpPr>
          <p:cNvPr id="13" name="TextBox 12"/>
          <p:cNvSpPr txBox="1"/>
          <p:nvPr/>
        </p:nvSpPr>
        <p:spPr>
          <a:xfrm>
            <a:off x="5715000" y="2590800"/>
            <a:ext cx="8382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cxnSp>
        <p:nvCxnSpPr>
          <p:cNvPr id="14" name="Straight Arrow Connector 13"/>
          <p:cNvCxnSpPr/>
          <p:nvPr/>
        </p:nvCxnSpPr>
        <p:spPr bwMode="auto">
          <a:xfrm rot="5400000" flipH="1" flipV="1">
            <a:off x="2972594" y="22090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15" name="TextBox 14"/>
          <p:cNvSpPr txBox="1"/>
          <p:nvPr/>
        </p:nvSpPr>
        <p:spPr>
          <a:xfrm>
            <a:off x="2819400" y="25908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sp>
        <p:nvSpPr>
          <p:cNvPr id="16" name="Rectangle 15"/>
          <p:cNvSpPr/>
          <p:nvPr/>
        </p:nvSpPr>
        <p:spPr bwMode="auto">
          <a:xfrm>
            <a:off x="6096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Rectangle 16"/>
          <p:cNvSpPr/>
          <p:nvPr/>
        </p:nvSpPr>
        <p:spPr bwMode="auto">
          <a:xfrm>
            <a:off x="20574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8" name="Rectangle 17"/>
          <p:cNvSpPr/>
          <p:nvPr/>
        </p:nvSpPr>
        <p:spPr bwMode="auto">
          <a:xfrm>
            <a:off x="35052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9" name="Rectangle 18"/>
          <p:cNvSpPr/>
          <p:nvPr/>
        </p:nvSpPr>
        <p:spPr bwMode="auto">
          <a:xfrm>
            <a:off x="48768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0" name="Rectangle 19"/>
          <p:cNvSpPr/>
          <p:nvPr/>
        </p:nvSpPr>
        <p:spPr bwMode="auto">
          <a:xfrm>
            <a:off x="63246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1" name="Rectangle 20"/>
          <p:cNvSpPr/>
          <p:nvPr/>
        </p:nvSpPr>
        <p:spPr bwMode="auto">
          <a:xfrm>
            <a:off x="77724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cxnSp>
        <p:nvCxnSpPr>
          <p:cNvPr id="22" name="Straight Arrow Connector 21"/>
          <p:cNvCxnSpPr/>
          <p:nvPr/>
        </p:nvCxnSpPr>
        <p:spPr bwMode="auto">
          <a:xfrm rot="5400000" flipH="1" flipV="1">
            <a:off x="1600994" y="41902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23" name="Straight Arrow Connector 22"/>
          <p:cNvCxnSpPr/>
          <p:nvPr/>
        </p:nvCxnSpPr>
        <p:spPr bwMode="auto">
          <a:xfrm rot="5400000" flipH="1" flipV="1">
            <a:off x="5868194" y="41902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24" name="TextBox 23"/>
          <p:cNvSpPr txBox="1"/>
          <p:nvPr/>
        </p:nvSpPr>
        <p:spPr>
          <a:xfrm>
            <a:off x="1447800" y="45720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sp>
        <p:nvSpPr>
          <p:cNvPr id="25" name="TextBox 24"/>
          <p:cNvSpPr txBox="1"/>
          <p:nvPr/>
        </p:nvSpPr>
        <p:spPr>
          <a:xfrm>
            <a:off x="5791200" y="4572000"/>
            <a:ext cx="8382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cxnSp>
        <p:nvCxnSpPr>
          <p:cNvPr id="26" name="Straight Arrow Connector 25"/>
          <p:cNvCxnSpPr/>
          <p:nvPr/>
        </p:nvCxnSpPr>
        <p:spPr bwMode="auto">
          <a:xfrm rot="5400000" flipH="1" flipV="1">
            <a:off x="3048794" y="41902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27" name="TextBox 26"/>
          <p:cNvSpPr txBox="1"/>
          <p:nvPr/>
        </p:nvSpPr>
        <p:spPr>
          <a:xfrm>
            <a:off x="2895600" y="45720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cxnSp>
        <p:nvCxnSpPr>
          <p:cNvPr id="28" name="Straight Arrow Connector 27"/>
          <p:cNvCxnSpPr/>
          <p:nvPr/>
        </p:nvCxnSpPr>
        <p:spPr bwMode="auto">
          <a:xfrm rot="5400000" flipH="1" flipV="1">
            <a:off x="4420394" y="41902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29" name="TextBox 28"/>
          <p:cNvSpPr txBox="1"/>
          <p:nvPr/>
        </p:nvSpPr>
        <p:spPr>
          <a:xfrm>
            <a:off x="4343400" y="4572000"/>
            <a:ext cx="8382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30" name="Rectangle 29"/>
          <p:cNvSpPr/>
          <p:nvPr/>
        </p:nvSpPr>
        <p:spPr bwMode="auto">
          <a:xfrm>
            <a:off x="685800" y="53340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1" name="Rectangle 30"/>
          <p:cNvSpPr/>
          <p:nvPr/>
        </p:nvSpPr>
        <p:spPr bwMode="auto">
          <a:xfrm>
            <a:off x="2133600" y="53340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Rectangle 33"/>
          <p:cNvSpPr/>
          <p:nvPr/>
        </p:nvSpPr>
        <p:spPr bwMode="auto">
          <a:xfrm>
            <a:off x="4419600" y="53340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5" name="Rectangle 34"/>
          <p:cNvSpPr/>
          <p:nvPr/>
        </p:nvSpPr>
        <p:spPr bwMode="auto">
          <a:xfrm>
            <a:off x="5867400" y="53340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cxnSp>
        <p:nvCxnSpPr>
          <p:cNvPr id="36" name="Straight Arrow Connector 35"/>
          <p:cNvCxnSpPr/>
          <p:nvPr/>
        </p:nvCxnSpPr>
        <p:spPr bwMode="auto">
          <a:xfrm rot="5400000" flipH="1" flipV="1">
            <a:off x="1677194" y="59428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37" name="Straight Arrow Connector 36"/>
          <p:cNvCxnSpPr/>
          <p:nvPr/>
        </p:nvCxnSpPr>
        <p:spPr bwMode="auto">
          <a:xfrm rot="5400000" flipH="1" flipV="1">
            <a:off x="5410994" y="59428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38" name="TextBox 37"/>
          <p:cNvSpPr txBox="1"/>
          <p:nvPr/>
        </p:nvSpPr>
        <p:spPr>
          <a:xfrm>
            <a:off x="1524000" y="63246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sp>
        <p:nvSpPr>
          <p:cNvPr id="39" name="TextBox 38"/>
          <p:cNvSpPr txBox="1"/>
          <p:nvPr/>
        </p:nvSpPr>
        <p:spPr>
          <a:xfrm>
            <a:off x="5334000" y="6324600"/>
            <a:ext cx="8382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44" name="TextBox 43"/>
          <p:cNvSpPr txBox="1"/>
          <p:nvPr/>
        </p:nvSpPr>
        <p:spPr>
          <a:xfrm>
            <a:off x="3581400" y="4953000"/>
            <a:ext cx="1981200" cy="646331"/>
          </a:xfrm>
          <a:prstGeom prst="rect">
            <a:avLst/>
          </a:prstGeom>
          <a:noFill/>
        </p:spPr>
        <p:txBody>
          <a:bodyPr wrap="square" rtlCol="0">
            <a:spAutoFit/>
          </a:bodyPr>
          <a:lstStyle/>
          <a:p>
            <a:r>
              <a:rPr lang="en-US" sz="3600" dirty="0" smtClean="0"/>
              <a:t>…</a:t>
            </a:r>
            <a:endParaRPr lang="en-US"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p:txBody>
          <a:bodyPr/>
          <a:lstStyle/>
          <a:p>
            <a:r>
              <a:rPr lang="en-US" dirty="0" smtClean="0"/>
              <a:t>Learning </a:t>
            </a:r>
            <a:r>
              <a:rPr lang="en-US" dirty="0"/>
              <a:t>to detect boundaries</a:t>
            </a:r>
          </a:p>
        </p:txBody>
      </p:sp>
      <p:sp>
        <p:nvSpPr>
          <p:cNvPr id="1075203" name="Rectangle 3"/>
          <p:cNvSpPr>
            <a:spLocks noGrp="1" noChangeArrowheads="1"/>
          </p:cNvSpPr>
          <p:nvPr>
            <p:ph sz="quarter" idx="1"/>
          </p:nvPr>
        </p:nvSpPr>
        <p:spPr/>
        <p:txBody>
          <a:bodyPr/>
          <a:lstStyle/>
          <a:p>
            <a:pPr>
              <a:lnSpc>
                <a:spcPct val="80000"/>
              </a:lnSpc>
            </a:pPr>
            <a:r>
              <a:rPr lang="en-US" sz="2400" dirty="0" smtClean="0"/>
              <a:t>Learn </a:t>
            </a:r>
            <a:r>
              <a:rPr lang="en-US" sz="2400" b="1" dirty="0">
                <a:solidFill>
                  <a:srgbClr val="0033CC"/>
                </a:solidFill>
              </a:rPr>
              <a:t>three</a:t>
            </a:r>
            <a:r>
              <a:rPr lang="en-US" sz="2400" dirty="0"/>
              <a:t> probabilistic classifiers:</a:t>
            </a:r>
            <a:endParaRPr lang="en-US" sz="2400" dirty="0" smtClean="0"/>
          </a:p>
          <a:p>
            <a:pPr lvl="1">
              <a:lnSpc>
                <a:spcPct val="80000"/>
              </a:lnSpc>
            </a:pPr>
            <a:r>
              <a:rPr lang="en-US" sz="2000" i="1" dirty="0" err="1" smtClean="0">
                <a:solidFill>
                  <a:srgbClr val="FF6600"/>
                </a:solidFill>
              </a:rPr>
              <a:t>Begin(</a:t>
            </a:r>
            <a:r>
              <a:rPr lang="en-US" sz="2000" i="1" dirty="0" err="1">
                <a:solidFill>
                  <a:srgbClr val="FF6600"/>
                </a:solidFill>
              </a:rPr>
              <a:t>i</a:t>
            </a:r>
            <a:r>
              <a:rPr lang="en-US" sz="2000" i="1" dirty="0">
                <a:solidFill>
                  <a:srgbClr val="FF6600"/>
                </a:solidFill>
              </a:rPr>
              <a:t>)</a:t>
            </a:r>
            <a:r>
              <a:rPr lang="en-US" sz="2000" dirty="0"/>
              <a:t> =</a:t>
            </a:r>
            <a:r>
              <a:rPr lang="en-US" sz="2000" dirty="0" smtClean="0"/>
              <a:t> probability </a:t>
            </a:r>
            <a:r>
              <a:rPr lang="en-US" sz="2000" dirty="0"/>
              <a:t>position </a:t>
            </a:r>
            <a:r>
              <a:rPr lang="en-US" sz="2000" i="1" dirty="0" err="1"/>
              <a:t>i</a:t>
            </a:r>
            <a:r>
              <a:rPr lang="en-US" sz="2000" dirty="0"/>
              <a:t> starts a </a:t>
            </a:r>
            <a:r>
              <a:rPr lang="en-US" sz="2000" dirty="0" smtClean="0"/>
              <a:t>field</a:t>
            </a:r>
          </a:p>
          <a:p>
            <a:pPr lvl="1">
              <a:lnSpc>
                <a:spcPct val="80000"/>
              </a:lnSpc>
            </a:pPr>
            <a:r>
              <a:rPr lang="en-US" sz="2000" i="1" dirty="0" err="1" smtClean="0">
                <a:solidFill>
                  <a:srgbClr val="FF6600"/>
                </a:solidFill>
              </a:rPr>
              <a:t>End(</a:t>
            </a:r>
            <a:r>
              <a:rPr lang="en-US" sz="2000" i="1" dirty="0" err="1">
                <a:solidFill>
                  <a:srgbClr val="FF6600"/>
                </a:solidFill>
              </a:rPr>
              <a:t>j</a:t>
            </a:r>
            <a:r>
              <a:rPr lang="en-US" sz="2000" i="1" dirty="0">
                <a:solidFill>
                  <a:srgbClr val="FF6600"/>
                </a:solidFill>
              </a:rPr>
              <a:t>)</a:t>
            </a:r>
            <a:r>
              <a:rPr lang="en-US" sz="2000" dirty="0"/>
              <a:t> =</a:t>
            </a:r>
            <a:r>
              <a:rPr lang="en-US" sz="2000" dirty="0" smtClean="0"/>
              <a:t> probability </a:t>
            </a:r>
            <a:r>
              <a:rPr lang="en-US" sz="2000" dirty="0"/>
              <a:t>position </a:t>
            </a:r>
            <a:r>
              <a:rPr lang="en-US" sz="2000" i="1" dirty="0" err="1"/>
              <a:t>j</a:t>
            </a:r>
            <a:r>
              <a:rPr lang="en-US" sz="2000" dirty="0"/>
              <a:t> ends a </a:t>
            </a:r>
            <a:r>
              <a:rPr lang="en-US" sz="2000" dirty="0" smtClean="0"/>
              <a:t>field</a:t>
            </a:r>
          </a:p>
          <a:p>
            <a:pPr lvl="1">
              <a:lnSpc>
                <a:spcPct val="80000"/>
              </a:lnSpc>
            </a:pPr>
            <a:r>
              <a:rPr lang="en-US" sz="2000" i="1" dirty="0" err="1" smtClean="0">
                <a:solidFill>
                  <a:srgbClr val="FF6600"/>
                </a:solidFill>
              </a:rPr>
              <a:t>Len(</a:t>
            </a:r>
            <a:r>
              <a:rPr lang="en-US" sz="2000" i="1" dirty="0" err="1">
                <a:solidFill>
                  <a:srgbClr val="FF6600"/>
                </a:solidFill>
              </a:rPr>
              <a:t>k</a:t>
            </a:r>
            <a:r>
              <a:rPr lang="en-US" sz="2000" i="1" dirty="0">
                <a:solidFill>
                  <a:srgbClr val="FF6600"/>
                </a:solidFill>
              </a:rPr>
              <a:t>)</a:t>
            </a:r>
            <a:r>
              <a:rPr lang="en-US" sz="2000" dirty="0"/>
              <a:t> =</a:t>
            </a:r>
            <a:r>
              <a:rPr lang="en-US" sz="2000" dirty="0" smtClean="0"/>
              <a:t> probability an </a:t>
            </a:r>
            <a:r>
              <a:rPr lang="en-US" sz="2000" dirty="0"/>
              <a:t>extracted field has length </a:t>
            </a:r>
            <a:r>
              <a:rPr lang="en-US" sz="2000" i="1" dirty="0" err="1" smtClean="0"/>
              <a:t>k</a:t>
            </a:r>
            <a:endParaRPr lang="en-US" sz="2000" dirty="0" smtClean="0"/>
          </a:p>
          <a:p>
            <a:pPr>
              <a:lnSpc>
                <a:spcPct val="80000"/>
              </a:lnSpc>
            </a:pPr>
            <a:endParaRPr lang="en-US" sz="2400" dirty="0" smtClean="0"/>
          </a:p>
          <a:p>
            <a:pPr>
              <a:lnSpc>
                <a:spcPct val="80000"/>
              </a:lnSpc>
            </a:pPr>
            <a:r>
              <a:rPr lang="en-US" sz="2400" dirty="0" smtClean="0"/>
              <a:t>Score </a:t>
            </a:r>
            <a:r>
              <a:rPr lang="en-US" sz="2400" dirty="0"/>
              <a:t>a possible extraction </a:t>
            </a:r>
            <a:r>
              <a:rPr lang="en-US" sz="2400" i="1" dirty="0"/>
              <a:t>(</a:t>
            </a:r>
            <a:r>
              <a:rPr lang="en-US" sz="2400" i="1" dirty="0" err="1"/>
              <a:t>i,j</a:t>
            </a:r>
            <a:r>
              <a:rPr lang="en-US" sz="2400" i="1" dirty="0"/>
              <a:t>)</a:t>
            </a:r>
            <a:r>
              <a:rPr lang="en-US" sz="2400" dirty="0"/>
              <a:t> by</a:t>
            </a:r>
            <a:endParaRPr lang="en-US" sz="2400" dirty="0" smtClean="0"/>
          </a:p>
          <a:p>
            <a:pPr lvl="1">
              <a:lnSpc>
                <a:spcPct val="80000"/>
              </a:lnSpc>
              <a:buFontTx/>
              <a:buNone/>
            </a:pPr>
            <a:r>
              <a:rPr lang="en-US" sz="2000" i="1" dirty="0" err="1" smtClean="0"/>
              <a:t>Begin(</a:t>
            </a:r>
            <a:r>
              <a:rPr lang="en-US" sz="2000" i="1" dirty="0" err="1"/>
              <a:t>i</a:t>
            </a:r>
            <a:r>
              <a:rPr lang="en-US" sz="2000" i="1" dirty="0"/>
              <a:t>) *</a:t>
            </a:r>
            <a:r>
              <a:rPr lang="en-US" sz="2000" i="1" dirty="0" smtClean="0"/>
              <a:t> </a:t>
            </a:r>
            <a:r>
              <a:rPr lang="en-US" sz="2000" i="1" dirty="0" err="1" smtClean="0"/>
              <a:t>End(</a:t>
            </a:r>
            <a:r>
              <a:rPr lang="en-US" sz="2000" i="1" dirty="0" err="1"/>
              <a:t>j</a:t>
            </a:r>
            <a:r>
              <a:rPr lang="en-US" sz="2000" i="1" dirty="0"/>
              <a:t>) *</a:t>
            </a:r>
            <a:r>
              <a:rPr lang="en-US" sz="2000" i="1" dirty="0" smtClean="0"/>
              <a:t> </a:t>
            </a:r>
            <a:r>
              <a:rPr lang="en-US" sz="2000" i="1" dirty="0" err="1" smtClean="0"/>
              <a:t>Len(</a:t>
            </a:r>
            <a:r>
              <a:rPr lang="en-US" sz="2000" i="1" dirty="0" err="1"/>
              <a:t>j-i</a:t>
            </a:r>
            <a:r>
              <a:rPr lang="en-US" sz="2000" i="1" dirty="0"/>
              <a:t>)</a:t>
            </a:r>
          </a:p>
          <a:p>
            <a:pPr lvl="1">
              <a:lnSpc>
                <a:spcPct val="80000"/>
              </a:lnSpc>
              <a:buFontTx/>
              <a:buNone/>
            </a:pPr>
            <a:endParaRPr lang="en-US" sz="2000" dirty="0"/>
          </a:p>
          <a:p>
            <a:pPr>
              <a:lnSpc>
                <a:spcPct val="80000"/>
              </a:lnSpc>
            </a:pPr>
            <a:r>
              <a:rPr lang="en-US" sz="2400" i="1" dirty="0" err="1" smtClean="0">
                <a:solidFill>
                  <a:srgbClr val="FF6600"/>
                </a:solidFill>
              </a:rPr>
              <a:t>Len(</a:t>
            </a:r>
            <a:r>
              <a:rPr lang="en-US" sz="2400" i="1" dirty="0" err="1">
                <a:solidFill>
                  <a:srgbClr val="FF6600"/>
                </a:solidFill>
              </a:rPr>
              <a:t>k</a:t>
            </a:r>
            <a:r>
              <a:rPr lang="en-US" sz="2400" i="1" dirty="0">
                <a:solidFill>
                  <a:srgbClr val="FF6600"/>
                </a:solidFill>
              </a:rPr>
              <a:t>)</a:t>
            </a:r>
            <a:r>
              <a:rPr lang="en-US" sz="2400" i="1" dirty="0"/>
              <a:t> </a:t>
            </a:r>
            <a:r>
              <a:rPr lang="en-US" sz="2400" dirty="0"/>
              <a:t>is estimated from a </a:t>
            </a:r>
            <a:r>
              <a:rPr lang="en-US" sz="2400" dirty="0" smtClean="0"/>
              <a:t>histogram data</a:t>
            </a:r>
          </a:p>
          <a:p>
            <a:pPr>
              <a:lnSpc>
                <a:spcPct val="80000"/>
              </a:lnSpc>
            </a:pPr>
            <a:endParaRPr lang="en-US" sz="2400" dirty="0" smtClean="0"/>
          </a:p>
          <a:p>
            <a:pPr>
              <a:lnSpc>
                <a:spcPct val="80000"/>
              </a:lnSpc>
            </a:pPr>
            <a:r>
              <a:rPr lang="en-US" sz="2400" i="1" dirty="0" err="1" smtClean="0">
                <a:solidFill>
                  <a:srgbClr val="FF6600"/>
                </a:solidFill>
              </a:rPr>
              <a:t>Begin(</a:t>
            </a:r>
            <a:r>
              <a:rPr lang="en-US" sz="2400" i="1" dirty="0" err="1">
                <a:solidFill>
                  <a:srgbClr val="FF6600"/>
                </a:solidFill>
              </a:rPr>
              <a:t>i</a:t>
            </a:r>
            <a:r>
              <a:rPr lang="en-US" sz="2400" i="1" dirty="0"/>
              <a:t>) and</a:t>
            </a:r>
            <a:r>
              <a:rPr lang="en-US" sz="2400" i="1" dirty="0" smtClean="0"/>
              <a:t> </a:t>
            </a:r>
            <a:r>
              <a:rPr lang="en-US" sz="2400" i="1" dirty="0" err="1" smtClean="0">
                <a:solidFill>
                  <a:srgbClr val="FF6600"/>
                </a:solidFill>
              </a:rPr>
              <a:t>End(</a:t>
            </a:r>
            <a:r>
              <a:rPr lang="en-US" sz="2400" i="1" dirty="0" err="1">
                <a:solidFill>
                  <a:srgbClr val="FF6600"/>
                </a:solidFill>
              </a:rPr>
              <a:t>j</a:t>
            </a:r>
            <a:r>
              <a:rPr lang="en-US" sz="2400" i="1" dirty="0">
                <a:solidFill>
                  <a:srgbClr val="FF6600"/>
                </a:solidFill>
              </a:rPr>
              <a:t>)</a:t>
            </a:r>
            <a:r>
              <a:rPr lang="en-US" sz="2400" i="1" dirty="0" smtClean="0"/>
              <a:t> </a:t>
            </a:r>
            <a:r>
              <a:rPr lang="en-US" sz="2400" dirty="0" smtClean="0"/>
              <a:t>may combine multiple boundary detectors!</a:t>
            </a:r>
            <a:r>
              <a:rPr lang="en-US" sz="2400" i="1" dirty="0" smtClean="0"/>
              <a:t> </a:t>
            </a:r>
          </a:p>
          <a:p>
            <a:pPr lvl="1">
              <a:lnSpc>
                <a:spcPct val="80000"/>
              </a:lnSpc>
              <a:buFontTx/>
              <a:buNone/>
            </a:pPr>
            <a:r>
              <a:rPr lang="en-US" sz="2000" i="1" dirty="0"/>
              <a:t>	</a:t>
            </a:r>
          </a:p>
        </p:txBody>
      </p:sp>
      <p:cxnSp>
        <p:nvCxnSpPr>
          <p:cNvPr id="6" name="Straight Arrow Connector 5"/>
          <p:cNvCxnSpPr/>
          <p:nvPr/>
        </p:nvCxnSpPr>
        <p:spPr bwMode="auto">
          <a:xfrm rot="10800000" flipV="1">
            <a:off x="6096000" y="1905000"/>
            <a:ext cx="1371600" cy="914400"/>
          </a:xfrm>
          <a:prstGeom prst="straightConnector1">
            <a:avLst/>
          </a:prstGeom>
          <a:solidFill>
            <a:schemeClr val="accent1"/>
          </a:solidFill>
          <a:ln w="76200" cap="flat" cmpd="sng" algn="ctr">
            <a:solidFill>
              <a:srgbClr val="FF0000"/>
            </a:solidFill>
            <a:prstDash val="solid"/>
            <a:round/>
            <a:headEnd type="none" w="med" len="med"/>
            <a:tailEnd type="arrow" w="med" len="med"/>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612648" y="152400"/>
            <a:ext cx="8153400" cy="990600"/>
          </a:xfrm>
        </p:spPr>
        <p:txBody>
          <a:bodyPr>
            <a:normAutofit fontScale="90000"/>
          </a:bodyPr>
          <a:lstStyle/>
          <a:p>
            <a:r>
              <a:rPr lang="en-US" dirty="0" smtClean="0"/>
              <a:t>Problems with Sliding Windows </a:t>
            </a:r>
            <a:br>
              <a:rPr lang="en-US" dirty="0" smtClean="0"/>
            </a:br>
            <a:r>
              <a:rPr lang="en-US" dirty="0" smtClean="0"/>
              <a:t>and Boundary Finders</a:t>
            </a:r>
            <a:endParaRPr lang="en-US" dirty="0"/>
          </a:p>
        </p:txBody>
      </p:sp>
      <p:sp>
        <p:nvSpPr>
          <p:cNvPr id="900099" name="Rectangle 3"/>
          <p:cNvSpPr>
            <a:spLocks noGrp="1" noChangeArrowheads="1"/>
          </p:cNvSpPr>
          <p:nvPr>
            <p:ph sz="quarter" idx="1"/>
          </p:nvPr>
        </p:nvSpPr>
        <p:spPr/>
        <p:txBody>
          <a:bodyPr>
            <a:normAutofit fontScale="92500" lnSpcReduction="10000"/>
          </a:bodyPr>
          <a:lstStyle/>
          <a:p>
            <a:r>
              <a:rPr lang="en-US" dirty="0" smtClean="0"/>
              <a:t>Decisions in neighboring parts of the input are made independently from each other.</a:t>
            </a:r>
          </a:p>
          <a:p>
            <a:pPr lvl="1"/>
            <a:endParaRPr lang="en-US" dirty="0" smtClean="0"/>
          </a:p>
          <a:p>
            <a:pPr lvl="1"/>
            <a:r>
              <a:rPr lang="en-US" dirty="0" smtClean="0"/>
              <a:t>Sliding Window may predict a “seminar end time” before the “seminar start time”.</a:t>
            </a:r>
          </a:p>
          <a:p>
            <a:pPr lvl="1"/>
            <a:endParaRPr lang="en-US" dirty="0" smtClean="0"/>
          </a:p>
          <a:p>
            <a:pPr lvl="1"/>
            <a:r>
              <a:rPr lang="en-US" dirty="0" smtClean="0"/>
              <a:t>It is possible for two overlapping windows to both be above threshold.</a:t>
            </a:r>
          </a:p>
          <a:p>
            <a:pPr lvl="1"/>
            <a:endParaRPr lang="en-US" dirty="0" smtClean="0"/>
          </a:p>
          <a:p>
            <a:pPr lvl="1"/>
            <a:r>
              <a:rPr lang="en-US" dirty="0" smtClean="0"/>
              <a:t>In a Boundary-Finding system, left boundaries are laid down independently from right boundaries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0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009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009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0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title"/>
          </p:nvPr>
        </p:nvSpPr>
        <p:spPr>
          <a:xfrm>
            <a:off x="612648" y="76200"/>
            <a:ext cx="8153400" cy="990600"/>
          </a:xfrm>
        </p:spPr>
        <p:txBody>
          <a:bodyPr>
            <a:normAutofit fontScale="90000"/>
          </a:bodyPr>
          <a:lstStyle/>
          <a:p>
            <a:r>
              <a:rPr lang="en-US" dirty="0" smtClean="0"/>
              <a:t>Modeling the sequential nature of data: citation </a:t>
            </a:r>
            <a:r>
              <a:rPr lang="en-US" dirty="0"/>
              <a:t>p</a:t>
            </a:r>
            <a:r>
              <a:rPr lang="en-US" dirty="0" smtClean="0"/>
              <a:t>arsing</a:t>
            </a:r>
            <a:endParaRPr lang="en-US" dirty="0"/>
          </a:p>
        </p:txBody>
      </p:sp>
      <p:sp>
        <p:nvSpPr>
          <p:cNvPr id="1357827" name="Rectangle 3"/>
          <p:cNvSpPr>
            <a:spLocks noGrp="1" noChangeArrowheads="1"/>
          </p:cNvSpPr>
          <p:nvPr>
            <p:ph sz="quarter" idx="1"/>
          </p:nvPr>
        </p:nvSpPr>
        <p:spPr>
          <a:xfrm>
            <a:off x="228600" y="1981200"/>
            <a:ext cx="8686800" cy="3200400"/>
          </a:xfrm>
        </p:spPr>
        <p:txBody>
          <a:bodyPr>
            <a:noAutofit/>
          </a:bodyPr>
          <a:lstStyle/>
          <a:p>
            <a:r>
              <a:rPr lang="en-US" sz="2000" dirty="0" err="1">
                <a:solidFill>
                  <a:schemeClr val="accent2"/>
                </a:solidFill>
              </a:rPr>
              <a:t>Fahlman</a:t>
            </a:r>
            <a:r>
              <a:rPr lang="en-US" sz="2000" dirty="0">
                <a:solidFill>
                  <a:schemeClr val="accent2"/>
                </a:solidFill>
              </a:rPr>
              <a:t>, Scott &amp; </a:t>
            </a:r>
            <a:r>
              <a:rPr lang="en-US" sz="2000" dirty="0" err="1">
                <a:solidFill>
                  <a:schemeClr val="accent2"/>
                </a:solidFill>
              </a:rPr>
              <a:t>Lebiere</a:t>
            </a:r>
            <a:r>
              <a:rPr lang="en-US" sz="2000" dirty="0">
                <a:solidFill>
                  <a:schemeClr val="accent2"/>
                </a:solidFill>
              </a:rPr>
              <a:t>, Christian</a:t>
            </a:r>
            <a:r>
              <a:rPr lang="en-US" sz="2000" dirty="0"/>
              <a:t> </a:t>
            </a:r>
            <a:r>
              <a:rPr lang="en-US" sz="2000" dirty="0">
                <a:solidFill>
                  <a:schemeClr val="bg2"/>
                </a:solidFill>
              </a:rPr>
              <a:t>(1989).</a:t>
            </a:r>
            <a:r>
              <a:rPr lang="en-US" sz="2000" dirty="0"/>
              <a:t>  </a:t>
            </a:r>
            <a:r>
              <a:rPr lang="en-US" sz="2000" dirty="0">
                <a:solidFill>
                  <a:srgbClr val="0000FF"/>
                </a:solidFill>
              </a:rPr>
              <a:t>The cascade-correlation learning architecture.</a:t>
            </a:r>
            <a:r>
              <a:rPr lang="en-US" sz="2000" dirty="0"/>
              <a:t>  </a:t>
            </a:r>
            <a:r>
              <a:rPr lang="en-US" sz="2000" dirty="0">
                <a:solidFill>
                  <a:srgbClr val="00FF00"/>
                </a:solidFill>
              </a:rPr>
              <a:t>Advances in Neural Information Processing Systems,</a:t>
            </a:r>
            <a:r>
              <a:rPr lang="en-US" sz="2000" dirty="0"/>
              <a:t> pp. 524-532.</a:t>
            </a:r>
          </a:p>
          <a:p>
            <a:endParaRPr lang="en-US" sz="2000" dirty="0"/>
          </a:p>
          <a:p>
            <a:r>
              <a:rPr lang="en-US" sz="2000" dirty="0" err="1">
                <a:solidFill>
                  <a:schemeClr val="accent2"/>
                </a:solidFill>
              </a:rPr>
              <a:t>Fahlman</a:t>
            </a:r>
            <a:r>
              <a:rPr lang="en-US" sz="2000" dirty="0">
                <a:solidFill>
                  <a:schemeClr val="accent2"/>
                </a:solidFill>
              </a:rPr>
              <a:t>, S.E. and </a:t>
            </a:r>
            <a:r>
              <a:rPr lang="en-US" sz="2000" dirty="0" err="1">
                <a:solidFill>
                  <a:schemeClr val="accent2"/>
                </a:solidFill>
              </a:rPr>
              <a:t>Lebiere</a:t>
            </a:r>
            <a:r>
              <a:rPr lang="en-US" sz="2000" dirty="0">
                <a:solidFill>
                  <a:schemeClr val="accent2"/>
                </a:solidFill>
              </a:rPr>
              <a:t>, C.,</a:t>
            </a:r>
            <a:r>
              <a:rPr lang="en-US" sz="2000" dirty="0"/>
              <a:t> </a:t>
            </a:r>
            <a:r>
              <a:rPr lang="en-US" sz="2000" dirty="0">
                <a:solidFill>
                  <a:srgbClr val="0000FF"/>
                </a:solidFill>
              </a:rPr>
              <a:t>“The Cascade Correlation Learning Architecture,”</a:t>
            </a:r>
            <a:r>
              <a:rPr lang="en-US" sz="2000" dirty="0"/>
              <a:t> </a:t>
            </a:r>
            <a:r>
              <a:rPr lang="en-US" sz="2000" dirty="0">
                <a:solidFill>
                  <a:srgbClr val="00FF00"/>
                </a:solidFill>
              </a:rPr>
              <a:t>Neural Information Processing Systems,</a:t>
            </a:r>
            <a:r>
              <a:rPr lang="en-US" sz="2000" dirty="0"/>
              <a:t> pp. 524-532, </a:t>
            </a:r>
            <a:r>
              <a:rPr lang="en-US" sz="2000" dirty="0">
                <a:solidFill>
                  <a:schemeClr val="bg2"/>
                </a:solidFill>
              </a:rPr>
              <a:t>1990.</a:t>
            </a:r>
          </a:p>
          <a:p>
            <a:endParaRPr lang="en-US" sz="2000" dirty="0">
              <a:solidFill>
                <a:srgbClr val="663300"/>
              </a:solidFill>
            </a:endParaRPr>
          </a:p>
          <a:p>
            <a:r>
              <a:rPr lang="en-US" sz="2000" dirty="0" err="1">
                <a:solidFill>
                  <a:schemeClr val="accent2"/>
                </a:solidFill>
              </a:rPr>
              <a:t>Fahlman</a:t>
            </a:r>
            <a:r>
              <a:rPr lang="en-US" sz="2000" dirty="0">
                <a:solidFill>
                  <a:schemeClr val="accent2"/>
                </a:solidFill>
              </a:rPr>
              <a:t>, S. E.</a:t>
            </a:r>
            <a:r>
              <a:rPr lang="en-US" sz="2000" dirty="0"/>
              <a:t> </a:t>
            </a:r>
            <a:r>
              <a:rPr lang="en-US" sz="2000" dirty="0">
                <a:solidFill>
                  <a:schemeClr val="bg2"/>
                </a:solidFill>
              </a:rPr>
              <a:t>(1991)</a:t>
            </a:r>
            <a:r>
              <a:rPr lang="en-US" sz="2000" dirty="0"/>
              <a:t> </a:t>
            </a:r>
            <a:r>
              <a:rPr lang="en-US" sz="2000" dirty="0">
                <a:solidFill>
                  <a:srgbClr val="0000FF"/>
                </a:solidFill>
              </a:rPr>
              <a:t>The recurrent cascade-correlation learning architecture.</a:t>
            </a:r>
            <a:r>
              <a:rPr lang="en-US" sz="2000" dirty="0"/>
              <a:t>  </a:t>
            </a:r>
            <a:r>
              <a:rPr lang="en-US" sz="2000" dirty="0">
                <a:solidFill>
                  <a:srgbClr val="00FF00"/>
                </a:solidFill>
              </a:rPr>
              <a:t>NIPS 3</a:t>
            </a:r>
            <a:r>
              <a:rPr lang="en-US" sz="2000" dirty="0"/>
              <a:t>, 190-205.</a:t>
            </a:r>
          </a:p>
          <a:p>
            <a:endParaRPr lang="en-US" sz="2000" dirty="0"/>
          </a:p>
        </p:txBody>
      </p:sp>
      <p:sp>
        <p:nvSpPr>
          <p:cNvPr id="5" name="TextBox 4"/>
          <p:cNvSpPr txBox="1"/>
          <p:nvPr/>
        </p:nvSpPr>
        <p:spPr>
          <a:xfrm>
            <a:off x="1524000" y="5257800"/>
            <a:ext cx="5611958" cy="523220"/>
          </a:xfrm>
          <a:prstGeom prst="rect">
            <a:avLst/>
          </a:prstGeom>
          <a:noFill/>
        </p:spPr>
        <p:txBody>
          <a:bodyPr wrap="none" rtlCol="0">
            <a:spAutoFit/>
          </a:bodyPr>
          <a:lstStyle/>
          <a:p>
            <a:r>
              <a:rPr lang="en-US" sz="2800" dirty="0" smtClean="0">
                <a:solidFill>
                  <a:srgbClr val="FF0000"/>
                </a:solidFill>
              </a:rPr>
              <a:t>What patterns do you see here?</a:t>
            </a:r>
            <a:endParaRPr lang="en-US" sz="2800" dirty="0">
              <a:solidFill>
                <a:srgbClr val="FF0000"/>
              </a:solidFill>
            </a:endParaRPr>
          </a:p>
        </p:txBody>
      </p:sp>
      <p:sp>
        <p:nvSpPr>
          <p:cNvPr id="6" name="TextBox 5"/>
          <p:cNvSpPr txBox="1"/>
          <p:nvPr/>
        </p:nvSpPr>
        <p:spPr>
          <a:xfrm>
            <a:off x="3505200" y="5943600"/>
            <a:ext cx="1322197" cy="523220"/>
          </a:xfrm>
          <a:prstGeom prst="rect">
            <a:avLst/>
          </a:prstGeom>
          <a:noFill/>
        </p:spPr>
        <p:txBody>
          <a:bodyPr wrap="none" rtlCol="0">
            <a:spAutoFit/>
          </a:bodyPr>
          <a:lstStyle/>
          <a:p>
            <a:r>
              <a:rPr lang="en-US" sz="2800" dirty="0" smtClean="0">
                <a:solidFill>
                  <a:srgbClr val="FF0000"/>
                </a:solidFill>
              </a:rPr>
              <a:t>Ideas?</a:t>
            </a:r>
            <a:endParaRPr lang="en-US" sz="28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p:txBody>
          <a:bodyPr/>
          <a:lstStyle/>
          <a:p>
            <a:r>
              <a:rPr lang="en-US" dirty="0" smtClean="0"/>
              <a:t>Some sequential patterns</a:t>
            </a:r>
            <a:endParaRPr lang="en-US" dirty="0"/>
          </a:p>
        </p:txBody>
      </p:sp>
      <p:sp>
        <p:nvSpPr>
          <p:cNvPr id="1359875" name="Rectangle 3"/>
          <p:cNvSpPr>
            <a:spLocks noGrp="1" noChangeArrowheads="1"/>
          </p:cNvSpPr>
          <p:nvPr>
            <p:ph sz="quarter" idx="1"/>
          </p:nvPr>
        </p:nvSpPr>
        <p:spPr/>
        <p:txBody>
          <a:bodyPr/>
          <a:lstStyle/>
          <a:p>
            <a:r>
              <a:rPr lang="en-US" dirty="0" smtClean="0"/>
              <a:t>Authors </a:t>
            </a:r>
            <a:r>
              <a:rPr lang="en-US" dirty="0"/>
              <a:t>come first</a:t>
            </a:r>
          </a:p>
          <a:p>
            <a:r>
              <a:rPr lang="en-US" dirty="0"/>
              <a:t>Title comes before journal</a:t>
            </a:r>
          </a:p>
          <a:p>
            <a:r>
              <a:rPr lang="en-US" dirty="0"/>
              <a:t>Page numbers come near the </a:t>
            </a:r>
            <a:r>
              <a:rPr lang="en-US" dirty="0" smtClean="0"/>
              <a:t>end</a:t>
            </a:r>
          </a:p>
          <a:p>
            <a:r>
              <a:rPr lang="en-US" dirty="0" smtClean="0"/>
              <a:t>All types of things generally contain multiple words</a:t>
            </a:r>
          </a:p>
          <a:p>
            <a:pPr lvl="1"/>
            <a:endParaRPr lang="en-US" dirty="0" smtClean="0"/>
          </a:p>
          <a:p>
            <a:pPr lvl="1"/>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 a sequence of tags</a:t>
            </a:r>
            <a:endParaRPr lang="en-US" dirty="0"/>
          </a:p>
        </p:txBody>
      </p:sp>
      <p:sp>
        <p:nvSpPr>
          <p:cNvPr id="4" name="Rectangle 3"/>
          <p:cNvSpPr/>
          <p:nvPr/>
        </p:nvSpPr>
        <p:spPr>
          <a:xfrm>
            <a:off x="457200" y="2590800"/>
            <a:ext cx="7848600" cy="523220"/>
          </a:xfrm>
          <a:prstGeom prst="rect">
            <a:avLst/>
          </a:prstGeom>
        </p:spPr>
        <p:txBody>
          <a:bodyPr wrap="square">
            <a:spAutoFit/>
          </a:bodyPr>
          <a:lstStyle/>
          <a:p>
            <a:r>
              <a:rPr lang="en-US" sz="2800" dirty="0" err="1" smtClean="0">
                <a:solidFill>
                  <a:schemeClr val="accent2"/>
                </a:solidFill>
              </a:rPr>
              <a:t>Fahlman</a:t>
            </a:r>
            <a:r>
              <a:rPr lang="en-US" sz="2800" dirty="0" smtClean="0">
                <a:solidFill>
                  <a:schemeClr val="accent2"/>
                </a:solidFill>
              </a:rPr>
              <a:t>, S. E.</a:t>
            </a:r>
            <a:r>
              <a:rPr lang="en-US" sz="2800" dirty="0" smtClean="0"/>
              <a:t> </a:t>
            </a:r>
            <a:r>
              <a:rPr lang="en-US" sz="2800" dirty="0" smtClean="0">
                <a:solidFill>
                  <a:schemeClr val="bg2"/>
                </a:solidFill>
              </a:rPr>
              <a:t>(1991)</a:t>
            </a:r>
            <a:r>
              <a:rPr lang="en-US" sz="2800" dirty="0" smtClean="0"/>
              <a:t> </a:t>
            </a:r>
            <a:r>
              <a:rPr lang="en-US" sz="2800" dirty="0" smtClean="0">
                <a:solidFill>
                  <a:srgbClr val="0000FF"/>
                </a:solidFill>
              </a:rPr>
              <a:t>The recurrent cascade</a:t>
            </a:r>
            <a:endParaRPr lang="en-US" sz="2800" dirty="0"/>
          </a:p>
        </p:txBody>
      </p:sp>
      <p:sp>
        <p:nvSpPr>
          <p:cNvPr id="6" name="Rectangle 5"/>
          <p:cNvSpPr/>
          <p:nvPr/>
        </p:nvSpPr>
        <p:spPr>
          <a:xfrm>
            <a:off x="152400" y="4343400"/>
            <a:ext cx="8763000" cy="523220"/>
          </a:xfrm>
          <a:prstGeom prst="rect">
            <a:avLst/>
          </a:prstGeom>
        </p:spPr>
        <p:txBody>
          <a:bodyPr wrap="square">
            <a:spAutoFit/>
          </a:bodyPr>
          <a:lstStyle/>
          <a:p>
            <a:r>
              <a:rPr lang="en-US" sz="2800" dirty="0" smtClean="0">
                <a:solidFill>
                  <a:srgbClr val="0000FF"/>
                </a:solidFill>
              </a:rPr>
              <a:t>correlation learning architecture.</a:t>
            </a:r>
            <a:r>
              <a:rPr lang="en-US" sz="2800" dirty="0" smtClean="0"/>
              <a:t>  </a:t>
            </a:r>
            <a:r>
              <a:rPr lang="en-US" sz="2800" dirty="0" smtClean="0">
                <a:solidFill>
                  <a:srgbClr val="00FF00"/>
                </a:solidFill>
              </a:rPr>
              <a:t>NIPS 3</a:t>
            </a:r>
            <a:r>
              <a:rPr lang="en-US" sz="2800" dirty="0" smtClean="0"/>
              <a:t>, 190-205.</a:t>
            </a:r>
            <a:endParaRPr lang="en-US" sz="2800" dirty="0"/>
          </a:p>
        </p:txBody>
      </p:sp>
      <p:sp>
        <p:nvSpPr>
          <p:cNvPr id="7" name="TextBox 6"/>
          <p:cNvSpPr txBox="1"/>
          <p:nvPr/>
        </p:nvSpPr>
        <p:spPr>
          <a:xfrm>
            <a:off x="685800" y="2209800"/>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8" name="TextBox 7"/>
          <p:cNvSpPr txBox="1"/>
          <p:nvPr/>
        </p:nvSpPr>
        <p:spPr>
          <a:xfrm>
            <a:off x="2068989" y="2221468"/>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9" name="TextBox 8"/>
          <p:cNvSpPr txBox="1"/>
          <p:nvPr/>
        </p:nvSpPr>
        <p:spPr>
          <a:xfrm>
            <a:off x="3200400" y="2209800"/>
            <a:ext cx="672455" cy="369332"/>
          </a:xfrm>
          <a:prstGeom prst="rect">
            <a:avLst/>
          </a:prstGeom>
          <a:noFill/>
        </p:spPr>
        <p:txBody>
          <a:bodyPr wrap="none" rtlCol="0">
            <a:spAutoFit/>
          </a:bodyPr>
          <a:lstStyle/>
          <a:p>
            <a:r>
              <a:rPr lang="en-US" dirty="0" smtClean="0">
                <a:solidFill>
                  <a:srgbClr val="996633"/>
                </a:solidFill>
              </a:rPr>
              <a:t>year</a:t>
            </a:r>
            <a:endParaRPr lang="en-US" dirty="0">
              <a:solidFill>
                <a:srgbClr val="996633"/>
              </a:solidFill>
            </a:endParaRPr>
          </a:p>
        </p:txBody>
      </p:sp>
      <p:sp>
        <p:nvSpPr>
          <p:cNvPr id="10" name="TextBox 9"/>
          <p:cNvSpPr txBox="1"/>
          <p:nvPr/>
        </p:nvSpPr>
        <p:spPr>
          <a:xfrm>
            <a:off x="4281753" y="2221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1" name="TextBox 10"/>
          <p:cNvSpPr txBox="1"/>
          <p:nvPr/>
        </p:nvSpPr>
        <p:spPr>
          <a:xfrm>
            <a:off x="5348553" y="2221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2" name="TextBox 11"/>
          <p:cNvSpPr txBox="1"/>
          <p:nvPr/>
        </p:nvSpPr>
        <p:spPr>
          <a:xfrm>
            <a:off x="6948753" y="22098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3" name="TextBox 12"/>
          <p:cNvSpPr txBox="1"/>
          <p:nvPr/>
        </p:nvSpPr>
        <p:spPr>
          <a:xfrm>
            <a:off x="990600" y="40502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4" name="TextBox 13"/>
          <p:cNvSpPr txBox="1"/>
          <p:nvPr/>
        </p:nvSpPr>
        <p:spPr>
          <a:xfrm>
            <a:off x="2681553" y="40502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5" name="TextBox 14"/>
          <p:cNvSpPr txBox="1"/>
          <p:nvPr/>
        </p:nvSpPr>
        <p:spPr>
          <a:xfrm>
            <a:off x="4281753" y="40386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6" name="TextBox 15"/>
          <p:cNvSpPr txBox="1"/>
          <p:nvPr/>
        </p:nvSpPr>
        <p:spPr>
          <a:xfrm>
            <a:off x="6096000" y="4038600"/>
            <a:ext cx="966969" cy="369332"/>
          </a:xfrm>
          <a:prstGeom prst="rect">
            <a:avLst/>
          </a:prstGeom>
          <a:noFill/>
        </p:spPr>
        <p:txBody>
          <a:bodyPr wrap="none" rtlCol="0">
            <a:spAutoFit/>
          </a:bodyPr>
          <a:lstStyle/>
          <a:p>
            <a:r>
              <a:rPr lang="en-US" dirty="0" smtClean="0">
                <a:solidFill>
                  <a:srgbClr val="00FF00"/>
                </a:solidFill>
              </a:rPr>
              <a:t>journal</a:t>
            </a:r>
            <a:endParaRPr lang="en-US" dirty="0">
              <a:solidFill>
                <a:srgbClr val="00FF00"/>
              </a:solidFill>
            </a:endParaRPr>
          </a:p>
        </p:txBody>
      </p:sp>
      <p:sp>
        <p:nvSpPr>
          <p:cNvPr id="17" name="TextBox 16"/>
          <p:cNvSpPr txBox="1"/>
          <p:nvPr/>
        </p:nvSpPr>
        <p:spPr>
          <a:xfrm>
            <a:off x="7491231" y="4038600"/>
            <a:ext cx="851803" cy="369332"/>
          </a:xfrm>
          <a:prstGeom prst="rect">
            <a:avLst/>
          </a:prstGeom>
          <a:noFill/>
        </p:spPr>
        <p:txBody>
          <a:bodyPr wrap="none" rtlCol="0">
            <a:spAutoFit/>
          </a:bodyPr>
          <a:lstStyle/>
          <a:p>
            <a:r>
              <a:rPr lang="en-US" dirty="0" smtClean="0"/>
              <a:t>pages</a:t>
            </a:r>
            <a:endParaRPr lang="en-US" dirty="0"/>
          </a:p>
        </p:txBody>
      </p:sp>
      <p:sp>
        <p:nvSpPr>
          <p:cNvPr id="19" name="TextBox 18"/>
          <p:cNvSpPr txBox="1"/>
          <p:nvPr/>
        </p:nvSpPr>
        <p:spPr>
          <a:xfrm>
            <a:off x="3734128" y="5666602"/>
            <a:ext cx="1647206" cy="646331"/>
          </a:xfrm>
          <a:prstGeom prst="rect">
            <a:avLst/>
          </a:prstGeom>
          <a:noFill/>
        </p:spPr>
        <p:txBody>
          <a:bodyPr wrap="none" rtlCol="0">
            <a:spAutoFit/>
          </a:bodyPr>
          <a:lstStyle/>
          <a:p>
            <a:r>
              <a:rPr lang="en-US" sz="3600" dirty="0" smtClean="0">
                <a:solidFill>
                  <a:srgbClr val="FF0000"/>
                </a:solidFill>
              </a:rPr>
              <a:t>Ideas?</a:t>
            </a:r>
            <a:endParaRPr lang="en-US" sz="36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title"/>
          </p:nvPr>
        </p:nvSpPr>
        <p:spPr/>
        <p:txBody>
          <a:bodyPr/>
          <a:lstStyle/>
          <a:p>
            <a:r>
              <a:rPr lang="en-US" dirty="0" smtClean="0"/>
              <a:t>Hidden Markov Models (</a:t>
            </a:r>
            <a:r>
              <a:rPr lang="en-US" dirty="0" err="1" smtClean="0"/>
              <a:t>HMMs</a:t>
            </a:r>
            <a:r>
              <a:rPr lang="en-US" dirty="0" smtClean="0"/>
              <a:t>)</a:t>
            </a:r>
            <a:endParaRPr lang="en-US" dirty="0"/>
          </a:p>
        </p:txBody>
      </p:sp>
      <p:grpSp>
        <p:nvGrpSpPr>
          <p:cNvPr id="41" name="Group 40"/>
          <p:cNvGrpSpPr/>
          <p:nvPr/>
        </p:nvGrpSpPr>
        <p:grpSpPr>
          <a:xfrm>
            <a:off x="130175" y="1600200"/>
            <a:ext cx="8229600" cy="4267200"/>
            <a:chOff x="130175" y="1600200"/>
            <a:chExt cx="8229600" cy="4267200"/>
          </a:xfrm>
        </p:grpSpPr>
        <p:sp>
          <p:nvSpPr>
            <p:cNvPr id="1367044" name="Oval 4"/>
            <p:cNvSpPr>
              <a:spLocks noChangeArrowheads="1"/>
            </p:cNvSpPr>
            <p:nvPr/>
          </p:nvSpPr>
          <p:spPr bwMode="auto">
            <a:xfrm>
              <a:off x="739775" y="2057400"/>
              <a:ext cx="1295400" cy="1219200"/>
            </a:xfrm>
            <a:prstGeom prst="ellipse">
              <a:avLst/>
            </a:prstGeom>
            <a:noFill/>
            <a:ln w="9525">
              <a:solidFill>
                <a:schemeClr val="accent2"/>
              </a:solidFill>
              <a:round/>
              <a:headEnd/>
              <a:tailEnd/>
            </a:ln>
            <a:effectLst/>
          </p:spPr>
          <p:txBody>
            <a:bodyPr wrap="none" anchor="ctr">
              <a:prstTxWarp prst="textNoShape">
                <a:avLst/>
              </a:prstTxWarp>
            </a:bodyPr>
            <a:lstStyle/>
            <a:p>
              <a:endParaRPr lang="en-US"/>
            </a:p>
          </p:txBody>
        </p:sp>
        <p:sp>
          <p:nvSpPr>
            <p:cNvPr id="1367045" name="Oval 5"/>
            <p:cNvSpPr>
              <a:spLocks noChangeArrowheads="1"/>
            </p:cNvSpPr>
            <p:nvPr/>
          </p:nvSpPr>
          <p:spPr bwMode="auto">
            <a:xfrm>
              <a:off x="4016375" y="2057400"/>
              <a:ext cx="1295400" cy="1219200"/>
            </a:xfrm>
            <a:prstGeom prst="ellipse">
              <a:avLst/>
            </a:prstGeom>
            <a:noFill/>
            <a:ln w="9525">
              <a:solidFill>
                <a:srgbClr val="0000FF"/>
              </a:solidFill>
              <a:round/>
              <a:headEnd/>
              <a:tailEnd/>
            </a:ln>
            <a:effectLst/>
          </p:spPr>
          <p:txBody>
            <a:bodyPr wrap="none" anchor="ctr">
              <a:prstTxWarp prst="textNoShape">
                <a:avLst/>
              </a:prstTxWarp>
            </a:bodyPr>
            <a:lstStyle/>
            <a:p>
              <a:endParaRPr lang="en-US"/>
            </a:p>
          </p:txBody>
        </p:sp>
        <p:sp>
          <p:nvSpPr>
            <p:cNvPr id="1367046" name="Oval 6"/>
            <p:cNvSpPr>
              <a:spLocks noChangeArrowheads="1"/>
            </p:cNvSpPr>
            <p:nvPr/>
          </p:nvSpPr>
          <p:spPr bwMode="auto">
            <a:xfrm>
              <a:off x="7064375" y="1981200"/>
              <a:ext cx="1295400" cy="1219200"/>
            </a:xfrm>
            <a:prstGeom prst="ellipse">
              <a:avLst/>
            </a:prstGeom>
            <a:noFill/>
            <a:ln w="9525">
              <a:solidFill>
                <a:srgbClr val="00FF00"/>
              </a:solidFill>
              <a:round/>
              <a:headEnd/>
              <a:tailEnd/>
            </a:ln>
            <a:effectLst/>
          </p:spPr>
          <p:txBody>
            <a:bodyPr wrap="none" anchor="ctr">
              <a:prstTxWarp prst="textNoShape">
                <a:avLst/>
              </a:prstTxWarp>
            </a:bodyPr>
            <a:lstStyle/>
            <a:p>
              <a:endParaRPr lang="en-US"/>
            </a:p>
          </p:txBody>
        </p:sp>
        <p:sp>
          <p:nvSpPr>
            <p:cNvPr id="1367047" name="Oval 7"/>
            <p:cNvSpPr>
              <a:spLocks noChangeArrowheads="1"/>
            </p:cNvSpPr>
            <p:nvPr/>
          </p:nvSpPr>
          <p:spPr bwMode="auto">
            <a:xfrm>
              <a:off x="3025775" y="4191000"/>
              <a:ext cx="1295400" cy="1219200"/>
            </a:xfrm>
            <a:prstGeom prst="ellipse">
              <a:avLst/>
            </a:prstGeom>
            <a:noFill/>
            <a:ln w="9525">
              <a:solidFill>
                <a:schemeClr val="bg2"/>
              </a:solidFill>
              <a:round/>
              <a:headEnd/>
              <a:tailEnd/>
            </a:ln>
            <a:effectLst/>
          </p:spPr>
          <p:txBody>
            <a:bodyPr wrap="none" anchor="ctr">
              <a:prstTxWarp prst="textNoShape">
                <a:avLst/>
              </a:prstTxWarp>
            </a:bodyPr>
            <a:lstStyle/>
            <a:p>
              <a:endParaRPr lang="en-US"/>
            </a:p>
          </p:txBody>
        </p:sp>
        <p:sp>
          <p:nvSpPr>
            <p:cNvPr id="1367048" name="Oval 8"/>
            <p:cNvSpPr>
              <a:spLocks noChangeArrowheads="1"/>
            </p:cNvSpPr>
            <p:nvPr/>
          </p:nvSpPr>
          <p:spPr bwMode="auto">
            <a:xfrm>
              <a:off x="5997575" y="4267200"/>
              <a:ext cx="1295400" cy="1219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367049" name="Text Box 9"/>
            <p:cNvSpPr txBox="1">
              <a:spLocks noChangeArrowheads="1"/>
            </p:cNvSpPr>
            <p:nvPr/>
          </p:nvSpPr>
          <p:spPr bwMode="auto">
            <a:xfrm>
              <a:off x="739775" y="2362200"/>
              <a:ext cx="1350963" cy="519113"/>
            </a:xfrm>
            <a:prstGeom prst="rect">
              <a:avLst/>
            </a:prstGeom>
            <a:noFill/>
            <a:ln w="9525">
              <a:noFill/>
              <a:miter lim="800000"/>
              <a:headEnd/>
              <a:tailEnd/>
            </a:ln>
            <a:effectLst/>
          </p:spPr>
          <p:txBody>
            <a:bodyPr wrap="none">
              <a:prstTxWarp prst="textNoShape">
                <a:avLst/>
              </a:prstTxWarp>
              <a:spAutoFit/>
            </a:bodyPr>
            <a:lstStyle/>
            <a:p>
              <a:r>
                <a:rPr lang="en-US" sz="2800">
                  <a:solidFill>
                    <a:schemeClr val="accent2"/>
                  </a:solidFill>
                </a:rPr>
                <a:t>Author</a:t>
              </a:r>
            </a:p>
          </p:txBody>
        </p:sp>
        <p:sp>
          <p:nvSpPr>
            <p:cNvPr id="1367050" name="Text Box 10"/>
            <p:cNvSpPr txBox="1">
              <a:spLocks noChangeArrowheads="1"/>
            </p:cNvSpPr>
            <p:nvPr/>
          </p:nvSpPr>
          <p:spPr bwMode="auto">
            <a:xfrm>
              <a:off x="4168775" y="2362200"/>
              <a:ext cx="915988" cy="519113"/>
            </a:xfrm>
            <a:prstGeom prst="rect">
              <a:avLst/>
            </a:prstGeom>
            <a:noFill/>
            <a:ln w="9525">
              <a:noFill/>
              <a:miter lim="800000"/>
              <a:headEnd/>
              <a:tailEnd/>
            </a:ln>
            <a:effectLst/>
          </p:spPr>
          <p:txBody>
            <a:bodyPr wrap="none">
              <a:prstTxWarp prst="textNoShape">
                <a:avLst/>
              </a:prstTxWarp>
              <a:spAutoFit/>
            </a:bodyPr>
            <a:lstStyle/>
            <a:p>
              <a:r>
                <a:rPr lang="en-US" sz="2800" dirty="0">
                  <a:solidFill>
                    <a:schemeClr val="hlink"/>
                  </a:solidFill>
                </a:rPr>
                <a:t>Title</a:t>
              </a:r>
            </a:p>
          </p:txBody>
        </p:sp>
        <p:sp>
          <p:nvSpPr>
            <p:cNvPr id="1367051" name="Text Box 11"/>
            <p:cNvSpPr txBox="1">
              <a:spLocks noChangeArrowheads="1"/>
            </p:cNvSpPr>
            <p:nvPr/>
          </p:nvSpPr>
          <p:spPr bwMode="auto">
            <a:xfrm>
              <a:off x="3178175" y="4495800"/>
              <a:ext cx="955675" cy="519113"/>
            </a:xfrm>
            <a:prstGeom prst="rect">
              <a:avLst/>
            </a:prstGeom>
            <a:noFill/>
            <a:ln w="9525">
              <a:noFill/>
              <a:miter lim="800000"/>
              <a:headEnd/>
              <a:tailEnd/>
            </a:ln>
            <a:effectLst/>
          </p:spPr>
          <p:txBody>
            <a:bodyPr wrap="none">
              <a:prstTxWarp prst="textNoShape">
                <a:avLst/>
              </a:prstTxWarp>
              <a:spAutoFit/>
            </a:bodyPr>
            <a:lstStyle/>
            <a:p>
              <a:r>
                <a:rPr lang="en-US" sz="2800">
                  <a:solidFill>
                    <a:schemeClr val="bg2"/>
                  </a:solidFill>
                </a:rPr>
                <a:t>Year</a:t>
              </a:r>
            </a:p>
          </p:txBody>
        </p:sp>
        <p:sp>
          <p:nvSpPr>
            <p:cNvPr id="1367052" name="Text Box 12"/>
            <p:cNvSpPr txBox="1">
              <a:spLocks noChangeArrowheads="1"/>
            </p:cNvSpPr>
            <p:nvPr/>
          </p:nvSpPr>
          <p:spPr bwMode="auto">
            <a:xfrm>
              <a:off x="6073775" y="4572000"/>
              <a:ext cx="1233488" cy="519113"/>
            </a:xfrm>
            <a:prstGeom prst="rect">
              <a:avLst/>
            </a:prstGeom>
            <a:noFill/>
            <a:ln w="9525">
              <a:noFill/>
              <a:miter lim="800000"/>
              <a:headEnd/>
              <a:tailEnd/>
            </a:ln>
            <a:effectLst/>
          </p:spPr>
          <p:txBody>
            <a:bodyPr wrap="none">
              <a:prstTxWarp prst="textNoShape">
                <a:avLst/>
              </a:prstTxWarp>
              <a:spAutoFit/>
            </a:bodyPr>
            <a:lstStyle/>
            <a:p>
              <a:r>
                <a:rPr lang="en-US" sz="2800"/>
                <a:t>Pages</a:t>
              </a:r>
            </a:p>
          </p:txBody>
        </p:sp>
        <p:sp>
          <p:nvSpPr>
            <p:cNvPr id="1367053" name="Line 13"/>
            <p:cNvSpPr>
              <a:spLocks noChangeShapeType="1"/>
            </p:cNvSpPr>
            <p:nvPr/>
          </p:nvSpPr>
          <p:spPr bwMode="auto">
            <a:xfrm>
              <a:off x="2035175" y="2590800"/>
              <a:ext cx="1981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4" name="Line 14"/>
            <p:cNvSpPr>
              <a:spLocks noChangeShapeType="1"/>
            </p:cNvSpPr>
            <p:nvPr/>
          </p:nvSpPr>
          <p:spPr bwMode="auto">
            <a:xfrm>
              <a:off x="5311775" y="2590800"/>
              <a:ext cx="1752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5" name="Line 15"/>
            <p:cNvSpPr>
              <a:spLocks noChangeShapeType="1"/>
            </p:cNvSpPr>
            <p:nvPr/>
          </p:nvSpPr>
          <p:spPr bwMode="auto">
            <a:xfrm>
              <a:off x="1730375" y="3200400"/>
              <a:ext cx="1447800" cy="12192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6" name="Line 16"/>
            <p:cNvSpPr>
              <a:spLocks noChangeShapeType="1"/>
            </p:cNvSpPr>
            <p:nvPr/>
          </p:nvSpPr>
          <p:spPr bwMode="auto">
            <a:xfrm flipH="1">
              <a:off x="4168775" y="3048000"/>
              <a:ext cx="3048000" cy="1371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7" name="Line 17"/>
            <p:cNvSpPr>
              <a:spLocks noChangeShapeType="1"/>
            </p:cNvSpPr>
            <p:nvPr/>
          </p:nvSpPr>
          <p:spPr bwMode="auto">
            <a:xfrm flipV="1">
              <a:off x="3635375" y="3200400"/>
              <a:ext cx="685800" cy="990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8" name="Line 18"/>
            <p:cNvSpPr>
              <a:spLocks noChangeShapeType="1"/>
            </p:cNvSpPr>
            <p:nvPr/>
          </p:nvSpPr>
          <p:spPr bwMode="auto">
            <a:xfrm flipH="1">
              <a:off x="6911975" y="3200400"/>
              <a:ext cx="609600" cy="10668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9" name="Line 19"/>
            <p:cNvSpPr>
              <a:spLocks noChangeShapeType="1"/>
            </p:cNvSpPr>
            <p:nvPr/>
          </p:nvSpPr>
          <p:spPr bwMode="auto">
            <a:xfrm flipH="1" flipV="1">
              <a:off x="4321175" y="4800600"/>
              <a:ext cx="1600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60" name="Line 20"/>
            <p:cNvSpPr>
              <a:spLocks noChangeShapeType="1"/>
            </p:cNvSpPr>
            <p:nvPr/>
          </p:nvSpPr>
          <p:spPr bwMode="auto">
            <a:xfrm>
              <a:off x="130175" y="2590800"/>
              <a:ext cx="609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6" name="Freeform 35"/>
            <p:cNvSpPr/>
            <p:nvPr/>
          </p:nvSpPr>
          <p:spPr bwMode="auto">
            <a:xfrm>
              <a:off x="9144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7" name="Freeform 36"/>
            <p:cNvSpPr/>
            <p:nvPr/>
          </p:nvSpPr>
          <p:spPr bwMode="auto">
            <a:xfrm>
              <a:off x="41910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8" name="Freeform 37"/>
            <p:cNvSpPr/>
            <p:nvPr/>
          </p:nvSpPr>
          <p:spPr bwMode="auto">
            <a:xfrm>
              <a:off x="7239000" y="16002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9" name="Freeform 38"/>
            <p:cNvSpPr/>
            <p:nvPr/>
          </p:nvSpPr>
          <p:spPr bwMode="auto">
            <a:xfrm flipV="1">
              <a:off x="3200400" y="52176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0" name="Freeform 39"/>
            <p:cNvSpPr/>
            <p:nvPr/>
          </p:nvSpPr>
          <p:spPr bwMode="auto">
            <a:xfrm flipV="1">
              <a:off x="6172200" y="52938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grpSp>
      <p:sp>
        <p:nvSpPr>
          <p:cNvPr id="42" name="Text Box 10"/>
          <p:cNvSpPr txBox="1">
            <a:spLocks noChangeArrowheads="1"/>
          </p:cNvSpPr>
          <p:nvPr/>
        </p:nvSpPr>
        <p:spPr bwMode="auto">
          <a:xfrm>
            <a:off x="7162800" y="2362200"/>
            <a:ext cx="1111026"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rgbClr val="00FF00"/>
                </a:solidFill>
              </a:rPr>
              <a:t>Journal</a:t>
            </a:r>
            <a:endParaRPr lang="en-US" sz="2000" dirty="0">
              <a:solidFill>
                <a:srgbClr val="00FF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sz="quarter" idx="1"/>
          </p:nvPr>
        </p:nvSpPr>
        <p:spPr/>
        <p:txBody>
          <a:bodyPr/>
          <a:lstStyle/>
          <a:p>
            <a:r>
              <a:rPr lang="en-US" dirty="0" smtClean="0"/>
              <a:t>Talk by Joe 12:30 in MBH 505 tomorrow (Wednesday)</a:t>
            </a:r>
          </a:p>
          <a:p>
            <a:r>
              <a:rPr lang="en-US" sz="2000" u="sng" dirty="0">
                <a:hlinkClick r:id="rId2"/>
              </a:rPr>
              <a:t>http://www.cs.middlebury.edu/~schar/dept/seminars/cs-seminar-2011-12-7-Redmon.pdf</a:t>
            </a:r>
            <a:endParaRPr lang="en-US" sz="2000" dirty="0"/>
          </a:p>
        </p:txBody>
      </p:sp>
    </p:spTree>
    <p:extLst>
      <p:ext uri="{BB962C8B-B14F-4D97-AF65-F5344CB8AC3E}">
        <p14:creationId xmlns:p14="http://schemas.microsoft.com/office/powerpoint/2010/main" val="142785470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title"/>
          </p:nvPr>
        </p:nvSpPr>
        <p:spPr/>
        <p:txBody>
          <a:bodyPr/>
          <a:lstStyle/>
          <a:p>
            <a:r>
              <a:rPr lang="en-US" dirty="0" smtClean="0"/>
              <a:t>HMM: Model</a:t>
            </a:r>
            <a:endParaRPr lang="en-US" dirty="0"/>
          </a:p>
        </p:txBody>
      </p:sp>
      <p:sp>
        <p:nvSpPr>
          <p:cNvPr id="1366056" name="Rectangle 40"/>
          <p:cNvSpPr>
            <a:spLocks noGrp="1" noChangeArrowheads="1"/>
          </p:cNvSpPr>
          <p:nvPr>
            <p:ph sz="quarter" idx="1"/>
          </p:nvPr>
        </p:nvSpPr>
        <p:spPr>
          <a:xfrm>
            <a:off x="685800" y="1524000"/>
            <a:ext cx="7772400" cy="5105400"/>
          </a:xfrm>
        </p:spPr>
        <p:txBody>
          <a:bodyPr/>
          <a:lstStyle/>
          <a:p>
            <a:pPr>
              <a:lnSpc>
                <a:spcPct val="90000"/>
              </a:lnSpc>
            </a:pPr>
            <a:r>
              <a:rPr lang="en-US" dirty="0"/>
              <a:t>States: x</a:t>
            </a:r>
            <a:r>
              <a:rPr lang="en-US" baseline="-25000" dirty="0"/>
              <a:t>i</a:t>
            </a:r>
            <a:endParaRPr lang="en-US" dirty="0"/>
          </a:p>
          <a:p>
            <a:pPr>
              <a:lnSpc>
                <a:spcPct val="90000"/>
              </a:lnSpc>
            </a:pPr>
            <a:r>
              <a:rPr lang="en-US" dirty="0"/>
              <a:t>State transitions: </a:t>
            </a:r>
            <a:r>
              <a:rPr lang="en-US" dirty="0" err="1"/>
              <a:t>P(x</a:t>
            </a:r>
            <a:r>
              <a:rPr lang="en-US" baseline="-25000" dirty="0" err="1"/>
              <a:t>i</a:t>
            </a:r>
            <a:r>
              <a:rPr lang="en-US" dirty="0" err="1"/>
              <a:t>|x</a:t>
            </a:r>
            <a:r>
              <a:rPr lang="en-US" baseline="-25000" dirty="0" err="1"/>
              <a:t>j</a:t>
            </a:r>
            <a:r>
              <a:rPr lang="en-US" dirty="0"/>
              <a:t>) = </a:t>
            </a:r>
            <a:r>
              <a:rPr lang="en-US" dirty="0" err="1"/>
              <a:t>a[x</a:t>
            </a:r>
            <a:r>
              <a:rPr lang="en-US" baseline="-25000" dirty="0" err="1"/>
              <a:t>i</a:t>
            </a:r>
            <a:r>
              <a:rPr lang="en-US" dirty="0" err="1"/>
              <a:t>|x</a:t>
            </a:r>
            <a:r>
              <a:rPr lang="en-US" baseline="-25000" dirty="0" err="1"/>
              <a:t>j</a:t>
            </a:r>
            <a:r>
              <a:rPr lang="en-US" dirty="0"/>
              <a:t>] </a:t>
            </a:r>
          </a:p>
          <a:p>
            <a:pPr>
              <a:lnSpc>
                <a:spcPct val="90000"/>
              </a:lnSpc>
            </a:pPr>
            <a:r>
              <a:rPr lang="en-US" dirty="0"/>
              <a:t>Output probabilities: </a:t>
            </a:r>
            <a:r>
              <a:rPr lang="en-US" dirty="0" err="1"/>
              <a:t>P(o</a:t>
            </a:r>
            <a:r>
              <a:rPr lang="en-US" baseline="-25000" dirty="0" err="1"/>
              <a:t>i</a:t>
            </a:r>
            <a:r>
              <a:rPr lang="en-US" dirty="0" err="1"/>
              <a:t>|x</a:t>
            </a:r>
            <a:r>
              <a:rPr lang="en-US" baseline="-25000" dirty="0" err="1"/>
              <a:t>j</a:t>
            </a:r>
            <a:r>
              <a:rPr lang="en-US" dirty="0"/>
              <a:t>) = </a:t>
            </a:r>
            <a:r>
              <a:rPr lang="en-US" dirty="0" err="1"/>
              <a:t>b[o</a:t>
            </a:r>
            <a:r>
              <a:rPr lang="en-US" baseline="-25000" dirty="0" err="1"/>
              <a:t>i</a:t>
            </a:r>
            <a:r>
              <a:rPr lang="en-US" dirty="0" err="1"/>
              <a:t>|x</a:t>
            </a:r>
            <a:r>
              <a:rPr lang="en-US" baseline="-25000" dirty="0" err="1"/>
              <a:t>j</a:t>
            </a:r>
            <a:r>
              <a:rPr lang="en-US" dirty="0"/>
              <a:t>] </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buFontTx/>
              <a:buNone/>
            </a:pPr>
            <a:endParaRPr lang="en-US" dirty="0"/>
          </a:p>
          <a:p>
            <a:pPr>
              <a:lnSpc>
                <a:spcPct val="90000"/>
              </a:lnSpc>
            </a:pPr>
            <a:r>
              <a:rPr lang="en-US" dirty="0"/>
              <a:t>Markov independence assumption</a:t>
            </a:r>
          </a:p>
        </p:txBody>
      </p:sp>
      <p:grpSp>
        <p:nvGrpSpPr>
          <p:cNvPr id="25" name="Group 24"/>
          <p:cNvGrpSpPr/>
          <p:nvPr/>
        </p:nvGrpSpPr>
        <p:grpSpPr>
          <a:xfrm>
            <a:off x="1905000" y="3352800"/>
            <a:ext cx="3962400" cy="2133600"/>
            <a:chOff x="130175" y="1600200"/>
            <a:chExt cx="8229600" cy="4267200"/>
          </a:xfrm>
        </p:grpSpPr>
        <p:sp>
          <p:nvSpPr>
            <p:cNvPr id="26" name="Oval 4"/>
            <p:cNvSpPr>
              <a:spLocks noChangeArrowheads="1"/>
            </p:cNvSpPr>
            <p:nvPr/>
          </p:nvSpPr>
          <p:spPr bwMode="auto">
            <a:xfrm>
              <a:off x="739775" y="2057400"/>
              <a:ext cx="1295400" cy="1219200"/>
            </a:xfrm>
            <a:prstGeom prst="ellipse">
              <a:avLst/>
            </a:prstGeom>
            <a:noFill/>
            <a:ln w="9525">
              <a:solidFill>
                <a:schemeClr val="accent2"/>
              </a:solidFill>
              <a:round/>
              <a:headEnd/>
              <a:tailEnd/>
            </a:ln>
            <a:effectLst/>
          </p:spPr>
          <p:txBody>
            <a:bodyPr wrap="none" anchor="ctr">
              <a:prstTxWarp prst="textNoShape">
                <a:avLst/>
              </a:prstTxWarp>
            </a:bodyPr>
            <a:lstStyle/>
            <a:p>
              <a:endParaRPr lang="en-US"/>
            </a:p>
          </p:txBody>
        </p:sp>
        <p:sp>
          <p:nvSpPr>
            <p:cNvPr id="27" name="Oval 5"/>
            <p:cNvSpPr>
              <a:spLocks noChangeArrowheads="1"/>
            </p:cNvSpPr>
            <p:nvPr/>
          </p:nvSpPr>
          <p:spPr bwMode="auto">
            <a:xfrm>
              <a:off x="4016375" y="2057400"/>
              <a:ext cx="1295400" cy="1219200"/>
            </a:xfrm>
            <a:prstGeom prst="ellipse">
              <a:avLst/>
            </a:prstGeom>
            <a:noFill/>
            <a:ln w="9525">
              <a:solidFill>
                <a:srgbClr val="0000FF"/>
              </a:solidFill>
              <a:round/>
              <a:headEnd/>
              <a:tailEnd/>
            </a:ln>
            <a:effectLst/>
          </p:spPr>
          <p:txBody>
            <a:bodyPr wrap="none" anchor="ctr">
              <a:prstTxWarp prst="textNoShape">
                <a:avLst/>
              </a:prstTxWarp>
            </a:bodyPr>
            <a:lstStyle/>
            <a:p>
              <a:endParaRPr lang="en-US"/>
            </a:p>
          </p:txBody>
        </p:sp>
        <p:sp>
          <p:nvSpPr>
            <p:cNvPr id="28" name="Oval 6"/>
            <p:cNvSpPr>
              <a:spLocks noChangeArrowheads="1"/>
            </p:cNvSpPr>
            <p:nvPr/>
          </p:nvSpPr>
          <p:spPr bwMode="auto">
            <a:xfrm>
              <a:off x="7064375" y="1981200"/>
              <a:ext cx="1295400" cy="1219200"/>
            </a:xfrm>
            <a:prstGeom prst="ellipse">
              <a:avLst/>
            </a:prstGeom>
            <a:noFill/>
            <a:ln w="9525">
              <a:solidFill>
                <a:srgbClr val="00FF00"/>
              </a:solidFill>
              <a:round/>
              <a:headEnd/>
              <a:tailEnd/>
            </a:ln>
            <a:effectLst/>
          </p:spPr>
          <p:txBody>
            <a:bodyPr wrap="none" anchor="ctr">
              <a:prstTxWarp prst="textNoShape">
                <a:avLst/>
              </a:prstTxWarp>
            </a:bodyPr>
            <a:lstStyle/>
            <a:p>
              <a:endParaRPr lang="en-US"/>
            </a:p>
          </p:txBody>
        </p:sp>
        <p:sp>
          <p:nvSpPr>
            <p:cNvPr id="29" name="Oval 7"/>
            <p:cNvSpPr>
              <a:spLocks noChangeArrowheads="1"/>
            </p:cNvSpPr>
            <p:nvPr/>
          </p:nvSpPr>
          <p:spPr bwMode="auto">
            <a:xfrm>
              <a:off x="3025775" y="4191000"/>
              <a:ext cx="1295400" cy="1219200"/>
            </a:xfrm>
            <a:prstGeom prst="ellipse">
              <a:avLst/>
            </a:prstGeom>
            <a:noFill/>
            <a:ln w="9525">
              <a:solidFill>
                <a:schemeClr val="bg2"/>
              </a:solidFill>
              <a:round/>
              <a:headEnd/>
              <a:tailEnd/>
            </a:ln>
            <a:effectLst/>
          </p:spPr>
          <p:txBody>
            <a:bodyPr wrap="none" anchor="ctr">
              <a:prstTxWarp prst="textNoShape">
                <a:avLst/>
              </a:prstTxWarp>
            </a:bodyPr>
            <a:lstStyle/>
            <a:p>
              <a:endParaRPr lang="en-US"/>
            </a:p>
          </p:txBody>
        </p:sp>
        <p:sp>
          <p:nvSpPr>
            <p:cNvPr id="30" name="Oval 8"/>
            <p:cNvSpPr>
              <a:spLocks noChangeArrowheads="1"/>
            </p:cNvSpPr>
            <p:nvPr/>
          </p:nvSpPr>
          <p:spPr bwMode="auto">
            <a:xfrm>
              <a:off x="5997575" y="4267200"/>
              <a:ext cx="1295400" cy="1219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 name="Line 13"/>
            <p:cNvSpPr>
              <a:spLocks noChangeShapeType="1"/>
            </p:cNvSpPr>
            <p:nvPr/>
          </p:nvSpPr>
          <p:spPr bwMode="auto">
            <a:xfrm>
              <a:off x="2035175" y="2590800"/>
              <a:ext cx="1981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6" name="Line 14"/>
            <p:cNvSpPr>
              <a:spLocks noChangeShapeType="1"/>
            </p:cNvSpPr>
            <p:nvPr/>
          </p:nvSpPr>
          <p:spPr bwMode="auto">
            <a:xfrm>
              <a:off x="5311775" y="2590800"/>
              <a:ext cx="1752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7" name="Line 15"/>
            <p:cNvSpPr>
              <a:spLocks noChangeShapeType="1"/>
            </p:cNvSpPr>
            <p:nvPr/>
          </p:nvSpPr>
          <p:spPr bwMode="auto">
            <a:xfrm>
              <a:off x="1730375" y="3200400"/>
              <a:ext cx="1447800" cy="12192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8" name="Line 16"/>
            <p:cNvSpPr>
              <a:spLocks noChangeShapeType="1"/>
            </p:cNvSpPr>
            <p:nvPr/>
          </p:nvSpPr>
          <p:spPr bwMode="auto">
            <a:xfrm flipH="1">
              <a:off x="4168775" y="3048000"/>
              <a:ext cx="3048000" cy="1371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9" name="Line 17"/>
            <p:cNvSpPr>
              <a:spLocks noChangeShapeType="1"/>
            </p:cNvSpPr>
            <p:nvPr/>
          </p:nvSpPr>
          <p:spPr bwMode="auto">
            <a:xfrm flipV="1">
              <a:off x="3635375" y="3200400"/>
              <a:ext cx="685800" cy="990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0" name="Line 18"/>
            <p:cNvSpPr>
              <a:spLocks noChangeShapeType="1"/>
            </p:cNvSpPr>
            <p:nvPr/>
          </p:nvSpPr>
          <p:spPr bwMode="auto">
            <a:xfrm flipH="1">
              <a:off x="6911975" y="3200400"/>
              <a:ext cx="609600" cy="10668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1" name="Line 19"/>
            <p:cNvSpPr>
              <a:spLocks noChangeShapeType="1"/>
            </p:cNvSpPr>
            <p:nvPr/>
          </p:nvSpPr>
          <p:spPr bwMode="auto">
            <a:xfrm flipH="1" flipV="1">
              <a:off x="4321175" y="4800600"/>
              <a:ext cx="1600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2" name="Line 20"/>
            <p:cNvSpPr>
              <a:spLocks noChangeShapeType="1"/>
            </p:cNvSpPr>
            <p:nvPr/>
          </p:nvSpPr>
          <p:spPr bwMode="auto">
            <a:xfrm>
              <a:off x="130175" y="2590800"/>
              <a:ext cx="609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3" name="Freeform 42"/>
            <p:cNvSpPr/>
            <p:nvPr/>
          </p:nvSpPr>
          <p:spPr bwMode="auto">
            <a:xfrm>
              <a:off x="9144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4" name="Freeform 43"/>
            <p:cNvSpPr/>
            <p:nvPr/>
          </p:nvSpPr>
          <p:spPr bwMode="auto">
            <a:xfrm>
              <a:off x="41910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5" name="Freeform 44"/>
            <p:cNvSpPr/>
            <p:nvPr/>
          </p:nvSpPr>
          <p:spPr bwMode="auto">
            <a:xfrm>
              <a:off x="7239000" y="16002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6" name="Freeform 45"/>
            <p:cNvSpPr/>
            <p:nvPr/>
          </p:nvSpPr>
          <p:spPr bwMode="auto">
            <a:xfrm flipV="1">
              <a:off x="3200400" y="52176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7" name="Freeform 46"/>
            <p:cNvSpPr/>
            <p:nvPr/>
          </p:nvSpPr>
          <p:spPr bwMode="auto">
            <a:xfrm flipV="1">
              <a:off x="6172200" y="52938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p:txBody>
          <a:bodyPr/>
          <a:lstStyle/>
          <a:p>
            <a:r>
              <a:rPr lang="en-US"/>
              <a:t>HMMs: Performing Extraction</a:t>
            </a:r>
          </a:p>
        </p:txBody>
      </p:sp>
      <p:sp>
        <p:nvSpPr>
          <p:cNvPr id="1364995" name="Rectangle 3"/>
          <p:cNvSpPr>
            <a:spLocks noGrp="1" noChangeArrowheads="1"/>
          </p:cNvSpPr>
          <p:nvPr>
            <p:ph type="body" sz="half" idx="1"/>
          </p:nvPr>
        </p:nvSpPr>
        <p:spPr>
          <a:xfrm>
            <a:off x="685800" y="1524000"/>
            <a:ext cx="7848600" cy="4572000"/>
          </a:xfrm>
        </p:spPr>
        <p:txBody>
          <a:bodyPr/>
          <a:lstStyle/>
          <a:p>
            <a:r>
              <a:rPr lang="en-US" sz="2000" dirty="0"/>
              <a:t>Given output words:</a:t>
            </a:r>
          </a:p>
          <a:p>
            <a:pPr lvl="1"/>
            <a:r>
              <a:rPr lang="en-US" sz="1800" dirty="0" err="1">
                <a:solidFill>
                  <a:srgbClr val="0000FF"/>
                </a:solidFill>
              </a:rPr>
              <a:t>fahlman</a:t>
            </a:r>
            <a:r>
              <a:rPr lang="en-US" sz="1800" dirty="0">
                <a:solidFill>
                  <a:srgbClr val="0000FF"/>
                </a:solidFill>
              </a:rPr>
              <a:t> </a:t>
            </a:r>
            <a:r>
              <a:rPr lang="en-US" sz="1800" dirty="0" err="1">
                <a:solidFill>
                  <a:srgbClr val="0000FF"/>
                </a:solidFill>
              </a:rPr>
              <a:t>s</a:t>
            </a:r>
            <a:r>
              <a:rPr lang="en-US" sz="1800" dirty="0">
                <a:solidFill>
                  <a:srgbClr val="0000FF"/>
                </a:solidFill>
              </a:rPr>
              <a:t> </a:t>
            </a:r>
            <a:r>
              <a:rPr lang="en-US" sz="1800" dirty="0" err="1">
                <a:solidFill>
                  <a:srgbClr val="0000FF"/>
                </a:solidFill>
              </a:rPr>
              <a:t>e</a:t>
            </a:r>
            <a:r>
              <a:rPr lang="en-US" sz="1800" dirty="0">
                <a:solidFill>
                  <a:srgbClr val="0000FF"/>
                </a:solidFill>
              </a:rPr>
              <a:t> 1991 the recurrent cascade correlation learning architecture nips 3 190 205</a:t>
            </a:r>
          </a:p>
          <a:p>
            <a:r>
              <a:rPr lang="en-US" sz="2000" dirty="0"/>
              <a:t>Find state sequence that maximizes:</a:t>
            </a:r>
          </a:p>
          <a:p>
            <a:endParaRPr lang="en-US" sz="2000" dirty="0"/>
          </a:p>
          <a:p>
            <a:endParaRPr lang="en-US" sz="2000" dirty="0"/>
          </a:p>
          <a:p>
            <a:endParaRPr lang="en-US" sz="2000" dirty="0" smtClean="0"/>
          </a:p>
          <a:p>
            <a:endParaRPr lang="en-US" sz="2000" b="1" i="1" dirty="0" smtClean="0"/>
          </a:p>
          <a:p>
            <a:endParaRPr lang="en-US" sz="2000" b="1" i="1" dirty="0" smtClean="0"/>
          </a:p>
          <a:p>
            <a:endParaRPr lang="en-US" sz="2000" b="1" i="1" dirty="0" smtClean="0"/>
          </a:p>
          <a:p>
            <a:r>
              <a:rPr lang="en-US" sz="2000" dirty="0"/>
              <a:t>Lots of </a:t>
            </a:r>
            <a:r>
              <a:rPr lang="en-US" sz="2000" dirty="0" smtClean="0"/>
              <a:t>possible </a:t>
            </a:r>
            <a:r>
              <a:rPr lang="en-US" sz="2000" dirty="0"/>
              <a:t>state sequences to test (5</a:t>
            </a:r>
            <a:r>
              <a:rPr lang="en-US" sz="2000" baseline="30000" dirty="0"/>
              <a:t>14</a:t>
            </a:r>
            <a:r>
              <a:rPr lang="en-US" sz="2000" dirty="0"/>
              <a:t>)</a:t>
            </a:r>
            <a:endParaRPr lang="en-US" sz="2000" dirty="0" smtClean="0"/>
          </a:p>
          <a:p>
            <a:pPr>
              <a:buNone/>
            </a:pPr>
            <a:endParaRPr lang="en-US" sz="2000" dirty="0" smtClean="0"/>
          </a:p>
        </p:txBody>
      </p:sp>
      <p:graphicFrame>
        <p:nvGraphicFramePr>
          <p:cNvPr id="1364996" name="Object 4"/>
          <p:cNvGraphicFramePr>
            <a:graphicFrameLocks noGrp="1" noChangeAspect="1"/>
          </p:cNvGraphicFramePr>
          <p:nvPr>
            <p:ph sz="half" idx="2"/>
          </p:nvPr>
        </p:nvGraphicFramePr>
        <p:xfrm>
          <a:off x="2374900" y="3119438"/>
          <a:ext cx="3797300" cy="995362"/>
        </p:xfrm>
        <a:graphic>
          <a:graphicData uri="http://schemas.openxmlformats.org/presentationml/2006/ole">
            <mc:AlternateContent xmlns:mc="http://schemas.openxmlformats.org/markup-compatibility/2006">
              <mc:Choice xmlns:v="urn:schemas-microsoft-com:vml" Requires="v">
                <p:oleObj spid="_x0000_s1365013" name="Equation" r:id="rId3" imgW="1307880" imgH="342720" progId="Equation.3">
                  <p:embed/>
                </p:oleObj>
              </mc:Choice>
              <mc:Fallback>
                <p:oleObj name="Equation" r:id="rId3" imgW="1307880" imgH="34272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900" y="3119438"/>
                        <a:ext cx="3797300" cy="99536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5" name="TextBox 4"/>
          <p:cNvSpPr txBox="1"/>
          <p:nvPr/>
        </p:nvSpPr>
        <p:spPr>
          <a:xfrm>
            <a:off x="2743200" y="4038600"/>
            <a:ext cx="2362200" cy="369332"/>
          </a:xfrm>
          <a:prstGeom prst="rect">
            <a:avLst/>
          </a:prstGeom>
          <a:noFill/>
        </p:spPr>
        <p:txBody>
          <a:bodyPr wrap="square" rtlCol="0">
            <a:spAutoFit/>
          </a:bodyPr>
          <a:lstStyle/>
          <a:p>
            <a:r>
              <a:rPr lang="en-US" dirty="0" smtClean="0">
                <a:solidFill>
                  <a:srgbClr val="0000FF"/>
                </a:solidFill>
              </a:rPr>
              <a:t>State transition</a:t>
            </a:r>
            <a:endParaRPr lang="en-US" dirty="0">
              <a:solidFill>
                <a:srgbClr val="0000FF"/>
              </a:solidFill>
            </a:endParaRPr>
          </a:p>
        </p:txBody>
      </p:sp>
      <p:sp>
        <p:nvSpPr>
          <p:cNvPr id="6" name="TextBox 5"/>
          <p:cNvSpPr txBox="1"/>
          <p:nvPr/>
        </p:nvSpPr>
        <p:spPr>
          <a:xfrm>
            <a:off x="4800600" y="4038600"/>
            <a:ext cx="2362200" cy="369332"/>
          </a:xfrm>
          <a:prstGeom prst="rect">
            <a:avLst/>
          </a:prstGeom>
          <a:noFill/>
        </p:spPr>
        <p:txBody>
          <a:bodyPr wrap="square" rtlCol="0">
            <a:spAutoFit/>
          </a:bodyPr>
          <a:lstStyle/>
          <a:p>
            <a:r>
              <a:rPr lang="en-US" dirty="0" smtClean="0">
                <a:solidFill>
                  <a:srgbClr val="0000FF"/>
                </a:solidFill>
              </a:rPr>
              <a:t>Output probabilities</a:t>
            </a:r>
            <a:endParaRPr lang="en-US" dirty="0">
              <a:solidFill>
                <a:srgbClr val="0000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Evaluation</a:t>
            </a:r>
            <a:endParaRPr lang="en-US" dirty="0"/>
          </a:p>
        </p:txBody>
      </p:sp>
      <p:sp>
        <p:nvSpPr>
          <p:cNvPr id="5" name="Content Placeholder 4"/>
          <p:cNvSpPr>
            <a:spLocks noGrp="1"/>
          </p:cNvSpPr>
          <p:nvPr>
            <p:ph sz="quarter" idx="1"/>
          </p:nvPr>
        </p:nvSpPr>
        <p:spPr/>
        <p:txBody>
          <a:bodyPr/>
          <a:lstStyle/>
          <a:p>
            <a:r>
              <a:rPr lang="en-US" dirty="0" smtClean="0"/>
              <a:t>precision</a:t>
            </a:r>
          </a:p>
          <a:p>
            <a:pPr lvl="1"/>
            <a:r>
              <a:rPr lang="en-US" dirty="0" smtClean="0"/>
              <a:t>of those we identified, how many were correct?</a:t>
            </a:r>
          </a:p>
          <a:p>
            <a:r>
              <a:rPr lang="en-US" dirty="0" smtClean="0"/>
              <a:t>recall</a:t>
            </a:r>
          </a:p>
          <a:p>
            <a:pPr lvl="1"/>
            <a:r>
              <a:rPr lang="en-US" dirty="0" smtClean="0"/>
              <a:t>what fraction of the correct ones did we identify?</a:t>
            </a:r>
          </a:p>
          <a:p>
            <a:r>
              <a:rPr lang="en-US" dirty="0" smtClean="0"/>
              <a:t>F1</a:t>
            </a:r>
          </a:p>
          <a:p>
            <a:pPr lvl="1"/>
            <a:r>
              <a:rPr lang="en-US" dirty="0" smtClean="0"/>
              <a:t>blend of precision and recall</a:t>
            </a:r>
          </a:p>
          <a:p>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Evaluation</a:t>
            </a:r>
            <a:endParaRPr lang="en-US" dirty="0"/>
          </a:p>
        </p:txBody>
      </p:sp>
      <p:sp>
        <p:nvSpPr>
          <p:cNvPr id="4" name="Rectangle 3"/>
          <p:cNvSpPr/>
          <p:nvPr/>
        </p:nvSpPr>
        <p:spPr>
          <a:xfrm>
            <a:off x="838200" y="2438400"/>
            <a:ext cx="7848600" cy="523220"/>
          </a:xfrm>
          <a:prstGeom prst="rect">
            <a:avLst/>
          </a:prstGeom>
        </p:spPr>
        <p:txBody>
          <a:bodyPr wrap="square">
            <a:spAutoFit/>
          </a:bodyPr>
          <a:lstStyle/>
          <a:p>
            <a:r>
              <a:rPr lang="en-US" sz="2800" dirty="0" err="1" smtClean="0">
                <a:solidFill>
                  <a:schemeClr val="accent2"/>
                </a:solidFill>
              </a:rPr>
              <a:t>Fahlman</a:t>
            </a:r>
            <a:r>
              <a:rPr lang="en-US" sz="2800" dirty="0" smtClean="0">
                <a:solidFill>
                  <a:schemeClr val="accent2"/>
                </a:solidFill>
              </a:rPr>
              <a:t>, S. E.</a:t>
            </a:r>
            <a:r>
              <a:rPr lang="en-US" sz="2800" dirty="0" smtClean="0"/>
              <a:t> </a:t>
            </a:r>
            <a:r>
              <a:rPr lang="en-US" sz="2800" dirty="0" smtClean="0">
                <a:solidFill>
                  <a:schemeClr val="bg2"/>
                </a:solidFill>
              </a:rPr>
              <a:t>(1991)</a:t>
            </a:r>
            <a:r>
              <a:rPr lang="en-US" sz="2800" dirty="0" smtClean="0"/>
              <a:t> </a:t>
            </a:r>
            <a:r>
              <a:rPr lang="en-US" sz="2800" dirty="0" smtClean="0">
                <a:solidFill>
                  <a:srgbClr val="0000FF"/>
                </a:solidFill>
              </a:rPr>
              <a:t>The recurrent cascade</a:t>
            </a:r>
            <a:endParaRPr lang="en-US" sz="2800" dirty="0"/>
          </a:p>
        </p:txBody>
      </p:sp>
      <p:sp>
        <p:nvSpPr>
          <p:cNvPr id="5" name="TextBox 4"/>
          <p:cNvSpPr txBox="1"/>
          <p:nvPr/>
        </p:nvSpPr>
        <p:spPr>
          <a:xfrm>
            <a:off x="1066800" y="2057400"/>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6" name="TextBox 5"/>
          <p:cNvSpPr txBox="1"/>
          <p:nvPr/>
        </p:nvSpPr>
        <p:spPr>
          <a:xfrm>
            <a:off x="2449989" y="2069068"/>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7" name="TextBox 6"/>
          <p:cNvSpPr txBox="1"/>
          <p:nvPr/>
        </p:nvSpPr>
        <p:spPr>
          <a:xfrm>
            <a:off x="3581400" y="2057400"/>
            <a:ext cx="672455" cy="369332"/>
          </a:xfrm>
          <a:prstGeom prst="rect">
            <a:avLst/>
          </a:prstGeom>
          <a:noFill/>
        </p:spPr>
        <p:txBody>
          <a:bodyPr wrap="none" rtlCol="0">
            <a:spAutoFit/>
          </a:bodyPr>
          <a:lstStyle/>
          <a:p>
            <a:r>
              <a:rPr lang="en-US" dirty="0" smtClean="0">
                <a:solidFill>
                  <a:srgbClr val="996633"/>
                </a:solidFill>
              </a:rPr>
              <a:t>year</a:t>
            </a:r>
            <a:endParaRPr lang="en-US" dirty="0">
              <a:solidFill>
                <a:srgbClr val="996633"/>
              </a:solidFill>
            </a:endParaRPr>
          </a:p>
        </p:txBody>
      </p:sp>
      <p:sp>
        <p:nvSpPr>
          <p:cNvPr id="8" name="TextBox 7"/>
          <p:cNvSpPr txBox="1"/>
          <p:nvPr/>
        </p:nvSpPr>
        <p:spPr>
          <a:xfrm>
            <a:off x="4662753" y="20690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9" name="TextBox 8"/>
          <p:cNvSpPr txBox="1"/>
          <p:nvPr/>
        </p:nvSpPr>
        <p:spPr>
          <a:xfrm>
            <a:off x="5729553" y="20690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0" name="TextBox 9"/>
          <p:cNvSpPr txBox="1"/>
          <p:nvPr/>
        </p:nvSpPr>
        <p:spPr>
          <a:xfrm>
            <a:off x="7329753" y="20574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1" name="Rectangle 10"/>
          <p:cNvSpPr/>
          <p:nvPr/>
        </p:nvSpPr>
        <p:spPr>
          <a:xfrm>
            <a:off x="914400" y="4876800"/>
            <a:ext cx="7848600" cy="523220"/>
          </a:xfrm>
          <a:prstGeom prst="rect">
            <a:avLst/>
          </a:prstGeom>
        </p:spPr>
        <p:txBody>
          <a:bodyPr wrap="square">
            <a:spAutoFit/>
          </a:bodyPr>
          <a:lstStyle/>
          <a:p>
            <a:r>
              <a:rPr lang="en-US" sz="2800" dirty="0" err="1" smtClean="0">
                <a:solidFill>
                  <a:schemeClr val="accent2"/>
                </a:solidFill>
              </a:rPr>
              <a:t>Fahlman</a:t>
            </a:r>
            <a:r>
              <a:rPr lang="en-US" sz="2800" dirty="0" smtClean="0">
                <a:solidFill>
                  <a:schemeClr val="accent2"/>
                </a:solidFill>
              </a:rPr>
              <a:t>, </a:t>
            </a:r>
            <a:r>
              <a:rPr lang="en-US" sz="2800" dirty="0" smtClean="0">
                <a:solidFill>
                  <a:srgbClr val="000000"/>
                </a:solidFill>
              </a:rPr>
              <a:t>S. E. </a:t>
            </a:r>
            <a:r>
              <a:rPr lang="en-US" sz="2800" dirty="0" smtClean="0">
                <a:solidFill>
                  <a:schemeClr val="bg2"/>
                </a:solidFill>
              </a:rPr>
              <a:t>(1991)</a:t>
            </a:r>
            <a:r>
              <a:rPr lang="en-US" sz="2800" dirty="0" smtClean="0"/>
              <a:t> </a:t>
            </a:r>
            <a:r>
              <a:rPr lang="en-US" sz="2800" dirty="0" smtClean="0">
                <a:solidFill>
                  <a:srgbClr val="0000FF"/>
                </a:solidFill>
              </a:rPr>
              <a:t>The recurrent cascade</a:t>
            </a:r>
            <a:endParaRPr lang="en-US" sz="2800" dirty="0"/>
          </a:p>
        </p:txBody>
      </p:sp>
      <p:sp>
        <p:nvSpPr>
          <p:cNvPr id="12" name="TextBox 11"/>
          <p:cNvSpPr txBox="1"/>
          <p:nvPr/>
        </p:nvSpPr>
        <p:spPr>
          <a:xfrm>
            <a:off x="1143000" y="4495800"/>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13" name="TextBox 12"/>
          <p:cNvSpPr txBox="1"/>
          <p:nvPr/>
        </p:nvSpPr>
        <p:spPr>
          <a:xfrm>
            <a:off x="2526189" y="4507468"/>
            <a:ext cx="851803" cy="369332"/>
          </a:xfrm>
          <a:prstGeom prst="rect">
            <a:avLst/>
          </a:prstGeom>
          <a:noFill/>
        </p:spPr>
        <p:txBody>
          <a:bodyPr wrap="none" rtlCol="0">
            <a:spAutoFit/>
          </a:bodyPr>
          <a:lstStyle/>
          <a:p>
            <a:r>
              <a:rPr lang="en-US" dirty="0" smtClean="0"/>
              <a:t>pages</a:t>
            </a:r>
            <a:endParaRPr lang="en-US" dirty="0"/>
          </a:p>
        </p:txBody>
      </p:sp>
      <p:sp>
        <p:nvSpPr>
          <p:cNvPr id="14" name="TextBox 13"/>
          <p:cNvSpPr txBox="1"/>
          <p:nvPr/>
        </p:nvSpPr>
        <p:spPr>
          <a:xfrm>
            <a:off x="3657600" y="4495800"/>
            <a:ext cx="672455" cy="369332"/>
          </a:xfrm>
          <a:prstGeom prst="rect">
            <a:avLst/>
          </a:prstGeom>
          <a:noFill/>
        </p:spPr>
        <p:txBody>
          <a:bodyPr wrap="none" rtlCol="0">
            <a:spAutoFit/>
          </a:bodyPr>
          <a:lstStyle/>
          <a:p>
            <a:r>
              <a:rPr lang="en-US" dirty="0" smtClean="0">
                <a:solidFill>
                  <a:srgbClr val="996633"/>
                </a:solidFill>
              </a:rPr>
              <a:t>year</a:t>
            </a:r>
            <a:endParaRPr lang="en-US" dirty="0">
              <a:solidFill>
                <a:srgbClr val="996633"/>
              </a:solidFill>
            </a:endParaRPr>
          </a:p>
        </p:txBody>
      </p:sp>
      <p:sp>
        <p:nvSpPr>
          <p:cNvPr id="15" name="TextBox 14"/>
          <p:cNvSpPr txBox="1"/>
          <p:nvPr/>
        </p:nvSpPr>
        <p:spPr>
          <a:xfrm>
            <a:off x="4738953" y="4507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6" name="TextBox 15"/>
          <p:cNvSpPr txBox="1"/>
          <p:nvPr/>
        </p:nvSpPr>
        <p:spPr>
          <a:xfrm>
            <a:off x="5805753" y="4507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7" name="TextBox 16"/>
          <p:cNvSpPr txBox="1"/>
          <p:nvPr/>
        </p:nvSpPr>
        <p:spPr>
          <a:xfrm>
            <a:off x="7405953" y="44958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8" name="TextBox 17"/>
          <p:cNvSpPr txBox="1"/>
          <p:nvPr/>
        </p:nvSpPr>
        <p:spPr>
          <a:xfrm>
            <a:off x="76200" y="1600200"/>
            <a:ext cx="2286000" cy="400110"/>
          </a:xfrm>
          <a:prstGeom prst="rect">
            <a:avLst/>
          </a:prstGeom>
          <a:noFill/>
        </p:spPr>
        <p:txBody>
          <a:bodyPr wrap="square" rtlCol="0">
            <a:spAutoFit/>
          </a:bodyPr>
          <a:lstStyle/>
          <a:p>
            <a:r>
              <a:rPr lang="en-US" sz="2000" dirty="0" smtClean="0"/>
              <a:t>Ground truth</a:t>
            </a:r>
            <a:endParaRPr lang="en-US" sz="2000" dirty="0"/>
          </a:p>
        </p:txBody>
      </p:sp>
      <p:sp>
        <p:nvSpPr>
          <p:cNvPr id="19" name="TextBox 18"/>
          <p:cNvSpPr txBox="1"/>
          <p:nvPr/>
        </p:nvSpPr>
        <p:spPr>
          <a:xfrm>
            <a:off x="152400" y="3733800"/>
            <a:ext cx="1600200" cy="400110"/>
          </a:xfrm>
          <a:prstGeom prst="rect">
            <a:avLst/>
          </a:prstGeom>
          <a:noFill/>
        </p:spPr>
        <p:txBody>
          <a:bodyPr wrap="square" rtlCol="0">
            <a:spAutoFit/>
          </a:bodyPr>
          <a:lstStyle/>
          <a:p>
            <a:r>
              <a:rPr lang="en-US" sz="2000" dirty="0" smtClean="0"/>
              <a:t>System</a:t>
            </a:r>
            <a:endParaRPr lang="en-US" sz="2000" dirty="0"/>
          </a:p>
        </p:txBody>
      </p:sp>
      <p:sp>
        <p:nvSpPr>
          <p:cNvPr id="20" name="TextBox 19"/>
          <p:cNvSpPr txBox="1"/>
          <p:nvPr/>
        </p:nvSpPr>
        <p:spPr>
          <a:xfrm>
            <a:off x="1143000" y="5867400"/>
            <a:ext cx="6019800" cy="461665"/>
          </a:xfrm>
          <a:prstGeom prst="rect">
            <a:avLst/>
          </a:prstGeom>
          <a:noFill/>
        </p:spPr>
        <p:txBody>
          <a:bodyPr wrap="square" rtlCol="0">
            <a:spAutoFit/>
          </a:bodyPr>
          <a:lstStyle/>
          <a:p>
            <a:r>
              <a:rPr lang="en-US" sz="2400" dirty="0" smtClean="0">
                <a:solidFill>
                  <a:srgbClr val="FF0000"/>
                </a:solidFill>
              </a:rPr>
              <a:t>How should we calculate precision?</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Evaluation</a:t>
            </a:r>
            <a:endParaRPr lang="en-US" dirty="0"/>
          </a:p>
        </p:txBody>
      </p:sp>
      <p:sp>
        <p:nvSpPr>
          <p:cNvPr id="4" name="Rectangle 3"/>
          <p:cNvSpPr/>
          <p:nvPr/>
        </p:nvSpPr>
        <p:spPr>
          <a:xfrm>
            <a:off x="838200" y="2438400"/>
            <a:ext cx="7848600" cy="523220"/>
          </a:xfrm>
          <a:prstGeom prst="rect">
            <a:avLst/>
          </a:prstGeom>
        </p:spPr>
        <p:txBody>
          <a:bodyPr wrap="square">
            <a:spAutoFit/>
          </a:bodyPr>
          <a:lstStyle/>
          <a:p>
            <a:r>
              <a:rPr lang="en-US" sz="2800" dirty="0" err="1" smtClean="0">
                <a:solidFill>
                  <a:schemeClr val="accent2"/>
                </a:solidFill>
              </a:rPr>
              <a:t>Fahlman</a:t>
            </a:r>
            <a:r>
              <a:rPr lang="en-US" sz="2800" dirty="0" smtClean="0">
                <a:solidFill>
                  <a:schemeClr val="accent2"/>
                </a:solidFill>
              </a:rPr>
              <a:t>, S. E.</a:t>
            </a:r>
            <a:r>
              <a:rPr lang="en-US" sz="2800" dirty="0" smtClean="0"/>
              <a:t> </a:t>
            </a:r>
            <a:r>
              <a:rPr lang="en-US" sz="2800" dirty="0" smtClean="0">
                <a:solidFill>
                  <a:schemeClr val="bg2"/>
                </a:solidFill>
              </a:rPr>
              <a:t>(1991)</a:t>
            </a:r>
            <a:r>
              <a:rPr lang="en-US" sz="2800" dirty="0" smtClean="0"/>
              <a:t> </a:t>
            </a:r>
            <a:r>
              <a:rPr lang="en-US" sz="2800" dirty="0" smtClean="0">
                <a:solidFill>
                  <a:srgbClr val="0000FF"/>
                </a:solidFill>
              </a:rPr>
              <a:t>The recurrent cascade</a:t>
            </a:r>
            <a:endParaRPr lang="en-US" sz="2800" dirty="0"/>
          </a:p>
        </p:txBody>
      </p:sp>
      <p:sp>
        <p:nvSpPr>
          <p:cNvPr id="5" name="TextBox 4"/>
          <p:cNvSpPr txBox="1"/>
          <p:nvPr/>
        </p:nvSpPr>
        <p:spPr>
          <a:xfrm>
            <a:off x="1066800" y="2057400"/>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6" name="TextBox 5"/>
          <p:cNvSpPr txBox="1"/>
          <p:nvPr/>
        </p:nvSpPr>
        <p:spPr>
          <a:xfrm>
            <a:off x="2449989" y="2069068"/>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7" name="TextBox 6"/>
          <p:cNvSpPr txBox="1"/>
          <p:nvPr/>
        </p:nvSpPr>
        <p:spPr>
          <a:xfrm>
            <a:off x="3581400" y="2057400"/>
            <a:ext cx="672455" cy="369332"/>
          </a:xfrm>
          <a:prstGeom prst="rect">
            <a:avLst/>
          </a:prstGeom>
          <a:noFill/>
        </p:spPr>
        <p:txBody>
          <a:bodyPr wrap="none" rtlCol="0">
            <a:spAutoFit/>
          </a:bodyPr>
          <a:lstStyle/>
          <a:p>
            <a:r>
              <a:rPr lang="en-US" dirty="0" smtClean="0">
                <a:solidFill>
                  <a:srgbClr val="996633"/>
                </a:solidFill>
              </a:rPr>
              <a:t>year</a:t>
            </a:r>
            <a:endParaRPr lang="en-US" dirty="0">
              <a:solidFill>
                <a:srgbClr val="996633"/>
              </a:solidFill>
            </a:endParaRPr>
          </a:p>
        </p:txBody>
      </p:sp>
      <p:sp>
        <p:nvSpPr>
          <p:cNvPr id="8" name="TextBox 7"/>
          <p:cNvSpPr txBox="1"/>
          <p:nvPr/>
        </p:nvSpPr>
        <p:spPr>
          <a:xfrm>
            <a:off x="4662753" y="20690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9" name="TextBox 8"/>
          <p:cNvSpPr txBox="1"/>
          <p:nvPr/>
        </p:nvSpPr>
        <p:spPr>
          <a:xfrm>
            <a:off x="5729553" y="20690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0" name="TextBox 9"/>
          <p:cNvSpPr txBox="1"/>
          <p:nvPr/>
        </p:nvSpPr>
        <p:spPr>
          <a:xfrm>
            <a:off x="7329753" y="20574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1" name="Rectangle 10"/>
          <p:cNvSpPr/>
          <p:nvPr/>
        </p:nvSpPr>
        <p:spPr>
          <a:xfrm>
            <a:off x="914400" y="4876800"/>
            <a:ext cx="7848600" cy="523220"/>
          </a:xfrm>
          <a:prstGeom prst="rect">
            <a:avLst/>
          </a:prstGeom>
        </p:spPr>
        <p:txBody>
          <a:bodyPr wrap="square">
            <a:spAutoFit/>
          </a:bodyPr>
          <a:lstStyle/>
          <a:p>
            <a:r>
              <a:rPr lang="en-US" sz="2800" dirty="0" err="1" smtClean="0">
                <a:solidFill>
                  <a:schemeClr val="accent2"/>
                </a:solidFill>
              </a:rPr>
              <a:t>Fahlman</a:t>
            </a:r>
            <a:r>
              <a:rPr lang="en-US" sz="2800" dirty="0" smtClean="0">
                <a:solidFill>
                  <a:schemeClr val="accent2"/>
                </a:solidFill>
              </a:rPr>
              <a:t>, </a:t>
            </a:r>
            <a:r>
              <a:rPr lang="en-US" sz="2800" dirty="0" smtClean="0">
                <a:solidFill>
                  <a:srgbClr val="000000"/>
                </a:solidFill>
              </a:rPr>
              <a:t>S. E. </a:t>
            </a:r>
            <a:r>
              <a:rPr lang="en-US" sz="2800" dirty="0" smtClean="0">
                <a:solidFill>
                  <a:schemeClr val="bg2"/>
                </a:solidFill>
              </a:rPr>
              <a:t>(1991)</a:t>
            </a:r>
            <a:r>
              <a:rPr lang="en-US" sz="2800" dirty="0" smtClean="0"/>
              <a:t> </a:t>
            </a:r>
            <a:r>
              <a:rPr lang="en-US" sz="2800" dirty="0" smtClean="0">
                <a:solidFill>
                  <a:srgbClr val="0000FF"/>
                </a:solidFill>
              </a:rPr>
              <a:t>The recurrent cascade</a:t>
            </a:r>
            <a:endParaRPr lang="en-US" sz="2800" dirty="0"/>
          </a:p>
        </p:txBody>
      </p:sp>
      <p:sp>
        <p:nvSpPr>
          <p:cNvPr id="12" name="TextBox 11"/>
          <p:cNvSpPr txBox="1"/>
          <p:nvPr/>
        </p:nvSpPr>
        <p:spPr>
          <a:xfrm>
            <a:off x="1143000" y="4495800"/>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13" name="TextBox 12"/>
          <p:cNvSpPr txBox="1"/>
          <p:nvPr/>
        </p:nvSpPr>
        <p:spPr>
          <a:xfrm>
            <a:off x="2526189" y="4507468"/>
            <a:ext cx="851803" cy="369332"/>
          </a:xfrm>
          <a:prstGeom prst="rect">
            <a:avLst/>
          </a:prstGeom>
          <a:noFill/>
        </p:spPr>
        <p:txBody>
          <a:bodyPr wrap="none" rtlCol="0">
            <a:spAutoFit/>
          </a:bodyPr>
          <a:lstStyle/>
          <a:p>
            <a:r>
              <a:rPr lang="en-US" dirty="0" smtClean="0"/>
              <a:t>pages</a:t>
            </a:r>
            <a:endParaRPr lang="en-US" dirty="0"/>
          </a:p>
        </p:txBody>
      </p:sp>
      <p:sp>
        <p:nvSpPr>
          <p:cNvPr id="14" name="TextBox 13"/>
          <p:cNvSpPr txBox="1"/>
          <p:nvPr/>
        </p:nvSpPr>
        <p:spPr>
          <a:xfrm>
            <a:off x="3657600" y="4495800"/>
            <a:ext cx="672455" cy="369332"/>
          </a:xfrm>
          <a:prstGeom prst="rect">
            <a:avLst/>
          </a:prstGeom>
          <a:noFill/>
        </p:spPr>
        <p:txBody>
          <a:bodyPr wrap="none" rtlCol="0">
            <a:spAutoFit/>
          </a:bodyPr>
          <a:lstStyle/>
          <a:p>
            <a:r>
              <a:rPr lang="en-US" dirty="0" smtClean="0">
                <a:solidFill>
                  <a:srgbClr val="996633"/>
                </a:solidFill>
              </a:rPr>
              <a:t>year</a:t>
            </a:r>
            <a:endParaRPr lang="en-US" dirty="0">
              <a:solidFill>
                <a:srgbClr val="996633"/>
              </a:solidFill>
            </a:endParaRPr>
          </a:p>
        </p:txBody>
      </p:sp>
      <p:sp>
        <p:nvSpPr>
          <p:cNvPr id="15" name="TextBox 14"/>
          <p:cNvSpPr txBox="1"/>
          <p:nvPr/>
        </p:nvSpPr>
        <p:spPr>
          <a:xfrm>
            <a:off x="4738953" y="4507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6" name="TextBox 15"/>
          <p:cNvSpPr txBox="1"/>
          <p:nvPr/>
        </p:nvSpPr>
        <p:spPr>
          <a:xfrm>
            <a:off x="5805753" y="4507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7" name="TextBox 16"/>
          <p:cNvSpPr txBox="1"/>
          <p:nvPr/>
        </p:nvSpPr>
        <p:spPr>
          <a:xfrm>
            <a:off x="7405953" y="44958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8" name="TextBox 17"/>
          <p:cNvSpPr txBox="1"/>
          <p:nvPr/>
        </p:nvSpPr>
        <p:spPr>
          <a:xfrm>
            <a:off x="76200" y="1600200"/>
            <a:ext cx="2286000" cy="400110"/>
          </a:xfrm>
          <a:prstGeom prst="rect">
            <a:avLst/>
          </a:prstGeom>
          <a:noFill/>
        </p:spPr>
        <p:txBody>
          <a:bodyPr wrap="square" rtlCol="0">
            <a:spAutoFit/>
          </a:bodyPr>
          <a:lstStyle/>
          <a:p>
            <a:r>
              <a:rPr lang="en-US" sz="2000" dirty="0" smtClean="0"/>
              <a:t>Ground truth</a:t>
            </a:r>
            <a:endParaRPr lang="en-US" sz="2000" dirty="0"/>
          </a:p>
        </p:txBody>
      </p:sp>
      <p:sp>
        <p:nvSpPr>
          <p:cNvPr id="19" name="TextBox 18"/>
          <p:cNvSpPr txBox="1"/>
          <p:nvPr/>
        </p:nvSpPr>
        <p:spPr>
          <a:xfrm>
            <a:off x="152400" y="3733800"/>
            <a:ext cx="1600200" cy="400110"/>
          </a:xfrm>
          <a:prstGeom prst="rect">
            <a:avLst/>
          </a:prstGeom>
          <a:noFill/>
        </p:spPr>
        <p:txBody>
          <a:bodyPr wrap="square" rtlCol="0">
            <a:spAutoFit/>
          </a:bodyPr>
          <a:lstStyle/>
          <a:p>
            <a:r>
              <a:rPr lang="en-US" sz="2000" dirty="0" smtClean="0"/>
              <a:t>System</a:t>
            </a:r>
            <a:endParaRPr lang="en-US" sz="2000" dirty="0"/>
          </a:p>
        </p:txBody>
      </p:sp>
      <p:sp>
        <p:nvSpPr>
          <p:cNvPr id="21" name="TextBox 20"/>
          <p:cNvSpPr txBox="1"/>
          <p:nvPr/>
        </p:nvSpPr>
        <p:spPr>
          <a:xfrm>
            <a:off x="914400" y="5943600"/>
            <a:ext cx="4800600" cy="461665"/>
          </a:xfrm>
          <a:prstGeom prst="rect">
            <a:avLst/>
          </a:prstGeom>
          <a:noFill/>
        </p:spPr>
        <p:txBody>
          <a:bodyPr wrap="square" rtlCol="0">
            <a:spAutoFit/>
          </a:bodyPr>
          <a:lstStyle/>
          <a:p>
            <a:r>
              <a:rPr lang="en-US" sz="2400" dirty="0" smtClean="0">
                <a:solidFill>
                  <a:srgbClr val="FF0000"/>
                </a:solidFill>
              </a:rPr>
              <a:t>5/6?    2/3?  something else?</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0"/>
            <a:ext cx="7772400" cy="1143000"/>
          </a:xfrm>
        </p:spPr>
        <p:txBody>
          <a:bodyPr/>
          <a:lstStyle/>
          <a:p>
            <a:r>
              <a:rPr lang="en-US" dirty="0" smtClean="0"/>
              <a:t>Data regularity is important!</a:t>
            </a:r>
            <a:endParaRPr lang="en-US" dirty="0"/>
          </a:p>
        </p:txBody>
      </p:sp>
      <p:sp>
        <p:nvSpPr>
          <p:cNvPr id="47107" name="Rectangle 3"/>
          <p:cNvSpPr>
            <a:spLocks noGrp="1" noChangeArrowheads="1"/>
          </p:cNvSpPr>
          <p:nvPr>
            <p:ph sz="quarter" idx="1"/>
          </p:nvPr>
        </p:nvSpPr>
        <p:spPr>
          <a:xfrm>
            <a:off x="533400" y="4495800"/>
            <a:ext cx="7802563" cy="2133600"/>
          </a:xfrm>
        </p:spPr>
        <p:txBody>
          <a:bodyPr/>
          <a:lstStyle/>
          <a:p>
            <a:pPr>
              <a:lnSpc>
                <a:spcPct val="90000"/>
              </a:lnSpc>
            </a:pPr>
            <a:r>
              <a:rPr lang="en-US" dirty="0"/>
              <a:t>As the regularity decreases, so does the </a:t>
            </a:r>
            <a:r>
              <a:rPr lang="en-US" dirty="0" smtClean="0"/>
              <a:t>performance</a:t>
            </a:r>
            <a:endParaRPr lang="en-US" dirty="0"/>
          </a:p>
        </p:txBody>
      </p:sp>
      <p:grpSp>
        <p:nvGrpSpPr>
          <p:cNvPr id="2" name="Group 32"/>
          <p:cNvGrpSpPr>
            <a:grpSpLocks/>
          </p:cNvGrpSpPr>
          <p:nvPr/>
        </p:nvGrpSpPr>
        <p:grpSpPr bwMode="auto">
          <a:xfrm>
            <a:off x="5791200" y="1752600"/>
            <a:ext cx="2743200" cy="2133600"/>
            <a:chOff x="3744" y="816"/>
            <a:chExt cx="1992" cy="1549"/>
          </a:xfrm>
        </p:grpSpPr>
        <p:graphicFrame>
          <p:nvGraphicFramePr>
            <p:cNvPr id="47122" name="Object 18"/>
            <p:cNvGraphicFramePr>
              <a:graphicFrameLocks noChangeAspect="1"/>
            </p:cNvGraphicFramePr>
            <p:nvPr/>
          </p:nvGraphicFramePr>
          <p:xfrm>
            <a:off x="3744" y="871"/>
            <a:ext cx="1992" cy="1494"/>
          </p:xfrm>
          <a:graphic>
            <a:graphicData uri="http://schemas.openxmlformats.org/presentationml/2006/ole">
              <mc:AlternateContent xmlns:mc="http://schemas.openxmlformats.org/markup-compatibility/2006">
                <mc:Choice xmlns:v="urn:schemas-microsoft-com:vml" Requires="v">
                  <p:oleObj spid="_x0000_s1430622" name="Chart" r:id="rId3" imgW="2743200" imgH="2057400" progId="Excel.Sheet.8">
                    <p:embed/>
                  </p:oleObj>
                </mc:Choice>
                <mc:Fallback>
                  <p:oleObj name="Chart" r:id="rId3" imgW="2743200" imgH="2057400" progId="Excel.Sheet.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871"/>
                          <a:ext cx="1992" cy="1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3" name="Text Box 19"/>
            <p:cNvSpPr txBox="1">
              <a:spLocks noChangeArrowheads="1"/>
            </p:cNvSpPr>
            <p:nvPr/>
          </p:nvSpPr>
          <p:spPr bwMode="auto">
            <a:xfrm>
              <a:off x="4091" y="816"/>
              <a:ext cx="1534" cy="204"/>
            </a:xfrm>
            <a:prstGeom prst="rect">
              <a:avLst/>
            </a:prstGeom>
            <a:noFill/>
            <a:ln w="9525">
              <a:noFill/>
              <a:miter lim="800000"/>
              <a:headEnd/>
              <a:tailEnd/>
            </a:ln>
          </p:spPr>
          <p:txBody>
            <a:bodyPr lIns="0" rIns="0">
              <a:prstTxWarp prst="textNoShape">
                <a:avLst/>
              </a:prstTxWarp>
            </a:bodyPr>
            <a:lstStyle/>
            <a:p>
              <a:pPr algn="ctr" eaLnBrk="0" hangingPunct="0"/>
              <a:r>
                <a:rPr lang="en-US" sz="1400" b="1">
                  <a:latin typeface="Arial" pitchFamily="-107" charset="0"/>
                </a:rPr>
                <a:t>Natural text</a:t>
              </a:r>
            </a:p>
          </p:txBody>
        </p:sp>
      </p:grpSp>
      <p:grpSp>
        <p:nvGrpSpPr>
          <p:cNvPr id="3" name="Group 21"/>
          <p:cNvGrpSpPr>
            <a:grpSpLocks/>
          </p:cNvGrpSpPr>
          <p:nvPr/>
        </p:nvGrpSpPr>
        <p:grpSpPr bwMode="auto">
          <a:xfrm>
            <a:off x="381000" y="1676400"/>
            <a:ext cx="2895600" cy="2251075"/>
            <a:chOff x="336" y="1056"/>
            <a:chExt cx="1728" cy="1344"/>
          </a:xfrm>
        </p:grpSpPr>
        <p:pic>
          <p:nvPicPr>
            <p:cNvPr id="47126" name="Picture 22"/>
            <p:cNvPicPr>
              <a:picLocks noChangeAspect="1" noChangeArrowheads="1"/>
            </p:cNvPicPr>
            <p:nvPr/>
          </p:nvPicPr>
          <p:blipFill>
            <a:blip r:embed="rId5"/>
            <a:srcRect/>
            <a:stretch>
              <a:fillRect/>
            </a:stretch>
          </p:blipFill>
          <p:spPr bwMode="auto">
            <a:xfrm>
              <a:off x="336" y="1104"/>
              <a:ext cx="1728" cy="1296"/>
            </a:xfrm>
            <a:prstGeom prst="rect">
              <a:avLst/>
            </a:prstGeom>
            <a:noFill/>
          </p:spPr>
        </p:pic>
        <p:sp>
          <p:nvSpPr>
            <p:cNvPr id="47127" name="Text Box 23"/>
            <p:cNvSpPr txBox="1">
              <a:spLocks noChangeArrowheads="1"/>
            </p:cNvSpPr>
            <p:nvPr/>
          </p:nvSpPr>
          <p:spPr bwMode="auto">
            <a:xfrm>
              <a:off x="624" y="1056"/>
              <a:ext cx="1330" cy="178"/>
            </a:xfrm>
            <a:prstGeom prst="rect">
              <a:avLst/>
            </a:prstGeom>
            <a:noFill/>
            <a:ln w="9525">
              <a:noFill/>
              <a:miter lim="800000"/>
              <a:headEnd/>
              <a:tailEnd/>
            </a:ln>
          </p:spPr>
          <p:txBody>
            <a:bodyPr lIns="0" rIns="0">
              <a:prstTxWarp prst="textNoShape">
                <a:avLst/>
              </a:prstTxWarp>
            </a:bodyPr>
            <a:lstStyle/>
            <a:p>
              <a:pPr algn="ctr" eaLnBrk="0" hangingPunct="0"/>
              <a:r>
                <a:rPr lang="en-US" sz="1400" b="1">
                  <a:latin typeface="Arial" pitchFamily="-107" charset="0"/>
                </a:rPr>
                <a:t>Highly structured</a:t>
              </a:r>
            </a:p>
          </p:txBody>
        </p:sp>
      </p:grpSp>
      <p:grpSp>
        <p:nvGrpSpPr>
          <p:cNvPr id="4" name="Group 24"/>
          <p:cNvGrpSpPr>
            <a:grpSpLocks/>
          </p:cNvGrpSpPr>
          <p:nvPr/>
        </p:nvGrpSpPr>
        <p:grpSpPr bwMode="auto">
          <a:xfrm>
            <a:off x="3200400" y="1752600"/>
            <a:ext cx="2743200" cy="2133600"/>
            <a:chOff x="2016" y="1056"/>
            <a:chExt cx="1728" cy="1344"/>
          </a:xfrm>
        </p:grpSpPr>
        <p:graphicFrame>
          <p:nvGraphicFramePr>
            <p:cNvPr id="47129" name="Object 25"/>
            <p:cNvGraphicFramePr>
              <a:graphicFrameLocks noChangeAspect="1"/>
            </p:cNvGraphicFramePr>
            <p:nvPr/>
          </p:nvGraphicFramePr>
          <p:xfrm>
            <a:off x="2016" y="1104"/>
            <a:ext cx="1728" cy="1296"/>
          </p:xfrm>
          <a:graphic>
            <a:graphicData uri="http://schemas.openxmlformats.org/presentationml/2006/ole">
              <mc:AlternateContent xmlns:mc="http://schemas.openxmlformats.org/markup-compatibility/2006">
                <mc:Choice xmlns:v="urn:schemas-microsoft-com:vml" Requires="v">
                  <p:oleObj spid="_x0000_s1430623" r:id="rId6" imgW="2743200" imgH="2057400" progId="Excel.Sheet.8">
                    <p:embed/>
                  </p:oleObj>
                </mc:Choice>
                <mc:Fallback>
                  <p:oleObj r:id="rId6" imgW="2743200" imgH="2057400" progId="Excel.Sheet.8">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6" y="1104"/>
                          <a:ext cx="1728" cy="1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30" name="Text Box 26"/>
            <p:cNvSpPr txBox="1">
              <a:spLocks noChangeArrowheads="1"/>
            </p:cNvSpPr>
            <p:nvPr/>
          </p:nvSpPr>
          <p:spPr bwMode="auto">
            <a:xfrm>
              <a:off x="2304" y="1056"/>
              <a:ext cx="1330" cy="178"/>
            </a:xfrm>
            <a:prstGeom prst="rect">
              <a:avLst/>
            </a:prstGeom>
            <a:noFill/>
            <a:ln w="9525">
              <a:noFill/>
              <a:miter lim="800000"/>
              <a:headEnd/>
              <a:tailEnd/>
            </a:ln>
          </p:spPr>
          <p:txBody>
            <a:bodyPr lIns="0" rIns="0">
              <a:prstTxWarp prst="textNoShape">
                <a:avLst/>
              </a:prstTxWarp>
            </a:bodyPr>
            <a:lstStyle/>
            <a:p>
              <a:pPr algn="ctr" eaLnBrk="0" hangingPunct="0"/>
              <a:r>
                <a:rPr lang="en-US" sz="1400" b="1">
                  <a:latin typeface="Arial" pitchFamily="-107" charset="0"/>
                </a:rPr>
                <a:t>Partially structured</a:t>
              </a:r>
            </a:p>
          </p:txBody>
        </p:sp>
      </p:grpSp>
      <p:grpSp>
        <p:nvGrpSpPr>
          <p:cNvPr id="5" name="Group 27"/>
          <p:cNvGrpSpPr>
            <a:grpSpLocks/>
          </p:cNvGrpSpPr>
          <p:nvPr/>
        </p:nvGrpSpPr>
        <p:grpSpPr bwMode="auto">
          <a:xfrm>
            <a:off x="2057400" y="3810000"/>
            <a:ext cx="4724400" cy="495300"/>
            <a:chOff x="1440" y="2344"/>
            <a:chExt cx="2976" cy="312"/>
          </a:xfrm>
        </p:grpSpPr>
        <p:graphicFrame>
          <p:nvGraphicFramePr>
            <p:cNvPr id="47132" name="Object 28"/>
            <p:cNvGraphicFramePr>
              <a:graphicFrameLocks noChangeAspect="1"/>
            </p:cNvGraphicFramePr>
            <p:nvPr/>
          </p:nvGraphicFramePr>
          <p:xfrm>
            <a:off x="1440" y="2344"/>
            <a:ext cx="864" cy="240"/>
          </p:xfrm>
          <a:graphic>
            <a:graphicData uri="http://schemas.openxmlformats.org/presentationml/2006/ole">
              <mc:AlternateContent xmlns:mc="http://schemas.openxmlformats.org/markup-compatibility/2006">
                <mc:Choice xmlns:v="urn:schemas-microsoft-com:vml" Requires="v">
                  <p:oleObj spid="_x0000_s1430624" name="Chart" r:id="rId8" imgW="2755900" imgH="2070100" progId="Excel.Sheet.8">
                    <p:embed/>
                  </p:oleObj>
                </mc:Choice>
                <mc:Fallback>
                  <p:oleObj name="Chart" r:id="rId8" imgW="2755900" imgH="2070100" progId="Excel.Sheet.8">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l="64706" b="86928"/>
                        <a:stretch>
                          <a:fillRect/>
                        </a:stretch>
                      </p:blipFill>
                      <p:spPr bwMode="auto">
                        <a:xfrm>
                          <a:off x="1440" y="2344"/>
                          <a:ext cx="864"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3" name="Object 29"/>
            <p:cNvGraphicFramePr>
              <a:graphicFrameLocks noChangeAspect="1"/>
            </p:cNvGraphicFramePr>
            <p:nvPr/>
          </p:nvGraphicFramePr>
          <p:xfrm>
            <a:off x="2112" y="2400"/>
            <a:ext cx="864" cy="192"/>
          </p:xfrm>
          <a:graphic>
            <a:graphicData uri="http://schemas.openxmlformats.org/presentationml/2006/ole">
              <mc:AlternateContent xmlns:mc="http://schemas.openxmlformats.org/markup-compatibility/2006">
                <mc:Choice xmlns:v="urn:schemas-microsoft-com:vml" Requires="v">
                  <p:oleObj spid="_x0000_s1430625" name="Chart" r:id="rId10" imgW="2755900" imgH="2070100" progId="Excel.Sheet.8">
                    <p:embed/>
                  </p:oleObj>
                </mc:Choice>
                <mc:Fallback>
                  <p:oleObj name="Chart" r:id="rId10" imgW="2755900" imgH="2070100" progId="Excel.Sheet.8">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l="64706" t="13072" b="76469"/>
                        <a:stretch>
                          <a:fillRect/>
                        </a:stretch>
                      </p:blipFill>
                      <p:spPr bwMode="auto">
                        <a:xfrm>
                          <a:off x="2112" y="2400"/>
                          <a:ext cx="864"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4" name="Object 30"/>
            <p:cNvGraphicFramePr>
              <a:graphicFrameLocks noChangeAspect="1"/>
            </p:cNvGraphicFramePr>
            <p:nvPr/>
          </p:nvGraphicFramePr>
          <p:xfrm>
            <a:off x="2880" y="2408"/>
            <a:ext cx="864" cy="144"/>
          </p:xfrm>
          <a:graphic>
            <a:graphicData uri="http://schemas.openxmlformats.org/presentationml/2006/ole">
              <mc:AlternateContent xmlns:mc="http://schemas.openxmlformats.org/markup-compatibility/2006">
                <mc:Choice xmlns:v="urn:schemas-microsoft-com:vml" Requires="v">
                  <p:oleObj spid="_x0000_s1430626" name="Chart" r:id="rId11" imgW="2755900" imgH="2070100" progId="Excel.Sheet.8">
                    <p:embed/>
                  </p:oleObj>
                </mc:Choice>
                <mc:Fallback>
                  <p:oleObj name="Chart" r:id="rId11" imgW="2755900" imgH="2070100" progId="Excel.Sheet.8">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l="64706" t="23529" b="68628"/>
                        <a:stretch>
                          <a:fillRect/>
                        </a:stretch>
                      </p:blipFill>
                      <p:spPr bwMode="auto">
                        <a:xfrm>
                          <a:off x="2880" y="2408"/>
                          <a:ext cx="864"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5" name="Object 31"/>
            <p:cNvGraphicFramePr>
              <a:graphicFrameLocks noChangeAspect="1"/>
            </p:cNvGraphicFramePr>
            <p:nvPr/>
          </p:nvGraphicFramePr>
          <p:xfrm>
            <a:off x="3552" y="2368"/>
            <a:ext cx="864" cy="288"/>
          </p:xfrm>
          <a:graphic>
            <a:graphicData uri="http://schemas.openxmlformats.org/presentationml/2006/ole">
              <mc:AlternateContent xmlns:mc="http://schemas.openxmlformats.org/markup-compatibility/2006">
                <mc:Choice xmlns:v="urn:schemas-microsoft-com:vml" Requires="v">
                  <p:oleObj spid="_x0000_s1430627" name="Chart" r:id="rId12" imgW="2755900" imgH="2070100" progId="Excel.Sheet.8">
                    <p:embed/>
                  </p:oleObj>
                </mc:Choice>
                <mc:Fallback>
                  <p:oleObj name="Chart" r:id="rId12" imgW="2755900" imgH="2070100" progId="Excel.Sheet.8">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l="64706" t="31372" b="52942"/>
                        <a:stretch>
                          <a:fillRect/>
                        </a:stretch>
                      </p:blipFill>
                      <p:spPr bwMode="auto">
                        <a:xfrm>
                          <a:off x="3552" y="2368"/>
                          <a:ext cx="86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Improving task regularity</a:t>
            </a:r>
          </a:p>
        </p:txBody>
      </p:sp>
      <p:sp>
        <p:nvSpPr>
          <p:cNvPr id="54275" name="Rectangle 3"/>
          <p:cNvSpPr>
            <a:spLocks noGrp="1" noChangeArrowheads="1"/>
          </p:cNvSpPr>
          <p:nvPr>
            <p:ph sz="quarter" idx="1"/>
          </p:nvPr>
        </p:nvSpPr>
        <p:spPr>
          <a:xfrm>
            <a:off x="1143000" y="1828800"/>
            <a:ext cx="7772400" cy="2895600"/>
          </a:xfrm>
        </p:spPr>
        <p:txBody>
          <a:bodyPr/>
          <a:lstStyle/>
          <a:p>
            <a:r>
              <a:rPr lang="en-US"/>
              <a:t>Instead of altering methods, alter text</a:t>
            </a:r>
          </a:p>
          <a:p>
            <a:r>
              <a:rPr lang="en-US"/>
              <a:t>Idea:  Add limited grammatical information</a:t>
            </a:r>
          </a:p>
          <a:p>
            <a:pPr lvl="1"/>
            <a:r>
              <a:rPr lang="en-US"/>
              <a:t>Run shallow parser over text</a:t>
            </a:r>
          </a:p>
          <a:p>
            <a:pPr lvl="1"/>
            <a:r>
              <a:rPr lang="en-US"/>
              <a:t>Flatten parse tree and insert as tags</a:t>
            </a:r>
          </a:p>
        </p:txBody>
      </p:sp>
      <p:grpSp>
        <p:nvGrpSpPr>
          <p:cNvPr id="2" name="Group 5"/>
          <p:cNvGrpSpPr>
            <a:grpSpLocks/>
          </p:cNvGrpSpPr>
          <p:nvPr/>
        </p:nvGrpSpPr>
        <p:grpSpPr bwMode="auto">
          <a:xfrm>
            <a:off x="838200" y="5029200"/>
            <a:ext cx="7467600" cy="1295400"/>
            <a:chOff x="528" y="3312"/>
            <a:chExt cx="4704" cy="816"/>
          </a:xfrm>
        </p:grpSpPr>
        <p:sp>
          <p:nvSpPr>
            <p:cNvPr id="54278" name="Rectangle 6"/>
            <p:cNvSpPr>
              <a:spLocks noChangeArrowheads="1"/>
            </p:cNvSpPr>
            <p:nvPr/>
          </p:nvSpPr>
          <p:spPr bwMode="auto">
            <a:xfrm>
              <a:off x="528" y="3312"/>
              <a:ext cx="4704" cy="538"/>
            </a:xfrm>
            <a:prstGeom prst="rect">
              <a:avLst/>
            </a:prstGeom>
            <a:noFill/>
            <a:ln w="9525">
              <a:noFill/>
              <a:miter lim="800000"/>
              <a:headEnd/>
              <a:tailEnd/>
            </a:ln>
            <a:effectLst/>
          </p:spPr>
          <p:txBody>
            <a:bodyPr>
              <a:prstTxWarp prst="textNoShape">
                <a:avLst/>
              </a:prstTxWarp>
              <a:spAutoFit/>
            </a:bodyPr>
            <a:lstStyle/>
            <a:p>
              <a:pPr algn="ctr"/>
              <a:r>
                <a:rPr lang="en-US" sz="2000" u="sng">
                  <a:latin typeface="Arial" pitchFamily="-107" charset="0"/>
                  <a:ea typeface="Courier New" pitchFamily="-107" charset="0"/>
                  <a:cs typeface="Courier New" pitchFamily="-107" charset="0"/>
                </a:rPr>
                <a:t>Example of Tagged Sentence:</a:t>
              </a:r>
            </a:p>
            <a:p>
              <a:pPr algn="ctr"/>
              <a:endParaRPr lang="en-US" sz="1000" u="sng">
                <a:latin typeface="Arial" pitchFamily="-107" charset="0"/>
                <a:ea typeface="Courier New" pitchFamily="-107" charset="0"/>
                <a:cs typeface="Courier New" pitchFamily="-107" charset="0"/>
              </a:endParaRPr>
            </a:p>
            <a:p>
              <a:pPr algn="ctr"/>
              <a:r>
                <a:rPr lang="en-US" sz="2000" b="1">
                  <a:solidFill>
                    <a:schemeClr val="accent2"/>
                  </a:solidFill>
                  <a:latin typeface="Arial" pitchFamily="-107" charset="0"/>
                  <a:ea typeface="Times New Roman" pitchFamily="-107" charset="0"/>
                  <a:cs typeface="Times New Roman" pitchFamily="-107" charset="0"/>
                </a:rPr>
                <a:t>Uba2p</a:t>
              </a:r>
              <a:r>
                <a:rPr lang="en-US" sz="2000" b="1">
                  <a:latin typeface="Arial" pitchFamily="-107" charset="0"/>
                  <a:ea typeface="Times New Roman" pitchFamily="-107" charset="0"/>
                  <a:cs typeface="Times New Roman" pitchFamily="-107" charset="0"/>
                </a:rPr>
                <a:t> </a:t>
              </a:r>
              <a:r>
                <a:rPr lang="en-US" sz="2000" b="1">
                  <a:solidFill>
                    <a:srgbClr val="800000"/>
                  </a:solidFill>
                  <a:latin typeface="Arial" pitchFamily="-107" charset="0"/>
                  <a:ea typeface="Times New Roman" pitchFamily="-107" charset="0"/>
                  <a:cs typeface="Times New Roman" pitchFamily="-107" charset="0"/>
                </a:rPr>
                <a:t>is located largely</a:t>
              </a:r>
              <a:r>
                <a:rPr lang="en-US" sz="2000" b="1">
                  <a:latin typeface="Arial" pitchFamily="-107" charset="0"/>
                  <a:ea typeface="Times New Roman" pitchFamily="-107" charset="0"/>
                  <a:cs typeface="Times New Roman" pitchFamily="-107" charset="0"/>
                </a:rPr>
                <a:t> </a:t>
              </a:r>
              <a:r>
                <a:rPr lang="en-US" sz="2000" b="1">
                  <a:solidFill>
                    <a:srgbClr val="006600"/>
                  </a:solidFill>
                  <a:latin typeface="Arial" pitchFamily="-107" charset="0"/>
                  <a:ea typeface="Times New Roman" pitchFamily="-107" charset="0"/>
                  <a:cs typeface="Times New Roman" pitchFamily="-107" charset="0"/>
                </a:rPr>
                <a:t>in</a:t>
              </a:r>
              <a:r>
                <a:rPr lang="en-US" sz="2000" b="1">
                  <a:latin typeface="Arial" pitchFamily="-107" charset="0"/>
                  <a:ea typeface="Times New Roman" pitchFamily="-107" charset="0"/>
                  <a:cs typeface="Times New Roman" pitchFamily="-107" charset="0"/>
                </a:rPr>
                <a:t> </a:t>
              </a:r>
              <a:r>
                <a:rPr lang="en-US" sz="2000" b="1">
                  <a:solidFill>
                    <a:schemeClr val="accent2"/>
                  </a:solidFill>
                  <a:latin typeface="Arial" pitchFamily="-107" charset="0"/>
                  <a:ea typeface="Times New Roman" pitchFamily="-107" charset="0"/>
                  <a:cs typeface="Times New Roman" pitchFamily="-107" charset="0"/>
                </a:rPr>
                <a:t>the nucleus</a:t>
              </a:r>
              <a:r>
                <a:rPr lang="en-US" sz="2000" b="1">
                  <a:latin typeface="Arial" pitchFamily="-107" charset="0"/>
                  <a:ea typeface="Times New Roman" pitchFamily="-107" charset="0"/>
                  <a:cs typeface="Times New Roman" pitchFamily="-107" charset="0"/>
                </a:rPr>
                <a:t>.</a:t>
              </a:r>
              <a:endParaRPr lang="en-US" sz="2000">
                <a:latin typeface="Arial" pitchFamily="-107" charset="0"/>
              </a:endParaRPr>
            </a:p>
          </p:txBody>
        </p:sp>
        <p:sp>
          <p:nvSpPr>
            <p:cNvPr id="54279" name="Text Box 7"/>
            <p:cNvSpPr txBox="1">
              <a:spLocks noChangeArrowheads="1"/>
            </p:cNvSpPr>
            <p:nvPr/>
          </p:nvSpPr>
          <p:spPr bwMode="auto">
            <a:xfrm>
              <a:off x="1296" y="3916"/>
              <a:ext cx="634" cy="212"/>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latin typeface="Arial" pitchFamily="-107" charset="0"/>
                </a:rPr>
                <a:t>NP_SEG</a:t>
              </a:r>
            </a:p>
          </p:txBody>
        </p:sp>
        <p:sp>
          <p:nvSpPr>
            <p:cNvPr id="54280" name="Text Box 8"/>
            <p:cNvSpPr txBox="1">
              <a:spLocks noChangeArrowheads="1"/>
            </p:cNvSpPr>
            <p:nvPr/>
          </p:nvSpPr>
          <p:spPr bwMode="auto">
            <a:xfrm>
              <a:off x="2160" y="3916"/>
              <a:ext cx="627" cy="212"/>
            </a:xfrm>
            <a:prstGeom prst="rect">
              <a:avLst/>
            </a:prstGeom>
            <a:noFill/>
            <a:ln w="9525">
              <a:noFill/>
              <a:miter lim="800000"/>
              <a:headEnd/>
              <a:tailEnd/>
            </a:ln>
            <a:effectLst/>
          </p:spPr>
          <p:txBody>
            <a:bodyPr wrap="none">
              <a:prstTxWarp prst="textNoShape">
                <a:avLst/>
              </a:prstTxWarp>
              <a:spAutoFit/>
            </a:bodyPr>
            <a:lstStyle/>
            <a:p>
              <a:r>
                <a:rPr lang="en-US" sz="1600">
                  <a:solidFill>
                    <a:srgbClr val="800000"/>
                  </a:solidFill>
                  <a:latin typeface="Arial" pitchFamily="-107" charset="0"/>
                </a:rPr>
                <a:t>VP_SEG</a:t>
              </a:r>
            </a:p>
          </p:txBody>
        </p:sp>
        <p:sp>
          <p:nvSpPr>
            <p:cNvPr id="54281" name="Text Box 9"/>
            <p:cNvSpPr txBox="1">
              <a:spLocks noChangeArrowheads="1"/>
            </p:cNvSpPr>
            <p:nvPr/>
          </p:nvSpPr>
          <p:spPr bwMode="auto">
            <a:xfrm>
              <a:off x="3021" y="3916"/>
              <a:ext cx="627" cy="212"/>
            </a:xfrm>
            <a:prstGeom prst="rect">
              <a:avLst/>
            </a:prstGeom>
            <a:noFill/>
            <a:ln w="9525">
              <a:noFill/>
              <a:miter lim="800000"/>
              <a:headEnd/>
              <a:tailEnd/>
            </a:ln>
            <a:effectLst/>
          </p:spPr>
          <p:txBody>
            <a:bodyPr wrap="none">
              <a:prstTxWarp prst="textNoShape">
                <a:avLst/>
              </a:prstTxWarp>
              <a:spAutoFit/>
            </a:bodyPr>
            <a:lstStyle/>
            <a:p>
              <a:r>
                <a:rPr lang="en-US" sz="1600">
                  <a:solidFill>
                    <a:srgbClr val="006600"/>
                  </a:solidFill>
                  <a:latin typeface="Arial" pitchFamily="-107" charset="0"/>
                </a:rPr>
                <a:t>PP_SEG</a:t>
              </a:r>
            </a:p>
          </p:txBody>
        </p:sp>
        <p:sp>
          <p:nvSpPr>
            <p:cNvPr id="54282" name="Text Box 10"/>
            <p:cNvSpPr txBox="1">
              <a:spLocks noChangeArrowheads="1"/>
            </p:cNvSpPr>
            <p:nvPr/>
          </p:nvSpPr>
          <p:spPr bwMode="auto">
            <a:xfrm>
              <a:off x="3648" y="3916"/>
              <a:ext cx="634" cy="212"/>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latin typeface="Arial" pitchFamily="-107" charset="0"/>
                </a:rPr>
                <a:t>NP_SEG</a:t>
              </a:r>
            </a:p>
          </p:txBody>
        </p:sp>
        <p:sp>
          <p:nvSpPr>
            <p:cNvPr id="54283" name="AutoShape 11"/>
            <p:cNvSpPr>
              <a:spLocks/>
            </p:cNvSpPr>
            <p:nvPr/>
          </p:nvSpPr>
          <p:spPr bwMode="auto">
            <a:xfrm rot="-5400000">
              <a:off x="1560" y="3672"/>
              <a:ext cx="96" cy="432"/>
            </a:xfrm>
            <a:prstGeom prst="leftBrace">
              <a:avLst>
                <a:gd name="adj1" fmla="val 3750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4" name="AutoShape 12"/>
            <p:cNvSpPr>
              <a:spLocks/>
            </p:cNvSpPr>
            <p:nvPr/>
          </p:nvSpPr>
          <p:spPr bwMode="auto">
            <a:xfrm rot="-5400000">
              <a:off x="2496" y="3264"/>
              <a:ext cx="96" cy="1248"/>
            </a:xfrm>
            <a:prstGeom prst="leftBrace">
              <a:avLst>
                <a:gd name="adj1" fmla="val 10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5" name="AutoShape 13"/>
            <p:cNvSpPr>
              <a:spLocks/>
            </p:cNvSpPr>
            <p:nvPr/>
          </p:nvSpPr>
          <p:spPr bwMode="auto">
            <a:xfrm rot="-5400000">
              <a:off x="3288" y="3816"/>
              <a:ext cx="96" cy="144"/>
            </a:xfrm>
            <a:prstGeom prst="leftBrace">
              <a:avLst>
                <a:gd name="adj1" fmla="val 1250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6" name="AutoShape 14"/>
            <p:cNvSpPr>
              <a:spLocks/>
            </p:cNvSpPr>
            <p:nvPr/>
          </p:nvSpPr>
          <p:spPr bwMode="auto">
            <a:xfrm rot="-5400000">
              <a:off x="3864" y="3432"/>
              <a:ext cx="96" cy="912"/>
            </a:xfrm>
            <a:prstGeom prst="leftBrace">
              <a:avLst>
                <a:gd name="adj1" fmla="val 79167"/>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grpSp>
      <p:sp>
        <p:nvSpPr>
          <p:cNvPr id="54287" name="Rectangle 15"/>
          <p:cNvSpPr>
            <a:spLocks noChangeArrowheads="1"/>
          </p:cNvSpPr>
          <p:nvPr/>
        </p:nvSpPr>
        <p:spPr bwMode="auto">
          <a:xfrm>
            <a:off x="2019300" y="5029200"/>
            <a:ext cx="5105400" cy="1447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90600" y="0"/>
            <a:ext cx="7772400" cy="1143000"/>
          </a:xfrm>
        </p:spPr>
        <p:txBody>
          <a:bodyPr>
            <a:normAutofit fontScale="90000"/>
          </a:bodyPr>
          <a:lstStyle/>
          <a:p>
            <a:r>
              <a:rPr lang="en-US" dirty="0"/>
              <a:t>Tagging Results on</a:t>
            </a:r>
            <a:r>
              <a:rPr lang="en-US" dirty="0" smtClean="0"/>
              <a:t> Natural </a:t>
            </a:r>
            <a:r>
              <a:rPr lang="en-US" dirty="0"/>
              <a:t>Domain</a:t>
            </a:r>
          </a:p>
        </p:txBody>
      </p:sp>
      <p:graphicFrame>
        <p:nvGraphicFramePr>
          <p:cNvPr id="55300" name="Object 4"/>
          <p:cNvGraphicFramePr>
            <a:graphicFrameLocks noChangeAspect="1"/>
          </p:cNvGraphicFramePr>
          <p:nvPr/>
        </p:nvGraphicFramePr>
        <p:xfrm>
          <a:off x="914400" y="1524000"/>
          <a:ext cx="7886700" cy="4625975"/>
        </p:xfrm>
        <a:graphic>
          <a:graphicData uri="http://schemas.openxmlformats.org/presentationml/2006/ole">
            <mc:AlternateContent xmlns:mc="http://schemas.openxmlformats.org/markup-compatibility/2006">
              <mc:Choice xmlns:v="urn:schemas-microsoft-com:vml" Requires="v">
                <p:oleObj spid="_x0000_s1423379" name="Chart" r:id="rId3" imgW="5286375" imgH="3733800" progId="Excel.Sheet.8">
                  <p:embed/>
                </p:oleObj>
              </mc:Choice>
              <mc:Fallback>
                <p:oleObj name="Chart" r:id="rId3" imgW="5286375" imgH="37338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t="16962"/>
                      <a:stretch>
                        <a:fillRect/>
                      </a:stretch>
                    </p:blipFill>
                    <p:spPr bwMode="auto">
                      <a:xfrm>
                        <a:off x="914400" y="1524000"/>
                        <a:ext cx="7886700" cy="462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1" name="Text Box 5"/>
          <p:cNvSpPr txBox="1">
            <a:spLocks noChangeArrowheads="1"/>
          </p:cNvSpPr>
          <p:nvPr/>
        </p:nvSpPr>
        <p:spPr bwMode="auto">
          <a:xfrm>
            <a:off x="2133600" y="5867400"/>
            <a:ext cx="1631950" cy="366713"/>
          </a:xfrm>
          <a:prstGeom prst="rect">
            <a:avLst/>
          </a:prstGeom>
          <a:noFill/>
          <a:ln w="9525">
            <a:noFill/>
            <a:miter lim="800000"/>
            <a:headEnd/>
            <a:tailEnd/>
          </a:ln>
          <a:effectLst/>
        </p:spPr>
        <p:txBody>
          <a:bodyPr wrap="none">
            <a:prstTxWarp prst="textNoShape">
              <a:avLst/>
            </a:prstTxWarp>
            <a:spAutoFit/>
          </a:bodyPr>
          <a:lstStyle/>
          <a:p>
            <a:r>
              <a:rPr lang="en-US" sz="1800" b="1" i="1">
                <a:solidFill>
                  <a:srgbClr val="800000"/>
                </a:solidFill>
                <a:latin typeface="Arial" pitchFamily="-107" charset="0"/>
              </a:rPr>
              <a:t>21% increase</a:t>
            </a:r>
          </a:p>
        </p:txBody>
      </p:sp>
      <p:sp>
        <p:nvSpPr>
          <p:cNvPr id="55302" name="Text Box 6"/>
          <p:cNvSpPr txBox="1">
            <a:spLocks noChangeArrowheads="1"/>
          </p:cNvSpPr>
          <p:nvPr/>
        </p:nvSpPr>
        <p:spPr bwMode="auto">
          <a:xfrm>
            <a:off x="4114800" y="5867400"/>
            <a:ext cx="1631950" cy="366713"/>
          </a:xfrm>
          <a:prstGeom prst="rect">
            <a:avLst/>
          </a:prstGeom>
          <a:noFill/>
          <a:ln w="9525">
            <a:noFill/>
            <a:miter lim="800000"/>
            <a:headEnd/>
            <a:tailEnd/>
          </a:ln>
          <a:effectLst/>
        </p:spPr>
        <p:txBody>
          <a:bodyPr wrap="none">
            <a:prstTxWarp prst="textNoShape">
              <a:avLst/>
            </a:prstTxWarp>
            <a:spAutoFit/>
          </a:bodyPr>
          <a:lstStyle/>
          <a:p>
            <a:r>
              <a:rPr lang="en-US" sz="1800" b="1" i="1">
                <a:solidFill>
                  <a:srgbClr val="800000"/>
                </a:solidFill>
                <a:latin typeface="Arial" pitchFamily="-107" charset="0"/>
              </a:rPr>
              <a:t>65% increase</a:t>
            </a:r>
          </a:p>
        </p:txBody>
      </p:sp>
      <p:sp>
        <p:nvSpPr>
          <p:cNvPr id="55303" name="Text Box 7"/>
          <p:cNvSpPr txBox="1">
            <a:spLocks noChangeArrowheads="1"/>
          </p:cNvSpPr>
          <p:nvPr/>
        </p:nvSpPr>
        <p:spPr bwMode="auto">
          <a:xfrm>
            <a:off x="6019800" y="5867400"/>
            <a:ext cx="1631950" cy="366713"/>
          </a:xfrm>
          <a:prstGeom prst="rect">
            <a:avLst/>
          </a:prstGeom>
          <a:noFill/>
          <a:ln w="9525">
            <a:noFill/>
            <a:miter lim="800000"/>
            <a:headEnd/>
            <a:tailEnd/>
          </a:ln>
          <a:effectLst/>
        </p:spPr>
        <p:txBody>
          <a:bodyPr wrap="none">
            <a:prstTxWarp prst="textNoShape">
              <a:avLst/>
            </a:prstTxWarp>
            <a:spAutoFit/>
          </a:bodyPr>
          <a:lstStyle/>
          <a:p>
            <a:r>
              <a:rPr lang="en-US" sz="1800" b="1" i="1">
                <a:solidFill>
                  <a:srgbClr val="800000"/>
                </a:solidFill>
                <a:latin typeface="Arial" pitchFamily="-107" charset="0"/>
              </a:rPr>
              <a:t>45% increase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a:t>
            </a:r>
            <a:endParaRPr lang="en-US" dirty="0"/>
          </a:p>
        </p:txBody>
      </p:sp>
      <p:sp>
        <p:nvSpPr>
          <p:cNvPr id="4" name="TextBox 3"/>
          <p:cNvSpPr txBox="1"/>
          <p:nvPr/>
        </p:nvSpPr>
        <p:spPr>
          <a:xfrm>
            <a:off x="304800" y="1828800"/>
            <a:ext cx="7848600" cy="461665"/>
          </a:xfrm>
          <a:prstGeom prst="rect">
            <a:avLst/>
          </a:prstGeom>
          <a:noFill/>
        </p:spPr>
        <p:txBody>
          <a:bodyPr wrap="square" rtlCol="0">
            <a:spAutoFit/>
          </a:bodyPr>
          <a:lstStyle/>
          <a:p>
            <a:r>
              <a:rPr lang="en-US" sz="2400" dirty="0" smtClean="0"/>
              <a:t>Problem: Extract (author, title) pairs from the web</a:t>
            </a:r>
            <a:endParaRPr lang="en-US" sz="2400" dirty="0"/>
          </a:p>
        </p:txBody>
      </p:sp>
      <p:pic>
        <p:nvPicPr>
          <p:cNvPr id="5" name="Picture 4"/>
          <p:cNvPicPr>
            <a:picLocks noChangeAspect="1"/>
          </p:cNvPicPr>
          <p:nvPr/>
        </p:nvPicPr>
        <p:blipFill>
          <a:blip r:embed="rId2"/>
          <a:srcRect b="16000"/>
          <a:stretch>
            <a:fillRect/>
          </a:stretch>
        </p:blipFill>
        <p:spPr>
          <a:xfrm>
            <a:off x="152400" y="2514600"/>
            <a:ext cx="8775700" cy="266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Old school style</a:t>
            </a:r>
            <a:endParaRPr lang="en-US" dirty="0"/>
          </a:p>
        </p:txBody>
      </p:sp>
      <p:pic>
        <p:nvPicPr>
          <p:cNvPr id="4" name="Picture 3"/>
          <p:cNvPicPr>
            <a:picLocks noChangeAspect="1"/>
          </p:cNvPicPr>
          <p:nvPr/>
        </p:nvPicPr>
        <p:blipFill>
          <a:blip r:embed="rId2"/>
          <a:stretch>
            <a:fillRect/>
          </a:stretch>
        </p:blipFill>
        <p:spPr>
          <a:xfrm>
            <a:off x="381000" y="2209800"/>
            <a:ext cx="2933700" cy="2971800"/>
          </a:xfrm>
          <a:prstGeom prst="rect">
            <a:avLst/>
          </a:prstGeom>
        </p:spPr>
      </p:pic>
      <p:sp>
        <p:nvSpPr>
          <p:cNvPr id="7" name="TextBox 6"/>
          <p:cNvSpPr txBox="1"/>
          <p:nvPr/>
        </p:nvSpPr>
        <p:spPr>
          <a:xfrm>
            <a:off x="76200" y="1688068"/>
            <a:ext cx="2819400" cy="369332"/>
          </a:xfrm>
          <a:prstGeom prst="rect">
            <a:avLst/>
          </a:prstGeom>
          <a:noFill/>
        </p:spPr>
        <p:txBody>
          <a:bodyPr wrap="square" rtlCol="0">
            <a:spAutoFit/>
          </a:bodyPr>
          <a:lstStyle/>
          <a:p>
            <a:r>
              <a:rPr lang="en-US" dirty="0" smtClean="0"/>
              <a:t>Download the web:</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Simplification evaluation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94784133"/>
              </p:ext>
            </p:extLst>
          </p:nvPr>
        </p:nvGraphicFramePr>
        <p:xfrm>
          <a:off x="609600" y="2133600"/>
          <a:ext cx="8153400" cy="1483360"/>
        </p:xfrm>
        <a:graphic>
          <a:graphicData uri="http://schemas.openxmlformats.org/drawingml/2006/table">
            <a:tbl>
              <a:tblPr firstRow="1" bandRow="1">
                <a:tableStyleId>{5C22544A-7EE6-4342-B048-85BDC9FD1C3A}</a:tableStyleId>
              </a:tblPr>
              <a:tblGrid>
                <a:gridCol w="2038350"/>
                <a:gridCol w="2038350"/>
                <a:gridCol w="2038350"/>
                <a:gridCol w="2038350"/>
              </a:tblGrid>
              <a:tr h="370840">
                <a:tc>
                  <a:txBody>
                    <a:bodyPr/>
                    <a:lstStyle/>
                    <a:p>
                      <a:endParaRPr lang="en-US" dirty="0"/>
                    </a:p>
                  </a:txBody>
                  <a:tcPr/>
                </a:tc>
                <a:tc>
                  <a:txBody>
                    <a:bodyPr/>
                    <a:lstStyle/>
                    <a:p>
                      <a:r>
                        <a:rPr lang="en-US" dirty="0" smtClean="0"/>
                        <a:t>Grammatical</a:t>
                      </a:r>
                      <a:endParaRPr lang="en-US" dirty="0"/>
                    </a:p>
                  </a:txBody>
                  <a:tcPr/>
                </a:tc>
                <a:tc>
                  <a:txBody>
                    <a:bodyPr/>
                    <a:lstStyle/>
                    <a:p>
                      <a:r>
                        <a:rPr lang="en-US" dirty="0" smtClean="0"/>
                        <a:t>Meaning</a:t>
                      </a:r>
                      <a:endParaRPr lang="en-US" dirty="0"/>
                    </a:p>
                  </a:txBody>
                  <a:tcPr/>
                </a:tc>
                <a:tc>
                  <a:txBody>
                    <a:bodyPr/>
                    <a:lstStyle/>
                    <a:p>
                      <a:r>
                        <a:rPr lang="en-US" dirty="0" smtClean="0"/>
                        <a:t>Simplicity</a:t>
                      </a:r>
                      <a:endParaRPr lang="en-US" dirty="0"/>
                    </a:p>
                  </a:txBody>
                  <a:tcPr/>
                </a:tc>
              </a:tr>
              <a:tr h="370840">
                <a:tc>
                  <a:txBody>
                    <a:bodyPr/>
                    <a:lstStyle/>
                    <a:p>
                      <a:r>
                        <a:rPr lang="en-US" dirty="0" smtClean="0"/>
                        <a:t>Syntax</a:t>
                      </a:r>
                      <a:endParaRPr lang="en-US" dirty="0"/>
                    </a:p>
                  </a:txBody>
                  <a:tcPr/>
                </a:tc>
                <a:tc>
                  <a:txBody>
                    <a:bodyPr/>
                    <a:lstStyle/>
                    <a:p>
                      <a:r>
                        <a:rPr lang="en-US" dirty="0" smtClean="0"/>
                        <a:t>4.7</a:t>
                      </a:r>
                      <a:endParaRPr lang="en-US" dirty="0"/>
                    </a:p>
                  </a:txBody>
                  <a:tcPr/>
                </a:tc>
                <a:tc>
                  <a:txBody>
                    <a:bodyPr/>
                    <a:lstStyle/>
                    <a:p>
                      <a:r>
                        <a:rPr lang="en-US" dirty="0" smtClean="0"/>
                        <a:t>4.07</a:t>
                      </a:r>
                      <a:endParaRPr lang="en-US" dirty="0"/>
                    </a:p>
                  </a:txBody>
                  <a:tcPr/>
                </a:tc>
                <a:tc>
                  <a:txBody>
                    <a:bodyPr/>
                    <a:lstStyle/>
                    <a:p>
                      <a:r>
                        <a:rPr lang="en-US" dirty="0" smtClean="0"/>
                        <a:t>2.9</a:t>
                      </a:r>
                      <a:endParaRPr lang="en-US" dirty="0"/>
                    </a:p>
                  </a:txBody>
                  <a:tcPr/>
                </a:tc>
              </a:tr>
              <a:tr h="370840">
                <a:tc>
                  <a:txBody>
                    <a:bodyPr/>
                    <a:lstStyle/>
                    <a:p>
                      <a:r>
                        <a:rPr lang="en-US" dirty="0" smtClean="0"/>
                        <a:t>Phrase</a:t>
                      </a:r>
                      <a:endParaRPr lang="en-US" dirty="0"/>
                    </a:p>
                  </a:txBody>
                  <a:tcPr/>
                </a:tc>
                <a:tc>
                  <a:txBody>
                    <a:bodyPr/>
                    <a:lstStyle/>
                    <a:p>
                      <a:r>
                        <a:rPr lang="en-US" dirty="0" smtClean="0"/>
                        <a:t>4.5</a:t>
                      </a:r>
                      <a:endParaRPr lang="en-US" dirty="0"/>
                    </a:p>
                  </a:txBody>
                  <a:tcPr/>
                </a:tc>
                <a:tc>
                  <a:txBody>
                    <a:bodyPr/>
                    <a:lstStyle/>
                    <a:p>
                      <a:r>
                        <a:rPr lang="en-US" dirty="0" smtClean="0"/>
                        <a:t>4.23</a:t>
                      </a:r>
                      <a:endParaRPr lang="en-US" dirty="0"/>
                    </a:p>
                  </a:txBody>
                  <a:tcPr/>
                </a:tc>
                <a:tc>
                  <a:txBody>
                    <a:bodyPr/>
                    <a:lstStyle/>
                    <a:p>
                      <a:r>
                        <a:rPr lang="en-US" dirty="0" smtClean="0"/>
                        <a:t>2</a:t>
                      </a:r>
                      <a:endParaRPr lang="en-US" dirty="0"/>
                    </a:p>
                  </a:txBody>
                  <a:tcPr/>
                </a:tc>
              </a:tr>
              <a:tr h="370840">
                <a:tc>
                  <a:txBody>
                    <a:bodyPr/>
                    <a:lstStyle/>
                    <a:p>
                      <a:r>
                        <a:rPr lang="en-US" dirty="0" smtClean="0"/>
                        <a:t>Simple Wiki</a:t>
                      </a:r>
                      <a:endParaRPr lang="en-US" dirty="0"/>
                    </a:p>
                  </a:txBody>
                  <a:tcPr/>
                </a:tc>
                <a:tc>
                  <a:txBody>
                    <a:bodyPr/>
                    <a:lstStyle/>
                    <a:p>
                      <a:r>
                        <a:rPr lang="en-US" dirty="0" smtClean="0"/>
                        <a:t>4.5</a:t>
                      </a:r>
                      <a:endParaRPr lang="en-US" dirty="0"/>
                    </a:p>
                  </a:txBody>
                  <a:tcPr/>
                </a:tc>
                <a:tc>
                  <a:txBody>
                    <a:bodyPr/>
                    <a:lstStyle/>
                    <a:p>
                      <a:r>
                        <a:rPr lang="en-US" dirty="0" smtClean="0"/>
                        <a:t>3.73</a:t>
                      </a:r>
                      <a:endParaRPr lang="en-US" dirty="0"/>
                    </a:p>
                  </a:txBody>
                  <a:tcPr/>
                </a:tc>
                <a:tc>
                  <a:txBody>
                    <a:bodyPr/>
                    <a:lstStyle/>
                    <a:p>
                      <a:r>
                        <a:rPr lang="en-US" dirty="0" smtClean="0"/>
                        <a:t>2.73</a:t>
                      </a:r>
                      <a:endParaRPr lang="en-US" dirty="0"/>
                    </a:p>
                  </a:txBody>
                  <a:tcPr/>
                </a:tc>
              </a:tr>
            </a:tbl>
          </a:graphicData>
        </a:graphic>
      </p:graphicFrame>
      <p:sp>
        <p:nvSpPr>
          <p:cNvPr id="5" name="TextBox 4"/>
          <p:cNvSpPr txBox="1"/>
          <p:nvPr/>
        </p:nvSpPr>
        <p:spPr>
          <a:xfrm>
            <a:off x="2286000" y="3810000"/>
            <a:ext cx="4648200" cy="369332"/>
          </a:xfrm>
          <a:prstGeom prst="rect">
            <a:avLst/>
          </a:prstGeom>
          <a:noFill/>
        </p:spPr>
        <p:txBody>
          <a:bodyPr wrap="square" rtlCol="0">
            <a:spAutoFit/>
          </a:bodyPr>
          <a:lstStyle/>
          <a:p>
            <a:r>
              <a:rPr lang="en-US" dirty="0" smtClean="0"/>
              <a:t>Reasonable correlation: 0.5-0.75</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546511134"/>
              </p:ext>
            </p:extLst>
          </p:nvPr>
        </p:nvGraphicFramePr>
        <p:xfrm>
          <a:off x="609600" y="5029200"/>
          <a:ext cx="8153400" cy="1112520"/>
        </p:xfrm>
        <a:graphic>
          <a:graphicData uri="http://schemas.openxmlformats.org/drawingml/2006/table">
            <a:tbl>
              <a:tblPr firstRow="1" bandRow="1">
                <a:tableStyleId>{5C22544A-7EE6-4342-B048-85BDC9FD1C3A}</a:tableStyleId>
              </a:tblPr>
              <a:tblGrid>
                <a:gridCol w="2038350"/>
                <a:gridCol w="2038350"/>
                <a:gridCol w="2038350"/>
                <a:gridCol w="2038350"/>
              </a:tblGrid>
              <a:tr h="370840">
                <a:tc>
                  <a:txBody>
                    <a:bodyPr/>
                    <a:lstStyle/>
                    <a:p>
                      <a:endParaRPr lang="en-US" dirty="0"/>
                    </a:p>
                  </a:txBody>
                  <a:tcPr/>
                </a:tc>
                <a:tc>
                  <a:txBody>
                    <a:bodyPr/>
                    <a:lstStyle/>
                    <a:p>
                      <a:r>
                        <a:rPr lang="en-US" dirty="0" smtClean="0"/>
                        <a:t>Grammatical</a:t>
                      </a:r>
                      <a:endParaRPr lang="en-US" dirty="0"/>
                    </a:p>
                  </a:txBody>
                  <a:tcPr/>
                </a:tc>
                <a:tc>
                  <a:txBody>
                    <a:bodyPr/>
                    <a:lstStyle/>
                    <a:p>
                      <a:r>
                        <a:rPr lang="en-US" dirty="0" smtClean="0"/>
                        <a:t>Meaning</a:t>
                      </a:r>
                      <a:endParaRPr lang="en-US" dirty="0"/>
                    </a:p>
                  </a:txBody>
                  <a:tcPr/>
                </a:tc>
                <a:tc>
                  <a:txBody>
                    <a:bodyPr/>
                    <a:lstStyle/>
                    <a:p>
                      <a:r>
                        <a:rPr lang="en-US" dirty="0" smtClean="0"/>
                        <a:t>Simplicity</a:t>
                      </a:r>
                      <a:endParaRPr lang="en-US" dirty="0"/>
                    </a:p>
                  </a:txBody>
                  <a:tcPr/>
                </a:tc>
              </a:tr>
              <a:tr h="370840">
                <a:tc>
                  <a:txBody>
                    <a:bodyPr/>
                    <a:lstStyle/>
                    <a:p>
                      <a:r>
                        <a:rPr lang="en-US" dirty="0" smtClean="0"/>
                        <a:t>Syntax</a:t>
                      </a:r>
                      <a:endParaRPr lang="en-US" dirty="0"/>
                    </a:p>
                  </a:txBody>
                  <a:tcPr/>
                </a:tc>
                <a:tc>
                  <a:txBody>
                    <a:bodyPr/>
                    <a:lstStyle/>
                    <a:p>
                      <a:r>
                        <a:rPr lang="en-US" dirty="0" smtClean="0"/>
                        <a:t>4.7</a:t>
                      </a:r>
                      <a:endParaRPr lang="en-US" dirty="0"/>
                    </a:p>
                  </a:txBody>
                  <a:tcPr/>
                </a:tc>
                <a:tc>
                  <a:txBody>
                    <a:bodyPr/>
                    <a:lstStyle/>
                    <a:p>
                      <a:r>
                        <a:rPr lang="en-US" dirty="0" smtClean="0"/>
                        <a:t>4.1</a:t>
                      </a:r>
                      <a:endParaRPr lang="en-US" dirty="0"/>
                    </a:p>
                  </a:txBody>
                  <a:tcPr/>
                </a:tc>
                <a:tc>
                  <a:txBody>
                    <a:bodyPr/>
                    <a:lstStyle/>
                    <a:p>
                      <a:r>
                        <a:rPr lang="en-US" dirty="0" smtClean="0"/>
                        <a:t>2.4</a:t>
                      </a:r>
                    </a:p>
                  </a:txBody>
                  <a:tcPr/>
                </a:tc>
              </a:tr>
              <a:tr h="370840">
                <a:tc>
                  <a:txBody>
                    <a:bodyPr/>
                    <a:lstStyle/>
                    <a:p>
                      <a:r>
                        <a:rPr lang="en-US" dirty="0" smtClean="0"/>
                        <a:t>Phrase</a:t>
                      </a:r>
                      <a:endParaRPr lang="en-US" dirty="0"/>
                    </a:p>
                  </a:txBody>
                  <a:tcPr/>
                </a:tc>
                <a:tc>
                  <a:txBody>
                    <a:bodyPr/>
                    <a:lstStyle/>
                    <a:p>
                      <a:r>
                        <a:rPr lang="en-US" dirty="0" smtClean="0"/>
                        <a:t>4.38</a:t>
                      </a:r>
                      <a:endParaRPr lang="en-US" dirty="0"/>
                    </a:p>
                  </a:txBody>
                  <a:tcPr/>
                </a:tc>
                <a:tc>
                  <a:txBody>
                    <a:bodyPr/>
                    <a:lstStyle/>
                    <a:p>
                      <a:r>
                        <a:rPr lang="en-US" dirty="0" smtClean="0"/>
                        <a:t>4</a:t>
                      </a:r>
                      <a:endParaRPr lang="en-US" dirty="0"/>
                    </a:p>
                  </a:txBody>
                  <a:tcPr/>
                </a:tc>
                <a:tc>
                  <a:txBody>
                    <a:bodyPr/>
                    <a:lstStyle/>
                    <a:p>
                      <a:r>
                        <a:rPr lang="en-US" dirty="0" smtClean="0"/>
                        <a:t>1.94</a:t>
                      </a:r>
                    </a:p>
                  </a:txBody>
                  <a:tcPr/>
                </a:tc>
              </a:tr>
            </a:tbl>
          </a:graphicData>
        </a:graphic>
      </p:graphicFrame>
      <p:sp>
        <p:nvSpPr>
          <p:cNvPr id="7" name="TextBox 6"/>
          <p:cNvSpPr txBox="1"/>
          <p:nvPr/>
        </p:nvSpPr>
        <p:spPr>
          <a:xfrm>
            <a:off x="152400" y="1600200"/>
            <a:ext cx="2514600" cy="369332"/>
          </a:xfrm>
          <a:prstGeom prst="rect">
            <a:avLst/>
          </a:prstGeom>
          <a:noFill/>
        </p:spPr>
        <p:txBody>
          <a:bodyPr wrap="square" rtlCol="0">
            <a:spAutoFit/>
          </a:bodyPr>
          <a:lstStyle/>
          <a:p>
            <a:r>
              <a:rPr lang="en-US" dirty="0" smtClean="0">
                <a:solidFill>
                  <a:srgbClr val="0000FF"/>
                </a:solidFill>
              </a:rPr>
              <a:t>Head-to-head</a:t>
            </a:r>
            <a:endParaRPr lang="en-US" dirty="0">
              <a:solidFill>
                <a:srgbClr val="0000FF"/>
              </a:solidFill>
            </a:endParaRPr>
          </a:p>
        </p:txBody>
      </p:sp>
      <p:sp>
        <p:nvSpPr>
          <p:cNvPr id="8" name="TextBox 7"/>
          <p:cNvSpPr txBox="1"/>
          <p:nvPr/>
        </p:nvSpPr>
        <p:spPr>
          <a:xfrm>
            <a:off x="152400" y="4495800"/>
            <a:ext cx="2514600" cy="369332"/>
          </a:xfrm>
          <a:prstGeom prst="rect">
            <a:avLst/>
          </a:prstGeom>
          <a:noFill/>
        </p:spPr>
        <p:txBody>
          <a:bodyPr wrap="square" rtlCol="0">
            <a:spAutoFit/>
          </a:bodyPr>
          <a:lstStyle/>
          <a:p>
            <a:r>
              <a:rPr lang="en-US" dirty="0" smtClean="0">
                <a:solidFill>
                  <a:srgbClr val="0000FF"/>
                </a:solidFill>
              </a:rPr>
              <a:t>Individual</a:t>
            </a:r>
            <a:endParaRPr lang="en-US" dirty="0">
              <a:solidFill>
                <a:srgbClr val="0000FF"/>
              </a:solidFill>
            </a:endParaRPr>
          </a:p>
        </p:txBody>
      </p:sp>
    </p:spTree>
    <p:extLst>
      <p:ext uri="{BB962C8B-B14F-4D97-AF65-F5344CB8AC3E}">
        <p14:creationId xmlns:p14="http://schemas.microsoft.com/office/powerpoint/2010/main" val="265176960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Old school style</a:t>
            </a:r>
            <a:endParaRPr lang="en-US" dirty="0"/>
          </a:p>
        </p:txBody>
      </p:sp>
      <p:pic>
        <p:nvPicPr>
          <p:cNvPr id="4" name="Picture 3"/>
          <p:cNvPicPr>
            <a:picLocks noChangeAspect="1"/>
          </p:cNvPicPr>
          <p:nvPr/>
        </p:nvPicPr>
        <p:blipFill>
          <a:blip r:embed="rId2"/>
          <a:stretch>
            <a:fillRect/>
          </a:stretch>
        </p:blipFill>
        <p:spPr>
          <a:xfrm>
            <a:off x="381000" y="2209800"/>
            <a:ext cx="2933700" cy="2971800"/>
          </a:xfrm>
          <a:prstGeom prst="rect">
            <a:avLst/>
          </a:prstGeom>
        </p:spPr>
      </p:pic>
      <p:sp>
        <p:nvSpPr>
          <p:cNvPr id="7" name="TextBox 6"/>
          <p:cNvSpPr txBox="1"/>
          <p:nvPr/>
        </p:nvSpPr>
        <p:spPr>
          <a:xfrm>
            <a:off x="76200" y="1688068"/>
            <a:ext cx="2819400" cy="369332"/>
          </a:xfrm>
          <a:prstGeom prst="rect">
            <a:avLst/>
          </a:prstGeom>
          <a:noFill/>
        </p:spPr>
        <p:txBody>
          <a:bodyPr wrap="square" rtlCol="0">
            <a:spAutoFit/>
          </a:bodyPr>
          <a:lstStyle/>
          <a:p>
            <a:r>
              <a:rPr lang="en-US" dirty="0" smtClean="0"/>
              <a:t>Download the web:</a:t>
            </a:r>
            <a:endParaRPr lang="en-US" dirty="0"/>
          </a:p>
        </p:txBody>
      </p:sp>
      <p:sp>
        <p:nvSpPr>
          <p:cNvPr id="8" name="Oval 7"/>
          <p:cNvSpPr/>
          <p:nvPr/>
        </p:nvSpPr>
        <p:spPr>
          <a:xfrm>
            <a:off x="2362200" y="3352800"/>
            <a:ext cx="762000" cy="609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3276600" y="3429000"/>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572000" y="3352800"/>
            <a:ext cx="762000" cy="6096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0" y="1752600"/>
            <a:ext cx="2819400" cy="646331"/>
          </a:xfrm>
          <a:prstGeom prst="rect">
            <a:avLst/>
          </a:prstGeom>
          <a:noFill/>
        </p:spPr>
        <p:txBody>
          <a:bodyPr wrap="square" rtlCol="0">
            <a:spAutoFit/>
          </a:bodyPr>
          <a:lstStyle/>
          <a:p>
            <a:r>
              <a:rPr lang="en-US" dirty="0" smtClean="0"/>
              <a:t>Grab a sample and label: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Old school style</a:t>
            </a:r>
            <a:endParaRPr lang="en-US" dirty="0"/>
          </a:p>
        </p:txBody>
      </p:sp>
      <p:pic>
        <p:nvPicPr>
          <p:cNvPr id="4" name="Picture 3"/>
          <p:cNvPicPr>
            <a:picLocks noChangeAspect="1"/>
          </p:cNvPicPr>
          <p:nvPr/>
        </p:nvPicPr>
        <p:blipFill>
          <a:blip r:embed="rId2"/>
          <a:stretch>
            <a:fillRect/>
          </a:stretch>
        </p:blipFill>
        <p:spPr>
          <a:xfrm>
            <a:off x="381000" y="2209800"/>
            <a:ext cx="2933700" cy="2971800"/>
          </a:xfrm>
          <a:prstGeom prst="rect">
            <a:avLst/>
          </a:prstGeom>
        </p:spPr>
      </p:pic>
      <p:sp>
        <p:nvSpPr>
          <p:cNvPr id="7" name="TextBox 6"/>
          <p:cNvSpPr txBox="1"/>
          <p:nvPr/>
        </p:nvSpPr>
        <p:spPr>
          <a:xfrm>
            <a:off x="76200" y="1688068"/>
            <a:ext cx="2819400" cy="369332"/>
          </a:xfrm>
          <a:prstGeom prst="rect">
            <a:avLst/>
          </a:prstGeom>
          <a:noFill/>
        </p:spPr>
        <p:txBody>
          <a:bodyPr wrap="square" rtlCol="0">
            <a:spAutoFit/>
          </a:bodyPr>
          <a:lstStyle/>
          <a:p>
            <a:r>
              <a:rPr lang="en-US" dirty="0" smtClean="0"/>
              <a:t>Download the web:</a:t>
            </a:r>
            <a:endParaRPr lang="en-US" dirty="0"/>
          </a:p>
        </p:txBody>
      </p:sp>
      <p:sp>
        <p:nvSpPr>
          <p:cNvPr id="8" name="Oval 7"/>
          <p:cNvSpPr/>
          <p:nvPr/>
        </p:nvSpPr>
        <p:spPr>
          <a:xfrm>
            <a:off x="2362200" y="3352800"/>
            <a:ext cx="762000" cy="609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3277290" y="3423286"/>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572000" y="3352800"/>
            <a:ext cx="762000" cy="6096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0" y="1752600"/>
            <a:ext cx="2819400" cy="646331"/>
          </a:xfrm>
          <a:prstGeom prst="rect">
            <a:avLst/>
          </a:prstGeom>
          <a:noFill/>
        </p:spPr>
        <p:txBody>
          <a:bodyPr wrap="square" rtlCol="0">
            <a:spAutoFit/>
          </a:bodyPr>
          <a:lstStyle/>
          <a:p>
            <a:r>
              <a:rPr lang="en-US" dirty="0" smtClean="0"/>
              <a:t>Grab a sample and label:</a:t>
            </a:r>
            <a:endParaRPr lang="en-US" dirty="0"/>
          </a:p>
        </p:txBody>
      </p:sp>
      <p:sp>
        <p:nvSpPr>
          <p:cNvPr id="11" name="Right Arrow 10"/>
          <p:cNvSpPr/>
          <p:nvPr/>
        </p:nvSpPr>
        <p:spPr>
          <a:xfrm>
            <a:off x="5638800" y="3429000"/>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324600" y="1676400"/>
            <a:ext cx="2819400" cy="369332"/>
          </a:xfrm>
          <a:prstGeom prst="rect">
            <a:avLst/>
          </a:prstGeom>
          <a:noFill/>
        </p:spPr>
        <p:txBody>
          <a:bodyPr wrap="square" rtlCol="0">
            <a:spAutoFit/>
          </a:bodyPr>
          <a:lstStyle/>
          <a:p>
            <a:r>
              <a:rPr lang="en-US" dirty="0" smtClean="0"/>
              <a:t>train model:</a:t>
            </a:r>
            <a:endParaRPr lang="en-US" dirty="0"/>
          </a:p>
        </p:txBody>
      </p:sp>
      <p:grpSp>
        <p:nvGrpSpPr>
          <p:cNvPr id="13" name="Group 37"/>
          <p:cNvGrpSpPr/>
          <p:nvPr/>
        </p:nvGrpSpPr>
        <p:grpSpPr>
          <a:xfrm>
            <a:off x="7162800" y="3048000"/>
            <a:ext cx="1371600" cy="1371600"/>
            <a:chOff x="9067800" y="2387263"/>
            <a:chExt cx="1371600" cy="1371600"/>
          </a:xfrm>
        </p:grpSpPr>
        <p:sp>
          <p:nvSpPr>
            <p:cNvPr id="14" name="Rounded Rectangle 13"/>
            <p:cNvSpPr/>
            <p:nvPr/>
          </p:nvSpPr>
          <p:spPr bwMode="auto">
            <a:xfrm>
              <a:off x="9067800" y="2387263"/>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5" name="TextBox 14"/>
            <p:cNvSpPr txBox="1"/>
            <p:nvPr/>
          </p:nvSpPr>
          <p:spPr>
            <a:xfrm>
              <a:off x="9144000" y="2768263"/>
              <a:ext cx="1184940" cy="400110"/>
            </a:xfrm>
            <a:prstGeom prst="rect">
              <a:avLst/>
            </a:prstGeom>
            <a:noFill/>
          </p:spPr>
          <p:txBody>
            <a:bodyPr wrap="none" rtlCol="0">
              <a:spAutoFit/>
            </a:bodyPr>
            <a:lstStyle/>
            <a:p>
              <a:r>
                <a:rPr lang="en-US" sz="2000" dirty="0" smtClean="0"/>
                <a:t>classifier</a:t>
              </a:r>
              <a:endParaRPr lang="en-US" sz="2000" dirty="0"/>
            </a:p>
          </p:txBody>
        </p:sp>
      </p:gr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Old school style</a:t>
            </a:r>
            <a:endParaRPr lang="en-US" dirty="0"/>
          </a:p>
        </p:txBody>
      </p:sp>
      <p:pic>
        <p:nvPicPr>
          <p:cNvPr id="4" name="Picture 3"/>
          <p:cNvPicPr>
            <a:picLocks noChangeAspect="1"/>
          </p:cNvPicPr>
          <p:nvPr/>
        </p:nvPicPr>
        <p:blipFill>
          <a:blip r:embed="rId2"/>
          <a:stretch>
            <a:fillRect/>
          </a:stretch>
        </p:blipFill>
        <p:spPr>
          <a:xfrm>
            <a:off x="381000" y="2209800"/>
            <a:ext cx="2933700" cy="2971800"/>
          </a:xfrm>
          <a:prstGeom prst="rect">
            <a:avLst/>
          </a:prstGeom>
        </p:spPr>
      </p:pic>
      <p:sp>
        <p:nvSpPr>
          <p:cNvPr id="7" name="TextBox 6"/>
          <p:cNvSpPr txBox="1"/>
          <p:nvPr/>
        </p:nvSpPr>
        <p:spPr>
          <a:xfrm>
            <a:off x="76200" y="1688068"/>
            <a:ext cx="2819400" cy="369332"/>
          </a:xfrm>
          <a:prstGeom prst="rect">
            <a:avLst/>
          </a:prstGeom>
          <a:noFill/>
        </p:spPr>
        <p:txBody>
          <a:bodyPr wrap="square" rtlCol="0">
            <a:spAutoFit/>
          </a:bodyPr>
          <a:lstStyle/>
          <a:p>
            <a:r>
              <a:rPr lang="en-US" dirty="0" smtClean="0"/>
              <a:t>Download the web:</a:t>
            </a:r>
            <a:endParaRPr lang="en-US" dirty="0"/>
          </a:p>
        </p:txBody>
      </p:sp>
      <p:sp>
        <p:nvSpPr>
          <p:cNvPr id="8" name="Oval 7"/>
          <p:cNvSpPr/>
          <p:nvPr/>
        </p:nvSpPr>
        <p:spPr>
          <a:xfrm>
            <a:off x="2362200" y="3352800"/>
            <a:ext cx="762000" cy="609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3277290" y="3423286"/>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572000" y="3352800"/>
            <a:ext cx="762000" cy="6096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0" y="1752600"/>
            <a:ext cx="2819400" cy="646331"/>
          </a:xfrm>
          <a:prstGeom prst="rect">
            <a:avLst/>
          </a:prstGeom>
          <a:noFill/>
        </p:spPr>
        <p:txBody>
          <a:bodyPr wrap="square" rtlCol="0">
            <a:spAutoFit/>
          </a:bodyPr>
          <a:lstStyle/>
          <a:p>
            <a:r>
              <a:rPr lang="en-US" dirty="0" smtClean="0"/>
              <a:t>Grab a sample and label:</a:t>
            </a:r>
            <a:endParaRPr lang="en-US" dirty="0"/>
          </a:p>
        </p:txBody>
      </p:sp>
      <p:sp>
        <p:nvSpPr>
          <p:cNvPr id="11" name="Right Arrow 10"/>
          <p:cNvSpPr/>
          <p:nvPr/>
        </p:nvSpPr>
        <p:spPr>
          <a:xfrm>
            <a:off x="5638800" y="3429000"/>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324600" y="1676400"/>
            <a:ext cx="2819400" cy="369332"/>
          </a:xfrm>
          <a:prstGeom prst="rect">
            <a:avLst/>
          </a:prstGeom>
          <a:noFill/>
        </p:spPr>
        <p:txBody>
          <a:bodyPr wrap="square" rtlCol="0">
            <a:spAutoFit/>
          </a:bodyPr>
          <a:lstStyle/>
          <a:p>
            <a:r>
              <a:rPr lang="en-US" dirty="0" smtClean="0"/>
              <a:t>train model:</a:t>
            </a:r>
            <a:endParaRPr lang="en-US" dirty="0"/>
          </a:p>
        </p:txBody>
      </p:sp>
      <p:grpSp>
        <p:nvGrpSpPr>
          <p:cNvPr id="3" name="Group 37"/>
          <p:cNvGrpSpPr/>
          <p:nvPr/>
        </p:nvGrpSpPr>
        <p:grpSpPr>
          <a:xfrm>
            <a:off x="7162800" y="3048000"/>
            <a:ext cx="1371600" cy="1371600"/>
            <a:chOff x="9067800" y="2387263"/>
            <a:chExt cx="1371600" cy="1371600"/>
          </a:xfrm>
        </p:grpSpPr>
        <p:sp>
          <p:nvSpPr>
            <p:cNvPr id="14" name="Rounded Rectangle 13"/>
            <p:cNvSpPr/>
            <p:nvPr/>
          </p:nvSpPr>
          <p:spPr bwMode="auto">
            <a:xfrm>
              <a:off x="9067800" y="2387263"/>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5" name="TextBox 14"/>
            <p:cNvSpPr txBox="1"/>
            <p:nvPr/>
          </p:nvSpPr>
          <p:spPr>
            <a:xfrm>
              <a:off x="9144000" y="2768263"/>
              <a:ext cx="1184940" cy="400110"/>
            </a:xfrm>
            <a:prstGeom prst="rect">
              <a:avLst/>
            </a:prstGeom>
            <a:noFill/>
          </p:spPr>
          <p:txBody>
            <a:bodyPr wrap="none" rtlCol="0">
              <a:spAutoFit/>
            </a:bodyPr>
            <a:lstStyle/>
            <a:p>
              <a:r>
                <a:rPr lang="en-US" sz="2000" dirty="0" smtClean="0"/>
                <a:t>classifier</a:t>
              </a:r>
              <a:endParaRPr lang="en-US" sz="2000" dirty="0"/>
            </a:p>
          </p:txBody>
        </p:sp>
      </p:grpSp>
      <p:sp>
        <p:nvSpPr>
          <p:cNvPr id="16" name="Curved Up Arrow 15"/>
          <p:cNvSpPr/>
          <p:nvPr/>
        </p:nvSpPr>
        <p:spPr>
          <a:xfrm flipH="1">
            <a:off x="2209800" y="5334000"/>
            <a:ext cx="5867400" cy="7620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2743200" y="6336268"/>
            <a:ext cx="4572000" cy="369332"/>
          </a:xfrm>
          <a:prstGeom prst="rect">
            <a:avLst/>
          </a:prstGeom>
          <a:noFill/>
        </p:spPr>
        <p:txBody>
          <a:bodyPr wrap="square" rtlCol="0">
            <a:spAutoFit/>
          </a:bodyPr>
          <a:lstStyle/>
          <a:p>
            <a:r>
              <a:rPr lang="en-US" dirty="0" smtClean="0"/>
              <a:t>run model on web and get titles/authors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Old school style</a:t>
            </a:r>
            <a:endParaRPr lang="en-US" dirty="0"/>
          </a:p>
        </p:txBody>
      </p:sp>
      <p:pic>
        <p:nvPicPr>
          <p:cNvPr id="4" name="Picture 3"/>
          <p:cNvPicPr>
            <a:picLocks noChangeAspect="1"/>
          </p:cNvPicPr>
          <p:nvPr/>
        </p:nvPicPr>
        <p:blipFill>
          <a:blip r:embed="rId2"/>
          <a:stretch>
            <a:fillRect/>
          </a:stretch>
        </p:blipFill>
        <p:spPr>
          <a:xfrm>
            <a:off x="381000" y="2209800"/>
            <a:ext cx="2933700" cy="2971800"/>
          </a:xfrm>
          <a:prstGeom prst="rect">
            <a:avLst/>
          </a:prstGeom>
        </p:spPr>
      </p:pic>
      <p:sp>
        <p:nvSpPr>
          <p:cNvPr id="5" name="TextBox 4"/>
          <p:cNvSpPr txBox="1"/>
          <p:nvPr/>
        </p:nvSpPr>
        <p:spPr>
          <a:xfrm>
            <a:off x="3886200" y="3134380"/>
            <a:ext cx="4572000" cy="523220"/>
          </a:xfrm>
          <a:prstGeom prst="rect">
            <a:avLst/>
          </a:prstGeom>
          <a:noFill/>
        </p:spPr>
        <p:txBody>
          <a:bodyPr wrap="square" rtlCol="0">
            <a:spAutoFit/>
          </a:bodyPr>
          <a:lstStyle/>
          <a:p>
            <a:r>
              <a:rPr lang="en-US" sz="2800" dirty="0" smtClean="0">
                <a:solidFill>
                  <a:srgbClr val="FF0000"/>
                </a:solidFill>
              </a:rPr>
              <a:t>Problems?  Better ideas?</a:t>
            </a: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a:t>
            </a:r>
            <a:endParaRPr lang="en-US" dirty="0"/>
          </a:p>
        </p:txBody>
      </p:sp>
      <p:sp>
        <p:nvSpPr>
          <p:cNvPr id="4" name="TextBox 3"/>
          <p:cNvSpPr txBox="1"/>
          <p:nvPr/>
        </p:nvSpPr>
        <p:spPr>
          <a:xfrm>
            <a:off x="381000" y="1981200"/>
            <a:ext cx="1828800" cy="369332"/>
          </a:xfrm>
          <a:prstGeom prst="rect">
            <a:avLst/>
          </a:prstGeom>
          <a:noFill/>
        </p:spPr>
        <p:txBody>
          <a:bodyPr wrap="square" rtlCol="0">
            <a:spAutoFit/>
          </a:bodyPr>
          <a:lstStyle/>
          <a:p>
            <a:r>
              <a:rPr lang="en-US" dirty="0" smtClean="0"/>
              <a:t>Seed set</a:t>
            </a:r>
            <a:endParaRPr lang="en-US" dirty="0"/>
          </a:p>
        </p:txBody>
      </p:sp>
      <p:pic>
        <p:nvPicPr>
          <p:cNvPr id="5" name="Picture 4"/>
          <p:cNvPicPr>
            <a:picLocks noChangeAspect="1"/>
          </p:cNvPicPr>
          <p:nvPr/>
        </p:nvPicPr>
        <p:blipFill>
          <a:blip r:embed="rId2"/>
          <a:stretch>
            <a:fillRect/>
          </a:stretch>
        </p:blipFill>
        <p:spPr>
          <a:xfrm>
            <a:off x="4114800" y="2667000"/>
            <a:ext cx="3048000" cy="1140510"/>
          </a:xfrm>
          <a:prstGeom prst="rect">
            <a:avLst/>
          </a:prstGeom>
        </p:spPr>
      </p:pic>
      <p:pic>
        <p:nvPicPr>
          <p:cNvPr id="6" name="Picture 5"/>
          <p:cNvPicPr>
            <a:picLocks noChangeAspect="1"/>
          </p:cNvPicPr>
          <p:nvPr/>
        </p:nvPicPr>
        <p:blipFill>
          <a:blip r:embed="rId3"/>
          <a:stretch>
            <a:fillRect/>
          </a:stretch>
        </p:blipFill>
        <p:spPr>
          <a:xfrm>
            <a:off x="1524000" y="1828800"/>
            <a:ext cx="952500" cy="762000"/>
          </a:xfrm>
          <a:prstGeom prst="rect">
            <a:avLst/>
          </a:prstGeom>
        </p:spPr>
      </p:pic>
      <p:sp>
        <p:nvSpPr>
          <p:cNvPr id="7" name="TextBox 6"/>
          <p:cNvSpPr txBox="1"/>
          <p:nvPr/>
        </p:nvSpPr>
        <p:spPr>
          <a:xfrm>
            <a:off x="457200" y="2971800"/>
            <a:ext cx="2438400" cy="369332"/>
          </a:xfrm>
          <a:prstGeom prst="rect">
            <a:avLst/>
          </a:prstGeom>
          <a:noFill/>
        </p:spPr>
        <p:txBody>
          <a:bodyPr wrap="square" rtlCol="0">
            <a:spAutoFit/>
          </a:bodyPr>
          <a:lstStyle/>
          <a:p>
            <a:r>
              <a:rPr lang="en-US" dirty="0" smtClean="0"/>
              <a:t>author/title pairs</a:t>
            </a:r>
            <a:endParaRPr lang="en-US" dirty="0"/>
          </a:p>
        </p:txBody>
      </p:sp>
      <p:sp>
        <p:nvSpPr>
          <p:cNvPr id="8" name="Right Arrow 7"/>
          <p:cNvSpPr/>
          <p:nvPr/>
        </p:nvSpPr>
        <p:spPr>
          <a:xfrm>
            <a:off x="2743200" y="2895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5400000">
            <a:off x="4953000" y="4038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4114800" y="4953000"/>
            <a:ext cx="990600" cy="1219200"/>
            <a:chOff x="4495800" y="5410200"/>
            <a:chExt cx="990600" cy="1219200"/>
          </a:xfrm>
        </p:grpSpPr>
        <p:sp>
          <p:nvSpPr>
            <p:cNvPr id="10" name="Rectangle 9"/>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257800" y="4953000"/>
            <a:ext cx="990600" cy="1219200"/>
            <a:chOff x="4495800" y="5410200"/>
            <a:chExt cx="990600" cy="1219200"/>
          </a:xfrm>
        </p:grpSpPr>
        <p:sp>
          <p:nvSpPr>
            <p:cNvPr id="18" name="Rectangle 17"/>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6400800" y="4953000"/>
            <a:ext cx="990600" cy="1219200"/>
            <a:chOff x="4495800" y="5410200"/>
            <a:chExt cx="990600" cy="1219200"/>
          </a:xfrm>
        </p:grpSpPr>
        <p:sp>
          <p:nvSpPr>
            <p:cNvPr id="24" name="Rectangle 23"/>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7391400" y="5029200"/>
            <a:ext cx="2667000" cy="923330"/>
          </a:xfrm>
          <a:prstGeom prst="rect">
            <a:avLst/>
          </a:prstGeom>
          <a:noFill/>
        </p:spPr>
        <p:txBody>
          <a:bodyPr wrap="square" rtlCol="0">
            <a:spAutoFit/>
          </a:bodyPr>
          <a:lstStyle/>
          <a:p>
            <a:r>
              <a:rPr lang="en-US" dirty="0" smtClean="0"/>
              <a:t>author/title occurrences in context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a:t>
            </a:r>
            <a:endParaRPr lang="en-US" dirty="0"/>
          </a:p>
        </p:txBody>
      </p:sp>
      <p:sp>
        <p:nvSpPr>
          <p:cNvPr id="4" name="TextBox 3"/>
          <p:cNvSpPr txBox="1"/>
          <p:nvPr/>
        </p:nvSpPr>
        <p:spPr>
          <a:xfrm>
            <a:off x="381000" y="1981200"/>
            <a:ext cx="1828800" cy="369332"/>
          </a:xfrm>
          <a:prstGeom prst="rect">
            <a:avLst/>
          </a:prstGeom>
          <a:noFill/>
        </p:spPr>
        <p:txBody>
          <a:bodyPr wrap="square" rtlCol="0">
            <a:spAutoFit/>
          </a:bodyPr>
          <a:lstStyle/>
          <a:p>
            <a:r>
              <a:rPr lang="en-US" dirty="0" smtClean="0"/>
              <a:t>Seed set</a:t>
            </a:r>
            <a:endParaRPr lang="en-US" dirty="0"/>
          </a:p>
        </p:txBody>
      </p:sp>
      <p:pic>
        <p:nvPicPr>
          <p:cNvPr id="5" name="Picture 4"/>
          <p:cNvPicPr>
            <a:picLocks noChangeAspect="1"/>
          </p:cNvPicPr>
          <p:nvPr/>
        </p:nvPicPr>
        <p:blipFill>
          <a:blip r:embed="rId2"/>
          <a:stretch>
            <a:fillRect/>
          </a:stretch>
        </p:blipFill>
        <p:spPr>
          <a:xfrm>
            <a:off x="4114800" y="2667000"/>
            <a:ext cx="3048000" cy="1140510"/>
          </a:xfrm>
          <a:prstGeom prst="rect">
            <a:avLst/>
          </a:prstGeom>
        </p:spPr>
      </p:pic>
      <p:pic>
        <p:nvPicPr>
          <p:cNvPr id="6" name="Picture 5"/>
          <p:cNvPicPr>
            <a:picLocks noChangeAspect="1"/>
          </p:cNvPicPr>
          <p:nvPr/>
        </p:nvPicPr>
        <p:blipFill>
          <a:blip r:embed="rId3"/>
          <a:stretch>
            <a:fillRect/>
          </a:stretch>
        </p:blipFill>
        <p:spPr>
          <a:xfrm>
            <a:off x="1524000" y="1828800"/>
            <a:ext cx="952500" cy="762000"/>
          </a:xfrm>
          <a:prstGeom prst="rect">
            <a:avLst/>
          </a:prstGeom>
        </p:spPr>
      </p:pic>
      <p:sp>
        <p:nvSpPr>
          <p:cNvPr id="7" name="TextBox 6"/>
          <p:cNvSpPr txBox="1"/>
          <p:nvPr/>
        </p:nvSpPr>
        <p:spPr>
          <a:xfrm>
            <a:off x="457200" y="2971800"/>
            <a:ext cx="2438400" cy="369332"/>
          </a:xfrm>
          <a:prstGeom prst="rect">
            <a:avLst/>
          </a:prstGeom>
          <a:noFill/>
        </p:spPr>
        <p:txBody>
          <a:bodyPr wrap="square" rtlCol="0">
            <a:spAutoFit/>
          </a:bodyPr>
          <a:lstStyle/>
          <a:p>
            <a:r>
              <a:rPr lang="en-US" dirty="0" smtClean="0"/>
              <a:t>author/title pairs</a:t>
            </a:r>
            <a:endParaRPr lang="en-US" dirty="0"/>
          </a:p>
        </p:txBody>
      </p:sp>
      <p:sp>
        <p:nvSpPr>
          <p:cNvPr id="8" name="Right Arrow 7"/>
          <p:cNvSpPr/>
          <p:nvPr/>
        </p:nvSpPr>
        <p:spPr>
          <a:xfrm>
            <a:off x="2743200" y="2895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5400000">
            <a:off x="4953000" y="4038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5"/>
          <p:cNvGrpSpPr/>
          <p:nvPr/>
        </p:nvGrpSpPr>
        <p:grpSpPr>
          <a:xfrm>
            <a:off x="4114800" y="4953000"/>
            <a:ext cx="990600" cy="1219200"/>
            <a:chOff x="4495800" y="5410200"/>
            <a:chExt cx="990600" cy="1219200"/>
          </a:xfrm>
        </p:grpSpPr>
        <p:sp>
          <p:nvSpPr>
            <p:cNvPr id="10" name="Rectangle 9"/>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6"/>
          <p:cNvGrpSpPr/>
          <p:nvPr/>
        </p:nvGrpSpPr>
        <p:grpSpPr>
          <a:xfrm>
            <a:off x="5257800" y="4953000"/>
            <a:ext cx="990600" cy="1219200"/>
            <a:chOff x="4495800" y="5410200"/>
            <a:chExt cx="990600" cy="1219200"/>
          </a:xfrm>
        </p:grpSpPr>
        <p:sp>
          <p:nvSpPr>
            <p:cNvPr id="18" name="Rectangle 17"/>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22"/>
          <p:cNvGrpSpPr/>
          <p:nvPr/>
        </p:nvGrpSpPr>
        <p:grpSpPr>
          <a:xfrm>
            <a:off x="6400800" y="4953000"/>
            <a:ext cx="990600" cy="1219200"/>
            <a:chOff x="4495800" y="5410200"/>
            <a:chExt cx="990600" cy="1219200"/>
          </a:xfrm>
        </p:grpSpPr>
        <p:sp>
          <p:nvSpPr>
            <p:cNvPr id="24" name="Rectangle 23"/>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7391400" y="5029200"/>
            <a:ext cx="2667000" cy="923330"/>
          </a:xfrm>
          <a:prstGeom prst="rect">
            <a:avLst/>
          </a:prstGeom>
          <a:noFill/>
        </p:spPr>
        <p:txBody>
          <a:bodyPr wrap="square" rtlCol="0">
            <a:spAutoFit/>
          </a:bodyPr>
          <a:lstStyle/>
          <a:p>
            <a:r>
              <a:rPr lang="en-US" dirty="0" smtClean="0"/>
              <a:t>author/title occurrences in context</a:t>
            </a:r>
            <a:endParaRPr lang="en-US" dirty="0"/>
          </a:p>
        </p:txBody>
      </p:sp>
      <p:sp>
        <p:nvSpPr>
          <p:cNvPr id="30" name="Left Arrow 29"/>
          <p:cNvSpPr/>
          <p:nvPr/>
        </p:nvSpPr>
        <p:spPr>
          <a:xfrm>
            <a:off x="2971800" y="5257800"/>
            <a:ext cx="9144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609600" y="54102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219200" y="54102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09600" y="55626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219200" y="55626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09600" y="57150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219200" y="57150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09600" y="58674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219200" y="58674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09600" y="60198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219200" y="60198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09600" y="6183868"/>
            <a:ext cx="2438400" cy="369332"/>
          </a:xfrm>
          <a:prstGeom prst="rect">
            <a:avLst/>
          </a:prstGeom>
          <a:noFill/>
        </p:spPr>
        <p:txBody>
          <a:bodyPr wrap="square" rtlCol="0">
            <a:spAutoFit/>
          </a:bodyPr>
          <a:lstStyle/>
          <a:p>
            <a:r>
              <a:rPr lang="en-US" dirty="0" smtClean="0"/>
              <a:t>patterns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a:t>
            </a:r>
            <a:endParaRPr lang="en-US" dirty="0"/>
          </a:p>
        </p:txBody>
      </p:sp>
      <p:sp>
        <p:nvSpPr>
          <p:cNvPr id="4" name="TextBox 3"/>
          <p:cNvSpPr txBox="1"/>
          <p:nvPr/>
        </p:nvSpPr>
        <p:spPr>
          <a:xfrm>
            <a:off x="381000" y="1981200"/>
            <a:ext cx="1828800" cy="369332"/>
          </a:xfrm>
          <a:prstGeom prst="rect">
            <a:avLst/>
          </a:prstGeom>
          <a:noFill/>
        </p:spPr>
        <p:txBody>
          <a:bodyPr wrap="square" rtlCol="0">
            <a:spAutoFit/>
          </a:bodyPr>
          <a:lstStyle/>
          <a:p>
            <a:r>
              <a:rPr lang="en-US" dirty="0" smtClean="0"/>
              <a:t>Seed set</a:t>
            </a:r>
            <a:endParaRPr lang="en-US" dirty="0"/>
          </a:p>
        </p:txBody>
      </p:sp>
      <p:pic>
        <p:nvPicPr>
          <p:cNvPr id="5" name="Picture 4"/>
          <p:cNvPicPr>
            <a:picLocks noChangeAspect="1"/>
          </p:cNvPicPr>
          <p:nvPr/>
        </p:nvPicPr>
        <p:blipFill>
          <a:blip r:embed="rId2"/>
          <a:stretch>
            <a:fillRect/>
          </a:stretch>
        </p:blipFill>
        <p:spPr>
          <a:xfrm>
            <a:off x="4114800" y="2667000"/>
            <a:ext cx="3048000" cy="1140510"/>
          </a:xfrm>
          <a:prstGeom prst="rect">
            <a:avLst/>
          </a:prstGeom>
        </p:spPr>
      </p:pic>
      <p:pic>
        <p:nvPicPr>
          <p:cNvPr id="6" name="Picture 5"/>
          <p:cNvPicPr>
            <a:picLocks noChangeAspect="1"/>
          </p:cNvPicPr>
          <p:nvPr/>
        </p:nvPicPr>
        <p:blipFill>
          <a:blip r:embed="rId3"/>
          <a:stretch>
            <a:fillRect/>
          </a:stretch>
        </p:blipFill>
        <p:spPr>
          <a:xfrm>
            <a:off x="1524000" y="1828800"/>
            <a:ext cx="952500" cy="762000"/>
          </a:xfrm>
          <a:prstGeom prst="rect">
            <a:avLst/>
          </a:prstGeom>
        </p:spPr>
      </p:pic>
      <p:sp>
        <p:nvSpPr>
          <p:cNvPr id="7" name="TextBox 6"/>
          <p:cNvSpPr txBox="1"/>
          <p:nvPr/>
        </p:nvSpPr>
        <p:spPr>
          <a:xfrm>
            <a:off x="457200" y="2971800"/>
            <a:ext cx="2438400" cy="369332"/>
          </a:xfrm>
          <a:prstGeom prst="rect">
            <a:avLst/>
          </a:prstGeom>
          <a:noFill/>
        </p:spPr>
        <p:txBody>
          <a:bodyPr wrap="square" rtlCol="0">
            <a:spAutoFit/>
          </a:bodyPr>
          <a:lstStyle/>
          <a:p>
            <a:r>
              <a:rPr lang="en-US" dirty="0" smtClean="0"/>
              <a:t>author/title pairs</a:t>
            </a:r>
            <a:endParaRPr lang="en-US" dirty="0"/>
          </a:p>
        </p:txBody>
      </p:sp>
      <p:sp>
        <p:nvSpPr>
          <p:cNvPr id="8" name="Right Arrow 7"/>
          <p:cNvSpPr/>
          <p:nvPr/>
        </p:nvSpPr>
        <p:spPr>
          <a:xfrm>
            <a:off x="2743200" y="2895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5400000">
            <a:off x="4953000" y="4038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5"/>
          <p:cNvGrpSpPr/>
          <p:nvPr/>
        </p:nvGrpSpPr>
        <p:grpSpPr>
          <a:xfrm>
            <a:off x="4114800" y="4953000"/>
            <a:ext cx="990600" cy="1219200"/>
            <a:chOff x="4495800" y="5410200"/>
            <a:chExt cx="990600" cy="1219200"/>
          </a:xfrm>
        </p:grpSpPr>
        <p:sp>
          <p:nvSpPr>
            <p:cNvPr id="10" name="Rectangle 9"/>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6"/>
          <p:cNvGrpSpPr/>
          <p:nvPr/>
        </p:nvGrpSpPr>
        <p:grpSpPr>
          <a:xfrm>
            <a:off x="5257800" y="4953000"/>
            <a:ext cx="990600" cy="1219200"/>
            <a:chOff x="4495800" y="5410200"/>
            <a:chExt cx="990600" cy="1219200"/>
          </a:xfrm>
        </p:grpSpPr>
        <p:sp>
          <p:nvSpPr>
            <p:cNvPr id="18" name="Rectangle 17"/>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22"/>
          <p:cNvGrpSpPr/>
          <p:nvPr/>
        </p:nvGrpSpPr>
        <p:grpSpPr>
          <a:xfrm>
            <a:off x="6400800" y="4953000"/>
            <a:ext cx="990600" cy="1219200"/>
            <a:chOff x="4495800" y="5410200"/>
            <a:chExt cx="990600" cy="1219200"/>
          </a:xfrm>
        </p:grpSpPr>
        <p:sp>
          <p:nvSpPr>
            <p:cNvPr id="24" name="Rectangle 23"/>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7391400" y="5029200"/>
            <a:ext cx="2667000" cy="923330"/>
          </a:xfrm>
          <a:prstGeom prst="rect">
            <a:avLst/>
          </a:prstGeom>
          <a:noFill/>
        </p:spPr>
        <p:txBody>
          <a:bodyPr wrap="square" rtlCol="0">
            <a:spAutoFit/>
          </a:bodyPr>
          <a:lstStyle/>
          <a:p>
            <a:r>
              <a:rPr lang="en-US" dirty="0" smtClean="0"/>
              <a:t>author/title occurrences in context</a:t>
            </a:r>
            <a:endParaRPr lang="en-US" dirty="0"/>
          </a:p>
        </p:txBody>
      </p:sp>
      <p:sp>
        <p:nvSpPr>
          <p:cNvPr id="30" name="Left Arrow 29"/>
          <p:cNvSpPr/>
          <p:nvPr/>
        </p:nvSpPr>
        <p:spPr>
          <a:xfrm>
            <a:off x="2971800" y="5257800"/>
            <a:ext cx="9144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609600" y="54102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219200" y="54102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09600" y="55626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219200" y="55626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09600" y="57150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219200" y="57150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09600" y="58674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219200" y="58674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09600" y="60198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219200" y="60198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09600" y="6183868"/>
            <a:ext cx="2438400" cy="369332"/>
          </a:xfrm>
          <a:prstGeom prst="rect">
            <a:avLst/>
          </a:prstGeom>
          <a:noFill/>
        </p:spPr>
        <p:txBody>
          <a:bodyPr wrap="square" rtlCol="0">
            <a:spAutoFit/>
          </a:bodyPr>
          <a:lstStyle/>
          <a:p>
            <a:r>
              <a:rPr lang="en-US" dirty="0" smtClean="0"/>
              <a:t>patterns</a:t>
            </a:r>
            <a:endParaRPr lang="en-US" dirty="0"/>
          </a:p>
        </p:txBody>
      </p:sp>
      <p:sp>
        <p:nvSpPr>
          <p:cNvPr id="43" name="Right Arrow 42"/>
          <p:cNvSpPr/>
          <p:nvPr/>
        </p:nvSpPr>
        <p:spPr>
          <a:xfrm rot="19789850">
            <a:off x="1269772" y="4179342"/>
            <a:ext cx="2785548"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990600"/>
          </a:xfrm>
        </p:spPr>
        <p:txBody>
          <a:bodyPr>
            <a:noAutofit/>
          </a:bodyPr>
          <a:lstStyle/>
          <a:p>
            <a:r>
              <a:rPr lang="en-US" sz="3600" dirty="0" err="1" smtClean="0"/>
              <a:t>Brin</a:t>
            </a:r>
            <a:r>
              <a:rPr lang="en-US" sz="3600" dirty="0" smtClean="0"/>
              <a:t>, 1998 </a:t>
            </a:r>
            <a:br>
              <a:rPr lang="en-US" sz="3600" dirty="0" smtClean="0"/>
            </a:br>
            <a:r>
              <a:rPr lang="en-US" sz="2800" dirty="0" smtClean="0"/>
              <a:t>(Extracting patterns and relations from the world wide web)</a:t>
            </a:r>
            <a:endParaRPr lang="en-US" sz="2800" dirty="0"/>
          </a:p>
        </p:txBody>
      </p:sp>
      <p:pic>
        <p:nvPicPr>
          <p:cNvPr id="4" name="Picture 3"/>
          <p:cNvPicPr>
            <a:picLocks noChangeAspect="1"/>
          </p:cNvPicPr>
          <p:nvPr/>
        </p:nvPicPr>
        <p:blipFill>
          <a:blip r:embed="rId2"/>
          <a:stretch>
            <a:fillRect/>
          </a:stretch>
        </p:blipFill>
        <p:spPr>
          <a:xfrm>
            <a:off x="228600" y="1524000"/>
            <a:ext cx="4038600" cy="1296055"/>
          </a:xfrm>
          <a:prstGeom prst="rect">
            <a:avLst/>
          </a:prstGeom>
        </p:spPr>
      </p:pic>
      <p:pic>
        <p:nvPicPr>
          <p:cNvPr id="5" name="Picture 4"/>
          <p:cNvPicPr>
            <a:picLocks noChangeAspect="1"/>
          </p:cNvPicPr>
          <p:nvPr/>
        </p:nvPicPr>
        <p:blipFill>
          <a:blip r:embed="rId3"/>
          <a:stretch>
            <a:fillRect/>
          </a:stretch>
        </p:blipFill>
        <p:spPr>
          <a:xfrm>
            <a:off x="304800" y="2743200"/>
            <a:ext cx="6705600" cy="1066800"/>
          </a:xfrm>
          <a:prstGeom prst="rect">
            <a:avLst/>
          </a:prstGeom>
        </p:spPr>
      </p:pic>
      <p:pic>
        <p:nvPicPr>
          <p:cNvPr id="6" name="Picture 5"/>
          <p:cNvPicPr>
            <a:picLocks noChangeAspect="1"/>
          </p:cNvPicPr>
          <p:nvPr/>
        </p:nvPicPr>
        <p:blipFill>
          <a:blip r:embed="rId4"/>
          <a:stretch>
            <a:fillRect/>
          </a:stretch>
        </p:blipFill>
        <p:spPr>
          <a:xfrm>
            <a:off x="381000" y="3718799"/>
            <a:ext cx="6451600" cy="3139201"/>
          </a:xfrm>
          <a:prstGeom prst="rect">
            <a:avLst/>
          </a:prstGeom>
        </p:spPr>
      </p:pic>
      <p:sp>
        <p:nvSpPr>
          <p:cNvPr id="7" name="TextBox 6"/>
          <p:cNvSpPr txBox="1"/>
          <p:nvPr/>
        </p:nvSpPr>
        <p:spPr>
          <a:xfrm>
            <a:off x="7315200" y="1676400"/>
            <a:ext cx="1828800" cy="369332"/>
          </a:xfrm>
          <a:prstGeom prst="rect">
            <a:avLst/>
          </a:prstGeom>
          <a:noFill/>
        </p:spPr>
        <p:txBody>
          <a:bodyPr wrap="square" rtlCol="0">
            <a:spAutoFit/>
          </a:bodyPr>
          <a:lstStyle/>
          <a:p>
            <a:r>
              <a:rPr lang="en-US" dirty="0" smtClean="0"/>
              <a:t>Seed books</a:t>
            </a:r>
            <a:endParaRPr lang="en-US" dirty="0"/>
          </a:p>
        </p:txBody>
      </p:sp>
      <p:sp>
        <p:nvSpPr>
          <p:cNvPr id="8" name="TextBox 7"/>
          <p:cNvSpPr txBox="1"/>
          <p:nvPr/>
        </p:nvSpPr>
        <p:spPr>
          <a:xfrm>
            <a:off x="7315200" y="3059668"/>
            <a:ext cx="1828800" cy="369332"/>
          </a:xfrm>
          <a:prstGeom prst="rect">
            <a:avLst/>
          </a:prstGeom>
          <a:noFill/>
        </p:spPr>
        <p:txBody>
          <a:bodyPr wrap="square" rtlCol="0">
            <a:spAutoFit/>
          </a:bodyPr>
          <a:lstStyle/>
          <a:p>
            <a:r>
              <a:rPr lang="en-US" dirty="0" smtClean="0"/>
              <a:t>Patterns</a:t>
            </a:r>
            <a:endParaRPr lang="en-US" dirty="0"/>
          </a:p>
        </p:txBody>
      </p:sp>
      <p:sp>
        <p:nvSpPr>
          <p:cNvPr id="9" name="TextBox 8"/>
          <p:cNvSpPr txBox="1"/>
          <p:nvPr/>
        </p:nvSpPr>
        <p:spPr>
          <a:xfrm>
            <a:off x="7315200" y="4736068"/>
            <a:ext cx="1828800" cy="369332"/>
          </a:xfrm>
          <a:prstGeom prst="rect">
            <a:avLst/>
          </a:prstGeom>
          <a:noFill/>
        </p:spPr>
        <p:txBody>
          <a:bodyPr wrap="square" rtlCol="0">
            <a:spAutoFit/>
          </a:bodyPr>
          <a:lstStyle/>
          <a:p>
            <a:r>
              <a:rPr lang="en-US" dirty="0" smtClean="0"/>
              <a:t>New books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graphicFrame>
        <p:nvGraphicFramePr>
          <p:cNvPr id="1497090" name="Object 2"/>
          <p:cNvGraphicFramePr>
            <a:graphicFrameLocks noChangeAspect="1"/>
          </p:cNvGraphicFramePr>
          <p:nvPr/>
        </p:nvGraphicFramePr>
        <p:xfrm>
          <a:off x="1755775" y="1876425"/>
          <a:ext cx="5630863" cy="3105150"/>
        </p:xfrm>
        <a:graphic>
          <a:graphicData uri="http://schemas.openxmlformats.org/presentationml/2006/ole">
            <mc:AlternateContent xmlns:mc="http://schemas.openxmlformats.org/markup-compatibility/2006">
              <mc:Choice xmlns:v="urn:schemas-microsoft-com:vml" Requires="v">
                <p:oleObj spid="_x0000_s1497107" name="Document" r:id="rId4" imgW="5630040" imgH="3105000" progId="Word.Document.8">
                  <p:embed/>
                </p:oleObj>
              </mc:Choice>
              <mc:Fallback>
                <p:oleObj name="Document" r:id="rId4" imgW="5630040" imgH="31050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775" y="1876425"/>
                        <a:ext cx="5630863" cy="310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list</a:t>
            </a:r>
            <a:endParaRPr lang="en-US" dirty="0"/>
          </a:p>
        </p:txBody>
      </p:sp>
      <p:pic>
        <p:nvPicPr>
          <p:cNvPr id="4" name="Picture 3"/>
          <p:cNvPicPr>
            <a:picLocks noChangeAspect="1"/>
          </p:cNvPicPr>
          <p:nvPr/>
        </p:nvPicPr>
        <p:blipFill>
          <a:blip r:embed="rId2"/>
          <a:stretch>
            <a:fillRect/>
          </a:stretch>
        </p:blipFill>
        <p:spPr>
          <a:xfrm>
            <a:off x="3200400" y="0"/>
            <a:ext cx="4572000" cy="66790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Simplification evaluation</a:t>
            </a:r>
            <a:endParaRPr lang="en-US" dirty="0"/>
          </a:p>
        </p:txBody>
      </p:sp>
      <p:sp>
        <p:nvSpPr>
          <p:cNvPr id="5" name="Content Placeholder 4"/>
          <p:cNvSpPr>
            <a:spLocks noGrp="1"/>
          </p:cNvSpPr>
          <p:nvPr>
            <p:ph sz="quarter" idx="1"/>
          </p:nvPr>
        </p:nvSpPr>
        <p:spPr/>
        <p:txBody>
          <a:bodyPr/>
          <a:lstStyle/>
          <a:p>
            <a:r>
              <a:rPr lang="en-US" dirty="0" smtClean="0"/>
              <a:t>More labeling?</a:t>
            </a:r>
          </a:p>
        </p:txBody>
      </p:sp>
    </p:spTree>
    <p:extLst>
      <p:ext uri="{BB962C8B-B14F-4D97-AF65-F5344CB8AC3E}">
        <p14:creationId xmlns:p14="http://schemas.microsoft.com/office/powerpoint/2010/main" val="272477257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NELL</a:t>
            </a:r>
            <a:endParaRPr lang="en-US" dirty="0"/>
          </a:p>
        </p:txBody>
      </p:sp>
      <p:sp>
        <p:nvSpPr>
          <p:cNvPr id="3" name="Content Placeholder 2"/>
          <p:cNvSpPr>
            <a:spLocks noGrp="1"/>
          </p:cNvSpPr>
          <p:nvPr>
            <p:ph sz="quarter" idx="1"/>
          </p:nvPr>
        </p:nvSpPr>
        <p:spPr>
          <a:xfrm>
            <a:off x="498474" y="1828800"/>
            <a:ext cx="7556313" cy="2895600"/>
          </a:xfrm>
        </p:spPr>
        <p:txBody>
          <a:bodyPr>
            <a:noAutofit/>
          </a:bodyPr>
          <a:lstStyle/>
          <a:p>
            <a:r>
              <a:rPr lang="en-US" sz="2800" dirty="0" smtClean="0"/>
              <a:t>NELL: Never-Ending Language Learning</a:t>
            </a:r>
          </a:p>
          <a:p>
            <a:pPr lvl="1"/>
            <a:r>
              <a:rPr lang="en-US" sz="2400" dirty="0" smtClean="0"/>
              <a:t>http://</a:t>
            </a:r>
            <a:r>
              <a:rPr lang="en-US" sz="2400" dirty="0" err="1" smtClean="0"/>
              <a:t>rtw.ml.cmu.edu/rtw</a:t>
            </a:r>
            <a:r>
              <a:rPr lang="en-US" sz="2400" dirty="0" smtClean="0"/>
              <a:t>/</a:t>
            </a:r>
          </a:p>
          <a:p>
            <a:pPr lvl="1"/>
            <a:r>
              <a:rPr lang="en-US" sz="2400" dirty="0" smtClean="0"/>
              <a:t>continuously crawls the web to grab new data</a:t>
            </a:r>
          </a:p>
          <a:p>
            <a:pPr lvl="1"/>
            <a:r>
              <a:rPr lang="en-US" sz="2400" dirty="0" smtClean="0"/>
              <a:t>learns entities and relationships from this data</a:t>
            </a:r>
          </a:p>
          <a:p>
            <a:pPr lvl="2"/>
            <a:r>
              <a:rPr lang="en-US" sz="2400" dirty="0" smtClean="0"/>
              <a:t>started with a seed set</a:t>
            </a:r>
          </a:p>
          <a:p>
            <a:pPr lvl="2"/>
            <a:r>
              <a:rPr lang="en-US" sz="2400" dirty="0" smtClean="0"/>
              <a:t>uses learning techniques based on current data to learn new information</a:t>
            </a:r>
          </a:p>
          <a:p>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NELL</a:t>
            </a:r>
            <a:endParaRPr lang="en-US" dirty="0"/>
          </a:p>
        </p:txBody>
      </p:sp>
      <p:sp>
        <p:nvSpPr>
          <p:cNvPr id="3" name="Content Placeholder 2"/>
          <p:cNvSpPr>
            <a:spLocks noGrp="1"/>
          </p:cNvSpPr>
          <p:nvPr>
            <p:ph sz="quarter" idx="1"/>
          </p:nvPr>
        </p:nvSpPr>
        <p:spPr>
          <a:xfrm>
            <a:off x="498474" y="4572000"/>
            <a:ext cx="7556313" cy="2057400"/>
          </a:xfrm>
        </p:spPr>
        <p:txBody>
          <a:bodyPr>
            <a:normAutofit fontScale="77500" lnSpcReduction="20000"/>
          </a:bodyPr>
          <a:lstStyle/>
          <a:p>
            <a:r>
              <a:rPr lang="en-US" dirty="0" smtClean="0"/>
              <a:t>4 different approaches to learning relationships</a:t>
            </a:r>
          </a:p>
          <a:p>
            <a:r>
              <a:rPr lang="en-US" dirty="0" smtClean="0"/>
              <a:t>Combine these in the knowledge integrator</a:t>
            </a:r>
          </a:p>
          <a:p>
            <a:pPr lvl="1"/>
            <a:r>
              <a:rPr lang="en-US" dirty="0" smtClean="0"/>
              <a:t>idea: using different approaches will avoid </a:t>
            </a:r>
            <a:r>
              <a:rPr lang="en-US" dirty="0" err="1" smtClean="0"/>
              <a:t>overfitting</a:t>
            </a:r>
            <a:endParaRPr lang="en-US" dirty="0" smtClean="0"/>
          </a:p>
          <a:p>
            <a:r>
              <a:rPr lang="en-US" dirty="0" smtClean="0"/>
              <a:t>Initially was wholly unsupervised, now some human supervision</a:t>
            </a:r>
          </a:p>
          <a:p>
            <a:pPr lvl="1"/>
            <a:r>
              <a:rPr lang="en-US" dirty="0" smtClean="0"/>
              <a:t>cookies are food =&gt; internet cookies are food =&gt; files are food</a:t>
            </a:r>
          </a:p>
        </p:txBody>
      </p:sp>
      <p:pic>
        <p:nvPicPr>
          <p:cNvPr id="5" name="Picture 4"/>
          <p:cNvPicPr>
            <a:picLocks noChangeAspect="1"/>
          </p:cNvPicPr>
          <p:nvPr/>
        </p:nvPicPr>
        <p:blipFill>
          <a:blip r:embed="rId2"/>
          <a:stretch>
            <a:fillRect/>
          </a:stretch>
        </p:blipFill>
        <p:spPr>
          <a:xfrm>
            <a:off x="1524000" y="1524000"/>
            <a:ext cx="4610100" cy="304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90600"/>
          </a:xfrm>
        </p:spPr>
        <p:txBody>
          <a:bodyPr>
            <a:noAutofit/>
          </a:bodyPr>
          <a:lstStyle/>
          <a:p>
            <a:r>
              <a:rPr lang="en-US" sz="3600" dirty="0" smtClean="0"/>
              <a:t>An example learner: coupled pattern learner (CPL)</a:t>
            </a:r>
            <a:endParaRPr lang="en-US" sz="3600" dirty="0"/>
          </a:p>
        </p:txBody>
      </p:sp>
      <p:sp>
        <p:nvSpPr>
          <p:cNvPr id="4" name="TextBox 3"/>
          <p:cNvSpPr txBox="1"/>
          <p:nvPr/>
        </p:nvSpPr>
        <p:spPr>
          <a:xfrm>
            <a:off x="304800" y="3149262"/>
            <a:ext cx="1752600" cy="2031325"/>
          </a:xfrm>
          <a:prstGeom prst="rect">
            <a:avLst/>
          </a:prstGeom>
          <a:noFill/>
        </p:spPr>
        <p:txBody>
          <a:bodyPr wrap="square" rtlCol="0">
            <a:spAutoFit/>
          </a:bodyPr>
          <a:lstStyle/>
          <a:p>
            <a:r>
              <a:rPr lang="en-US" dirty="0" smtClean="0"/>
              <a:t>Cities:</a:t>
            </a:r>
          </a:p>
          <a:p>
            <a:endParaRPr lang="en-US" dirty="0" smtClean="0"/>
          </a:p>
          <a:p>
            <a:r>
              <a:rPr lang="en-US" dirty="0" smtClean="0"/>
              <a:t>Los Angeles</a:t>
            </a:r>
          </a:p>
          <a:p>
            <a:r>
              <a:rPr lang="en-US" dirty="0" smtClean="0"/>
              <a:t>San Francisco</a:t>
            </a:r>
          </a:p>
          <a:p>
            <a:r>
              <a:rPr lang="en-US" dirty="0" smtClean="0"/>
              <a:t>New York</a:t>
            </a:r>
          </a:p>
          <a:p>
            <a:r>
              <a:rPr lang="en-US" dirty="0" smtClean="0"/>
              <a:t>Seattle</a:t>
            </a:r>
          </a:p>
          <a:p>
            <a:r>
              <a:rPr lang="en-US" dirty="0" smtClean="0"/>
              <a:t>…</a:t>
            </a:r>
            <a:endParaRPr lang="en-US" dirty="0"/>
          </a:p>
        </p:txBody>
      </p:sp>
      <p:sp>
        <p:nvSpPr>
          <p:cNvPr id="5" name="Right Arrow 4"/>
          <p:cNvSpPr/>
          <p:nvPr/>
        </p:nvSpPr>
        <p:spPr>
          <a:xfrm>
            <a:off x="2133600" y="3886200"/>
            <a:ext cx="685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200" y="3149262"/>
            <a:ext cx="3505200" cy="1754327"/>
          </a:xfrm>
          <a:prstGeom prst="rect">
            <a:avLst/>
          </a:prstGeom>
          <a:noFill/>
        </p:spPr>
        <p:txBody>
          <a:bodyPr wrap="square" rtlCol="0">
            <a:spAutoFit/>
          </a:bodyPr>
          <a:lstStyle/>
          <a:p>
            <a:r>
              <a:rPr lang="en-US" dirty="0" smtClean="0"/>
              <a:t>… city of X …</a:t>
            </a:r>
          </a:p>
          <a:p>
            <a:r>
              <a:rPr lang="en-US" dirty="0" smtClean="0"/>
              <a:t>... the official guide to X …</a:t>
            </a:r>
          </a:p>
          <a:p>
            <a:r>
              <a:rPr lang="en-US" dirty="0" smtClean="0"/>
              <a:t>… only in X …</a:t>
            </a:r>
          </a:p>
          <a:p>
            <a:r>
              <a:rPr lang="en-US" dirty="0" smtClean="0"/>
              <a:t>… what to do in X …</a:t>
            </a:r>
          </a:p>
          <a:p>
            <a:r>
              <a:rPr lang="en-US" dirty="0" smtClean="0"/>
              <a:t>… mayor of X …</a:t>
            </a:r>
          </a:p>
          <a:p>
            <a:endParaRPr lang="en-US" dirty="0"/>
          </a:p>
        </p:txBody>
      </p:sp>
      <p:sp>
        <p:nvSpPr>
          <p:cNvPr id="7" name="TextBox 6"/>
          <p:cNvSpPr txBox="1"/>
          <p:nvPr/>
        </p:nvSpPr>
        <p:spPr>
          <a:xfrm>
            <a:off x="1371600" y="5180587"/>
            <a:ext cx="2438400" cy="646331"/>
          </a:xfrm>
          <a:prstGeom prst="rect">
            <a:avLst/>
          </a:prstGeom>
          <a:noFill/>
        </p:spPr>
        <p:txBody>
          <a:bodyPr wrap="square" rtlCol="0">
            <a:spAutoFit/>
          </a:bodyPr>
          <a:lstStyle/>
          <a:p>
            <a:r>
              <a:rPr lang="en-US" dirty="0" smtClean="0">
                <a:solidFill>
                  <a:srgbClr val="0000FF"/>
                </a:solidFill>
              </a:rPr>
              <a:t>extract occurrences of group</a:t>
            </a:r>
            <a:endParaRPr lang="en-US" dirty="0">
              <a:solidFill>
                <a:srgbClr val="0000FF"/>
              </a:solidFill>
            </a:endParaRPr>
          </a:p>
        </p:txBody>
      </p:sp>
      <p:sp>
        <p:nvSpPr>
          <p:cNvPr id="8" name="Right Arrow 7"/>
          <p:cNvSpPr/>
          <p:nvPr/>
        </p:nvSpPr>
        <p:spPr>
          <a:xfrm>
            <a:off x="6172200" y="3810000"/>
            <a:ext cx="685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53000" y="5180587"/>
            <a:ext cx="2438400" cy="646331"/>
          </a:xfrm>
          <a:prstGeom prst="rect">
            <a:avLst/>
          </a:prstGeom>
          <a:noFill/>
        </p:spPr>
        <p:txBody>
          <a:bodyPr wrap="square" rtlCol="0">
            <a:spAutoFit/>
          </a:bodyPr>
          <a:lstStyle/>
          <a:p>
            <a:r>
              <a:rPr lang="en-US" dirty="0" smtClean="0">
                <a:solidFill>
                  <a:srgbClr val="0000FF"/>
                </a:solidFill>
              </a:rPr>
              <a:t>statistical co-occurrence test</a:t>
            </a:r>
            <a:endParaRPr lang="en-US" dirty="0">
              <a:solidFill>
                <a:srgbClr val="0000FF"/>
              </a:solidFill>
            </a:endParaRPr>
          </a:p>
        </p:txBody>
      </p:sp>
      <p:sp>
        <p:nvSpPr>
          <p:cNvPr id="10" name="Rectangle 9"/>
          <p:cNvSpPr/>
          <p:nvPr/>
        </p:nvSpPr>
        <p:spPr>
          <a:xfrm>
            <a:off x="7108329" y="3810000"/>
            <a:ext cx="1892916" cy="369332"/>
          </a:xfrm>
          <a:prstGeom prst="rect">
            <a:avLst/>
          </a:prstGeom>
        </p:spPr>
        <p:txBody>
          <a:bodyPr wrap="none">
            <a:spAutoFit/>
          </a:bodyPr>
          <a:lstStyle/>
          <a:p>
            <a:r>
              <a:rPr lang="en-US" dirty="0" smtClean="0"/>
              <a:t>… mayor of X …</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CPL</a:t>
            </a:r>
            <a:endParaRPr lang="en-US" dirty="0"/>
          </a:p>
        </p:txBody>
      </p:sp>
      <p:sp>
        <p:nvSpPr>
          <p:cNvPr id="4" name="Rectangle 3"/>
          <p:cNvSpPr/>
          <p:nvPr/>
        </p:nvSpPr>
        <p:spPr>
          <a:xfrm>
            <a:off x="2831662" y="1752600"/>
            <a:ext cx="2578538" cy="369332"/>
          </a:xfrm>
          <a:prstGeom prst="rect">
            <a:avLst/>
          </a:prstGeom>
        </p:spPr>
        <p:txBody>
          <a:bodyPr wrap="none">
            <a:spAutoFit/>
          </a:bodyPr>
          <a:lstStyle/>
          <a:p>
            <a:r>
              <a:rPr lang="en-US" dirty="0" smtClean="0"/>
              <a:t>… mayor of &lt;CITY&gt; …</a:t>
            </a:r>
          </a:p>
        </p:txBody>
      </p:sp>
      <p:sp>
        <p:nvSpPr>
          <p:cNvPr id="5" name="Down Arrow 4"/>
          <p:cNvSpPr/>
          <p:nvPr/>
        </p:nvSpPr>
        <p:spPr>
          <a:xfrm>
            <a:off x="3552388" y="2933700"/>
            <a:ext cx="533400" cy="1143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91000" y="2933700"/>
            <a:ext cx="2438400" cy="646331"/>
          </a:xfrm>
          <a:prstGeom prst="rect">
            <a:avLst/>
          </a:prstGeom>
          <a:noFill/>
        </p:spPr>
        <p:txBody>
          <a:bodyPr wrap="square" rtlCol="0">
            <a:spAutoFit/>
          </a:bodyPr>
          <a:lstStyle/>
          <a:p>
            <a:r>
              <a:rPr lang="en-US" dirty="0" smtClean="0">
                <a:solidFill>
                  <a:srgbClr val="0000FF"/>
                </a:solidFill>
              </a:rPr>
              <a:t>extract other cities from the data</a:t>
            </a:r>
            <a:endParaRPr lang="en-US" dirty="0">
              <a:solidFill>
                <a:srgbClr val="0000FF"/>
              </a:solidFill>
            </a:endParaRPr>
          </a:p>
        </p:txBody>
      </p:sp>
      <p:sp>
        <p:nvSpPr>
          <p:cNvPr id="7" name="Rectangle 6"/>
          <p:cNvSpPr/>
          <p:nvPr/>
        </p:nvSpPr>
        <p:spPr>
          <a:xfrm>
            <a:off x="3018988" y="4343400"/>
            <a:ext cx="1592654" cy="923330"/>
          </a:xfrm>
          <a:prstGeom prst="rect">
            <a:avLst/>
          </a:prstGeom>
        </p:spPr>
        <p:txBody>
          <a:bodyPr wrap="none">
            <a:spAutoFit/>
          </a:bodyPr>
          <a:lstStyle/>
          <a:p>
            <a:r>
              <a:rPr lang="en-US" dirty="0" err="1" smtClean="0"/>
              <a:t>Albequerque</a:t>
            </a:r>
            <a:endParaRPr lang="en-US" dirty="0" smtClean="0"/>
          </a:p>
          <a:p>
            <a:r>
              <a:rPr lang="en-US" dirty="0" smtClean="0"/>
              <a:t>Springfield</a:t>
            </a:r>
          </a:p>
          <a:p>
            <a:r>
              <a:rPr lang="en-US" dirty="0" smtClean="0"/>
              <a:t>…</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CPL</a:t>
            </a:r>
            <a:endParaRPr lang="en-US" dirty="0"/>
          </a:p>
        </p:txBody>
      </p:sp>
      <p:sp>
        <p:nvSpPr>
          <p:cNvPr id="3" name="Content Placeholder 2"/>
          <p:cNvSpPr>
            <a:spLocks noGrp="1"/>
          </p:cNvSpPr>
          <p:nvPr>
            <p:ph sz="quarter" idx="1"/>
          </p:nvPr>
        </p:nvSpPr>
        <p:spPr>
          <a:xfrm>
            <a:off x="498474" y="1981201"/>
            <a:ext cx="7556313" cy="685800"/>
          </a:xfrm>
        </p:spPr>
        <p:txBody>
          <a:bodyPr>
            <a:normAutofit/>
          </a:bodyPr>
          <a:lstStyle/>
          <a:p>
            <a:r>
              <a:rPr lang="en-US" dirty="0" smtClean="0"/>
              <a:t>Can also learn patterns with multiple groups</a:t>
            </a:r>
            <a:endParaRPr lang="en-US" dirty="0"/>
          </a:p>
        </p:txBody>
      </p:sp>
      <p:sp>
        <p:nvSpPr>
          <p:cNvPr id="4" name="TextBox 3"/>
          <p:cNvSpPr txBox="1"/>
          <p:nvPr/>
        </p:nvSpPr>
        <p:spPr>
          <a:xfrm>
            <a:off x="2209800" y="2667001"/>
            <a:ext cx="3505200" cy="923330"/>
          </a:xfrm>
          <a:prstGeom prst="rect">
            <a:avLst/>
          </a:prstGeom>
          <a:noFill/>
        </p:spPr>
        <p:txBody>
          <a:bodyPr wrap="square" rtlCol="0">
            <a:spAutoFit/>
          </a:bodyPr>
          <a:lstStyle/>
          <a:p>
            <a:r>
              <a:rPr lang="en-US" dirty="0" smtClean="0"/>
              <a:t>… X is the mayor of  Y …</a:t>
            </a:r>
          </a:p>
          <a:p>
            <a:r>
              <a:rPr lang="en-US" dirty="0" smtClean="0"/>
              <a:t>… X plays for Y …</a:t>
            </a:r>
          </a:p>
          <a:p>
            <a:r>
              <a:rPr lang="en-US" dirty="0" smtClean="0"/>
              <a:t>... X is a player of  Y …</a:t>
            </a:r>
          </a:p>
        </p:txBody>
      </p:sp>
      <p:sp>
        <p:nvSpPr>
          <p:cNvPr id="5" name="Down Arrow 4"/>
          <p:cNvSpPr/>
          <p:nvPr/>
        </p:nvSpPr>
        <p:spPr>
          <a:xfrm>
            <a:off x="3285688" y="3810000"/>
            <a:ext cx="533400" cy="1143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48199" y="4038600"/>
            <a:ext cx="3406587" cy="646331"/>
          </a:xfrm>
          <a:prstGeom prst="rect">
            <a:avLst/>
          </a:prstGeom>
          <a:noFill/>
        </p:spPr>
        <p:txBody>
          <a:bodyPr wrap="square" rtlCol="0">
            <a:spAutoFit/>
          </a:bodyPr>
          <a:lstStyle/>
          <a:p>
            <a:r>
              <a:rPr lang="en-US" dirty="0" smtClean="0">
                <a:solidFill>
                  <a:srgbClr val="0000FF"/>
                </a:solidFill>
              </a:rPr>
              <a:t>can extract other groups, but also relationships</a:t>
            </a:r>
            <a:endParaRPr lang="en-US" dirty="0">
              <a:solidFill>
                <a:srgbClr val="0000FF"/>
              </a:solidFill>
            </a:endParaRPr>
          </a:p>
        </p:txBody>
      </p:sp>
      <p:sp>
        <p:nvSpPr>
          <p:cNvPr id="7" name="TextBox 6"/>
          <p:cNvSpPr txBox="1"/>
          <p:nvPr/>
        </p:nvSpPr>
        <p:spPr>
          <a:xfrm>
            <a:off x="1837888" y="5334000"/>
            <a:ext cx="1600200" cy="646331"/>
          </a:xfrm>
          <a:prstGeom prst="rect">
            <a:avLst/>
          </a:prstGeom>
          <a:noFill/>
          <a:ln>
            <a:solidFill>
              <a:srgbClr val="000090"/>
            </a:solidFill>
          </a:ln>
        </p:spPr>
        <p:txBody>
          <a:bodyPr wrap="square" rtlCol="0">
            <a:spAutoFit/>
          </a:bodyPr>
          <a:lstStyle/>
          <a:p>
            <a:r>
              <a:rPr lang="en-US" dirty="0" smtClean="0"/>
              <a:t>Antonio </a:t>
            </a:r>
            <a:r>
              <a:rPr lang="en-US" dirty="0" err="1" smtClean="0"/>
              <a:t>Villaraigosa</a:t>
            </a:r>
            <a:endParaRPr lang="en-US" dirty="0"/>
          </a:p>
        </p:txBody>
      </p:sp>
      <p:sp>
        <p:nvSpPr>
          <p:cNvPr id="8" name="TextBox 7"/>
          <p:cNvSpPr txBox="1"/>
          <p:nvPr/>
        </p:nvSpPr>
        <p:spPr>
          <a:xfrm>
            <a:off x="4572000" y="5500301"/>
            <a:ext cx="1600200" cy="369332"/>
          </a:xfrm>
          <a:prstGeom prst="rect">
            <a:avLst/>
          </a:prstGeom>
          <a:noFill/>
          <a:ln>
            <a:solidFill>
              <a:srgbClr val="000090"/>
            </a:solidFill>
          </a:ln>
        </p:spPr>
        <p:txBody>
          <a:bodyPr wrap="square" rtlCol="0">
            <a:spAutoFit/>
          </a:bodyPr>
          <a:lstStyle/>
          <a:p>
            <a:r>
              <a:rPr lang="en-US" dirty="0" smtClean="0"/>
              <a:t>Los Angeles</a:t>
            </a:r>
            <a:endParaRPr lang="en-US" dirty="0"/>
          </a:p>
        </p:txBody>
      </p:sp>
      <p:cxnSp>
        <p:nvCxnSpPr>
          <p:cNvPr id="10" name="Straight Arrow Connector 9"/>
          <p:cNvCxnSpPr>
            <a:stCxn id="7" idx="3"/>
            <a:endCxn id="8" idx="1"/>
          </p:cNvCxnSpPr>
          <p:nvPr/>
        </p:nvCxnSpPr>
        <p:spPr>
          <a:xfrm>
            <a:off x="3438088" y="5657166"/>
            <a:ext cx="1133912" cy="27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14288" y="5605046"/>
            <a:ext cx="1133912" cy="338554"/>
          </a:xfrm>
          <a:prstGeom prst="rect">
            <a:avLst/>
          </a:prstGeom>
          <a:noFill/>
        </p:spPr>
        <p:txBody>
          <a:bodyPr wrap="square" rtlCol="0">
            <a:spAutoFit/>
          </a:bodyPr>
          <a:lstStyle/>
          <a:p>
            <a:r>
              <a:rPr lang="en-US" sz="1600" dirty="0" smtClean="0">
                <a:solidFill>
                  <a:srgbClr val="FF6600"/>
                </a:solidFill>
              </a:rPr>
              <a:t>mayor of</a:t>
            </a:r>
            <a:endParaRPr lang="en-US" sz="1600" dirty="0">
              <a:solidFill>
                <a:srgbClr val="FF6600"/>
              </a:solidFill>
            </a:endParaRP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NELL performance</a:t>
            </a:r>
            <a:endParaRPr lang="en-US" dirty="0"/>
          </a:p>
        </p:txBody>
      </p:sp>
      <p:pic>
        <p:nvPicPr>
          <p:cNvPr id="4" name="Picture 3"/>
          <p:cNvPicPr>
            <a:picLocks noChangeAspect="1"/>
          </p:cNvPicPr>
          <p:nvPr/>
        </p:nvPicPr>
        <p:blipFill>
          <a:blip r:embed="rId2"/>
          <a:stretch>
            <a:fillRect/>
          </a:stretch>
        </p:blipFill>
        <p:spPr>
          <a:xfrm>
            <a:off x="1905000" y="1454150"/>
            <a:ext cx="4254500" cy="3949700"/>
          </a:xfrm>
          <a:prstGeom prst="rect">
            <a:avLst/>
          </a:prstGeom>
        </p:spPr>
      </p:pic>
      <p:sp>
        <p:nvSpPr>
          <p:cNvPr id="5" name="TextBox 4"/>
          <p:cNvSpPr txBox="1"/>
          <p:nvPr/>
        </p:nvSpPr>
        <p:spPr>
          <a:xfrm>
            <a:off x="498474" y="5975866"/>
            <a:ext cx="10855326" cy="369332"/>
          </a:xfrm>
          <a:prstGeom prst="rect">
            <a:avLst/>
          </a:prstGeom>
          <a:noFill/>
        </p:spPr>
        <p:txBody>
          <a:bodyPr wrap="square" rtlCol="0">
            <a:spAutoFit/>
          </a:bodyPr>
          <a:lstStyle/>
          <a:p>
            <a:r>
              <a:rPr lang="en-US" dirty="0" smtClean="0"/>
              <a:t>For more details: http://rtw.ml.cmu.edu/papers/carlson-aaai10.pdf </a:t>
            </a:r>
            <a:endParaRPr lang="en-US" dirty="0"/>
          </a:p>
        </p:txBody>
      </p:sp>
      <p:sp>
        <p:nvSpPr>
          <p:cNvPr id="6" name="TextBox 5"/>
          <p:cNvSpPr txBox="1"/>
          <p:nvPr/>
        </p:nvSpPr>
        <p:spPr>
          <a:xfrm>
            <a:off x="6629400" y="2667000"/>
            <a:ext cx="1600200" cy="923330"/>
          </a:xfrm>
          <a:prstGeom prst="rect">
            <a:avLst/>
          </a:prstGeom>
          <a:noFill/>
        </p:spPr>
        <p:txBody>
          <a:bodyPr wrap="square" rtlCol="0">
            <a:spAutoFit/>
          </a:bodyPr>
          <a:lstStyle/>
          <a:p>
            <a:r>
              <a:rPr lang="en-US" dirty="0" smtClean="0"/>
              <a:t>estimated accuracy in red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NELL</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good:</a:t>
            </a:r>
          </a:p>
          <a:p>
            <a:pPr lvl="1"/>
            <a:r>
              <a:rPr lang="en-US" dirty="0" smtClean="0"/>
              <a:t>Continuously learns</a:t>
            </a:r>
          </a:p>
          <a:p>
            <a:pPr lvl="1"/>
            <a:r>
              <a:rPr lang="en-US" dirty="0" smtClean="0"/>
              <a:t>Uses the web (a huge data source)</a:t>
            </a:r>
          </a:p>
          <a:p>
            <a:pPr lvl="1"/>
            <a:r>
              <a:rPr lang="en-US" dirty="0" smtClean="0"/>
              <a:t>Learns generic relationships</a:t>
            </a:r>
          </a:p>
          <a:p>
            <a:pPr lvl="1"/>
            <a:r>
              <a:rPr lang="en-US" dirty="0" smtClean="0"/>
              <a:t>Combines multiple approaches for noise reduction</a:t>
            </a:r>
          </a:p>
          <a:p>
            <a:r>
              <a:rPr lang="en-US" dirty="0" smtClean="0"/>
              <a:t>The bad:</a:t>
            </a:r>
          </a:p>
          <a:p>
            <a:pPr lvl="1"/>
            <a:r>
              <a:rPr lang="en-US" dirty="0" smtClean="0"/>
              <a:t>makes mistakes (overall accuracy still may be problematic for real world use)</a:t>
            </a:r>
          </a:p>
          <a:p>
            <a:pPr lvl="1"/>
            <a:r>
              <a:rPr lang="en-US" dirty="0" smtClean="0"/>
              <a:t>does require some human intervention</a:t>
            </a:r>
          </a:p>
          <a:p>
            <a:pPr lvl="1"/>
            <a:r>
              <a:rPr lang="en-US" dirty="0" smtClean="0"/>
              <a:t>still many general phenomena won’t be captured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1026"/>
          <p:cNvSpPr>
            <a:spLocks noGrp="1" noChangeArrowheads="1"/>
          </p:cNvSpPr>
          <p:nvPr>
            <p:ph type="title" idx="4294967295"/>
          </p:nvPr>
        </p:nvSpPr>
        <p:spPr>
          <a:xfrm>
            <a:off x="990600" y="-76200"/>
            <a:ext cx="8153400" cy="990600"/>
          </a:xfrm>
        </p:spPr>
        <p:txBody>
          <a:bodyPr/>
          <a:lstStyle/>
          <a:p>
            <a:r>
              <a:rPr lang="en-US" dirty="0" smtClean="0"/>
              <a:t>A </a:t>
            </a:r>
            <a:r>
              <a:rPr lang="en-US" dirty="0"/>
              <a:t>p</a:t>
            </a:r>
            <a:r>
              <a:rPr lang="en-US" dirty="0" smtClean="0"/>
              <a:t>roblem</a:t>
            </a:r>
            <a:endParaRPr lang="en-US" dirty="0"/>
          </a:p>
        </p:txBody>
      </p:sp>
      <p:sp>
        <p:nvSpPr>
          <p:cNvPr id="808966" name="Text Box 1030"/>
          <p:cNvSpPr txBox="1">
            <a:spLocks noChangeArrowheads="1"/>
          </p:cNvSpPr>
          <p:nvPr/>
        </p:nvSpPr>
        <p:spPr bwMode="auto">
          <a:xfrm>
            <a:off x="4191000" y="5486400"/>
            <a:ext cx="1695450" cy="366713"/>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Genomics job</a:t>
            </a:r>
          </a:p>
        </p:txBody>
      </p:sp>
      <p:pic>
        <p:nvPicPr>
          <p:cNvPr id="808970" name="Picture 1034"/>
          <p:cNvPicPr>
            <a:picLocks noChangeAspect="1" noChangeArrowheads="1"/>
          </p:cNvPicPr>
          <p:nvPr/>
        </p:nvPicPr>
        <p:blipFill>
          <a:blip r:embed="rId3"/>
          <a:srcRect/>
          <a:stretch>
            <a:fillRect/>
          </a:stretch>
        </p:blipFill>
        <p:spPr bwMode="auto">
          <a:xfrm>
            <a:off x="990600" y="1143000"/>
            <a:ext cx="5943600" cy="5526088"/>
          </a:xfrm>
          <a:prstGeom prst="rect">
            <a:avLst/>
          </a:prstGeom>
          <a:noFill/>
          <a:ln w="9525">
            <a:noFill/>
            <a:miter lim="800000"/>
            <a:headEnd/>
            <a:tailEnd/>
          </a:ln>
          <a:effectLst/>
        </p:spPr>
      </p:pic>
      <p:sp>
        <p:nvSpPr>
          <p:cNvPr id="808972" name="Text Box 1036"/>
          <p:cNvSpPr txBox="1">
            <a:spLocks noChangeArrowheads="1"/>
          </p:cNvSpPr>
          <p:nvPr/>
        </p:nvSpPr>
        <p:spPr bwMode="auto">
          <a:xfrm>
            <a:off x="5029200" y="2895600"/>
            <a:ext cx="3308350" cy="366713"/>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Mt. Baker, </a:t>
            </a:r>
            <a:r>
              <a:rPr lang="en-US" i="1"/>
              <a:t>the school district</a:t>
            </a:r>
          </a:p>
        </p:txBody>
      </p:sp>
      <p:sp>
        <p:nvSpPr>
          <p:cNvPr id="808973" name="Text Box 1037"/>
          <p:cNvSpPr txBox="1">
            <a:spLocks noChangeArrowheads="1"/>
          </p:cNvSpPr>
          <p:nvPr/>
        </p:nvSpPr>
        <p:spPr bwMode="auto">
          <a:xfrm>
            <a:off x="5029200" y="4038600"/>
            <a:ext cx="3409950" cy="366713"/>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Baker Hostetler</a:t>
            </a:r>
            <a:r>
              <a:rPr lang="en-US" i="1"/>
              <a:t>, the company</a:t>
            </a:r>
            <a:endParaRPr lang="en-US"/>
          </a:p>
        </p:txBody>
      </p:sp>
      <p:sp>
        <p:nvSpPr>
          <p:cNvPr id="808974" name="Text Box 1038"/>
          <p:cNvSpPr txBox="1">
            <a:spLocks noChangeArrowheads="1"/>
          </p:cNvSpPr>
          <p:nvPr/>
        </p:nvSpPr>
        <p:spPr bwMode="auto">
          <a:xfrm>
            <a:off x="5029200" y="5348288"/>
            <a:ext cx="2432050" cy="366712"/>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Baker, </a:t>
            </a:r>
            <a:r>
              <a:rPr lang="en-US" i="1"/>
              <a:t>a job opening</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5790</TotalTime>
  <Words>4598</Words>
  <Application>Microsoft Macintosh PowerPoint</Application>
  <PresentationFormat>On-screen Show (4:3)</PresentationFormat>
  <Paragraphs>854</Paragraphs>
  <Slides>86</Slides>
  <Notes>33</Notes>
  <HiddenSlides>2</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86</vt:i4>
      </vt:variant>
    </vt:vector>
  </HeadingPairs>
  <TitlesOfParts>
    <vt:vector size="91" baseType="lpstr">
      <vt:lpstr>Median</vt:lpstr>
      <vt:lpstr>Equation</vt:lpstr>
      <vt:lpstr>Chart</vt:lpstr>
      <vt:lpstr>Excel.Sheet.8</vt:lpstr>
      <vt:lpstr>Document</vt:lpstr>
      <vt:lpstr>Information Extraction</vt:lpstr>
      <vt:lpstr>Administrative</vt:lpstr>
      <vt:lpstr>Administrative</vt:lpstr>
      <vt:lpstr>Administrivia</vt:lpstr>
      <vt:lpstr>Administrivia</vt:lpstr>
      <vt:lpstr>Administrative</vt:lpstr>
      <vt:lpstr>Simplification evaluation</vt:lpstr>
      <vt:lpstr>Simplification evaluation</vt:lpstr>
      <vt:lpstr>A problem</vt:lpstr>
      <vt:lpstr>PowerPoint Presentation</vt:lpstr>
      <vt:lpstr>A solution</vt:lpstr>
      <vt:lpstr>PowerPoint Presentation</vt:lpstr>
      <vt:lpstr>Extracting Job Openings from the Web </vt:lpstr>
      <vt:lpstr>Another Problem</vt:lpstr>
      <vt:lpstr>Often structured information in text</vt:lpstr>
      <vt:lpstr>PowerPoint Presentation</vt:lpstr>
      <vt:lpstr>PowerPoint Presentation</vt:lpstr>
      <vt:lpstr>Information Extraction</vt:lpstr>
      <vt:lpstr>Information Extraction?</vt:lpstr>
      <vt:lpstr>Information Extraction?</vt:lpstr>
      <vt:lpstr>Information Extraction?</vt:lpstr>
      <vt:lpstr>Information extraction</vt:lpstr>
      <vt:lpstr>Not all documents are  created equal…</vt:lpstr>
      <vt:lpstr>Natural Text:  MEDLINE  Journal Abstracts</vt:lpstr>
      <vt:lpstr>Partially Structured:   Seminar Announcements</vt:lpstr>
      <vt:lpstr>Highly Structured:   Zagat’s Reviews</vt:lpstr>
      <vt:lpstr>Information extraction approaches</vt:lpstr>
      <vt:lpstr>IE Posed as a Machine Learning Task</vt:lpstr>
      <vt:lpstr>Good Features for Information Extraction</vt:lpstr>
      <vt:lpstr>PowerPoint Presentation</vt:lpstr>
      <vt:lpstr>PowerPoint Presentation</vt:lpstr>
      <vt:lpstr>Lots of possible techniques </vt:lpstr>
      <vt:lpstr>Information Extraction by Sliding Window</vt:lpstr>
      <vt:lpstr>Information Extraction by Sliding Window</vt:lpstr>
      <vt:lpstr>Information Extraction by Sliding Window</vt:lpstr>
      <vt:lpstr>Information Extraction by Sliding Window</vt:lpstr>
      <vt:lpstr>Information Extraction by Sliding Window</vt:lpstr>
      <vt:lpstr>Information Extraction by Sliding Window</vt:lpstr>
      <vt:lpstr>Information Extraction by Sliding Window</vt:lpstr>
      <vt:lpstr>IE by Boundary Detection</vt:lpstr>
      <vt:lpstr>IE by Boundary Detection</vt:lpstr>
      <vt:lpstr>IE by Boundary Detection</vt:lpstr>
      <vt:lpstr>IE by Boundary Detection</vt:lpstr>
      <vt:lpstr>IE by Boundary Detection</vt:lpstr>
      <vt:lpstr>IE by Boundary Detection</vt:lpstr>
      <vt:lpstr>IE by Boundary Detection</vt:lpstr>
      <vt:lpstr>Learning: IE as Classification</vt:lpstr>
      <vt:lpstr>One approach: Boundary Detectors</vt:lpstr>
      <vt:lpstr>One approach: Boundary Detectors</vt:lpstr>
      <vt:lpstr>Combining Detectors</vt:lpstr>
      <vt:lpstr>Combining Detectors</vt:lpstr>
      <vt:lpstr>Learning: IE as Classification</vt:lpstr>
      <vt:lpstr>Some concerns</vt:lpstr>
      <vt:lpstr>Learning to detect boundaries</vt:lpstr>
      <vt:lpstr>Problems with Sliding Windows  and Boundary Finders</vt:lpstr>
      <vt:lpstr>Modeling the sequential nature of data: citation parsing</vt:lpstr>
      <vt:lpstr>Some sequential patterns</vt:lpstr>
      <vt:lpstr>Predict a sequence of tags</vt:lpstr>
      <vt:lpstr>Hidden Markov Models (HMMs)</vt:lpstr>
      <vt:lpstr>HMM: Model</vt:lpstr>
      <vt:lpstr>HMMs: Performing Extraction</vt:lpstr>
      <vt:lpstr>IE Evaluation</vt:lpstr>
      <vt:lpstr>IE Evaluation</vt:lpstr>
      <vt:lpstr>IE Evaluation</vt:lpstr>
      <vt:lpstr>Data regularity is important!</vt:lpstr>
      <vt:lpstr>Improving task regularity</vt:lpstr>
      <vt:lpstr>Tagging Results on Natural Domain</vt:lpstr>
      <vt:lpstr>Bootstrapping</vt:lpstr>
      <vt:lpstr>Approach 1: Old school style</vt:lpstr>
      <vt:lpstr>Approach 1: Old school style</vt:lpstr>
      <vt:lpstr>Approach 1: Old school style</vt:lpstr>
      <vt:lpstr>Approach 1: Old school style</vt:lpstr>
      <vt:lpstr>Approach 1: Old school style</vt:lpstr>
      <vt:lpstr>Bootstrapping</vt:lpstr>
      <vt:lpstr>Bootstrapping</vt:lpstr>
      <vt:lpstr>Bootstrapping</vt:lpstr>
      <vt:lpstr>Brin, 1998  (Extracting patterns and relations from the world wide web)</vt:lpstr>
      <vt:lpstr>Experiments</vt:lpstr>
      <vt:lpstr>Final list</vt:lpstr>
      <vt:lpstr>NELL</vt:lpstr>
      <vt:lpstr>NELL</vt:lpstr>
      <vt:lpstr>An example learner: coupled pattern learner (CPL)</vt:lpstr>
      <vt:lpstr>CPL</vt:lpstr>
      <vt:lpstr>CPL</vt:lpstr>
      <vt:lpstr>NELL performance</vt:lpstr>
      <vt:lpstr>NELL</vt:lpstr>
    </vt:vector>
  </TitlesOfParts>
  <Company>Google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for Information Extraction: An Overview</dc:title>
  <dc:creator>Kamal Nigam</dc:creator>
  <cp:lastModifiedBy>David Kauchak</cp:lastModifiedBy>
  <cp:revision>348</cp:revision>
  <cp:lastPrinted>2011-12-06T17:25:47Z</cp:lastPrinted>
  <dcterms:created xsi:type="dcterms:W3CDTF">2011-04-13T19:20:18Z</dcterms:created>
  <dcterms:modified xsi:type="dcterms:W3CDTF">2011-12-06T19:26:50Z</dcterms:modified>
</cp:coreProperties>
</file>