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57" r:id="rId2"/>
    <p:sldId id="573" r:id="rId3"/>
    <p:sldId id="769" r:id="rId4"/>
    <p:sldId id="813" r:id="rId5"/>
    <p:sldId id="811" r:id="rId6"/>
    <p:sldId id="812" r:id="rId7"/>
    <p:sldId id="770" r:id="rId8"/>
  </p:sldIdLst>
  <p:sldSz cx="9144000" cy="6858000" type="screen4x3"/>
  <p:notesSz cx="6935788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80"/>
    <a:srgbClr val="008000"/>
    <a:srgbClr val="00FF00"/>
    <a:srgbClr val="FF0000"/>
    <a:srgbClr val="FF00FF"/>
    <a:srgbClr val="FF3399"/>
    <a:srgbClr val="99FF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4" autoAdjust="0"/>
    <p:restoredTop sz="97238" autoAdjust="0"/>
  </p:normalViewPr>
  <p:slideViewPr>
    <p:cSldViewPr>
      <p:cViewPr varScale="1">
        <p:scale>
          <a:sx n="83" d="100"/>
          <a:sy n="83" d="100"/>
        </p:scale>
        <p:origin x="-1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34D50568-AD68-8E49-B3A1-86D4E0A9B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4675"/>
            <a:ext cx="50847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D9AE332C-ED89-9143-9B25-92B40DF6D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1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38E9F-7C81-824E-BE84-2BE76B012E72}" type="slidenum">
              <a:rPr lang="en-US"/>
              <a:pPr/>
              <a:t>1</a:t>
            </a:fld>
            <a:endParaRPr lang="en-US"/>
          </a:p>
        </p:txBody>
      </p:sp>
      <p:sp>
        <p:nvSpPr>
          <p:cNvPr id="8376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0463" y="693738"/>
            <a:ext cx="4614862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4384675"/>
            <a:ext cx="5084762" cy="4154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48118-4E22-054F-9C79-2128C018DCBF}" type="slidenum">
              <a:rPr lang="en-US"/>
              <a:pPr/>
              <a:t>2</a:t>
            </a:fld>
            <a:endParaRPr lang="en-US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55ADAF-D360-B24A-89FF-CCB861EED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BF27A0-95AB-4747-98F5-EBA442F87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9731FC-C7EF-094C-9DD8-8B6CE728D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3C34E284-C5A2-1946-AD6A-DA4DEAD08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279F10C4-C737-5448-934C-482298A8D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A23506-DB54-6A46-9C9D-FE2379471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F2DC1A-5C92-AD4E-83B3-1A473CF80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91CEF0-C43C-F347-BC05-E8550C070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0B4C5A-58F6-8C42-9FD6-5105B0C13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AF3A16-7637-FB44-9EFF-F4211632F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149EED-4AEF-C947-A83F-D02D40C76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3F9BF1-0D59-E642-B574-8A5B8F7C2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09B616-7625-CF48-9DCC-24D4830F9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E03166-2CAB-AC49-B730-4DC07E382D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 smtClean="0"/>
              <a:t>Problems </a:t>
            </a:r>
            <a:r>
              <a:rPr lang="en-US" sz="4000" dirty="0"/>
              <a:t>for Statistical MT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Preprocessing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Language modeling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Translation modeling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Decoding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Parameter optimization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Evaluation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MT Evaluation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Source only </a:t>
            </a:r>
          </a:p>
          <a:p>
            <a:pPr>
              <a:lnSpc>
                <a:spcPct val="80000"/>
              </a:lnSpc>
            </a:pPr>
            <a:r>
              <a:rPr lang="en-US" sz="2000"/>
              <a:t>Manual: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SSER (subjective sentence error rate)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Correct/Incorrect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Error categorization</a:t>
            </a:r>
          </a:p>
          <a:p>
            <a:pPr>
              <a:lnSpc>
                <a:spcPct val="80000"/>
              </a:lnSpc>
            </a:pPr>
            <a:r>
              <a:rPr lang="en-US" sz="2000"/>
              <a:t>Objective usage testing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Automatic: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WER (word error rate)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BLEU (Bilingual Evaluation Understudy)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NIST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Named-Entity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800"/>
          </a:p>
        </p:txBody>
      </p:sp>
      <p:pic>
        <p:nvPicPr>
          <p:cNvPr id="366596" name="Picture 4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81400"/>
            <a:ext cx="1133475" cy="649288"/>
          </a:xfrm>
          <a:prstGeom prst="rect">
            <a:avLst/>
          </a:prstGeom>
          <a:noFill/>
        </p:spPr>
      </p:pic>
      <p:pic>
        <p:nvPicPr>
          <p:cNvPr id="366597" name="Picture 5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4114800"/>
            <a:ext cx="1133475" cy="649288"/>
          </a:xfrm>
          <a:prstGeom prst="rect">
            <a:avLst/>
          </a:prstGeom>
          <a:noFill/>
        </p:spPr>
      </p:pic>
      <p:pic>
        <p:nvPicPr>
          <p:cNvPr id="366598" name="Picture 6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581400"/>
            <a:ext cx="1133475" cy="649288"/>
          </a:xfrm>
          <a:prstGeom prst="rect">
            <a:avLst/>
          </a:prstGeom>
          <a:noFill/>
        </p:spPr>
      </p:pic>
      <p:pic>
        <p:nvPicPr>
          <p:cNvPr id="366599" name="Picture 7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581400"/>
            <a:ext cx="1133475" cy="649288"/>
          </a:xfrm>
          <a:prstGeom prst="rect">
            <a:avLst/>
          </a:prstGeom>
          <a:noFill/>
        </p:spPr>
      </p:pic>
      <p:pic>
        <p:nvPicPr>
          <p:cNvPr id="366600" name="Picture 8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038600"/>
            <a:ext cx="1133475" cy="649288"/>
          </a:xfrm>
          <a:prstGeom prst="rect">
            <a:avLst/>
          </a:prstGeom>
          <a:noFill/>
        </p:spPr>
      </p:pic>
      <p:pic>
        <p:nvPicPr>
          <p:cNvPr id="366601" name="Picture 9" descr="helicopter%20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191000"/>
            <a:ext cx="1133475" cy="64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Text Box 2"/>
          <p:cNvSpPr txBox="1">
            <a:spLocks noChangeArrowheads="1"/>
          </p:cNvSpPr>
          <p:nvPr/>
        </p:nvSpPr>
        <p:spPr bwMode="auto">
          <a:xfrm>
            <a:off x="2743200" y="15240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Reference (human)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Guam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.</a:t>
            </a:r>
            <a:endParaRPr lang="en-US" sz="1400">
              <a:solidFill>
                <a:srgbClr val="C08080"/>
              </a:solidFill>
            </a:endParaRPr>
          </a:p>
        </p:txBody>
      </p:sp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2743200" y="4267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367620" name="Line 4"/>
          <p:cNvSpPr>
            <a:spLocks noChangeShapeType="1"/>
          </p:cNvSpPr>
          <p:nvPr/>
        </p:nvSpPr>
        <p:spPr bwMode="auto">
          <a:xfrm flipH="1">
            <a:off x="3886200" y="24384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1" name="Line 5"/>
          <p:cNvSpPr>
            <a:spLocks noChangeShapeType="1"/>
          </p:cNvSpPr>
          <p:nvPr/>
        </p:nvSpPr>
        <p:spPr bwMode="auto">
          <a:xfrm>
            <a:off x="3352800" y="25146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2" name="Line 6"/>
          <p:cNvSpPr>
            <a:spLocks noChangeShapeType="1"/>
          </p:cNvSpPr>
          <p:nvPr/>
        </p:nvSpPr>
        <p:spPr bwMode="auto">
          <a:xfrm flipH="1">
            <a:off x="4953000" y="38100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4400" dirty="0" smtClean="0">
                <a:solidFill>
                  <a:schemeClr val="tx2"/>
                </a:solidFill>
              </a:rPr>
              <a:t>Reference Evaluation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Text Box 2"/>
          <p:cNvSpPr txBox="1">
            <a:spLocks noChangeArrowheads="1"/>
          </p:cNvSpPr>
          <p:nvPr/>
        </p:nvSpPr>
        <p:spPr bwMode="auto">
          <a:xfrm>
            <a:off x="609600" y="1600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 dirty="0"/>
              <a:t>Reference (human) translation:</a:t>
            </a:r>
            <a:r>
              <a:rPr lang="en-US" sz="1400" dirty="0">
                <a:solidFill>
                  <a:srgbClr val="C08080"/>
                </a:solidFill>
              </a:rPr>
              <a:t>  </a:t>
            </a:r>
            <a:br>
              <a:rPr lang="en-US" sz="1400" dirty="0">
                <a:solidFill>
                  <a:srgbClr val="C08080"/>
                </a:solidFill>
              </a:rPr>
            </a:br>
            <a:r>
              <a:rPr lang="en-US" sz="1400" dirty="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u="sng" dirty="0">
                <a:solidFill>
                  <a:srgbClr val="800000"/>
                </a:solidFill>
              </a:rPr>
              <a:t>after the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rgbClr val="009900"/>
                </a:solidFill>
              </a:rPr>
              <a:t>Guam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u="sng" dirty="0">
                <a:solidFill>
                  <a:srgbClr val="FF0000"/>
                </a:solidFill>
              </a:rPr>
              <a:t>airport and its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u="sng" dirty="0">
                <a:solidFill>
                  <a:srgbClr val="800000"/>
                </a:solidFill>
              </a:rPr>
              <a:t>the airport</a:t>
            </a:r>
            <a:r>
              <a:rPr lang="en-US" sz="1400" dirty="0">
                <a:solidFill>
                  <a:schemeClr val="accent2"/>
                </a:solidFill>
              </a:rPr>
              <a:t> .</a:t>
            </a:r>
            <a:endParaRPr lang="en-US" sz="1400" dirty="0">
              <a:solidFill>
                <a:srgbClr val="C08080"/>
              </a:solidFill>
            </a:endParaRPr>
          </a:p>
        </p:txBody>
      </p:sp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609600" y="43434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367620" name="Line 4"/>
          <p:cNvSpPr>
            <a:spLocks noChangeShapeType="1"/>
          </p:cNvSpPr>
          <p:nvPr/>
        </p:nvSpPr>
        <p:spPr bwMode="auto">
          <a:xfrm flipH="1">
            <a:off x="1752600" y="25146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1" name="Line 5"/>
          <p:cNvSpPr>
            <a:spLocks noChangeShapeType="1"/>
          </p:cNvSpPr>
          <p:nvPr/>
        </p:nvSpPr>
        <p:spPr bwMode="auto">
          <a:xfrm>
            <a:off x="1219200" y="25908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2" name="Line 6"/>
          <p:cNvSpPr>
            <a:spLocks noChangeShapeType="1"/>
          </p:cNvSpPr>
          <p:nvPr/>
        </p:nvSpPr>
        <p:spPr bwMode="auto">
          <a:xfrm flipH="1">
            <a:off x="2819400" y="38862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4400" dirty="0" smtClean="0">
                <a:solidFill>
                  <a:schemeClr val="tx2"/>
                </a:solidFill>
              </a:rPr>
              <a:t>Reference Evaluation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8600" y="34290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n-gram precision?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60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Reference (human)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Guam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.</a:t>
            </a:r>
            <a:endParaRPr lang="en-US" sz="1400">
              <a:solidFill>
                <a:srgbClr val="C08080"/>
              </a:solidFill>
            </a:endParaRPr>
          </a:p>
        </p:txBody>
      </p:sp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304800" y="43434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367620" name="Line 4"/>
          <p:cNvSpPr>
            <a:spLocks noChangeShapeType="1"/>
          </p:cNvSpPr>
          <p:nvPr/>
        </p:nvSpPr>
        <p:spPr bwMode="auto">
          <a:xfrm flipH="1">
            <a:off x="1447800" y="25146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1" name="Line 5"/>
          <p:cNvSpPr>
            <a:spLocks noChangeShapeType="1"/>
          </p:cNvSpPr>
          <p:nvPr/>
        </p:nvSpPr>
        <p:spPr bwMode="auto">
          <a:xfrm>
            <a:off x="914400" y="25908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2" name="Line 6"/>
          <p:cNvSpPr>
            <a:spLocks noChangeShapeType="1"/>
          </p:cNvSpPr>
          <p:nvPr/>
        </p:nvSpPr>
        <p:spPr bwMode="auto">
          <a:xfrm flipH="1">
            <a:off x="2514600" y="38862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4400">
                <a:solidFill>
                  <a:schemeClr val="tx2"/>
                </a:solidFill>
              </a:rPr>
              <a:t>BLEU Evaluation Metric</a:t>
            </a:r>
          </a:p>
          <a:p>
            <a:r>
              <a:rPr lang="en-US" sz="2400">
                <a:solidFill>
                  <a:schemeClr val="tx2"/>
                </a:solidFill>
              </a:rPr>
              <a:t>(Papineni et al, ACL-2002)</a:t>
            </a: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3505200" y="1600200"/>
            <a:ext cx="5486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N-gram precision (score is between 0 &amp; 1)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What percentage of machine n-grams can be found in the reference translation? </a:t>
            </a:r>
          </a:p>
          <a:p>
            <a:pPr marL="1143000" lvl="2" indent="-22860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An n-gram is an sequence of n words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Not allowed to use same portion of reference translation twice (can’t cheat by typing out “the the the the the”)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Brevity penalty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/>
              <a:t>Can’t just type out single word “the” (precision 1.0!)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endParaRPr lang="en-US" sz="20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/>
              <a:t>*** Amazingly hard to “game” the system (i.e., find a way to change machine output so that BLEU goes up, but quality doesn’t)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Reference (human)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Guam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.</a:t>
            </a:r>
            <a:endParaRPr lang="en-US" sz="1400">
              <a:solidFill>
                <a:srgbClr val="C08080"/>
              </a:solidFill>
            </a:endParaRPr>
          </a:p>
        </p:txBody>
      </p:sp>
      <p:sp>
        <p:nvSpPr>
          <p:cNvPr id="368643" name="Text Box 3"/>
          <p:cNvSpPr txBox="1">
            <a:spLocks noChangeArrowheads="1"/>
          </p:cNvSpPr>
          <p:nvPr/>
        </p:nvSpPr>
        <p:spPr bwMode="auto">
          <a:xfrm>
            <a:off x="304800" y="43434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 algn="l"/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368644" name="Line 4"/>
          <p:cNvSpPr>
            <a:spLocks noChangeShapeType="1"/>
          </p:cNvSpPr>
          <p:nvPr/>
        </p:nvSpPr>
        <p:spPr bwMode="auto">
          <a:xfrm flipH="1">
            <a:off x="1447800" y="25146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45" name="Line 5"/>
          <p:cNvSpPr>
            <a:spLocks noChangeShapeType="1"/>
          </p:cNvSpPr>
          <p:nvPr/>
        </p:nvSpPr>
        <p:spPr bwMode="auto">
          <a:xfrm>
            <a:off x="914400" y="25908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46" name="Line 6"/>
          <p:cNvSpPr>
            <a:spLocks noChangeShapeType="1"/>
          </p:cNvSpPr>
          <p:nvPr/>
        </p:nvSpPr>
        <p:spPr bwMode="auto">
          <a:xfrm flipH="1">
            <a:off x="2514600" y="38862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47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4400">
                <a:solidFill>
                  <a:schemeClr val="tx2"/>
                </a:solidFill>
              </a:rPr>
              <a:t>BLEU Evaluation Metric</a:t>
            </a:r>
          </a:p>
          <a:p>
            <a:r>
              <a:rPr lang="en-US" sz="2400">
                <a:solidFill>
                  <a:schemeClr val="tx2"/>
                </a:solidFill>
              </a:rPr>
              <a:t>(Papineni et al, ACL-2002)</a:t>
            </a:r>
          </a:p>
        </p:txBody>
      </p:sp>
      <p:sp>
        <p:nvSpPr>
          <p:cNvPr id="368648" name="Rectangle 8"/>
          <p:cNvSpPr>
            <a:spLocks noChangeArrowheads="1"/>
          </p:cNvSpPr>
          <p:nvPr/>
        </p:nvSpPr>
        <p:spPr bwMode="auto">
          <a:xfrm>
            <a:off x="3505200" y="16002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BLEU formula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Generally N=4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w</a:t>
            </a:r>
            <a:r>
              <a:rPr lang="en-US" sz="2000" baseline="-25000"/>
              <a:t>i</a:t>
            </a:r>
            <a:r>
              <a:rPr lang="en-US" sz="2000"/>
              <a:t>=1/N (uniform weights)</a:t>
            </a:r>
          </a:p>
        </p:txBody>
      </p:sp>
      <p:graphicFrame>
        <p:nvGraphicFramePr>
          <p:cNvPr id="368649" name="Object 9"/>
          <p:cNvGraphicFramePr>
            <a:graphicFrameLocks noChangeAspect="1"/>
          </p:cNvGraphicFramePr>
          <p:nvPr/>
        </p:nvGraphicFramePr>
        <p:xfrm>
          <a:off x="3810000" y="2667000"/>
          <a:ext cx="326231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621" name="Equation" r:id="rId3" imgW="1358640" imgH="431640" progId="Equation.3">
                  <p:embed/>
                </p:oleObj>
              </mc:Choice>
              <mc:Fallback>
                <p:oleObj name="Equation" r:id="rId3" imgW="13586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667000"/>
                        <a:ext cx="3262313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50" name="Object 10"/>
          <p:cNvGraphicFramePr>
            <a:graphicFrameLocks noChangeAspect="1"/>
          </p:cNvGraphicFramePr>
          <p:nvPr/>
        </p:nvGraphicFramePr>
        <p:xfrm>
          <a:off x="3810000" y="4724400"/>
          <a:ext cx="46355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622" name="Equation" r:id="rId5" imgW="1930320" imgH="457200" progId="Equation.3">
                  <p:embed/>
                </p:oleObj>
              </mc:Choice>
              <mc:Fallback>
                <p:oleObj name="Equation" r:id="rId5" imgW="193032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724400"/>
                        <a:ext cx="4635500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51" name="Rectangle 11"/>
          <p:cNvSpPr>
            <a:spLocks noChangeArrowheads="1"/>
          </p:cNvSpPr>
          <p:nvPr/>
        </p:nvSpPr>
        <p:spPr bwMode="auto">
          <a:xfrm>
            <a:off x="3505200" y="3733800"/>
            <a:ext cx="563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 algn="l"/>
            <a:r>
              <a:rPr lang="en-US"/>
              <a:t>BP=brevity penalty</a:t>
            </a:r>
            <a:br>
              <a:rPr lang="en-US"/>
            </a:br>
            <a:r>
              <a:rPr lang="en-US"/>
              <a:t>p</a:t>
            </a:r>
            <a:r>
              <a:rPr lang="en-US" baseline="-25000"/>
              <a:t>i</a:t>
            </a:r>
            <a:r>
              <a:rPr lang="en-US"/>
              <a:t>=i-gram precision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1752600"/>
            <a:ext cx="7620000" cy="4673600"/>
            <a:chOff x="432" y="1104"/>
            <a:chExt cx="4800" cy="2944"/>
          </a:xfrm>
        </p:grpSpPr>
        <p:sp>
          <p:nvSpPr>
            <p:cNvPr id="369667" name="Text Box 3"/>
            <p:cNvSpPr txBox="1">
              <a:spLocks noChangeArrowheads="1"/>
            </p:cNvSpPr>
            <p:nvPr/>
          </p:nvSpPr>
          <p:spPr bwMode="auto">
            <a:xfrm>
              <a:off x="432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1: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U.S. island of Guam is maintaining a high state of alert after the Guam airport and its offices both received an e-mail from someone calling himself the Saudi Arabian Osama bin Laden and threatening a biological/chemical attack against public places such as the airport .</a:t>
              </a:r>
            </a:p>
          </p:txBody>
        </p:sp>
        <p:sp>
          <p:nvSpPr>
            <p:cNvPr id="369668" name="Text Box 4"/>
            <p:cNvSpPr txBox="1">
              <a:spLocks noChangeArrowheads="1"/>
            </p:cNvSpPr>
            <p:nvPr/>
          </p:nvSpPr>
          <p:spPr bwMode="auto">
            <a:xfrm>
              <a:off x="432" y="3120"/>
              <a:ext cx="1584" cy="8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3: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US International Airport of Guam and its office has received an email from a self-claimed Arabian millionaire named Laden , which threatens to launch a biochemical attack on such public places as airport . Guam authority has been on alert . </a:t>
              </a:r>
            </a:p>
          </p:txBody>
        </p:sp>
        <p:sp>
          <p:nvSpPr>
            <p:cNvPr id="369669" name="Text Box 5"/>
            <p:cNvSpPr txBox="1">
              <a:spLocks noChangeArrowheads="1"/>
            </p:cNvSpPr>
            <p:nvPr/>
          </p:nvSpPr>
          <p:spPr bwMode="auto">
            <a:xfrm>
              <a:off x="3648" y="3120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4: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US Guam International Airport and its office received an email from Mr. Bin Laden and other rich businessman from Saudi Arabia . They said there would be biochemistry air raid to Guam Airport and other public places . Guam needs to be in high precaution about this matter . </a:t>
              </a:r>
            </a:p>
          </p:txBody>
        </p:sp>
        <p:sp>
          <p:nvSpPr>
            <p:cNvPr id="369670" name="Text Box 6"/>
            <p:cNvSpPr txBox="1">
              <a:spLocks noChangeArrowheads="1"/>
            </p:cNvSpPr>
            <p:nvPr/>
          </p:nvSpPr>
          <p:spPr bwMode="auto">
            <a:xfrm>
              <a:off x="3648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2: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Guam International Airport and its offices are maintaining a high state of alert after receiving an e-mail that was from a person claiming to be the wealthy Saudi Arabian businessman Bin Laden and that threatened to launch a biological and chemical attack on the airport and other public places .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</a:p>
          </p:txBody>
        </p:sp>
        <p:sp>
          <p:nvSpPr>
            <p:cNvPr id="369671" name="Text Box 7"/>
            <p:cNvSpPr txBox="1">
              <a:spLocks noChangeArrowheads="1"/>
            </p:cNvSpPr>
            <p:nvPr/>
          </p:nvSpPr>
          <p:spPr bwMode="auto">
            <a:xfrm>
              <a:off x="2064" y="2064"/>
              <a:ext cx="1536" cy="1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Machine translation: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chemeClr val="accent2"/>
                  </a:solidFill>
                </a:rPr>
                <a:t>The American [?] international airport and its the office all receives one calls self the sand Arab rich business [?] and so on electronic mail , which sends out ;  The threat will be able after public place and so on the airport to start the biochemistry attack , [?] highly alerts after the maintenance.</a:t>
              </a:r>
            </a:p>
          </p:txBody>
        </p:sp>
      </p:grpSp>
      <p:sp>
        <p:nvSpPr>
          <p:cNvPr id="369672" name="Rectangle 8"/>
          <p:cNvSpPr>
            <a:spLocks noChangeArrowheads="1"/>
          </p:cNvSpPr>
          <p:nvPr/>
        </p:nvSpPr>
        <p:spPr bwMode="auto">
          <a:xfrm>
            <a:off x="381000" y="0"/>
            <a:ext cx="838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4400">
                <a:solidFill>
                  <a:schemeClr val="tx2"/>
                </a:solidFill>
              </a:rPr>
              <a:t>Multiple Reference Translations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5800" y="1752600"/>
            <a:ext cx="7620000" cy="4673600"/>
            <a:chOff x="432" y="1104"/>
            <a:chExt cx="4800" cy="2944"/>
          </a:xfrm>
        </p:grpSpPr>
        <p:sp>
          <p:nvSpPr>
            <p:cNvPr id="369674" name="Text Box 10"/>
            <p:cNvSpPr txBox="1">
              <a:spLocks noChangeArrowheads="1"/>
            </p:cNvSpPr>
            <p:nvPr/>
          </p:nvSpPr>
          <p:spPr bwMode="auto">
            <a:xfrm>
              <a:off x="432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1: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rgbClr val="009900"/>
                  </a:solidFill>
                </a:rPr>
                <a:t> U.S. island of Guam is maintaining a high state of alert </a:t>
              </a:r>
              <a:r>
                <a:rPr lang="en-US" sz="1000">
                  <a:solidFill>
                    <a:srgbClr val="C00000"/>
                  </a:solidFill>
                </a:rPr>
                <a:t>after the</a:t>
              </a:r>
              <a:r>
                <a:rPr lang="en-US" sz="1000">
                  <a:solidFill>
                    <a:srgbClr val="009900"/>
                  </a:solidFill>
                </a:rPr>
                <a:t> Guam airport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rgbClr val="009900"/>
                  </a:solidFill>
                </a:rPr>
                <a:t> its offices both received an e-mail from someone calling himself </a:t>
              </a: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rgbClr val="009900"/>
                  </a:solidFill>
                </a:rPr>
                <a:t> Saudi Arabian Osama bin Laden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rgbClr val="009900"/>
                  </a:solidFill>
                </a:rPr>
                <a:t> threatening a biological/chemical </a:t>
              </a:r>
              <a:r>
                <a:rPr lang="en-US" sz="1000">
                  <a:solidFill>
                    <a:srgbClr val="800000"/>
                  </a:solidFill>
                </a:rPr>
                <a:t>attack</a:t>
              </a:r>
              <a:r>
                <a:rPr lang="en-US" sz="1000">
                  <a:solidFill>
                    <a:srgbClr val="009900"/>
                  </a:solidFill>
                </a:rPr>
                <a:t> against </a:t>
              </a:r>
              <a:r>
                <a:rPr lang="en-US" sz="1000">
                  <a:solidFill>
                    <a:srgbClr val="800000"/>
                  </a:solidFill>
                </a:rPr>
                <a:t>public</a:t>
              </a:r>
              <a:r>
                <a:rPr lang="en-US" sz="1000">
                  <a:solidFill>
                    <a:srgbClr val="009900"/>
                  </a:solidFill>
                </a:rPr>
                <a:t> places such as </a:t>
              </a:r>
              <a:r>
                <a:rPr lang="en-US" sz="1000">
                  <a:solidFill>
                    <a:srgbClr val="C00000"/>
                  </a:solidFill>
                </a:rPr>
                <a:t>the airport</a:t>
              </a:r>
              <a:r>
                <a:rPr lang="en-US" sz="1000">
                  <a:solidFill>
                    <a:srgbClr val="009900"/>
                  </a:solidFill>
                </a:rPr>
                <a:t> .</a:t>
              </a:r>
            </a:p>
          </p:txBody>
        </p:sp>
        <p:sp>
          <p:nvSpPr>
            <p:cNvPr id="369675" name="Text Box 11"/>
            <p:cNvSpPr txBox="1">
              <a:spLocks noChangeArrowheads="1"/>
            </p:cNvSpPr>
            <p:nvPr/>
          </p:nvSpPr>
          <p:spPr bwMode="auto">
            <a:xfrm>
              <a:off x="432" y="3120"/>
              <a:ext cx="1584" cy="8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3: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US International Airport of Guam and its office has received an email from a self-claimed Arabian millionaire named Laden </a:t>
              </a:r>
              <a:r>
                <a:rPr lang="en-US" sz="1000">
                  <a:solidFill>
                    <a:srgbClr val="C00000"/>
                  </a:solidFill>
                </a:rPr>
                <a:t>,</a:t>
              </a:r>
              <a:r>
                <a:rPr lang="en-US" sz="1000">
                  <a:solidFill>
                    <a:srgbClr val="009900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which</a:t>
              </a:r>
              <a:r>
                <a:rPr lang="en-US" sz="1000">
                  <a:solidFill>
                    <a:srgbClr val="009900"/>
                  </a:solidFill>
                </a:rPr>
                <a:t> threatens to launch a biochemical attack on such public places as airport . Guam authority has been </a:t>
              </a:r>
              <a:r>
                <a:rPr lang="en-US" sz="1000">
                  <a:solidFill>
                    <a:srgbClr val="800000"/>
                  </a:solidFill>
                </a:rPr>
                <a:t>on</a:t>
              </a:r>
              <a:r>
                <a:rPr lang="en-US" sz="1000">
                  <a:solidFill>
                    <a:srgbClr val="009900"/>
                  </a:solidFill>
                </a:rPr>
                <a:t> alert . </a:t>
              </a:r>
            </a:p>
          </p:txBody>
        </p:sp>
        <p:sp>
          <p:nvSpPr>
            <p:cNvPr id="369676" name="Text Box 12"/>
            <p:cNvSpPr txBox="1">
              <a:spLocks noChangeArrowheads="1"/>
            </p:cNvSpPr>
            <p:nvPr/>
          </p:nvSpPr>
          <p:spPr bwMode="auto">
            <a:xfrm>
              <a:off x="3648" y="3120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4: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US Guam International Airport and its office received an email from Mr. Bin Laden and other </a:t>
              </a:r>
              <a:r>
                <a:rPr lang="en-US" sz="1000">
                  <a:solidFill>
                    <a:srgbClr val="800000"/>
                  </a:solidFill>
                </a:rPr>
                <a:t>rich</a:t>
              </a:r>
              <a:r>
                <a:rPr lang="en-US" sz="1000">
                  <a:solidFill>
                    <a:srgbClr val="009900"/>
                  </a:solidFill>
                </a:rPr>
                <a:t> businessman from Saudi Arabia . They said there would be </a:t>
              </a:r>
              <a:r>
                <a:rPr lang="en-US" sz="1000">
                  <a:solidFill>
                    <a:srgbClr val="800000"/>
                  </a:solidFill>
                </a:rPr>
                <a:t>biochemistry</a:t>
              </a:r>
              <a:r>
                <a:rPr lang="en-US" sz="1000">
                  <a:solidFill>
                    <a:srgbClr val="009900"/>
                  </a:solidFill>
                </a:rPr>
                <a:t> air raid to Guam Airport and other public places . Guam needs to be in high precaution about this matter . </a:t>
              </a:r>
            </a:p>
          </p:txBody>
        </p:sp>
        <p:sp>
          <p:nvSpPr>
            <p:cNvPr id="369677" name="Text Box 13"/>
            <p:cNvSpPr txBox="1">
              <a:spLocks noChangeArrowheads="1"/>
            </p:cNvSpPr>
            <p:nvPr/>
          </p:nvSpPr>
          <p:spPr bwMode="auto">
            <a:xfrm>
              <a:off x="3648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Reference translation 2: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Guam </a:t>
              </a:r>
              <a:r>
                <a:rPr lang="en-US" sz="1000">
                  <a:solidFill>
                    <a:srgbClr val="FF0000"/>
                  </a:solidFill>
                </a:rPr>
                <a:t>International Airport and its</a:t>
              </a:r>
              <a:r>
                <a:rPr lang="en-US" sz="1000">
                  <a:solidFill>
                    <a:srgbClr val="009900"/>
                  </a:solidFill>
                </a:rPr>
                <a:t> offices are maintaining a high state of alert </a:t>
              </a:r>
              <a:r>
                <a:rPr lang="en-US" sz="1000">
                  <a:solidFill>
                    <a:srgbClr val="800000"/>
                  </a:solidFill>
                </a:rPr>
                <a:t>after</a:t>
              </a:r>
              <a:r>
                <a:rPr lang="en-US" sz="1000">
                  <a:solidFill>
                    <a:srgbClr val="009900"/>
                  </a:solidFill>
                </a:rPr>
                <a:t> receiving an e-mail that was from a person claiming </a:t>
              </a:r>
              <a:r>
                <a:rPr lang="en-US" sz="1000">
                  <a:solidFill>
                    <a:srgbClr val="800000"/>
                  </a:solidFill>
                </a:rPr>
                <a:t>to be </a:t>
              </a:r>
              <a:r>
                <a:rPr lang="en-US" sz="1000">
                  <a:solidFill>
                    <a:srgbClr val="009900"/>
                  </a:solidFill>
                </a:rPr>
                <a:t>the wealthy Saudi Arabian businessman Bin Laden and that threatened to launch a biological and chemical attack </a:t>
              </a:r>
              <a:r>
                <a:rPr lang="en-US" sz="1000">
                  <a:solidFill>
                    <a:srgbClr val="C00000"/>
                  </a:solidFill>
                </a:rPr>
                <a:t>on the</a:t>
              </a:r>
              <a:r>
                <a:rPr lang="en-US" sz="1000">
                  <a:solidFill>
                    <a:srgbClr val="009900"/>
                  </a:solidFill>
                </a:rPr>
                <a:t> airport and other public places .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</a:p>
          </p:txBody>
        </p:sp>
        <p:sp>
          <p:nvSpPr>
            <p:cNvPr id="369678" name="Text Box 14"/>
            <p:cNvSpPr txBox="1">
              <a:spLocks noChangeArrowheads="1"/>
            </p:cNvSpPr>
            <p:nvPr/>
          </p:nvSpPr>
          <p:spPr bwMode="auto">
            <a:xfrm>
              <a:off x="2064" y="2064"/>
              <a:ext cx="1536" cy="1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12713" indent="-112713" algn="l"/>
              <a:r>
                <a:rPr lang="en-US" sz="1000" b="1"/>
                <a:t>Machine translation: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chemeClr val="accent2"/>
                  </a:solidFill>
                </a:rPr>
                <a:t> American [?] </a:t>
              </a:r>
              <a:r>
                <a:rPr lang="en-US" sz="1000">
                  <a:solidFill>
                    <a:srgbClr val="FF0000"/>
                  </a:solidFill>
                </a:rPr>
                <a:t>international airport and its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chemeClr val="accent2"/>
                  </a:solidFill>
                </a:rPr>
                <a:t> office all receives one calls self the sand Arab </a:t>
              </a:r>
              <a:r>
                <a:rPr lang="en-US" sz="1000">
                  <a:solidFill>
                    <a:srgbClr val="800000"/>
                  </a:solidFill>
                </a:rPr>
                <a:t>rich</a:t>
              </a:r>
              <a:r>
                <a:rPr lang="en-US" sz="1000">
                  <a:solidFill>
                    <a:schemeClr val="accent2"/>
                  </a:solidFill>
                </a:rPr>
                <a:t> business [?]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chemeClr val="accent2"/>
                  </a:solidFill>
                </a:rPr>
                <a:t> so </a:t>
              </a:r>
              <a:r>
                <a:rPr lang="en-US" sz="1000">
                  <a:solidFill>
                    <a:srgbClr val="800000"/>
                  </a:solidFill>
                </a:rPr>
                <a:t>on</a:t>
              </a:r>
              <a:r>
                <a:rPr lang="en-US" sz="1000">
                  <a:solidFill>
                    <a:schemeClr val="accent2"/>
                  </a:solidFill>
                </a:rPr>
                <a:t> electronic mail </a:t>
              </a:r>
              <a:r>
                <a:rPr lang="en-US" sz="1000">
                  <a:solidFill>
                    <a:srgbClr val="C00000"/>
                  </a:solidFill>
                </a:rPr>
                <a:t>,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which</a:t>
              </a:r>
              <a:r>
                <a:rPr lang="en-US" sz="1000">
                  <a:solidFill>
                    <a:schemeClr val="accent2"/>
                  </a:solidFill>
                </a:rPr>
                <a:t> sends out ;  The threat will </a:t>
              </a:r>
              <a:r>
                <a:rPr lang="en-US" sz="1000">
                  <a:solidFill>
                    <a:srgbClr val="800000"/>
                  </a:solidFill>
                </a:rPr>
                <a:t>be</a:t>
              </a:r>
              <a:r>
                <a:rPr lang="en-US" sz="1000">
                  <a:solidFill>
                    <a:schemeClr val="accent2"/>
                  </a:solidFill>
                </a:rPr>
                <a:t> able </a:t>
              </a:r>
              <a:r>
                <a:rPr lang="en-US" sz="1000">
                  <a:solidFill>
                    <a:srgbClr val="800000"/>
                  </a:solidFill>
                </a:rPr>
                <a:t>after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public</a:t>
              </a:r>
              <a:r>
                <a:rPr lang="en-US" sz="1000">
                  <a:solidFill>
                    <a:schemeClr val="accent2"/>
                  </a:solidFill>
                </a:rPr>
                <a:t> place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chemeClr val="accent2"/>
                  </a:solidFill>
                </a:rPr>
                <a:t> so </a:t>
              </a:r>
              <a:r>
                <a:rPr lang="en-US" sz="1000">
                  <a:solidFill>
                    <a:srgbClr val="C00000"/>
                  </a:solidFill>
                </a:rPr>
                <a:t>on the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airport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to</a:t>
              </a:r>
              <a:r>
                <a:rPr lang="en-US" sz="1000">
                  <a:solidFill>
                    <a:schemeClr val="accent2"/>
                  </a:solidFill>
                </a:rPr>
                <a:t> start the </a:t>
              </a:r>
              <a:r>
                <a:rPr lang="en-US" sz="1000">
                  <a:solidFill>
                    <a:srgbClr val="800000"/>
                  </a:solidFill>
                </a:rPr>
                <a:t>biochemistry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attack</a:t>
              </a:r>
              <a:r>
                <a:rPr lang="en-US" sz="1000">
                  <a:solidFill>
                    <a:schemeClr val="accent2"/>
                  </a:solidFill>
                </a:rPr>
                <a:t> , [?] highly alerts </a:t>
              </a:r>
              <a:r>
                <a:rPr lang="en-US" sz="1000">
                  <a:solidFill>
                    <a:srgbClr val="C00000"/>
                  </a:solidFill>
                </a:rPr>
                <a:t>after the</a:t>
              </a:r>
              <a:r>
                <a:rPr lang="en-US" sz="1000">
                  <a:solidFill>
                    <a:schemeClr val="accent2"/>
                  </a:solidFill>
                </a:rPr>
                <a:t> maintenance.</a:t>
              </a:r>
            </a:p>
          </p:txBody>
        </p:sp>
        <p:sp>
          <p:nvSpPr>
            <p:cNvPr id="369679" name="AutoShape 15"/>
            <p:cNvSpPr>
              <a:spLocks noChangeArrowheads="1"/>
            </p:cNvSpPr>
            <p:nvPr/>
          </p:nvSpPr>
          <p:spPr bwMode="auto">
            <a:xfrm>
              <a:off x="2430" y="2772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80" name="AutoShape 16"/>
            <p:cNvSpPr>
              <a:spLocks noChangeArrowheads="1"/>
            </p:cNvSpPr>
            <p:nvPr/>
          </p:nvSpPr>
          <p:spPr bwMode="auto">
            <a:xfrm>
              <a:off x="4692" y="152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81" name="AutoShape 17"/>
            <p:cNvSpPr>
              <a:spLocks noChangeArrowheads="1"/>
            </p:cNvSpPr>
            <p:nvPr/>
          </p:nvSpPr>
          <p:spPr bwMode="auto">
            <a:xfrm>
              <a:off x="3138" y="2577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82" name="AutoShape 18"/>
            <p:cNvCxnSpPr>
              <a:cxnSpLocks noChangeShapeType="1"/>
              <a:stCxn id="369680" idx="2"/>
              <a:endCxn id="369681" idx="0"/>
            </p:cNvCxnSpPr>
            <p:nvPr/>
          </p:nvCxnSpPr>
          <p:spPr bwMode="auto">
            <a:xfrm flipH="1">
              <a:off x="3186" y="1617"/>
              <a:ext cx="1554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683" name="AutoShape 19"/>
            <p:cNvSpPr>
              <a:spLocks noChangeArrowheads="1"/>
            </p:cNvSpPr>
            <p:nvPr/>
          </p:nvSpPr>
          <p:spPr bwMode="auto">
            <a:xfrm>
              <a:off x="3765" y="1908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84" name="AutoShape 20"/>
            <p:cNvSpPr>
              <a:spLocks noChangeArrowheads="1"/>
            </p:cNvSpPr>
            <p:nvPr/>
          </p:nvSpPr>
          <p:spPr bwMode="auto">
            <a:xfrm>
              <a:off x="3072" y="2676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85" name="AutoShape 21"/>
            <p:cNvCxnSpPr>
              <a:cxnSpLocks noChangeShapeType="1"/>
              <a:stCxn id="369683" idx="2"/>
              <a:endCxn id="369684" idx="0"/>
            </p:cNvCxnSpPr>
            <p:nvPr/>
          </p:nvCxnSpPr>
          <p:spPr bwMode="auto">
            <a:xfrm flipH="1">
              <a:off x="3192" y="2004"/>
              <a:ext cx="693" cy="672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</p:cxnSp>
        <p:sp>
          <p:nvSpPr>
            <p:cNvPr id="369686" name="AutoShape 22"/>
            <p:cNvSpPr>
              <a:spLocks noChangeArrowheads="1"/>
            </p:cNvSpPr>
            <p:nvPr/>
          </p:nvSpPr>
          <p:spPr bwMode="auto">
            <a:xfrm>
              <a:off x="3171" y="2676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87" name="AutoShape 23"/>
            <p:cNvSpPr>
              <a:spLocks noChangeArrowheads="1"/>
            </p:cNvSpPr>
            <p:nvPr/>
          </p:nvSpPr>
          <p:spPr bwMode="auto">
            <a:xfrm>
              <a:off x="2451" y="2484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88" name="AutoShape 24"/>
            <p:cNvSpPr>
              <a:spLocks noChangeArrowheads="1"/>
            </p:cNvSpPr>
            <p:nvPr/>
          </p:nvSpPr>
          <p:spPr bwMode="auto">
            <a:xfrm>
              <a:off x="1236" y="383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89" name="AutoShape 25"/>
            <p:cNvCxnSpPr>
              <a:cxnSpLocks noChangeShapeType="1"/>
              <a:stCxn id="369687" idx="2"/>
              <a:endCxn id="369688" idx="0"/>
            </p:cNvCxnSpPr>
            <p:nvPr/>
          </p:nvCxnSpPr>
          <p:spPr bwMode="auto">
            <a:xfrm flipH="1">
              <a:off x="1284" y="2580"/>
              <a:ext cx="1215" cy="1251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cxnSp>
          <p:nvCxnSpPr>
            <p:cNvPr id="369690" name="AutoShape 26"/>
            <p:cNvCxnSpPr>
              <a:cxnSpLocks noChangeShapeType="1"/>
              <a:stCxn id="369730" idx="2"/>
              <a:endCxn id="369731" idx="0"/>
            </p:cNvCxnSpPr>
            <p:nvPr/>
          </p:nvCxnSpPr>
          <p:spPr bwMode="auto">
            <a:xfrm flipH="1">
              <a:off x="1196" y="2577"/>
              <a:ext cx="2029" cy="960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</p:cxnSp>
        <p:sp>
          <p:nvSpPr>
            <p:cNvPr id="369691" name="AutoShape 27"/>
            <p:cNvSpPr>
              <a:spLocks noChangeArrowheads="1"/>
            </p:cNvSpPr>
            <p:nvPr/>
          </p:nvSpPr>
          <p:spPr bwMode="auto">
            <a:xfrm>
              <a:off x="555" y="1716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92" name="AutoShape 28"/>
            <p:cNvSpPr>
              <a:spLocks noChangeArrowheads="1"/>
            </p:cNvSpPr>
            <p:nvPr/>
          </p:nvSpPr>
          <p:spPr bwMode="auto">
            <a:xfrm>
              <a:off x="2814" y="2673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93" name="AutoShape 29"/>
            <p:cNvCxnSpPr>
              <a:cxnSpLocks noChangeShapeType="1"/>
              <a:stCxn id="369691" idx="2"/>
              <a:endCxn id="369692" idx="0"/>
            </p:cNvCxnSpPr>
            <p:nvPr/>
          </p:nvCxnSpPr>
          <p:spPr bwMode="auto">
            <a:xfrm>
              <a:off x="627" y="1812"/>
              <a:ext cx="2259" cy="861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694" name="AutoShape 30"/>
            <p:cNvSpPr>
              <a:spLocks noChangeArrowheads="1"/>
            </p:cNvSpPr>
            <p:nvPr/>
          </p:nvSpPr>
          <p:spPr bwMode="auto">
            <a:xfrm>
              <a:off x="2826" y="2772"/>
              <a:ext cx="48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95" name="AutoShape 31"/>
            <p:cNvSpPr>
              <a:spLocks noChangeArrowheads="1"/>
            </p:cNvSpPr>
            <p:nvPr/>
          </p:nvSpPr>
          <p:spPr bwMode="auto">
            <a:xfrm>
              <a:off x="4104" y="3636"/>
              <a:ext cx="48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96" name="AutoShape 32"/>
            <p:cNvCxnSpPr>
              <a:cxnSpLocks noChangeShapeType="1"/>
              <a:stCxn id="369694" idx="2"/>
              <a:endCxn id="369695" idx="0"/>
            </p:cNvCxnSpPr>
            <p:nvPr/>
          </p:nvCxnSpPr>
          <p:spPr bwMode="auto">
            <a:xfrm>
              <a:off x="3066" y="2868"/>
              <a:ext cx="1278" cy="768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697" name="AutoShape 33"/>
            <p:cNvSpPr>
              <a:spLocks noChangeArrowheads="1"/>
            </p:cNvSpPr>
            <p:nvPr/>
          </p:nvSpPr>
          <p:spPr bwMode="auto">
            <a:xfrm>
              <a:off x="1062" y="1812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698" name="AutoShape 34"/>
            <p:cNvSpPr>
              <a:spLocks noChangeArrowheads="1"/>
            </p:cNvSpPr>
            <p:nvPr/>
          </p:nvSpPr>
          <p:spPr bwMode="auto">
            <a:xfrm>
              <a:off x="2364" y="2676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699" name="AutoShape 35"/>
            <p:cNvCxnSpPr>
              <a:cxnSpLocks noChangeShapeType="1"/>
              <a:stCxn id="369697" idx="2"/>
              <a:endCxn id="369698" idx="0"/>
            </p:cNvCxnSpPr>
            <p:nvPr/>
          </p:nvCxnSpPr>
          <p:spPr bwMode="auto">
            <a:xfrm>
              <a:off x="1182" y="1908"/>
              <a:ext cx="1302" cy="768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00" name="AutoShape 36"/>
            <p:cNvSpPr>
              <a:spLocks noChangeArrowheads="1"/>
            </p:cNvSpPr>
            <p:nvPr/>
          </p:nvSpPr>
          <p:spPr bwMode="auto">
            <a:xfrm>
              <a:off x="549" y="1812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01" name="AutoShape 37"/>
            <p:cNvSpPr>
              <a:spLocks noChangeArrowheads="1"/>
            </p:cNvSpPr>
            <p:nvPr/>
          </p:nvSpPr>
          <p:spPr bwMode="auto">
            <a:xfrm>
              <a:off x="3300" y="2772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02" name="AutoShape 38"/>
            <p:cNvCxnSpPr>
              <a:cxnSpLocks noChangeShapeType="1"/>
              <a:stCxn id="369700" idx="2"/>
              <a:endCxn id="369701" idx="0"/>
            </p:cNvCxnSpPr>
            <p:nvPr/>
          </p:nvCxnSpPr>
          <p:spPr bwMode="auto">
            <a:xfrm>
              <a:off x="669" y="1908"/>
              <a:ext cx="2751" cy="864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03" name="AutoShape 39"/>
            <p:cNvSpPr>
              <a:spLocks noChangeArrowheads="1"/>
            </p:cNvSpPr>
            <p:nvPr/>
          </p:nvSpPr>
          <p:spPr bwMode="auto">
            <a:xfrm>
              <a:off x="3945" y="1425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04" name="AutoShape 40"/>
            <p:cNvSpPr>
              <a:spLocks noChangeArrowheads="1"/>
            </p:cNvSpPr>
            <p:nvPr/>
          </p:nvSpPr>
          <p:spPr bwMode="auto">
            <a:xfrm>
              <a:off x="2172" y="2676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05" name="AutoShape 41"/>
            <p:cNvCxnSpPr>
              <a:cxnSpLocks noChangeShapeType="1"/>
              <a:stCxn id="369703" idx="2"/>
              <a:endCxn id="369704" idx="0"/>
            </p:cNvCxnSpPr>
            <p:nvPr/>
          </p:nvCxnSpPr>
          <p:spPr bwMode="auto">
            <a:xfrm flipH="1">
              <a:off x="2268" y="1521"/>
              <a:ext cx="1773" cy="1155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06" name="AutoShape 42"/>
            <p:cNvSpPr>
              <a:spLocks noChangeArrowheads="1"/>
            </p:cNvSpPr>
            <p:nvPr/>
          </p:nvSpPr>
          <p:spPr bwMode="auto">
            <a:xfrm>
              <a:off x="525" y="1233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07" name="AutoShape 43"/>
            <p:cNvSpPr>
              <a:spLocks noChangeArrowheads="1"/>
            </p:cNvSpPr>
            <p:nvPr/>
          </p:nvSpPr>
          <p:spPr bwMode="auto">
            <a:xfrm>
              <a:off x="2160" y="2193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08" name="AutoShape 44"/>
            <p:cNvCxnSpPr>
              <a:cxnSpLocks noChangeShapeType="1"/>
              <a:stCxn id="369706" idx="2"/>
              <a:endCxn id="369707" idx="0"/>
            </p:cNvCxnSpPr>
            <p:nvPr/>
          </p:nvCxnSpPr>
          <p:spPr bwMode="auto">
            <a:xfrm>
              <a:off x="621" y="1329"/>
              <a:ext cx="1635" cy="864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09" name="AutoShape 45"/>
            <p:cNvSpPr>
              <a:spLocks noChangeArrowheads="1"/>
            </p:cNvSpPr>
            <p:nvPr/>
          </p:nvSpPr>
          <p:spPr bwMode="auto">
            <a:xfrm>
              <a:off x="546" y="1620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10" name="AutoShape 46"/>
            <p:cNvSpPr>
              <a:spLocks noChangeArrowheads="1"/>
            </p:cNvSpPr>
            <p:nvPr/>
          </p:nvSpPr>
          <p:spPr bwMode="auto">
            <a:xfrm>
              <a:off x="2436" y="2289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11" name="AutoShape 47"/>
            <p:cNvCxnSpPr>
              <a:cxnSpLocks noChangeShapeType="1"/>
              <a:stCxn id="369709" idx="2"/>
              <a:endCxn id="369710" idx="0"/>
            </p:cNvCxnSpPr>
            <p:nvPr/>
          </p:nvCxnSpPr>
          <p:spPr bwMode="auto">
            <a:xfrm>
              <a:off x="618" y="1716"/>
              <a:ext cx="1890" cy="573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12" name="AutoShape 48"/>
            <p:cNvSpPr>
              <a:spLocks noChangeArrowheads="1"/>
            </p:cNvSpPr>
            <p:nvPr/>
          </p:nvSpPr>
          <p:spPr bwMode="auto">
            <a:xfrm>
              <a:off x="2850" y="2388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13" name="AutoShape 49"/>
            <p:cNvSpPr>
              <a:spLocks noChangeArrowheads="1"/>
            </p:cNvSpPr>
            <p:nvPr/>
          </p:nvSpPr>
          <p:spPr bwMode="auto">
            <a:xfrm>
              <a:off x="4371" y="3444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14" name="AutoShape 50"/>
            <p:cNvCxnSpPr>
              <a:cxnSpLocks noChangeShapeType="1"/>
              <a:stCxn id="369712" idx="2"/>
              <a:endCxn id="369713" idx="0"/>
            </p:cNvCxnSpPr>
            <p:nvPr/>
          </p:nvCxnSpPr>
          <p:spPr bwMode="auto">
            <a:xfrm>
              <a:off x="2922" y="2484"/>
              <a:ext cx="1521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15" name="AutoShape 51"/>
            <p:cNvSpPr>
              <a:spLocks noChangeArrowheads="1"/>
            </p:cNvSpPr>
            <p:nvPr/>
          </p:nvSpPr>
          <p:spPr bwMode="auto">
            <a:xfrm>
              <a:off x="804" y="1428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16" name="AutoShape 52"/>
            <p:cNvSpPr>
              <a:spLocks noChangeArrowheads="1"/>
            </p:cNvSpPr>
            <p:nvPr/>
          </p:nvSpPr>
          <p:spPr bwMode="auto">
            <a:xfrm>
              <a:off x="2196" y="2484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17" name="AutoShape 53"/>
            <p:cNvCxnSpPr>
              <a:cxnSpLocks noChangeShapeType="1"/>
              <a:stCxn id="369715" idx="2"/>
              <a:endCxn id="369716" idx="0"/>
            </p:cNvCxnSpPr>
            <p:nvPr/>
          </p:nvCxnSpPr>
          <p:spPr bwMode="auto">
            <a:xfrm>
              <a:off x="876" y="1524"/>
              <a:ext cx="1392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369718" name="AutoShape 54"/>
            <p:cNvSpPr>
              <a:spLocks noChangeArrowheads="1"/>
            </p:cNvSpPr>
            <p:nvPr/>
          </p:nvSpPr>
          <p:spPr bwMode="auto">
            <a:xfrm>
              <a:off x="4017" y="1233"/>
              <a:ext cx="96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rgbClr val="FF0000"/>
                </a:solidFill>
                <a:latin typeface="Times New Roman" pitchFamily="-111" charset="0"/>
              </a:endParaRPr>
            </a:p>
          </p:txBody>
        </p:sp>
        <p:cxnSp>
          <p:nvCxnSpPr>
            <p:cNvPr id="369719" name="AutoShape 55"/>
            <p:cNvCxnSpPr>
              <a:cxnSpLocks noChangeShapeType="1"/>
              <a:stCxn id="369718" idx="2"/>
              <a:endCxn id="369728" idx="0"/>
            </p:cNvCxnSpPr>
            <p:nvPr/>
          </p:nvCxnSpPr>
          <p:spPr bwMode="auto">
            <a:xfrm flipH="1">
              <a:off x="2312" y="1329"/>
              <a:ext cx="2185" cy="960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369720" name="AutoShape 56"/>
            <p:cNvCxnSpPr>
              <a:cxnSpLocks noChangeShapeType="1"/>
              <a:stCxn id="369718" idx="2"/>
              <a:endCxn id="369729" idx="0"/>
            </p:cNvCxnSpPr>
            <p:nvPr/>
          </p:nvCxnSpPr>
          <p:spPr bwMode="auto">
            <a:xfrm flipH="1">
              <a:off x="3171" y="1329"/>
              <a:ext cx="1326" cy="864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</p:cxnSp>
        <p:sp>
          <p:nvSpPr>
            <p:cNvPr id="369721" name="AutoShape 57"/>
            <p:cNvSpPr>
              <a:spLocks noChangeArrowheads="1"/>
            </p:cNvSpPr>
            <p:nvPr/>
          </p:nvSpPr>
          <p:spPr bwMode="auto">
            <a:xfrm>
              <a:off x="2784" y="2868"/>
              <a:ext cx="33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22" name="AutoShape 58"/>
            <p:cNvCxnSpPr>
              <a:cxnSpLocks noChangeShapeType="1"/>
              <a:stCxn id="369723" idx="2"/>
              <a:endCxn id="369721" idx="0"/>
            </p:cNvCxnSpPr>
            <p:nvPr/>
          </p:nvCxnSpPr>
          <p:spPr bwMode="auto">
            <a:xfrm>
              <a:off x="1410" y="1428"/>
              <a:ext cx="1542" cy="1440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</p:cxnSp>
        <p:sp>
          <p:nvSpPr>
            <p:cNvPr id="369723" name="AutoShape 59"/>
            <p:cNvSpPr>
              <a:spLocks noChangeArrowheads="1"/>
            </p:cNvSpPr>
            <p:nvPr/>
          </p:nvSpPr>
          <p:spPr bwMode="auto">
            <a:xfrm>
              <a:off x="1248" y="1332"/>
              <a:ext cx="32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24" name="AutoShape 60"/>
            <p:cNvSpPr>
              <a:spLocks noChangeArrowheads="1"/>
            </p:cNvSpPr>
            <p:nvPr/>
          </p:nvSpPr>
          <p:spPr bwMode="auto">
            <a:xfrm>
              <a:off x="2169" y="2772"/>
              <a:ext cx="273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25" name="AutoShape 61"/>
            <p:cNvSpPr>
              <a:spLocks noChangeArrowheads="1"/>
            </p:cNvSpPr>
            <p:nvPr/>
          </p:nvSpPr>
          <p:spPr bwMode="auto">
            <a:xfrm>
              <a:off x="549" y="1908"/>
              <a:ext cx="38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26" name="AutoShape 62"/>
            <p:cNvCxnSpPr>
              <a:cxnSpLocks noChangeShapeType="1"/>
              <a:stCxn id="369725" idx="2"/>
              <a:endCxn id="369724" idx="0"/>
            </p:cNvCxnSpPr>
            <p:nvPr/>
          </p:nvCxnSpPr>
          <p:spPr bwMode="auto">
            <a:xfrm>
              <a:off x="741" y="2004"/>
              <a:ext cx="1565" cy="768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</p:cxnSp>
        <p:cxnSp>
          <p:nvCxnSpPr>
            <p:cNvPr id="369727" name="AutoShape 63"/>
            <p:cNvCxnSpPr>
              <a:cxnSpLocks noChangeShapeType="1"/>
              <a:stCxn id="369725" idx="2"/>
              <a:endCxn id="369686" idx="0"/>
            </p:cNvCxnSpPr>
            <p:nvPr/>
          </p:nvCxnSpPr>
          <p:spPr bwMode="auto">
            <a:xfrm>
              <a:off x="741" y="2004"/>
              <a:ext cx="2502" cy="672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</p:cxnSp>
        <p:sp>
          <p:nvSpPr>
            <p:cNvPr id="369728" name="AutoShape 64"/>
            <p:cNvSpPr>
              <a:spLocks noChangeArrowheads="1"/>
            </p:cNvSpPr>
            <p:nvPr/>
          </p:nvSpPr>
          <p:spPr bwMode="auto">
            <a:xfrm>
              <a:off x="2175" y="2289"/>
              <a:ext cx="273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29" name="AutoShape 65"/>
            <p:cNvSpPr>
              <a:spLocks noChangeArrowheads="1"/>
            </p:cNvSpPr>
            <p:nvPr/>
          </p:nvSpPr>
          <p:spPr bwMode="auto">
            <a:xfrm>
              <a:off x="2811" y="2193"/>
              <a:ext cx="72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30" name="AutoShape 66"/>
            <p:cNvSpPr>
              <a:spLocks noChangeArrowheads="1"/>
            </p:cNvSpPr>
            <p:nvPr/>
          </p:nvSpPr>
          <p:spPr bwMode="auto">
            <a:xfrm>
              <a:off x="3081" y="2481"/>
              <a:ext cx="288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31" name="AutoShape 67"/>
            <p:cNvSpPr>
              <a:spLocks noChangeArrowheads="1"/>
            </p:cNvSpPr>
            <p:nvPr/>
          </p:nvSpPr>
          <p:spPr bwMode="auto">
            <a:xfrm>
              <a:off x="1056" y="3537"/>
              <a:ext cx="279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732" name="AutoShape 68"/>
            <p:cNvSpPr>
              <a:spLocks noChangeArrowheads="1"/>
            </p:cNvSpPr>
            <p:nvPr/>
          </p:nvSpPr>
          <p:spPr bwMode="auto">
            <a:xfrm>
              <a:off x="4596" y="152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9733" name="AutoShape 69"/>
            <p:cNvCxnSpPr>
              <a:cxnSpLocks noChangeShapeType="1"/>
              <a:stCxn id="369732" idx="2"/>
              <a:endCxn id="369679" idx="0"/>
            </p:cNvCxnSpPr>
            <p:nvPr/>
          </p:nvCxnSpPr>
          <p:spPr bwMode="auto">
            <a:xfrm flipH="1">
              <a:off x="2478" y="1617"/>
              <a:ext cx="2166" cy="1155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18262</TotalTime>
  <Words>292</Words>
  <Application>Microsoft Macintosh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Equation</vt:lpstr>
      <vt:lpstr>Problems for Statistical MT</vt:lpstr>
      <vt:lpstr>MT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USC/ISI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New in  Statistical Machine Translation</dc:title>
  <dc:creator> </dc:creator>
  <cp:lastModifiedBy>David Kauchak</cp:lastModifiedBy>
  <cp:revision>298</cp:revision>
  <dcterms:created xsi:type="dcterms:W3CDTF">2011-04-04T17:18:47Z</dcterms:created>
  <dcterms:modified xsi:type="dcterms:W3CDTF">2011-12-01T16:26:01Z</dcterms:modified>
</cp:coreProperties>
</file>