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Microsoft_Equation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3"/>
  </p:notesMasterIdLst>
  <p:handoutMasterIdLst>
    <p:handoutMasterId r:id="rId114"/>
  </p:handoutMasterIdLst>
  <p:sldIdLst>
    <p:sldId id="257" r:id="rId2"/>
    <p:sldId id="820" r:id="rId3"/>
    <p:sldId id="590" r:id="rId4"/>
    <p:sldId id="775" r:id="rId5"/>
    <p:sldId id="814" r:id="rId6"/>
    <p:sldId id="276" r:id="rId7"/>
    <p:sldId id="741" r:id="rId8"/>
    <p:sldId id="595" r:id="rId9"/>
    <p:sldId id="593" r:id="rId10"/>
    <p:sldId id="594" r:id="rId11"/>
    <p:sldId id="776" r:id="rId12"/>
    <p:sldId id="777" r:id="rId13"/>
    <p:sldId id="778" r:id="rId14"/>
    <p:sldId id="779" r:id="rId15"/>
    <p:sldId id="780" r:id="rId16"/>
    <p:sldId id="781" r:id="rId17"/>
    <p:sldId id="782" r:id="rId18"/>
    <p:sldId id="783" r:id="rId19"/>
    <p:sldId id="784" r:id="rId20"/>
    <p:sldId id="785" r:id="rId21"/>
    <p:sldId id="786" r:id="rId22"/>
    <p:sldId id="787" r:id="rId23"/>
    <p:sldId id="821" r:id="rId24"/>
    <p:sldId id="822" r:id="rId25"/>
    <p:sldId id="823" r:id="rId26"/>
    <p:sldId id="824" r:id="rId27"/>
    <p:sldId id="825" r:id="rId28"/>
    <p:sldId id="826" r:id="rId29"/>
    <p:sldId id="827" r:id="rId30"/>
    <p:sldId id="828" r:id="rId31"/>
    <p:sldId id="829" r:id="rId32"/>
    <p:sldId id="830" r:id="rId33"/>
    <p:sldId id="831" r:id="rId34"/>
    <p:sldId id="832" r:id="rId35"/>
    <p:sldId id="833" r:id="rId36"/>
    <p:sldId id="834" r:id="rId37"/>
    <p:sldId id="835" r:id="rId38"/>
    <p:sldId id="836" r:id="rId39"/>
    <p:sldId id="837" r:id="rId40"/>
    <p:sldId id="838" r:id="rId41"/>
    <p:sldId id="839" r:id="rId42"/>
    <p:sldId id="840" r:id="rId43"/>
    <p:sldId id="274" r:id="rId44"/>
    <p:sldId id="298" r:id="rId45"/>
    <p:sldId id="280" r:id="rId46"/>
    <p:sldId id="283" r:id="rId47"/>
    <p:sldId id="380" r:id="rId48"/>
    <p:sldId id="284" r:id="rId49"/>
    <p:sldId id="285" r:id="rId50"/>
    <p:sldId id="286" r:id="rId51"/>
    <p:sldId id="289" r:id="rId52"/>
    <p:sldId id="287" r:id="rId53"/>
    <p:sldId id="288" r:id="rId54"/>
    <p:sldId id="290" r:id="rId55"/>
    <p:sldId id="292" r:id="rId56"/>
    <p:sldId id="293" r:id="rId57"/>
    <p:sldId id="282" r:id="rId58"/>
    <p:sldId id="815" r:id="rId59"/>
    <p:sldId id="774" r:id="rId60"/>
    <p:sldId id="739" r:id="rId61"/>
    <p:sldId id="738" r:id="rId62"/>
    <p:sldId id="742" r:id="rId63"/>
    <p:sldId id="816" r:id="rId64"/>
    <p:sldId id="743" r:id="rId65"/>
    <p:sldId id="745" r:id="rId66"/>
    <p:sldId id="748" r:id="rId67"/>
    <p:sldId id="747" r:id="rId68"/>
    <p:sldId id="746" r:id="rId69"/>
    <p:sldId id="733" r:id="rId70"/>
    <p:sldId id="744" r:id="rId71"/>
    <p:sldId id="737" r:id="rId72"/>
    <p:sldId id="736" r:id="rId73"/>
    <p:sldId id="817" r:id="rId74"/>
    <p:sldId id="755" r:id="rId75"/>
    <p:sldId id="846" r:id="rId76"/>
    <p:sldId id="428" r:id="rId77"/>
    <p:sldId id="600" r:id="rId78"/>
    <p:sldId id="598" r:id="rId79"/>
    <p:sldId id="599" r:id="rId80"/>
    <p:sldId id="431" r:id="rId81"/>
    <p:sldId id="432" r:id="rId82"/>
    <p:sldId id="514" r:id="rId83"/>
    <p:sldId id="538" r:id="rId84"/>
    <p:sldId id="539" r:id="rId85"/>
    <p:sldId id="540" r:id="rId86"/>
    <p:sldId id="513" r:id="rId87"/>
    <p:sldId id="758" r:id="rId88"/>
    <p:sldId id="796" r:id="rId89"/>
    <p:sldId id="818" r:id="rId90"/>
    <p:sldId id="756" r:id="rId91"/>
    <p:sldId id="841" r:id="rId92"/>
    <p:sldId id="447" r:id="rId93"/>
    <p:sldId id="449" r:id="rId94"/>
    <p:sldId id="562" r:id="rId95"/>
    <p:sldId id="563" r:id="rId96"/>
    <p:sldId id="797" r:id="rId97"/>
    <p:sldId id="798" r:id="rId98"/>
    <p:sldId id="607" r:id="rId99"/>
    <p:sldId id="819" r:id="rId100"/>
    <p:sldId id="759" r:id="rId101"/>
    <p:sldId id="762" r:id="rId102"/>
    <p:sldId id="765" r:id="rId103"/>
    <p:sldId id="766" r:id="rId104"/>
    <p:sldId id="767" r:id="rId105"/>
    <p:sldId id="768" r:id="rId106"/>
    <p:sldId id="760" r:id="rId107"/>
    <p:sldId id="842" r:id="rId108"/>
    <p:sldId id="843" r:id="rId109"/>
    <p:sldId id="844" r:id="rId110"/>
    <p:sldId id="845" r:id="rId111"/>
    <p:sldId id="761" r:id="rId112"/>
  </p:sldIdLst>
  <p:sldSz cx="9144000" cy="6858000" type="screen4x3"/>
  <p:notesSz cx="6935788" cy="9232900"/>
  <p:defaultTextStyle>
    <a:defPPr>
      <a:defRPr lang="en-US"/>
    </a:defPPr>
    <a:lvl1pPr algn="ctr" rtl="0" fontAlgn="base">
      <a:spcBef>
        <a:spcPct val="0"/>
      </a:spcBef>
      <a:spcAft>
        <a:spcPct val="0"/>
      </a:spcAft>
      <a:defRPr kern="1200">
        <a:solidFill>
          <a:schemeClr val="tx1"/>
        </a:solidFill>
        <a:latin typeface="Arial" pitchFamily="-111" charset="0"/>
        <a:ea typeface="+mn-ea"/>
        <a:cs typeface="+mn-cs"/>
      </a:defRPr>
    </a:lvl1pPr>
    <a:lvl2pPr marL="457200" algn="ctr" rtl="0" fontAlgn="base">
      <a:spcBef>
        <a:spcPct val="0"/>
      </a:spcBef>
      <a:spcAft>
        <a:spcPct val="0"/>
      </a:spcAft>
      <a:defRPr kern="1200">
        <a:solidFill>
          <a:schemeClr val="tx1"/>
        </a:solidFill>
        <a:latin typeface="Arial" pitchFamily="-111" charset="0"/>
        <a:ea typeface="+mn-ea"/>
        <a:cs typeface="+mn-cs"/>
      </a:defRPr>
    </a:lvl2pPr>
    <a:lvl3pPr marL="914400" algn="ctr" rtl="0" fontAlgn="base">
      <a:spcBef>
        <a:spcPct val="0"/>
      </a:spcBef>
      <a:spcAft>
        <a:spcPct val="0"/>
      </a:spcAft>
      <a:defRPr kern="1200">
        <a:solidFill>
          <a:schemeClr val="tx1"/>
        </a:solidFill>
        <a:latin typeface="Arial" pitchFamily="-111" charset="0"/>
        <a:ea typeface="+mn-ea"/>
        <a:cs typeface="+mn-cs"/>
      </a:defRPr>
    </a:lvl3pPr>
    <a:lvl4pPr marL="1371600" algn="ctr" rtl="0" fontAlgn="base">
      <a:spcBef>
        <a:spcPct val="0"/>
      </a:spcBef>
      <a:spcAft>
        <a:spcPct val="0"/>
      </a:spcAft>
      <a:defRPr kern="1200">
        <a:solidFill>
          <a:schemeClr val="tx1"/>
        </a:solidFill>
        <a:latin typeface="Arial" pitchFamily="-111" charset="0"/>
        <a:ea typeface="+mn-ea"/>
        <a:cs typeface="+mn-cs"/>
      </a:defRPr>
    </a:lvl4pPr>
    <a:lvl5pPr marL="1828800" algn="ctr" rtl="0" fontAlgn="base">
      <a:spcBef>
        <a:spcPct val="0"/>
      </a:spcBef>
      <a:spcAft>
        <a:spcPct val="0"/>
      </a:spcAft>
      <a:defRPr kern="1200">
        <a:solidFill>
          <a:schemeClr val="tx1"/>
        </a:solidFill>
        <a:latin typeface="Arial" pitchFamily="-111" charset="0"/>
        <a:ea typeface="+mn-ea"/>
        <a:cs typeface="+mn-cs"/>
      </a:defRPr>
    </a:lvl5pPr>
    <a:lvl6pPr marL="2286000" algn="l" defTabSz="457200" rtl="0" eaLnBrk="1" latinLnBrk="0" hangingPunct="1">
      <a:defRPr kern="1200">
        <a:solidFill>
          <a:schemeClr val="tx1"/>
        </a:solidFill>
        <a:latin typeface="Arial" pitchFamily="-111" charset="0"/>
        <a:ea typeface="+mn-ea"/>
        <a:cs typeface="+mn-cs"/>
      </a:defRPr>
    </a:lvl6pPr>
    <a:lvl7pPr marL="2743200" algn="l" defTabSz="457200" rtl="0" eaLnBrk="1" latinLnBrk="0" hangingPunct="1">
      <a:defRPr kern="1200">
        <a:solidFill>
          <a:schemeClr val="tx1"/>
        </a:solidFill>
        <a:latin typeface="Arial" pitchFamily="-111" charset="0"/>
        <a:ea typeface="+mn-ea"/>
        <a:cs typeface="+mn-cs"/>
      </a:defRPr>
    </a:lvl7pPr>
    <a:lvl8pPr marL="3200400" algn="l" defTabSz="457200" rtl="0" eaLnBrk="1" latinLnBrk="0" hangingPunct="1">
      <a:defRPr kern="1200">
        <a:solidFill>
          <a:schemeClr val="tx1"/>
        </a:solidFill>
        <a:latin typeface="Arial" pitchFamily="-111" charset="0"/>
        <a:ea typeface="+mn-ea"/>
        <a:cs typeface="+mn-cs"/>
      </a:defRPr>
    </a:lvl8pPr>
    <a:lvl9pPr marL="3657600" algn="l" defTabSz="457200" rtl="0" eaLnBrk="1" latinLnBrk="0" hangingPunct="1">
      <a:defRPr kern="1200">
        <a:solidFill>
          <a:schemeClr val="tx1"/>
        </a:solidFill>
        <a:latin typeface="Arial" pitchFamily="-11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8080"/>
    <a:srgbClr val="008000"/>
    <a:srgbClr val="00FF00"/>
    <a:srgbClr val="FF0000"/>
    <a:srgbClr val="FF00FF"/>
    <a:srgbClr val="FF3399"/>
    <a:srgbClr val="99FF3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4" autoAdjust="0"/>
    <p:restoredTop sz="97238" autoAdjust="0"/>
  </p:normalViewPr>
  <p:slideViewPr>
    <p:cSldViewPr>
      <p:cViewPr varScale="1">
        <p:scale>
          <a:sx n="103" d="100"/>
          <a:sy n="103" d="100"/>
        </p:scale>
        <p:origin x="-624"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75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notesMaster" Target="notesMasters/notesMaster1.xml"/><Relationship Id="rId114" Type="http://schemas.openxmlformats.org/officeDocument/2006/relationships/handoutMaster" Target="handoutMasters/handout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1" Type="http://schemas.openxmlformats.org/officeDocument/2006/relationships/image" Target="../media/image45.emf"/><Relationship Id="rId2"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159747" name="Rectangle 3"/>
          <p:cNvSpPr>
            <a:spLocks noGrp="1" noChangeArrowheads="1"/>
          </p:cNvSpPr>
          <p:nvPr>
            <p:ph type="dt" sz="quarter"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159748" name="Rectangle 4"/>
          <p:cNvSpPr>
            <a:spLocks noGrp="1" noChangeArrowheads="1"/>
          </p:cNvSpPr>
          <p:nvPr>
            <p:ph type="ftr" sz="quarter" idx="2"/>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159749" name="Rectangle 5"/>
          <p:cNvSpPr>
            <a:spLocks noGrp="1" noChangeArrowheads="1"/>
          </p:cNvSpPr>
          <p:nvPr>
            <p:ph type="sldNum" sz="quarter" idx="3"/>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34D50568-AD68-8E49-B3A1-86D4E0A9BA90}" type="slidenum">
              <a:rPr lang="en-US"/>
              <a:pPr/>
              <a:t>‹#›</a:t>
            </a:fld>
            <a:endParaRPr lang="en-US"/>
          </a:p>
        </p:txBody>
      </p:sp>
    </p:spTree>
    <p:extLst>
      <p:ext uri="{BB962C8B-B14F-4D97-AF65-F5344CB8AC3E}">
        <p14:creationId xmlns:p14="http://schemas.microsoft.com/office/powerpoint/2010/main" val="2745122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24579" name="Rectangle 3"/>
          <p:cNvSpPr>
            <a:spLocks noGrp="1" noChangeArrowheads="1"/>
          </p:cNvSpPr>
          <p:nvPr>
            <p:ph type="dt"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24580" name="Rectangle 4"/>
          <p:cNvSpPr>
            <a:spLocks noGrp="1" noRot="1" noChangeAspect="1" noChangeArrowheads="1" noTextEdit="1"/>
          </p:cNvSpPr>
          <p:nvPr>
            <p:ph type="sldImg" idx="2"/>
          </p:nvPr>
        </p:nvSpPr>
        <p:spPr bwMode="auto">
          <a:xfrm>
            <a:off x="1160463" y="693738"/>
            <a:ext cx="4614862" cy="346075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25513" y="4384675"/>
            <a:ext cx="5084762" cy="4154488"/>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2" name="Rectangle 6"/>
          <p:cNvSpPr>
            <a:spLocks noGrp="1" noChangeArrowheads="1"/>
          </p:cNvSpPr>
          <p:nvPr>
            <p:ph type="ftr" sz="quarter" idx="4"/>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24583" name="Rectangle 7"/>
          <p:cNvSpPr>
            <a:spLocks noGrp="1" noChangeArrowheads="1"/>
          </p:cNvSpPr>
          <p:nvPr>
            <p:ph type="sldNum" sz="quarter" idx="5"/>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D9AE332C-ED89-9143-9B25-92B40DF6DEA7}" type="slidenum">
              <a:rPr lang="en-US"/>
              <a:pPr/>
              <a:t>‹#›</a:t>
            </a:fld>
            <a:endParaRPr lang="en-US"/>
          </a:p>
        </p:txBody>
      </p:sp>
    </p:spTree>
    <p:extLst>
      <p:ext uri="{BB962C8B-B14F-4D97-AF65-F5344CB8AC3E}">
        <p14:creationId xmlns:p14="http://schemas.microsoft.com/office/powerpoint/2010/main" val="22524258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1" charset="0"/>
        <a:ea typeface="+mn-ea"/>
        <a:cs typeface="+mn-cs"/>
      </a:defRPr>
    </a:lvl1pPr>
    <a:lvl2pPr marL="4572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2BBEE-DBA4-A746-8581-BDA0152A3D8E}" type="slidenum">
              <a:rPr lang="en-US"/>
              <a:pPr/>
              <a:t>1</a:t>
            </a:fld>
            <a:endParaRPr lang="en-US" dirty="0"/>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3B195-EF65-7640-B87D-215A1202064D}" type="slidenum">
              <a:rPr lang="en-US"/>
              <a:pPr/>
              <a:t>13</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D638A-F2E9-F24D-BC87-BC0DD2D5B3EC}" type="slidenum">
              <a:rPr lang="en-US"/>
              <a:pPr/>
              <a:t>14</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34C87-B54E-0E4C-9A02-8C33E8C84FF1}" type="slidenum">
              <a:rPr lang="en-US"/>
              <a:pPr/>
              <a:t>15</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6E4B2-5957-8B4B-8C52-71444A8F5D9D}" type="slidenum">
              <a:rPr lang="en-US"/>
              <a:pPr/>
              <a:t>16</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93E8F-A589-9245-8C41-80B5CBDA4919}" type="slidenum">
              <a:rPr lang="en-US"/>
              <a:pPr/>
              <a:t>17</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58C17-A0A2-CD46-899A-056BAC70FF11}" type="slidenum">
              <a:rPr lang="en-US"/>
              <a:pPr/>
              <a:t>18</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9E987-9A6D-944D-9D61-E39A300044DC}" type="slidenum">
              <a:rPr lang="en-US"/>
              <a:pPr/>
              <a:t>19</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EC085-4522-AA48-A952-A2DC23909B90}" type="slidenum">
              <a:rPr lang="en-US"/>
              <a:pPr/>
              <a:t>20</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55457-73D6-D44C-95B0-DA2F2DE23F80}" type="slidenum">
              <a:rPr lang="en-US"/>
              <a:pPr/>
              <a:t>21</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ADABF-B3E0-BD44-BEA3-E2C5F03A7B2F}" type="slidenum">
              <a:rPr lang="en-US"/>
              <a:pPr/>
              <a:t>22</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DDEE9-FE35-2848-9E4C-8DC72509A221}" type="slidenum">
              <a:rPr lang="en-US"/>
              <a:pPr/>
              <a:t>3</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AF681-3C82-2B4B-9398-79627A2B36A3}" type="slidenum">
              <a:rPr lang="en-US"/>
              <a:pPr/>
              <a:t>43</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1AFCB-1A8A-124F-AE4B-270D6D411D64}" type="slidenum">
              <a:rPr lang="en-US"/>
              <a:pPr/>
              <a:t>44</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814EF-7D72-AE4A-9DC4-DE29A17279D3}" type="slidenum">
              <a:rPr lang="en-US"/>
              <a:pPr/>
              <a:t>45</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1FF65-0A70-664A-96A3-442E982FFCB7}" type="slidenum">
              <a:rPr lang="en-US"/>
              <a:pPr/>
              <a:t>46</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002D5-9E9C-314C-A706-0F36D2B9AEA7}" type="slidenum">
              <a:rPr lang="en-US"/>
              <a:pPr/>
              <a:t>47</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09009-C60F-4C4D-9DD4-D67C5E997095}" type="slidenum">
              <a:rPr lang="en-US"/>
              <a:pPr/>
              <a:t>48</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E78A-E9F5-A749-A76D-697A045B5789}" type="slidenum">
              <a:rPr lang="en-US"/>
              <a:pPr/>
              <a:t>49</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44A40-E06E-264F-B888-A1CEB85B44B7}" type="slidenum">
              <a:rPr lang="en-US"/>
              <a:pPr/>
              <a:t>50</a:t>
            </a:fld>
            <a:endParaRPr 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492A3-FE63-1042-BBFB-AEB7BD949D0C}" type="slidenum">
              <a:rPr lang="en-US"/>
              <a:pPr/>
              <a:t>51</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12B1B-A26C-C24F-9B25-4D241603F9DD}" type="slidenum">
              <a:rPr lang="en-US"/>
              <a:pPr/>
              <a:t>52</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28799-DB99-D944-822D-338FF1405648}" type="slidenum">
              <a:rPr lang="en-US"/>
              <a:pPr/>
              <a:t>6</a:t>
            </a:fld>
            <a:endParaRPr lang="en-US"/>
          </a:p>
        </p:txBody>
      </p:sp>
      <p:sp>
        <p:nvSpPr>
          <p:cNvPr id="25602" name="Rectangle 2"/>
          <p:cNvSpPr>
            <a:spLocks noGrp="1" noRot="1" noChangeAspect="1" noChangeArrowheads="1" noTextEdit="1"/>
          </p:cNvSpPr>
          <p:nvPr>
            <p:ph type="sldImg"/>
          </p:nvPr>
        </p:nvSpPr>
        <p:spPr bwMode="auto">
          <a:xfrm>
            <a:off x="1173163" y="700088"/>
            <a:ext cx="4592637" cy="3444875"/>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23925" y="4381500"/>
            <a:ext cx="5083175" cy="4156075"/>
          </a:xfrm>
          <a:prstGeom prst="rect">
            <a:avLst/>
          </a:prstGeom>
          <a:solidFill>
            <a:srgbClr val="FFFFFF"/>
          </a:solidFill>
          <a:ln>
            <a:solidFill>
              <a:srgbClr val="000000"/>
            </a:solidFill>
            <a:miter lim="800000"/>
            <a:headEnd/>
            <a:tailEnd/>
          </a:ln>
        </p:spPr>
        <p:txBody>
          <a:bodyPr lIns="91083" tIns="45542" rIns="91083" bIns="45542">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F4739-756E-6145-8BFE-2F47652E7B0F}" type="slidenum">
              <a:rPr lang="en-US"/>
              <a:pPr/>
              <a:t>53</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236E3-656C-304E-848D-84126F0DB0C4}" type="slidenum">
              <a:rPr lang="en-US"/>
              <a:pPr/>
              <a:t>54</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462E3-5694-264A-9015-EB36FAE0153E}" type="slidenum">
              <a:rPr lang="en-US"/>
              <a:pPr/>
              <a:t>55</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994AB-14AD-2B42-A836-6AC0FA9CCAC2}" type="slidenum">
              <a:rPr lang="en-US"/>
              <a:pPr/>
              <a:t>56</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9496B-4C22-0C49-8C44-C650099202B1}" type="slidenum">
              <a:rPr lang="en-US"/>
              <a:pPr/>
              <a:t>57</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54E77-0A18-8B44-B10E-6B2710C90CB4}" type="slidenum">
              <a:rPr lang="en-US"/>
              <a:pPr/>
              <a:t>59</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697DF-75A1-4A42-9B46-A3C9B595B27E}" type="slidenum">
              <a:rPr lang="en-US"/>
              <a:pPr/>
              <a:t>60</a:t>
            </a:fld>
            <a:endParaRPr lang="en-US"/>
          </a:p>
        </p:txBody>
      </p:sp>
      <p:sp>
        <p:nvSpPr>
          <p:cNvPr id="843778"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43779"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462BC-2EA7-8C48-BB1C-C72B7F0705C4}" type="slidenum">
              <a:rPr lang="en-US"/>
              <a:pPr/>
              <a:t>69</a:t>
            </a:fld>
            <a:endParaRPr lang="en-US"/>
          </a:p>
        </p:txBody>
      </p:sp>
      <p:sp>
        <p:nvSpPr>
          <p:cNvPr id="831490" name="Rectangle 2"/>
          <p:cNvSpPr>
            <a:spLocks noGrp="1" noRot="1" noChangeAspect="1" noChangeArrowheads="1" noTextEdit="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1491"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lIns="92376" tIns="46187" rIns="92376" bIns="46187">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462BC-2EA7-8C48-BB1C-C72B7F0705C4}" type="slidenum">
              <a:rPr lang="en-US"/>
              <a:pPr/>
              <a:t>70</a:t>
            </a:fld>
            <a:endParaRPr lang="en-US"/>
          </a:p>
        </p:txBody>
      </p:sp>
      <p:sp>
        <p:nvSpPr>
          <p:cNvPr id="831490" name="Rectangle 2"/>
          <p:cNvSpPr>
            <a:spLocks noGrp="1" noRot="1" noChangeAspect="1" noChangeArrowheads="1" noTextEdit="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1491"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lIns="92376" tIns="46187" rIns="92376" bIns="46187">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E9B94-51ED-D142-B38B-533F2CA9A61F}" type="slidenum">
              <a:rPr lang="en-US"/>
              <a:pPr/>
              <a:t>71</a:t>
            </a:fld>
            <a:endParaRPr lang="en-US"/>
          </a:p>
        </p:txBody>
      </p:sp>
      <p:sp>
        <p:nvSpPr>
          <p:cNvPr id="839682"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9683"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28799-DB99-D944-822D-338FF1405648}" type="slidenum">
              <a:rPr lang="en-US"/>
              <a:pPr/>
              <a:t>7</a:t>
            </a:fld>
            <a:endParaRPr lang="en-US" dirty="0"/>
          </a:p>
        </p:txBody>
      </p:sp>
      <p:sp>
        <p:nvSpPr>
          <p:cNvPr id="25602" name="Rectangle 2"/>
          <p:cNvSpPr>
            <a:spLocks noGrp="1" noRot="1" noChangeAspect="1" noChangeArrowheads="1" noTextEdit="1"/>
          </p:cNvSpPr>
          <p:nvPr>
            <p:ph type="sldImg"/>
          </p:nvPr>
        </p:nvSpPr>
        <p:spPr bwMode="auto">
          <a:xfrm>
            <a:off x="1173163" y="700088"/>
            <a:ext cx="4592637" cy="3444875"/>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23925" y="4381500"/>
            <a:ext cx="5083175" cy="4156075"/>
          </a:xfrm>
          <a:prstGeom prst="rect">
            <a:avLst/>
          </a:prstGeom>
          <a:solidFill>
            <a:srgbClr val="FFFFFF"/>
          </a:solidFill>
          <a:ln>
            <a:solidFill>
              <a:srgbClr val="000000"/>
            </a:solidFill>
            <a:miter lim="800000"/>
            <a:headEnd/>
            <a:tailEnd/>
          </a:ln>
        </p:spPr>
        <p:txBody>
          <a:bodyPr lIns="91083" tIns="45542" rIns="91083" bIns="45542">
            <a:prstTxWarp prst="textNoShape">
              <a:avLst/>
            </a:prstTxWarp>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72</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74</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3E2E8-5C13-FB43-8EA1-58049EDEC55E}" type="slidenum">
              <a:rPr lang="en-US"/>
              <a:pPr/>
              <a:t>76</a:t>
            </a:fld>
            <a:endParaRPr lang="en-US"/>
          </a:p>
        </p:txBody>
      </p:sp>
      <p:sp>
        <p:nvSpPr>
          <p:cNvPr id="637954" name="Rectangle 1026"/>
          <p:cNvSpPr>
            <a:spLocks noGrp="1" noRot="1" noChangeAspect="1" noChangeArrowheads="1" noTextEdit="1"/>
          </p:cNvSpPr>
          <p:nvPr>
            <p:ph type="sldImg"/>
          </p:nvPr>
        </p:nvSpPr>
        <p:spPr>
          <a:ln/>
        </p:spPr>
      </p:sp>
      <p:sp>
        <p:nvSpPr>
          <p:cNvPr id="6379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C192B-DDEE-0C4A-8290-5C240CE165C0}" type="slidenum">
              <a:rPr lang="en-US"/>
              <a:pPr/>
              <a:t>77</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0C322-6005-A84F-B481-A249D5143598}" type="slidenum">
              <a:rPr lang="en-US"/>
              <a:pPr/>
              <a:t>78</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29480-FA2E-7746-9F2F-7EEECB9E97F7}" type="slidenum">
              <a:rPr lang="en-US"/>
              <a:pPr/>
              <a:t>79</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57B88-1474-0E45-840A-8031C8F8ABAC}" type="slidenum">
              <a:rPr lang="en-US"/>
              <a:pPr/>
              <a:t>80</a:t>
            </a:fld>
            <a:endParaRPr lang="en-US"/>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08BBA-54AA-CD4F-9883-A7BB8F67D563}" type="slidenum">
              <a:rPr lang="en-US"/>
              <a:pPr/>
              <a:t>81</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C1D2F-1E47-684E-A81E-3D8653E0E9A9}" type="slidenum">
              <a:rPr lang="en-US"/>
              <a:pPr/>
              <a:t>82</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3C494-B77D-B147-A1F6-D420E055E401}" type="slidenum">
              <a:rPr lang="en-US"/>
              <a:pPr/>
              <a:t>83</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2332E-8796-4947-99A9-087886AA2F69}" type="slidenum">
              <a:rPr lang="en-US"/>
              <a:pPr/>
              <a:t>8</a:t>
            </a:fld>
            <a:endParaRPr lang="en-US" dirty="0"/>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9C559-66A1-0647-BBEB-FB7E319E9D78}" type="slidenum">
              <a:rPr lang="en-US"/>
              <a:pPr/>
              <a:t>84</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7D840-D72F-704B-8A1B-86936F32E9F5}" type="slidenum">
              <a:rPr lang="en-US"/>
              <a:pPr/>
              <a:t>85</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01DA2-52E8-0549-AFF4-0EA9B90D4433}" type="slidenum">
              <a:rPr lang="en-US"/>
              <a:pPr/>
              <a:t>86</a:t>
            </a:fld>
            <a:endParaRPr 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87</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90</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67BCD-D5BC-D149-89F2-7EFBF9E57D25}" type="slidenum">
              <a:rPr lang="en-US"/>
              <a:pPr/>
              <a:t>91</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BCB6-1952-3140-B4B7-D9F2A24EA2C5}" type="slidenum">
              <a:rPr lang="en-US"/>
              <a:pPr/>
              <a:t>92</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421E0-2015-1D49-99C5-C1408E8FF167}" type="slidenum">
              <a:rPr lang="en-US"/>
              <a:pPr/>
              <a:t>93</a:t>
            </a:fld>
            <a:endParaRPr lang="en-US"/>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00B9C-201C-1547-ADE4-F7E3614ACBCE}" type="slidenum">
              <a:rPr lang="en-US"/>
              <a:pPr/>
              <a:t>94</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95</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98EAE-3A6D-C740-9093-87499703F943}" type="slidenum">
              <a:rPr lang="en-US"/>
              <a:pPr/>
              <a:t>9</a:t>
            </a:fld>
            <a:endParaRPr lang="en-US" dirty="0"/>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A850A-03AF-5947-9DA4-82FED0EF91C3}" type="slidenum">
              <a:rPr lang="en-US"/>
              <a:pPr/>
              <a:t>98</a:t>
            </a:fld>
            <a:endParaRPr lang="en-US"/>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100</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106</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3A45E-6217-5B4C-8810-471607498C8B}" type="slidenum">
              <a:rPr lang="en-US"/>
              <a:pPr/>
              <a:t>107</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26384-D0BD-3A40-92BF-37C2CADF7AD3}" type="slidenum">
              <a:rPr lang="en-US"/>
              <a:pPr/>
              <a:t>108</a:t>
            </a:fld>
            <a:endParaRPr 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77823-8728-CC47-B9F8-307A725E0BAF}" type="slidenum">
              <a:rPr lang="en-US"/>
              <a:pPr/>
              <a:t>109</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3C829-5A1E-C246-8621-284DA1256DEA}" type="slidenum">
              <a:rPr lang="en-US"/>
              <a:pPr/>
              <a:t>110</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82C63-6C65-534E-9373-58ECD7D23422}" type="slidenum">
              <a:rPr lang="en-US"/>
              <a:pPr/>
              <a:t>111</a:t>
            </a:fld>
            <a:endParaRPr 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29AAE-FD11-D74D-A5E0-8EB34EB98ECE}" type="slidenum">
              <a:rPr lang="en-US"/>
              <a:pPr/>
              <a:t>10</a:t>
            </a:fld>
            <a:endParaRPr lang="en-US" dirty="0"/>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3A388-9802-FF4B-82BC-0C2324172185}" type="slidenum">
              <a:rPr lang="en-US"/>
              <a:pPr/>
              <a:t>11</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FE2D-D277-524B-8732-5EDE681B18D5}" type="slidenum">
              <a:rPr lang="en-US"/>
              <a:pPr/>
              <a:t>12</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055ADAF-D360-B24A-89FF-CCB861EEDD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6BF27A0-95AB-4747-98F5-EBA442F87F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69731FC-C7EF-094C-9DD8-8B6CE728DAB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3C34E284-C5A2-1946-AD6A-DA4DEAD0886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fld id="{279F10C4-C737-5448-934C-482298A8D7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23506-DB54-6A46-9C9D-FE2379471E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F2DC1A-5C92-AD4E-83B3-1A473CF80D6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091CEF0-C43C-F347-BC05-E8550C070F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D30B4C5A-58F6-8C42-9FD6-5105B0C137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C5AF3A16-7637-FB44-9EFF-F4211632F3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8149EED-4AEF-C947-A83F-D02D40C768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F3F9BF1-0D59-E642-B574-8A5B8F7C2A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909B616-7625-CF48-9DCC-24D4830F93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E03166-2CAB-AC49-B730-4DC07E382D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11" charset="0"/>
        </a:defRPr>
      </a:lvl2pPr>
      <a:lvl3pPr algn="ctr" rtl="0" fontAlgn="base">
        <a:spcBef>
          <a:spcPct val="0"/>
        </a:spcBef>
        <a:spcAft>
          <a:spcPct val="0"/>
        </a:spcAft>
        <a:defRPr sz="4400">
          <a:solidFill>
            <a:schemeClr val="tx2"/>
          </a:solidFill>
          <a:latin typeface="Arial" pitchFamily="-111" charset="0"/>
        </a:defRPr>
      </a:lvl3pPr>
      <a:lvl4pPr algn="ctr" rtl="0" fontAlgn="base">
        <a:spcBef>
          <a:spcPct val="0"/>
        </a:spcBef>
        <a:spcAft>
          <a:spcPct val="0"/>
        </a:spcAft>
        <a:defRPr sz="4400">
          <a:solidFill>
            <a:schemeClr val="tx2"/>
          </a:solidFill>
          <a:latin typeface="Arial" pitchFamily="-111" charset="0"/>
        </a:defRPr>
      </a:lvl4pPr>
      <a:lvl5pPr algn="ctr" rtl="0" fontAlgn="base">
        <a:spcBef>
          <a:spcPct val="0"/>
        </a:spcBef>
        <a:spcAft>
          <a:spcPct val="0"/>
        </a:spcAft>
        <a:defRPr sz="4400">
          <a:solidFill>
            <a:schemeClr val="tx2"/>
          </a:solidFill>
          <a:latin typeface="Arial" pitchFamily="-111"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41.emf"/><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42.e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43.emf"/><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44.emf"/><Relationship Id="rId1" Type="http://schemas.openxmlformats.org/officeDocument/2006/relationships/vmlDrawing" Target="../drawings/vmlDrawing18.vml"/><Relationship Id="rId2"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11.x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oleObject" Target="../embeddings/oleObject20.bin"/><Relationship Id="rId13" Type="http://schemas.openxmlformats.org/officeDocument/2006/relationships/image" Target="../media/image49.emf"/><Relationship Id="rId1" Type="http://schemas.openxmlformats.org/officeDocument/2006/relationships/vmlDrawing" Target="../drawings/vmlDrawing19.vml"/><Relationship Id="rId2" Type="http://schemas.openxmlformats.org/officeDocument/2006/relationships/slideLayout" Target="../slideLayouts/slideLayout13.xml"/><Relationship Id="rId3" Type="http://schemas.openxmlformats.org/officeDocument/2006/relationships/notesSlide" Target="../notesSlides/notesSlide67.xml"/><Relationship Id="rId4" Type="http://schemas.openxmlformats.org/officeDocument/2006/relationships/oleObject" Target="../embeddings/oleObject16.bin"/><Relationship Id="rId5" Type="http://schemas.openxmlformats.org/officeDocument/2006/relationships/image" Target="../media/image45.emf"/><Relationship Id="rId6" Type="http://schemas.openxmlformats.org/officeDocument/2006/relationships/oleObject" Target="../embeddings/oleObject17.bin"/><Relationship Id="rId7" Type="http://schemas.openxmlformats.org/officeDocument/2006/relationships/image" Target="../media/image46.emf"/><Relationship Id="rId8" Type="http://schemas.openxmlformats.org/officeDocument/2006/relationships/oleObject" Target="../embeddings/oleObject18.bin"/><Relationship Id="rId9" Type="http://schemas.openxmlformats.org/officeDocument/2006/relationships/image" Target="../media/image47.emf"/><Relationship Id="rId10"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oleObject" Target="../embeddings/Microsoft_Equation2.bin"/><Relationship Id="rId6"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1" Type="http://schemas.openxmlformats.org/officeDocument/2006/relationships/oleObject" Target="../embeddings/Microsoft_Equation3.bin"/><Relationship Id="rId12"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13.emf"/><Relationship Id="rId5" Type="http://schemas.openxmlformats.org/officeDocument/2006/relationships/oleObject" Target="../embeddings/oleObject2.bin"/><Relationship Id="rId6" Type="http://schemas.openxmlformats.org/officeDocument/2006/relationships/image" Target="../media/image14.emf"/><Relationship Id="rId7" Type="http://schemas.openxmlformats.org/officeDocument/2006/relationships/oleObject" Target="../embeddings/oleObject3.bin"/><Relationship Id="rId8" Type="http://schemas.openxmlformats.org/officeDocument/2006/relationships/image" Target="../media/image15.emf"/><Relationship Id="rId9" Type="http://schemas.openxmlformats.org/officeDocument/2006/relationships/oleObject" Target="../embeddings/oleObject4.bin"/><Relationship Id="rId10" Type="http://schemas.openxmlformats.org/officeDocument/2006/relationships/image" Target="../media/image16.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image" Target="../media/image1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quation5.bin"/><Relationship Id="rId4"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image" Target="../media/image2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image" Target="../media/image2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4.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statmt.org/europar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9.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3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31.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32.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0.bin"/><Relationship Id="rId5" Type="http://schemas.openxmlformats.org/officeDocument/2006/relationships/image" Target="../media/image33.emf"/><Relationship Id="rId6" Type="http://schemas.openxmlformats.org/officeDocument/2006/relationships/oleObject" Target="../embeddings/oleObject11.bin"/><Relationship Id="rId7" Type="http://schemas.openxmlformats.org/officeDocument/2006/relationships/image" Target="../media/image34.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6.jpeg"/></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470025"/>
          </a:xfrm>
        </p:spPr>
        <p:txBody>
          <a:bodyPr/>
          <a:lstStyle/>
          <a:p>
            <a:r>
              <a:rPr lang="en-US" dirty="0"/>
              <a:t>Introduction to </a:t>
            </a:r>
            <a:br>
              <a:rPr lang="en-US" dirty="0"/>
            </a:br>
            <a:r>
              <a:rPr lang="en-US" dirty="0"/>
              <a:t>Statistical Machine Translation</a:t>
            </a:r>
          </a:p>
        </p:txBody>
      </p:sp>
      <p:sp>
        <p:nvSpPr>
          <p:cNvPr id="3075" name="Rectangle 3"/>
          <p:cNvSpPr>
            <a:spLocks noGrp="1" noChangeArrowheads="1"/>
          </p:cNvSpPr>
          <p:nvPr>
            <p:ph type="subTitle" idx="1"/>
          </p:nvPr>
        </p:nvSpPr>
        <p:spPr>
          <a:xfrm>
            <a:off x="990600" y="4876800"/>
            <a:ext cx="7315200" cy="758825"/>
          </a:xfrm>
        </p:spPr>
        <p:txBody>
          <a:bodyPr/>
          <a:lstStyle/>
          <a:p>
            <a:r>
              <a:rPr lang="en-US" sz="1600" dirty="0"/>
              <a:t>Philipp Koehn           Kevin Knight</a:t>
            </a:r>
            <a:r>
              <a:rPr lang="en-US" sz="1800" dirty="0"/>
              <a:t> </a:t>
            </a:r>
          </a:p>
        </p:txBody>
      </p:sp>
      <p:sp>
        <p:nvSpPr>
          <p:cNvPr id="3092" name="Text Box 20"/>
          <p:cNvSpPr txBox="1">
            <a:spLocks noChangeArrowheads="1"/>
          </p:cNvSpPr>
          <p:nvPr/>
        </p:nvSpPr>
        <p:spPr bwMode="auto">
          <a:xfrm>
            <a:off x="5664200" y="5307013"/>
            <a:ext cx="2230438" cy="549275"/>
          </a:xfrm>
          <a:prstGeom prst="rect">
            <a:avLst/>
          </a:prstGeom>
          <a:noFill/>
          <a:ln w="9525">
            <a:noFill/>
            <a:miter lim="800000"/>
            <a:headEnd/>
            <a:tailEnd/>
          </a:ln>
          <a:effectLst/>
        </p:spPr>
        <p:txBody>
          <a:bodyPr wrap="none">
            <a:prstTxWarp prst="textNoShape">
              <a:avLst/>
            </a:prstTxWarp>
            <a:spAutoFit/>
          </a:bodyPr>
          <a:lstStyle/>
          <a:p>
            <a:r>
              <a:rPr lang="en-US" sz="1000" dirty="0"/>
              <a:t>USC/Information Sciences Institute</a:t>
            </a:r>
          </a:p>
          <a:p>
            <a:r>
              <a:rPr lang="en-US" sz="1000" dirty="0"/>
              <a:t>USC/Computer Science Department</a:t>
            </a:r>
          </a:p>
          <a:p>
            <a:endParaRPr lang="en-US" sz="1000" dirty="0"/>
          </a:p>
        </p:txBody>
      </p:sp>
      <p:sp>
        <p:nvSpPr>
          <p:cNvPr id="3093" name="Text Box 21"/>
          <p:cNvSpPr txBox="1">
            <a:spLocks noChangeArrowheads="1"/>
          </p:cNvSpPr>
          <p:nvPr/>
        </p:nvSpPr>
        <p:spPr bwMode="auto">
          <a:xfrm>
            <a:off x="609600" y="5181600"/>
            <a:ext cx="4273550" cy="549275"/>
          </a:xfrm>
          <a:prstGeom prst="rect">
            <a:avLst/>
          </a:prstGeom>
          <a:noFill/>
          <a:ln w="9525">
            <a:noFill/>
            <a:miter lim="800000"/>
            <a:headEnd/>
            <a:tailEnd/>
          </a:ln>
          <a:effectLst/>
        </p:spPr>
        <p:txBody>
          <a:bodyPr>
            <a:prstTxWarp prst="textNoShape">
              <a:avLst/>
            </a:prstTxWarp>
            <a:spAutoFit/>
          </a:bodyPr>
          <a:lstStyle/>
          <a:p>
            <a:r>
              <a:rPr lang="en-US" sz="1000" dirty="0"/>
              <a:t>CSAIL</a:t>
            </a:r>
          </a:p>
          <a:p>
            <a:r>
              <a:rPr lang="en-US" sz="1000" dirty="0"/>
              <a:t>Massachusetts Institute of Technology</a:t>
            </a:r>
          </a:p>
          <a:p>
            <a:endParaRPr lang="en-US" sz="1000" dirty="0"/>
          </a:p>
        </p:txBody>
      </p:sp>
      <p:sp>
        <p:nvSpPr>
          <p:cNvPr id="61446" name="Text Box 6"/>
          <p:cNvSpPr txBox="1">
            <a:spLocks noChangeArrowheads="1"/>
          </p:cNvSpPr>
          <p:nvPr/>
        </p:nvSpPr>
        <p:spPr bwMode="auto">
          <a:xfrm>
            <a:off x="2057400" y="4495800"/>
            <a:ext cx="53340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t>Some </a:t>
            </a:r>
            <a:r>
              <a:rPr lang="en-US" sz="1400" dirty="0" smtClean="0"/>
              <a:t>slides </a:t>
            </a:r>
            <a:r>
              <a:rPr lang="en-US" sz="1400" dirty="0"/>
              <a:t>adapted from</a:t>
            </a:r>
          </a:p>
        </p:txBody>
      </p:sp>
      <p:sp>
        <p:nvSpPr>
          <p:cNvPr id="61448" name="Text Box 8"/>
          <p:cNvSpPr txBox="1">
            <a:spLocks noChangeArrowheads="1"/>
          </p:cNvSpPr>
          <p:nvPr/>
        </p:nvSpPr>
        <p:spPr bwMode="auto">
          <a:xfrm>
            <a:off x="1371600" y="2362200"/>
            <a:ext cx="6248400" cy="8699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David Kauchak</a:t>
            </a:r>
            <a:endParaRPr lang="en-US" dirty="0" smtClean="0"/>
          </a:p>
          <a:p>
            <a:pPr>
              <a:spcBef>
                <a:spcPct val="50000"/>
              </a:spcBef>
            </a:pPr>
            <a:r>
              <a:rPr lang="en-US" dirty="0" smtClean="0"/>
              <a:t>CS457 </a:t>
            </a:r>
            <a:r>
              <a:rPr lang="en-US" dirty="0" smtClean="0"/>
              <a:t>– </a:t>
            </a:r>
            <a:r>
              <a:rPr lang="en-US" dirty="0" smtClean="0"/>
              <a:t>Fall </a:t>
            </a:r>
            <a:r>
              <a:rPr lang="en-US" dirty="0" smtClean="0"/>
              <a:t>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b="1" dirty="0" smtClean="0">
                <a:solidFill>
                  <a:schemeClr val="accent2"/>
                </a:solidFill>
              </a:rPr>
              <a:t>Which </a:t>
            </a:r>
            <a:r>
              <a:rPr lang="en-US" b="1" dirty="0">
                <a:solidFill>
                  <a:schemeClr val="accent2"/>
                </a:solidFill>
              </a:rPr>
              <a:t>is the human?</a:t>
            </a:r>
          </a:p>
        </p:txBody>
      </p:sp>
      <p:sp>
        <p:nvSpPr>
          <p:cNvPr id="393219" name="Text Box 3"/>
          <p:cNvSpPr txBox="1">
            <a:spLocks noChangeArrowheads="1"/>
          </p:cNvSpPr>
          <p:nvPr/>
        </p:nvSpPr>
        <p:spPr bwMode="auto">
          <a:xfrm>
            <a:off x="533400" y="1828800"/>
            <a:ext cx="8610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There was not a single vote against him."</a:t>
            </a:r>
          </a:p>
        </p:txBody>
      </p:sp>
      <p:sp>
        <p:nvSpPr>
          <p:cNvPr id="393220" name="Text Box 4"/>
          <p:cNvSpPr txBox="1">
            <a:spLocks noChangeArrowheads="1"/>
          </p:cNvSpPr>
          <p:nvPr/>
        </p:nvSpPr>
        <p:spPr bwMode="auto">
          <a:xfrm>
            <a:off x="685800" y="3657600"/>
            <a:ext cx="7620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No members vote against him. "</a:t>
            </a:r>
          </a:p>
        </p:txBody>
      </p:sp>
      <p:sp>
        <p:nvSpPr>
          <p:cNvPr id="393221" name="Text Box 5"/>
          <p:cNvSpPr txBox="1">
            <a:spLocks noChangeArrowheads="1"/>
          </p:cNvSpPr>
          <p:nvPr/>
        </p:nvSpPr>
        <p:spPr bwMode="auto">
          <a:xfrm>
            <a:off x="3048000" y="4724400"/>
            <a:ext cx="3429000" cy="1708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600" b="1" dirty="0">
                <a:solidFill>
                  <a:srgbClr val="FF0000"/>
                </a:solidFill>
              </a:rPr>
              <a:t>?</a:t>
            </a:r>
          </a:p>
        </p:txBody>
      </p:sp>
      <p:sp>
        <p:nvSpPr>
          <p:cNvPr id="393222" name="Rectangle 6"/>
          <p:cNvSpPr>
            <a:spLocks noChangeArrowheads="1"/>
          </p:cNvSpPr>
          <p:nvPr/>
        </p:nvSpPr>
        <p:spPr bwMode="auto">
          <a:xfrm>
            <a:off x="2590800" y="1676400"/>
            <a:ext cx="4495800" cy="609600"/>
          </a:xfrm>
          <a:prstGeom prst="rect">
            <a:avLst/>
          </a:prstGeom>
          <a:noFill/>
          <a:ln w="57150">
            <a:solidFill>
              <a:srgbClr val="99FF33"/>
            </a:solidFill>
            <a:miter lim="800000"/>
            <a:headEnd/>
            <a:tailEnd/>
          </a:ln>
          <a:effectLst/>
        </p:spPr>
        <p:txBody>
          <a:bodyPr wrap="none" anchor="ctr">
            <a:prstTxWarp prst="textNoShape">
              <a:avLst/>
            </a:prstTxWarp>
          </a:bodyPr>
          <a:lstStyle/>
          <a:p>
            <a:endParaRPr lang="en-US" dirty="0">
              <a:solidFill>
                <a:srgbClr val="F5FEA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solidFill>
                  <a:srgbClr val="B3B3B3"/>
                </a:solidFill>
              </a:rPr>
              <a:t>Preprocessing</a:t>
            </a:r>
          </a:p>
          <a:p>
            <a:pPr>
              <a:lnSpc>
                <a:spcPct val="90000"/>
              </a:lnSpc>
            </a:pPr>
            <a:r>
              <a:rPr lang="en-US" sz="3600" dirty="0" smtClean="0">
                <a:solidFill>
                  <a:srgbClr val="B3B3B3"/>
                </a:solidFill>
              </a:rPr>
              <a:t>Language modeling</a:t>
            </a:r>
          </a:p>
          <a:p>
            <a:pPr>
              <a:lnSpc>
                <a:spcPct val="90000"/>
              </a:lnSpc>
            </a:pPr>
            <a:r>
              <a:rPr lang="en-US" sz="3600" dirty="0" smtClean="0">
                <a:solidFill>
                  <a:srgbClr val="B3B3B3"/>
                </a:solidFill>
              </a:rPr>
              <a:t>Translation modeling</a:t>
            </a:r>
          </a:p>
          <a:p>
            <a:pPr>
              <a:lnSpc>
                <a:spcPct val="90000"/>
              </a:lnSpc>
            </a:pPr>
            <a:r>
              <a:rPr lang="en-US" sz="3600" dirty="0" smtClean="0"/>
              <a:t>Decoding</a:t>
            </a:r>
          </a:p>
          <a:p>
            <a:pPr>
              <a:lnSpc>
                <a:spcPct val="90000"/>
              </a:lnSpc>
            </a:pPr>
            <a:r>
              <a:rPr lang="en-US" sz="3600" dirty="0" smtClean="0">
                <a:solidFill>
                  <a:srgbClr val="B3B3B3"/>
                </a:solidFill>
              </a:rPr>
              <a:t>Parameter optimization</a:t>
            </a:r>
          </a:p>
          <a:p>
            <a:pPr>
              <a:lnSpc>
                <a:spcPct val="90000"/>
              </a:lnSpc>
            </a:pPr>
            <a:r>
              <a:rPr lang="en-US" sz="3600" dirty="0" smtClean="0">
                <a:solidFill>
                  <a:srgbClr val="B3B3B3"/>
                </a:solidFill>
              </a:rPr>
              <a:t>Evaluation</a:t>
            </a: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dirty="0" smtClean="0"/>
              <a:t>Decoding</a:t>
            </a:r>
            <a:endParaRPr lang="en-US" sz="2800" dirty="0"/>
          </a:p>
        </p:txBody>
      </p:sp>
      <p:sp>
        <p:nvSpPr>
          <p:cNvPr id="234499" name="Rectangle 3"/>
          <p:cNvSpPr>
            <a:spLocks noGrp="1" noChangeArrowheads="1"/>
          </p:cNvSpPr>
          <p:nvPr>
            <p:ph type="body" idx="1"/>
          </p:nvPr>
        </p:nvSpPr>
        <p:spPr>
          <a:xfrm>
            <a:off x="304800" y="1600200"/>
            <a:ext cx="8610600" cy="4525963"/>
          </a:xfrm>
        </p:spPr>
        <p:txBody>
          <a:bodyPr/>
          <a:lstStyle/>
          <a:p>
            <a:pPr>
              <a:lnSpc>
                <a:spcPct val="90000"/>
              </a:lnSpc>
            </a:pPr>
            <a:r>
              <a:rPr lang="en-US" sz="2800" dirty="0"/>
              <a:t>Of all conceivable English word strings, find the one maximizing </a:t>
            </a:r>
            <a:r>
              <a:rPr lang="en-US" sz="2800" dirty="0" err="1"/>
              <a:t>P(e</a:t>
            </a:r>
            <a:r>
              <a:rPr lang="en-US" sz="2800" dirty="0"/>
              <a:t>) </a:t>
            </a:r>
            <a:r>
              <a:rPr lang="en-US" sz="2000" dirty="0" err="1"/>
              <a:t>x</a:t>
            </a:r>
            <a:r>
              <a:rPr lang="en-US" sz="2800" dirty="0"/>
              <a:t> </a:t>
            </a:r>
            <a:r>
              <a:rPr lang="en-US" sz="2800" dirty="0" err="1"/>
              <a:t>P(f</a:t>
            </a:r>
            <a:r>
              <a:rPr lang="en-US" sz="2800" dirty="0"/>
              <a:t> | </a:t>
            </a:r>
            <a:r>
              <a:rPr lang="en-US" sz="2800" dirty="0" err="1"/>
              <a:t>e</a:t>
            </a:r>
            <a:r>
              <a:rPr lang="en-US" sz="2800" dirty="0"/>
              <a:t>)</a:t>
            </a:r>
          </a:p>
          <a:p>
            <a:pPr>
              <a:lnSpc>
                <a:spcPct val="90000"/>
              </a:lnSpc>
            </a:pPr>
            <a:endParaRPr lang="en-US" sz="2800" dirty="0"/>
          </a:p>
          <a:p>
            <a:pPr>
              <a:lnSpc>
                <a:spcPct val="90000"/>
              </a:lnSpc>
            </a:pPr>
            <a:r>
              <a:rPr lang="en-US" sz="2800" dirty="0"/>
              <a:t>Decoding is an NP-complete</a:t>
            </a:r>
            <a:r>
              <a:rPr lang="en-US" sz="2800" dirty="0" smtClean="0"/>
              <a:t> problem (for many translation models </a:t>
            </a:r>
            <a:endParaRPr lang="en-US" sz="2800" dirty="0"/>
          </a:p>
          <a:p>
            <a:pPr lvl="1">
              <a:lnSpc>
                <a:spcPct val="90000"/>
              </a:lnSpc>
            </a:pPr>
            <a:r>
              <a:rPr lang="en-US" sz="2400" dirty="0"/>
              <a:t>(Knight, 1999)</a:t>
            </a:r>
          </a:p>
          <a:p>
            <a:pPr>
              <a:lnSpc>
                <a:spcPct val="90000"/>
              </a:lnSpc>
            </a:pPr>
            <a:endParaRPr lang="en-US" sz="2800" dirty="0"/>
          </a:p>
          <a:p>
            <a:pPr>
              <a:lnSpc>
                <a:spcPct val="90000"/>
              </a:lnSpc>
            </a:pPr>
            <a:r>
              <a:rPr lang="en-US" sz="2800" dirty="0" smtClean="0"/>
              <a:t>Several decoding strategies </a:t>
            </a:r>
            <a:r>
              <a:rPr lang="en-US" sz="2800" dirty="0"/>
              <a:t>are</a:t>
            </a:r>
            <a:r>
              <a:rPr lang="en-US" sz="2800" dirty="0" smtClean="0"/>
              <a:t> </a:t>
            </a:r>
            <a:r>
              <a:rPr lang="en-US" sz="2800" smtClean="0"/>
              <a:t>often available</a:t>
            </a: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TextBox 2"/>
          <p:cNvSpPr txBox="1"/>
          <p:nvPr/>
        </p:nvSpPr>
        <p:spPr>
          <a:xfrm>
            <a:off x="381000" y="3429000"/>
            <a:ext cx="1676400" cy="369332"/>
          </a:xfrm>
          <a:prstGeom prst="rect">
            <a:avLst/>
          </a:prstGeom>
          <a:noFill/>
        </p:spPr>
        <p:txBody>
          <a:bodyPr wrap="square" rtlCol="0">
            <a:spAutoFit/>
          </a:bodyPr>
          <a:lstStyle/>
          <a:p>
            <a:r>
              <a:rPr lang="en-US" dirty="0" smtClean="0"/>
              <a:t>f</a:t>
            </a:r>
            <a:r>
              <a:rPr lang="en-US" baseline="-25000" dirty="0" smtClean="0"/>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graphicFrame>
        <p:nvGraphicFramePr>
          <p:cNvPr id="903170" name="Object 2"/>
          <p:cNvGraphicFramePr>
            <a:graphicFrameLocks noChangeAspect="1"/>
          </p:cNvGraphicFramePr>
          <p:nvPr/>
        </p:nvGraphicFramePr>
        <p:xfrm>
          <a:off x="762000" y="1371600"/>
          <a:ext cx="2901950" cy="398463"/>
        </p:xfrm>
        <a:graphic>
          <a:graphicData uri="http://schemas.openxmlformats.org/presentationml/2006/ole">
            <mc:AlternateContent xmlns:mc="http://schemas.openxmlformats.org/markup-compatibility/2006">
              <mc:Choice xmlns:v="urn:schemas-microsoft-com:vml" Requires="v">
                <p:oleObj spid="_x0000_s903186" name="Equation" r:id="rId3" imgW="1295400" imgH="177800" progId="Equation.3">
                  <p:embed/>
                </p:oleObj>
              </mc:Choice>
              <mc:Fallback>
                <p:oleObj name="Equation" r:id="rId3" imgW="12954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29019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TextBox 2"/>
          <p:cNvSpPr txBox="1"/>
          <p:nvPr/>
        </p:nvSpPr>
        <p:spPr>
          <a:xfrm>
            <a:off x="381000" y="3429000"/>
            <a:ext cx="1676400" cy="369332"/>
          </a:xfrm>
          <a:prstGeom prst="rect">
            <a:avLst/>
          </a:prstGeom>
          <a:noFill/>
        </p:spPr>
        <p:txBody>
          <a:bodyPr wrap="square" rtlCol="0">
            <a:spAutoFit/>
          </a:bodyPr>
          <a:lstStyle/>
          <a:p>
            <a:r>
              <a:rPr lang="en-US" dirty="0" smtClean="0"/>
              <a:t>f</a:t>
            </a:r>
            <a:r>
              <a:rPr lang="en-US" baseline="-25000" dirty="0" smtClean="0"/>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graphicFrame>
        <p:nvGraphicFramePr>
          <p:cNvPr id="903170" name="Object 2"/>
          <p:cNvGraphicFramePr>
            <a:graphicFrameLocks noChangeAspect="1"/>
          </p:cNvGraphicFramePr>
          <p:nvPr/>
        </p:nvGraphicFramePr>
        <p:xfrm>
          <a:off x="762000" y="1371600"/>
          <a:ext cx="2901950" cy="398463"/>
        </p:xfrm>
        <a:graphic>
          <a:graphicData uri="http://schemas.openxmlformats.org/presentationml/2006/ole">
            <mc:AlternateContent xmlns:mc="http://schemas.openxmlformats.org/markup-compatibility/2006">
              <mc:Choice xmlns:v="urn:schemas-microsoft-com:vml" Requires="v">
                <p:oleObj spid="_x0000_s904210" name="Equation" r:id="rId3" imgW="1295400" imgH="177800" progId="Equation.3">
                  <p:embed/>
                </p:oleObj>
              </mc:Choice>
              <mc:Fallback>
                <p:oleObj name="Equation" r:id="rId3" imgW="12954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29019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extBox 4"/>
          <p:cNvSpPr txBox="1"/>
          <p:nvPr/>
        </p:nvSpPr>
        <p:spPr>
          <a:xfrm>
            <a:off x="2286000" y="2286000"/>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9" name="TextBox 8"/>
          <p:cNvSpPr txBox="1"/>
          <p:nvPr/>
        </p:nvSpPr>
        <p:spPr>
          <a:xfrm>
            <a:off x="2209800" y="4114800"/>
            <a:ext cx="1752600" cy="523220"/>
          </a:xfrm>
          <a:prstGeom prst="rect">
            <a:avLst/>
          </a:prstGeom>
          <a:noFill/>
        </p:spPr>
        <p:txBody>
          <a:bodyPr wrap="square" rtlCol="0">
            <a:spAutoFit/>
          </a:bodyPr>
          <a:lstStyle/>
          <a:p>
            <a:r>
              <a:rPr lang="en-US" sz="2800" dirty="0" smtClean="0"/>
              <a:t>…</a:t>
            </a:r>
            <a:endParaRPr lang="en-US" sz="2800" dirty="0"/>
          </a:p>
        </p:txBody>
      </p:sp>
      <p:sp>
        <p:nvSpPr>
          <p:cNvPr id="12" name="TextBox 11"/>
          <p:cNvSpPr txBox="1"/>
          <p:nvPr/>
        </p:nvSpPr>
        <p:spPr>
          <a:xfrm>
            <a:off x="2286000" y="3468469"/>
            <a:ext cx="1676400" cy="646331"/>
          </a:xfrm>
          <a:prstGeom prst="rect">
            <a:avLst/>
          </a:prstGeom>
          <a:noFill/>
        </p:spPr>
        <p:txBody>
          <a:bodyPr wrap="square" rtlCol="0">
            <a:spAutoFit/>
          </a:bodyPr>
          <a:lstStyle/>
          <a:p>
            <a:r>
              <a:rPr lang="en-US" b="1" dirty="0" smtClean="0">
                <a:solidFill>
                  <a:srgbClr val="FF0000"/>
                </a:solidFill>
              </a:rPr>
              <a:t>partial trans.</a:t>
            </a:r>
            <a:r>
              <a:rPr lang="en-US" b="1" dirty="0" smtClean="0"/>
              <a:t/>
            </a:r>
            <a:br>
              <a:rPr lang="en-US" b="1" dirty="0" smtClean="0"/>
            </a:br>
            <a:r>
              <a:rPr lang="en-US" b="1" dirty="0" smtClean="0">
                <a:solidFill>
                  <a:srgbClr val="FF00FF"/>
                </a:solidFill>
              </a:rPr>
              <a:t>f</a:t>
            </a:r>
            <a:r>
              <a:rPr lang="en-US" b="1" baseline="-25000" dirty="0" smtClean="0">
                <a:solidFill>
                  <a:srgbClr val="FF00FF"/>
                </a:solidFill>
              </a:rPr>
              <a:t>1</a:t>
            </a:r>
            <a:r>
              <a:rPr lang="en-US" b="1" dirty="0" smtClean="0"/>
              <a:t> </a:t>
            </a:r>
            <a:r>
              <a:rPr lang="en-US" b="1" dirty="0" smtClean="0">
                <a:solidFill>
                  <a:srgbClr val="FF00FF"/>
                </a:solidFill>
              </a:rPr>
              <a:t>f</a:t>
            </a:r>
            <a:r>
              <a:rPr lang="en-US" b="1" baseline="-25000" dirty="0" smtClean="0">
                <a:solidFill>
                  <a:srgbClr val="FF00FF"/>
                </a:solidFill>
              </a:rPr>
              <a:t>2</a:t>
            </a:r>
            <a:r>
              <a:rPr lang="en-US" b="1" dirty="0" smtClean="0"/>
              <a:t> f</a:t>
            </a:r>
            <a:r>
              <a:rPr lang="en-US" b="1" baseline="-25000" dirty="0" smtClean="0"/>
              <a:t>3</a:t>
            </a:r>
            <a:r>
              <a:rPr lang="en-US" b="1" dirty="0" smtClean="0"/>
              <a:t> f</a:t>
            </a:r>
            <a:r>
              <a:rPr lang="en-US" b="1" baseline="-25000" dirty="0" smtClean="0"/>
              <a:t>4</a:t>
            </a:r>
            <a:r>
              <a:rPr lang="en-US" b="1" dirty="0" smtClean="0"/>
              <a:t> f</a:t>
            </a:r>
            <a:r>
              <a:rPr lang="en-US" b="1" baseline="-25000" dirty="0" smtClean="0"/>
              <a:t>5</a:t>
            </a:r>
            <a:r>
              <a:rPr lang="en-US" b="1" dirty="0" smtClean="0"/>
              <a:t> f</a:t>
            </a:r>
            <a:r>
              <a:rPr lang="en-US" b="1" baseline="-25000" dirty="0" smtClean="0"/>
              <a:t>6</a:t>
            </a:r>
            <a:endParaRPr lang="en-US" b="1" baseline="-25000" dirty="0"/>
          </a:p>
        </p:txBody>
      </p:sp>
      <p:sp>
        <p:nvSpPr>
          <p:cNvPr id="13" name="TextBox 12"/>
          <p:cNvSpPr txBox="1"/>
          <p:nvPr/>
        </p:nvSpPr>
        <p:spPr>
          <a:xfrm>
            <a:off x="2362200" y="52210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chemeClr val="tx2"/>
                </a:solidFill>
              </a:rPr>
              <a:t>f</a:t>
            </a:r>
            <a:r>
              <a:rPr lang="en-US" baseline="-25000" dirty="0" smtClean="0">
                <a:solidFill>
                  <a:schemeClr val="tx2"/>
                </a:solidFill>
              </a:rPr>
              <a:t>1</a:t>
            </a:r>
            <a:r>
              <a:rPr lang="en-US" dirty="0" smtClean="0">
                <a:solidFill>
                  <a:schemeClr val="tx2"/>
                </a:solidFill>
              </a:rPr>
              <a:t> f</a:t>
            </a:r>
            <a:r>
              <a:rPr lang="en-US" baseline="-25000" dirty="0" smtClean="0">
                <a:solidFill>
                  <a:schemeClr val="tx2"/>
                </a:solidFill>
              </a:rPr>
              <a:t>2</a:t>
            </a:r>
            <a:r>
              <a:rPr lang="en-US" dirty="0" smtClean="0">
                <a:solidFill>
                  <a:schemeClr val="tx2"/>
                </a:solidFill>
              </a:rPr>
              <a:t> </a:t>
            </a:r>
            <a:r>
              <a:rPr lang="en-US" dirty="0" smtClean="0"/>
              <a:t>f</a:t>
            </a:r>
            <a:r>
              <a:rPr lang="en-US" baseline="-25000" dirty="0" smtClean="0"/>
              <a:t>3</a:t>
            </a:r>
            <a:r>
              <a:rPr lang="en-US" dirty="0" smtClean="0"/>
              <a:t> </a:t>
            </a:r>
            <a:r>
              <a:rPr lang="en-US" dirty="0" smtClean="0">
                <a:solidFill>
                  <a:srgbClr val="FF00FF"/>
                </a:solidFill>
              </a:rPr>
              <a:t>f</a:t>
            </a:r>
            <a:r>
              <a:rPr lang="en-US" baseline="-25000" dirty="0" smtClean="0">
                <a:solidFill>
                  <a:srgbClr val="FF00FF"/>
                </a:solidFill>
              </a:rPr>
              <a:t>4</a:t>
            </a:r>
            <a:r>
              <a:rPr lang="en-US" dirty="0" smtClean="0">
                <a:solidFill>
                  <a:srgbClr val="FF00FF"/>
                </a:solidFill>
              </a:rPr>
              <a:t> 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5" name="Straight Arrow Connector 14"/>
          <p:cNvCxnSpPr/>
          <p:nvPr/>
        </p:nvCxnSpPr>
        <p:spPr bwMode="auto">
          <a:xfrm rot="5400000" flipH="1" flipV="1">
            <a:off x="1866900" y="29337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1905000" y="3657600"/>
            <a:ext cx="457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H="1">
            <a:off x="1371600" y="4343400"/>
            <a:ext cx="1600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TextBox 2"/>
          <p:cNvSpPr txBox="1"/>
          <p:nvPr/>
        </p:nvSpPr>
        <p:spPr>
          <a:xfrm>
            <a:off x="381000" y="3429000"/>
            <a:ext cx="1676400" cy="369332"/>
          </a:xfrm>
          <a:prstGeom prst="rect">
            <a:avLst/>
          </a:prstGeom>
          <a:noFill/>
        </p:spPr>
        <p:txBody>
          <a:bodyPr wrap="square" rtlCol="0">
            <a:spAutoFit/>
          </a:bodyPr>
          <a:lstStyle/>
          <a:p>
            <a:r>
              <a:rPr lang="en-US" dirty="0" smtClean="0"/>
              <a:t>f</a:t>
            </a:r>
            <a:r>
              <a:rPr lang="en-US" baseline="-25000" dirty="0" smtClean="0"/>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graphicFrame>
        <p:nvGraphicFramePr>
          <p:cNvPr id="903170" name="Object 2"/>
          <p:cNvGraphicFramePr>
            <a:graphicFrameLocks noChangeAspect="1"/>
          </p:cNvGraphicFramePr>
          <p:nvPr/>
        </p:nvGraphicFramePr>
        <p:xfrm>
          <a:off x="762000" y="1371600"/>
          <a:ext cx="2901950" cy="398463"/>
        </p:xfrm>
        <a:graphic>
          <a:graphicData uri="http://schemas.openxmlformats.org/presentationml/2006/ole">
            <mc:AlternateContent xmlns:mc="http://schemas.openxmlformats.org/markup-compatibility/2006">
              <mc:Choice xmlns:v="urn:schemas-microsoft-com:vml" Requires="v">
                <p:oleObj spid="_x0000_s905234" name="Equation" r:id="rId3" imgW="1295400" imgH="177800" progId="Equation.3">
                  <p:embed/>
                </p:oleObj>
              </mc:Choice>
              <mc:Fallback>
                <p:oleObj name="Equation" r:id="rId3" imgW="12954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29019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extBox 4"/>
          <p:cNvSpPr txBox="1"/>
          <p:nvPr/>
        </p:nvSpPr>
        <p:spPr>
          <a:xfrm>
            <a:off x="2286000" y="2286000"/>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9" name="TextBox 8"/>
          <p:cNvSpPr txBox="1"/>
          <p:nvPr/>
        </p:nvSpPr>
        <p:spPr>
          <a:xfrm>
            <a:off x="2209800" y="4114800"/>
            <a:ext cx="1752600" cy="523220"/>
          </a:xfrm>
          <a:prstGeom prst="rect">
            <a:avLst/>
          </a:prstGeom>
          <a:noFill/>
        </p:spPr>
        <p:txBody>
          <a:bodyPr wrap="square" rtlCol="0">
            <a:spAutoFit/>
          </a:bodyPr>
          <a:lstStyle/>
          <a:p>
            <a:r>
              <a:rPr lang="en-US" sz="2800" dirty="0" smtClean="0"/>
              <a:t>…</a:t>
            </a:r>
            <a:endParaRPr lang="en-US" sz="2800" dirty="0"/>
          </a:p>
        </p:txBody>
      </p:sp>
      <p:sp>
        <p:nvSpPr>
          <p:cNvPr id="12" name="TextBox 11"/>
          <p:cNvSpPr txBox="1"/>
          <p:nvPr/>
        </p:nvSpPr>
        <p:spPr>
          <a:xfrm>
            <a:off x="2286000" y="3468469"/>
            <a:ext cx="1676400" cy="646331"/>
          </a:xfrm>
          <a:prstGeom prst="rect">
            <a:avLst/>
          </a:prstGeom>
          <a:noFill/>
        </p:spPr>
        <p:txBody>
          <a:bodyPr wrap="square" rtlCol="0">
            <a:spAutoFit/>
          </a:bodyPr>
          <a:lstStyle/>
          <a:p>
            <a:r>
              <a:rPr lang="en-US" b="1" dirty="0" smtClean="0">
                <a:solidFill>
                  <a:srgbClr val="FF0000"/>
                </a:solidFill>
              </a:rPr>
              <a:t>partial trans.</a:t>
            </a:r>
            <a:r>
              <a:rPr lang="en-US" b="1" dirty="0" smtClean="0"/>
              <a:t/>
            </a:r>
            <a:br>
              <a:rPr lang="en-US" b="1" dirty="0" smtClean="0"/>
            </a:br>
            <a:r>
              <a:rPr lang="en-US" b="1" dirty="0" smtClean="0">
                <a:solidFill>
                  <a:srgbClr val="FF00FF"/>
                </a:solidFill>
              </a:rPr>
              <a:t>f</a:t>
            </a:r>
            <a:r>
              <a:rPr lang="en-US" b="1" baseline="-25000" dirty="0" smtClean="0">
                <a:solidFill>
                  <a:srgbClr val="FF00FF"/>
                </a:solidFill>
              </a:rPr>
              <a:t>1</a:t>
            </a:r>
            <a:r>
              <a:rPr lang="en-US" b="1" dirty="0" smtClean="0"/>
              <a:t> </a:t>
            </a:r>
            <a:r>
              <a:rPr lang="en-US" b="1" dirty="0" smtClean="0">
                <a:solidFill>
                  <a:srgbClr val="FF00FF"/>
                </a:solidFill>
              </a:rPr>
              <a:t>f</a:t>
            </a:r>
            <a:r>
              <a:rPr lang="en-US" b="1" baseline="-25000" dirty="0" smtClean="0">
                <a:solidFill>
                  <a:srgbClr val="FF00FF"/>
                </a:solidFill>
              </a:rPr>
              <a:t>2</a:t>
            </a:r>
            <a:r>
              <a:rPr lang="en-US" b="1" dirty="0" smtClean="0"/>
              <a:t> f</a:t>
            </a:r>
            <a:r>
              <a:rPr lang="en-US" b="1" baseline="-25000" dirty="0" smtClean="0"/>
              <a:t>3</a:t>
            </a:r>
            <a:r>
              <a:rPr lang="en-US" b="1" dirty="0" smtClean="0"/>
              <a:t> f</a:t>
            </a:r>
            <a:r>
              <a:rPr lang="en-US" b="1" baseline="-25000" dirty="0" smtClean="0"/>
              <a:t>4</a:t>
            </a:r>
            <a:r>
              <a:rPr lang="en-US" b="1" dirty="0" smtClean="0"/>
              <a:t> f</a:t>
            </a:r>
            <a:r>
              <a:rPr lang="en-US" b="1" baseline="-25000" dirty="0" smtClean="0"/>
              <a:t>5</a:t>
            </a:r>
            <a:r>
              <a:rPr lang="en-US" b="1" dirty="0" smtClean="0"/>
              <a:t> f</a:t>
            </a:r>
            <a:r>
              <a:rPr lang="en-US" b="1" baseline="-25000" dirty="0" smtClean="0"/>
              <a:t>6</a:t>
            </a:r>
            <a:endParaRPr lang="en-US" b="1" baseline="-25000" dirty="0"/>
          </a:p>
        </p:txBody>
      </p:sp>
      <p:sp>
        <p:nvSpPr>
          <p:cNvPr id="13" name="TextBox 12"/>
          <p:cNvSpPr txBox="1"/>
          <p:nvPr/>
        </p:nvSpPr>
        <p:spPr>
          <a:xfrm>
            <a:off x="2362200" y="52210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chemeClr val="tx2"/>
                </a:solidFill>
              </a:rPr>
              <a:t>f</a:t>
            </a:r>
            <a:r>
              <a:rPr lang="en-US" baseline="-25000" dirty="0" smtClean="0">
                <a:solidFill>
                  <a:schemeClr val="tx2"/>
                </a:solidFill>
              </a:rPr>
              <a:t>1</a:t>
            </a:r>
            <a:r>
              <a:rPr lang="en-US" dirty="0" smtClean="0">
                <a:solidFill>
                  <a:schemeClr val="tx2"/>
                </a:solidFill>
              </a:rPr>
              <a:t> f</a:t>
            </a:r>
            <a:r>
              <a:rPr lang="en-US" baseline="-25000" dirty="0" smtClean="0">
                <a:solidFill>
                  <a:schemeClr val="tx2"/>
                </a:solidFill>
              </a:rPr>
              <a:t>2</a:t>
            </a:r>
            <a:r>
              <a:rPr lang="en-US" dirty="0" smtClean="0">
                <a:solidFill>
                  <a:schemeClr val="tx2"/>
                </a:solidFill>
              </a:rPr>
              <a:t> </a:t>
            </a:r>
            <a:r>
              <a:rPr lang="en-US" dirty="0" smtClean="0"/>
              <a:t>f</a:t>
            </a:r>
            <a:r>
              <a:rPr lang="en-US" baseline="-25000" dirty="0" smtClean="0"/>
              <a:t>3</a:t>
            </a:r>
            <a:r>
              <a:rPr lang="en-US" dirty="0" smtClean="0"/>
              <a:t> </a:t>
            </a:r>
            <a:r>
              <a:rPr lang="en-US" dirty="0" smtClean="0">
                <a:solidFill>
                  <a:srgbClr val="FF00FF"/>
                </a:solidFill>
              </a:rPr>
              <a:t>f</a:t>
            </a:r>
            <a:r>
              <a:rPr lang="en-US" baseline="-25000" dirty="0" smtClean="0">
                <a:solidFill>
                  <a:srgbClr val="FF00FF"/>
                </a:solidFill>
              </a:rPr>
              <a:t>4</a:t>
            </a:r>
            <a:r>
              <a:rPr lang="en-US" dirty="0" smtClean="0">
                <a:solidFill>
                  <a:srgbClr val="FF00FF"/>
                </a:solidFill>
              </a:rPr>
              <a:t> 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5" name="Straight Arrow Connector 14"/>
          <p:cNvCxnSpPr/>
          <p:nvPr/>
        </p:nvCxnSpPr>
        <p:spPr bwMode="auto">
          <a:xfrm rot="5400000" flipH="1" flipV="1">
            <a:off x="1866900" y="29337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1905000" y="3657600"/>
            <a:ext cx="457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H="1">
            <a:off x="1371600" y="4343400"/>
            <a:ext cx="1600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4267200" y="1563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a:t>
            </a:r>
            <a:r>
              <a:rPr lang="en-US" dirty="0" smtClean="0">
                <a:solidFill>
                  <a:srgbClr val="FF00FF"/>
                </a:solidFill>
              </a:rPr>
              <a:t>f</a:t>
            </a:r>
            <a:r>
              <a:rPr lang="en-US" baseline="-25000" dirty="0" smtClean="0">
                <a:solidFill>
                  <a:srgbClr val="FF00FF"/>
                </a:solidFill>
              </a:rPr>
              <a:t>2</a:t>
            </a:r>
            <a:r>
              <a:rPr lang="en-US" dirty="0" smtClean="0">
                <a:solidFill>
                  <a:srgbClr val="FF00FF"/>
                </a:solidFill>
              </a:rPr>
              <a:t> f</a:t>
            </a:r>
            <a:r>
              <a:rPr lang="en-US" baseline="-25000" dirty="0" smtClean="0">
                <a:solidFill>
                  <a:srgbClr val="FF00FF"/>
                </a:solidFill>
              </a:rPr>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16" name="TextBox 15"/>
          <p:cNvSpPr txBox="1"/>
          <p:nvPr/>
        </p:nvSpPr>
        <p:spPr>
          <a:xfrm>
            <a:off x="4267200" y="2325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a:t>
            </a:r>
            <a:r>
              <a:rPr lang="en-US" dirty="0" smtClean="0">
                <a:solidFill>
                  <a:srgbClr val="FF00FF"/>
                </a:solidFill>
              </a:rPr>
              <a:t>f</a:t>
            </a:r>
            <a:r>
              <a:rPr lang="en-US" baseline="-25000" dirty="0" smtClean="0">
                <a:solidFill>
                  <a:srgbClr val="FF00FF"/>
                </a:solidFill>
              </a:rPr>
              <a:t>3</a:t>
            </a:r>
            <a:r>
              <a:rPr lang="en-US" dirty="0" smtClean="0">
                <a:solidFill>
                  <a:srgbClr val="FF00FF"/>
                </a:solidFill>
              </a:rPr>
              <a:t> f</a:t>
            </a:r>
            <a:r>
              <a:rPr lang="en-US" baseline="-25000" dirty="0" smtClean="0">
                <a:solidFill>
                  <a:srgbClr val="FF00FF"/>
                </a:solidFill>
              </a:rPr>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17" name="TextBox 16"/>
          <p:cNvSpPr txBox="1"/>
          <p:nvPr/>
        </p:nvSpPr>
        <p:spPr>
          <a:xfrm>
            <a:off x="4267200" y="3087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a:t>
            </a:r>
            <a:r>
              <a:rPr lang="en-US" dirty="0" smtClean="0">
                <a:solidFill>
                  <a:srgbClr val="FF00FF"/>
                </a:solidFill>
              </a:rPr>
              <a:t>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8" name="Straight Arrow Connector 17"/>
          <p:cNvCxnSpPr/>
          <p:nvPr/>
        </p:nvCxnSpPr>
        <p:spPr bwMode="auto">
          <a:xfrm flipV="1">
            <a:off x="3810000" y="19812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810000" y="26670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810000" y="28194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4114800" y="4201180"/>
            <a:ext cx="1752600" cy="523220"/>
          </a:xfrm>
          <a:prstGeom prst="rect">
            <a:avLst/>
          </a:prstGeom>
          <a:noFill/>
        </p:spPr>
        <p:txBody>
          <a:bodyPr wrap="square" rtlCol="0">
            <a:spAutoFit/>
          </a:bodyPr>
          <a:lstStyle/>
          <a:p>
            <a:r>
              <a:rPr lang="en-US" sz="2800" dirty="0" smtClean="0"/>
              <a:t>…</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a:t>
            </a:r>
            <a:endParaRPr lang="en-US" dirty="0"/>
          </a:p>
        </p:txBody>
      </p:sp>
      <p:sp>
        <p:nvSpPr>
          <p:cNvPr id="3" name="TextBox 2"/>
          <p:cNvSpPr txBox="1"/>
          <p:nvPr/>
        </p:nvSpPr>
        <p:spPr>
          <a:xfrm>
            <a:off x="381000" y="3429000"/>
            <a:ext cx="1676400" cy="369332"/>
          </a:xfrm>
          <a:prstGeom prst="rect">
            <a:avLst/>
          </a:prstGeom>
          <a:noFill/>
        </p:spPr>
        <p:txBody>
          <a:bodyPr wrap="square" rtlCol="0">
            <a:spAutoFit/>
          </a:bodyPr>
          <a:lstStyle/>
          <a:p>
            <a:r>
              <a:rPr lang="en-US" dirty="0" smtClean="0"/>
              <a:t>f</a:t>
            </a:r>
            <a:r>
              <a:rPr lang="en-US" baseline="-25000" dirty="0" smtClean="0"/>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graphicFrame>
        <p:nvGraphicFramePr>
          <p:cNvPr id="903170" name="Object 2"/>
          <p:cNvGraphicFramePr>
            <a:graphicFrameLocks noChangeAspect="1"/>
          </p:cNvGraphicFramePr>
          <p:nvPr/>
        </p:nvGraphicFramePr>
        <p:xfrm>
          <a:off x="762000" y="1371600"/>
          <a:ext cx="2901950" cy="398463"/>
        </p:xfrm>
        <a:graphic>
          <a:graphicData uri="http://schemas.openxmlformats.org/presentationml/2006/ole">
            <mc:AlternateContent xmlns:mc="http://schemas.openxmlformats.org/markup-compatibility/2006">
              <mc:Choice xmlns:v="urn:schemas-microsoft-com:vml" Requires="v">
                <p:oleObj spid="_x0000_s906258" name="Equation" r:id="rId3" imgW="1295400" imgH="177800" progId="Equation.3">
                  <p:embed/>
                </p:oleObj>
              </mc:Choice>
              <mc:Fallback>
                <p:oleObj name="Equation" r:id="rId3" imgW="12954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29019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extBox 4"/>
          <p:cNvSpPr txBox="1"/>
          <p:nvPr/>
        </p:nvSpPr>
        <p:spPr>
          <a:xfrm>
            <a:off x="2286000" y="2286000"/>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9" name="TextBox 8"/>
          <p:cNvSpPr txBox="1"/>
          <p:nvPr/>
        </p:nvSpPr>
        <p:spPr>
          <a:xfrm>
            <a:off x="2209800" y="4114800"/>
            <a:ext cx="1752600" cy="523220"/>
          </a:xfrm>
          <a:prstGeom prst="rect">
            <a:avLst/>
          </a:prstGeom>
          <a:noFill/>
        </p:spPr>
        <p:txBody>
          <a:bodyPr wrap="square" rtlCol="0">
            <a:spAutoFit/>
          </a:bodyPr>
          <a:lstStyle/>
          <a:p>
            <a:r>
              <a:rPr lang="en-US" sz="2800" dirty="0" smtClean="0"/>
              <a:t>…</a:t>
            </a:r>
            <a:endParaRPr lang="en-US" sz="2800" dirty="0"/>
          </a:p>
        </p:txBody>
      </p:sp>
      <p:sp>
        <p:nvSpPr>
          <p:cNvPr id="12" name="TextBox 11"/>
          <p:cNvSpPr txBox="1"/>
          <p:nvPr/>
        </p:nvSpPr>
        <p:spPr>
          <a:xfrm>
            <a:off x="2286000" y="3468469"/>
            <a:ext cx="1676400" cy="646331"/>
          </a:xfrm>
          <a:prstGeom prst="rect">
            <a:avLst/>
          </a:prstGeom>
          <a:noFill/>
        </p:spPr>
        <p:txBody>
          <a:bodyPr wrap="square" rtlCol="0">
            <a:spAutoFit/>
          </a:bodyPr>
          <a:lstStyle/>
          <a:p>
            <a:r>
              <a:rPr lang="en-US" b="1" dirty="0" smtClean="0">
                <a:solidFill>
                  <a:srgbClr val="FF0000"/>
                </a:solidFill>
              </a:rPr>
              <a:t>partial trans.</a:t>
            </a:r>
            <a:r>
              <a:rPr lang="en-US" b="1" dirty="0" smtClean="0"/>
              <a:t/>
            </a:r>
            <a:br>
              <a:rPr lang="en-US" b="1" dirty="0" smtClean="0"/>
            </a:br>
            <a:r>
              <a:rPr lang="en-US" b="1" dirty="0" smtClean="0">
                <a:solidFill>
                  <a:srgbClr val="FF00FF"/>
                </a:solidFill>
              </a:rPr>
              <a:t>f</a:t>
            </a:r>
            <a:r>
              <a:rPr lang="en-US" b="1" baseline="-25000" dirty="0" smtClean="0">
                <a:solidFill>
                  <a:srgbClr val="FF00FF"/>
                </a:solidFill>
              </a:rPr>
              <a:t>1</a:t>
            </a:r>
            <a:r>
              <a:rPr lang="en-US" b="1" dirty="0" smtClean="0"/>
              <a:t> </a:t>
            </a:r>
            <a:r>
              <a:rPr lang="en-US" b="1" dirty="0" smtClean="0">
                <a:solidFill>
                  <a:srgbClr val="FF00FF"/>
                </a:solidFill>
              </a:rPr>
              <a:t>f</a:t>
            </a:r>
            <a:r>
              <a:rPr lang="en-US" b="1" baseline="-25000" dirty="0" smtClean="0">
                <a:solidFill>
                  <a:srgbClr val="FF00FF"/>
                </a:solidFill>
              </a:rPr>
              <a:t>2</a:t>
            </a:r>
            <a:r>
              <a:rPr lang="en-US" b="1" dirty="0" smtClean="0"/>
              <a:t> f</a:t>
            </a:r>
            <a:r>
              <a:rPr lang="en-US" b="1" baseline="-25000" dirty="0" smtClean="0"/>
              <a:t>3</a:t>
            </a:r>
            <a:r>
              <a:rPr lang="en-US" b="1" dirty="0" smtClean="0"/>
              <a:t> f</a:t>
            </a:r>
            <a:r>
              <a:rPr lang="en-US" b="1" baseline="-25000" dirty="0" smtClean="0"/>
              <a:t>4</a:t>
            </a:r>
            <a:r>
              <a:rPr lang="en-US" b="1" dirty="0" smtClean="0"/>
              <a:t> f</a:t>
            </a:r>
            <a:r>
              <a:rPr lang="en-US" b="1" baseline="-25000" dirty="0" smtClean="0"/>
              <a:t>5</a:t>
            </a:r>
            <a:r>
              <a:rPr lang="en-US" b="1" dirty="0" smtClean="0"/>
              <a:t> f</a:t>
            </a:r>
            <a:r>
              <a:rPr lang="en-US" b="1" baseline="-25000" dirty="0" smtClean="0"/>
              <a:t>6</a:t>
            </a:r>
            <a:endParaRPr lang="en-US" b="1" baseline="-25000" dirty="0"/>
          </a:p>
        </p:txBody>
      </p:sp>
      <p:sp>
        <p:nvSpPr>
          <p:cNvPr id="13" name="TextBox 12"/>
          <p:cNvSpPr txBox="1"/>
          <p:nvPr/>
        </p:nvSpPr>
        <p:spPr>
          <a:xfrm>
            <a:off x="2362200" y="52210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chemeClr val="tx2"/>
                </a:solidFill>
              </a:rPr>
              <a:t>f</a:t>
            </a:r>
            <a:r>
              <a:rPr lang="en-US" baseline="-25000" dirty="0" smtClean="0">
                <a:solidFill>
                  <a:schemeClr val="tx2"/>
                </a:solidFill>
              </a:rPr>
              <a:t>1</a:t>
            </a:r>
            <a:r>
              <a:rPr lang="en-US" dirty="0" smtClean="0">
                <a:solidFill>
                  <a:schemeClr val="tx2"/>
                </a:solidFill>
              </a:rPr>
              <a:t> f</a:t>
            </a:r>
            <a:r>
              <a:rPr lang="en-US" baseline="-25000" dirty="0" smtClean="0">
                <a:solidFill>
                  <a:schemeClr val="tx2"/>
                </a:solidFill>
              </a:rPr>
              <a:t>2</a:t>
            </a:r>
            <a:r>
              <a:rPr lang="en-US" dirty="0" smtClean="0">
                <a:solidFill>
                  <a:schemeClr val="tx2"/>
                </a:solidFill>
              </a:rPr>
              <a:t> </a:t>
            </a:r>
            <a:r>
              <a:rPr lang="en-US" dirty="0" smtClean="0"/>
              <a:t>f</a:t>
            </a:r>
            <a:r>
              <a:rPr lang="en-US" baseline="-25000" dirty="0" smtClean="0"/>
              <a:t>3</a:t>
            </a:r>
            <a:r>
              <a:rPr lang="en-US" dirty="0" smtClean="0"/>
              <a:t> </a:t>
            </a:r>
            <a:r>
              <a:rPr lang="en-US" dirty="0" smtClean="0">
                <a:solidFill>
                  <a:srgbClr val="FF00FF"/>
                </a:solidFill>
              </a:rPr>
              <a:t>f</a:t>
            </a:r>
            <a:r>
              <a:rPr lang="en-US" baseline="-25000" dirty="0" smtClean="0">
                <a:solidFill>
                  <a:srgbClr val="FF00FF"/>
                </a:solidFill>
              </a:rPr>
              <a:t>4</a:t>
            </a:r>
            <a:r>
              <a:rPr lang="en-US" dirty="0" smtClean="0">
                <a:solidFill>
                  <a:srgbClr val="FF00FF"/>
                </a:solidFill>
              </a:rPr>
              <a:t> 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5" name="Straight Arrow Connector 14"/>
          <p:cNvCxnSpPr/>
          <p:nvPr/>
        </p:nvCxnSpPr>
        <p:spPr bwMode="auto">
          <a:xfrm rot="5400000" flipH="1" flipV="1">
            <a:off x="1866900" y="29337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1905000" y="3657600"/>
            <a:ext cx="457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H="1">
            <a:off x="1371600" y="4343400"/>
            <a:ext cx="1600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4267200" y="1563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a:t>
            </a:r>
            <a:r>
              <a:rPr lang="en-US" dirty="0" smtClean="0">
                <a:solidFill>
                  <a:srgbClr val="FF00FF"/>
                </a:solidFill>
              </a:rPr>
              <a:t>f</a:t>
            </a:r>
            <a:r>
              <a:rPr lang="en-US" baseline="-25000" dirty="0" smtClean="0">
                <a:solidFill>
                  <a:srgbClr val="FF00FF"/>
                </a:solidFill>
              </a:rPr>
              <a:t>2</a:t>
            </a:r>
            <a:r>
              <a:rPr lang="en-US" dirty="0" smtClean="0">
                <a:solidFill>
                  <a:srgbClr val="FF00FF"/>
                </a:solidFill>
              </a:rPr>
              <a:t> f</a:t>
            </a:r>
            <a:r>
              <a:rPr lang="en-US" baseline="-25000" dirty="0" smtClean="0">
                <a:solidFill>
                  <a:srgbClr val="FF00FF"/>
                </a:solidFill>
              </a:rPr>
              <a:t>3</a:t>
            </a:r>
            <a:r>
              <a:rPr lang="en-US" dirty="0" smtClean="0"/>
              <a:t> f</a:t>
            </a:r>
            <a:r>
              <a:rPr lang="en-US" baseline="-25000" dirty="0" smtClean="0"/>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16" name="TextBox 15"/>
          <p:cNvSpPr txBox="1"/>
          <p:nvPr/>
        </p:nvSpPr>
        <p:spPr>
          <a:xfrm>
            <a:off x="4267200" y="2325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a:t>
            </a:r>
            <a:r>
              <a:rPr lang="en-US" dirty="0" smtClean="0">
                <a:solidFill>
                  <a:srgbClr val="FF00FF"/>
                </a:solidFill>
              </a:rPr>
              <a:t>f</a:t>
            </a:r>
            <a:r>
              <a:rPr lang="en-US" baseline="-25000" dirty="0" smtClean="0">
                <a:solidFill>
                  <a:srgbClr val="FF00FF"/>
                </a:solidFill>
              </a:rPr>
              <a:t>3</a:t>
            </a:r>
            <a:r>
              <a:rPr lang="en-US" dirty="0" smtClean="0">
                <a:solidFill>
                  <a:srgbClr val="FF00FF"/>
                </a:solidFill>
              </a:rPr>
              <a:t> f</a:t>
            </a:r>
            <a:r>
              <a:rPr lang="en-US" baseline="-25000" dirty="0" smtClean="0">
                <a:solidFill>
                  <a:srgbClr val="FF00FF"/>
                </a:solidFill>
              </a:rPr>
              <a:t>4</a:t>
            </a:r>
            <a:r>
              <a:rPr lang="en-US" dirty="0" smtClean="0"/>
              <a:t> f</a:t>
            </a:r>
            <a:r>
              <a:rPr lang="en-US" baseline="-25000" dirty="0" smtClean="0"/>
              <a:t>5</a:t>
            </a:r>
            <a:r>
              <a:rPr lang="en-US" dirty="0" smtClean="0"/>
              <a:t> f</a:t>
            </a:r>
            <a:r>
              <a:rPr lang="en-US" baseline="-25000" dirty="0" smtClean="0"/>
              <a:t>6</a:t>
            </a:r>
            <a:endParaRPr lang="en-US" baseline="-25000" dirty="0"/>
          </a:p>
        </p:txBody>
      </p:sp>
      <p:sp>
        <p:nvSpPr>
          <p:cNvPr id="17" name="TextBox 16"/>
          <p:cNvSpPr txBox="1"/>
          <p:nvPr/>
        </p:nvSpPr>
        <p:spPr>
          <a:xfrm>
            <a:off x="4267200" y="3087469"/>
            <a:ext cx="1676400" cy="646331"/>
          </a:xfrm>
          <a:prstGeom prst="rect">
            <a:avLst/>
          </a:prstGeom>
          <a:noFill/>
        </p:spPr>
        <p:txBody>
          <a:bodyPr wrap="square" rtlCol="0">
            <a:spAutoFit/>
          </a:bodyPr>
          <a:lstStyle/>
          <a:p>
            <a:r>
              <a:rPr lang="en-US" dirty="0" smtClean="0">
                <a:solidFill>
                  <a:srgbClr val="FF0000"/>
                </a:solidFill>
              </a:rPr>
              <a:t>partial trans.</a:t>
            </a:r>
            <a:r>
              <a:rPr lang="en-US" dirty="0" smtClean="0"/>
              <a:t/>
            </a:r>
            <a:br>
              <a:rPr lang="en-US" dirty="0" smtClean="0"/>
            </a:br>
            <a:r>
              <a:rPr lang="en-US" dirty="0" smtClean="0">
                <a:solidFill>
                  <a:srgbClr val="FF00FF"/>
                </a:solidFill>
              </a:rPr>
              <a:t>f</a:t>
            </a:r>
            <a:r>
              <a:rPr lang="en-US" baseline="-25000" dirty="0" smtClean="0">
                <a:solidFill>
                  <a:srgbClr val="FF00FF"/>
                </a:solidFill>
              </a:rPr>
              <a:t>1</a:t>
            </a:r>
            <a:r>
              <a:rPr lang="en-US" dirty="0" smtClean="0"/>
              <a:t> f</a:t>
            </a:r>
            <a:r>
              <a:rPr lang="en-US" baseline="-25000" dirty="0" smtClean="0"/>
              <a:t>2</a:t>
            </a:r>
            <a:r>
              <a:rPr lang="en-US" dirty="0" smtClean="0"/>
              <a:t> f</a:t>
            </a:r>
            <a:r>
              <a:rPr lang="en-US" baseline="-25000" dirty="0" smtClean="0"/>
              <a:t>3</a:t>
            </a:r>
            <a:r>
              <a:rPr lang="en-US" dirty="0" smtClean="0"/>
              <a:t> f</a:t>
            </a:r>
            <a:r>
              <a:rPr lang="en-US" baseline="-25000" dirty="0" smtClean="0"/>
              <a:t>4</a:t>
            </a:r>
            <a:r>
              <a:rPr lang="en-US" dirty="0" smtClean="0"/>
              <a:t> </a:t>
            </a:r>
            <a:r>
              <a:rPr lang="en-US" dirty="0" smtClean="0">
                <a:solidFill>
                  <a:srgbClr val="FF00FF"/>
                </a:solidFill>
              </a:rPr>
              <a:t>f</a:t>
            </a:r>
            <a:r>
              <a:rPr lang="en-US" baseline="-25000" dirty="0" smtClean="0">
                <a:solidFill>
                  <a:srgbClr val="FF00FF"/>
                </a:solidFill>
              </a:rPr>
              <a:t>5</a:t>
            </a:r>
            <a:r>
              <a:rPr lang="en-US" dirty="0" smtClean="0">
                <a:solidFill>
                  <a:srgbClr val="FF00FF"/>
                </a:solidFill>
              </a:rPr>
              <a:t> f</a:t>
            </a:r>
            <a:r>
              <a:rPr lang="en-US" baseline="-25000" dirty="0" smtClean="0">
                <a:solidFill>
                  <a:srgbClr val="FF00FF"/>
                </a:solidFill>
              </a:rPr>
              <a:t>6</a:t>
            </a:r>
            <a:endParaRPr lang="en-US" baseline="-25000" dirty="0">
              <a:solidFill>
                <a:srgbClr val="FF00FF"/>
              </a:solidFill>
            </a:endParaRPr>
          </a:p>
        </p:txBody>
      </p:sp>
      <p:cxnSp>
        <p:nvCxnSpPr>
          <p:cNvPr id="18" name="Straight Arrow Connector 17"/>
          <p:cNvCxnSpPr/>
          <p:nvPr/>
        </p:nvCxnSpPr>
        <p:spPr bwMode="auto">
          <a:xfrm flipV="1">
            <a:off x="3810000" y="19812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810000" y="26670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810000" y="2819400"/>
            <a:ext cx="609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4114800" y="4201180"/>
            <a:ext cx="1752600" cy="523220"/>
          </a:xfrm>
          <a:prstGeom prst="rect">
            <a:avLst/>
          </a:prstGeom>
          <a:noFill/>
        </p:spPr>
        <p:txBody>
          <a:bodyPr wrap="square" rtlCol="0">
            <a:spAutoFit/>
          </a:bodyPr>
          <a:lstStyle/>
          <a:p>
            <a:r>
              <a:rPr lang="en-US" sz="2800" dirty="0" smtClean="0"/>
              <a:t>…</a:t>
            </a:r>
            <a:endParaRPr lang="en-US" sz="2800" dirty="0"/>
          </a:p>
        </p:txBody>
      </p:sp>
      <p:sp>
        <p:nvSpPr>
          <p:cNvPr id="21" name="TextBox 20"/>
          <p:cNvSpPr txBox="1"/>
          <p:nvPr/>
        </p:nvSpPr>
        <p:spPr>
          <a:xfrm>
            <a:off x="4267200" y="5105400"/>
            <a:ext cx="4495800" cy="1200329"/>
          </a:xfrm>
          <a:prstGeom prst="rect">
            <a:avLst/>
          </a:prstGeom>
          <a:noFill/>
        </p:spPr>
        <p:txBody>
          <a:bodyPr wrap="square" rtlCol="0">
            <a:spAutoFit/>
          </a:bodyPr>
          <a:lstStyle/>
          <a:p>
            <a:pPr algn="l">
              <a:buFont typeface="Arial"/>
              <a:buChar char="•"/>
            </a:pPr>
            <a:r>
              <a:rPr lang="en-US" dirty="0" smtClean="0"/>
              <a:t> State space search problem</a:t>
            </a:r>
          </a:p>
          <a:p>
            <a:pPr algn="l">
              <a:buFont typeface="Arial"/>
              <a:buChar char="•"/>
            </a:pPr>
            <a:r>
              <a:rPr lang="en-US" dirty="0" smtClean="0"/>
              <a:t> Huge space</a:t>
            </a:r>
          </a:p>
          <a:p>
            <a:pPr algn="l">
              <a:buFont typeface="Arial"/>
              <a:buChar char="•"/>
            </a:pPr>
            <a:r>
              <a:rPr lang="en-US" dirty="0" smtClean="0"/>
              <a:t> Evaluate intermediate hypotheses using model and prune partial hypotheses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solidFill>
                  <a:srgbClr val="B3B3B3"/>
                </a:solidFill>
              </a:rPr>
              <a:t>Preprocessing</a:t>
            </a:r>
          </a:p>
          <a:p>
            <a:pPr>
              <a:lnSpc>
                <a:spcPct val="90000"/>
              </a:lnSpc>
            </a:pPr>
            <a:r>
              <a:rPr lang="en-US" sz="3600" dirty="0" smtClean="0">
                <a:solidFill>
                  <a:srgbClr val="B3B3B3"/>
                </a:solidFill>
              </a:rPr>
              <a:t>Language modeling</a:t>
            </a:r>
          </a:p>
          <a:p>
            <a:pPr>
              <a:lnSpc>
                <a:spcPct val="90000"/>
              </a:lnSpc>
            </a:pPr>
            <a:r>
              <a:rPr lang="en-US" sz="3600" dirty="0" smtClean="0">
                <a:solidFill>
                  <a:srgbClr val="B3B3B3"/>
                </a:solidFill>
              </a:rPr>
              <a:t>Translation modeling</a:t>
            </a:r>
          </a:p>
          <a:p>
            <a:pPr>
              <a:lnSpc>
                <a:spcPct val="90000"/>
              </a:lnSpc>
            </a:pPr>
            <a:r>
              <a:rPr lang="en-US" sz="3600" dirty="0" smtClean="0">
                <a:solidFill>
                  <a:srgbClr val="B3B3B3"/>
                </a:solidFill>
              </a:rPr>
              <a:t>Decoding</a:t>
            </a:r>
          </a:p>
          <a:p>
            <a:pPr>
              <a:lnSpc>
                <a:spcPct val="90000"/>
              </a:lnSpc>
            </a:pPr>
            <a:r>
              <a:rPr lang="en-US" sz="3600" dirty="0" smtClean="0"/>
              <a:t>Parameter optimization</a:t>
            </a:r>
          </a:p>
          <a:p>
            <a:pPr>
              <a:lnSpc>
                <a:spcPct val="90000"/>
              </a:lnSpc>
            </a:pPr>
            <a:r>
              <a:rPr lang="en-US" sz="3600" dirty="0" smtClean="0">
                <a:solidFill>
                  <a:schemeClr val="bg2">
                    <a:lumMod val="60000"/>
                    <a:lumOff val="40000"/>
                  </a:schemeClr>
                </a:solidFill>
              </a:rPr>
              <a:t>Evaluation</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Basic Model, Revisited</a:t>
            </a:r>
          </a:p>
        </p:txBody>
      </p:sp>
      <p:sp>
        <p:nvSpPr>
          <p:cNvPr id="521219"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a:t>
            </a:r>
          </a:p>
          <a:p>
            <a:pPr>
              <a:lnSpc>
                <a:spcPct val="90000"/>
              </a:lnSpc>
              <a:buFontTx/>
              <a:buNone/>
            </a:pPr>
            <a:r>
              <a:rPr lang="en-US"/>
              <a:t>    e</a:t>
            </a:r>
          </a:p>
        </p:txBody>
      </p:sp>
    </p:spTree>
    <p:extLst>
      <p:ext uri="{BB962C8B-B14F-4D97-AF65-F5344CB8AC3E}">
        <p14:creationId xmlns:p14="http://schemas.microsoft.com/office/powerpoint/2010/main" val="976514243"/>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Basic Model, Revisited</a:t>
            </a:r>
          </a:p>
        </p:txBody>
      </p:sp>
      <p:sp>
        <p:nvSpPr>
          <p:cNvPr id="522243"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a:t>
            </a:r>
            <a:r>
              <a:rPr lang="en-US" baseline="30000"/>
              <a:t>2.4</a:t>
            </a:r>
            <a:r>
              <a:rPr lang="en-US"/>
              <a:t> </a:t>
            </a:r>
            <a:r>
              <a:rPr lang="en-US" sz="2400"/>
              <a:t>x</a:t>
            </a:r>
            <a:r>
              <a:rPr lang="en-US"/>
              <a:t> P(f | e)      … works better!</a:t>
            </a:r>
          </a:p>
          <a:p>
            <a:pPr>
              <a:lnSpc>
                <a:spcPct val="90000"/>
              </a:lnSpc>
              <a:buFontTx/>
              <a:buNone/>
            </a:pPr>
            <a:r>
              <a:rPr lang="en-US"/>
              <a:t>    e</a:t>
            </a:r>
          </a:p>
        </p:txBody>
      </p:sp>
    </p:spTree>
    <p:extLst>
      <p:ext uri="{BB962C8B-B14F-4D97-AF65-F5344CB8AC3E}">
        <p14:creationId xmlns:p14="http://schemas.microsoft.com/office/powerpoint/2010/main" val="91421293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a:t>Basic Model, Revisited</a:t>
            </a:r>
          </a:p>
        </p:txBody>
      </p:sp>
      <p:sp>
        <p:nvSpPr>
          <p:cNvPr id="523267"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a:t>
            </a:r>
            <a:r>
              <a:rPr lang="en-US" baseline="30000"/>
              <a:t>2.4</a:t>
            </a:r>
            <a:r>
              <a:rPr lang="en-US"/>
              <a:t> </a:t>
            </a:r>
            <a:r>
              <a:rPr lang="en-US" sz="2400"/>
              <a:t>x</a:t>
            </a:r>
            <a:r>
              <a:rPr lang="en-US"/>
              <a:t> P(f | e) </a:t>
            </a:r>
            <a:r>
              <a:rPr lang="en-US" sz="2400"/>
              <a:t>x</a:t>
            </a:r>
            <a:r>
              <a:rPr lang="en-US"/>
              <a:t> length(e)</a:t>
            </a:r>
            <a:r>
              <a:rPr lang="en-US" baseline="30000"/>
              <a:t>1.1</a:t>
            </a:r>
          </a:p>
          <a:p>
            <a:pPr>
              <a:lnSpc>
                <a:spcPct val="90000"/>
              </a:lnSpc>
              <a:buFontTx/>
              <a:buNone/>
            </a:pPr>
            <a:r>
              <a:rPr lang="en-US"/>
              <a:t>    e</a:t>
            </a:r>
          </a:p>
        </p:txBody>
      </p:sp>
      <p:sp>
        <p:nvSpPr>
          <p:cNvPr id="523268" name="Text Box 4"/>
          <p:cNvSpPr txBox="1">
            <a:spLocks noChangeArrowheads="1"/>
          </p:cNvSpPr>
          <p:nvPr/>
        </p:nvSpPr>
        <p:spPr bwMode="auto">
          <a:xfrm>
            <a:off x="4724400" y="5835650"/>
            <a:ext cx="3741738" cy="641350"/>
          </a:xfrm>
          <a:prstGeom prst="rect">
            <a:avLst/>
          </a:prstGeom>
          <a:noFill/>
          <a:ln w="9525">
            <a:noFill/>
            <a:miter lim="800000"/>
            <a:headEnd/>
            <a:tailEnd/>
          </a:ln>
          <a:effectLst/>
        </p:spPr>
        <p:txBody>
          <a:bodyPr wrap="none">
            <a:prstTxWarp prst="textNoShape">
              <a:avLst/>
            </a:prstTxWarp>
            <a:spAutoFit/>
          </a:bodyPr>
          <a:lstStyle/>
          <a:p>
            <a:r>
              <a:rPr lang="en-US"/>
              <a:t>Rewards longer hypotheses, since </a:t>
            </a:r>
          </a:p>
          <a:p>
            <a:r>
              <a:rPr lang="en-US"/>
              <a:t>these are unfairly punished by P(e)</a:t>
            </a:r>
          </a:p>
        </p:txBody>
      </p:sp>
      <p:sp>
        <p:nvSpPr>
          <p:cNvPr id="523269" name="Line 5"/>
          <p:cNvSpPr>
            <a:spLocks noChangeShapeType="1"/>
          </p:cNvSpPr>
          <p:nvPr/>
        </p:nvSpPr>
        <p:spPr bwMode="auto">
          <a:xfrm flipH="1" flipV="1">
            <a:off x="5943600" y="5410200"/>
            <a:ext cx="1524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26251978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t>Warren Weaver (1947)</a:t>
            </a:r>
          </a:p>
        </p:txBody>
      </p:sp>
      <p:pic>
        <p:nvPicPr>
          <p:cNvPr id="468995"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68996"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dirty="0">
                <a:latin typeface="Courier New" charset="0"/>
              </a:rPr>
              <a:t> </a:t>
            </a:r>
          </a:p>
          <a:p>
            <a:pPr algn="l"/>
            <a:r>
              <a:rPr lang="en-US" sz="3200" b="1" dirty="0" err="1">
                <a:latin typeface="Courier New" charset="0"/>
              </a:rPr>
              <a:t>ingcmpnqsnwf</a:t>
            </a:r>
            <a:r>
              <a:rPr lang="en-US" sz="3200" b="1" dirty="0">
                <a:latin typeface="Courier New" charset="0"/>
              </a:rPr>
              <a:t> </a:t>
            </a:r>
            <a:r>
              <a:rPr lang="en-US" sz="3200" b="1" dirty="0" err="1">
                <a:latin typeface="Courier New" charset="0"/>
              </a:rPr>
              <a:t>cv</a:t>
            </a:r>
            <a:r>
              <a:rPr lang="en-US" sz="3200" b="1" dirty="0">
                <a:latin typeface="Courier New" charset="0"/>
              </a:rPr>
              <a:t> </a:t>
            </a:r>
            <a:r>
              <a:rPr lang="en-US" sz="3200" b="1" dirty="0" err="1">
                <a:latin typeface="Courier New" charset="0"/>
              </a:rPr>
              <a:t>fpn</a:t>
            </a:r>
            <a:r>
              <a:rPr lang="en-US" sz="3200" b="1" dirty="0">
                <a:latin typeface="Courier New" charset="0"/>
              </a:rPr>
              <a:t> </a:t>
            </a:r>
            <a:r>
              <a:rPr lang="en-US" sz="3200" b="1" dirty="0" err="1">
                <a:latin typeface="Courier New" charset="0"/>
              </a:rPr>
              <a:t>owoktvcv</a:t>
            </a:r>
            <a:endParaRPr lang="en-US" sz="3200" b="1" dirty="0">
              <a:latin typeface="Courier New" charset="0"/>
            </a:endParaRPr>
          </a:p>
          <a:p>
            <a:pPr algn="l"/>
            <a:endParaRPr lang="en-US" sz="3200" b="1" dirty="0">
              <a:latin typeface="Courier New" charset="0"/>
            </a:endParaRPr>
          </a:p>
          <a:p>
            <a:pPr algn="l"/>
            <a:r>
              <a:rPr lang="en-US" sz="3200" b="1" dirty="0" err="1">
                <a:latin typeface="Courier New" charset="0"/>
              </a:rPr>
              <a:t>hu</a:t>
            </a:r>
            <a:r>
              <a:rPr lang="en-US" sz="3200" b="1" dirty="0">
                <a:latin typeface="Courier New" charset="0"/>
              </a:rPr>
              <a:t> </a:t>
            </a:r>
            <a:r>
              <a:rPr lang="en-US" sz="3200" b="1" dirty="0" err="1">
                <a:latin typeface="Courier New" charset="0"/>
              </a:rPr>
              <a:t>ihgzsnwfv</a:t>
            </a:r>
            <a:r>
              <a:rPr lang="en-US" sz="3200" b="1" dirty="0">
                <a:latin typeface="Courier New" charset="0"/>
              </a:rPr>
              <a:t> </a:t>
            </a:r>
            <a:r>
              <a:rPr lang="en-US" sz="3200" b="1" dirty="0" err="1">
                <a:latin typeface="Courier New" charset="0"/>
              </a:rPr>
              <a:t>rqcffnw</a:t>
            </a:r>
            <a:r>
              <a:rPr lang="en-US" sz="3200" b="1" dirty="0">
                <a:latin typeface="Courier New" charset="0"/>
              </a:rPr>
              <a:t> </a:t>
            </a:r>
            <a:r>
              <a:rPr lang="en-US" sz="3200" b="1" dirty="0" err="1">
                <a:latin typeface="Courier New" charset="0"/>
              </a:rPr>
              <a:t>cw</a:t>
            </a:r>
            <a:r>
              <a:rPr lang="en-US" sz="3200" b="1" dirty="0">
                <a:latin typeface="Courier New" charset="0"/>
              </a:rPr>
              <a:t> </a:t>
            </a:r>
            <a:r>
              <a:rPr lang="en-US" sz="3200" b="1" dirty="0" err="1">
                <a:latin typeface="Courier New" charset="0"/>
              </a:rPr>
              <a:t>owgcnwf</a:t>
            </a:r>
            <a:endParaRPr lang="en-US" sz="3200" b="1" dirty="0">
              <a:latin typeface="Courier New" charset="0"/>
            </a:endParaRPr>
          </a:p>
          <a:p>
            <a:pPr algn="l"/>
            <a:r>
              <a:rPr lang="en-US" sz="3200" dirty="0">
                <a:latin typeface="Courier New" charset="0"/>
              </a:rPr>
              <a:t>       </a:t>
            </a:r>
          </a:p>
          <a:p>
            <a:pPr algn="l"/>
            <a:r>
              <a:rPr lang="en-US" sz="3200" b="1" dirty="0" err="1">
                <a:latin typeface="Courier New" charset="0"/>
              </a:rPr>
              <a:t>kowazoanv</a:t>
            </a:r>
            <a:r>
              <a:rPr lang="en-US" sz="3200" b="1" dirty="0">
                <a:latin typeface="Courier New" charset="0"/>
              </a:rPr>
              <a:t> ...</a:t>
            </a:r>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a:t>Basic Model, Revisited</a:t>
            </a:r>
          </a:p>
        </p:txBody>
      </p:sp>
      <p:sp>
        <p:nvSpPr>
          <p:cNvPr id="524291" name="Rectangle 3"/>
          <p:cNvSpPr>
            <a:spLocks noGrp="1" noChangeArrowheads="1"/>
          </p:cNvSpPr>
          <p:nvPr>
            <p:ph type="body" idx="1"/>
          </p:nvPr>
        </p:nvSpPr>
        <p:spPr>
          <a:xfrm>
            <a:off x="152400" y="1600200"/>
            <a:ext cx="8839200" cy="4525963"/>
          </a:xfrm>
        </p:spPr>
        <p:txBody>
          <a:bodyPr/>
          <a:lstStyle/>
          <a:p>
            <a:pPr>
              <a:buFontTx/>
              <a:buNone/>
            </a:pPr>
            <a:endParaRPr lang="en-US"/>
          </a:p>
          <a:p>
            <a:pPr>
              <a:buFontTx/>
              <a:buNone/>
            </a:pPr>
            <a:r>
              <a:rPr lang="en-US"/>
              <a:t>argmax  P(e)</a:t>
            </a:r>
            <a:r>
              <a:rPr lang="en-US" baseline="30000"/>
              <a:t>2.4</a:t>
            </a:r>
            <a:r>
              <a:rPr lang="en-US"/>
              <a:t> </a:t>
            </a:r>
            <a:r>
              <a:rPr lang="en-US" sz="2400"/>
              <a:t>x</a:t>
            </a:r>
            <a:r>
              <a:rPr lang="en-US"/>
              <a:t> P(f | e) </a:t>
            </a:r>
            <a:r>
              <a:rPr lang="en-US" sz="2400"/>
              <a:t>x</a:t>
            </a:r>
            <a:r>
              <a:rPr lang="en-US"/>
              <a:t> length(e)</a:t>
            </a:r>
            <a:r>
              <a:rPr lang="en-US" baseline="30000"/>
              <a:t>1.1</a:t>
            </a:r>
            <a:r>
              <a:rPr lang="en-US"/>
              <a:t> </a:t>
            </a:r>
            <a:r>
              <a:rPr lang="en-US" sz="2400"/>
              <a:t>x</a:t>
            </a:r>
            <a:r>
              <a:rPr lang="en-US"/>
              <a:t> KS </a:t>
            </a:r>
            <a:r>
              <a:rPr lang="en-US" baseline="30000"/>
              <a:t>3.7</a:t>
            </a:r>
            <a:r>
              <a:rPr lang="en-US"/>
              <a:t> … </a:t>
            </a:r>
            <a:endParaRPr lang="en-US" baseline="30000"/>
          </a:p>
          <a:p>
            <a:pPr>
              <a:buFontTx/>
              <a:buNone/>
            </a:pPr>
            <a:r>
              <a:rPr lang="en-US"/>
              <a:t>    e</a:t>
            </a:r>
          </a:p>
        </p:txBody>
      </p:sp>
      <p:sp>
        <p:nvSpPr>
          <p:cNvPr id="524292" name="Text Box 4"/>
          <p:cNvSpPr txBox="1">
            <a:spLocks noChangeArrowheads="1"/>
          </p:cNvSpPr>
          <p:nvPr/>
        </p:nvSpPr>
        <p:spPr bwMode="auto">
          <a:xfrm>
            <a:off x="1752600" y="3581400"/>
            <a:ext cx="7325593" cy="2246769"/>
          </a:xfrm>
          <a:prstGeom prst="rect">
            <a:avLst/>
          </a:prstGeom>
          <a:noFill/>
          <a:ln w="9525">
            <a:noFill/>
            <a:miter lim="800000"/>
            <a:headEnd/>
            <a:tailEnd/>
          </a:ln>
          <a:effectLst/>
        </p:spPr>
        <p:txBody>
          <a:bodyPr wrap="none">
            <a:prstTxWarp prst="textNoShape">
              <a:avLst/>
            </a:prstTxWarp>
            <a:spAutoFit/>
          </a:bodyPr>
          <a:lstStyle/>
          <a:p>
            <a:pPr algn="l"/>
            <a:r>
              <a:rPr lang="en-US" sz="2000" dirty="0"/>
              <a:t>Lots of knowledge sources vote on any given hypothesis.</a:t>
            </a:r>
          </a:p>
          <a:p>
            <a:pPr algn="l"/>
            <a:endParaRPr lang="en-US" sz="2000" dirty="0"/>
          </a:p>
          <a:p>
            <a:pPr algn="l"/>
            <a:r>
              <a:rPr lang="en-US" sz="2000" dirty="0"/>
              <a:t>“Knowledge source” = “feature function” = “score component”.</a:t>
            </a:r>
          </a:p>
          <a:p>
            <a:pPr algn="l"/>
            <a:endParaRPr lang="en-US" sz="2000" dirty="0" smtClean="0"/>
          </a:p>
          <a:p>
            <a:pPr algn="l"/>
            <a:r>
              <a:rPr lang="en-US" sz="2000" dirty="0" smtClean="0"/>
              <a:t>A feature </a:t>
            </a:r>
            <a:r>
              <a:rPr lang="en-US" sz="2000" dirty="0"/>
              <a:t>function simply scores a hypothesis with a real value.</a:t>
            </a:r>
          </a:p>
          <a:p>
            <a:pPr algn="l"/>
            <a:endParaRPr lang="en-US" sz="2000" dirty="0"/>
          </a:p>
          <a:p>
            <a:pPr algn="l"/>
            <a:r>
              <a:rPr lang="en-US" sz="2000" dirty="0"/>
              <a:t>	(May be binary, as in “</a:t>
            </a:r>
            <a:r>
              <a:rPr lang="en-US" sz="2000" dirty="0" err="1"/>
              <a:t>e</a:t>
            </a:r>
            <a:r>
              <a:rPr lang="en-US" sz="2000" dirty="0"/>
              <a:t> has a verb”)</a:t>
            </a:r>
            <a:r>
              <a:rPr lang="en-US" sz="2000" dirty="0" smtClean="0"/>
              <a:t>.</a:t>
            </a:r>
          </a:p>
        </p:txBody>
      </p:sp>
      <p:sp>
        <p:nvSpPr>
          <p:cNvPr id="524293" name="AutoShape 5"/>
          <p:cNvSpPr>
            <a:spLocks/>
          </p:cNvSpPr>
          <p:nvPr/>
        </p:nvSpPr>
        <p:spPr bwMode="auto">
          <a:xfrm rot="-5400000">
            <a:off x="5219700" y="-38100"/>
            <a:ext cx="228600" cy="6553200"/>
          </a:xfrm>
          <a:prstGeom prst="leftBrace">
            <a:avLst>
              <a:gd name="adj1" fmla="val 238889"/>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229728336"/>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sz="quarter"/>
          </p:nvPr>
        </p:nvSpPr>
        <p:spPr>
          <a:xfrm>
            <a:off x="457200" y="0"/>
            <a:ext cx="8229600" cy="1143000"/>
          </a:xfrm>
        </p:spPr>
        <p:txBody>
          <a:bodyPr/>
          <a:lstStyle/>
          <a:p>
            <a:r>
              <a:rPr lang="en-US"/>
              <a:t>The Problem:  Learn Lambdas</a:t>
            </a:r>
          </a:p>
        </p:txBody>
      </p:sp>
      <p:graphicFrame>
        <p:nvGraphicFramePr>
          <p:cNvPr id="553988" name="Object 4"/>
          <p:cNvGraphicFramePr>
            <a:graphicFrameLocks noGrp="1" noChangeAspect="1"/>
          </p:cNvGraphicFramePr>
          <p:nvPr>
            <p:ph sz="quarter" idx="1"/>
          </p:nvPr>
        </p:nvGraphicFramePr>
        <p:xfrm>
          <a:off x="457200" y="990600"/>
          <a:ext cx="2514600" cy="735013"/>
        </p:xfrm>
        <a:graphic>
          <a:graphicData uri="http://schemas.openxmlformats.org/presentationml/2006/ole">
            <mc:AlternateContent xmlns:mc="http://schemas.openxmlformats.org/markup-compatibility/2006">
              <mc:Choice xmlns:v="urn:schemas-microsoft-com:vml" Requires="v">
                <p:oleObj spid="_x0000_s896078" name="Equation" r:id="rId4" imgW="1435497" imgH="419497" progId="Equation.3">
                  <p:embed/>
                </p:oleObj>
              </mc:Choice>
              <mc:Fallback>
                <p:oleObj name="Equation" r:id="rId4" imgW="1435497" imgH="4194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2514600" cy="7350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53990" name="Object 6"/>
          <p:cNvGraphicFramePr>
            <a:graphicFrameLocks noGrp="1" noChangeAspect="1"/>
          </p:cNvGraphicFramePr>
          <p:nvPr>
            <p:ph sz="quarter" idx="2"/>
          </p:nvPr>
        </p:nvGraphicFramePr>
        <p:xfrm>
          <a:off x="1295400" y="1920875"/>
          <a:ext cx="2133600" cy="769938"/>
        </p:xfrm>
        <a:graphic>
          <a:graphicData uri="http://schemas.openxmlformats.org/presentationml/2006/ole">
            <mc:AlternateContent xmlns:mc="http://schemas.openxmlformats.org/markup-compatibility/2006">
              <mc:Choice xmlns:v="urn:schemas-microsoft-com:vml" Requires="v">
                <p:oleObj spid="_x0000_s896079" name="Equation" r:id="rId6" imgW="1549797" imgH="559197" progId="Equation.3">
                  <p:embed/>
                </p:oleObj>
              </mc:Choice>
              <mc:Fallback>
                <p:oleObj name="Equation" r:id="rId6" imgW="1549797" imgH="559197"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920875"/>
                        <a:ext cx="2133600" cy="7699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53992" name="Object 8"/>
          <p:cNvGraphicFramePr>
            <a:graphicFrameLocks noGrp="1" noChangeAspect="1"/>
          </p:cNvGraphicFramePr>
          <p:nvPr>
            <p:ph sz="quarter" idx="3"/>
          </p:nvPr>
        </p:nvGraphicFramePr>
        <p:xfrm>
          <a:off x="1465263" y="2990850"/>
          <a:ext cx="4537075" cy="903288"/>
        </p:xfrm>
        <a:graphic>
          <a:graphicData uri="http://schemas.openxmlformats.org/presentationml/2006/ole">
            <mc:AlternateContent xmlns:mc="http://schemas.openxmlformats.org/markup-compatibility/2006">
              <mc:Choice xmlns:v="urn:schemas-microsoft-com:vml" Requires="v">
                <p:oleObj spid="_x0000_s896080" name="Equation" r:id="rId8" imgW="2807097" imgH="559197" progId="Equation.3">
                  <p:embed/>
                </p:oleObj>
              </mc:Choice>
              <mc:Fallback>
                <p:oleObj name="Equation" r:id="rId8" imgW="2807097" imgH="559197"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5263" y="2990850"/>
                        <a:ext cx="4537075" cy="9032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53996" name="Object 12"/>
          <p:cNvGraphicFramePr>
            <a:graphicFrameLocks noChangeAspect="1"/>
          </p:cNvGraphicFramePr>
          <p:nvPr/>
        </p:nvGraphicFramePr>
        <p:xfrm>
          <a:off x="609600" y="4151313"/>
          <a:ext cx="8535988" cy="1054100"/>
        </p:xfrm>
        <a:graphic>
          <a:graphicData uri="http://schemas.openxmlformats.org/presentationml/2006/ole">
            <mc:AlternateContent xmlns:mc="http://schemas.openxmlformats.org/markup-compatibility/2006">
              <mc:Choice xmlns:v="urn:schemas-microsoft-com:vml" Requires="v">
                <p:oleObj spid="_x0000_s896081" name="Equation" r:id="rId10" imgW="4318397" imgH="533797" progId="Equation.3">
                  <p:embed/>
                </p:oleObj>
              </mc:Choice>
              <mc:Fallback>
                <p:oleObj name="Equation" r:id="rId10" imgW="4318397" imgH="533797"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4151313"/>
                        <a:ext cx="8535988"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998" name="Object 14"/>
          <p:cNvGraphicFramePr>
            <a:graphicFrameLocks noChangeAspect="1"/>
          </p:cNvGraphicFramePr>
          <p:nvPr/>
        </p:nvGraphicFramePr>
        <p:xfrm>
          <a:off x="1143000" y="5227637"/>
          <a:ext cx="2794000" cy="1630363"/>
        </p:xfrm>
        <a:graphic>
          <a:graphicData uri="http://schemas.openxmlformats.org/presentationml/2006/ole">
            <mc:AlternateContent xmlns:mc="http://schemas.openxmlformats.org/markup-compatibility/2006">
              <mc:Choice xmlns:v="urn:schemas-microsoft-com:vml" Requires="v">
                <p:oleObj spid="_x0000_s896082" name="Equation" r:id="rId12" imgW="1524397" imgH="889397" progId="Equation.3">
                  <p:embed/>
                </p:oleObj>
              </mc:Choice>
              <mc:Fallback>
                <p:oleObj name="Equation" r:id="rId12" imgW="1524397" imgH="889397"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5227637"/>
                        <a:ext cx="2794000" cy="163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191000" y="5105400"/>
            <a:ext cx="4724400" cy="1323439"/>
          </a:xfrm>
          <a:prstGeom prst="rect">
            <a:avLst/>
          </a:prstGeom>
          <a:noFill/>
        </p:spPr>
        <p:txBody>
          <a:bodyPr wrap="square" rtlCol="0">
            <a:spAutoFit/>
          </a:bodyPr>
          <a:lstStyle/>
          <a:p>
            <a:pPr algn="l"/>
            <a:r>
              <a:rPr lang="en-US" sz="2000" dirty="0" smtClean="0">
                <a:solidFill>
                  <a:srgbClr val="FF0000"/>
                </a:solidFill>
              </a:rPr>
              <a:t>Given a data set with foreign/English sentences, find the </a:t>
            </a:r>
            <a:r>
              <a:rPr lang="en-US" sz="2000" dirty="0" err="1" smtClean="0">
                <a:solidFill>
                  <a:srgbClr val="FF0000"/>
                </a:solidFill>
              </a:rPr>
              <a:t>λ’s</a:t>
            </a:r>
            <a:r>
              <a:rPr lang="en-US" sz="2000" dirty="0" smtClean="0">
                <a:solidFill>
                  <a:srgbClr val="FF0000"/>
                </a:solidFill>
              </a:rPr>
              <a:t> that:</a:t>
            </a:r>
          </a:p>
          <a:p>
            <a:pPr algn="l">
              <a:buFont typeface="Arial"/>
              <a:buChar char="•"/>
            </a:pPr>
            <a:r>
              <a:rPr lang="en-US" sz="2000" dirty="0" smtClean="0">
                <a:solidFill>
                  <a:srgbClr val="FF0000"/>
                </a:solidFill>
              </a:rPr>
              <a:t> maximize the likelihood of the data</a:t>
            </a:r>
          </a:p>
          <a:p>
            <a:pPr algn="l">
              <a:buFont typeface="Arial"/>
              <a:buChar char="•"/>
            </a:pPr>
            <a:r>
              <a:rPr lang="en-US" sz="2000" dirty="0" smtClean="0">
                <a:solidFill>
                  <a:srgbClr val="FF0000"/>
                </a:solidFill>
              </a:rPr>
              <a:t> maximize an evaluation criterion</a:t>
            </a:r>
            <a:endParaRPr lang="en-US" sz="20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9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9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9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9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t>Warren Weaver (1947)</a:t>
            </a:r>
          </a:p>
        </p:txBody>
      </p:sp>
      <p:pic>
        <p:nvPicPr>
          <p:cNvPr id="483331"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83332"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e  e        e   </a:t>
            </a:r>
          </a:p>
          <a:p>
            <a:pPr algn="l"/>
            <a:r>
              <a:rPr lang="en-US" sz="3200" b="1">
                <a:latin typeface="Courier New" charset="0"/>
              </a:rPr>
              <a:t>ingcmpnqsnwf cv fpn owoktvcv</a:t>
            </a:r>
          </a:p>
          <a:p>
            <a:pPr algn="l"/>
            <a:r>
              <a:rPr lang="en-US" sz="3200">
                <a:latin typeface="Courier New" charset="0"/>
              </a:rPr>
              <a:t>        e         e         e</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Warren Weaver (1947)</a:t>
            </a:r>
          </a:p>
        </p:txBody>
      </p:sp>
      <p:pic>
        <p:nvPicPr>
          <p:cNvPr id="471043"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1044"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e  e      the   </a:t>
            </a:r>
          </a:p>
          <a:p>
            <a:pPr algn="l"/>
            <a:r>
              <a:rPr lang="en-US" sz="3200" b="1">
                <a:latin typeface="Courier New" charset="0"/>
              </a:rPr>
              <a:t>ingcmpnqsnwf cv fpn owoktvcv</a:t>
            </a:r>
          </a:p>
          <a:p>
            <a:pPr algn="l"/>
            <a:r>
              <a:rPr lang="en-US" sz="3200">
                <a:latin typeface="Courier New" charset="0"/>
              </a:rPr>
              <a:t>        e         e         e</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t>Warren Weaver (1947)</a:t>
            </a:r>
          </a:p>
        </p:txBody>
      </p:sp>
      <p:pic>
        <p:nvPicPr>
          <p:cNvPr id="473091"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3092"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the   </a:t>
            </a:r>
          </a:p>
          <a:p>
            <a:pPr algn="l"/>
            <a:r>
              <a:rPr lang="en-US" sz="3200" b="1">
                <a:latin typeface="Courier New" charset="0"/>
              </a:rPr>
              <a:t>ingcmpnqsnwf cv fpn owoktvcv</a:t>
            </a:r>
          </a:p>
          <a:p>
            <a:pPr algn="l"/>
            <a:r>
              <a:rPr lang="en-US" sz="3200">
                <a:latin typeface="Courier New" charset="0"/>
              </a:rPr>
              <a:t>        e         e         e t</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Warren Weaver (1947)</a:t>
            </a:r>
          </a:p>
        </p:txBody>
      </p:sp>
      <p:pic>
        <p:nvPicPr>
          <p:cNvPr id="475139"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5140"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of the   </a:t>
            </a:r>
          </a:p>
          <a:p>
            <a:pPr algn="l"/>
            <a:r>
              <a:rPr lang="en-US" sz="3200" b="1">
                <a:latin typeface="Courier New" charset="0"/>
              </a:rPr>
              <a:t>ingcmpnqsnwf cv fpn owoktvcv</a:t>
            </a:r>
          </a:p>
          <a:p>
            <a:pPr algn="l"/>
            <a:r>
              <a:rPr lang="en-US" sz="3200">
                <a:latin typeface="Courier New" charset="0"/>
              </a:rPr>
              <a:t>        e         e         e t</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Warren Weaver (1947)</a:t>
            </a:r>
          </a:p>
        </p:txBody>
      </p:sp>
      <p:pic>
        <p:nvPicPr>
          <p:cNvPr id="477187"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7188"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of the      fof</a:t>
            </a:r>
          </a:p>
          <a:p>
            <a:pPr algn="l"/>
            <a:r>
              <a:rPr lang="en-US" sz="3200" b="1">
                <a:latin typeface="Courier New" charset="0"/>
              </a:rPr>
              <a:t>ingcmpnqsnwf cv fpn owoktvcv</a:t>
            </a:r>
          </a:p>
          <a:p>
            <a:pPr algn="l"/>
            <a:r>
              <a:rPr lang="en-US" sz="3200">
                <a:latin typeface="Courier New" charset="0"/>
              </a:rPr>
              <a:t>        e  f   o  e  o     oe t</a:t>
            </a:r>
          </a:p>
          <a:p>
            <a:pPr algn="l"/>
            <a:r>
              <a:rPr lang="en-US" sz="3200" b="1">
                <a:latin typeface="Courier New" charset="0"/>
              </a:rPr>
              <a:t>hu ihgzsnwfv rqcffnw cw owgcnwf</a:t>
            </a:r>
          </a:p>
          <a:p>
            <a:pPr algn="l"/>
            <a:r>
              <a:rPr lang="en-US" sz="3200">
                <a:latin typeface="Courier New" charset="0"/>
              </a:rPr>
              <a:t>       ef</a:t>
            </a:r>
          </a:p>
          <a:p>
            <a:pPr algn="l"/>
            <a:r>
              <a:rPr lang="en-US" sz="3200" b="1">
                <a:latin typeface="Courier New" charset="0"/>
              </a:rPr>
              <a:t>kowazoanv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t>Warren Weaver (1947)</a:t>
            </a:r>
          </a:p>
        </p:txBody>
      </p:sp>
      <p:pic>
        <p:nvPicPr>
          <p:cNvPr id="479235"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9236"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of the</a:t>
            </a:r>
          </a:p>
          <a:p>
            <a:pPr algn="l"/>
            <a:r>
              <a:rPr lang="en-US" sz="3200" b="1">
                <a:latin typeface="Courier New" charset="0"/>
              </a:rPr>
              <a:t>ingcmpnqsnwf cv fpn owoktvcv</a:t>
            </a:r>
          </a:p>
          <a:p>
            <a:pPr algn="l"/>
            <a:r>
              <a:rPr lang="en-US" sz="3200">
                <a:latin typeface="Courier New" charset="0"/>
              </a:rPr>
              <a:t>        e         e         e t</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
        <p:nvSpPr>
          <p:cNvPr id="479237" name="Line 5"/>
          <p:cNvSpPr>
            <a:spLocks noChangeShapeType="1"/>
          </p:cNvSpPr>
          <p:nvPr/>
        </p:nvSpPr>
        <p:spPr bwMode="auto">
          <a:xfrm>
            <a:off x="3886200" y="3505200"/>
            <a:ext cx="609600" cy="45720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479238" name="Line 6"/>
          <p:cNvSpPr>
            <a:spLocks noChangeShapeType="1"/>
          </p:cNvSpPr>
          <p:nvPr/>
        </p:nvSpPr>
        <p:spPr bwMode="auto">
          <a:xfrm flipV="1">
            <a:off x="3810000" y="3581400"/>
            <a:ext cx="762000" cy="228600"/>
          </a:xfrm>
          <a:prstGeom prst="line">
            <a:avLst/>
          </a:prstGeom>
          <a:noFill/>
          <a:ln w="5715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Warren Weaver (1947)</a:t>
            </a:r>
          </a:p>
        </p:txBody>
      </p:sp>
      <p:pic>
        <p:nvPicPr>
          <p:cNvPr id="552963"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552964"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is the      sis</a:t>
            </a:r>
          </a:p>
          <a:p>
            <a:pPr algn="l"/>
            <a:r>
              <a:rPr lang="en-US" sz="3200" b="1">
                <a:latin typeface="Courier New" charset="0"/>
              </a:rPr>
              <a:t>ingcmpnqsnwf cv fpn owoktvcv</a:t>
            </a:r>
          </a:p>
          <a:p>
            <a:pPr algn="l"/>
            <a:r>
              <a:rPr lang="en-US" sz="3200">
                <a:latin typeface="Courier New" charset="0"/>
              </a:rPr>
              <a:t>        e  s   i  e  i     ie t</a:t>
            </a:r>
          </a:p>
          <a:p>
            <a:pPr algn="l"/>
            <a:r>
              <a:rPr lang="en-US" sz="3200" b="1">
                <a:latin typeface="Courier New" charset="0"/>
              </a:rPr>
              <a:t>hu ihgzsnwfv rqcffnw cw owgcnwf</a:t>
            </a:r>
          </a:p>
          <a:p>
            <a:pPr algn="l"/>
            <a:r>
              <a:rPr lang="en-US" sz="3200">
                <a:latin typeface="Courier New" charset="0"/>
              </a:rPr>
              <a:t>       es</a:t>
            </a:r>
          </a:p>
          <a:p>
            <a:pPr algn="l"/>
            <a:r>
              <a:rPr lang="en-US" sz="3200" b="1">
                <a:latin typeface="Courier New" charset="0"/>
              </a:rPr>
              <a:t>kowazoanv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Warren Weaver (1947)</a:t>
            </a:r>
          </a:p>
        </p:txBody>
      </p:sp>
      <p:pic>
        <p:nvPicPr>
          <p:cNvPr id="481283"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81284"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decipherment is the analysis</a:t>
            </a:r>
          </a:p>
          <a:p>
            <a:pPr algn="l"/>
            <a:r>
              <a:rPr lang="en-US" sz="3200" b="1">
                <a:latin typeface="Courier New" charset="0"/>
              </a:rPr>
              <a:t>ingcmpnqsnwf cv fpn owoktvcv</a:t>
            </a:r>
          </a:p>
          <a:p>
            <a:pPr algn="l"/>
            <a:r>
              <a:rPr lang="en-US" sz="3200">
                <a:latin typeface="Courier New" charset="0"/>
              </a:rPr>
              <a:t>of documents written in ancient</a:t>
            </a:r>
          </a:p>
          <a:p>
            <a:pPr algn="l"/>
            <a:r>
              <a:rPr lang="en-US" sz="3200" b="1">
                <a:latin typeface="Courier New" charset="0"/>
              </a:rPr>
              <a:t>hu ihgzsnwfv rqcffnw cw owgcnwf</a:t>
            </a:r>
          </a:p>
          <a:p>
            <a:pPr algn="l"/>
            <a:r>
              <a:rPr lang="en-US" sz="3200">
                <a:latin typeface="Courier New" charset="0"/>
              </a:rPr>
              <a:t>languages ...</a:t>
            </a:r>
          </a:p>
          <a:p>
            <a:pPr algn="l"/>
            <a:r>
              <a:rPr lang="en-US" sz="3200" b="1">
                <a:latin typeface="Courier New" charset="0"/>
              </a:rPr>
              <a:t>kowazoanv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idx="1"/>
          </p:nvPr>
        </p:nvSpPr>
        <p:spPr/>
        <p:txBody>
          <a:bodyPr/>
          <a:lstStyle/>
          <a:p>
            <a:r>
              <a:rPr lang="en-US" sz="2400" dirty="0" smtClean="0"/>
              <a:t>How are the projects going?</a:t>
            </a:r>
            <a:endParaRPr lang="en-US" sz="2000" dirty="0"/>
          </a:p>
          <a:p>
            <a:r>
              <a:rPr lang="en-US" sz="2000" dirty="0" smtClean="0"/>
              <a:t>Remaining classes applications</a:t>
            </a:r>
          </a:p>
          <a:p>
            <a:pPr lvl="1"/>
            <a:r>
              <a:rPr lang="en-US" sz="2000" dirty="0"/>
              <a:t>3</a:t>
            </a:r>
            <a:r>
              <a:rPr lang="en-US" sz="2000" dirty="0" smtClean="0"/>
              <a:t> MT</a:t>
            </a:r>
          </a:p>
          <a:p>
            <a:pPr lvl="2"/>
            <a:r>
              <a:rPr lang="en-US" sz="1600" dirty="0" smtClean="0"/>
              <a:t>General overview today</a:t>
            </a:r>
          </a:p>
          <a:p>
            <a:pPr lvl="2"/>
            <a:r>
              <a:rPr lang="en-US" sz="1600" dirty="0" smtClean="0"/>
              <a:t>Dive into one specific implementation next time</a:t>
            </a:r>
          </a:p>
          <a:p>
            <a:pPr lvl="2"/>
            <a:r>
              <a:rPr lang="en-US" sz="1600" dirty="0" smtClean="0"/>
              <a:t>MT lab</a:t>
            </a:r>
          </a:p>
          <a:p>
            <a:pPr lvl="1"/>
            <a:r>
              <a:rPr lang="en-US" sz="2000" dirty="0" smtClean="0"/>
              <a:t>Other applications</a:t>
            </a:r>
          </a:p>
          <a:p>
            <a:pPr lvl="2"/>
            <a:r>
              <a:rPr lang="en-US" sz="1600" dirty="0" smtClean="0"/>
              <a:t>Information extraction</a:t>
            </a:r>
          </a:p>
          <a:p>
            <a:pPr lvl="2"/>
            <a:r>
              <a:rPr lang="en-US" sz="1600" dirty="0" smtClean="0"/>
              <a:t>Information retrieval</a:t>
            </a:r>
          </a:p>
          <a:p>
            <a:pPr lvl="2"/>
            <a:r>
              <a:rPr lang="en-US" sz="1600" dirty="0" smtClean="0"/>
              <a:t>Question answering/summarization</a:t>
            </a:r>
          </a:p>
          <a:p>
            <a:pPr lvl="1"/>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US"/>
              <a:t>Warren Weaver (1947)</a:t>
            </a:r>
          </a:p>
        </p:txBody>
      </p:sp>
      <p:pic>
        <p:nvPicPr>
          <p:cNvPr id="485379" name="Picture 3" descr="Warren Weaver"/>
          <p:cNvPicPr>
            <a:picLocks noChangeAspect="1" noChangeArrowheads="1"/>
          </p:cNvPicPr>
          <p:nvPr/>
        </p:nvPicPr>
        <p:blipFill>
          <a:blip r:embed="rId3"/>
          <a:srcRect/>
          <a:stretch>
            <a:fillRect/>
          </a:stretch>
        </p:blipFill>
        <p:spPr bwMode="auto">
          <a:xfrm>
            <a:off x="1752600" y="4495800"/>
            <a:ext cx="1428750" cy="1790700"/>
          </a:xfrm>
          <a:prstGeom prst="rect">
            <a:avLst/>
          </a:prstGeom>
          <a:noFill/>
        </p:spPr>
      </p:pic>
      <p:sp>
        <p:nvSpPr>
          <p:cNvPr id="485383" name="AutoShape 7"/>
          <p:cNvSpPr>
            <a:spLocks noChangeArrowheads="1"/>
          </p:cNvSpPr>
          <p:nvPr/>
        </p:nvSpPr>
        <p:spPr bwMode="auto">
          <a:xfrm>
            <a:off x="3429000" y="1447800"/>
            <a:ext cx="5562600" cy="3124200"/>
          </a:xfrm>
          <a:prstGeom prst="cloudCallout">
            <a:avLst>
              <a:gd name="adj1" fmla="val -51856"/>
              <a:gd name="adj2" fmla="val 55384"/>
            </a:avLst>
          </a:prstGeom>
          <a:solidFill>
            <a:schemeClr val="accent1"/>
          </a:solidFill>
          <a:ln w="9525">
            <a:solidFill>
              <a:schemeClr val="tx1"/>
            </a:solidFill>
            <a:round/>
            <a:headEnd/>
            <a:tailEnd/>
          </a:ln>
          <a:effectLst/>
        </p:spPr>
        <p:txBody>
          <a:bodyPr>
            <a:prstTxWarp prst="textNoShape">
              <a:avLst/>
            </a:prstTxWarp>
          </a:bodyPr>
          <a:lstStyle/>
          <a:p>
            <a:r>
              <a:rPr lang="en-US" sz="2400">
                <a:latin typeface="Times New Roman" charset="0"/>
              </a:rPr>
              <a:t>The non-Turkish guy next to me is even deciphering Turkish!  All he needs is a statistical table of letter-pair frequencies in Turkish …</a:t>
            </a:r>
          </a:p>
          <a:p>
            <a:endParaRPr lang="en-US" sz="2400"/>
          </a:p>
        </p:txBody>
      </p:sp>
      <p:sp>
        <p:nvSpPr>
          <p:cNvPr id="485384" name="Text Box 8"/>
          <p:cNvSpPr txBox="1">
            <a:spLocks noChangeArrowheads="1"/>
          </p:cNvSpPr>
          <p:nvPr/>
        </p:nvSpPr>
        <p:spPr bwMode="auto">
          <a:xfrm>
            <a:off x="5200650" y="5067300"/>
            <a:ext cx="3041650" cy="641350"/>
          </a:xfrm>
          <a:prstGeom prst="rect">
            <a:avLst/>
          </a:prstGeom>
          <a:noFill/>
          <a:ln w="9525">
            <a:noFill/>
            <a:miter lim="800000"/>
            <a:headEnd/>
            <a:tailEnd/>
          </a:ln>
          <a:effectLst/>
        </p:spPr>
        <p:txBody>
          <a:bodyPr wrap="none">
            <a:prstTxWarp prst="textNoShape">
              <a:avLst/>
            </a:prstTxWarp>
            <a:spAutoFit/>
          </a:bodyPr>
          <a:lstStyle/>
          <a:p>
            <a:pPr algn="l"/>
            <a:r>
              <a:rPr lang="en-US">
                <a:latin typeface="Times New Roman" charset="0"/>
              </a:rPr>
              <a:t>Collected mechanically from a</a:t>
            </a:r>
          </a:p>
          <a:p>
            <a:pPr algn="l"/>
            <a:r>
              <a:rPr lang="en-US">
                <a:latin typeface="Times New Roman" charset="0"/>
              </a:rPr>
              <a:t>Turkish body of text, or </a:t>
            </a:r>
            <a:r>
              <a:rPr lang="en-US" i="1">
                <a:latin typeface="Times New Roman" charset="0"/>
              </a:rPr>
              <a:t>corpus</a:t>
            </a:r>
          </a:p>
        </p:txBody>
      </p:sp>
      <p:sp>
        <p:nvSpPr>
          <p:cNvPr id="485385" name="Line 9"/>
          <p:cNvSpPr>
            <a:spLocks noChangeShapeType="1"/>
          </p:cNvSpPr>
          <p:nvPr/>
        </p:nvSpPr>
        <p:spPr bwMode="auto">
          <a:xfrm flipH="1" flipV="1">
            <a:off x="5715000" y="3886200"/>
            <a:ext cx="762000" cy="1143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5386" name="AutoShape 10"/>
          <p:cNvSpPr>
            <a:spLocks noChangeArrowheads="1"/>
          </p:cNvSpPr>
          <p:nvPr/>
        </p:nvSpPr>
        <p:spPr bwMode="auto">
          <a:xfrm flipH="1">
            <a:off x="76200" y="1828800"/>
            <a:ext cx="3200400" cy="2133600"/>
          </a:xfrm>
          <a:prstGeom prst="cloudCallout">
            <a:avLst>
              <a:gd name="adj1" fmla="val -27185"/>
              <a:gd name="adj2" fmla="val 71204"/>
            </a:avLst>
          </a:prstGeom>
          <a:solidFill>
            <a:schemeClr val="accent1"/>
          </a:solidFill>
          <a:ln w="9525">
            <a:solidFill>
              <a:schemeClr val="tx1"/>
            </a:solidFill>
            <a:round/>
            <a:headEnd/>
            <a:tailEnd/>
          </a:ln>
          <a:effectLst/>
        </p:spPr>
        <p:txBody>
          <a:bodyPr>
            <a:prstTxWarp prst="textNoShape">
              <a:avLst/>
            </a:prstTxWarp>
          </a:bodyPr>
          <a:lstStyle/>
          <a:p>
            <a:endParaRPr lang="en-US"/>
          </a:p>
        </p:txBody>
      </p:sp>
      <p:sp>
        <p:nvSpPr>
          <p:cNvPr id="485388" name="Text Box 12"/>
          <p:cNvSpPr txBox="1">
            <a:spLocks noChangeArrowheads="1"/>
          </p:cNvSpPr>
          <p:nvPr/>
        </p:nvSpPr>
        <p:spPr bwMode="auto">
          <a:xfrm>
            <a:off x="725488" y="2403475"/>
            <a:ext cx="1974850" cy="822325"/>
          </a:xfrm>
          <a:prstGeom prst="rect">
            <a:avLst/>
          </a:prstGeom>
          <a:noFill/>
          <a:ln w="9525">
            <a:noFill/>
            <a:miter lim="800000"/>
            <a:headEnd/>
            <a:tailEnd/>
          </a:ln>
          <a:effectLst/>
        </p:spPr>
        <p:txBody>
          <a:bodyPr wrap="none">
            <a:prstTxWarp prst="textNoShape">
              <a:avLst/>
            </a:prstTxWarp>
            <a:spAutoFit/>
          </a:bodyPr>
          <a:lstStyle/>
          <a:p>
            <a:r>
              <a:rPr lang="en-US" sz="2400">
                <a:latin typeface="Times New Roman" charset="0"/>
              </a:rPr>
              <a:t>Can this be</a:t>
            </a:r>
          </a:p>
          <a:p>
            <a:r>
              <a:rPr lang="en-US" sz="2400">
                <a:latin typeface="Times New Roman" charset="0"/>
              </a:rPr>
              <a:t>computerized?</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2667000" y="381000"/>
            <a:ext cx="6172200" cy="2654300"/>
          </a:xfrm>
          <a:prstGeom prst="rect">
            <a:avLst/>
          </a:prstGeom>
          <a:noFill/>
          <a:ln w="9525">
            <a:noFill/>
            <a:miter lim="800000"/>
            <a:headEnd/>
            <a:tailEnd/>
          </a:ln>
          <a:effectLst/>
        </p:spPr>
        <p:txBody>
          <a:bodyPr>
            <a:prstTxWarp prst="textNoShape">
              <a:avLst/>
            </a:prstTxWarp>
            <a:spAutoFit/>
          </a:bodyPr>
          <a:lstStyle/>
          <a:p>
            <a:pPr algn="l" eaLnBrk="0" hangingPunct="0"/>
            <a:r>
              <a:rPr lang="en-US" sz="2800">
                <a:latin typeface="Times New Roman" charset="0"/>
              </a:rPr>
              <a:t>“When I look at an article in Russian, I say: this is really written in English, but it has been coded in some strange symbols.  I will now proceed to decode.”</a:t>
            </a:r>
          </a:p>
          <a:p>
            <a:pPr algn="l" eaLnBrk="0" hangingPunct="0"/>
            <a:r>
              <a:rPr lang="en-US" sz="2800">
                <a:latin typeface="Times New Roman" charset="0"/>
              </a:rPr>
              <a:t>	- Warren Weaver, March 1947</a:t>
            </a:r>
          </a:p>
          <a:p>
            <a:pPr algn="l" eaLnBrk="0" hangingPunct="0"/>
            <a:endParaRPr lang="en-US" sz="2800">
              <a:latin typeface="Times New Roman" charset="0"/>
            </a:endParaRPr>
          </a:p>
        </p:txBody>
      </p:sp>
      <p:pic>
        <p:nvPicPr>
          <p:cNvPr id="442371" name="Picture 3" descr="Warren Weaver"/>
          <p:cNvPicPr>
            <a:picLocks noChangeAspect="1" noChangeArrowheads="1"/>
          </p:cNvPicPr>
          <p:nvPr/>
        </p:nvPicPr>
        <p:blipFill>
          <a:blip r:embed="rId3"/>
          <a:srcRect/>
          <a:stretch>
            <a:fillRect/>
          </a:stretch>
        </p:blipFill>
        <p:spPr bwMode="auto">
          <a:xfrm>
            <a:off x="685800" y="457200"/>
            <a:ext cx="1884363" cy="2362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2"/>
          <p:cNvSpPr txBox="1">
            <a:spLocks noChangeArrowheads="1"/>
          </p:cNvSpPr>
          <p:nvPr/>
        </p:nvSpPr>
        <p:spPr bwMode="auto">
          <a:xfrm>
            <a:off x="2667000" y="381000"/>
            <a:ext cx="6172200" cy="6070600"/>
          </a:xfrm>
          <a:prstGeom prst="rect">
            <a:avLst/>
          </a:prstGeom>
          <a:noFill/>
          <a:ln w="9525">
            <a:noFill/>
            <a:miter lim="800000"/>
            <a:headEnd/>
            <a:tailEnd/>
          </a:ln>
          <a:effectLst/>
        </p:spPr>
        <p:txBody>
          <a:bodyPr>
            <a:prstTxWarp prst="textNoShape">
              <a:avLst/>
            </a:prstTxWarp>
            <a:spAutoFit/>
          </a:bodyPr>
          <a:lstStyle/>
          <a:p>
            <a:pPr algn="l" eaLnBrk="0" hangingPunct="0"/>
            <a:r>
              <a:rPr lang="en-US" sz="2800">
                <a:latin typeface="Times New Roman" charset="0"/>
              </a:rPr>
              <a:t>“When I look at an article in Russian, I say: this is really written in English, but it has been coded in some strange symbols.  I will now proceed to decode.”</a:t>
            </a:r>
          </a:p>
          <a:p>
            <a:pPr algn="l" eaLnBrk="0" hangingPunct="0"/>
            <a:r>
              <a:rPr lang="en-US" sz="2800">
                <a:latin typeface="Times New Roman" charset="0"/>
              </a:rPr>
              <a:t>	- Warren Weaver, March 1947</a:t>
            </a:r>
          </a:p>
          <a:p>
            <a:pPr algn="l" eaLnBrk="0" hangingPunct="0"/>
            <a:endParaRPr lang="en-US" sz="2800">
              <a:latin typeface="Times New Roman" charset="0"/>
            </a:endParaRPr>
          </a:p>
          <a:p>
            <a:pPr algn="l" eaLnBrk="0" hangingPunct="0"/>
            <a:endParaRPr lang="en-US" sz="2800">
              <a:latin typeface="Times New Roman" charset="0"/>
            </a:endParaRPr>
          </a:p>
          <a:p>
            <a:pPr algn="l" eaLnBrk="0" hangingPunct="0"/>
            <a:r>
              <a:rPr lang="en-US" sz="2800">
                <a:latin typeface="Times New Roman" charset="0"/>
              </a:rPr>
              <a:t>“... as to the problem of mechanical translation, I frankly am afraid that the [semantic] boundaries of words in different languages are too vague ... to make any quasi-mechanical translation scheme very hopeful.”</a:t>
            </a:r>
          </a:p>
          <a:p>
            <a:pPr algn="l" eaLnBrk="0" hangingPunct="0"/>
            <a:r>
              <a:rPr lang="en-US" sz="2800">
                <a:latin typeface="Times New Roman" charset="0"/>
              </a:rPr>
              <a:t>	- Norbert Wiener, April 1947</a:t>
            </a:r>
          </a:p>
        </p:txBody>
      </p:sp>
      <p:pic>
        <p:nvPicPr>
          <p:cNvPr id="555011" name="Picture 3" descr="Warren Weaver"/>
          <p:cNvPicPr>
            <a:picLocks noChangeAspect="1" noChangeArrowheads="1"/>
          </p:cNvPicPr>
          <p:nvPr/>
        </p:nvPicPr>
        <p:blipFill>
          <a:blip r:embed="rId3"/>
          <a:srcRect/>
          <a:stretch>
            <a:fillRect/>
          </a:stretch>
        </p:blipFill>
        <p:spPr bwMode="auto">
          <a:xfrm>
            <a:off x="685800" y="457200"/>
            <a:ext cx="1884363" cy="2362200"/>
          </a:xfrm>
          <a:prstGeom prst="rect">
            <a:avLst/>
          </a:prstGeom>
          <a:noFill/>
        </p:spPr>
      </p:pic>
      <p:pic>
        <p:nvPicPr>
          <p:cNvPr id="555012" name="Picture 4" descr="prec011f0"/>
          <p:cNvPicPr>
            <a:picLocks noChangeAspect="1" noChangeArrowheads="1"/>
          </p:cNvPicPr>
          <p:nvPr/>
        </p:nvPicPr>
        <p:blipFill>
          <a:blip r:embed="rId4"/>
          <a:srcRect/>
          <a:stretch>
            <a:fillRect/>
          </a:stretch>
        </p:blipFill>
        <p:spPr bwMode="auto">
          <a:xfrm>
            <a:off x="685800" y="3657600"/>
            <a:ext cx="1862138" cy="2590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a:t>
            </a:r>
            <a:endParaRPr lang="en-US" dirty="0"/>
          </a:p>
        </p:txBody>
      </p:sp>
      <p:pic>
        <p:nvPicPr>
          <p:cNvPr id="4" name="Picture 3"/>
          <p:cNvPicPr>
            <a:picLocks noChangeAspect="1"/>
          </p:cNvPicPr>
          <p:nvPr/>
        </p:nvPicPr>
        <p:blipFill>
          <a:blip r:embed="rId2"/>
          <a:stretch>
            <a:fillRect/>
          </a:stretch>
        </p:blipFill>
        <p:spPr>
          <a:xfrm>
            <a:off x="5638800" y="2209800"/>
            <a:ext cx="2946400" cy="2006600"/>
          </a:xfrm>
          <a:prstGeom prst="rect">
            <a:avLst/>
          </a:prstGeom>
        </p:spPr>
      </p:pic>
      <p:pic>
        <p:nvPicPr>
          <p:cNvPr id="5" name="Picture 4"/>
          <p:cNvPicPr>
            <a:picLocks noChangeAspect="1"/>
          </p:cNvPicPr>
          <p:nvPr/>
        </p:nvPicPr>
        <p:blipFill>
          <a:blip r:embed="rId3"/>
          <a:stretch>
            <a:fillRect/>
          </a:stretch>
        </p:blipFill>
        <p:spPr>
          <a:xfrm>
            <a:off x="533400" y="2819400"/>
            <a:ext cx="1257300" cy="1409700"/>
          </a:xfrm>
          <a:prstGeom prst="rect">
            <a:avLst/>
          </a:prstGeom>
        </p:spPr>
      </p:pic>
      <p:sp>
        <p:nvSpPr>
          <p:cNvPr id="6" name="Rectangle 5"/>
          <p:cNvSpPr/>
          <p:nvPr/>
        </p:nvSpPr>
        <p:spPr bwMode="auto">
          <a:xfrm>
            <a:off x="2133600" y="28956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cxnSp>
        <p:nvCxnSpPr>
          <p:cNvPr id="8" name="Curved Connector 7"/>
          <p:cNvCxnSpPr>
            <a:endCxn id="6" idx="1"/>
          </p:cNvCxnSpPr>
          <p:nvPr/>
        </p:nvCxnSpPr>
        <p:spPr bwMode="auto">
          <a:xfrm rot="5400000" flipH="1" flipV="1">
            <a:off x="1562100" y="3162300"/>
            <a:ext cx="609600" cy="533400"/>
          </a:xfrm>
          <a:prstGeom prst="curved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829300" y="31623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0" y="4495800"/>
            <a:ext cx="2362200" cy="830997"/>
          </a:xfrm>
          <a:prstGeom prst="rect">
            <a:avLst/>
          </a:prstGeom>
          <a:noFill/>
        </p:spPr>
        <p:txBody>
          <a:bodyPr wrap="square" rtlCol="0">
            <a:spAutoFit/>
          </a:bodyPr>
          <a:lstStyle/>
          <a:p>
            <a:r>
              <a:rPr lang="en-US" sz="2400" dirty="0" smtClean="0">
                <a:solidFill>
                  <a:srgbClr val="0000FF"/>
                </a:solidFill>
              </a:rPr>
              <a:t>Some message is sent</a:t>
            </a:r>
            <a:endParaRPr lang="en-US" sz="2400" dirty="0">
              <a:solidFill>
                <a:srgbClr val="0000FF"/>
              </a:solidFill>
            </a:endParaRPr>
          </a:p>
        </p:txBody>
      </p:sp>
      <p:sp>
        <p:nvSpPr>
          <p:cNvPr id="13" name="TextBox 12"/>
          <p:cNvSpPr txBox="1"/>
          <p:nvPr/>
        </p:nvSpPr>
        <p:spPr>
          <a:xfrm>
            <a:off x="2971800" y="4267200"/>
            <a:ext cx="2438400" cy="1200328"/>
          </a:xfrm>
          <a:prstGeom prst="rect">
            <a:avLst/>
          </a:prstGeom>
          <a:noFill/>
        </p:spPr>
        <p:txBody>
          <a:bodyPr wrap="square" rtlCol="0">
            <a:spAutoFit/>
          </a:bodyPr>
          <a:lstStyle/>
          <a:p>
            <a:r>
              <a:rPr lang="en-US" sz="2400" dirty="0" smtClean="0">
                <a:solidFill>
                  <a:srgbClr val="0000FF"/>
                </a:solidFill>
              </a:rPr>
              <a:t>along the way things get messed up</a:t>
            </a:r>
            <a:endParaRPr lang="en-US" sz="2400" dirty="0">
              <a:solidFill>
                <a:srgbClr val="0000FF"/>
              </a:solidFill>
            </a:endParaRPr>
          </a:p>
        </p:txBody>
      </p:sp>
      <p:sp>
        <p:nvSpPr>
          <p:cNvPr id="14" name="TextBox 13"/>
          <p:cNvSpPr txBox="1"/>
          <p:nvPr/>
        </p:nvSpPr>
        <p:spPr>
          <a:xfrm>
            <a:off x="6477000" y="4495800"/>
            <a:ext cx="2362200" cy="830997"/>
          </a:xfrm>
          <a:prstGeom prst="rect">
            <a:avLst/>
          </a:prstGeom>
          <a:noFill/>
        </p:spPr>
        <p:txBody>
          <a:bodyPr wrap="square" rtlCol="0">
            <a:spAutoFit/>
          </a:bodyPr>
          <a:lstStyle/>
          <a:p>
            <a:r>
              <a:rPr lang="en-US" sz="2400" dirty="0" smtClean="0">
                <a:solidFill>
                  <a:srgbClr val="0000FF"/>
                </a:solidFill>
              </a:rPr>
              <a:t>What was originally sent?</a:t>
            </a:r>
            <a:endParaRPr lang="en-US" sz="2400" dirty="0">
              <a:solidFill>
                <a:srgbClr val="0000FF"/>
              </a:solidFill>
            </a:endParaRPr>
          </a:p>
        </p:txBody>
      </p:sp>
      <p:sp>
        <p:nvSpPr>
          <p:cNvPr id="15" name="TextBox 14"/>
          <p:cNvSpPr txBox="1"/>
          <p:nvPr/>
        </p:nvSpPr>
        <p:spPr>
          <a:xfrm>
            <a:off x="5943600" y="5562600"/>
            <a:ext cx="2971800" cy="923330"/>
          </a:xfrm>
          <a:prstGeom prst="rect">
            <a:avLst/>
          </a:prstGeom>
          <a:noFill/>
        </p:spPr>
        <p:txBody>
          <a:bodyPr wrap="square" rtlCol="0">
            <a:spAutoFit/>
          </a:bodyPr>
          <a:lstStyle/>
          <a:p>
            <a:pPr algn="l"/>
            <a:r>
              <a:rPr lang="en-US" dirty="0" smtClean="0">
                <a:solidFill>
                  <a:srgbClr val="008000"/>
                </a:solidFill>
              </a:rPr>
              <a:t>We have the mutated message, but would like to recover the original</a:t>
            </a:r>
            <a:endParaRPr lang="en-US" dirty="0">
              <a:solidFill>
                <a:srgbClr val="008000"/>
              </a:solidFill>
            </a:endParaRPr>
          </a:p>
        </p:txBody>
      </p:sp>
    </p:spTree>
    <p:extLst>
      <p:ext uri="{BB962C8B-B14F-4D97-AF65-F5344CB8AC3E}">
        <p14:creationId xmlns:p14="http://schemas.microsoft.com/office/powerpoint/2010/main" val="29612380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91200" y="381000"/>
            <a:ext cx="2946400" cy="2006600"/>
          </a:xfrm>
          <a:prstGeom prst="rect">
            <a:avLst/>
          </a:prstGeom>
        </p:spPr>
      </p:pic>
      <p:pic>
        <p:nvPicPr>
          <p:cNvPr id="5" name="Picture 4"/>
          <p:cNvPicPr>
            <a:picLocks noChangeAspect="1"/>
          </p:cNvPicPr>
          <p:nvPr/>
        </p:nvPicPr>
        <p:blipFill>
          <a:blip r:embed="rId3"/>
          <a:stretch>
            <a:fillRect/>
          </a:stretch>
        </p:blipFill>
        <p:spPr>
          <a:xfrm>
            <a:off x="685800" y="990600"/>
            <a:ext cx="1257300" cy="1409700"/>
          </a:xfrm>
          <a:prstGeom prst="rect">
            <a:avLst/>
          </a:prstGeom>
        </p:spPr>
      </p:pic>
      <p:cxnSp>
        <p:nvCxnSpPr>
          <p:cNvPr id="8" name="Curved Connector 7"/>
          <p:cNvCxnSpPr/>
          <p:nvPr/>
        </p:nvCxnSpPr>
        <p:spPr bwMode="auto">
          <a:xfrm rot="5400000" flipH="1" flipV="1">
            <a:off x="1676400" y="1371600"/>
            <a:ext cx="609600" cy="4572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981700" y="13335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smtClean="0"/>
              <a:t>Noisy channel</a:t>
            </a:r>
            <a:endParaRPr lang="en-US" dirty="0"/>
          </a:p>
        </p:txBody>
      </p:sp>
      <p:sp>
        <p:nvSpPr>
          <p:cNvPr id="6" name="Rectangle 5"/>
          <p:cNvSpPr/>
          <p:nvPr/>
        </p:nvSpPr>
        <p:spPr bwMode="auto">
          <a:xfrm>
            <a:off x="1371600" y="2819400"/>
            <a:ext cx="6096000" cy="1752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6" name="TextBox 15"/>
          <p:cNvSpPr txBox="1"/>
          <p:nvPr/>
        </p:nvSpPr>
        <p:spPr>
          <a:xfrm>
            <a:off x="3657600" y="3191470"/>
            <a:ext cx="1524000" cy="1077218"/>
          </a:xfrm>
          <a:prstGeom prst="rect">
            <a:avLst/>
          </a:prstGeom>
          <a:noFill/>
        </p:spPr>
        <p:txBody>
          <a:bodyPr wrap="square" rtlCol="0">
            <a:spAutoFit/>
          </a:bodyPr>
          <a:lstStyle/>
          <a:p>
            <a:r>
              <a:rPr lang="en-US" sz="3200" dirty="0" smtClean="0">
                <a:solidFill>
                  <a:srgbClr val="008000"/>
                </a:solidFill>
              </a:rPr>
              <a:t>known system</a:t>
            </a:r>
            <a:endParaRPr lang="en-US" sz="3200" dirty="0">
              <a:solidFill>
                <a:srgbClr val="008000"/>
              </a:solidFill>
            </a:endParaRPr>
          </a:p>
        </p:txBody>
      </p:sp>
      <p:sp>
        <p:nvSpPr>
          <p:cNvPr id="17" name="TextBox 16"/>
          <p:cNvSpPr txBox="1"/>
          <p:nvPr/>
        </p:nvSpPr>
        <p:spPr>
          <a:xfrm>
            <a:off x="1447800" y="4953000"/>
            <a:ext cx="6477000" cy="1200328"/>
          </a:xfrm>
          <a:prstGeom prst="rect">
            <a:avLst/>
          </a:prstGeom>
          <a:noFill/>
        </p:spPr>
        <p:txBody>
          <a:bodyPr wrap="square" rtlCol="0">
            <a:spAutoFit/>
          </a:bodyPr>
          <a:lstStyle/>
          <a:p>
            <a:r>
              <a:rPr lang="en-US" sz="2400" dirty="0" smtClean="0">
                <a:solidFill>
                  <a:srgbClr val="0000FF"/>
                </a:solidFill>
              </a:rPr>
              <a:t>If we know something about what goes on inside here, we might be to decode/recover the message.</a:t>
            </a:r>
            <a:endParaRPr lang="en-US" sz="2400" dirty="0">
              <a:solidFill>
                <a:srgbClr val="0000FF"/>
              </a:solidFill>
            </a:endParaRPr>
          </a:p>
        </p:txBody>
      </p:sp>
    </p:spTree>
    <p:extLst>
      <p:ext uri="{BB962C8B-B14F-4D97-AF65-F5344CB8AC3E}">
        <p14:creationId xmlns:p14="http://schemas.microsoft.com/office/powerpoint/2010/main" val="42297951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a:t>
            </a:r>
            <a:endParaRPr lang="en-US" dirty="0"/>
          </a:p>
        </p:txBody>
      </p:sp>
      <p:pic>
        <p:nvPicPr>
          <p:cNvPr id="4" name="Picture 3"/>
          <p:cNvPicPr>
            <a:picLocks noChangeAspect="1"/>
          </p:cNvPicPr>
          <p:nvPr/>
        </p:nvPicPr>
        <p:blipFill>
          <a:blip r:embed="rId2"/>
          <a:stretch>
            <a:fillRect/>
          </a:stretch>
        </p:blipFill>
        <p:spPr>
          <a:xfrm>
            <a:off x="5638800" y="2209800"/>
            <a:ext cx="2946400" cy="2006600"/>
          </a:xfrm>
          <a:prstGeom prst="rect">
            <a:avLst/>
          </a:prstGeom>
        </p:spPr>
      </p:pic>
      <p:pic>
        <p:nvPicPr>
          <p:cNvPr id="5" name="Picture 4"/>
          <p:cNvPicPr>
            <a:picLocks noChangeAspect="1"/>
          </p:cNvPicPr>
          <p:nvPr/>
        </p:nvPicPr>
        <p:blipFill>
          <a:blip r:embed="rId3"/>
          <a:stretch>
            <a:fillRect/>
          </a:stretch>
        </p:blipFill>
        <p:spPr>
          <a:xfrm>
            <a:off x="533400" y="2819400"/>
            <a:ext cx="1257300" cy="1409700"/>
          </a:xfrm>
          <a:prstGeom prst="rect">
            <a:avLst/>
          </a:prstGeom>
        </p:spPr>
      </p:pic>
      <p:sp>
        <p:nvSpPr>
          <p:cNvPr id="6" name="Rectangle 5"/>
          <p:cNvSpPr/>
          <p:nvPr/>
        </p:nvSpPr>
        <p:spPr bwMode="auto">
          <a:xfrm>
            <a:off x="2133600" y="28956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cxnSp>
        <p:nvCxnSpPr>
          <p:cNvPr id="8" name="Curved Connector 7"/>
          <p:cNvCxnSpPr>
            <a:endCxn id="6" idx="1"/>
          </p:cNvCxnSpPr>
          <p:nvPr/>
        </p:nvCxnSpPr>
        <p:spPr bwMode="auto">
          <a:xfrm rot="5400000" flipH="1" flipV="1">
            <a:off x="1562100" y="3162300"/>
            <a:ext cx="609600" cy="533400"/>
          </a:xfrm>
          <a:prstGeom prst="curved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829300" y="31623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0" y="4495800"/>
            <a:ext cx="2362200" cy="461665"/>
          </a:xfrm>
          <a:prstGeom prst="rect">
            <a:avLst/>
          </a:prstGeom>
          <a:noFill/>
        </p:spPr>
        <p:txBody>
          <a:bodyPr wrap="square" rtlCol="0">
            <a:spAutoFit/>
          </a:bodyPr>
          <a:lstStyle/>
          <a:p>
            <a:r>
              <a:rPr lang="en-US" sz="2400" dirty="0" smtClean="0">
                <a:solidFill>
                  <a:srgbClr val="0000FF"/>
                </a:solidFill>
              </a:rPr>
              <a:t>“Hi bob”</a:t>
            </a:r>
            <a:endParaRPr lang="en-US" sz="2400" dirty="0">
              <a:solidFill>
                <a:srgbClr val="0000FF"/>
              </a:solidFill>
            </a:endParaRPr>
          </a:p>
        </p:txBody>
      </p:sp>
      <p:sp>
        <p:nvSpPr>
          <p:cNvPr id="14" name="TextBox 13"/>
          <p:cNvSpPr txBox="1"/>
          <p:nvPr/>
        </p:nvSpPr>
        <p:spPr>
          <a:xfrm>
            <a:off x="6477000" y="4495800"/>
            <a:ext cx="2362200" cy="461665"/>
          </a:xfrm>
          <a:prstGeom prst="rect">
            <a:avLst/>
          </a:prstGeom>
          <a:noFill/>
        </p:spPr>
        <p:txBody>
          <a:bodyPr wrap="square" rtlCol="0">
            <a:spAutoFit/>
          </a:bodyPr>
          <a:lstStyle/>
          <a:p>
            <a:r>
              <a:rPr lang="en-US" sz="2400" dirty="0" smtClean="0">
                <a:solidFill>
                  <a:srgbClr val="0000FF"/>
                </a:solidFill>
              </a:rPr>
              <a:t>I </a:t>
            </a:r>
            <a:r>
              <a:rPr lang="en-US" sz="2400" dirty="0" err="1" smtClean="0">
                <a:solidFill>
                  <a:srgbClr val="0000FF"/>
                </a:solidFill>
              </a:rPr>
              <a:t>baab</a:t>
            </a:r>
            <a:endParaRPr lang="en-US" sz="2400" dirty="0">
              <a:solidFill>
                <a:srgbClr val="0000FF"/>
              </a:solidFill>
            </a:endParaRPr>
          </a:p>
        </p:txBody>
      </p:sp>
    </p:spTree>
    <p:extLst>
      <p:ext uri="{BB962C8B-B14F-4D97-AF65-F5344CB8AC3E}">
        <p14:creationId xmlns:p14="http://schemas.microsoft.com/office/powerpoint/2010/main" val="39509539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a:t>
            </a:r>
            <a:endParaRPr lang="en-US" dirty="0"/>
          </a:p>
        </p:txBody>
      </p:sp>
      <p:pic>
        <p:nvPicPr>
          <p:cNvPr id="4" name="Picture 3"/>
          <p:cNvPicPr>
            <a:picLocks noChangeAspect="1"/>
          </p:cNvPicPr>
          <p:nvPr/>
        </p:nvPicPr>
        <p:blipFill>
          <a:blip r:embed="rId2"/>
          <a:stretch>
            <a:fillRect/>
          </a:stretch>
        </p:blipFill>
        <p:spPr>
          <a:xfrm>
            <a:off x="5638800" y="2209800"/>
            <a:ext cx="2946400" cy="2006600"/>
          </a:xfrm>
          <a:prstGeom prst="rect">
            <a:avLst/>
          </a:prstGeom>
        </p:spPr>
      </p:pic>
      <p:pic>
        <p:nvPicPr>
          <p:cNvPr id="5" name="Picture 4"/>
          <p:cNvPicPr>
            <a:picLocks noChangeAspect="1"/>
          </p:cNvPicPr>
          <p:nvPr/>
        </p:nvPicPr>
        <p:blipFill>
          <a:blip r:embed="rId3"/>
          <a:stretch>
            <a:fillRect/>
          </a:stretch>
        </p:blipFill>
        <p:spPr>
          <a:xfrm>
            <a:off x="533400" y="2819400"/>
            <a:ext cx="1257300" cy="1409700"/>
          </a:xfrm>
          <a:prstGeom prst="rect">
            <a:avLst/>
          </a:prstGeom>
        </p:spPr>
      </p:pic>
      <p:sp>
        <p:nvSpPr>
          <p:cNvPr id="6" name="Rectangle 5"/>
          <p:cNvSpPr/>
          <p:nvPr/>
        </p:nvSpPr>
        <p:spPr bwMode="auto">
          <a:xfrm>
            <a:off x="2133600" y="28956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cxnSp>
        <p:nvCxnSpPr>
          <p:cNvPr id="8" name="Curved Connector 7"/>
          <p:cNvCxnSpPr>
            <a:endCxn id="6" idx="1"/>
          </p:cNvCxnSpPr>
          <p:nvPr/>
        </p:nvCxnSpPr>
        <p:spPr bwMode="auto">
          <a:xfrm rot="5400000" flipH="1" flipV="1">
            <a:off x="1562100" y="3162300"/>
            <a:ext cx="609600" cy="533400"/>
          </a:xfrm>
          <a:prstGeom prst="curved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829300" y="31623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0" y="4495800"/>
            <a:ext cx="2362200" cy="461665"/>
          </a:xfrm>
          <a:prstGeom prst="rect">
            <a:avLst/>
          </a:prstGeom>
          <a:noFill/>
        </p:spPr>
        <p:txBody>
          <a:bodyPr wrap="square" rtlCol="0">
            <a:spAutoFit/>
          </a:bodyPr>
          <a:lstStyle/>
          <a:p>
            <a:r>
              <a:rPr lang="en-US" sz="2400" dirty="0" smtClean="0">
                <a:solidFill>
                  <a:srgbClr val="0000FF"/>
                </a:solidFill>
              </a:rPr>
              <a:t>“Hi bob”</a:t>
            </a:r>
            <a:endParaRPr lang="en-US" sz="2400" dirty="0">
              <a:solidFill>
                <a:srgbClr val="0000FF"/>
              </a:solidFill>
            </a:endParaRPr>
          </a:p>
        </p:txBody>
      </p:sp>
      <p:sp>
        <p:nvSpPr>
          <p:cNvPr id="14" name="TextBox 13"/>
          <p:cNvSpPr txBox="1"/>
          <p:nvPr/>
        </p:nvSpPr>
        <p:spPr>
          <a:xfrm>
            <a:off x="6477000" y="4495800"/>
            <a:ext cx="2362200" cy="461665"/>
          </a:xfrm>
          <a:prstGeom prst="rect">
            <a:avLst/>
          </a:prstGeom>
          <a:noFill/>
        </p:spPr>
        <p:txBody>
          <a:bodyPr wrap="square" rtlCol="0">
            <a:spAutoFit/>
          </a:bodyPr>
          <a:lstStyle/>
          <a:p>
            <a:r>
              <a:rPr lang="en-US" sz="2400" dirty="0" smtClean="0">
                <a:solidFill>
                  <a:srgbClr val="0000FF"/>
                </a:solidFill>
              </a:rPr>
              <a:t>I </a:t>
            </a:r>
            <a:r>
              <a:rPr lang="en-US" sz="2400" dirty="0" err="1" smtClean="0">
                <a:solidFill>
                  <a:srgbClr val="0000FF"/>
                </a:solidFill>
              </a:rPr>
              <a:t>baab</a:t>
            </a:r>
            <a:endParaRPr lang="en-US" sz="2400" dirty="0">
              <a:solidFill>
                <a:srgbClr val="0000FF"/>
              </a:solidFill>
            </a:endParaRPr>
          </a:p>
        </p:txBody>
      </p:sp>
      <p:sp>
        <p:nvSpPr>
          <p:cNvPr id="10" name="TextBox 9"/>
          <p:cNvSpPr txBox="1"/>
          <p:nvPr/>
        </p:nvSpPr>
        <p:spPr>
          <a:xfrm>
            <a:off x="2667000" y="4419600"/>
            <a:ext cx="3048000" cy="923330"/>
          </a:xfrm>
          <a:prstGeom prst="rect">
            <a:avLst/>
          </a:prstGeom>
          <a:noFill/>
        </p:spPr>
        <p:txBody>
          <a:bodyPr wrap="square" rtlCol="0">
            <a:spAutoFit/>
          </a:bodyPr>
          <a:lstStyle/>
          <a:p>
            <a:pPr algn="l">
              <a:buFontTx/>
              <a:buChar char="-"/>
            </a:pPr>
            <a:r>
              <a:rPr lang="en-US" dirty="0" smtClean="0"/>
              <a:t>‘H’s often get dropped</a:t>
            </a:r>
          </a:p>
          <a:p>
            <a:pPr algn="l">
              <a:buFontTx/>
              <a:buChar char="-"/>
            </a:pPr>
            <a:r>
              <a:rPr lang="en-US" dirty="0" smtClean="0"/>
              <a:t> ‘</a:t>
            </a:r>
            <a:r>
              <a:rPr lang="en-US" dirty="0" err="1" smtClean="0"/>
              <a:t>o’s</a:t>
            </a:r>
            <a:r>
              <a:rPr lang="en-US" dirty="0" smtClean="0"/>
              <a:t> go to ‘</a:t>
            </a:r>
            <a:r>
              <a:rPr lang="en-US" dirty="0" err="1" smtClean="0"/>
              <a:t>aa</a:t>
            </a:r>
            <a:r>
              <a:rPr lang="en-US" dirty="0" smtClean="0"/>
              <a:t>’ sometimes</a:t>
            </a:r>
          </a:p>
          <a:p>
            <a:pPr algn="l">
              <a:buFontTx/>
              <a:buChar char="-"/>
            </a:pPr>
            <a:r>
              <a:rPr lang="en-US" dirty="0" smtClean="0"/>
              <a:t> …</a:t>
            </a:r>
          </a:p>
        </p:txBody>
      </p:sp>
    </p:spTree>
    <p:extLst>
      <p:ext uri="{BB962C8B-B14F-4D97-AF65-F5344CB8AC3E}">
        <p14:creationId xmlns:p14="http://schemas.microsoft.com/office/powerpoint/2010/main" val="22165890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a:t>
            </a:r>
            <a:endParaRPr lang="en-US" dirty="0"/>
          </a:p>
        </p:txBody>
      </p:sp>
      <p:pic>
        <p:nvPicPr>
          <p:cNvPr id="4" name="Picture 3"/>
          <p:cNvPicPr>
            <a:picLocks noChangeAspect="1"/>
          </p:cNvPicPr>
          <p:nvPr/>
        </p:nvPicPr>
        <p:blipFill>
          <a:blip r:embed="rId2"/>
          <a:stretch>
            <a:fillRect/>
          </a:stretch>
        </p:blipFill>
        <p:spPr>
          <a:xfrm>
            <a:off x="5638800" y="2209800"/>
            <a:ext cx="2946400" cy="2006600"/>
          </a:xfrm>
          <a:prstGeom prst="rect">
            <a:avLst/>
          </a:prstGeom>
        </p:spPr>
      </p:pic>
      <p:pic>
        <p:nvPicPr>
          <p:cNvPr id="5" name="Picture 4"/>
          <p:cNvPicPr>
            <a:picLocks noChangeAspect="1"/>
          </p:cNvPicPr>
          <p:nvPr/>
        </p:nvPicPr>
        <p:blipFill>
          <a:blip r:embed="rId3"/>
          <a:stretch>
            <a:fillRect/>
          </a:stretch>
        </p:blipFill>
        <p:spPr>
          <a:xfrm>
            <a:off x="533400" y="2819400"/>
            <a:ext cx="1257300" cy="1409700"/>
          </a:xfrm>
          <a:prstGeom prst="rect">
            <a:avLst/>
          </a:prstGeom>
        </p:spPr>
      </p:pic>
      <p:sp>
        <p:nvSpPr>
          <p:cNvPr id="6" name="Rectangle 5"/>
          <p:cNvSpPr/>
          <p:nvPr/>
        </p:nvSpPr>
        <p:spPr bwMode="auto">
          <a:xfrm>
            <a:off x="2133600" y="28956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cxnSp>
        <p:nvCxnSpPr>
          <p:cNvPr id="8" name="Curved Connector 7"/>
          <p:cNvCxnSpPr>
            <a:endCxn id="6" idx="1"/>
          </p:cNvCxnSpPr>
          <p:nvPr/>
        </p:nvCxnSpPr>
        <p:spPr bwMode="auto">
          <a:xfrm rot="5400000" flipH="1" flipV="1">
            <a:off x="1562100" y="3162300"/>
            <a:ext cx="609600" cy="533400"/>
          </a:xfrm>
          <a:prstGeom prst="curved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829300" y="31623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0" y="4495800"/>
            <a:ext cx="2362200" cy="461665"/>
          </a:xfrm>
          <a:prstGeom prst="rect">
            <a:avLst/>
          </a:prstGeom>
          <a:noFill/>
        </p:spPr>
        <p:txBody>
          <a:bodyPr wrap="square" rtlCol="0">
            <a:spAutoFit/>
          </a:bodyPr>
          <a:lstStyle/>
          <a:p>
            <a:r>
              <a:rPr lang="en-US" sz="2400" dirty="0" smtClean="0">
                <a:solidFill>
                  <a:srgbClr val="0000FF"/>
                </a:solidFill>
              </a:rPr>
              <a:t>“Hi bob”</a:t>
            </a:r>
            <a:endParaRPr lang="en-US" sz="2400" dirty="0">
              <a:solidFill>
                <a:srgbClr val="0000FF"/>
              </a:solidFill>
            </a:endParaRPr>
          </a:p>
        </p:txBody>
      </p:sp>
      <p:sp>
        <p:nvSpPr>
          <p:cNvPr id="14" name="TextBox 13"/>
          <p:cNvSpPr txBox="1"/>
          <p:nvPr/>
        </p:nvSpPr>
        <p:spPr>
          <a:xfrm>
            <a:off x="6477000" y="4495800"/>
            <a:ext cx="2362200" cy="461665"/>
          </a:xfrm>
          <a:prstGeom prst="rect">
            <a:avLst/>
          </a:prstGeom>
          <a:noFill/>
        </p:spPr>
        <p:txBody>
          <a:bodyPr wrap="square" rtlCol="0">
            <a:spAutoFit/>
          </a:bodyPr>
          <a:lstStyle/>
          <a:p>
            <a:r>
              <a:rPr lang="en-US" sz="2400" dirty="0" smtClean="0">
                <a:solidFill>
                  <a:srgbClr val="0000FF"/>
                </a:solidFill>
              </a:rPr>
              <a:t>I </a:t>
            </a:r>
            <a:r>
              <a:rPr lang="en-US" sz="2400" dirty="0" err="1" smtClean="0">
                <a:solidFill>
                  <a:srgbClr val="0000FF"/>
                </a:solidFill>
              </a:rPr>
              <a:t>baab</a:t>
            </a:r>
            <a:endParaRPr lang="en-US" sz="2400" dirty="0">
              <a:solidFill>
                <a:srgbClr val="0000FF"/>
              </a:solidFill>
            </a:endParaRPr>
          </a:p>
        </p:txBody>
      </p:sp>
      <p:sp>
        <p:nvSpPr>
          <p:cNvPr id="10" name="TextBox 9"/>
          <p:cNvSpPr txBox="1"/>
          <p:nvPr/>
        </p:nvSpPr>
        <p:spPr>
          <a:xfrm>
            <a:off x="2667000" y="4419600"/>
            <a:ext cx="2667000" cy="923330"/>
          </a:xfrm>
          <a:prstGeom prst="rect">
            <a:avLst/>
          </a:prstGeom>
          <a:noFill/>
        </p:spPr>
        <p:txBody>
          <a:bodyPr wrap="square" rtlCol="0">
            <a:spAutoFit/>
          </a:bodyPr>
          <a:lstStyle/>
          <a:p>
            <a:pPr algn="l">
              <a:buFontTx/>
              <a:buChar char="-"/>
            </a:pPr>
            <a:r>
              <a:rPr lang="en-US" dirty="0" smtClean="0"/>
              <a:t>‘H’s often get dropped</a:t>
            </a:r>
          </a:p>
          <a:p>
            <a:pPr algn="l">
              <a:buFontTx/>
              <a:buChar char="-"/>
            </a:pPr>
            <a:r>
              <a:rPr lang="en-US" dirty="0" smtClean="0"/>
              <a:t> ‘</a:t>
            </a:r>
            <a:r>
              <a:rPr lang="en-US" dirty="0" err="1" smtClean="0"/>
              <a:t>o’s</a:t>
            </a:r>
            <a:r>
              <a:rPr lang="en-US" dirty="0" smtClean="0"/>
              <a:t> go to a sometimes</a:t>
            </a:r>
          </a:p>
          <a:p>
            <a:pPr algn="l">
              <a:buFontTx/>
              <a:buChar char="-"/>
            </a:pPr>
            <a:r>
              <a:rPr lang="en-US" dirty="0" smtClean="0"/>
              <a:t> …</a:t>
            </a:r>
          </a:p>
        </p:txBody>
      </p:sp>
      <p:sp>
        <p:nvSpPr>
          <p:cNvPr id="13" name="TextBox 12"/>
          <p:cNvSpPr txBox="1"/>
          <p:nvPr/>
        </p:nvSpPr>
        <p:spPr>
          <a:xfrm>
            <a:off x="6477000" y="5786735"/>
            <a:ext cx="2362200" cy="461665"/>
          </a:xfrm>
          <a:prstGeom prst="rect">
            <a:avLst/>
          </a:prstGeom>
          <a:noFill/>
        </p:spPr>
        <p:txBody>
          <a:bodyPr wrap="square" rtlCol="0">
            <a:spAutoFit/>
          </a:bodyPr>
          <a:lstStyle/>
          <a:p>
            <a:r>
              <a:rPr lang="en-US" sz="2400" dirty="0" smtClean="0">
                <a:solidFill>
                  <a:srgbClr val="0000FF"/>
                </a:solidFill>
              </a:rPr>
              <a:t>Hi bob</a:t>
            </a:r>
            <a:endParaRPr lang="en-US" sz="2400" dirty="0">
              <a:solidFill>
                <a:srgbClr val="0000FF"/>
              </a:solidFill>
            </a:endParaRPr>
          </a:p>
        </p:txBody>
      </p:sp>
      <p:sp>
        <p:nvSpPr>
          <p:cNvPr id="15" name="Right Arrow 14"/>
          <p:cNvSpPr/>
          <p:nvPr/>
        </p:nvSpPr>
        <p:spPr bwMode="auto">
          <a:xfrm rot="839063">
            <a:off x="5162101" y="5339257"/>
            <a:ext cx="1913073" cy="3014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6" name="Right Arrow 15"/>
          <p:cNvSpPr/>
          <p:nvPr/>
        </p:nvSpPr>
        <p:spPr bwMode="auto">
          <a:xfrm rot="5400000">
            <a:off x="7198038" y="5298762"/>
            <a:ext cx="784567" cy="24544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Tree>
    <p:extLst>
      <p:ext uri="{BB962C8B-B14F-4D97-AF65-F5344CB8AC3E}">
        <p14:creationId xmlns:p14="http://schemas.microsoft.com/office/powerpoint/2010/main" val="27414776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91200" y="381000"/>
            <a:ext cx="2946400" cy="2006600"/>
          </a:xfrm>
          <a:prstGeom prst="rect">
            <a:avLst/>
          </a:prstGeom>
        </p:spPr>
      </p:pic>
      <p:pic>
        <p:nvPicPr>
          <p:cNvPr id="5" name="Picture 4"/>
          <p:cNvPicPr>
            <a:picLocks noChangeAspect="1"/>
          </p:cNvPicPr>
          <p:nvPr/>
        </p:nvPicPr>
        <p:blipFill>
          <a:blip r:embed="rId3"/>
          <a:stretch>
            <a:fillRect/>
          </a:stretch>
        </p:blipFill>
        <p:spPr>
          <a:xfrm>
            <a:off x="685800" y="990600"/>
            <a:ext cx="1257300" cy="1409700"/>
          </a:xfrm>
          <a:prstGeom prst="rect">
            <a:avLst/>
          </a:prstGeom>
        </p:spPr>
      </p:pic>
      <p:cxnSp>
        <p:nvCxnSpPr>
          <p:cNvPr id="8" name="Curved Connector 7"/>
          <p:cNvCxnSpPr/>
          <p:nvPr/>
        </p:nvCxnSpPr>
        <p:spPr bwMode="auto">
          <a:xfrm rot="5400000" flipH="1" flipV="1">
            <a:off x="1676400" y="1371600"/>
            <a:ext cx="609600" cy="4572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981700" y="13335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smtClean="0"/>
              <a:t>Noisy channel</a:t>
            </a:r>
            <a:endParaRPr lang="en-US" dirty="0"/>
          </a:p>
        </p:txBody>
      </p:sp>
      <p:sp>
        <p:nvSpPr>
          <p:cNvPr id="6" name="Rectangle 5"/>
          <p:cNvSpPr/>
          <p:nvPr/>
        </p:nvSpPr>
        <p:spPr bwMode="auto">
          <a:xfrm>
            <a:off x="1371600" y="2819400"/>
            <a:ext cx="6096000" cy="1752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6" name="TextBox 15"/>
          <p:cNvSpPr txBox="1"/>
          <p:nvPr/>
        </p:nvSpPr>
        <p:spPr>
          <a:xfrm>
            <a:off x="3657600" y="3191470"/>
            <a:ext cx="1524000" cy="1015663"/>
          </a:xfrm>
          <a:prstGeom prst="rect">
            <a:avLst/>
          </a:prstGeom>
          <a:noFill/>
        </p:spPr>
        <p:txBody>
          <a:bodyPr wrap="square" rtlCol="0">
            <a:spAutoFit/>
          </a:bodyPr>
          <a:lstStyle/>
          <a:p>
            <a:r>
              <a:rPr lang="en-US" sz="6000" dirty="0" smtClean="0">
                <a:solidFill>
                  <a:srgbClr val="FF0000"/>
                </a:solidFill>
              </a:rPr>
              <a:t>?</a:t>
            </a:r>
            <a:endParaRPr lang="en-US" sz="6000" dirty="0">
              <a:solidFill>
                <a:srgbClr val="FF0000"/>
              </a:solidFill>
            </a:endParaRPr>
          </a:p>
        </p:txBody>
      </p:sp>
      <p:sp>
        <p:nvSpPr>
          <p:cNvPr id="17" name="TextBox 16"/>
          <p:cNvSpPr txBox="1"/>
          <p:nvPr/>
        </p:nvSpPr>
        <p:spPr>
          <a:xfrm>
            <a:off x="1447800" y="4953000"/>
            <a:ext cx="6477000" cy="1569660"/>
          </a:xfrm>
          <a:prstGeom prst="rect">
            <a:avLst/>
          </a:prstGeom>
          <a:noFill/>
        </p:spPr>
        <p:txBody>
          <a:bodyPr wrap="square" rtlCol="0">
            <a:spAutoFit/>
          </a:bodyPr>
          <a:lstStyle/>
          <a:p>
            <a:r>
              <a:rPr lang="en-US" sz="2400" dirty="0" smtClean="0">
                <a:solidFill>
                  <a:srgbClr val="0000FF"/>
                </a:solidFill>
              </a:rPr>
              <a:t>Sometime, we don’t know what goes on or we only have a rough guess…</a:t>
            </a:r>
          </a:p>
          <a:p>
            <a:endParaRPr lang="en-US" sz="2400" dirty="0" smtClean="0">
              <a:solidFill>
                <a:srgbClr val="0000FF"/>
              </a:solidFill>
            </a:endParaRPr>
          </a:p>
          <a:p>
            <a:r>
              <a:rPr lang="en-US" sz="2400" dirty="0" smtClean="0">
                <a:solidFill>
                  <a:srgbClr val="FF0000"/>
                </a:solidFill>
              </a:rPr>
              <a:t>What then?</a:t>
            </a:r>
            <a:endParaRPr lang="en-US" sz="2400" dirty="0">
              <a:solidFill>
                <a:srgbClr val="FF0000"/>
              </a:solidFill>
            </a:endParaRPr>
          </a:p>
        </p:txBody>
      </p:sp>
    </p:spTree>
    <p:extLst>
      <p:ext uri="{BB962C8B-B14F-4D97-AF65-F5344CB8AC3E}">
        <p14:creationId xmlns:p14="http://schemas.microsoft.com/office/powerpoint/2010/main" val="9227485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91200" y="381000"/>
            <a:ext cx="2946400" cy="2006600"/>
          </a:xfrm>
          <a:prstGeom prst="rect">
            <a:avLst/>
          </a:prstGeom>
        </p:spPr>
      </p:pic>
      <p:pic>
        <p:nvPicPr>
          <p:cNvPr id="5" name="Picture 4"/>
          <p:cNvPicPr>
            <a:picLocks noChangeAspect="1"/>
          </p:cNvPicPr>
          <p:nvPr/>
        </p:nvPicPr>
        <p:blipFill>
          <a:blip r:embed="rId3"/>
          <a:stretch>
            <a:fillRect/>
          </a:stretch>
        </p:blipFill>
        <p:spPr>
          <a:xfrm>
            <a:off x="685800" y="990600"/>
            <a:ext cx="1257300" cy="1409700"/>
          </a:xfrm>
          <a:prstGeom prst="rect">
            <a:avLst/>
          </a:prstGeom>
        </p:spPr>
      </p:pic>
      <p:cxnSp>
        <p:nvCxnSpPr>
          <p:cNvPr id="8" name="Curved Connector 7"/>
          <p:cNvCxnSpPr/>
          <p:nvPr/>
        </p:nvCxnSpPr>
        <p:spPr bwMode="auto">
          <a:xfrm rot="5400000" flipH="1" flipV="1">
            <a:off x="1676400" y="1371600"/>
            <a:ext cx="609600" cy="4572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981700" y="13335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smtClean="0"/>
              <a:t>Noisy channel</a:t>
            </a:r>
            <a:endParaRPr lang="en-US" dirty="0"/>
          </a:p>
        </p:txBody>
      </p:sp>
      <p:sp>
        <p:nvSpPr>
          <p:cNvPr id="6" name="Rectangle 5"/>
          <p:cNvSpPr/>
          <p:nvPr/>
        </p:nvSpPr>
        <p:spPr bwMode="auto">
          <a:xfrm>
            <a:off x="1371600" y="2819400"/>
            <a:ext cx="6096000" cy="1752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6" name="TextBox 15"/>
          <p:cNvSpPr txBox="1"/>
          <p:nvPr/>
        </p:nvSpPr>
        <p:spPr>
          <a:xfrm>
            <a:off x="3657600" y="3191470"/>
            <a:ext cx="1524000" cy="1015663"/>
          </a:xfrm>
          <a:prstGeom prst="rect">
            <a:avLst/>
          </a:prstGeom>
          <a:noFill/>
        </p:spPr>
        <p:txBody>
          <a:bodyPr wrap="square" rtlCol="0">
            <a:spAutoFit/>
          </a:bodyPr>
          <a:lstStyle/>
          <a:p>
            <a:r>
              <a:rPr lang="en-US" sz="6000" dirty="0" smtClean="0">
                <a:solidFill>
                  <a:srgbClr val="FF0000"/>
                </a:solidFill>
              </a:rPr>
              <a:t>?</a:t>
            </a:r>
            <a:endParaRPr lang="en-US" sz="6000" dirty="0">
              <a:solidFill>
                <a:srgbClr val="FF0000"/>
              </a:solidFill>
            </a:endParaRPr>
          </a:p>
        </p:txBody>
      </p:sp>
      <p:sp>
        <p:nvSpPr>
          <p:cNvPr id="17" name="TextBox 16"/>
          <p:cNvSpPr txBox="1"/>
          <p:nvPr/>
        </p:nvSpPr>
        <p:spPr>
          <a:xfrm>
            <a:off x="1447800" y="4724400"/>
            <a:ext cx="6477000" cy="461665"/>
          </a:xfrm>
          <a:prstGeom prst="rect">
            <a:avLst/>
          </a:prstGeom>
          <a:noFill/>
        </p:spPr>
        <p:txBody>
          <a:bodyPr wrap="square" rtlCol="0">
            <a:spAutoFit/>
          </a:bodyPr>
          <a:lstStyle/>
          <a:p>
            <a:r>
              <a:rPr lang="en-US" sz="2400" dirty="0" smtClean="0">
                <a:solidFill>
                  <a:srgbClr val="0000FF"/>
                </a:solidFill>
              </a:rPr>
              <a:t>A data driven approach</a:t>
            </a:r>
            <a:endParaRPr lang="en-US" sz="2400" dirty="0">
              <a:solidFill>
                <a:srgbClr val="0000FF"/>
              </a:solidFill>
            </a:endParaRPr>
          </a:p>
        </p:txBody>
      </p:sp>
      <p:sp>
        <p:nvSpPr>
          <p:cNvPr id="10" name="TextBox 9"/>
          <p:cNvSpPr txBox="1"/>
          <p:nvPr/>
        </p:nvSpPr>
        <p:spPr>
          <a:xfrm>
            <a:off x="-533400" y="2895600"/>
            <a:ext cx="2362200" cy="1569660"/>
          </a:xfrm>
          <a:prstGeom prst="rect">
            <a:avLst/>
          </a:prstGeom>
          <a:noFill/>
        </p:spPr>
        <p:txBody>
          <a:bodyPr wrap="square" rtlCol="0">
            <a:spAutoFit/>
          </a:bodyPr>
          <a:lstStyle/>
          <a:p>
            <a:r>
              <a:rPr lang="en-US" sz="2400" dirty="0" smtClean="0">
                <a:solidFill>
                  <a:srgbClr val="0000FF"/>
                </a:solidFill>
              </a:rPr>
              <a:t>“Hi bob”</a:t>
            </a:r>
          </a:p>
          <a:p>
            <a:r>
              <a:rPr lang="en-US" sz="2400" dirty="0" smtClean="0">
                <a:solidFill>
                  <a:srgbClr val="0000FF"/>
                </a:solidFill>
              </a:rPr>
              <a:t>“hello”</a:t>
            </a:r>
          </a:p>
          <a:p>
            <a:r>
              <a:rPr lang="en-US" sz="2400" dirty="0" smtClean="0">
                <a:solidFill>
                  <a:srgbClr val="0000FF"/>
                </a:solidFill>
              </a:rPr>
              <a:t>“banana”</a:t>
            </a:r>
          </a:p>
          <a:p>
            <a:r>
              <a:rPr lang="en-US" sz="2400" dirty="0" smtClean="0">
                <a:solidFill>
                  <a:srgbClr val="0000FF"/>
                </a:solidFill>
              </a:rPr>
              <a:t>…</a:t>
            </a:r>
            <a:endParaRPr lang="en-US" sz="2400" dirty="0">
              <a:solidFill>
                <a:srgbClr val="0000FF"/>
              </a:solidFill>
            </a:endParaRPr>
          </a:p>
        </p:txBody>
      </p:sp>
      <p:sp>
        <p:nvSpPr>
          <p:cNvPr id="12" name="TextBox 11"/>
          <p:cNvSpPr txBox="1"/>
          <p:nvPr/>
        </p:nvSpPr>
        <p:spPr>
          <a:xfrm>
            <a:off x="7010400" y="2895600"/>
            <a:ext cx="2362200" cy="1569660"/>
          </a:xfrm>
          <a:prstGeom prst="rect">
            <a:avLst/>
          </a:prstGeom>
          <a:noFill/>
        </p:spPr>
        <p:txBody>
          <a:bodyPr wrap="square" rtlCol="0">
            <a:spAutoFit/>
          </a:bodyPr>
          <a:lstStyle/>
          <a:p>
            <a:r>
              <a:rPr lang="en-US" sz="2400" dirty="0" smtClean="0">
                <a:solidFill>
                  <a:srgbClr val="0000FF"/>
                </a:solidFill>
              </a:rPr>
              <a:t>“I </a:t>
            </a:r>
            <a:r>
              <a:rPr lang="en-US" sz="2400" dirty="0" err="1" smtClean="0">
                <a:solidFill>
                  <a:srgbClr val="0000FF"/>
                </a:solidFill>
              </a:rPr>
              <a:t>baab</a:t>
            </a:r>
            <a:r>
              <a:rPr lang="en-US" sz="2400" dirty="0" smtClean="0">
                <a:solidFill>
                  <a:srgbClr val="0000FF"/>
                </a:solidFill>
              </a:rPr>
              <a:t>”</a:t>
            </a:r>
          </a:p>
          <a:p>
            <a:r>
              <a:rPr lang="en-US" sz="2400" dirty="0" smtClean="0">
                <a:solidFill>
                  <a:srgbClr val="0000FF"/>
                </a:solidFill>
              </a:rPr>
              <a:t>“</a:t>
            </a:r>
            <a:r>
              <a:rPr lang="en-US" sz="2400" dirty="0" err="1" smtClean="0">
                <a:solidFill>
                  <a:srgbClr val="0000FF"/>
                </a:solidFill>
              </a:rPr>
              <a:t>ello</a:t>
            </a:r>
            <a:r>
              <a:rPr lang="en-US" sz="2400" dirty="0" smtClean="0">
                <a:solidFill>
                  <a:srgbClr val="0000FF"/>
                </a:solidFill>
              </a:rPr>
              <a:t>”</a:t>
            </a:r>
          </a:p>
          <a:p>
            <a:r>
              <a:rPr lang="en-US" sz="2400" dirty="0" smtClean="0">
                <a:solidFill>
                  <a:srgbClr val="0000FF"/>
                </a:solidFill>
              </a:rPr>
              <a:t>“banana”</a:t>
            </a:r>
          </a:p>
          <a:p>
            <a:r>
              <a:rPr lang="en-US" sz="2400" dirty="0" smtClean="0">
                <a:solidFill>
                  <a:srgbClr val="0000FF"/>
                </a:solidFill>
              </a:rPr>
              <a:t>…</a:t>
            </a:r>
            <a:endParaRPr lang="en-US" sz="2400" dirty="0">
              <a:solidFill>
                <a:srgbClr val="0000FF"/>
              </a:solidFill>
            </a:endParaRPr>
          </a:p>
        </p:txBody>
      </p:sp>
      <p:sp>
        <p:nvSpPr>
          <p:cNvPr id="13" name="TextBox 12"/>
          <p:cNvSpPr txBox="1"/>
          <p:nvPr/>
        </p:nvSpPr>
        <p:spPr>
          <a:xfrm>
            <a:off x="2514600" y="5410200"/>
            <a:ext cx="4724400" cy="646331"/>
          </a:xfrm>
          <a:prstGeom prst="rect">
            <a:avLst/>
          </a:prstGeom>
          <a:noFill/>
        </p:spPr>
        <p:txBody>
          <a:bodyPr wrap="square" rtlCol="0">
            <a:spAutoFit/>
          </a:bodyPr>
          <a:lstStyle/>
          <a:p>
            <a:r>
              <a:rPr lang="en-US" dirty="0" smtClean="0"/>
              <a:t>Send a bunch of data through where we know what is being sent</a:t>
            </a:r>
            <a:endParaRPr lang="en-US" dirty="0"/>
          </a:p>
        </p:txBody>
      </p:sp>
    </p:spTree>
    <p:extLst>
      <p:ext uri="{BB962C8B-B14F-4D97-AF65-F5344CB8AC3E}">
        <p14:creationId xmlns:p14="http://schemas.microsoft.com/office/powerpoint/2010/main" val="26511893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dirty="0"/>
              <a:t>Language translation</a:t>
            </a:r>
          </a:p>
        </p:txBody>
      </p:sp>
      <p:pic>
        <p:nvPicPr>
          <p:cNvPr id="386051" name="Picture 3" descr="chihuahua"/>
          <p:cNvPicPr>
            <a:picLocks noChangeAspect="1" noChangeArrowheads="1"/>
          </p:cNvPicPr>
          <p:nvPr/>
        </p:nvPicPr>
        <p:blipFill>
          <a:blip r:embed="rId3"/>
          <a:srcRect/>
          <a:stretch>
            <a:fillRect/>
          </a:stretch>
        </p:blipFill>
        <p:spPr bwMode="auto">
          <a:xfrm>
            <a:off x="685800" y="2743200"/>
            <a:ext cx="2057400" cy="2057400"/>
          </a:xfrm>
          <a:prstGeom prst="rect">
            <a:avLst/>
          </a:prstGeom>
          <a:noFill/>
        </p:spPr>
      </p:pic>
      <p:pic>
        <p:nvPicPr>
          <p:cNvPr id="386052" name="Picture 4" descr="talk_circle"/>
          <p:cNvPicPr>
            <a:picLocks noChangeAspect="1" noChangeArrowheads="1"/>
          </p:cNvPicPr>
          <p:nvPr/>
        </p:nvPicPr>
        <p:blipFill>
          <a:blip r:embed="rId4"/>
          <a:srcRect/>
          <a:stretch>
            <a:fillRect/>
          </a:stretch>
        </p:blipFill>
        <p:spPr bwMode="auto">
          <a:xfrm>
            <a:off x="2667000" y="1905000"/>
            <a:ext cx="1943100" cy="1257300"/>
          </a:xfrm>
          <a:prstGeom prst="rect">
            <a:avLst/>
          </a:prstGeom>
          <a:noFill/>
        </p:spPr>
      </p:pic>
      <p:sp>
        <p:nvSpPr>
          <p:cNvPr id="386053" name="Text Box 5"/>
          <p:cNvSpPr txBox="1">
            <a:spLocks noChangeArrowheads="1"/>
          </p:cNvSpPr>
          <p:nvPr/>
        </p:nvSpPr>
        <p:spPr bwMode="auto">
          <a:xfrm>
            <a:off x="3048000" y="2133600"/>
            <a:ext cx="1524000" cy="76200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200" dirty="0" err="1">
                <a:latin typeface="Tahoma" pitchFamily="-111" charset="0"/>
              </a:rPr>
              <a:t>Yo</a:t>
            </a:r>
            <a:r>
              <a:rPr lang="en-US" sz="2200">
                <a:latin typeface="Tahoma" pitchFamily="-111" charset="0"/>
              </a:rPr>
              <a:t> quiero Taco Bell</a:t>
            </a:r>
          </a:p>
        </p:txBody>
      </p:sp>
      <p:pic>
        <p:nvPicPr>
          <p:cNvPr id="386054" name="Picture 6" descr="spanish flag"/>
          <p:cNvPicPr>
            <a:picLocks noChangeAspect="1" noChangeArrowheads="1"/>
          </p:cNvPicPr>
          <p:nvPr/>
        </p:nvPicPr>
        <p:blipFill>
          <a:blip r:embed="rId5"/>
          <a:srcRect/>
          <a:stretch>
            <a:fillRect/>
          </a:stretch>
        </p:blipFill>
        <p:spPr bwMode="auto">
          <a:xfrm>
            <a:off x="838200" y="5181600"/>
            <a:ext cx="1562100" cy="952500"/>
          </a:xfrm>
          <a:prstGeom prst="rect">
            <a:avLst/>
          </a:prstGeom>
          <a:noFill/>
        </p:spPr>
      </p:pic>
      <p:pic>
        <p:nvPicPr>
          <p:cNvPr id="386055" name="Picture 7" descr="confused"/>
          <p:cNvPicPr>
            <a:picLocks noChangeAspect="1" noChangeArrowheads="1"/>
          </p:cNvPicPr>
          <p:nvPr/>
        </p:nvPicPr>
        <p:blipFill>
          <a:blip r:embed="rId6"/>
          <a:srcRect/>
          <a:stretch>
            <a:fillRect/>
          </a:stretch>
        </p:blipFill>
        <p:spPr bwMode="auto">
          <a:xfrm>
            <a:off x="5715000" y="1905000"/>
            <a:ext cx="1689100" cy="3124200"/>
          </a:xfrm>
          <a:prstGeom prst="rect">
            <a:avLst/>
          </a:prstGeom>
          <a:noFill/>
        </p:spPr>
      </p:pic>
      <p:pic>
        <p:nvPicPr>
          <p:cNvPr id="386056" name="Picture 8" descr="american flag"/>
          <p:cNvPicPr>
            <a:picLocks noChangeAspect="1" noChangeArrowheads="1"/>
          </p:cNvPicPr>
          <p:nvPr/>
        </p:nvPicPr>
        <p:blipFill>
          <a:blip r:embed="rId7"/>
          <a:srcRect/>
          <a:stretch>
            <a:fillRect/>
          </a:stretch>
        </p:blipFill>
        <p:spPr bwMode="auto">
          <a:xfrm>
            <a:off x="6096000" y="5105400"/>
            <a:ext cx="1536700" cy="10033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91200" y="381000"/>
            <a:ext cx="2946400" cy="2006600"/>
          </a:xfrm>
          <a:prstGeom prst="rect">
            <a:avLst/>
          </a:prstGeom>
        </p:spPr>
      </p:pic>
      <p:pic>
        <p:nvPicPr>
          <p:cNvPr id="5" name="Picture 4"/>
          <p:cNvPicPr>
            <a:picLocks noChangeAspect="1"/>
          </p:cNvPicPr>
          <p:nvPr/>
        </p:nvPicPr>
        <p:blipFill>
          <a:blip r:embed="rId3"/>
          <a:stretch>
            <a:fillRect/>
          </a:stretch>
        </p:blipFill>
        <p:spPr>
          <a:xfrm>
            <a:off x="685800" y="990600"/>
            <a:ext cx="1257300" cy="1409700"/>
          </a:xfrm>
          <a:prstGeom prst="rect">
            <a:avLst/>
          </a:prstGeom>
        </p:spPr>
      </p:pic>
      <p:cxnSp>
        <p:nvCxnSpPr>
          <p:cNvPr id="8" name="Curved Connector 7"/>
          <p:cNvCxnSpPr/>
          <p:nvPr/>
        </p:nvCxnSpPr>
        <p:spPr bwMode="auto">
          <a:xfrm rot="5400000" flipH="1" flipV="1">
            <a:off x="1676400" y="1371600"/>
            <a:ext cx="609600" cy="4572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981700" y="13335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smtClean="0"/>
              <a:t>Noisy channel</a:t>
            </a:r>
            <a:endParaRPr lang="en-US" dirty="0"/>
          </a:p>
        </p:txBody>
      </p:sp>
      <p:sp>
        <p:nvSpPr>
          <p:cNvPr id="17" name="TextBox 16"/>
          <p:cNvSpPr txBox="1"/>
          <p:nvPr/>
        </p:nvSpPr>
        <p:spPr>
          <a:xfrm>
            <a:off x="1143000" y="4800600"/>
            <a:ext cx="6934200" cy="954107"/>
          </a:xfrm>
          <a:prstGeom prst="rect">
            <a:avLst/>
          </a:prstGeom>
          <a:noFill/>
        </p:spPr>
        <p:txBody>
          <a:bodyPr wrap="square" rtlCol="0">
            <a:spAutoFit/>
          </a:bodyPr>
          <a:lstStyle/>
          <a:p>
            <a:r>
              <a:rPr lang="en-US" sz="2800" dirty="0" smtClean="0">
                <a:solidFill>
                  <a:srgbClr val="008000"/>
                </a:solidFill>
              </a:rPr>
              <a:t>A data driven approach: learn a model of the types of transformations that occur</a:t>
            </a:r>
            <a:endParaRPr lang="en-US" sz="2800" dirty="0">
              <a:solidFill>
                <a:srgbClr val="008000"/>
              </a:solidFill>
            </a:endParaRPr>
          </a:p>
        </p:txBody>
      </p:sp>
      <p:sp>
        <p:nvSpPr>
          <p:cNvPr id="10" name="TextBox 9"/>
          <p:cNvSpPr txBox="1"/>
          <p:nvPr/>
        </p:nvSpPr>
        <p:spPr>
          <a:xfrm>
            <a:off x="685800" y="2895600"/>
            <a:ext cx="2362200" cy="1569660"/>
          </a:xfrm>
          <a:prstGeom prst="rect">
            <a:avLst/>
          </a:prstGeom>
          <a:noFill/>
        </p:spPr>
        <p:txBody>
          <a:bodyPr wrap="square" rtlCol="0">
            <a:spAutoFit/>
          </a:bodyPr>
          <a:lstStyle/>
          <a:p>
            <a:r>
              <a:rPr lang="en-US" sz="2400" dirty="0" smtClean="0">
                <a:solidFill>
                  <a:srgbClr val="0000FF"/>
                </a:solidFill>
              </a:rPr>
              <a:t>“Hi bob”</a:t>
            </a:r>
          </a:p>
          <a:p>
            <a:r>
              <a:rPr lang="en-US" sz="2400" dirty="0" smtClean="0">
                <a:solidFill>
                  <a:srgbClr val="0000FF"/>
                </a:solidFill>
              </a:rPr>
              <a:t>“hello”</a:t>
            </a:r>
          </a:p>
          <a:p>
            <a:r>
              <a:rPr lang="en-US" sz="2400" dirty="0" smtClean="0">
                <a:solidFill>
                  <a:srgbClr val="0000FF"/>
                </a:solidFill>
              </a:rPr>
              <a:t>“banana”</a:t>
            </a:r>
          </a:p>
          <a:p>
            <a:r>
              <a:rPr lang="en-US" sz="2400" dirty="0" smtClean="0">
                <a:solidFill>
                  <a:srgbClr val="0000FF"/>
                </a:solidFill>
              </a:rPr>
              <a:t>…</a:t>
            </a:r>
            <a:endParaRPr lang="en-US" sz="2400" dirty="0">
              <a:solidFill>
                <a:srgbClr val="0000FF"/>
              </a:solidFill>
            </a:endParaRPr>
          </a:p>
        </p:txBody>
      </p:sp>
      <p:sp>
        <p:nvSpPr>
          <p:cNvPr id="12" name="TextBox 11"/>
          <p:cNvSpPr txBox="1"/>
          <p:nvPr/>
        </p:nvSpPr>
        <p:spPr>
          <a:xfrm>
            <a:off x="3200400" y="2895600"/>
            <a:ext cx="2362200" cy="1569660"/>
          </a:xfrm>
          <a:prstGeom prst="rect">
            <a:avLst/>
          </a:prstGeom>
          <a:noFill/>
        </p:spPr>
        <p:txBody>
          <a:bodyPr wrap="square" rtlCol="0">
            <a:spAutoFit/>
          </a:bodyPr>
          <a:lstStyle/>
          <a:p>
            <a:r>
              <a:rPr lang="en-US" sz="2400" dirty="0" smtClean="0">
                <a:solidFill>
                  <a:srgbClr val="0000FF"/>
                </a:solidFill>
              </a:rPr>
              <a:t>“I </a:t>
            </a:r>
            <a:r>
              <a:rPr lang="en-US" sz="2400" dirty="0" err="1" smtClean="0">
                <a:solidFill>
                  <a:srgbClr val="0000FF"/>
                </a:solidFill>
              </a:rPr>
              <a:t>baab</a:t>
            </a:r>
            <a:r>
              <a:rPr lang="en-US" sz="2400" dirty="0" smtClean="0">
                <a:solidFill>
                  <a:srgbClr val="0000FF"/>
                </a:solidFill>
              </a:rPr>
              <a:t>”</a:t>
            </a:r>
          </a:p>
          <a:p>
            <a:r>
              <a:rPr lang="en-US" sz="2400" dirty="0" smtClean="0">
                <a:solidFill>
                  <a:srgbClr val="0000FF"/>
                </a:solidFill>
              </a:rPr>
              <a:t>“</a:t>
            </a:r>
            <a:r>
              <a:rPr lang="en-US" sz="2400" dirty="0" err="1" smtClean="0">
                <a:solidFill>
                  <a:srgbClr val="0000FF"/>
                </a:solidFill>
              </a:rPr>
              <a:t>ello</a:t>
            </a:r>
            <a:r>
              <a:rPr lang="en-US" sz="2400" dirty="0" smtClean="0">
                <a:solidFill>
                  <a:srgbClr val="0000FF"/>
                </a:solidFill>
              </a:rPr>
              <a:t>”</a:t>
            </a:r>
          </a:p>
          <a:p>
            <a:r>
              <a:rPr lang="en-US" sz="2400" dirty="0" smtClean="0">
                <a:solidFill>
                  <a:srgbClr val="0000FF"/>
                </a:solidFill>
              </a:rPr>
              <a:t>“banana”</a:t>
            </a:r>
          </a:p>
          <a:p>
            <a:r>
              <a:rPr lang="en-US" sz="2400" dirty="0" smtClean="0">
                <a:solidFill>
                  <a:srgbClr val="0000FF"/>
                </a:solidFill>
              </a:rPr>
              <a:t>…</a:t>
            </a:r>
            <a:endParaRPr lang="en-US" sz="2400" dirty="0">
              <a:solidFill>
                <a:srgbClr val="0000FF"/>
              </a:solidFill>
            </a:endParaRPr>
          </a:p>
        </p:txBody>
      </p:sp>
      <p:sp>
        <p:nvSpPr>
          <p:cNvPr id="13" name="TextBox 12"/>
          <p:cNvSpPr txBox="1"/>
          <p:nvPr/>
        </p:nvSpPr>
        <p:spPr>
          <a:xfrm>
            <a:off x="5486400" y="3048000"/>
            <a:ext cx="3429000" cy="954107"/>
          </a:xfrm>
          <a:prstGeom prst="rect">
            <a:avLst/>
          </a:prstGeom>
          <a:noFill/>
        </p:spPr>
        <p:txBody>
          <a:bodyPr wrap="square" rtlCol="0">
            <a:spAutoFit/>
          </a:bodyPr>
          <a:lstStyle/>
          <a:p>
            <a:r>
              <a:rPr lang="en-US" sz="2800" dirty="0" smtClean="0"/>
              <a:t>Use this data to train a model</a:t>
            </a:r>
            <a:endParaRPr lang="en-US" sz="2800" dirty="0"/>
          </a:p>
        </p:txBody>
      </p:sp>
      <p:sp>
        <p:nvSpPr>
          <p:cNvPr id="14" name="Left-Right Arrow 13"/>
          <p:cNvSpPr/>
          <p:nvPr/>
        </p:nvSpPr>
        <p:spPr bwMode="auto">
          <a:xfrm>
            <a:off x="2743200" y="3276600"/>
            <a:ext cx="83820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Tree>
    <p:extLst>
      <p:ext uri="{BB962C8B-B14F-4D97-AF65-F5344CB8AC3E}">
        <p14:creationId xmlns:p14="http://schemas.microsoft.com/office/powerpoint/2010/main" val="28610526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a:t>
            </a:r>
            <a:endParaRPr lang="en-US" dirty="0"/>
          </a:p>
        </p:txBody>
      </p:sp>
      <p:sp>
        <p:nvSpPr>
          <p:cNvPr id="3" name="Content Placeholder 2"/>
          <p:cNvSpPr>
            <a:spLocks noGrp="1"/>
          </p:cNvSpPr>
          <p:nvPr>
            <p:ph idx="1"/>
          </p:nvPr>
        </p:nvSpPr>
        <p:spPr>
          <a:xfrm>
            <a:off x="457200" y="1600201"/>
            <a:ext cx="8229600" cy="1676399"/>
          </a:xfrm>
        </p:spPr>
        <p:txBody>
          <a:bodyPr/>
          <a:lstStyle/>
          <a:p>
            <a:r>
              <a:rPr lang="en-US" sz="2800" dirty="0" smtClean="0"/>
              <a:t>source (</a:t>
            </a:r>
            <a:r>
              <a:rPr lang="en-US" sz="2800" dirty="0" err="1" smtClean="0"/>
              <a:t>s</a:t>
            </a:r>
            <a:r>
              <a:rPr lang="en-US" sz="2800" dirty="0" smtClean="0"/>
              <a:t>): what was originally sent</a:t>
            </a:r>
          </a:p>
          <a:p>
            <a:r>
              <a:rPr lang="en-US" sz="2800" dirty="0" smtClean="0"/>
              <a:t>target (</a:t>
            </a:r>
            <a:r>
              <a:rPr lang="en-US" sz="2800" dirty="0" err="1" smtClean="0"/>
              <a:t>t</a:t>
            </a:r>
            <a:r>
              <a:rPr lang="en-US" sz="2800" dirty="0" smtClean="0"/>
              <a:t>): what did we get through the noisy channel</a:t>
            </a:r>
            <a:endParaRPr lang="en-US" sz="2800" dirty="0"/>
          </a:p>
        </p:txBody>
      </p:sp>
      <p:sp>
        <p:nvSpPr>
          <p:cNvPr id="4" name="TextBox 3"/>
          <p:cNvSpPr txBox="1"/>
          <p:nvPr/>
        </p:nvSpPr>
        <p:spPr>
          <a:xfrm>
            <a:off x="609600" y="3581400"/>
            <a:ext cx="7696200" cy="523220"/>
          </a:xfrm>
          <a:prstGeom prst="rect">
            <a:avLst/>
          </a:prstGeom>
          <a:noFill/>
        </p:spPr>
        <p:txBody>
          <a:bodyPr wrap="square" rtlCol="0">
            <a:spAutoFit/>
          </a:bodyPr>
          <a:lstStyle/>
          <a:p>
            <a:r>
              <a:rPr lang="en-US" sz="2800" dirty="0" smtClean="0">
                <a:solidFill>
                  <a:srgbClr val="0000FF"/>
                </a:solidFill>
              </a:rPr>
              <a:t>We want a probabilistic model of the process:</a:t>
            </a:r>
            <a:endParaRPr lang="en-US" sz="2800" dirty="0">
              <a:solidFill>
                <a:srgbClr val="0000FF"/>
              </a:solidFill>
            </a:endParaRPr>
          </a:p>
        </p:txBody>
      </p:sp>
      <p:graphicFrame>
        <p:nvGraphicFramePr>
          <p:cNvPr id="963586" name="Object 2"/>
          <p:cNvGraphicFramePr>
            <a:graphicFrameLocks noChangeAspect="1"/>
          </p:cNvGraphicFramePr>
          <p:nvPr/>
        </p:nvGraphicFramePr>
        <p:xfrm>
          <a:off x="3429000" y="4343400"/>
          <a:ext cx="1479551" cy="609600"/>
        </p:xfrm>
        <a:graphic>
          <a:graphicData uri="http://schemas.openxmlformats.org/presentationml/2006/ole">
            <mc:AlternateContent xmlns:mc="http://schemas.openxmlformats.org/markup-compatibility/2006">
              <mc:Choice xmlns:v="urn:schemas-microsoft-com:vml" Requires="v">
                <p:oleObj spid="_x0000_s1034" name="Equation" r:id="rId3" imgW="431800" imgH="177800" progId="Equation.3">
                  <p:embed/>
                </p:oleObj>
              </mc:Choice>
              <mc:Fallback>
                <p:oleObj name="Equation" r:id="rId3" imgW="4318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343400"/>
                        <a:ext cx="1479551"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219200" y="5181600"/>
            <a:ext cx="6781800" cy="954107"/>
          </a:xfrm>
          <a:prstGeom prst="rect">
            <a:avLst/>
          </a:prstGeom>
          <a:noFill/>
        </p:spPr>
        <p:txBody>
          <a:bodyPr wrap="square" rtlCol="0">
            <a:spAutoFit/>
          </a:bodyPr>
          <a:lstStyle/>
          <a:p>
            <a:r>
              <a:rPr lang="en-US" sz="2800" dirty="0" smtClean="0">
                <a:solidFill>
                  <a:srgbClr val="FF0000"/>
                </a:solidFill>
              </a:rPr>
              <a:t>What is the probability of a given source sentence, given that we’ve seen target</a:t>
            </a:r>
            <a:endParaRPr lang="en-US" sz="2800" dirty="0">
              <a:solidFill>
                <a:srgbClr val="FF0000"/>
              </a:solidFill>
            </a:endParaRPr>
          </a:p>
        </p:txBody>
      </p:sp>
    </p:spTree>
    <p:extLst>
      <p:ext uri="{BB962C8B-B14F-4D97-AF65-F5344CB8AC3E}">
        <p14:creationId xmlns:p14="http://schemas.microsoft.com/office/powerpoint/2010/main" val="13507646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does a model </a:t>
            </a:r>
            <a:r>
              <a:rPr lang="en-US" sz="3600" dirty="0" err="1" smtClean="0"/>
              <a:t>p(s</a:t>
            </a:r>
            <a:r>
              <a:rPr lang="en-US" sz="3600" dirty="0" smtClean="0"/>
              <a:t> | </a:t>
            </a:r>
            <a:r>
              <a:rPr lang="en-US" sz="3600" dirty="0" err="1" smtClean="0"/>
              <a:t>t</a:t>
            </a:r>
            <a:r>
              <a:rPr lang="en-US" sz="3600" dirty="0" smtClean="0"/>
              <a:t>) help us?</a:t>
            </a:r>
            <a:br>
              <a:rPr lang="en-US" sz="3600" dirty="0" smtClean="0"/>
            </a:br>
            <a:endParaRPr lang="en-US" sz="3600" dirty="0"/>
          </a:p>
        </p:txBody>
      </p:sp>
      <p:grpSp>
        <p:nvGrpSpPr>
          <p:cNvPr id="16" name="Group 15"/>
          <p:cNvGrpSpPr/>
          <p:nvPr/>
        </p:nvGrpSpPr>
        <p:grpSpPr>
          <a:xfrm>
            <a:off x="0" y="2209800"/>
            <a:ext cx="8915400" cy="3539424"/>
            <a:chOff x="0" y="2209800"/>
            <a:chExt cx="8915400" cy="3539424"/>
          </a:xfrm>
        </p:grpSpPr>
        <p:pic>
          <p:nvPicPr>
            <p:cNvPr id="5" name="Picture 4"/>
            <p:cNvPicPr>
              <a:picLocks noChangeAspect="1"/>
            </p:cNvPicPr>
            <p:nvPr/>
          </p:nvPicPr>
          <p:blipFill>
            <a:blip r:embed="rId3"/>
            <a:stretch>
              <a:fillRect/>
            </a:stretch>
          </p:blipFill>
          <p:spPr>
            <a:xfrm>
              <a:off x="5638800" y="2209800"/>
              <a:ext cx="2946400" cy="2006600"/>
            </a:xfrm>
            <a:prstGeom prst="rect">
              <a:avLst/>
            </a:prstGeom>
          </p:spPr>
        </p:pic>
        <p:pic>
          <p:nvPicPr>
            <p:cNvPr id="6" name="Picture 5"/>
            <p:cNvPicPr>
              <a:picLocks noChangeAspect="1"/>
            </p:cNvPicPr>
            <p:nvPr/>
          </p:nvPicPr>
          <p:blipFill>
            <a:blip r:embed="rId4"/>
            <a:stretch>
              <a:fillRect/>
            </a:stretch>
          </p:blipFill>
          <p:spPr>
            <a:xfrm>
              <a:off x="533400" y="2819400"/>
              <a:ext cx="1257300" cy="1409700"/>
            </a:xfrm>
            <a:prstGeom prst="rect">
              <a:avLst/>
            </a:prstGeom>
          </p:spPr>
        </p:pic>
        <p:sp>
          <p:nvSpPr>
            <p:cNvPr id="7" name="Rectangle 6"/>
            <p:cNvSpPr/>
            <p:nvPr/>
          </p:nvSpPr>
          <p:spPr bwMode="auto">
            <a:xfrm>
              <a:off x="2133600" y="28956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cxnSp>
          <p:nvCxnSpPr>
            <p:cNvPr id="8" name="Curved Connector 7"/>
            <p:cNvCxnSpPr>
              <a:endCxn id="7" idx="1"/>
            </p:cNvCxnSpPr>
            <p:nvPr/>
          </p:nvCxnSpPr>
          <p:spPr bwMode="auto">
            <a:xfrm rot="5400000" flipH="1" flipV="1">
              <a:off x="1562100" y="3162300"/>
              <a:ext cx="609600" cy="533400"/>
            </a:xfrm>
            <a:prstGeom prst="curved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Curved Connector 8"/>
            <p:cNvCxnSpPr/>
            <p:nvPr/>
          </p:nvCxnSpPr>
          <p:spPr bwMode="auto">
            <a:xfrm rot="16200000" flipH="1">
              <a:off x="5829300" y="31623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p:nvPr/>
          </p:nvSpPr>
          <p:spPr>
            <a:xfrm>
              <a:off x="0" y="4495800"/>
              <a:ext cx="2362200" cy="461665"/>
            </a:xfrm>
            <a:prstGeom prst="rect">
              <a:avLst/>
            </a:prstGeom>
            <a:noFill/>
          </p:spPr>
          <p:txBody>
            <a:bodyPr wrap="square" rtlCol="0">
              <a:spAutoFit/>
            </a:bodyPr>
            <a:lstStyle/>
            <a:p>
              <a:r>
                <a:rPr lang="en-US" sz="2400" dirty="0" smtClean="0">
                  <a:solidFill>
                    <a:srgbClr val="0000FF"/>
                  </a:solidFill>
                </a:rPr>
                <a:t>“….” (</a:t>
              </a:r>
              <a:r>
                <a:rPr lang="en-US" sz="2400" dirty="0" err="1" smtClean="0">
                  <a:solidFill>
                    <a:srgbClr val="0000FF"/>
                  </a:solidFill>
                </a:rPr>
                <a:t>s</a:t>
              </a:r>
              <a:r>
                <a:rPr lang="en-US" sz="2400" dirty="0" smtClean="0">
                  <a:solidFill>
                    <a:srgbClr val="0000FF"/>
                  </a:solidFill>
                </a:rPr>
                <a:t>)</a:t>
              </a:r>
              <a:endParaRPr lang="en-US" sz="2400" dirty="0">
                <a:solidFill>
                  <a:srgbClr val="0000FF"/>
                </a:solidFill>
              </a:endParaRPr>
            </a:p>
          </p:txBody>
        </p:sp>
        <p:sp>
          <p:nvSpPr>
            <p:cNvPr id="11" name="TextBox 10"/>
            <p:cNvSpPr txBox="1"/>
            <p:nvPr/>
          </p:nvSpPr>
          <p:spPr>
            <a:xfrm>
              <a:off x="6477000" y="4495800"/>
              <a:ext cx="2362200" cy="461665"/>
            </a:xfrm>
            <a:prstGeom prst="rect">
              <a:avLst/>
            </a:prstGeom>
            <a:noFill/>
          </p:spPr>
          <p:txBody>
            <a:bodyPr wrap="square" rtlCol="0">
              <a:spAutoFit/>
            </a:bodyPr>
            <a:lstStyle/>
            <a:p>
              <a:r>
                <a:rPr lang="en-US" sz="2400" dirty="0" smtClean="0">
                  <a:solidFill>
                    <a:srgbClr val="0000FF"/>
                  </a:solidFill>
                </a:rPr>
                <a:t>“….” (</a:t>
              </a:r>
              <a:r>
                <a:rPr lang="en-US" sz="2400" dirty="0" err="1" smtClean="0">
                  <a:solidFill>
                    <a:srgbClr val="0000FF"/>
                  </a:solidFill>
                </a:rPr>
                <a:t>t</a:t>
              </a:r>
              <a:r>
                <a:rPr lang="en-US" sz="2400" dirty="0" smtClean="0">
                  <a:solidFill>
                    <a:srgbClr val="0000FF"/>
                  </a:solidFill>
                </a:rPr>
                <a:t>)</a:t>
              </a:r>
              <a:endParaRPr lang="en-US" sz="2400" dirty="0">
                <a:solidFill>
                  <a:srgbClr val="0000FF"/>
                </a:solidFill>
              </a:endParaRPr>
            </a:p>
          </p:txBody>
        </p:sp>
        <p:graphicFrame>
          <p:nvGraphicFramePr>
            <p:cNvPr id="966658" name="Object 2"/>
            <p:cNvGraphicFramePr>
              <a:graphicFrameLocks noChangeAspect="1"/>
            </p:cNvGraphicFramePr>
            <p:nvPr/>
          </p:nvGraphicFramePr>
          <p:xfrm>
            <a:off x="6248400" y="5257800"/>
            <a:ext cx="2667000" cy="491424"/>
          </p:xfrm>
          <a:graphic>
            <a:graphicData uri="http://schemas.openxmlformats.org/presentationml/2006/ole">
              <mc:AlternateContent xmlns:mc="http://schemas.openxmlformats.org/markup-compatibility/2006">
                <mc:Choice xmlns:v="urn:schemas-microsoft-com:vml" Requires="v">
                  <p:oleObj spid="_x0000_s1008650" name="Equation" r:id="rId5" imgW="965200" imgH="177800" progId="Equation.3">
                    <p:embed/>
                  </p:oleObj>
                </mc:Choice>
                <mc:Fallback>
                  <p:oleObj name="Equation" r:id="rId5" imgW="9652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5257800"/>
                          <a:ext cx="2667000" cy="491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4648200" y="5257800"/>
              <a:ext cx="1905000" cy="461665"/>
            </a:xfrm>
            <a:prstGeom prst="rect">
              <a:avLst/>
            </a:prstGeom>
            <a:noFill/>
          </p:spPr>
          <p:txBody>
            <a:bodyPr wrap="square" rtlCol="0">
              <a:spAutoFit/>
            </a:bodyPr>
            <a:lstStyle/>
            <a:p>
              <a:r>
                <a:rPr lang="en-US" sz="2400" dirty="0" smtClean="0">
                  <a:solidFill>
                    <a:srgbClr val="008000"/>
                  </a:solidFill>
                </a:rPr>
                <a:t>Decode:</a:t>
              </a:r>
              <a:endParaRPr lang="en-US" sz="2400" dirty="0">
                <a:solidFill>
                  <a:srgbClr val="008000"/>
                </a:solidFill>
              </a:endParaRPr>
            </a:p>
          </p:txBody>
        </p:sp>
      </p:grpSp>
    </p:spTree>
    <p:extLst>
      <p:ext uri="{BB962C8B-B14F-4D97-AF65-F5344CB8AC3E}">
        <p14:creationId xmlns:p14="http://schemas.microsoft.com/office/powerpoint/2010/main" val="4178363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 name="Object 7"/>
          <p:cNvGraphicFramePr>
            <a:graphicFrameLocks noChangeAspect="1"/>
          </p:cNvGraphicFramePr>
          <p:nvPr/>
        </p:nvGraphicFramePr>
        <p:xfrm>
          <a:off x="1284288" y="2438400"/>
          <a:ext cx="1403350" cy="457200"/>
        </p:xfrm>
        <a:graphic>
          <a:graphicData uri="http://schemas.openxmlformats.org/presentationml/2006/ole">
            <mc:AlternateContent xmlns:mc="http://schemas.openxmlformats.org/markup-compatibility/2006">
              <mc:Choice xmlns:v="urn:schemas-microsoft-com:vml" Requires="v">
                <p:oleObj spid="_x0000_s1009710" name="Equation" r:id="rId3" imgW="546100" imgH="177800" progId="Equation.3">
                  <p:embed/>
                </p:oleObj>
              </mc:Choice>
              <mc:Fallback>
                <p:oleObj name="Equation" r:id="rId3" imgW="5461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288" y="2438400"/>
                        <a:ext cx="14033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4807" name="Object 7"/>
          <p:cNvGraphicFramePr>
            <a:graphicFrameLocks noChangeAspect="1"/>
          </p:cNvGraphicFramePr>
          <p:nvPr/>
        </p:nvGraphicFramePr>
        <p:xfrm>
          <a:off x="3281363" y="2209800"/>
          <a:ext cx="1828800" cy="1012825"/>
        </p:xfrm>
        <a:graphic>
          <a:graphicData uri="http://schemas.openxmlformats.org/presentationml/2006/ole">
            <mc:AlternateContent xmlns:mc="http://schemas.openxmlformats.org/markup-compatibility/2006">
              <mc:Choice xmlns:v="urn:schemas-microsoft-com:vml" Requires="v">
                <p:oleObj spid="_x0000_s1009711" name="Equation" r:id="rId5" imgW="711200" imgH="393700" progId="Equation.3">
                  <p:embed/>
                </p:oleObj>
              </mc:Choice>
              <mc:Fallback>
                <p:oleObj name="Equation" r:id="rId5" imgW="7112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363" y="2209800"/>
                        <a:ext cx="1828800"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6324600" y="2514600"/>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smtClean="0">
                <a:solidFill>
                  <a:srgbClr val="FF0000"/>
                </a:solidFill>
              </a:rPr>
              <a:t>Bayes</a:t>
            </a:r>
            <a:r>
              <a:rPr lang="en-US" sz="2000" dirty="0" smtClean="0">
                <a:solidFill>
                  <a:srgbClr val="FF0000"/>
                </a:solidFill>
              </a:rPr>
              <a:t>’ rule</a:t>
            </a:r>
            <a:endParaRPr lang="en-US" sz="2000" dirty="0">
              <a:solidFill>
                <a:srgbClr val="FF0000"/>
              </a:solidFill>
            </a:endParaRPr>
          </a:p>
        </p:txBody>
      </p:sp>
      <p:graphicFrame>
        <p:nvGraphicFramePr>
          <p:cNvPr id="844808" name="Object 8"/>
          <p:cNvGraphicFramePr>
            <a:graphicFrameLocks noChangeAspect="1"/>
          </p:cNvGraphicFramePr>
          <p:nvPr/>
        </p:nvGraphicFramePr>
        <p:xfrm>
          <a:off x="1360488" y="3825875"/>
          <a:ext cx="719137" cy="423863"/>
        </p:xfrm>
        <a:graphic>
          <a:graphicData uri="http://schemas.openxmlformats.org/presentationml/2006/ole">
            <mc:AlternateContent xmlns:mc="http://schemas.openxmlformats.org/markup-compatibility/2006">
              <mc:Choice xmlns:v="urn:schemas-microsoft-com:vml" Requires="v">
                <p:oleObj spid="_x0000_s1009712" name="Equation" r:id="rId7" imgW="279400" imgH="165100" progId="Equation.3">
                  <p:embed/>
                </p:oleObj>
              </mc:Choice>
              <mc:Fallback>
                <p:oleObj name="Equation" r:id="rId7" imgW="279400" imgH="165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488" y="3825875"/>
                        <a:ext cx="7191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9"/>
          <p:cNvSpPr txBox="1">
            <a:spLocks noChangeArrowheads="1"/>
          </p:cNvSpPr>
          <p:nvPr/>
        </p:nvSpPr>
        <p:spPr bwMode="auto">
          <a:xfrm>
            <a:off x="3124200" y="3824287"/>
            <a:ext cx="472440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smtClean="0"/>
              <a:t>how likely is it to receive the target message</a:t>
            </a:r>
            <a:endParaRPr lang="en-US" dirty="0"/>
          </a:p>
        </p:txBody>
      </p:sp>
      <p:graphicFrame>
        <p:nvGraphicFramePr>
          <p:cNvPr id="844809" name="Object 9"/>
          <p:cNvGraphicFramePr>
            <a:graphicFrameLocks noChangeAspect="1"/>
          </p:cNvGraphicFramePr>
          <p:nvPr/>
        </p:nvGraphicFramePr>
        <p:xfrm>
          <a:off x="1344613" y="4740275"/>
          <a:ext cx="750887" cy="425450"/>
        </p:xfrm>
        <a:graphic>
          <a:graphicData uri="http://schemas.openxmlformats.org/presentationml/2006/ole">
            <mc:AlternateContent xmlns:mc="http://schemas.openxmlformats.org/markup-compatibility/2006">
              <mc:Choice xmlns:v="urn:schemas-microsoft-com:vml" Requires="v">
                <p:oleObj spid="_x0000_s1009713" name="Equation" r:id="rId9" imgW="292100" imgH="165100" progId="Equation.3">
                  <p:embed/>
                </p:oleObj>
              </mc:Choice>
              <mc:Fallback>
                <p:oleObj name="Equation" r:id="rId9" imgW="292100" imgH="165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4613" y="4740275"/>
                        <a:ext cx="750887"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9"/>
          <p:cNvSpPr txBox="1">
            <a:spLocks noChangeArrowheads="1"/>
          </p:cNvSpPr>
          <p:nvPr/>
        </p:nvSpPr>
        <p:spPr bwMode="auto">
          <a:xfrm>
            <a:off x="3124200" y="4724400"/>
            <a:ext cx="5486400" cy="646331"/>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dirty="0" smtClean="0"/>
              <a:t>What types of messages are likely to be sent? </a:t>
            </a:r>
            <a:br>
              <a:rPr lang="en-US" dirty="0" smtClean="0"/>
            </a:br>
            <a:r>
              <a:rPr lang="en-US" dirty="0" smtClean="0"/>
              <a:t>What do sent messages look like?</a:t>
            </a:r>
            <a:endParaRPr lang="en-US" dirty="0"/>
          </a:p>
        </p:txBody>
      </p:sp>
      <p:graphicFrame>
        <p:nvGraphicFramePr>
          <p:cNvPr id="844810" name="Object 10"/>
          <p:cNvGraphicFramePr>
            <a:graphicFrameLocks noChangeAspect="1"/>
          </p:cNvGraphicFramePr>
          <p:nvPr/>
        </p:nvGraphicFramePr>
        <p:xfrm>
          <a:off x="1127125" y="5883275"/>
          <a:ext cx="1108075" cy="457200"/>
        </p:xfrm>
        <a:graphic>
          <a:graphicData uri="http://schemas.openxmlformats.org/presentationml/2006/ole">
            <mc:AlternateContent xmlns:mc="http://schemas.openxmlformats.org/markup-compatibility/2006">
              <mc:Choice xmlns:v="urn:schemas-microsoft-com:vml" Requires="v">
                <p:oleObj spid="_x0000_s1009714" name="Equation" r:id="rId11" imgW="431800" imgH="177800" progId="Equation.3">
                  <p:embed/>
                </p:oleObj>
              </mc:Choice>
              <mc:Fallback>
                <p:oleObj name="Equation" r:id="rId11" imgW="4318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7125" y="5883275"/>
                        <a:ext cx="1108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9"/>
          <p:cNvSpPr txBox="1">
            <a:spLocks noChangeArrowheads="1"/>
          </p:cNvSpPr>
          <p:nvPr/>
        </p:nvSpPr>
        <p:spPr bwMode="auto">
          <a:xfrm>
            <a:off x="3124200" y="5754469"/>
            <a:ext cx="5486400" cy="646331"/>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dirty="0" smtClean="0"/>
              <a:t>What types of transformation happen?</a:t>
            </a:r>
            <a:br>
              <a:rPr lang="en-US" dirty="0" smtClean="0"/>
            </a:br>
            <a:r>
              <a:rPr lang="en-US" dirty="0" smtClean="0"/>
              <a:t>How likely are we to generate </a:t>
            </a:r>
            <a:r>
              <a:rPr lang="en-US" dirty="0" err="1" smtClean="0"/>
              <a:t>t</a:t>
            </a:r>
            <a:r>
              <a:rPr lang="en-US" dirty="0" smtClean="0"/>
              <a:t> from </a:t>
            </a:r>
            <a:r>
              <a:rPr lang="en-US" dirty="0" err="1" smtClean="0"/>
              <a:t>s</a:t>
            </a:r>
            <a:r>
              <a:rPr lang="en-US" dirty="0" smtClean="0"/>
              <a:t>?</a:t>
            </a:r>
            <a:endParaRPr lang="en-US" dirty="0"/>
          </a:p>
        </p:txBody>
      </p:sp>
      <p:sp>
        <p:nvSpPr>
          <p:cNvPr id="14" name="Rectangle 13"/>
          <p:cNvSpPr/>
          <p:nvPr/>
        </p:nvSpPr>
        <p:spPr bwMode="auto">
          <a:xfrm>
            <a:off x="990600" y="3733800"/>
            <a:ext cx="7315200" cy="685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Tree>
    <p:extLst>
      <p:ext uri="{BB962C8B-B14F-4D97-AF65-F5344CB8AC3E}">
        <p14:creationId xmlns:p14="http://schemas.microsoft.com/office/powerpoint/2010/main" val="1754398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48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48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48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48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304800" y="1828800"/>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smtClean="0">
                <a:solidFill>
                  <a:srgbClr val="FF0000"/>
                </a:solidFill>
              </a:rPr>
              <a:t>model</a:t>
            </a:r>
            <a:endParaRPr lang="en-US" sz="2000" dirty="0">
              <a:solidFill>
                <a:srgbClr val="FF0000"/>
              </a:solidFill>
            </a:endParaRPr>
          </a:p>
        </p:txBody>
      </p:sp>
      <p:graphicFrame>
        <p:nvGraphicFramePr>
          <p:cNvPr id="861191" name="Object 7"/>
          <p:cNvGraphicFramePr>
            <a:graphicFrameLocks noChangeAspect="1"/>
          </p:cNvGraphicFramePr>
          <p:nvPr/>
        </p:nvGraphicFramePr>
        <p:xfrm>
          <a:off x="2305050" y="1752600"/>
          <a:ext cx="3695700" cy="533400"/>
        </p:xfrm>
        <a:graphic>
          <a:graphicData uri="http://schemas.openxmlformats.org/presentationml/2006/ole">
            <mc:AlternateContent xmlns:mc="http://schemas.openxmlformats.org/markup-compatibility/2006">
              <mc:Choice xmlns:v="urn:schemas-microsoft-com:vml" Requires="v">
                <p:oleObj spid="_x0000_s1010698" name="Equation" r:id="rId3" imgW="1231900" imgH="177800" progId="Equation.3">
                  <p:embed/>
                </p:oleObj>
              </mc:Choice>
              <mc:Fallback>
                <p:oleObj name="Equation" r:id="rId3" imgW="12319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1752600"/>
                        <a:ext cx="369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124200"/>
            <a:ext cx="2895600" cy="830997"/>
          </a:xfrm>
          <a:prstGeom prst="rect">
            <a:avLst/>
          </a:prstGeom>
          <a:noFill/>
        </p:spPr>
        <p:txBody>
          <a:bodyPr wrap="square" rtlCol="0">
            <a:spAutoFit/>
          </a:bodyPr>
          <a:lstStyle/>
          <a:p>
            <a:r>
              <a:rPr lang="en-US" sz="2400" dirty="0" smtClean="0">
                <a:solidFill>
                  <a:srgbClr val="0000CC"/>
                </a:solidFill>
              </a:rPr>
              <a:t>channel model</a:t>
            </a:r>
            <a:br>
              <a:rPr lang="en-US" sz="2400" dirty="0" smtClean="0">
                <a:solidFill>
                  <a:srgbClr val="0000CC"/>
                </a:solidFill>
              </a:rPr>
            </a:br>
            <a:r>
              <a:rPr lang="en-US" sz="2400" dirty="0" smtClean="0">
                <a:solidFill>
                  <a:srgbClr val="0000CC"/>
                </a:solidFill>
              </a:rPr>
              <a:t>translation model</a:t>
            </a:r>
            <a:endParaRPr lang="en-US" sz="2400" dirty="0">
              <a:solidFill>
                <a:srgbClr val="0000CC"/>
              </a:solidFill>
            </a:endParaRPr>
          </a:p>
        </p:txBody>
      </p:sp>
      <p:sp>
        <p:nvSpPr>
          <p:cNvPr id="23" name="TextBox 22"/>
          <p:cNvSpPr txBox="1"/>
          <p:nvPr/>
        </p:nvSpPr>
        <p:spPr>
          <a:xfrm>
            <a:off x="5257800" y="3124200"/>
            <a:ext cx="3276600" cy="830997"/>
          </a:xfrm>
          <a:prstGeom prst="rect">
            <a:avLst/>
          </a:prstGeom>
          <a:noFill/>
        </p:spPr>
        <p:txBody>
          <a:bodyPr wrap="square" rtlCol="0">
            <a:spAutoFit/>
          </a:bodyPr>
          <a:lstStyle/>
          <a:p>
            <a:r>
              <a:rPr lang="en-US" sz="2400" dirty="0" smtClean="0">
                <a:solidFill>
                  <a:srgbClr val="0000CC"/>
                </a:solidFill>
              </a:rPr>
              <a:t>source model language model</a:t>
            </a:r>
            <a:endParaRPr lang="en-US" sz="2400" dirty="0">
              <a:solidFill>
                <a:srgbClr val="0000CC"/>
              </a:solidFill>
            </a:endParaRPr>
          </a:p>
        </p:txBody>
      </p:sp>
      <p:sp>
        <p:nvSpPr>
          <p:cNvPr id="24" name="Text Box 9"/>
          <p:cNvSpPr txBox="1">
            <a:spLocks noChangeArrowheads="1"/>
          </p:cNvSpPr>
          <p:nvPr/>
        </p:nvSpPr>
        <p:spPr bwMode="auto">
          <a:xfrm>
            <a:off x="1905000" y="3916740"/>
            <a:ext cx="28956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how does the target get “messed up” from the source?</a:t>
            </a:r>
            <a:endParaRPr lang="en-US" sz="2400" dirty="0">
              <a:solidFill>
                <a:schemeClr val="tx2"/>
              </a:solidFill>
            </a:endParaRP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what types of things should I expect?</a:t>
            </a:r>
            <a:endParaRPr lang="en-US" sz="2400" dirty="0">
              <a:solidFill>
                <a:schemeClr val="tx2"/>
              </a:solidFill>
            </a:endParaRPr>
          </a:p>
        </p:txBody>
      </p:sp>
    </p:spTree>
    <p:extLst>
      <p:ext uri="{BB962C8B-B14F-4D97-AF65-F5344CB8AC3E}">
        <p14:creationId xmlns:p14="http://schemas.microsoft.com/office/powerpoint/2010/main" val="5361921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Applications: Speech recognition</a:t>
            </a:r>
            <a:endParaRPr lang="en-US" sz="4000" dirty="0"/>
          </a:p>
        </p:txBody>
      </p:sp>
      <p:sp>
        <p:nvSpPr>
          <p:cNvPr id="5" name="TextBox 4"/>
          <p:cNvSpPr txBox="1"/>
          <p:nvPr/>
        </p:nvSpPr>
        <p:spPr>
          <a:xfrm>
            <a:off x="6324600" y="5638800"/>
            <a:ext cx="1600200" cy="523220"/>
          </a:xfrm>
          <a:prstGeom prst="rect">
            <a:avLst/>
          </a:prstGeom>
          <a:noFill/>
        </p:spPr>
        <p:txBody>
          <a:bodyPr wrap="square" rtlCol="0">
            <a:spAutoFit/>
          </a:bodyPr>
          <a:lstStyle/>
          <a:p>
            <a:r>
              <a:rPr lang="en-US" sz="2800" dirty="0" smtClean="0"/>
              <a:t>target</a:t>
            </a:r>
            <a:endParaRPr lang="en-US" sz="2800" dirty="0"/>
          </a:p>
        </p:txBody>
      </p:sp>
      <p:sp>
        <p:nvSpPr>
          <p:cNvPr id="6" name="TextBox 5"/>
          <p:cNvSpPr txBox="1"/>
          <p:nvPr/>
        </p:nvSpPr>
        <p:spPr>
          <a:xfrm>
            <a:off x="6324600" y="1447800"/>
            <a:ext cx="1600200" cy="523220"/>
          </a:xfrm>
          <a:prstGeom prst="rect">
            <a:avLst/>
          </a:prstGeom>
          <a:noFill/>
        </p:spPr>
        <p:txBody>
          <a:bodyPr wrap="square" rtlCol="0">
            <a:spAutoFit/>
          </a:bodyPr>
          <a:lstStyle/>
          <a:p>
            <a:r>
              <a:rPr lang="en-US" sz="2800" dirty="0" smtClean="0"/>
              <a:t>source</a:t>
            </a:r>
            <a:endParaRPr lang="en-US" sz="2800" dirty="0"/>
          </a:p>
        </p:txBody>
      </p:sp>
      <p:sp>
        <p:nvSpPr>
          <p:cNvPr id="13" name="TextBox 12"/>
          <p:cNvSpPr txBox="1"/>
          <p:nvPr/>
        </p:nvSpPr>
        <p:spPr>
          <a:xfrm>
            <a:off x="5638800" y="3276600"/>
            <a:ext cx="2895600" cy="523220"/>
          </a:xfrm>
          <a:prstGeom prst="rect">
            <a:avLst/>
          </a:prstGeom>
          <a:noFill/>
        </p:spPr>
        <p:txBody>
          <a:bodyPr wrap="square" rtlCol="0">
            <a:spAutoFit/>
          </a:bodyPr>
          <a:lstStyle/>
          <a:p>
            <a:r>
              <a:rPr lang="en-US" sz="2800" dirty="0" smtClean="0"/>
              <a:t>noise </a:t>
            </a:r>
            <a:endParaRPr lang="en-US" sz="2800" dirty="0"/>
          </a:p>
        </p:txBody>
      </p:sp>
      <p:grpSp>
        <p:nvGrpSpPr>
          <p:cNvPr id="16" name="Group 15"/>
          <p:cNvGrpSpPr/>
          <p:nvPr/>
        </p:nvGrpSpPr>
        <p:grpSpPr>
          <a:xfrm>
            <a:off x="685800" y="1524000"/>
            <a:ext cx="7315200" cy="5168900"/>
            <a:chOff x="685800" y="1524000"/>
            <a:chExt cx="7315200" cy="5168900"/>
          </a:xfrm>
        </p:grpSpPr>
        <p:sp>
          <p:nvSpPr>
            <p:cNvPr id="8" name="Rectangle 7"/>
            <p:cNvSpPr/>
            <p:nvPr/>
          </p:nvSpPr>
          <p:spPr bwMode="auto">
            <a:xfrm>
              <a:off x="762000" y="33528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9" name="TextBox 8"/>
            <p:cNvSpPr txBox="1"/>
            <p:nvPr/>
          </p:nvSpPr>
          <p:spPr>
            <a:xfrm>
              <a:off x="685800" y="1524000"/>
              <a:ext cx="3962400" cy="369332"/>
            </a:xfrm>
            <a:prstGeom prst="rect">
              <a:avLst/>
            </a:prstGeom>
            <a:noFill/>
          </p:spPr>
          <p:txBody>
            <a:bodyPr wrap="square" rtlCol="0">
              <a:spAutoFit/>
            </a:bodyPr>
            <a:lstStyle/>
            <a:p>
              <a:r>
                <a:rPr lang="en-US" dirty="0" smtClean="0"/>
                <a:t>words</a:t>
              </a:r>
              <a:endParaRPr lang="en-US" dirty="0"/>
            </a:p>
          </p:txBody>
        </p:sp>
        <p:sp>
          <p:nvSpPr>
            <p:cNvPr id="10" name="Down Arrow 9"/>
            <p:cNvSpPr/>
            <p:nvPr/>
          </p:nvSpPr>
          <p:spPr bwMode="auto">
            <a:xfrm>
              <a:off x="2438400" y="2209800"/>
              <a:ext cx="457200" cy="685800"/>
            </a:xfrm>
            <a:prstGeom prst="down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1" name="Down Arrow 10"/>
            <p:cNvSpPr/>
            <p:nvPr/>
          </p:nvSpPr>
          <p:spPr bwMode="auto">
            <a:xfrm>
              <a:off x="2438400" y="4191000"/>
              <a:ext cx="457200" cy="685800"/>
            </a:xfrm>
            <a:prstGeom prst="down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2" name="TextBox 11"/>
            <p:cNvSpPr txBox="1"/>
            <p:nvPr/>
          </p:nvSpPr>
          <p:spPr>
            <a:xfrm>
              <a:off x="4267200" y="4572000"/>
              <a:ext cx="3733800" cy="707886"/>
            </a:xfrm>
            <a:prstGeom prst="rect">
              <a:avLst/>
            </a:prstGeom>
            <a:noFill/>
          </p:spPr>
          <p:txBody>
            <a:bodyPr wrap="square" rtlCol="0">
              <a:spAutoFit/>
            </a:bodyPr>
            <a:lstStyle/>
            <a:p>
              <a:r>
                <a:rPr lang="en-US" sz="2000" dirty="0" smtClean="0">
                  <a:solidFill>
                    <a:srgbClr val="FF0000"/>
                  </a:solidFill>
                </a:rPr>
                <a:t>given the target audio, what were the original words?</a:t>
              </a:r>
              <a:endParaRPr lang="en-US" sz="2000" dirty="0">
                <a:solidFill>
                  <a:srgbClr val="FF0000"/>
                </a:solidFill>
              </a:endParaRPr>
            </a:p>
          </p:txBody>
        </p:sp>
        <p:pic>
          <p:nvPicPr>
            <p:cNvPr id="14" name="Picture 13"/>
            <p:cNvPicPr>
              <a:picLocks noChangeAspect="1"/>
            </p:cNvPicPr>
            <p:nvPr/>
          </p:nvPicPr>
          <p:blipFill>
            <a:blip r:embed="rId2"/>
            <a:stretch>
              <a:fillRect/>
            </a:stretch>
          </p:blipFill>
          <p:spPr>
            <a:xfrm>
              <a:off x="1600200" y="5105400"/>
              <a:ext cx="2184400" cy="1587500"/>
            </a:xfrm>
            <a:prstGeom prst="rect">
              <a:avLst/>
            </a:prstGeom>
          </p:spPr>
        </p:pic>
      </p:grpSp>
    </p:spTree>
    <p:extLst>
      <p:ext uri="{BB962C8B-B14F-4D97-AF65-F5344CB8AC3E}">
        <p14:creationId xmlns:p14="http://schemas.microsoft.com/office/powerpoint/2010/main" val="529183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sz="4000" dirty="0" smtClean="0"/>
              <a:t>Applications: Speech recognition</a:t>
            </a:r>
            <a:endParaRPr lang="en-US" sz="40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304800" y="1828800"/>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smtClean="0">
                <a:solidFill>
                  <a:srgbClr val="FF0000"/>
                </a:solidFill>
              </a:rPr>
              <a:t>model</a:t>
            </a:r>
            <a:endParaRPr lang="en-US" sz="2000" dirty="0">
              <a:solidFill>
                <a:srgbClr val="FF0000"/>
              </a:solidFill>
            </a:endParaRPr>
          </a:p>
        </p:txBody>
      </p:sp>
      <p:graphicFrame>
        <p:nvGraphicFramePr>
          <p:cNvPr id="861191" name="Object 7"/>
          <p:cNvGraphicFramePr>
            <a:graphicFrameLocks noChangeAspect="1"/>
          </p:cNvGraphicFramePr>
          <p:nvPr/>
        </p:nvGraphicFramePr>
        <p:xfrm>
          <a:off x="2305050" y="1752600"/>
          <a:ext cx="3695700" cy="533400"/>
        </p:xfrm>
        <a:graphic>
          <a:graphicData uri="http://schemas.openxmlformats.org/presentationml/2006/ole">
            <mc:AlternateContent xmlns:mc="http://schemas.openxmlformats.org/markup-compatibility/2006">
              <mc:Choice xmlns:v="urn:schemas-microsoft-com:vml" Requires="v">
                <p:oleObj spid="_x0000_s1011722" name="Equation" r:id="rId3" imgW="1231900" imgH="177800" progId="Equation.3">
                  <p:embed/>
                </p:oleObj>
              </mc:Choice>
              <mc:Fallback>
                <p:oleObj name="Equation" r:id="rId3" imgW="12319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1752600"/>
                        <a:ext cx="369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124200"/>
            <a:ext cx="2895600" cy="830997"/>
          </a:xfrm>
          <a:prstGeom prst="rect">
            <a:avLst/>
          </a:prstGeom>
          <a:noFill/>
        </p:spPr>
        <p:txBody>
          <a:bodyPr wrap="square" rtlCol="0">
            <a:spAutoFit/>
          </a:bodyPr>
          <a:lstStyle/>
          <a:p>
            <a:r>
              <a:rPr lang="en-US" sz="2400" dirty="0" smtClean="0">
                <a:solidFill>
                  <a:srgbClr val="0000CC"/>
                </a:solidFill>
              </a:rPr>
              <a:t>channel model</a:t>
            </a:r>
            <a:br>
              <a:rPr lang="en-US" sz="2400" dirty="0" smtClean="0">
                <a:solidFill>
                  <a:srgbClr val="0000CC"/>
                </a:solidFill>
              </a:rPr>
            </a:br>
            <a:r>
              <a:rPr lang="en-US" sz="2400" dirty="0" smtClean="0">
                <a:solidFill>
                  <a:srgbClr val="0000CC"/>
                </a:solidFill>
              </a:rPr>
              <a:t>translation model</a:t>
            </a:r>
            <a:endParaRPr lang="en-US" sz="2400" dirty="0">
              <a:solidFill>
                <a:srgbClr val="0000CC"/>
              </a:solidFill>
            </a:endParaRP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smtClean="0">
                <a:solidFill>
                  <a:srgbClr val="0000CC"/>
                </a:solidFill>
              </a:rPr>
              <a:t>language model</a:t>
            </a:r>
            <a:endParaRPr lang="en-US" sz="2400" dirty="0">
              <a:solidFill>
                <a:srgbClr val="0000CC"/>
              </a:solidFill>
            </a:endParaRPr>
          </a:p>
        </p:txBody>
      </p:sp>
      <p:sp>
        <p:nvSpPr>
          <p:cNvPr id="24" name="Text Box 9"/>
          <p:cNvSpPr txBox="1">
            <a:spLocks noChangeArrowheads="1"/>
          </p:cNvSpPr>
          <p:nvPr/>
        </p:nvSpPr>
        <p:spPr bwMode="auto">
          <a:xfrm>
            <a:off x="1905000" y="3916740"/>
            <a:ext cx="28956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acoustic model, how words turn in to sounds</a:t>
            </a:r>
            <a:endParaRPr lang="en-US" sz="2400" dirty="0">
              <a:solidFill>
                <a:schemeClr val="tx2"/>
              </a:solidFill>
            </a:endParaRP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what are likely words/word sequences</a:t>
            </a:r>
            <a:endParaRPr lang="en-US" sz="2400" dirty="0">
              <a:solidFill>
                <a:schemeClr val="tx2"/>
              </a:solidFill>
            </a:endParaRPr>
          </a:p>
        </p:txBody>
      </p:sp>
    </p:spTree>
    <p:extLst>
      <p:ext uri="{BB962C8B-B14F-4D97-AF65-F5344CB8AC3E}">
        <p14:creationId xmlns:p14="http://schemas.microsoft.com/office/powerpoint/2010/main" val="8334961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Applications: Spelling correction</a:t>
            </a:r>
            <a:endParaRPr lang="en-US" sz="4000" dirty="0"/>
          </a:p>
        </p:txBody>
      </p:sp>
      <p:sp>
        <p:nvSpPr>
          <p:cNvPr id="5" name="TextBox 4"/>
          <p:cNvSpPr txBox="1"/>
          <p:nvPr/>
        </p:nvSpPr>
        <p:spPr>
          <a:xfrm>
            <a:off x="6324600" y="5638800"/>
            <a:ext cx="1600200" cy="523220"/>
          </a:xfrm>
          <a:prstGeom prst="rect">
            <a:avLst/>
          </a:prstGeom>
          <a:noFill/>
        </p:spPr>
        <p:txBody>
          <a:bodyPr wrap="square" rtlCol="0">
            <a:spAutoFit/>
          </a:bodyPr>
          <a:lstStyle/>
          <a:p>
            <a:r>
              <a:rPr lang="en-US" sz="2800" dirty="0" smtClean="0"/>
              <a:t>target</a:t>
            </a:r>
            <a:endParaRPr lang="en-US" sz="2800" dirty="0"/>
          </a:p>
        </p:txBody>
      </p:sp>
      <p:sp>
        <p:nvSpPr>
          <p:cNvPr id="6" name="TextBox 5"/>
          <p:cNvSpPr txBox="1"/>
          <p:nvPr/>
        </p:nvSpPr>
        <p:spPr>
          <a:xfrm>
            <a:off x="6324600" y="1447800"/>
            <a:ext cx="1600200" cy="523220"/>
          </a:xfrm>
          <a:prstGeom prst="rect">
            <a:avLst/>
          </a:prstGeom>
          <a:noFill/>
        </p:spPr>
        <p:txBody>
          <a:bodyPr wrap="square" rtlCol="0">
            <a:spAutoFit/>
          </a:bodyPr>
          <a:lstStyle/>
          <a:p>
            <a:r>
              <a:rPr lang="en-US" sz="2800" dirty="0" smtClean="0"/>
              <a:t>source</a:t>
            </a:r>
            <a:endParaRPr lang="en-US" sz="2800" dirty="0"/>
          </a:p>
        </p:txBody>
      </p:sp>
      <p:sp>
        <p:nvSpPr>
          <p:cNvPr id="13" name="TextBox 12"/>
          <p:cNvSpPr txBox="1"/>
          <p:nvPr/>
        </p:nvSpPr>
        <p:spPr>
          <a:xfrm>
            <a:off x="5638800" y="3276600"/>
            <a:ext cx="2895600" cy="523220"/>
          </a:xfrm>
          <a:prstGeom prst="rect">
            <a:avLst/>
          </a:prstGeom>
          <a:noFill/>
        </p:spPr>
        <p:txBody>
          <a:bodyPr wrap="square" rtlCol="0">
            <a:spAutoFit/>
          </a:bodyPr>
          <a:lstStyle/>
          <a:p>
            <a:r>
              <a:rPr lang="en-US" sz="2800" dirty="0" smtClean="0"/>
              <a:t>noise </a:t>
            </a:r>
            <a:endParaRPr lang="en-US" sz="2800" dirty="0"/>
          </a:p>
        </p:txBody>
      </p:sp>
      <p:grpSp>
        <p:nvGrpSpPr>
          <p:cNvPr id="14" name="Group 13"/>
          <p:cNvGrpSpPr/>
          <p:nvPr/>
        </p:nvGrpSpPr>
        <p:grpSpPr>
          <a:xfrm>
            <a:off x="685800" y="1524000"/>
            <a:ext cx="8001000" cy="4255532"/>
            <a:chOff x="685800" y="1524000"/>
            <a:chExt cx="8001000" cy="4255532"/>
          </a:xfrm>
        </p:grpSpPr>
        <p:sp>
          <p:nvSpPr>
            <p:cNvPr id="8" name="Rectangle 7"/>
            <p:cNvSpPr/>
            <p:nvPr/>
          </p:nvSpPr>
          <p:spPr bwMode="auto">
            <a:xfrm>
              <a:off x="762000" y="33528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9" name="TextBox 8"/>
            <p:cNvSpPr txBox="1"/>
            <p:nvPr/>
          </p:nvSpPr>
          <p:spPr>
            <a:xfrm>
              <a:off x="685800" y="1524000"/>
              <a:ext cx="3962400" cy="369332"/>
            </a:xfrm>
            <a:prstGeom prst="rect">
              <a:avLst/>
            </a:prstGeom>
            <a:noFill/>
          </p:spPr>
          <p:txBody>
            <a:bodyPr wrap="square" rtlCol="0">
              <a:spAutoFit/>
            </a:bodyPr>
            <a:lstStyle/>
            <a:p>
              <a:r>
                <a:rPr lang="en-US" dirty="0" smtClean="0"/>
                <a:t>words</a:t>
              </a:r>
              <a:endParaRPr lang="en-US" dirty="0"/>
            </a:p>
          </p:txBody>
        </p:sp>
        <p:sp>
          <p:nvSpPr>
            <p:cNvPr id="10" name="Down Arrow 9"/>
            <p:cNvSpPr/>
            <p:nvPr/>
          </p:nvSpPr>
          <p:spPr bwMode="auto">
            <a:xfrm>
              <a:off x="2438400" y="2209800"/>
              <a:ext cx="457200" cy="685800"/>
            </a:xfrm>
            <a:prstGeom prst="down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1" name="Down Arrow 10"/>
            <p:cNvSpPr/>
            <p:nvPr/>
          </p:nvSpPr>
          <p:spPr bwMode="auto">
            <a:xfrm>
              <a:off x="2438400" y="4191000"/>
              <a:ext cx="457200" cy="685800"/>
            </a:xfrm>
            <a:prstGeom prst="down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2" name="TextBox 11"/>
            <p:cNvSpPr txBox="1"/>
            <p:nvPr/>
          </p:nvSpPr>
          <p:spPr>
            <a:xfrm>
              <a:off x="4267200" y="4572000"/>
              <a:ext cx="4419600" cy="1015663"/>
            </a:xfrm>
            <a:prstGeom prst="rect">
              <a:avLst/>
            </a:prstGeom>
            <a:noFill/>
          </p:spPr>
          <p:txBody>
            <a:bodyPr wrap="square" rtlCol="0">
              <a:spAutoFit/>
            </a:bodyPr>
            <a:lstStyle/>
            <a:p>
              <a:r>
                <a:rPr lang="en-US" sz="2000" dirty="0" smtClean="0">
                  <a:solidFill>
                    <a:srgbClr val="FF0000"/>
                  </a:solidFill>
                </a:rPr>
                <a:t>given the target text with misspellings, what were the original, correctly spelled words?</a:t>
              </a:r>
              <a:endParaRPr lang="en-US" sz="2000" dirty="0">
                <a:solidFill>
                  <a:srgbClr val="FF0000"/>
                </a:solidFill>
              </a:endParaRPr>
            </a:p>
          </p:txBody>
        </p:sp>
        <p:sp>
          <p:nvSpPr>
            <p:cNvPr id="15" name="TextBox 14"/>
            <p:cNvSpPr txBox="1"/>
            <p:nvPr/>
          </p:nvSpPr>
          <p:spPr>
            <a:xfrm>
              <a:off x="1143000" y="5410200"/>
              <a:ext cx="2971800" cy="369332"/>
            </a:xfrm>
            <a:prstGeom prst="rect">
              <a:avLst/>
            </a:prstGeom>
            <a:noFill/>
          </p:spPr>
          <p:txBody>
            <a:bodyPr wrap="square" rtlCol="0">
              <a:spAutoFit/>
            </a:bodyPr>
            <a:lstStyle/>
            <a:p>
              <a:r>
                <a:rPr lang="en-US" dirty="0" err="1" smtClean="0"/>
                <a:t>baskteball</a:t>
              </a:r>
              <a:r>
                <a:rPr lang="en-US" dirty="0" smtClean="0"/>
                <a:t> </a:t>
              </a:r>
              <a:r>
                <a:rPr lang="en-US" dirty="0" err="1" smtClean="0"/>
                <a:t>comitee</a:t>
              </a:r>
              <a:endParaRPr lang="en-US" dirty="0"/>
            </a:p>
          </p:txBody>
        </p:sp>
      </p:grpSp>
    </p:spTree>
    <p:extLst>
      <p:ext uri="{BB962C8B-B14F-4D97-AF65-F5344CB8AC3E}">
        <p14:creationId xmlns:p14="http://schemas.microsoft.com/office/powerpoint/2010/main" val="1149394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sz="4000" dirty="0" smtClean="0"/>
              <a:t>Applications: Spelling correction</a:t>
            </a:r>
            <a:endParaRPr lang="en-US" sz="40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304800" y="1828800"/>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smtClean="0">
                <a:solidFill>
                  <a:srgbClr val="FF0000"/>
                </a:solidFill>
              </a:rPr>
              <a:t>model</a:t>
            </a:r>
            <a:endParaRPr lang="en-US" sz="2000" dirty="0">
              <a:solidFill>
                <a:srgbClr val="FF0000"/>
              </a:solidFill>
            </a:endParaRPr>
          </a:p>
        </p:txBody>
      </p:sp>
      <p:graphicFrame>
        <p:nvGraphicFramePr>
          <p:cNvPr id="861191" name="Object 7"/>
          <p:cNvGraphicFramePr>
            <a:graphicFrameLocks noChangeAspect="1"/>
          </p:cNvGraphicFramePr>
          <p:nvPr/>
        </p:nvGraphicFramePr>
        <p:xfrm>
          <a:off x="2305050" y="1752600"/>
          <a:ext cx="3695700" cy="533400"/>
        </p:xfrm>
        <a:graphic>
          <a:graphicData uri="http://schemas.openxmlformats.org/presentationml/2006/ole">
            <mc:AlternateContent xmlns:mc="http://schemas.openxmlformats.org/markup-compatibility/2006">
              <mc:Choice xmlns:v="urn:schemas-microsoft-com:vml" Requires="v">
                <p:oleObj spid="_x0000_s1012746" name="Equation" r:id="rId3" imgW="1231900" imgH="177800" progId="Equation.3">
                  <p:embed/>
                </p:oleObj>
              </mc:Choice>
              <mc:Fallback>
                <p:oleObj name="Equation" r:id="rId3" imgW="12319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1752600"/>
                        <a:ext cx="369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124200"/>
            <a:ext cx="2895600" cy="830997"/>
          </a:xfrm>
          <a:prstGeom prst="rect">
            <a:avLst/>
          </a:prstGeom>
          <a:noFill/>
        </p:spPr>
        <p:txBody>
          <a:bodyPr wrap="square" rtlCol="0">
            <a:spAutoFit/>
          </a:bodyPr>
          <a:lstStyle/>
          <a:p>
            <a:r>
              <a:rPr lang="en-US" sz="2400" dirty="0" smtClean="0">
                <a:solidFill>
                  <a:srgbClr val="0000CC"/>
                </a:solidFill>
              </a:rPr>
              <a:t>channel model</a:t>
            </a:r>
            <a:br>
              <a:rPr lang="en-US" sz="2400" dirty="0" smtClean="0">
                <a:solidFill>
                  <a:srgbClr val="0000CC"/>
                </a:solidFill>
              </a:rPr>
            </a:br>
            <a:r>
              <a:rPr lang="en-US" sz="2400" dirty="0" smtClean="0">
                <a:solidFill>
                  <a:srgbClr val="0000CC"/>
                </a:solidFill>
              </a:rPr>
              <a:t>translation model</a:t>
            </a:r>
            <a:endParaRPr lang="en-US" sz="2400" dirty="0">
              <a:solidFill>
                <a:srgbClr val="0000CC"/>
              </a:solidFill>
            </a:endParaRP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smtClean="0">
                <a:solidFill>
                  <a:srgbClr val="0000CC"/>
                </a:solidFill>
              </a:rPr>
              <a:t>language model</a:t>
            </a:r>
            <a:endParaRPr lang="en-US" sz="2400" dirty="0">
              <a:solidFill>
                <a:srgbClr val="0000CC"/>
              </a:solidFill>
            </a:endParaRPr>
          </a:p>
        </p:txBody>
      </p:sp>
      <p:sp>
        <p:nvSpPr>
          <p:cNvPr id="24" name="Text Box 9"/>
          <p:cNvSpPr txBox="1">
            <a:spLocks noChangeArrowheads="1"/>
          </p:cNvSpPr>
          <p:nvPr/>
        </p:nvSpPr>
        <p:spPr bwMode="auto">
          <a:xfrm>
            <a:off x="1905000" y="3916740"/>
            <a:ext cx="28956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mistake model, keyboard map, phonetics</a:t>
            </a:r>
            <a:endParaRPr lang="en-US" sz="2400" dirty="0">
              <a:solidFill>
                <a:schemeClr val="tx2"/>
              </a:solidFill>
            </a:endParaRP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what are likely words/word sequences</a:t>
            </a:r>
            <a:endParaRPr lang="en-US" sz="2400" dirty="0">
              <a:solidFill>
                <a:schemeClr val="tx2"/>
              </a:solidFill>
            </a:endParaRPr>
          </a:p>
        </p:txBody>
      </p:sp>
    </p:spTree>
    <p:extLst>
      <p:ext uri="{BB962C8B-B14F-4D97-AF65-F5344CB8AC3E}">
        <p14:creationId xmlns:p14="http://schemas.microsoft.com/office/powerpoint/2010/main" val="31651648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sz="4000" dirty="0" smtClean="0"/>
              <a:t>Applications: Sentence compression</a:t>
            </a:r>
            <a:endParaRPr lang="en-US" sz="4000" dirty="0"/>
          </a:p>
        </p:txBody>
      </p:sp>
      <p:sp>
        <p:nvSpPr>
          <p:cNvPr id="5" name="TextBox 4"/>
          <p:cNvSpPr txBox="1"/>
          <p:nvPr/>
        </p:nvSpPr>
        <p:spPr>
          <a:xfrm>
            <a:off x="6324600" y="5638800"/>
            <a:ext cx="1600200" cy="523220"/>
          </a:xfrm>
          <a:prstGeom prst="rect">
            <a:avLst/>
          </a:prstGeom>
          <a:noFill/>
        </p:spPr>
        <p:txBody>
          <a:bodyPr wrap="square" rtlCol="0">
            <a:spAutoFit/>
          </a:bodyPr>
          <a:lstStyle/>
          <a:p>
            <a:r>
              <a:rPr lang="en-US" sz="2800" dirty="0" smtClean="0"/>
              <a:t>target</a:t>
            </a:r>
            <a:endParaRPr lang="en-US" sz="2800" dirty="0"/>
          </a:p>
        </p:txBody>
      </p:sp>
      <p:sp>
        <p:nvSpPr>
          <p:cNvPr id="6" name="TextBox 5"/>
          <p:cNvSpPr txBox="1"/>
          <p:nvPr/>
        </p:nvSpPr>
        <p:spPr>
          <a:xfrm>
            <a:off x="6324600" y="1447800"/>
            <a:ext cx="1600200" cy="523220"/>
          </a:xfrm>
          <a:prstGeom prst="rect">
            <a:avLst/>
          </a:prstGeom>
          <a:noFill/>
        </p:spPr>
        <p:txBody>
          <a:bodyPr wrap="square" rtlCol="0">
            <a:spAutoFit/>
          </a:bodyPr>
          <a:lstStyle/>
          <a:p>
            <a:r>
              <a:rPr lang="en-US" sz="2800" dirty="0" smtClean="0"/>
              <a:t>source</a:t>
            </a:r>
            <a:endParaRPr lang="en-US" sz="2800" dirty="0"/>
          </a:p>
        </p:txBody>
      </p:sp>
      <p:sp>
        <p:nvSpPr>
          <p:cNvPr id="13" name="TextBox 12"/>
          <p:cNvSpPr txBox="1"/>
          <p:nvPr/>
        </p:nvSpPr>
        <p:spPr>
          <a:xfrm>
            <a:off x="5638800" y="3276600"/>
            <a:ext cx="2895600" cy="523220"/>
          </a:xfrm>
          <a:prstGeom prst="rect">
            <a:avLst/>
          </a:prstGeom>
          <a:noFill/>
        </p:spPr>
        <p:txBody>
          <a:bodyPr wrap="square" rtlCol="0">
            <a:spAutoFit/>
          </a:bodyPr>
          <a:lstStyle/>
          <a:p>
            <a:r>
              <a:rPr lang="en-US" sz="2800" dirty="0" smtClean="0"/>
              <a:t>noise </a:t>
            </a:r>
            <a:endParaRPr lang="en-US" sz="2800" dirty="0"/>
          </a:p>
        </p:txBody>
      </p:sp>
      <p:grpSp>
        <p:nvGrpSpPr>
          <p:cNvPr id="14" name="Group 13"/>
          <p:cNvGrpSpPr/>
          <p:nvPr/>
        </p:nvGrpSpPr>
        <p:grpSpPr>
          <a:xfrm>
            <a:off x="685800" y="1524000"/>
            <a:ext cx="8001000" cy="4532531"/>
            <a:chOff x="685800" y="1524000"/>
            <a:chExt cx="8001000" cy="4532531"/>
          </a:xfrm>
        </p:grpSpPr>
        <p:sp>
          <p:nvSpPr>
            <p:cNvPr id="8" name="Rectangle 7"/>
            <p:cNvSpPr/>
            <p:nvPr/>
          </p:nvSpPr>
          <p:spPr bwMode="auto">
            <a:xfrm>
              <a:off x="762000" y="33528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9" name="TextBox 8"/>
            <p:cNvSpPr txBox="1"/>
            <p:nvPr/>
          </p:nvSpPr>
          <p:spPr>
            <a:xfrm>
              <a:off x="685800" y="1524000"/>
              <a:ext cx="3962400" cy="369332"/>
            </a:xfrm>
            <a:prstGeom prst="rect">
              <a:avLst/>
            </a:prstGeom>
            <a:noFill/>
          </p:spPr>
          <p:txBody>
            <a:bodyPr wrap="square" rtlCol="0">
              <a:spAutoFit/>
            </a:bodyPr>
            <a:lstStyle/>
            <a:p>
              <a:r>
                <a:rPr lang="en-US" dirty="0" smtClean="0"/>
                <a:t>The dog runs.</a:t>
              </a:r>
              <a:endParaRPr lang="en-US" dirty="0"/>
            </a:p>
          </p:txBody>
        </p:sp>
        <p:sp>
          <p:nvSpPr>
            <p:cNvPr id="10" name="Down Arrow 9"/>
            <p:cNvSpPr/>
            <p:nvPr/>
          </p:nvSpPr>
          <p:spPr bwMode="auto">
            <a:xfrm>
              <a:off x="2438400" y="2209800"/>
              <a:ext cx="457200" cy="685800"/>
            </a:xfrm>
            <a:prstGeom prst="down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1" name="Down Arrow 10"/>
            <p:cNvSpPr/>
            <p:nvPr/>
          </p:nvSpPr>
          <p:spPr bwMode="auto">
            <a:xfrm>
              <a:off x="2438400" y="4191000"/>
              <a:ext cx="457200" cy="685800"/>
            </a:xfrm>
            <a:prstGeom prst="down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2" name="TextBox 11"/>
            <p:cNvSpPr txBox="1"/>
            <p:nvPr/>
          </p:nvSpPr>
          <p:spPr>
            <a:xfrm>
              <a:off x="4267200" y="4572000"/>
              <a:ext cx="4419600" cy="1015663"/>
            </a:xfrm>
            <a:prstGeom prst="rect">
              <a:avLst/>
            </a:prstGeom>
            <a:noFill/>
          </p:spPr>
          <p:txBody>
            <a:bodyPr wrap="square" rtlCol="0">
              <a:spAutoFit/>
            </a:bodyPr>
            <a:lstStyle/>
            <a:p>
              <a:r>
                <a:rPr lang="en-US" sz="2000" dirty="0" smtClean="0">
                  <a:solidFill>
                    <a:srgbClr val="FF0000"/>
                  </a:solidFill>
                </a:rPr>
                <a:t>given the target uncompressed text, what was the original compressed text?</a:t>
              </a:r>
              <a:endParaRPr lang="en-US" sz="2000" dirty="0">
                <a:solidFill>
                  <a:srgbClr val="FF0000"/>
                </a:solidFill>
              </a:endParaRPr>
            </a:p>
          </p:txBody>
        </p:sp>
        <p:sp>
          <p:nvSpPr>
            <p:cNvPr id="15" name="TextBox 14"/>
            <p:cNvSpPr txBox="1"/>
            <p:nvPr/>
          </p:nvSpPr>
          <p:spPr>
            <a:xfrm>
              <a:off x="1143000" y="5410200"/>
              <a:ext cx="2971800" cy="646331"/>
            </a:xfrm>
            <a:prstGeom prst="rect">
              <a:avLst/>
            </a:prstGeom>
            <a:noFill/>
          </p:spPr>
          <p:txBody>
            <a:bodyPr wrap="square" rtlCol="0">
              <a:spAutoFit/>
            </a:bodyPr>
            <a:lstStyle/>
            <a:p>
              <a:r>
                <a:rPr lang="en-US" dirty="0" smtClean="0"/>
                <a:t>The dog runs slowly through the large park.</a:t>
              </a:r>
              <a:endParaRPr lang="en-US" dirty="0"/>
            </a:p>
          </p:txBody>
        </p:sp>
      </p:grpSp>
    </p:spTree>
    <p:extLst>
      <p:ext uri="{BB962C8B-B14F-4D97-AF65-F5344CB8AC3E}">
        <p14:creationId xmlns:p14="http://schemas.microsoft.com/office/powerpoint/2010/main" val="3731366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MT Systems</a:t>
            </a:r>
            <a:endParaRPr lang="en-US" dirty="0"/>
          </a:p>
        </p:txBody>
      </p:sp>
      <p:sp>
        <p:nvSpPr>
          <p:cNvPr id="5" name="Rectangle 4"/>
          <p:cNvSpPr/>
          <p:nvPr/>
        </p:nvSpPr>
        <p:spPr>
          <a:xfrm>
            <a:off x="838200" y="2433935"/>
            <a:ext cx="7391400" cy="461665"/>
          </a:xfrm>
          <a:prstGeom prst="rect">
            <a:avLst/>
          </a:prstGeom>
        </p:spPr>
        <p:txBody>
          <a:bodyPr wrap="square">
            <a:spAutoFit/>
          </a:bodyPr>
          <a:lstStyle/>
          <a:p>
            <a:pPr algn="l">
              <a:buNone/>
            </a:pPr>
            <a:r>
              <a:rPr lang="en-US" sz="2400" dirty="0" smtClean="0">
                <a:solidFill>
                  <a:srgbClr val="FF0000"/>
                </a:solidFill>
              </a:rPr>
              <a:t>Where have you seen machine translation systems?</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228600" y="274638"/>
            <a:ext cx="8458200" cy="1143000"/>
          </a:xfrm>
        </p:spPr>
        <p:txBody>
          <a:bodyPr/>
          <a:lstStyle/>
          <a:p>
            <a:r>
              <a:rPr lang="en-US" sz="4000" dirty="0" smtClean="0"/>
              <a:t>Applications: Sentence compression</a:t>
            </a:r>
            <a:endParaRPr lang="en-US" sz="40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304800" y="1828800"/>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smtClean="0">
                <a:solidFill>
                  <a:srgbClr val="FF0000"/>
                </a:solidFill>
              </a:rPr>
              <a:t>model</a:t>
            </a:r>
            <a:endParaRPr lang="en-US" sz="2000" dirty="0">
              <a:solidFill>
                <a:srgbClr val="FF0000"/>
              </a:solidFill>
            </a:endParaRPr>
          </a:p>
        </p:txBody>
      </p:sp>
      <p:graphicFrame>
        <p:nvGraphicFramePr>
          <p:cNvPr id="861191" name="Object 7"/>
          <p:cNvGraphicFramePr>
            <a:graphicFrameLocks noChangeAspect="1"/>
          </p:cNvGraphicFramePr>
          <p:nvPr/>
        </p:nvGraphicFramePr>
        <p:xfrm>
          <a:off x="2305050" y="1752600"/>
          <a:ext cx="3695700" cy="533400"/>
        </p:xfrm>
        <a:graphic>
          <a:graphicData uri="http://schemas.openxmlformats.org/presentationml/2006/ole">
            <mc:AlternateContent xmlns:mc="http://schemas.openxmlformats.org/markup-compatibility/2006">
              <mc:Choice xmlns:v="urn:schemas-microsoft-com:vml" Requires="v">
                <p:oleObj spid="_x0000_s1013770" name="Equation" r:id="rId3" imgW="1231900" imgH="177800" progId="Equation.3">
                  <p:embed/>
                </p:oleObj>
              </mc:Choice>
              <mc:Fallback>
                <p:oleObj name="Equation" r:id="rId3" imgW="12319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1752600"/>
                        <a:ext cx="369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124200"/>
            <a:ext cx="2895600" cy="830997"/>
          </a:xfrm>
          <a:prstGeom prst="rect">
            <a:avLst/>
          </a:prstGeom>
          <a:noFill/>
        </p:spPr>
        <p:txBody>
          <a:bodyPr wrap="square" rtlCol="0">
            <a:spAutoFit/>
          </a:bodyPr>
          <a:lstStyle/>
          <a:p>
            <a:r>
              <a:rPr lang="en-US" sz="2400" dirty="0" smtClean="0">
                <a:solidFill>
                  <a:srgbClr val="0000CC"/>
                </a:solidFill>
              </a:rPr>
              <a:t>channel model</a:t>
            </a:r>
            <a:br>
              <a:rPr lang="en-US" sz="2400" dirty="0" smtClean="0">
                <a:solidFill>
                  <a:srgbClr val="0000CC"/>
                </a:solidFill>
              </a:rPr>
            </a:br>
            <a:r>
              <a:rPr lang="en-US" sz="2400" dirty="0" smtClean="0">
                <a:solidFill>
                  <a:srgbClr val="0000CC"/>
                </a:solidFill>
              </a:rPr>
              <a:t>translation model</a:t>
            </a:r>
            <a:endParaRPr lang="en-US" sz="2400" dirty="0">
              <a:solidFill>
                <a:srgbClr val="0000CC"/>
              </a:solidFill>
            </a:endParaRP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smtClean="0">
                <a:solidFill>
                  <a:srgbClr val="0000CC"/>
                </a:solidFill>
              </a:rPr>
              <a:t>language model</a:t>
            </a:r>
            <a:endParaRPr lang="en-US" sz="2400" dirty="0">
              <a:solidFill>
                <a:srgbClr val="0000CC"/>
              </a:solidFill>
            </a:endParaRPr>
          </a:p>
        </p:txBody>
      </p:sp>
      <p:sp>
        <p:nvSpPr>
          <p:cNvPr id="24" name="Text Box 9"/>
          <p:cNvSpPr txBox="1">
            <a:spLocks noChangeArrowheads="1"/>
          </p:cNvSpPr>
          <p:nvPr/>
        </p:nvSpPr>
        <p:spPr bwMode="auto">
          <a:xfrm>
            <a:off x="1905000" y="3916740"/>
            <a:ext cx="2895600"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compression model, what words/constituents get deleted, rephrasing</a:t>
            </a:r>
            <a:endParaRPr lang="en-US" sz="2400" dirty="0">
              <a:solidFill>
                <a:schemeClr val="tx2"/>
              </a:solidFill>
            </a:endParaRP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what are likely words/word sequences?</a:t>
            </a:r>
            <a:endParaRPr lang="en-US" sz="2400" dirty="0">
              <a:solidFill>
                <a:schemeClr val="tx2"/>
              </a:solidFill>
            </a:endParaRPr>
          </a:p>
        </p:txBody>
      </p:sp>
    </p:spTree>
    <p:extLst>
      <p:ext uri="{BB962C8B-B14F-4D97-AF65-F5344CB8AC3E}">
        <p14:creationId xmlns:p14="http://schemas.microsoft.com/office/powerpoint/2010/main" val="13032125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sz="4000" dirty="0" smtClean="0"/>
              <a:t>Applications: Machine translation</a:t>
            </a:r>
            <a:endParaRPr lang="en-US" sz="4000" dirty="0"/>
          </a:p>
        </p:txBody>
      </p:sp>
      <p:sp>
        <p:nvSpPr>
          <p:cNvPr id="5" name="TextBox 4"/>
          <p:cNvSpPr txBox="1"/>
          <p:nvPr/>
        </p:nvSpPr>
        <p:spPr>
          <a:xfrm>
            <a:off x="6324600" y="5638800"/>
            <a:ext cx="1600200" cy="523220"/>
          </a:xfrm>
          <a:prstGeom prst="rect">
            <a:avLst/>
          </a:prstGeom>
          <a:noFill/>
        </p:spPr>
        <p:txBody>
          <a:bodyPr wrap="square" rtlCol="0">
            <a:spAutoFit/>
          </a:bodyPr>
          <a:lstStyle/>
          <a:p>
            <a:r>
              <a:rPr lang="en-US" sz="2800" dirty="0" smtClean="0"/>
              <a:t>target</a:t>
            </a:r>
            <a:endParaRPr lang="en-US" sz="2800" dirty="0"/>
          </a:p>
        </p:txBody>
      </p:sp>
      <p:sp>
        <p:nvSpPr>
          <p:cNvPr id="6" name="TextBox 5"/>
          <p:cNvSpPr txBox="1"/>
          <p:nvPr/>
        </p:nvSpPr>
        <p:spPr>
          <a:xfrm>
            <a:off x="6324600" y="1447800"/>
            <a:ext cx="1600200" cy="523220"/>
          </a:xfrm>
          <a:prstGeom prst="rect">
            <a:avLst/>
          </a:prstGeom>
          <a:noFill/>
        </p:spPr>
        <p:txBody>
          <a:bodyPr wrap="square" rtlCol="0">
            <a:spAutoFit/>
          </a:bodyPr>
          <a:lstStyle/>
          <a:p>
            <a:r>
              <a:rPr lang="en-US" sz="2800" dirty="0" smtClean="0"/>
              <a:t>source</a:t>
            </a:r>
            <a:endParaRPr lang="en-US" sz="2800" dirty="0"/>
          </a:p>
        </p:txBody>
      </p:sp>
      <p:sp>
        <p:nvSpPr>
          <p:cNvPr id="13" name="TextBox 12"/>
          <p:cNvSpPr txBox="1"/>
          <p:nvPr/>
        </p:nvSpPr>
        <p:spPr>
          <a:xfrm>
            <a:off x="5638800" y="3276600"/>
            <a:ext cx="2895600" cy="523220"/>
          </a:xfrm>
          <a:prstGeom prst="rect">
            <a:avLst/>
          </a:prstGeom>
          <a:noFill/>
        </p:spPr>
        <p:txBody>
          <a:bodyPr wrap="square" rtlCol="0">
            <a:spAutoFit/>
          </a:bodyPr>
          <a:lstStyle/>
          <a:p>
            <a:r>
              <a:rPr lang="en-US" sz="2800" dirty="0" smtClean="0"/>
              <a:t>noise </a:t>
            </a:r>
            <a:endParaRPr lang="en-US" sz="2800" dirty="0"/>
          </a:p>
        </p:txBody>
      </p:sp>
      <p:grpSp>
        <p:nvGrpSpPr>
          <p:cNvPr id="15" name="Group 14"/>
          <p:cNvGrpSpPr/>
          <p:nvPr/>
        </p:nvGrpSpPr>
        <p:grpSpPr>
          <a:xfrm>
            <a:off x="685800" y="1524000"/>
            <a:ext cx="8001000" cy="4800600"/>
            <a:chOff x="685800" y="1524000"/>
            <a:chExt cx="8001000" cy="4800600"/>
          </a:xfrm>
        </p:grpSpPr>
        <p:sp>
          <p:nvSpPr>
            <p:cNvPr id="8" name="Rectangle 7"/>
            <p:cNvSpPr/>
            <p:nvPr/>
          </p:nvSpPr>
          <p:spPr bwMode="auto">
            <a:xfrm>
              <a:off x="762000" y="33528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9" name="TextBox 8"/>
            <p:cNvSpPr txBox="1"/>
            <p:nvPr/>
          </p:nvSpPr>
          <p:spPr>
            <a:xfrm>
              <a:off x="685800" y="1524000"/>
              <a:ext cx="3962400" cy="369332"/>
            </a:xfrm>
            <a:prstGeom prst="rect">
              <a:avLst/>
            </a:prstGeom>
            <a:noFill/>
          </p:spPr>
          <p:txBody>
            <a:bodyPr wrap="square" rtlCol="0">
              <a:spAutoFit/>
            </a:bodyPr>
            <a:lstStyle/>
            <a:p>
              <a:r>
                <a:rPr lang="en-US" dirty="0" smtClean="0"/>
                <a:t>English text</a:t>
              </a:r>
              <a:endParaRPr lang="en-US" dirty="0"/>
            </a:p>
          </p:txBody>
        </p:sp>
        <p:sp>
          <p:nvSpPr>
            <p:cNvPr id="10" name="Down Arrow 9"/>
            <p:cNvSpPr/>
            <p:nvPr/>
          </p:nvSpPr>
          <p:spPr bwMode="auto">
            <a:xfrm>
              <a:off x="2438400" y="2209800"/>
              <a:ext cx="457200" cy="685800"/>
            </a:xfrm>
            <a:prstGeom prst="down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1" name="Down Arrow 10"/>
            <p:cNvSpPr/>
            <p:nvPr/>
          </p:nvSpPr>
          <p:spPr bwMode="auto">
            <a:xfrm>
              <a:off x="2438400" y="4191000"/>
              <a:ext cx="457200" cy="685800"/>
            </a:xfrm>
            <a:prstGeom prst="down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2" name="TextBox 11"/>
            <p:cNvSpPr txBox="1"/>
            <p:nvPr/>
          </p:nvSpPr>
          <p:spPr>
            <a:xfrm>
              <a:off x="4267200" y="4572000"/>
              <a:ext cx="4419600" cy="707886"/>
            </a:xfrm>
            <a:prstGeom prst="rect">
              <a:avLst/>
            </a:prstGeom>
            <a:noFill/>
          </p:spPr>
          <p:txBody>
            <a:bodyPr wrap="square" rtlCol="0">
              <a:spAutoFit/>
            </a:bodyPr>
            <a:lstStyle/>
            <a:p>
              <a:r>
                <a:rPr lang="en-US" sz="2000" dirty="0" smtClean="0">
                  <a:solidFill>
                    <a:srgbClr val="FF0000"/>
                  </a:solidFill>
                </a:rPr>
                <a:t>given the target Chinese text, what was the original English text?</a:t>
              </a:r>
              <a:endParaRPr lang="en-US" sz="2000" dirty="0">
                <a:solidFill>
                  <a:srgbClr val="FF0000"/>
                </a:solidFill>
              </a:endParaRPr>
            </a:p>
          </p:txBody>
        </p:sp>
        <p:sp>
          <p:nvSpPr>
            <p:cNvPr id="14" name="Text Box 3"/>
            <p:cNvSpPr txBox="1">
              <a:spLocks noChangeArrowheads="1"/>
            </p:cNvSpPr>
            <p:nvPr/>
          </p:nvSpPr>
          <p:spPr bwMode="auto">
            <a:xfrm>
              <a:off x="685800" y="5254625"/>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grpSp>
    </p:spTree>
    <p:extLst>
      <p:ext uri="{BB962C8B-B14F-4D97-AF65-F5344CB8AC3E}">
        <p14:creationId xmlns:p14="http://schemas.microsoft.com/office/powerpoint/2010/main" val="2606469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sz="4000" dirty="0" smtClean="0"/>
              <a:t>Applications: Machine translation</a:t>
            </a:r>
            <a:endParaRPr lang="en-US" sz="40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304800" y="1828800"/>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smtClean="0">
                <a:solidFill>
                  <a:srgbClr val="FF0000"/>
                </a:solidFill>
              </a:rPr>
              <a:t>model</a:t>
            </a:r>
            <a:endParaRPr lang="en-US" sz="2000" dirty="0">
              <a:solidFill>
                <a:srgbClr val="FF0000"/>
              </a:solidFill>
            </a:endParaRPr>
          </a:p>
        </p:txBody>
      </p:sp>
      <p:graphicFrame>
        <p:nvGraphicFramePr>
          <p:cNvPr id="861191" name="Object 7"/>
          <p:cNvGraphicFramePr>
            <a:graphicFrameLocks noChangeAspect="1"/>
          </p:cNvGraphicFramePr>
          <p:nvPr/>
        </p:nvGraphicFramePr>
        <p:xfrm>
          <a:off x="2305050" y="1752600"/>
          <a:ext cx="3695700" cy="533400"/>
        </p:xfrm>
        <a:graphic>
          <a:graphicData uri="http://schemas.openxmlformats.org/presentationml/2006/ole">
            <mc:AlternateContent xmlns:mc="http://schemas.openxmlformats.org/markup-compatibility/2006">
              <mc:Choice xmlns:v="urn:schemas-microsoft-com:vml" Requires="v">
                <p:oleObj spid="_x0000_s1014794" name="Equation" r:id="rId3" imgW="1231900" imgH="177800" progId="Equation.3">
                  <p:embed/>
                </p:oleObj>
              </mc:Choice>
              <mc:Fallback>
                <p:oleObj name="Equation" r:id="rId3" imgW="12319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1752600"/>
                        <a:ext cx="369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124200"/>
            <a:ext cx="2895600" cy="830997"/>
          </a:xfrm>
          <a:prstGeom prst="rect">
            <a:avLst/>
          </a:prstGeom>
          <a:noFill/>
        </p:spPr>
        <p:txBody>
          <a:bodyPr wrap="square" rtlCol="0">
            <a:spAutoFit/>
          </a:bodyPr>
          <a:lstStyle/>
          <a:p>
            <a:r>
              <a:rPr lang="en-US" sz="2400" dirty="0" smtClean="0">
                <a:solidFill>
                  <a:srgbClr val="0000CC"/>
                </a:solidFill>
              </a:rPr>
              <a:t>channel model</a:t>
            </a:r>
            <a:br>
              <a:rPr lang="en-US" sz="2400" dirty="0" smtClean="0">
                <a:solidFill>
                  <a:srgbClr val="0000CC"/>
                </a:solidFill>
              </a:rPr>
            </a:br>
            <a:r>
              <a:rPr lang="en-US" sz="2400" dirty="0" smtClean="0">
                <a:solidFill>
                  <a:srgbClr val="0000CC"/>
                </a:solidFill>
              </a:rPr>
              <a:t>translation model</a:t>
            </a:r>
            <a:endParaRPr lang="en-US" sz="2400" dirty="0">
              <a:solidFill>
                <a:srgbClr val="0000CC"/>
              </a:solidFill>
            </a:endParaRP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smtClean="0">
                <a:solidFill>
                  <a:srgbClr val="0000CC"/>
                </a:solidFill>
              </a:rPr>
              <a:t>language model</a:t>
            </a:r>
            <a:endParaRPr lang="en-US" sz="2400" dirty="0">
              <a:solidFill>
                <a:srgbClr val="0000CC"/>
              </a:solidFill>
            </a:endParaRPr>
          </a:p>
        </p:txBody>
      </p:sp>
      <p:sp>
        <p:nvSpPr>
          <p:cNvPr id="24" name="Text Box 9"/>
          <p:cNvSpPr txBox="1">
            <a:spLocks noChangeArrowheads="1"/>
          </p:cNvSpPr>
          <p:nvPr/>
        </p:nvSpPr>
        <p:spPr bwMode="auto">
          <a:xfrm>
            <a:off x="1905000" y="3916740"/>
            <a:ext cx="2895600"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how do English words/phrases translate to Chinese?</a:t>
            </a:r>
            <a:endParaRPr lang="en-US" sz="2400" dirty="0">
              <a:solidFill>
                <a:schemeClr val="tx2"/>
              </a:solidFill>
            </a:endParaRP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what are likely English words/word sequences?</a:t>
            </a:r>
            <a:endParaRPr lang="en-US" sz="2400" dirty="0">
              <a:solidFill>
                <a:schemeClr val="tx2"/>
              </a:solidFill>
            </a:endParaRPr>
          </a:p>
        </p:txBody>
      </p:sp>
    </p:spTree>
    <p:extLst>
      <p:ext uri="{BB962C8B-B14F-4D97-AF65-F5344CB8AC3E}">
        <p14:creationId xmlns:p14="http://schemas.microsoft.com/office/powerpoint/2010/main" val="27301287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8610600" cy="1143000"/>
          </a:xfrm>
        </p:spPr>
        <p:txBody>
          <a:bodyPr/>
          <a:lstStyle/>
          <a:p>
            <a:r>
              <a:rPr lang="en-US"/>
              <a:t>Data-Driven Machine Translation</a:t>
            </a:r>
          </a:p>
        </p:txBody>
      </p:sp>
      <p:pic>
        <p:nvPicPr>
          <p:cNvPr id="21507" name="Picture 3" descr="j0283011"/>
          <p:cNvPicPr>
            <a:picLocks noChangeAspect="1" noChangeArrowheads="1" noCrop="1"/>
          </p:cNvPicPr>
          <p:nvPr/>
        </p:nvPicPr>
        <p:blipFill>
          <a:blip r:embed="rId3"/>
          <a:srcRect/>
          <a:stretch>
            <a:fillRect/>
          </a:stretch>
        </p:blipFill>
        <p:spPr bwMode="auto">
          <a:xfrm>
            <a:off x="228600" y="3810000"/>
            <a:ext cx="2667000" cy="2667000"/>
          </a:xfrm>
          <a:prstGeom prst="rect">
            <a:avLst/>
          </a:prstGeom>
          <a:noFill/>
        </p:spPr>
      </p:pic>
      <p:sp>
        <p:nvSpPr>
          <p:cNvPr id="21511" name="Text Box 7"/>
          <p:cNvSpPr txBox="1">
            <a:spLocks noChangeArrowheads="1"/>
          </p:cNvSpPr>
          <p:nvPr/>
        </p:nvSpPr>
        <p:spPr bwMode="auto">
          <a:xfrm>
            <a:off x="5638800" y="1676400"/>
            <a:ext cx="2852738" cy="1739900"/>
          </a:xfrm>
          <a:prstGeom prst="rect">
            <a:avLst/>
          </a:prstGeom>
          <a:noFill/>
          <a:ln w="9525">
            <a:noFill/>
            <a:miter lim="800000"/>
            <a:headEnd/>
            <a:tailEnd/>
          </a:ln>
          <a:effectLst/>
        </p:spPr>
        <p:txBody>
          <a:bodyPr wrap="none">
            <a:prstTxWarp prst="textNoShape">
              <a:avLst/>
            </a:prstTxWarp>
            <a:spAutoFit/>
          </a:bodyPr>
          <a:lstStyle/>
          <a:p>
            <a:pPr algn="l"/>
            <a:r>
              <a:rPr lang="en-US"/>
              <a:t>Hmm, every time he sees </a:t>
            </a:r>
          </a:p>
          <a:p>
            <a:pPr algn="l"/>
            <a:r>
              <a:rPr lang="en-US"/>
              <a:t>“banco”, he either types </a:t>
            </a:r>
          </a:p>
          <a:p>
            <a:pPr algn="l"/>
            <a:r>
              <a:rPr lang="en-US"/>
              <a:t>“bank” or “bench” … but if </a:t>
            </a:r>
          </a:p>
          <a:p>
            <a:pPr algn="l"/>
            <a:r>
              <a:rPr lang="en-US"/>
              <a:t>he sees “banco de…”,</a:t>
            </a:r>
          </a:p>
          <a:p>
            <a:pPr algn="l"/>
            <a:r>
              <a:rPr lang="en-US"/>
              <a:t>he always types “bank”, </a:t>
            </a:r>
          </a:p>
          <a:p>
            <a:pPr algn="l"/>
            <a:r>
              <a:rPr lang="en-US"/>
              <a:t>never “bench”…</a:t>
            </a:r>
          </a:p>
        </p:txBody>
      </p:sp>
      <p:sp>
        <p:nvSpPr>
          <p:cNvPr id="21513" name="AutoShape 9"/>
          <p:cNvSpPr>
            <a:spLocks noChangeArrowheads="1"/>
          </p:cNvSpPr>
          <p:nvPr/>
        </p:nvSpPr>
        <p:spPr bwMode="auto">
          <a:xfrm>
            <a:off x="5181600" y="1219200"/>
            <a:ext cx="3581400" cy="2819400"/>
          </a:xfrm>
          <a:prstGeom prst="cloudCallout">
            <a:avLst>
              <a:gd name="adj1" fmla="val 37986"/>
              <a:gd name="adj2" fmla="val 69653"/>
            </a:avLst>
          </a:prstGeom>
          <a:noFill/>
          <a:ln w="38100">
            <a:solidFill>
              <a:schemeClr val="tx1"/>
            </a:solidFill>
            <a:round/>
            <a:headEnd/>
            <a:tailEnd/>
          </a:ln>
          <a:effectLst/>
        </p:spPr>
        <p:txBody>
          <a:bodyPr>
            <a:prstTxWarp prst="textNoShape">
              <a:avLst/>
            </a:prstTxWarp>
          </a:bodyPr>
          <a:lstStyle/>
          <a:p>
            <a:endParaRPr lang="en-US"/>
          </a:p>
        </p:txBody>
      </p:sp>
      <p:sp>
        <p:nvSpPr>
          <p:cNvPr id="21512" name="Text Box 8"/>
          <p:cNvSpPr txBox="1">
            <a:spLocks noChangeArrowheads="1"/>
          </p:cNvSpPr>
          <p:nvPr/>
        </p:nvSpPr>
        <p:spPr bwMode="auto">
          <a:xfrm>
            <a:off x="914400" y="2590800"/>
            <a:ext cx="2408238" cy="366713"/>
          </a:xfrm>
          <a:prstGeom prst="rect">
            <a:avLst/>
          </a:prstGeom>
          <a:noFill/>
          <a:ln w="9525">
            <a:noFill/>
            <a:miter lim="800000"/>
            <a:headEnd/>
            <a:tailEnd/>
          </a:ln>
          <a:effectLst/>
        </p:spPr>
        <p:txBody>
          <a:bodyPr wrap="none">
            <a:prstTxWarp prst="textNoShape">
              <a:avLst/>
            </a:prstTxWarp>
            <a:spAutoFit/>
          </a:bodyPr>
          <a:lstStyle/>
          <a:p>
            <a:pPr algn="l"/>
            <a:r>
              <a:rPr lang="en-US"/>
              <a:t>Man, this is so boring.</a:t>
            </a:r>
          </a:p>
        </p:txBody>
      </p:sp>
      <p:sp>
        <p:nvSpPr>
          <p:cNvPr id="21514" name="AutoShape 10"/>
          <p:cNvSpPr>
            <a:spLocks noChangeArrowheads="1"/>
          </p:cNvSpPr>
          <p:nvPr/>
        </p:nvSpPr>
        <p:spPr bwMode="auto">
          <a:xfrm>
            <a:off x="533400" y="2362200"/>
            <a:ext cx="3429000" cy="838200"/>
          </a:xfrm>
          <a:prstGeom prst="cloudCallout">
            <a:avLst>
              <a:gd name="adj1" fmla="val -12639"/>
              <a:gd name="adj2" fmla="val 113824"/>
            </a:avLst>
          </a:prstGeom>
          <a:noFill/>
          <a:ln w="38100">
            <a:solidFill>
              <a:schemeClr val="tx1"/>
            </a:solidFill>
            <a:round/>
            <a:headEnd/>
            <a:tailEnd/>
          </a:ln>
          <a:effectLst/>
        </p:spPr>
        <p:txBody>
          <a:bodyPr>
            <a:prstTxWarp prst="textNoShape">
              <a:avLst/>
            </a:prstTxWarp>
          </a:bodyPr>
          <a:lstStyle/>
          <a:p>
            <a:endParaRPr lang="en-US"/>
          </a:p>
        </p:txBody>
      </p:sp>
      <p:sp>
        <p:nvSpPr>
          <p:cNvPr id="21515" name="Line 11"/>
          <p:cNvSpPr>
            <a:spLocks noChangeShapeType="1"/>
          </p:cNvSpPr>
          <p:nvPr/>
        </p:nvSpPr>
        <p:spPr bwMode="auto">
          <a:xfrm>
            <a:off x="2895600" y="5105400"/>
            <a:ext cx="14478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
        <p:nvSpPr>
          <p:cNvPr id="21516" name="AutoShape 12"/>
          <p:cNvSpPr>
            <a:spLocks noChangeArrowheads="1"/>
          </p:cNvSpPr>
          <p:nvPr/>
        </p:nvSpPr>
        <p:spPr bwMode="auto">
          <a:xfrm>
            <a:off x="44958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7" name="AutoShape 13"/>
          <p:cNvSpPr>
            <a:spLocks noChangeArrowheads="1"/>
          </p:cNvSpPr>
          <p:nvPr/>
        </p:nvSpPr>
        <p:spPr bwMode="auto">
          <a:xfrm>
            <a:off x="50292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8" name="AutoShape 14"/>
          <p:cNvSpPr>
            <a:spLocks noChangeArrowheads="1"/>
          </p:cNvSpPr>
          <p:nvPr/>
        </p:nvSpPr>
        <p:spPr bwMode="auto">
          <a:xfrm>
            <a:off x="44958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9" name="AutoShape 15"/>
          <p:cNvSpPr>
            <a:spLocks noChangeArrowheads="1"/>
          </p:cNvSpPr>
          <p:nvPr/>
        </p:nvSpPr>
        <p:spPr bwMode="auto">
          <a:xfrm>
            <a:off x="50292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0" name="AutoShape 16"/>
          <p:cNvSpPr>
            <a:spLocks noChangeArrowheads="1"/>
          </p:cNvSpPr>
          <p:nvPr/>
        </p:nvSpPr>
        <p:spPr bwMode="auto">
          <a:xfrm>
            <a:off x="44958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1" name="AutoShape 17"/>
          <p:cNvSpPr>
            <a:spLocks noChangeArrowheads="1"/>
          </p:cNvSpPr>
          <p:nvPr/>
        </p:nvSpPr>
        <p:spPr bwMode="auto">
          <a:xfrm>
            <a:off x="50292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2" name="Text Box 18"/>
          <p:cNvSpPr txBox="1">
            <a:spLocks noChangeArrowheads="1"/>
          </p:cNvSpPr>
          <p:nvPr/>
        </p:nvSpPr>
        <p:spPr bwMode="auto">
          <a:xfrm>
            <a:off x="3733800" y="5791200"/>
            <a:ext cx="2622550" cy="366713"/>
          </a:xfrm>
          <a:prstGeom prst="rect">
            <a:avLst/>
          </a:prstGeom>
          <a:noFill/>
          <a:ln w="9525">
            <a:noFill/>
            <a:miter lim="800000"/>
            <a:headEnd/>
            <a:tailEnd/>
          </a:ln>
          <a:effectLst/>
        </p:spPr>
        <p:txBody>
          <a:bodyPr wrap="none">
            <a:prstTxWarp prst="textNoShape">
              <a:avLst/>
            </a:prstTxWarp>
            <a:spAutoFit/>
          </a:bodyPr>
          <a:lstStyle/>
          <a:p>
            <a:pPr algn="l"/>
            <a:r>
              <a:rPr lang="en-US" b="1"/>
              <a:t>Translated documents</a:t>
            </a:r>
          </a:p>
        </p:txBody>
      </p:sp>
      <p:sp>
        <p:nvSpPr>
          <p:cNvPr id="21523" name="laptop"/>
          <p:cNvSpPr>
            <a:spLocks noEditPoints="1" noChangeArrowheads="1"/>
          </p:cNvSpPr>
          <p:nvPr/>
        </p:nvSpPr>
        <p:spPr bwMode="auto">
          <a:xfrm>
            <a:off x="7620000" y="4876800"/>
            <a:ext cx="1223963" cy="92075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21524" name="Line 20"/>
          <p:cNvSpPr>
            <a:spLocks noChangeShapeType="1"/>
          </p:cNvSpPr>
          <p:nvPr/>
        </p:nvSpPr>
        <p:spPr bwMode="auto">
          <a:xfrm>
            <a:off x="5791200" y="5105400"/>
            <a:ext cx="15240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304800"/>
            <a:ext cx="7772400" cy="1143000"/>
          </a:xfrm>
        </p:spPr>
        <p:txBody>
          <a:bodyPr/>
          <a:lstStyle/>
          <a:p>
            <a:r>
              <a:rPr lang="en-US" sz="3600"/>
              <a:t>Welcome to the Chinese Room</a:t>
            </a:r>
          </a:p>
        </p:txBody>
      </p:sp>
      <p:sp>
        <p:nvSpPr>
          <p:cNvPr id="48131" name="Oval 3"/>
          <p:cNvSpPr>
            <a:spLocks noChangeArrowheads="1"/>
          </p:cNvSpPr>
          <p:nvPr/>
        </p:nvSpPr>
        <p:spPr bwMode="auto">
          <a:xfrm>
            <a:off x="4178300" y="2716213"/>
            <a:ext cx="533400" cy="5334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48132" name="Line 4"/>
          <p:cNvSpPr>
            <a:spLocks noChangeShapeType="1"/>
          </p:cNvSpPr>
          <p:nvPr/>
        </p:nvSpPr>
        <p:spPr bwMode="auto">
          <a:xfrm>
            <a:off x="4483100" y="3249613"/>
            <a:ext cx="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3" name="Line 5"/>
          <p:cNvSpPr>
            <a:spLocks noChangeShapeType="1"/>
          </p:cNvSpPr>
          <p:nvPr/>
        </p:nvSpPr>
        <p:spPr bwMode="auto">
          <a:xfrm flipH="1">
            <a:off x="3797300" y="4087813"/>
            <a:ext cx="685800" cy="685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4" name="Line 6"/>
          <p:cNvSpPr>
            <a:spLocks noChangeShapeType="1"/>
          </p:cNvSpPr>
          <p:nvPr/>
        </p:nvSpPr>
        <p:spPr bwMode="auto">
          <a:xfrm>
            <a:off x="4483100" y="4011613"/>
            <a:ext cx="53340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5" name="Line 7"/>
          <p:cNvSpPr>
            <a:spLocks noChangeShapeType="1"/>
          </p:cNvSpPr>
          <p:nvPr/>
        </p:nvSpPr>
        <p:spPr bwMode="auto">
          <a:xfrm>
            <a:off x="4025900" y="3478213"/>
            <a:ext cx="990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6" name="Line 8"/>
          <p:cNvSpPr>
            <a:spLocks noChangeShapeType="1"/>
          </p:cNvSpPr>
          <p:nvPr/>
        </p:nvSpPr>
        <p:spPr bwMode="auto">
          <a:xfrm>
            <a:off x="3797300" y="45450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7" name="Line 9"/>
          <p:cNvSpPr>
            <a:spLocks noChangeShapeType="1"/>
          </p:cNvSpPr>
          <p:nvPr/>
        </p:nvSpPr>
        <p:spPr bwMode="auto">
          <a:xfrm flipV="1">
            <a:off x="3797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8" name="Line 10"/>
          <p:cNvSpPr>
            <a:spLocks noChangeShapeType="1"/>
          </p:cNvSpPr>
          <p:nvPr/>
        </p:nvSpPr>
        <p:spPr bwMode="auto">
          <a:xfrm>
            <a:off x="3797300" y="23352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9" name="Line 11"/>
          <p:cNvSpPr>
            <a:spLocks noChangeShapeType="1"/>
          </p:cNvSpPr>
          <p:nvPr/>
        </p:nvSpPr>
        <p:spPr bwMode="auto">
          <a:xfrm>
            <a:off x="5702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0" name="Line 12"/>
          <p:cNvSpPr>
            <a:spLocks noChangeShapeType="1"/>
          </p:cNvSpPr>
          <p:nvPr/>
        </p:nvSpPr>
        <p:spPr bwMode="auto">
          <a:xfrm flipV="1">
            <a:off x="57023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1" name="Line 13"/>
          <p:cNvSpPr>
            <a:spLocks noChangeShapeType="1"/>
          </p:cNvSpPr>
          <p:nvPr/>
        </p:nvSpPr>
        <p:spPr bwMode="auto">
          <a:xfrm flipH="1" flipV="1">
            <a:off x="32639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2" name="Line 14"/>
          <p:cNvSpPr>
            <a:spLocks noChangeShapeType="1"/>
          </p:cNvSpPr>
          <p:nvPr/>
        </p:nvSpPr>
        <p:spPr bwMode="auto">
          <a:xfrm flipV="1">
            <a:off x="3644900" y="2792413"/>
            <a:ext cx="0" cy="1828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3" name="Line 15"/>
          <p:cNvSpPr>
            <a:spLocks noChangeShapeType="1"/>
          </p:cNvSpPr>
          <p:nvPr/>
        </p:nvSpPr>
        <p:spPr bwMode="auto">
          <a:xfrm flipH="1" flipV="1">
            <a:off x="3111500" y="2487613"/>
            <a:ext cx="533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4" name="Line 16"/>
          <p:cNvSpPr>
            <a:spLocks noChangeShapeType="1"/>
          </p:cNvSpPr>
          <p:nvPr/>
        </p:nvSpPr>
        <p:spPr bwMode="auto">
          <a:xfrm flipV="1">
            <a:off x="5930900" y="2640013"/>
            <a:ext cx="0" cy="2057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5" name="Line 17"/>
          <p:cNvSpPr>
            <a:spLocks noChangeShapeType="1"/>
          </p:cNvSpPr>
          <p:nvPr/>
        </p:nvSpPr>
        <p:spPr bwMode="auto">
          <a:xfrm flipV="1">
            <a:off x="5930900" y="2259013"/>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6" name="Oval 18"/>
          <p:cNvSpPr>
            <a:spLocks noChangeArrowheads="1"/>
          </p:cNvSpPr>
          <p:nvPr/>
        </p:nvSpPr>
        <p:spPr bwMode="auto">
          <a:xfrm>
            <a:off x="34925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7" name="Oval 19"/>
          <p:cNvSpPr>
            <a:spLocks noChangeArrowheads="1"/>
          </p:cNvSpPr>
          <p:nvPr/>
        </p:nvSpPr>
        <p:spPr bwMode="auto">
          <a:xfrm>
            <a:off x="63119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8" name="AutoShape 20"/>
          <p:cNvSpPr>
            <a:spLocks noChangeArrowheads="1"/>
          </p:cNvSpPr>
          <p:nvPr/>
        </p:nvSpPr>
        <p:spPr bwMode="auto">
          <a:xfrm>
            <a:off x="596900" y="3325813"/>
            <a:ext cx="17526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9" name="Text Box 21"/>
          <p:cNvSpPr txBox="1">
            <a:spLocks noChangeArrowheads="1"/>
          </p:cNvSpPr>
          <p:nvPr/>
        </p:nvSpPr>
        <p:spPr bwMode="auto">
          <a:xfrm>
            <a:off x="825500" y="3402013"/>
            <a:ext cx="1454150" cy="118745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New </a:t>
            </a:r>
          </a:p>
          <a:p>
            <a:pPr algn="l"/>
            <a:r>
              <a:rPr lang="en-US" sz="2400">
                <a:latin typeface="Times New Roman" pitchFamily="-111" charset="0"/>
              </a:rPr>
              <a:t>Chinese</a:t>
            </a:r>
          </a:p>
          <a:p>
            <a:pPr algn="l"/>
            <a:r>
              <a:rPr lang="en-US" sz="2400">
                <a:latin typeface="Times New Roman" pitchFamily="-111" charset="0"/>
              </a:rPr>
              <a:t>Document</a:t>
            </a:r>
          </a:p>
        </p:txBody>
      </p:sp>
      <p:sp>
        <p:nvSpPr>
          <p:cNvPr id="48150" name="AutoShape 22"/>
          <p:cNvSpPr>
            <a:spLocks noChangeArrowheads="1"/>
          </p:cNvSpPr>
          <p:nvPr/>
        </p:nvSpPr>
        <p:spPr bwMode="auto">
          <a:xfrm>
            <a:off x="6769100" y="3173413"/>
            <a:ext cx="19812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51" name="Text Box 23"/>
          <p:cNvSpPr txBox="1">
            <a:spLocks noChangeArrowheads="1"/>
          </p:cNvSpPr>
          <p:nvPr/>
        </p:nvSpPr>
        <p:spPr bwMode="auto">
          <a:xfrm>
            <a:off x="6997700" y="3402013"/>
            <a:ext cx="1571625" cy="82232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English</a:t>
            </a:r>
          </a:p>
          <a:p>
            <a:pPr algn="l"/>
            <a:r>
              <a:rPr lang="en-US" sz="2400">
                <a:latin typeface="Times New Roman" pitchFamily="-111" charset="0"/>
              </a:rPr>
              <a:t>Translation</a:t>
            </a:r>
          </a:p>
        </p:txBody>
      </p:sp>
      <p:cxnSp>
        <p:nvCxnSpPr>
          <p:cNvPr id="48152" name="AutoShape 24"/>
          <p:cNvCxnSpPr>
            <a:cxnSpLocks noChangeShapeType="1"/>
            <a:stCxn id="48149" idx="3"/>
            <a:endCxn id="48133" idx="1"/>
          </p:cNvCxnSpPr>
          <p:nvPr/>
        </p:nvCxnSpPr>
        <p:spPr bwMode="auto">
          <a:xfrm>
            <a:off x="2279650" y="3995738"/>
            <a:ext cx="1517650" cy="795337"/>
          </a:xfrm>
          <a:prstGeom prst="curvedConnector4">
            <a:avLst>
              <a:gd name="adj1" fmla="val 50000"/>
              <a:gd name="adj2" fmla="val 126546"/>
            </a:avLst>
          </a:prstGeom>
          <a:noFill/>
          <a:ln w="76200">
            <a:solidFill>
              <a:schemeClr val="tx1"/>
            </a:solidFill>
            <a:round/>
            <a:headEnd/>
            <a:tailEnd type="triangle" w="med" len="med"/>
          </a:ln>
          <a:effectLst/>
        </p:spPr>
      </p:cxnSp>
      <p:cxnSp>
        <p:nvCxnSpPr>
          <p:cNvPr id="48153" name="AutoShape 25"/>
          <p:cNvCxnSpPr>
            <a:cxnSpLocks noChangeShapeType="1"/>
            <a:endCxn id="48150" idx="1"/>
          </p:cNvCxnSpPr>
          <p:nvPr/>
        </p:nvCxnSpPr>
        <p:spPr bwMode="auto">
          <a:xfrm flipV="1">
            <a:off x="5321300" y="3859213"/>
            <a:ext cx="1619250" cy="1066800"/>
          </a:xfrm>
          <a:prstGeom prst="curvedConnector3">
            <a:avLst>
              <a:gd name="adj1" fmla="val 57843"/>
            </a:avLst>
          </a:prstGeom>
          <a:noFill/>
          <a:ln w="76200">
            <a:solidFill>
              <a:schemeClr val="tx1"/>
            </a:solidFill>
            <a:round/>
            <a:headEnd/>
            <a:tailEnd type="triangle" w="med" len="med"/>
          </a:ln>
          <a:effectLst/>
        </p:spPr>
      </p:cxnSp>
      <p:sp>
        <p:nvSpPr>
          <p:cNvPr id="48154" name="Line 26"/>
          <p:cNvSpPr>
            <a:spLocks noChangeShapeType="1"/>
          </p:cNvSpPr>
          <p:nvPr/>
        </p:nvSpPr>
        <p:spPr bwMode="auto">
          <a:xfrm flipH="1">
            <a:off x="3111500" y="2487613"/>
            <a:ext cx="0" cy="2438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5" name="Line 27"/>
          <p:cNvSpPr>
            <a:spLocks noChangeShapeType="1"/>
          </p:cNvSpPr>
          <p:nvPr/>
        </p:nvSpPr>
        <p:spPr bwMode="auto">
          <a:xfrm>
            <a:off x="6464300" y="2259013"/>
            <a:ext cx="0" cy="2743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6" name="Line 28"/>
          <p:cNvSpPr>
            <a:spLocks noChangeShapeType="1"/>
          </p:cNvSpPr>
          <p:nvPr/>
        </p:nvSpPr>
        <p:spPr bwMode="auto">
          <a:xfrm flipH="1">
            <a:off x="2806700" y="4545013"/>
            <a:ext cx="990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48157" name="Picture 29"/>
          <p:cNvPicPr>
            <a:picLocks noChangeAspect="1" noChangeArrowheads="1"/>
          </p:cNvPicPr>
          <p:nvPr/>
        </p:nvPicPr>
        <p:blipFill>
          <a:blip r:embed="rId3"/>
          <a:srcRect/>
          <a:stretch>
            <a:fillRect/>
          </a:stretch>
        </p:blipFill>
        <p:spPr bwMode="auto">
          <a:xfrm>
            <a:off x="4787900" y="3249613"/>
            <a:ext cx="762000" cy="665162"/>
          </a:xfrm>
          <a:prstGeom prst="rect">
            <a:avLst/>
          </a:prstGeom>
          <a:noFill/>
          <a:ln w="9525">
            <a:noFill/>
            <a:miter lim="800000"/>
            <a:headEnd/>
            <a:tailEnd/>
          </a:ln>
          <a:effectLst/>
        </p:spPr>
      </p:pic>
      <p:sp>
        <p:nvSpPr>
          <p:cNvPr id="48158" name="Text Box 30"/>
          <p:cNvSpPr txBox="1">
            <a:spLocks noChangeArrowheads="1"/>
          </p:cNvSpPr>
          <p:nvPr/>
        </p:nvSpPr>
        <p:spPr bwMode="auto">
          <a:xfrm>
            <a:off x="3721100" y="1649413"/>
            <a:ext cx="2195513" cy="701675"/>
          </a:xfrm>
          <a:prstGeom prst="rect">
            <a:avLst/>
          </a:prstGeom>
          <a:noFill/>
          <a:ln w="9525">
            <a:noFill/>
            <a:miter lim="800000"/>
            <a:headEnd/>
            <a:tailEnd/>
          </a:ln>
          <a:effectLst/>
        </p:spPr>
        <p:txBody>
          <a:bodyPr wrap="none">
            <a:prstTxWarp prst="textNoShape">
              <a:avLst/>
            </a:prstTxWarp>
            <a:spAutoFit/>
          </a:bodyPr>
          <a:lstStyle/>
          <a:p>
            <a:pPr algn="l"/>
            <a:r>
              <a:rPr lang="en-US" sz="2000">
                <a:latin typeface="Times New Roman" pitchFamily="-111" charset="0"/>
              </a:rPr>
              <a:t>Chinese texts with</a:t>
            </a:r>
          </a:p>
          <a:p>
            <a:pPr algn="l"/>
            <a:r>
              <a:rPr lang="en-US" sz="2000">
                <a:latin typeface="Times New Roman" pitchFamily="-111" charset="0"/>
              </a:rPr>
              <a:t>English translations</a:t>
            </a:r>
          </a:p>
        </p:txBody>
      </p:sp>
      <p:sp>
        <p:nvSpPr>
          <p:cNvPr id="48159" name="Line 31"/>
          <p:cNvSpPr>
            <a:spLocks noChangeShapeType="1"/>
          </p:cNvSpPr>
          <p:nvPr/>
        </p:nvSpPr>
        <p:spPr bwMode="auto">
          <a:xfrm>
            <a:off x="5702300" y="4545013"/>
            <a:ext cx="914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60" name="Text Box 32"/>
          <p:cNvSpPr txBox="1">
            <a:spLocks noChangeArrowheads="1"/>
          </p:cNvSpPr>
          <p:nvPr/>
        </p:nvSpPr>
        <p:spPr bwMode="auto">
          <a:xfrm>
            <a:off x="187325" y="5197475"/>
            <a:ext cx="6621463" cy="1200150"/>
          </a:xfrm>
          <a:prstGeom prst="rect">
            <a:avLst/>
          </a:prstGeom>
          <a:solidFill>
            <a:srgbClr val="FFFF00"/>
          </a:solidFill>
          <a:ln w="12700">
            <a:solidFill>
              <a:schemeClr val="tx1"/>
            </a:solidFill>
            <a:miter lim="800000"/>
            <a:headEnd/>
            <a:tailEnd/>
          </a:ln>
          <a:effectLst/>
        </p:spPr>
        <p:txBody>
          <a:bodyPr wrap="none">
            <a:prstTxWarp prst="textNoShape">
              <a:avLst/>
            </a:prstTxWarp>
            <a:spAutoFit/>
          </a:bodyPr>
          <a:lstStyle/>
          <a:p>
            <a:pPr algn="l"/>
            <a:r>
              <a:rPr lang="en-US" sz="2400">
                <a:latin typeface="Times New Roman" pitchFamily="-111" charset="0"/>
              </a:rPr>
              <a:t>You can teach yourself to translate Chinese</a:t>
            </a:r>
          </a:p>
          <a:p>
            <a:pPr algn="l"/>
            <a:r>
              <a:rPr lang="en-US" sz="2400">
                <a:latin typeface="Times New Roman" pitchFamily="-111" charset="0"/>
              </a:rPr>
              <a:t>using </a:t>
            </a:r>
            <a:r>
              <a:rPr lang="en-US" sz="2400" i="1">
                <a:latin typeface="Times New Roman" pitchFamily="-111" charset="0"/>
              </a:rPr>
              <a:t>only</a:t>
            </a:r>
            <a:r>
              <a:rPr lang="en-US" sz="2400">
                <a:latin typeface="Times New Roman" pitchFamily="-111" charset="0"/>
              </a:rPr>
              <a:t> bilingual data (without grammar books, </a:t>
            </a:r>
          </a:p>
          <a:p>
            <a:pPr algn="l"/>
            <a:r>
              <a:rPr lang="en-US" sz="2400">
                <a:latin typeface="Times New Roman" pitchFamily="-111" charset="0"/>
              </a:rPr>
              <a:t>dictionaries, any people to answer your questions…)</a:t>
            </a:r>
          </a:p>
        </p:txBody>
      </p:sp>
      <p:sp>
        <p:nvSpPr>
          <p:cNvPr id="48162" name="Line 34"/>
          <p:cNvSpPr>
            <a:spLocks noChangeShapeType="1"/>
          </p:cNvSpPr>
          <p:nvPr/>
        </p:nvSpPr>
        <p:spPr bwMode="auto">
          <a:xfrm>
            <a:off x="5092700" y="2335213"/>
            <a:ext cx="3048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163" name="Rectangle 35"/>
          <p:cNvSpPr>
            <a:spLocks noChangeArrowheads="1"/>
          </p:cNvSpPr>
          <p:nvPr/>
        </p:nvSpPr>
        <p:spPr bwMode="auto">
          <a:xfrm>
            <a:off x="604838" y="5748338"/>
            <a:ext cx="184150" cy="457200"/>
          </a:xfrm>
          <a:prstGeom prst="rect">
            <a:avLst/>
          </a:prstGeom>
          <a:noFill/>
          <a:ln w="12700">
            <a:noFill/>
            <a:miter lim="800000"/>
            <a:headEnd/>
            <a:tailEnd/>
          </a:ln>
          <a:effectLst/>
        </p:spPr>
        <p:txBody>
          <a:bodyPr wrap="none">
            <a:prstTxWarp prst="textNoShape">
              <a:avLst/>
            </a:prstTxWarp>
            <a:spAutoFit/>
          </a:bodyPr>
          <a:lstStyle/>
          <a:p>
            <a:pPr algn="l"/>
            <a:endParaRPr lang="en-US" sz="2400">
              <a:latin typeface="Times New Roman"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29699" name="Group 3"/>
          <p:cNvGrpSpPr>
            <a:grpSpLocks/>
          </p:cNvGrpSpPr>
          <p:nvPr/>
        </p:nvGrpSpPr>
        <p:grpSpPr bwMode="auto">
          <a:xfrm>
            <a:off x="381000" y="1524000"/>
            <a:ext cx="8337550" cy="4873625"/>
            <a:chOff x="-3" y="-3"/>
            <a:chExt cx="3487" cy="3344"/>
          </a:xfrm>
        </p:grpSpPr>
        <p:grpSp>
          <p:nvGrpSpPr>
            <p:cNvPr id="29700" name="Group 4"/>
            <p:cNvGrpSpPr>
              <a:grpSpLocks/>
            </p:cNvGrpSpPr>
            <p:nvPr/>
          </p:nvGrpSpPr>
          <p:grpSpPr bwMode="auto">
            <a:xfrm>
              <a:off x="0" y="0"/>
              <a:ext cx="3481" cy="3338"/>
              <a:chOff x="0" y="0"/>
              <a:chExt cx="3481" cy="3338"/>
            </a:xfrm>
          </p:grpSpPr>
          <p:grpSp>
            <p:nvGrpSpPr>
              <p:cNvPr id="29701" name="Group 5"/>
              <p:cNvGrpSpPr>
                <a:grpSpLocks/>
              </p:cNvGrpSpPr>
              <p:nvPr/>
            </p:nvGrpSpPr>
            <p:grpSpPr bwMode="auto">
              <a:xfrm>
                <a:off x="0" y="0"/>
                <a:ext cx="1599" cy="633"/>
                <a:chOff x="0" y="0"/>
                <a:chExt cx="1599" cy="633"/>
              </a:xfrm>
            </p:grpSpPr>
            <p:sp>
              <p:nvSpPr>
                <p:cNvPr id="2970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2970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4" name="Group 8"/>
              <p:cNvGrpSpPr>
                <a:grpSpLocks/>
              </p:cNvGrpSpPr>
              <p:nvPr/>
            </p:nvGrpSpPr>
            <p:grpSpPr bwMode="auto">
              <a:xfrm>
                <a:off x="1599" y="0"/>
                <a:ext cx="1882" cy="633"/>
                <a:chOff x="1599" y="0"/>
                <a:chExt cx="1882" cy="633"/>
              </a:xfrm>
            </p:grpSpPr>
            <p:sp>
              <p:nvSpPr>
                <p:cNvPr id="2970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2970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7" name="Group 11"/>
              <p:cNvGrpSpPr>
                <a:grpSpLocks/>
              </p:cNvGrpSpPr>
              <p:nvPr/>
            </p:nvGrpSpPr>
            <p:grpSpPr bwMode="auto">
              <a:xfrm>
                <a:off x="0" y="633"/>
                <a:ext cx="1599" cy="633"/>
                <a:chOff x="0" y="633"/>
                <a:chExt cx="1599" cy="633"/>
              </a:xfrm>
            </p:grpSpPr>
            <p:sp>
              <p:nvSpPr>
                <p:cNvPr id="2970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2970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0" name="Group 14"/>
              <p:cNvGrpSpPr>
                <a:grpSpLocks/>
              </p:cNvGrpSpPr>
              <p:nvPr/>
            </p:nvGrpSpPr>
            <p:grpSpPr bwMode="auto">
              <a:xfrm>
                <a:off x="1599" y="633"/>
                <a:ext cx="1882" cy="633"/>
                <a:chOff x="1599" y="633"/>
                <a:chExt cx="1882" cy="633"/>
              </a:xfrm>
            </p:grpSpPr>
            <p:sp>
              <p:nvSpPr>
                <p:cNvPr id="2971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2971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3" name="Group 17"/>
              <p:cNvGrpSpPr>
                <a:grpSpLocks/>
              </p:cNvGrpSpPr>
              <p:nvPr/>
            </p:nvGrpSpPr>
            <p:grpSpPr bwMode="auto">
              <a:xfrm>
                <a:off x="0" y="1266"/>
                <a:ext cx="1599" cy="518"/>
                <a:chOff x="0" y="1266"/>
                <a:chExt cx="1599" cy="518"/>
              </a:xfrm>
            </p:grpSpPr>
            <p:sp>
              <p:nvSpPr>
                <p:cNvPr id="2971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2971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6" name="Group 20"/>
              <p:cNvGrpSpPr>
                <a:grpSpLocks/>
              </p:cNvGrpSpPr>
              <p:nvPr/>
            </p:nvGrpSpPr>
            <p:grpSpPr bwMode="auto">
              <a:xfrm>
                <a:off x="1599" y="1266"/>
                <a:ext cx="1882" cy="518"/>
                <a:chOff x="1599" y="1266"/>
                <a:chExt cx="1882" cy="518"/>
              </a:xfrm>
            </p:grpSpPr>
            <p:sp>
              <p:nvSpPr>
                <p:cNvPr id="2971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2971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9" name="Group 23"/>
              <p:cNvGrpSpPr>
                <a:grpSpLocks/>
              </p:cNvGrpSpPr>
              <p:nvPr/>
            </p:nvGrpSpPr>
            <p:grpSpPr bwMode="auto">
              <a:xfrm>
                <a:off x="0" y="1784"/>
                <a:ext cx="1599" cy="518"/>
                <a:chOff x="0" y="1784"/>
                <a:chExt cx="1599" cy="518"/>
              </a:xfrm>
            </p:grpSpPr>
            <p:sp>
              <p:nvSpPr>
                <p:cNvPr id="2972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2972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2" name="Group 26"/>
              <p:cNvGrpSpPr>
                <a:grpSpLocks/>
              </p:cNvGrpSpPr>
              <p:nvPr/>
            </p:nvGrpSpPr>
            <p:grpSpPr bwMode="auto">
              <a:xfrm>
                <a:off x="1599" y="1784"/>
                <a:ext cx="1882" cy="518"/>
                <a:chOff x="1599" y="1784"/>
                <a:chExt cx="1882" cy="518"/>
              </a:xfrm>
            </p:grpSpPr>
            <p:sp>
              <p:nvSpPr>
                <p:cNvPr id="2972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2972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5" name="Group 29"/>
              <p:cNvGrpSpPr>
                <a:grpSpLocks/>
              </p:cNvGrpSpPr>
              <p:nvPr/>
            </p:nvGrpSpPr>
            <p:grpSpPr bwMode="auto">
              <a:xfrm>
                <a:off x="0" y="2302"/>
                <a:ext cx="1599" cy="518"/>
                <a:chOff x="0" y="2302"/>
                <a:chExt cx="1599" cy="518"/>
              </a:xfrm>
            </p:grpSpPr>
            <p:sp>
              <p:nvSpPr>
                <p:cNvPr id="2972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2972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8" name="Group 32"/>
              <p:cNvGrpSpPr>
                <a:grpSpLocks/>
              </p:cNvGrpSpPr>
              <p:nvPr/>
            </p:nvGrpSpPr>
            <p:grpSpPr bwMode="auto">
              <a:xfrm>
                <a:off x="1599" y="2302"/>
                <a:ext cx="1882" cy="518"/>
                <a:chOff x="1599" y="2302"/>
                <a:chExt cx="1882" cy="518"/>
              </a:xfrm>
            </p:grpSpPr>
            <p:sp>
              <p:nvSpPr>
                <p:cNvPr id="2972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2973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1" name="Group 35"/>
              <p:cNvGrpSpPr>
                <a:grpSpLocks/>
              </p:cNvGrpSpPr>
              <p:nvPr/>
            </p:nvGrpSpPr>
            <p:grpSpPr bwMode="auto">
              <a:xfrm>
                <a:off x="0" y="2820"/>
                <a:ext cx="1599" cy="518"/>
                <a:chOff x="0" y="2820"/>
                <a:chExt cx="1599" cy="518"/>
              </a:xfrm>
            </p:grpSpPr>
            <p:sp>
              <p:nvSpPr>
                <p:cNvPr id="2973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2973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4" name="Group 38"/>
              <p:cNvGrpSpPr>
                <a:grpSpLocks/>
              </p:cNvGrpSpPr>
              <p:nvPr/>
            </p:nvGrpSpPr>
            <p:grpSpPr bwMode="auto">
              <a:xfrm>
                <a:off x="1599" y="2820"/>
                <a:ext cx="1882" cy="518"/>
                <a:chOff x="1599" y="2820"/>
                <a:chExt cx="1882" cy="518"/>
              </a:xfrm>
            </p:grpSpPr>
            <p:sp>
              <p:nvSpPr>
                <p:cNvPr id="2973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2973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2973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29738"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13" name="Rectangle 45"/>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2" name="Rectangle 44"/>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1" name="Rectangle 43"/>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77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2771" name="Group 3"/>
          <p:cNvGrpSpPr>
            <a:grpSpLocks/>
          </p:cNvGrpSpPr>
          <p:nvPr/>
        </p:nvGrpSpPr>
        <p:grpSpPr bwMode="auto">
          <a:xfrm>
            <a:off x="381000" y="1524000"/>
            <a:ext cx="8337550" cy="4873625"/>
            <a:chOff x="-3" y="-3"/>
            <a:chExt cx="3487" cy="3344"/>
          </a:xfrm>
        </p:grpSpPr>
        <p:grpSp>
          <p:nvGrpSpPr>
            <p:cNvPr id="32772" name="Group 4"/>
            <p:cNvGrpSpPr>
              <a:grpSpLocks/>
            </p:cNvGrpSpPr>
            <p:nvPr/>
          </p:nvGrpSpPr>
          <p:grpSpPr bwMode="auto">
            <a:xfrm>
              <a:off x="0" y="0"/>
              <a:ext cx="3481" cy="3338"/>
              <a:chOff x="0" y="0"/>
              <a:chExt cx="3481" cy="3338"/>
            </a:xfrm>
          </p:grpSpPr>
          <p:grpSp>
            <p:nvGrpSpPr>
              <p:cNvPr id="32773" name="Group 5"/>
              <p:cNvGrpSpPr>
                <a:grpSpLocks/>
              </p:cNvGrpSpPr>
              <p:nvPr/>
            </p:nvGrpSpPr>
            <p:grpSpPr bwMode="auto">
              <a:xfrm>
                <a:off x="0" y="0"/>
                <a:ext cx="1599" cy="633"/>
                <a:chOff x="0" y="0"/>
                <a:chExt cx="1599" cy="633"/>
              </a:xfrm>
            </p:grpSpPr>
            <p:sp>
              <p:nvSpPr>
                <p:cNvPr id="3277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277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6" name="Group 8"/>
              <p:cNvGrpSpPr>
                <a:grpSpLocks/>
              </p:cNvGrpSpPr>
              <p:nvPr/>
            </p:nvGrpSpPr>
            <p:grpSpPr bwMode="auto">
              <a:xfrm>
                <a:off x="1599" y="0"/>
                <a:ext cx="1882" cy="633"/>
                <a:chOff x="1599" y="0"/>
                <a:chExt cx="1882" cy="633"/>
              </a:xfrm>
            </p:grpSpPr>
            <p:sp>
              <p:nvSpPr>
                <p:cNvPr id="3277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277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9" name="Group 11"/>
              <p:cNvGrpSpPr>
                <a:grpSpLocks/>
              </p:cNvGrpSpPr>
              <p:nvPr/>
            </p:nvGrpSpPr>
            <p:grpSpPr bwMode="auto">
              <a:xfrm>
                <a:off x="0" y="633"/>
                <a:ext cx="1599" cy="633"/>
                <a:chOff x="0" y="633"/>
                <a:chExt cx="1599" cy="633"/>
              </a:xfrm>
            </p:grpSpPr>
            <p:sp>
              <p:nvSpPr>
                <p:cNvPr id="3278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278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2" name="Group 14"/>
              <p:cNvGrpSpPr>
                <a:grpSpLocks/>
              </p:cNvGrpSpPr>
              <p:nvPr/>
            </p:nvGrpSpPr>
            <p:grpSpPr bwMode="auto">
              <a:xfrm>
                <a:off x="1599" y="633"/>
                <a:ext cx="1882" cy="633"/>
                <a:chOff x="1599" y="633"/>
                <a:chExt cx="1882" cy="633"/>
              </a:xfrm>
            </p:grpSpPr>
            <p:sp>
              <p:nvSpPr>
                <p:cNvPr id="3278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278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5" name="Group 17"/>
              <p:cNvGrpSpPr>
                <a:grpSpLocks/>
              </p:cNvGrpSpPr>
              <p:nvPr/>
            </p:nvGrpSpPr>
            <p:grpSpPr bwMode="auto">
              <a:xfrm>
                <a:off x="0" y="1266"/>
                <a:ext cx="1599" cy="518"/>
                <a:chOff x="0" y="1266"/>
                <a:chExt cx="1599" cy="518"/>
              </a:xfrm>
            </p:grpSpPr>
            <p:sp>
              <p:nvSpPr>
                <p:cNvPr id="3278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278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8" name="Group 20"/>
              <p:cNvGrpSpPr>
                <a:grpSpLocks/>
              </p:cNvGrpSpPr>
              <p:nvPr/>
            </p:nvGrpSpPr>
            <p:grpSpPr bwMode="auto">
              <a:xfrm>
                <a:off x="1599" y="1266"/>
                <a:ext cx="1882" cy="518"/>
                <a:chOff x="1599" y="1266"/>
                <a:chExt cx="1882" cy="518"/>
              </a:xfrm>
            </p:grpSpPr>
            <p:sp>
              <p:nvSpPr>
                <p:cNvPr id="3278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279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1" name="Group 23"/>
              <p:cNvGrpSpPr>
                <a:grpSpLocks/>
              </p:cNvGrpSpPr>
              <p:nvPr/>
            </p:nvGrpSpPr>
            <p:grpSpPr bwMode="auto">
              <a:xfrm>
                <a:off x="0" y="1784"/>
                <a:ext cx="1599" cy="518"/>
                <a:chOff x="0" y="1784"/>
                <a:chExt cx="1599" cy="518"/>
              </a:xfrm>
            </p:grpSpPr>
            <p:sp>
              <p:nvSpPr>
                <p:cNvPr id="3279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279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4" name="Group 26"/>
              <p:cNvGrpSpPr>
                <a:grpSpLocks/>
              </p:cNvGrpSpPr>
              <p:nvPr/>
            </p:nvGrpSpPr>
            <p:grpSpPr bwMode="auto">
              <a:xfrm>
                <a:off x="1599" y="1784"/>
                <a:ext cx="1882" cy="518"/>
                <a:chOff x="1599" y="1784"/>
                <a:chExt cx="1882" cy="518"/>
              </a:xfrm>
            </p:grpSpPr>
            <p:sp>
              <p:nvSpPr>
                <p:cNvPr id="3279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279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7" name="Group 29"/>
              <p:cNvGrpSpPr>
                <a:grpSpLocks/>
              </p:cNvGrpSpPr>
              <p:nvPr/>
            </p:nvGrpSpPr>
            <p:grpSpPr bwMode="auto">
              <a:xfrm>
                <a:off x="0" y="2302"/>
                <a:ext cx="1599" cy="518"/>
                <a:chOff x="0" y="2302"/>
                <a:chExt cx="1599" cy="518"/>
              </a:xfrm>
            </p:grpSpPr>
            <p:sp>
              <p:nvSpPr>
                <p:cNvPr id="3279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279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0" name="Group 32"/>
              <p:cNvGrpSpPr>
                <a:grpSpLocks/>
              </p:cNvGrpSpPr>
              <p:nvPr/>
            </p:nvGrpSpPr>
            <p:grpSpPr bwMode="auto">
              <a:xfrm>
                <a:off x="1599" y="2302"/>
                <a:ext cx="1882" cy="518"/>
                <a:chOff x="1599" y="2302"/>
                <a:chExt cx="1882" cy="518"/>
              </a:xfrm>
            </p:grpSpPr>
            <p:sp>
              <p:nvSpPr>
                <p:cNvPr id="3280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280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3" name="Group 35"/>
              <p:cNvGrpSpPr>
                <a:grpSpLocks/>
              </p:cNvGrpSpPr>
              <p:nvPr/>
            </p:nvGrpSpPr>
            <p:grpSpPr bwMode="auto">
              <a:xfrm>
                <a:off x="0" y="2820"/>
                <a:ext cx="1599" cy="518"/>
                <a:chOff x="0" y="2820"/>
                <a:chExt cx="1599" cy="518"/>
              </a:xfrm>
            </p:grpSpPr>
            <p:sp>
              <p:nvSpPr>
                <p:cNvPr id="3280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280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6" name="Group 38"/>
              <p:cNvGrpSpPr>
                <a:grpSpLocks/>
              </p:cNvGrpSpPr>
              <p:nvPr/>
            </p:nvGrpSpPr>
            <p:grpSpPr bwMode="auto">
              <a:xfrm>
                <a:off x="1599" y="2820"/>
                <a:ext cx="1882" cy="518"/>
                <a:chOff x="1599" y="2820"/>
                <a:chExt cx="1882" cy="518"/>
              </a:xfrm>
            </p:grpSpPr>
            <p:sp>
              <p:nvSpPr>
                <p:cNvPr id="3280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280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280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2810"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5" name="Text Box 45"/>
          <p:cNvSpPr txBox="1">
            <a:spLocks noChangeArrowheads="1"/>
          </p:cNvSpPr>
          <p:nvPr/>
        </p:nvSpPr>
        <p:spPr bwMode="auto">
          <a:xfrm>
            <a:off x="152400" y="1066800"/>
            <a:ext cx="8540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
        <p:nvSpPr>
          <p:cNvPr id="143407" name="Rectangle 47"/>
          <p:cNvSpPr>
            <a:spLocks noChangeArrowheads="1"/>
          </p:cNvSpPr>
          <p:nvPr/>
        </p:nvSpPr>
        <p:spPr bwMode="auto">
          <a:xfrm>
            <a:off x="5029200" y="1981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6" name="Rectangle 46"/>
          <p:cNvSpPr>
            <a:spLocks noChangeArrowheads="1"/>
          </p:cNvSpPr>
          <p:nvPr/>
        </p:nvSpPr>
        <p:spPr bwMode="auto">
          <a:xfrm>
            <a:off x="1295400" y="5410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3" name="Rectangle 3"/>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4" name="Rectangle 4"/>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5" name="Rectangle 5"/>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143366" name="Group 6"/>
          <p:cNvGrpSpPr>
            <a:grpSpLocks/>
          </p:cNvGrpSpPr>
          <p:nvPr/>
        </p:nvGrpSpPr>
        <p:grpSpPr bwMode="auto">
          <a:xfrm>
            <a:off x="381000" y="1524000"/>
            <a:ext cx="8337550" cy="4873625"/>
            <a:chOff x="-3" y="-3"/>
            <a:chExt cx="3487" cy="3344"/>
          </a:xfrm>
        </p:grpSpPr>
        <p:grpSp>
          <p:nvGrpSpPr>
            <p:cNvPr id="143367" name="Group 7"/>
            <p:cNvGrpSpPr>
              <a:grpSpLocks/>
            </p:cNvGrpSpPr>
            <p:nvPr/>
          </p:nvGrpSpPr>
          <p:grpSpPr bwMode="auto">
            <a:xfrm>
              <a:off x="0" y="0"/>
              <a:ext cx="3481" cy="3338"/>
              <a:chOff x="0" y="0"/>
              <a:chExt cx="3481" cy="3338"/>
            </a:xfrm>
          </p:grpSpPr>
          <p:grpSp>
            <p:nvGrpSpPr>
              <p:cNvPr id="143368" name="Group 8"/>
              <p:cNvGrpSpPr>
                <a:grpSpLocks/>
              </p:cNvGrpSpPr>
              <p:nvPr/>
            </p:nvGrpSpPr>
            <p:grpSpPr bwMode="auto">
              <a:xfrm>
                <a:off x="0" y="0"/>
                <a:ext cx="1599" cy="633"/>
                <a:chOff x="0" y="0"/>
                <a:chExt cx="1599" cy="633"/>
              </a:xfrm>
            </p:grpSpPr>
            <p:sp>
              <p:nvSpPr>
                <p:cNvPr id="143369" name="Rectangle 9"/>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143370" name="Rectangle 10"/>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1" name="Group 11"/>
              <p:cNvGrpSpPr>
                <a:grpSpLocks/>
              </p:cNvGrpSpPr>
              <p:nvPr/>
            </p:nvGrpSpPr>
            <p:grpSpPr bwMode="auto">
              <a:xfrm>
                <a:off x="1599" y="0"/>
                <a:ext cx="1882" cy="633"/>
                <a:chOff x="1599" y="0"/>
                <a:chExt cx="1882" cy="633"/>
              </a:xfrm>
            </p:grpSpPr>
            <p:sp>
              <p:nvSpPr>
                <p:cNvPr id="143372" name="Rectangle 12"/>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bichat wat dat vat eneat .</a:t>
                  </a:r>
                </a:p>
                <a:p>
                  <a:pPr algn="l" eaLnBrk="0" hangingPunct="0"/>
                  <a:endParaRPr lang="en-US" sz="3200">
                    <a:latin typeface="Times New Roman" pitchFamily="-111" charset="0"/>
                  </a:endParaRPr>
                </a:p>
              </p:txBody>
            </p:sp>
            <p:sp>
              <p:nvSpPr>
                <p:cNvPr id="143373" name="Rectangle 13"/>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4" name="Group 14"/>
              <p:cNvGrpSpPr>
                <a:grpSpLocks/>
              </p:cNvGrpSpPr>
              <p:nvPr/>
            </p:nvGrpSpPr>
            <p:grpSpPr bwMode="auto">
              <a:xfrm>
                <a:off x="0" y="633"/>
                <a:ext cx="1599" cy="633"/>
                <a:chOff x="0" y="633"/>
                <a:chExt cx="1599" cy="633"/>
              </a:xfrm>
            </p:grpSpPr>
            <p:sp>
              <p:nvSpPr>
                <p:cNvPr id="143375" name="Rectangle 15"/>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143376" name="Rectangle 16"/>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7" name="Group 17"/>
              <p:cNvGrpSpPr>
                <a:grpSpLocks/>
              </p:cNvGrpSpPr>
              <p:nvPr/>
            </p:nvGrpSpPr>
            <p:grpSpPr bwMode="auto">
              <a:xfrm>
                <a:off x="1599" y="633"/>
                <a:ext cx="1882" cy="633"/>
                <a:chOff x="1599" y="633"/>
                <a:chExt cx="1882" cy="633"/>
              </a:xfrm>
            </p:grpSpPr>
            <p:sp>
              <p:nvSpPr>
                <p:cNvPr id="143378" name="Rectangle 18"/>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143379" name="Rectangle 19"/>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0" name="Group 20"/>
              <p:cNvGrpSpPr>
                <a:grpSpLocks/>
              </p:cNvGrpSpPr>
              <p:nvPr/>
            </p:nvGrpSpPr>
            <p:grpSpPr bwMode="auto">
              <a:xfrm>
                <a:off x="0" y="1266"/>
                <a:ext cx="1599" cy="518"/>
                <a:chOff x="0" y="1266"/>
                <a:chExt cx="1599" cy="518"/>
              </a:xfrm>
            </p:grpSpPr>
            <p:sp>
              <p:nvSpPr>
                <p:cNvPr id="143381" name="Rectangle 21"/>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143382" name="Rectangle 22"/>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3" name="Group 23"/>
              <p:cNvGrpSpPr>
                <a:grpSpLocks/>
              </p:cNvGrpSpPr>
              <p:nvPr/>
            </p:nvGrpSpPr>
            <p:grpSpPr bwMode="auto">
              <a:xfrm>
                <a:off x="1599" y="1266"/>
                <a:ext cx="1882" cy="518"/>
                <a:chOff x="1599" y="1266"/>
                <a:chExt cx="1882" cy="518"/>
              </a:xfrm>
            </p:grpSpPr>
            <p:sp>
              <p:nvSpPr>
                <p:cNvPr id="143384" name="Rectangle 24"/>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143385" name="Rectangle 25"/>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6" name="Group 26"/>
              <p:cNvGrpSpPr>
                <a:grpSpLocks/>
              </p:cNvGrpSpPr>
              <p:nvPr/>
            </p:nvGrpSpPr>
            <p:grpSpPr bwMode="auto">
              <a:xfrm>
                <a:off x="0" y="1784"/>
                <a:ext cx="1599" cy="518"/>
                <a:chOff x="0" y="1784"/>
                <a:chExt cx="1599" cy="518"/>
              </a:xfrm>
            </p:grpSpPr>
            <p:sp>
              <p:nvSpPr>
                <p:cNvPr id="143387" name="Rectangle 27"/>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143388" name="Rectangle 28"/>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9" name="Group 29"/>
              <p:cNvGrpSpPr>
                <a:grpSpLocks/>
              </p:cNvGrpSpPr>
              <p:nvPr/>
            </p:nvGrpSpPr>
            <p:grpSpPr bwMode="auto">
              <a:xfrm>
                <a:off x="1599" y="1784"/>
                <a:ext cx="1882" cy="518"/>
                <a:chOff x="1599" y="1784"/>
                <a:chExt cx="1882" cy="518"/>
              </a:xfrm>
            </p:grpSpPr>
            <p:sp>
              <p:nvSpPr>
                <p:cNvPr id="143390" name="Rectangle 30"/>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143391" name="Rectangle 31"/>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2" name="Group 32"/>
              <p:cNvGrpSpPr>
                <a:grpSpLocks/>
              </p:cNvGrpSpPr>
              <p:nvPr/>
            </p:nvGrpSpPr>
            <p:grpSpPr bwMode="auto">
              <a:xfrm>
                <a:off x="0" y="2302"/>
                <a:ext cx="1599" cy="518"/>
                <a:chOff x="0" y="2302"/>
                <a:chExt cx="1599" cy="518"/>
              </a:xfrm>
            </p:grpSpPr>
            <p:sp>
              <p:nvSpPr>
                <p:cNvPr id="143393" name="Rectangle 33"/>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quat cat .</a:t>
                  </a:r>
                </a:p>
                <a:p>
                  <a:pPr algn="l" eaLnBrk="0" hangingPunct="0"/>
                  <a:endParaRPr lang="en-US" sz="3200">
                    <a:latin typeface="Times New Roman" pitchFamily="-111" charset="0"/>
                  </a:endParaRPr>
                </a:p>
              </p:txBody>
            </p:sp>
            <p:sp>
              <p:nvSpPr>
                <p:cNvPr id="143394" name="Rectangle 34"/>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5" name="Group 35"/>
              <p:cNvGrpSpPr>
                <a:grpSpLocks/>
              </p:cNvGrpSpPr>
              <p:nvPr/>
            </p:nvGrpSpPr>
            <p:grpSpPr bwMode="auto">
              <a:xfrm>
                <a:off x="1599" y="2302"/>
                <a:ext cx="1882" cy="518"/>
                <a:chOff x="1599" y="2302"/>
                <a:chExt cx="1882" cy="518"/>
              </a:xfrm>
            </p:grpSpPr>
            <p:sp>
              <p:nvSpPr>
                <p:cNvPr id="143396" name="Rectangle 36"/>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143397" name="Rectangle 37"/>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8" name="Group 38"/>
              <p:cNvGrpSpPr>
                <a:grpSpLocks/>
              </p:cNvGrpSpPr>
              <p:nvPr/>
            </p:nvGrpSpPr>
            <p:grpSpPr bwMode="auto">
              <a:xfrm>
                <a:off x="0" y="2820"/>
                <a:ext cx="1599" cy="518"/>
                <a:chOff x="0" y="2820"/>
                <a:chExt cx="1599" cy="518"/>
              </a:xfrm>
            </p:grpSpPr>
            <p:sp>
              <p:nvSpPr>
                <p:cNvPr id="143399" name="Rectangle 39"/>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143400" name="Rectangle 40"/>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401" name="Group 41"/>
              <p:cNvGrpSpPr>
                <a:grpSpLocks/>
              </p:cNvGrpSpPr>
              <p:nvPr/>
            </p:nvGrpSpPr>
            <p:grpSpPr bwMode="auto">
              <a:xfrm>
                <a:off x="1599" y="2820"/>
                <a:ext cx="1882" cy="518"/>
                <a:chOff x="1599" y="2820"/>
                <a:chExt cx="1882" cy="518"/>
              </a:xfrm>
            </p:grpSpPr>
            <p:sp>
              <p:nvSpPr>
                <p:cNvPr id="143402" name="Rectangle 42"/>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143403" name="Rectangle 43"/>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143404" name="Rectangle 44"/>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143408" name="Line 48"/>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3409" name="Line 49"/>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0" name="Rectangle 4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3839" name="Rectangle 47"/>
          <p:cNvSpPr>
            <a:spLocks noChangeArrowheads="1"/>
          </p:cNvSpPr>
          <p:nvPr/>
        </p:nvSpPr>
        <p:spPr bwMode="auto">
          <a:xfrm>
            <a:off x="5334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838" name="Rectangle 46"/>
          <p:cNvSpPr>
            <a:spLocks noChangeArrowheads="1"/>
          </p:cNvSpPr>
          <p:nvPr/>
        </p:nvSpPr>
        <p:spPr bwMode="auto">
          <a:xfrm>
            <a:off x="5583238" y="4903788"/>
            <a:ext cx="633412"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794"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3795" name="Group 3"/>
          <p:cNvGrpSpPr>
            <a:grpSpLocks/>
          </p:cNvGrpSpPr>
          <p:nvPr/>
        </p:nvGrpSpPr>
        <p:grpSpPr bwMode="auto">
          <a:xfrm>
            <a:off x="381000" y="1524000"/>
            <a:ext cx="8337550" cy="4873625"/>
            <a:chOff x="-3" y="-3"/>
            <a:chExt cx="3487" cy="3344"/>
          </a:xfrm>
        </p:grpSpPr>
        <p:grpSp>
          <p:nvGrpSpPr>
            <p:cNvPr id="33796" name="Group 4"/>
            <p:cNvGrpSpPr>
              <a:grpSpLocks/>
            </p:cNvGrpSpPr>
            <p:nvPr/>
          </p:nvGrpSpPr>
          <p:grpSpPr bwMode="auto">
            <a:xfrm>
              <a:off x="0" y="0"/>
              <a:ext cx="3481" cy="3338"/>
              <a:chOff x="0" y="0"/>
              <a:chExt cx="3481" cy="3338"/>
            </a:xfrm>
          </p:grpSpPr>
          <p:grpSp>
            <p:nvGrpSpPr>
              <p:cNvPr id="33797" name="Group 5"/>
              <p:cNvGrpSpPr>
                <a:grpSpLocks/>
              </p:cNvGrpSpPr>
              <p:nvPr/>
            </p:nvGrpSpPr>
            <p:grpSpPr bwMode="auto">
              <a:xfrm>
                <a:off x="0" y="0"/>
                <a:ext cx="1599" cy="633"/>
                <a:chOff x="0" y="0"/>
                <a:chExt cx="1599" cy="633"/>
              </a:xfrm>
            </p:grpSpPr>
            <p:sp>
              <p:nvSpPr>
                <p:cNvPr id="3379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379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0" name="Group 8"/>
              <p:cNvGrpSpPr>
                <a:grpSpLocks/>
              </p:cNvGrpSpPr>
              <p:nvPr/>
            </p:nvGrpSpPr>
            <p:grpSpPr bwMode="auto">
              <a:xfrm>
                <a:off x="1599" y="0"/>
                <a:ext cx="1882" cy="633"/>
                <a:chOff x="1599" y="0"/>
                <a:chExt cx="1882" cy="633"/>
              </a:xfrm>
            </p:grpSpPr>
            <p:sp>
              <p:nvSpPr>
                <p:cNvPr id="3380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380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3" name="Group 11"/>
              <p:cNvGrpSpPr>
                <a:grpSpLocks/>
              </p:cNvGrpSpPr>
              <p:nvPr/>
            </p:nvGrpSpPr>
            <p:grpSpPr bwMode="auto">
              <a:xfrm>
                <a:off x="0" y="633"/>
                <a:ext cx="1599" cy="633"/>
                <a:chOff x="0" y="633"/>
                <a:chExt cx="1599" cy="633"/>
              </a:xfrm>
            </p:grpSpPr>
            <p:sp>
              <p:nvSpPr>
                <p:cNvPr id="3380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380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6" name="Group 14"/>
              <p:cNvGrpSpPr>
                <a:grpSpLocks/>
              </p:cNvGrpSpPr>
              <p:nvPr/>
            </p:nvGrpSpPr>
            <p:grpSpPr bwMode="auto">
              <a:xfrm>
                <a:off x="1599" y="633"/>
                <a:ext cx="1882" cy="633"/>
                <a:chOff x="1599" y="633"/>
                <a:chExt cx="1882" cy="633"/>
              </a:xfrm>
            </p:grpSpPr>
            <p:sp>
              <p:nvSpPr>
                <p:cNvPr id="3380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380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9" name="Group 17"/>
              <p:cNvGrpSpPr>
                <a:grpSpLocks/>
              </p:cNvGrpSpPr>
              <p:nvPr/>
            </p:nvGrpSpPr>
            <p:grpSpPr bwMode="auto">
              <a:xfrm>
                <a:off x="0" y="1266"/>
                <a:ext cx="1599" cy="518"/>
                <a:chOff x="0" y="1266"/>
                <a:chExt cx="1599" cy="518"/>
              </a:xfrm>
            </p:grpSpPr>
            <p:sp>
              <p:nvSpPr>
                <p:cNvPr id="3381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381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2" name="Group 20"/>
              <p:cNvGrpSpPr>
                <a:grpSpLocks/>
              </p:cNvGrpSpPr>
              <p:nvPr/>
            </p:nvGrpSpPr>
            <p:grpSpPr bwMode="auto">
              <a:xfrm>
                <a:off x="1599" y="1266"/>
                <a:ext cx="1882" cy="518"/>
                <a:chOff x="1599" y="1266"/>
                <a:chExt cx="1882" cy="518"/>
              </a:xfrm>
            </p:grpSpPr>
            <p:sp>
              <p:nvSpPr>
                <p:cNvPr id="3381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381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5" name="Group 23"/>
              <p:cNvGrpSpPr>
                <a:grpSpLocks/>
              </p:cNvGrpSpPr>
              <p:nvPr/>
            </p:nvGrpSpPr>
            <p:grpSpPr bwMode="auto">
              <a:xfrm>
                <a:off x="0" y="1784"/>
                <a:ext cx="1599" cy="518"/>
                <a:chOff x="0" y="1784"/>
                <a:chExt cx="1599" cy="518"/>
              </a:xfrm>
            </p:grpSpPr>
            <p:sp>
              <p:nvSpPr>
                <p:cNvPr id="3381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381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8" name="Group 26"/>
              <p:cNvGrpSpPr>
                <a:grpSpLocks/>
              </p:cNvGrpSpPr>
              <p:nvPr/>
            </p:nvGrpSpPr>
            <p:grpSpPr bwMode="auto">
              <a:xfrm>
                <a:off x="1599" y="1784"/>
                <a:ext cx="1882" cy="518"/>
                <a:chOff x="1599" y="1784"/>
                <a:chExt cx="1882" cy="518"/>
              </a:xfrm>
            </p:grpSpPr>
            <p:sp>
              <p:nvSpPr>
                <p:cNvPr id="3381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382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1" name="Group 29"/>
              <p:cNvGrpSpPr>
                <a:grpSpLocks/>
              </p:cNvGrpSpPr>
              <p:nvPr/>
            </p:nvGrpSpPr>
            <p:grpSpPr bwMode="auto">
              <a:xfrm>
                <a:off x="0" y="2302"/>
                <a:ext cx="1599" cy="518"/>
                <a:chOff x="0" y="2302"/>
                <a:chExt cx="1599" cy="518"/>
              </a:xfrm>
            </p:grpSpPr>
            <p:sp>
              <p:nvSpPr>
                <p:cNvPr id="3382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382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4" name="Group 32"/>
              <p:cNvGrpSpPr>
                <a:grpSpLocks/>
              </p:cNvGrpSpPr>
              <p:nvPr/>
            </p:nvGrpSpPr>
            <p:grpSpPr bwMode="auto">
              <a:xfrm>
                <a:off x="1599" y="2302"/>
                <a:ext cx="1882" cy="518"/>
                <a:chOff x="1599" y="2302"/>
                <a:chExt cx="1882" cy="518"/>
              </a:xfrm>
            </p:grpSpPr>
            <p:sp>
              <p:nvSpPr>
                <p:cNvPr id="3382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a:t>
                  </a:r>
                  <a:r>
                    <a:rPr lang="en-US" sz="1600" b="1">
                      <a:latin typeface="Times New Roman" pitchFamily="-111" charset="0"/>
                      <a:ea typeface="Times New Roman" pitchFamily="-111" charset="0"/>
                      <a:cs typeface="Times New Roman" pitchFamily="-111" charset="0"/>
                    </a:rPr>
                    <a:t>crrrok</a:t>
                  </a:r>
                  <a:r>
                    <a:rPr lang="en-US" sz="1600">
                      <a:latin typeface="Times New Roman" pitchFamily="-111" charset="0"/>
                      <a:ea typeface="Times New Roman" pitchFamily="-111" charset="0"/>
                      <a:cs typeface="Times New Roman" pitchFamily="-111" charset="0"/>
                    </a:rPr>
                    <a:t>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382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7" name="Group 35"/>
              <p:cNvGrpSpPr>
                <a:grpSpLocks/>
              </p:cNvGrpSpPr>
              <p:nvPr/>
            </p:nvGrpSpPr>
            <p:grpSpPr bwMode="auto">
              <a:xfrm>
                <a:off x="0" y="2820"/>
                <a:ext cx="1599" cy="518"/>
                <a:chOff x="0" y="2820"/>
                <a:chExt cx="1599" cy="518"/>
              </a:xfrm>
            </p:grpSpPr>
            <p:sp>
              <p:nvSpPr>
                <p:cNvPr id="3382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382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30" name="Group 38"/>
              <p:cNvGrpSpPr>
                <a:grpSpLocks/>
              </p:cNvGrpSpPr>
              <p:nvPr/>
            </p:nvGrpSpPr>
            <p:grpSpPr bwMode="auto">
              <a:xfrm>
                <a:off x="1599" y="2820"/>
                <a:ext cx="1882" cy="518"/>
                <a:chOff x="1599" y="2820"/>
                <a:chExt cx="1882" cy="518"/>
              </a:xfrm>
            </p:grpSpPr>
            <p:sp>
              <p:nvSpPr>
                <p:cNvPr id="3383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383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383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3834" name="Text Box 42"/>
          <p:cNvSpPr txBox="1">
            <a:spLocks noChangeArrowheads="1"/>
          </p:cNvSpPr>
          <p:nvPr/>
        </p:nvSpPr>
        <p:spPr bwMode="auto">
          <a:xfrm>
            <a:off x="152400" y="1066800"/>
            <a:ext cx="85804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383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7" name="Text Box 45"/>
          <p:cNvSpPr txBox="1">
            <a:spLocks noChangeArrowheads="1"/>
          </p:cNvSpPr>
          <p:nvPr/>
        </p:nvSpPr>
        <p:spPr bwMode="auto">
          <a:xfrm>
            <a:off x="5562600" y="51816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66" name="Rectangle 50"/>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4864" name="Rectangle 48"/>
          <p:cNvSpPr>
            <a:spLocks noChangeArrowheads="1"/>
          </p:cNvSpPr>
          <p:nvPr/>
        </p:nvSpPr>
        <p:spPr bwMode="auto">
          <a:xfrm>
            <a:off x="58674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3" name="Rectangle 47"/>
          <p:cNvSpPr>
            <a:spLocks noChangeArrowheads="1"/>
          </p:cNvSpPr>
          <p:nvPr/>
        </p:nvSpPr>
        <p:spPr bwMode="auto">
          <a:xfrm>
            <a:off x="6484938" y="56419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2" name="Rectangle 46"/>
          <p:cNvSpPr>
            <a:spLocks noChangeArrowheads="1"/>
          </p:cNvSpPr>
          <p:nvPr/>
        </p:nvSpPr>
        <p:spPr bwMode="auto">
          <a:xfrm>
            <a:off x="61293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1" name="Rectangle 45"/>
          <p:cNvSpPr>
            <a:spLocks noChangeArrowheads="1"/>
          </p:cNvSpPr>
          <p:nvPr/>
        </p:nvSpPr>
        <p:spPr bwMode="auto">
          <a:xfrm>
            <a:off x="2184400" y="33766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1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4819" name="Group 3"/>
          <p:cNvGrpSpPr>
            <a:grpSpLocks/>
          </p:cNvGrpSpPr>
          <p:nvPr/>
        </p:nvGrpSpPr>
        <p:grpSpPr bwMode="auto">
          <a:xfrm>
            <a:off x="381000" y="1524000"/>
            <a:ext cx="8337550" cy="4873625"/>
            <a:chOff x="-3" y="-3"/>
            <a:chExt cx="3487" cy="3344"/>
          </a:xfrm>
        </p:grpSpPr>
        <p:grpSp>
          <p:nvGrpSpPr>
            <p:cNvPr id="34820" name="Group 4"/>
            <p:cNvGrpSpPr>
              <a:grpSpLocks/>
            </p:cNvGrpSpPr>
            <p:nvPr/>
          </p:nvGrpSpPr>
          <p:grpSpPr bwMode="auto">
            <a:xfrm>
              <a:off x="0" y="0"/>
              <a:ext cx="3481" cy="3338"/>
              <a:chOff x="0" y="0"/>
              <a:chExt cx="3481" cy="3338"/>
            </a:xfrm>
          </p:grpSpPr>
          <p:grpSp>
            <p:nvGrpSpPr>
              <p:cNvPr id="34821" name="Group 5"/>
              <p:cNvGrpSpPr>
                <a:grpSpLocks/>
              </p:cNvGrpSpPr>
              <p:nvPr/>
            </p:nvGrpSpPr>
            <p:grpSpPr bwMode="auto">
              <a:xfrm>
                <a:off x="0" y="0"/>
                <a:ext cx="1599" cy="633"/>
                <a:chOff x="0" y="0"/>
                <a:chExt cx="1599" cy="633"/>
              </a:xfrm>
            </p:grpSpPr>
            <p:sp>
              <p:nvSpPr>
                <p:cNvPr id="3482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482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4" name="Group 8"/>
              <p:cNvGrpSpPr>
                <a:grpSpLocks/>
              </p:cNvGrpSpPr>
              <p:nvPr/>
            </p:nvGrpSpPr>
            <p:grpSpPr bwMode="auto">
              <a:xfrm>
                <a:off x="1599" y="0"/>
                <a:ext cx="1882" cy="633"/>
                <a:chOff x="1599" y="0"/>
                <a:chExt cx="1882" cy="633"/>
              </a:xfrm>
            </p:grpSpPr>
            <p:sp>
              <p:nvSpPr>
                <p:cNvPr id="3482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482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7" name="Group 11"/>
              <p:cNvGrpSpPr>
                <a:grpSpLocks/>
              </p:cNvGrpSpPr>
              <p:nvPr/>
            </p:nvGrpSpPr>
            <p:grpSpPr bwMode="auto">
              <a:xfrm>
                <a:off x="0" y="633"/>
                <a:ext cx="1599" cy="633"/>
                <a:chOff x="0" y="633"/>
                <a:chExt cx="1599" cy="633"/>
              </a:xfrm>
            </p:grpSpPr>
            <p:sp>
              <p:nvSpPr>
                <p:cNvPr id="3482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482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0" name="Group 14"/>
              <p:cNvGrpSpPr>
                <a:grpSpLocks/>
              </p:cNvGrpSpPr>
              <p:nvPr/>
            </p:nvGrpSpPr>
            <p:grpSpPr bwMode="auto">
              <a:xfrm>
                <a:off x="1599" y="633"/>
                <a:ext cx="1882" cy="633"/>
                <a:chOff x="1599" y="633"/>
                <a:chExt cx="1882" cy="633"/>
              </a:xfrm>
            </p:grpSpPr>
            <p:sp>
              <p:nvSpPr>
                <p:cNvPr id="3483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483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3" name="Group 17"/>
              <p:cNvGrpSpPr>
                <a:grpSpLocks/>
              </p:cNvGrpSpPr>
              <p:nvPr/>
            </p:nvGrpSpPr>
            <p:grpSpPr bwMode="auto">
              <a:xfrm>
                <a:off x="0" y="1266"/>
                <a:ext cx="1599" cy="518"/>
                <a:chOff x="0" y="1266"/>
                <a:chExt cx="1599" cy="518"/>
              </a:xfrm>
            </p:grpSpPr>
            <p:sp>
              <p:nvSpPr>
                <p:cNvPr id="3483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483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6" name="Group 20"/>
              <p:cNvGrpSpPr>
                <a:grpSpLocks/>
              </p:cNvGrpSpPr>
              <p:nvPr/>
            </p:nvGrpSpPr>
            <p:grpSpPr bwMode="auto">
              <a:xfrm>
                <a:off x="1599" y="1266"/>
                <a:ext cx="1882" cy="518"/>
                <a:chOff x="1599" y="1266"/>
                <a:chExt cx="1882" cy="518"/>
              </a:xfrm>
            </p:grpSpPr>
            <p:sp>
              <p:nvSpPr>
                <p:cNvPr id="3483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483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9" name="Group 23"/>
              <p:cNvGrpSpPr>
                <a:grpSpLocks/>
              </p:cNvGrpSpPr>
              <p:nvPr/>
            </p:nvGrpSpPr>
            <p:grpSpPr bwMode="auto">
              <a:xfrm>
                <a:off x="0" y="1784"/>
                <a:ext cx="1599" cy="518"/>
                <a:chOff x="0" y="1784"/>
                <a:chExt cx="1599" cy="518"/>
              </a:xfrm>
            </p:grpSpPr>
            <p:sp>
              <p:nvSpPr>
                <p:cNvPr id="3484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484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2" name="Group 26"/>
              <p:cNvGrpSpPr>
                <a:grpSpLocks/>
              </p:cNvGrpSpPr>
              <p:nvPr/>
            </p:nvGrpSpPr>
            <p:grpSpPr bwMode="auto">
              <a:xfrm>
                <a:off x="1599" y="1784"/>
                <a:ext cx="1882" cy="518"/>
                <a:chOff x="1599" y="1784"/>
                <a:chExt cx="1882" cy="518"/>
              </a:xfrm>
            </p:grpSpPr>
            <p:sp>
              <p:nvSpPr>
                <p:cNvPr id="3484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484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5" name="Group 29"/>
              <p:cNvGrpSpPr>
                <a:grpSpLocks/>
              </p:cNvGrpSpPr>
              <p:nvPr/>
            </p:nvGrpSpPr>
            <p:grpSpPr bwMode="auto">
              <a:xfrm>
                <a:off x="0" y="2302"/>
                <a:ext cx="1599" cy="518"/>
                <a:chOff x="0" y="2302"/>
                <a:chExt cx="1599" cy="518"/>
              </a:xfrm>
            </p:grpSpPr>
            <p:sp>
              <p:nvSpPr>
                <p:cNvPr id="3484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484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8" name="Group 32"/>
              <p:cNvGrpSpPr>
                <a:grpSpLocks/>
              </p:cNvGrpSpPr>
              <p:nvPr/>
            </p:nvGrpSpPr>
            <p:grpSpPr bwMode="auto">
              <a:xfrm>
                <a:off x="1599" y="2302"/>
                <a:ext cx="1882" cy="518"/>
                <a:chOff x="1599" y="2302"/>
                <a:chExt cx="1882" cy="518"/>
              </a:xfrm>
            </p:grpSpPr>
            <p:sp>
              <p:nvSpPr>
                <p:cNvPr id="3484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485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1" name="Group 35"/>
              <p:cNvGrpSpPr>
                <a:grpSpLocks/>
              </p:cNvGrpSpPr>
              <p:nvPr/>
            </p:nvGrpSpPr>
            <p:grpSpPr bwMode="auto">
              <a:xfrm>
                <a:off x="0" y="2820"/>
                <a:ext cx="1599" cy="518"/>
                <a:chOff x="0" y="2820"/>
                <a:chExt cx="1599" cy="518"/>
              </a:xfrm>
            </p:grpSpPr>
            <p:sp>
              <p:nvSpPr>
                <p:cNvPr id="3485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485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4" name="Group 38"/>
              <p:cNvGrpSpPr>
                <a:grpSpLocks/>
              </p:cNvGrpSpPr>
              <p:nvPr/>
            </p:nvGrpSpPr>
            <p:grpSpPr bwMode="auto">
              <a:xfrm>
                <a:off x="1599" y="2820"/>
                <a:ext cx="1882" cy="518"/>
                <a:chOff x="1599" y="2820"/>
                <a:chExt cx="1882" cy="518"/>
              </a:xfrm>
            </p:grpSpPr>
            <p:sp>
              <p:nvSpPr>
                <p:cNvPr id="3485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485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485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4858" name="Text Box 42"/>
          <p:cNvSpPr txBox="1">
            <a:spLocks noChangeArrowheads="1"/>
          </p:cNvSpPr>
          <p:nvPr/>
        </p:nvSpPr>
        <p:spPr bwMode="auto">
          <a:xfrm>
            <a:off x="152400" y="1066800"/>
            <a:ext cx="85852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485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486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33400" y="990600"/>
            <a:ext cx="8077200" cy="482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93" name="Rectangle 53"/>
          <p:cNvSpPr>
            <a:spLocks noChangeArrowheads="1"/>
          </p:cNvSpPr>
          <p:nvPr/>
        </p:nvSpPr>
        <p:spPr bwMode="auto">
          <a:xfrm>
            <a:off x="5943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2" name="Rectangle 52"/>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1" name="Rectangle 51"/>
          <p:cNvSpPr>
            <a:spLocks noChangeArrowheads="1"/>
          </p:cNvSpPr>
          <p:nvPr/>
        </p:nvSpPr>
        <p:spPr bwMode="auto">
          <a:xfrm>
            <a:off x="6477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90" name="Rectangle 50"/>
          <p:cNvSpPr>
            <a:spLocks noChangeArrowheads="1"/>
          </p:cNvSpPr>
          <p:nvPr/>
        </p:nvSpPr>
        <p:spPr bwMode="auto">
          <a:xfrm>
            <a:off x="6675438" y="49053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89" name="Rectangle 49"/>
          <p:cNvSpPr>
            <a:spLocks noChangeArrowheads="1"/>
          </p:cNvSpPr>
          <p:nvPr/>
        </p:nvSpPr>
        <p:spPr bwMode="auto">
          <a:xfrm>
            <a:off x="6003925" y="4135438"/>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42"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5843" name="Group 3"/>
          <p:cNvGrpSpPr>
            <a:grpSpLocks/>
          </p:cNvGrpSpPr>
          <p:nvPr/>
        </p:nvGrpSpPr>
        <p:grpSpPr bwMode="auto">
          <a:xfrm>
            <a:off x="381000" y="1524000"/>
            <a:ext cx="8337550" cy="4873625"/>
            <a:chOff x="-3" y="-3"/>
            <a:chExt cx="3487" cy="3344"/>
          </a:xfrm>
        </p:grpSpPr>
        <p:grpSp>
          <p:nvGrpSpPr>
            <p:cNvPr id="35844" name="Group 4"/>
            <p:cNvGrpSpPr>
              <a:grpSpLocks/>
            </p:cNvGrpSpPr>
            <p:nvPr/>
          </p:nvGrpSpPr>
          <p:grpSpPr bwMode="auto">
            <a:xfrm>
              <a:off x="0" y="0"/>
              <a:ext cx="3481" cy="3338"/>
              <a:chOff x="0" y="0"/>
              <a:chExt cx="3481" cy="3338"/>
            </a:xfrm>
          </p:grpSpPr>
          <p:grpSp>
            <p:nvGrpSpPr>
              <p:cNvPr id="35845" name="Group 5"/>
              <p:cNvGrpSpPr>
                <a:grpSpLocks/>
              </p:cNvGrpSpPr>
              <p:nvPr/>
            </p:nvGrpSpPr>
            <p:grpSpPr bwMode="auto">
              <a:xfrm>
                <a:off x="0" y="0"/>
                <a:ext cx="1599" cy="633"/>
                <a:chOff x="0" y="0"/>
                <a:chExt cx="1599" cy="633"/>
              </a:xfrm>
            </p:grpSpPr>
            <p:sp>
              <p:nvSpPr>
                <p:cNvPr id="35846"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5847"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48" name="Group 8"/>
              <p:cNvGrpSpPr>
                <a:grpSpLocks/>
              </p:cNvGrpSpPr>
              <p:nvPr/>
            </p:nvGrpSpPr>
            <p:grpSpPr bwMode="auto">
              <a:xfrm>
                <a:off x="1599" y="0"/>
                <a:ext cx="1882" cy="633"/>
                <a:chOff x="1599" y="0"/>
                <a:chExt cx="1882" cy="633"/>
              </a:xfrm>
            </p:grpSpPr>
            <p:sp>
              <p:nvSpPr>
                <p:cNvPr id="35849"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5850"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1" name="Group 11"/>
              <p:cNvGrpSpPr>
                <a:grpSpLocks/>
              </p:cNvGrpSpPr>
              <p:nvPr/>
            </p:nvGrpSpPr>
            <p:grpSpPr bwMode="auto">
              <a:xfrm>
                <a:off x="0" y="633"/>
                <a:ext cx="1599" cy="633"/>
                <a:chOff x="0" y="633"/>
                <a:chExt cx="1599" cy="633"/>
              </a:xfrm>
            </p:grpSpPr>
            <p:sp>
              <p:nvSpPr>
                <p:cNvPr id="35852"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5853"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4" name="Group 14"/>
              <p:cNvGrpSpPr>
                <a:grpSpLocks/>
              </p:cNvGrpSpPr>
              <p:nvPr/>
            </p:nvGrpSpPr>
            <p:grpSpPr bwMode="auto">
              <a:xfrm>
                <a:off x="1599" y="633"/>
                <a:ext cx="1882" cy="633"/>
                <a:chOff x="1599" y="633"/>
                <a:chExt cx="1882" cy="633"/>
              </a:xfrm>
            </p:grpSpPr>
            <p:sp>
              <p:nvSpPr>
                <p:cNvPr id="35855"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5856"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7" name="Group 17"/>
              <p:cNvGrpSpPr>
                <a:grpSpLocks/>
              </p:cNvGrpSpPr>
              <p:nvPr/>
            </p:nvGrpSpPr>
            <p:grpSpPr bwMode="auto">
              <a:xfrm>
                <a:off x="0" y="1266"/>
                <a:ext cx="1599" cy="518"/>
                <a:chOff x="0" y="1266"/>
                <a:chExt cx="1599" cy="518"/>
              </a:xfrm>
            </p:grpSpPr>
            <p:sp>
              <p:nvSpPr>
                <p:cNvPr id="35858"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5859"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0" name="Group 20"/>
              <p:cNvGrpSpPr>
                <a:grpSpLocks/>
              </p:cNvGrpSpPr>
              <p:nvPr/>
            </p:nvGrpSpPr>
            <p:grpSpPr bwMode="auto">
              <a:xfrm>
                <a:off x="1599" y="1266"/>
                <a:ext cx="1882" cy="518"/>
                <a:chOff x="1599" y="1266"/>
                <a:chExt cx="1882" cy="518"/>
              </a:xfrm>
            </p:grpSpPr>
            <p:sp>
              <p:nvSpPr>
                <p:cNvPr id="35861"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5862"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3" name="Group 23"/>
              <p:cNvGrpSpPr>
                <a:grpSpLocks/>
              </p:cNvGrpSpPr>
              <p:nvPr/>
            </p:nvGrpSpPr>
            <p:grpSpPr bwMode="auto">
              <a:xfrm>
                <a:off x="0" y="1784"/>
                <a:ext cx="1599" cy="518"/>
                <a:chOff x="0" y="1784"/>
                <a:chExt cx="1599" cy="518"/>
              </a:xfrm>
            </p:grpSpPr>
            <p:sp>
              <p:nvSpPr>
                <p:cNvPr id="35864"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5865"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6" name="Group 26"/>
              <p:cNvGrpSpPr>
                <a:grpSpLocks/>
              </p:cNvGrpSpPr>
              <p:nvPr/>
            </p:nvGrpSpPr>
            <p:grpSpPr bwMode="auto">
              <a:xfrm>
                <a:off x="1599" y="1784"/>
                <a:ext cx="1882" cy="518"/>
                <a:chOff x="1599" y="1784"/>
                <a:chExt cx="1882" cy="518"/>
              </a:xfrm>
            </p:grpSpPr>
            <p:sp>
              <p:nvSpPr>
                <p:cNvPr id="35867"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5868"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9" name="Group 29"/>
              <p:cNvGrpSpPr>
                <a:grpSpLocks/>
              </p:cNvGrpSpPr>
              <p:nvPr/>
            </p:nvGrpSpPr>
            <p:grpSpPr bwMode="auto">
              <a:xfrm>
                <a:off x="0" y="2302"/>
                <a:ext cx="1599" cy="518"/>
                <a:chOff x="0" y="2302"/>
                <a:chExt cx="1599" cy="518"/>
              </a:xfrm>
            </p:grpSpPr>
            <p:sp>
              <p:nvSpPr>
                <p:cNvPr id="35870"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5871"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2" name="Group 32"/>
              <p:cNvGrpSpPr>
                <a:grpSpLocks/>
              </p:cNvGrpSpPr>
              <p:nvPr/>
            </p:nvGrpSpPr>
            <p:grpSpPr bwMode="auto">
              <a:xfrm>
                <a:off x="1599" y="2302"/>
                <a:ext cx="1882" cy="518"/>
                <a:chOff x="1599" y="2302"/>
                <a:chExt cx="1882" cy="518"/>
              </a:xfrm>
            </p:grpSpPr>
            <p:sp>
              <p:nvSpPr>
                <p:cNvPr id="35873"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5874"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5" name="Group 35"/>
              <p:cNvGrpSpPr>
                <a:grpSpLocks/>
              </p:cNvGrpSpPr>
              <p:nvPr/>
            </p:nvGrpSpPr>
            <p:grpSpPr bwMode="auto">
              <a:xfrm>
                <a:off x="0" y="2820"/>
                <a:ext cx="1599" cy="518"/>
                <a:chOff x="0" y="2820"/>
                <a:chExt cx="1599" cy="518"/>
              </a:xfrm>
            </p:grpSpPr>
            <p:sp>
              <p:nvSpPr>
                <p:cNvPr id="35876"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5877"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8" name="Group 38"/>
              <p:cNvGrpSpPr>
                <a:grpSpLocks/>
              </p:cNvGrpSpPr>
              <p:nvPr/>
            </p:nvGrpSpPr>
            <p:grpSpPr bwMode="auto">
              <a:xfrm>
                <a:off x="1599" y="2820"/>
                <a:ext cx="1882" cy="518"/>
                <a:chOff x="1599" y="2820"/>
                <a:chExt cx="1882" cy="518"/>
              </a:xfrm>
            </p:grpSpPr>
            <p:sp>
              <p:nvSpPr>
                <p:cNvPr id="35879"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5880"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5881"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5882" name="Text Box 42"/>
          <p:cNvSpPr txBox="1">
            <a:spLocks noChangeArrowheads="1"/>
          </p:cNvSpPr>
          <p:nvPr/>
        </p:nvSpPr>
        <p:spPr bwMode="auto">
          <a:xfrm>
            <a:off x="152400" y="1066800"/>
            <a:ext cx="86185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yorok clok kantok ok-yurp</a:t>
            </a:r>
          </a:p>
        </p:txBody>
      </p:sp>
      <p:sp>
        <p:nvSpPr>
          <p:cNvPr id="35883"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4"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5"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6"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68" name="Rectangle 56"/>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7" name="Rectangle 55"/>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5" name="Rectangle 53"/>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64" name="Rectangle 52"/>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14"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8915" name="Group 3"/>
          <p:cNvGrpSpPr>
            <a:grpSpLocks/>
          </p:cNvGrpSpPr>
          <p:nvPr/>
        </p:nvGrpSpPr>
        <p:grpSpPr bwMode="auto">
          <a:xfrm>
            <a:off x="381000" y="1524000"/>
            <a:ext cx="8337550" cy="4873625"/>
            <a:chOff x="-3" y="-3"/>
            <a:chExt cx="3487" cy="3344"/>
          </a:xfrm>
        </p:grpSpPr>
        <p:grpSp>
          <p:nvGrpSpPr>
            <p:cNvPr id="38916" name="Group 4"/>
            <p:cNvGrpSpPr>
              <a:grpSpLocks/>
            </p:cNvGrpSpPr>
            <p:nvPr/>
          </p:nvGrpSpPr>
          <p:grpSpPr bwMode="auto">
            <a:xfrm>
              <a:off x="0" y="0"/>
              <a:ext cx="3481" cy="3338"/>
              <a:chOff x="0" y="0"/>
              <a:chExt cx="3481" cy="3338"/>
            </a:xfrm>
          </p:grpSpPr>
          <p:grpSp>
            <p:nvGrpSpPr>
              <p:cNvPr id="38917" name="Group 5"/>
              <p:cNvGrpSpPr>
                <a:grpSpLocks/>
              </p:cNvGrpSpPr>
              <p:nvPr/>
            </p:nvGrpSpPr>
            <p:grpSpPr bwMode="auto">
              <a:xfrm>
                <a:off x="0" y="0"/>
                <a:ext cx="1599" cy="633"/>
                <a:chOff x="0" y="0"/>
                <a:chExt cx="1599" cy="633"/>
              </a:xfrm>
            </p:grpSpPr>
            <p:sp>
              <p:nvSpPr>
                <p:cNvPr id="3891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891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0" name="Group 8"/>
              <p:cNvGrpSpPr>
                <a:grpSpLocks/>
              </p:cNvGrpSpPr>
              <p:nvPr/>
            </p:nvGrpSpPr>
            <p:grpSpPr bwMode="auto">
              <a:xfrm>
                <a:off x="1599" y="0"/>
                <a:ext cx="1882" cy="633"/>
                <a:chOff x="1599" y="0"/>
                <a:chExt cx="1882" cy="633"/>
              </a:xfrm>
            </p:grpSpPr>
            <p:sp>
              <p:nvSpPr>
                <p:cNvPr id="3892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892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3" name="Group 11"/>
              <p:cNvGrpSpPr>
                <a:grpSpLocks/>
              </p:cNvGrpSpPr>
              <p:nvPr/>
            </p:nvGrpSpPr>
            <p:grpSpPr bwMode="auto">
              <a:xfrm>
                <a:off x="0" y="633"/>
                <a:ext cx="1599" cy="633"/>
                <a:chOff x="0" y="633"/>
                <a:chExt cx="1599" cy="633"/>
              </a:xfrm>
            </p:grpSpPr>
            <p:sp>
              <p:nvSpPr>
                <p:cNvPr id="3892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892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6" name="Group 14"/>
              <p:cNvGrpSpPr>
                <a:grpSpLocks/>
              </p:cNvGrpSpPr>
              <p:nvPr/>
            </p:nvGrpSpPr>
            <p:grpSpPr bwMode="auto">
              <a:xfrm>
                <a:off x="1599" y="633"/>
                <a:ext cx="1882" cy="633"/>
                <a:chOff x="1599" y="633"/>
                <a:chExt cx="1882" cy="633"/>
              </a:xfrm>
            </p:grpSpPr>
            <p:sp>
              <p:nvSpPr>
                <p:cNvPr id="3892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892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9" name="Group 17"/>
              <p:cNvGrpSpPr>
                <a:grpSpLocks/>
              </p:cNvGrpSpPr>
              <p:nvPr/>
            </p:nvGrpSpPr>
            <p:grpSpPr bwMode="auto">
              <a:xfrm>
                <a:off x="0" y="1266"/>
                <a:ext cx="1599" cy="518"/>
                <a:chOff x="0" y="1266"/>
                <a:chExt cx="1599" cy="518"/>
              </a:xfrm>
            </p:grpSpPr>
            <p:sp>
              <p:nvSpPr>
                <p:cNvPr id="3893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893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2" name="Group 20"/>
              <p:cNvGrpSpPr>
                <a:grpSpLocks/>
              </p:cNvGrpSpPr>
              <p:nvPr/>
            </p:nvGrpSpPr>
            <p:grpSpPr bwMode="auto">
              <a:xfrm>
                <a:off x="1599" y="1266"/>
                <a:ext cx="1882" cy="518"/>
                <a:chOff x="1599" y="1266"/>
                <a:chExt cx="1882" cy="518"/>
              </a:xfrm>
            </p:grpSpPr>
            <p:sp>
              <p:nvSpPr>
                <p:cNvPr id="3893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893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5" name="Group 23"/>
              <p:cNvGrpSpPr>
                <a:grpSpLocks/>
              </p:cNvGrpSpPr>
              <p:nvPr/>
            </p:nvGrpSpPr>
            <p:grpSpPr bwMode="auto">
              <a:xfrm>
                <a:off x="0" y="1784"/>
                <a:ext cx="1599" cy="518"/>
                <a:chOff x="0" y="1784"/>
                <a:chExt cx="1599" cy="518"/>
              </a:xfrm>
            </p:grpSpPr>
            <p:sp>
              <p:nvSpPr>
                <p:cNvPr id="3893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893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8" name="Group 26"/>
              <p:cNvGrpSpPr>
                <a:grpSpLocks/>
              </p:cNvGrpSpPr>
              <p:nvPr/>
            </p:nvGrpSpPr>
            <p:grpSpPr bwMode="auto">
              <a:xfrm>
                <a:off x="1599" y="1784"/>
                <a:ext cx="1882" cy="518"/>
                <a:chOff x="1599" y="1784"/>
                <a:chExt cx="1882" cy="518"/>
              </a:xfrm>
            </p:grpSpPr>
            <p:sp>
              <p:nvSpPr>
                <p:cNvPr id="3893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894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1" name="Group 29"/>
              <p:cNvGrpSpPr>
                <a:grpSpLocks/>
              </p:cNvGrpSpPr>
              <p:nvPr/>
            </p:nvGrpSpPr>
            <p:grpSpPr bwMode="auto">
              <a:xfrm>
                <a:off x="0" y="2302"/>
                <a:ext cx="1599" cy="518"/>
                <a:chOff x="0" y="2302"/>
                <a:chExt cx="1599" cy="518"/>
              </a:xfrm>
            </p:grpSpPr>
            <p:sp>
              <p:nvSpPr>
                <p:cNvPr id="3894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894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4" name="Group 32"/>
              <p:cNvGrpSpPr>
                <a:grpSpLocks/>
              </p:cNvGrpSpPr>
              <p:nvPr/>
            </p:nvGrpSpPr>
            <p:grpSpPr bwMode="auto">
              <a:xfrm>
                <a:off x="1599" y="2302"/>
                <a:ext cx="1882" cy="518"/>
                <a:chOff x="1599" y="2302"/>
                <a:chExt cx="1882" cy="518"/>
              </a:xfrm>
            </p:grpSpPr>
            <p:sp>
              <p:nvSpPr>
                <p:cNvPr id="3894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894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7" name="Group 35"/>
              <p:cNvGrpSpPr>
                <a:grpSpLocks/>
              </p:cNvGrpSpPr>
              <p:nvPr/>
            </p:nvGrpSpPr>
            <p:grpSpPr bwMode="auto">
              <a:xfrm>
                <a:off x="0" y="2820"/>
                <a:ext cx="1599" cy="518"/>
                <a:chOff x="0" y="2820"/>
                <a:chExt cx="1599" cy="518"/>
              </a:xfrm>
            </p:grpSpPr>
            <p:sp>
              <p:nvSpPr>
                <p:cNvPr id="3894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894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50" name="Group 38"/>
              <p:cNvGrpSpPr>
                <a:grpSpLocks/>
              </p:cNvGrpSpPr>
              <p:nvPr/>
            </p:nvGrpSpPr>
            <p:grpSpPr bwMode="auto">
              <a:xfrm>
                <a:off x="1599" y="2820"/>
                <a:ext cx="1882" cy="518"/>
                <a:chOff x="1599" y="2820"/>
                <a:chExt cx="1882" cy="518"/>
              </a:xfrm>
            </p:grpSpPr>
            <p:sp>
              <p:nvSpPr>
                <p:cNvPr id="3895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895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895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8954"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895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7"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8"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9"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1" name="Line 49"/>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6" name="Line 54"/>
          <p:cNvSpPr>
            <a:spLocks noChangeShapeType="1"/>
          </p:cNvSpPr>
          <p:nvPr/>
        </p:nvSpPr>
        <p:spPr bwMode="auto">
          <a:xfrm flipH="1">
            <a:off x="59436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3" name="Rectangle 59"/>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2" name="Rectangle 5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1"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920"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866"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6867" name="Group 3"/>
          <p:cNvGrpSpPr>
            <a:grpSpLocks/>
          </p:cNvGrpSpPr>
          <p:nvPr/>
        </p:nvGrpSpPr>
        <p:grpSpPr bwMode="auto">
          <a:xfrm>
            <a:off x="381000" y="1524000"/>
            <a:ext cx="8337550" cy="4873625"/>
            <a:chOff x="-3" y="-3"/>
            <a:chExt cx="3487" cy="3344"/>
          </a:xfrm>
        </p:grpSpPr>
        <p:grpSp>
          <p:nvGrpSpPr>
            <p:cNvPr id="36868" name="Group 4"/>
            <p:cNvGrpSpPr>
              <a:grpSpLocks/>
            </p:cNvGrpSpPr>
            <p:nvPr/>
          </p:nvGrpSpPr>
          <p:grpSpPr bwMode="auto">
            <a:xfrm>
              <a:off x="0" y="0"/>
              <a:ext cx="3481" cy="3338"/>
              <a:chOff x="0" y="0"/>
              <a:chExt cx="3481" cy="3338"/>
            </a:xfrm>
          </p:grpSpPr>
          <p:grpSp>
            <p:nvGrpSpPr>
              <p:cNvPr id="36869" name="Group 5"/>
              <p:cNvGrpSpPr>
                <a:grpSpLocks/>
              </p:cNvGrpSpPr>
              <p:nvPr/>
            </p:nvGrpSpPr>
            <p:grpSpPr bwMode="auto">
              <a:xfrm>
                <a:off x="0" y="0"/>
                <a:ext cx="1599" cy="633"/>
                <a:chOff x="0" y="0"/>
                <a:chExt cx="1599" cy="633"/>
              </a:xfrm>
            </p:grpSpPr>
            <p:sp>
              <p:nvSpPr>
                <p:cNvPr id="3687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687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2" name="Group 8"/>
              <p:cNvGrpSpPr>
                <a:grpSpLocks/>
              </p:cNvGrpSpPr>
              <p:nvPr/>
            </p:nvGrpSpPr>
            <p:grpSpPr bwMode="auto">
              <a:xfrm>
                <a:off x="1599" y="0"/>
                <a:ext cx="1882" cy="633"/>
                <a:chOff x="1599" y="0"/>
                <a:chExt cx="1882" cy="633"/>
              </a:xfrm>
            </p:grpSpPr>
            <p:sp>
              <p:nvSpPr>
                <p:cNvPr id="3687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687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5" name="Group 11"/>
              <p:cNvGrpSpPr>
                <a:grpSpLocks/>
              </p:cNvGrpSpPr>
              <p:nvPr/>
            </p:nvGrpSpPr>
            <p:grpSpPr bwMode="auto">
              <a:xfrm>
                <a:off x="0" y="633"/>
                <a:ext cx="1599" cy="633"/>
                <a:chOff x="0" y="633"/>
                <a:chExt cx="1599" cy="633"/>
              </a:xfrm>
            </p:grpSpPr>
            <p:sp>
              <p:nvSpPr>
                <p:cNvPr id="3687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687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8" name="Group 14"/>
              <p:cNvGrpSpPr>
                <a:grpSpLocks/>
              </p:cNvGrpSpPr>
              <p:nvPr/>
            </p:nvGrpSpPr>
            <p:grpSpPr bwMode="auto">
              <a:xfrm>
                <a:off x="1599" y="633"/>
                <a:ext cx="1882" cy="633"/>
                <a:chOff x="1599" y="633"/>
                <a:chExt cx="1882" cy="633"/>
              </a:xfrm>
            </p:grpSpPr>
            <p:sp>
              <p:nvSpPr>
                <p:cNvPr id="3687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688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1" name="Group 17"/>
              <p:cNvGrpSpPr>
                <a:grpSpLocks/>
              </p:cNvGrpSpPr>
              <p:nvPr/>
            </p:nvGrpSpPr>
            <p:grpSpPr bwMode="auto">
              <a:xfrm>
                <a:off x="0" y="1266"/>
                <a:ext cx="1599" cy="518"/>
                <a:chOff x="0" y="1266"/>
                <a:chExt cx="1599" cy="518"/>
              </a:xfrm>
            </p:grpSpPr>
            <p:sp>
              <p:nvSpPr>
                <p:cNvPr id="3688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688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4" name="Group 20"/>
              <p:cNvGrpSpPr>
                <a:grpSpLocks/>
              </p:cNvGrpSpPr>
              <p:nvPr/>
            </p:nvGrpSpPr>
            <p:grpSpPr bwMode="auto">
              <a:xfrm>
                <a:off x="1599" y="1266"/>
                <a:ext cx="1882" cy="518"/>
                <a:chOff x="1599" y="1266"/>
                <a:chExt cx="1882" cy="518"/>
              </a:xfrm>
            </p:grpSpPr>
            <p:sp>
              <p:nvSpPr>
                <p:cNvPr id="3688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688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7" name="Group 23"/>
              <p:cNvGrpSpPr>
                <a:grpSpLocks/>
              </p:cNvGrpSpPr>
              <p:nvPr/>
            </p:nvGrpSpPr>
            <p:grpSpPr bwMode="auto">
              <a:xfrm>
                <a:off x="0" y="1784"/>
                <a:ext cx="1599" cy="518"/>
                <a:chOff x="0" y="1784"/>
                <a:chExt cx="1599" cy="518"/>
              </a:xfrm>
            </p:grpSpPr>
            <p:sp>
              <p:nvSpPr>
                <p:cNvPr id="3688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688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0" name="Group 26"/>
              <p:cNvGrpSpPr>
                <a:grpSpLocks/>
              </p:cNvGrpSpPr>
              <p:nvPr/>
            </p:nvGrpSpPr>
            <p:grpSpPr bwMode="auto">
              <a:xfrm>
                <a:off x="1599" y="1784"/>
                <a:ext cx="1882" cy="518"/>
                <a:chOff x="1599" y="1784"/>
                <a:chExt cx="1882" cy="518"/>
              </a:xfrm>
            </p:grpSpPr>
            <p:sp>
              <p:nvSpPr>
                <p:cNvPr id="3689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689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3" name="Group 29"/>
              <p:cNvGrpSpPr>
                <a:grpSpLocks/>
              </p:cNvGrpSpPr>
              <p:nvPr/>
            </p:nvGrpSpPr>
            <p:grpSpPr bwMode="auto">
              <a:xfrm>
                <a:off x="0" y="2302"/>
                <a:ext cx="1599" cy="518"/>
                <a:chOff x="0" y="2302"/>
                <a:chExt cx="1599" cy="518"/>
              </a:xfrm>
            </p:grpSpPr>
            <p:sp>
              <p:nvSpPr>
                <p:cNvPr id="3689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689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6" name="Group 32"/>
              <p:cNvGrpSpPr>
                <a:grpSpLocks/>
              </p:cNvGrpSpPr>
              <p:nvPr/>
            </p:nvGrpSpPr>
            <p:grpSpPr bwMode="auto">
              <a:xfrm>
                <a:off x="1599" y="2302"/>
                <a:ext cx="1882" cy="518"/>
                <a:chOff x="1599" y="2302"/>
                <a:chExt cx="1882" cy="518"/>
              </a:xfrm>
            </p:grpSpPr>
            <p:sp>
              <p:nvSpPr>
                <p:cNvPr id="3689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689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9" name="Group 35"/>
              <p:cNvGrpSpPr>
                <a:grpSpLocks/>
              </p:cNvGrpSpPr>
              <p:nvPr/>
            </p:nvGrpSpPr>
            <p:grpSpPr bwMode="auto">
              <a:xfrm>
                <a:off x="0" y="2820"/>
                <a:ext cx="1599" cy="518"/>
                <a:chOff x="0" y="2820"/>
                <a:chExt cx="1599" cy="518"/>
              </a:xfrm>
            </p:grpSpPr>
            <p:sp>
              <p:nvSpPr>
                <p:cNvPr id="3690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690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902" name="Group 38"/>
              <p:cNvGrpSpPr>
                <a:grpSpLocks/>
              </p:cNvGrpSpPr>
              <p:nvPr/>
            </p:nvGrpSpPr>
            <p:grpSpPr bwMode="auto">
              <a:xfrm>
                <a:off x="1599" y="2820"/>
                <a:ext cx="1882" cy="518"/>
                <a:chOff x="1599" y="2820"/>
                <a:chExt cx="1882" cy="518"/>
              </a:xfrm>
            </p:grpSpPr>
            <p:sp>
              <p:nvSpPr>
                <p:cNvPr id="3690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690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690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6906"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690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2" name="Line 48"/>
          <p:cNvSpPr>
            <a:spLocks noChangeShapeType="1"/>
          </p:cNvSpPr>
          <p:nvPr/>
        </p:nvSpPr>
        <p:spPr bwMode="auto">
          <a:xfrm flipH="1">
            <a:off x="4953000" y="4419600"/>
            <a:ext cx="2362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3" name="Line 49"/>
          <p:cNvSpPr>
            <a:spLocks noChangeShapeType="1"/>
          </p:cNvSpPr>
          <p:nvPr/>
        </p:nvSpPr>
        <p:spPr bwMode="auto">
          <a:xfrm flipH="1">
            <a:off x="5410200" y="4419600"/>
            <a:ext cx="1905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4" name="Line 50"/>
          <p:cNvSpPr>
            <a:spLocks noChangeShapeType="1"/>
          </p:cNvSpPr>
          <p:nvPr/>
        </p:nvSpPr>
        <p:spPr bwMode="auto">
          <a:xfrm flipH="1">
            <a:off x="5715000" y="4419600"/>
            <a:ext cx="1600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5" name="Line 51"/>
          <p:cNvSpPr>
            <a:spLocks noChangeShapeType="1"/>
          </p:cNvSpPr>
          <p:nvPr/>
        </p:nvSpPr>
        <p:spPr bwMode="auto">
          <a:xfrm flipH="1">
            <a:off x="6019800" y="4419600"/>
            <a:ext cx="152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6" name="Line 52"/>
          <p:cNvSpPr>
            <a:spLocks noChangeShapeType="1"/>
          </p:cNvSpPr>
          <p:nvPr/>
        </p:nvSpPr>
        <p:spPr bwMode="auto">
          <a:xfrm flipH="1">
            <a:off x="6324600" y="4419600"/>
            <a:ext cx="990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7" name="Line 53"/>
          <p:cNvSpPr>
            <a:spLocks noChangeShapeType="1"/>
          </p:cNvSpPr>
          <p:nvPr/>
        </p:nvSpPr>
        <p:spPr bwMode="auto">
          <a:xfrm flipH="1">
            <a:off x="6629400" y="4419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8" name="Text Box 54"/>
          <p:cNvSpPr txBox="1">
            <a:spLocks noChangeArrowheads="1"/>
          </p:cNvSpPr>
          <p:nvPr/>
        </p:nvSpPr>
        <p:spPr bwMode="auto">
          <a:xfrm>
            <a:off x="7543800" y="43434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
        <p:nvSpPr>
          <p:cNvPr id="36919" name="Line 55"/>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60" name="Rectangle 72"/>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61"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50" name="Rectangle 62"/>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949" name="Rectangle 61"/>
          <p:cNvSpPr>
            <a:spLocks noChangeArrowheads="1"/>
          </p:cNvSpPr>
          <p:nvPr/>
        </p:nvSpPr>
        <p:spPr bwMode="auto">
          <a:xfrm>
            <a:off x="4724400" y="4114800"/>
            <a:ext cx="23622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89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7891" name="Group 3"/>
          <p:cNvGrpSpPr>
            <a:grpSpLocks/>
          </p:cNvGrpSpPr>
          <p:nvPr/>
        </p:nvGrpSpPr>
        <p:grpSpPr bwMode="auto">
          <a:xfrm>
            <a:off x="381000" y="1524000"/>
            <a:ext cx="8337550" cy="4873625"/>
            <a:chOff x="-3" y="-3"/>
            <a:chExt cx="3487" cy="3344"/>
          </a:xfrm>
        </p:grpSpPr>
        <p:grpSp>
          <p:nvGrpSpPr>
            <p:cNvPr id="37892" name="Group 4"/>
            <p:cNvGrpSpPr>
              <a:grpSpLocks/>
            </p:cNvGrpSpPr>
            <p:nvPr/>
          </p:nvGrpSpPr>
          <p:grpSpPr bwMode="auto">
            <a:xfrm>
              <a:off x="0" y="0"/>
              <a:ext cx="3481" cy="3338"/>
              <a:chOff x="0" y="0"/>
              <a:chExt cx="3481" cy="3338"/>
            </a:xfrm>
          </p:grpSpPr>
          <p:grpSp>
            <p:nvGrpSpPr>
              <p:cNvPr id="37893" name="Group 5"/>
              <p:cNvGrpSpPr>
                <a:grpSpLocks/>
              </p:cNvGrpSpPr>
              <p:nvPr/>
            </p:nvGrpSpPr>
            <p:grpSpPr bwMode="auto">
              <a:xfrm>
                <a:off x="0" y="0"/>
                <a:ext cx="1599" cy="633"/>
                <a:chOff x="0" y="0"/>
                <a:chExt cx="1599" cy="633"/>
              </a:xfrm>
            </p:grpSpPr>
            <p:sp>
              <p:nvSpPr>
                <p:cNvPr id="3789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789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6" name="Group 8"/>
              <p:cNvGrpSpPr>
                <a:grpSpLocks/>
              </p:cNvGrpSpPr>
              <p:nvPr/>
            </p:nvGrpSpPr>
            <p:grpSpPr bwMode="auto">
              <a:xfrm>
                <a:off x="1599" y="0"/>
                <a:ext cx="1882" cy="633"/>
                <a:chOff x="1599" y="0"/>
                <a:chExt cx="1882" cy="633"/>
              </a:xfrm>
            </p:grpSpPr>
            <p:sp>
              <p:nvSpPr>
                <p:cNvPr id="3789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789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9" name="Group 11"/>
              <p:cNvGrpSpPr>
                <a:grpSpLocks/>
              </p:cNvGrpSpPr>
              <p:nvPr/>
            </p:nvGrpSpPr>
            <p:grpSpPr bwMode="auto">
              <a:xfrm>
                <a:off x="0" y="633"/>
                <a:ext cx="1599" cy="633"/>
                <a:chOff x="0" y="633"/>
                <a:chExt cx="1599" cy="633"/>
              </a:xfrm>
            </p:grpSpPr>
            <p:sp>
              <p:nvSpPr>
                <p:cNvPr id="3790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790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2" name="Group 14"/>
              <p:cNvGrpSpPr>
                <a:grpSpLocks/>
              </p:cNvGrpSpPr>
              <p:nvPr/>
            </p:nvGrpSpPr>
            <p:grpSpPr bwMode="auto">
              <a:xfrm>
                <a:off x="1599" y="633"/>
                <a:ext cx="1882" cy="633"/>
                <a:chOff x="1599" y="633"/>
                <a:chExt cx="1882" cy="633"/>
              </a:xfrm>
            </p:grpSpPr>
            <p:sp>
              <p:nvSpPr>
                <p:cNvPr id="3790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790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5" name="Group 17"/>
              <p:cNvGrpSpPr>
                <a:grpSpLocks/>
              </p:cNvGrpSpPr>
              <p:nvPr/>
            </p:nvGrpSpPr>
            <p:grpSpPr bwMode="auto">
              <a:xfrm>
                <a:off x="0" y="1266"/>
                <a:ext cx="1599" cy="518"/>
                <a:chOff x="0" y="1266"/>
                <a:chExt cx="1599" cy="518"/>
              </a:xfrm>
            </p:grpSpPr>
            <p:sp>
              <p:nvSpPr>
                <p:cNvPr id="3790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790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8" name="Group 20"/>
              <p:cNvGrpSpPr>
                <a:grpSpLocks/>
              </p:cNvGrpSpPr>
              <p:nvPr/>
            </p:nvGrpSpPr>
            <p:grpSpPr bwMode="auto">
              <a:xfrm>
                <a:off x="1599" y="1266"/>
                <a:ext cx="1882" cy="518"/>
                <a:chOff x="1599" y="1266"/>
                <a:chExt cx="1882" cy="518"/>
              </a:xfrm>
            </p:grpSpPr>
            <p:sp>
              <p:nvSpPr>
                <p:cNvPr id="3790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791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1" name="Group 23"/>
              <p:cNvGrpSpPr>
                <a:grpSpLocks/>
              </p:cNvGrpSpPr>
              <p:nvPr/>
            </p:nvGrpSpPr>
            <p:grpSpPr bwMode="auto">
              <a:xfrm>
                <a:off x="0" y="1784"/>
                <a:ext cx="1599" cy="518"/>
                <a:chOff x="0" y="1784"/>
                <a:chExt cx="1599" cy="518"/>
              </a:xfrm>
            </p:grpSpPr>
            <p:sp>
              <p:nvSpPr>
                <p:cNvPr id="3791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791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4" name="Group 26"/>
              <p:cNvGrpSpPr>
                <a:grpSpLocks/>
              </p:cNvGrpSpPr>
              <p:nvPr/>
            </p:nvGrpSpPr>
            <p:grpSpPr bwMode="auto">
              <a:xfrm>
                <a:off x="1599" y="1784"/>
                <a:ext cx="1882" cy="518"/>
                <a:chOff x="1599" y="1784"/>
                <a:chExt cx="1882" cy="518"/>
              </a:xfrm>
            </p:grpSpPr>
            <p:sp>
              <p:nvSpPr>
                <p:cNvPr id="3791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791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7" name="Group 29"/>
              <p:cNvGrpSpPr>
                <a:grpSpLocks/>
              </p:cNvGrpSpPr>
              <p:nvPr/>
            </p:nvGrpSpPr>
            <p:grpSpPr bwMode="auto">
              <a:xfrm>
                <a:off x="0" y="2302"/>
                <a:ext cx="1599" cy="518"/>
                <a:chOff x="0" y="2302"/>
                <a:chExt cx="1599" cy="518"/>
              </a:xfrm>
            </p:grpSpPr>
            <p:sp>
              <p:nvSpPr>
                <p:cNvPr id="3791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791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0" name="Group 32"/>
              <p:cNvGrpSpPr>
                <a:grpSpLocks/>
              </p:cNvGrpSpPr>
              <p:nvPr/>
            </p:nvGrpSpPr>
            <p:grpSpPr bwMode="auto">
              <a:xfrm>
                <a:off x="1599" y="2302"/>
                <a:ext cx="1882" cy="518"/>
                <a:chOff x="1599" y="2302"/>
                <a:chExt cx="1882" cy="518"/>
              </a:xfrm>
            </p:grpSpPr>
            <p:sp>
              <p:nvSpPr>
                <p:cNvPr id="3792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792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3" name="Group 35"/>
              <p:cNvGrpSpPr>
                <a:grpSpLocks/>
              </p:cNvGrpSpPr>
              <p:nvPr/>
            </p:nvGrpSpPr>
            <p:grpSpPr bwMode="auto">
              <a:xfrm>
                <a:off x="0" y="2820"/>
                <a:ext cx="1599" cy="518"/>
                <a:chOff x="0" y="2820"/>
                <a:chExt cx="1599" cy="518"/>
              </a:xfrm>
            </p:grpSpPr>
            <p:sp>
              <p:nvSpPr>
                <p:cNvPr id="3792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792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6" name="Group 38"/>
              <p:cNvGrpSpPr>
                <a:grpSpLocks/>
              </p:cNvGrpSpPr>
              <p:nvPr/>
            </p:nvGrpSpPr>
            <p:grpSpPr bwMode="auto">
              <a:xfrm>
                <a:off x="1599" y="2820"/>
                <a:ext cx="1882" cy="518"/>
                <a:chOff x="1599" y="2820"/>
                <a:chExt cx="1882" cy="518"/>
              </a:xfrm>
            </p:grpSpPr>
            <p:sp>
              <p:nvSpPr>
                <p:cNvPr id="3792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792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792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7930"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clok kantok ok-yurp</a:t>
            </a:r>
          </a:p>
        </p:txBody>
      </p:sp>
      <p:sp>
        <p:nvSpPr>
          <p:cNvPr id="3793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3" name="Line 55"/>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4" name="Line 56"/>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5" name="Line 57"/>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6" name="Line 58"/>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7" name="Line 59"/>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8" name="Line 60"/>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1" name="Line 63"/>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2" name="Line 64"/>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3" name="Line 65"/>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4" name="Line 66"/>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5" name="Line 67"/>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6" name="Line 68"/>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7" name="Line 69"/>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8" name="Line 70"/>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9" name="Line 71"/>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3" name="Rectangle 67"/>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0004" name="Rectangle 6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9993"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92"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3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9939" name="Group 3"/>
          <p:cNvGrpSpPr>
            <a:grpSpLocks/>
          </p:cNvGrpSpPr>
          <p:nvPr/>
        </p:nvGrpSpPr>
        <p:grpSpPr bwMode="auto">
          <a:xfrm>
            <a:off x="381000" y="1524000"/>
            <a:ext cx="8337550" cy="4873625"/>
            <a:chOff x="-3" y="-3"/>
            <a:chExt cx="3487" cy="3344"/>
          </a:xfrm>
        </p:grpSpPr>
        <p:grpSp>
          <p:nvGrpSpPr>
            <p:cNvPr id="39940" name="Group 4"/>
            <p:cNvGrpSpPr>
              <a:grpSpLocks/>
            </p:cNvGrpSpPr>
            <p:nvPr/>
          </p:nvGrpSpPr>
          <p:grpSpPr bwMode="auto">
            <a:xfrm>
              <a:off x="0" y="0"/>
              <a:ext cx="3481" cy="3338"/>
              <a:chOff x="0" y="0"/>
              <a:chExt cx="3481" cy="3338"/>
            </a:xfrm>
          </p:grpSpPr>
          <p:grpSp>
            <p:nvGrpSpPr>
              <p:cNvPr id="39941" name="Group 5"/>
              <p:cNvGrpSpPr>
                <a:grpSpLocks/>
              </p:cNvGrpSpPr>
              <p:nvPr/>
            </p:nvGrpSpPr>
            <p:grpSpPr bwMode="auto">
              <a:xfrm>
                <a:off x="0" y="0"/>
                <a:ext cx="1599" cy="633"/>
                <a:chOff x="0" y="0"/>
                <a:chExt cx="1599" cy="633"/>
              </a:xfrm>
            </p:grpSpPr>
            <p:sp>
              <p:nvSpPr>
                <p:cNvPr id="3994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994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4" name="Group 8"/>
              <p:cNvGrpSpPr>
                <a:grpSpLocks/>
              </p:cNvGrpSpPr>
              <p:nvPr/>
            </p:nvGrpSpPr>
            <p:grpSpPr bwMode="auto">
              <a:xfrm>
                <a:off x="1599" y="0"/>
                <a:ext cx="1882" cy="633"/>
                <a:chOff x="1599" y="0"/>
                <a:chExt cx="1882" cy="633"/>
              </a:xfrm>
            </p:grpSpPr>
            <p:sp>
              <p:nvSpPr>
                <p:cNvPr id="3994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994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7" name="Group 11"/>
              <p:cNvGrpSpPr>
                <a:grpSpLocks/>
              </p:cNvGrpSpPr>
              <p:nvPr/>
            </p:nvGrpSpPr>
            <p:grpSpPr bwMode="auto">
              <a:xfrm>
                <a:off x="0" y="633"/>
                <a:ext cx="1599" cy="633"/>
                <a:chOff x="0" y="633"/>
                <a:chExt cx="1599" cy="633"/>
              </a:xfrm>
            </p:grpSpPr>
            <p:sp>
              <p:nvSpPr>
                <p:cNvPr id="3994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994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0" name="Group 14"/>
              <p:cNvGrpSpPr>
                <a:grpSpLocks/>
              </p:cNvGrpSpPr>
              <p:nvPr/>
            </p:nvGrpSpPr>
            <p:grpSpPr bwMode="auto">
              <a:xfrm>
                <a:off x="1599" y="633"/>
                <a:ext cx="1882" cy="633"/>
                <a:chOff x="1599" y="633"/>
                <a:chExt cx="1882" cy="633"/>
              </a:xfrm>
            </p:grpSpPr>
            <p:sp>
              <p:nvSpPr>
                <p:cNvPr id="3995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995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3" name="Group 17"/>
              <p:cNvGrpSpPr>
                <a:grpSpLocks/>
              </p:cNvGrpSpPr>
              <p:nvPr/>
            </p:nvGrpSpPr>
            <p:grpSpPr bwMode="auto">
              <a:xfrm>
                <a:off x="0" y="1266"/>
                <a:ext cx="1599" cy="518"/>
                <a:chOff x="0" y="1266"/>
                <a:chExt cx="1599" cy="518"/>
              </a:xfrm>
            </p:grpSpPr>
            <p:sp>
              <p:nvSpPr>
                <p:cNvPr id="3995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995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6" name="Group 20"/>
              <p:cNvGrpSpPr>
                <a:grpSpLocks/>
              </p:cNvGrpSpPr>
              <p:nvPr/>
            </p:nvGrpSpPr>
            <p:grpSpPr bwMode="auto">
              <a:xfrm>
                <a:off x="1599" y="1266"/>
                <a:ext cx="1882" cy="518"/>
                <a:chOff x="1599" y="1266"/>
                <a:chExt cx="1882" cy="518"/>
              </a:xfrm>
            </p:grpSpPr>
            <p:sp>
              <p:nvSpPr>
                <p:cNvPr id="3995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995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9" name="Group 23"/>
              <p:cNvGrpSpPr>
                <a:grpSpLocks/>
              </p:cNvGrpSpPr>
              <p:nvPr/>
            </p:nvGrpSpPr>
            <p:grpSpPr bwMode="auto">
              <a:xfrm>
                <a:off x="0" y="1784"/>
                <a:ext cx="1599" cy="518"/>
                <a:chOff x="0" y="1784"/>
                <a:chExt cx="1599" cy="518"/>
              </a:xfrm>
            </p:grpSpPr>
            <p:sp>
              <p:nvSpPr>
                <p:cNvPr id="3996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996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2" name="Group 26"/>
              <p:cNvGrpSpPr>
                <a:grpSpLocks/>
              </p:cNvGrpSpPr>
              <p:nvPr/>
            </p:nvGrpSpPr>
            <p:grpSpPr bwMode="auto">
              <a:xfrm>
                <a:off x="1599" y="1784"/>
                <a:ext cx="1882" cy="518"/>
                <a:chOff x="1599" y="1784"/>
                <a:chExt cx="1882" cy="518"/>
              </a:xfrm>
            </p:grpSpPr>
            <p:sp>
              <p:nvSpPr>
                <p:cNvPr id="3996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996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5" name="Group 29"/>
              <p:cNvGrpSpPr>
                <a:grpSpLocks/>
              </p:cNvGrpSpPr>
              <p:nvPr/>
            </p:nvGrpSpPr>
            <p:grpSpPr bwMode="auto">
              <a:xfrm>
                <a:off x="0" y="2302"/>
                <a:ext cx="1599" cy="518"/>
                <a:chOff x="0" y="2302"/>
                <a:chExt cx="1599" cy="518"/>
              </a:xfrm>
            </p:grpSpPr>
            <p:sp>
              <p:nvSpPr>
                <p:cNvPr id="3996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996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8" name="Group 32"/>
              <p:cNvGrpSpPr>
                <a:grpSpLocks/>
              </p:cNvGrpSpPr>
              <p:nvPr/>
            </p:nvGrpSpPr>
            <p:grpSpPr bwMode="auto">
              <a:xfrm>
                <a:off x="1599" y="2302"/>
                <a:ext cx="1882" cy="518"/>
                <a:chOff x="1599" y="2302"/>
                <a:chExt cx="1882" cy="518"/>
              </a:xfrm>
            </p:grpSpPr>
            <p:sp>
              <p:nvSpPr>
                <p:cNvPr id="3996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997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1" name="Group 35"/>
              <p:cNvGrpSpPr>
                <a:grpSpLocks/>
              </p:cNvGrpSpPr>
              <p:nvPr/>
            </p:nvGrpSpPr>
            <p:grpSpPr bwMode="auto">
              <a:xfrm>
                <a:off x="0" y="2820"/>
                <a:ext cx="1599" cy="518"/>
                <a:chOff x="0" y="2820"/>
                <a:chExt cx="1599" cy="518"/>
              </a:xfrm>
            </p:grpSpPr>
            <p:sp>
              <p:nvSpPr>
                <p:cNvPr id="3997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997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4" name="Group 38"/>
              <p:cNvGrpSpPr>
                <a:grpSpLocks/>
              </p:cNvGrpSpPr>
              <p:nvPr/>
            </p:nvGrpSpPr>
            <p:grpSpPr bwMode="auto">
              <a:xfrm>
                <a:off x="1599" y="2820"/>
                <a:ext cx="1882" cy="518"/>
                <a:chOff x="1599" y="2820"/>
                <a:chExt cx="1882" cy="518"/>
              </a:xfrm>
            </p:grpSpPr>
            <p:sp>
              <p:nvSpPr>
                <p:cNvPr id="3997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997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997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9978"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3997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1"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2"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3"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4"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5"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6"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7"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8"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9" name="Line 53"/>
          <p:cNvSpPr>
            <a:spLocks noChangeShapeType="1"/>
          </p:cNvSpPr>
          <p:nvPr/>
        </p:nvSpPr>
        <p:spPr bwMode="auto">
          <a:xfrm flipV="1">
            <a:off x="6324600" y="4419600"/>
            <a:ext cx="9144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39990" name="Text Box 54"/>
          <p:cNvSpPr txBox="1">
            <a:spLocks noChangeArrowheads="1"/>
          </p:cNvSpPr>
          <p:nvPr/>
        </p:nvSpPr>
        <p:spPr bwMode="auto">
          <a:xfrm>
            <a:off x="7391400" y="4267200"/>
            <a:ext cx="1276350" cy="641350"/>
          </a:xfrm>
          <a:prstGeom prst="rect">
            <a:avLst/>
          </a:prstGeom>
          <a:noFill/>
          <a:ln w="9525">
            <a:noFill/>
            <a:miter lim="800000"/>
            <a:headEnd/>
            <a:tailEnd/>
          </a:ln>
          <a:effectLst/>
        </p:spPr>
        <p:txBody>
          <a:bodyPr wrap="none">
            <a:prstTxWarp prst="textNoShape">
              <a:avLst/>
            </a:prstTxWarp>
            <a:spAutoFit/>
          </a:bodyPr>
          <a:lstStyle/>
          <a:p>
            <a:pPr algn="l"/>
            <a:r>
              <a:rPr lang="en-US"/>
              <a:t>process of</a:t>
            </a:r>
          </a:p>
          <a:p>
            <a:pPr algn="l"/>
            <a:r>
              <a:rPr lang="en-US"/>
              <a:t>elimination</a:t>
            </a:r>
          </a:p>
        </p:txBody>
      </p:sp>
      <p:sp>
        <p:nvSpPr>
          <p:cNvPr id="39991" name="Line 55"/>
          <p:cNvSpPr>
            <a:spLocks noChangeShapeType="1"/>
          </p:cNvSpPr>
          <p:nvPr/>
        </p:nvSpPr>
        <p:spPr bwMode="auto">
          <a:xfrm flipH="1">
            <a:off x="61722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4" name="Line 58"/>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5" name="Line 59"/>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6" name="Line 60"/>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7" name="Line 61"/>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8" name="Line 62"/>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9" name="Line 63"/>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0" name="Line 64"/>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1" name="Line 65"/>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2" name="Line 66"/>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6" name="Rectangle 72"/>
          <p:cNvSpPr>
            <a:spLocks noChangeArrowheads="1"/>
          </p:cNvSpPr>
          <p:nvPr/>
        </p:nvSpPr>
        <p:spPr bwMode="auto">
          <a:xfrm>
            <a:off x="5943600" y="1066800"/>
            <a:ext cx="1447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7"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5" name="Rectangle 71"/>
          <p:cNvSpPr>
            <a:spLocks noChangeArrowheads="1"/>
          </p:cNvSpPr>
          <p:nvPr/>
        </p:nvSpPr>
        <p:spPr bwMode="auto">
          <a:xfrm>
            <a:off x="5603875" y="48895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4" name="Rectangle 70"/>
          <p:cNvSpPr>
            <a:spLocks noChangeArrowheads="1"/>
          </p:cNvSpPr>
          <p:nvPr/>
        </p:nvSpPr>
        <p:spPr bwMode="auto">
          <a:xfrm>
            <a:off x="5410200" y="10668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3" name="Rectangle 69"/>
          <p:cNvSpPr>
            <a:spLocks noChangeArrowheads="1"/>
          </p:cNvSpPr>
          <p:nvPr/>
        </p:nvSpPr>
        <p:spPr bwMode="auto">
          <a:xfrm>
            <a:off x="7180263" y="4891088"/>
            <a:ext cx="820737"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1986"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41987" name="Group 3"/>
          <p:cNvGrpSpPr>
            <a:grpSpLocks/>
          </p:cNvGrpSpPr>
          <p:nvPr/>
        </p:nvGrpSpPr>
        <p:grpSpPr bwMode="auto">
          <a:xfrm>
            <a:off x="381000" y="1524000"/>
            <a:ext cx="8337550" cy="4873625"/>
            <a:chOff x="-3" y="-3"/>
            <a:chExt cx="3487" cy="3344"/>
          </a:xfrm>
        </p:grpSpPr>
        <p:grpSp>
          <p:nvGrpSpPr>
            <p:cNvPr id="41988" name="Group 4"/>
            <p:cNvGrpSpPr>
              <a:grpSpLocks/>
            </p:cNvGrpSpPr>
            <p:nvPr/>
          </p:nvGrpSpPr>
          <p:grpSpPr bwMode="auto">
            <a:xfrm>
              <a:off x="0" y="0"/>
              <a:ext cx="3481" cy="3338"/>
              <a:chOff x="0" y="0"/>
              <a:chExt cx="3481" cy="3338"/>
            </a:xfrm>
          </p:grpSpPr>
          <p:grpSp>
            <p:nvGrpSpPr>
              <p:cNvPr id="41989" name="Group 5"/>
              <p:cNvGrpSpPr>
                <a:grpSpLocks/>
              </p:cNvGrpSpPr>
              <p:nvPr/>
            </p:nvGrpSpPr>
            <p:grpSpPr bwMode="auto">
              <a:xfrm>
                <a:off x="0" y="0"/>
                <a:ext cx="1599" cy="633"/>
                <a:chOff x="0" y="0"/>
                <a:chExt cx="1599" cy="633"/>
              </a:xfrm>
            </p:grpSpPr>
            <p:sp>
              <p:nvSpPr>
                <p:cNvPr id="4199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199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2" name="Group 8"/>
              <p:cNvGrpSpPr>
                <a:grpSpLocks/>
              </p:cNvGrpSpPr>
              <p:nvPr/>
            </p:nvGrpSpPr>
            <p:grpSpPr bwMode="auto">
              <a:xfrm>
                <a:off x="1599" y="0"/>
                <a:ext cx="1882" cy="633"/>
                <a:chOff x="1599" y="0"/>
                <a:chExt cx="1882" cy="633"/>
              </a:xfrm>
            </p:grpSpPr>
            <p:sp>
              <p:nvSpPr>
                <p:cNvPr id="4199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199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5" name="Group 11"/>
              <p:cNvGrpSpPr>
                <a:grpSpLocks/>
              </p:cNvGrpSpPr>
              <p:nvPr/>
            </p:nvGrpSpPr>
            <p:grpSpPr bwMode="auto">
              <a:xfrm>
                <a:off x="0" y="633"/>
                <a:ext cx="1599" cy="633"/>
                <a:chOff x="0" y="633"/>
                <a:chExt cx="1599" cy="633"/>
              </a:xfrm>
            </p:grpSpPr>
            <p:sp>
              <p:nvSpPr>
                <p:cNvPr id="4199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199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8" name="Group 14"/>
              <p:cNvGrpSpPr>
                <a:grpSpLocks/>
              </p:cNvGrpSpPr>
              <p:nvPr/>
            </p:nvGrpSpPr>
            <p:grpSpPr bwMode="auto">
              <a:xfrm>
                <a:off x="1599" y="633"/>
                <a:ext cx="1882" cy="633"/>
                <a:chOff x="1599" y="633"/>
                <a:chExt cx="1882" cy="633"/>
              </a:xfrm>
            </p:grpSpPr>
            <p:sp>
              <p:nvSpPr>
                <p:cNvPr id="4199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200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1" name="Group 17"/>
              <p:cNvGrpSpPr>
                <a:grpSpLocks/>
              </p:cNvGrpSpPr>
              <p:nvPr/>
            </p:nvGrpSpPr>
            <p:grpSpPr bwMode="auto">
              <a:xfrm>
                <a:off x="0" y="1266"/>
                <a:ext cx="1599" cy="518"/>
                <a:chOff x="0" y="1266"/>
                <a:chExt cx="1599" cy="518"/>
              </a:xfrm>
            </p:grpSpPr>
            <p:sp>
              <p:nvSpPr>
                <p:cNvPr id="4200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200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4" name="Group 20"/>
              <p:cNvGrpSpPr>
                <a:grpSpLocks/>
              </p:cNvGrpSpPr>
              <p:nvPr/>
            </p:nvGrpSpPr>
            <p:grpSpPr bwMode="auto">
              <a:xfrm>
                <a:off x="1599" y="1266"/>
                <a:ext cx="1882" cy="518"/>
                <a:chOff x="1599" y="1266"/>
                <a:chExt cx="1882" cy="518"/>
              </a:xfrm>
            </p:grpSpPr>
            <p:sp>
              <p:nvSpPr>
                <p:cNvPr id="4200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200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7" name="Group 23"/>
              <p:cNvGrpSpPr>
                <a:grpSpLocks/>
              </p:cNvGrpSpPr>
              <p:nvPr/>
            </p:nvGrpSpPr>
            <p:grpSpPr bwMode="auto">
              <a:xfrm>
                <a:off x="0" y="1784"/>
                <a:ext cx="1599" cy="518"/>
                <a:chOff x="0" y="1784"/>
                <a:chExt cx="1599" cy="518"/>
              </a:xfrm>
            </p:grpSpPr>
            <p:sp>
              <p:nvSpPr>
                <p:cNvPr id="4200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200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0" name="Group 26"/>
              <p:cNvGrpSpPr>
                <a:grpSpLocks/>
              </p:cNvGrpSpPr>
              <p:nvPr/>
            </p:nvGrpSpPr>
            <p:grpSpPr bwMode="auto">
              <a:xfrm>
                <a:off x="1599" y="1784"/>
                <a:ext cx="1882" cy="518"/>
                <a:chOff x="1599" y="1784"/>
                <a:chExt cx="1882" cy="518"/>
              </a:xfrm>
            </p:grpSpPr>
            <p:sp>
              <p:nvSpPr>
                <p:cNvPr id="4201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201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3" name="Group 29"/>
              <p:cNvGrpSpPr>
                <a:grpSpLocks/>
              </p:cNvGrpSpPr>
              <p:nvPr/>
            </p:nvGrpSpPr>
            <p:grpSpPr bwMode="auto">
              <a:xfrm>
                <a:off x="0" y="2302"/>
                <a:ext cx="1599" cy="518"/>
                <a:chOff x="0" y="2302"/>
                <a:chExt cx="1599" cy="518"/>
              </a:xfrm>
            </p:grpSpPr>
            <p:sp>
              <p:nvSpPr>
                <p:cNvPr id="4201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201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6" name="Group 32"/>
              <p:cNvGrpSpPr>
                <a:grpSpLocks/>
              </p:cNvGrpSpPr>
              <p:nvPr/>
            </p:nvGrpSpPr>
            <p:grpSpPr bwMode="auto">
              <a:xfrm>
                <a:off x="1599" y="2302"/>
                <a:ext cx="1882" cy="518"/>
                <a:chOff x="1599" y="2302"/>
                <a:chExt cx="1882" cy="518"/>
              </a:xfrm>
            </p:grpSpPr>
            <p:sp>
              <p:nvSpPr>
                <p:cNvPr id="4201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201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9" name="Group 35"/>
              <p:cNvGrpSpPr>
                <a:grpSpLocks/>
              </p:cNvGrpSpPr>
              <p:nvPr/>
            </p:nvGrpSpPr>
            <p:grpSpPr bwMode="auto">
              <a:xfrm>
                <a:off x="0" y="2820"/>
                <a:ext cx="1599" cy="518"/>
                <a:chOff x="0" y="2820"/>
                <a:chExt cx="1599" cy="518"/>
              </a:xfrm>
            </p:grpSpPr>
            <p:sp>
              <p:nvSpPr>
                <p:cNvPr id="4202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202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22" name="Group 38"/>
              <p:cNvGrpSpPr>
                <a:grpSpLocks/>
              </p:cNvGrpSpPr>
              <p:nvPr/>
            </p:nvGrpSpPr>
            <p:grpSpPr bwMode="auto">
              <a:xfrm>
                <a:off x="1599" y="2820"/>
                <a:ext cx="1882" cy="518"/>
                <a:chOff x="1599" y="2820"/>
                <a:chExt cx="1882" cy="518"/>
              </a:xfrm>
            </p:grpSpPr>
            <p:sp>
              <p:nvSpPr>
                <p:cNvPr id="4202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202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202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2026"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4202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2"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3"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4"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5"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6"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7"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2039" name="Line 55"/>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0" name="Line 56"/>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1" name="Line 57"/>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2" name="Line 58"/>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3" name="Line 59"/>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4" name="Line 60"/>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5" name="Line 61"/>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6" name="Line 62"/>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7" name="Line 63"/>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8" name="Line 64"/>
          <p:cNvSpPr>
            <a:spLocks noChangeShapeType="1"/>
          </p:cNvSpPr>
          <p:nvPr/>
        </p:nvSpPr>
        <p:spPr bwMode="auto">
          <a:xfrm flipH="1">
            <a:off x="6781800" y="5181600"/>
            <a:ext cx="6096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42049" name="Text Box 65"/>
          <p:cNvSpPr txBox="1">
            <a:spLocks noChangeArrowheads="1"/>
          </p:cNvSpPr>
          <p:nvPr/>
        </p:nvSpPr>
        <p:spPr bwMode="auto">
          <a:xfrm>
            <a:off x="7620000" y="5257800"/>
            <a:ext cx="1123950" cy="366713"/>
          </a:xfrm>
          <a:prstGeom prst="rect">
            <a:avLst/>
          </a:prstGeom>
          <a:noFill/>
          <a:ln w="9525">
            <a:noFill/>
            <a:miter lim="800000"/>
            <a:headEnd/>
            <a:tailEnd/>
          </a:ln>
          <a:effectLst/>
        </p:spPr>
        <p:txBody>
          <a:bodyPr wrap="none">
            <a:prstTxWarp prst="textNoShape">
              <a:avLst/>
            </a:prstTxWarp>
            <a:spAutoFit/>
          </a:bodyPr>
          <a:lstStyle/>
          <a:p>
            <a:pPr algn="l"/>
            <a:r>
              <a:rPr lang="en-US"/>
              <a:t>cognate?</a:t>
            </a:r>
          </a:p>
        </p:txBody>
      </p:sp>
      <p:sp>
        <p:nvSpPr>
          <p:cNvPr id="42052" name="Line 68"/>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78" name="Rectangle 70"/>
          <p:cNvSpPr>
            <a:spLocks noChangeArrowheads="1"/>
          </p:cNvSpPr>
          <p:nvPr/>
        </p:nvSpPr>
        <p:spPr bwMode="auto">
          <a:xfrm>
            <a:off x="4800600" y="1066800"/>
            <a:ext cx="3352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3050" name="Text Box 42"/>
          <p:cNvSpPr txBox="1">
            <a:spLocks noChangeArrowheads="1"/>
          </p:cNvSpPr>
          <p:nvPr/>
        </p:nvSpPr>
        <p:spPr bwMode="auto">
          <a:xfrm>
            <a:off x="152400" y="1066800"/>
            <a:ext cx="8032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put these words in order:    { </a:t>
            </a:r>
            <a:r>
              <a:rPr lang="en-US" sz="1600" b="1">
                <a:latin typeface="Times New Roman" pitchFamily="-111" charset="0"/>
              </a:rPr>
              <a:t>jjat, arrat, mat, bat, oloat, at-yurp</a:t>
            </a:r>
            <a:r>
              <a:rPr lang="en-US" sz="1400">
                <a:solidFill>
                  <a:srgbClr val="003366"/>
                </a:solidFill>
                <a:latin typeface="Times New Roman" pitchFamily="-111" charset="0"/>
              </a:rPr>
              <a:t> </a:t>
            </a:r>
            <a:r>
              <a:rPr lang="en-US" sz="1600" b="1">
                <a:solidFill>
                  <a:srgbClr val="003366"/>
                </a:solidFill>
              </a:rPr>
              <a:t>}</a:t>
            </a:r>
          </a:p>
        </p:txBody>
      </p:sp>
      <p:sp>
        <p:nvSpPr>
          <p:cNvPr id="43077" name="Rectangle 69"/>
          <p:cNvSpPr>
            <a:spLocks noChangeArrowheads="1"/>
          </p:cNvSpPr>
          <p:nvPr/>
        </p:nvSpPr>
        <p:spPr bwMode="auto">
          <a:xfrm>
            <a:off x="55832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301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43011" name="Group 3"/>
          <p:cNvGrpSpPr>
            <a:grpSpLocks/>
          </p:cNvGrpSpPr>
          <p:nvPr/>
        </p:nvGrpSpPr>
        <p:grpSpPr bwMode="auto">
          <a:xfrm>
            <a:off x="381000" y="1524000"/>
            <a:ext cx="8337550" cy="4873625"/>
            <a:chOff x="-3" y="-3"/>
            <a:chExt cx="3487" cy="3344"/>
          </a:xfrm>
        </p:grpSpPr>
        <p:grpSp>
          <p:nvGrpSpPr>
            <p:cNvPr id="43012" name="Group 4"/>
            <p:cNvGrpSpPr>
              <a:grpSpLocks/>
            </p:cNvGrpSpPr>
            <p:nvPr/>
          </p:nvGrpSpPr>
          <p:grpSpPr bwMode="auto">
            <a:xfrm>
              <a:off x="0" y="0"/>
              <a:ext cx="3481" cy="3338"/>
              <a:chOff x="0" y="0"/>
              <a:chExt cx="3481" cy="3338"/>
            </a:xfrm>
          </p:grpSpPr>
          <p:grpSp>
            <p:nvGrpSpPr>
              <p:cNvPr id="43013" name="Group 5"/>
              <p:cNvGrpSpPr>
                <a:grpSpLocks/>
              </p:cNvGrpSpPr>
              <p:nvPr/>
            </p:nvGrpSpPr>
            <p:grpSpPr bwMode="auto">
              <a:xfrm>
                <a:off x="0" y="0"/>
                <a:ext cx="1599" cy="633"/>
                <a:chOff x="0" y="0"/>
                <a:chExt cx="1599" cy="633"/>
              </a:xfrm>
            </p:grpSpPr>
            <p:sp>
              <p:nvSpPr>
                <p:cNvPr id="4301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301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6" name="Group 8"/>
              <p:cNvGrpSpPr>
                <a:grpSpLocks/>
              </p:cNvGrpSpPr>
              <p:nvPr/>
            </p:nvGrpSpPr>
            <p:grpSpPr bwMode="auto">
              <a:xfrm>
                <a:off x="1599" y="0"/>
                <a:ext cx="1882" cy="633"/>
                <a:chOff x="1599" y="0"/>
                <a:chExt cx="1882" cy="633"/>
              </a:xfrm>
            </p:grpSpPr>
            <p:sp>
              <p:nvSpPr>
                <p:cNvPr id="4301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301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9" name="Group 11"/>
              <p:cNvGrpSpPr>
                <a:grpSpLocks/>
              </p:cNvGrpSpPr>
              <p:nvPr/>
            </p:nvGrpSpPr>
            <p:grpSpPr bwMode="auto">
              <a:xfrm>
                <a:off x="0" y="633"/>
                <a:ext cx="1599" cy="633"/>
                <a:chOff x="0" y="633"/>
                <a:chExt cx="1599" cy="633"/>
              </a:xfrm>
            </p:grpSpPr>
            <p:sp>
              <p:nvSpPr>
                <p:cNvPr id="4302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302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2" name="Group 14"/>
              <p:cNvGrpSpPr>
                <a:grpSpLocks/>
              </p:cNvGrpSpPr>
              <p:nvPr/>
            </p:nvGrpSpPr>
            <p:grpSpPr bwMode="auto">
              <a:xfrm>
                <a:off x="1599" y="633"/>
                <a:ext cx="1882" cy="633"/>
                <a:chOff x="1599" y="633"/>
                <a:chExt cx="1882" cy="633"/>
              </a:xfrm>
            </p:grpSpPr>
            <p:sp>
              <p:nvSpPr>
                <p:cNvPr id="4302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302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5" name="Group 17"/>
              <p:cNvGrpSpPr>
                <a:grpSpLocks/>
              </p:cNvGrpSpPr>
              <p:nvPr/>
            </p:nvGrpSpPr>
            <p:grpSpPr bwMode="auto">
              <a:xfrm>
                <a:off x="0" y="1266"/>
                <a:ext cx="1599" cy="518"/>
                <a:chOff x="0" y="1266"/>
                <a:chExt cx="1599" cy="518"/>
              </a:xfrm>
            </p:grpSpPr>
            <p:sp>
              <p:nvSpPr>
                <p:cNvPr id="4302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302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8" name="Group 20"/>
              <p:cNvGrpSpPr>
                <a:grpSpLocks/>
              </p:cNvGrpSpPr>
              <p:nvPr/>
            </p:nvGrpSpPr>
            <p:grpSpPr bwMode="auto">
              <a:xfrm>
                <a:off x="1599" y="1266"/>
                <a:ext cx="1882" cy="518"/>
                <a:chOff x="1599" y="1266"/>
                <a:chExt cx="1882" cy="518"/>
              </a:xfrm>
            </p:grpSpPr>
            <p:sp>
              <p:nvSpPr>
                <p:cNvPr id="4302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303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1" name="Group 23"/>
              <p:cNvGrpSpPr>
                <a:grpSpLocks/>
              </p:cNvGrpSpPr>
              <p:nvPr/>
            </p:nvGrpSpPr>
            <p:grpSpPr bwMode="auto">
              <a:xfrm>
                <a:off x="0" y="1784"/>
                <a:ext cx="1599" cy="518"/>
                <a:chOff x="0" y="1784"/>
                <a:chExt cx="1599" cy="518"/>
              </a:xfrm>
            </p:grpSpPr>
            <p:sp>
              <p:nvSpPr>
                <p:cNvPr id="4303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303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4" name="Group 26"/>
              <p:cNvGrpSpPr>
                <a:grpSpLocks/>
              </p:cNvGrpSpPr>
              <p:nvPr/>
            </p:nvGrpSpPr>
            <p:grpSpPr bwMode="auto">
              <a:xfrm>
                <a:off x="1599" y="1784"/>
                <a:ext cx="1882" cy="518"/>
                <a:chOff x="1599" y="1784"/>
                <a:chExt cx="1882" cy="518"/>
              </a:xfrm>
            </p:grpSpPr>
            <p:sp>
              <p:nvSpPr>
                <p:cNvPr id="4303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303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7" name="Group 29"/>
              <p:cNvGrpSpPr>
                <a:grpSpLocks/>
              </p:cNvGrpSpPr>
              <p:nvPr/>
            </p:nvGrpSpPr>
            <p:grpSpPr bwMode="auto">
              <a:xfrm>
                <a:off x="0" y="2302"/>
                <a:ext cx="1599" cy="518"/>
                <a:chOff x="0" y="2302"/>
                <a:chExt cx="1599" cy="518"/>
              </a:xfrm>
            </p:grpSpPr>
            <p:sp>
              <p:nvSpPr>
                <p:cNvPr id="4303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303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0" name="Group 32"/>
              <p:cNvGrpSpPr>
                <a:grpSpLocks/>
              </p:cNvGrpSpPr>
              <p:nvPr/>
            </p:nvGrpSpPr>
            <p:grpSpPr bwMode="auto">
              <a:xfrm>
                <a:off x="1599" y="2302"/>
                <a:ext cx="1882" cy="518"/>
                <a:chOff x="1599" y="2302"/>
                <a:chExt cx="1882" cy="518"/>
              </a:xfrm>
            </p:grpSpPr>
            <p:sp>
              <p:nvSpPr>
                <p:cNvPr id="4304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304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3" name="Group 35"/>
              <p:cNvGrpSpPr>
                <a:grpSpLocks/>
              </p:cNvGrpSpPr>
              <p:nvPr/>
            </p:nvGrpSpPr>
            <p:grpSpPr bwMode="auto">
              <a:xfrm>
                <a:off x="0" y="2820"/>
                <a:ext cx="1599" cy="518"/>
                <a:chOff x="0" y="2820"/>
                <a:chExt cx="1599" cy="518"/>
              </a:xfrm>
            </p:grpSpPr>
            <p:sp>
              <p:nvSpPr>
                <p:cNvPr id="4304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304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6" name="Group 38"/>
              <p:cNvGrpSpPr>
                <a:grpSpLocks/>
              </p:cNvGrpSpPr>
              <p:nvPr/>
            </p:nvGrpSpPr>
            <p:grpSpPr bwMode="auto">
              <a:xfrm>
                <a:off x="1599" y="2820"/>
                <a:ext cx="1882" cy="518"/>
                <a:chOff x="1599" y="2820"/>
                <a:chExt cx="1882" cy="518"/>
              </a:xfrm>
            </p:grpSpPr>
            <p:sp>
              <p:nvSpPr>
                <p:cNvPr id="4304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304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304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305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6"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7"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8"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9"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0"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1"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62" name="Line 54"/>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3" name="Line 55"/>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4" name="Line 56"/>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5" name="Line 57"/>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6" name="Line 58"/>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7" name="Line 59"/>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8" name="Line 60"/>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9" name="Line 61"/>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0" name="Line 62"/>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1" name="Line 63"/>
          <p:cNvSpPr>
            <a:spLocks noChangeShapeType="1"/>
          </p:cNvSpPr>
          <p:nvPr/>
        </p:nvSpPr>
        <p:spPr bwMode="auto">
          <a:xfrm flipH="1">
            <a:off x="6781800" y="5181600"/>
            <a:ext cx="6096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73" name="Line 65"/>
          <p:cNvSpPr>
            <a:spLocks noChangeShapeType="1"/>
          </p:cNvSpPr>
          <p:nvPr/>
        </p:nvSpPr>
        <p:spPr bwMode="auto">
          <a:xfrm flipH="1">
            <a:off x="5638800" y="5181600"/>
            <a:ext cx="15240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4" name="Line 66"/>
          <p:cNvSpPr>
            <a:spLocks noChangeShapeType="1"/>
          </p:cNvSpPr>
          <p:nvPr/>
        </p:nvSpPr>
        <p:spPr bwMode="auto">
          <a:xfrm>
            <a:off x="5486400" y="5334000"/>
            <a:ext cx="3048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5" name="Text Box 67"/>
          <p:cNvSpPr txBox="1">
            <a:spLocks noChangeArrowheads="1"/>
          </p:cNvSpPr>
          <p:nvPr/>
        </p:nvSpPr>
        <p:spPr bwMode="auto">
          <a:xfrm>
            <a:off x="7527925" y="5065713"/>
            <a:ext cx="844550" cy="641350"/>
          </a:xfrm>
          <a:prstGeom prst="rect">
            <a:avLst/>
          </a:prstGeom>
          <a:noFill/>
          <a:ln w="9525">
            <a:noFill/>
            <a:miter lim="800000"/>
            <a:headEnd/>
            <a:tailEnd/>
          </a:ln>
          <a:effectLst/>
        </p:spPr>
        <p:txBody>
          <a:bodyPr wrap="none">
            <a:prstTxWarp prst="textNoShape">
              <a:avLst/>
            </a:prstTxWarp>
            <a:spAutoFit/>
          </a:bodyPr>
          <a:lstStyle/>
          <a:p>
            <a:pPr algn="l"/>
            <a:r>
              <a:rPr lang="en-US"/>
              <a:t>zero</a:t>
            </a:r>
          </a:p>
          <a:p>
            <a:pPr algn="l"/>
            <a:r>
              <a:rPr lang="en-US"/>
              <a:t>fertility</a:t>
            </a:r>
          </a:p>
        </p:txBody>
      </p:sp>
      <p:sp>
        <p:nvSpPr>
          <p:cNvPr id="43076" name="Line 68"/>
          <p:cNvSpPr>
            <a:spLocks noChangeShapeType="1"/>
          </p:cNvSpPr>
          <p:nvPr/>
        </p:nvSpPr>
        <p:spPr bwMode="auto">
          <a:xfrm flipH="1">
            <a:off x="2590800" y="3657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9" name="Rectangle 45"/>
          <p:cNvSpPr>
            <a:spLocks noChangeArrowheads="1"/>
          </p:cNvSpPr>
          <p:nvPr/>
        </p:nvSpPr>
        <p:spPr bwMode="auto">
          <a:xfrm>
            <a:off x="4953000" y="1295400"/>
            <a:ext cx="39624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8" name="Rectangle 44"/>
          <p:cNvSpPr>
            <a:spLocks noChangeArrowheads="1"/>
          </p:cNvSpPr>
          <p:nvPr/>
        </p:nvSpPr>
        <p:spPr bwMode="auto">
          <a:xfrm>
            <a:off x="152400" y="1295400"/>
            <a:ext cx="447357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7" name="Text Box 43"/>
          <p:cNvSpPr txBox="1">
            <a:spLocks noChangeArrowheads="1"/>
          </p:cNvSpPr>
          <p:nvPr/>
        </p:nvSpPr>
        <p:spPr bwMode="auto">
          <a:xfrm>
            <a:off x="117475" y="1289050"/>
            <a:ext cx="8901113" cy="336550"/>
          </a:xfrm>
          <a:prstGeom prst="rect">
            <a:avLst/>
          </a:prstGeom>
          <a:noFill/>
          <a:ln w="9525">
            <a:noFill/>
            <a:miter lim="800000"/>
            <a:headEnd/>
            <a:tailEnd/>
          </a:ln>
          <a:effectLst/>
        </p:spPr>
        <p:txBody>
          <a:bodyPr wrap="none">
            <a:prstTxWarp prst="textNoShape">
              <a:avLst/>
            </a:prstTxWarp>
            <a:spAutoFit/>
          </a:bodyPr>
          <a:lstStyle/>
          <a:p>
            <a:pPr algn="l"/>
            <a:r>
              <a:rPr lang="en-US" sz="1600" b="1"/>
              <a:t>Clients do not sell pharmaceuticals in Europe =&gt; Clientes no venden medicinas en Europa</a:t>
            </a:r>
          </a:p>
        </p:txBody>
      </p:sp>
      <p:sp>
        <p:nvSpPr>
          <p:cNvPr id="31746" name="Rectangle 2"/>
          <p:cNvSpPr>
            <a:spLocks noGrp="1" noChangeArrowheads="1"/>
          </p:cNvSpPr>
          <p:nvPr>
            <p:ph type="title"/>
          </p:nvPr>
        </p:nvSpPr>
        <p:spPr>
          <a:xfrm>
            <a:off x="228600" y="95250"/>
            <a:ext cx="8458200" cy="838200"/>
          </a:xfrm>
        </p:spPr>
        <p:txBody>
          <a:bodyPr/>
          <a:lstStyle/>
          <a:p>
            <a:r>
              <a:rPr lang="en-US" sz="4000">
                <a:solidFill>
                  <a:schemeClr val="tx1"/>
                </a:solidFill>
              </a:rPr>
              <a:t>It’s Really Spanish/English</a:t>
            </a:r>
          </a:p>
        </p:txBody>
      </p:sp>
      <p:grpSp>
        <p:nvGrpSpPr>
          <p:cNvPr id="31747" name="Group 3"/>
          <p:cNvGrpSpPr>
            <a:grpSpLocks/>
          </p:cNvGrpSpPr>
          <p:nvPr/>
        </p:nvGrpSpPr>
        <p:grpSpPr bwMode="auto">
          <a:xfrm>
            <a:off x="65088" y="1889125"/>
            <a:ext cx="8955087" cy="4689475"/>
            <a:chOff x="-3" y="-3"/>
            <a:chExt cx="3487" cy="3804"/>
          </a:xfrm>
        </p:grpSpPr>
        <p:grpSp>
          <p:nvGrpSpPr>
            <p:cNvPr id="31748" name="Group 4"/>
            <p:cNvGrpSpPr>
              <a:grpSpLocks/>
            </p:cNvGrpSpPr>
            <p:nvPr/>
          </p:nvGrpSpPr>
          <p:grpSpPr bwMode="auto">
            <a:xfrm>
              <a:off x="0" y="0"/>
              <a:ext cx="3481" cy="3798"/>
              <a:chOff x="0" y="0"/>
              <a:chExt cx="3481" cy="3798"/>
            </a:xfrm>
          </p:grpSpPr>
          <p:grpSp>
            <p:nvGrpSpPr>
              <p:cNvPr id="31749" name="Group 5"/>
              <p:cNvGrpSpPr>
                <a:grpSpLocks/>
              </p:cNvGrpSpPr>
              <p:nvPr/>
            </p:nvGrpSpPr>
            <p:grpSpPr bwMode="auto">
              <a:xfrm>
                <a:off x="0" y="0"/>
                <a:ext cx="1599" cy="633"/>
                <a:chOff x="0" y="0"/>
                <a:chExt cx="1599" cy="633"/>
              </a:xfrm>
            </p:grpSpPr>
            <p:sp>
              <p:nvSpPr>
                <p:cNvPr id="3175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Garcia and associates .</a:t>
                  </a:r>
                </a:p>
                <a:p>
                  <a:pPr algn="l" eaLnBrk="0" hangingPunct="0"/>
                  <a:r>
                    <a:rPr lang="en-US" sz="1600">
                      <a:latin typeface="Times New Roman" pitchFamily="-111" charset="0"/>
                      <a:ea typeface="Times New Roman" pitchFamily="-111" charset="0"/>
                      <a:cs typeface="Times New Roman" pitchFamily="-111" charset="0"/>
                    </a:rPr>
                    <a:t>1b. Garcia y asociados .</a:t>
                  </a:r>
                </a:p>
                <a:p>
                  <a:pPr algn="l" eaLnBrk="0" hangingPunct="0"/>
                  <a:endParaRPr lang="en-US" sz="3200">
                    <a:latin typeface="Times New Roman" pitchFamily="-111" charset="0"/>
                  </a:endParaRPr>
                </a:p>
              </p:txBody>
            </p:sp>
            <p:sp>
              <p:nvSpPr>
                <p:cNvPr id="3175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2" name="Group 8"/>
              <p:cNvGrpSpPr>
                <a:grpSpLocks/>
              </p:cNvGrpSpPr>
              <p:nvPr/>
            </p:nvGrpSpPr>
            <p:grpSpPr bwMode="auto">
              <a:xfrm>
                <a:off x="1599" y="0"/>
                <a:ext cx="1882" cy="633"/>
                <a:chOff x="1599" y="0"/>
                <a:chExt cx="1882" cy="633"/>
              </a:xfrm>
            </p:grpSpPr>
            <p:sp>
              <p:nvSpPr>
                <p:cNvPr id="3175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the clients and the associates are enemies .</a:t>
                  </a:r>
                </a:p>
                <a:p>
                  <a:pPr algn="l" eaLnBrk="0" hangingPunct="0"/>
                  <a:r>
                    <a:rPr lang="en-US" sz="1600">
                      <a:latin typeface="Times New Roman" pitchFamily="-111" charset="0"/>
                      <a:ea typeface="Times New Roman" pitchFamily="-111" charset="0"/>
                      <a:cs typeface="Times New Roman" pitchFamily="-111" charset="0"/>
                    </a:rPr>
                    <a:t>7b. los clients y los asociados son enemigos .</a:t>
                  </a:r>
                </a:p>
                <a:p>
                  <a:pPr algn="l" eaLnBrk="0" hangingPunct="0"/>
                  <a:endParaRPr lang="en-US" sz="3200">
                    <a:latin typeface="Times New Roman" pitchFamily="-111" charset="0"/>
                  </a:endParaRPr>
                </a:p>
              </p:txBody>
            </p:sp>
            <p:sp>
              <p:nvSpPr>
                <p:cNvPr id="3175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5" name="Group 11"/>
              <p:cNvGrpSpPr>
                <a:grpSpLocks/>
              </p:cNvGrpSpPr>
              <p:nvPr/>
            </p:nvGrpSpPr>
            <p:grpSpPr bwMode="auto">
              <a:xfrm>
                <a:off x="0" y="633"/>
                <a:ext cx="1599" cy="748"/>
                <a:chOff x="0" y="633"/>
                <a:chExt cx="1599" cy="748"/>
              </a:xfrm>
            </p:grpSpPr>
            <p:sp>
              <p:nvSpPr>
                <p:cNvPr id="31756" name="Rectangle 12"/>
                <p:cNvSpPr>
                  <a:spLocks noChangeArrowheads="1"/>
                </p:cNvSpPr>
                <p:nvPr/>
              </p:nvSpPr>
              <p:spPr bwMode="auto">
                <a:xfrm>
                  <a:off x="43" y="633"/>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Carlos Garcia has three associates .</a:t>
                  </a:r>
                </a:p>
                <a:p>
                  <a:pPr algn="l" eaLnBrk="0" hangingPunct="0"/>
                  <a:r>
                    <a:rPr lang="en-US" sz="1600">
                      <a:latin typeface="Times New Roman" pitchFamily="-111" charset="0"/>
                      <a:ea typeface="Times New Roman" pitchFamily="-111" charset="0"/>
                      <a:cs typeface="Times New Roman" pitchFamily="-111" charset="0"/>
                    </a:rPr>
                    <a:t>2b. Carlos Garcia tiene tres asociados .</a:t>
                  </a:r>
                </a:p>
                <a:p>
                  <a:pPr algn="l" eaLnBrk="0" hangingPunct="0"/>
                  <a:endParaRPr lang="en-US" sz="3200">
                    <a:latin typeface="Times New Roman" pitchFamily="-111" charset="0"/>
                  </a:endParaRPr>
                </a:p>
              </p:txBody>
            </p:sp>
            <p:sp>
              <p:nvSpPr>
                <p:cNvPr id="31757" name="Rectangle 13"/>
                <p:cNvSpPr>
                  <a:spLocks noChangeArrowheads="1"/>
                </p:cNvSpPr>
                <p:nvPr/>
              </p:nvSpPr>
              <p:spPr bwMode="auto">
                <a:xfrm>
                  <a:off x="0" y="633"/>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8" name="Group 14"/>
              <p:cNvGrpSpPr>
                <a:grpSpLocks/>
              </p:cNvGrpSpPr>
              <p:nvPr/>
            </p:nvGrpSpPr>
            <p:grpSpPr bwMode="auto">
              <a:xfrm>
                <a:off x="1599" y="633"/>
                <a:ext cx="1882" cy="748"/>
                <a:chOff x="1599" y="633"/>
                <a:chExt cx="1882" cy="748"/>
              </a:xfrm>
            </p:grpSpPr>
            <p:sp>
              <p:nvSpPr>
                <p:cNvPr id="31759" name="Rectangle 15"/>
                <p:cNvSpPr>
                  <a:spLocks noChangeArrowheads="1"/>
                </p:cNvSpPr>
                <p:nvPr/>
              </p:nvSpPr>
              <p:spPr bwMode="auto">
                <a:xfrm>
                  <a:off x="1642" y="633"/>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the company has three groups .</a:t>
                  </a:r>
                </a:p>
                <a:p>
                  <a:pPr algn="l" eaLnBrk="0" hangingPunct="0"/>
                  <a:r>
                    <a:rPr lang="en-US" sz="1600">
                      <a:latin typeface="Times New Roman" pitchFamily="-111" charset="0"/>
                      <a:ea typeface="Times New Roman" pitchFamily="-111" charset="0"/>
                      <a:cs typeface="Times New Roman" pitchFamily="-111" charset="0"/>
                    </a:rPr>
                    <a:t>8b. la empresa tiene tres grupos .</a:t>
                  </a:r>
                </a:p>
                <a:p>
                  <a:pPr algn="l" eaLnBrk="0" hangingPunct="0"/>
                  <a:endParaRPr lang="en-US" sz="3200">
                    <a:latin typeface="Times New Roman" pitchFamily="-111" charset="0"/>
                  </a:endParaRPr>
                </a:p>
              </p:txBody>
            </p:sp>
            <p:sp>
              <p:nvSpPr>
                <p:cNvPr id="31760" name="Rectangle 16"/>
                <p:cNvSpPr>
                  <a:spLocks noChangeArrowheads="1"/>
                </p:cNvSpPr>
                <p:nvPr/>
              </p:nvSpPr>
              <p:spPr bwMode="auto">
                <a:xfrm>
                  <a:off x="1599" y="633"/>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1" name="Group 17"/>
              <p:cNvGrpSpPr>
                <a:grpSpLocks/>
              </p:cNvGrpSpPr>
              <p:nvPr/>
            </p:nvGrpSpPr>
            <p:grpSpPr bwMode="auto">
              <a:xfrm>
                <a:off x="0" y="1381"/>
                <a:ext cx="1599" cy="518"/>
                <a:chOff x="0" y="1381"/>
                <a:chExt cx="1599" cy="518"/>
              </a:xfrm>
            </p:grpSpPr>
            <p:sp>
              <p:nvSpPr>
                <p:cNvPr id="31762" name="Rectangle 18"/>
                <p:cNvSpPr>
                  <a:spLocks noChangeArrowheads="1"/>
                </p:cNvSpPr>
                <p:nvPr/>
              </p:nvSpPr>
              <p:spPr bwMode="auto">
                <a:xfrm>
                  <a:off x="43" y="1381"/>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his associates are not strong .</a:t>
                  </a:r>
                </a:p>
                <a:p>
                  <a:pPr algn="l" eaLnBrk="0" hangingPunct="0"/>
                  <a:r>
                    <a:rPr lang="en-US" sz="1600">
                      <a:latin typeface="Times New Roman" pitchFamily="-111" charset="0"/>
                      <a:ea typeface="Times New Roman" pitchFamily="-111" charset="0"/>
                      <a:cs typeface="Times New Roman" pitchFamily="-111" charset="0"/>
                    </a:rPr>
                    <a:t>3b. sus asociados no son fuertes .</a:t>
                  </a:r>
                </a:p>
                <a:p>
                  <a:pPr algn="l" eaLnBrk="0" hangingPunct="0"/>
                  <a:endParaRPr lang="en-US" sz="3200">
                    <a:latin typeface="Times New Roman" pitchFamily="-111" charset="0"/>
                  </a:endParaRPr>
                </a:p>
              </p:txBody>
            </p:sp>
            <p:sp>
              <p:nvSpPr>
                <p:cNvPr id="31763" name="Rectangle 19"/>
                <p:cNvSpPr>
                  <a:spLocks noChangeArrowheads="1"/>
                </p:cNvSpPr>
                <p:nvPr/>
              </p:nvSpPr>
              <p:spPr bwMode="auto">
                <a:xfrm>
                  <a:off x="0" y="1381"/>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4" name="Group 20"/>
              <p:cNvGrpSpPr>
                <a:grpSpLocks/>
              </p:cNvGrpSpPr>
              <p:nvPr/>
            </p:nvGrpSpPr>
            <p:grpSpPr bwMode="auto">
              <a:xfrm>
                <a:off x="1599" y="1381"/>
                <a:ext cx="1882" cy="518"/>
                <a:chOff x="1599" y="1381"/>
                <a:chExt cx="1882" cy="518"/>
              </a:xfrm>
            </p:grpSpPr>
            <p:sp>
              <p:nvSpPr>
                <p:cNvPr id="31765" name="Rectangle 21"/>
                <p:cNvSpPr>
                  <a:spLocks noChangeArrowheads="1"/>
                </p:cNvSpPr>
                <p:nvPr/>
              </p:nvSpPr>
              <p:spPr bwMode="auto">
                <a:xfrm>
                  <a:off x="1642" y="1381"/>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its groups are in Europe .</a:t>
                  </a:r>
                </a:p>
                <a:p>
                  <a:pPr algn="l" eaLnBrk="0" hangingPunct="0"/>
                  <a:r>
                    <a:rPr lang="en-US" sz="1600">
                      <a:latin typeface="Times New Roman" pitchFamily="-111" charset="0"/>
                      <a:ea typeface="Times New Roman" pitchFamily="-111" charset="0"/>
                      <a:cs typeface="Times New Roman" pitchFamily="-111" charset="0"/>
                    </a:rPr>
                    <a:t>9b. sus grupos estan en Europa .</a:t>
                  </a:r>
                </a:p>
                <a:p>
                  <a:pPr algn="l" eaLnBrk="0" hangingPunct="0"/>
                  <a:endParaRPr lang="en-US" sz="3200">
                    <a:latin typeface="Times New Roman" pitchFamily="-111" charset="0"/>
                  </a:endParaRPr>
                </a:p>
              </p:txBody>
            </p:sp>
            <p:sp>
              <p:nvSpPr>
                <p:cNvPr id="31766" name="Rectangle 22"/>
                <p:cNvSpPr>
                  <a:spLocks noChangeArrowheads="1"/>
                </p:cNvSpPr>
                <p:nvPr/>
              </p:nvSpPr>
              <p:spPr bwMode="auto">
                <a:xfrm>
                  <a:off x="1599" y="1381"/>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7" name="Group 23"/>
              <p:cNvGrpSpPr>
                <a:grpSpLocks/>
              </p:cNvGrpSpPr>
              <p:nvPr/>
            </p:nvGrpSpPr>
            <p:grpSpPr bwMode="auto">
              <a:xfrm>
                <a:off x="0" y="1899"/>
                <a:ext cx="1599" cy="748"/>
                <a:chOff x="0" y="1899"/>
                <a:chExt cx="1599" cy="748"/>
              </a:xfrm>
            </p:grpSpPr>
            <p:sp>
              <p:nvSpPr>
                <p:cNvPr id="31768" name="Rectangle 24"/>
                <p:cNvSpPr>
                  <a:spLocks noChangeArrowheads="1"/>
                </p:cNvSpPr>
                <p:nvPr/>
              </p:nvSpPr>
              <p:spPr bwMode="auto">
                <a:xfrm>
                  <a:off x="43" y="1899"/>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Garcia has a company also .</a:t>
                  </a:r>
                </a:p>
                <a:p>
                  <a:pPr algn="l" eaLnBrk="0" hangingPunct="0"/>
                  <a:r>
                    <a:rPr lang="en-US" sz="1600">
                      <a:latin typeface="Times New Roman" pitchFamily="-111" charset="0"/>
                      <a:ea typeface="Times New Roman" pitchFamily="-111" charset="0"/>
                      <a:cs typeface="Times New Roman" pitchFamily="-111" charset="0"/>
                    </a:rPr>
                    <a:t>4b. Garcia tambien tiene una empresa .</a:t>
                  </a:r>
                </a:p>
                <a:p>
                  <a:pPr algn="l" eaLnBrk="0" hangingPunct="0"/>
                  <a:endParaRPr lang="en-US" sz="3200">
                    <a:latin typeface="Times New Roman" pitchFamily="-111" charset="0"/>
                  </a:endParaRPr>
                </a:p>
              </p:txBody>
            </p:sp>
            <p:sp>
              <p:nvSpPr>
                <p:cNvPr id="31769" name="Rectangle 25"/>
                <p:cNvSpPr>
                  <a:spLocks noChangeArrowheads="1"/>
                </p:cNvSpPr>
                <p:nvPr/>
              </p:nvSpPr>
              <p:spPr bwMode="auto">
                <a:xfrm>
                  <a:off x="0" y="1899"/>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0" name="Group 26"/>
              <p:cNvGrpSpPr>
                <a:grpSpLocks/>
              </p:cNvGrpSpPr>
              <p:nvPr/>
            </p:nvGrpSpPr>
            <p:grpSpPr bwMode="auto">
              <a:xfrm>
                <a:off x="1599" y="1899"/>
                <a:ext cx="1882" cy="748"/>
                <a:chOff x="1599" y="1899"/>
                <a:chExt cx="1882" cy="748"/>
              </a:xfrm>
            </p:grpSpPr>
            <p:sp>
              <p:nvSpPr>
                <p:cNvPr id="31771" name="Rectangle 27"/>
                <p:cNvSpPr>
                  <a:spLocks noChangeArrowheads="1"/>
                </p:cNvSpPr>
                <p:nvPr/>
              </p:nvSpPr>
              <p:spPr bwMode="auto">
                <a:xfrm>
                  <a:off x="1642" y="1899"/>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the modern groups sell strong pharmaceuticals .</a:t>
                  </a:r>
                </a:p>
                <a:p>
                  <a:pPr algn="l" eaLnBrk="0" hangingPunct="0"/>
                  <a:r>
                    <a:rPr lang="en-US" sz="1600">
                      <a:latin typeface="Times New Roman" pitchFamily="-111" charset="0"/>
                      <a:ea typeface="Times New Roman" pitchFamily="-111" charset="0"/>
                      <a:cs typeface="Times New Roman" pitchFamily="-111" charset="0"/>
                    </a:rPr>
                    <a:t>10b. los grupos modernos venden medicinas fuertes .</a:t>
                  </a:r>
                </a:p>
                <a:p>
                  <a:pPr algn="l" eaLnBrk="0" hangingPunct="0"/>
                  <a:endParaRPr lang="en-US" sz="3200">
                    <a:latin typeface="Times New Roman" pitchFamily="-111" charset="0"/>
                  </a:endParaRPr>
                </a:p>
              </p:txBody>
            </p:sp>
            <p:sp>
              <p:nvSpPr>
                <p:cNvPr id="31772" name="Rectangle 28"/>
                <p:cNvSpPr>
                  <a:spLocks noChangeArrowheads="1"/>
                </p:cNvSpPr>
                <p:nvPr/>
              </p:nvSpPr>
              <p:spPr bwMode="auto">
                <a:xfrm>
                  <a:off x="1599" y="1899"/>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3" name="Group 29"/>
              <p:cNvGrpSpPr>
                <a:grpSpLocks/>
              </p:cNvGrpSpPr>
              <p:nvPr/>
            </p:nvGrpSpPr>
            <p:grpSpPr bwMode="auto">
              <a:xfrm>
                <a:off x="0" y="2647"/>
                <a:ext cx="1599" cy="518"/>
                <a:chOff x="0" y="2647"/>
                <a:chExt cx="1599" cy="518"/>
              </a:xfrm>
            </p:grpSpPr>
            <p:sp>
              <p:nvSpPr>
                <p:cNvPr id="31774" name="Rectangle 30"/>
                <p:cNvSpPr>
                  <a:spLocks noChangeArrowheads="1"/>
                </p:cNvSpPr>
                <p:nvPr/>
              </p:nvSpPr>
              <p:spPr bwMode="auto">
                <a:xfrm>
                  <a:off x="43" y="2647"/>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its clients are angry .</a:t>
                  </a:r>
                </a:p>
                <a:p>
                  <a:pPr algn="l" eaLnBrk="0" hangingPunct="0"/>
                  <a:r>
                    <a:rPr lang="en-US" sz="1600">
                      <a:latin typeface="Times New Roman" pitchFamily="-111" charset="0"/>
                      <a:ea typeface="Times New Roman" pitchFamily="-111" charset="0"/>
                      <a:cs typeface="Times New Roman" pitchFamily="-111" charset="0"/>
                    </a:rPr>
                    <a:t>5b. sus clientes estan enfadados .</a:t>
                  </a:r>
                </a:p>
                <a:p>
                  <a:pPr algn="l" eaLnBrk="0" hangingPunct="0"/>
                  <a:endParaRPr lang="en-US" sz="3200">
                    <a:latin typeface="Times New Roman" pitchFamily="-111" charset="0"/>
                  </a:endParaRPr>
                </a:p>
              </p:txBody>
            </p:sp>
            <p:sp>
              <p:nvSpPr>
                <p:cNvPr id="31775" name="Rectangle 31"/>
                <p:cNvSpPr>
                  <a:spLocks noChangeArrowheads="1"/>
                </p:cNvSpPr>
                <p:nvPr/>
              </p:nvSpPr>
              <p:spPr bwMode="auto">
                <a:xfrm>
                  <a:off x="0" y="2647"/>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6" name="Group 32"/>
              <p:cNvGrpSpPr>
                <a:grpSpLocks/>
              </p:cNvGrpSpPr>
              <p:nvPr/>
            </p:nvGrpSpPr>
            <p:grpSpPr bwMode="auto">
              <a:xfrm>
                <a:off x="1599" y="2647"/>
                <a:ext cx="1882" cy="518"/>
                <a:chOff x="1599" y="2647"/>
                <a:chExt cx="1882" cy="518"/>
              </a:xfrm>
            </p:grpSpPr>
            <p:sp>
              <p:nvSpPr>
                <p:cNvPr id="31777" name="Rectangle 33"/>
                <p:cNvSpPr>
                  <a:spLocks noChangeArrowheads="1"/>
                </p:cNvSpPr>
                <p:nvPr/>
              </p:nvSpPr>
              <p:spPr bwMode="auto">
                <a:xfrm>
                  <a:off x="1642" y="2647"/>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the groups do not sell zenzanine .</a:t>
                  </a:r>
                </a:p>
                <a:p>
                  <a:pPr algn="l" eaLnBrk="0" hangingPunct="0"/>
                  <a:r>
                    <a:rPr lang="en-US" sz="1600">
                      <a:latin typeface="Times New Roman" pitchFamily="-111" charset="0"/>
                      <a:ea typeface="Times New Roman" pitchFamily="-111" charset="0"/>
                      <a:cs typeface="Times New Roman" pitchFamily="-111" charset="0"/>
                    </a:rPr>
                    <a:t>11b. los grupos no venden zanzanina .</a:t>
                  </a:r>
                </a:p>
                <a:p>
                  <a:pPr algn="l" eaLnBrk="0" hangingPunct="0"/>
                  <a:endParaRPr lang="en-US" sz="3200">
                    <a:latin typeface="Times New Roman" pitchFamily="-111" charset="0"/>
                  </a:endParaRPr>
                </a:p>
              </p:txBody>
            </p:sp>
            <p:sp>
              <p:nvSpPr>
                <p:cNvPr id="31778" name="Rectangle 34"/>
                <p:cNvSpPr>
                  <a:spLocks noChangeArrowheads="1"/>
                </p:cNvSpPr>
                <p:nvPr/>
              </p:nvSpPr>
              <p:spPr bwMode="auto">
                <a:xfrm>
                  <a:off x="1599" y="2647"/>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9" name="Group 35"/>
              <p:cNvGrpSpPr>
                <a:grpSpLocks/>
              </p:cNvGrpSpPr>
              <p:nvPr/>
            </p:nvGrpSpPr>
            <p:grpSpPr bwMode="auto">
              <a:xfrm>
                <a:off x="0" y="3165"/>
                <a:ext cx="1599" cy="633"/>
                <a:chOff x="0" y="3165"/>
                <a:chExt cx="1599" cy="633"/>
              </a:xfrm>
            </p:grpSpPr>
            <p:sp>
              <p:nvSpPr>
                <p:cNvPr id="31780" name="Rectangle 36"/>
                <p:cNvSpPr>
                  <a:spLocks noChangeArrowheads="1"/>
                </p:cNvSpPr>
                <p:nvPr/>
              </p:nvSpPr>
              <p:spPr bwMode="auto">
                <a:xfrm>
                  <a:off x="43" y="3165"/>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the associates are also angry .</a:t>
                  </a:r>
                </a:p>
                <a:p>
                  <a:pPr algn="l" eaLnBrk="0" hangingPunct="0"/>
                  <a:r>
                    <a:rPr lang="en-US" sz="1600">
                      <a:latin typeface="Times New Roman" pitchFamily="-111" charset="0"/>
                      <a:ea typeface="Times New Roman" pitchFamily="-111" charset="0"/>
                      <a:cs typeface="Times New Roman" pitchFamily="-111" charset="0"/>
                    </a:rPr>
                    <a:t>6b. los asociados tambien estan enfadados .</a:t>
                  </a:r>
                </a:p>
                <a:p>
                  <a:pPr algn="l" eaLnBrk="0" hangingPunct="0"/>
                  <a:endParaRPr lang="en-US" sz="3200">
                    <a:latin typeface="Times New Roman" pitchFamily="-111" charset="0"/>
                  </a:endParaRPr>
                </a:p>
              </p:txBody>
            </p:sp>
            <p:sp>
              <p:nvSpPr>
                <p:cNvPr id="31781" name="Rectangle 37"/>
                <p:cNvSpPr>
                  <a:spLocks noChangeArrowheads="1"/>
                </p:cNvSpPr>
                <p:nvPr/>
              </p:nvSpPr>
              <p:spPr bwMode="auto">
                <a:xfrm>
                  <a:off x="0" y="3165"/>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82" name="Group 38"/>
              <p:cNvGrpSpPr>
                <a:grpSpLocks/>
              </p:cNvGrpSpPr>
              <p:nvPr/>
            </p:nvGrpSpPr>
            <p:grpSpPr bwMode="auto">
              <a:xfrm>
                <a:off x="1599" y="3165"/>
                <a:ext cx="1882" cy="633"/>
                <a:chOff x="1599" y="3165"/>
                <a:chExt cx="1882" cy="633"/>
              </a:xfrm>
            </p:grpSpPr>
            <p:sp>
              <p:nvSpPr>
                <p:cNvPr id="31783" name="Rectangle 39"/>
                <p:cNvSpPr>
                  <a:spLocks noChangeArrowheads="1"/>
                </p:cNvSpPr>
                <p:nvPr/>
              </p:nvSpPr>
              <p:spPr bwMode="auto">
                <a:xfrm>
                  <a:off x="1642" y="3165"/>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the small groups are not modern .</a:t>
                  </a:r>
                </a:p>
                <a:p>
                  <a:pPr algn="l" eaLnBrk="0" hangingPunct="0"/>
                  <a:r>
                    <a:rPr lang="en-US" sz="1600">
                      <a:latin typeface="Times New Roman" pitchFamily="-111" charset="0"/>
                      <a:ea typeface="Times New Roman" pitchFamily="-111" charset="0"/>
                      <a:cs typeface="Times New Roman" pitchFamily="-111" charset="0"/>
                    </a:rPr>
                    <a:t>12b. los grupos pequenos no son modernos .</a:t>
                  </a:r>
                </a:p>
                <a:p>
                  <a:pPr algn="l" eaLnBrk="0" hangingPunct="0"/>
                  <a:endParaRPr lang="en-US" sz="3200">
                    <a:latin typeface="Times New Roman" pitchFamily="-111" charset="0"/>
                  </a:endParaRPr>
                </a:p>
              </p:txBody>
            </p:sp>
            <p:sp>
              <p:nvSpPr>
                <p:cNvPr id="31784" name="Rectangle 40"/>
                <p:cNvSpPr>
                  <a:spLocks noChangeArrowheads="1"/>
                </p:cNvSpPr>
                <p:nvPr/>
              </p:nvSpPr>
              <p:spPr bwMode="auto">
                <a:xfrm>
                  <a:off x="1599" y="3165"/>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1785" name="Rectangle 41"/>
            <p:cNvSpPr>
              <a:spLocks noChangeArrowheads="1"/>
            </p:cNvSpPr>
            <p:nvPr/>
          </p:nvSpPr>
          <p:spPr bwMode="auto">
            <a:xfrm>
              <a:off x="-3" y="-3"/>
              <a:ext cx="3487" cy="3804"/>
            </a:xfrm>
            <a:prstGeom prst="rect">
              <a:avLst/>
            </a:prstGeom>
            <a:noFill/>
            <a:ln w="9525">
              <a:solidFill>
                <a:srgbClr val="A0A0A0"/>
              </a:solidFill>
              <a:miter lim="800000"/>
              <a:headEnd/>
              <a:tailEnd/>
            </a:ln>
            <a:effectLst/>
          </p:spPr>
          <p:txBody>
            <a:bodyPr anchor="ctr">
              <a:prstTxWarp prst="textNoShape">
                <a:avLst/>
              </a:prstTxWarp>
              <a:spAutoFit/>
            </a:bodyPr>
            <a:lstStyle/>
            <a:p>
              <a:endParaRPr lang="en-US"/>
            </a:p>
          </p:txBody>
        </p:sp>
      </p:grpSp>
      <p:sp>
        <p:nvSpPr>
          <p:cNvPr id="31786" name="Rectangle 42"/>
          <p:cNvSpPr>
            <a:spLocks noChangeArrowheads="1"/>
          </p:cNvSpPr>
          <p:nvPr/>
        </p:nvSpPr>
        <p:spPr bwMode="auto">
          <a:xfrm>
            <a:off x="3175" y="6083300"/>
            <a:ext cx="9144000" cy="731838"/>
          </a:xfrm>
          <a:prstGeom prst="rect">
            <a:avLst/>
          </a:prstGeom>
          <a:noFill/>
          <a:ln w="12700">
            <a:noFill/>
            <a:miter lim="800000"/>
            <a:headEnd/>
            <a:tailEnd/>
          </a:ln>
          <a:effectLst/>
        </p:spPr>
        <p:txBody>
          <a:bodyPr>
            <a:prstTxWarp prst="textNoShape">
              <a:avLst/>
            </a:prstTxWarp>
            <a:spAutoFit/>
          </a:bodyPr>
          <a:lstStyle/>
          <a:p>
            <a:pPr algn="l" eaLnBrk="0" hangingPunct="0"/>
            <a:r>
              <a:rPr lang="en-US">
                <a:latin typeface="Times New Roman" pitchFamily="-111" charset="0"/>
                <a:ea typeface="Times New Roman" pitchFamily="-111" charset="0"/>
                <a:cs typeface="Times New Roman" pitchFamily="-111" charset="0"/>
              </a:rPr>
              <a:t> </a:t>
            </a:r>
            <a:endParaRPr lang="en-US" sz="1200">
              <a:latin typeface="Times New Roman" pitchFamily="-111" charset="0"/>
              <a:ea typeface="Times New Roman" pitchFamily="-111" charset="0"/>
              <a:cs typeface="Times New Roman" pitchFamily="-111" charset="0"/>
            </a:endParaRPr>
          </a:p>
          <a:p>
            <a:pPr algn="l" eaLnBrk="0" hangingPunct="0"/>
            <a:endParaRPr lang="en-US" sz="2400">
              <a:latin typeface="Times New Roman"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143000" y="990600"/>
            <a:ext cx="5408349" cy="3822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US"/>
              <a:t>Data available</a:t>
            </a:r>
          </a:p>
        </p:txBody>
      </p:sp>
      <p:sp>
        <p:nvSpPr>
          <p:cNvPr id="826371" name="Rectangle 3"/>
          <p:cNvSpPr>
            <a:spLocks noGrp="1" noChangeArrowheads="1"/>
          </p:cNvSpPr>
          <p:nvPr>
            <p:ph type="body" idx="1"/>
          </p:nvPr>
        </p:nvSpPr>
        <p:spPr/>
        <p:txBody>
          <a:bodyPr/>
          <a:lstStyle/>
          <a:p>
            <a:pPr>
              <a:lnSpc>
                <a:spcPct val="90000"/>
              </a:lnSpc>
            </a:pPr>
            <a:r>
              <a:rPr lang="en-US" sz="2400" dirty="0"/>
              <a:t>Many languages</a:t>
            </a:r>
          </a:p>
          <a:p>
            <a:pPr lvl="1">
              <a:lnSpc>
                <a:spcPct val="90000"/>
              </a:lnSpc>
            </a:pPr>
            <a:r>
              <a:rPr lang="en-US" sz="2000" dirty="0" err="1"/>
              <a:t>Europarl</a:t>
            </a:r>
            <a:r>
              <a:rPr lang="en-US" sz="2000" dirty="0"/>
              <a:t> corpus has all European </a:t>
            </a:r>
            <a:r>
              <a:rPr lang="en-US" sz="2000" dirty="0" smtClean="0"/>
              <a:t>languages</a:t>
            </a:r>
          </a:p>
          <a:p>
            <a:pPr lvl="2">
              <a:lnSpc>
                <a:spcPct val="90000"/>
              </a:lnSpc>
            </a:pPr>
            <a:r>
              <a:rPr lang="en-US" sz="1600" dirty="0" smtClean="0">
                <a:hlinkClick r:id="rId3"/>
              </a:rPr>
              <a:t>http://www.statmt.org/europarl/</a:t>
            </a:r>
            <a:endParaRPr lang="en-US" sz="1600" dirty="0" smtClean="0"/>
          </a:p>
          <a:p>
            <a:pPr lvl="2">
              <a:lnSpc>
                <a:spcPct val="90000"/>
              </a:lnSpc>
            </a:pPr>
            <a:r>
              <a:rPr lang="en-US" sz="1600" dirty="0" smtClean="0"/>
              <a:t>From a few hundred thousand sentences to a few million</a:t>
            </a:r>
          </a:p>
          <a:p>
            <a:pPr lvl="1">
              <a:lnSpc>
                <a:spcPct val="90000"/>
              </a:lnSpc>
            </a:pPr>
            <a:r>
              <a:rPr lang="en-US" sz="2000" dirty="0"/>
              <a:t>French/English from French parliamentary proceedings</a:t>
            </a:r>
          </a:p>
          <a:p>
            <a:pPr lvl="1">
              <a:lnSpc>
                <a:spcPct val="90000"/>
              </a:lnSpc>
            </a:pPr>
            <a:r>
              <a:rPr lang="en-US" sz="2000" dirty="0"/>
              <a:t>Lots of Chinese/English and Arabic/English from government projects/</a:t>
            </a:r>
            <a:r>
              <a:rPr lang="en-US" sz="2000" dirty="0" smtClean="0"/>
              <a:t>interests</a:t>
            </a:r>
          </a:p>
          <a:p>
            <a:pPr lvl="2">
              <a:lnSpc>
                <a:spcPct val="90000"/>
              </a:lnSpc>
            </a:pPr>
            <a:r>
              <a:rPr lang="en-US" sz="1600" dirty="0" smtClean="0"/>
              <a:t>Chinese-English: 440 million words (15-20 million sentence pairs)</a:t>
            </a:r>
          </a:p>
          <a:p>
            <a:pPr lvl="2">
              <a:lnSpc>
                <a:spcPct val="90000"/>
              </a:lnSpc>
            </a:pPr>
            <a:r>
              <a:rPr lang="en-US" sz="1600" dirty="0" smtClean="0"/>
              <a:t>Arabic-English: 790 million words (30-40 million sentence pairs)</a:t>
            </a:r>
          </a:p>
          <a:p>
            <a:pPr lvl="1">
              <a:lnSpc>
                <a:spcPct val="90000"/>
              </a:lnSpc>
            </a:pPr>
            <a:r>
              <a:rPr lang="en-US" sz="2000" dirty="0"/>
              <a:t>Smaller corpora in many, many other languages</a:t>
            </a:r>
          </a:p>
          <a:p>
            <a:pPr>
              <a:lnSpc>
                <a:spcPct val="90000"/>
              </a:lnSpc>
            </a:pPr>
            <a:r>
              <a:rPr lang="en-US" sz="2400" dirty="0"/>
              <a:t>Lots of monolingual data available in many languages</a:t>
            </a:r>
            <a:endParaRPr lang="en-US" sz="2400" dirty="0" smtClean="0"/>
          </a:p>
          <a:p>
            <a:pPr>
              <a:lnSpc>
                <a:spcPct val="90000"/>
              </a:lnSpc>
            </a:pPr>
            <a:r>
              <a:rPr lang="en-US" sz="2400" dirty="0" smtClean="0"/>
              <a:t>Even </a:t>
            </a:r>
            <a:r>
              <a:rPr lang="en-US" sz="2400" dirty="0"/>
              <a:t>less data with multiple translations available</a:t>
            </a:r>
          </a:p>
          <a:p>
            <a:pPr>
              <a:lnSpc>
                <a:spcPct val="90000"/>
              </a:lnSpc>
            </a:pPr>
            <a:r>
              <a:rPr lang="en-US" sz="2400" dirty="0"/>
              <a:t>Available in limited domains</a:t>
            </a:r>
          </a:p>
          <a:p>
            <a:pPr lvl="1">
              <a:lnSpc>
                <a:spcPct val="90000"/>
              </a:lnSpc>
            </a:pPr>
            <a:r>
              <a:rPr lang="en-US" sz="2000" dirty="0"/>
              <a:t>most data is either news or government proceedings</a:t>
            </a:r>
          </a:p>
          <a:p>
            <a:pPr lvl="1">
              <a:lnSpc>
                <a:spcPct val="90000"/>
              </a:lnSpc>
            </a:pPr>
            <a:r>
              <a:rPr lang="en-US" sz="2000" dirty="0"/>
              <a:t>some other domains recently, like blogs</a:t>
            </a:r>
          </a:p>
          <a:p>
            <a:pPr lvl="1">
              <a:lnSpc>
                <a:spcPct val="90000"/>
              </a:lnSpc>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575"/>
            <a:ext cx="7772400" cy="758825"/>
          </a:xfrm>
          <a:prstGeom prst="rect">
            <a:avLst/>
          </a:prstGeom>
          <a:noFill/>
          <a:ln w="12700">
            <a:noFill/>
            <a:miter lim="800000"/>
            <a:headEnd/>
            <a:tailEnd/>
          </a:ln>
          <a:effectLst/>
        </p:spPr>
        <p:txBody>
          <a:bodyPr lIns="90488" tIns="44450" rIns="90488" bIns="44450" anchor="b">
            <a:prstTxWarp prst="textNoShape">
              <a:avLst/>
            </a:prstTxWarp>
            <a:spAutoFit/>
          </a:bodyPr>
          <a:lstStyle/>
          <a:p>
            <a:pPr eaLnBrk="0" hangingPunct="0"/>
            <a:r>
              <a:rPr lang="en-US" sz="4400">
                <a:solidFill>
                  <a:schemeClr val="tx2"/>
                </a:solidFill>
              </a:rPr>
              <a:t>Machine Translation</a:t>
            </a:r>
          </a:p>
        </p:txBody>
      </p:sp>
      <p:sp>
        <p:nvSpPr>
          <p:cNvPr id="23555" name="Text Box 3"/>
          <p:cNvSpPr txBox="1">
            <a:spLocks noChangeArrowheads="1"/>
          </p:cNvSpPr>
          <p:nvPr/>
        </p:nvSpPr>
        <p:spPr bwMode="auto">
          <a:xfrm>
            <a:off x="215900" y="1587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23556" name="Text Box 4"/>
          <p:cNvSpPr txBox="1">
            <a:spLocks noChangeArrowheads="1"/>
          </p:cNvSpPr>
          <p:nvPr/>
        </p:nvSpPr>
        <p:spPr bwMode="auto">
          <a:xfrm>
            <a:off x="4800600" y="1524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23557" name="AutoShape 5"/>
          <p:cNvSpPr>
            <a:spLocks noChangeArrowheads="1"/>
          </p:cNvSpPr>
          <p:nvPr/>
        </p:nvSpPr>
        <p:spPr bwMode="auto">
          <a:xfrm>
            <a:off x="4025900" y="2082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23558" name="Text Box 6"/>
          <p:cNvSpPr txBox="1">
            <a:spLocks noChangeArrowheads="1"/>
          </p:cNvSpPr>
          <p:nvPr/>
        </p:nvSpPr>
        <p:spPr bwMode="auto">
          <a:xfrm>
            <a:off x="533400" y="3352800"/>
            <a:ext cx="8140720" cy="2308324"/>
          </a:xfrm>
          <a:prstGeom prst="rect">
            <a:avLst/>
          </a:prstGeom>
          <a:noFill/>
          <a:ln w="9525">
            <a:noFill/>
            <a:miter lim="800000"/>
            <a:headEnd/>
            <a:tailEnd/>
          </a:ln>
          <a:effectLst/>
        </p:spPr>
        <p:txBody>
          <a:bodyPr wrap="none">
            <a:prstTxWarp prst="textNoShape">
              <a:avLst/>
            </a:prstTxWarp>
            <a:spAutoFit/>
          </a:bodyPr>
          <a:lstStyle/>
          <a:p>
            <a:pPr algn="l"/>
            <a:r>
              <a:rPr lang="en-US" sz="2400" dirty="0"/>
              <a:t>The classic acid test for natural language processing.</a:t>
            </a:r>
          </a:p>
          <a:p>
            <a:pPr algn="l"/>
            <a:endParaRPr lang="en-US" sz="2400" dirty="0"/>
          </a:p>
          <a:p>
            <a:pPr algn="l"/>
            <a:r>
              <a:rPr lang="en-US" sz="2400" dirty="0"/>
              <a:t>Requires capabilities in both interpretation and generation.</a:t>
            </a:r>
            <a:endParaRPr lang="en-US" sz="2400" dirty="0" smtClean="0"/>
          </a:p>
          <a:p>
            <a:pPr algn="l"/>
            <a:endParaRPr lang="en-US" sz="2400" dirty="0" smtClean="0"/>
          </a:p>
          <a:p>
            <a:pPr algn="l"/>
            <a:r>
              <a:rPr lang="en-US" sz="2400" dirty="0"/>
              <a:t>People around the world stubbornly refuse to write</a:t>
            </a:r>
          </a:p>
          <a:p>
            <a:pPr algn="l"/>
            <a:r>
              <a:rPr lang="en-US" sz="2400" dirty="0"/>
              <a:t>  everything in English.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ChangeArrowheads="1"/>
          </p:cNvSpPr>
          <p:nvPr/>
        </p:nvSpPr>
        <p:spPr bwMode="auto">
          <a:xfrm>
            <a:off x="4419600" y="5334000"/>
            <a:ext cx="2362200" cy="1219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42755" name="Rectangle 3"/>
          <p:cNvSpPr>
            <a:spLocks noGrp="1" noChangeArrowheads="1"/>
          </p:cNvSpPr>
          <p:nvPr>
            <p:ph type="title"/>
          </p:nvPr>
        </p:nvSpPr>
        <p:spPr>
          <a:xfrm>
            <a:off x="457200" y="0"/>
            <a:ext cx="8229600" cy="1143000"/>
          </a:xfrm>
        </p:spPr>
        <p:txBody>
          <a:bodyPr/>
          <a:lstStyle/>
          <a:p>
            <a:r>
              <a:rPr lang="en-US" dirty="0"/>
              <a:t>Statistical MT Overview</a:t>
            </a:r>
          </a:p>
        </p:txBody>
      </p:sp>
      <p:sp>
        <p:nvSpPr>
          <p:cNvPr id="842756" name="AutoShape 4"/>
          <p:cNvSpPr>
            <a:spLocks noChangeArrowheads="1"/>
          </p:cNvSpPr>
          <p:nvPr/>
        </p:nvSpPr>
        <p:spPr bwMode="auto">
          <a:xfrm>
            <a:off x="11430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7" name="AutoShape 5"/>
          <p:cNvSpPr>
            <a:spLocks noChangeArrowheads="1"/>
          </p:cNvSpPr>
          <p:nvPr/>
        </p:nvSpPr>
        <p:spPr bwMode="auto">
          <a:xfrm>
            <a:off x="16764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8" name="Text Box 6"/>
          <p:cNvSpPr txBox="1">
            <a:spLocks noChangeArrowheads="1"/>
          </p:cNvSpPr>
          <p:nvPr/>
        </p:nvSpPr>
        <p:spPr bwMode="auto">
          <a:xfrm>
            <a:off x="685800" y="18288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Bilingual data</a:t>
            </a:r>
          </a:p>
        </p:txBody>
      </p:sp>
      <p:sp>
        <p:nvSpPr>
          <p:cNvPr id="842778" name="Rectangle 26"/>
          <p:cNvSpPr>
            <a:spLocks noChangeArrowheads="1"/>
          </p:cNvSpPr>
          <p:nvPr/>
        </p:nvSpPr>
        <p:spPr bwMode="auto">
          <a:xfrm>
            <a:off x="3962400" y="1981200"/>
            <a:ext cx="1828800" cy="28194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842779" name="Text Box 27"/>
          <p:cNvSpPr txBox="1">
            <a:spLocks noChangeArrowheads="1"/>
          </p:cNvSpPr>
          <p:nvPr/>
        </p:nvSpPr>
        <p:spPr bwMode="auto">
          <a:xfrm>
            <a:off x="4191000" y="3048000"/>
            <a:ext cx="1371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model</a:t>
            </a:r>
          </a:p>
        </p:txBody>
      </p:sp>
      <p:sp>
        <p:nvSpPr>
          <p:cNvPr id="842780" name="Text Box 28"/>
          <p:cNvSpPr txBox="1">
            <a:spLocks noChangeArrowheads="1"/>
          </p:cNvSpPr>
          <p:nvPr/>
        </p:nvSpPr>
        <p:spPr bwMode="auto">
          <a:xfrm>
            <a:off x="4343400" y="914400"/>
            <a:ext cx="1143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FF0000"/>
                </a:solidFill>
              </a:rPr>
              <a:t>training</a:t>
            </a:r>
          </a:p>
        </p:txBody>
      </p:sp>
      <p:sp>
        <p:nvSpPr>
          <p:cNvPr id="842781" name="AutoShape 29"/>
          <p:cNvSpPr>
            <a:spLocks noChangeArrowheads="1"/>
          </p:cNvSpPr>
          <p:nvPr/>
        </p:nvSpPr>
        <p:spPr bwMode="auto">
          <a:xfrm>
            <a:off x="1371600" y="40386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82" name="Text Box 30"/>
          <p:cNvSpPr txBox="1">
            <a:spLocks noChangeArrowheads="1"/>
          </p:cNvSpPr>
          <p:nvPr/>
        </p:nvSpPr>
        <p:spPr bwMode="auto">
          <a:xfrm>
            <a:off x="609600" y="35814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monolingual data</a:t>
            </a:r>
          </a:p>
        </p:txBody>
      </p:sp>
      <p:sp>
        <p:nvSpPr>
          <p:cNvPr id="842784" name="Text Box 32"/>
          <p:cNvSpPr txBox="1">
            <a:spLocks noChangeArrowheads="1"/>
          </p:cNvSpPr>
          <p:nvPr/>
        </p:nvSpPr>
        <p:spPr bwMode="auto">
          <a:xfrm>
            <a:off x="4191000" y="1295400"/>
            <a:ext cx="1447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learned parameters</a:t>
            </a:r>
          </a:p>
        </p:txBody>
      </p:sp>
      <p:sp>
        <p:nvSpPr>
          <p:cNvPr id="842785" name="Line 33"/>
          <p:cNvSpPr>
            <a:spLocks noChangeShapeType="1"/>
          </p:cNvSpPr>
          <p:nvPr/>
        </p:nvSpPr>
        <p:spPr bwMode="auto">
          <a:xfrm>
            <a:off x="457200" y="5029200"/>
            <a:ext cx="83820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842786" name="Text Box 34"/>
          <p:cNvSpPr txBox="1">
            <a:spLocks noChangeArrowheads="1"/>
          </p:cNvSpPr>
          <p:nvPr/>
        </p:nvSpPr>
        <p:spPr bwMode="auto">
          <a:xfrm>
            <a:off x="23622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Foreign sentence</a:t>
            </a:r>
          </a:p>
        </p:txBody>
      </p:sp>
      <p:sp>
        <p:nvSpPr>
          <p:cNvPr id="842787" name="Text Box 35"/>
          <p:cNvSpPr txBox="1">
            <a:spLocks noChangeArrowheads="1"/>
          </p:cNvSpPr>
          <p:nvPr/>
        </p:nvSpPr>
        <p:spPr bwMode="auto">
          <a:xfrm>
            <a:off x="609600" y="5638800"/>
            <a:ext cx="1752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chemeClr val="accent2"/>
                </a:solidFill>
              </a:rPr>
              <a:t>Translation</a:t>
            </a:r>
          </a:p>
        </p:txBody>
      </p:sp>
      <p:sp>
        <p:nvSpPr>
          <p:cNvPr id="842788" name="Line 36"/>
          <p:cNvSpPr>
            <a:spLocks noChangeShapeType="1"/>
          </p:cNvSpPr>
          <p:nvPr/>
        </p:nvSpPr>
        <p:spPr bwMode="auto">
          <a:xfrm>
            <a:off x="3810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89" name="Line 37"/>
          <p:cNvSpPr>
            <a:spLocks noChangeShapeType="1"/>
          </p:cNvSpPr>
          <p:nvPr/>
        </p:nvSpPr>
        <p:spPr bwMode="auto">
          <a:xfrm>
            <a:off x="4876800" y="4800600"/>
            <a:ext cx="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0" name="Text Box 38"/>
          <p:cNvSpPr txBox="1">
            <a:spLocks noChangeArrowheads="1"/>
          </p:cNvSpPr>
          <p:nvPr/>
        </p:nvSpPr>
        <p:spPr bwMode="auto">
          <a:xfrm>
            <a:off x="4495800" y="5410200"/>
            <a:ext cx="2209800" cy="1073150"/>
          </a:xfrm>
          <a:prstGeom prst="rect">
            <a:avLst/>
          </a:prstGeom>
          <a:noFill/>
          <a:ln w="3175">
            <a:solidFill>
              <a:schemeClr val="tx1"/>
            </a:solidFill>
            <a:miter lim="800000"/>
            <a:headEnd/>
            <a:tailEnd/>
          </a:ln>
          <a:effectLst/>
        </p:spPr>
        <p:txBody>
          <a:bodyPr>
            <a:prstTxWarp prst="textNoShape">
              <a:avLst/>
            </a:prstTxWarp>
            <a:spAutoFit/>
          </a:bodyPr>
          <a:lstStyle/>
          <a:p>
            <a:pPr>
              <a:spcBef>
                <a:spcPct val="50000"/>
              </a:spcBef>
            </a:pPr>
            <a:r>
              <a:rPr lang="en-US" sz="1600"/>
              <a:t>Find the best</a:t>
            </a:r>
            <a:br>
              <a:rPr lang="en-US" sz="1600"/>
            </a:br>
            <a:r>
              <a:rPr lang="en-US" sz="1600"/>
              <a:t>translation given the foreign sentence and the model</a:t>
            </a:r>
          </a:p>
        </p:txBody>
      </p:sp>
      <p:sp>
        <p:nvSpPr>
          <p:cNvPr id="842793" name="Line 41"/>
          <p:cNvSpPr>
            <a:spLocks noChangeShapeType="1"/>
          </p:cNvSpPr>
          <p:nvPr/>
        </p:nvSpPr>
        <p:spPr bwMode="auto">
          <a:xfrm>
            <a:off x="2819400" y="2590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4" name="Line 42"/>
          <p:cNvSpPr>
            <a:spLocks noChangeShapeType="1"/>
          </p:cNvSpPr>
          <p:nvPr/>
        </p:nvSpPr>
        <p:spPr bwMode="auto">
          <a:xfrm>
            <a:off x="2819400" y="4114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5" name="Line 43"/>
          <p:cNvSpPr>
            <a:spLocks noChangeShapeType="1"/>
          </p:cNvSpPr>
          <p:nvPr/>
        </p:nvSpPr>
        <p:spPr bwMode="auto">
          <a:xfrm>
            <a:off x="6858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6" name="Text Box 44"/>
          <p:cNvSpPr txBox="1">
            <a:spLocks noChangeArrowheads="1"/>
          </p:cNvSpPr>
          <p:nvPr/>
        </p:nvSpPr>
        <p:spPr bwMode="auto">
          <a:xfrm>
            <a:off x="73914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English</a:t>
            </a:r>
            <a:br>
              <a:rPr lang="en-US"/>
            </a:br>
            <a:r>
              <a:rPr lang="en-US"/>
              <a:t>sentence</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8"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840711" name="Rectangle 7"/>
          <p:cNvSpPr>
            <a:spLocks noGrp="1" noChangeArrowheads="1"/>
          </p:cNvSpPr>
          <p:nvPr>
            <p:ph type="title"/>
          </p:nvPr>
        </p:nvSpPr>
        <p:spPr/>
        <p:txBody>
          <a:bodyPr/>
          <a:lstStyle/>
          <a:p>
            <a:r>
              <a:rPr lang="en-US"/>
              <a:t>Statistical MT</a:t>
            </a:r>
          </a:p>
        </p:txBody>
      </p:sp>
      <p:sp>
        <p:nvSpPr>
          <p:cNvPr id="840712" name="Rectangle 8"/>
          <p:cNvSpPr>
            <a:spLocks noGrp="1" noChangeArrowheads="1"/>
          </p:cNvSpPr>
          <p:nvPr>
            <p:ph type="body" idx="1"/>
          </p:nvPr>
        </p:nvSpPr>
        <p:spPr>
          <a:xfrm>
            <a:off x="457200" y="1600200"/>
            <a:ext cx="8229600" cy="2590800"/>
          </a:xfrm>
        </p:spPr>
        <p:txBody>
          <a:bodyPr/>
          <a:lstStyle/>
          <a:p>
            <a:r>
              <a:rPr lang="en-US" sz="2400" dirty="0"/>
              <a:t>We will model the translation process probabilistically</a:t>
            </a:r>
            <a:endParaRPr lang="en-US" sz="2400" dirty="0" smtClean="0"/>
          </a:p>
          <a:p>
            <a:endParaRPr lang="en-US" sz="2400" dirty="0" smtClean="0"/>
          </a:p>
          <a:p>
            <a:r>
              <a:rPr lang="en-US" sz="2400" dirty="0" smtClean="0"/>
              <a:t>Given </a:t>
            </a:r>
            <a:r>
              <a:rPr lang="en-US" sz="2400" dirty="0"/>
              <a:t>a foreign sentence to translate,</a:t>
            </a:r>
            <a:r>
              <a:rPr lang="en-US" sz="2400" dirty="0" smtClean="0"/>
              <a:t> for any possible English sentence, we </a:t>
            </a:r>
            <a:r>
              <a:rPr lang="en-US" sz="2400" dirty="0"/>
              <a:t>want to </a:t>
            </a:r>
            <a:r>
              <a:rPr lang="en-US" sz="2400" dirty="0" smtClean="0"/>
              <a:t>know </a:t>
            </a:r>
            <a:r>
              <a:rPr lang="en-US" sz="2400" dirty="0"/>
              <a:t>the probability</a:t>
            </a:r>
            <a:r>
              <a:rPr lang="en-US" sz="2400" dirty="0" smtClean="0"/>
              <a:t> that sentence is a translation of the foreign sentence</a:t>
            </a:r>
          </a:p>
          <a:p>
            <a:endParaRPr lang="en-US" sz="2400" dirty="0" smtClean="0"/>
          </a:p>
          <a:p>
            <a:r>
              <a:rPr lang="en-US" sz="2400" dirty="0" smtClean="0"/>
              <a:t>If </a:t>
            </a:r>
            <a:r>
              <a:rPr lang="en-US" sz="2400" dirty="0"/>
              <a:t>we can find the most probable English sentence, we’re done</a:t>
            </a:r>
            <a:endParaRPr lang="en-US" sz="2400" dirty="0" smtClean="0"/>
          </a:p>
          <a:p>
            <a:endParaRPr lang="en-US" sz="2400" dirty="0" smtClean="0"/>
          </a:p>
        </p:txBody>
      </p:sp>
      <p:sp>
        <p:nvSpPr>
          <p:cNvPr id="840713" name="Text Box 9"/>
          <p:cNvSpPr txBox="1">
            <a:spLocks noChangeArrowheads="1"/>
          </p:cNvSpPr>
          <p:nvPr/>
        </p:nvSpPr>
        <p:spPr bwMode="auto">
          <a:xfrm>
            <a:off x="1066800" y="5486400"/>
            <a:ext cx="67818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err="1">
                <a:solidFill>
                  <a:srgbClr val="0000FF"/>
                </a:solidFill>
              </a:rPr>
              <a:t>p(english</a:t>
            </a:r>
            <a:r>
              <a:rPr lang="en-US" sz="2400" dirty="0">
                <a:solidFill>
                  <a:srgbClr val="0000FF"/>
                </a:solidFill>
              </a:rPr>
              <a:t> sentence | foreign sentence)</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304800" y="1828800"/>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smtClean="0">
                <a:solidFill>
                  <a:srgbClr val="FF0000"/>
                </a:solidFill>
              </a:rPr>
              <a:t>model</a:t>
            </a:r>
            <a:endParaRPr lang="en-US" sz="2000" dirty="0">
              <a:solidFill>
                <a:srgbClr val="FF0000"/>
              </a:solidFill>
            </a:endParaRPr>
          </a:p>
        </p:txBody>
      </p:sp>
      <p:graphicFrame>
        <p:nvGraphicFramePr>
          <p:cNvPr id="861191" name="Object 7"/>
          <p:cNvGraphicFramePr>
            <a:graphicFrameLocks noChangeAspect="1"/>
          </p:cNvGraphicFramePr>
          <p:nvPr/>
        </p:nvGraphicFramePr>
        <p:xfrm>
          <a:off x="2114550" y="1752600"/>
          <a:ext cx="4076700" cy="533400"/>
        </p:xfrm>
        <a:graphic>
          <a:graphicData uri="http://schemas.openxmlformats.org/presentationml/2006/ole">
            <mc:AlternateContent xmlns:mc="http://schemas.openxmlformats.org/markup-compatibility/2006">
              <mc:Choice xmlns:v="urn:schemas-microsoft-com:vml" Requires="v">
                <p:oleObj spid="_x0000_s861207" name="Equation" r:id="rId3" imgW="1358900" imgH="177800" progId="Equation.3">
                  <p:embed/>
                </p:oleObj>
              </mc:Choice>
              <mc:Fallback>
                <p:oleObj name="Equation" r:id="rId3" imgW="1358900" imgH="1778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1752600"/>
                        <a:ext cx="4076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276600"/>
            <a:ext cx="2895600" cy="461665"/>
          </a:xfrm>
          <a:prstGeom prst="rect">
            <a:avLst/>
          </a:prstGeom>
          <a:noFill/>
        </p:spPr>
        <p:txBody>
          <a:bodyPr wrap="square" rtlCol="0">
            <a:spAutoFit/>
          </a:bodyPr>
          <a:lstStyle/>
          <a:p>
            <a:r>
              <a:rPr lang="en-US" sz="2400" dirty="0" smtClean="0">
                <a:solidFill>
                  <a:srgbClr val="0000CC"/>
                </a:solidFill>
              </a:rPr>
              <a:t>translation model</a:t>
            </a:r>
            <a:endParaRPr lang="en-US" sz="2400" dirty="0">
              <a:solidFill>
                <a:srgbClr val="0000CC"/>
              </a:solidFill>
            </a:endParaRP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smtClean="0">
                <a:solidFill>
                  <a:srgbClr val="0000CC"/>
                </a:solidFill>
              </a:rPr>
              <a:t>language model</a:t>
            </a:r>
            <a:endParaRPr lang="en-US" sz="2400" dirty="0">
              <a:solidFill>
                <a:srgbClr val="0000CC"/>
              </a:solidFill>
            </a:endParaRPr>
          </a:p>
        </p:txBody>
      </p:sp>
      <p:sp>
        <p:nvSpPr>
          <p:cNvPr id="24" name="Text Box 9"/>
          <p:cNvSpPr txBox="1">
            <a:spLocks noChangeArrowheads="1"/>
          </p:cNvSpPr>
          <p:nvPr/>
        </p:nvSpPr>
        <p:spPr bwMode="auto">
          <a:xfrm>
            <a:off x="1905000" y="3916740"/>
            <a:ext cx="2895600"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how do foreign sentences get translated to </a:t>
            </a:r>
            <a:r>
              <a:rPr lang="en-US" sz="2400" dirty="0">
                <a:solidFill>
                  <a:schemeClr val="tx2"/>
                </a:solidFill>
              </a:rPr>
              <a:t>E</a:t>
            </a:r>
            <a:r>
              <a:rPr lang="en-US" sz="2400" dirty="0" smtClean="0">
                <a:solidFill>
                  <a:schemeClr val="tx2"/>
                </a:solidFill>
              </a:rPr>
              <a:t>nglish sentences?</a:t>
            </a:r>
            <a:endParaRPr lang="en-US" sz="2400" dirty="0">
              <a:solidFill>
                <a:schemeClr val="tx2"/>
              </a:solidFill>
            </a:endParaRP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what do English sentences look like?</a:t>
            </a:r>
            <a:endParaRPr lang="en-US" sz="2400"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8850" y="1612900"/>
            <a:ext cx="4686300" cy="3632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Translation model</a:t>
            </a:r>
            <a:endParaRPr lang="en-US" dirty="0"/>
          </a:p>
        </p:txBody>
      </p:sp>
      <p:sp>
        <p:nvSpPr>
          <p:cNvPr id="34" name="Content Placeholder 33"/>
          <p:cNvSpPr>
            <a:spLocks noGrp="1"/>
          </p:cNvSpPr>
          <p:nvPr>
            <p:ph idx="1"/>
          </p:nvPr>
        </p:nvSpPr>
        <p:spPr>
          <a:xfrm>
            <a:off x="457200" y="1600201"/>
            <a:ext cx="8229600" cy="609599"/>
          </a:xfrm>
        </p:spPr>
        <p:txBody>
          <a:bodyPr/>
          <a:lstStyle/>
          <a:p>
            <a:r>
              <a:rPr lang="en-US" sz="2800" dirty="0" smtClean="0"/>
              <a:t>The models define probabilities over inputs</a:t>
            </a:r>
            <a:endParaRPr lang="en-US" sz="28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mc:AlternateContent xmlns:mc="http://schemas.openxmlformats.org/markup-compatibility/2006">
              <mc:Choice xmlns:v="urn:schemas-microsoft-com:vml" Requires="v">
                <p:oleObj spid="_x0000_s862227" name="Equation" r:id="rId3" imgW="482600" imgH="177800" progId="Equation.3">
                  <p:embed/>
                </p:oleObj>
              </mc:Choice>
              <mc:Fallback>
                <p:oleObj name="Equation" r:id="rId3" imgW="4826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144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 name="TextBox 50"/>
          <p:cNvSpPr txBox="1"/>
          <p:nvPr/>
        </p:nvSpPr>
        <p:spPr>
          <a:xfrm>
            <a:off x="762000" y="3124200"/>
            <a:ext cx="7543800" cy="400110"/>
          </a:xfrm>
          <a:prstGeom prst="rect">
            <a:avLst/>
          </a:prstGeom>
          <a:noFill/>
        </p:spPr>
        <p:txBody>
          <a:bodyPr wrap="square" rtlCol="0">
            <a:spAutoFit/>
          </a:bodyPr>
          <a:lstStyle/>
          <a:p>
            <a:r>
              <a:rPr lang="en-US" sz="2000" dirty="0" err="1" smtClean="0">
                <a:solidFill>
                  <a:srgbClr val="0000FF"/>
                </a:solidFill>
              </a:rPr>
              <a:t>Morgen</a:t>
            </a:r>
            <a:r>
              <a:rPr lang="en-US" sz="2000" dirty="0" smtClean="0">
                <a:solidFill>
                  <a:srgbClr val="0000FF"/>
                </a:solidFill>
              </a:rPr>
              <a:t> </a:t>
            </a:r>
            <a:r>
              <a:rPr lang="en-US" sz="2000" dirty="0" err="1" smtClean="0">
                <a:solidFill>
                  <a:srgbClr val="0000FF"/>
                </a:solidFill>
              </a:rPr>
              <a:t>fliege</a:t>
            </a:r>
            <a:r>
              <a:rPr lang="en-US" sz="2000" dirty="0" smtClean="0">
                <a:solidFill>
                  <a:srgbClr val="0000FF"/>
                </a:solidFill>
              </a:rPr>
              <a:t> </a:t>
            </a:r>
            <a:r>
              <a:rPr lang="en-US" sz="2000" dirty="0" err="1" smtClean="0">
                <a:solidFill>
                  <a:srgbClr val="0000FF"/>
                </a:solidFill>
              </a:rPr>
              <a:t>ich</a:t>
            </a:r>
            <a:r>
              <a:rPr lang="en-US" sz="2000" dirty="0" smtClean="0">
                <a:solidFill>
                  <a:srgbClr val="0000FF"/>
                </a:solidFill>
              </a:rPr>
              <a:t> </a:t>
            </a:r>
            <a:r>
              <a:rPr lang="en-US" sz="2000" dirty="0" err="1" smtClean="0">
                <a:solidFill>
                  <a:srgbClr val="0000FF"/>
                </a:solidFill>
              </a:rPr>
              <a:t>nach</a:t>
            </a:r>
            <a:r>
              <a:rPr lang="en-US" sz="2000" dirty="0" smtClean="0">
                <a:solidFill>
                  <a:srgbClr val="0000FF"/>
                </a:solidFill>
              </a:rPr>
              <a:t> </a:t>
            </a:r>
            <a:r>
              <a:rPr lang="en-US" sz="2000" dirty="0" err="1" smtClean="0">
                <a:solidFill>
                  <a:srgbClr val="0000FF"/>
                </a:solidFill>
              </a:rPr>
              <a:t>Kanada</a:t>
            </a:r>
            <a:r>
              <a:rPr lang="en-US" sz="2000" dirty="0" smtClean="0">
                <a:solidFill>
                  <a:srgbClr val="0000FF"/>
                </a:solidFill>
              </a:rPr>
              <a:t> </a:t>
            </a:r>
            <a:r>
              <a:rPr lang="en-US" sz="2000" dirty="0" err="1" smtClean="0">
                <a:solidFill>
                  <a:srgbClr val="0000FF"/>
                </a:solidFill>
              </a:rPr>
              <a:t>zur</a:t>
            </a:r>
            <a:r>
              <a:rPr lang="en-US" sz="2000" dirty="0" smtClean="0">
                <a:solidFill>
                  <a:srgbClr val="0000FF"/>
                </a:solidFill>
              </a:rPr>
              <a:t> </a:t>
            </a:r>
            <a:r>
              <a:rPr lang="en-US" sz="2000" dirty="0" err="1" smtClean="0">
                <a:solidFill>
                  <a:srgbClr val="0000FF"/>
                </a:solidFill>
              </a:rPr>
              <a:t>Konferenz</a:t>
            </a:r>
            <a:endParaRPr lang="en-US" sz="2000" dirty="0">
              <a:solidFill>
                <a:srgbClr val="0000FF"/>
              </a:solidFill>
            </a:endParaRPr>
          </a:p>
        </p:txBody>
      </p:sp>
      <p:sp>
        <p:nvSpPr>
          <p:cNvPr id="52" name="TextBox 51"/>
          <p:cNvSpPr txBox="1"/>
          <p:nvPr/>
        </p:nvSpPr>
        <p:spPr>
          <a:xfrm>
            <a:off x="762000" y="3810000"/>
            <a:ext cx="7543800" cy="400110"/>
          </a:xfrm>
          <a:prstGeom prst="rect">
            <a:avLst/>
          </a:prstGeom>
          <a:noFill/>
        </p:spPr>
        <p:txBody>
          <a:bodyPr wrap="square" rtlCol="0">
            <a:spAutoFit/>
          </a:bodyPr>
          <a:lstStyle/>
          <a:p>
            <a:r>
              <a:rPr lang="en-US" sz="2000" dirty="0" smtClean="0">
                <a:solidFill>
                  <a:srgbClr val="00FF00"/>
                </a:solidFill>
              </a:rPr>
              <a:t>Tomorrow I will fly to the conference in Canada</a:t>
            </a:r>
            <a:endParaRPr lang="en-US" sz="2000" dirty="0">
              <a:solidFill>
                <a:srgbClr val="00FF00"/>
              </a:solidFill>
            </a:endParaRPr>
          </a:p>
        </p:txBody>
      </p:sp>
      <p:sp>
        <p:nvSpPr>
          <p:cNvPr id="53" name="TextBox 52"/>
          <p:cNvSpPr txBox="1"/>
          <p:nvPr/>
        </p:nvSpPr>
        <p:spPr>
          <a:xfrm>
            <a:off x="914400" y="4876800"/>
            <a:ext cx="7239000" cy="830997"/>
          </a:xfrm>
          <a:prstGeom prst="rect">
            <a:avLst/>
          </a:prstGeom>
          <a:noFill/>
        </p:spPr>
        <p:txBody>
          <a:bodyPr wrap="square" rtlCol="0">
            <a:spAutoFit/>
          </a:bodyPr>
          <a:lstStyle/>
          <a:p>
            <a:r>
              <a:rPr lang="en-US" sz="2400" dirty="0" smtClean="0">
                <a:solidFill>
                  <a:srgbClr val="FF0000"/>
                </a:solidFill>
              </a:rPr>
              <a:t>What is the probability that the English sentence is a translation of the foreign sentence?</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Translation model</a:t>
            </a:r>
            <a:endParaRPr lang="en-US" dirty="0"/>
          </a:p>
        </p:txBody>
      </p:sp>
      <p:sp>
        <p:nvSpPr>
          <p:cNvPr id="34" name="Content Placeholder 33"/>
          <p:cNvSpPr>
            <a:spLocks noGrp="1"/>
          </p:cNvSpPr>
          <p:nvPr>
            <p:ph idx="1"/>
          </p:nvPr>
        </p:nvSpPr>
        <p:spPr>
          <a:xfrm>
            <a:off x="457200" y="1600201"/>
            <a:ext cx="8229600" cy="609599"/>
          </a:xfrm>
        </p:spPr>
        <p:txBody>
          <a:bodyPr/>
          <a:lstStyle/>
          <a:p>
            <a:r>
              <a:rPr lang="en-US" sz="2800" dirty="0" smtClean="0"/>
              <a:t>The models define probabilities over inputs</a:t>
            </a:r>
            <a:endParaRPr lang="en-US" sz="28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mc:AlternateContent xmlns:mc="http://schemas.openxmlformats.org/markup-compatibility/2006">
              <mc:Choice xmlns:v="urn:schemas-microsoft-com:vml" Requires="v">
                <p:oleObj spid="_x0000_s865298" name="Equation" r:id="rId3" imgW="482600" imgH="177800" progId="Equation.3">
                  <p:embed/>
                </p:oleObj>
              </mc:Choice>
              <mc:Fallback>
                <p:oleObj name="Equation" r:id="rId3" imgW="482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144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 name="Text Box 4"/>
          <p:cNvSpPr txBox="1">
            <a:spLocks noChangeArrowheads="1"/>
          </p:cNvSpPr>
          <p:nvPr/>
        </p:nvSpPr>
        <p:spPr bwMode="auto">
          <a:xfrm>
            <a:off x="733425" y="2971800"/>
            <a:ext cx="971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Morgen</a:t>
            </a:r>
          </a:p>
        </p:txBody>
      </p:sp>
      <p:sp>
        <p:nvSpPr>
          <p:cNvPr id="36" name="Text Box 5"/>
          <p:cNvSpPr txBox="1">
            <a:spLocks noChangeArrowheads="1"/>
          </p:cNvSpPr>
          <p:nvPr/>
        </p:nvSpPr>
        <p:spPr bwMode="auto">
          <a:xfrm>
            <a:off x="1962150" y="2971800"/>
            <a:ext cx="742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fliege</a:t>
            </a:r>
          </a:p>
        </p:txBody>
      </p:sp>
      <p:sp>
        <p:nvSpPr>
          <p:cNvPr id="37" name="Text Box 6"/>
          <p:cNvSpPr txBox="1">
            <a:spLocks noChangeArrowheads="1"/>
          </p:cNvSpPr>
          <p:nvPr/>
        </p:nvSpPr>
        <p:spPr bwMode="auto">
          <a:xfrm>
            <a:off x="3117850" y="2971800"/>
            <a:ext cx="488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ich</a:t>
            </a:r>
          </a:p>
        </p:txBody>
      </p:sp>
      <p:sp>
        <p:nvSpPr>
          <p:cNvPr id="38" name="Text Box 7"/>
          <p:cNvSpPr txBox="1">
            <a:spLocks noChangeArrowheads="1"/>
          </p:cNvSpPr>
          <p:nvPr/>
        </p:nvSpPr>
        <p:spPr bwMode="auto">
          <a:xfrm>
            <a:off x="4191000" y="2971800"/>
            <a:ext cx="15446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nach Kanada</a:t>
            </a:r>
          </a:p>
        </p:txBody>
      </p:sp>
      <p:sp>
        <p:nvSpPr>
          <p:cNvPr id="39" name="Text Box 8"/>
          <p:cNvSpPr txBox="1">
            <a:spLocks noChangeArrowheads="1"/>
          </p:cNvSpPr>
          <p:nvPr/>
        </p:nvSpPr>
        <p:spPr bwMode="auto">
          <a:xfrm>
            <a:off x="6553200" y="2971800"/>
            <a:ext cx="16192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zur Konferenz</a:t>
            </a:r>
          </a:p>
        </p:txBody>
      </p:sp>
      <p:sp>
        <p:nvSpPr>
          <p:cNvPr id="40" name="Text Box 9"/>
          <p:cNvSpPr txBox="1">
            <a:spLocks noChangeArrowheads="1"/>
          </p:cNvSpPr>
          <p:nvPr/>
        </p:nvSpPr>
        <p:spPr bwMode="auto">
          <a:xfrm>
            <a:off x="635000" y="4038600"/>
            <a:ext cx="1225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Tomorrow</a:t>
            </a:r>
          </a:p>
        </p:txBody>
      </p:sp>
      <p:sp>
        <p:nvSpPr>
          <p:cNvPr id="41" name="Text Box 10"/>
          <p:cNvSpPr txBox="1">
            <a:spLocks noChangeArrowheads="1"/>
          </p:cNvSpPr>
          <p:nvPr/>
        </p:nvSpPr>
        <p:spPr bwMode="auto">
          <a:xfrm>
            <a:off x="2237800" y="4038600"/>
            <a:ext cx="248799" cy="36933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I</a:t>
            </a:r>
          </a:p>
        </p:txBody>
      </p:sp>
      <p:sp>
        <p:nvSpPr>
          <p:cNvPr id="42" name="Text Box 11"/>
          <p:cNvSpPr txBox="1">
            <a:spLocks noChangeArrowheads="1"/>
          </p:cNvSpPr>
          <p:nvPr/>
        </p:nvSpPr>
        <p:spPr bwMode="auto">
          <a:xfrm>
            <a:off x="2987675" y="4038600"/>
            <a:ext cx="8064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will fly</a:t>
            </a:r>
          </a:p>
        </p:txBody>
      </p:sp>
      <p:sp>
        <p:nvSpPr>
          <p:cNvPr id="43" name="Text Box 12"/>
          <p:cNvSpPr txBox="1">
            <a:spLocks noChangeArrowheads="1"/>
          </p:cNvSpPr>
          <p:nvPr/>
        </p:nvSpPr>
        <p:spPr bwMode="auto">
          <a:xfrm>
            <a:off x="4286250" y="4038600"/>
            <a:ext cx="19637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to the conference</a:t>
            </a:r>
          </a:p>
        </p:txBody>
      </p:sp>
      <p:sp>
        <p:nvSpPr>
          <p:cNvPr id="44" name="Text Box 13"/>
          <p:cNvSpPr txBox="1">
            <a:spLocks noChangeArrowheads="1"/>
          </p:cNvSpPr>
          <p:nvPr/>
        </p:nvSpPr>
        <p:spPr bwMode="auto">
          <a:xfrm>
            <a:off x="6765925" y="4038600"/>
            <a:ext cx="12525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FF00"/>
                </a:solidFill>
              </a:rPr>
              <a:t>In Canada</a:t>
            </a:r>
          </a:p>
        </p:txBody>
      </p:sp>
      <p:sp>
        <p:nvSpPr>
          <p:cNvPr id="45" name="Line 14"/>
          <p:cNvSpPr>
            <a:spLocks noChangeShapeType="1"/>
          </p:cNvSpPr>
          <p:nvPr/>
        </p:nvSpPr>
        <p:spPr bwMode="auto">
          <a:xfrm>
            <a:off x="1219200" y="3351212"/>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 name="Line 15"/>
          <p:cNvSpPr>
            <a:spLocks noChangeShapeType="1"/>
          </p:cNvSpPr>
          <p:nvPr/>
        </p:nvSpPr>
        <p:spPr bwMode="auto">
          <a:xfrm>
            <a:off x="2362200" y="3351212"/>
            <a:ext cx="91440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 name="Line 16"/>
          <p:cNvSpPr>
            <a:spLocks noChangeShapeType="1"/>
          </p:cNvSpPr>
          <p:nvPr/>
        </p:nvSpPr>
        <p:spPr bwMode="auto">
          <a:xfrm flipH="1">
            <a:off x="2438400" y="3351212"/>
            <a:ext cx="990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 name="Line 17"/>
          <p:cNvSpPr>
            <a:spLocks noChangeShapeType="1"/>
          </p:cNvSpPr>
          <p:nvPr/>
        </p:nvSpPr>
        <p:spPr bwMode="auto">
          <a:xfrm>
            <a:off x="4953000" y="3351212"/>
            <a:ext cx="2133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9" name="Line 18"/>
          <p:cNvSpPr>
            <a:spLocks noChangeShapeType="1"/>
          </p:cNvSpPr>
          <p:nvPr/>
        </p:nvSpPr>
        <p:spPr bwMode="auto">
          <a:xfrm flipH="1">
            <a:off x="5181600" y="3351212"/>
            <a:ext cx="1981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0" name="TextBox 49"/>
          <p:cNvSpPr txBox="1"/>
          <p:nvPr/>
        </p:nvSpPr>
        <p:spPr>
          <a:xfrm>
            <a:off x="381000" y="4648200"/>
            <a:ext cx="8763000" cy="2031325"/>
          </a:xfrm>
          <a:prstGeom prst="rect">
            <a:avLst/>
          </a:prstGeom>
          <a:noFill/>
        </p:spPr>
        <p:txBody>
          <a:bodyPr wrap="square" rtlCol="0">
            <a:spAutoFit/>
          </a:bodyPr>
          <a:lstStyle/>
          <a:p>
            <a:pPr algn="l">
              <a:buFont typeface="Arial"/>
              <a:buChar char="•"/>
            </a:pPr>
            <a:r>
              <a:rPr lang="en-US" dirty="0" smtClean="0"/>
              <a:t> What is the probability of a foreign word being translated as a particular English word?</a:t>
            </a:r>
          </a:p>
          <a:p>
            <a:pPr algn="l">
              <a:buFont typeface="Arial"/>
              <a:buChar char="•"/>
            </a:pPr>
            <a:r>
              <a:rPr lang="en-US" dirty="0" smtClean="0"/>
              <a:t> What is the probability of a foreign foreign phrase being translated as a particular English phrase?</a:t>
            </a:r>
          </a:p>
          <a:p>
            <a:pPr algn="l">
              <a:buFont typeface="Arial"/>
              <a:buChar char="•"/>
            </a:pPr>
            <a:r>
              <a:rPr lang="en-US" dirty="0" smtClean="0"/>
              <a:t> What is the probability of a word/phrase changing ordering?</a:t>
            </a:r>
          </a:p>
          <a:p>
            <a:pPr algn="l">
              <a:buFont typeface="Arial"/>
              <a:buChar char="•"/>
            </a:pPr>
            <a:r>
              <a:rPr lang="en-US" dirty="0" smtClean="0"/>
              <a:t> What is the probability of a foreign word/phrase disappearing?</a:t>
            </a:r>
          </a:p>
          <a:p>
            <a:pPr algn="l">
              <a:buFont typeface="Arial"/>
              <a:buChar char="•"/>
            </a:pPr>
            <a:r>
              <a:rPr lang="en-US" dirty="0" smtClean="0"/>
              <a:t> What is the probability of a English word/phrase appearing?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Translation model</a:t>
            </a:r>
            <a:endParaRPr lang="en-US" dirty="0"/>
          </a:p>
        </p:txBody>
      </p:sp>
      <p:sp>
        <p:nvSpPr>
          <p:cNvPr id="34" name="Content Placeholder 33"/>
          <p:cNvSpPr>
            <a:spLocks noGrp="1"/>
          </p:cNvSpPr>
          <p:nvPr>
            <p:ph idx="1"/>
          </p:nvPr>
        </p:nvSpPr>
        <p:spPr>
          <a:xfrm>
            <a:off x="457200" y="1600201"/>
            <a:ext cx="8229600" cy="609599"/>
          </a:xfrm>
        </p:spPr>
        <p:txBody>
          <a:bodyPr/>
          <a:lstStyle/>
          <a:p>
            <a:r>
              <a:rPr lang="en-US" sz="2800" dirty="0" smtClean="0"/>
              <a:t>The models define probabilities over inputs</a:t>
            </a:r>
            <a:endParaRPr lang="en-US" sz="28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mc:AlternateContent xmlns:mc="http://schemas.openxmlformats.org/markup-compatibility/2006">
              <mc:Choice xmlns:v="urn:schemas-microsoft-com:vml" Requires="v">
                <p:oleObj spid="_x0000_s868370" name="Equation" r:id="rId3" imgW="482600" imgH="177800" progId="Equation.3">
                  <p:embed/>
                </p:oleObj>
              </mc:Choice>
              <mc:Fallback>
                <p:oleObj name="Equation" r:id="rId3" imgW="482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144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 name="TextBox 21"/>
          <p:cNvSpPr txBox="1"/>
          <p:nvPr/>
        </p:nvSpPr>
        <p:spPr>
          <a:xfrm>
            <a:off x="228600" y="3200400"/>
            <a:ext cx="6400800" cy="707886"/>
          </a:xfrm>
          <a:prstGeom prst="rect">
            <a:avLst/>
          </a:prstGeom>
          <a:noFill/>
        </p:spPr>
        <p:txBody>
          <a:bodyPr wrap="square" rtlCol="0">
            <a:spAutoFit/>
          </a:bodyPr>
          <a:lstStyle/>
          <a:p>
            <a:r>
              <a:rPr lang="en-US" sz="2000" dirty="0" err="1" smtClean="0"/>
              <a:t>p</a:t>
            </a:r>
            <a:r>
              <a:rPr lang="en-US" sz="2000" dirty="0" smtClean="0"/>
              <a:t>( </a:t>
            </a:r>
            <a:r>
              <a:rPr lang="en-US" sz="2000" dirty="0" err="1" smtClean="0">
                <a:solidFill>
                  <a:srgbClr val="0000FF"/>
                </a:solidFill>
              </a:rPr>
              <a:t>Morgen</a:t>
            </a:r>
            <a:r>
              <a:rPr lang="en-US" sz="2000" dirty="0" smtClean="0">
                <a:solidFill>
                  <a:srgbClr val="0000FF"/>
                </a:solidFill>
              </a:rPr>
              <a:t> </a:t>
            </a:r>
            <a:r>
              <a:rPr lang="en-US" sz="2000" dirty="0" err="1" smtClean="0">
                <a:solidFill>
                  <a:srgbClr val="0000FF"/>
                </a:solidFill>
              </a:rPr>
              <a:t>fliege</a:t>
            </a:r>
            <a:r>
              <a:rPr lang="en-US" sz="2000" dirty="0" smtClean="0">
                <a:solidFill>
                  <a:srgbClr val="0000FF"/>
                </a:solidFill>
              </a:rPr>
              <a:t> </a:t>
            </a:r>
            <a:r>
              <a:rPr lang="en-US" sz="2000" dirty="0" err="1" smtClean="0">
                <a:solidFill>
                  <a:srgbClr val="0000FF"/>
                </a:solidFill>
              </a:rPr>
              <a:t>ich</a:t>
            </a:r>
            <a:r>
              <a:rPr lang="en-US" sz="2000" dirty="0" smtClean="0">
                <a:solidFill>
                  <a:srgbClr val="0000FF"/>
                </a:solidFill>
              </a:rPr>
              <a:t> </a:t>
            </a:r>
            <a:r>
              <a:rPr lang="en-US" sz="2000" dirty="0" err="1" smtClean="0">
                <a:solidFill>
                  <a:srgbClr val="0000FF"/>
                </a:solidFill>
              </a:rPr>
              <a:t>nach</a:t>
            </a:r>
            <a:r>
              <a:rPr lang="en-US" sz="2000" dirty="0" smtClean="0">
                <a:solidFill>
                  <a:srgbClr val="0000FF"/>
                </a:solidFill>
              </a:rPr>
              <a:t> </a:t>
            </a:r>
            <a:r>
              <a:rPr lang="en-US" sz="2000" dirty="0" err="1" smtClean="0">
                <a:solidFill>
                  <a:srgbClr val="0000FF"/>
                </a:solidFill>
              </a:rPr>
              <a:t>Kanada</a:t>
            </a:r>
            <a:r>
              <a:rPr lang="en-US" sz="2000" dirty="0" smtClean="0">
                <a:solidFill>
                  <a:srgbClr val="0000FF"/>
                </a:solidFill>
              </a:rPr>
              <a:t> </a:t>
            </a:r>
            <a:r>
              <a:rPr lang="en-US" sz="2000" dirty="0" err="1" smtClean="0">
                <a:solidFill>
                  <a:srgbClr val="0000FF"/>
                </a:solidFill>
              </a:rPr>
              <a:t>zur</a:t>
            </a:r>
            <a:r>
              <a:rPr lang="en-US" sz="2000" dirty="0" smtClean="0">
                <a:solidFill>
                  <a:srgbClr val="0000FF"/>
                </a:solidFill>
              </a:rPr>
              <a:t> </a:t>
            </a:r>
            <a:r>
              <a:rPr lang="en-US" sz="2000" dirty="0" err="1" smtClean="0">
                <a:solidFill>
                  <a:srgbClr val="0000FF"/>
                </a:solidFill>
              </a:rPr>
              <a:t>Konferenz</a:t>
            </a:r>
            <a:r>
              <a:rPr lang="en-US" sz="2000" dirty="0" smtClean="0">
                <a:solidFill>
                  <a:srgbClr val="0000FF"/>
                </a:solidFill>
              </a:rPr>
              <a:t> </a:t>
            </a:r>
            <a:r>
              <a:rPr lang="en-US" sz="2000" dirty="0" smtClean="0">
                <a:solidFill>
                  <a:srgbClr val="000000"/>
                </a:solidFill>
              </a:rPr>
              <a:t>| </a:t>
            </a:r>
            <a:br>
              <a:rPr lang="en-US" sz="2000" dirty="0" smtClean="0">
                <a:solidFill>
                  <a:srgbClr val="000000"/>
                </a:solidFill>
              </a:rPr>
            </a:br>
            <a:r>
              <a:rPr lang="en-US" sz="2000" dirty="0" smtClean="0">
                <a:solidFill>
                  <a:srgbClr val="000000"/>
                </a:solidFill>
              </a:rPr>
              <a:t>     </a:t>
            </a:r>
            <a:r>
              <a:rPr lang="en-US" sz="2000" dirty="0" smtClean="0">
                <a:solidFill>
                  <a:srgbClr val="00FF00"/>
                </a:solidFill>
              </a:rPr>
              <a:t>Tomorrow I will fly to the conference in Canada</a:t>
            </a:r>
            <a:r>
              <a:rPr lang="en-US" sz="2000" dirty="0" smtClean="0">
                <a:solidFill>
                  <a:srgbClr val="000000"/>
                </a:solidFill>
              </a:rPr>
              <a:t> )</a:t>
            </a:r>
            <a:r>
              <a:rPr lang="en-US" sz="2000" dirty="0" smtClean="0">
                <a:solidFill>
                  <a:srgbClr val="0000FF"/>
                </a:solidFill>
              </a:rPr>
              <a:t> </a:t>
            </a:r>
            <a:endParaRPr lang="en-US" sz="2000" dirty="0">
              <a:solidFill>
                <a:srgbClr val="0000FF"/>
              </a:solidFill>
            </a:endParaRPr>
          </a:p>
        </p:txBody>
      </p:sp>
      <p:sp>
        <p:nvSpPr>
          <p:cNvPr id="24" name="TextBox 23"/>
          <p:cNvSpPr txBox="1"/>
          <p:nvPr/>
        </p:nvSpPr>
        <p:spPr>
          <a:xfrm>
            <a:off x="228600" y="4778514"/>
            <a:ext cx="6400800" cy="707886"/>
          </a:xfrm>
          <a:prstGeom prst="rect">
            <a:avLst/>
          </a:prstGeom>
          <a:noFill/>
        </p:spPr>
        <p:txBody>
          <a:bodyPr wrap="square" rtlCol="0">
            <a:spAutoFit/>
          </a:bodyPr>
          <a:lstStyle/>
          <a:p>
            <a:r>
              <a:rPr lang="en-US" sz="2000" dirty="0" err="1" smtClean="0"/>
              <a:t>p</a:t>
            </a:r>
            <a:r>
              <a:rPr lang="en-US" sz="2000" dirty="0" smtClean="0"/>
              <a:t>( </a:t>
            </a:r>
            <a:r>
              <a:rPr lang="en-US" sz="2000" dirty="0" err="1" smtClean="0">
                <a:solidFill>
                  <a:srgbClr val="0000FF"/>
                </a:solidFill>
              </a:rPr>
              <a:t>Morgen</a:t>
            </a:r>
            <a:r>
              <a:rPr lang="en-US" sz="2000" dirty="0" smtClean="0">
                <a:solidFill>
                  <a:srgbClr val="0000FF"/>
                </a:solidFill>
              </a:rPr>
              <a:t> </a:t>
            </a:r>
            <a:r>
              <a:rPr lang="en-US" sz="2000" dirty="0" err="1" smtClean="0">
                <a:solidFill>
                  <a:srgbClr val="0000FF"/>
                </a:solidFill>
              </a:rPr>
              <a:t>fliege</a:t>
            </a:r>
            <a:r>
              <a:rPr lang="en-US" sz="2000" dirty="0" smtClean="0">
                <a:solidFill>
                  <a:srgbClr val="0000FF"/>
                </a:solidFill>
              </a:rPr>
              <a:t> </a:t>
            </a:r>
            <a:r>
              <a:rPr lang="en-US" sz="2000" dirty="0" err="1" smtClean="0">
                <a:solidFill>
                  <a:srgbClr val="0000FF"/>
                </a:solidFill>
              </a:rPr>
              <a:t>ich</a:t>
            </a:r>
            <a:r>
              <a:rPr lang="en-US" sz="2000" dirty="0" smtClean="0">
                <a:solidFill>
                  <a:srgbClr val="0000FF"/>
                </a:solidFill>
              </a:rPr>
              <a:t> </a:t>
            </a:r>
            <a:r>
              <a:rPr lang="en-US" sz="2000" dirty="0" err="1" smtClean="0">
                <a:solidFill>
                  <a:srgbClr val="0000FF"/>
                </a:solidFill>
              </a:rPr>
              <a:t>nach</a:t>
            </a:r>
            <a:r>
              <a:rPr lang="en-US" sz="2000" dirty="0" smtClean="0">
                <a:solidFill>
                  <a:srgbClr val="0000FF"/>
                </a:solidFill>
              </a:rPr>
              <a:t> </a:t>
            </a:r>
            <a:r>
              <a:rPr lang="en-US" sz="2000" dirty="0" err="1" smtClean="0">
                <a:solidFill>
                  <a:srgbClr val="0000FF"/>
                </a:solidFill>
              </a:rPr>
              <a:t>Kanada</a:t>
            </a:r>
            <a:r>
              <a:rPr lang="en-US" sz="2000" dirty="0" smtClean="0">
                <a:solidFill>
                  <a:srgbClr val="0000FF"/>
                </a:solidFill>
              </a:rPr>
              <a:t> </a:t>
            </a:r>
            <a:r>
              <a:rPr lang="en-US" sz="2000" dirty="0" err="1" smtClean="0">
                <a:solidFill>
                  <a:srgbClr val="0000FF"/>
                </a:solidFill>
              </a:rPr>
              <a:t>zur</a:t>
            </a:r>
            <a:r>
              <a:rPr lang="en-US" sz="2000" dirty="0" smtClean="0">
                <a:solidFill>
                  <a:srgbClr val="0000FF"/>
                </a:solidFill>
              </a:rPr>
              <a:t> </a:t>
            </a:r>
            <a:r>
              <a:rPr lang="en-US" sz="2000" dirty="0" err="1" smtClean="0">
                <a:solidFill>
                  <a:srgbClr val="0000FF"/>
                </a:solidFill>
              </a:rPr>
              <a:t>Konferenz</a:t>
            </a:r>
            <a:r>
              <a:rPr lang="en-US" sz="2000" dirty="0" smtClean="0">
                <a:solidFill>
                  <a:srgbClr val="0000FF"/>
                </a:solidFill>
              </a:rPr>
              <a:t> </a:t>
            </a:r>
            <a:r>
              <a:rPr lang="en-US" sz="2000" dirty="0" smtClean="0">
                <a:solidFill>
                  <a:srgbClr val="000000"/>
                </a:solidFill>
              </a:rPr>
              <a:t>| </a:t>
            </a:r>
            <a:br>
              <a:rPr lang="en-US" sz="2000" dirty="0" smtClean="0">
                <a:solidFill>
                  <a:srgbClr val="000000"/>
                </a:solidFill>
              </a:rPr>
            </a:br>
            <a:r>
              <a:rPr lang="en-US" sz="2000" dirty="0" smtClean="0">
                <a:solidFill>
                  <a:srgbClr val="000000"/>
                </a:solidFill>
              </a:rPr>
              <a:t>     </a:t>
            </a:r>
            <a:r>
              <a:rPr lang="en-US" sz="2000" dirty="0" smtClean="0">
                <a:solidFill>
                  <a:srgbClr val="00FF00"/>
                </a:solidFill>
              </a:rPr>
              <a:t>I like peanut butter and jelly </a:t>
            </a:r>
            <a:r>
              <a:rPr lang="en-US" sz="2000" dirty="0" smtClean="0">
                <a:solidFill>
                  <a:srgbClr val="000000"/>
                </a:solidFill>
              </a:rPr>
              <a:t>)</a:t>
            </a:r>
            <a:r>
              <a:rPr lang="en-US" sz="2000" dirty="0" smtClean="0">
                <a:solidFill>
                  <a:srgbClr val="0000FF"/>
                </a:solidFill>
              </a:rPr>
              <a:t> </a:t>
            </a:r>
            <a:endParaRPr lang="en-US" sz="2000" dirty="0">
              <a:solidFill>
                <a:srgbClr val="0000FF"/>
              </a:solidFill>
            </a:endParaRPr>
          </a:p>
        </p:txBody>
      </p:sp>
      <p:sp>
        <p:nvSpPr>
          <p:cNvPr id="25" name="TextBox 24"/>
          <p:cNvSpPr txBox="1"/>
          <p:nvPr/>
        </p:nvSpPr>
        <p:spPr>
          <a:xfrm>
            <a:off x="7010400" y="3352800"/>
            <a:ext cx="1447800" cy="369332"/>
          </a:xfrm>
          <a:prstGeom prst="rect">
            <a:avLst/>
          </a:prstGeom>
          <a:noFill/>
        </p:spPr>
        <p:txBody>
          <a:bodyPr wrap="square" rtlCol="0">
            <a:spAutoFit/>
          </a:bodyPr>
          <a:lstStyle/>
          <a:p>
            <a:r>
              <a:rPr lang="en-US" dirty="0" smtClean="0"/>
              <a:t>= 0.1</a:t>
            </a:r>
            <a:endParaRPr lang="en-US" dirty="0"/>
          </a:p>
        </p:txBody>
      </p:sp>
      <p:sp>
        <p:nvSpPr>
          <p:cNvPr id="26" name="TextBox 25"/>
          <p:cNvSpPr txBox="1"/>
          <p:nvPr/>
        </p:nvSpPr>
        <p:spPr>
          <a:xfrm>
            <a:off x="7010400" y="4800600"/>
            <a:ext cx="1447800" cy="369332"/>
          </a:xfrm>
          <a:prstGeom prst="rect">
            <a:avLst/>
          </a:prstGeom>
          <a:noFill/>
        </p:spPr>
        <p:txBody>
          <a:bodyPr wrap="square" rtlCol="0">
            <a:spAutoFit/>
          </a:bodyPr>
          <a:lstStyle/>
          <a:p>
            <a:r>
              <a:rPr lang="en-US" dirty="0" smtClean="0"/>
              <a:t>= 0.0001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Language model</a:t>
            </a:r>
            <a:endParaRPr lang="en-US" dirty="0"/>
          </a:p>
        </p:txBody>
      </p:sp>
      <p:sp>
        <p:nvSpPr>
          <p:cNvPr id="34" name="Content Placeholder 33"/>
          <p:cNvSpPr>
            <a:spLocks noGrp="1"/>
          </p:cNvSpPr>
          <p:nvPr>
            <p:ph idx="1"/>
          </p:nvPr>
        </p:nvSpPr>
        <p:spPr>
          <a:xfrm>
            <a:off x="457200" y="1600201"/>
            <a:ext cx="8229600" cy="609599"/>
          </a:xfrm>
        </p:spPr>
        <p:txBody>
          <a:bodyPr/>
          <a:lstStyle/>
          <a:p>
            <a:r>
              <a:rPr lang="en-US" sz="2800" dirty="0" smtClean="0"/>
              <a:t>The models define probabilities over inputs</a:t>
            </a:r>
            <a:endParaRPr lang="en-US" sz="28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638550" y="2152650"/>
          <a:ext cx="876300" cy="495300"/>
        </p:xfrm>
        <a:graphic>
          <a:graphicData uri="http://schemas.openxmlformats.org/presentationml/2006/ole">
            <mc:AlternateContent xmlns:mc="http://schemas.openxmlformats.org/markup-compatibility/2006">
              <mc:Choice xmlns:v="urn:schemas-microsoft-com:vml" Requires="v">
                <p:oleObj spid="_x0000_s867346" name="Equation" r:id="rId3" imgW="292100" imgH="165100" progId="Equation.3">
                  <p:embed/>
                </p:oleObj>
              </mc:Choice>
              <mc:Fallback>
                <p:oleObj name="Equation" r:id="rId3" imgW="292100" imgH="165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2152650"/>
                        <a:ext cx="876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 name="TextBox 12"/>
          <p:cNvSpPr txBox="1"/>
          <p:nvPr/>
        </p:nvSpPr>
        <p:spPr>
          <a:xfrm>
            <a:off x="762000" y="3048000"/>
            <a:ext cx="7543800" cy="400110"/>
          </a:xfrm>
          <a:prstGeom prst="rect">
            <a:avLst/>
          </a:prstGeom>
          <a:noFill/>
        </p:spPr>
        <p:txBody>
          <a:bodyPr wrap="square" rtlCol="0">
            <a:spAutoFit/>
          </a:bodyPr>
          <a:lstStyle/>
          <a:p>
            <a:r>
              <a:rPr lang="en-US" sz="2000" dirty="0" smtClean="0">
                <a:solidFill>
                  <a:srgbClr val="00FF00"/>
                </a:solidFill>
              </a:rPr>
              <a:t>Tomorrow I will fly to the conference in Canada</a:t>
            </a:r>
            <a:endParaRPr lang="en-US" sz="2000" dirty="0">
              <a:solidFill>
                <a:srgbClr val="00FF00"/>
              </a:solidFill>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304800" y="274638"/>
            <a:ext cx="8382000" cy="1143000"/>
          </a:xfrm>
        </p:spPr>
        <p:txBody>
          <a:bodyPr/>
          <a:lstStyle/>
          <a:p>
            <a:r>
              <a:rPr lang="en-US" dirty="0" smtClean="0"/>
              <a:t>What is a probability distribution?</a:t>
            </a:r>
            <a:endParaRPr lang="en-US" dirty="0"/>
          </a:p>
        </p:txBody>
      </p:sp>
      <p:sp>
        <p:nvSpPr>
          <p:cNvPr id="34" name="Content Placeholder 33"/>
          <p:cNvSpPr>
            <a:spLocks noGrp="1"/>
          </p:cNvSpPr>
          <p:nvPr>
            <p:ph idx="1"/>
          </p:nvPr>
        </p:nvSpPr>
        <p:spPr>
          <a:xfrm>
            <a:off x="457200" y="1600201"/>
            <a:ext cx="8229600" cy="5029199"/>
          </a:xfrm>
        </p:spPr>
        <p:txBody>
          <a:bodyPr/>
          <a:lstStyle/>
          <a:p>
            <a:r>
              <a:rPr lang="en-US" sz="2800" dirty="0" smtClean="0"/>
              <a:t>A probability distribution defines the probability over a space of possible inputs</a:t>
            </a:r>
          </a:p>
          <a:p>
            <a:r>
              <a:rPr lang="en-US" sz="2800" dirty="0" smtClean="0"/>
              <a:t>For the language model, what is the space of possible inputs?</a:t>
            </a:r>
          </a:p>
          <a:p>
            <a:pPr lvl="1"/>
            <a:r>
              <a:rPr lang="en-US" sz="2400" dirty="0" smtClean="0"/>
              <a:t>A language model describes the probability over </a:t>
            </a:r>
            <a:r>
              <a:rPr lang="en-US" sz="2400" dirty="0" smtClean="0">
                <a:solidFill>
                  <a:srgbClr val="FF0000"/>
                </a:solidFill>
              </a:rPr>
              <a:t>ALL</a:t>
            </a:r>
            <a:r>
              <a:rPr lang="en-US" sz="2400" dirty="0" smtClean="0"/>
              <a:t> possible combinations of English words</a:t>
            </a:r>
          </a:p>
          <a:p>
            <a:r>
              <a:rPr lang="en-US" sz="2800" dirty="0" smtClean="0"/>
              <a:t>For the translation model, what is the space of possible inputs?</a:t>
            </a:r>
          </a:p>
          <a:p>
            <a:pPr lvl="1"/>
            <a:r>
              <a:rPr lang="en-US" sz="2400" dirty="0" smtClean="0">
                <a:solidFill>
                  <a:srgbClr val="FF0000"/>
                </a:solidFill>
              </a:rPr>
              <a:t>ALL</a:t>
            </a:r>
            <a:r>
              <a:rPr lang="en-US" sz="2400" dirty="0" smtClean="0"/>
              <a:t> possible combinations of foreign words with </a:t>
            </a:r>
            <a:r>
              <a:rPr lang="en-US" sz="2400" dirty="0" smtClean="0">
                <a:solidFill>
                  <a:srgbClr val="FF0000"/>
                </a:solidFill>
              </a:rPr>
              <a:t>ALL</a:t>
            </a:r>
            <a:r>
              <a:rPr lang="en-US" sz="2400" dirty="0" smtClean="0"/>
              <a:t> possible combinations of English words</a:t>
            </a:r>
            <a:endParaRPr lang="en-US" sz="24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304800"/>
            <a:ext cx="7772400" cy="1143000"/>
          </a:xfrm>
          <a:noFill/>
          <a:ln/>
        </p:spPr>
        <p:txBody>
          <a:bodyPr/>
          <a:lstStyle/>
          <a:p>
            <a:r>
              <a:rPr lang="en-US" dirty="0" smtClean="0">
                <a:solidFill>
                  <a:schemeClr val="tx1"/>
                </a:solidFill>
              </a:rPr>
              <a:t>One way to think about it…</a:t>
            </a:r>
            <a:endParaRPr lang="en-US" dirty="0">
              <a:solidFill>
                <a:schemeClr val="tx1"/>
              </a:solidFill>
            </a:endParaRPr>
          </a:p>
        </p:txBody>
      </p:sp>
      <p:sp>
        <p:nvSpPr>
          <p:cNvPr id="830467" name="Text Box 3"/>
          <p:cNvSpPr txBox="1">
            <a:spLocks noChangeArrowheads="1"/>
          </p:cNvSpPr>
          <p:nvPr/>
        </p:nvSpPr>
        <p:spPr bwMode="auto">
          <a:xfrm>
            <a:off x="349705" y="2225675"/>
            <a:ext cx="1432604" cy="830997"/>
          </a:xfrm>
          <a:prstGeom prst="rect">
            <a:avLst/>
          </a:prstGeom>
          <a:noFill/>
          <a:ln w="9525">
            <a:noFill/>
            <a:miter lim="800000"/>
            <a:headEnd/>
            <a:tailEnd/>
          </a:ln>
          <a:effectLst/>
        </p:spPr>
        <p:txBody>
          <a:bodyPr wrap="none">
            <a:prstTxWarp prst="textNoShape">
              <a:avLst/>
            </a:prstTxWarp>
            <a:spAutoFit/>
          </a:bodyPr>
          <a:lstStyle/>
          <a:p>
            <a:r>
              <a:rPr lang="en-US" sz="2400" b="1" dirty="0" smtClean="0"/>
              <a:t>Spanish</a:t>
            </a:r>
            <a:br>
              <a:rPr lang="en-US" sz="2400" b="1" dirty="0" smtClean="0"/>
            </a:br>
            <a:r>
              <a:rPr lang="en-US" sz="2400" b="1" dirty="0" smtClean="0"/>
              <a:t>(foreign)</a:t>
            </a:r>
            <a:endParaRPr lang="en-US" sz="2400" b="1" dirty="0"/>
          </a:p>
        </p:txBody>
      </p:sp>
      <p:sp>
        <p:nvSpPr>
          <p:cNvPr id="830468" name="Line 4"/>
          <p:cNvSpPr>
            <a:spLocks noChangeShapeType="1"/>
          </p:cNvSpPr>
          <p:nvPr/>
        </p:nvSpPr>
        <p:spPr bwMode="auto">
          <a:xfrm>
            <a:off x="1900237"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69" name="Rectangle 5"/>
          <p:cNvSpPr>
            <a:spLocks noChangeArrowheads="1"/>
          </p:cNvSpPr>
          <p:nvPr/>
        </p:nvSpPr>
        <p:spPr bwMode="auto">
          <a:xfrm>
            <a:off x="2514600" y="2057400"/>
            <a:ext cx="1219200" cy="823914"/>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smtClean="0"/>
              <a:t>Translation</a:t>
            </a:r>
            <a:br>
              <a:rPr lang="en-US" dirty="0" smtClean="0"/>
            </a:br>
            <a:r>
              <a:rPr lang="en-US" dirty="0" smtClean="0"/>
              <a:t>model</a:t>
            </a:r>
            <a:endParaRPr lang="en-US" dirty="0"/>
          </a:p>
        </p:txBody>
      </p:sp>
      <p:sp>
        <p:nvSpPr>
          <p:cNvPr id="830470" name="Rectangle 6"/>
          <p:cNvSpPr>
            <a:spLocks noChangeArrowheads="1"/>
          </p:cNvSpPr>
          <p:nvPr/>
        </p:nvSpPr>
        <p:spPr bwMode="auto">
          <a:xfrm>
            <a:off x="5943600" y="2147887"/>
            <a:ext cx="1219200" cy="609600"/>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smtClean="0"/>
              <a:t>language</a:t>
            </a:r>
            <a:br>
              <a:rPr lang="en-US" dirty="0" smtClean="0"/>
            </a:br>
            <a:r>
              <a:rPr lang="en-US" dirty="0" smtClean="0"/>
              <a:t>model</a:t>
            </a:r>
            <a:endParaRPr lang="en-US" dirty="0"/>
          </a:p>
        </p:txBody>
      </p:sp>
      <p:sp>
        <p:nvSpPr>
          <p:cNvPr id="830471" name="Text Box 7"/>
          <p:cNvSpPr txBox="1">
            <a:spLocks noChangeArrowheads="1"/>
          </p:cNvSpPr>
          <p:nvPr/>
        </p:nvSpPr>
        <p:spPr bwMode="auto">
          <a:xfrm>
            <a:off x="4087813" y="2149475"/>
            <a:ext cx="1284287" cy="822325"/>
          </a:xfrm>
          <a:prstGeom prst="rect">
            <a:avLst/>
          </a:prstGeom>
          <a:noFill/>
          <a:ln w="9525">
            <a:noFill/>
            <a:miter lim="800000"/>
            <a:headEnd/>
            <a:tailEnd/>
          </a:ln>
          <a:effectLst/>
        </p:spPr>
        <p:txBody>
          <a:bodyPr wrap="none">
            <a:prstTxWarp prst="textNoShape">
              <a:avLst/>
            </a:prstTxWarp>
            <a:spAutoFit/>
          </a:bodyPr>
          <a:lstStyle/>
          <a:p>
            <a:r>
              <a:rPr lang="en-US" sz="2400" b="1"/>
              <a:t>Broken</a:t>
            </a:r>
          </a:p>
          <a:p>
            <a:r>
              <a:rPr lang="en-US" sz="2400" b="1"/>
              <a:t>English</a:t>
            </a:r>
          </a:p>
        </p:txBody>
      </p:sp>
      <p:sp>
        <p:nvSpPr>
          <p:cNvPr id="830472" name="Line 8"/>
          <p:cNvSpPr>
            <a:spLocks noChangeShapeType="1"/>
          </p:cNvSpPr>
          <p:nvPr/>
        </p:nvSpPr>
        <p:spPr bwMode="auto">
          <a:xfrm>
            <a:off x="5486400"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3" name="Line 9"/>
          <p:cNvSpPr>
            <a:spLocks noChangeShapeType="1"/>
          </p:cNvSpPr>
          <p:nvPr/>
        </p:nvSpPr>
        <p:spPr bwMode="auto">
          <a:xfrm>
            <a:off x="3810000" y="2438400"/>
            <a:ext cx="3048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4" name="Text Box 10"/>
          <p:cNvSpPr txBox="1">
            <a:spLocks noChangeArrowheads="1"/>
          </p:cNvSpPr>
          <p:nvPr/>
        </p:nvSpPr>
        <p:spPr bwMode="auto">
          <a:xfrm>
            <a:off x="7772400" y="2209800"/>
            <a:ext cx="1284287" cy="457200"/>
          </a:xfrm>
          <a:prstGeom prst="rect">
            <a:avLst/>
          </a:prstGeom>
          <a:noFill/>
          <a:ln w="9525">
            <a:noFill/>
            <a:miter lim="800000"/>
            <a:headEnd/>
            <a:tailEnd/>
          </a:ln>
          <a:effectLst/>
        </p:spPr>
        <p:txBody>
          <a:bodyPr wrap="none">
            <a:prstTxWarp prst="textNoShape">
              <a:avLst/>
            </a:prstTxWarp>
            <a:spAutoFit/>
          </a:bodyPr>
          <a:lstStyle/>
          <a:p>
            <a:r>
              <a:rPr lang="en-US" sz="2400" b="1" dirty="0"/>
              <a:t>English</a:t>
            </a:r>
          </a:p>
        </p:txBody>
      </p:sp>
      <p:sp>
        <p:nvSpPr>
          <p:cNvPr id="830475" name="Line 11"/>
          <p:cNvSpPr>
            <a:spLocks noChangeShapeType="1"/>
          </p:cNvSpPr>
          <p:nvPr/>
        </p:nvSpPr>
        <p:spPr bwMode="auto">
          <a:xfrm>
            <a:off x="7162800" y="2438400"/>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86" name="Text Box 22"/>
          <p:cNvSpPr txBox="1">
            <a:spLocks noChangeArrowheads="1"/>
          </p:cNvSpPr>
          <p:nvPr/>
        </p:nvSpPr>
        <p:spPr bwMode="auto">
          <a:xfrm>
            <a:off x="228600" y="4419600"/>
            <a:ext cx="2816225"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Que hambre tengo yo</a:t>
            </a:r>
          </a:p>
        </p:txBody>
      </p:sp>
      <p:sp>
        <p:nvSpPr>
          <p:cNvPr id="830487" name="Text Box 23"/>
          <p:cNvSpPr txBox="1">
            <a:spLocks noChangeArrowheads="1"/>
          </p:cNvSpPr>
          <p:nvPr/>
        </p:nvSpPr>
        <p:spPr bwMode="auto">
          <a:xfrm>
            <a:off x="3581400" y="3886200"/>
            <a:ext cx="2841625" cy="155257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What hunger have I,</a:t>
            </a:r>
          </a:p>
          <a:p>
            <a:pPr algn="l"/>
            <a:r>
              <a:rPr lang="en-US" sz="2400">
                <a:latin typeface="Times New Roman" pitchFamily="-111" charset="0"/>
              </a:rPr>
              <a:t>Hungry I am so,</a:t>
            </a:r>
          </a:p>
          <a:p>
            <a:pPr algn="l"/>
            <a:r>
              <a:rPr lang="en-US" sz="2400">
                <a:latin typeface="Times New Roman" pitchFamily="-111" charset="0"/>
              </a:rPr>
              <a:t>I am so hungry,</a:t>
            </a:r>
          </a:p>
          <a:p>
            <a:pPr algn="l"/>
            <a:r>
              <a:rPr lang="en-US" sz="2400">
                <a:latin typeface="Times New Roman" pitchFamily="-111" charset="0"/>
              </a:rPr>
              <a:t>Have I that hunger …</a:t>
            </a:r>
          </a:p>
        </p:txBody>
      </p:sp>
      <p:sp>
        <p:nvSpPr>
          <p:cNvPr id="830488" name="Text Box 24"/>
          <p:cNvSpPr txBox="1">
            <a:spLocks noChangeArrowheads="1"/>
          </p:cNvSpPr>
          <p:nvPr/>
        </p:nvSpPr>
        <p:spPr bwMode="auto">
          <a:xfrm>
            <a:off x="6934200" y="4419600"/>
            <a:ext cx="2020888"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I am so hungry</a:t>
            </a:r>
          </a:p>
        </p:txBody>
      </p:sp>
      <p:sp>
        <p:nvSpPr>
          <p:cNvPr id="830489" name="Line 25"/>
          <p:cNvSpPr>
            <a:spLocks noChangeShapeType="1"/>
          </p:cNvSpPr>
          <p:nvPr/>
        </p:nvSpPr>
        <p:spPr bwMode="auto">
          <a:xfrm>
            <a:off x="31242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830490" name="Line 26"/>
          <p:cNvSpPr>
            <a:spLocks noChangeShapeType="1"/>
          </p:cNvSpPr>
          <p:nvPr/>
        </p:nvSpPr>
        <p:spPr bwMode="auto">
          <a:xfrm>
            <a:off x="64770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575"/>
            <a:ext cx="7772400" cy="758825"/>
          </a:xfrm>
          <a:prstGeom prst="rect">
            <a:avLst/>
          </a:prstGeom>
          <a:noFill/>
          <a:ln w="12700">
            <a:noFill/>
            <a:miter lim="800000"/>
            <a:headEnd/>
            <a:tailEnd/>
          </a:ln>
          <a:effectLst/>
        </p:spPr>
        <p:txBody>
          <a:bodyPr lIns="90488" tIns="44450" rIns="90488" bIns="44450" anchor="b">
            <a:prstTxWarp prst="textNoShape">
              <a:avLst/>
            </a:prstTxWarp>
            <a:spAutoFit/>
          </a:bodyPr>
          <a:lstStyle/>
          <a:p>
            <a:pPr eaLnBrk="0" hangingPunct="0"/>
            <a:r>
              <a:rPr lang="en-US" sz="4400" dirty="0">
                <a:solidFill>
                  <a:schemeClr val="tx2"/>
                </a:solidFill>
              </a:rPr>
              <a:t>Machine Translation</a:t>
            </a:r>
          </a:p>
        </p:txBody>
      </p:sp>
      <p:sp>
        <p:nvSpPr>
          <p:cNvPr id="23555" name="Text Box 3"/>
          <p:cNvSpPr txBox="1">
            <a:spLocks noChangeArrowheads="1"/>
          </p:cNvSpPr>
          <p:nvPr/>
        </p:nvSpPr>
        <p:spPr bwMode="auto">
          <a:xfrm>
            <a:off x="2590800" y="1371600"/>
            <a:ext cx="3810000" cy="1069975"/>
          </a:xfrm>
          <a:prstGeom prst="rect">
            <a:avLst/>
          </a:prstGeom>
          <a:noFill/>
          <a:ln w="9525">
            <a:noFill/>
            <a:miter lim="800000"/>
            <a:headEnd/>
            <a:tailEnd/>
          </a:ln>
          <a:effectLst/>
        </p:spPr>
        <p:txBody>
          <a:bodyPr>
            <a:prstTxWarp prst="textNoShape">
              <a:avLst/>
            </a:prstTxWarp>
            <a:spAutoFit/>
          </a:bodyPr>
          <a:lstStyle/>
          <a:p>
            <a:pPr algn="l"/>
            <a:r>
              <a:rPr lang="zh-CN" altLang="en-US" sz="1600" dirty="0" smtClean="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zh-CN" altLang="en-US" sz="1600" dirty="0">
              <a:latin typeface="Times New Roman" pitchFamily="-111" charset="0"/>
            </a:endParaRPr>
          </a:p>
        </p:txBody>
      </p:sp>
      <p:sp>
        <p:nvSpPr>
          <p:cNvPr id="23556" name="Text Box 4"/>
          <p:cNvSpPr txBox="1">
            <a:spLocks noChangeArrowheads="1"/>
          </p:cNvSpPr>
          <p:nvPr/>
        </p:nvSpPr>
        <p:spPr bwMode="auto">
          <a:xfrm>
            <a:off x="152400" y="51054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dirty="0"/>
              <a:t>The U.S. island of Guam is maintaining a high state of alert after the Guam</a:t>
            </a:r>
            <a:r>
              <a:rPr lang="en-US" sz="1400" b="1" dirty="0"/>
              <a:t> </a:t>
            </a:r>
            <a:r>
              <a:rPr lang="en-US" sz="1400" dirty="0"/>
              <a:t>airport and its offices both received an e-mail from someone calling himself the Saudi Arabian Osama bin Laden and threatening a biological/chemical attack against public places such as the airport . </a:t>
            </a:r>
          </a:p>
        </p:txBody>
      </p:sp>
      <p:sp>
        <p:nvSpPr>
          <p:cNvPr id="23558" name="Text Box 6"/>
          <p:cNvSpPr txBox="1">
            <a:spLocks noChangeArrowheads="1"/>
          </p:cNvSpPr>
          <p:nvPr/>
        </p:nvSpPr>
        <p:spPr bwMode="auto">
          <a:xfrm>
            <a:off x="609600" y="2667000"/>
            <a:ext cx="6609502" cy="1200328"/>
          </a:xfrm>
          <a:prstGeom prst="rect">
            <a:avLst/>
          </a:prstGeom>
          <a:noFill/>
          <a:ln w="9525">
            <a:noFill/>
            <a:miter lim="800000"/>
            <a:headEnd/>
            <a:tailEnd/>
          </a:ln>
          <a:effectLst/>
        </p:spPr>
        <p:txBody>
          <a:bodyPr wrap="none">
            <a:prstTxWarp prst="textNoShape">
              <a:avLst/>
            </a:prstTxWarp>
            <a:spAutoFit/>
          </a:bodyPr>
          <a:lstStyle/>
          <a:p>
            <a:pPr algn="l"/>
            <a:r>
              <a:rPr lang="en-US" sz="2400" dirty="0" smtClean="0"/>
              <a:t>Machine translation is becoming very prevalent</a:t>
            </a:r>
          </a:p>
          <a:p>
            <a:pPr algn="l"/>
            <a:endParaRPr lang="en-US" sz="2400" dirty="0" smtClean="0"/>
          </a:p>
          <a:p>
            <a:pPr algn="l"/>
            <a:r>
              <a:rPr lang="en-US" sz="2400" dirty="0" smtClean="0">
                <a:solidFill>
                  <a:srgbClr val="0000FF"/>
                </a:solidFill>
              </a:rPr>
              <a:t>Even PowerPoint has translation built into it!</a:t>
            </a:r>
            <a:endParaRPr lang="en-US" sz="2400" dirty="0">
              <a:solidFill>
                <a:srgbClr val="0000FF"/>
              </a:solidFill>
            </a:endParaRPr>
          </a:p>
        </p:txBody>
      </p:sp>
      <p:sp>
        <p:nvSpPr>
          <p:cNvPr id="7" name="Rectangle 6"/>
          <p:cNvSpPr/>
          <p:nvPr/>
        </p:nvSpPr>
        <p:spPr>
          <a:xfrm>
            <a:off x="4267200" y="5105400"/>
            <a:ext cx="4572000" cy="1169551"/>
          </a:xfrm>
          <a:prstGeom prst="rect">
            <a:avLst/>
          </a:prstGeom>
        </p:spPr>
        <p:txBody>
          <a:bodyPr>
            <a:spAutoFit/>
          </a:bodyPr>
          <a:lstStyle/>
          <a:p>
            <a:pPr algn="l"/>
            <a:r>
              <a:rPr lang="en-US" sz="1400" dirty="0"/>
              <a:t>United States Guam International Airport and the Office received one claiming to be a wealthy Saudi Arabia an email such as Osama bin Laden, threats to the airport after biochemical attacks in public places such as Guam remain on high alert.</a:t>
            </a:r>
            <a:endParaRPr lang="en-US" sz="1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en-US" smtClean="0"/>
              <a:t>Translation</a:t>
            </a:r>
            <a:endParaRPr lang="en-US" dirty="0"/>
          </a:p>
        </p:txBody>
      </p:sp>
      <p:sp>
        <p:nvSpPr>
          <p:cNvPr id="20" name="Content Placeholder 19"/>
          <p:cNvSpPr>
            <a:spLocks noGrp="1"/>
          </p:cNvSpPr>
          <p:nvPr>
            <p:ph idx="1"/>
          </p:nvPr>
        </p:nvSpPr>
        <p:spPr>
          <a:xfrm>
            <a:off x="457200" y="2362201"/>
            <a:ext cx="8229600" cy="2819400"/>
          </a:xfrm>
        </p:spPr>
        <p:txBody>
          <a:bodyPr/>
          <a:lstStyle/>
          <a:p>
            <a:r>
              <a:rPr lang="en-US" dirty="0" smtClean="0"/>
              <a:t>Let’s assume we have a translation model and a language model</a:t>
            </a:r>
          </a:p>
          <a:p>
            <a:r>
              <a:rPr lang="en-US" dirty="0" smtClean="0"/>
              <a:t>Given a foreign sentence, what question do we want to ask to translate that sentence into English?</a:t>
            </a:r>
            <a:endParaRPr lang="en-US" dirty="0"/>
          </a:p>
        </p:txBody>
      </p:sp>
      <p:sp>
        <p:nvSpPr>
          <p:cNvPr id="17"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3234" name="Object 2"/>
          <p:cNvGraphicFramePr>
            <a:graphicFrameLocks noChangeAspect="1"/>
          </p:cNvGraphicFramePr>
          <p:nvPr/>
        </p:nvGraphicFramePr>
        <p:xfrm>
          <a:off x="2286000" y="1600200"/>
          <a:ext cx="4076700" cy="533400"/>
        </p:xfrm>
        <a:graphic>
          <a:graphicData uri="http://schemas.openxmlformats.org/presentationml/2006/ole">
            <mc:AlternateContent xmlns:mc="http://schemas.openxmlformats.org/markup-compatibility/2006">
              <mc:Choice xmlns:v="urn:schemas-microsoft-com:vml" Requires="v">
                <p:oleObj spid="_x0000_s863265" name="Equation" r:id="rId4" imgW="1358900" imgH="177800" progId="Equation.3">
                  <p:embed/>
                </p:oleObj>
              </mc:Choice>
              <mc:Fallback>
                <p:oleObj name="Equation" r:id="rId4" imgW="13589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600200"/>
                        <a:ext cx="4076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3235" name="Object 3"/>
          <p:cNvGraphicFramePr>
            <a:graphicFrameLocks noChangeAspect="1"/>
          </p:cNvGraphicFramePr>
          <p:nvPr/>
        </p:nvGraphicFramePr>
        <p:xfrm>
          <a:off x="1600200" y="5486400"/>
          <a:ext cx="5715000" cy="533400"/>
        </p:xfrm>
        <a:graphic>
          <a:graphicData uri="http://schemas.openxmlformats.org/presentationml/2006/ole">
            <mc:AlternateContent xmlns:mc="http://schemas.openxmlformats.org/markup-compatibility/2006">
              <mc:Choice xmlns:v="urn:schemas-microsoft-com:vml" Requires="v">
                <p:oleObj spid="_x0000_s863266" name="Equation" r:id="rId6" imgW="1905000" imgH="177800" progId="Equation.3">
                  <p:embed/>
                </p:oleObj>
              </mc:Choice>
              <mc:Fallback>
                <p:oleObj name="Equation" r:id="rId6" imgW="1905000" imgH="177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486400"/>
                        <a:ext cx="571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3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ChangeArrowheads="1"/>
          </p:cNvSpPr>
          <p:nvPr/>
        </p:nvSpPr>
        <p:spPr bwMode="auto">
          <a:xfrm>
            <a:off x="4800600" y="5334000"/>
            <a:ext cx="2362200" cy="13716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59" name="Rectangle 3"/>
          <p:cNvSpPr>
            <a:spLocks noGrp="1" noChangeArrowheads="1"/>
          </p:cNvSpPr>
          <p:nvPr>
            <p:ph type="title"/>
          </p:nvPr>
        </p:nvSpPr>
        <p:spPr>
          <a:xfrm>
            <a:off x="457200" y="0"/>
            <a:ext cx="8229600" cy="1143000"/>
          </a:xfrm>
        </p:spPr>
        <p:txBody>
          <a:bodyPr/>
          <a:lstStyle/>
          <a:p>
            <a:r>
              <a:rPr lang="en-US"/>
              <a:t>Statistical MT Overview</a:t>
            </a:r>
          </a:p>
        </p:txBody>
      </p:sp>
      <p:sp>
        <p:nvSpPr>
          <p:cNvPr id="838660" name="AutoShape 4"/>
          <p:cNvSpPr>
            <a:spLocks noChangeArrowheads="1"/>
          </p:cNvSpPr>
          <p:nvPr/>
        </p:nvSpPr>
        <p:spPr bwMode="auto">
          <a:xfrm>
            <a:off x="2286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61" name="AutoShape 5"/>
          <p:cNvSpPr>
            <a:spLocks noChangeArrowheads="1"/>
          </p:cNvSpPr>
          <p:nvPr/>
        </p:nvSpPr>
        <p:spPr bwMode="auto">
          <a:xfrm>
            <a:off x="7620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62" name="Text Box 6"/>
          <p:cNvSpPr txBox="1">
            <a:spLocks noChangeArrowheads="1"/>
          </p:cNvSpPr>
          <p:nvPr/>
        </p:nvSpPr>
        <p:spPr bwMode="auto">
          <a:xfrm>
            <a:off x="-152400" y="18288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Bilingual data</a:t>
            </a:r>
          </a:p>
        </p:txBody>
      </p:sp>
      <p:sp>
        <p:nvSpPr>
          <p:cNvPr id="838663" name="Line 7"/>
          <p:cNvSpPr>
            <a:spLocks noChangeShapeType="1"/>
          </p:cNvSpPr>
          <p:nvPr/>
        </p:nvSpPr>
        <p:spPr bwMode="auto">
          <a:xfrm>
            <a:off x="1676400" y="2667000"/>
            <a:ext cx="685800" cy="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838664" name="Line 8"/>
          <p:cNvSpPr>
            <a:spLocks noChangeShapeType="1"/>
          </p:cNvSpPr>
          <p:nvPr/>
        </p:nvSpPr>
        <p:spPr bwMode="auto">
          <a:xfrm>
            <a:off x="2743200" y="2286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5" name="Line 9"/>
          <p:cNvSpPr>
            <a:spLocks noChangeShapeType="1"/>
          </p:cNvSpPr>
          <p:nvPr/>
        </p:nvSpPr>
        <p:spPr bwMode="auto">
          <a:xfrm>
            <a:off x="3276600" y="2286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6" name="Line 10"/>
          <p:cNvSpPr>
            <a:spLocks noChangeShapeType="1"/>
          </p:cNvSpPr>
          <p:nvPr/>
        </p:nvSpPr>
        <p:spPr bwMode="auto">
          <a:xfrm>
            <a:off x="2743200" y="2362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7" name="Line 11"/>
          <p:cNvSpPr>
            <a:spLocks noChangeShapeType="1"/>
          </p:cNvSpPr>
          <p:nvPr/>
        </p:nvSpPr>
        <p:spPr bwMode="auto">
          <a:xfrm>
            <a:off x="3276600" y="2362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8" name="Line 12"/>
          <p:cNvSpPr>
            <a:spLocks noChangeShapeType="1"/>
          </p:cNvSpPr>
          <p:nvPr/>
        </p:nvSpPr>
        <p:spPr bwMode="auto">
          <a:xfrm>
            <a:off x="2743200" y="2438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9" name="Line 13"/>
          <p:cNvSpPr>
            <a:spLocks noChangeShapeType="1"/>
          </p:cNvSpPr>
          <p:nvPr/>
        </p:nvSpPr>
        <p:spPr bwMode="auto">
          <a:xfrm>
            <a:off x="3276600" y="2438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0" name="Line 14"/>
          <p:cNvSpPr>
            <a:spLocks noChangeShapeType="1"/>
          </p:cNvSpPr>
          <p:nvPr/>
        </p:nvSpPr>
        <p:spPr bwMode="auto">
          <a:xfrm>
            <a:off x="2743200" y="25146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1" name="Line 15"/>
          <p:cNvSpPr>
            <a:spLocks noChangeShapeType="1"/>
          </p:cNvSpPr>
          <p:nvPr/>
        </p:nvSpPr>
        <p:spPr bwMode="auto">
          <a:xfrm>
            <a:off x="3276600" y="25146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2" name="Line 16"/>
          <p:cNvSpPr>
            <a:spLocks noChangeShapeType="1"/>
          </p:cNvSpPr>
          <p:nvPr/>
        </p:nvSpPr>
        <p:spPr bwMode="auto">
          <a:xfrm>
            <a:off x="2743200" y="25908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3" name="Line 17"/>
          <p:cNvSpPr>
            <a:spLocks noChangeShapeType="1"/>
          </p:cNvSpPr>
          <p:nvPr/>
        </p:nvSpPr>
        <p:spPr bwMode="auto">
          <a:xfrm>
            <a:off x="3276600" y="25908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4" name="Line 18"/>
          <p:cNvSpPr>
            <a:spLocks noChangeShapeType="1"/>
          </p:cNvSpPr>
          <p:nvPr/>
        </p:nvSpPr>
        <p:spPr bwMode="auto">
          <a:xfrm>
            <a:off x="2743200" y="2667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5" name="Line 19"/>
          <p:cNvSpPr>
            <a:spLocks noChangeShapeType="1"/>
          </p:cNvSpPr>
          <p:nvPr/>
        </p:nvSpPr>
        <p:spPr bwMode="auto">
          <a:xfrm>
            <a:off x="3276600" y="2667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6" name="Line 20"/>
          <p:cNvSpPr>
            <a:spLocks noChangeShapeType="1"/>
          </p:cNvSpPr>
          <p:nvPr/>
        </p:nvSpPr>
        <p:spPr bwMode="auto">
          <a:xfrm>
            <a:off x="2743200" y="2743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7" name="Line 21"/>
          <p:cNvSpPr>
            <a:spLocks noChangeShapeType="1"/>
          </p:cNvSpPr>
          <p:nvPr/>
        </p:nvSpPr>
        <p:spPr bwMode="auto">
          <a:xfrm>
            <a:off x="3276600" y="2743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8" name="Line 22"/>
          <p:cNvSpPr>
            <a:spLocks noChangeShapeType="1"/>
          </p:cNvSpPr>
          <p:nvPr/>
        </p:nvSpPr>
        <p:spPr bwMode="auto">
          <a:xfrm>
            <a:off x="2743200" y="2819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9" name="Line 23"/>
          <p:cNvSpPr>
            <a:spLocks noChangeShapeType="1"/>
          </p:cNvSpPr>
          <p:nvPr/>
        </p:nvSpPr>
        <p:spPr bwMode="auto">
          <a:xfrm>
            <a:off x="3276600" y="2819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80" name="Text Box 24"/>
          <p:cNvSpPr txBox="1">
            <a:spLocks noChangeArrowheads="1"/>
          </p:cNvSpPr>
          <p:nvPr/>
        </p:nvSpPr>
        <p:spPr bwMode="auto">
          <a:xfrm>
            <a:off x="1143000" y="2895600"/>
            <a:ext cx="1676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preprocessing</a:t>
            </a:r>
          </a:p>
        </p:txBody>
      </p:sp>
      <p:sp>
        <p:nvSpPr>
          <p:cNvPr id="838681" name="Text Box 25"/>
          <p:cNvSpPr txBox="1">
            <a:spLocks noChangeArrowheads="1"/>
          </p:cNvSpPr>
          <p:nvPr/>
        </p:nvSpPr>
        <p:spPr bwMode="auto">
          <a:xfrm>
            <a:off x="2286000" y="1600200"/>
            <a:ext cx="1981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“nice” fragment aligned data</a:t>
            </a:r>
          </a:p>
        </p:txBody>
      </p:sp>
      <p:sp>
        <p:nvSpPr>
          <p:cNvPr id="838682" name="Rectangle 26"/>
          <p:cNvSpPr>
            <a:spLocks noChangeArrowheads="1"/>
          </p:cNvSpPr>
          <p:nvPr/>
        </p:nvSpPr>
        <p:spPr bwMode="auto">
          <a:xfrm>
            <a:off x="5029200" y="1981200"/>
            <a:ext cx="1828800" cy="28194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838683" name="Text Box 27"/>
          <p:cNvSpPr txBox="1">
            <a:spLocks noChangeArrowheads="1"/>
          </p:cNvSpPr>
          <p:nvPr/>
        </p:nvSpPr>
        <p:spPr bwMode="auto">
          <a:xfrm>
            <a:off x="5257800" y="2286000"/>
            <a:ext cx="1371600" cy="650875"/>
          </a:xfrm>
          <a:prstGeom prst="rect">
            <a:avLst/>
          </a:prstGeom>
          <a:noFill/>
          <a:ln w="9525">
            <a:solidFill>
              <a:schemeClr val="tx1"/>
            </a:solidFill>
            <a:miter lim="800000"/>
            <a:headEnd/>
            <a:tailEnd/>
          </a:ln>
          <a:effectLst/>
        </p:spPr>
        <p:txBody>
          <a:bodyPr>
            <a:prstTxWarp prst="textNoShape">
              <a:avLst/>
            </a:prstTxWarp>
            <a:spAutoFit/>
          </a:bodyPr>
          <a:lstStyle/>
          <a:p>
            <a:pPr>
              <a:spcBef>
                <a:spcPct val="50000"/>
              </a:spcBef>
            </a:pPr>
            <a:r>
              <a:rPr lang="en-US"/>
              <a:t>Translation model</a:t>
            </a:r>
          </a:p>
        </p:txBody>
      </p:sp>
      <p:sp>
        <p:nvSpPr>
          <p:cNvPr id="838684" name="Text Box 28"/>
          <p:cNvSpPr txBox="1">
            <a:spLocks noChangeArrowheads="1"/>
          </p:cNvSpPr>
          <p:nvPr/>
        </p:nvSpPr>
        <p:spPr bwMode="auto">
          <a:xfrm>
            <a:off x="3962400" y="1066800"/>
            <a:ext cx="1143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FF0000"/>
                </a:solidFill>
              </a:rPr>
              <a:t>training</a:t>
            </a:r>
          </a:p>
        </p:txBody>
      </p:sp>
      <p:sp>
        <p:nvSpPr>
          <p:cNvPr id="838685" name="AutoShape 29"/>
          <p:cNvSpPr>
            <a:spLocks noChangeArrowheads="1"/>
          </p:cNvSpPr>
          <p:nvPr/>
        </p:nvSpPr>
        <p:spPr bwMode="auto">
          <a:xfrm>
            <a:off x="2743200" y="40386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86" name="Text Box 30"/>
          <p:cNvSpPr txBox="1">
            <a:spLocks noChangeArrowheads="1"/>
          </p:cNvSpPr>
          <p:nvPr/>
        </p:nvSpPr>
        <p:spPr bwMode="auto">
          <a:xfrm>
            <a:off x="1524000" y="35052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monolingual data</a:t>
            </a:r>
          </a:p>
        </p:txBody>
      </p:sp>
      <p:sp>
        <p:nvSpPr>
          <p:cNvPr id="838687" name="Text Box 31"/>
          <p:cNvSpPr txBox="1">
            <a:spLocks noChangeArrowheads="1"/>
          </p:cNvSpPr>
          <p:nvPr/>
        </p:nvSpPr>
        <p:spPr bwMode="auto">
          <a:xfrm>
            <a:off x="5257800" y="3810000"/>
            <a:ext cx="1371600" cy="650875"/>
          </a:xfrm>
          <a:prstGeom prst="rect">
            <a:avLst/>
          </a:prstGeom>
          <a:noFill/>
          <a:ln w="9525">
            <a:solidFill>
              <a:schemeClr val="tx1"/>
            </a:solidFill>
            <a:miter lim="800000"/>
            <a:headEnd/>
            <a:tailEnd/>
          </a:ln>
          <a:effectLst/>
        </p:spPr>
        <p:txBody>
          <a:bodyPr>
            <a:prstTxWarp prst="textNoShape">
              <a:avLst/>
            </a:prstTxWarp>
            <a:spAutoFit/>
          </a:bodyPr>
          <a:lstStyle/>
          <a:p>
            <a:pPr>
              <a:spcBef>
                <a:spcPct val="50000"/>
              </a:spcBef>
            </a:pPr>
            <a:r>
              <a:rPr lang="en-US"/>
              <a:t>Language model</a:t>
            </a:r>
          </a:p>
        </p:txBody>
      </p:sp>
      <p:sp>
        <p:nvSpPr>
          <p:cNvPr id="838688" name="Text Box 32"/>
          <p:cNvSpPr txBox="1">
            <a:spLocks noChangeArrowheads="1"/>
          </p:cNvSpPr>
          <p:nvPr/>
        </p:nvSpPr>
        <p:spPr bwMode="auto">
          <a:xfrm>
            <a:off x="5257800" y="1295400"/>
            <a:ext cx="1447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learned parameters</a:t>
            </a:r>
          </a:p>
        </p:txBody>
      </p:sp>
      <p:sp>
        <p:nvSpPr>
          <p:cNvPr id="838689" name="Line 33"/>
          <p:cNvSpPr>
            <a:spLocks noChangeShapeType="1"/>
          </p:cNvSpPr>
          <p:nvPr/>
        </p:nvSpPr>
        <p:spPr bwMode="auto">
          <a:xfrm>
            <a:off x="457200" y="5029200"/>
            <a:ext cx="83820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838690" name="Text Box 34"/>
          <p:cNvSpPr txBox="1">
            <a:spLocks noChangeArrowheads="1"/>
          </p:cNvSpPr>
          <p:nvPr/>
        </p:nvSpPr>
        <p:spPr bwMode="auto">
          <a:xfrm>
            <a:off x="28194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Foreign sentence</a:t>
            </a:r>
          </a:p>
        </p:txBody>
      </p:sp>
      <p:sp>
        <p:nvSpPr>
          <p:cNvPr id="838691" name="Text Box 35"/>
          <p:cNvSpPr txBox="1">
            <a:spLocks noChangeArrowheads="1"/>
          </p:cNvSpPr>
          <p:nvPr/>
        </p:nvSpPr>
        <p:spPr bwMode="auto">
          <a:xfrm>
            <a:off x="609600" y="5638800"/>
            <a:ext cx="1752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chemeClr val="accent2"/>
                </a:solidFill>
              </a:rPr>
              <a:t>Translation</a:t>
            </a:r>
          </a:p>
        </p:txBody>
      </p:sp>
      <p:sp>
        <p:nvSpPr>
          <p:cNvPr id="838692" name="Line 36"/>
          <p:cNvSpPr>
            <a:spLocks noChangeShapeType="1"/>
          </p:cNvSpPr>
          <p:nvPr/>
        </p:nvSpPr>
        <p:spPr bwMode="auto">
          <a:xfrm>
            <a:off x="4191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38693" name="Line 37"/>
          <p:cNvSpPr>
            <a:spLocks noChangeShapeType="1"/>
          </p:cNvSpPr>
          <p:nvPr/>
        </p:nvSpPr>
        <p:spPr bwMode="auto">
          <a:xfrm>
            <a:off x="5943600" y="4800600"/>
            <a:ext cx="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38694" name="Text Box 38"/>
          <p:cNvSpPr txBox="1">
            <a:spLocks noChangeArrowheads="1"/>
          </p:cNvSpPr>
          <p:nvPr/>
        </p:nvSpPr>
        <p:spPr bwMode="auto">
          <a:xfrm>
            <a:off x="4876800" y="5410200"/>
            <a:ext cx="2209800" cy="1220788"/>
          </a:xfrm>
          <a:prstGeom prst="rect">
            <a:avLst/>
          </a:prstGeom>
          <a:noFill/>
          <a:ln w="3175">
            <a:solidFill>
              <a:schemeClr val="tx1"/>
            </a:solidFill>
            <a:miter lim="800000"/>
            <a:headEnd/>
            <a:tailEnd/>
          </a:ln>
          <a:effectLst/>
        </p:spPr>
        <p:txBody>
          <a:bodyPr>
            <a:prstTxWarp prst="textNoShape">
              <a:avLst/>
            </a:prstTxWarp>
            <a:spAutoFit/>
          </a:bodyPr>
          <a:lstStyle/>
          <a:p>
            <a:pPr>
              <a:spcBef>
                <a:spcPct val="50000"/>
              </a:spcBef>
            </a:pPr>
            <a:r>
              <a:rPr lang="en-US"/>
              <a:t>Decoder </a:t>
            </a:r>
            <a:br>
              <a:rPr lang="en-US"/>
            </a:br>
            <a:r>
              <a:rPr lang="en-US" sz="1400"/>
              <a:t>(what English sentence is most probable given foreign sentence with learned models)</a:t>
            </a:r>
          </a:p>
        </p:txBody>
      </p:sp>
      <p:sp>
        <p:nvSpPr>
          <p:cNvPr id="838695" name="Rectangle 39"/>
          <p:cNvSpPr>
            <a:spLocks noChangeArrowheads="1"/>
          </p:cNvSpPr>
          <p:nvPr/>
        </p:nvSpPr>
        <p:spPr bwMode="auto">
          <a:xfrm>
            <a:off x="5181600" y="3733800"/>
            <a:ext cx="1524000" cy="838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96" name="Rectangle 40"/>
          <p:cNvSpPr>
            <a:spLocks noChangeArrowheads="1"/>
          </p:cNvSpPr>
          <p:nvPr/>
        </p:nvSpPr>
        <p:spPr bwMode="auto">
          <a:xfrm>
            <a:off x="5181600" y="2209800"/>
            <a:ext cx="1524000" cy="838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97" name="Line 41"/>
          <p:cNvSpPr>
            <a:spLocks noChangeShapeType="1"/>
          </p:cNvSpPr>
          <p:nvPr/>
        </p:nvSpPr>
        <p:spPr bwMode="auto">
          <a:xfrm>
            <a:off x="3886200" y="2590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38698" name="Line 42"/>
          <p:cNvSpPr>
            <a:spLocks noChangeShapeType="1"/>
          </p:cNvSpPr>
          <p:nvPr/>
        </p:nvSpPr>
        <p:spPr bwMode="auto">
          <a:xfrm>
            <a:off x="3886200" y="4114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914400"/>
            <a:ext cx="8686800" cy="5715000"/>
          </a:xfrm>
        </p:spPr>
        <p:txBody>
          <a:bodyPr/>
          <a:lstStyle/>
          <a:p>
            <a:pPr>
              <a:lnSpc>
                <a:spcPct val="90000"/>
              </a:lnSpc>
            </a:pPr>
            <a:r>
              <a:rPr lang="en-US" sz="2400" dirty="0" smtClean="0"/>
              <a:t>Preprocessing</a:t>
            </a:r>
          </a:p>
          <a:p>
            <a:pPr lvl="1">
              <a:lnSpc>
                <a:spcPct val="90000"/>
              </a:lnSpc>
            </a:pPr>
            <a:r>
              <a:rPr lang="en-US" sz="2000" dirty="0" smtClean="0"/>
              <a:t>How do we get aligned bilingual text?</a:t>
            </a:r>
          </a:p>
          <a:p>
            <a:pPr lvl="1">
              <a:lnSpc>
                <a:spcPct val="90000"/>
              </a:lnSpc>
            </a:pPr>
            <a:r>
              <a:rPr lang="en-US" sz="2000" dirty="0" smtClean="0"/>
              <a:t>Tokenization</a:t>
            </a:r>
          </a:p>
          <a:p>
            <a:pPr lvl="1">
              <a:lnSpc>
                <a:spcPct val="90000"/>
              </a:lnSpc>
            </a:pPr>
            <a:r>
              <a:rPr lang="en-US" sz="2000" dirty="0" smtClean="0"/>
              <a:t>Segmentation (document, sentence, word)</a:t>
            </a:r>
          </a:p>
          <a:p>
            <a:pPr>
              <a:lnSpc>
                <a:spcPct val="90000"/>
              </a:lnSpc>
            </a:pPr>
            <a:r>
              <a:rPr lang="en-US" sz="2400" dirty="0" smtClean="0"/>
              <a:t>Language modeling</a:t>
            </a:r>
          </a:p>
          <a:p>
            <a:pPr lvl="1">
              <a:lnSpc>
                <a:spcPct val="90000"/>
              </a:lnSpc>
            </a:pPr>
            <a:r>
              <a:rPr lang="en-US" sz="2000" dirty="0"/>
              <a:t>Given an English string </a:t>
            </a:r>
            <a:r>
              <a:rPr lang="en-US" sz="2000" dirty="0" err="1"/>
              <a:t>e</a:t>
            </a:r>
            <a:r>
              <a:rPr lang="en-US" sz="2000" dirty="0"/>
              <a:t>, assigns </a:t>
            </a:r>
            <a:r>
              <a:rPr lang="en-US" sz="2000" dirty="0" err="1"/>
              <a:t>P(e</a:t>
            </a:r>
            <a:r>
              <a:rPr lang="en-US" sz="2000" dirty="0"/>
              <a:t>) by </a:t>
            </a:r>
            <a:r>
              <a:rPr lang="en-US" sz="2000" dirty="0" smtClean="0"/>
              <a:t>formula</a:t>
            </a:r>
          </a:p>
          <a:p>
            <a:pPr>
              <a:lnSpc>
                <a:spcPct val="90000"/>
              </a:lnSpc>
            </a:pPr>
            <a:r>
              <a:rPr lang="en-US" sz="2400" dirty="0"/>
              <a:t>Translation </a:t>
            </a:r>
            <a:r>
              <a:rPr lang="en-US" sz="2400" dirty="0" smtClean="0"/>
              <a:t>modeling</a:t>
            </a:r>
          </a:p>
          <a:p>
            <a:pPr lvl="1">
              <a:lnSpc>
                <a:spcPct val="90000"/>
              </a:lnSpc>
            </a:pPr>
            <a:r>
              <a:rPr lang="en-US" sz="2000" dirty="0"/>
              <a:t>Given a pair of strings &lt;</a:t>
            </a:r>
            <a:r>
              <a:rPr lang="en-US" sz="2000" dirty="0" err="1"/>
              <a:t>f,e</a:t>
            </a:r>
            <a:r>
              <a:rPr lang="en-US" sz="2000" dirty="0"/>
              <a:t>&gt;, assigns </a:t>
            </a:r>
            <a:r>
              <a:rPr lang="en-US" sz="2000" dirty="0" err="1"/>
              <a:t>P(f</a:t>
            </a:r>
            <a:r>
              <a:rPr lang="en-US" sz="2000" dirty="0"/>
              <a:t> | </a:t>
            </a:r>
            <a:r>
              <a:rPr lang="en-US" sz="2000" dirty="0" err="1"/>
              <a:t>e</a:t>
            </a:r>
            <a:r>
              <a:rPr lang="en-US" sz="2000" dirty="0"/>
              <a:t>) by </a:t>
            </a:r>
            <a:r>
              <a:rPr lang="en-US" sz="2000" dirty="0" smtClean="0"/>
              <a:t>formula</a:t>
            </a:r>
          </a:p>
          <a:p>
            <a:pPr>
              <a:lnSpc>
                <a:spcPct val="90000"/>
              </a:lnSpc>
            </a:pPr>
            <a:r>
              <a:rPr lang="en-US" sz="2400" dirty="0" smtClean="0"/>
              <a:t>Decoding</a:t>
            </a:r>
          </a:p>
          <a:p>
            <a:pPr lvl="1">
              <a:lnSpc>
                <a:spcPct val="90000"/>
              </a:lnSpc>
            </a:pPr>
            <a:r>
              <a:rPr lang="en-US" sz="2000" dirty="0"/>
              <a:t>Given a language model, a translation model, and a new sentence </a:t>
            </a:r>
            <a:r>
              <a:rPr lang="en-US" sz="2000" dirty="0" err="1"/>
              <a:t>f</a:t>
            </a:r>
            <a:r>
              <a:rPr lang="en-US" sz="2000" dirty="0"/>
              <a:t> … find translation </a:t>
            </a:r>
            <a:r>
              <a:rPr lang="en-US" sz="2000" dirty="0" err="1"/>
              <a:t>e</a:t>
            </a:r>
            <a:r>
              <a:rPr lang="en-US" sz="2000" dirty="0"/>
              <a:t> maximizing </a:t>
            </a:r>
            <a:r>
              <a:rPr lang="en-US" sz="2000" dirty="0" err="1"/>
              <a:t>P(e</a:t>
            </a:r>
            <a:r>
              <a:rPr lang="en-US" sz="2000" dirty="0"/>
              <a:t>) * </a:t>
            </a:r>
            <a:r>
              <a:rPr lang="en-US" sz="2000" dirty="0" err="1"/>
              <a:t>P(f</a:t>
            </a:r>
            <a:r>
              <a:rPr lang="en-US" sz="2000" dirty="0"/>
              <a:t> | </a:t>
            </a:r>
            <a:r>
              <a:rPr lang="en-US" sz="2000" dirty="0" err="1"/>
              <a:t>e</a:t>
            </a:r>
            <a:r>
              <a:rPr lang="en-US" sz="2000" dirty="0" smtClean="0"/>
              <a:t>)</a:t>
            </a:r>
          </a:p>
          <a:p>
            <a:pPr>
              <a:lnSpc>
                <a:spcPct val="90000"/>
              </a:lnSpc>
            </a:pPr>
            <a:r>
              <a:rPr lang="en-US" sz="2400" dirty="0" smtClean="0"/>
              <a:t>Parameter optimization</a:t>
            </a:r>
          </a:p>
          <a:p>
            <a:pPr lvl="1">
              <a:lnSpc>
                <a:spcPct val="90000"/>
              </a:lnSpc>
            </a:pPr>
            <a:r>
              <a:rPr lang="en-US" sz="2000" dirty="0" smtClean="0"/>
              <a:t>Given a model with multiple feature functions, how are they related?  What are the optimal </a:t>
            </a:r>
            <a:r>
              <a:rPr lang="en-US" sz="2000" dirty="0" err="1" smtClean="0"/>
              <a:t>paraeters</a:t>
            </a:r>
            <a:r>
              <a:rPr lang="en-US" sz="2000" dirty="0" smtClean="0"/>
              <a:t>?</a:t>
            </a:r>
          </a:p>
          <a:p>
            <a:pPr>
              <a:lnSpc>
                <a:spcPct val="90000"/>
              </a:lnSpc>
            </a:pPr>
            <a:r>
              <a:rPr lang="en-US" sz="2400" dirty="0" smtClean="0"/>
              <a:t>Evaluation</a:t>
            </a:r>
          </a:p>
          <a:p>
            <a:pPr lvl="1">
              <a:lnSpc>
                <a:spcPct val="90000"/>
              </a:lnSpc>
            </a:pPr>
            <a:r>
              <a:rPr lang="en-US" sz="2000" dirty="0" smtClean="0"/>
              <a:t>How well is a system doing?  How can we compare two systems?</a:t>
            </a:r>
          </a:p>
          <a:p>
            <a:pPr lvl="1">
              <a:lnSpc>
                <a:spcPct val="90000"/>
              </a:lnSpc>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19350" y="2438400"/>
            <a:ext cx="4305300" cy="198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t>Preprocessing</a:t>
            </a:r>
          </a:p>
          <a:p>
            <a:pPr>
              <a:lnSpc>
                <a:spcPct val="90000"/>
              </a:lnSpc>
            </a:pPr>
            <a:r>
              <a:rPr lang="en-US" sz="3600" dirty="0" smtClean="0">
                <a:solidFill>
                  <a:schemeClr val="bg2">
                    <a:lumMod val="60000"/>
                    <a:lumOff val="40000"/>
                  </a:schemeClr>
                </a:solidFill>
              </a:rPr>
              <a:t>Language modeling</a:t>
            </a:r>
          </a:p>
          <a:p>
            <a:pPr>
              <a:lnSpc>
                <a:spcPct val="90000"/>
              </a:lnSpc>
            </a:pPr>
            <a:r>
              <a:rPr lang="en-US" sz="3600" dirty="0" smtClean="0">
                <a:solidFill>
                  <a:schemeClr val="bg2">
                    <a:lumMod val="60000"/>
                    <a:lumOff val="40000"/>
                  </a:schemeClr>
                </a:solidFill>
              </a:rPr>
              <a:t>Translation modeling</a:t>
            </a:r>
          </a:p>
          <a:p>
            <a:pPr>
              <a:lnSpc>
                <a:spcPct val="90000"/>
              </a:lnSpc>
            </a:pPr>
            <a:r>
              <a:rPr lang="en-US" sz="3600" dirty="0" smtClean="0">
                <a:solidFill>
                  <a:schemeClr val="bg2">
                    <a:lumMod val="60000"/>
                    <a:lumOff val="40000"/>
                  </a:schemeClr>
                </a:solidFill>
              </a:rPr>
              <a:t>Decoding</a:t>
            </a:r>
          </a:p>
          <a:p>
            <a:pPr>
              <a:lnSpc>
                <a:spcPct val="90000"/>
              </a:lnSpc>
            </a:pPr>
            <a:r>
              <a:rPr lang="en-US" sz="3600" dirty="0" smtClean="0">
                <a:solidFill>
                  <a:schemeClr val="bg2">
                    <a:lumMod val="60000"/>
                    <a:lumOff val="40000"/>
                  </a:schemeClr>
                </a:solidFill>
              </a:rPr>
              <a:t>Parameter optimization</a:t>
            </a:r>
          </a:p>
          <a:p>
            <a:pPr>
              <a:lnSpc>
                <a:spcPct val="90000"/>
              </a:lnSpc>
            </a:pPr>
            <a:r>
              <a:rPr lang="en-US" sz="3600" dirty="0" smtClean="0">
                <a:solidFill>
                  <a:schemeClr val="bg2">
                    <a:lumMod val="60000"/>
                    <a:lumOff val="40000"/>
                  </a:schemeClr>
                </a:solidFill>
              </a:rPr>
              <a:t>Evaluation</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4" name="TextBox 3"/>
          <p:cNvSpPr txBox="1"/>
          <p:nvPr/>
        </p:nvSpPr>
        <p:spPr>
          <a:xfrm>
            <a:off x="1143000" y="2064603"/>
            <a:ext cx="6705600" cy="830997"/>
          </a:xfrm>
          <a:prstGeom prst="rect">
            <a:avLst/>
          </a:prstGeom>
          <a:noFill/>
        </p:spPr>
        <p:txBody>
          <a:bodyPr wrap="square" rtlCol="0">
            <a:spAutoFit/>
          </a:bodyPr>
          <a:lstStyle/>
          <a:p>
            <a:r>
              <a:rPr lang="en-US" sz="2400" dirty="0" smtClean="0">
                <a:solidFill>
                  <a:srgbClr val="FF0000"/>
                </a:solidFill>
              </a:rPr>
              <a:t>We want pairs of aligned sentences/text fragments.  How do we get them?</a:t>
            </a:r>
            <a:endParaRPr lang="en-US" sz="2400" dirty="0">
              <a:solidFill>
                <a:srgbClr val="FF0000"/>
              </a:solidFill>
            </a:endParaRPr>
          </a:p>
        </p:txBody>
      </p:sp>
      <p:cxnSp>
        <p:nvCxnSpPr>
          <p:cNvPr id="6" name="Straight Connector 5"/>
          <p:cNvCxnSpPr/>
          <p:nvPr/>
        </p:nvCxnSpPr>
        <p:spPr bwMode="auto">
          <a:xfrm>
            <a:off x="1676400" y="39624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7" name="Straight Connector 6"/>
          <p:cNvCxnSpPr/>
          <p:nvPr/>
        </p:nvCxnSpPr>
        <p:spPr bwMode="auto">
          <a:xfrm>
            <a:off x="4800600" y="39624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8" name="Straight Connector 7"/>
          <p:cNvCxnSpPr/>
          <p:nvPr/>
        </p:nvCxnSpPr>
        <p:spPr bwMode="auto">
          <a:xfrm>
            <a:off x="1676400" y="42672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9" name="Straight Connector 8"/>
          <p:cNvCxnSpPr/>
          <p:nvPr/>
        </p:nvCxnSpPr>
        <p:spPr bwMode="auto">
          <a:xfrm>
            <a:off x="4800600" y="42672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0" name="Straight Connector 9"/>
          <p:cNvCxnSpPr/>
          <p:nvPr/>
        </p:nvCxnSpPr>
        <p:spPr bwMode="auto">
          <a:xfrm>
            <a:off x="1676400" y="45720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1" name="Straight Connector 10"/>
          <p:cNvCxnSpPr/>
          <p:nvPr/>
        </p:nvCxnSpPr>
        <p:spPr bwMode="auto">
          <a:xfrm>
            <a:off x="4800600" y="45720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2" name="Straight Connector 11"/>
          <p:cNvCxnSpPr/>
          <p:nvPr/>
        </p:nvCxnSpPr>
        <p:spPr bwMode="auto">
          <a:xfrm>
            <a:off x="1676400" y="48768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3" name="Straight Connector 12"/>
          <p:cNvCxnSpPr/>
          <p:nvPr/>
        </p:nvCxnSpPr>
        <p:spPr bwMode="auto">
          <a:xfrm>
            <a:off x="4800600" y="48768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4" name="Straight Connector 13"/>
          <p:cNvCxnSpPr/>
          <p:nvPr/>
        </p:nvCxnSpPr>
        <p:spPr bwMode="auto">
          <a:xfrm>
            <a:off x="1676400" y="51816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5" name="Straight Connector 14"/>
          <p:cNvCxnSpPr/>
          <p:nvPr/>
        </p:nvCxnSpPr>
        <p:spPr bwMode="auto">
          <a:xfrm>
            <a:off x="4800600" y="51816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6" name="Straight Connector 15"/>
          <p:cNvCxnSpPr/>
          <p:nvPr/>
        </p:nvCxnSpPr>
        <p:spPr bwMode="auto">
          <a:xfrm>
            <a:off x="1676400" y="54864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7" name="Straight Connector 16"/>
          <p:cNvCxnSpPr/>
          <p:nvPr/>
        </p:nvCxnSpPr>
        <p:spPr bwMode="auto">
          <a:xfrm>
            <a:off x="4800600" y="54864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8" name="Straight Connector 17"/>
          <p:cNvCxnSpPr/>
          <p:nvPr/>
        </p:nvCxnSpPr>
        <p:spPr bwMode="auto">
          <a:xfrm>
            <a:off x="1676400" y="57912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9" name="Straight Connector 18"/>
          <p:cNvCxnSpPr/>
          <p:nvPr/>
        </p:nvCxnSpPr>
        <p:spPr bwMode="auto">
          <a:xfrm>
            <a:off x="4800600" y="57912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0" name="Straight Connector 19"/>
          <p:cNvCxnSpPr/>
          <p:nvPr/>
        </p:nvCxnSpPr>
        <p:spPr bwMode="auto">
          <a:xfrm>
            <a:off x="1676400" y="60960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1" name="Straight Connector 20"/>
          <p:cNvCxnSpPr/>
          <p:nvPr/>
        </p:nvCxnSpPr>
        <p:spPr bwMode="auto">
          <a:xfrm>
            <a:off x="4800600" y="60960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65590877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458200" cy="1143000"/>
          </a:xfrm>
        </p:spPr>
        <p:txBody>
          <a:bodyPr/>
          <a:lstStyle/>
          <a:p>
            <a:r>
              <a:rPr lang="en-US"/>
              <a:t>From No Data to Sentence Pairs</a:t>
            </a:r>
          </a:p>
        </p:txBody>
      </p:sp>
      <p:sp>
        <p:nvSpPr>
          <p:cNvPr id="197635" name="Rectangle 3"/>
          <p:cNvSpPr>
            <a:spLocks noGrp="1" noChangeArrowheads="1"/>
          </p:cNvSpPr>
          <p:nvPr>
            <p:ph type="body" idx="1"/>
          </p:nvPr>
        </p:nvSpPr>
        <p:spPr>
          <a:xfrm>
            <a:off x="228600" y="1600200"/>
            <a:ext cx="8686800" cy="5029200"/>
          </a:xfrm>
        </p:spPr>
        <p:txBody>
          <a:bodyPr/>
          <a:lstStyle/>
          <a:p>
            <a:pPr>
              <a:lnSpc>
                <a:spcPct val="90000"/>
              </a:lnSpc>
            </a:pPr>
            <a:r>
              <a:rPr lang="en-US" sz="2800" dirty="0">
                <a:solidFill>
                  <a:srgbClr val="222268"/>
                </a:solidFill>
              </a:rPr>
              <a:t>Easy </a:t>
            </a:r>
            <a:r>
              <a:rPr lang="en-US" sz="2800" dirty="0" smtClean="0">
                <a:solidFill>
                  <a:srgbClr val="222268"/>
                </a:solidFill>
              </a:rPr>
              <a:t>way 1</a:t>
            </a:r>
            <a:r>
              <a:rPr lang="en-US" sz="2800" dirty="0" smtClean="0">
                <a:solidFill>
                  <a:schemeClr val="accent6"/>
                </a:solidFill>
              </a:rPr>
              <a:t>: </a:t>
            </a:r>
            <a:r>
              <a:rPr lang="en-US" sz="2800" dirty="0"/>
              <a:t>Linguistic Data Consortium (LDC)</a:t>
            </a:r>
          </a:p>
          <a:p>
            <a:pPr>
              <a:lnSpc>
                <a:spcPct val="90000"/>
              </a:lnSpc>
            </a:pPr>
            <a:r>
              <a:rPr lang="en-US" sz="2800" dirty="0" smtClean="0">
                <a:solidFill>
                  <a:schemeClr val="accent6">
                    <a:lumMod val="75000"/>
                  </a:schemeClr>
                </a:solidFill>
              </a:rPr>
              <a:t>Easy way 2</a:t>
            </a:r>
            <a:r>
              <a:rPr lang="en-US" sz="2800" dirty="0" smtClean="0"/>
              <a:t>:  </a:t>
            </a:r>
            <a:r>
              <a:rPr lang="en-US" sz="2800" dirty="0"/>
              <a:t>pay $$$</a:t>
            </a:r>
          </a:p>
          <a:p>
            <a:pPr lvl="1">
              <a:lnSpc>
                <a:spcPct val="90000"/>
              </a:lnSpc>
            </a:pPr>
            <a:r>
              <a:rPr lang="en-US" sz="2400" dirty="0"/>
              <a:t>Suppose one billion words of parallel data were sufficient</a:t>
            </a:r>
          </a:p>
          <a:p>
            <a:pPr lvl="1">
              <a:lnSpc>
                <a:spcPct val="90000"/>
              </a:lnSpc>
            </a:pPr>
            <a:r>
              <a:rPr lang="en-US" sz="2400" dirty="0"/>
              <a:t>At 20 cents/word, that’s $200 million</a:t>
            </a:r>
          </a:p>
          <a:p>
            <a:pPr>
              <a:lnSpc>
                <a:spcPct val="90000"/>
              </a:lnSpc>
            </a:pPr>
            <a:r>
              <a:rPr lang="en-US" sz="2800" dirty="0" smtClean="0">
                <a:solidFill>
                  <a:srgbClr val="222268"/>
                </a:solidFill>
              </a:rPr>
              <a:t>Hard way</a:t>
            </a:r>
            <a:r>
              <a:rPr lang="en-US" sz="2800" dirty="0" smtClean="0"/>
              <a:t>: </a:t>
            </a:r>
            <a:r>
              <a:rPr lang="en-US" sz="2800" dirty="0"/>
              <a:t>Find it, and then earn it!</a:t>
            </a:r>
          </a:p>
          <a:p>
            <a:pPr lvl="1">
              <a:lnSpc>
                <a:spcPct val="90000"/>
              </a:lnSpc>
            </a:pPr>
            <a:r>
              <a:rPr lang="en-US" sz="2400" dirty="0"/>
              <a:t>De-formatting</a:t>
            </a:r>
          </a:p>
          <a:p>
            <a:pPr lvl="1">
              <a:lnSpc>
                <a:spcPct val="90000"/>
              </a:lnSpc>
            </a:pPr>
            <a:r>
              <a:rPr lang="en-US" sz="2400" dirty="0"/>
              <a:t>Remove strange characters</a:t>
            </a:r>
          </a:p>
          <a:p>
            <a:pPr lvl="1">
              <a:lnSpc>
                <a:spcPct val="90000"/>
              </a:lnSpc>
            </a:pPr>
            <a:r>
              <a:rPr lang="en-US" sz="2400" dirty="0"/>
              <a:t>Character code conversion</a:t>
            </a:r>
          </a:p>
          <a:p>
            <a:pPr lvl="1">
              <a:lnSpc>
                <a:spcPct val="90000"/>
              </a:lnSpc>
            </a:pPr>
            <a:r>
              <a:rPr lang="en-US" sz="2400" b="1" dirty="0"/>
              <a:t>Document alignment</a:t>
            </a:r>
          </a:p>
          <a:p>
            <a:pPr lvl="1">
              <a:lnSpc>
                <a:spcPct val="90000"/>
              </a:lnSpc>
            </a:pPr>
            <a:r>
              <a:rPr lang="en-US" sz="2400" b="1" dirty="0"/>
              <a:t>Sentence alignment</a:t>
            </a:r>
          </a:p>
          <a:p>
            <a:pPr lvl="1">
              <a:lnSpc>
                <a:spcPct val="90000"/>
              </a:lnSpc>
            </a:pPr>
            <a:r>
              <a:rPr lang="en-US" sz="2400" b="1" dirty="0"/>
              <a:t>Tokenization (also called Segmentation)</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en-US" sz="4000"/>
              <a:t>If you don’t get the characters right…</a:t>
            </a:r>
          </a:p>
        </p:txBody>
      </p:sp>
      <p:pic>
        <p:nvPicPr>
          <p:cNvPr id="401412" name="Picture 4" descr="google_jp"/>
          <p:cNvPicPr>
            <a:picLocks noGrp="1" noChangeAspect="1" noChangeArrowheads="1"/>
          </p:cNvPicPr>
          <p:nvPr>
            <p:ph idx="1"/>
          </p:nvPr>
        </p:nvPicPr>
        <p:blipFill>
          <a:blip r:embed="rId3"/>
          <a:srcRect/>
          <a:stretch>
            <a:fillRect/>
          </a:stretch>
        </p:blipFill>
        <p:spPr>
          <a:xfrm>
            <a:off x="1143000" y="1676400"/>
            <a:ext cx="6934200" cy="4522788"/>
          </a:xfrm>
          <a:noFill/>
          <a:ln/>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Rectangle 4"/>
          <p:cNvSpPr>
            <a:spLocks noChangeArrowheads="1"/>
          </p:cNvSpPr>
          <p:nvPr/>
        </p:nvSpPr>
        <p:spPr bwMode="auto">
          <a:xfrm>
            <a:off x="684212" y="609600"/>
            <a:ext cx="5624513" cy="381000"/>
          </a:xfrm>
          <a:prstGeom prst="rect">
            <a:avLst/>
          </a:prstGeom>
          <a:noFill/>
          <a:ln w="9525">
            <a:noFill/>
            <a:miter lim="800000"/>
            <a:headEnd/>
            <a:tailEnd/>
          </a:ln>
          <a:effectLst/>
        </p:spPr>
        <p:txBody>
          <a:bodyPr wrap="none" anchor="ctr">
            <a:prstTxWarp prst="textNoShape">
              <a:avLst/>
            </a:prstTxWarp>
            <a:spAutoFit/>
          </a:bodyPr>
          <a:lstStyle/>
          <a:p>
            <a:pPr algn="l"/>
            <a:r>
              <a:rPr lang="en-US" sz="1900" b="1"/>
              <a:t>ISO-8859-2 (Latin2)</a:t>
            </a:r>
            <a:r>
              <a:rPr lang="en-US" sz="1400"/>
              <a:t>                                                                  </a:t>
            </a:r>
            <a:endParaRPr lang="en-US" sz="2400"/>
          </a:p>
        </p:txBody>
      </p:sp>
      <p:pic>
        <p:nvPicPr>
          <p:cNvPr id="397317" name="Picture 5" descr="iso8859-2"/>
          <p:cNvPicPr>
            <a:picLocks noChangeAspect="1" noChangeArrowheads="1"/>
          </p:cNvPicPr>
          <p:nvPr/>
        </p:nvPicPr>
        <p:blipFill>
          <a:blip r:embed="rId3"/>
          <a:srcRect/>
          <a:stretch>
            <a:fillRect/>
          </a:stretch>
        </p:blipFill>
        <p:spPr bwMode="auto">
          <a:xfrm>
            <a:off x="1217612" y="1066800"/>
            <a:ext cx="6630988" cy="2497138"/>
          </a:xfrm>
          <a:prstGeom prst="rect">
            <a:avLst/>
          </a:prstGeom>
          <a:noFill/>
        </p:spPr>
      </p:pic>
      <p:sp>
        <p:nvSpPr>
          <p:cNvPr id="397318" name="Rectangle 6"/>
          <p:cNvSpPr>
            <a:spLocks noChangeArrowheads="1"/>
          </p:cNvSpPr>
          <p:nvPr/>
        </p:nvSpPr>
        <p:spPr bwMode="auto">
          <a:xfrm>
            <a:off x="531812" y="3733800"/>
            <a:ext cx="5334000" cy="320675"/>
          </a:xfrm>
          <a:prstGeom prst="rect">
            <a:avLst/>
          </a:prstGeom>
          <a:noFill/>
          <a:ln w="9525">
            <a:noFill/>
            <a:miter lim="800000"/>
            <a:headEnd/>
            <a:tailEnd/>
          </a:ln>
          <a:effectLst/>
        </p:spPr>
        <p:txBody>
          <a:bodyPr anchor="ctr">
            <a:prstTxWarp prst="textNoShape">
              <a:avLst/>
            </a:prstTxWarp>
            <a:spAutoFit/>
          </a:bodyPr>
          <a:lstStyle/>
          <a:p>
            <a:pPr algn="l"/>
            <a:r>
              <a:rPr lang="en-US" sz="1500" b="1"/>
              <a:t>ISO-8859-6 (Arabic)</a:t>
            </a:r>
            <a:r>
              <a:rPr lang="en-US" sz="1000"/>
              <a:t>                                                                                   </a:t>
            </a:r>
            <a:endParaRPr lang="en-US"/>
          </a:p>
        </p:txBody>
      </p:sp>
      <p:pic>
        <p:nvPicPr>
          <p:cNvPr id="397319" name="Picture 7" descr="iso8859-6"/>
          <p:cNvPicPr>
            <a:picLocks noChangeAspect="1" noChangeArrowheads="1"/>
          </p:cNvPicPr>
          <p:nvPr/>
        </p:nvPicPr>
        <p:blipFill>
          <a:blip r:embed="rId4"/>
          <a:srcRect/>
          <a:stretch>
            <a:fillRect/>
          </a:stretch>
        </p:blipFill>
        <p:spPr bwMode="auto">
          <a:xfrm>
            <a:off x="1217612" y="4267200"/>
            <a:ext cx="6629400" cy="2497138"/>
          </a:xfrm>
          <a:prstGeom prst="rect">
            <a:avLst/>
          </a:prstGeom>
          <a:noFill/>
        </p:spPr>
      </p:pic>
      <p:sp>
        <p:nvSpPr>
          <p:cNvPr id="2" name="Rectangle 1"/>
          <p:cNvSpPr/>
          <p:nvPr/>
        </p:nvSpPr>
        <p:spPr>
          <a:xfrm>
            <a:off x="1600200" y="152400"/>
            <a:ext cx="4431622" cy="369332"/>
          </a:xfrm>
          <a:prstGeom prst="rect">
            <a:avLst/>
          </a:prstGeom>
        </p:spPr>
        <p:txBody>
          <a:bodyPr wrap="none">
            <a:spAutoFit/>
          </a:bodyPr>
          <a:lstStyle/>
          <a:p>
            <a:r>
              <a:rPr lang="en-US" dirty="0"/>
              <a:t>http://</a:t>
            </a:r>
            <a:r>
              <a:rPr lang="en-US" dirty="0" err="1"/>
              <a:t>en.wikipedia.org</a:t>
            </a:r>
            <a:r>
              <a:rPr lang="en-US" dirty="0"/>
              <a:t>/wiki/ISO/IEC_8859</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a:t>Chinese?</a:t>
            </a:r>
          </a:p>
        </p:txBody>
      </p:sp>
      <p:sp>
        <p:nvSpPr>
          <p:cNvPr id="400387" name="Rectangle 3"/>
          <p:cNvSpPr>
            <a:spLocks noGrp="1" noChangeArrowheads="1"/>
          </p:cNvSpPr>
          <p:nvPr>
            <p:ph type="body" idx="1"/>
          </p:nvPr>
        </p:nvSpPr>
        <p:spPr/>
        <p:txBody>
          <a:bodyPr/>
          <a:lstStyle/>
          <a:p>
            <a:r>
              <a:rPr lang="en-US" b="1"/>
              <a:t>GB Code</a:t>
            </a:r>
            <a:endParaRPr lang="en-US"/>
          </a:p>
          <a:p>
            <a:r>
              <a:rPr lang="en-US" b="1"/>
              <a:t>GBK Code</a:t>
            </a:r>
            <a:r>
              <a:rPr lang="en-US"/>
              <a:t> </a:t>
            </a:r>
          </a:p>
          <a:p>
            <a:r>
              <a:rPr lang="en-US" b="1"/>
              <a:t>Big 5 Code</a:t>
            </a:r>
            <a:r>
              <a:rPr lang="en-US"/>
              <a:t> </a:t>
            </a:r>
          </a:p>
          <a:p>
            <a:r>
              <a:rPr lang="en-US" b="1"/>
              <a:t>CNS-11643-1992</a:t>
            </a:r>
            <a:r>
              <a:rPr lang="en-US"/>
              <a:t> </a:t>
            </a:r>
          </a:p>
          <a:p>
            <a:r>
              <a:rPr lang="en-US"/>
              <a: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b="1" dirty="0" smtClean="0">
                <a:solidFill>
                  <a:schemeClr val="accent2"/>
                </a:solidFill>
              </a:rPr>
              <a:t>Which </a:t>
            </a:r>
            <a:r>
              <a:rPr lang="en-US" b="1" dirty="0">
                <a:solidFill>
                  <a:schemeClr val="accent2"/>
                </a:solidFill>
              </a:rPr>
              <a:t>is the human?</a:t>
            </a:r>
          </a:p>
        </p:txBody>
      </p:sp>
      <p:sp>
        <p:nvSpPr>
          <p:cNvPr id="394243" name="Text Box 3"/>
          <p:cNvSpPr txBox="1">
            <a:spLocks noChangeArrowheads="1"/>
          </p:cNvSpPr>
          <p:nvPr/>
        </p:nvSpPr>
        <p:spPr bwMode="auto">
          <a:xfrm>
            <a:off x="533400" y="1828800"/>
            <a:ext cx="86106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Beijing Youth Daily said that under the Ministry of Agriculture, the beef will be destroyed after tests.</a:t>
            </a:r>
          </a:p>
        </p:txBody>
      </p:sp>
      <p:sp>
        <p:nvSpPr>
          <p:cNvPr id="394244" name="Text Box 4"/>
          <p:cNvSpPr txBox="1">
            <a:spLocks noChangeArrowheads="1"/>
          </p:cNvSpPr>
          <p:nvPr/>
        </p:nvSpPr>
        <p:spPr bwMode="auto">
          <a:xfrm>
            <a:off x="685800" y="3657600"/>
            <a:ext cx="7620000" cy="9159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The Beijing Youth Daily pointed out that the seized beef would be disposed of after being examined according to advice from the Ministry of Agriculture.</a:t>
            </a:r>
          </a:p>
        </p:txBody>
      </p:sp>
      <p:sp>
        <p:nvSpPr>
          <p:cNvPr id="394245" name="Text Box 5"/>
          <p:cNvSpPr txBox="1">
            <a:spLocks noChangeArrowheads="1"/>
          </p:cNvSpPr>
          <p:nvPr/>
        </p:nvSpPr>
        <p:spPr bwMode="auto">
          <a:xfrm>
            <a:off x="3048000" y="4724400"/>
            <a:ext cx="3429000" cy="1708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600" b="1" dirty="0">
                <a:solidFill>
                  <a:srgbClr val="FF0000"/>
                </a:solidFill>
              </a:rPr>
              <a:t>?</a:t>
            </a:r>
          </a:p>
        </p:txBody>
      </p:sp>
      <p:sp>
        <p:nvSpPr>
          <p:cNvPr id="394246" name="Rectangle 6"/>
          <p:cNvSpPr>
            <a:spLocks noChangeArrowheads="1"/>
          </p:cNvSpPr>
          <p:nvPr/>
        </p:nvSpPr>
        <p:spPr bwMode="auto">
          <a:xfrm>
            <a:off x="685800" y="3505200"/>
            <a:ext cx="7848600" cy="1371600"/>
          </a:xfrm>
          <a:prstGeom prst="rect">
            <a:avLst/>
          </a:prstGeom>
          <a:noFill/>
          <a:ln w="57150">
            <a:solidFill>
              <a:srgbClr val="99FF33"/>
            </a:solidFill>
            <a:miter lim="800000"/>
            <a:headEnd/>
            <a:tailEnd/>
          </a:ln>
          <a:effectLst/>
        </p:spPr>
        <p:txBody>
          <a:bodyPr wrap="none" anchor="ctr">
            <a:prstTxWarp prst="textNoShape">
              <a:avLst/>
            </a:prstTxWarp>
          </a:bodyPr>
          <a:lstStyle/>
          <a:p>
            <a:endParaRPr lang="en-US" dirty="0">
              <a:solidFill>
                <a:srgbClr val="F5FEA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Oval 2"/>
          <p:cNvSpPr>
            <a:spLocks noChangeArrowheads="1"/>
          </p:cNvSpPr>
          <p:nvPr/>
        </p:nvSpPr>
        <p:spPr bwMode="auto">
          <a:xfrm>
            <a:off x="715963" y="3240088"/>
            <a:ext cx="8121650" cy="2108200"/>
          </a:xfrm>
          <a:prstGeom prst="ellipse">
            <a:avLst/>
          </a:prstGeom>
          <a:solidFill>
            <a:srgbClr val="FFFF00"/>
          </a:solidFill>
          <a:ln w="19050">
            <a:solidFill>
              <a:schemeClr val="tx1"/>
            </a:solidFill>
            <a:round/>
            <a:headEnd/>
            <a:tailEnd/>
          </a:ln>
          <a:effectLst/>
        </p:spPr>
        <p:txBody>
          <a:bodyPr wrap="none" anchor="ctr">
            <a:prstTxWarp prst="textNoShape">
              <a:avLst/>
            </a:prstTxWarp>
          </a:bodyPr>
          <a:lstStyle/>
          <a:p>
            <a:endParaRPr lang="en-US"/>
          </a:p>
        </p:txBody>
      </p:sp>
      <p:sp>
        <p:nvSpPr>
          <p:cNvPr id="200707" name="Rectangle 3"/>
          <p:cNvSpPr>
            <a:spLocks noGrp="1" noChangeArrowheads="1"/>
          </p:cNvSpPr>
          <p:nvPr>
            <p:ph type="title"/>
          </p:nvPr>
        </p:nvSpPr>
        <p:spPr/>
        <p:txBody>
          <a:bodyPr/>
          <a:lstStyle/>
          <a:p>
            <a:r>
              <a:rPr lang="en-US"/>
              <a:t>Document Alignment</a:t>
            </a:r>
          </a:p>
        </p:txBody>
      </p:sp>
      <p:sp>
        <p:nvSpPr>
          <p:cNvPr id="200708" name="Rectangle 4"/>
          <p:cNvSpPr>
            <a:spLocks noGrp="1" noChangeArrowheads="1"/>
          </p:cNvSpPr>
          <p:nvPr>
            <p:ph type="body" idx="1"/>
          </p:nvPr>
        </p:nvSpPr>
        <p:spPr>
          <a:xfrm>
            <a:off x="457200" y="1600200"/>
            <a:ext cx="8534400" cy="4525963"/>
          </a:xfrm>
        </p:spPr>
        <p:txBody>
          <a:bodyPr/>
          <a:lstStyle/>
          <a:p>
            <a:pPr>
              <a:lnSpc>
                <a:spcPct val="90000"/>
              </a:lnSpc>
            </a:pPr>
            <a:r>
              <a:rPr lang="en-US" sz="2800">
                <a:latin typeface="Times New Roman" pitchFamily="-111" charset="0"/>
              </a:rPr>
              <a:t>Input:</a:t>
            </a:r>
          </a:p>
          <a:p>
            <a:pPr lvl="1">
              <a:lnSpc>
                <a:spcPct val="90000"/>
              </a:lnSpc>
            </a:pPr>
            <a:r>
              <a:rPr lang="en-US" sz="2400">
                <a:latin typeface="Times New Roman" pitchFamily="-111" charset="0"/>
              </a:rPr>
              <a:t>Big bag of files obtained from somewhere, believed to contain pairs of files that are translations of each other.</a:t>
            </a: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r>
              <a:rPr lang="en-US" sz="2800">
                <a:latin typeface="Times New Roman" pitchFamily="-111" charset="0"/>
              </a:rPr>
              <a:t>Output:</a:t>
            </a:r>
          </a:p>
          <a:p>
            <a:pPr lvl="1">
              <a:lnSpc>
                <a:spcPct val="90000"/>
              </a:lnSpc>
            </a:pPr>
            <a:r>
              <a:rPr lang="en-US" sz="2400">
                <a:latin typeface="Times New Roman" pitchFamily="-111" charset="0"/>
              </a:rPr>
              <a:t>List of pairs of files that are actually translations.</a:t>
            </a:r>
          </a:p>
          <a:p>
            <a:pPr lvl="1">
              <a:lnSpc>
                <a:spcPct val="90000"/>
              </a:lnSpc>
            </a:pPr>
            <a:endParaRPr lang="en-US" sz="2400">
              <a:latin typeface="Times New Roman" pitchFamily="-111" charset="0"/>
            </a:endParaRPr>
          </a:p>
        </p:txBody>
      </p:sp>
      <p:sp>
        <p:nvSpPr>
          <p:cNvPr id="200709" name="Text Box 5"/>
          <p:cNvSpPr txBox="1">
            <a:spLocks noChangeArrowheads="1"/>
          </p:cNvSpPr>
          <p:nvPr/>
        </p:nvSpPr>
        <p:spPr bwMode="auto">
          <a:xfrm>
            <a:off x="6365875" y="44624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0" name="Text Box 6"/>
          <p:cNvSpPr txBox="1">
            <a:spLocks noChangeArrowheads="1"/>
          </p:cNvSpPr>
          <p:nvPr/>
        </p:nvSpPr>
        <p:spPr bwMode="auto">
          <a:xfrm>
            <a:off x="2439988" y="3708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1" name="Text Box 7"/>
          <p:cNvSpPr txBox="1">
            <a:spLocks noChangeArrowheads="1"/>
          </p:cNvSpPr>
          <p:nvPr/>
        </p:nvSpPr>
        <p:spPr bwMode="auto">
          <a:xfrm>
            <a:off x="18303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2" name="Text Box 8"/>
          <p:cNvSpPr txBox="1">
            <a:spLocks noChangeArrowheads="1"/>
          </p:cNvSpPr>
          <p:nvPr/>
        </p:nvSpPr>
        <p:spPr bwMode="auto">
          <a:xfrm>
            <a:off x="2820988" y="3403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3" name="Text Box 9"/>
          <p:cNvSpPr txBox="1">
            <a:spLocks noChangeArrowheads="1"/>
          </p:cNvSpPr>
          <p:nvPr/>
        </p:nvSpPr>
        <p:spPr bwMode="auto">
          <a:xfrm>
            <a:off x="2820988" y="3937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14" name="Text Box 10"/>
          <p:cNvSpPr txBox="1">
            <a:spLocks noChangeArrowheads="1"/>
          </p:cNvSpPr>
          <p:nvPr/>
        </p:nvSpPr>
        <p:spPr bwMode="auto">
          <a:xfrm>
            <a:off x="6316663" y="34909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5" name="Text Box 11"/>
          <p:cNvSpPr txBox="1">
            <a:spLocks noChangeArrowheads="1"/>
          </p:cNvSpPr>
          <p:nvPr/>
        </p:nvSpPr>
        <p:spPr bwMode="auto">
          <a:xfrm>
            <a:off x="5783263" y="37957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6" name="Text Box 12"/>
          <p:cNvSpPr txBox="1">
            <a:spLocks noChangeArrowheads="1"/>
          </p:cNvSpPr>
          <p:nvPr/>
        </p:nvSpPr>
        <p:spPr bwMode="auto">
          <a:xfrm>
            <a:off x="6240463" y="3948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7" name="Text Box 13"/>
          <p:cNvSpPr txBox="1">
            <a:spLocks noChangeArrowheads="1"/>
          </p:cNvSpPr>
          <p:nvPr/>
        </p:nvSpPr>
        <p:spPr bwMode="auto">
          <a:xfrm>
            <a:off x="6697663" y="3567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8" name="Text Box 14"/>
          <p:cNvSpPr txBox="1">
            <a:spLocks noChangeArrowheads="1"/>
          </p:cNvSpPr>
          <p:nvPr/>
        </p:nvSpPr>
        <p:spPr bwMode="auto">
          <a:xfrm>
            <a:off x="6850063" y="40243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19" name="Text Box 15"/>
          <p:cNvSpPr txBox="1">
            <a:spLocks noChangeArrowheads="1"/>
          </p:cNvSpPr>
          <p:nvPr/>
        </p:nvSpPr>
        <p:spPr bwMode="auto">
          <a:xfrm>
            <a:off x="5235575" y="40782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0" name="Text Box 16"/>
          <p:cNvSpPr txBox="1">
            <a:spLocks noChangeArrowheads="1"/>
          </p:cNvSpPr>
          <p:nvPr/>
        </p:nvSpPr>
        <p:spPr bwMode="auto">
          <a:xfrm>
            <a:off x="4702175" y="4383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1" name="Text Box 17"/>
          <p:cNvSpPr txBox="1">
            <a:spLocks noChangeArrowheads="1"/>
          </p:cNvSpPr>
          <p:nvPr/>
        </p:nvSpPr>
        <p:spPr bwMode="auto">
          <a:xfrm>
            <a:off x="5159375" y="4535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2" name="Text Box 18"/>
          <p:cNvSpPr txBox="1">
            <a:spLocks noChangeArrowheads="1"/>
          </p:cNvSpPr>
          <p:nvPr/>
        </p:nvSpPr>
        <p:spPr bwMode="auto">
          <a:xfrm>
            <a:off x="5616575" y="4154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3" name="Text Box 19"/>
          <p:cNvSpPr txBox="1">
            <a:spLocks noChangeArrowheads="1"/>
          </p:cNvSpPr>
          <p:nvPr/>
        </p:nvSpPr>
        <p:spPr bwMode="auto">
          <a:xfrm>
            <a:off x="5768975" y="46116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4" name="Text Box 20"/>
          <p:cNvSpPr txBox="1">
            <a:spLocks noChangeArrowheads="1"/>
          </p:cNvSpPr>
          <p:nvPr/>
        </p:nvSpPr>
        <p:spPr bwMode="auto">
          <a:xfrm>
            <a:off x="7485063" y="42386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5" name="Text Box 21"/>
          <p:cNvSpPr txBox="1">
            <a:spLocks noChangeArrowheads="1"/>
          </p:cNvSpPr>
          <p:nvPr/>
        </p:nvSpPr>
        <p:spPr bwMode="auto">
          <a:xfrm>
            <a:off x="6951663" y="45434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6" name="Text Box 22"/>
          <p:cNvSpPr txBox="1">
            <a:spLocks noChangeArrowheads="1"/>
          </p:cNvSpPr>
          <p:nvPr/>
        </p:nvSpPr>
        <p:spPr bwMode="auto">
          <a:xfrm>
            <a:off x="3489325" y="3621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7" name="Text Box 23"/>
          <p:cNvSpPr txBox="1">
            <a:spLocks noChangeArrowheads="1"/>
          </p:cNvSpPr>
          <p:nvPr/>
        </p:nvSpPr>
        <p:spPr bwMode="auto">
          <a:xfrm>
            <a:off x="7866063" y="43148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8" name="Text Box 24"/>
          <p:cNvSpPr txBox="1">
            <a:spLocks noChangeArrowheads="1"/>
          </p:cNvSpPr>
          <p:nvPr/>
        </p:nvSpPr>
        <p:spPr bwMode="auto">
          <a:xfrm>
            <a:off x="4273550" y="343693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0729" name="Text Box 25"/>
          <p:cNvSpPr txBox="1">
            <a:spLocks noChangeArrowheads="1"/>
          </p:cNvSpPr>
          <p:nvPr/>
        </p:nvSpPr>
        <p:spPr bwMode="auto">
          <a:xfrm>
            <a:off x="5140325" y="351155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0" name="Text Box 26"/>
          <p:cNvSpPr txBox="1">
            <a:spLocks noChangeArrowheads="1"/>
          </p:cNvSpPr>
          <p:nvPr/>
        </p:nvSpPr>
        <p:spPr bwMode="auto">
          <a:xfrm>
            <a:off x="3521075" y="4470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1" name="Text Box 27"/>
          <p:cNvSpPr txBox="1">
            <a:spLocks noChangeArrowheads="1"/>
          </p:cNvSpPr>
          <p:nvPr/>
        </p:nvSpPr>
        <p:spPr bwMode="auto">
          <a:xfrm>
            <a:off x="2911475" y="4546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2" name="Text Box 28"/>
          <p:cNvSpPr txBox="1">
            <a:spLocks noChangeArrowheads="1"/>
          </p:cNvSpPr>
          <p:nvPr/>
        </p:nvSpPr>
        <p:spPr bwMode="auto">
          <a:xfrm>
            <a:off x="3902075" y="4165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3" name="Text Box 29"/>
          <p:cNvSpPr txBox="1">
            <a:spLocks noChangeArrowheads="1"/>
          </p:cNvSpPr>
          <p:nvPr/>
        </p:nvSpPr>
        <p:spPr bwMode="auto">
          <a:xfrm>
            <a:off x="3902075" y="4699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4" name="Text Box 30"/>
          <p:cNvSpPr txBox="1">
            <a:spLocks noChangeArrowheads="1"/>
          </p:cNvSpPr>
          <p:nvPr/>
        </p:nvSpPr>
        <p:spPr bwMode="auto">
          <a:xfrm>
            <a:off x="13223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5" name="Text Box 31"/>
          <p:cNvSpPr txBox="1">
            <a:spLocks noChangeArrowheads="1"/>
          </p:cNvSpPr>
          <p:nvPr/>
        </p:nvSpPr>
        <p:spPr bwMode="auto">
          <a:xfrm>
            <a:off x="1779588" y="44116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6" name="Text Box 32"/>
          <p:cNvSpPr txBox="1">
            <a:spLocks noChangeArrowheads="1"/>
          </p:cNvSpPr>
          <p:nvPr/>
        </p:nvSpPr>
        <p:spPr bwMode="auto">
          <a:xfrm>
            <a:off x="4725988" y="4865688"/>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7" name="Text Box 33"/>
          <p:cNvSpPr txBox="1">
            <a:spLocks noChangeArrowheads="1"/>
          </p:cNvSpPr>
          <p:nvPr/>
        </p:nvSpPr>
        <p:spPr bwMode="auto">
          <a:xfrm>
            <a:off x="21605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8" name="Text Box 34"/>
          <p:cNvSpPr txBox="1">
            <a:spLocks noChangeArrowheads="1"/>
          </p:cNvSpPr>
          <p:nvPr/>
        </p:nvSpPr>
        <p:spPr bwMode="auto">
          <a:xfrm>
            <a:off x="74437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0739" name="Text Box 35"/>
          <p:cNvSpPr txBox="1">
            <a:spLocks noChangeArrowheads="1"/>
          </p:cNvSpPr>
          <p:nvPr/>
        </p:nvSpPr>
        <p:spPr bwMode="auto">
          <a:xfrm>
            <a:off x="2209800" y="1219200"/>
            <a:ext cx="184150" cy="366713"/>
          </a:xfrm>
          <a:prstGeom prst="rect">
            <a:avLst/>
          </a:prstGeom>
          <a:noFill/>
          <a:ln w="9525">
            <a:noFill/>
            <a:miter lim="800000"/>
            <a:headEnd/>
            <a:tailEnd/>
          </a:ln>
          <a:effectLst/>
        </p:spPr>
        <p:txBody>
          <a:bodyPr wrap="none">
            <a:prstTxWarp prst="textNoShape">
              <a:avLst/>
            </a:prstTxWarp>
            <a:spAutoFit/>
          </a:bodyPr>
          <a:lstStyle/>
          <a:p>
            <a:pPr algn="l"/>
            <a:endParaRPr lang="en-US" b="1"/>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Oval 2"/>
          <p:cNvSpPr>
            <a:spLocks noChangeArrowheads="1"/>
          </p:cNvSpPr>
          <p:nvPr/>
        </p:nvSpPr>
        <p:spPr bwMode="auto">
          <a:xfrm>
            <a:off x="715963" y="3240088"/>
            <a:ext cx="8121650" cy="2108200"/>
          </a:xfrm>
          <a:prstGeom prst="ellipse">
            <a:avLst/>
          </a:prstGeom>
          <a:solidFill>
            <a:srgbClr val="FFFF00"/>
          </a:solidFill>
          <a:ln w="19050">
            <a:solidFill>
              <a:schemeClr val="tx1"/>
            </a:solidFill>
            <a:round/>
            <a:headEnd/>
            <a:tailEnd/>
          </a:ln>
          <a:effectLst/>
        </p:spPr>
        <p:txBody>
          <a:bodyPr wrap="none" anchor="ctr">
            <a:prstTxWarp prst="textNoShape">
              <a:avLst/>
            </a:prstTxWarp>
          </a:bodyPr>
          <a:lstStyle/>
          <a:p>
            <a:endParaRPr lang="en-US"/>
          </a:p>
        </p:txBody>
      </p:sp>
      <p:sp>
        <p:nvSpPr>
          <p:cNvPr id="201731" name="Rectangle 3"/>
          <p:cNvSpPr>
            <a:spLocks noGrp="1" noChangeArrowheads="1"/>
          </p:cNvSpPr>
          <p:nvPr>
            <p:ph type="body" idx="1"/>
          </p:nvPr>
        </p:nvSpPr>
        <p:spPr>
          <a:xfrm>
            <a:off x="304800" y="1600200"/>
            <a:ext cx="8382000" cy="4525963"/>
          </a:xfrm>
          <a:noFill/>
          <a:ln/>
        </p:spPr>
        <p:txBody>
          <a:bodyPr/>
          <a:lstStyle/>
          <a:p>
            <a:pPr>
              <a:lnSpc>
                <a:spcPct val="90000"/>
              </a:lnSpc>
            </a:pPr>
            <a:r>
              <a:rPr lang="en-US" sz="2800">
                <a:latin typeface="Times New Roman" pitchFamily="-111" charset="0"/>
              </a:rPr>
              <a:t>Input:</a:t>
            </a:r>
          </a:p>
          <a:p>
            <a:pPr lvl="1">
              <a:lnSpc>
                <a:spcPct val="90000"/>
              </a:lnSpc>
            </a:pPr>
            <a:r>
              <a:rPr lang="en-US" sz="2400">
                <a:latin typeface="Times New Roman" pitchFamily="-111" charset="0"/>
              </a:rPr>
              <a:t>Big bag of files obtained from somewhere, believed to contain pairs of files that are translations of each other.</a:t>
            </a: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endParaRPr lang="en-US" sz="2800">
              <a:latin typeface="Times New Roman" pitchFamily="-111" charset="0"/>
            </a:endParaRPr>
          </a:p>
          <a:p>
            <a:pPr>
              <a:lnSpc>
                <a:spcPct val="90000"/>
              </a:lnSpc>
            </a:pPr>
            <a:r>
              <a:rPr lang="en-US" sz="2800">
                <a:latin typeface="Times New Roman" pitchFamily="-111" charset="0"/>
              </a:rPr>
              <a:t>Output:</a:t>
            </a:r>
          </a:p>
          <a:p>
            <a:pPr lvl="1">
              <a:lnSpc>
                <a:spcPct val="90000"/>
              </a:lnSpc>
            </a:pPr>
            <a:r>
              <a:rPr lang="en-US" sz="2400">
                <a:latin typeface="Times New Roman" pitchFamily="-111" charset="0"/>
              </a:rPr>
              <a:t>List of pairs of files that are actually translations.</a:t>
            </a:r>
          </a:p>
          <a:p>
            <a:pPr lvl="1">
              <a:lnSpc>
                <a:spcPct val="90000"/>
              </a:lnSpc>
            </a:pPr>
            <a:endParaRPr lang="en-US" sz="2400">
              <a:latin typeface="Times New Roman" pitchFamily="-111" charset="0"/>
            </a:endParaRPr>
          </a:p>
        </p:txBody>
      </p:sp>
      <p:sp>
        <p:nvSpPr>
          <p:cNvPr id="201732" name="Rectangle 4"/>
          <p:cNvSpPr>
            <a:spLocks noGrp="1" noChangeArrowheads="1"/>
          </p:cNvSpPr>
          <p:nvPr>
            <p:ph type="title"/>
          </p:nvPr>
        </p:nvSpPr>
        <p:spPr/>
        <p:txBody>
          <a:bodyPr/>
          <a:lstStyle/>
          <a:p>
            <a:r>
              <a:rPr lang="en-US"/>
              <a:t>Document Alignment</a:t>
            </a:r>
          </a:p>
        </p:txBody>
      </p:sp>
      <p:sp>
        <p:nvSpPr>
          <p:cNvPr id="201733" name="Text Box 5"/>
          <p:cNvSpPr txBox="1">
            <a:spLocks noChangeArrowheads="1"/>
          </p:cNvSpPr>
          <p:nvPr/>
        </p:nvSpPr>
        <p:spPr bwMode="auto">
          <a:xfrm>
            <a:off x="6365875" y="44624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4" name="Text Box 6"/>
          <p:cNvSpPr txBox="1">
            <a:spLocks noChangeArrowheads="1"/>
          </p:cNvSpPr>
          <p:nvPr/>
        </p:nvSpPr>
        <p:spPr bwMode="auto">
          <a:xfrm>
            <a:off x="2439988" y="3708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5" name="Text Box 7"/>
          <p:cNvSpPr txBox="1">
            <a:spLocks noChangeArrowheads="1"/>
          </p:cNvSpPr>
          <p:nvPr/>
        </p:nvSpPr>
        <p:spPr bwMode="auto">
          <a:xfrm>
            <a:off x="18303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6" name="Text Box 8"/>
          <p:cNvSpPr txBox="1">
            <a:spLocks noChangeArrowheads="1"/>
          </p:cNvSpPr>
          <p:nvPr/>
        </p:nvSpPr>
        <p:spPr bwMode="auto">
          <a:xfrm>
            <a:off x="2820988" y="3403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7" name="Text Box 9"/>
          <p:cNvSpPr txBox="1">
            <a:spLocks noChangeArrowheads="1"/>
          </p:cNvSpPr>
          <p:nvPr/>
        </p:nvSpPr>
        <p:spPr bwMode="auto">
          <a:xfrm>
            <a:off x="2820988" y="3937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38" name="Text Box 10"/>
          <p:cNvSpPr txBox="1">
            <a:spLocks noChangeArrowheads="1"/>
          </p:cNvSpPr>
          <p:nvPr/>
        </p:nvSpPr>
        <p:spPr bwMode="auto">
          <a:xfrm>
            <a:off x="6316663" y="34909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39" name="Text Box 11"/>
          <p:cNvSpPr txBox="1">
            <a:spLocks noChangeArrowheads="1"/>
          </p:cNvSpPr>
          <p:nvPr/>
        </p:nvSpPr>
        <p:spPr bwMode="auto">
          <a:xfrm>
            <a:off x="5783263" y="37957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0" name="Text Box 12"/>
          <p:cNvSpPr txBox="1">
            <a:spLocks noChangeArrowheads="1"/>
          </p:cNvSpPr>
          <p:nvPr/>
        </p:nvSpPr>
        <p:spPr bwMode="auto">
          <a:xfrm>
            <a:off x="6240463" y="3948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1" name="Text Box 13"/>
          <p:cNvSpPr txBox="1">
            <a:spLocks noChangeArrowheads="1"/>
          </p:cNvSpPr>
          <p:nvPr/>
        </p:nvSpPr>
        <p:spPr bwMode="auto">
          <a:xfrm>
            <a:off x="6697663" y="35671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2" name="Text Box 14"/>
          <p:cNvSpPr txBox="1">
            <a:spLocks noChangeArrowheads="1"/>
          </p:cNvSpPr>
          <p:nvPr/>
        </p:nvSpPr>
        <p:spPr bwMode="auto">
          <a:xfrm>
            <a:off x="6850063" y="4024313"/>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3" name="Text Box 15"/>
          <p:cNvSpPr txBox="1">
            <a:spLocks noChangeArrowheads="1"/>
          </p:cNvSpPr>
          <p:nvPr/>
        </p:nvSpPr>
        <p:spPr bwMode="auto">
          <a:xfrm>
            <a:off x="5235575" y="40782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4" name="Text Box 16"/>
          <p:cNvSpPr txBox="1">
            <a:spLocks noChangeArrowheads="1"/>
          </p:cNvSpPr>
          <p:nvPr/>
        </p:nvSpPr>
        <p:spPr bwMode="auto">
          <a:xfrm>
            <a:off x="4702175" y="4383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5" name="Text Box 17"/>
          <p:cNvSpPr txBox="1">
            <a:spLocks noChangeArrowheads="1"/>
          </p:cNvSpPr>
          <p:nvPr/>
        </p:nvSpPr>
        <p:spPr bwMode="auto">
          <a:xfrm>
            <a:off x="5159375" y="4535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6" name="Text Box 18"/>
          <p:cNvSpPr txBox="1">
            <a:spLocks noChangeArrowheads="1"/>
          </p:cNvSpPr>
          <p:nvPr/>
        </p:nvSpPr>
        <p:spPr bwMode="auto">
          <a:xfrm>
            <a:off x="5616575" y="41544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7" name="Text Box 19"/>
          <p:cNvSpPr txBox="1">
            <a:spLocks noChangeArrowheads="1"/>
          </p:cNvSpPr>
          <p:nvPr/>
        </p:nvSpPr>
        <p:spPr bwMode="auto">
          <a:xfrm>
            <a:off x="5768975" y="46116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8" name="Text Box 20"/>
          <p:cNvSpPr txBox="1">
            <a:spLocks noChangeArrowheads="1"/>
          </p:cNvSpPr>
          <p:nvPr/>
        </p:nvSpPr>
        <p:spPr bwMode="auto">
          <a:xfrm>
            <a:off x="7485063" y="42386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49" name="Text Box 21"/>
          <p:cNvSpPr txBox="1">
            <a:spLocks noChangeArrowheads="1"/>
          </p:cNvSpPr>
          <p:nvPr/>
        </p:nvSpPr>
        <p:spPr bwMode="auto">
          <a:xfrm>
            <a:off x="6951663" y="45434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0" name="Text Box 22"/>
          <p:cNvSpPr txBox="1">
            <a:spLocks noChangeArrowheads="1"/>
          </p:cNvSpPr>
          <p:nvPr/>
        </p:nvSpPr>
        <p:spPr bwMode="auto">
          <a:xfrm>
            <a:off x="3489325" y="362108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1" name="Text Box 23"/>
          <p:cNvSpPr txBox="1">
            <a:spLocks noChangeArrowheads="1"/>
          </p:cNvSpPr>
          <p:nvPr/>
        </p:nvSpPr>
        <p:spPr bwMode="auto">
          <a:xfrm>
            <a:off x="7866063" y="4314825"/>
            <a:ext cx="315912"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2" name="Text Box 24"/>
          <p:cNvSpPr txBox="1">
            <a:spLocks noChangeArrowheads="1"/>
          </p:cNvSpPr>
          <p:nvPr/>
        </p:nvSpPr>
        <p:spPr bwMode="auto">
          <a:xfrm>
            <a:off x="4273550" y="3436938"/>
            <a:ext cx="315913"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C</a:t>
            </a:r>
          </a:p>
        </p:txBody>
      </p:sp>
      <p:sp>
        <p:nvSpPr>
          <p:cNvPr id="201753" name="Text Box 25"/>
          <p:cNvSpPr txBox="1">
            <a:spLocks noChangeArrowheads="1"/>
          </p:cNvSpPr>
          <p:nvPr/>
        </p:nvSpPr>
        <p:spPr bwMode="auto">
          <a:xfrm>
            <a:off x="5140325" y="351155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4" name="Text Box 26"/>
          <p:cNvSpPr txBox="1">
            <a:spLocks noChangeArrowheads="1"/>
          </p:cNvSpPr>
          <p:nvPr/>
        </p:nvSpPr>
        <p:spPr bwMode="auto">
          <a:xfrm>
            <a:off x="3521075" y="44704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5" name="Text Box 27"/>
          <p:cNvSpPr txBox="1">
            <a:spLocks noChangeArrowheads="1"/>
          </p:cNvSpPr>
          <p:nvPr/>
        </p:nvSpPr>
        <p:spPr bwMode="auto">
          <a:xfrm>
            <a:off x="2911475" y="4546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6" name="Text Box 28"/>
          <p:cNvSpPr txBox="1">
            <a:spLocks noChangeArrowheads="1"/>
          </p:cNvSpPr>
          <p:nvPr/>
        </p:nvSpPr>
        <p:spPr bwMode="auto">
          <a:xfrm>
            <a:off x="3902075" y="4165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7" name="Text Box 29"/>
          <p:cNvSpPr txBox="1">
            <a:spLocks noChangeArrowheads="1"/>
          </p:cNvSpPr>
          <p:nvPr/>
        </p:nvSpPr>
        <p:spPr bwMode="auto">
          <a:xfrm>
            <a:off x="3902075" y="46990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8" name="Text Box 30"/>
          <p:cNvSpPr txBox="1">
            <a:spLocks noChangeArrowheads="1"/>
          </p:cNvSpPr>
          <p:nvPr/>
        </p:nvSpPr>
        <p:spPr bwMode="auto">
          <a:xfrm>
            <a:off x="13223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59" name="Text Box 31"/>
          <p:cNvSpPr txBox="1">
            <a:spLocks noChangeArrowheads="1"/>
          </p:cNvSpPr>
          <p:nvPr/>
        </p:nvSpPr>
        <p:spPr bwMode="auto">
          <a:xfrm>
            <a:off x="1779588" y="44116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0" name="Text Box 32"/>
          <p:cNvSpPr txBox="1">
            <a:spLocks noChangeArrowheads="1"/>
          </p:cNvSpPr>
          <p:nvPr/>
        </p:nvSpPr>
        <p:spPr bwMode="auto">
          <a:xfrm>
            <a:off x="4725988" y="4865688"/>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1" name="Text Box 33"/>
          <p:cNvSpPr txBox="1">
            <a:spLocks noChangeArrowheads="1"/>
          </p:cNvSpPr>
          <p:nvPr/>
        </p:nvSpPr>
        <p:spPr bwMode="auto">
          <a:xfrm>
            <a:off x="2160588" y="4106863"/>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2" name="Text Box 34"/>
          <p:cNvSpPr txBox="1">
            <a:spLocks noChangeArrowheads="1"/>
          </p:cNvSpPr>
          <p:nvPr/>
        </p:nvSpPr>
        <p:spPr bwMode="auto">
          <a:xfrm>
            <a:off x="7443788" y="3784600"/>
            <a:ext cx="304800" cy="3175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pPr algn="l"/>
            <a:r>
              <a:rPr lang="en-US" sz="1400">
                <a:latin typeface="Times New Roman" pitchFamily="-111" charset="0"/>
              </a:rPr>
              <a:t>E</a:t>
            </a:r>
          </a:p>
        </p:txBody>
      </p:sp>
      <p:sp>
        <p:nvSpPr>
          <p:cNvPr id="201763" name="Line 35"/>
          <p:cNvSpPr>
            <a:spLocks noChangeShapeType="1"/>
          </p:cNvSpPr>
          <p:nvPr/>
        </p:nvSpPr>
        <p:spPr bwMode="auto">
          <a:xfrm>
            <a:off x="3643313" y="3933825"/>
            <a:ext cx="42862" cy="550863"/>
          </a:xfrm>
          <a:prstGeom prst="line">
            <a:avLst/>
          </a:prstGeom>
          <a:noFill/>
          <a:ln w="57150">
            <a:solidFill>
              <a:schemeClr val="tx1"/>
            </a:solidFill>
            <a:round/>
            <a:headEnd/>
            <a:tailEnd/>
          </a:ln>
          <a:effectLst/>
        </p:spPr>
        <p:txBody>
          <a:bodyPr anchor="ctr">
            <a:prstTxWarp prst="textNoShape">
              <a:avLst/>
            </a:prstTxWarp>
            <a:spAutoFit/>
          </a:bodyPr>
          <a:lstStyle/>
          <a:p>
            <a:endParaRPr lang="en-US"/>
          </a:p>
        </p:txBody>
      </p:sp>
      <p:sp>
        <p:nvSpPr>
          <p:cNvPr id="201764" name="Line 36"/>
          <p:cNvSpPr>
            <a:spLocks noChangeShapeType="1"/>
          </p:cNvSpPr>
          <p:nvPr/>
        </p:nvSpPr>
        <p:spPr bwMode="auto">
          <a:xfrm flipV="1">
            <a:off x="4194175" y="4557713"/>
            <a:ext cx="522288" cy="319087"/>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5" name="Line 37"/>
          <p:cNvSpPr>
            <a:spLocks noChangeShapeType="1"/>
          </p:cNvSpPr>
          <p:nvPr/>
        </p:nvSpPr>
        <p:spPr bwMode="auto">
          <a:xfrm flipH="1">
            <a:off x="3222625" y="3643313"/>
            <a:ext cx="1044575" cy="914400"/>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6" name="Line 38"/>
          <p:cNvSpPr>
            <a:spLocks noChangeShapeType="1"/>
          </p:cNvSpPr>
          <p:nvPr/>
        </p:nvSpPr>
        <p:spPr bwMode="auto">
          <a:xfrm flipV="1">
            <a:off x="3106738" y="3933825"/>
            <a:ext cx="2670175" cy="144463"/>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7" name="Line 39"/>
          <p:cNvSpPr>
            <a:spLocks noChangeShapeType="1"/>
          </p:cNvSpPr>
          <p:nvPr/>
        </p:nvSpPr>
        <p:spPr bwMode="auto">
          <a:xfrm>
            <a:off x="5326063" y="3832225"/>
            <a:ext cx="392112" cy="31908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8" name="Line 40"/>
          <p:cNvSpPr>
            <a:spLocks noChangeShapeType="1"/>
          </p:cNvSpPr>
          <p:nvPr/>
        </p:nvSpPr>
        <p:spPr bwMode="auto">
          <a:xfrm flipV="1">
            <a:off x="5021263" y="4848225"/>
            <a:ext cx="711200" cy="21748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69" name="Line 41"/>
          <p:cNvSpPr>
            <a:spLocks noChangeShapeType="1"/>
          </p:cNvSpPr>
          <p:nvPr/>
        </p:nvSpPr>
        <p:spPr bwMode="auto">
          <a:xfrm flipV="1">
            <a:off x="6662738" y="4340225"/>
            <a:ext cx="361950" cy="260350"/>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201770" name="Line 42"/>
          <p:cNvSpPr>
            <a:spLocks noChangeShapeType="1"/>
          </p:cNvSpPr>
          <p:nvPr/>
        </p:nvSpPr>
        <p:spPr bwMode="auto">
          <a:xfrm flipH="1">
            <a:off x="6561138" y="3903663"/>
            <a:ext cx="884237" cy="11747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Sentence Alignment</a:t>
            </a:r>
          </a:p>
        </p:txBody>
      </p:sp>
      <p:sp>
        <p:nvSpPr>
          <p:cNvPr id="289799" name="Rectangle 7"/>
          <p:cNvSpPr>
            <a:spLocks noGrp="1" noChangeArrowheads="1"/>
          </p:cNvSpPr>
          <p:nvPr>
            <p:ph type="body" idx="1"/>
          </p:nvPr>
        </p:nvSpPr>
        <p:spPr>
          <a:xfrm>
            <a:off x="457200" y="1600200"/>
            <a:ext cx="3657600" cy="4525963"/>
          </a:xfrm>
        </p:spPr>
        <p:txBody>
          <a:bodyPr/>
          <a:lstStyle/>
          <a:p>
            <a:pPr>
              <a:buFontTx/>
              <a:buNone/>
            </a:pPr>
            <a:r>
              <a:rPr lang="en-US" sz="2800"/>
              <a:t>The old man is happy.  He has fished many times.  His wife talks to him.  The fish are jumping.  The sharks await.</a:t>
            </a:r>
          </a:p>
        </p:txBody>
      </p:sp>
      <p:sp>
        <p:nvSpPr>
          <p:cNvPr id="289800" name="Rectangle 8"/>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2800"/>
              <a:t>El viejo est</a:t>
            </a:r>
            <a:r>
              <a:rPr lang="en-US" sz="2800">
                <a:ea typeface="Arial" pitchFamily="-111" charset="0"/>
                <a:cs typeface="Arial" pitchFamily="-111" charset="0"/>
              </a:rPr>
              <a:t>á</a:t>
            </a:r>
            <a:r>
              <a:rPr lang="en-US" sz="2800"/>
              <a:t> feliz porque ha pescado muchos veces.  Su mujer habla con </a:t>
            </a:r>
            <a:r>
              <a:rPr lang="en-US" sz="2400">
                <a:ea typeface="Arial" pitchFamily="-111" charset="0"/>
                <a:cs typeface="Arial" pitchFamily="-111" charset="0"/>
              </a:rPr>
              <a:t>é</a:t>
            </a:r>
            <a:r>
              <a:rPr lang="en-US" sz="2800"/>
              <a:t>l.  Los tiburones esperan.</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a:t>Sentence Alignment</a:t>
            </a:r>
          </a:p>
        </p:txBody>
      </p:sp>
      <p:sp>
        <p:nvSpPr>
          <p:cNvPr id="315395" name="Rectangle 3"/>
          <p:cNvSpPr>
            <a:spLocks noGrp="1" noChangeArrowheads="1"/>
          </p:cNvSpPr>
          <p:nvPr>
            <p:ph type="body" idx="1"/>
          </p:nvPr>
        </p:nvSpPr>
        <p:spPr>
          <a:xfrm>
            <a:off x="457200" y="1600200"/>
            <a:ext cx="3657600" cy="4525963"/>
          </a:xfrm>
        </p:spPr>
        <p:txBody>
          <a:bodyPr/>
          <a:lstStyle/>
          <a:p>
            <a:pPr marL="609600" indent="-609600">
              <a:buFontTx/>
              <a:buAutoNum type="arabicPeriod"/>
            </a:pPr>
            <a:r>
              <a:rPr lang="en-US" sz="2800"/>
              <a:t>The old man is happy.  </a:t>
            </a:r>
          </a:p>
          <a:p>
            <a:pPr marL="609600" indent="-609600">
              <a:buFontTx/>
              <a:buAutoNum type="arabicPeriod"/>
            </a:pPr>
            <a:r>
              <a:rPr lang="en-US" sz="2800"/>
              <a:t>He has fished many times.  </a:t>
            </a:r>
          </a:p>
          <a:p>
            <a:pPr marL="609600" indent="-609600">
              <a:buFontTx/>
              <a:buAutoNum type="arabicPeriod"/>
            </a:pPr>
            <a:r>
              <a:rPr lang="en-US" sz="2800"/>
              <a:t>His wife talks to him.  </a:t>
            </a:r>
          </a:p>
          <a:p>
            <a:pPr marL="609600" indent="-609600">
              <a:buFontTx/>
              <a:buAutoNum type="arabicPeriod"/>
            </a:pPr>
            <a:r>
              <a:rPr lang="en-US" sz="2800"/>
              <a:t>The fish are jumping.  </a:t>
            </a:r>
          </a:p>
          <a:p>
            <a:pPr marL="609600" indent="-609600">
              <a:buFontTx/>
              <a:buAutoNum type="arabicPeriod"/>
            </a:pPr>
            <a:r>
              <a:rPr lang="en-US" sz="2800"/>
              <a:t>The sharks await.</a:t>
            </a:r>
          </a:p>
        </p:txBody>
      </p:sp>
      <p:sp>
        <p:nvSpPr>
          <p:cNvPr id="315396" name="Rectangle 4"/>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609600" indent="-609600" algn="l">
              <a:spcBef>
                <a:spcPct val="20000"/>
              </a:spcBef>
              <a:buFontTx/>
              <a:buAutoNum type="arabicPeriod"/>
            </a:pPr>
            <a:r>
              <a:rPr lang="en-US" sz="2800"/>
              <a:t>El viejo est</a:t>
            </a:r>
            <a:r>
              <a:rPr lang="en-US" sz="2800">
                <a:ea typeface="Arial" pitchFamily="-111" charset="0"/>
                <a:cs typeface="Arial" pitchFamily="-111" charset="0"/>
              </a:rPr>
              <a:t>á</a:t>
            </a:r>
            <a:r>
              <a:rPr lang="en-US" sz="2800"/>
              <a:t> feliz porque ha pescado muchos veces.  </a:t>
            </a:r>
          </a:p>
          <a:p>
            <a:pPr marL="609600" indent="-609600" algn="l">
              <a:spcBef>
                <a:spcPct val="20000"/>
              </a:spcBef>
              <a:buFontTx/>
              <a:buAutoNum type="arabicPeriod"/>
            </a:pPr>
            <a:r>
              <a:rPr lang="en-US" sz="2800"/>
              <a:t>Su mujer habla con </a:t>
            </a:r>
            <a:r>
              <a:rPr lang="en-US" sz="2800">
                <a:ea typeface="Arial" pitchFamily="-111" charset="0"/>
                <a:cs typeface="Arial" pitchFamily="-111" charset="0"/>
              </a:rPr>
              <a:t>é</a:t>
            </a:r>
            <a:r>
              <a:rPr lang="en-US" sz="2800"/>
              <a:t>l.  </a:t>
            </a:r>
          </a:p>
          <a:p>
            <a:pPr marL="609600" indent="-609600" algn="l">
              <a:spcBef>
                <a:spcPct val="20000"/>
              </a:spcBef>
              <a:buFontTx/>
              <a:buAutoNum type="arabicPeriod"/>
            </a:pPr>
            <a:r>
              <a:rPr lang="en-US" sz="2800"/>
              <a:t>Los tiburones esperan.</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Sentence Alignment</a:t>
            </a:r>
          </a:p>
        </p:txBody>
      </p:sp>
      <p:sp>
        <p:nvSpPr>
          <p:cNvPr id="316419" name="Rectangle 3"/>
          <p:cNvSpPr>
            <a:spLocks noGrp="1" noChangeArrowheads="1"/>
          </p:cNvSpPr>
          <p:nvPr>
            <p:ph type="body" idx="1"/>
          </p:nvPr>
        </p:nvSpPr>
        <p:spPr>
          <a:xfrm>
            <a:off x="457200" y="1600200"/>
            <a:ext cx="3657600" cy="4525963"/>
          </a:xfrm>
        </p:spPr>
        <p:txBody>
          <a:bodyPr/>
          <a:lstStyle/>
          <a:p>
            <a:pPr marL="609600" indent="-609600">
              <a:buFontTx/>
              <a:buAutoNum type="arabicPeriod"/>
            </a:pPr>
            <a:r>
              <a:rPr lang="en-US" sz="2800"/>
              <a:t>The old man is happy.  </a:t>
            </a:r>
          </a:p>
          <a:p>
            <a:pPr marL="609600" indent="-609600">
              <a:buFontTx/>
              <a:buAutoNum type="arabicPeriod"/>
            </a:pPr>
            <a:r>
              <a:rPr lang="en-US" sz="2800"/>
              <a:t>He has fished many times.  </a:t>
            </a:r>
          </a:p>
          <a:p>
            <a:pPr marL="609600" indent="-609600">
              <a:buFontTx/>
              <a:buAutoNum type="arabicPeriod"/>
            </a:pPr>
            <a:r>
              <a:rPr lang="en-US" sz="2800"/>
              <a:t>His wife talks to him.  </a:t>
            </a:r>
          </a:p>
          <a:p>
            <a:pPr marL="609600" indent="-609600">
              <a:buFontTx/>
              <a:buAutoNum type="arabicPeriod"/>
            </a:pPr>
            <a:r>
              <a:rPr lang="en-US" sz="2800"/>
              <a:t>The fish are jumping.  </a:t>
            </a:r>
          </a:p>
          <a:p>
            <a:pPr marL="609600" indent="-609600">
              <a:buFontTx/>
              <a:buAutoNum type="arabicPeriod"/>
            </a:pPr>
            <a:r>
              <a:rPr lang="en-US" sz="2800"/>
              <a:t>The sharks await.</a:t>
            </a:r>
          </a:p>
        </p:txBody>
      </p:sp>
      <p:sp>
        <p:nvSpPr>
          <p:cNvPr id="316420" name="Rectangle 4"/>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609600" indent="-609600" algn="l">
              <a:spcBef>
                <a:spcPct val="20000"/>
              </a:spcBef>
              <a:buFontTx/>
              <a:buAutoNum type="arabicPeriod"/>
            </a:pPr>
            <a:r>
              <a:rPr lang="en-US" sz="2800"/>
              <a:t>El viejo est</a:t>
            </a:r>
            <a:r>
              <a:rPr lang="en-US" sz="2800">
                <a:ea typeface="Arial" pitchFamily="-111" charset="0"/>
                <a:cs typeface="Arial" pitchFamily="-111" charset="0"/>
              </a:rPr>
              <a:t>á</a:t>
            </a:r>
            <a:r>
              <a:rPr lang="en-US" sz="2800"/>
              <a:t> feliz porque ha pescado muchos veces.  </a:t>
            </a:r>
          </a:p>
          <a:p>
            <a:pPr marL="609600" indent="-609600" algn="l">
              <a:spcBef>
                <a:spcPct val="20000"/>
              </a:spcBef>
              <a:buFontTx/>
              <a:buAutoNum type="arabicPeriod"/>
            </a:pPr>
            <a:r>
              <a:rPr lang="en-US" sz="2800"/>
              <a:t>Su mujer habla con </a:t>
            </a:r>
            <a:r>
              <a:rPr lang="en-US" sz="2800">
                <a:ea typeface="Arial" pitchFamily="-111" charset="0"/>
                <a:cs typeface="Arial" pitchFamily="-111" charset="0"/>
              </a:rPr>
              <a:t>é</a:t>
            </a:r>
            <a:r>
              <a:rPr lang="en-US" sz="2800"/>
              <a:t>l.  </a:t>
            </a:r>
          </a:p>
          <a:p>
            <a:pPr marL="609600" indent="-609600" algn="l">
              <a:spcBef>
                <a:spcPct val="20000"/>
              </a:spcBef>
              <a:buFontTx/>
              <a:buAutoNum type="arabicPeriod"/>
            </a:pPr>
            <a:r>
              <a:rPr lang="en-US" sz="2800"/>
              <a:t>Los tiburones esperan.</a:t>
            </a:r>
          </a:p>
        </p:txBody>
      </p:sp>
      <p:sp>
        <p:nvSpPr>
          <p:cNvPr id="316421" name="Line 5"/>
          <p:cNvSpPr>
            <a:spLocks noChangeShapeType="1"/>
          </p:cNvSpPr>
          <p:nvPr/>
        </p:nvSpPr>
        <p:spPr bwMode="auto">
          <a:xfrm>
            <a:off x="3733800" y="1905000"/>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2" name="Line 6"/>
          <p:cNvSpPr>
            <a:spLocks noChangeShapeType="1"/>
          </p:cNvSpPr>
          <p:nvPr/>
        </p:nvSpPr>
        <p:spPr bwMode="auto">
          <a:xfrm flipH="1">
            <a:off x="3581400" y="1905000"/>
            <a:ext cx="1295400" cy="9906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3" name="Line 7"/>
          <p:cNvSpPr>
            <a:spLocks noChangeShapeType="1"/>
          </p:cNvSpPr>
          <p:nvPr/>
        </p:nvSpPr>
        <p:spPr bwMode="auto">
          <a:xfrm flipV="1">
            <a:off x="3810000" y="3657600"/>
            <a:ext cx="990600" cy="762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4" name="Line 8"/>
          <p:cNvSpPr>
            <a:spLocks noChangeShapeType="1"/>
          </p:cNvSpPr>
          <p:nvPr/>
        </p:nvSpPr>
        <p:spPr bwMode="auto">
          <a:xfrm flipV="1">
            <a:off x="4038600" y="4648200"/>
            <a:ext cx="838200" cy="9906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5" name="Line 9"/>
          <p:cNvSpPr>
            <a:spLocks noChangeShapeType="1"/>
          </p:cNvSpPr>
          <p:nvPr/>
        </p:nvSpPr>
        <p:spPr bwMode="auto">
          <a:xfrm>
            <a:off x="3200400" y="4648200"/>
            <a:ext cx="6096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6426" name="Line 10"/>
          <p:cNvSpPr>
            <a:spLocks noChangeShapeType="1"/>
          </p:cNvSpPr>
          <p:nvPr/>
        </p:nvSpPr>
        <p:spPr bwMode="auto">
          <a:xfrm>
            <a:off x="3810000" y="4495800"/>
            <a:ext cx="0" cy="304800"/>
          </a:xfrm>
          <a:prstGeom prst="line">
            <a:avLst/>
          </a:prstGeom>
          <a:noFill/>
          <a:ln w="7620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Sentence Alignment</a:t>
            </a:r>
          </a:p>
        </p:txBody>
      </p:sp>
      <p:sp>
        <p:nvSpPr>
          <p:cNvPr id="317443" name="Rectangle 3"/>
          <p:cNvSpPr>
            <a:spLocks noGrp="1" noChangeArrowheads="1"/>
          </p:cNvSpPr>
          <p:nvPr>
            <p:ph type="body" idx="1"/>
          </p:nvPr>
        </p:nvSpPr>
        <p:spPr>
          <a:xfrm>
            <a:off x="457200" y="1600200"/>
            <a:ext cx="3657600" cy="4525963"/>
          </a:xfrm>
        </p:spPr>
        <p:txBody>
          <a:bodyPr/>
          <a:lstStyle/>
          <a:p>
            <a:pPr marL="609600" indent="-609600">
              <a:buFontTx/>
              <a:buAutoNum type="arabicPeriod"/>
            </a:pPr>
            <a:r>
              <a:rPr lang="en-US" sz="2800"/>
              <a:t>The old man is happy. He has fished many times.  </a:t>
            </a:r>
          </a:p>
          <a:p>
            <a:pPr marL="609600" indent="-609600">
              <a:buFontTx/>
              <a:buAutoNum type="arabicPeriod"/>
            </a:pPr>
            <a:r>
              <a:rPr lang="en-US" sz="2800"/>
              <a:t>His wife talks to him.  </a:t>
            </a:r>
          </a:p>
          <a:p>
            <a:pPr marL="609600" indent="-609600">
              <a:buFontTx/>
              <a:buAutoNum type="arabicPeriod"/>
            </a:pPr>
            <a:r>
              <a:rPr lang="en-US" sz="2800"/>
              <a:t>The sharks await.</a:t>
            </a:r>
          </a:p>
        </p:txBody>
      </p:sp>
      <p:sp>
        <p:nvSpPr>
          <p:cNvPr id="317444" name="Rectangle 4"/>
          <p:cNvSpPr>
            <a:spLocks noChangeArrowheads="1"/>
          </p:cNvSpPr>
          <p:nvPr/>
        </p:nvSpPr>
        <p:spPr bwMode="auto">
          <a:xfrm>
            <a:off x="4876800" y="1600200"/>
            <a:ext cx="3657600" cy="4525963"/>
          </a:xfrm>
          <a:prstGeom prst="rect">
            <a:avLst/>
          </a:prstGeom>
          <a:noFill/>
          <a:ln w="9525">
            <a:noFill/>
            <a:miter lim="800000"/>
            <a:headEnd/>
            <a:tailEnd/>
          </a:ln>
          <a:effectLst/>
        </p:spPr>
        <p:txBody>
          <a:bodyPr>
            <a:prstTxWarp prst="textNoShape">
              <a:avLst/>
            </a:prstTxWarp>
          </a:bodyPr>
          <a:lstStyle/>
          <a:p>
            <a:pPr marL="609600" indent="-609600" algn="l">
              <a:spcBef>
                <a:spcPct val="20000"/>
              </a:spcBef>
              <a:buFontTx/>
              <a:buAutoNum type="arabicPeriod"/>
            </a:pPr>
            <a:r>
              <a:rPr lang="en-US" sz="2800"/>
              <a:t>El viejo est</a:t>
            </a:r>
            <a:r>
              <a:rPr lang="en-US" sz="2800">
                <a:ea typeface="Arial" pitchFamily="-111" charset="0"/>
                <a:cs typeface="Arial" pitchFamily="-111" charset="0"/>
              </a:rPr>
              <a:t>á</a:t>
            </a:r>
            <a:r>
              <a:rPr lang="en-US" sz="2800"/>
              <a:t> feliz porque ha pescado muchos veces.  </a:t>
            </a:r>
          </a:p>
          <a:p>
            <a:pPr marL="609600" indent="-609600" algn="l">
              <a:spcBef>
                <a:spcPct val="20000"/>
              </a:spcBef>
              <a:buFontTx/>
              <a:buAutoNum type="arabicPeriod"/>
            </a:pPr>
            <a:r>
              <a:rPr lang="en-US" sz="2800"/>
              <a:t>Su mujer habla con </a:t>
            </a:r>
            <a:r>
              <a:rPr lang="en-US" sz="2800">
                <a:ea typeface="Arial" pitchFamily="-111" charset="0"/>
                <a:cs typeface="Arial" pitchFamily="-111" charset="0"/>
              </a:rPr>
              <a:t>é</a:t>
            </a:r>
            <a:r>
              <a:rPr lang="en-US" sz="2800"/>
              <a:t>l.  </a:t>
            </a:r>
          </a:p>
          <a:p>
            <a:pPr marL="609600" indent="-609600" algn="l">
              <a:spcBef>
                <a:spcPct val="20000"/>
              </a:spcBef>
              <a:buFontTx/>
              <a:buAutoNum type="arabicPeriod"/>
            </a:pPr>
            <a:r>
              <a:rPr lang="en-US" sz="2800"/>
              <a:t>Los tiburones esperan.</a:t>
            </a:r>
          </a:p>
        </p:txBody>
      </p:sp>
      <p:sp>
        <p:nvSpPr>
          <p:cNvPr id="317445" name="Line 5"/>
          <p:cNvSpPr>
            <a:spLocks noChangeShapeType="1"/>
          </p:cNvSpPr>
          <p:nvPr/>
        </p:nvSpPr>
        <p:spPr bwMode="auto">
          <a:xfrm>
            <a:off x="4038600" y="1905000"/>
            <a:ext cx="762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7446" name="Line 6"/>
          <p:cNvSpPr>
            <a:spLocks noChangeShapeType="1"/>
          </p:cNvSpPr>
          <p:nvPr/>
        </p:nvSpPr>
        <p:spPr bwMode="auto">
          <a:xfrm flipV="1">
            <a:off x="4038600" y="3733800"/>
            <a:ext cx="762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7447" name="Line 7"/>
          <p:cNvSpPr>
            <a:spLocks noChangeShapeType="1"/>
          </p:cNvSpPr>
          <p:nvPr/>
        </p:nvSpPr>
        <p:spPr bwMode="auto">
          <a:xfrm>
            <a:off x="4038600" y="4648200"/>
            <a:ext cx="762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317448" name="Text Box 8"/>
          <p:cNvSpPr txBox="1">
            <a:spLocks noChangeArrowheads="1"/>
          </p:cNvSpPr>
          <p:nvPr/>
        </p:nvSpPr>
        <p:spPr bwMode="auto">
          <a:xfrm>
            <a:off x="1219200" y="5802313"/>
            <a:ext cx="6305550" cy="701675"/>
          </a:xfrm>
          <a:prstGeom prst="rect">
            <a:avLst/>
          </a:prstGeom>
          <a:noFill/>
          <a:ln w="9525">
            <a:noFill/>
            <a:miter lim="800000"/>
            <a:headEnd/>
            <a:tailEnd/>
          </a:ln>
          <a:effectLst/>
        </p:spPr>
        <p:txBody>
          <a:bodyPr wrap="none">
            <a:prstTxWarp prst="textNoShape">
              <a:avLst/>
            </a:prstTxWarp>
            <a:spAutoFit/>
          </a:bodyPr>
          <a:lstStyle/>
          <a:p>
            <a:pPr algn="l"/>
            <a:r>
              <a:rPr lang="en-US" sz="2000"/>
              <a:t>Note that unaligned sentences are thrown out, and</a:t>
            </a:r>
          </a:p>
          <a:p>
            <a:pPr algn="l"/>
            <a:r>
              <a:rPr lang="en-US" sz="2000"/>
              <a:t>sentences are merged in n-to-m alignments (n, m &gt; 0).</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Tokenization (or Segmentation)</a:t>
            </a:r>
          </a:p>
        </p:txBody>
      </p:sp>
      <p:sp>
        <p:nvSpPr>
          <p:cNvPr id="288771" name="Rectangle 3"/>
          <p:cNvSpPr>
            <a:spLocks noGrp="1" noChangeArrowheads="1"/>
          </p:cNvSpPr>
          <p:nvPr>
            <p:ph type="body" idx="1"/>
          </p:nvPr>
        </p:nvSpPr>
        <p:spPr/>
        <p:txBody>
          <a:bodyPr/>
          <a:lstStyle/>
          <a:p>
            <a:pPr>
              <a:lnSpc>
                <a:spcPct val="90000"/>
              </a:lnSpc>
            </a:pPr>
            <a:r>
              <a:rPr lang="en-US"/>
              <a:t>English</a:t>
            </a:r>
          </a:p>
          <a:p>
            <a:pPr lvl="1">
              <a:lnSpc>
                <a:spcPct val="90000"/>
              </a:lnSpc>
            </a:pPr>
            <a:r>
              <a:rPr lang="en-US"/>
              <a:t>Input (some byte stream): 		</a:t>
            </a:r>
          </a:p>
          <a:p>
            <a:pPr lvl="2">
              <a:lnSpc>
                <a:spcPct val="90000"/>
              </a:lnSpc>
              <a:buFontTx/>
              <a:buNone/>
            </a:pPr>
            <a:r>
              <a:rPr lang="en-US" sz="2800">
                <a:latin typeface="Courier New" pitchFamily="-111" charset="0"/>
              </a:rPr>
              <a:t>			"There," said Bob.</a:t>
            </a:r>
          </a:p>
          <a:p>
            <a:pPr lvl="1">
              <a:lnSpc>
                <a:spcPct val="90000"/>
              </a:lnSpc>
            </a:pPr>
            <a:r>
              <a:rPr lang="en-US"/>
              <a:t>Output (7 “tokens” or “words”):</a:t>
            </a:r>
          </a:p>
          <a:p>
            <a:pPr lvl="1">
              <a:lnSpc>
                <a:spcPct val="90000"/>
              </a:lnSpc>
              <a:buFontTx/>
              <a:buNone/>
            </a:pPr>
            <a:r>
              <a:rPr lang="en-US">
                <a:latin typeface="Courier New" pitchFamily="-111" charset="0"/>
              </a:rPr>
              <a:t>  			" There , " said Bob .</a:t>
            </a:r>
          </a:p>
          <a:p>
            <a:pPr>
              <a:lnSpc>
                <a:spcPct val="90000"/>
              </a:lnSpc>
            </a:pPr>
            <a:r>
              <a:rPr lang="en-US"/>
              <a:t>Chinese</a:t>
            </a:r>
          </a:p>
          <a:p>
            <a:pPr lvl="1">
              <a:lnSpc>
                <a:spcPct val="90000"/>
              </a:lnSpc>
            </a:pPr>
            <a:r>
              <a:rPr lang="en-US"/>
              <a:t>Input (byte stream):</a:t>
            </a:r>
          </a:p>
          <a:p>
            <a:pPr lvl="1">
              <a:lnSpc>
                <a:spcPct val="90000"/>
              </a:lnSpc>
            </a:pPr>
            <a:endParaRPr lang="en-US"/>
          </a:p>
          <a:p>
            <a:pPr lvl="1">
              <a:lnSpc>
                <a:spcPct val="90000"/>
              </a:lnSpc>
            </a:pPr>
            <a:r>
              <a:rPr lang="en-US"/>
              <a:t>Output:</a:t>
            </a:r>
          </a:p>
          <a:p>
            <a:pPr lvl="1">
              <a:lnSpc>
                <a:spcPct val="90000"/>
              </a:lnSpc>
            </a:pPr>
            <a:endParaRPr lang="en-US">
              <a:latin typeface="Courier New" pitchFamily="-111" charset="0"/>
            </a:endParaRPr>
          </a:p>
          <a:p>
            <a:pPr lvl="1">
              <a:lnSpc>
                <a:spcPct val="90000"/>
              </a:lnSpc>
            </a:pPr>
            <a:endParaRPr lang="en-US">
              <a:latin typeface="Courier New" pitchFamily="-111" charset="0"/>
            </a:endParaRPr>
          </a:p>
        </p:txBody>
      </p:sp>
      <p:sp>
        <p:nvSpPr>
          <p:cNvPr id="288772" name="Text Box 4"/>
          <p:cNvSpPr txBox="1">
            <a:spLocks noChangeArrowheads="1"/>
          </p:cNvSpPr>
          <p:nvPr/>
        </p:nvSpPr>
        <p:spPr bwMode="auto">
          <a:xfrm>
            <a:off x="4572000" y="4648200"/>
            <a:ext cx="3505200" cy="825500"/>
          </a:xfrm>
          <a:prstGeom prst="rect">
            <a:avLst/>
          </a:prstGeom>
          <a:noFill/>
          <a:ln w="9525">
            <a:noFill/>
            <a:miter lim="800000"/>
            <a:headEnd/>
            <a:tailEnd/>
          </a:ln>
          <a:effectLst/>
        </p:spPr>
        <p:txBody>
          <a:bodyPr>
            <a:prstTxWarp prst="textNoShape">
              <a:avLst/>
            </a:prstTxWarp>
            <a:spAutoFit/>
          </a:bodyPr>
          <a:lstStyle/>
          <a:p>
            <a:pPr algn="l"/>
            <a:r>
              <a:rPr lang="ja-JP" altLang="en-US" sz="160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a:t>
            </a:r>
            <a:endParaRPr lang="en-US" sz="1600">
              <a:latin typeface="Times New Roman" pitchFamily="-111" charset="0"/>
            </a:endParaRPr>
          </a:p>
        </p:txBody>
      </p:sp>
      <p:sp>
        <p:nvSpPr>
          <p:cNvPr id="288773" name="Text Box 5"/>
          <p:cNvSpPr txBox="1">
            <a:spLocks noChangeArrowheads="1"/>
          </p:cNvSpPr>
          <p:nvPr/>
        </p:nvSpPr>
        <p:spPr bwMode="auto">
          <a:xfrm>
            <a:off x="4572000" y="5591175"/>
            <a:ext cx="3505200" cy="825500"/>
          </a:xfrm>
          <a:prstGeom prst="rect">
            <a:avLst/>
          </a:prstGeom>
          <a:noFill/>
          <a:ln w="9525">
            <a:noFill/>
            <a:miter lim="800000"/>
            <a:headEnd/>
            <a:tailEnd/>
          </a:ln>
          <a:effectLst/>
        </p:spPr>
        <p:txBody>
          <a:bodyPr>
            <a:prstTxWarp prst="textNoShape">
              <a:avLst/>
            </a:prstTxWarp>
            <a:spAutoFit/>
          </a:bodyPr>
          <a:lstStyle/>
          <a:p>
            <a:pPr algn="l"/>
            <a:r>
              <a:rPr lang="ja-JP" altLang="en-US" sz="1600">
                <a:latin typeface="Arial Unicode MS" pitchFamily="-111" charset="0"/>
                <a:ea typeface="Arial Unicode MS" pitchFamily="-111" charset="0"/>
                <a:cs typeface="Arial Unicode MS" pitchFamily="-111" charset="0"/>
              </a:rPr>
              <a:t>美国</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关岛国</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际机</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场</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及其</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办公</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室均接获</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一名</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自称</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沙地</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阿拉</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伯富</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商拉登</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等发</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出</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的</a:t>
            </a:r>
            <a:r>
              <a:rPr lang="en-US" sz="1600">
                <a:latin typeface="Arial Unicode MS" pitchFamily="-111" charset="0"/>
                <a:ea typeface="Arial Unicode MS" pitchFamily="-111" charset="0"/>
                <a:cs typeface="Arial Unicode MS" pitchFamily="-111" charset="0"/>
              </a:rPr>
              <a:t>  </a:t>
            </a:r>
            <a:r>
              <a:rPr lang="ja-JP" altLang="en-US" sz="1600">
                <a:latin typeface="Arial Unicode MS" pitchFamily="-111" charset="0"/>
                <a:ea typeface="Arial Unicode MS" pitchFamily="-111" charset="0"/>
                <a:cs typeface="Arial Unicode MS" pitchFamily="-111" charset="0"/>
              </a:rPr>
              <a:t>电子邮件。</a:t>
            </a:r>
            <a:endParaRPr lang="en-US" sz="1600">
              <a:latin typeface="Times New Roman"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solidFill>
                  <a:srgbClr val="B3B3B3"/>
                </a:solidFill>
              </a:rPr>
              <a:t>Preprocessing</a:t>
            </a:r>
          </a:p>
          <a:p>
            <a:pPr>
              <a:lnSpc>
                <a:spcPct val="90000"/>
              </a:lnSpc>
            </a:pPr>
            <a:r>
              <a:rPr lang="en-US" sz="3600" dirty="0" smtClean="0"/>
              <a:t>Language modeling</a:t>
            </a:r>
          </a:p>
          <a:p>
            <a:pPr>
              <a:lnSpc>
                <a:spcPct val="90000"/>
              </a:lnSpc>
            </a:pPr>
            <a:r>
              <a:rPr lang="en-US" sz="3600" dirty="0" smtClean="0">
                <a:solidFill>
                  <a:srgbClr val="B3B3B3"/>
                </a:solidFill>
              </a:rPr>
              <a:t>Translation modeling</a:t>
            </a:r>
          </a:p>
          <a:p>
            <a:pPr>
              <a:lnSpc>
                <a:spcPct val="90000"/>
              </a:lnSpc>
            </a:pPr>
            <a:r>
              <a:rPr lang="en-US" sz="3600" dirty="0" smtClean="0">
                <a:solidFill>
                  <a:srgbClr val="B3B3B3"/>
                </a:solidFill>
              </a:rPr>
              <a:t>Decoding</a:t>
            </a:r>
          </a:p>
          <a:p>
            <a:pPr>
              <a:lnSpc>
                <a:spcPct val="90000"/>
              </a:lnSpc>
            </a:pPr>
            <a:r>
              <a:rPr lang="en-US" sz="3600" dirty="0" smtClean="0">
                <a:solidFill>
                  <a:srgbClr val="B3B3B3"/>
                </a:solidFill>
              </a:rPr>
              <a:t>Parameter optimization</a:t>
            </a:r>
          </a:p>
          <a:p>
            <a:pPr>
              <a:lnSpc>
                <a:spcPct val="90000"/>
              </a:lnSpc>
            </a:pPr>
            <a:r>
              <a:rPr lang="en-US" sz="3600" dirty="0" smtClean="0">
                <a:solidFill>
                  <a:srgbClr val="B3B3B3"/>
                </a:solidFill>
              </a:rPr>
              <a:t>Evaluation</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Modeling</a:t>
            </a:r>
            <a:endParaRPr lang="en-US" dirty="0"/>
          </a:p>
        </p:txBody>
      </p:sp>
      <p:sp>
        <p:nvSpPr>
          <p:cNvPr id="3" name="Content Placeholder 2"/>
          <p:cNvSpPr>
            <a:spLocks noGrp="1"/>
          </p:cNvSpPr>
          <p:nvPr>
            <p:ph idx="1"/>
          </p:nvPr>
        </p:nvSpPr>
        <p:spPr/>
        <p:txBody>
          <a:bodyPr/>
          <a:lstStyle/>
          <a:p>
            <a:r>
              <a:rPr lang="en-US" sz="2800" dirty="0" smtClean="0"/>
              <a:t>Most common: </a:t>
            </a:r>
            <a:r>
              <a:rPr lang="en-US" sz="2800" dirty="0" err="1" smtClean="0"/>
              <a:t>n</a:t>
            </a:r>
            <a:r>
              <a:rPr lang="en-US" sz="2800" dirty="0" smtClean="0"/>
              <a:t>-gram language models</a:t>
            </a:r>
          </a:p>
          <a:p>
            <a:r>
              <a:rPr lang="en-US" sz="2800" dirty="0" smtClean="0"/>
              <a:t>More data the better (Google </a:t>
            </a:r>
            <a:r>
              <a:rPr lang="en-US" sz="2800" dirty="0" err="1" smtClean="0"/>
              <a:t>n</a:t>
            </a:r>
            <a:r>
              <a:rPr lang="en-US" sz="2800" dirty="0" smtClean="0"/>
              <a:t>-grams)</a:t>
            </a:r>
          </a:p>
          <a:p>
            <a:r>
              <a:rPr lang="en-US" sz="2800" dirty="0" smtClean="0"/>
              <a:t>Domain is important</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27300" y="1403350"/>
            <a:ext cx="4089400" cy="4051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b="1" dirty="0" smtClean="0">
                <a:solidFill>
                  <a:schemeClr val="accent2"/>
                </a:solidFill>
              </a:rPr>
              <a:t>Which </a:t>
            </a:r>
            <a:r>
              <a:rPr lang="en-US" b="1" dirty="0">
                <a:solidFill>
                  <a:schemeClr val="accent2"/>
                </a:solidFill>
              </a:rPr>
              <a:t>is the human?</a:t>
            </a:r>
          </a:p>
        </p:txBody>
      </p:sp>
      <p:sp>
        <p:nvSpPr>
          <p:cNvPr id="392196" name="Text Box 4"/>
          <p:cNvSpPr txBox="1">
            <a:spLocks noChangeArrowheads="1"/>
          </p:cNvSpPr>
          <p:nvPr/>
        </p:nvSpPr>
        <p:spPr bwMode="auto">
          <a:xfrm>
            <a:off x="685800" y="3657600"/>
            <a:ext cx="7620000" cy="10541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Pakistani President Musharraf Won the Trust Vote in Senate and Lower House</a:t>
            </a:r>
          </a:p>
          <a:p>
            <a:pPr>
              <a:spcBef>
                <a:spcPct val="50000"/>
              </a:spcBef>
            </a:pPr>
            <a:endParaRPr lang="en-US" dirty="0"/>
          </a:p>
        </p:txBody>
      </p:sp>
      <p:sp>
        <p:nvSpPr>
          <p:cNvPr id="392197" name="Text Box 5"/>
          <p:cNvSpPr txBox="1">
            <a:spLocks noChangeArrowheads="1"/>
          </p:cNvSpPr>
          <p:nvPr/>
        </p:nvSpPr>
        <p:spPr bwMode="auto">
          <a:xfrm>
            <a:off x="3048000" y="4724400"/>
            <a:ext cx="3429000" cy="1708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600" b="1" dirty="0">
                <a:solidFill>
                  <a:srgbClr val="FF0000"/>
                </a:solidFill>
              </a:rPr>
              <a:t>?</a:t>
            </a:r>
          </a:p>
        </p:txBody>
      </p:sp>
      <p:sp>
        <p:nvSpPr>
          <p:cNvPr id="392198" name="Rectangle 6"/>
          <p:cNvSpPr>
            <a:spLocks noChangeArrowheads="1"/>
          </p:cNvSpPr>
          <p:nvPr/>
        </p:nvSpPr>
        <p:spPr bwMode="auto">
          <a:xfrm>
            <a:off x="685800" y="3505200"/>
            <a:ext cx="7848600" cy="990600"/>
          </a:xfrm>
          <a:prstGeom prst="rect">
            <a:avLst/>
          </a:prstGeom>
          <a:noFill/>
          <a:ln w="57150">
            <a:solidFill>
              <a:srgbClr val="99FF33"/>
            </a:solidFill>
            <a:miter lim="800000"/>
            <a:headEnd/>
            <a:tailEnd/>
          </a:ln>
          <a:effectLst/>
        </p:spPr>
        <p:txBody>
          <a:bodyPr wrap="none" anchor="ctr">
            <a:prstTxWarp prst="textNoShape">
              <a:avLst/>
            </a:prstTxWarp>
          </a:bodyPr>
          <a:lstStyle/>
          <a:p>
            <a:endParaRPr lang="en-US" dirty="0">
              <a:solidFill>
                <a:srgbClr val="F5FEA0"/>
              </a:solidFill>
            </a:endParaRPr>
          </a:p>
        </p:txBody>
      </p:sp>
      <p:sp>
        <p:nvSpPr>
          <p:cNvPr id="392199" name="Text Box 7"/>
          <p:cNvSpPr txBox="1">
            <a:spLocks noChangeArrowheads="1"/>
          </p:cNvSpPr>
          <p:nvPr/>
        </p:nvSpPr>
        <p:spPr bwMode="auto">
          <a:xfrm>
            <a:off x="533400" y="1828800"/>
            <a:ext cx="84582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Pakistan President Pervez Musharraf Wins Senate Confidence Vote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0"/>
            <a:ext cx="8229600" cy="1143000"/>
          </a:xfrm>
        </p:spPr>
        <p:txBody>
          <a:bodyPr/>
          <a:lstStyle/>
          <a:p>
            <a:r>
              <a:rPr lang="en-US" sz="4000" dirty="0" smtClean="0"/>
              <a:t>Problems </a:t>
            </a:r>
            <a:r>
              <a:rPr lang="en-US" sz="4000" dirty="0"/>
              <a:t>for Statistical MT</a:t>
            </a:r>
          </a:p>
        </p:txBody>
      </p:sp>
      <p:sp>
        <p:nvSpPr>
          <p:cNvPr id="836611" name="Rectangle 3"/>
          <p:cNvSpPr>
            <a:spLocks noGrp="1" noChangeArrowheads="1"/>
          </p:cNvSpPr>
          <p:nvPr>
            <p:ph type="body" idx="1"/>
          </p:nvPr>
        </p:nvSpPr>
        <p:spPr>
          <a:xfrm>
            <a:off x="152400" y="1219200"/>
            <a:ext cx="8686800" cy="5410200"/>
          </a:xfrm>
        </p:spPr>
        <p:txBody>
          <a:bodyPr/>
          <a:lstStyle/>
          <a:p>
            <a:pPr>
              <a:lnSpc>
                <a:spcPct val="90000"/>
              </a:lnSpc>
            </a:pPr>
            <a:r>
              <a:rPr lang="en-US" sz="3600" dirty="0" smtClean="0">
                <a:solidFill>
                  <a:srgbClr val="B3B3B3"/>
                </a:solidFill>
              </a:rPr>
              <a:t>Preprocessing</a:t>
            </a:r>
          </a:p>
          <a:p>
            <a:pPr>
              <a:lnSpc>
                <a:spcPct val="90000"/>
              </a:lnSpc>
            </a:pPr>
            <a:r>
              <a:rPr lang="en-US" sz="3600" dirty="0" smtClean="0">
                <a:solidFill>
                  <a:srgbClr val="B3B3B3"/>
                </a:solidFill>
              </a:rPr>
              <a:t>Language modeling</a:t>
            </a:r>
          </a:p>
          <a:p>
            <a:pPr>
              <a:lnSpc>
                <a:spcPct val="90000"/>
              </a:lnSpc>
            </a:pPr>
            <a:r>
              <a:rPr lang="en-US" sz="3600" dirty="0" smtClean="0"/>
              <a:t>Translation modeling</a:t>
            </a:r>
          </a:p>
          <a:p>
            <a:pPr>
              <a:lnSpc>
                <a:spcPct val="90000"/>
              </a:lnSpc>
            </a:pPr>
            <a:r>
              <a:rPr lang="en-US" sz="3600" dirty="0" smtClean="0">
                <a:solidFill>
                  <a:srgbClr val="B3B3B3"/>
                </a:solidFill>
              </a:rPr>
              <a:t>Decoding</a:t>
            </a:r>
          </a:p>
          <a:p>
            <a:pPr>
              <a:lnSpc>
                <a:spcPct val="90000"/>
              </a:lnSpc>
            </a:pPr>
            <a:r>
              <a:rPr lang="en-US" sz="3600" dirty="0" smtClean="0">
                <a:solidFill>
                  <a:srgbClr val="B3B3B3"/>
                </a:solidFill>
              </a:rPr>
              <a:t>Parameter optimization</a:t>
            </a:r>
          </a:p>
          <a:p>
            <a:pPr>
              <a:lnSpc>
                <a:spcPct val="90000"/>
              </a:lnSpc>
            </a:pPr>
            <a:r>
              <a:rPr lang="en-US" sz="3600" dirty="0" smtClean="0">
                <a:solidFill>
                  <a:srgbClr val="B3B3B3"/>
                </a:solidFill>
              </a:rPr>
              <a:t>Evaluation</a:t>
            </a: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MT Pyramid</a:t>
            </a:r>
          </a:p>
        </p:txBody>
      </p:sp>
      <p:sp>
        <p:nvSpPr>
          <p:cNvPr id="389123" name="Oval 3"/>
          <p:cNvSpPr>
            <a:spLocks noChangeArrowheads="1"/>
          </p:cNvSpPr>
          <p:nvPr/>
        </p:nvSpPr>
        <p:spPr bwMode="auto">
          <a:xfrm>
            <a:off x="2133600" y="56388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4" name="Oval 4"/>
          <p:cNvSpPr>
            <a:spLocks noChangeArrowheads="1"/>
          </p:cNvSpPr>
          <p:nvPr/>
        </p:nvSpPr>
        <p:spPr bwMode="auto">
          <a:xfrm>
            <a:off x="3200400" y="38100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5" name="Line 5"/>
          <p:cNvSpPr>
            <a:spLocks noChangeShapeType="1"/>
          </p:cNvSpPr>
          <p:nvPr/>
        </p:nvSpPr>
        <p:spPr bwMode="auto">
          <a:xfrm flipV="1">
            <a:off x="3352800" y="30480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26" name="Oval 6"/>
          <p:cNvSpPr>
            <a:spLocks noChangeArrowheads="1"/>
          </p:cNvSpPr>
          <p:nvPr/>
        </p:nvSpPr>
        <p:spPr bwMode="auto">
          <a:xfrm>
            <a:off x="3733800" y="28956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7" name="Line 7"/>
          <p:cNvSpPr>
            <a:spLocks noChangeShapeType="1"/>
          </p:cNvSpPr>
          <p:nvPr/>
        </p:nvSpPr>
        <p:spPr bwMode="auto">
          <a:xfrm flipV="1">
            <a:off x="3886200" y="21336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28" name="Oval 8"/>
          <p:cNvSpPr>
            <a:spLocks noChangeArrowheads="1"/>
          </p:cNvSpPr>
          <p:nvPr/>
        </p:nvSpPr>
        <p:spPr bwMode="auto">
          <a:xfrm>
            <a:off x="4267200" y="19812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9" name="Oval 9"/>
          <p:cNvSpPr>
            <a:spLocks noChangeArrowheads="1"/>
          </p:cNvSpPr>
          <p:nvPr/>
        </p:nvSpPr>
        <p:spPr bwMode="auto">
          <a:xfrm flipH="1">
            <a:off x="6400800" y="56388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30" name="Oval 10"/>
          <p:cNvSpPr>
            <a:spLocks noChangeArrowheads="1"/>
          </p:cNvSpPr>
          <p:nvPr/>
        </p:nvSpPr>
        <p:spPr bwMode="auto">
          <a:xfrm flipH="1">
            <a:off x="5334000" y="38100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31" name="Line 11"/>
          <p:cNvSpPr>
            <a:spLocks noChangeShapeType="1"/>
          </p:cNvSpPr>
          <p:nvPr/>
        </p:nvSpPr>
        <p:spPr bwMode="auto">
          <a:xfrm flipH="1" flipV="1">
            <a:off x="4953000" y="30480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32" name="Oval 12"/>
          <p:cNvSpPr>
            <a:spLocks noChangeArrowheads="1"/>
          </p:cNvSpPr>
          <p:nvPr/>
        </p:nvSpPr>
        <p:spPr bwMode="auto">
          <a:xfrm flipH="1">
            <a:off x="4800600" y="28956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33" name="Line 13"/>
          <p:cNvSpPr>
            <a:spLocks noChangeShapeType="1"/>
          </p:cNvSpPr>
          <p:nvPr/>
        </p:nvSpPr>
        <p:spPr bwMode="auto">
          <a:xfrm flipH="1" flipV="1">
            <a:off x="4419600" y="21336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34" name="Text Box 14"/>
          <p:cNvSpPr txBox="1">
            <a:spLocks noChangeArrowheads="1"/>
          </p:cNvSpPr>
          <p:nvPr/>
        </p:nvSpPr>
        <p:spPr bwMode="auto">
          <a:xfrm>
            <a:off x="1676400" y="6056313"/>
            <a:ext cx="1162050" cy="366712"/>
          </a:xfrm>
          <a:prstGeom prst="rect">
            <a:avLst/>
          </a:prstGeom>
          <a:noFill/>
          <a:ln w="9525">
            <a:noFill/>
            <a:miter lim="800000"/>
            <a:headEnd/>
            <a:tailEnd/>
          </a:ln>
          <a:effectLst/>
        </p:spPr>
        <p:txBody>
          <a:bodyPr wrap="none">
            <a:prstTxWarp prst="textNoShape">
              <a:avLst/>
            </a:prstTxWarp>
            <a:spAutoFit/>
          </a:bodyPr>
          <a:lstStyle/>
          <a:p>
            <a:pPr algn="l"/>
            <a:r>
              <a:rPr lang="en-US"/>
              <a:t>SOURCE</a:t>
            </a:r>
          </a:p>
        </p:txBody>
      </p:sp>
      <p:sp>
        <p:nvSpPr>
          <p:cNvPr id="389135" name="Text Box 15"/>
          <p:cNvSpPr txBox="1">
            <a:spLocks noChangeArrowheads="1"/>
          </p:cNvSpPr>
          <p:nvPr/>
        </p:nvSpPr>
        <p:spPr bwMode="auto">
          <a:xfrm>
            <a:off x="6019800" y="6056313"/>
            <a:ext cx="1111250" cy="366712"/>
          </a:xfrm>
          <a:prstGeom prst="rect">
            <a:avLst/>
          </a:prstGeom>
          <a:noFill/>
          <a:ln w="9525">
            <a:noFill/>
            <a:miter lim="800000"/>
            <a:headEnd/>
            <a:tailEnd/>
          </a:ln>
          <a:effectLst/>
        </p:spPr>
        <p:txBody>
          <a:bodyPr wrap="none">
            <a:prstTxWarp prst="textNoShape">
              <a:avLst/>
            </a:prstTxWarp>
            <a:spAutoFit/>
          </a:bodyPr>
          <a:lstStyle/>
          <a:p>
            <a:pPr algn="l"/>
            <a:r>
              <a:rPr lang="en-US"/>
              <a:t>TARGET</a:t>
            </a:r>
          </a:p>
        </p:txBody>
      </p:sp>
      <p:sp>
        <p:nvSpPr>
          <p:cNvPr id="389136" name="Text Box 16"/>
          <p:cNvSpPr txBox="1">
            <a:spLocks noChangeArrowheads="1"/>
          </p:cNvSpPr>
          <p:nvPr/>
        </p:nvSpPr>
        <p:spPr bwMode="auto">
          <a:xfrm>
            <a:off x="1219200" y="5562600"/>
            <a:ext cx="793750" cy="366713"/>
          </a:xfrm>
          <a:prstGeom prst="rect">
            <a:avLst/>
          </a:prstGeom>
          <a:noFill/>
          <a:ln w="9525">
            <a:noFill/>
            <a:miter lim="800000"/>
            <a:headEnd/>
            <a:tailEnd/>
          </a:ln>
          <a:effectLst/>
        </p:spPr>
        <p:txBody>
          <a:bodyPr wrap="none">
            <a:prstTxWarp prst="textNoShape">
              <a:avLst/>
            </a:prstTxWarp>
            <a:spAutoFit/>
          </a:bodyPr>
          <a:lstStyle/>
          <a:p>
            <a:pPr algn="l"/>
            <a:r>
              <a:rPr lang="en-US"/>
              <a:t>words</a:t>
            </a:r>
          </a:p>
        </p:txBody>
      </p:sp>
      <p:sp>
        <p:nvSpPr>
          <p:cNvPr id="389137" name="Text Box 17"/>
          <p:cNvSpPr txBox="1">
            <a:spLocks noChangeArrowheads="1"/>
          </p:cNvSpPr>
          <p:nvPr/>
        </p:nvSpPr>
        <p:spPr bwMode="auto">
          <a:xfrm>
            <a:off x="6781800" y="5562600"/>
            <a:ext cx="793750" cy="366713"/>
          </a:xfrm>
          <a:prstGeom prst="rect">
            <a:avLst/>
          </a:prstGeom>
          <a:noFill/>
          <a:ln w="9525">
            <a:noFill/>
            <a:miter lim="800000"/>
            <a:headEnd/>
            <a:tailEnd/>
          </a:ln>
          <a:effectLst/>
        </p:spPr>
        <p:txBody>
          <a:bodyPr wrap="none">
            <a:prstTxWarp prst="textNoShape">
              <a:avLst/>
            </a:prstTxWarp>
            <a:spAutoFit/>
          </a:bodyPr>
          <a:lstStyle/>
          <a:p>
            <a:pPr algn="l"/>
            <a:r>
              <a:rPr lang="en-US"/>
              <a:t>words</a:t>
            </a:r>
          </a:p>
        </p:txBody>
      </p:sp>
      <p:sp>
        <p:nvSpPr>
          <p:cNvPr id="389138" name="Text Box 18"/>
          <p:cNvSpPr txBox="1">
            <a:spLocks noChangeArrowheads="1"/>
          </p:cNvSpPr>
          <p:nvPr/>
        </p:nvSpPr>
        <p:spPr bwMode="auto">
          <a:xfrm>
            <a:off x="2133600" y="3733800"/>
            <a:ext cx="844550" cy="366713"/>
          </a:xfrm>
          <a:prstGeom prst="rect">
            <a:avLst/>
          </a:prstGeom>
          <a:noFill/>
          <a:ln w="9525">
            <a:noFill/>
            <a:miter lim="800000"/>
            <a:headEnd/>
            <a:tailEnd/>
          </a:ln>
          <a:effectLst/>
        </p:spPr>
        <p:txBody>
          <a:bodyPr wrap="none">
            <a:prstTxWarp prst="textNoShape">
              <a:avLst/>
            </a:prstTxWarp>
            <a:spAutoFit/>
          </a:bodyPr>
          <a:lstStyle/>
          <a:p>
            <a:pPr algn="l"/>
            <a:r>
              <a:rPr lang="en-US"/>
              <a:t>syntax</a:t>
            </a:r>
          </a:p>
        </p:txBody>
      </p:sp>
      <p:sp>
        <p:nvSpPr>
          <p:cNvPr id="389139" name="Text Box 19"/>
          <p:cNvSpPr txBox="1">
            <a:spLocks noChangeArrowheads="1"/>
          </p:cNvSpPr>
          <p:nvPr/>
        </p:nvSpPr>
        <p:spPr bwMode="auto">
          <a:xfrm>
            <a:off x="5715000" y="3733800"/>
            <a:ext cx="844550" cy="366713"/>
          </a:xfrm>
          <a:prstGeom prst="rect">
            <a:avLst/>
          </a:prstGeom>
          <a:noFill/>
          <a:ln w="9525">
            <a:noFill/>
            <a:miter lim="800000"/>
            <a:headEnd/>
            <a:tailEnd/>
          </a:ln>
          <a:effectLst/>
        </p:spPr>
        <p:txBody>
          <a:bodyPr wrap="none">
            <a:prstTxWarp prst="textNoShape">
              <a:avLst/>
            </a:prstTxWarp>
            <a:spAutoFit/>
          </a:bodyPr>
          <a:lstStyle/>
          <a:p>
            <a:pPr algn="l"/>
            <a:r>
              <a:rPr lang="en-US"/>
              <a:t>syntax</a:t>
            </a:r>
          </a:p>
        </p:txBody>
      </p:sp>
      <p:sp>
        <p:nvSpPr>
          <p:cNvPr id="389140" name="Text Box 20"/>
          <p:cNvSpPr txBox="1">
            <a:spLocks noChangeArrowheads="1"/>
          </p:cNvSpPr>
          <p:nvPr/>
        </p:nvSpPr>
        <p:spPr bwMode="auto">
          <a:xfrm>
            <a:off x="2438400" y="2819400"/>
            <a:ext cx="1212850" cy="366713"/>
          </a:xfrm>
          <a:prstGeom prst="rect">
            <a:avLst/>
          </a:prstGeom>
          <a:noFill/>
          <a:ln w="9525">
            <a:noFill/>
            <a:miter lim="800000"/>
            <a:headEnd/>
            <a:tailEnd/>
          </a:ln>
          <a:effectLst/>
        </p:spPr>
        <p:txBody>
          <a:bodyPr wrap="none">
            <a:prstTxWarp prst="textNoShape">
              <a:avLst/>
            </a:prstTxWarp>
            <a:spAutoFit/>
          </a:bodyPr>
          <a:lstStyle/>
          <a:p>
            <a:pPr algn="l"/>
            <a:r>
              <a:rPr lang="en-US"/>
              <a:t>semantics</a:t>
            </a:r>
          </a:p>
        </p:txBody>
      </p:sp>
      <p:sp>
        <p:nvSpPr>
          <p:cNvPr id="389141" name="Text Box 21"/>
          <p:cNvSpPr txBox="1">
            <a:spLocks noChangeArrowheads="1"/>
          </p:cNvSpPr>
          <p:nvPr/>
        </p:nvSpPr>
        <p:spPr bwMode="auto">
          <a:xfrm>
            <a:off x="5334000" y="2819400"/>
            <a:ext cx="1212850" cy="366713"/>
          </a:xfrm>
          <a:prstGeom prst="rect">
            <a:avLst/>
          </a:prstGeom>
          <a:noFill/>
          <a:ln w="9525">
            <a:noFill/>
            <a:miter lim="800000"/>
            <a:headEnd/>
            <a:tailEnd/>
          </a:ln>
          <a:effectLst/>
        </p:spPr>
        <p:txBody>
          <a:bodyPr wrap="none">
            <a:prstTxWarp prst="textNoShape">
              <a:avLst/>
            </a:prstTxWarp>
            <a:spAutoFit/>
          </a:bodyPr>
          <a:lstStyle/>
          <a:p>
            <a:pPr algn="l"/>
            <a:r>
              <a:rPr lang="en-US"/>
              <a:t>semantics</a:t>
            </a:r>
          </a:p>
        </p:txBody>
      </p:sp>
      <p:sp>
        <p:nvSpPr>
          <p:cNvPr id="389142" name="Text Box 22"/>
          <p:cNvSpPr txBox="1">
            <a:spLocks noChangeArrowheads="1"/>
          </p:cNvSpPr>
          <p:nvPr/>
        </p:nvSpPr>
        <p:spPr bwMode="auto">
          <a:xfrm>
            <a:off x="3886200" y="1524000"/>
            <a:ext cx="1238250" cy="366713"/>
          </a:xfrm>
          <a:prstGeom prst="rect">
            <a:avLst/>
          </a:prstGeom>
          <a:noFill/>
          <a:ln w="9525">
            <a:noFill/>
            <a:miter lim="800000"/>
            <a:headEnd/>
            <a:tailEnd/>
          </a:ln>
          <a:effectLst/>
        </p:spPr>
        <p:txBody>
          <a:bodyPr wrap="none">
            <a:prstTxWarp prst="textNoShape">
              <a:avLst/>
            </a:prstTxWarp>
            <a:spAutoFit/>
          </a:bodyPr>
          <a:lstStyle/>
          <a:p>
            <a:pPr algn="l"/>
            <a:r>
              <a:rPr lang="en-US"/>
              <a:t>interlingua</a:t>
            </a:r>
          </a:p>
        </p:txBody>
      </p:sp>
      <p:sp>
        <p:nvSpPr>
          <p:cNvPr id="389143" name="Oval 23"/>
          <p:cNvSpPr>
            <a:spLocks noChangeArrowheads="1"/>
          </p:cNvSpPr>
          <p:nvPr/>
        </p:nvSpPr>
        <p:spPr bwMode="auto">
          <a:xfrm>
            <a:off x="2667000" y="47244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44" name="Oval 24"/>
          <p:cNvSpPr>
            <a:spLocks noChangeArrowheads="1"/>
          </p:cNvSpPr>
          <p:nvPr/>
        </p:nvSpPr>
        <p:spPr bwMode="auto">
          <a:xfrm flipH="1">
            <a:off x="5867400" y="47244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45" name="Text Box 25"/>
          <p:cNvSpPr txBox="1">
            <a:spLocks noChangeArrowheads="1"/>
          </p:cNvSpPr>
          <p:nvPr/>
        </p:nvSpPr>
        <p:spPr bwMode="auto">
          <a:xfrm>
            <a:off x="1600200" y="4648200"/>
            <a:ext cx="996950" cy="366713"/>
          </a:xfrm>
          <a:prstGeom prst="rect">
            <a:avLst/>
          </a:prstGeom>
          <a:noFill/>
          <a:ln w="9525">
            <a:noFill/>
            <a:miter lim="800000"/>
            <a:headEnd/>
            <a:tailEnd/>
          </a:ln>
          <a:effectLst/>
        </p:spPr>
        <p:txBody>
          <a:bodyPr wrap="none">
            <a:prstTxWarp prst="textNoShape">
              <a:avLst/>
            </a:prstTxWarp>
            <a:spAutoFit/>
          </a:bodyPr>
          <a:lstStyle/>
          <a:p>
            <a:pPr algn="l"/>
            <a:r>
              <a:rPr lang="en-US"/>
              <a:t>phrases</a:t>
            </a:r>
          </a:p>
        </p:txBody>
      </p:sp>
      <p:sp>
        <p:nvSpPr>
          <p:cNvPr id="389146" name="Text Box 26"/>
          <p:cNvSpPr txBox="1">
            <a:spLocks noChangeArrowheads="1"/>
          </p:cNvSpPr>
          <p:nvPr/>
        </p:nvSpPr>
        <p:spPr bwMode="auto">
          <a:xfrm>
            <a:off x="6248400" y="4648200"/>
            <a:ext cx="996950" cy="366713"/>
          </a:xfrm>
          <a:prstGeom prst="rect">
            <a:avLst/>
          </a:prstGeom>
          <a:noFill/>
          <a:ln w="9525">
            <a:noFill/>
            <a:miter lim="800000"/>
            <a:headEnd/>
            <a:tailEnd/>
          </a:ln>
          <a:effectLst/>
        </p:spPr>
        <p:txBody>
          <a:bodyPr wrap="none">
            <a:prstTxWarp prst="textNoShape">
              <a:avLst/>
            </a:prstTxWarp>
            <a:spAutoFit/>
          </a:bodyPr>
          <a:lstStyle/>
          <a:p>
            <a:pPr algn="l"/>
            <a:r>
              <a:rPr lang="en-US"/>
              <a:t>phrases</a:t>
            </a:r>
          </a:p>
        </p:txBody>
      </p:sp>
      <p:sp>
        <p:nvSpPr>
          <p:cNvPr id="389147" name="Line 27"/>
          <p:cNvSpPr>
            <a:spLocks noChangeShapeType="1"/>
          </p:cNvSpPr>
          <p:nvPr/>
        </p:nvSpPr>
        <p:spPr bwMode="auto">
          <a:xfrm flipH="1" flipV="1">
            <a:off x="5467350" y="3943350"/>
            <a:ext cx="490538" cy="88741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48" name="Line 28"/>
          <p:cNvSpPr>
            <a:spLocks noChangeShapeType="1"/>
          </p:cNvSpPr>
          <p:nvPr/>
        </p:nvSpPr>
        <p:spPr bwMode="auto">
          <a:xfrm flipV="1">
            <a:off x="2841625" y="3892550"/>
            <a:ext cx="493713" cy="877888"/>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89149" name="Line 29"/>
          <p:cNvSpPr>
            <a:spLocks noChangeShapeType="1"/>
          </p:cNvSpPr>
          <p:nvPr/>
        </p:nvSpPr>
        <p:spPr bwMode="auto">
          <a:xfrm flipV="1">
            <a:off x="2286000" y="4837113"/>
            <a:ext cx="493713" cy="877887"/>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89150" name="Line 30"/>
          <p:cNvSpPr>
            <a:spLocks noChangeShapeType="1"/>
          </p:cNvSpPr>
          <p:nvPr/>
        </p:nvSpPr>
        <p:spPr bwMode="auto">
          <a:xfrm flipH="1" flipV="1">
            <a:off x="2362200" y="5791200"/>
            <a:ext cx="4038600" cy="0"/>
          </a:xfrm>
          <a:prstGeom prst="line">
            <a:avLst/>
          </a:prstGeom>
          <a:noFill/>
          <a:ln w="76200">
            <a:solidFill>
              <a:srgbClr val="FF0000"/>
            </a:solidFill>
            <a:round/>
            <a:headEnd type="triangle" w="med" len="med"/>
            <a:tailEnd/>
          </a:ln>
          <a:effectLst/>
        </p:spPr>
        <p:txBody>
          <a:bodyPr>
            <a:prstTxWarp prst="textNoShape">
              <a:avLst/>
            </a:prstTxWarp>
          </a:bodyPr>
          <a:lstStyle/>
          <a:p>
            <a:endParaRPr lang="en-US"/>
          </a:p>
        </p:txBody>
      </p:sp>
      <p:sp>
        <p:nvSpPr>
          <p:cNvPr id="389151" name="Line 31"/>
          <p:cNvSpPr>
            <a:spLocks noChangeShapeType="1"/>
          </p:cNvSpPr>
          <p:nvPr/>
        </p:nvSpPr>
        <p:spPr bwMode="auto">
          <a:xfrm flipH="1" flipV="1">
            <a:off x="5986463" y="4827588"/>
            <a:ext cx="490537" cy="887412"/>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89152" name="Line 32"/>
          <p:cNvSpPr>
            <a:spLocks noChangeShapeType="1"/>
          </p:cNvSpPr>
          <p:nvPr/>
        </p:nvSpPr>
        <p:spPr bwMode="auto">
          <a:xfrm flipH="1" flipV="1">
            <a:off x="2895600" y="4800600"/>
            <a:ext cx="2895600" cy="0"/>
          </a:xfrm>
          <a:prstGeom prst="line">
            <a:avLst/>
          </a:prstGeom>
          <a:noFill/>
          <a:ln w="76200">
            <a:solidFill>
              <a:srgbClr val="FF0000"/>
            </a:solidFill>
            <a:round/>
            <a:headEnd type="triangle" w="med" len="med"/>
            <a:tailEnd/>
          </a:ln>
          <a:effectLst/>
        </p:spPr>
        <p:txBody>
          <a:bodyPr>
            <a:prstTxWarp prst="textNoShape">
              <a:avLst/>
            </a:prstTxWarp>
          </a:bodyPr>
          <a:lstStyle/>
          <a:p>
            <a:endParaRPr lang="en-US"/>
          </a:p>
        </p:txBody>
      </p:sp>
      <p:sp>
        <p:nvSpPr>
          <p:cNvPr id="389153" name="Line 33"/>
          <p:cNvSpPr>
            <a:spLocks noChangeShapeType="1"/>
          </p:cNvSpPr>
          <p:nvPr/>
        </p:nvSpPr>
        <p:spPr bwMode="auto">
          <a:xfrm flipV="1">
            <a:off x="4191000" y="49530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89154" name="Line 34"/>
          <p:cNvSpPr>
            <a:spLocks noChangeShapeType="1"/>
          </p:cNvSpPr>
          <p:nvPr/>
        </p:nvSpPr>
        <p:spPr bwMode="auto">
          <a:xfrm flipV="1">
            <a:off x="4343400" y="49530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89155" name="Line 35"/>
          <p:cNvSpPr>
            <a:spLocks noChangeShapeType="1"/>
          </p:cNvSpPr>
          <p:nvPr/>
        </p:nvSpPr>
        <p:spPr bwMode="auto">
          <a:xfrm flipV="1">
            <a:off x="4038600" y="49530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66201331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ltLang="ja-JP" sz="3600">
                <a:ea typeface="ＭＳ Ｐゴシック" pitchFamily="-111" charset="-128"/>
                <a:cs typeface="ＭＳ Ｐゴシック" pitchFamily="-111" charset="-128"/>
              </a:rPr>
              <a:t>Translation Model</a:t>
            </a:r>
            <a:br>
              <a:rPr lang="en-US" altLang="ja-JP" sz="3600">
                <a:ea typeface="ＭＳ Ｐゴシック" pitchFamily="-111" charset="-128"/>
                <a:cs typeface="ＭＳ Ｐゴシック" pitchFamily="-111" charset="-128"/>
              </a:rPr>
            </a:br>
            <a:r>
              <a:rPr lang="en-US" altLang="ja-JP" sz="2000">
                <a:ea typeface="ＭＳ Ｐゴシック" pitchFamily="-111" charset="-128"/>
                <a:cs typeface="ＭＳ Ｐゴシック" pitchFamily="-111" charset="-128"/>
              </a:rPr>
              <a:t>Learn How to Translate from Data</a:t>
            </a:r>
            <a:endParaRPr lang="en-US" altLang="ja-JP" sz="2400">
              <a:ea typeface="ＭＳ Ｐゴシック" pitchFamily="-111" charset="-128"/>
              <a:cs typeface="ＭＳ Ｐゴシック" pitchFamily="-111" charset="-128"/>
            </a:endParaRPr>
          </a:p>
        </p:txBody>
      </p:sp>
      <p:sp>
        <p:nvSpPr>
          <p:cNvPr id="221187"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1197" name="Rectangle 13"/>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1198" name="Text Box 14"/>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1206" name="Line 22"/>
          <p:cNvSpPr>
            <a:spLocks noChangeShapeType="1"/>
          </p:cNvSpPr>
          <p:nvPr/>
        </p:nvSpPr>
        <p:spPr bwMode="auto">
          <a:xfrm>
            <a:off x="3962400" y="2667000"/>
            <a:ext cx="0" cy="2743200"/>
          </a:xfrm>
          <a:prstGeom prst="line">
            <a:avLst/>
          </a:prstGeom>
          <a:noFill/>
          <a:ln w="57150">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1212" name="Text Box 28"/>
          <p:cNvSpPr txBox="1">
            <a:spLocks noChangeArrowheads="1"/>
          </p:cNvSpPr>
          <p:nvPr/>
        </p:nvSpPr>
        <p:spPr bwMode="auto">
          <a:xfrm>
            <a:off x="381000" y="1676400"/>
            <a:ext cx="184150" cy="396875"/>
          </a:xfrm>
          <a:prstGeom prst="rect">
            <a:avLst/>
          </a:prstGeom>
          <a:noFill/>
          <a:ln w="9525">
            <a:noFill/>
            <a:miter lim="800000"/>
            <a:headEnd/>
            <a:tailEnd/>
          </a:ln>
          <a:effectLst/>
        </p:spPr>
        <p:txBody>
          <a:bodyPr wrap="none">
            <a:prstTxWarp prst="textNoShape">
              <a:avLst/>
            </a:prstTxWarp>
            <a:spAutoFit/>
          </a:bodyPr>
          <a:lstStyle/>
          <a:p>
            <a:pPr algn="l"/>
            <a:endParaRPr lang="en-US" sz="2000" b="1"/>
          </a:p>
        </p:txBody>
      </p:sp>
      <p:sp>
        <p:nvSpPr>
          <p:cNvPr id="221213" name="Text Box 29"/>
          <p:cNvSpPr txBox="1">
            <a:spLocks noChangeArrowheads="1"/>
          </p:cNvSpPr>
          <p:nvPr/>
        </p:nvSpPr>
        <p:spPr bwMode="auto">
          <a:xfrm>
            <a:off x="381000" y="1447800"/>
            <a:ext cx="2357438" cy="396875"/>
          </a:xfrm>
          <a:prstGeom prst="rect">
            <a:avLst/>
          </a:prstGeom>
          <a:noFill/>
          <a:ln w="9525">
            <a:noFill/>
            <a:miter lim="800000"/>
            <a:headEnd/>
            <a:tailEnd/>
          </a:ln>
          <a:effectLst/>
        </p:spPr>
        <p:txBody>
          <a:bodyPr wrap="none">
            <a:prstTxWarp prst="textNoShape">
              <a:avLst/>
            </a:prstTxWarp>
            <a:spAutoFit/>
          </a:bodyPr>
          <a:lstStyle/>
          <a:p>
            <a:pPr algn="l"/>
            <a:r>
              <a:rPr lang="en-US" sz="2000" b="1"/>
              <a:t>Direct Estimation:</a:t>
            </a:r>
          </a:p>
        </p:txBody>
      </p:sp>
      <p:sp>
        <p:nvSpPr>
          <p:cNvPr id="221214" name="Text Box 30"/>
          <p:cNvSpPr txBox="1">
            <a:spLocks noChangeArrowheads="1"/>
          </p:cNvSpPr>
          <p:nvPr/>
        </p:nvSpPr>
        <p:spPr bwMode="auto">
          <a:xfrm>
            <a:off x="4191000" y="3429000"/>
            <a:ext cx="40386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FF0000"/>
                </a:solidFill>
              </a:rPr>
              <a:t>not enough data for this</a:t>
            </a:r>
          </a:p>
          <a:p>
            <a:r>
              <a:rPr lang="en-US" sz="2000" b="1">
                <a:solidFill>
                  <a:srgbClr val="FF0000"/>
                </a:solidFill>
              </a:rPr>
              <a:t>(most input sentences unseen)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52400" y="274638"/>
            <a:ext cx="8763000" cy="1143000"/>
          </a:xfrm>
        </p:spPr>
        <p:txBody>
          <a:bodyPr/>
          <a:lstStyle/>
          <a:p>
            <a:r>
              <a:rPr lang="en-US" altLang="ja-JP" sz="4000">
                <a:ea typeface="ＭＳ Ｐゴシック" pitchFamily="-111" charset="-128"/>
                <a:cs typeface="ＭＳ Ｐゴシック" pitchFamily="-111" charset="-128"/>
              </a:rPr>
              <a:t>Generative Model</a:t>
            </a:r>
            <a:endParaRPr lang="en-US" altLang="ja-JP" sz="2400">
              <a:ea typeface="ＭＳ Ｐゴシック" pitchFamily="-111" charset="-128"/>
              <a:cs typeface="ＭＳ Ｐゴシック" pitchFamily="-111" charset="-128"/>
            </a:endParaRPr>
          </a:p>
        </p:txBody>
      </p:sp>
      <p:sp>
        <p:nvSpPr>
          <p:cNvPr id="223235"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3236" name="Line 4"/>
          <p:cNvSpPr>
            <a:spLocks noChangeShapeType="1"/>
          </p:cNvSpPr>
          <p:nvPr/>
        </p:nvSpPr>
        <p:spPr bwMode="auto">
          <a:xfrm>
            <a:off x="2028825" y="28336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7" name="Line 5"/>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38" name="Line 6"/>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9" name="Line 7"/>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0" name="Line 8"/>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1" name="Line 9"/>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2" name="Line 10"/>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3" name="Line 11"/>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4" name="Line 12"/>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5" name="Line 13"/>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8" name="Rectangle 16"/>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3249" name="Text Box 17"/>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3251" name="Line 19"/>
          <p:cNvSpPr>
            <a:spLocks noChangeShapeType="1"/>
          </p:cNvSpPr>
          <p:nvPr/>
        </p:nvSpPr>
        <p:spPr bwMode="auto">
          <a:xfrm>
            <a:off x="16478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2" name="Line 20"/>
          <p:cNvSpPr>
            <a:spLocks noChangeShapeType="1"/>
          </p:cNvSpPr>
          <p:nvPr/>
        </p:nvSpPr>
        <p:spPr bwMode="auto">
          <a:xfrm>
            <a:off x="21812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3" name="Line 21"/>
          <p:cNvSpPr>
            <a:spLocks noChangeShapeType="1"/>
          </p:cNvSpPr>
          <p:nvPr/>
        </p:nvSpPr>
        <p:spPr bwMode="auto">
          <a:xfrm>
            <a:off x="27146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4" name="Line 22"/>
          <p:cNvSpPr>
            <a:spLocks noChangeShapeType="1"/>
          </p:cNvSpPr>
          <p:nvPr/>
        </p:nvSpPr>
        <p:spPr bwMode="auto">
          <a:xfrm>
            <a:off x="34004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5" name="Line 23"/>
          <p:cNvSpPr>
            <a:spLocks noChangeShapeType="1"/>
          </p:cNvSpPr>
          <p:nvPr/>
        </p:nvSpPr>
        <p:spPr bwMode="auto">
          <a:xfrm>
            <a:off x="43910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6" name="Line 24"/>
          <p:cNvSpPr>
            <a:spLocks noChangeShapeType="1"/>
          </p:cNvSpPr>
          <p:nvPr/>
        </p:nvSpPr>
        <p:spPr bwMode="auto">
          <a:xfrm>
            <a:off x="5153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7" name="Line 25"/>
          <p:cNvSpPr>
            <a:spLocks noChangeShapeType="1"/>
          </p:cNvSpPr>
          <p:nvPr/>
        </p:nvSpPr>
        <p:spPr bwMode="auto">
          <a:xfrm>
            <a:off x="5534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8" name="Line 26"/>
          <p:cNvSpPr>
            <a:spLocks noChangeShapeType="1"/>
          </p:cNvSpPr>
          <p:nvPr/>
        </p:nvSpPr>
        <p:spPr bwMode="auto">
          <a:xfrm>
            <a:off x="60674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9" name="Line 27"/>
          <p:cNvSpPr>
            <a:spLocks noChangeShapeType="1"/>
          </p:cNvSpPr>
          <p:nvPr/>
        </p:nvSpPr>
        <p:spPr bwMode="auto">
          <a:xfrm flipH="1">
            <a:off x="59912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2" name="Line 30"/>
          <p:cNvSpPr>
            <a:spLocks noChangeShapeType="1"/>
          </p:cNvSpPr>
          <p:nvPr/>
        </p:nvSpPr>
        <p:spPr bwMode="auto">
          <a:xfrm>
            <a:off x="1647825" y="32908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3" name="Line 31"/>
          <p:cNvSpPr>
            <a:spLocks noChangeShapeType="1"/>
          </p:cNvSpPr>
          <p:nvPr/>
        </p:nvSpPr>
        <p:spPr bwMode="auto">
          <a:xfrm>
            <a:off x="22574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4" name="Line 32"/>
          <p:cNvSpPr>
            <a:spLocks noChangeShapeType="1"/>
          </p:cNvSpPr>
          <p:nvPr/>
        </p:nvSpPr>
        <p:spPr bwMode="auto">
          <a:xfrm>
            <a:off x="2790825" y="32908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5" name="Line 33"/>
          <p:cNvSpPr>
            <a:spLocks noChangeShapeType="1"/>
          </p:cNvSpPr>
          <p:nvPr/>
        </p:nvSpPr>
        <p:spPr bwMode="auto">
          <a:xfrm>
            <a:off x="34766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6" name="Line 34"/>
          <p:cNvSpPr>
            <a:spLocks noChangeShapeType="1"/>
          </p:cNvSpPr>
          <p:nvPr/>
        </p:nvSpPr>
        <p:spPr bwMode="auto">
          <a:xfrm>
            <a:off x="4086225" y="3367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7" name="Line 35"/>
          <p:cNvSpPr>
            <a:spLocks noChangeShapeType="1"/>
          </p:cNvSpPr>
          <p:nvPr/>
        </p:nvSpPr>
        <p:spPr bwMode="auto">
          <a:xfrm>
            <a:off x="4695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8" name="Line 36"/>
          <p:cNvSpPr>
            <a:spLocks noChangeShapeType="1"/>
          </p:cNvSpPr>
          <p:nvPr/>
        </p:nvSpPr>
        <p:spPr bwMode="auto">
          <a:xfrm>
            <a:off x="5457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9" name="Line 37"/>
          <p:cNvSpPr>
            <a:spLocks noChangeShapeType="1"/>
          </p:cNvSpPr>
          <p:nvPr/>
        </p:nvSpPr>
        <p:spPr bwMode="auto">
          <a:xfrm>
            <a:off x="6219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2" name="Line 40"/>
          <p:cNvSpPr>
            <a:spLocks noChangeShapeType="1"/>
          </p:cNvSpPr>
          <p:nvPr/>
        </p:nvSpPr>
        <p:spPr bwMode="auto">
          <a:xfrm>
            <a:off x="16478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3" name="Line 41"/>
          <p:cNvSpPr>
            <a:spLocks noChangeShapeType="1"/>
          </p:cNvSpPr>
          <p:nvPr/>
        </p:nvSpPr>
        <p:spPr bwMode="auto">
          <a:xfrm>
            <a:off x="21812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4" name="Line 42"/>
          <p:cNvSpPr>
            <a:spLocks noChangeShapeType="1"/>
          </p:cNvSpPr>
          <p:nvPr/>
        </p:nvSpPr>
        <p:spPr bwMode="auto">
          <a:xfrm flipH="1">
            <a:off x="2743200" y="4205288"/>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5" name="Line 43"/>
          <p:cNvSpPr>
            <a:spLocks noChangeShapeType="1"/>
          </p:cNvSpPr>
          <p:nvPr/>
        </p:nvSpPr>
        <p:spPr bwMode="auto">
          <a:xfrm>
            <a:off x="3476625" y="4129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6" name="Line 44"/>
          <p:cNvSpPr>
            <a:spLocks noChangeShapeType="1"/>
          </p:cNvSpPr>
          <p:nvPr/>
        </p:nvSpPr>
        <p:spPr bwMode="auto">
          <a:xfrm>
            <a:off x="4086225" y="4129088"/>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7" name="Line 45"/>
          <p:cNvSpPr>
            <a:spLocks noChangeShapeType="1"/>
          </p:cNvSpPr>
          <p:nvPr/>
        </p:nvSpPr>
        <p:spPr bwMode="auto">
          <a:xfrm>
            <a:off x="4848225" y="4129088"/>
            <a:ext cx="257175"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8" name="Line 46"/>
          <p:cNvSpPr>
            <a:spLocks noChangeShapeType="1"/>
          </p:cNvSpPr>
          <p:nvPr/>
        </p:nvSpPr>
        <p:spPr bwMode="auto">
          <a:xfrm flipH="1">
            <a:off x="5486400" y="4205288"/>
            <a:ext cx="47625" cy="2905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9" name="Line 47"/>
          <p:cNvSpPr>
            <a:spLocks noChangeShapeType="1"/>
          </p:cNvSpPr>
          <p:nvPr/>
        </p:nvSpPr>
        <p:spPr bwMode="auto">
          <a:xfrm flipH="1">
            <a:off x="5991225" y="4129088"/>
            <a:ext cx="2286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0" name="Line 48"/>
          <p:cNvSpPr>
            <a:spLocks noChangeShapeType="1"/>
          </p:cNvSpPr>
          <p:nvPr/>
        </p:nvSpPr>
        <p:spPr bwMode="auto">
          <a:xfrm flipH="1">
            <a:off x="6753225" y="4129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1" name="Line 49"/>
          <p:cNvSpPr>
            <a:spLocks noChangeShapeType="1"/>
          </p:cNvSpPr>
          <p:nvPr/>
        </p:nvSpPr>
        <p:spPr bwMode="auto">
          <a:xfrm>
            <a:off x="4114800" y="3352800"/>
            <a:ext cx="685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23282" name="Text Box 50"/>
          <p:cNvSpPr txBox="1">
            <a:spLocks noChangeArrowheads="1"/>
          </p:cNvSpPr>
          <p:nvPr/>
        </p:nvSpPr>
        <p:spPr bwMode="auto">
          <a:xfrm>
            <a:off x="381000" y="1447800"/>
            <a:ext cx="4630738" cy="396875"/>
          </a:xfrm>
          <a:prstGeom prst="rect">
            <a:avLst/>
          </a:prstGeom>
          <a:noFill/>
          <a:ln w="9525">
            <a:noFill/>
            <a:miter lim="800000"/>
            <a:headEnd/>
            <a:tailEnd/>
          </a:ln>
          <a:effectLst/>
        </p:spPr>
        <p:txBody>
          <a:bodyPr wrap="none">
            <a:prstTxWarp prst="textNoShape">
              <a:avLst/>
            </a:prstTxWarp>
            <a:spAutoFit/>
          </a:bodyPr>
          <a:lstStyle/>
          <a:p>
            <a:pPr algn="l"/>
            <a:r>
              <a:rPr lang="en-US" sz="2000" b="1"/>
              <a:t>Break up process into smaller steps:</a:t>
            </a:r>
          </a:p>
        </p:txBody>
      </p:sp>
      <p:sp>
        <p:nvSpPr>
          <p:cNvPr id="223285" name="Text Box 53"/>
          <p:cNvSpPr txBox="1">
            <a:spLocks noChangeArrowheads="1"/>
          </p:cNvSpPr>
          <p:nvPr/>
        </p:nvSpPr>
        <p:spPr bwMode="auto">
          <a:xfrm>
            <a:off x="6705600" y="2667000"/>
            <a:ext cx="1981200" cy="1006475"/>
          </a:xfrm>
          <a:prstGeom prst="rect">
            <a:avLst/>
          </a:prstGeom>
          <a:noFill/>
          <a:ln w="9525">
            <a:noFill/>
            <a:miter lim="800000"/>
            <a:headEnd/>
            <a:tailEnd/>
          </a:ln>
          <a:effectLst/>
        </p:spPr>
        <p:txBody>
          <a:bodyPr>
            <a:prstTxWarp prst="textNoShape">
              <a:avLst/>
            </a:prstTxWarp>
            <a:spAutoFit/>
          </a:bodyPr>
          <a:lstStyle/>
          <a:p>
            <a:r>
              <a:rPr lang="en-US" sz="2000" b="1">
                <a:solidFill>
                  <a:srgbClr val="008000"/>
                </a:solidFill>
              </a:rPr>
              <a:t>sufficient statistics for smaller steps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ltLang="ja-JP" sz="3600">
                <a:ea typeface="ＭＳ Ｐゴシック" pitchFamily="-111" charset="-128"/>
                <a:cs typeface="ＭＳ Ｐゴシック" pitchFamily="-111" charset="-128"/>
              </a:rPr>
              <a:t>What kind of Translation Model?</a:t>
            </a:r>
            <a:endParaRPr lang="en-US" altLang="ja-JP" sz="2400">
              <a:ea typeface="ＭＳ Ｐゴシック" pitchFamily="-111" charset="-128"/>
              <a:cs typeface="ＭＳ Ｐゴシック" pitchFamily="-111" charset="-128"/>
            </a:endParaRPr>
          </a:p>
        </p:txBody>
      </p:sp>
      <p:sp>
        <p:nvSpPr>
          <p:cNvPr id="355331"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5332" name="Line 4"/>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3" name="Line 5"/>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5334" name="Line 6"/>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5" name="Line 7"/>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6" name="Line 8"/>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7" name="Line 9"/>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8" name="Line 10"/>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9" name="Line 11"/>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0" name="Line 12"/>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1" name="Rectangle 13"/>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5342" name="Text Box 14"/>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355343" name="Line 15"/>
          <p:cNvSpPr>
            <a:spLocks noChangeShapeType="1"/>
          </p:cNvSpPr>
          <p:nvPr/>
        </p:nvSpPr>
        <p:spPr bwMode="auto">
          <a:xfrm flipH="1">
            <a:off x="1647825" y="5181600"/>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4" name="Line 16"/>
          <p:cNvSpPr>
            <a:spLocks noChangeShapeType="1"/>
          </p:cNvSpPr>
          <p:nvPr/>
        </p:nvSpPr>
        <p:spPr bwMode="auto">
          <a:xfrm flipH="1">
            <a:off x="2181225" y="5105400"/>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5" name="Line 17"/>
          <p:cNvSpPr>
            <a:spLocks noChangeShapeType="1"/>
          </p:cNvSpPr>
          <p:nvPr/>
        </p:nvSpPr>
        <p:spPr bwMode="auto">
          <a:xfrm flipH="1">
            <a:off x="2714625" y="5105400"/>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6" name="Line 18"/>
          <p:cNvSpPr>
            <a:spLocks noChangeShapeType="1"/>
          </p:cNvSpPr>
          <p:nvPr/>
        </p:nvSpPr>
        <p:spPr bwMode="auto">
          <a:xfrm>
            <a:off x="33528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7" name="Line 19"/>
          <p:cNvSpPr>
            <a:spLocks noChangeShapeType="1"/>
          </p:cNvSpPr>
          <p:nvPr/>
        </p:nvSpPr>
        <p:spPr bwMode="auto">
          <a:xfrm>
            <a:off x="43434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8" name="Line 20"/>
          <p:cNvSpPr>
            <a:spLocks noChangeShapeType="1"/>
          </p:cNvSpPr>
          <p:nvPr/>
        </p:nvSpPr>
        <p:spPr bwMode="auto">
          <a:xfrm>
            <a:off x="4724400" y="5105400"/>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9" name="Line 21"/>
          <p:cNvSpPr>
            <a:spLocks noChangeShapeType="1"/>
          </p:cNvSpPr>
          <p:nvPr/>
        </p:nvSpPr>
        <p:spPr bwMode="auto">
          <a:xfrm>
            <a:off x="4876800" y="5029200"/>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0" name="Line 22"/>
          <p:cNvSpPr>
            <a:spLocks noChangeShapeType="1"/>
          </p:cNvSpPr>
          <p:nvPr/>
        </p:nvSpPr>
        <p:spPr bwMode="auto">
          <a:xfrm>
            <a:off x="5105400" y="5029200"/>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1" name="Line 23"/>
          <p:cNvSpPr>
            <a:spLocks noChangeShapeType="1"/>
          </p:cNvSpPr>
          <p:nvPr/>
        </p:nvSpPr>
        <p:spPr bwMode="auto">
          <a:xfrm>
            <a:off x="5029200" y="5029200"/>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2" name="Text Box 24"/>
          <p:cNvSpPr txBox="1">
            <a:spLocks noChangeArrowheads="1"/>
          </p:cNvSpPr>
          <p:nvPr/>
        </p:nvSpPr>
        <p:spPr bwMode="auto">
          <a:xfrm>
            <a:off x="2567860" y="3048000"/>
            <a:ext cx="2232740" cy="2031325"/>
          </a:xfrm>
          <a:prstGeom prst="rect">
            <a:avLst/>
          </a:prstGeom>
          <a:noFill/>
          <a:ln w="9525">
            <a:noFill/>
            <a:miter lim="800000"/>
            <a:headEnd/>
            <a:tailEnd/>
          </a:ln>
          <a:effectLst/>
        </p:spPr>
        <p:txBody>
          <a:bodyPr wrap="none">
            <a:prstTxWarp prst="textNoShape">
              <a:avLst/>
            </a:prstTxWarp>
            <a:spAutoFit/>
          </a:bodyPr>
          <a:lstStyle/>
          <a:p>
            <a:pPr algn="l"/>
            <a:r>
              <a:rPr lang="en-US" b="1" dirty="0" smtClean="0"/>
              <a:t>Word-level models</a:t>
            </a:r>
          </a:p>
          <a:p>
            <a:pPr algn="l"/>
            <a:endParaRPr lang="en-US" b="1" dirty="0" smtClean="0"/>
          </a:p>
          <a:p>
            <a:pPr algn="l"/>
            <a:r>
              <a:rPr lang="en-US" b="1" dirty="0" smtClean="0"/>
              <a:t>Phrasal models</a:t>
            </a:r>
          </a:p>
          <a:p>
            <a:pPr algn="l"/>
            <a:endParaRPr lang="en-US" b="1" dirty="0" smtClean="0"/>
          </a:p>
          <a:p>
            <a:pPr algn="l"/>
            <a:r>
              <a:rPr lang="en-US" b="1" dirty="0" smtClean="0"/>
              <a:t>Syntactic models</a:t>
            </a:r>
          </a:p>
          <a:p>
            <a:pPr algn="l"/>
            <a:endParaRPr lang="en-US" b="1" dirty="0" smtClean="0"/>
          </a:p>
          <a:p>
            <a:pPr algn="l"/>
            <a:r>
              <a:rPr lang="en-US" b="1" dirty="0" smtClean="0"/>
              <a:t>Semantic models</a:t>
            </a:r>
          </a:p>
        </p:txBody>
      </p:sp>
      <p:sp>
        <p:nvSpPr>
          <p:cNvPr id="355356" name="Text Box 28"/>
          <p:cNvSpPr txBox="1">
            <a:spLocks noChangeArrowheads="1"/>
          </p:cNvSpPr>
          <p:nvPr/>
        </p:nvSpPr>
        <p:spPr bwMode="auto">
          <a:xfrm>
            <a:off x="381000" y="1447800"/>
            <a:ext cx="6113463" cy="396875"/>
          </a:xfrm>
          <a:prstGeom prst="rect">
            <a:avLst/>
          </a:prstGeom>
          <a:noFill/>
          <a:ln w="9525">
            <a:noFill/>
            <a:miter lim="800000"/>
            <a:headEnd/>
            <a:tailEnd/>
          </a:ln>
          <a:effectLst/>
        </p:spPr>
        <p:txBody>
          <a:bodyPr wrap="none">
            <a:prstTxWarp prst="textNoShape">
              <a:avLst/>
            </a:prstTxWarp>
            <a:spAutoFit/>
          </a:bodyPr>
          <a:lstStyle/>
          <a:p>
            <a:pPr algn="l"/>
            <a:r>
              <a:rPr lang="en-US" sz="2000" b="1"/>
              <a:t>May use syntactic and semantic representations: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a:ea typeface="ＭＳ Ｐゴシック" pitchFamily="-111" charset="-128"/>
                <a:cs typeface="ＭＳ Ｐゴシック" pitchFamily="-111" charset="-128"/>
              </a:rPr>
              <a:t>The Classic Translation Model</a:t>
            </a:r>
            <a:br>
              <a:rPr lang="en-US" altLang="ja-JP" sz="3600">
                <a:ea typeface="ＭＳ Ｐゴシック" pitchFamily="-111" charset="-128"/>
                <a:cs typeface="ＭＳ Ｐゴシック" pitchFamily="-111" charset="-128"/>
              </a:rPr>
            </a:br>
            <a:r>
              <a:rPr lang="en-US" altLang="ja-JP" sz="2000">
                <a:ea typeface="ＭＳ Ｐゴシック" pitchFamily="-111" charset="-128"/>
                <a:cs typeface="ＭＳ Ｐゴシック" pitchFamily="-111" charset="-128"/>
              </a:rPr>
              <a:t>Word Substitution/Permutation [IBM Model 3, Brown et al., 1993]</a:t>
            </a:r>
          </a:p>
        </p:txBody>
      </p:sp>
      <p:sp>
        <p:nvSpPr>
          <p:cNvPr id="356355"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8336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6" name="Text Box 14"/>
          <p:cNvSpPr txBox="1">
            <a:spLocks noChangeArrowheads="1"/>
          </p:cNvSpPr>
          <p:nvPr/>
        </p:nvSpPr>
        <p:spPr bwMode="auto">
          <a:xfrm>
            <a:off x="1190625" y="2909888"/>
            <a:ext cx="5554663"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Mary not slap slap slap the green witch </a:t>
            </a:r>
          </a:p>
        </p:txBody>
      </p:sp>
      <p:sp>
        <p:nvSpPr>
          <p:cNvPr id="356367" name="Text Box 15"/>
          <p:cNvSpPr txBox="1">
            <a:spLocks noChangeArrowheads="1"/>
          </p:cNvSpPr>
          <p:nvPr/>
        </p:nvSpPr>
        <p:spPr bwMode="auto">
          <a:xfrm>
            <a:off x="7543800" y="2757488"/>
            <a:ext cx="1198563" cy="396875"/>
          </a:xfrm>
          <a:prstGeom prst="rect">
            <a:avLst/>
          </a:prstGeom>
          <a:noFill/>
          <a:ln w="9525">
            <a:noFill/>
            <a:miter lim="800000"/>
            <a:headEnd/>
            <a:tailEnd/>
          </a:ln>
          <a:effectLst/>
        </p:spPr>
        <p:txBody>
          <a:bodyPr wrap="none">
            <a:prstTxWarp prst="textNoShape">
              <a:avLst/>
            </a:prstTxWarp>
            <a:spAutoFit/>
          </a:bodyPr>
          <a:lstStyle/>
          <a:p>
            <a:pPr algn="l"/>
            <a:r>
              <a:rPr lang="en-US" altLang="ja-JP" sz="2000">
                <a:latin typeface="Tahoma" pitchFamily="-111" charset="0"/>
                <a:ea typeface="ＭＳ Ｐゴシック" pitchFamily="-111" charset="-128"/>
                <a:cs typeface="ＭＳ Ｐゴシック" pitchFamily="-111" charset="-128"/>
              </a:rPr>
              <a:t>n(3|slap)</a:t>
            </a:r>
          </a:p>
        </p:txBody>
      </p:sp>
      <p:sp>
        <p:nvSpPr>
          <p:cNvPr id="356368" name="Rectangle 16"/>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356370" name="Text Box 18"/>
          <p:cNvSpPr txBox="1">
            <a:spLocks noChangeArrowheads="1"/>
          </p:cNvSpPr>
          <p:nvPr/>
        </p:nvSpPr>
        <p:spPr bwMode="auto">
          <a:xfrm>
            <a:off x="7543800" y="4930775"/>
            <a:ext cx="85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d(j|i)</a:t>
            </a:r>
          </a:p>
        </p:txBody>
      </p:sp>
      <p:sp>
        <p:nvSpPr>
          <p:cNvPr id="356371" name="Line 19"/>
          <p:cNvSpPr>
            <a:spLocks noChangeShapeType="1"/>
          </p:cNvSpPr>
          <p:nvPr/>
        </p:nvSpPr>
        <p:spPr bwMode="auto">
          <a:xfrm>
            <a:off x="16478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2" name="Line 20"/>
          <p:cNvSpPr>
            <a:spLocks noChangeShapeType="1"/>
          </p:cNvSpPr>
          <p:nvPr/>
        </p:nvSpPr>
        <p:spPr bwMode="auto">
          <a:xfrm>
            <a:off x="21812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3" name="Line 21"/>
          <p:cNvSpPr>
            <a:spLocks noChangeShapeType="1"/>
          </p:cNvSpPr>
          <p:nvPr/>
        </p:nvSpPr>
        <p:spPr bwMode="auto">
          <a:xfrm>
            <a:off x="27146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4" name="Line 22"/>
          <p:cNvSpPr>
            <a:spLocks noChangeShapeType="1"/>
          </p:cNvSpPr>
          <p:nvPr/>
        </p:nvSpPr>
        <p:spPr bwMode="auto">
          <a:xfrm>
            <a:off x="34004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5" name="Line 23"/>
          <p:cNvSpPr>
            <a:spLocks noChangeShapeType="1"/>
          </p:cNvSpPr>
          <p:nvPr/>
        </p:nvSpPr>
        <p:spPr bwMode="auto">
          <a:xfrm>
            <a:off x="43910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6" name="Line 24"/>
          <p:cNvSpPr>
            <a:spLocks noChangeShapeType="1"/>
          </p:cNvSpPr>
          <p:nvPr/>
        </p:nvSpPr>
        <p:spPr bwMode="auto">
          <a:xfrm>
            <a:off x="5153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7" name="Line 25"/>
          <p:cNvSpPr>
            <a:spLocks noChangeShapeType="1"/>
          </p:cNvSpPr>
          <p:nvPr/>
        </p:nvSpPr>
        <p:spPr bwMode="auto">
          <a:xfrm>
            <a:off x="5534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8" name="Line 26"/>
          <p:cNvSpPr>
            <a:spLocks noChangeShapeType="1"/>
          </p:cNvSpPr>
          <p:nvPr/>
        </p:nvSpPr>
        <p:spPr bwMode="auto">
          <a:xfrm>
            <a:off x="60674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9" name="Line 27"/>
          <p:cNvSpPr>
            <a:spLocks noChangeShapeType="1"/>
          </p:cNvSpPr>
          <p:nvPr/>
        </p:nvSpPr>
        <p:spPr bwMode="auto">
          <a:xfrm flipH="1">
            <a:off x="59912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0" name="Text Box 28"/>
          <p:cNvSpPr txBox="1">
            <a:spLocks noChangeArrowheads="1"/>
          </p:cNvSpPr>
          <p:nvPr/>
        </p:nvSpPr>
        <p:spPr bwMode="auto">
          <a:xfrm>
            <a:off x="1190625" y="3748088"/>
            <a:ext cx="626268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Mary not slap slap slap NULL the green witch</a:t>
            </a:r>
          </a:p>
        </p:txBody>
      </p:sp>
      <p:sp>
        <p:nvSpPr>
          <p:cNvPr id="356381" name="Text Box 29"/>
          <p:cNvSpPr txBox="1">
            <a:spLocks noChangeArrowheads="1"/>
          </p:cNvSpPr>
          <p:nvPr/>
        </p:nvSpPr>
        <p:spPr bwMode="auto">
          <a:xfrm>
            <a:off x="7543800" y="3443288"/>
            <a:ext cx="844550" cy="396875"/>
          </a:xfrm>
          <a:prstGeom prst="rect">
            <a:avLst/>
          </a:prstGeom>
          <a:noFill/>
          <a:ln w="9525">
            <a:noFill/>
            <a:miter lim="800000"/>
            <a:headEnd/>
            <a:tailEnd/>
          </a:ln>
          <a:effectLst/>
        </p:spPr>
        <p:txBody>
          <a:bodyPr wrap="none">
            <a:prstTxWarp prst="textNoShape">
              <a:avLst/>
            </a:prstTxWarp>
            <a:spAutoFit/>
          </a:bodyPr>
          <a:lstStyle/>
          <a:p>
            <a:pPr algn="l"/>
            <a:r>
              <a:rPr lang="en-US" altLang="ja-JP" sz="2000">
                <a:latin typeface="Tahoma" pitchFamily="-111" charset="0"/>
                <a:ea typeface="ＭＳ Ｐゴシック" pitchFamily="-111" charset="-128"/>
                <a:cs typeface="ＭＳ Ｐゴシック" pitchFamily="-111" charset="-128"/>
              </a:rPr>
              <a:t>P-Null</a:t>
            </a:r>
            <a:endParaRPr lang="en-US" altLang="ja-JP" sz="2400">
              <a:latin typeface="Tahoma" pitchFamily="-111" charset="0"/>
              <a:ea typeface="ＭＳ Ｐゴシック" pitchFamily="-111" charset="-128"/>
              <a:cs typeface="ＭＳ Ｐゴシック" pitchFamily="-111" charset="-128"/>
            </a:endParaRPr>
          </a:p>
        </p:txBody>
      </p:sp>
      <p:sp>
        <p:nvSpPr>
          <p:cNvPr id="356382" name="Line 30"/>
          <p:cNvSpPr>
            <a:spLocks noChangeShapeType="1"/>
          </p:cNvSpPr>
          <p:nvPr/>
        </p:nvSpPr>
        <p:spPr bwMode="auto">
          <a:xfrm>
            <a:off x="1647825" y="32908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3" name="Line 31"/>
          <p:cNvSpPr>
            <a:spLocks noChangeShapeType="1"/>
          </p:cNvSpPr>
          <p:nvPr/>
        </p:nvSpPr>
        <p:spPr bwMode="auto">
          <a:xfrm>
            <a:off x="22574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4" name="Line 32"/>
          <p:cNvSpPr>
            <a:spLocks noChangeShapeType="1"/>
          </p:cNvSpPr>
          <p:nvPr/>
        </p:nvSpPr>
        <p:spPr bwMode="auto">
          <a:xfrm>
            <a:off x="2790825" y="32908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5" name="Line 33"/>
          <p:cNvSpPr>
            <a:spLocks noChangeShapeType="1"/>
          </p:cNvSpPr>
          <p:nvPr/>
        </p:nvSpPr>
        <p:spPr bwMode="auto">
          <a:xfrm>
            <a:off x="34766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6" name="Line 34"/>
          <p:cNvSpPr>
            <a:spLocks noChangeShapeType="1"/>
          </p:cNvSpPr>
          <p:nvPr/>
        </p:nvSpPr>
        <p:spPr bwMode="auto">
          <a:xfrm>
            <a:off x="4086225" y="3367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7" name="Line 35"/>
          <p:cNvSpPr>
            <a:spLocks noChangeShapeType="1"/>
          </p:cNvSpPr>
          <p:nvPr/>
        </p:nvSpPr>
        <p:spPr bwMode="auto">
          <a:xfrm>
            <a:off x="4695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8" name="Line 36"/>
          <p:cNvSpPr>
            <a:spLocks noChangeShapeType="1"/>
          </p:cNvSpPr>
          <p:nvPr/>
        </p:nvSpPr>
        <p:spPr bwMode="auto">
          <a:xfrm>
            <a:off x="5457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89" name="Line 37"/>
          <p:cNvSpPr>
            <a:spLocks noChangeShapeType="1"/>
          </p:cNvSpPr>
          <p:nvPr/>
        </p:nvSpPr>
        <p:spPr bwMode="auto">
          <a:xfrm>
            <a:off x="6219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0" name="Text Box 38"/>
          <p:cNvSpPr txBox="1">
            <a:spLocks noChangeArrowheads="1"/>
          </p:cNvSpPr>
          <p:nvPr/>
        </p:nvSpPr>
        <p:spPr bwMode="auto">
          <a:xfrm>
            <a:off x="1174750" y="4473575"/>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verde bruja</a:t>
            </a:r>
          </a:p>
        </p:txBody>
      </p:sp>
      <p:sp>
        <p:nvSpPr>
          <p:cNvPr id="356391" name="Text Box 39"/>
          <p:cNvSpPr txBox="1">
            <a:spLocks noChangeArrowheads="1"/>
          </p:cNvSpPr>
          <p:nvPr/>
        </p:nvSpPr>
        <p:spPr bwMode="auto">
          <a:xfrm>
            <a:off x="7543800" y="4092575"/>
            <a:ext cx="1298575"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t(la|the)</a:t>
            </a:r>
          </a:p>
        </p:txBody>
      </p:sp>
      <p:sp>
        <p:nvSpPr>
          <p:cNvPr id="356392" name="Line 40"/>
          <p:cNvSpPr>
            <a:spLocks noChangeShapeType="1"/>
          </p:cNvSpPr>
          <p:nvPr/>
        </p:nvSpPr>
        <p:spPr bwMode="auto">
          <a:xfrm>
            <a:off x="16478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3" name="Line 41"/>
          <p:cNvSpPr>
            <a:spLocks noChangeShapeType="1"/>
          </p:cNvSpPr>
          <p:nvPr/>
        </p:nvSpPr>
        <p:spPr bwMode="auto">
          <a:xfrm>
            <a:off x="21812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4" name="Line 42"/>
          <p:cNvSpPr>
            <a:spLocks noChangeShapeType="1"/>
          </p:cNvSpPr>
          <p:nvPr/>
        </p:nvSpPr>
        <p:spPr bwMode="auto">
          <a:xfrm flipH="1">
            <a:off x="2743200" y="4205288"/>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5" name="Line 43"/>
          <p:cNvSpPr>
            <a:spLocks noChangeShapeType="1"/>
          </p:cNvSpPr>
          <p:nvPr/>
        </p:nvSpPr>
        <p:spPr bwMode="auto">
          <a:xfrm>
            <a:off x="3476625" y="4129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6" name="Line 44"/>
          <p:cNvSpPr>
            <a:spLocks noChangeShapeType="1"/>
          </p:cNvSpPr>
          <p:nvPr/>
        </p:nvSpPr>
        <p:spPr bwMode="auto">
          <a:xfrm>
            <a:off x="4086225" y="4129088"/>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7" name="Line 45"/>
          <p:cNvSpPr>
            <a:spLocks noChangeShapeType="1"/>
          </p:cNvSpPr>
          <p:nvPr/>
        </p:nvSpPr>
        <p:spPr bwMode="auto">
          <a:xfrm>
            <a:off x="4848225" y="4129088"/>
            <a:ext cx="257175"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8" name="Line 46"/>
          <p:cNvSpPr>
            <a:spLocks noChangeShapeType="1"/>
          </p:cNvSpPr>
          <p:nvPr/>
        </p:nvSpPr>
        <p:spPr bwMode="auto">
          <a:xfrm flipH="1">
            <a:off x="5486400" y="4205288"/>
            <a:ext cx="47625" cy="2905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9" name="Line 47"/>
          <p:cNvSpPr>
            <a:spLocks noChangeShapeType="1"/>
          </p:cNvSpPr>
          <p:nvPr/>
        </p:nvSpPr>
        <p:spPr bwMode="auto">
          <a:xfrm flipH="1">
            <a:off x="5991225" y="4129088"/>
            <a:ext cx="2286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400" name="Line 48"/>
          <p:cNvSpPr>
            <a:spLocks noChangeShapeType="1"/>
          </p:cNvSpPr>
          <p:nvPr/>
        </p:nvSpPr>
        <p:spPr bwMode="auto">
          <a:xfrm flipH="1">
            <a:off x="6753225" y="4129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401" name="Line 49"/>
          <p:cNvSpPr>
            <a:spLocks noChangeShapeType="1"/>
          </p:cNvSpPr>
          <p:nvPr/>
        </p:nvSpPr>
        <p:spPr bwMode="auto">
          <a:xfrm>
            <a:off x="4114800" y="3352800"/>
            <a:ext cx="685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56402" name="Text Box 50"/>
          <p:cNvSpPr txBox="1">
            <a:spLocks noChangeArrowheads="1"/>
          </p:cNvSpPr>
          <p:nvPr/>
        </p:nvSpPr>
        <p:spPr bwMode="auto">
          <a:xfrm>
            <a:off x="381000" y="1524000"/>
            <a:ext cx="2270125" cy="396875"/>
          </a:xfrm>
          <a:prstGeom prst="rect">
            <a:avLst/>
          </a:prstGeom>
          <a:noFill/>
          <a:ln w="9525">
            <a:noFill/>
            <a:miter lim="800000"/>
            <a:headEnd/>
            <a:tailEnd/>
          </a:ln>
          <a:effectLst/>
        </p:spPr>
        <p:txBody>
          <a:bodyPr wrap="none">
            <a:prstTxWarp prst="textNoShape">
              <a:avLst/>
            </a:prstTxWarp>
            <a:spAutoFit/>
          </a:bodyPr>
          <a:lstStyle/>
          <a:p>
            <a:pPr algn="l"/>
            <a:r>
              <a:rPr lang="en-US" sz="2000" b="1"/>
              <a:t>Generative story:</a:t>
            </a:r>
          </a:p>
        </p:txBody>
      </p:sp>
      <p:sp>
        <p:nvSpPr>
          <p:cNvPr id="356403" name="Text Box 51"/>
          <p:cNvSpPr txBox="1">
            <a:spLocks noChangeArrowheads="1"/>
          </p:cNvSpPr>
          <p:nvPr/>
        </p:nvSpPr>
        <p:spPr bwMode="auto">
          <a:xfrm>
            <a:off x="3124200" y="6324600"/>
            <a:ext cx="5797550" cy="379413"/>
          </a:xfrm>
          <a:prstGeom prst="rect">
            <a:avLst/>
          </a:prstGeom>
          <a:noFill/>
          <a:ln w="12700">
            <a:solidFill>
              <a:schemeClr val="tx1"/>
            </a:solidFill>
            <a:miter lim="800000"/>
            <a:headEnd/>
            <a:tailEnd/>
          </a:ln>
          <a:effectLst/>
        </p:spPr>
        <p:txBody>
          <a:bodyPr wrap="none">
            <a:prstTxWarp prst="textNoShape">
              <a:avLst/>
            </a:prstTxWarp>
            <a:spAutoFit/>
          </a:bodyPr>
          <a:lstStyle/>
          <a:p>
            <a:pPr algn="l"/>
            <a:r>
              <a:rPr lang="en-US" b="1"/>
              <a:t>Probabilities can be learned from raw bilingual text.</a:t>
            </a:r>
          </a:p>
        </p:txBody>
      </p:sp>
      <p:sp>
        <p:nvSpPr>
          <p:cNvPr id="356404" name="Line 52"/>
          <p:cNvSpPr>
            <a:spLocks noChangeShapeType="1"/>
          </p:cNvSpPr>
          <p:nvPr/>
        </p:nvSpPr>
        <p:spPr bwMode="auto">
          <a:xfrm flipV="1">
            <a:off x="8001000" y="5486400"/>
            <a:ext cx="0" cy="68580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Phrase-Based Statistical MT</a:t>
            </a:r>
          </a:p>
        </p:txBody>
      </p:sp>
      <p:sp>
        <p:nvSpPr>
          <p:cNvPr id="287747" name="Rectangle 3"/>
          <p:cNvSpPr>
            <a:spLocks noChangeArrowheads="1"/>
          </p:cNvSpPr>
          <p:nvPr/>
        </p:nvSpPr>
        <p:spPr bwMode="auto">
          <a:xfrm>
            <a:off x="457200" y="3429000"/>
            <a:ext cx="8229600" cy="914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FontTx/>
              <a:buChar char="•"/>
            </a:pPr>
            <a:r>
              <a:rPr lang="en-US" sz="2400" dirty="0"/>
              <a:t>Foreign input segmented in to phrases</a:t>
            </a:r>
          </a:p>
          <a:p>
            <a:pPr marL="742950" lvl="1" indent="-285750" algn="l">
              <a:spcBef>
                <a:spcPct val="20000"/>
              </a:spcBef>
              <a:buFontTx/>
              <a:buChar char="–"/>
            </a:pPr>
            <a:r>
              <a:rPr lang="en-US" sz="2000" dirty="0">
                <a:ea typeface="ＭＳ Ｐゴシック" charset="-128"/>
              </a:rPr>
              <a:t>“phrase” is any sequence of words</a:t>
            </a:r>
          </a:p>
          <a:p>
            <a:pPr marL="342900" indent="-342900" algn="l">
              <a:spcBef>
                <a:spcPct val="20000"/>
              </a:spcBef>
              <a:buFontTx/>
              <a:buChar char="•"/>
            </a:pPr>
            <a:r>
              <a:rPr lang="en-US" sz="2400" dirty="0"/>
              <a:t>Each phrase is probabilistically translated into English</a:t>
            </a:r>
          </a:p>
          <a:p>
            <a:pPr marL="742950" lvl="1" indent="-285750" algn="l">
              <a:spcBef>
                <a:spcPct val="20000"/>
              </a:spcBef>
              <a:buFontTx/>
              <a:buChar char="–"/>
            </a:pPr>
            <a:r>
              <a:rPr lang="en-US" sz="2000" dirty="0" err="1">
                <a:ea typeface="ＭＳ Ｐゴシック" charset="-128"/>
              </a:rPr>
              <a:t>P(to</a:t>
            </a:r>
            <a:r>
              <a:rPr lang="en-US" sz="2000" dirty="0">
                <a:ea typeface="ＭＳ Ｐゴシック" charset="-128"/>
              </a:rPr>
              <a:t> the conference | </a:t>
            </a:r>
            <a:r>
              <a:rPr lang="en-US" sz="2000" dirty="0" err="1">
                <a:ea typeface="ＭＳ Ｐゴシック" charset="-128"/>
              </a:rPr>
              <a:t>zur</a:t>
            </a:r>
            <a:r>
              <a:rPr lang="en-US" sz="2000" dirty="0">
                <a:ea typeface="ＭＳ Ｐゴシック" charset="-128"/>
              </a:rPr>
              <a:t> </a:t>
            </a:r>
            <a:r>
              <a:rPr lang="en-US" sz="2000" dirty="0" err="1">
                <a:ea typeface="ＭＳ Ｐゴシック" charset="-128"/>
              </a:rPr>
              <a:t>Konferenz</a:t>
            </a:r>
            <a:r>
              <a:rPr lang="en-US" sz="2000" dirty="0">
                <a:ea typeface="ＭＳ Ｐゴシック" charset="-128"/>
              </a:rPr>
              <a:t>)</a:t>
            </a:r>
          </a:p>
          <a:p>
            <a:pPr marL="742950" lvl="1" indent="-285750" algn="l">
              <a:spcBef>
                <a:spcPct val="20000"/>
              </a:spcBef>
              <a:buFontTx/>
              <a:buChar char="–"/>
            </a:pPr>
            <a:r>
              <a:rPr lang="en-US" sz="2000" dirty="0" err="1">
                <a:ea typeface="ＭＳ Ｐゴシック" charset="-128"/>
              </a:rPr>
              <a:t>P(into</a:t>
            </a:r>
            <a:r>
              <a:rPr lang="en-US" sz="2000" dirty="0">
                <a:ea typeface="ＭＳ Ｐゴシック" charset="-128"/>
              </a:rPr>
              <a:t> the meeting | </a:t>
            </a:r>
            <a:r>
              <a:rPr lang="en-US" sz="2000" dirty="0" err="1">
                <a:ea typeface="ＭＳ Ｐゴシック" charset="-128"/>
              </a:rPr>
              <a:t>zur</a:t>
            </a:r>
            <a:r>
              <a:rPr lang="en-US" sz="2000" dirty="0">
                <a:ea typeface="ＭＳ Ｐゴシック" charset="-128"/>
              </a:rPr>
              <a:t> </a:t>
            </a:r>
            <a:r>
              <a:rPr lang="en-US" sz="2000" dirty="0" err="1">
                <a:ea typeface="ＭＳ Ｐゴシック" charset="-128"/>
              </a:rPr>
              <a:t>Konferenz</a:t>
            </a:r>
            <a:r>
              <a:rPr lang="en-US" sz="2000" dirty="0">
                <a:ea typeface="ＭＳ Ｐゴシック" charset="-128"/>
              </a:rPr>
              <a:t>)</a:t>
            </a:r>
          </a:p>
          <a:p>
            <a:pPr marL="342900" indent="-342900" algn="l">
              <a:spcBef>
                <a:spcPct val="20000"/>
              </a:spcBef>
              <a:buFontTx/>
              <a:buChar char="•"/>
            </a:pPr>
            <a:r>
              <a:rPr lang="en-US" sz="2400" dirty="0"/>
              <a:t>Phrases are probabilistically re-ordered</a:t>
            </a:r>
          </a:p>
          <a:p>
            <a:pPr marL="342900" indent="-342900" algn="l">
              <a:spcBef>
                <a:spcPct val="20000"/>
              </a:spcBef>
              <a:buFontTx/>
              <a:buChar char="•"/>
            </a:pPr>
            <a:r>
              <a:rPr lang="en-US" sz="2400" dirty="0"/>
              <a:t>See [Koehn et al, 2003] for an intro.</a:t>
            </a:r>
            <a:endParaRPr lang="en-US" sz="2400" dirty="0" smtClean="0"/>
          </a:p>
          <a:p>
            <a:pPr marL="342900" indent="-342900" algn="l">
              <a:spcBef>
                <a:spcPct val="20000"/>
              </a:spcBef>
            </a:pPr>
            <a:endParaRPr lang="en-US" sz="2400" dirty="0"/>
          </a:p>
        </p:txBody>
      </p:sp>
      <p:sp>
        <p:nvSpPr>
          <p:cNvPr id="287748" name="Text Box 4"/>
          <p:cNvSpPr txBox="1">
            <a:spLocks noChangeArrowheads="1"/>
          </p:cNvSpPr>
          <p:nvPr/>
        </p:nvSpPr>
        <p:spPr bwMode="auto">
          <a:xfrm>
            <a:off x="733425" y="1754188"/>
            <a:ext cx="971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Morgen</a:t>
            </a:r>
          </a:p>
        </p:txBody>
      </p:sp>
      <p:sp>
        <p:nvSpPr>
          <p:cNvPr id="287749" name="Text Box 5"/>
          <p:cNvSpPr txBox="1">
            <a:spLocks noChangeArrowheads="1"/>
          </p:cNvSpPr>
          <p:nvPr/>
        </p:nvSpPr>
        <p:spPr bwMode="auto">
          <a:xfrm>
            <a:off x="1962150" y="1754188"/>
            <a:ext cx="742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fliege</a:t>
            </a:r>
          </a:p>
        </p:txBody>
      </p:sp>
      <p:sp>
        <p:nvSpPr>
          <p:cNvPr id="287750" name="Text Box 6"/>
          <p:cNvSpPr txBox="1">
            <a:spLocks noChangeArrowheads="1"/>
          </p:cNvSpPr>
          <p:nvPr/>
        </p:nvSpPr>
        <p:spPr bwMode="auto">
          <a:xfrm>
            <a:off x="3117850" y="1754188"/>
            <a:ext cx="488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ich</a:t>
            </a:r>
          </a:p>
        </p:txBody>
      </p:sp>
      <p:sp>
        <p:nvSpPr>
          <p:cNvPr id="287751" name="Text Box 7"/>
          <p:cNvSpPr txBox="1">
            <a:spLocks noChangeArrowheads="1"/>
          </p:cNvSpPr>
          <p:nvPr/>
        </p:nvSpPr>
        <p:spPr bwMode="auto">
          <a:xfrm>
            <a:off x="4191000" y="1754188"/>
            <a:ext cx="15430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nach Kanada</a:t>
            </a:r>
          </a:p>
        </p:txBody>
      </p:sp>
      <p:sp>
        <p:nvSpPr>
          <p:cNvPr id="287752" name="Text Box 8"/>
          <p:cNvSpPr txBox="1">
            <a:spLocks noChangeArrowheads="1"/>
          </p:cNvSpPr>
          <p:nvPr/>
        </p:nvSpPr>
        <p:spPr bwMode="auto">
          <a:xfrm>
            <a:off x="6553200" y="1754188"/>
            <a:ext cx="16192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zur Konferenz</a:t>
            </a:r>
          </a:p>
        </p:txBody>
      </p:sp>
      <p:sp>
        <p:nvSpPr>
          <p:cNvPr id="287753" name="Text Box 9"/>
          <p:cNvSpPr txBox="1">
            <a:spLocks noChangeArrowheads="1"/>
          </p:cNvSpPr>
          <p:nvPr/>
        </p:nvSpPr>
        <p:spPr bwMode="auto">
          <a:xfrm>
            <a:off x="635000" y="2820988"/>
            <a:ext cx="1225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Tomorrow</a:t>
            </a:r>
          </a:p>
        </p:txBody>
      </p:sp>
      <p:sp>
        <p:nvSpPr>
          <p:cNvPr id="287754" name="Text Box 10"/>
          <p:cNvSpPr txBox="1">
            <a:spLocks noChangeArrowheads="1"/>
          </p:cNvSpPr>
          <p:nvPr/>
        </p:nvSpPr>
        <p:spPr bwMode="auto">
          <a:xfrm>
            <a:off x="2232025" y="2820988"/>
            <a:ext cx="2603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a:t>
            </a:r>
          </a:p>
        </p:txBody>
      </p:sp>
      <p:sp>
        <p:nvSpPr>
          <p:cNvPr id="287755" name="Text Box 11"/>
          <p:cNvSpPr txBox="1">
            <a:spLocks noChangeArrowheads="1"/>
          </p:cNvSpPr>
          <p:nvPr/>
        </p:nvSpPr>
        <p:spPr bwMode="auto">
          <a:xfrm>
            <a:off x="2987675" y="2820988"/>
            <a:ext cx="8064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will fly</a:t>
            </a:r>
          </a:p>
        </p:txBody>
      </p:sp>
      <p:sp>
        <p:nvSpPr>
          <p:cNvPr id="287756" name="Text Box 12"/>
          <p:cNvSpPr txBox="1">
            <a:spLocks noChangeArrowheads="1"/>
          </p:cNvSpPr>
          <p:nvPr/>
        </p:nvSpPr>
        <p:spPr bwMode="auto">
          <a:xfrm>
            <a:off x="4286250" y="2820988"/>
            <a:ext cx="19621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to the conference</a:t>
            </a:r>
          </a:p>
        </p:txBody>
      </p:sp>
      <p:sp>
        <p:nvSpPr>
          <p:cNvPr id="287757" name="Text Box 13"/>
          <p:cNvSpPr txBox="1">
            <a:spLocks noChangeArrowheads="1"/>
          </p:cNvSpPr>
          <p:nvPr/>
        </p:nvSpPr>
        <p:spPr bwMode="auto">
          <a:xfrm>
            <a:off x="6765925" y="2820988"/>
            <a:ext cx="1250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In Canada</a:t>
            </a:r>
          </a:p>
        </p:txBody>
      </p:sp>
      <p:sp>
        <p:nvSpPr>
          <p:cNvPr id="287758" name="Line 14"/>
          <p:cNvSpPr>
            <a:spLocks noChangeShapeType="1"/>
          </p:cNvSpPr>
          <p:nvPr/>
        </p:nvSpPr>
        <p:spPr bwMode="auto">
          <a:xfrm>
            <a:off x="1219200" y="21336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59" name="Line 15"/>
          <p:cNvSpPr>
            <a:spLocks noChangeShapeType="1"/>
          </p:cNvSpPr>
          <p:nvPr/>
        </p:nvSpPr>
        <p:spPr bwMode="auto">
          <a:xfrm>
            <a:off x="2362200" y="2133600"/>
            <a:ext cx="91440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0" name="Line 16"/>
          <p:cNvSpPr>
            <a:spLocks noChangeShapeType="1"/>
          </p:cNvSpPr>
          <p:nvPr/>
        </p:nvSpPr>
        <p:spPr bwMode="auto">
          <a:xfrm flipH="1">
            <a:off x="2438400" y="2133600"/>
            <a:ext cx="990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1" name="Line 17"/>
          <p:cNvSpPr>
            <a:spLocks noChangeShapeType="1"/>
          </p:cNvSpPr>
          <p:nvPr/>
        </p:nvSpPr>
        <p:spPr bwMode="auto">
          <a:xfrm>
            <a:off x="4953000" y="2133600"/>
            <a:ext cx="2133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2" name="Line 18"/>
          <p:cNvSpPr>
            <a:spLocks noChangeShapeType="1"/>
          </p:cNvSpPr>
          <p:nvPr/>
        </p:nvSpPr>
        <p:spPr bwMode="auto">
          <a:xfrm flipH="1">
            <a:off x="5181600" y="2133600"/>
            <a:ext cx="1981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Advantages of Phrase-Based</a:t>
            </a:r>
          </a:p>
        </p:txBody>
      </p:sp>
      <p:sp>
        <p:nvSpPr>
          <p:cNvPr id="247811" name="Rectangle 3"/>
          <p:cNvSpPr>
            <a:spLocks noGrp="1" noChangeArrowheads="1"/>
          </p:cNvSpPr>
          <p:nvPr>
            <p:ph type="body" idx="1"/>
          </p:nvPr>
        </p:nvSpPr>
        <p:spPr/>
        <p:txBody>
          <a:bodyPr/>
          <a:lstStyle/>
          <a:p>
            <a:pPr>
              <a:lnSpc>
                <a:spcPct val="90000"/>
              </a:lnSpc>
            </a:pPr>
            <a:r>
              <a:rPr lang="en-US" sz="2800" dirty="0"/>
              <a:t>Many-to-many mappings can handle non-compositional </a:t>
            </a:r>
            <a:r>
              <a:rPr lang="en-US" sz="2800" dirty="0" smtClean="0"/>
              <a:t>phrases</a:t>
            </a:r>
          </a:p>
          <a:p>
            <a:pPr>
              <a:lnSpc>
                <a:spcPct val="90000"/>
              </a:lnSpc>
            </a:pPr>
            <a:r>
              <a:rPr lang="en-US" sz="2800" dirty="0" smtClean="0"/>
              <a:t>Easy to understand</a:t>
            </a:r>
          </a:p>
          <a:p>
            <a:pPr>
              <a:lnSpc>
                <a:spcPct val="90000"/>
              </a:lnSpc>
            </a:pPr>
            <a:r>
              <a:rPr lang="en-US" sz="2800" dirty="0"/>
              <a:t>Local context is very useful for disambiguating</a:t>
            </a:r>
          </a:p>
          <a:p>
            <a:pPr lvl="1">
              <a:lnSpc>
                <a:spcPct val="90000"/>
              </a:lnSpc>
            </a:pPr>
            <a:r>
              <a:rPr lang="en-US" sz="2400" dirty="0"/>
              <a:t>“Interest rate” </a:t>
            </a:r>
            <a:r>
              <a:rPr lang="en-US" sz="2400" dirty="0" err="1">
                <a:sym typeface="Wingdings" charset="2"/>
              </a:rPr>
              <a:t></a:t>
            </a:r>
            <a:r>
              <a:rPr lang="en-US" sz="2400" dirty="0">
                <a:sym typeface="Wingdings" charset="2"/>
              </a:rPr>
              <a:t> …</a:t>
            </a:r>
          </a:p>
          <a:p>
            <a:pPr lvl="1">
              <a:lnSpc>
                <a:spcPct val="90000"/>
              </a:lnSpc>
            </a:pPr>
            <a:r>
              <a:rPr lang="en-US" sz="2400" dirty="0">
                <a:sym typeface="Wingdings" charset="2"/>
              </a:rPr>
              <a:t>“Interest in” </a:t>
            </a:r>
            <a:r>
              <a:rPr lang="en-US" sz="2400" dirty="0" err="1">
                <a:sym typeface="Wingdings" charset="2"/>
              </a:rPr>
              <a:t></a:t>
            </a:r>
            <a:r>
              <a:rPr lang="en-US" sz="2400" dirty="0">
                <a:sym typeface="Wingdings" charset="2"/>
              </a:rPr>
              <a:t> …</a:t>
            </a:r>
          </a:p>
          <a:p>
            <a:pPr>
              <a:lnSpc>
                <a:spcPct val="90000"/>
              </a:lnSpc>
            </a:pPr>
            <a:r>
              <a:rPr lang="en-US" sz="2800" dirty="0"/>
              <a:t>The more data, the longer the learned phrases</a:t>
            </a:r>
          </a:p>
          <a:p>
            <a:pPr lvl="1">
              <a:lnSpc>
                <a:spcPct val="90000"/>
              </a:lnSpc>
            </a:pPr>
            <a:r>
              <a:rPr lang="en-US" sz="2400" dirty="0"/>
              <a:t>Sometimes whole sentences</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381000" y="6165850"/>
            <a:ext cx="850900" cy="366713"/>
          </a:xfrm>
          <a:prstGeom prst="rect">
            <a:avLst/>
          </a:prstGeom>
          <a:noFill/>
          <a:ln w="9525">
            <a:noFill/>
            <a:miter lim="800000"/>
            <a:headEnd/>
            <a:tailEnd/>
          </a:ln>
          <a:effectLst/>
        </p:spPr>
        <p:txBody>
          <a:bodyPr>
            <a:prstTxWarp prst="textNoShape">
              <a:avLst/>
            </a:prstTxWarp>
            <a:spAutoFit/>
          </a:bodyPr>
          <a:lstStyle/>
          <a:p>
            <a:pPr algn="l"/>
            <a:r>
              <a:rPr lang="en-US"/>
              <a:t>These</a:t>
            </a:r>
          </a:p>
        </p:txBody>
      </p:sp>
      <p:sp>
        <p:nvSpPr>
          <p:cNvPr id="413699" name="Text Box 3"/>
          <p:cNvSpPr txBox="1">
            <a:spLocks noChangeArrowheads="1"/>
          </p:cNvSpPr>
          <p:nvPr/>
        </p:nvSpPr>
        <p:spPr bwMode="auto">
          <a:xfrm>
            <a:off x="1143000" y="6165850"/>
            <a:ext cx="304800" cy="366713"/>
          </a:xfrm>
          <a:prstGeom prst="rect">
            <a:avLst/>
          </a:prstGeom>
          <a:noFill/>
          <a:ln w="9525">
            <a:noFill/>
            <a:miter lim="800000"/>
            <a:headEnd/>
            <a:tailEnd/>
          </a:ln>
          <a:effectLst/>
        </p:spPr>
        <p:txBody>
          <a:bodyPr>
            <a:prstTxWarp prst="textNoShape">
              <a:avLst/>
            </a:prstTxWarp>
            <a:spAutoFit/>
          </a:bodyPr>
          <a:lstStyle/>
          <a:p>
            <a:pPr algn="l"/>
            <a:r>
              <a:rPr lang="en-US"/>
              <a:t>7</a:t>
            </a:r>
          </a:p>
        </p:txBody>
      </p:sp>
      <p:sp>
        <p:nvSpPr>
          <p:cNvPr id="413700" name="Text Box 4"/>
          <p:cNvSpPr txBox="1">
            <a:spLocks noChangeArrowheads="1"/>
          </p:cNvSpPr>
          <p:nvPr/>
        </p:nvSpPr>
        <p:spPr bwMode="auto">
          <a:xfrm>
            <a:off x="1447800" y="6165850"/>
            <a:ext cx="869950" cy="366713"/>
          </a:xfrm>
          <a:prstGeom prst="rect">
            <a:avLst/>
          </a:prstGeom>
          <a:noFill/>
          <a:ln w="9525">
            <a:noFill/>
            <a:miter lim="800000"/>
            <a:headEnd/>
            <a:tailEnd/>
          </a:ln>
          <a:effectLst/>
        </p:spPr>
        <p:txBody>
          <a:bodyPr wrap="none">
            <a:prstTxWarp prst="textNoShape">
              <a:avLst/>
            </a:prstTxWarp>
            <a:spAutoFit/>
          </a:bodyPr>
          <a:lstStyle/>
          <a:p>
            <a:pPr algn="l"/>
            <a:r>
              <a:rPr lang="en-US"/>
              <a:t>people</a:t>
            </a:r>
          </a:p>
        </p:txBody>
      </p:sp>
      <p:sp>
        <p:nvSpPr>
          <p:cNvPr id="413701" name="Text Box 5"/>
          <p:cNvSpPr txBox="1">
            <a:spLocks noChangeArrowheads="1"/>
          </p:cNvSpPr>
          <p:nvPr/>
        </p:nvSpPr>
        <p:spPr bwMode="auto">
          <a:xfrm>
            <a:off x="2286000" y="6165850"/>
            <a:ext cx="908050" cy="366713"/>
          </a:xfrm>
          <a:prstGeom prst="rect">
            <a:avLst/>
          </a:prstGeom>
          <a:noFill/>
          <a:ln w="9525">
            <a:noFill/>
            <a:miter lim="800000"/>
            <a:headEnd/>
            <a:tailEnd/>
          </a:ln>
          <a:effectLst/>
        </p:spPr>
        <p:txBody>
          <a:bodyPr wrap="none">
            <a:prstTxWarp prst="textNoShape">
              <a:avLst/>
            </a:prstTxWarp>
            <a:spAutoFit/>
          </a:bodyPr>
          <a:lstStyle/>
          <a:p>
            <a:pPr algn="l"/>
            <a:r>
              <a:rPr lang="en-US"/>
              <a:t>include</a:t>
            </a:r>
          </a:p>
        </p:txBody>
      </p:sp>
      <p:sp>
        <p:nvSpPr>
          <p:cNvPr id="413702" name="Text Box 6"/>
          <p:cNvSpPr txBox="1">
            <a:spLocks noChangeArrowheads="1"/>
          </p:cNvSpPr>
          <p:nvPr/>
        </p:nvSpPr>
        <p:spPr bwMode="auto">
          <a:xfrm>
            <a:off x="3124200" y="6165850"/>
            <a:ext cx="1250950" cy="366713"/>
          </a:xfrm>
          <a:prstGeom prst="rect">
            <a:avLst/>
          </a:prstGeom>
          <a:noFill/>
          <a:ln w="9525">
            <a:noFill/>
            <a:miter lim="800000"/>
            <a:headEnd/>
            <a:tailEnd/>
          </a:ln>
          <a:effectLst/>
        </p:spPr>
        <p:txBody>
          <a:bodyPr wrap="none">
            <a:prstTxWarp prst="textNoShape">
              <a:avLst/>
            </a:prstTxWarp>
            <a:spAutoFit/>
          </a:bodyPr>
          <a:lstStyle/>
          <a:p>
            <a:pPr algn="l"/>
            <a:r>
              <a:rPr lang="en-US"/>
              <a:t>astronauts</a:t>
            </a:r>
          </a:p>
        </p:txBody>
      </p:sp>
      <p:sp>
        <p:nvSpPr>
          <p:cNvPr id="413703" name="Text Box 7"/>
          <p:cNvSpPr txBox="1">
            <a:spLocks noChangeArrowheads="1"/>
          </p:cNvSpPr>
          <p:nvPr/>
        </p:nvSpPr>
        <p:spPr bwMode="auto">
          <a:xfrm>
            <a:off x="4343400" y="6165850"/>
            <a:ext cx="920750" cy="366713"/>
          </a:xfrm>
          <a:prstGeom prst="rect">
            <a:avLst/>
          </a:prstGeom>
          <a:noFill/>
          <a:ln w="9525">
            <a:noFill/>
            <a:miter lim="800000"/>
            <a:headEnd/>
            <a:tailEnd/>
          </a:ln>
          <a:effectLst/>
        </p:spPr>
        <p:txBody>
          <a:bodyPr wrap="none">
            <a:prstTxWarp prst="textNoShape">
              <a:avLst/>
            </a:prstTxWarp>
            <a:spAutoFit/>
          </a:bodyPr>
          <a:lstStyle/>
          <a:p>
            <a:pPr algn="l"/>
            <a:r>
              <a:rPr lang="en-US"/>
              <a:t>coming</a:t>
            </a:r>
          </a:p>
        </p:txBody>
      </p:sp>
      <p:sp>
        <p:nvSpPr>
          <p:cNvPr id="413704" name="Text Box 8"/>
          <p:cNvSpPr txBox="1">
            <a:spLocks noChangeArrowheads="1"/>
          </p:cNvSpPr>
          <p:nvPr/>
        </p:nvSpPr>
        <p:spPr bwMode="auto">
          <a:xfrm>
            <a:off x="5181600" y="6165850"/>
            <a:ext cx="641350" cy="366713"/>
          </a:xfrm>
          <a:prstGeom prst="rect">
            <a:avLst/>
          </a:prstGeom>
          <a:noFill/>
          <a:ln w="9525">
            <a:noFill/>
            <a:miter lim="800000"/>
            <a:headEnd/>
            <a:tailEnd/>
          </a:ln>
          <a:effectLst/>
        </p:spPr>
        <p:txBody>
          <a:bodyPr wrap="none">
            <a:prstTxWarp prst="textNoShape">
              <a:avLst/>
            </a:prstTxWarp>
            <a:spAutoFit/>
          </a:bodyPr>
          <a:lstStyle/>
          <a:p>
            <a:pPr algn="l"/>
            <a:r>
              <a:rPr lang="en-US"/>
              <a:t>from</a:t>
            </a:r>
          </a:p>
        </p:txBody>
      </p:sp>
      <p:sp>
        <p:nvSpPr>
          <p:cNvPr id="413705" name="Text Box 9"/>
          <p:cNvSpPr txBox="1">
            <a:spLocks noChangeArrowheads="1"/>
          </p:cNvSpPr>
          <p:nvPr/>
        </p:nvSpPr>
        <p:spPr bwMode="auto">
          <a:xfrm>
            <a:off x="5924550" y="6165850"/>
            <a:ext cx="895350" cy="366713"/>
          </a:xfrm>
          <a:prstGeom prst="rect">
            <a:avLst/>
          </a:prstGeom>
          <a:noFill/>
          <a:ln w="9525">
            <a:noFill/>
            <a:miter lim="800000"/>
            <a:headEnd/>
            <a:tailEnd/>
          </a:ln>
          <a:effectLst/>
        </p:spPr>
        <p:txBody>
          <a:bodyPr wrap="none">
            <a:prstTxWarp prst="textNoShape">
              <a:avLst/>
            </a:prstTxWarp>
            <a:spAutoFit/>
          </a:bodyPr>
          <a:lstStyle/>
          <a:p>
            <a:pPr algn="l"/>
            <a:r>
              <a:rPr lang="en-US"/>
              <a:t>France</a:t>
            </a:r>
          </a:p>
        </p:txBody>
      </p:sp>
      <p:sp>
        <p:nvSpPr>
          <p:cNvPr id="413706" name="Text Box 10"/>
          <p:cNvSpPr txBox="1">
            <a:spLocks noChangeArrowheads="1"/>
          </p:cNvSpPr>
          <p:nvPr/>
        </p:nvSpPr>
        <p:spPr bwMode="auto">
          <a:xfrm>
            <a:off x="6762750" y="616585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and</a:t>
            </a:r>
          </a:p>
        </p:txBody>
      </p:sp>
      <p:sp>
        <p:nvSpPr>
          <p:cNvPr id="413707" name="Text Box 11"/>
          <p:cNvSpPr txBox="1">
            <a:spLocks noChangeArrowheads="1"/>
          </p:cNvSpPr>
          <p:nvPr/>
        </p:nvSpPr>
        <p:spPr bwMode="auto">
          <a:xfrm>
            <a:off x="7219950" y="6165850"/>
            <a:ext cx="882650" cy="366713"/>
          </a:xfrm>
          <a:prstGeom prst="rect">
            <a:avLst/>
          </a:prstGeom>
          <a:noFill/>
          <a:ln w="9525">
            <a:noFill/>
            <a:miter lim="800000"/>
            <a:headEnd/>
            <a:tailEnd/>
          </a:ln>
          <a:effectLst/>
        </p:spPr>
        <p:txBody>
          <a:bodyPr wrap="none">
            <a:prstTxWarp prst="textNoShape">
              <a:avLst/>
            </a:prstTxWarp>
            <a:spAutoFit/>
          </a:bodyPr>
          <a:lstStyle/>
          <a:p>
            <a:pPr algn="l"/>
            <a:r>
              <a:rPr lang="en-US"/>
              <a:t>Russia</a:t>
            </a:r>
          </a:p>
        </p:txBody>
      </p:sp>
      <p:sp>
        <p:nvSpPr>
          <p:cNvPr id="413708" name="Text Box 12"/>
          <p:cNvSpPr txBox="1">
            <a:spLocks noChangeArrowheads="1"/>
          </p:cNvSpPr>
          <p:nvPr/>
        </p:nvSpPr>
        <p:spPr bwMode="auto">
          <a:xfrm>
            <a:off x="8286750" y="6151563"/>
            <a:ext cx="247650" cy="366712"/>
          </a:xfrm>
          <a:prstGeom prst="rect">
            <a:avLst/>
          </a:prstGeom>
          <a:noFill/>
          <a:ln w="9525">
            <a:noFill/>
            <a:miter lim="800000"/>
            <a:headEnd/>
            <a:tailEnd/>
          </a:ln>
          <a:effectLst/>
        </p:spPr>
        <p:txBody>
          <a:bodyPr wrap="none">
            <a:prstTxWarp prst="textNoShape">
              <a:avLst/>
            </a:prstTxWarp>
            <a:spAutoFit/>
          </a:bodyPr>
          <a:lstStyle/>
          <a:p>
            <a:pPr algn="l"/>
            <a:r>
              <a:rPr lang="en-US" b="1"/>
              <a:t>.</a:t>
            </a:r>
          </a:p>
        </p:txBody>
      </p:sp>
      <p:cxnSp>
        <p:nvCxnSpPr>
          <p:cNvPr id="413709" name="AutoShape 13"/>
          <p:cNvCxnSpPr>
            <a:cxnSpLocks noChangeShapeType="1"/>
          </p:cNvCxnSpPr>
          <p:nvPr/>
        </p:nvCxnSpPr>
        <p:spPr bwMode="auto">
          <a:xfrm>
            <a:off x="777875" y="5729288"/>
            <a:ext cx="0" cy="381000"/>
          </a:xfrm>
          <a:prstGeom prst="straightConnector1">
            <a:avLst/>
          </a:prstGeom>
          <a:noFill/>
          <a:ln w="28575">
            <a:solidFill>
              <a:schemeClr val="tx1"/>
            </a:solidFill>
            <a:round/>
            <a:headEnd/>
            <a:tailEnd/>
          </a:ln>
          <a:effectLst/>
        </p:spPr>
      </p:cxnSp>
      <p:cxnSp>
        <p:nvCxnSpPr>
          <p:cNvPr id="413710" name="AutoShape 14"/>
          <p:cNvCxnSpPr>
            <a:cxnSpLocks noChangeShapeType="1"/>
          </p:cNvCxnSpPr>
          <p:nvPr/>
        </p:nvCxnSpPr>
        <p:spPr bwMode="auto">
          <a:xfrm>
            <a:off x="1311275" y="5729288"/>
            <a:ext cx="0" cy="381000"/>
          </a:xfrm>
          <a:prstGeom prst="straightConnector1">
            <a:avLst/>
          </a:prstGeom>
          <a:noFill/>
          <a:ln w="28575">
            <a:solidFill>
              <a:schemeClr val="tx1"/>
            </a:solidFill>
            <a:round/>
            <a:headEnd/>
            <a:tailEnd/>
          </a:ln>
          <a:effectLst/>
        </p:spPr>
      </p:cxnSp>
      <p:cxnSp>
        <p:nvCxnSpPr>
          <p:cNvPr id="413711" name="AutoShape 15"/>
          <p:cNvCxnSpPr>
            <a:cxnSpLocks noChangeShapeType="1"/>
          </p:cNvCxnSpPr>
          <p:nvPr/>
        </p:nvCxnSpPr>
        <p:spPr bwMode="auto">
          <a:xfrm>
            <a:off x="2667000" y="5729288"/>
            <a:ext cx="0" cy="381000"/>
          </a:xfrm>
          <a:prstGeom prst="straightConnector1">
            <a:avLst/>
          </a:prstGeom>
          <a:noFill/>
          <a:ln w="28575">
            <a:solidFill>
              <a:schemeClr val="tx1"/>
            </a:solidFill>
            <a:round/>
            <a:headEnd/>
            <a:tailEnd/>
          </a:ln>
          <a:effectLst/>
        </p:spPr>
      </p:cxnSp>
      <p:cxnSp>
        <p:nvCxnSpPr>
          <p:cNvPr id="413712" name="AutoShape 16"/>
          <p:cNvCxnSpPr>
            <a:cxnSpLocks noChangeShapeType="1"/>
          </p:cNvCxnSpPr>
          <p:nvPr/>
        </p:nvCxnSpPr>
        <p:spPr bwMode="auto">
          <a:xfrm>
            <a:off x="3962400" y="5729288"/>
            <a:ext cx="0" cy="381000"/>
          </a:xfrm>
          <a:prstGeom prst="straightConnector1">
            <a:avLst/>
          </a:prstGeom>
          <a:noFill/>
          <a:ln w="28575">
            <a:solidFill>
              <a:schemeClr val="tx1"/>
            </a:solidFill>
            <a:round/>
            <a:headEnd/>
            <a:tailEnd/>
          </a:ln>
          <a:effectLst/>
        </p:spPr>
      </p:cxnSp>
      <p:cxnSp>
        <p:nvCxnSpPr>
          <p:cNvPr id="413713" name="AutoShape 17"/>
          <p:cNvCxnSpPr>
            <a:cxnSpLocks noChangeShapeType="1"/>
          </p:cNvCxnSpPr>
          <p:nvPr/>
        </p:nvCxnSpPr>
        <p:spPr bwMode="auto">
          <a:xfrm>
            <a:off x="5549900" y="5729288"/>
            <a:ext cx="0" cy="381000"/>
          </a:xfrm>
          <a:prstGeom prst="straightConnector1">
            <a:avLst/>
          </a:prstGeom>
          <a:noFill/>
          <a:ln w="28575">
            <a:solidFill>
              <a:schemeClr val="tx1"/>
            </a:solidFill>
            <a:round/>
            <a:headEnd/>
            <a:tailEnd/>
          </a:ln>
          <a:effectLst/>
        </p:spPr>
      </p:cxnSp>
      <p:cxnSp>
        <p:nvCxnSpPr>
          <p:cNvPr id="413714" name="AutoShape 18"/>
          <p:cNvCxnSpPr>
            <a:cxnSpLocks noChangeShapeType="1"/>
          </p:cNvCxnSpPr>
          <p:nvPr/>
        </p:nvCxnSpPr>
        <p:spPr bwMode="auto">
          <a:xfrm>
            <a:off x="6388100" y="5715000"/>
            <a:ext cx="0" cy="381000"/>
          </a:xfrm>
          <a:prstGeom prst="straightConnector1">
            <a:avLst/>
          </a:prstGeom>
          <a:noFill/>
          <a:ln w="28575">
            <a:solidFill>
              <a:schemeClr val="tx1"/>
            </a:solidFill>
            <a:round/>
            <a:headEnd/>
            <a:tailEnd/>
          </a:ln>
          <a:effectLst/>
        </p:spPr>
      </p:cxnSp>
      <p:cxnSp>
        <p:nvCxnSpPr>
          <p:cNvPr id="413715" name="AutoShape 19"/>
          <p:cNvCxnSpPr>
            <a:cxnSpLocks noChangeShapeType="1"/>
          </p:cNvCxnSpPr>
          <p:nvPr/>
        </p:nvCxnSpPr>
        <p:spPr bwMode="auto">
          <a:xfrm>
            <a:off x="7759700" y="5715000"/>
            <a:ext cx="0" cy="381000"/>
          </a:xfrm>
          <a:prstGeom prst="straightConnector1">
            <a:avLst/>
          </a:prstGeom>
          <a:noFill/>
          <a:ln w="28575">
            <a:solidFill>
              <a:schemeClr val="tx1"/>
            </a:solidFill>
            <a:round/>
            <a:headEnd/>
            <a:tailEnd/>
          </a:ln>
          <a:effectLst/>
        </p:spPr>
      </p:cxnSp>
      <p:sp>
        <p:nvSpPr>
          <p:cNvPr id="413716" name="Text Box 20"/>
          <p:cNvSpPr txBox="1">
            <a:spLocks noChangeArrowheads="1"/>
          </p:cNvSpPr>
          <p:nvPr/>
        </p:nvSpPr>
        <p:spPr bwMode="auto">
          <a:xfrm>
            <a:off x="549275" y="5424488"/>
            <a:ext cx="420688" cy="304800"/>
          </a:xfrm>
          <a:prstGeom prst="rect">
            <a:avLst/>
          </a:prstGeom>
          <a:noFill/>
          <a:ln w="28575">
            <a:noFill/>
            <a:miter lim="800000"/>
            <a:headEnd/>
            <a:tailEnd/>
          </a:ln>
          <a:effectLst/>
        </p:spPr>
        <p:txBody>
          <a:bodyPr wrap="none">
            <a:prstTxWarp prst="textNoShape">
              <a:avLst/>
            </a:prstTxWarp>
            <a:spAutoFit/>
          </a:bodyPr>
          <a:lstStyle/>
          <a:p>
            <a:pPr algn="l"/>
            <a:r>
              <a:rPr lang="en-US" sz="1400"/>
              <a:t>DT</a:t>
            </a:r>
          </a:p>
        </p:txBody>
      </p:sp>
      <p:sp>
        <p:nvSpPr>
          <p:cNvPr id="413717" name="Text Box 21"/>
          <p:cNvSpPr txBox="1">
            <a:spLocks noChangeArrowheads="1"/>
          </p:cNvSpPr>
          <p:nvPr/>
        </p:nvSpPr>
        <p:spPr bwMode="auto">
          <a:xfrm>
            <a:off x="1082675" y="5424488"/>
            <a:ext cx="441325" cy="304800"/>
          </a:xfrm>
          <a:prstGeom prst="rect">
            <a:avLst/>
          </a:prstGeom>
          <a:noFill/>
          <a:ln w="28575">
            <a:noFill/>
            <a:miter lim="800000"/>
            <a:headEnd/>
            <a:tailEnd/>
          </a:ln>
          <a:effectLst/>
        </p:spPr>
        <p:txBody>
          <a:bodyPr wrap="none">
            <a:prstTxWarp prst="textNoShape">
              <a:avLst/>
            </a:prstTxWarp>
            <a:spAutoFit/>
          </a:bodyPr>
          <a:lstStyle/>
          <a:p>
            <a:pPr algn="l"/>
            <a:r>
              <a:rPr lang="en-US" sz="1400"/>
              <a:t>CD</a:t>
            </a:r>
          </a:p>
        </p:txBody>
      </p:sp>
      <p:sp>
        <p:nvSpPr>
          <p:cNvPr id="413718" name="Text Box 22"/>
          <p:cNvSpPr txBox="1">
            <a:spLocks noChangeArrowheads="1"/>
          </p:cNvSpPr>
          <p:nvPr/>
        </p:nvSpPr>
        <p:spPr bwMode="auto">
          <a:xfrm>
            <a:off x="2438400" y="5424488"/>
            <a:ext cx="539750" cy="304800"/>
          </a:xfrm>
          <a:prstGeom prst="rect">
            <a:avLst/>
          </a:prstGeom>
          <a:noFill/>
          <a:ln w="28575">
            <a:noFill/>
            <a:miter lim="800000"/>
            <a:headEnd/>
            <a:tailEnd/>
          </a:ln>
          <a:effectLst/>
        </p:spPr>
        <p:txBody>
          <a:bodyPr wrap="none">
            <a:prstTxWarp prst="textNoShape">
              <a:avLst/>
            </a:prstTxWarp>
            <a:spAutoFit/>
          </a:bodyPr>
          <a:lstStyle/>
          <a:p>
            <a:pPr algn="l"/>
            <a:r>
              <a:rPr lang="en-US" sz="1400"/>
              <a:t>VBP</a:t>
            </a:r>
          </a:p>
        </p:txBody>
      </p:sp>
      <p:sp>
        <p:nvSpPr>
          <p:cNvPr id="413719" name="Text Box 23"/>
          <p:cNvSpPr txBox="1">
            <a:spLocks noChangeArrowheads="1"/>
          </p:cNvSpPr>
          <p:nvPr/>
        </p:nvSpPr>
        <p:spPr bwMode="auto">
          <a:xfrm>
            <a:off x="3733800" y="5424488"/>
            <a:ext cx="558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NNS</a:t>
            </a:r>
          </a:p>
        </p:txBody>
      </p:sp>
      <p:sp>
        <p:nvSpPr>
          <p:cNvPr id="413720" name="Text Box 24"/>
          <p:cNvSpPr txBox="1">
            <a:spLocks noChangeArrowheads="1"/>
          </p:cNvSpPr>
          <p:nvPr/>
        </p:nvSpPr>
        <p:spPr bwMode="auto">
          <a:xfrm>
            <a:off x="5397500" y="5424488"/>
            <a:ext cx="361950" cy="304800"/>
          </a:xfrm>
          <a:prstGeom prst="rect">
            <a:avLst/>
          </a:prstGeom>
          <a:noFill/>
          <a:ln w="28575">
            <a:noFill/>
            <a:miter lim="800000"/>
            <a:headEnd/>
            <a:tailEnd/>
          </a:ln>
          <a:effectLst/>
        </p:spPr>
        <p:txBody>
          <a:bodyPr wrap="none">
            <a:prstTxWarp prst="textNoShape">
              <a:avLst/>
            </a:prstTxWarp>
            <a:spAutoFit/>
          </a:bodyPr>
          <a:lstStyle/>
          <a:p>
            <a:pPr algn="l"/>
            <a:r>
              <a:rPr lang="en-US" sz="1400"/>
              <a:t>IN</a:t>
            </a:r>
          </a:p>
        </p:txBody>
      </p:sp>
      <p:sp>
        <p:nvSpPr>
          <p:cNvPr id="413721" name="Text Box 25"/>
          <p:cNvSpPr txBox="1">
            <a:spLocks noChangeArrowheads="1"/>
          </p:cNvSpPr>
          <p:nvPr/>
        </p:nvSpPr>
        <p:spPr bwMode="auto">
          <a:xfrm>
            <a:off x="6159500" y="5410200"/>
            <a:ext cx="558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NNP</a:t>
            </a:r>
          </a:p>
        </p:txBody>
      </p:sp>
      <p:sp>
        <p:nvSpPr>
          <p:cNvPr id="413722" name="Text Box 26"/>
          <p:cNvSpPr txBox="1">
            <a:spLocks noChangeArrowheads="1"/>
          </p:cNvSpPr>
          <p:nvPr/>
        </p:nvSpPr>
        <p:spPr bwMode="auto">
          <a:xfrm>
            <a:off x="6858000" y="5410200"/>
            <a:ext cx="441325" cy="304800"/>
          </a:xfrm>
          <a:prstGeom prst="rect">
            <a:avLst/>
          </a:prstGeom>
          <a:noFill/>
          <a:ln w="28575">
            <a:noFill/>
            <a:miter lim="800000"/>
            <a:headEnd/>
            <a:tailEnd/>
          </a:ln>
          <a:effectLst/>
        </p:spPr>
        <p:txBody>
          <a:bodyPr wrap="none">
            <a:prstTxWarp prst="textNoShape">
              <a:avLst/>
            </a:prstTxWarp>
            <a:spAutoFit/>
          </a:bodyPr>
          <a:lstStyle/>
          <a:p>
            <a:pPr algn="l"/>
            <a:r>
              <a:rPr lang="en-US" sz="1400"/>
              <a:t>CC</a:t>
            </a:r>
          </a:p>
        </p:txBody>
      </p:sp>
      <p:sp>
        <p:nvSpPr>
          <p:cNvPr id="413723" name="Text Box 27"/>
          <p:cNvSpPr txBox="1">
            <a:spLocks noChangeArrowheads="1"/>
          </p:cNvSpPr>
          <p:nvPr/>
        </p:nvSpPr>
        <p:spPr bwMode="auto">
          <a:xfrm>
            <a:off x="7531100" y="5410200"/>
            <a:ext cx="558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NNP</a:t>
            </a:r>
          </a:p>
        </p:txBody>
      </p:sp>
      <p:sp>
        <p:nvSpPr>
          <p:cNvPr id="413724" name="Line 28"/>
          <p:cNvSpPr>
            <a:spLocks noChangeShapeType="1"/>
          </p:cNvSpPr>
          <p:nvPr/>
        </p:nvSpPr>
        <p:spPr bwMode="auto">
          <a:xfrm flipV="1">
            <a:off x="762000" y="4129088"/>
            <a:ext cx="244475" cy="12049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5" name="Line 29"/>
          <p:cNvSpPr>
            <a:spLocks noChangeShapeType="1"/>
          </p:cNvSpPr>
          <p:nvPr/>
        </p:nvSpPr>
        <p:spPr bwMode="auto">
          <a:xfrm flipH="1" flipV="1">
            <a:off x="1006475" y="4129088"/>
            <a:ext cx="288925" cy="12049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6" name="Line 30"/>
          <p:cNvSpPr>
            <a:spLocks noChangeShapeType="1"/>
          </p:cNvSpPr>
          <p:nvPr/>
        </p:nvSpPr>
        <p:spPr bwMode="auto">
          <a:xfrm flipV="1">
            <a:off x="6388100" y="4205288"/>
            <a:ext cx="685800" cy="304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7" name="Line 31"/>
          <p:cNvSpPr>
            <a:spLocks noChangeShapeType="1"/>
          </p:cNvSpPr>
          <p:nvPr/>
        </p:nvSpPr>
        <p:spPr bwMode="auto">
          <a:xfrm flipV="1">
            <a:off x="7073900" y="4205288"/>
            <a:ext cx="0" cy="10525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8" name="Line 32"/>
          <p:cNvSpPr>
            <a:spLocks noChangeShapeType="1"/>
          </p:cNvSpPr>
          <p:nvPr/>
        </p:nvSpPr>
        <p:spPr bwMode="auto">
          <a:xfrm flipH="1" flipV="1">
            <a:off x="7073900" y="4205288"/>
            <a:ext cx="685800" cy="304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29" name="Text Box 33"/>
          <p:cNvSpPr txBox="1">
            <a:spLocks noChangeArrowheads="1"/>
          </p:cNvSpPr>
          <p:nvPr/>
        </p:nvSpPr>
        <p:spPr bwMode="auto">
          <a:xfrm>
            <a:off x="8077200" y="5410200"/>
            <a:ext cx="687388" cy="304800"/>
          </a:xfrm>
          <a:prstGeom prst="rect">
            <a:avLst/>
          </a:prstGeom>
          <a:noFill/>
          <a:ln w="28575">
            <a:noFill/>
            <a:miter lim="800000"/>
            <a:headEnd/>
            <a:tailEnd/>
          </a:ln>
          <a:effectLst/>
        </p:spPr>
        <p:txBody>
          <a:bodyPr wrap="none">
            <a:prstTxWarp prst="textNoShape">
              <a:avLst/>
            </a:prstTxWarp>
            <a:spAutoFit/>
          </a:bodyPr>
          <a:lstStyle/>
          <a:p>
            <a:pPr algn="l"/>
            <a:r>
              <a:rPr lang="en-US" sz="1400"/>
              <a:t>PUNC</a:t>
            </a:r>
          </a:p>
        </p:txBody>
      </p:sp>
      <p:sp>
        <p:nvSpPr>
          <p:cNvPr id="413730" name="Text Box 34"/>
          <p:cNvSpPr txBox="1">
            <a:spLocks noChangeArrowheads="1"/>
          </p:cNvSpPr>
          <p:nvPr/>
        </p:nvSpPr>
        <p:spPr bwMode="auto">
          <a:xfrm>
            <a:off x="6921500" y="3900488"/>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31" name="Text Box 35"/>
          <p:cNvSpPr txBox="1">
            <a:spLocks noChangeArrowheads="1"/>
          </p:cNvSpPr>
          <p:nvPr/>
        </p:nvSpPr>
        <p:spPr bwMode="auto">
          <a:xfrm>
            <a:off x="854075" y="3824288"/>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32" name="Line 36"/>
          <p:cNvSpPr>
            <a:spLocks noChangeShapeType="1"/>
          </p:cNvSpPr>
          <p:nvPr/>
        </p:nvSpPr>
        <p:spPr bwMode="auto">
          <a:xfrm flipH="1" flipV="1">
            <a:off x="3962400" y="4191000"/>
            <a:ext cx="0" cy="1143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3" name="Text Box 37"/>
          <p:cNvSpPr txBox="1">
            <a:spLocks noChangeArrowheads="1"/>
          </p:cNvSpPr>
          <p:nvPr/>
        </p:nvSpPr>
        <p:spPr bwMode="auto">
          <a:xfrm>
            <a:off x="3733800" y="3886200"/>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34" name="Line 38"/>
          <p:cNvSpPr>
            <a:spLocks noChangeShapeType="1"/>
          </p:cNvSpPr>
          <p:nvPr/>
        </p:nvSpPr>
        <p:spPr bwMode="auto">
          <a:xfrm flipV="1">
            <a:off x="5562600" y="3810000"/>
            <a:ext cx="990600" cy="1524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5" name="Line 39"/>
          <p:cNvSpPr>
            <a:spLocks noChangeShapeType="1"/>
          </p:cNvSpPr>
          <p:nvPr/>
        </p:nvSpPr>
        <p:spPr bwMode="auto">
          <a:xfrm>
            <a:off x="6553200" y="3810000"/>
            <a:ext cx="457200" cy="76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6" name="Text Box 40"/>
          <p:cNvSpPr txBox="1">
            <a:spLocks noChangeArrowheads="1"/>
          </p:cNvSpPr>
          <p:nvPr/>
        </p:nvSpPr>
        <p:spPr bwMode="auto">
          <a:xfrm>
            <a:off x="5638800" y="3124200"/>
            <a:ext cx="420688" cy="304800"/>
          </a:xfrm>
          <a:prstGeom prst="rect">
            <a:avLst/>
          </a:prstGeom>
          <a:noFill/>
          <a:ln w="28575">
            <a:noFill/>
            <a:miter lim="800000"/>
            <a:headEnd/>
            <a:tailEnd/>
          </a:ln>
          <a:effectLst/>
        </p:spPr>
        <p:txBody>
          <a:bodyPr wrap="none">
            <a:prstTxWarp prst="textNoShape">
              <a:avLst/>
            </a:prstTxWarp>
            <a:spAutoFit/>
          </a:bodyPr>
          <a:lstStyle/>
          <a:p>
            <a:pPr algn="l"/>
            <a:r>
              <a:rPr lang="en-US" sz="1400"/>
              <a:t>VP</a:t>
            </a:r>
          </a:p>
        </p:txBody>
      </p:sp>
      <p:sp>
        <p:nvSpPr>
          <p:cNvPr id="413737" name="Line 41"/>
          <p:cNvSpPr>
            <a:spLocks noChangeShapeType="1"/>
          </p:cNvSpPr>
          <p:nvPr/>
        </p:nvSpPr>
        <p:spPr bwMode="auto">
          <a:xfrm flipV="1">
            <a:off x="4191000" y="3048000"/>
            <a:ext cx="1066800" cy="762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8" name="Line 42"/>
          <p:cNvSpPr>
            <a:spLocks noChangeShapeType="1"/>
          </p:cNvSpPr>
          <p:nvPr/>
        </p:nvSpPr>
        <p:spPr bwMode="auto">
          <a:xfrm>
            <a:off x="5245100" y="3062288"/>
            <a:ext cx="393700" cy="1381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39" name="Text Box 43"/>
          <p:cNvSpPr txBox="1">
            <a:spLocks noChangeArrowheads="1"/>
          </p:cNvSpPr>
          <p:nvPr/>
        </p:nvSpPr>
        <p:spPr bwMode="auto">
          <a:xfrm>
            <a:off x="5016500" y="2757488"/>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40" name="Line 44"/>
          <p:cNvSpPr>
            <a:spLocks noChangeShapeType="1"/>
          </p:cNvSpPr>
          <p:nvPr/>
        </p:nvSpPr>
        <p:spPr bwMode="auto">
          <a:xfrm flipV="1">
            <a:off x="2667000" y="2605088"/>
            <a:ext cx="1892300" cy="272891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1" name="Line 45"/>
          <p:cNvSpPr>
            <a:spLocks noChangeShapeType="1"/>
          </p:cNvSpPr>
          <p:nvPr/>
        </p:nvSpPr>
        <p:spPr bwMode="auto">
          <a:xfrm>
            <a:off x="4572000" y="2590800"/>
            <a:ext cx="596900" cy="1666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2" name="Text Box 46"/>
          <p:cNvSpPr txBox="1">
            <a:spLocks noChangeArrowheads="1"/>
          </p:cNvSpPr>
          <p:nvPr/>
        </p:nvSpPr>
        <p:spPr bwMode="auto">
          <a:xfrm>
            <a:off x="4419600" y="2286000"/>
            <a:ext cx="420688" cy="304800"/>
          </a:xfrm>
          <a:prstGeom prst="rect">
            <a:avLst/>
          </a:prstGeom>
          <a:noFill/>
          <a:ln w="28575">
            <a:noFill/>
            <a:miter lim="800000"/>
            <a:headEnd/>
            <a:tailEnd/>
          </a:ln>
          <a:effectLst/>
        </p:spPr>
        <p:txBody>
          <a:bodyPr wrap="none">
            <a:prstTxWarp prst="textNoShape">
              <a:avLst/>
            </a:prstTxWarp>
            <a:spAutoFit/>
          </a:bodyPr>
          <a:lstStyle/>
          <a:p>
            <a:pPr algn="l"/>
            <a:r>
              <a:rPr lang="en-US" sz="1400"/>
              <a:t>VP</a:t>
            </a:r>
          </a:p>
        </p:txBody>
      </p:sp>
      <p:sp>
        <p:nvSpPr>
          <p:cNvPr id="413743" name="Line 47"/>
          <p:cNvSpPr>
            <a:spLocks noChangeShapeType="1"/>
          </p:cNvSpPr>
          <p:nvPr/>
        </p:nvSpPr>
        <p:spPr bwMode="auto">
          <a:xfrm flipV="1">
            <a:off x="1295400" y="1828800"/>
            <a:ext cx="3886200" cy="1981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4" name="Line 48"/>
          <p:cNvSpPr>
            <a:spLocks noChangeShapeType="1"/>
          </p:cNvSpPr>
          <p:nvPr/>
        </p:nvSpPr>
        <p:spPr bwMode="auto">
          <a:xfrm flipH="1">
            <a:off x="4648200" y="1828800"/>
            <a:ext cx="533400" cy="457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5" name="Line 49"/>
          <p:cNvSpPr>
            <a:spLocks noChangeShapeType="1"/>
          </p:cNvSpPr>
          <p:nvPr/>
        </p:nvSpPr>
        <p:spPr bwMode="auto">
          <a:xfrm>
            <a:off x="5181600" y="1828800"/>
            <a:ext cx="3124200" cy="24384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46" name="Text Box 50"/>
          <p:cNvSpPr txBox="1">
            <a:spLocks noChangeArrowheads="1"/>
          </p:cNvSpPr>
          <p:nvPr/>
        </p:nvSpPr>
        <p:spPr bwMode="auto">
          <a:xfrm>
            <a:off x="5029200" y="1524000"/>
            <a:ext cx="303213" cy="304800"/>
          </a:xfrm>
          <a:prstGeom prst="rect">
            <a:avLst/>
          </a:prstGeom>
          <a:noFill/>
          <a:ln w="9525">
            <a:noFill/>
            <a:miter lim="800000"/>
            <a:headEnd/>
            <a:tailEnd/>
          </a:ln>
          <a:effectLst/>
        </p:spPr>
        <p:txBody>
          <a:bodyPr wrap="none">
            <a:prstTxWarp prst="textNoShape">
              <a:avLst/>
            </a:prstTxWarp>
            <a:spAutoFit/>
          </a:bodyPr>
          <a:lstStyle/>
          <a:p>
            <a:pPr algn="l"/>
            <a:r>
              <a:rPr lang="en-US" sz="1400"/>
              <a:t>S</a:t>
            </a:r>
          </a:p>
        </p:txBody>
      </p:sp>
      <p:cxnSp>
        <p:nvCxnSpPr>
          <p:cNvPr id="413747" name="AutoShape 51"/>
          <p:cNvCxnSpPr>
            <a:cxnSpLocks noChangeShapeType="1"/>
          </p:cNvCxnSpPr>
          <p:nvPr/>
        </p:nvCxnSpPr>
        <p:spPr bwMode="auto">
          <a:xfrm>
            <a:off x="1920875" y="5715000"/>
            <a:ext cx="0" cy="381000"/>
          </a:xfrm>
          <a:prstGeom prst="straightConnector1">
            <a:avLst/>
          </a:prstGeom>
          <a:noFill/>
          <a:ln w="28575">
            <a:solidFill>
              <a:schemeClr val="tx1"/>
            </a:solidFill>
            <a:round/>
            <a:headEnd/>
            <a:tailEnd/>
          </a:ln>
          <a:effectLst/>
        </p:spPr>
      </p:cxnSp>
      <p:sp>
        <p:nvSpPr>
          <p:cNvPr id="413748" name="Text Box 52"/>
          <p:cNvSpPr txBox="1">
            <a:spLocks noChangeArrowheads="1"/>
          </p:cNvSpPr>
          <p:nvPr/>
        </p:nvSpPr>
        <p:spPr bwMode="auto">
          <a:xfrm>
            <a:off x="1692275" y="5410200"/>
            <a:ext cx="558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NNS</a:t>
            </a:r>
          </a:p>
        </p:txBody>
      </p:sp>
      <p:sp>
        <p:nvSpPr>
          <p:cNvPr id="413749" name="Line 53"/>
          <p:cNvSpPr>
            <a:spLocks noChangeShapeType="1"/>
          </p:cNvSpPr>
          <p:nvPr/>
        </p:nvSpPr>
        <p:spPr bwMode="auto">
          <a:xfrm flipH="1" flipV="1">
            <a:off x="990600" y="4114800"/>
            <a:ext cx="990600" cy="1219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50" name="Text Box 54"/>
          <p:cNvSpPr txBox="1">
            <a:spLocks noChangeArrowheads="1"/>
          </p:cNvSpPr>
          <p:nvPr/>
        </p:nvSpPr>
        <p:spPr bwMode="auto">
          <a:xfrm>
            <a:off x="4495800" y="5410200"/>
            <a:ext cx="560388" cy="304800"/>
          </a:xfrm>
          <a:prstGeom prst="rect">
            <a:avLst/>
          </a:prstGeom>
          <a:noFill/>
          <a:ln w="28575">
            <a:noFill/>
            <a:miter lim="800000"/>
            <a:headEnd/>
            <a:tailEnd/>
          </a:ln>
          <a:effectLst/>
        </p:spPr>
        <p:txBody>
          <a:bodyPr wrap="none">
            <a:prstTxWarp prst="textNoShape">
              <a:avLst/>
            </a:prstTxWarp>
            <a:spAutoFit/>
          </a:bodyPr>
          <a:lstStyle/>
          <a:p>
            <a:pPr algn="l"/>
            <a:r>
              <a:rPr lang="en-US" sz="1400"/>
              <a:t>VBG</a:t>
            </a:r>
          </a:p>
        </p:txBody>
      </p:sp>
      <p:cxnSp>
        <p:nvCxnSpPr>
          <p:cNvPr id="413751" name="AutoShape 55"/>
          <p:cNvCxnSpPr>
            <a:cxnSpLocks noChangeShapeType="1"/>
          </p:cNvCxnSpPr>
          <p:nvPr/>
        </p:nvCxnSpPr>
        <p:spPr bwMode="auto">
          <a:xfrm>
            <a:off x="4800600" y="5715000"/>
            <a:ext cx="0" cy="381000"/>
          </a:xfrm>
          <a:prstGeom prst="straightConnector1">
            <a:avLst/>
          </a:prstGeom>
          <a:noFill/>
          <a:ln w="28575">
            <a:solidFill>
              <a:schemeClr val="tx1"/>
            </a:solidFill>
            <a:round/>
            <a:headEnd/>
            <a:tailEnd/>
          </a:ln>
          <a:effectLst/>
        </p:spPr>
      </p:cxnSp>
      <p:sp>
        <p:nvSpPr>
          <p:cNvPr id="413752" name="Line 56"/>
          <p:cNvSpPr>
            <a:spLocks noChangeShapeType="1"/>
          </p:cNvSpPr>
          <p:nvPr/>
        </p:nvSpPr>
        <p:spPr bwMode="auto">
          <a:xfrm flipH="1">
            <a:off x="4876800" y="3429000"/>
            <a:ext cx="990600" cy="1905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53" name="Text Box 57"/>
          <p:cNvSpPr txBox="1">
            <a:spLocks noChangeArrowheads="1"/>
          </p:cNvSpPr>
          <p:nvPr/>
        </p:nvSpPr>
        <p:spPr bwMode="auto">
          <a:xfrm>
            <a:off x="6324600" y="3505200"/>
            <a:ext cx="420688" cy="304800"/>
          </a:xfrm>
          <a:prstGeom prst="rect">
            <a:avLst/>
          </a:prstGeom>
          <a:noFill/>
          <a:ln w="28575">
            <a:noFill/>
            <a:miter lim="800000"/>
            <a:headEnd/>
            <a:tailEnd/>
          </a:ln>
          <a:effectLst/>
        </p:spPr>
        <p:txBody>
          <a:bodyPr wrap="none">
            <a:prstTxWarp prst="textNoShape">
              <a:avLst/>
            </a:prstTxWarp>
            <a:spAutoFit/>
          </a:bodyPr>
          <a:lstStyle/>
          <a:p>
            <a:pPr algn="l"/>
            <a:r>
              <a:rPr lang="en-US" sz="1400"/>
              <a:t>PP</a:t>
            </a:r>
          </a:p>
        </p:txBody>
      </p:sp>
      <p:sp>
        <p:nvSpPr>
          <p:cNvPr id="413754" name="Line 58"/>
          <p:cNvSpPr>
            <a:spLocks noChangeShapeType="1"/>
          </p:cNvSpPr>
          <p:nvPr/>
        </p:nvSpPr>
        <p:spPr bwMode="auto">
          <a:xfrm>
            <a:off x="5867400" y="3429000"/>
            <a:ext cx="457200" cy="152400"/>
          </a:xfrm>
          <a:prstGeom prst="line">
            <a:avLst/>
          </a:prstGeom>
          <a:noFill/>
          <a:ln w="28575">
            <a:solidFill>
              <a:schemeClr val="tx1"/>
            </a:solidFill>
            <a:round/>
            <a:headEnd/>
            <a:tailEnd/>
          </a:ln>
          <a:effectLst/>
        </p:spPr>
        <p:txBody>
          <a:bodyPr>
            <a:prstTxWarp prst="textNoShape">
              <a:avLst/>
            </a:prstTxWarp>
          </a:bodyPr>
          <a:lstStyle/>
          <a:p>
            <a:endParaRPr lang="en-US"/>
          </a:p>
        </p:txBody>
      </p:sp>
      <p:cxnSp>
        <p:nvCxnSpPr>
          <p:cNvPr id="413755" name="AutoShape 59"/>
          <p:cNvCxnSpPr>
            <a:cxnSpLocks noChangeShapeType="1"/>
          </p:cNvCxnSpPr>
          <p:nvPr/>
        </p:nvCxnSpPr>
        <p:spPr bwMode="auto">
          <a:xfrm>
            <a:off x="7791450" y="4891088"/>
            <a:ext cx="0" cy="381000"/>
          </a:xfrm>
          <a:prstGeom prst="straightConnector1">
            <a:avLst/>
          </a:prstGeom>
          <a:noFill/>
          <a:ln w="28575">
            <a:solidFill>
              <a:schemeClr val="tx1"/>
            </a:solidFill>
            <a:round/>
            <a:headEnd/>
            <a:tailEnd/>
          </a:ln>
          <a:effectLst/>
        </p:spPr>
      </p:cxnSp>
      <p:sp>
        <p:nvSpPr>
          <p:cNvPr id="413756" name="Text Box 60"/>
          <p:cNvSpPr txBox="1">
            <a:spLocks noChangeArrowheads="1"/>
          </p:cNvSpPr>
          <p:nvPr/>
        </p:nvSpPr>
        <p:spPr bwMode="auto">
          <a:xfrm>
            <a:off x="7639050" y="4586288"/>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sp>
        <p:nvSpPr>
          <p:cNvPr id="413757" name="Text Box 61"/>
          <p:cNvSpPr txBox="1">
            <a:spLocks noChangeArrowheads="1"/>
          </p:cNvSpPr>
          <p:nvPr/>
        </p:nvSpPr>
        <p:spPr bwMode="auto">
          <a:xfrm>
            <a:off x="6172200" y="4572000"/>
            <a:ext cx="431800" cy="304800"/>
          </a:xfrm>
          <a:prstGeom prst="rect">
            <a:avLst/>
          </a:prstGeom>
          <a:noFill/>
          <a:ln w="28575">
            <a:noFill/>
            <a:miter lim="800000"/>
            <a:headEnd/>
            <a:tailEnd/>
          </a:ln>
          <a:effectLst/>
        </p:spPr>
        <p:txBody>
          <a:bodyPr wrap="none">
            <a:prstTxWarp prst="textNoShape">
              <a:avLst/>
            </a:prstTxWarp>
            <a:spAutoFit/>
          </a:bodyPr>
          <a:lstStyle/>
          <a:p>
            <a:pPr algn="l"/>
            <a:r>
              <a:rPr lang="en-US" sz="1400"/>
              <a:t>NP</a:t>
            </a:r>
          </a:p>
        </p:txBody>
      </p:sp>
      <p:cxnSp>
        <p:nvCxnSpPr>
          <p:cNvPr id="413758" name="AutoShape 62"/>
          <p:cNvCxnSpPr>
            <a:cxnSpLocks noChangeShapeType="1"/>
          </p:cNvCxnSpPr>
          <p:nvPr/>
        </p:nvCxnSpPr>
        <p:spPr bwMode="auto">
          <a:xfrm>
            <a:off x="6400800" y="4876800"/>
            <a:ext cx="0" cy="381000"/>
          </a:xfrm>
          <a:prstGeom prst="straightConnector1">
            <a:avLst/>
          </a:prstGeom>
          <a:noFill/>
          <a:ln w="28575">
            <a:solidFill>
              <a:schemeClr val="tx1"/>
            </a:solidFill>
            <a:round/>
            <a:headEnd/>
            <a:tailEnd/>
          </a:ln>
          <a:effectLst/>
        </p:spPr>
      </p:cxnSp>
      <p:cxnSp>
        <p:nvCxnSpPr>
          <p:cNvPr id="413759" name="AutoShape 63"/>
          <p:cNvCxnSpPr>
            <a:cxnSpLocks noChangeShapeType="1"/>
          </p:cNvCxnSpPr>
          <p:nvPr/>
        </p:nvCxnSpPr>
        <p:spPr bwMode="auto">
          <a:xfrm>
            <a:off x="7086600" y="5715000"/>
            <a:ext cx="0" cy="381000"/>
          </a:xfrm>
          <a:prstGeom prst="straightConnector1">
            <a:avLst/>
          </a:prstGeom>
          <a:noFill/>
          <a:ln w="28575">
            <a:solidFill>
              <a:schemeClr val="tx1"/>
            </a:solidFill>
            <a:round/>
            <a:headEnd/>
            <a:tailEnd/>
          </a:ln>
          <a:effectLst/>
        </p:spPr>
      </p:cxnSp>
      <p:cxnSp>
        <p:nvCxnSpPr>
          <p:cNvPr id="413760" name="AutoShape 64"/>
          <p:cNvCxnSpPr>
            <a:cxnSpLocks noChangeShapeType="1"/>
          </p:cNvCxnSpPr>
          <p:nvPr/>
        </p:nvCxnSpPr>
        <p:spPr bwMode="auto">
          <a:xfrm>
            <a:off x="8382000" y="5715000"/>
            <a:ext cx="0" cy="381000"/>
          </a:xfrm>
          <a:prstGeom prst="straightConnector1">
            <a:avLst/>
          </a:prstGeom>
          <a:noFill/>
          <a:ln w="28575">
            <a:solidFill>
              <a:schemeClr val="tx1"/>
            </a:solidFill>
            <a:round/>
            <a:headEnd/>
            <a:tailEnd/>
          </a:ln>
          <a:effectLst/>
        </p:spPr>
      </p:cxnSp>
      <p:sp>
        <p:nvSpPr>
          <p:cNvPr id="413761" name="Line 65"/>
          <p:cNvSpPr>
            <a:spLocks noChangeShapeType="1"/>
          </p:cNvSpPr>
          <p:nvPr/>
        </p:nvSpPr>
        <p:spPr bwMode="auto">
          <a:xfrm>
            <a:off x="8305800" y="4267200"/>
            <a:ext cx="76200" cy="11430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13762" name="Text Box 66"/>
          <p:cNvSpPr txBox="1">
            <a:spLocks noChangeArrowheads="1"/>
          </p:cNvSpPr>
          <p:nvPr/>
        </p:nvSpPr>
        <p:spPr bwMode="auto">
          <a:xfrm>
            <a:off x="4114800" y="457200"/>
            <a:ext cx="1981200" cy="76200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4400" b="1">
                <a:latin typeface="Times New Roman" pitchFamily="-111" charset="0"/>
              </a:rPr>
              <a:t>Syntax</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6900" y="1155700"/>
            <a:ext cx="5410200" cy="4546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18436</TotalTime>
  <Words>6733</Words>
  <Application>Microsoft Macintosh PowerPoint</Application>
  <PresentationFormat>On-screen Show (4:3)</PresentationFormat>
  <Paragraphs>1319</Paragraphs>
  <Slides>111</Slides>
  <Notes>67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14" baseType="lpstr">
      <vt:lpstr>Default Design</vt:lpstr>
      <vt:lpstr>Equation</vt:lpstr>
      <vt:lpstr>Microsoft Equation</vt:lpstr>
      <vt:lpstr>Introduction to  Statistical Machine Translation</vt:lpstr>
      <vt:lpstr>Admin</vt:lpstr>
      <vt:lpstr>Language translation</vt:lpstr>
      <vt:lpstr>MT Systems</vt:lpstr>
      <vt:lpstr>PowerPoint Presentation</vt:lpstr>
      <vt:lpstr>PowerPoint Presentation</vt:lpstr>
      <vt:lpstr>PowerPoint Presentation</vt:lpstr>
      <vt:lpstr>Which is the human?</vt:lpstr>
      <vt:lpstr>Which is the human?</vt:lpstr>
      <vt:lpstr>Which is the human?</vt:lpstr>
      <vt:lpstr>Warren Weaver (1947)</vt:lpstr>
      <vt:lpstr>Warren Weaver (1947)</vt:lpstr>
      <vt:lpstr>Warren Weaver (1947)</vt:lpstr>
      <vt:lpstr>Warren Weaver (1947)</vt:lpstr>
      <vt:lpstr>Warren Weaver (1947)</vt:lpstr>
      <vt:lpstr>Warren Weaver (1947)</vt:lpstr>
      <vt:lpstr>Warren Weaver (1947)</vt:lpstr>
      <vt:lpstr>Warren Weaver (1947)</vt:lpstr>
      <vt:lpstr>Warren Weaver (1947)</vt:lpstr>
      <vt:lpstr>Warren Weaver (1947)</vt:lpstr>
      <vt:lpstr>PowerPoint Presentation</vt:lpstr>
      <vt:lpstr>PowerPoint Presentation</vt:lpstr>
      <vt:lpstr>Noisy channel</vt:lpstr>
      <vt:lpstr>Noisy channel</vt:lpstr>
      <vt:lpstr>Noisy channel</vt:lpstr>
      <vt:lpstr>Noisy channel</vt:lpstr>
      <vt:lpstr>Noisy channel</vt:lpstr>
      <vt:lpstr>Noisy channel</vt:lpstr>
      <vt:lpstr>Noisy channel</vt:lpstr>
      <vt:lpstr>Noisy channel</vt:lpstr>
      <vt:lpstr>Noisy channel</vt:lpstr>
      <vt:lpstr>How does a model p(s | t) help us? </vt:lpstr>
      <vt:lpstr>Noisy channel model</vt:lpstr>
      <vt:lpstr>Noisy channel model</vt:lpstr>
      <vt:lpstr>Applications: Speech recognition</vt:lpstr>
      <vt:lpstr>Applications: Speech recognition</vt:lpstr>
      <vt:lpstr>Applications: Spelling correction</vt:lpstr>
      <vt:lpstr>Applications: Spelling correction</vt:lpstr>
      <vt:lpstr>Applications: Sentence compression</vt:lpstr>
      <vt:lpstr>Applications: Sentence compression</vt:lpstr>
      <vt:lpstr>Applications: Machine translation</vt:lpstr>
      <vt:lpstr>Applications: Machine translation</vt:lpstr>
      <vt:lpstr>Data-Driven Machine Translation</vt:lpstr>
      <vt:lpstr>Welcome to the Chinese Room</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It’s Really Spanish/English</vt:lpstr>
      <vt:lpstr>PowerPoint Presentation</vt:lpstr>
      <vt:lpstr>Data available</vt:lpstr>
      <vt:lpstr>Statistical MT Overview</vt:lpstr>
      <vt:lpstr>Statistical MT</vt:lpstr>
      <vt:lpstr>Noisy channel model</vt:lpstr>
      <vt:lpstr>PowerPoint Presentation</vt:lpstr>
      <vt:lpstr>Translation model</vt:lpstr>
      <vt:lpstr>Translation model</vt:lpstr>
      <vt:lpstr>Translation model</vt:lpstr>
      <vt:lpstr>Language model</vt:lpstr>
      <vt:lpstr>What is a probability distribution?</vt:lpstr>
      <vt:lpstr>One way to think about it…</vt:lpstr>
      <vt:lpstr>Translation</vt:lpstr>
      <vt:lpstr>Statistical MT Overview</vt:lpstr>
      <vt:lpstr>Problems for Statistical MT</vt:lpstr>
      <vt:lpstr>PowerPoint Presentation</vt:lpstr>
      <vt:lpstr>Problems for Statistical MT</vt:lpstr>
      <vt:lpstr>Data</vt:lpstr>
      <vt:lpstr>From No Data to Sentence Pairs</vt:lpstr>
      <vt:lpstr>If you don’t get the characters right…</vt:lpstr>
      <vt:lpstr>PowerPoint Presentation</vt:lpstr>
      <vt:lpstr>Chinese?</vt:lpstr>
      <vt:lpstr>Document Alignment</vt:lpstr>
      <vt:lpstr>Document Alignment</vt:lpstr>
      <vt:lpstr>Sentence Alignment</vt:lpstr>
      <vt:lpstr>Sentence Alignment</vt:lpstr>
      <vt:lpstr>Sentence Alignment</vt:lpstr>
      <vt:lpstr>Sentence Alignment</vt:lpstr>
      <vt:lpstr>Tokenization (or Segmentation)</vt:lpstr>
      <vt:lpstr>Problems for Statistical MT</vt:lpstr>
      <vt:lpstr>Language Modeling</vt:lpstr>
      <vt:lpstr>PowerPoint Presentation</vt:lpstr>
      <vt:lpstr>Problems for Statistical MT</vt:lpstr>
      <vt:lpstr>MT Pyramid</vt:lpstr>
      <vt:lpstr>Translation Model Learn How to Translate from Data</vt:lpstr>
      <vt:lpstr>Generative Model</vt:lpstr>
      <vt:lpstr>What kind of Translation Model?</vt:lpstr>
      <vt:lpstr>The Classic Translation Model Word Substitution/Permutation [IBM Model 3, Brown et al., 1993]</vt:lpstr>
      <vt:lpstr>Phrase-Based Statistical MT</vt:lpstr>
      <vt:lpstr>Advantages of Phrase-Based</vt:lpstr>
      <vt:lpstr>PowerPoint Presentation</vt:lpstr>
      <vt:lpstr>PowerPoint Presentation</vt:lpstr>
      <vt:lpstr>Problems for Statistical MT</vt:lpstr>
      <vt:lpstr>Decoding</vt:lpstr>
      <vt:lpstr>Search</vt:lpstr>
      <vt:lpstr>Search</vt:lpstr>
      <vt:lpstr>Search</vt:lpstr>
      <vt:lpstr>Search</vt:lpstr>
      <vt:lpstr>Problems for Statistical MT</vt:lpstr>
      <vt:lpstr>Basic Model, Revisited</vt:lpstr>
      <vt:lpstr>Basic Model, Revisited</vt:lpstr>
      <vt:lpstr>Basic Model, Revisited</vt:lpstr>
      <vt:lpstr>Basic Model, Revisited</vt:lpstr>
      <vt:lpstr>The Problem:  Learn Lambdas</vt:lpstr>
    </vt:vector>
  </TitlesOfParts>
  <Company>USC/ISI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Statistical Machine Translation</dc:title>
  <dc:creator> </dc:creator>
  <cp:lastModifiedBy>David Kauchak</cp:lastModifiedBy>
  <cp:revision>314</cp:revision>
  <cp:lastPrinted>2011-04-04T22:28:49Z</cp:lastPrinted>
  <dcterms:created xsi:type="dcterms:W3CDTF">2011-04-04T17:18:47Z</dcterms:created>
  <dcterms:modified xsi:type="dcterms:W3CDTF">2011-11-22T17:32:22Z</dcterms:modified>
</cp:coreProperties>
</file>