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8.xml" ContentType="application/vnd.openxmlformats-officedocument.presentationml.notesSlide+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handoutMasterIdLst>
    <p:handoutMasterId r:id="rId38"/>
  </p:handoutMasterIdLst>
  <p:sldIdLst>
    <p:sldId id="258" r:id="rId2"/>
    <p:sldId id="259" r:id="rId3"/>
    <p:sldId id="312" r:id="rId4"/>
    <p:sldId id="336" r:id="rId5"/>
    <p:sldId id="337" r:id="rId6"/>
    <p:sldId id="260" r:id="rId7"/>
    <p:sldId id="261" r:id="rId8"/>
    <p:sldId id="257" r:id="rId9"/>
    <p:sldId id="262" r:id="rId10"/>
    <p:sldId id="274" r:id="rId11"/>
    <p:sldId id="275" r:id="rId12"/>
    <p:sldId id="276" r:id="rId13"/>
    <p:sldId id="278" r:id="rId14"/>
    <p:sldId id="281" r:id="rId15"/>
    <p:sldId id="280" r:id="rId16"/>
    <p:sldId id="282" r:id="rId17"/>
    <p:sldId id="283" r:id="rId18"/>
    <p:sldId id="279" r:id="rId19"/>
    <p:sldId id="269" r:id="rId20"/>
    <p:sldId id="338" r:id="rId21"/>
    <p:sldId id="285" r:id="rId22"/>
    <p:sldId id="271" r:id="rId23"/>
    <p:sldId id="272" r:id="rId24"/>
    <p:sldId id="273" r:id="rId25"/>
    <p:sldId id="286" r:id="rId26"/>
    <p:sldId id="288" r:id="rId27"/>
    <p:sldId id="300" r:id="rId28"/>
    <p:sldId id="289" r:id="rId29"/>
    <p:sldId id="290" r:id="rId30"/>
    <p:sldId id="291" r:id="rId31"/>
    <p:sldId id="294" r:id="rId32"/>
    <p:sldId id="296" r:id="rId33"/>
    <p:sldId id="297" r:id="rId34"/>
    <p:sldId id="299" r:id="rId35"/>
    <p:sldId id="30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019" autoAdjust="0"/>
  </p:normalViewPr>
  <p:slideViewPr>
    <p:cSldViewPr snapToObjects="1">
      <p:cViewPr varScale="1">
        <p:scale>
          <a:sx n="51" d="100"/>
          <a:sy n="51" d="100"/>
        </p:scale>
        <p:origin x="-2160" y="-120"/>
      </p:cViewPr>
      <p:guideLst>
        <p:guide orient="horz" pos="2160"/>
        <p:guide pos="2880"/>
      </p:guideLst>
    </p:cSldViewPr>
  </p:slideViewPr>
  <p:notesTextViewPr>
    <p:cViewPr>
      <p:scale>
        <a:sx n="100" d="100"/>
        <a:sy n="100" d="100"/>
      </p:scale>
      <p:origin x="0" y="0"/>
    </p:cViewPr>
  </p:notesTextViewPr>
  <p:notesViewPr>
    <p:cSldViewPr snapToObjects="1">
      <p:cViewPr varScale="1">
        <p:scale>
          <a:sx n="83" d="100"/>
          <a:sy n="83" d="100"/>
        </p:scale>
        <p:origin x="-300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08FDF6-6A80-DA4D-BF2D-8F6F4867F75C}" type="datetimeFigureOut">
              <a:rPr lang="en-US" smtClean="0"/>
              <a:t>11/15/11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F24BB2-4567-1844-9634-32238CA4C8A4}" type="slidenum">
              <a:rPr lang="en-US" smtClean="0"/>
              <a:t>‹#›</a:t>
            </a:fld>
            <a:endParaRPr lang="en-US"/>
          </a:p>
        </p:txBody>
      </p:sp>
    </p:spTree>
    <p:extLst>
      <p:ext uri="{BB962C8B-B14F-4D97-AF65-F5344CB8AC3E}">
        <p14:creationId xmlns:p14="http://schemas.microsoft.com/office/powerpoint/2010/main" val="2571791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0AF6A-9F38-D04E-9A78-B1678834341A}" type="datetimeFigureOut">
              <a:rPr lang="en-US" smtClean="0"/>
              <a:pPr/>
              <a:t>11/15/11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0EFF2-FDEB-AB4E-855D-AADA0B07F35F}" type="slidenum">
              <a:rPr lang="en-US" smtClean="0"/>
              <a:pPr/>
              <a:t>‹#›</a:t>
            </a:fld>
            <a:endParaRPr lang="en-US"/>
          </a:p>
        </p:txBody>
      </p:sp>
    </p:spTree>
    <p:extLst>
      <p:ext uri="{BB962C8B-B14F-4D97-AF65-F5344CB8AC3E}">
        <p14:creationId xmlns:p14="http://schemas.microsoft.com/office/powerpoint/2010/main" val="2427367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B0EFF2-FDEB-AB4E-855D-AADA0B07F35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5E596F-112E-3E44-B4B3-429E5DFEFA46}" type="slidenum">
              <a:rPr lang="en-US"/>
              <a:pPr/>
              <a:t>22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buFontTx/>
              <a:buChar char="•"/>
            </a:pPr>
            <a:endParaRPr lang="en-US" dirty="0">
              <a:latin typeface="Arial" charset="0"/>
              <a:ea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8983AE2-7231-2C4C-89D2-8F46787621AB}" type="slidenum">
              <a:rPr lang="en-US"/>
              <a:pPr/>
              <a:t>23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None/>
            </a:pPr>
            <a:endParaRPr lang="en-US" dirty="0">
              <a:latin typeface="Arial" charset="0"/>
              <a:ea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5E44088-34C4-4D47-BC35-069A9B3C1227}" type="slidenum">
              <a:rPr lang="en-US"/>
              <a:pPr/>
              <a:t>24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buFontTx/>
              <a:buChar char="•"/>
            </a:pPr>
            <a:endParaRPr lang="en-US" dirty="0">
              <a:latin typeface="Arial" charset="0"/>
              <a:ea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ED328-C486-2844-BFEA-46A96AD96BEC}" type="slidenum">
              <a:rPr lang="en-US"/>
              <a:pPr/>
              <a:t>26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91649-C222-404C-A526-8B5259DDF82C}" type="slidenum">
              <a:rPr lang="en-US"/>
              <a:pPr/>
              <a:t>28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55D9C-CDFF-3446-8949-E37F277774DC}" type="slidenum">
              <a:rPr lang="en-US"/>
              <a:pPr/>
              <a:t>29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30</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225D-7AA6-6244-B829-CDEBAED35523}" type="slidenum">
              <a:rPr lang="en-US"/>
              <a:pPr/>
              <a:t>31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8519-FE69-694B-8265-305C869CE38E}" type="slidenum">
              <a:rPr lang="en-US"/>
              <a:pPr/>
              <a:t>32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1894E-5737-3740-B3CE-DEE39563BCC4}" type="slidenum">
              <a:rPr lang="en-US"/>
              <a:pPr/>
              <a:t>33</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339C616-3AFB-BF42-AF6B-0B5569BE29CC}"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buFontTx/>
              <a:buChar char="•"/>
            </a:pPr>
            <a:endParaRPr lang="en-US" dirty="0">
              <a:latin typeface="Arial" charset="0"/>
              <a:ea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B1BC8-A2F7-B44F-BFEF-820D706E0909}" type="slidenum">
              <a:rPr lang="en-US"/>
              <a:pPr/>
              <a:t>34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358D67F-04E0-5B4E-A785-6CA9415BDE2B}" type="slidenum">
              <a:rPr lang="en-US"/>
              <a:pPr/>
              <a:t>6</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buFontTx/>
              <a:buChar char="•"/>
            </a:pPr>
            <a:r>
              <a:rPr lang="en-US" dirty="0">
                <a:latin typeface="Arial" charset="0"/>
                <a:ea typeface="Arial" charset="0"/>
                <a:cs typeface="Arial" charset="0"/>
              </a:rPr>
              <a:t>Assume that we want this vacuum to clean this house</a:t>
            </a:r>
          </a:p>
          <a:p>
            <a:pPr eaLnBrk="1" hangingPunct="1">
              <a:buFontTx/>
              <a:buChar char="•"/>
            </a:pPr>
            <a:r>
              <a:rPr lang="en-US" dirty="0">
                <a:latin typeface="Arial" charset="0"/>
                <a:ea typeface="Arial" charset="0"/>
                <a:cs typeface="Arial" charset="0"/>
              </a:rPr>
              <a:t>To us - if someone told us to use a vacuum to clean a house, the sequence of events that should follow are pretty clear</a:t>
            </a:r>
          </a:p>
          <a:p>
            <a:pPr eaLnBrk="1" hangingPunct="1">
              <a:buFontTx/>
              <a:buChar char="•"/>
            </a:pPr>
            <a:r>
              <a:rPr lang="en-US" dirty="0">
                <a:latin typeface="Arial" charset="0"/>
                <a:ea typeface="Arial" charset="0"/>
                <a:cs typeface="Arial" charset="0"/>
              </a:rPr>
              <a:t>We’d walk into the house, figure out what rooms needed to be vacuumed and start vacuuming</a:t>
            </a:r>
          </a:p>
          <a:p>
            <a:pPr eaLnBrk="1" hangingPunct="1">
              <a:buFontTx/>
              <a:buChar char="•"/>
            </a:pPr>
            <a:r>
              <a:rPr lang="en-US" dirty="0">
                <a:latin typeface="Arial" charset="0"/>
                <a:ea typeface="Arial" charset="0"/>
                <a:cs typeface="Arial" charset="0"/>
              </a:rPr>
              <a:t>We’d methodically go through the room, not vacuuming over places we’ve already been, until we cover the whole room, then move to the next room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999259-EB52-7E4C-8982-13DEFEAC046D}" type="slidenum">
              <a:rPr lang="en-US"/>
              <a:pPr/>
              <a:t>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endParaRPr lang="en-US" dirty="0">
              <a:latin typeface="Arial" charset="0"/>
              <a:ea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6B2666E-49F5-8C43-A153-866BF758A5F4}" type="slidenum">
              <a:rPr lang="en-US"/>
              <a:pPr/>
              <a:t>15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6B2666E-49F5-8C43-A153-866BF758A5F4}" type="slidenum">
              <a:rPr lang="en-US"/>
              <a:pPr/>
              <a:t>16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6B2666E-49F5-8C43-A153-866BF758A5F4}" type="slidenum">
              <a:rPr lang="en-US"/>
              <a:pPr/>
              <a:t>17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DBB474E-5E74-9F40-8102-0B1B39C89FD7}" type="slidenum">
              <a:rPr lang="en-US"/>
              <a:pPr/>
              <a:t>19</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buFontTx/>
              <a:buChar char="•"/>
            </a:pPr>
            <a:endParaRPr lang="en-US" dirty="0">
              <a:latin typeface="Arial" charset="0"/>
              <a:ea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0EFF2-FDEB-AB4E-855D-AADA0B07F35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57E2F77-16F0-1B42-8A92-9CFCAE25CC9A}" type="datetimeFigureOut">
              <a:rPr lang="en-US" smtClean="0"/>
              <a:pPr/>
              <a:t>11/15/11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A129C4D-3153-B544-8F29-2638CC8650A1}"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E2F77-16F0-1B42-8A92-9CFCAE25CC9A}" type="datetimeFigureOut">
              <a:rPr lang="en-US" smtClean="0"/>
              <a:pPr/>
              <a:t>11/15/11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29C4D-3153-B544-8F29-2638CC8650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7E2F77-16F0-1B42-8A92-9CFCAE25CC9A}" type="datetimeFigureOut">
              <a:rPr lang="en-US" smtClean="0"/>
              <a:pPr/>
              <a:t>11/15/11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29C4D-3153-B544-8F29-2638CC8650A1}"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4239A-96E5-B342-B373-9253ABBABAC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7E2F77-16F0-1B42-8A92-9CFCAE25CC9A}" type="datetimeFigureOut">
              <a:rPr lang="en-US" smtClean="0"/>
              <a:pPr/>
              <a:t>11/15/11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29C4D-3153-B544-8F29-2638CC8650A1}"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57E2F77-16F0-1B42-8A92-9CFCAE25CC9A}" type="datetimeFigureOut">
              <a:rPr lang="en-US" smtClean="0"/>
              <a:pPr/>
              <a:t>11/15/11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A129C4D-3153-B544-8F29-2638CC8650A1}"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7E2F77-16F0-1B42-8A92-9CFCAE25CC9A}" type="datetimeFigureOut">
              <a:rPr lang="en-US" smtClean="0"/>
              <a:pPr/>
              <a:t>11/15/11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29C4D-3153-B544-8F29-2638CC8650A1}"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57E2F77-16F0-1B42-8A92-9CFCAE25CC9A}" type="datetimeFigureOut">
              <a:rPr lang="en-US" smtClean="0"/>
              <a:pPr/>
              <a:t>11/15/11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129C4D-3153-B544-8F29-2638CC8650A1}"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7E2F77-16F0-1B42-8A92-9CFCAE25CC9A}" type="datetimeFigureOut">
              <a:rPr lang="en-US" smtClean="0"/>
              <a:pPr/>
              <a:t>11/15/11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29C4D-3153-B544-8F29-2638CC8650A1}"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E2F77-16F0-1B42-8A92-9CFCAE25CC9A}" type="datetimeFigureOut">
              <a:rPr lang="en-US" smtClean="0"/>
              <a:pPr/>
              <a:t>11/15/11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129C4D-3153-B544-8F29-2638CC8650A1}"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7E2F77-16F0-1B42-8A92-9CFCAE25CC9A}" type="datetimeFigureOut">
              <a:rPr lang="en-US" smtClean="0"/>
              <a:pPr/>
              <a:t>11/15/11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29C4D-3153-B544-8F29-2638CC8650A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7E2F77-16F0-1B42-8A92-9CFCAE25CC9A}" type="datetimeFigureOut">
              <a:rPr lang="en-US" smtClean="0"/>
              <a:pPr/>
              <a:t>11/15/11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29C4D-3153-B544-8F29-2638CC8650A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57E2F77-16F0-1B42-8A92-9CFCAE25CC9A}" type="datetimeFigureOut">
              <a:rPr lang="en-US" smtClean="0"/>
              <a:pPr/>
              <a:t>11/15/11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A129C4D-3153-B544-8F29-2638CC8650A1}"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27.xml"/><Relationship Id="rId4" Type="http://schemas.openxmlformats.org/officeDocument/2006/relationships/slideLayout" Target="../slideLayouts/slideLayout2.xml"/><Relationship Id="rId5" Type="http://schemas.openxmlformats.org/officeDocument/2006/relationships/image" Target="../media/image12.png"/><Relationship Id="rId6" Type="http://schemas.openxmlformats.org/officeDocument/2006/relationships/image" Target="../media/image4.emf"/><Relationship Id="rId1" Type="http://schemas.openxmlformats.org/officeDocument/2006/relationships/tags" Target="../tags/tag25.xml"/><Relationship Id="rId2" Type="http://schemas.openxmlformats.org/officeDocument/2006/relationships/tags" Target="../tags/tag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slideLayout" Target="../slideLayouts/slideLayout12.xml"/><Relationship Id="rId5" Type="http://schemas.openxmlformats.org/officeDocument/2006/relationships/notesSlide" Target="../notesSlides/notesSlide5.xml"/><Relationship Id="rId6" Type="http://schemas.openxmlformats.org/officeDocument/2006/relationships/image" Target="../media/image13.png"/><Relationship Id="rId1" Type="http://schemas.openxmlformats.org/officeDocument/2006/relationships/tags" Target="../tags/tag28.xml"/><Relationship Id="rId2"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6.xml"/><Relationship Id="rId5" Type="http://schemas.openxmlformats.org/officeDocument/2006/relationships/image" Target="../media/image13.png"/><Relationship Id="rId1" Type="http://schemas.openxmlformats.org/officeDocument/2006/relationships/tags" Target="../tags/tag31.xml"/><Relationship Id="rId2"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notesSlide" Target="../notesSlides/notesSlide7.xml"/><Relationship Id="rId5" Type="http://schemas.openxmlformats.org/officeDocument/2006/relationships/image" Target="../media/image13.png"/><Relationship Id="rId1" Type="http://schemas.openxmlformats.org/officeDocument/2006/relationships/tags" Target="../tags/tag33.xml"/><Relationship Id="rId2" Type="http://schemas.openxmlformats.org/officeDocument/2006/relationships/tags" Target="../tags/tag34.xml"/></Relationships>
</file>

<file path=ppt/slides/_rels/slide18.xml.rels><?xml version="1.0" encoding="UTF-8" standalone="yes"?>
<Relationships xmlns="http://schemas.openxmlformats.org/package/2006/relationships"><Relationship Id="rId1" Type="http://schemas.openxmlformats.org/officeDocument/2006/relationships/tags" Target="../tags/tag35.xml"/><Relationship Id="rId2" Type="http://schemas.openxmlformats.org/officeDocument/2006/relationships/slideLayout" Target="../slideLayouts/slideLayout2.xml"/><Relationship Id="rId3"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5" Type="http://schemas.openxmlformats.org/officeDocument/2006/relationships/image" Target="../media/image14.png"/><Relationship Id="rId1" Type="http://schemas.openxmlformats.org/officeDocument/2006/relationships/tags" Target="../tags/tag36.xml"/><Relationship Id="rId2" Type="http://schemas.openxmlformats.org/officeDocument/2006/relationships/tags" Target="../tags/tag37.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5.png"/><Relationship Id="rId1" Type="http://schemas.openxmlformats.org/officeDocument/2006/relationships/tags" Target="../tags/tag38.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3" Type="http://schemas.openxmlformats.org/officeDocument/2006/relationships/tags" Target="../tags/tag41.xml"/><Relationship Id="rId4" Type="http://schemas.openxmlformats.org/officeDocument/2006/relationships/tags" Target="../tags/tag42.xml"/><Relationship Id="rId5" Type="http://schemas.openxmlformats.org/officeDocument/2006/relationships/slideLayout" Target="../slideLayouts/slideLayout12.xml"/><Relationship Id="rId6" Type="http://schemas.openxmlformats.org/officeDocument/2006/relationships/notesSlide" Target="../notesSlides/notesSlide10.xml"/><Relationship Id="rId7" Type="http://schemas.openxmlformats.org/officeDocument/2006/relationships/image" Target="../media/image13.png"/><Relationship Id="rId1" Type="http://schemas.openxmlformats.org/officeDocument/2006/relationships/tags" Target="../tags/tag39.xml"/><Relationship Id="rId2" Type="http://schemas.openxmlformats.org/officeDocument/2006/relationships/tags" Target="../tags/tag40.xml"/></Relationships>
</file>

<file path=ppt/slides/_rels/slide23.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slideLayout" Target="../slideLayouts/slideLayout2.xml"/><Relationship Id="rId6" Type="http://schemas.openxmlformats.org/officeDocument/2006/relationships/notesSlide" Target="../notesSlides/notesSlide11.xml"/><Relationship Id="rId7" Type="http://schemas.openxmlformats.org/officeDocument/2006/relationships/image" Target="../media/image13.png"/><Relationship Id="rId1" Type="http://schemas.openxmlformats.org/officeDocument/2006/relationships/tags" Target="../tags/tag43.xml"/><Relationship Id="rId2" Type="http://schemas.openxmlformats.org/officeDocument/2006/relationships/tags" Target="../tags/tag44.xml"/></Relationships>
</file>

<file path=ppt/slides/_rels/slide24.xml.rels><?xml version="1.0" encoding="UTF-8" standalone="yes"?>
<Relationships xmlns="http://schemas.openxmlformats.org/package/2006/relationships"><Relationship Id="rId3" Type="http://schemas.openxmlformats.org/officeDocument/2006/relationships/tags" Target="../tags/tag49.xml"/><Relationship Id="rId4" Type="http://schemas.openxmlformats.org/officeDocument/2006/relationships/tags" Target="../tags/tag50.xml"/><Relationship Id="rId5" Type="http://schemas.openxmlformats.org/officeDocument/2006/relationships/slideLayout" Target="../slideLayouts/slideLayout2.xml"/><Relationship Id="rId6" Type="http://schemas.openxmlformats.org/officeDocument/2006/relationships/notesSlide" Target="../notesSlides/notesSlide12.xml"/><Relationship Id="rId7" Type="http://schemas.openxmlformats.org/officeDocument/2006/relationships/image" Target="../media/image13.png"/><Relationship Id="rId1" Type="http://schemas.openxmlformats.org/officeDocument/2006/relationships/tags" Target="../tags/tag47.xml"/><Relationship Id="rId2" Type="http://schemas.openxmlformats.org/officeDocument/2006/relationships/tags" Target="../tags/tag4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1" Type="http://schemas.openxmlformats.org/officeDocument/2006/relationships/image" Target="../media/image3.emf"/><Relationship Id="rId12" Type="http://schemas.openxmlformats.org/officeDocument/2006/relationships/image" Target="../media/image4.emf"/><Relationship Id="rId13" Type="http://schemas.openxmlformats.org/officeDocument/2006/relationships/image" Target="../media/image5.png"/><Relationship Id="rId14" Type="http://schemas.openxmlformats.org/officeDocument/2006/relationships/image" Target="../media/image6.emf"/><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tags" Target="../tags/tag8.xml"/><Relationship Id="rId8" Type="http://schemas.openxmlformats.org/officeDocument/2006/relationships/tags" Target="../tags/tag9.xml"/><Relationship Id="rId9" Type="http://schemas.openxmlformats.org/officeDocument/2006/relationships/slideLayout" Target="../slideLayouts/slideLayout2.xml"/><Relationship Id="rId10"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9" Type="http://schemas.openxmlformats.org/officeDocument/2006/relationships/tags" Target="../tags/tag18.xml"/><Relationship Id="rId20" Type="http://schemas.openxmlformats.org/officeDocument/2006/relationships/image" Target="../media/image9.emf"/><Relationship Id="rId21" Type="http://schemas.openxmlformats.org/officeDocument/2006/relationships/image" Target="../media/image10.emf"/><Relationship Id="rId10" Type="http://schemas.openxmlformats.org/officeDocument/2006/relationships/tags" Target="../tags/tag19.xml"/><Relationship Id="rId11" Type="http://schemas.openxmlformats.org/officeDocument/2006/relationships/tags" Target="../tags/tag20.xml"/><Relationship Id="rId12" Type="http://schemas.openxmlformats.org/officeDocument/2006/relationships/tags" Target="../tags/tag21.xml"/><Relationship Id="rId13" Type="http://schemas.openxmlformats.org/officeDocument/2006/relationships/tags" Target="../tags/tag22.xml"/><Relationship Id="rId14" Type="http://schemas.openxmlformats.org/officeDocument/2006/relationships/tags" Target="../tags/tag23.xml"/><Relationship Id="rId15" Type="http://schemas.openxmlformats.org/officeDocument/2006/relationships/tags" Target="../tags/tag24.xml"/><Relationship Id="rId16" Type="http://schemas.openxmlformats.org/officeDocument/2006/relationships/slideLayout" Target="../slideLayouts/slideLayout6.xml"/><Relationship Id="rId17" Type="http://schemas.openxmlformats.org/officeDocument/2006/relationships/notesSlide" Target="../notesSlides/notesSlide4.xml"/><Relationship Id="rId18" Type="http://schemas.openxmlformats.org/officeDocument/2006/relationships/image" Target="../media/image7.emf"/><Relationship Id="rId19" Type="http://schemas.openxmlformats.org/officeDocument/2006/relationships/image" Target="../media/image8.png"/><Relationship Id="rId1" Type="http://schemas.openxmlformats.org/officeDocument/2006/relationships/tags" Target="../tags/tag10.xml"/><Relationship Id="rId2" Type="http://schemas.openxmlformats.org/officeDocument/2006/relationships/tags" Target="../tags/tag11.xml"/><Relationship Id="rId3" Type="http://schemas.openxmlformats.org/officeDocument/2006/relationships/tags" Target="../tags/tag12.xml"/><Relationship Id="rId4" Type="http://schemas.openxmlformats.org/officeDocument/2006/relationships/tags" Target="../tags/tag13.xml"/><Relationship Id="rId5" Type="http://schemas.openxmlformats.org/officeDocument/2006/relationships/tags" Target="../tags/tag14.xml"/><Relationship Id="rId6" Type="http://schemas.openxmlformats.org/officeDocument/2006/relationships/tags" Target="../tags/tag15.xml"/><Relationship Id="rId7" Type="http://schemas.openxmlformats.org/officeDocument/2006/relationships/tags" Target="../tags/tag16.xml"/><Relationship Id="rId8" Type="http://schemas.openxmlformats.org/officeDocument/2006/relationships/tags" Target="../tags/tag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488668"/>
            <a:ext cx="7620000" cy="369332"/>
          </a:xfrm>
          <a:prstGeom prst="rect">
            <a:avLst/>
          </a:prstGeom>
        </p:spPr>
        <p:txBody>
          <a:bodyPr wrap="square">
            <a:spAutoFit/>
          </a:bodyPr>
          <a:lstStyle/>
          <a:p>
            <a:r>
              <a:rPr lang="en-US" dirty="0" smtClean="0"/>
              <a:t>http://blog.lib.umn.edu/torre107/si/pics/superficialintelligence2.jpg</a:t>
            </a:r>
            <a:endParaRPr lang="en-US" dirty="0"/>
          </a:p>
        </p:txBody>
      </p:sp>
      <p:pic>
        <p:nvPicPr>
          <p:cNvPr id="5" name="Picture 4"/>
          <p:cNvPicPr>
            <a:picLocks noChangeAspect="1"/>
          </p:cNvPicPr>
          <p:nvPr/>
        </p:nvPicPr>
        <p:blipFill>
          <a:blip r:embed="rId3"/>
          <a:stretch>
            <a:fillRect/>
          </a:stretch>
        </p:blipFill>
        <p:spPr>
          <a:xfrm>
            <a:off x="304800" y="694747"/>
            <a:ext cx="8743950" cy="31152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agents</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charset="0"/>
                <a:ea typeface="Arial" charset="0"/>
                <a:cs typeface="Arial" charset="0"/>
              </a:rPr>
              <a:t>A s</a:t>
            </a:r>
            <a:r>
              <a:rPr lang="en-US" dirty="0" smtClean="0">
                <a:latin typeface="Times New Roman" charset="0"/>
                <a:ea typeface="Arial" charset="0"/>
                <a:cs typeface="Arial" charset="0"/>
              </a:rPr>
              <a:t>earch </a:t>
            </a:r>
            <a:r>
              <a:rPr lang="en-US" dirty="0" smtClean="0">
                <a:latin typeface="Times New Roman" charset="0"/>
                <a:ea typeface="Arial" charset="0"/>
                <a:cs typeface="Arial" charset="0"/>
              </a:rPr>
              <a:t>agent is an agent that approaches </a:t>
            </a:r>
            <a:r>
              <a:rPr lang="en-US" i="1" dirty="0" smtClean="0">
                <a:latin typeface="Times New Roman" charset="0"/>
                <a:ea typeface="Arial" charset="0"/>
                <a:cs typeface="Arial" charset="0"/>
              </a:rPr>
              <a:t>problem solving</a:t>
            </a:r>
            <a:r>
              <a:rPr lang="en-US" dirty="0" smtClean="0">
                <a:latin typeface="Times New Roman" charset="0"/>
                <a:ea typeface="Arial" charset="0"/>
                <a:cs typeface="Arial" charset="0"/>
              </a:rPr>
              <a:t> via </a:t>
            </a:r>
            <a:r>
              <a:rPr lang="en-US" i="1" dirty="0" smtClean="0">
                <a:latin typeface="Times New Roman" charset="0"/>
                <a:ea typeface="Arial" charset="0"/>
                <a:cs typeface="Arial" charset="0"/>
              </a:rPr>
              <a:t>search</a:t>
            </a:r>
            <a:endParaRPr lang="en-US" dirty="0" smtClean="0">
              <a:latin typeface="Times New Roman" charset="0"/>
              <a:ea typeface="Arial" charset="0"/>
              <a:cs typeface="Arial" charset="0"/>
            </a:endParaRPr>
          </a:p>
          <a:p>
            <a:r>
              <a:rPr lang="en-US" dirty="0" smtClean="0">
                <a:latin typeface="Times New Roman" charset="0"/>
                <a:ea typeface="Arial" charset="0"/>
                <a:cs typeface="Arial" charset="0"/>
              </a:rPr>
              <a:t>To accomplish a task:</a:t>
            </a:r>
          </a:p>
          <a:p>
            <a:pPr marL="617220" lvl="1" indent="-342900">
              <a:buFontTx/>
              <a:buAutoNum type="arabicPeriod"/>
            </a:pPr>
            <a:r>
              <a:rPr lang="en-US" dirty="0" smtClean="0"/>
              <a:t>Formulate problem and goal</a:t>
            </a:r>
          </a:p>
          <a:p>
            <a:pPr marL="617220" lvl="1" indent="-342900">
              <a:buFontTx/>
              <a:buAutoNum type="arabicPeriod"/>
            </a:pPr>
            <a:r>
              <a:rPr lang="en-US" dirty="0" smtClean="0"/>
              <a:t>Search for a sequence of actions that will lead to the goal (the policy)</a:t>
            </a:r>
          </a:p>
          <a:p>
            <a:pPr marL="617220" lvl="1" indent="-342900">
              <a:buFontTx/>
              <a:buAutoNum type="arabicPeriod"/>
            </a:pPr>
            <a:r>
              <a:rPr lang="en-US" dirty="0" smtClean="0"/>
              <a:t>Execute the actions one at a time</a:t>
            </a:r>
            <a:endParaRPr lang="en-US" dirty="0" smtClean="0">
              <a:latin typeface="Arial" charset="0"/>
              <a:ea typeface="Arial" charset="0"/>
              <a:cs typeface="Arial" charset="0"/>
            </a:endParaRPr>
          </a:p>
          <a:p>
            <a:endParaRPr lang="en-US" dirty="0"/>
          </a:p>
        </p:txBody>
      </p:sp>
      <p:sp>
        <p:nvSpPr>
          <p:cNvPr id="6" name="TextBox 5"/>
          <p:cNvSpPr txBox="1"/>
          <p:nvPr/>
        </p:nvSpPr>
        <p:spPr>
          <a:xfrm>
            <a:off x="6172200" y="4520624"/>
            <a:ext cx="2590800" cy="584776"/>
          </a:xfrm>
          <a:prstGeom prst="rect">
            <a:avLst/>
          </a:prstGeom>
          <a:noFill/>
        </p:spPr>
        <p:txBody>
          <a:bodyPr wrap="square" rtlCol="0">
            <a:spAutoFit/>
          </a:bodyPr>
          <a:lstStyle/>
          <a:p>
            <a:r>
              <a:rPr lang="en-US" sz="3200" dirty="0" smtClean="0">
                <a:solidFill>
                  <a:srgbClr val="FF0000"/>
                </a:solidFill>
              </a:rPr>
              <a:t>done offline!</a:t>
            </a:r>
            <a:endParaRPr lang="en-US" sz="3200" dirty="0">
              <a:solidFill>
                <a:srgbClr val="FF0000"/>
              </a:solidFill>
            </a:endParaRPr>
          </a:p>
        </p:txBody>
      </p:sp>
      <p:cxnSp>
        <p:nvCxnSpPr>
          <p:cNvPr id="8" name="Straight Connector 7"/>
          <p:cNvCxnSpPr>
            <a:stCxn id="6" idx="0"/>
          </p:cNvCxnSpPr>
          <p:nvPr/>
        </p:nvCxnSpPr>
        <p:spPr>
          <a:xfrm rot="16200000" flipV="1">
            <a:off x="6248400" y="3301424"/>
            <a:ext cx="1143000" cy="129540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the problem:</a:t>
            </a:r>
            <a:endParaRPr lang="en-US" dirty="0"/>
          </a:p>
        </p:txBody>
      </p:sp>
      <p:sp>
        <p:nvSpPr>
          <p:cNvPr id="12" name="TextBox 11"/>
          <p:cNvSpPr txBox="1"/>
          <p:nvPr/>
        </p:nvSpPr>
        <p:spPr>
          <a:xfrm>
            <a:off x="609600" y="2533471"/>
            <a:ext cx="8229600" cy="1200329"/>
          </a:xfrm>
          <a:prstGeom prst="rect">
            <a:avLst/>
          </a:prstGeom>
          <a:noFill/>
        </p:spPr>
        <p:txBody>
          <a:bodyPr wrap="square" rtlCol="0">
            <a:spAutoFit/>
          </a:bodyPr>
          <a:lstStyle/>
          <a:p>
            <a:r>
              <a:rPr lang="en-US" sz="3600" dirty="0" smtClean="0">
                <a:solidFill>
                  <a:srgbClr val="0000FF"/>
                </a:solidFill>
              </a:rPr>
              <a:t>What information does a search agent need to know to plan out a solution?</a:t>
            </a:r>
            <a:endParaRPr lang="en-US" sz="36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the problem:</a:t>
            </a:r>
            <a:endParaRPr lang="en-US" dirty="0"/>
          </a:p>
        </p:txBody>
      </p:sp>
      <p:sp>
        <p:nvSpPr>
          <p:cNvPr id="3" name="Content Placeholder 2"/>
          <p:cNvSpPr>
            <a:spLocks noGrp="1"/>
          </p:cNvSpPr>
          <p:nvPr>
            <p:ph sz="quarter" idx="1"/>
          </p:nvPr>
        </p:nvSpPr>
        <p:spPr>
          <a:xfrm>
            <a:off x="457200" y="1219200"/>
            <a:ext cx="8229600" cy="3733800"/>
          </a:xfrm>
        </p:spPr>
        <p:txBody>
          <a:bodyPr>
            <a:normAutofit/>
          </a:bodyPr>
          <a:lstStyle/>
          <a:p>
            <a:r>
              <a:rPr lang="en-US" b="1" dirty="0" smtClean="0"/>
              <a:t>Initial state</a:t>
            </a:r>
            <a:r>
              <a:rPr lang="en-US" dirty="0" smtClean="0"/>
              <a:t>: where are we starting from</a:t>
            </a:r>
          </a:p>
          <a:p>
            <a:pPr lvl="1"/>
            <a:r>
              <a:rPr lang="en-US" b="1" dirty="0" smtClean="0"/>
              <a:t>what are the states?</a:t>
            </a:r>
          </a:p>
          <a:p>
            <a:r>
              <a:rPr lang="en-US" b="1" dirty="0" smtClean="0"/>
              <a:t>Actions</a:t>
            </a:r>
            <a:r>
              <a:rPr lang="en-US" dirty="0" smtClean="0"/>
              <a:t>: what are the possible actions</a:t>
            </a:r>
            <a:endParaRPr lang="en-US" b="1" dirty="0" smtClean="0"/>
          </a:p>
          <a:p>
            <a:r>
              <a:rPr lang="en-US" b="1" dirty="0" smtClean="0"/>
              <a:t>Transition model</a:t>
            </a:r>
            <a:r>
              <a:rPr lang="en-US" dirty="0" smtClean="0"/>
              <a:t>: aka state-space, mapping from action </a:t>
            </a:r>
            <a:r>
              <a:rPr lang="en-US" dirty="0" err="1" smtClean="0"/>
              <a:t>x</a:t>
            </a:r>
            <a:r>
              <a:rPr lang="en-US" dirty="0" smtClean="0"/>
              <a:t> state to state</a:t>
            </a:r>
            <a:endParaRPr lang="en-US" b="1" dirty="0" smtClean="0"/>
          </a:p>
          <a:p>
            <a:r>
              <a:rPr lang="en-US" b="1" dirty="0" smtClean="0"/>
              <a:t>Goal/goal test</a:t>
            </a:r>
            <a:r>
              <a:rPr lang="en-US" dirty="0" smtClean="0"/>
              <a:t>:  what is the end result we’re trying to achieve?</a:t>
            </a:r>
          </a:p>
          <a:p>
            <a:r>
              <a:rPr lang="en-US" b="1" dirty="0" smtClean="0"/>
              <a:t>Cost</a:t>
            </a:r>
            <a:r>
              <a:rPr lang="en-US" dirty="0" smtClean="0"/>
              <a:t>: what are the costs of the different actions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start with our vacuum cleaner example</a:t>
            </a:r>
            <a:endParaRPr lang="en-US" dirty="0"/>
          </a:p>
        </p:txBody>
      </p:sp>
      <p:sp>
        <p:nvSpPr>
          <p:cNvPr id="3" name="Content Placeholder 2"/>
          <p:cNvSpPr>
            <a:spLocks noGrp="1"/>
          </p:cNvSpPr>
          <p:nvPr>
            <p:ph sz="quarter" idx="1"/>
          </p:nvPr>
        </p:nvSpPr>
        <p:spPr>
          <a:xfrm>
            <a:off x="457200" y="1219200"/>
            <a:ext cx="8229600" cy="2438400"/>
          </a:xfrm>
        </p:spPr>
        <p:txBody>
          <a:bodyPr>
            <a:normAutofit/>
          </a:bodyPr>
          <a:lstStyle/>
          <a:p>
            <a:r>
              <a:rPr lang="en-US" dirty="0" smtClean="0"/>
              <a:t>State space</a:t>
            </a:r>
          </a:p>
          <a:p>
            <a:pPr lvl="1"/>
            <a:r>
              <a:rPr lang="en-US" dirty="0" smtClean="0"/>
              <a:t>Just two possible spaces in the house (though this generalizes easily to more)</a:t>
            </a:r>
          </a:p>
          <a:p>
            <a:pPr lvl="1"/>
            <a:r>
              <a:rPr lang="en-US" dirty="0" smtClean="0"/>
              <a:t>each space can either be dirty or clean</a:t>
            </a:r>
          </a:p>
          <a:p>
            <a:pPr lvl="1"/>
            <a:r>
              <a:rPr lang="en-US" dirty="0" err="1" smtClean="0"/>
              <a:t>vaccum</a:t>
            </a:r>
            <a:r>
              <a:rPr lang="en-US" dirty="0" smtClean="0"/>
              <a:t> is in one space at a time</a:t>
            </a:r>
          </a:p>
          <a:p>
            <a:pPr lvl="1"/>
            <a:endParaRPr lang="en-US" dirty="0"/>
          </a:p>
        </p:txBody>
      </p:sp>
      <p:pic>
        <p:nvPicPr>
          <p:cNvPr id="4" name="Picture 5" descr="vacuum2-environment"/>
          <p:cNvPicPr>
            <a:picLocks noChangeAspect="1" noChangeArrowheads="1"/>
          </p:cNvPicPr>
          <p:nvPr>
            <p:custDataLst>
              <p:tags r:id="rId1"/>
            </p:custDataLst>
          </p:nvPr>
        </p:nvPicPr>
        <p:blipFill>
          <a:blip r:embed="rId5"/>
          <a:srcRect/>
          <a:stretch>
            <a:fillRect/>
          </a:stretch>
        </p:blipFill>
        <p:spPr bwMode="auto">
          <a:xfrm>
            <a:off x="4392613" y="4194175"/>
            <a:ext cx="3760787" cy="1924050"/>
          </a:xfrm>
          <a:prstGeom prst="rect">
            <a:avLst/>
          </a:prstGeom>
          <a:noFill/>
          <a:ln w="9525">
            <a:noFill/>
            <a:miter lim="800000"/>
            <a:headEnd/>
            <a:tailEnd/>
          </a:ln>
        </p:spPr>
      </p:pic>
      <p:pic>
        <p:nvPicPr>
          <p:cNvPr id="5" name="Picture 6" descr="MCj04134780000[1]"/>
          <p:cNvPicPr>
            <a:picLocks noChangeAspect="1" noChangeArrowheads="1"/>
          </p:cNvPicPr>
          <p:nvPr>
            <p:custDataLst>
              <p:tags r:id="rId2"/>
            </p:custDataLst>
          </p:nvPr>
        </p:nvPicPr>
        <p:blipFill>
          <a:blip r:embed="rId6"/>
          <a:srcRect/>
          <a:stretch>
            <a:fillRect/>
          </a:stretch>
        </p:blipFill>
        <p:spPr bwMode="auto">
          <a:xfrm>
            <a:off x="977900" y="4038600"/>
            <a:ext cx="2124075" cy="1825625"/>
          </a:xfrm>
          <a:prstGeom prst="rect">
            <a:avLst/>
          </a:prstGeom>
          <a:noFill/>
          <a:ln w="9525">
            <a:noFill/>
            <a:miter lim="800000"/>
            <a:headEnd/>
            <a:tailEnd/>
          </a:ln>
        </p:spPr>
      </p:pic>
      <p:sp>
        <p:nvSpPr>
          <p:cNvPr id="6" name="AutoShape 7"/>
          <p:cNvSpPr>
            <a:spLocks noChangeArrowheads="1"/>
          </p:cNvSpPr>
          <p:nvPr>
            <p:custDataLst>
              <p:tags r:id="rId3"/>
            </p:custDataLst>
          </p:nvPr>
        </p:nvSpPr>
        <p:spPr bwMode="auto">
          <a:xfrm>
            <a:off x="3254375" y="4948238"/>
            <a:ext cx="911225" cy="531812"/>
          </a:xfrm>
          <a:prstGeom prst="rightArrow">
            <a:avLst>
              <a:gd name="adj1" fmla="val 50000"/>
              <a:gd name="adj2" fmla="val 42836"/>
            </a:avLst>
          </a:prstGeom>
          <a:solidFill>
            <a:schemeClr val="accent1"/>
          </a:solidFill>
          <a:ln w="25400">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start with our vacuum cleaner example</a:t>
            </a:r>
            <a:endParaRPr lang="en-US" dirty="0"/>
          </a:p>
        </p:txBody>
      </p:sp>
      <p:sp>
        <p:nvSpPr>
          <p:cNvPr id="3" name="Content Placeholder 2"/>
          <p:cNvSpPr>
            <a:spLocks noGrp="1"/>
          </p:cNvSpPr>
          <p:nvPr>
            <p:ph sz="quarter" idx="1"/>
          </p:nvPr>
        </p:nvSpPr>
        <p:spPr>
          <a:xfrm>
            <a:off x="457200" y="1219200"/>
            <a:ext cx="8229600" cy="2438400"/>
          </a:xfrm>
        </p:spPr>
        <p:txBody>
          <a:bodyPr>
            <a:normAutofit/>
          </a:bodyPr>
          <a:lstStyle/>
          <a:p>
            <a:r>
              <a:rPr lang="en-US" dirty="0" smtClean="0"/>
              <a:t>State space</a:t>
            </a:r>
          </a:p>
          <a:p>
            <a:pPr lvl="1"/>
            <a:r>
              <a:rPr lang="en-US" dirty="0" smtClean="0"/>
              <a:t>Just two possible spaces in the house (though this generalizes easily to more)</a:t>
            </a:r>
          </a:p>
          <a:p>
            <a:pPr lvl="1"/>
            <a:r>
              <a:rPr lang="en-US" dirty="0" smtClean="0"/>
              <a:t>each space can either be dirty or clean</a:t>
            </a:r>
          </a:p>
          <a:p>
            <a:pPr lvl="1"/>
            <a:r>
              <a:rPr lang="en-US" dirty="0" err="1" smtClean="0"/>
              <a:t>vaccum</a:t>
            </a:r>
            <a:r>
              <a:rPr lang="en-US" dirty="0" smtClean="0"/>
              <a:t> is in one space at a time</a:t>
            </a:r>
          </a:p>
          <a:p>
            <a:pPr lvl="1"/>
            <a:endParaRPr lang="en-US" dirty="0"/>
          </a:p>
        </p:txBody>
      </p:sp>
      <p:sp>
        <p:nvSpPr>
          <p:cNvPr id="7" name="TextBox 6"/>
          <p:cNvSpPr txBox="1"/>
          <p:nvPr/>
        </p:nvSpPr>
        <p:spPr>
          <a:xfrm>
            <a:off x="1981200" y="4473714"/>
            <a:ext cx="6400800" cy="707886"/>
          </a:xfrm>
          <a:prstGeom prst="rect">
            <a:avLst/>
          </a:prstGeom>
          <a:noFill/>
        </p:spPr>
        <p:txBody>
          <a:bodyPr wrap="square" rtlCol="0">
            <a:spAutoFit/>
          </a:bodyPr>
          <a:lstStyle/>
          <a:p>
            <a:r>
              <a:rPr lang="en-US" sz="4000" dirty="0" smtClean="0">
                <a:solidFill>
                  <a:srgbClr val="FF0000"/>
                </a:solidFill>
              </a:rPr>
              <a:t>How many states?</a:t>
            </a:r>
            <a:endParaRPr lang="en-US" sz="4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custDataLst>
              <p:tags r:id="rId1"/>
            </p:custDataLst>
          </p:nvPr>
        </p:nvSpPr>
        <p:spPr/>
        <p:txBody>
          <a:bodyPr/>
          <a:lstStyle/>
          <a:p>
            <a:pPr eaLnBrk="1" hangingPunct="1"/>
            <a:r>
              <a:rPr lang="en-US"/>
              <a:t>Vacuum world</a:t>
            </a:r>
          </a:p>
        </p:txBody>
      </p:sp>
      <p:pic>
        <p:nvPicPr>
          <p:cNvPr id="36867" name="Picture 4" descr="vacuum2-space"/>
          <p:cNvPicPr>
            <a:picLocks noGrp="1" noChangeAspect="1" noChangeArrowheads="1"/>
          </p:cNvPicPr>
          <p:nvPr>
            <p:ph sz="half" idx="2"/>
            <p:custDataLst>
              <p:tags r:id="rId2"/>
            </p:custDataLst>
          </p:nvPr>
        </p:nvPicPr>
        <p:blipFill>
          <a:blip r:embed="rId6"/>
          <a:srcRect/>
          <a:stretch>
            <a:fillRect/>
          </a:stretch>
        </p:blipFill>
        <p:spPr>
          <a:xfrm>
            <a:off x="2522538" y="1000125"/>
            <a:ext cx="3735387" cy="3675063"/>
          </a:xfrm>
          <a:noFill/>
        </p:spPr>
      </p:pic>
      <p:sp>
        <p:nvSpPr>
          <p:cNvPr id="36868" name="Text Box 6"/>
          <p:cNvSpPr txBox="1">
            <a:spLocks noChangeArrowheads="1"/>
          </p:cNvSpPr>
          <p:nvPr>
            <p:custDataLst>
              <p:tags r:id="rId3"/>
            </p:custDataLst>
          </p:nvPr>
        </p:nvSpPr>
        <p:spPr bwMode="auto">
          <a:xfrm>
            <a:off x="3200400" y="5358824"/>
            <a:ext cx="4729379" cy="584776"/>
          </a:xfrm>
          <a:prstGeom prst="rect">
            <a:avLst/>
          </a:prstGeom>
          <a:noFill/>
          <a:ln w="25400">
            <a:noFill/>
            <a:miter lim="800000"/>
            <a:headEnd/>
            <a:tailEnd/>
          </a:ln>
        </p:spPr>
        <p:txBody>
          <a:bodyPr wrap="none">
            <a:prstTxWarp prst="textNoShape">
              <a:avLst/>
            </a:prstTxWarp>
            <a:spAutoFit/>
          </a:bodyPr>
          <a:lstStyle/>
          <a:p>
            <a:r>
              <a:rPr lang="en-US" sz="3200" dirty="0" smtClean="0">
                <a:solidFill>
                  <a:srgbClr val="0000FF"/>
                </a:solidFill>
              </a:rPr>
              <a:t>Only 8 states </a:t>
            </a:r>
            <a:r>
              <a:rPr lang="en-US" sz="3200" dirty="0" smtClean="0">
                <a:solidFill>
                  <a:srgbClr val="0000FF"/>
                </a:solidFill>
              </a:rPr>
              <a:t>(</a:t>
            </a:r>
            <a:r>
              <a:rPr lang="en-US" sz="3200" dirty="0" err="1" smtClean="0">
                <a:solidFill>
                  <a:srgbClr val="0000FF"/>
                </a:solidFill>
              </a:rPr>
              <a:t>options</a:t>
            </a:r>
            <a:r>
              <a:rPr lang="en-US" sz="3200" baseline="30000" dirty="0" err="1" smtClean="0">
                <a:solidFill>
                  <a:srgbClr val="0000FF"/>
                </a:solidFill>
              </a:rPr>
              <a:t>spaces</a:t>
            </a:r>
            <a:r>
              <a:rPr lang="en-US" sz="3200" dirty="0" smtClean="0">
                <a:solidFill>
                  <a:srgbClr val="0000FF"/>
                </a:solidFill>
              </a:rPr>
              <a:t>)</a:t>
            </a:r>
            <a:endParaRPr lang="en-US" sz="32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custDataLst>
              <p:tags r:id="rId1"/>
            </p:custDataLst>
          </p:nvPr>
        </p:nvSpPr>
        <p:spPr/>
        <p:txBody>
          <a:bodyPr/>
          <a:lstStyle/>
          <a:p>
            <a:pPr eaLnBrk="1" hangingPunct="1"/>
            <a:r>
              <a:rPr lang="en-US"/>
              <a:t>Vacuum world</a:t>
            </a:r>
          </a:p>
        </p:txBody>
      </p:sp>
      <p:pic>
        <p:nvPicPr>
          <p:cNvPr id="36867" name="Picture 4" descr="vacuum2-space"/>
          <p:cNvPicPr>
            <a:picLocks noGrp="1" noChangeAspect="1" noChangeArrowheads="1"/>
          </p:cNvPicPr>
          <p:nvPr>
            <p:ph sz="half" idx="2"/>
            <p:custDataLst>
              <p:tags r:id="rId2"/>
            </p:custDataLst>
          </p:nvPr>
        </p:nvPicPr>
        <p:blipFill>
          <a:blip r:embed="rId5"/>
          <a:srcRect/>
          <a:stretch>
            <a:fillRect/>
          </a:stretch>
        </p:blipFill>
        <p:spPr>
          <a:xfrm>
            <a:off x="2522538" y="1000125"/>
            <a:ext cx="3735387" cy="3675063"/>
          </a:xfrm>
          <a:noFill/>
        </p:spPr>
      </p:pic>
      <p:sp>
        <p:nvSpPr>
          <p:cNvPr id="5" name="TextBox 4"/>
          <p:cNvSpPr txBox="1"/>
          <p:nvPr/>
        </p:nvSpPr>
        <p:spPr>
          <a:xfrm>
            <a:off x="3200400" y="5105400"/>
            <a:ext cx="3429000" cy="707886"/>
          </a:xfrm>
          <a:prstGeom prst="rect">
            <a:avLst/>
          </a:prstGeom>
          <a:noFill/>
        </p:spPr>
        <p:txBody>
          <a:bodyPr wrap="square" rtlCol="0">
            <a:spAutoFit/>
          </a:bodyPr>
          <a:lstStyle/>
          <a:p>
            <a:r>
              <a:rPr lang="en-US" sz="4000" dirty="0" smtClean="0">
                <a:solidFill>
                  <a:srgbClr val="FF0000"/>
                </a:solidFill>
              </a:rPr>
              <a:t>goal </a:t>
            </a:r>
            <a:r>
              <a:rPr lang="en-US" sz="4000" dirty="0" err="1" smtClean="0">
                <a:solidFill>
                  <a:srgbClr val="FF0000"/>
                </a:solidFill>
              </a:rPr>
              <a:t>state(s</a:t>
            </a:r>
            <a:r>
              <a:rPr lang="en-US" sz="4000" dirty="0" smtClean="0">
                <a:solidFill>
                  <a:srgbClr val="FF0000"/>
                </a:solidFill>
              </a:rPr>
              <a:t>)?</a:t>
            </a:r>
            <a:endParaRPr lang="en-US" sz="4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custDataLst>
              <p:tags r:id="rId1"/>
            </p:custDataLst>
          </p:nvPr>
        </p:nvSpPr>
        <p:spPr/>
        <p:txBody>
          <a:bodyPr/>
          <a:lstStyle/>
          <a:p>
            <a:pPr eaLnBrk="1" hangingPunct="1"/>
            <a:r>
              <a:rPr lang="en-US"/>
              <a:t>Vacuum world</a:t>
            </a:r>
          </a:p>
        </p:txBody>
      </p:sp>
      <p:pic>
        <p:nvPicPr>
          <p:cNvPr id="36867" name="Picture 4" descr="vacuum2-space"/>
          <p:cNvPicPr>
            <a:picLocks noGrp="1" noChangeAspect="1" noChangeArrowheads="1"/>
          </p:cNvPicPr>
          <p:nvPr>
            <p:ph sz="half" idx="2"/>
            <p:custDataLst>
              <p:tags r:id="rId2"/>
            </p:custDataLst>
          </p:nvPr>
        </p:nvPicPr>
        <p:blipFill>
          <a:blip r:embed="rId5"/>
          <a:srcRect/>
          <a:stretch>
            <a:fillRect/>
          </a:stretch>
        </p:blipFill>
        <p:spPr>
          <a:xfrm>
            <a:off x="2522538" y="1000125"/>
            <a:ext cx="3735387" cy="3675063"/>
          </a:xfrm>
          <a:noFill/>
        </p:spPr>
      </p:pic>
      <p:sp>
        <p:nvSpPr>
          <p:cNvPr id="6" name="Oval 5"/>
          <p:cNvSpPr/>
          <p:nvPr/>
        </p:nvSpPr>
        <p:spPr>
          <a:xfrm>
            <a:off x="2057400" y="3706812"/>
            <a:ext cx="4800600" cy="1169988"/>
          </a:xfrm>
          <a:prstGeom prst="ellipse">
            <a:avLst/>
          </a:prstGeom>
          <a:noFill/>
          <a:ln w="2857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Vacuum world</a:t>
            </a:r>
            <a:endParaRPr lang="en-US" dirty="0"/>
          </a:p>
        </p:txBody>
      </p:sp>
      <p:sp>
        <p:nvSpPr>
          <p:cNvPr id="3" name="Content Placeholder 2"/>
          <p:cNvSpPr>
            <a:spLocks noGrp="1"/>
          </p:cNvSpPr>
          <p:nvPr>
            <p:ph sz="quarter" idx="1"/>
          </p:nvPr>
        </p:nvSpPr>
        <p:spPr/>
        <p:txBody>
          <a:bodyPr/>
          <a:lstStyle/>
          <a:p>
            <a:r>
              <a:rPr lang="en-US" dirty="0" smtClean="0"/>
              <a:t>Actions?</a:t>
            </a:r>
          </a:p>
          <a:p>
            <a:pPr lvl="1"/>
            <a:r>
              <a:rPr lang="en-US" dirty="0" smtClean="0"/>
              <a:t>move left</a:t>
            </a:r>
          </a:p>
          <a:p>
            <a:pPr lvl="1"/>
            <a:r>
              <a:rPr lang="en-US" dirty="0" smtClean="0"/>
              <a:t>move right</a:t>
            </a:r>
          </a:p>
          <a:p>
            <a:pPr lvl="1"/>
            <a:r>
              <a:rPr lang="en-US" dirty="0" smtClean="0"/>
              <a:t>suck</a:t>
            </a:r>
          </a:p>
          <a:p>
            <a:pPr lvl="1"/>
            <a:r>
              <a:rPr lang="en-US" dirty="0" smtClean="0"/>
              <a:t>no-op</a:t>
            </a:r>
          </a:p>
          <a:p>
            <a:pPr lvl="1">
              <a:buNone/>
            </a:pPr>
            <a:endParaRPr lang="en-US" dirty="0" smtClean="0"/>
          </a:p>
        </p:txBody>
      </p:sp>
      <p:pic>
        <p:nvPicPr>
          <p:cNvPr id="4" name="Picture 4" descr="MCj04123180000[1]"/>
          <p:cNvPicPr>
            <a:picLocks noChangeAspect="1" noChangeArrowheads="1"/>
          </p:cNvPicPr>
          <p:nvPr>
            <p:custDataLst>
              <p:tags r:id="rId1"/>
            </p:custDataLst>
          </p:nvPr>
        </p:nvPicPr>
        <p:blipFill>
          <a:blip r:embed="rId3"/>
          <a:srcRect/>
          <a:stretch>
            <a:fillRect/>
          </a:stretch>
        </p:blipFill>
        <p:spPr bwMode="auto">
          <a:xfrm>
            <a:off x="3962400" y="4191000"/>
            <a:ext cx="866775" cy="17875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custDataLst>
              <p:tags r:id="rId1"/>
            </p:custDataLst>
          </p:nvPr>
        </p:nvSpPr>
        <p:spPr/>
        <p:txBody>
          <a:bodyPr>
            <a:normAutofit fontScale="90000"/>
          </a:bodyPr>
          <a:lstStyle/>
          <a:p>
            <a:pPr eaLnBrk="1" hangingPunct="1"/>
            <a:r>
              <a:rPr lang="en-US" sz="3200" dirty="0"/>
              <a:t>Vacuum </a:t>
            </a:r>
            <a:r>
              <a:rPr lang="en-US" sz="3200" dirty="0" smtClean="0"/>
              <a:t>world:</a:t>
            </a:r>
            <a:br>
              <a:rPr lang="en-US" sz="3200" dirty="0" smtClean="0"/>
            </a:br>
            <a:r>
              <a:rPr lang="en-US" sz="3200" dirty="0" smtClean="0"/>
              <a:t>state space/transition model</a:t>
            </a:r>
            <a:endParaRPr lang="en-US" sz="3200" dirty="0"/>
          </a:p>
        </p:txBody>
      </p:sp>
      <p:pic>
        <p:nvPicPr>
          <p:cNvPr id="38915" name="Picture 4" descr="vacuum2-paths" hidden="1"/>
          <p:cNvPicPr>
            <a:picLocks noChangeAspect="1" noChangeArrowheads="1"/>
          </p:cNvPicPr>
          <p:nvPr>
            <p:custDataLst>
              <p:tags r:id="rId2"/>
            </p:custDataLst>
          </p:nvPr>
        </p:nvPicPr>
        <p:blipFill>
          <a:blip r:embed="rId5"/>
          <a:srcRect/>
          <a:stretch>
            <a:fillRect/>
          </a:stretch>
        </p:blipFill>
        <p:spPr bwMode="auto">
          <a:xfrm>
            <a:off x="169863" y="1379538"/>
            <a:ext cx="8740775" cy="4202112"/>
          </a:xfrm>
          <a:prstGeom prst="rect">
            <a:avLst/>
          </a:prstGeom>
          <a:noFill/>
          <a:ln w="9525">
            <a:noFill/>
            <a:miter lim="800000"/>
            <a:headEnd/>
            <a:tailEnd/>
          </a:ln>
        </p:spPr>
      </p:pic>
      <p:pic>
        <p:nvPicPr>
          <p:cNvPr id="38916" name="Picture 6" descr="vacuum2-paths"/>
          <p:cNvPicPr>
            <a:picLocks noChangeAspect="1" noChangeArrowheads="1"/>
          </p:cNvPicPr>
          <p:nvPr/>
        </p:nvPicPr>
        <p:blipFill>
          <a:blip r:embed="rId5"/>
          <a:srcRect/>
          <a:stretch>
            <a:fillRect/>
          </a:stretch>
        </p:blipFill>
        <p:spPr bwMode="auto">
          <a:xfrm>
            <a:off x="228600" y="1535113"/>
            <a:ext cx="8534400" cy="4103687"/>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799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ctrTitle"/>
            <p:custDataLst>
              <p:tags r:id="rId1"/>
            </p:custDataLst>
          </p:nvPr>
        </p:nvSpPr>
        <p:spPr>
          <a:xfrm>
            <a:off x="685800" y="1752600"/>
            <a:ext cx="7772400" cy="1470025"/>
          </a:xfrm>
        </p:spPr>
        <p:txBody>
          <a:bodyPr>
            <a:normAutofit/>
          </a:bodyPr>
          <a:lstStyle/>
          <a:p>
            <a:pPr eaLnBrk="1" hangingPunct="1"/>
            <a:r>
              <a:rPr lang="en-US" sz="4000" dirty="0" smtClean="0"/>
              <a:t>Uninformed Search</a:t>
            </a:r>
            <a:endParaRPr lang="en-US" sz="4000" dirty="0"/>
          </a:p>
        </p:txBody>
      </p:sp>
      <p:sp>
        <p:nvSpPr>
          <p:cNvPr id="4" name="Subtitle 4"/>
          <p:cNvSpPr>
            <a:spLocks noGrp="1"/>
          </p:cNvSpPr>
          <p:nvPr>
            <p:ph type="subTitle" idx="1"/>
          </p:nvPr>
        </p:nvSpPr>
        <p:spPr>
          <a:xfrm>
            <a:off x="3810000" y="3276600"/>
            <a:ext cx="4648200" cy="1752600"/>
          </a:xfrm>
        </p:spPr>
        <p:txBody>
          <a:bodyPr/>
          <a:lstStyle/>
          <a:p>
            <a:pPr algn="r"/>
            <a:r>
              <a:rPr lang="en-US" sz="2400" dirty="0" smtClean="0">
                <a:solidFill>
                  <a:schemeClr val="accent2">
                    <a:lumMod val="50000"/>
                  </a:schemeClr>
                </a:solidFill>
              </a:rPr>
              <a:t>CS457</a:t>
            </a:r>
            <a:r>
              <a:rPr lang="en-US" sz="2400" dirty="0" smtClean="0">
                <a:solidFill>
                  <a:schemeClr val="accent2">
                    <a:lumMod val="50000"/>
                  </a:schemeClr>
                </a:solidFill>
              </a:rPr>
              <a:t/>
            </a:r>
            <a:br>
              <a:rPr lang="en-US" sz="2400" dirty="0" smtClean="0">
                <a:solidFill>
                  <a:schemeClr val="accent2">
                    <a:lumMod val="50000"/>
                  </a:schemeClr>
                </a:solidFill>
              </a:rPr>
            </a:br>
            <a:r>
              <a:rPr lang="en-US" sz="2400" dirty="0" smtClean="0">
                <a:solidFill>
                  <a:schemeClr val="accent2">
                    <a:lumMod val="50000"/>
                  </a:schemeClr>
                </a:solidFill>
              </a:rPr>
              <a:t>David Kauchak</a:t>
            </a:r>
            <a:br>
              <a:rPr lang="en-US" sz="2400" dirty="0" smtClean="0">
                <a:solidFill>
                  <a:schemeClr val="accent2">
                    <a:lumMod val="50000"/>
                  </a:schemeClr>
                </a:solidFill>
              </a:rPr>
            </a:br>
            <a:r>
              <a:rPr lang="en-US" sz="2400" dirty="0" smtClean="0">
                <a:solidFill>
                  <a:schemeClr val="accent2">
                    <a:lumMod val="50000"/>
                  </a:schemeClr>
                </a:solidFill>
              </a:rPr>
              <a:t>Fall </a:t>
            </a:r>
            <a:r>
              <a:rPr lang="en-US" sz="2400" dirty="0" smtClean="0">
                <a:solidFill>
                  <a:schemeClr val="accent2">
                    <a:lumMod val="50000"/>
                  </a:schemeClr>
                </a:solidFill>
              </a:rPr>
              <a:t>2011</a:t>
            </a:r>
            <a:endParaRPr lang="en-US" sz="2400" dirty="0" smtClean="0">
              <a:solidFill>
                <a:schemeClr val="accent2">
                  <a:lumMod val="50000"/>
                </a:schemeClr>
              </a:solidFill>
            </a:endParaRPr>
          </a:p>
        </p:txBody>
      </p:sp>
      <p:sp>
        <p:nvSpPr>
          <p:cNvPr id="5" name="TextBox 4"/>
          <p:cNvSpPr txBox="1"/>
          <p:nvPr/>
        </p:nvSpPr>
        <p:spPr>
          <a:xfrm>
            <a:off x="4953000" y="5983069"/>
            <a:ext cx="3886200" cy="646331"/>
          </a:xfrm>
          <a:prstGeom prst="rect">
            <a:avLst/>
          </a:prstGeom>
          <a:noFill/>
        </p:spPr>
        <p:txBody>
          <a:bodyPr wrap="square" rtlCol="0">
            <a:spAutoFit/>
          </a:bodyPr>
          <a:lstStyle/>
          <a:p>
            <a:pPr algn="r"/>
            <a:r>
              <a:rPr lang="en-US" i="1" dirty="0" smtClean="0">
                <a:solidFill>
                  <a:srgbClr val="FF6600"/>
                </a:solidFill>
              </a:rPr>
              <a:t>Adapted from notes from</a:t>
            </a:r>
            <a:r>
              <a:rPr lang="en-US" dirty="0" smtClean="0"/>
              <a:t>:</a:t>
            </a:r>
          </a:p>
          <a:p>
            <a:pPr algn="r"/>
            <a:r>
              <a:rPr lang="en-US" dirty="0" smtClean="0"/>
              <a:t>Sara Owsley </a:t>
            </a:r>
            <a:r>
              <a:rPr lang="en-US" dirty="0" err="1" smtClean="0"/>
              <a:t>Sood</a:t>
            </a:r>
            <a:r>
              <a:rPr lang="en-US" dirty="0" smtClean="0"/>
              <a:t>, Eric Eaton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characteristics</a:t>
            </a:r>
            <a:endParaRPr lang="en-US" dirty="0"/>
          </a:p>
        </p:txBody>
      </p:sp>
      <p:pic>
        <p:nvPicPr>
          <p:cNvPr id="4" name="Picture 5" descr="vacuum2-environment"/>
          <p:cNvPicPr>
            <a:picLocks noChangeAspect="1" noChangeArrowheads="1"/>
          </p:cNvPicPr>
          <p:nvPr>
            <p:custDataLst>
              <p:tags r:id="rId1"/>
            </p:custDataLst>
          </p:nvPr>
        </p:nvPicPr>
        <p:blipFill>
          <a:blip r:embed="rId3"/>
          <a:srcRect/>
          <a:stretch>
            <a:fillRect/>
          </a:stretch>
        </p:blipFill>
        <p:spPr bwMode="auto">
          <a:xfrm>
            <a:off x="2512219" y="1447800"/>
            <a:ext cx="3760787" cy="1924050"/>
          </a:xfrm>
          <a:prstGeom prst="rect">
            <a:avLst/>
          </a:prstGeom>
          <a:noFill/>
          <a:ln w="9525">
            <a:noFill/>
            <a:miter lim="800000"/>
            <a:headEnd/>
            <a:tailEnd/>
          </a:ln>
        </p:spPr>
      </p:pic>
      <p:sp>
        <p:nvSpPr>
          <p:cNvPr id="5" name="TextBox 4"/>
          <p:cNvSpPr txBox="1"/>
          <p:nvPr/>
        </p:nvSpPr>
        <p:spPr>
          <a:xfrm>
            <a:off x="1143000" y="4028182"/>
            <a:ext cx="7543800" cy="1077218"/>
          </a:xfrm>
          <a:prstGeom prst="rect">
            <a:avLst/>
          </a:prstGeom>
          <a:noFill/>
        </p:spPr>
        <p:txBody>
          <a:bodyPr wrap="square" rtlCol="0">
            <a:spAutoFit/>
          </a:bodyPr>
          <a:lstStyle/>
          <a:p>
            <a:r>
              <a:rPr lang="en-US" sz="3200" dirty="0" smtClean="0">
                <a:solidFill>
                  <a:srgbClr val="FF0000"/>
                </a:solidFill>
              </a:rPr>
              <a:t>What are some of the challenges of solving even this simple version in the real world?</a:t>
            </a:r>
            <a:endParaRPr lang="en-US" sz="3200" dirty="0">
              <a:solidFill>
                <a:srgbClr val="FF0000"/>
              </a:solidFill>
            </a:endParaRPr>
          </a:p>
        </p:txBody>
      </p:sp>
      <p:pic>
        <p:nvPicPr>
          <p:cNvPr id="6" name="Picture 5"/>
          <p:cNvPicPr>
            <a:picLocks noChangeAspect="1"/>
          </p:cNvPicPr>
          <p:nvPr/>
        </p:nvPicPr>
        <p:blipFill>
          <a:blip r:embed="rId4"/>
          <a:stretch>
            <a:fillRect/>
          </a:stretch>
        </p:blipFill>
        <p:spPr>
          <a:xfrm>
            <a:off x="6702444" y="76200"/>
            <a:ext cx="2289156" cy="1687227"/>
          </a:xfrm>
          <a:prstGeom prst="rect">
            <a:avLst/>
          </a:prstGeom>
        </p:spPr>
      </p:pic>
    </p:spTree>
    <p:extLst>
      <p:ext uri="{BB962C8B-B14F-4D97-AF65-F5344CB8AC3E}">
        <p14:creationId xmlns:p14="http://schemas.microsoft.com/office/powerpoint/2010/main" val="21154763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characteristics</a:t>
            </a:r>
            <a:endParaRPr lang="en-US" dirty="0"/>
          </a:p>
        </p:txBody>
      </p:sp>
      <p:sp>
        <p:nvSpPr>
          <p:cNvPr id="3" name="Content Placeholder 2"/>
          <p:cNvSpPr>
            <a:spLocks noGrp="1"/>
          </p:cNvSpPr>
          <p:nvPr>
            <p:ph sz="quarter" idx="1"/>
          </p:nvPr>
        </p:nvSpPr>
        <p:spPr/>
        <p:txBody>
          <a:bodyPr/>
          <a:lstStyle/>
          <a:p>
            <a:r>
              <a:rPr lang="en-US" dirty="0" smtClean="0"/>
              <a:t>Fully observable vs. partially observable</a:t>
            </a:r>
          </a:p>
          <a:p>
            <a:pPr lvl="1"/>
            <a:r>
              <a:rPr lang="en-US" dirty="0" smtClean="0"/>
              <a:t>do we have access to all of the </a:t>
            </a:r>
            <a:r>
              <a:rPr lang="en-US" i="1" dirty="0" smtClean="0"/>
              <a:t>relevant</a:t>
            </a:r>
            <a:r>
              <a:rPr lang="en-US" dirty="0" smtClean="0"/>
              <a:t> information</a:t>
            </a:r>
          </a:p>
          <a:p>
            <a:pPr lvl="1"/>
            <a:r>
              <a:rPr lang="en-US" dirty="0" smtClean="0"/>
              <a:t>noisy information, inaccurate sensors, missing information</a:t>
            </a:r>
          </a:p>
          <a:p>
            <a:r>
              <a:rPr lang="en-US" dirty="0" smtClean="0"/>
              <a:t>Deterministic vs. non-deterministic (stochastic)</a:t>
            </a:r>
          </a:p>
          <a:p>
            <a:pPr lvl="1"/>
            <a:r>
              <a:rPr lang="en-US" dirty="0" smtClean="0"/>
              <a:t>outcome </a:t>
            </a:r>
            <a:r>
              <a:rPr lang="en-US" dirty="0" smtClean="0"/>
              <a:t>of actions </a:t>
            </a:r>
            <a:r>
              <a:rPr lang="en-US" dirty="0" smtClean="0"/>
              <a:t>are not always certain</a:t>
            </a:r>
          </a:p>
          <a:p>
            <a:pPr lvl="1"/>
            <a:r>
              <a:rPr lang="en-US" dirty="0" smtClean="0"/>
              <a:t>probabilistic sometimes</a:t>
            </a:r>
          </a:p>
          <a:p>
            <a:r>
              <a:rPr lang="en-US" dirty="0" smtClean="0"/>
              <a:t>Known/unknown environment</a:t>
            </a:r>
          </a:p>
          <a:p>
            <a:pPr lvl="1"/>
            <a:r>
              <a:rPr lang="en-US" dirty="0" smtClean="0"/>
              <a:t>Do we know a priori what the problem space is like (e.g. do we have a map)</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custDataLst>
              <p:tags r:id="rId1"/>
            </p:custDataLst>
          </p:nvPr>
        </p:nvSpPr>
        <p:spPr>
          <a:xfrm>
            <a:off x="457200" y="334962"/>
            <a:ext cx="8229600" cy="655638"/>
          </a:xfrm>
        </p:spPr>
        <p:txBody>
          <a:bodyPr/>
          <a:lstStyle/>
          <a:p>
            <a:pPr eaLnBrk="1" hangingPunct="1"/>
            <a:r>
              <a:rPr lang="en-US"/>
              <a:t>Example: vacuum world</a:t>
            </a:r>
          </a:p>
        </p:txBody>
      </p:sp>
      <p:sp>
        <p:nvSpPr>
          <p:cNvPr id="43011" name="Rectangle 3"/>
          <p:cNvSpPr>
            <a:spLocks noGrp="1" noChangeArrowheads="1"/>
          </p:cNvSpPr>
          <p:nvPr>
            <p:ph type="body" sz="half" idx="1"/>
            <p:custDataLst>
              <p:tags r:id="rId2"/>
            </p:custDataLst>
          </p:nvPr>
        </p:nvSpPr>
        <p:spPr>
          <a:xfrm>
            <a:off x="457200" y="1265237"/>
            <a:ext cx="4037013" cy="5135563"/>
          </a:xfrm>
        </p:spPr>
        <p:txBody>
          <a:bodyPr/>
          <a:lstStyle/>
          <a:p>
            <a:pPr eaLnBrk="1" hangingPunct="1"/>
            <a:r>
              <a:rPr lang="en-US" sz="2400" dirty="0" smtClean="0">
                <a:solidFill>
                  <a:schemeClr val="accent2"/>
                </a:solidFill>
              </a:rPr>
              <a:t>Deterministic, fully observable</a:t>
            </a:r>
            <a:endParaRPr lang="en-US" sz="2400" dirty="0" smtClean="0"/>
          </a:p>
          <a:p>
            <a:pPr eaLnBrk="1" hangingPunct="1"/>
            <a:r>
              <a:rPr lang="en-US" sz="2400" dirty="0" smtClean="0"/>
              <a:t>start </a:t>
            </a:r>
            <a:r>
              <a:rPr lang="en-US" sz="2400" dirty="0"/>
              <a:t>in #5. </a:t>
            </a:r>
            <a:r>
              <a:rPr lang="en-US" sz="2400" u="sng" dirty="0">
                <a:solidFill>
                  <a:srgbClr val="CC0099"/>
                </a:solidFill>
              </a:rPr>
              <a:t>Solution?</a:t>
            </a:r>
            <a:endParaRPr lang="en-US" sz="2800" dirty="0"/>
          </a:p>
        </p:txBody>
      </p:sp>
      <p:pic>
        <p:nvPicPr>
          <p:cNvPr id="43012" name="Picture 4" descr="vacuum2-space"/>
          <p:cNvPicPr>
            <a:picLocks noGrp="1" noChangeAspect="1" noChangeArrowheads="1"/>
          </p:cNvPicPr>
          <p:nvPr>
            <p:ph sz="half" idx="2"/>
            <p:custDataLst>
              <p:tags r:id="rId3"/>
            </p:custDataLst>
          </p:nvPr>
        </p:nvPicPr>
        <p:blipFill>
          <a:blip r:embed="rId7"/>
          <a:srcRect/>
          <a:stretch>
            <a:fillRect/>
          </a:stretch>
        </p:blipFill>
        <p:spPr>
          <a:xfrm>
            <a:off x="4800600" y="1250950"/>
            <a:ext cx="3735388" cy="3675063"/>
          </a:xfrm>
          <a:noFill/>
        </p:spPr>
      </p:pic>
      <p:sp>
        <p:nvSpPr>
          <p:cNvPr id="43013" name="Rectangle 5" hidden="1"/>
          <p:cNvSpPr>
            <a:spLocks noChangeArrowheads="1"/>
          </p:cNvSpPr>
          <p:nvPr>
            <p:custDataLst>
              <p:tags r:id="rId4"/>
            </p:custDataLst>
          </p:nvPr>
        </p:nvSpPr>
        <p:spPr bwMode="auto">
          <a:xfrm>
            <a:off x="1536700" y="1987550"/>
            <a:ext cx="1730375" cy="366713"/>
          </a:xfrm>
          <a:prstGeom prst="rect">
            <a:avLst/>
          </a:prstGeom>
          <a:noFill/>
          <a:ln w="25400">
            <a:noFill/>
            <a:miter lim="800000"/>
            <a:headEnd/>
            <a:tailEnd/>
          </a:ln>
        </p:spPr>
        <p:txBody>
          <a:bodyPr wrap="none">
            <a:prstTxWarp prst="textNoShape">
              <a:avLst/>
            </a:prstTxWarp>
            <a:spAutoFit/>
          </a:bodyPr>
          <a:lstStyle/>
          <a:p>
            <a:pPr>
              <a:spcBef>
                <a:spcPct val="20000"/>
              </a:spcBef>
              <a:buFontTx/>
              <a:buChar char="•"/>
            </a:pPr>
            <a:r>
              <a:rPr lang="en-US" i="1"/>
              <a:t>[Right, Suck]</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custDataLst>
              <p:tags r:id="rId1"/>
            </p:custDataLst>
          </p:nvPr>
        </p:nvSpPr>
        <p:spPr/>
        <p:txBody>
          <a:bodyPr/>
          <a:lstStyle/>
          <a:p>
            <a:pPr eaLnBrk="1" hangingPunct="1"/>
            <a:r>
              <a:rPr lang="en-US"/>
              <a:t>Example: vacuum world</a:t>
            </a:r>
          </a:p>
        </p:txBody>
      </p:sp>
      <p:sp>
        <p:nvSpPr>
          <p:cNvPr id="45059" name="Rectangle 3"/>
          <p:cNvSpPr>
            <a:spLocks noGrp="1" noChangeArrowheads="1"/>
          </p:cNvSpPr>
          <p:nvPr>
            <p:ph type="body" idx="1"/>
            <p:custDataLst>
              <p:tags r:id="rId2"/>
            </p:custDataLst>
          </p:nvPr>
        </p:nvSpPr>
        <p:spPr/>
        <p:txBody>
          <a:bodyPr/>
          <a:lstStyle/>
          <a:p>
            <a:pPr eaLnBrk="1" hangingPunct="1"/>
            <a:r>
              <a:rPr lang="en-US" sz="2400" dirty="0" err="1" smtClean="0">
                <a:solidFill>
                  <a:schemeClr val="accent2"/>
                </a:solidFill>
              </a:rPr>
              <a:t>Sensorless</a:t>
            </a:r>
            <a:endParaRPr lang="en-US" sz="2400" dirty="0" smtClean="0">
              <a:solidFill>
                <a:schemeClr val="accent2"/>
              </a:solidFill>
            </a:endParaRPr>
          </a:p>
          <a:p>
            <a:pPr eaLnBrk="1" hangingPunct="1"/>
            <a:r>
              <a:rPr lang="en-US" sz="2400" dirty="0" smtClean="0"/>
              <a:t>start </a:t>
            </a:r>
            <a:r>
              <a:rPr lang="en-US" sz="2400" dirty="0"/>
              <a:t>in </a:t>
            </a:r>
            <a:br>
              <a:rPr lang="en-US" sz="2400" dirty="0"/>
            </a:br>
            <a:r>
              <a:rPr lang="en-US" sz="2400" dirty="0"/>
              <a:t>{</a:t>
            </a:r>
            <a:r>
              <a:rPr lang="en-US" sz="2400" i="1" dirty="0"/>
              <a:t>1,2,3,4,5,6,7,8</a:t>
            </a:r>
            <a:r>
              <a:rPr lang="en-US" sz="2400" dirty="0" smtClean="0"/>
              <a:t>}</a:t>
            </a:r>
            <a:br>
              <a:rPr lang="en-US" sz="2400" dirty="0" smtClean="0"/>
            </a:br>
            <a:r>
              <a:rPr lang="en-US" sz="2400" u="sng" dirty="0">
                <a:solidFill>
                  <a:srgbClr val="CC0099"/>
                </a:solidFill>
              </a:rPr>
              <a:t>Solution?</a:t>
            </a:r>
            <a:r>
              <a:rPr lang="en-US" sz="2400" dirty="0"/>
              <a:t>
</a:t>
            </a:r>
          </a:p>
        </p:txBody>
      </p:sp>
      <p:pic>
        <p:nvPicPr>
          <p:cNvPr id="45060" name="Picture 4" descr="vacuum2-space"/>
          <p:cNvPicPr>
            <a:picLocks noChangeAspect="1" noChangeArrowheads="1"/>
          </p:cNvPicPr>
          <p:nvPr>
            <p:custDataLst>
              <p:tags r:id="rId3"/>
            </p:custDataLst>
          </p:nvPr>
        </p:nvPicPr>
        <p:blipFill>
          <a:blip r:embed="rId7"/>
          <a:srcRect/>
          <a:stretch>
            <a:fillRect/>
          </a:stretch>
        </p:blipFill>
        <p:spPr bwMode="auto">
          <a:xfrm>
            <a:off x="4800600" y="1828800"/>
            <a:ext cx="3733800" cy="3241675"/>
          </a:xfrm>
          <a:prstGeom prst="rect">
            <a:avLst/>
          </a:prstGeom>
          <a:noFill/>
          <a:ln w="9525">
            <a:noFill/>
            <a:miter lim="800000"/>
            <a:headEnd/>
            <a:tailEnd/>
          </a:ln>
        </p:spPr>
      </p:pic>
      <p:sp>
        <p:nvSpPr>
          <p:cNvPr id="45061" name="Rectangle 5" hidden="1"/>
          <p:cNvSpPr>
            <a:spLocks noChangeArrowheads="1"/>
          </p:cNvSpPr>
          <p:nvPr>
            <p:custDataLst>
              <p:tags r:id="rId4"/>
            </p:custDataLst>
          </p:nvPr>
        </p:nvSpPr>
        <p:spPr bwMode="auto">
          <a:xfrm>
            <a:off x="1004888" y="2746375"/>
            <a:ext cx="2511425" cy="366713"/>
          </a:xfrm>
          <a:prstGeom prst="rect">
            <a:avLst/>
          </a:prstGeom>
          <a:noFill/>
          <a:ln w="25400">
            <a:noFill/>
            <a:miter lim="800000"/>
            <a:headEnd/>
            <a:tailEnd/>
          </a:ln>
        </p:spPr>
        <p:txBody>
          <a:bodyPr wrap="none">
            <a:prstTxWarp prst="textNoShape">
              <a:avLst/>
            </a:prstTxWarp>
            <a:spAutoFit/>
          </a:bodyPr>
          <a:lstStyle/>
          <a:p>
            <a:pPr>
              <a:spcBef>
                <a:spcPct val="20000"/>
              </a:spcBef>
              <a:buFontTx/>
              <a:buChar char="•"/>
            </a:pPr>
            <a:r>
              <a:rPr lang="en-US" i="1"/>
              <a:t>[Right,Suck,Left,Suck]</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custDataLst>
              <p:tags r:id="rId1"/>
            </p:custDataLst>
          </p:nvPr>
        </p:nvSpPr>
        <p:spPr/>
        <p:txBody>
          <a:bodyPr/>
          <a:lstStyle/>
          <a:p>
            <a:pPr eaLnBrk="1" hangingPunct="1"/>
            <a:r>
              <a:rPr lang="en-US"/>
              <a:t>Example: Vacuum world</a:t>
            </a:r>
          </a:p>
        </p:txBody>
      </p:sp>
      <p:sp>
        <p:nvSpPr>
          <p:cNvPr id="47107" name="Rectangle 3"/>
          <p:cNvSpPr>
            <a:spLocks noGrp="1" noChangeArrowheads="1"/>
          </p:cNvSpPr>
          <p:nvPr>
            <p:ph type="body" idx="1"/>
            <p:custDataLst>
              <p:tags r:id="rId2"/>
            </p:custDataLst>
          </p:nvPr>
        </p:nvSpPr>
        <p:spPr>
          <a:xfrm>
            <a:off x="152400" y="1447800"/>
            <a:ext cx="8229600" cy="5181600"/>
          </a:xfrm>
        </p:spPr>
        <p:txBody>
          <a:bodyPr/>
          <a:lstStyle/>
          <a:p>
            <a:r>
              <a:rPr lang="en-US" sz="2400" dirty="0" smtClean="0">
                <a:solidFill>
                  <a:schemeClr val="accent2"/>
                </a:solidFill>
              </a:rPr>
              <a:t>Non-deterministic and/or partially observable</a:t>
            </a:r>
            <a:r>
              <a:rPr lang="en-US" sz="2400" dirty="0" smtClean="0"/>
              <a:t> </a:t>
            </a:r>
            <a:endParaRPr lang="en-US" sz="2400" dirty="0"/>
          </a:p>
          <a:p>
            <a:pPr lvl="1" eaLnBrk="1" hangingPunct="1"/>
            <a:r>
              <a:rPr lang="en-US" sz="2000" dirty="0">
                <a:ea typeface="ＭＳ Ｐゴシック" charset="-128"/>
              </a:rPr>
              <a:t>Nondeterministic: </a:t>
            </a:r>
            <a:r>
              <a:rPr lang="en-US" sz="2000" i="1" dirty="0">
                <a:ea typeface="ＭＳ Ｐゴシック" charset="-128"/>
              </a:rPr>
              <a:t>Suck</a:t>
            </a:r>
            <a:r>
              <a:rPr lang="en-US" sz="2000" dirty="0">
                <a:ea typeface="ＭＳ Ｐゴシック" charset="-128"/>
              </a:rPr>
              <a:t> may </a:t>
            </a:r>
            <a:br>
              <a:rPr lang="en-US" sz="2000" dirty="0">
                <a:ea typeface="ＭＳ Ｐゴシック" charset="-128"/>
              </a:rPr>
            </a:br>
            <a:r>
              <a:rPr lang="en-US" sz="2000" dirty="0">
                <a:ea typeface="ＭＳ Ｐゴシック" charset="-128"/>
              </a:rPr>
              <a:t>dirty a clean carpet</a:t>
            </a:r>
          </a:p>
          <a:p>
            <a:pPr lvl="1" eaLnBrk="1" hangingPunct="1"/>
            <a:r>
              <a:rPr lang="en-US" sz="2000" dirty="0">
                <a:ea typeface="ＭＳ Ｐゴシック" charset="-128"/>
              </a:rPr>
              <a:t>Partially observable: location,</a:t>
            </a:r>
            <a:r>
              <a:rPr lang="en-US" sz="2000" dirty="0" smtClean="0">
                <a:ea typeface="ＭＳ Ｐゴシック" charset="-128"/>
              </a:rPr>
              <a:t> </a:t>
            </a:r>
            <a:br>
              <a:rPr lang="en-US" sz="2000" dirty="0" smtClean="0">
                <a:ea typeface="ＭＳ Ｐゴシック" charset="-128"/>
              </a:rPr>
            </a:br>
            <a:r>
              <a:rPr lang="en-US" sz="2000" dirty="0" smtClean="0">
                <a:ea typeface="ＭＳ Ｐゴシック" charset="-128"/>
              </a:rPr>
              <a:t>dirt </a:t>
            </a:r>
            <a:r>
              <a:rPr lang="en-US" sz="2000" dirty="0">
                <a:ea typeface="ＭＳ Ｐゴシック" charset="-128"/>
              </a:rPr>
              <a:t>at current location.</a:t>
            </a:r>
          </a:p>
          <a:p>
            <a:pPr lvl="1" eaLnBrk="1" hangingPunct="1"/>
            <a:r>
              <a:rPr lang="en-US" sz="2000" dirty="0">
                <a:ea typeface="ＭＳ Ｐゴシック" charset="-128"/>
              </a:rPr>
              <a:t>Percept: </a:t>
            </a:r>
            <a:r>
              <a:rPr lang="en-US" sz="2000" i="1" dirty="0">
                <a:ea typeface="ＭＳ Ｐゴシック" charset="-128"/>
              </a:rPr>
              <a:t>[L, Clean],</a:t>
            </a:r>
            <a:r>
              <a:rPr lang="en-US" sz="2000" dirty="0" smtClean="0">
                <a:ea typeface="ＭＳ Ｐゴシック" charset="-128"/>
              </a:rPr>
              <a:t> </a:t>
            </a:r>
            <a:br>
              <a:rPr lang="en-US" sz="2000" dirty="0" smtClean="0">
                <a:ea typeface="ＭＳ Ｐゴシック" charset="-128"/>
              </a:rPr>
            </a:br>
            <a:r>
              <a:rPr lang="en-US" sz="2000" dirty="0" smtClean="0">
                <a:ea typeface="ＭＳ Ｐゴシック" charset="-128"/>
              </a:rPr>
              <a:t>i</a:t>
            </a:r>
            <a:r>
              <a:rPr lang="en-US" sz="2000" dirty="0">
                <a:ea typeface="ＭＳ Ｐゴシック" charset="-128"/>
              </a:rPr>
              <a:t>.e., start in #5 or #7</a:t>
            </a:r>
            <a:br>
              <a:rPr lang="en-US" sz="2000" dirty="0">
                <a:ea typeface="ＭＳ Ｐゴシック" charset="-128"/>
              </a:rPr>
            </a:br>
            <a:r>
              <a:rPr lang="en-US" sz="2400" u="sng" dirty="0">
                <a:solidFill>
                  <a:srgbClr val="CC0099"/>
                </a:solidFill>
                <a:ea typeface="ＭＳ Ｐゴシック" charset="-128"/>
              </a:rPr>
              <a:t>Solution?</a:t>
            </a:r>
            <a:r>
              <a:rPr lang="en-US" sz="2400" dirty="0">
                <a:solidFill>
                  <a:srgbClr val="CC0099"/>
                </a:solidFill>
                <a:ea typeface="ＭＳ Ｐゴシック" charset="-128"/>
              </a:rPr>
              <a:t> </a:t>
            </a:r>
            <a:br>
              <a:rPr lang="en-US" sz="2400" dirty="0">
                <a:solidFill>
                  <a:srgbClr val="CC0099"/>
                </a:solidFill>
                <a:ea typeface="ＭＳ Ｐゴシック" charset="-128"/>
              </a:rPr>
            </a:br>
            <a:endParaRPr lang="en-US" sz="2400" dirty="0">
              <a:ea typeface="ＭＳ Ｐゴシック" charset="-128"/>
            </a:endParaRPr>
          </a:p>
        </p:txBody>
      </p:sp>
      <p:pic>
        <p:nvPicPr>
          <p:cNvPr id="47108" name="Picture 4" descr="vacuum2-space"/>
          <p:cNvPicPr>
            <a:picLocks noChangeAspect="1" noChangeArrowheads="1"/>
          </p:cNvPicPr>
          <p:nvPr>
            <p:custDataLst>
              <p:tags r:id="rId3"/>
            </p:custDataLst>
          </p:nvPr>
        </p:nvPicPr>
        <p:blipFill>
          <a:blip r:embed="rId7"/>
          <a:srcRect/>
          <a:stretch>
            <a:fillRect/>
          </a:stretch>
        </p:blipFill>
        <p:spPr bwMode="auto">
          <a:xfrm>
            <a:off x="4799013" y="1406525"/>
            <a:ext cx="3733800" cy="3241675"/>
          </a:xfrm>
          <a:prstGeom prst="rect">
            <a:avLst/>
          </a:prstGeom>
          <a:noFill/>
          <a:ln w="9525">
            <a:noFill/>
            <a:miter lim="800000"/>
            <a:headEnd/>
            <a:tailEnd/>
          </a:ln>
        </p:spPr>
      </p:pic>
      <p:sp>
        <p:nvSpPr>
          <p:cNvPr id="47109" name="Rectangle 5" hidden="1"/>
          <p:cNvSpPr>
            <a:spLocks noChangeArrowheads="1"/>
          </p:cNvSpPr>
          <p:nvPr>
            <p:custDataLst>
              <p:tags r:id="rId4"/>
            </p:custDataLst>
          </p:nvPr>
        </p:nvSpPr>
        <p:spPr bwMode="auto">
          <a:xfrm>
            <a:off x="1612900" y="5629275"/>
            <a:ext cx="3194050" cy="366713"/>
          </a:xfrm>
          <a:prstGeom prst="rect">
            <a:avLst/>
          </a:prstGeom>
          <a:noFill/>
          <a:ln w="25400">
            <a:noFill/>
            <a:miter lim="800000"/>
            <a:headEnd/>
            <a:tailEnd/>
          </a:ln>
        </p:spPr>
        <p:txBody>
          <a:bodyPr wrap="none">
            <a:prstTxWarp prst="textNoShape">
              <a:avLst/>
            </a:prstTxWarp>
            <a:spAutoFit/>
          </a:bodyPr>
          <a:lstStyle/>
          <a:p>
            <a:pPr lvl="1">
              <a:spcBef>
                <a:spcPct val="20000"/>
              </a:spcBef>
              <a:buFontTx/>
              <a:buChar char="–"/>
            </a:pPr>
            <a:r>
              <a:rPr lang="en-US" i="1"/>
              <a:t>[Right, </a:t>
            </a:r>
            <a:r>
              <a:rPr lang="en-US" b="1" i="1"/>
              <a:t>if</a:t>
            </a:r>
            <a:r>
              <a:rPr lang="en-US" i="1"/>
              <a:t> dirt </a:t>
            </a:r>
            <a:r>
              <a:rPr lang="en-US" b="1" i="1"/>
              <a:t>then </a:t>
            </a:r>
            <a:r>
              <a:rPr lang="en-US" i="1"/>
              <a:t>Suck]</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Vacuum world</a:t>
            </a:r>
            <a:endParaRPr lang="en-US" dirty="0"/>
          </a:p>
        </p:txBody>
      </p:sp>
      <p:sp>
        <p:nvSpPr>
          <p:cNvPr id="3" name="Content Placeholder 2"/>
          <p:cNvSpPr>
            <a:spLocks noGrp="1"/>
          </p:cNvSpPr>
          <p:nvPr>
            <p:ph sz="quarter" idx="1"/>
          </p:nvPr>
        </p:nvSpPr>
        <p:spPr/>
        <p:txBody>
          <a:bodyPr/>
          <a:lstStyle/>
          <a:p>
            <a:r>
              <a:rPr lang="en-US" dirty="0" smtClean="0"/>
              <a:t>Cost?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Another problem: 8</a:t>
            </a:r>
            <a:r>
              <a:rPr lang="en-US" dirty="0"/>
              <a:t>-Puzzle</a:t>
            </a:r>
          </a:p>
        </p:txBody>
      </p:sp>
      <p:pic>
        <p:nvPicPr>
          <p:cNvPr id="16388" name="Picture 4" descr="8"/>
          <p:cNvPicPr>
            <a:picLocks noChangeAspect="1" noChangeArrowheads="1"/>
          </p:cNvPicPr>
          <p:nvPr/>
        </p:nvPicPr>
        <p:blipFill>
          <a:blip r:embed="rId3"/>
          <a:srcRect/>
          <a:stretch>
            <a:fillRect/>
          </a:stretch>
        </p:blipFill>
        <p:spPr bwMode="auto">
          <a:xfrm>
            <a:off x="1600200" y="2057400"/>
            <a:ext cx="5695950" cy="277971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8-puzzle</a:t>
            </a:r>
            <a:endParaRPr lang="en-US" dirty="0"/>
          </a:p>
        </p:txBody>
      </p:sp>
      <p:sp>
        <p:nvSpPr>
          <p:cNvPr id="3" name="Content Placeholder 2"/>
          <p:cNvSpPr>
            <a:spLocks noGrp="1"/>
          </p:cNvSpPr>
          <p:nvPr>
            <p:ph sz="quarter" idx="1"/>
          </p:nvPr>
        </p:nvSpPr>
        <p:spPr/>
        <p:txBody>
          <a:bodyPr>
            <a:normAutofit/>
          </a:bodyPr>
          <a:lstStyle/>
          <a:p>
            <a:r>
              <a:rPr lang="en-US" sz="3600" dirty="0" smtClean="0"/>
              <a:t>goal</a:t>
            </a:r>
          </a:p>
          <a:p>
            <a:r>
              <a:rPr lang="en-US" sz="3600" dirty="0" smtClean="0"/>
              <a:t>states?</a:t>
            </a:r>
          </a:p>
          <a:p>
            <a:r>
              <a:rPr lang="en-US" sz="3600" dirty="0" smtClean="0"/>
              <a:t>actions?</a:t>
            </a:r>
          </a:p>
          <a:p>
            <a:r>
              <a:rPr lang="en-US" sz="3600" dirty="0" smtClean="0"/>
              <a:t>path cost?</a:t>
            </a:r>
          </a:p>
          <a:p>
            <a:endParaRPr lang="en-US" sz="3600" dirty="0"/>
          </a:p>
        </p:txBody>
      </p:sp>
      <p:pic>
        <p:nvPicPr>
          <p:cNvPr id="4" name="Picture 10" descr="8"/>
          <p:cNvPicPr>
            <a:picLocks noChangeAspect="1" noChangeArrowheads="1"/>
          </p:cNvPicPr>
          <p:nvPr/>
        </p:nvPicPr>
        <p:blipFill>
          <a:blip r:embed="rId2"/>
          <a:srcRect l="51577"/>
          <a:stretch>
            <a:fillRect/>
          </a:stretch>
        </p:blipFill>
        <p:spPr bwMode="auto">
          <a:xfrm>
            <a:off x="5187156" y="1143000"/>
            <a:ext cx="1535113" cy="15462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t>8</a:t>
            </a:r>
            <a:r>
              <a:rPr lang="en-US" dirty="0" smtClean="0"/>
              <a:t>-puzzle</a:t>
            </a:r>
            <a:endParaRPr lang="en-US" dirty="0"/>
          </a:p>
        </p:txBody>
      </p:sp>
      <p:sp>
        <p:nvSpPr>
          <p:cNvPr id="45064" name="Rectangle 8"/>
          <p:cNvSpPr>
            <a:spLocks noGrp="1" noChangeArrowheads="1"/>
          </p:cNvSpPr>
          <p:nvPr>
            <p:ph type="body" idx="1"/>
          </p:nvPr>
        </p:nvSpPr>
        <p:spPr>
          <a:xfrm>
            <a:off x="685800" y="1219200"/>
            <a:ext cx="7772400" cy="4114800"/>
          </a:xfrm>
          <a:noFill/>
          <a:ln/>
        </p:spPr>
        <p:txBody>
          <a:bodyPr/>
          <a:lstStyle/>
          <a:p>
            <a:pPr marL="342900" indent="-342900"/>
            <a:r>
              <a:rPr lang="en-US" b="1" dirty="0" smtClean="0"/>
              <a:t>state:</a:t>
            </a:r>
            <a:r>
              <a:rPr lang="en-US" dirty="0" smtClean="0"/>
              <a:t>  </a:t>
            </a:r>
          </a:p>
          <a:p>
            <a:pPr marL="617220" lvl="1" indent="-342900"/>
            <a:r>
              <a:rPr lang="en-US" dirty="0" smtClean="0"/>
              <a:t>all 3 </a:t>
            </a:r>
            <a:r>
              <a:rPr lang="en-US" dirty="0" err="1" smtClean="0"/>
              <a:t>x</a:t>
            </a:r>
            <a:r>
              <a:rPr lang="en-US" dirty="0" smtClean="0"/>
              <a:t> 3 configurations of the tiles on the board </a:t>
            </a:r>
            <a:endParaRPr lang="en-US" b="1" dirty="0" smtClean="0"/>
          </a:p>
          <a:p>
            <a:pPr marL="342900" indent="-342900"/>
            <a:r>
              <a:rPr lang="en-US" b="1" dirty="0" smtClean="0"/>
              <a:t>actions:</a:t>
            </a:r>
            <a:r>
              <a:rPr lang="en-US" dirty="0" smtClean="0"/>
              <a:t> </a:t>
            </a:r>
          </a:p>
          <a:p>
            <a:pPr marL="617220" lvl="1" indent="-342900"/>
            <a:r>
              <a:rPr lang="en-US" dirty="0" smtClean="0"/>
              <a:t>Move Blank Square Left, Right, Up or Down. </a:t>
            </a:r>
          </a:p>
          <a:p>
            <a:pPr marL="617220" lvl="1" indent="-342900"/>
            <a:r>
              <a:rPr lang="en-US" dirty="0" smtClean="0"/>
              <a:t>This is a more efficient encoding than moving each of the 8 distinct tiles</a:t>
            </a:r>
            <a:endParaRPr lang="en-US" b="1" dirty="0" smtClean="0"/>
          </a:p>
          <a:p>
            <a:pPr marL="342900" indent="-342900"/>
            <a:r>
              <a:rPr lang="en-US" b="1" dirty="0" smtClean="0"/>
              <a:t>path cost:</a:t>
            </a:r>
            <a:endParaRPr lang="en-US" dirty="0" smtClean="0"/>
          </a:p>
          <a:p>
            <a:pPr marL="617220" lvl="1" indent="-342900"/>
            <a:r>
              <a:rPr lang="en-US" dirty="0" smtClean="0"/>
              <a:t>+1 for each action</a:t>
            </a:r>
            <a:endParaRPr lang="en-US" dirty="0"/>
          </a:p>
        </p:txBody>
      </p:sp>
      <p:pic>
        <p:nvPicPr>
          <p:cNvPr id="45066" name="Picture 10" descr="8"/>
          <p:cNvPicPr>
            <a:picLocks noChangeAspect="1" noChangeArrowheads="1"/>
          </p:cNvPicPr>
          <p:nvPr/>
        </p:nvPicPr>
        <p:blipFill>
          <a:blip r:embed="rId3"/>
          <a:srcRect/>
          <a:stretch>
            <a:fillRect/>
          </a:stretch>
        </p:blipFill>
        <p:spPr bwMode="auto">
          <a:xfrm>
            <a:off x="2784475" y="5116513"/>
            <a:ext cx="3170238" cy="15462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The 8-Queens Problem </a:t>
            </a:r>
          </a:p>
        </p:txBody>
      </p:sp>
      <p:pic>
        <p:nvPicPr>
          <p:cNvPr id="46084" name="Picture 4" descr="i8queens"/>
          <p:cNvPicPr>
            <a:picLocks noChangeAspect="1" noChangeArrowheads="1"/>
          </p:cNvPicPr>
          <p:nvPr/>
        </p:nvPicPr>
        <p:blipFill>
          <a:blip r:embed="rId3"/>
          <a:srcRect/>
          <a:stretch>
            <a:fillRect/>
          </a:stretch>
        </p:blipFill>
        <p:spPr bwMode="auto">
          <a:xfrm>
            <a:off x="4267200" y="2133600"/>
            <a:ext cx="4495800" cy="4495800"/>
          </a:xfrm>
          <a:prstGeom prst="rect">
            <a:avLst/>
          </a:prstGeom>
          <a:noFill/>
        </p:spPr>
      </p:pic>
      <p:sp>
        <p:nvSpPr>
          <p:cNvPr id="46085" name="Rectangle 5"/>
          <p:cNvSpPr>
            <a:spLocks noChangeArrowheads="1"/>
          </p:cNvSpPr>
          <p:nvPr/>
        </p:nvSpPr>
        <p:spPr bwMode="auto">
          <a:xfrm>
            <a:off x="381000" y="2133600"/>
            <a:ext cx="3657600" cy="2585323"/>
          </a:xfrm>
          <a:prstGeom prst="rect">
            <a:avLst/>
          </a:prstGeom>
          <a:noFill/>
          <a:ln w="9525">
            <a:noFill/>
            <a:miter lim="800000"/>
            <a:headEnd/>
            <a:tailEnd/>
          </a:ln>
          <a:effectLst/>
        </p:spPr>
        <p:txBody>
          <a:bodyPr>
            <a:prstTxWarp prst="textNoShape">
              <a:avLst/>
            </a:prstTxWarp>
            <a:spAutoFit/>
          </a:bodyPr>
          <a:lstStyle/>
          <a:p>
            <a:r>
              <a:rPr lang="en-US" b="1" dirty="0" smtClean="0"/>
              <a:t>State transition:  </a:t>
            </a:r>
            <a:r>
              <a:rPr lang="en-US" b="1" dirty="0"/>
              <a:t>?</a:t>
            </a:r>
          </a:p>
          <a:p>
            <a:endParaRPr lang="en-US" dirty="0"/>
          </a:p>
          <a:p>
            <a:r>
              <a:rPr lang="en-US" b="1" dirty="0"/>
              <a:t>Initial State:  ?</a:t>
            </a:r>
          </a:p>
          <a:p>
            <a:endParaRPr lang="en-US" dirty="0" smtClean="0"/>
          </a:p>
          <a:p>
            <a:r>
              <a:rPr lang="en-US" b="1" dirty="0" smtClean="0"/>
              <a:t>Actions:  </a:t>
            </a:r>
            <a:r>
              <a:rPr lang="en-US" b="1" dirty="0"/>
              <a:t>?</a:t>
            </a:r>
          </a:p>
          <a:p>
            <a:endParaRPr lang="en-US" dirty="0"/>
          </a:p>
          <a:p>
            <a:r>
              <a:rPr lang="en-US" b="1" dirty="0"/>
              <a:t>Goal:  </a:t>
            </a:r>
            <a:r>
              <a:rPr lang="en-US" dirty="0"/>
              <a:t>Place eight queens on a chessboard such that no queen attacks any other!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sz="quarter" idx="1"/>
          </p:nvPr>
        </p:nvSpPr>
        <p:spPr/>
        <p:txBody>
          <a:bodyPr/>
          <a:lstStyle/>
          <a:p>
            <a:r>
              <a:rPr lang="en-US" dirty="0" smtClean="0"/>
              <a:t>Fina</a:t>
            </a:r>
            <a:r>
              <a:rPr lang="en-US" dirty="0" smtClean="0"/>
              <a:t>l project proposals</a:t>
            </a:r>
          </a:p>
          <a:p>
            <a:r>
              <a:rPr lang="en-US" dirty="0" smtClean="0"/>
              <a:t>Assignment 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2192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grpSp>
        <p:nvGrpSpPr>
          <p:cNvPr id="2" name="Group 20"/>
          <p:cNvGrpSpPr>
            <a:grpSpLocks/>
          </p:cNvGrpSpPr>
          <p:nvPr/>
        </p:nvGrpSpPr>
        <p:grpSpPr bwMode="auto">
          <a:xfrm>
            <a:off x="2238375" y="3016250"/>
            <a:ext cx="5229225" cy="3384550"/>
            <a:chOff x="1008" y="2064"/>
            <a:chExt cx="3294" cy="2132"/>
          </a:xfrm>
        </p:grpSpPr>
        <p:pic>
          <p:nvPicPr>
            <p:cNvPr id="144388" name="Picture 4" descr="5-b"/>
            <p:cNvPicPr>
              <a:picLocks noChangeAspect="1" noChangeArrowheads="1"/>
            </p:cNvPicPr>
            <p:nvPr/>
          </p:nvPicPr>
          <p:blipFill>
            <a:blip r:embed="rId3"/>
            <a:srcRect b="53703"/>
            <a:stretch>
              <a:fillRect/>
            </a:stretch>
          </p:blipFill>
          <p:spPr bwMode="auto">
            <a:xfrm>
              <a:off x="1008" y="2064"/>
              <a:ext cx="3294" cy="2132"/>
            </a:xfrm>
            <a:prstGeom prst="rect">
              <a:avLst/>
            </a:prstGeom>
            <a:noFill/>
          </p:spPr>
        </p:pic>
        <p:sp>
          <p:nvSpPr>
            <p:cNvPr id="144389" name="Freeform 5"/>
            <p:cNvSpPr>
              <a:spLocks/>
            </p:cNvSpPr>
            <p:nvPr/>
          </p:nvSpPr>
          <p:spPr bwMode="auto">
            <a:xfrm>
              <a:off x="2200" y="2256"/>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2383" y="2389"/>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2592" y="2304"/>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2208" y="3408"/>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2592" y="3456"/>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3024" y="2784"/>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2832" y="3408"/>
              <a:ext cx="104" cy="624"/>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2784" y="2832"/>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2784" y="2256"/>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2400" y="3312"/>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3024" y="3504"/>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3024" y="2208"/>
              <a:ext cx="117" cy="491"/>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r>
              <a:rPr lang="en-US" dirty="0" err="1"/>
              <a:t>Cryptarithmetic</a:t>
            </a:r>
            <a:endParaRPr lang="en-US" dirty="0"/>
          </a:p>
        </p:txBody>
      </p:sp>
      <p:sp>
        <p:nvSpPr>
          <p:cNvPr id="18435" name="Rectangle 3"/>
          <p:cNvSpPr>
            <a:spLocks noGrp="1" noChangeArrowheads="1"/>
          </p:cNvSpPr>
          <p:nvPr>
            <p:ph type="body" idx="1"/>
          </p:nvPr>
        </p:nvSpPr>
        <p:spPr>
          <a:xfrm>
            <a:off x="685800" y="1752600"/>
            <a:ext cx="7772400" cy="4876800"/>
          </a:xfrm>
        </p:spPr>
        <p:txBody>
          <a:bodyPr/>
          <a:lstStyle/>
          <a:p>
            <a:r>
              <a:rPr lang="en-US"/>
              <a:t>Find an assignment of digits (0, ..., 9) to letters so that a given arithmetic expression is true.  examples: SEND + MORE = MONEY and</a:t>
            </a:r>
          </a:p>
          <a:p>
            <a:pPr lvl="2">
              <a:buFontTx/>
              <a:buNone/>
            </a:pPr>
            <a:r>
              <a:rPr lang="en-US" sz="1600">
                <a:latin typeface="Courier" charset="0"/>
              </a:rPr>
              <a:t> </a:t>
            </a:r>
            <a:r>
              <a:rPr lang="en-US" sz="1600" b="1">
                <a:latin typeface="Courier" charset="0"/>
              </a:rPr>
              <a:t>FORTY     Solution:  29786    </a:t>
            </a:r>
          </a:p>
          <a:p>
            <a:pPr lvl="2">
              <a:buFontTx/>
              <a:buNone/>
            </a:pPr>
            <a:r>
              <a:rPr lang="en-US" sz="1600" b="1">
                <a:latin typeface="Courier" charset="0"/>
              </a:rPr>
              <a:t>+  TEN                  850</a:t>
            </a:r>
          </a:p>
          <a:p>
            <a:pPr lvl="2">
              <a:buFontTx/>
              <a:buNone/>
            </a:pPr>
            <a:r>
              <a:rPr lang="en-US" sz="1600" b="1">
                <a:latin typeface="Courier" charset="0"/>
              </a:rPr>
              <a:t>+  TEN                  850</a:t>
            </a:r>
          </a:p>
          <a:p>
            <a:pPr lvl="2">
              <a:buFontTx/>
              <a:buNone/>
            </a:pPr>
            <a:r>
              <a:rPr lang="en-US" sz="1600" b="1">
                <a:latin typeface="Courier" charset="0"/>
              </a:rPr>
              <a:t> -----                -----</a:t>
            </a:r>
          </a:p>
          <a:p>
            <a:pPr lvl="2">
              <a:buFontTx/>
              <a:buNone/>
            </a:pPr>
            <a:r>
              <a:rPr lang="en-US" sz="1600" b="1">
                <a:latin typeface="Courier" charset="0"/>
              </a:rPr>
              <a:t> SIXTY                31486</a:t>
            </a:r>
          </a:p>
          <a:p>
            <a:pPr lvl="2">
              <a:buFontTx/>
              <a:buNone/>
            </a:pPr>
            <a:r>
              <a:rPr lang="en-US" sz="1600" b="1">
                <a:latin typeface="Courier" charset="0"/>
              </a:rPr>
              <a:t>F=2, O=9, R=7, etc.</a:t>
            </a:r>
            <a:endParaRPr lang="en-US" b="1"/>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1143000"/>
          </a:xfrm>
        </p:spPr>
        <p:txBody>
          <a:bodyPr/>
          <a:lstStyle/>
          <a:p>
            <a:r>
              <a:rPr lang="en-US" dirty="0"/>
              <a:t>Remove 5 Sticks</a:t>
            </a:r>
          </a:p>
        </p:txBody>
      </p:sp>
      <p:sp>
        <p:nvSpPr>
          <p:cNvPr id="150531" name="Rectangle 3"/>
          <p:cNvSpPr>
            <a:spLocks noGrp="1" noChangeArrowheads="1"/>
          </p:cNvSpPr>
          <p:nvPr>
            <p:ph type="body" idx="1"/>
          </p:nvPr>
        </p:nvSpPr>
        <p:spPr>
          <a:xfrm>
            <a:off x="609600" y="2568575"/>
            <a:ext cx="4343400" cy="2308225"/>
          </a:xfrm>
        </p:spPr>
        <p:txBody>
          <a:bodyPr>
            <a:normAutofit/>
          </a:bodyPr>
          <a:lstStyle/>
          <a:p>
            <a:pPr>
              <a:lnSpc>
                <a:spcPct val="90000"/>
              </a:lnSpc>
              <a:buFontTx/>
              <a:buNone/>
            </a:pPr>
            <a:r>
              <a:rPr lang="en-US" dirty="0"/>
              <a:t>	Given the following configuration of sticks, remove exactly 5 sticks in such a way that the remaining configuration forms exactly 3 squares.</a:t>
            </a:r>
            <a:r>
              <a:rPr lang="en-US" dirty="0" smtClean="0"/>
              <a:t> </a:t>
            </a:r>
          </a:p>
        </p:txBody>
      </p:sp>
      <p:sp>
        <p:nvSpPr>
          <p:cNvPr id="150532" name="Line 4"/>
          <p:cNvSpPr>
            <a:spLocks noChangeShapeType="1"/>
          </p:cNvSpPr>
          <p:nvPr/>
        </p:nvSpPr>
        <p:spPr bwMode="auto">
          <a:xfrm>
            <a:off x="5867400" y="20574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3" name="Line 5"/>
          <p:cNvSpPr>
            <a:spLocks noChangeShapeType="1"/>
          </p:cNvSpPr>
          <p:nvPr/>
        </p:nvSpPr>
        <p:spPr bwMode="auto">
          <a:xfrm>
            <a:off x="6875463" y="20574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4" name="Line 6"/>
          <p:cNvSpPr>
            <a:spLocks noChangeShapeType="1"/>
          </p:cNvSpPr>
          <p:nvPr/>
        </p:nvSpPr>
        <p:spPr bwMode="auto">
          <a:xfrm rot="5400000">
            <a:off x="54887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5" name="Line 7"/>
          <p:cNvSpPr>
            <a:spLocks noChangeShapeType="1"/>
          </p:cNvSpPr>
          <p:nvPr/>
        </p:nvSpPr>
        <p:spPr bwMode="auto">
          <a:xfrm rot="5400000">
            <a:off x="72540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6" name="Line 8"/>
          <p:cNvSpPr>
            <a:spLocks noChangeShapeType="1"/>
          </p:cNvSpPr>
          <p:nvPr/>
        </p:nvSpPr>
        <p:spPr bwMode="auto">
          <a:xfrm rot="5400000">
            <a:off x="637143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7" name="Line 9"/>
          <p:cNvSpPr>
            <a:spLocks noChangeShapeType="1"/>
          </p:cNvSpPr>
          <p:nvPr/>
        </p:nvSpPr>
        <p:spPr bwMode="auto">
          <a:xfrm>
            <a:off x="5867400" y="57150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8" name="Line 10"/>
          <p:cNvSpPr>
            <a:spLocks noChangeShapeType="1"/>
          </p:cNvSpPr>
          <p:nvPr/>
        </p:nvSpPr>
        <p:spPr bwMode="auto">
          <a:xfrm>
            <a:off x="6875463" y="57150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9" name="Line 11"/>
          <p:cNvSpPr>
            <a:spLocks noChangeShapeType="1"/>
          </p:cNvSpPr>
          <p:nvPr/>
        </p:nvSpPr>
        <p:spPr bwMode="auto">
          <a:xfrm>
            <a:off x="5867400" y="4454525"/>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0" name="Line 12"/>
          <p:cNvSpPr>
            <a:spLocks noChangeShapeType="1"/>
          </p:cNvSpPr>
          <p:nvPr/>
        </p:nvSpPr>
        <p:spPr bwMode="auto">
          <a:xfrm>
            <a:off x="6875463" y="4454525"/>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1" name="Line 13"/>
          <p:cNvSpPr>
            <a:spLocks noChangeShapeType="1"/>
          </p:cNvSpPr>
          <p:nvPr/>
        </p:nvSpPr>
        <p:spPr bwMode="auto">
          <a:xfrm>
            <a:off x="5867400" y="3192463"/>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2" name="Line 14"/>
          <p:cNvSpPr>
            <a:spLocks noChangeShapeType="1"/>
          </p:cNvSpPr>
          <p:nvPr/>
        </p:nvSpPr>
        <p:spPr bwMode="auto">
          <a:xfrm>
            <a:off x="6875463" y="3192463"/>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3" name="Line 15"/>
          <p:cNvSpPr>
            <a:spLocks noChangeShapeType="1"/>
          </p:cNvSpPr>
          <p:nvPr/>
        </p:nvSpPr>
        <p:spPr bwMode="auto">
          <a:xfrm rot="5400000">
            <a:off x="54887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4" name="Line 16"/>
          <p:cNvSpPr>
            <a:spLocks noChangeShapeType="1"/>
          </p:cNvSpPr>
          <p:nvPr/>
        </p:nvSpPr>
        <p:spPr bwMode="auto">
          <a:xfrm rot="5400000">
            <a:off x="72540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5" name="Line 17"/>
          <p:cNvSpPr>
            <a:spLocks noChangeShapeType="1"/>
          </p:cNvSpPr>
          <p:nvPr/>
        </p:nvSpPr>
        <p:spPr bwMode="auto">
          <a:xfrm rot="5400000">
            <a:off x="637143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6" name="Line 18"/>
          <p:cNvSpPr>
            <a:spLocks noChangeShapeType="1"/>
          </p:cNvSpPr>
          <p:nvPr/>
        </p:nvSpPr>
        <p:spPr bwMode="auto">
          <a:xfrm rot="5400000">
            <a:off x="54887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7" name="Line 19"/>
          <p:cNvSpPr>
            <a:spLocks noChangeShapeType="1"/>
          </p:cNvSpPr>
          <p:nvPr/>
        </p:nvSpPr>
        <p:spPr bwMode="auto">
          <a:xfrm rot="5400000">
            <a:off x="72540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8" name="Line 20"/>
          <p:cNvSpPr>
            <a:spLocks noChangeShapeType="1"/>
          </p:cNvSpPr>
          <p:nvPr/>
        </p:nvSpPr>
        <p:spPr bwMode="auto">
          <a:xfrm rot="5400000">
            <a:off x="637143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50532"/>
                                        </p:tgtEl>
                                      </p:cBhvr>
                                    </p:animEffect>
                                    <p:anim calcmode="lin" valueType="num">
                                      <p:cBhvr>
                                        <p:cTn id="7" dur="1000"/>
                                        <p:tgtEl>
                                          <p:spTgt spid="150532"/>
                                        </p:tgtEl>
                                        <p:attrNameLst>
                                          <p:attrName>ppt_x</p:attrName>
                                        </p:attrNameLst>
                                      </p:cBhvr>
                                      <p:tavLst>
                                        <p:tav tm="0">
                                          <p:val>
                                            <p:strVal val="ppt_x"/>
                                          </p:val>
                                        </p:tav>
                                        <p:tav tm="100000">
                                          <p:val>
                                            <p:strVal val="ppt_x"/>
                                          </p:val>
                                        </p:tav>
                                      </p:tavLst>
                                    </p:anim>
                                    <p:anim calcmode="lin" valueType="num">
                                      <p:cBhvr>
                                        <p:cTn id="8" dur="100" decel="100000"/>
                                        <p:tgtEl>
                                          <p:spTgt spid="150532"/>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50532"/>
                                        </p:tgtEl>
                                        <p:attrNameLst>
                                          <p:attrName>ppt_y</p:attrName>
                                        </p:attrNameLst>
                                      </p:cBhvr>
                                      <p:tavLst>
                                        <p:tav tm="0">
                                          <p:val>
                                            <p:strVal val="ppt_y"/>
                                          </p:val>
                                        </p:tav>
                                        <p:tav tm="100000">
                                          <p:val>
                                            <p:strVal val="ppt_y+1"/>
                                          </p:val>
                                        </p:tav>
                                      </p:tavLst>
                                    </p:anim>
                                    <p:set>
                                      <p:cBhvr>
                                        <p:cTn id="10" dur="1" fill="hold">
                                          <p:stCondLst>
                                            <p:cond delay="999"/>
                                          </p:stCondLst>
                                        </p:cTn>
                                        <p:tgtEl>
                                          <p:spTgt spid="150532"/>
                                        </p:tgtEl>
                                        <p:attrNameLst>
                                          <p:attrName>style.visibility</p:attrName>
                                        </p:attrNameLst>
                                      </p:cBhvr>
                                      <p:to>
                                        <p:strVal val="hidden"/>
                                      </p:to>
                                    </p:set>
                                  </p:childTnLst>
                                </p:cTn>
                              </p:par>
                              <p:par>
                                <p:cTn id="11" presetID="37" presetClass="exit" presetSubtype="0" fill="hold" grpId="0" nodeType="withEffect">
                                  <p:stCondLst>
                                    <p:cond delay="0"/>
                                  </p:stCondLst>
                                  <p:childTnLst>
                                    <p:animEffect transition="out" filter="fade">
                                      <p:cBhvr>
                                        <p:cTn id="12" dur="1000"/>
                                        <p:tgtEl>
                                          <p:spTgt spid="150534"/>
                                        </p:tgtEl>
                                      </p:cBhvr>
                                    </p:animEffect>
                                    <p:anim calcmode="lin" valueType="num">
                                      <p:cBhvr>
                                        <p:cTn id="13" dur="1000"/>
                                        <p:tgtEl>
                                          <p:spTgt spid="150534"/>
                                        </p:tgtEl>
                                        <p:attrNameLst>
                                          <p:attrName>ppt_x</p:attrName>
                                        </p:attrNameLst>
                                      </p:cBhvr>
                                      <p:tavLst>
                                        <p:tav tm="0">
                                          <p:val>
                                            <p:strVal val="ppt_x"/>
                                          </p:val>
                                        </p:tav>
                                        <p:tav tm="100000">
                                          <p:val>
                                            <p:strVal val="ppt_x"/>
                                          </p:val>
                                        </p:tav>
                                      </p:tavLst>
                                    </p:anim>
                                    <p:anim calcmode="lin" valueType="num">
                                      <p:cBhvr>
                                        <p:cTn id="14" dur="100" decel="100000"/>
                                        <p:tgtEl>
                                          <p:spTgt spid="150534"/>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0534"/>
                                        </p:tgtEl>
                                        <p:attrNameLst>
                                          <p:attrName>ppt_y</p:attrName>
                                        </p:attrNameLst>
                                      </p:cBhvr>
                                      <p:tavLst>
                                        <p:tav tm="0">
                                          <p:val>
                                            <p:strVal val="ppt_y"/>
                                          </p:val>
                                        </p:tav>
                                        <p:tav tm="100000">
                                          <p:val>
                                            <p:strVal val="ppt_y+1"/>
                                          </p:val>
                                        </p:tav>
                                      </p:tavLst>
                                    </p:anim>
                                    <p:set>
                                      <p:cBhvr>
                                        <p:cTn id="16" dur="1" fill="hold">
                                          <p:stCondLst>
                                            <p:cond delay="999"/>
                                          </p:stCondLst>
                                        </p:cTn>
                                        <p:tgtEl>
                                          <p:spTgt spid="150534"/>
                                        </p:tgtEl>
                                        <p:attrNameLst>
                                          <p:attrName>style.visibility</p:attrName>
                                        </p:attrNameLst>
                                      </p:cBhvr>
                                      <p:to>
                                        <p:strVal val="hidden"/>
                                      </p:to>
                                    </p:set>
                                  </p:childTnLst>
                                </p:cTn>
                              </p:par>
                              <p:par>
                                <p:cTn id="17" presetID="37" presetClass="exit" presetSubtype="0" fill="hold" grpId="0" nodeType="withEffect">
                                  <p:stCondLst>
                                    <p:cond delay="0"/>
                                  </p:stCondLst>
                                  <p:childTnLst>
                                    <p:animEffect transition="out" filter="fade">
                                      <p:cBhvr>
                                        <p:cTn id="18" dur="1000"/>
                                        <p:tgtEl>
                                          <p:spTgt spid="150547"/>
                                        </p:tgtEl>
                                      </p:cBhvr>
                                    </p:animEffect>
                                    <p:anim calcmode="lin" valueType="num">
                                      <p:cBhvr>
                                        <p:cTn id="19" dur="1000"/>
                                        <p:tgtEl>
                                          <p:spTgt spid="150547"/>
                                        </p:tgtEl>
                                        <p:attrNameLst>
                                          <p:attrName>ppt_x</p:attrName>
                                        </p:attrNameLst>
                                      </p:cBhvr>
                                      <p:tavLst>
                                        <p:tav tm="0">
                                          <p:val>
                                            <p:strVal val="ppt_x"/>
                                          </p:val>
                                        </p:tav>
                                        <p:tav tm="100000">
                                          <p:val>
                                            <p:strVal val="ppt_x"/>
                                          </p:val>
                                        </p:tav>
                                      </p:tavLst>
                                    </p:anim>
                                    <p:anim calcmode="lin" valueType="num">
                                      <p:cBhvr>
                                        <p:cTn id="20" dur="100" decel="100000"/>
                                        <p:tgtEl>
                                          <p:spTgt spid="150547"/>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150547"/>
                                        </p:tgtEl>
                                        <p:attrNameLst>
                                          <p:attrName>ppt_y</p:attrName>
                                        </p:attrNameLst>
                                      </p:cBhvr>
                                      <p:tavLst>
                                        <p:tav tm="0">
                                          <p:val>
                                            <p:strVal val="ppt_y"/>
                                          </p:val>
                                        </p:tav>
                                        <p:tav tm="100000">
                                          <p:val>
                                            <p:strVal val="ppt_y+1"/>
                                          </p:val>
                                        </p:tav>
                                      </p:tavLst>
                                    </p:anim>
                                    <p:set>
                                      <p:cBhvr>
                                        <p:cTn id="22" dur="1" fill="hold">
                                          <p:stCondLst>
                                            <p:cond delay="999"/>
                                          </p:stCondLst>
                                        </p:cTn>
                                        <p:tgtEl>
                                          <p:spTgt spid="150547"/>
                                        </p:tgtEl>
                                        <p:attrNameLst>
                                          <p:attrName>style.visibility</p:attrName>
                                        </p:attrNameLst>
                                      </p:cBhvr>
                                      <p:to>
                                        <p:strVal val="hidden"/>
                                      </p:to>
                                    </p:set>
                                  </p:childTnLst>
                                </p:cTn>
                              </p:par>
                              <p:par>
                                <p:cTn id="23" presetID="37" presetClass="exit" presetSubtype="0" fill="hold" grpId="0" nodeType="withEffect">
                                  <p:stCondLst>
                                    <p:cond delay="0"/>
                                  </p:stCondLst>
                                  <p:childTnLst>
                                    <p:animEffect transition="out" filter="fade">
                                      <p:cBhvr>
                                        <p:cTn id="24" dur="1000"/>
                                        <p:tgtEl>
                                          <p:spTgt spid="150543"/>
                                        </p:tgtEl>
                                      </p:cBhvr>
                                    </p:animEffect>
                                    <p:anim calcmode="lin" valueType="num">
                                      <p:cBhvr>
                                        <p:cTn id="25" dur="1000"/>
                                        <p:tgtEl>
                                          <p:spTgt spid="150543"/>
                                        </p:tgtEl>
                                        <p:attrNameLst>
                                          <p:attrName>ppt_x</p:attrName>
                                        </p:attrNameLst>
                                      </p:cBhvr>
                                      <p:tavLst>
                                        <p:tav tm="0">
                                          <p:val>
                                            <p:strVal val="ppt_x"/>
                                          </p:val>
                                        </p:tav>
                                        <p:tav tm="100000">
                                          <p:val>
                                            <p:strVal val="ppt_x"/>
                                          </p:val>
                                        </p:tav>
                                      </p:tavLst>
                                    </p:anim>
                                    <p:anim calcmode="lin" valueType="num">
                                      <p:cBhvr>
                                        <p:cTn id="26" dur="100" decel="100000"/>
                                        <p:tgtEl>
                                          <p:spTgt spid="150543"/>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50543"/>
                                        </p:tgtEl>
                                        <p:attrNameLst>
                                          <p:attrName>ppt_y</p:attrName>
                                        </p:attrNameLst>
                                      </p:cBhvr>
                                      <p:tavLst>
                                        <p:tav tm="0">
                                          <p:val>
                                            <p:strVal val="ppt_y"/>
                                          </p:val>
                                        </p:tav>
                                        <p:tav tm="100000">
                                          <p:val>
                                            <p:strVal val="ppt_y+1"/>
                                          </p:val>
                                        </p:tav>
                                      </p:tavLst>
                                    </p:anim>
                                    <p:set>
                                      <p:cBhvr>
                                        <p:cTn id="28" dur="1" fill="hold">
                                          <p:stCondLst>
                                            <p:cond delay="999"/>
                                          </p:stCondLst>
                                        </p:cTn>
                                        <p:tgtEl>
                                          <p:spTgt spid="150543"/>
                                        </p:tgtEl>
                                        <p:attrNameLst>
                                          <p:attrName>style.visibility</p:attrName>
                                        </p:attrNameLst>
                                      </p:cBhvr>
                                      <p:to>
                                        <p:strVal val="hidden"/>
                                      </p:to>
                                    </p:set>
                                  </p:childTnLst>
                                </p:cTn>
                              </p:par>
                              <p:par>
                                <p:cTn id="29" presetID="37" presetClass="exit" presetSubtype="0" fill="hold" grpId="0" nodeType="withEffect">
                                  <p:stCondLst>
                                    <p:cond delay="0"/>
                                  </p:stCondLst>
                                  <p:childTnLst>
                                    <p:animEffect transition="out" filter="fade">
                                      <p:cBhvr>
                                        <p:cTn id="30" dur="1000"/>
                                        <p:tgtEl>
                                          <p:spTgt spid="150537"/>
                                        </p:tgtEl>
                                      </p:cBhvr>
                                    </p:animEffect>
                                    <p:anim calcmode="lin" valueType="num">
                                      <p:cBhvr>
                                        <p:cTn id="31" dur="1000"/>
                                        <p:tgtEl>
                                          <p:spTgt spid="150537"/>
                                        </p:tgtEl>
                                        <p:attrNameLst>
                                          <p:attrName>ppt_x</p:attrName>
                                        </p:attrNameLst>
                                      </p:cBhvr>
                                      <p:tavLst>
                                        <p:tav tm="0">
                                          <p:val>
                                            <p:strVal val="ppt_x"/>
                                          </p:val>
                                        </p:tav>
                                        <p:tav tm="100000">
                                          <p:val>
                                            <p:strVal val="ppt_x"/>
                                          </p:val>
                                        </p:tav>
                                      </p:tavLst>
                                    </p:anim>
                                    <p:anim calcmode="lin" valueType="num">
                                      <p:cBhvr>
                                        <p:cTn id="32" dur="100" decel="100000"/>
                                        <p:tgtEl>
                                          <p:spTgt spid="150537"/>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50537"/>
                                        </p:tgtEl>
                                        <p:attrNameLst>
                                          <p:attrName>ppt_y</p:attrName>
                                        </p:attrNameLst>
                                      </p:cBhvr>
                                      <p:tavLst>
                                        <p:tav tm="0">
                                          <p:val>
                                            <p:strVal val="ppt_y"/>
                                          </p:val>
                                        </p:tav>
                                        <p:tav tm="100000">
                                          <p:val>
                                            <p:strVal val="ppt_y+1"/>
                                          </p:val>
                                        </p:tav>
                                      </p:tavLst>
                                    </p:anim>
                                    <p:set>
                                      <p:cBhvr>
                                        <p:cTn id="34" dur="1" fill="hold">
                                          <p:stCondLst>
                                            <p:cond delay="999"/>
                                          </p:stCondLst>
                                        </p:cTn>
                                        <p:tgtEl>
                                          <p:spTgt spid="150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4" grpId="0" animBg="1"/>
      <p:bldP spid="150537" grpId="0" animBg="1"/>
      <p:bldP spid="150543" grpId="0" animBg="1"/>
      <p:bldP spid="15054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Water Jug Problem</a:t>
            </a:r>
          </a:p>
        </p:txBody>
      </p:sp>
      <p:sp>
        <p:nvSpPr>
          <p:cNvPr id="152579" name="Rectangle 3"/>
          <p:cNvSpPr>
            <a:spLocks noGrp="1" noChangeArrowheads="1"/>
          </p:cNvSpPr>
          <p:nvPr>
            <p:ph type="body" sz="half" idx="1"/>
          </p:nvPr>
        </p:nvSpPr>
        <p:spPr>
          <a:xfrm>
            <a:off x="304800" y="1447800"/>
            <a:ext cx="8247063" cy="5029200"/>
          </a:xfrm>
        </p:spPr>
        <p:txBody>
          <a:bodyPr/>
          <a:lstStyle/>
          <a:p>
            <a:pPr>
              <a:buFontTx/>
              <a:buNone/>
            </a:pPr>
            <a:endParaRPr lang="en-US" sz="2000" b="1" dirty="0"/>
          </a:p>
          <a:p>
            <a:pPr>
              <a:buFontTx/>
              <a:buNone/>
            </a:pPr>
            <a:r>
              <a:rPr lang="en-US" sz="2000" b="1" dirty="0"/>
              <a:t>Given a full 5-gallon jug and a full 2-gallon jug, fill the 2-gallon jug with exactly one gallon of water</a:t>
            </a:r>
            <a:r>
              <a:rPr lang="en-US" sz="2000" b="1" dirty="0" smtClean="0"/>
              <a:t>.</a:t>
            </a:r>
          </a:p>
        </p:txBody>
      </p:sp>
      <p:grpSp>
        <p:nvGrpSpPr>
          <p:cNvPr id="2" name="Group 86"/>
          <p:cNvGrpSpPr>
            <a:grpSpLocks/>
          </p:cNvGrpSpPr>
          <p:nvPr/>
        </p:nvGrpSpPr>
        <p:grpSpPr bwMode="auto">
          <a:xfrm>
            <a:off x="4719638" y="2771775"/>
            <a:ext cx="1419225" cy="2011363"/>
            <a:chOff x="2973" y="1508"/>
            <a:chExt cx="894" cy="1267"/>
          </a:xfrm>
        </p:grpSpPr>
        <p:sp>
          <p:nvSpPr>
            <p:cNvPr id="152628" name="Freeform 52"/>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1" name="Freeform 85"/>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29" name="Freeform 5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0" name="Freeform 5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1" name="Freeform 5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0" name="Oval 84"/>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32" name="Freeform 56"/>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33" name="Freeform 57"/>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4" name="Freeform 58"/>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5" name="Freeform 59"/>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36" name="Freeform 60"/>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7" name="Freeform 61"/>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8" name="Freeform 62"/>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9" name="Freeform 63"/>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42" name="Text Box 66"/>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52659" name="Freeform 83"/>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06"/>
          <p:cNvGrpSpPr>
            <a:grpSpLocks/>
          </p:cNvGrpSpPr>
          <p:nvPr/>
        </p:nvGrpSpPr>
        <p:grpSpPr bwMode="auto">
          <a:xfrm>
            <a:off x="6494463" y="3381375"/>
            <a:ext cx="995362" cy="1409700"/>
            <a:chOff x="4470" y="2136"/>
            <a:chExt cx="627" cy="888"/>
          </a:xfrm>
        </p:grpSpPr>
        <p:sp>
          <p:nvSpPr>
            <p:cNvPr id="152666" name="Freeform 90"/>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7" name="Freeform 91"/>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68" name="Freeform 92"/>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9" name="Freeform 93"/>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0" name="Freeform 94"/>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1" name="Oval 95"/>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72" name="Freeform 96"/>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73" name="Freeform 97"/>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4" name="Freeform 98"/>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5" name="Freeform 99"/>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76" name="Freeform 100"/>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7" name="Freeform 101"/>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8" name="Freeform 102"/>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9" name="Freeform 103"/>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80" name="Text Box 104"/>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52681" name="Freeform 105"/>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Some</a:t>
            </a:r>
            <a:r>
              <a:rPr lang="en-US" dirty="0" smtClean="0"/>
              <a:t> real</a:t>
            </a:r>
            <a:r>
              <a:rPr lang="en-US" dirty="0"/>
              <a:t>-world problems</a:t>
            </a:r>
          </a:p>
        </p:txBody>
      </p:sp>
      <p:sp>
        <p:nvSpPr>
          <p:cNvPr id="60419" name="Rectangle 3"/>
          <p:cNvSpPr>
            <a:spLocks noGrp="1" noChangeArrowheads="1"/>
          </p:cNvSpPr>
          <p:nvPr>
            <p:ph type="body" idx="1"/>
          </p:nvPr>
        </p:nvSpPr>
        <p:spPr/>
        <p:txBody>
          <a:bodyPr/>
          <a:lstStyle/>
          <a:p>
            <a:r>
              <a:rPr lang="en-US" dirty="0"/>
              <a:t>Route </a:t>
            </a:r>
            <a:r>
              <a:rPr lang="en-US" dirty="0" smtClean="0"/>
              <a:t>finding</a:t>
            </a:r>
          </a:p>
          <a:p>
            <a:pPr lvl="1"/>
            <a:r>
              <a:rPr lang="en-US" dirty="0" smtClean="0"/>
              <a:t>directions, maps</a:t>
            </a:r>
          </a:p>
          <a:p>
            <a:pPr lvl="1"/>
            <a:r>
              <a:rPr lang="en-US" dirty="0" smtClean="0"/>
              <a:t>computer networks</a:t>
            </a:r>
          </a:p>
          <a:p>
            <a:pPr lvl="1"/>
            <a:r>
              <a:rPr lang="en-US" dirty="0" smtClean="0"/>
              <a:t>airline travel</a:t>
            </a:r>
          </a:p>
          <a:p>
            <a:r>
              <a:rPr lang="en-US" dirty="0" smtClean="0"/>
              <a:t>VLSI layout</a:t>
            </a:r>
          </a:p>
          <a:p>
            <a:r>
              <a:rPr lang="en-US" dirty="0" smtClean="0"/>
              <a:t>Touring </a:t>
            </a:r>
            <a:r>
              <a:rPr lang="en-US" dirty="0"/>
              <a:t>(traveling salesman)</a:t>
            </a:r>
            <a:endParaRPr lang="en-US" dirty="0" smtClean="0"/>
          </a:p>
          <a:p>
            <a:r>
              <a:rPr lang="en-US" dirty="0" smtClean="0"/>
              <a:t>Agent planning</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4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04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algorithms</a:t>
            </a:r>
            <a:endParaRPr lang="en-US" dirty="0"/>
          </a:p>
        </p:txBody>
      </p:sp>
      <p:sp>
        <p:nvSpPr>
          <p:cNvPr id="3" name="Content Placeholder 2"/>
          <p:cNvSpPr>
            <a:spLocks noGrp="1"/>
          </p:cNvSpPr>
          <p:nvPr>
            <p:ph sz="quarter" idx="1"/>
          </p:nvPr>
        </p:nvSpPr>
        <p:spPr>
          <a:xfrm>
            <a:off x="457200" y="1143000"/>
            <a:ext cx="8229600" cy="5257800"/>
          </a:xfrm>
        </p:spPr>
        <p:txBody>
          <a:bodyPr>
            <a:normAutofit/>
          </a:bodyPr>
          <a:lstStyle/>
          <a:p>
            <a:r>
              <a:rPr lang="en-US" dirty="0" smtClean="0"/>
              <a:t>We’ve defined the problem</a:t>
            </a:r>
          </a:p>
          <a:p>
            <a:r>
              <a:rPr lang="en-US" dirty="0" smtClean="0"/>
              <a:t>Now we want to find the solution!</a:t>
            </a:r>
          </a:p>
          <a:p>
            <a:r>
              <a:rPr lang="en-US" dirty="0" smtClean="0"/>
              <a:t>Use search techniques</a:t>
            </a:r>
          </a:p>
          <a:p>
            <a:pPr lvl="1"/>
            <a:r>
              <a:rPr lang="en-US" dirty="0" smtClean="0">
                <a:ea typeface="ＭＳ Ｐゴシック" charset="-128"/>
              </a:rPr>
              <a:t>offline, simulated exploration of state space by generating successors of already-explored states (a.k.a. </a:t>
            </a:r>
            <a:r>
              <a:rPr lang="en-US" dirty="0" smtClean="0">
                <a:solidFill>
                  <a:srgbClr val="FF0000"/>
                </a:solidFill>
                <a:ea typeface="ＭＳ Ｐゴシック" charset="-128"/>
              </a:rPr>
              <a:t>expanding</a:t>
            </a:r>
            <a:r>
              <a:rPr lang="en-US" dirty="0" smtClean="0">
                <a:ea typeface="ＭＳ Ｐゴシック" charset="-128"/>
              </a:rPr>
              <a:t> states)</a:t>
            </a:r>
            <a:endParaRPr lang="en-US" dirty="0" smtClean="0"/>
          </a:p>
          <a:p>
            <a:pPr lvl="1"/>
            <a:r>
              <a:rPr lang="en-US" dirty="0" smtClean="0"/>
              <a:t>Start at the initial state and search for a goal state</a:t>
            </a:r>
          </a:p>
          <a:p>
            <a:r>
              <a:rPr lang="en-US" dirty="0" smtClean="0"/>
              <a:t>What are candidate search techniques?</a:t>
            </a:r>
          </a:p>
          <a:p>
            <a:pPr lvl="1"/>
            <a:r>
              <a:rPr lang="en-US" dirty="0" smtClean="0"/>
              <a:t>BFS</a:t>
            </a:r>
          </a:p>
          <a:p>
            <a:pPr lvl="1"/>
            <a:r>
              <a:rPr lang="en-US" dirty="0" smtClean="0"/>
              <a:t>DFS</a:t>
            </a:r>
          </a:p>
          <a:p>
            <a:pPr lvl="1"/>
            <a:r>
              <a:rPr lang="en-US" dirty="0" smtClean="0"/>
              <a:t>Uniform-cost search</a:t>
            </a:r>
          </a:p>
          <a:p>
            <a:pPr lvl="1"/>
            <a:r>
              <a:rPr lang="en-US" dirty="0" smtClean="0"/>
              <a:t>Depth limited DFS</a:t>
            </a:r>
          </a:p>
          <a:p>
            <a:pPr lvl="1"/>
            <a:r>
              <a:rPr lang="en-US" dirty="0" smtClean="0"/>
              <a:t>Depth-first iterative deepening</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normAutofit/>
          </a:bodyPr>
          <a:lstStyle/>
          <a:p>
            <a:r>
              <a:rPr lang="en-US" dirty="0" smtClean="0"/>
              <a:t>AI is a huge field</a:t>
            </a:r>
            <a:endParaRPr lang="en-US" dirty="0"/>
          </a:p>
        </p:txBody>
      </p:sp>
      <p:sp>
        <p:nvSpPr>
          <p:cNvPr id="3" name="Content Placeholder 2"/>
          <p:cNvSpPr>
            <a:spLocks noGrp="1"/>
          </p:cNvSpPr>
          <p:nvPr>
            <p:ph sz="quarter" idx="1"/>
          </p:nvPr>
        </p:nvSpPr>
        <p:spPr>
          <a:xfrm>
            <a:off x="533400" y="1219200"/>
            <a:ext cx="7772400" cy="4572000"/>
          </a:xfrm>
        </p:spPr>
        <p:txBody>
          <a:bodyPr>
            <a:noAutofit/>
          </a:bodyPr>
          <a:lstStyle/>
          <a:p>
            <a:r>
              <a:rPr lang="en-US" sz="3200" dirty="0" smtClean="0"/>
              <a:t>So, what is AI…</a:t>
            </a:r>
          </a:p>
          <a:p>
            <a:r>
              <a:rPr lang="en-US" sz="3200" dirty="0" smtClean="0"/>
              <a:t>One definition:</a:t>
            </a:r>
            <a:br>
              <a:rPr lang="en-US" sz="3200" dirty="0" smtClean="0"/>
            </a:br>
            <a:r>
              <a:rPr lang="en-US" sz="3200" dirty="0" smtClean="0"/>
              <a:t/>
            </a:r>
            <a:br>
              <a:rPr lang="en-US" sz="3200" dirty="0" smtClean="0"/>
            </a:br>
            <a:r>
              <a:rPr lang="en-US" sz="3200" dirty="0" smtClean="0"/>
              <a:t>“Building programs that enable computers to do what humans can do.”</a:t>
            </a:r>
          </a:p>
          <a:p>
            <a:endParaRPr lang="en-US" sz="3200" dirty="0" smtClean="0"/>
          </a:p>
          <a:p>
            <a:r>
              <a:rPr lang="en-US" sz="3200" dirty="0" smtClean="0"/>
              <a:t>for example: read, walk around, drive, play games, solve problems, learn, have conversations…</a:t>
            </a:r>
          </a:p>
          <a:p>
            <a:endParaRPr lang="en-US" sz="3200" dirty="0"/>
          </a:p>
        </p:txBody>
      </p:sp>
    </p:spTree>
    <p:extLst>
      <p:ext uri="{BB962C8B-B14F-4D97-AF65-F5344CB8AC3E}">
        <p14:creationId xmlns:p14="http://schemas.microsoft.com/office/powerpoint/2010/main" val="14692331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normAutofit/>
          </a:bodyPr>
          <a:lstStyle/>
          <a:p>
            <a:r>
              <a:rPr lang="en-US" dirty="0" smtClean="0"/>
              <a:t>How do we measure success?</a:t>
            </a:r>
            <a:endParaRPr lang="en-US" dirty="0"/>
          </a:p>
        </p:txBody>
      </p:sp>
      <p:sp>
        <p:nvSpPr>
          <p:cNvPr id="4" name="TextBox 3"/>
          <p:cNvSpPr txBox="1"/>
          <p:nvPr/>
        </p:nvSpPr>
        <p:spPr>
          <a:xfrm>
            <a:off x="533400" y="2362200"/>
            <a:ext cx="7924800" cy="461665"/>
          </a:xfrm>
          <a:prstGeom prst="rect">
            <a:avLst/>
          </a:prstGeom>
          <a:noFill/>
        </p:spPr>
        <p:txBody>
          <a:bodyPr wrap="square" rtlCol="0">
            <a:spAutoFit/>
          </a:bodyPr>
          <a:lstStyle/>
          <a:p>
            <a:r>
              <a:rPr lang="en-US" sz="2400" dirty="0" smtClean="0">
                <a:solidFill>
                  <a:srgbClr val="0000FF"/>
                </a:solidFill>
              </a:rPr>
              <a:t>there are many interpretations of this goal… </a:t>
            </a:r>
            <a:endParaRPr lang="en-US" sz="2400" dirty="0">
              <a:solidFill>
                <a:srgbClr val="0000FF"/>
              </a:solidFill>
            </a:endParaRPr>
          </a:p>
        </p:txBody>
      </p:sp>
      <p:graphicFrame>
        <p:nvGraphicFramePr>
          <p:cNvPr id="5" name="Group 37"/>
          <p:cNvGraphicFramePr>
            <a:graphicFrameLocks noGrp="1"/>
          </p:cNvGraphicFramePr>
          <p:nvPr/>
        </p:nvGraphicFramePr>
        <p:xfrm>
          <a:off x="1905000" y="3860800"/>
          <a:ext cx="6019800" cy="2616200"/>
        </p:xfrm>
        <a:graphic>
          <a:graphicData uri="http://schemas.openxmlformats.org/drawingml/2006/table">
            <a:tbl>
              <a:tblPr/>
              <a:tblGrid>
                <a:gridCol w="3009900"/>
                <a:gridCol w="3009900"/>
              </a:tblGrid>
              <a:tr h="1308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0000"/>
                          </a:solidFill>
                          <a:effectLst/>
                          <a:latin typeface="Arial" charset="0"/>
                          <a:ea typeface="Arial" charset="0"/>
                          <a:cs typeface="Arial" charset="0"/>
                        </a:rPr>
                        <a:t>Think like a human</a:t>
                      </a:r>
                      <a:r>
                        <a:rPr kumimoji="0" lang="en-US" sz="1800" b="0" i="0" u="none" strike="noStrike" cap="none" normalizeH="0" baseline="0">
                          <a:ln>
                            <a:noFill/>
                          </a:ln>
                          <a:solidFill>
                            <a:schemeClr val="tx1"/>
                          </a:solidFill>
                          <a:effectLst/>
                          <a:latin typeface="Arial" charset="0"/>
                          <a:ea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Cognitive Modeling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0000"/>
                          </a:solidFill>
                          <a:effectLst/>
                          <a:latin typeface="Arial" charset="0"/>
                          <a:ea typeface="Arial" charset="0"/>
                          <a:cs typeface="Arial" charset="0"/>
                        </a:rPr>
                        <a:t>Think rationally</a:t>
                      </a:r>
                      <a:endParaRPr kumimoji="0" lang="en-US" sz="1800" b="0" i="0" u="none" strike="noStrike" cap="none" normalizeH="0" baseline="0">
                        <a:ln>
                          <a:noFill/>
                        </a:ln>
                        <a:solidFill>
                          <a:schemeClr val="tx1"/>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Logic-based Systems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8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0000"/>
                          </a:solidFill>
                          <a:effectLst/>
                          <a:latin typeface="Arial" charset="0"/>
                          <a:ea typeface="Arial" charset="0"/>
                          <a:cs typeface="Arial" charset="0"/>
                        </a:rPr>
                        <a:t>Act like a human</a:t>
                      </a:r>
                      <a:br>
                        <a:rPr kumimoji="0" lang="en-US" sz="2000" b="1" i="0" u="none" strike="noStrike" cap="none" normalizeH="0" baseline="0">
                          <a:ln>
                            <a:noFill/>
                          </a:ln>
                          <a:solidFill>
                            <a:srgbClr val="FF0000"/>
                          </a:solidFill>
                          <a:effectLst/>
                          <a:latin typeface="Arial" charset="0"/>
                          <a:ea typeface="Arial" charset="0"/>
                          <a:cs typeface="Arial" charset="0"/>
                        </a:rPr>
                      </a:br>
                      <a:r>
                        <a:rPr kumimoji="0" lang="en-US" sz="1800" b="0" i="0" u="none" strike="noStrike" cap="none" normalizeH="0" baseline="0">
                          <a:ln>
                            <a:noFill/>
                          </a:ln>
                          <a:solidFill>
                            <a:schemeClr val="tx1"/>
                          </a:solidFill>
                          <a:effectLst/>
                          <a:latin typeface="Arial" charset="0"/>
                          <a:ea typeface="Arial" charset="0"/>
                          <a:cs typeface="Arial" charset="0"/>
                        </a:rPr>
                        <a:t>Turing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Arial" charset="0"/>
                          <a:ea typeface="Arial" charset="0"/>
                          <a:cs typeface="Arial" charset="0"/>
                        </a:rPr>
                        <a:t>Act rationally</a:t>
                      </a:r>
                      <a:endParaRPr kumimoji="0" lang="en-US" sz="1800" b="0" i="0" u="none" strike="noStrike" cap="none" normalizeH="0" baseline="0" dirty="0">
                        <a:ln>
                          <a:noFill/>
                        </a:ln>
                        <a:solidFill>
                          <a:schemeClr val="tx1"/>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Arial" charset="0"/>
                          <a:cs typeface="Arial" charset="0"/>
                        </a:rPr>
                        <a:t>Rational Agents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533400" y="4191000"/>
            <a:ext cx="2057400" cy="1938992"/>
          </a:xfrm>
          <a:prstGeom prst="rect">
            <a:avLst/>
          </a:prstGeom>
          <a:noFill/>
        </p:spPr>
        <p:txBody>
          <a:bodyPr wrap="square" rtlCol="0">
            <a:spAutoFit/>
          </a:bodyPr>
          <a:lstStyle/>
          <a:p>
            <a:r>
              <a:rPr lang="en-US" sz="2400" dirty="0"/>
              <a:t>t</a:t>
            </a:r>
            <a:r>
              <a:rPr lang="en-US" sz="2400" dirty="0" smtClean="0"/>
              <a:t>hinking</a:t>
            </a:r>
            <a:br>
              <a:rPr lang="en-US" sz="2400" dirty="0" smtClean="0"/>
            </a:br>
            <a:r>
              <a:rPr lang="en-US" sz="2400" dirty="0" smtClean="0"/>
              <a:t/>
            </a:r>
            <a:br>
              <a:rPr lang="en-US" sz="2400" dirty="0" smtClean="0"/>
            </a:br>
            <a:r>
              <a:rPr lang="en-US" sz="2400" dirty="0" smtClean="0"/>
              <a:t>vs.</a:t>
            </a:r>
          </a:p>
          <a:p>
            <a:endParaRPr lang="en-US" sz="2400" dirty="0" smtClean="0"/>
          </a:p>
          <a:p>
            <a:r>
              <a:rPr lang="en-US" sz="2400" dirty="0" smtClean="0"/>
              <a:t>acting</a:t>
            </a:r>
            <a:endParaRPr lang="en-US" sz="2400" dirty="0"/>
          </a:p>
        </p:txBody>
      </p:sp>
      <p:sp>
        <p:nvSpPr>
          <p:cNvPr id="7" name="TextBox 6"/>
          <p:cNvSpPr txBox="1"/>
          <p:nvPr/>
        </p:nvSpPr>
        <p:spPr>
          <a:xfrm>
            <a:off x="3124200" y="3048000"/>
            <a:ext cx="5029200" cy="461665"/>
          </a:xfrm>
          <a:prstGeom prst="rect">
            <a:avLst/>
          </a:prstGeom>
          <a:noFill/>
        </p:spPr>
        <p:txBody>
          <a:bodyPr wrap="square" rtlCol="0">
            <a:spAutoFit/>
          </a:bodyPr>
          <a:lstStyle/>
          <a:p>
            <a:r>
              <a:rPr lang="en-US" sz="2400" dirty="0" smtClean="0"/>
              <a:t>human       vs.        rational</a:t>
            </a:r>
            <a:endParaRPr lang="en-US" sz="2400" dirty="0"/>
          </a:p>
        </p:txBody>
      </p:sp>
      <p:sp>
        <p:nvSpPr>
          <p:cNvPr id="8" name="Rectangle 7"/>
          <p:cNvSpPr/>
          <p:nvPr/>
        </p:nvSpPr>
        <p:spPr>
          <a:xfrm>
            <a:off x="457200" y="1179493"/>
            <a:ext cx="8153400" cy="954107"/>
          </a:xfrm>
          <a:prstGeom prst="rect">
            <a:avLst/>
          </a:prstGeom>
        </p:spPr>
        <p:txBody>
          <a:bodyPr wrap="square">
            <a:spAutoFit/>
          </a:bodyPr>
          <a:lstStyle/>
          <a:p>
            <a:r>
              <a:rPr lang="en-US" sz="2800" dirty="0" smtClean="0"/>
              <a:t>“Building programs that enable computers to do what humans can do.”</a:t>
            </a:r>
            <a:endParaRPr lang="en-US" sz="2800" dirty="0"/>
          </a:p>
        </p:txBody>
      </p:sp>
    </p:spTree>
    <p:extLst>
      <p:ext uri="{BB962C8B-B14F-4D97-AF65-F5344CB8AC3E}">
        <p14:creationId xmlns:p14="http://schemas.microsoft.com/office/powerpoint/2010/main" val="39120237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1"/>
            </p:custDataLst>
          </p:nvPr>
        </p:nvSpPr>
        <p:spPr/>
        <p:txBody>
          <a:bodyPr/>
          <a:lstStyle/>
          <a:p>
            <a:pPr eaLnBrk="1" hangingPunct="1"/>
            <a:r>
              <a:rPr lang="en-US" dirty="0"/>
              <a:t>How do we make a computer "smart?"</a:t>
            </a:r>
          </a:p>
        </p:txBody>
      </p:sp>
      <p:pic>
        <p:nvPicPr>
          <p:cNvPr id="18435" name="Picture 4" descr="MCj04123180000[1]"/>
          <p:cNvPicPr>
            <a:picLocks noChangeAspect="1" noChangeArrowheads="1"/>
          </p:cNvPicPr>
          <p:nvPr>
            <p:custDataLst>
              <p:tags r:id="rId2"/>
            </p:custDataLst>
          </p:nvPr>
        </p:nvPicPr>
        <p:blipFill>
          <a:blip r:embed="rId11"/>
          <a:srcRect/>
          <a:stretch>
            <a:fillRect/>
          </a:stretch>
        </p:blipFill>
        <p:spPr bwMode="auto">
          <a:xfrm>
            <a:off x="4237037" y="3287713"/>
            <a:ext cx="866775" cy="1787525"/>
          </a:xfrm>
          <a:prstGeom prst="rect">
            <a:avLst/>
          </a:prstGeom>
          <a:noFill/>
          <a:ln w="9525">
            <a:noFill/>
            <a:miter lim="800000"/>
            <a:headEnd/>
            <a:tailEnd/>
          </a:ln>
        </p:spPr>
      </p:pic>
      <p:pic>
        <p:nvPicPr>
          <p:cNvPr id="18436" name="Picture 10" descr="MCj04134780000[1]"/>
          <p:cNvPicPr>
            <a:picLocks noChangeAspect="1" noChangeArrowheads="1"/>
          </p:cNvPicPr>
          <p:nvPr>
            <p:custDataLst>
              <p:tags r:id="rId3"/>
            </p:custDataLst>
          </p:nvPr>
        </p:nvPicPr>
        <p:blipFill>
          <a:blip r:embed="rId12"/>
          <a:srcRect/>
          <a:stretch>
            <a:fillRect/>
          </a:stretch>
        </p:blipFill>
        <p:spPr bwMode="auto">
          <a:xfrm>
            <a:off x="5375275" y="2908300"/>
            <a:ext cx="3540125" cy="3043238"/>
          </a:xfrm>
          <a:prstGeom prst="rect">
            <a:avLst/>
          </a:prstGeom>
          <a:noFill/>
          <a:ln w="9525">
            <a:noFill/>
            <a:miter lim="800000"/>
            <a:headEnd/>
            <a:tailEnd/>
          </a:ln>
        </p:spPr>
      </p:pic>
      <p:pic>
        <p:nvPicPr>
          <p:cNvPr id="18437" name="Picture 11"/>
          <p:cNvPicPr>
            <a:picLocks noChangeAspect="1" noChangeArrowheads="1"/>
          </p:cNvPicPr>
          <p:nvPr>
            <p:custDataLst>
              <p:tags r:id="rId4"/>
            </p:custDataLst>
          </p:nvPr>
        </p:nvPicPr>
        <p:blipFill>
          <a:blip r:embed="rId13"/>
          <a:srcRect/>
          <a:stretch>
            <a:fillRect/>
          </a:stretch>
        </p:blipFill>
        <p:spPr bwMode="auto">
          <a:xfrm>
            <a:off x="457200" y="5075238"/>
            <a:ext cx="1366838" cy="1139825"/>
          </a:xfrm>
          <a:prstGeom prst="rect">
            <a:avLst/>
          </a:prstGeom>
          <a:noFill/>
          <a:ln w="25400">
            <a:noFill/>
            <a:miter lim="800000"/>
            <a:headEnd/>
            <a:tailEnd/>
          </a:ln>
        </p:spPr>
      </p:pic>
      <p:pic>
        <p:nvPicPr>
          <p:cNvPr id="18438" name="Picture 22" descr="MCPE06010_0000[1]"/>
          <p:cNvPicPr>
            <a:picLocks noChangeAspect="1" noChangeArrowheads="1"/>
          </p:cNvPicPr>
          <p:nvPr>
            <p:custDataLst>
              <p:tags r:id="rId5"/>
            </p:custDataLst>
          </p:nvPr>
        </p:nvPicPr>
        <p:blipFill>
          <a:blip r:embed="rId14"/>
          <a:srcRect/>
          <a:stretch>
            <a:fillRect/>
          </a:stretch>
        </p:blipFill>
        <p:spPr bwMode="auto">
          <a:xfrm>
            <a:off x="669925" y="2073275"/>
            <a:ext cx="3414712" cy="1708150"/>
          </a:xfrm>
          <a:prstGeom prst="rect">
            <a:avLst/>
          </a:prstGeom>
          <a:noFill/>
          <a:ln w="9525">
            <a:noFill/>
            <a:miter lim="800000"/>
            <a:headEnd/>
            <a:tailEnd/>
          </a:ln>
        </p:spPr>
      </p:pic>
      <p:sp>
        <p:nvSpPr>
          <p:cNvPr id="18439" name="AutoShape 23"/>
          <p:cNvSpPr>
            <a:spLocks noChangeArrowheads="1"/>
          </p:cNvSpPr>
          <p:nvPr>
            <p:custDataLst>
              <p:tags r:id="rId6"/>
            </p:custDataLst>
          </p:nvPr>
        </p:nvSpPr>
        <p:spPr bwMode="auto">
          <a:xfrm>
            <a:off x="2263775" y="1238250"/>
            <a:ext cx="2124075" cy="684213"/>
          </a:xfrm>
          <a:prstGeom prst="wedgeRoundRectCallout">
            <a:avLst>
              <a:gd name="adj1" fmla="val -42375"/>
              <a:gd name="adj2" fmla="val 87819"/>
              <a:gd name="adj3" fmla="val 16667"/>
            </a:avLst>
          </a:prstGeom>
          <a:noFill/>
          <a:ln w="25400">
            <a:solidFill>
              <a:schemeClr val="tx1"/>
            </a:solidFill>
            <a:miter lim="800000"/>
            <a:headEnd/>
            <a:tailEnd/>
          </a:ln>
        </p:spPr>
        <p:txBody>
          <a:bodyPr>
            <a:prstTxWarp prst="textNoShape">
              <a:avLst/>
            </a:prstTxWarp>
          </a:bodyPr>
          <a:lstStyle/>
          <a:p>
            <a:pPr algn="ctr"/>
            <a:r>
              <a:rPr lang="en-US"/>
              <a:t>Computer, </a:t>
            </a:r>
          </a:p>
          <a:p>
            <a:pPr algn="ctr"/>
            <a:r>
              <a:rPr lang="en-US"/>
              <a:t>clean the house!</a:t>
            </a:r>
          </a:p>
        </p:txBody>
      </p:sp>
      <p:sp>
        <p:nvSpPr>
          <p:cNvPr id="18440" name="AutoShape 25"/>
          <p:cNvSpPr>
            <a:spLocks noChangeArrowheads="1"/>
          </p:cNvSpPr>
          <p:nvPr>
            <p:custDataLst>
              <p:tags r:id="rId7"/>
            </p:custDataLst>
          </p:nvPr>
        </p:nvSpPr>
        <p:spPr bwMode="auto">
          <a:xfrm>
            <a:off x="1828800" y="4316413"/>
            <a:ext cx="1973262" cy="758825"/>
          </a:xfrm>
          <a:prstGeom prst="cloudCallout">
            <a:avLst>
              <a:gd name="adj1" fmla="val -45412"/>
              <a:gd name="adj2" fmla="val 75940"/>
            </a:avLst>
          </a:prstGeom>
          <a:noFill/>
          <a:ln w="25400">
            <a:solidFill>
              <a:schemeClr val="tx1"/>
            </a:solidFill>
            <a:round/>
            <a:headEnd/>
            <a:tailEnd/>
          </a:ln>
        </p:spPr>
        <p:txBody>
          <a:bodyPr>
            <a:prstTxWarp prst="textNoShape">
              <a:avLst/>
            </a:prstTxWarp>
          </a:bodyPr>
          <a:lstStyle/>
          <a:p>
            <a:pPr algn="ctr"/>
            <a:r>
              <a:rPr lang="en-US" sz="1400" dirty="0"/>
              <a:t>This one's got no chance…</a:t>
            </a:r>
          </a:p>
        </p:txBody>
      </p:sp>
      <p:sp>
        <p:nvSpPr>
          <p:cNvPr id="18441" name="AutoShape 26"/>
          <p:cNvSpPr>
            <a:spLocks noChangeArrowheads="1"/>
          </p:cNvSpPr>
          <p:nvPr>
            <p:custDataLst>
              <p:tags r:id="rId8"/>
            </p:custDataLst>
          </p:nvPr>
        </p:nvSpPr>
        <p:spPr bwMode="auto">
          <a:xfrm>
            <a:off x="4464050" y="1844675"/>
            <a:ext cx="1973262" cy="758825"/>
          </a:xfrm>
          <a:prstGeom prst="cloudCallout">
            <a:avLst>
              <a:gd name="adj1" fmla="val -50481"/>
              <a:gd name="adj2" fmla="val 152718"/>
            </a:avLst>
          </a:prstGeom>
          <a:noFill/>
          <a:ln w="25400">
            <a:solidFill>
              <a:schemeClr val="tx1"/>
            </a:solidFill>
            <a:round/>
            <a:headEnd/>
            <a:tailEnd/>
          </a:ln>
        </p:spPr>
        <p:txBody>
          <a:bodyPr>
            <a:prstTxWarp prst="textNoShape">
              <a:avLst/>
            </a:prstTxWarp>
          </a:bodyPr>
          <a:lstStyle/>
          <a:p>
            <a:pPr algn="ctr"/>
            <a:r>
              <a:rPr lang="en-US" sz="1400"/>
              <a:t>Um… OK…??</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6"/>
          <p:cNvSpPr>
            <a:spLocks noChangeArrowheads="1"/>
          </p:cNvSpPr>
          <p:nvPr>
            <p:custDataLst>
              <p:tags r:id="rId1"/>
            </p:custDataLst>
          </p:nvPr>
        </p:nvSpPr>
        <p:spPr bwMode="auto">
          <a:xfrm>
            <a:off x="990600" y="1230312"/>
            <a:ext cx="1973262" cy="2732088"/>
          </a:xfrm>
          <a:prstGeom prst="rect">
            <a:avLst/>
          </a:prstGeom>
          <a:solidFill>
            <a:srgbClr val="FFFF99"/>
          </a:solidFill>
          <a:ln w="25400">
            <a:solidFill>
              <a:srgbClr val="FF0000"/>
            </a:solidFill>
            <a:miter lim="800000"/>
            <a:headEnd/>
            <a:tailEnd/>
          </a:ln>
        </p:spPr>
        <p:txBody>
          <a:bodyPr wrap="none" anchor="ctr">
            <a:prstTxWarp prst="textNoShape">
              <a:avLst/>
            </a:prstTxWarp>
          </a:bodyPr>
          <a:lstStyle/>
          <a:p>
            <a:endParaRPr lang="en-US"/>
          </a:p>
        </p:txBody>
      </p:sp>
      <p:pic>
        <p:nvPicPr>
          <p:cNvPr id="30723" name="Picture 5" descr="MCj03707980000[1]"/>
          <p:cNvPicPr>
            <a:picLocks noChangeAspect="1" noChangeArrowheads="1"/>
          </p:cNvPicPr>
          <p:nvPr>
            <p:custDataLst>
              <p:tags r:id="rId2"/>
            </p:custDataLst>
          </p:nvPr>
        </p:nvPicPr>
        <p:blipFill>
          <a:blip r:embed="rId18"/>
          <a:srcRect/>
          <a:stretch>
            <a:fillRect/>
          </a:stretch>
        </p:blipFill>
        <p:spPr bwMode="auto">
          <a:xfrm>
            <a:off x="1157288" y="1455738"/>
            <a:ext cx="1712913" cy="1824038"/>
          </a:xfrm>
          <a:prstGeom prst="rect">
            <a:avLst/>
          </a:prstGeom>
          <a:noFill/>
          <a:ln w="9525">
            <a:noFill/>
            <a:miter lim="800000"/>
            <a:headEnd/>
            <a:tailEnd/>
          </a:ln>
        </p:spPr>
      </p:pic>
      <p:sp>
        <p:nvSpPr>
          <p:cNvPr id="30724" name="Text Box 6"/>
          <p:cNvSpPr txBox="1">
            <a:spLocks noChangeArrowheads="1"/>
          </p:cNvSpPr>
          <p:nvPr>
            <p:custDataLst>
              <p:tags r:id="rId3"/>
            </p:custDataLst>
          </p:nvPr>
        </p:nvSpPr>
        <p:spPr bwMode="auto">
          <a:xfrm>
            <a:off x="1611313" y="3276600"/>
            <a:ext cx="908050" cy="366713"/>
          </a:xfrm>
          <a:prstGeom prst="rect">
            <a:avLst/>
          </a:prstGeom>
          <a:noFill/>
          <a:ln w="25400">
            <a:noFill/>
            <a:miter lim="800000"/>
            <a:headEnd/>
            <a:tailEnd/>
          </a:ln>
        </p:spPr>
        <p:txBody>
          <a:bodyPr wrap="none">
            <a:prstTxWarp prst="textNoShape">
              <a:avLst/>
            </a:prstTxWarp>
            <a:spAutoFit/>
          </a:bodyPr>
          <a:lstStyle/>
          <a:p>
            <a:r>
              <a:rPr lang="en-US"/>
              <a:t>Search</a:t>
            </a:r>
          </a:p>
        </p:txBody>
      </p:sp>
      <p:sp>
        <p:nvSpPr>
          <p:cNvPr id="30725" name="Text Box 8"/>
          <p:cNvSpPr txBox="1">
            <a:spLocks noChangeArrowheads="1"/>
          </p:cNvSpPr>
          <p:nvPr>
            <p:custDataLst>
              <p:tags r:id="rId4"/>
            </p:custDataLst>
          </p:nvPr>
        </p:nvSpPr>
        <p:spPr bwMode="auto">
          <a:xfrm>
            <a:off x="4268788" y="2973388"/>
            <a:ext cx="2903537" cy="641350"/>
          </a:xfrm>
          <a:prstGeom prst="rect">
            <a:avLst/>
          </a:prstGeom>
          <a:noFill/>
          <a:ln w="25400">
            <a:noFill/>
            <a:miter lim="800000"/>
            <a:headEnd/>
            <a:tailEnd/>
          </a:ln>
        </p:spPr>
        <p:txBody>
          <a:bodyPr wrap="none">
            <a:prstTxWarp prst="textNoShape">
              <a:avLst/>
            </a:prstTxWarp>
            <a:spAutoFit/>
          </a:bodyPr>
          <a:lstStyle/>
          <a:p>
            <a:pPr algn="ctr"/>
            <a:r>
              <a:rPr lang="en-US"/>
              <a:t>Reasoning with knowledge</a:t>
            </a:r>
            <a:br>
              <a:rPr lang="en-US"/>
            </a:br>
            <a:r>
              <a:rPr lang="en-US"/>
              <a:t>and uncertainty</a:t>
            </a:r>
          </a:p>
        </p:txBody>
      </p:sp>
      <p:pic>
        <p:nvPicPr>
          <p:cNvPr id="30726" name="Picture 9"/>
          <p:cNvPicPr>
            <a:picLocks noChangeAspect="1" noChangeArrowheads="1"/>
          </p:cNvPicPr>
          <p:nvPr>
            <p:custDataLst>
              <p:tags r:id="rId5"/>
            </p:custDataLst>
          </p:nvPr>
        </p:nvPicPr>
        <p:blipFill>
          <a:blip r:embed="rId19"/>
          <a:srcRect/>
          <a:stretch>
            <a:fillRect/>
          </a:stretch>
        </p:blipFill>
        <p:spPr bwMode="auto">
          <a:xfrm>
            <a:off x="4799013" y="1455738"/>
            <a:ext cx="1774825" cy="1393825"/>
          </a:xfrm>
          <a:prstGeom prst="rect">
            <a:avLst/>
          </a:prstGeom>
          <a:noFill/>
          <a:ln w="25400">
            <a:noFill/>
            <a:miter lim="800000"/>
            <a:headEnd/>
            <a:tailEnd/>
          </a:ln>
        </p:spPr>
      </p:pic>
      <p:sp>
        <p:nvSpPr>
          <p:cNvPr id="30727" name="Rectangle 11"/>
          <p:cNvSpPr>
            <a:spLocks noGrp="1" noChangeArrowheads="1"/>
          </p:cNvSpPr>
          <p:nvPr>
            <p:ph type="title"/>
            <p:custDataLst>
              <p:tags r:id="rId6"/>
            </p:custDataLst>
          </p:nvPr>
        </p:nvSpPr>
        <p:spPr>
          <a:xfrm>
            <a:off x="457200" y="76200"/>
            <a:ext cx="8229600" cy="914400"/>
          </a:xfrm>
        </p:spPr>
        <p:txBody>
          <a:bodyPr/>
          <a:lstStyle/>
          <a:p>
            <a:pPr eaLnBrk="1" hangingPunct="1"/>
            <a:r>
              <a:rPr lang="en-US" dirty="0" smtClean="0"/>
              <a:t>Fundamental problem of AI</a:t>
            </a:r>
            <a:endParaRPr lang="en-US" dirty="0"/>
          </a:p>
        </p:txBody>
      </p:sp>
      <p:pic>
        <p:nvPicPr>
          <p:cNvPr id="30728" name="Picture 12" descr="MCj03342960000[1]"/>
          <p:cNvPicPr>
            <a:picLocks noChangeAspect="1" noChangeArrowheads="1"/>
          </p:cNvPicPr>
          <p:nvPr>
            <p:custDataLst>
              <p:tags r:id="rId7"/>
            </p:custDataLst>
          </p:nvPr>
        </p:nvPicPr>
        <p:blipFill>
          <a:blip r:embed="rId20"/>
          <a:srcRect/>
          <a:stretch>
            <a:fillRect/>
          </a:stretch>
        </p:blipFill>
        <p:spPr bwMode="auto">
          <a:xfrm>
            <a:off x="473075" y="4143375"/>
            <a:ext cx="1812925" cy="1495425"/>
          </a:xfrm>
          <a:prstGeom prst="rect">
            <a:avLst/>
          </a:prstGeom>
          <a:noFill/>
          <a:ln w="9525">
            <a:noFill/>
            <a:miter lim="800000"/>
            <a:headEnd/>
            <a:tailEnd/>
          </a:ln>
        </p:spPr>
      </p:pic>
      <p:pic>
        <p:nvPicPr>
          <p:cNvPr id="30729" name="Picture 13" descr="MCj02991330000[1]"/>
          <p:cNvPicPr>
            <a:picLocks noChangeAspect="1" noChangeArrowheads="1"/>
          </p:cNvPicPr>
          <p:nvPr>
            <p:custDataLst>
              <p:tags r:id="rId8"/>
            </p:custDataLst>
          </p:nvPr>
        </p:nvPicPr>
        <p:blipFill>
          <a:blip r:embed="rId21"/>
          <a:srcRect/>
          <a:stretch>
            <a:fillRect/>
          </a:stretch>
        </p:blipFill>
        <p:spPr bwMode="auto">
          <a:xfrm>
            <a:off x="7077075" y="3581400"/>
            <a:ext cx="1285875" cy="1809750"/>
          </a:xfrm>
          <a:prstGeom prst="rect">
            <a:avLst/>
          </a:prstGeom>
          <a:noFill/>
          <a:ln w="9525">
            <a:noFill/>
            <a:miter lim="800000"/>
            <a:headEnd/>
            <a:tailEnd/>
          </a:ln>
        </p:spPr>
      </p:pic>
      <p:sp>
        <p:nvSpPr>
          <p:cNvPr id="30730" name="Text Box 14"/>
          <p:cNvSpPr txBox="1">
            <a:spLocks noChangeArrowheads="1"/>
          </p:cNvSpPr>
          <p:nvPr>
            <p:custDataLst>
              <p:tags r:id="rId9"/>
            </p:custDataLst>
          </p:nvPr>
        </p:nvSpPr>
        <p:spPr bwMode="auto">
          <a:xfrm>
            <a:off x="542925" y="5705475"/>
            <a:ext cx="1747838" cy="641350"/>
          </a:xfrm>
          <a:prstGeom prst="rect">
            <a:avLst/>
          </a:prstGeom>
          <a:noFill/>
          <a:ln w="25400">
            <a:noFill/>
            <a:miter lim="800000"/>
            <a:headEnd/>
            <a:tailEnd/>
          </a:ln>
        </p:spPr>
        <p:txBody>
          <a:bodyPr wrap="none">
            <a:prstTxWarp prst="textNoShape">
              <a:avLst/>
            </a:prstTxWarp>
            <a:spAutoFit/>
          </a:bodyPr>
          <a:lstStyle/>
          <a:p>
            <a:pPr algn="ctr"/>
            <a:r>
              <a:rPr lang="en-US"/>
              <a:t>Reasoning with</a:t>
            </a:r>
            <a:br>
              <a:rPr lang="en-US"/>
            </a:br>
            <a:r>
              <a:rPr lang="en-US"/>
              <a:t>Utility</a:t>
            </a:r>
          </a:p>
        </p:txBody>
      </p:sp>
      <p:sp>
        <p:nvSpPr>
          <p:cNvPr id="30731" name="Text Box 15"/>
          <p:cNvSpPr txBox="1">
            <a:spLocks noChangeArrowheads="1"/>
          </p:cNvSpPr>
          <p:nvPr>
            <p:custDataLst>
              <p:tags r:id="rId10"/>
            </p:custDataLst>
          </p:nvPr>
        </p:nvSpPr>
        <p:spPr bwMode="auto">
          <a:xfrm>
            <a:off x="7254875" y="5554663"/>
            <a:ext cx="1073150" cy="366712"/>
          </a:xfrm>
          <a:prstGeom prst="rect">
            <a:avLst/>
          </a:prstGeom>
          <a:noFill/>
          <a:ln w="25400">
            <a:noFill/>
            <a:miter lim="800000"/>
            <a:headEnd/>
            <a:tailEnd/>
          </a:ln>
        </p:spPr>
        <p:txBody>
          <a:bodyPr wrap="none">
            <a:prstTxWarp prst="textNoShape">
              <a:avLst/>
            </a:prstTxWarp>
            <a:spAutoFit/>
          </a:bodyPr>
          <a:lstStyle/>
          <a:p>
            <a:pPr algn="ctr"/>
            <a:r>
              <a:rPr lang="en-US"/>
              <a:t>Learning</a:t>
            </a:r>
          </a:p>
        </p:txBody>
      </p:sp>
      <p:sp>
        <p:nvSpPr>
          <p:cNvPr id="30732" name="Rectangle 17"/>
          <p:cNvSpPr>
            <a:spLocks noChangeArrowheads="1"/>
          </p:cNvSpPr>
          <p:nvPr>
            <p:custDataLst>
              <p:tags r:id="rId11"/>
            </p:custDataLst>
          </p:nvPr>
        </p:nvSpPr>
        <p:spPr bwMode="auto">
          <a:xfrm>
            <a:off x="3205164" y="4563070"/>
            <a:ext cx="2662236" cy="1200328"/>
          </a:xfrm>
          <a:prstGeom prst="rect">
            <a:avLst/>
          </a:prstGeom>
          <a:noFill/>
          <a:ln w="25400">
            <a:solidFill>
              <a:schemeClr val="tx1"/>
            </a:solidFill>
            <a:miter lim="800000"/>
            <a:headEnd/>
            <a:tailEnd/>
          </a:ln>
        </p:spPr>
        <p:txBody>
          <a:bodyPr wrap="square">
            <a:prstTxWarp prst="textNoShape">
              <a:avLst/>
            </a:prstTxWarp>
            <a:spAutoFit/>
          </a:bodyPr>
          <a:lstStyle/>
          <a:p>
            <a:pPr algn="ctr"/>
            <a:r>
              <a:rPr lang="en-US" sz="2400" dirty="0" smtClean="0">
                <a:solidFill>
                  <a:srgbClr val="FF0000"/>
                </a:solidFill>
              </a:rPr>
              <a:t>Many different ways of making an agent </a:t>
            </a:r>
            <a:r>
              <a:rPr lang="en-US" sz="2400" dirty="0">
                <a:solidFill>
                  <a:srgbClr val="FF0000"/>
                </a:solidFill>
              </a:rPr>
              <a:t> </a:t>
            </a:r>
            <a:r>
              <a:rPr lang="en-US" sz="2400" dirty="0" smtClean="0">
                <a:solidFill>
                  <a:srgbClr val="FF0000"/>
                </a:solidFill>
              </a:rPr>
              <a:t>intelligent</a:t>
            </a:r>
            <a:endParaRPr lang="en-US" sz="2400" dirty="0">
              <a:solidFill>
                <a:srgbClr val="FF0000"/>
              </a:solidFill>
            </a:endParaRPr>
          </a:p>
        </p:txBody>
      </p:sp>
      <p:sp>
        <p:nvSpPr>
          <p:cNvPr id="30733" name="Line 18"/>
          <p:cNvSpPr>
            <a:spLocks noChangeShapeType="1"/>
          </p:cNvSpPr>
          <p:nvPr>
            <p:custDataLst>
              <p:tags r:id="rId12"/>
            </p:custDataLst>
          </p:nvPr>
        </p:nvSpPr>
        <p:spPr bwMode="auto">
          <a:xfrm flipH="1" flipV="1">
            <a:off x="3205163" y="3808413"/>
            <a:ext cx="684212" cy="531812"/>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30734" name="Line 19"/>
          <p:cNvSpPr>
            <a:spLocks noChangeShapeType="1"/>
          </p:cNvSpPr>
          <p:nvPr>
            <p:custDataLst>
              <p:tags r:id="rId13"/>
            </p:custDataLst>
          </p:nvPr>
        </p:nvSpPr>
        <p:spPr bwMode="auto">
          <a:xfrm flipV="1">
            <a:off x="4875213" y="3808413"/>
            <a:ext cx="379412" cy="606425"/>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30735" name="Line 20"/>
          <p:cNvSpPr>
            <a:spLocks noChangeShapeType="1"/>
          </p:cNvSpPr>
          <p:nvPr>
            <p:custDataLst>
              <p:tags r:id="rId14"/>
            </p:custDataLst>
          </p:nvPr>
        </p:nvSpPr>
        <p:spPr bwMode="auto">
          <a:xfrm>
            <a:off x="6165850" y="5099050"/>
            <a:ext cx="835025"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30736" name="Line 21"/>
          <p:cNvSpPr>
            <a:spLocks noChangeShapeType="1"/>
          </p:cNvSpPr>
          <p:nvPr>
            <p:custDataLst>
              <p:tags r:id="rId15"/>
            </p:custDataLst>
          </p:nvPr>
        </p:nvSpPr>
        <p:spPr bwMode="auto">
          <a:xfrm flipH="1">
            <a:off x="2446338" y="5099050"/>
            <a:ext cx="758825"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search</a:t>
            </a:r>
            <a:endParaRPr lang="en-US" dirty="0"/>
          </a:p>
        </p:txBody>
      </p:sp>
      <p:sp>
        <p:nvSpPr>
          <p:cNvPr id="3" name="Content Placeholder 2"/>
          <p:cNvSpPr>
            <a:spLocks noGrp="1"/>
          </p:cNvSpPr>
          <p:nvPr>
            <p:ph sz="quarter" idx="1"/>
          </p:nvPr>
        </p:nvSpPr>
        <p:spPr>
          <a:xfrm>
            <a:off x="457200" y="1219200"/>
            <a:ext cx="8229600" cy="4724400"/>
          </a:xfrm>
        </p:spPr>
        <p:txBody>
          <a:bodyPr/>
          <a:lstStyle/>
          <a:p>
            <a:r>
              <a:rPr lang="en-US" dirty="0" smtClean="0"/>
              <a:t>Brute force approach</a:t>
            </a:r>
          </a:p>
          <a:p>
            <a:r>
              <a:rPr lang="en-US" dirty="0" smtClean="0"/>
              <a:t>Very unlikely how humans do it</a:t>
            </a:r>
          </a:p>
          <a:p>
            <a:endParaRPr lang="en-US" dirty="0" smtClean="0"/>
          </a:p>
          <a:p>
            <a:endParaRPr lang="en-US" dirty="0" smtClean="0"/>
          </a:p>
          <a:p>
            <a:endParaRPr lang="en-US" dirty="0" smtClean="0"/>
          </a:p>
          <a:p>
            <a:endParaRPr lang="en-US" dirty="0" smtClean="0"/>
          </a:p>
          <a:p>
            <a:endParaRPr lang="en-US" dirty="0" smtClean="0"/>
          </a:p>
          <a:p>
            <a:r>
              <a:rPr lang="en-US" dirty="0" smtClean="0"/>
              <a:t>Enumerate out possibilities in a reasonable order</a:t>
            </a:r>
          </a:p>
        </p:txBody>
      </p:sp>
      <p:graphicFrame>
        <p:nvGraphicFramePr>
          <p:cNvPr id="4" name="Group 37"/>
          <p:cNvGraphicFramePr>
            <a:graphicFrameLocks noGrp="1"/>
          </p:cNvGraphicFramePr>
          <p:nvPr/>
        </p:nvGraphicFramePr>
        <p:xfrm>
          <a:off x="2438400" y="2476500"/>
          <a:ext cx="3657600" cy="1714500"/>
        </p:xfrm>
        <a:graphic>
          <a:graphicData uri="http://schemas.openxmlformats.org/drawingml/2006/table">
            <a:tbl>
              <a:tblPr/>
              <a:tblGrid>
                <a:gridCol w="1828800"/>
                <a:gridCol w="1828800"/>
              </a:tblGrid>
              <a:tr h="857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0000"/>
                          </a:solidFill>
                          <a:effectLst/>
                          <a:latin typeface="Arial" charset="0"/>
                          <a:ea typeface="Arial" charset="0"/>
                          <a:cs typeface="Arial" charset="0"/>
                        </a:rPr>
                        <a:t>Think like a human</a:t>
                      </a:r>
                      <a:r>
                        <a:rPr kumimoji="0" lang="en-US" sz="1200" b="0" i="0" u="none" strike="noStrike" cap="none" normalizeH="0" baseline="0">
                          <a:ln>
                            <a:noFill/>
                          </a:ln>
                          <a:solidFill>
                            <a:schemeClr val="tx1"/>
                          </a:solidFill>
                          <a:effectLst/>
                          <a:latin typeface="Arial" charset="0"/>
                          <a:ea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Arial" charset="0"/>
                          <a:cs typeface="Arial" charset="0"/>
                        </a:rPr>
                        <a:t>Cognitive Modeling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ea typeface="Arial" charset="0"/>
                          <a:cs typeface="Arial" charset="0"/>
                        </a:rPr>
                        <a:t>Think rationally</a:t>
                      </a:r>
                      <a:endParaRPr kumimoji="0" lang="en-US" sz="1200" b="0" i="0" u="none" strike="noStrike" cap="none" normalizeH="0" baseline="0" dirty="0">
                        <a:ln>
                          <a:noFill/>
                        </a:ln>
                        <a:solidFill>
                          <a:schemeClr val="tx1"/>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ea typeface="Arial" charset="0"/>
                          <a:cs typeface="Arial" charset="0"/>
                        </a:rPr>
                        <a:t>Logic-based Systems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0000"/>
                          </a:solidFill>
                          <a:effectLst/>
                          <a:latin typeface="Arial" charset="0"/>
                          <a:ea typeface="Arial" charset="0"/>
                          <a:cs typeface="Arial" charset="0"/>
                        </a:rPr>
                        <a:t>Act like a human</a:t>
                      </a:r>
                      <a:br>
                        <a:rPr kumimoji="0" lang="en-US" sz="1400" b="1" i="0" u="none" strike="noStrike" cap="none" normalizeH="0" baseline="0">
                          <a:ln>
                            <a:noFill/>
                          </a:ln>
                          <a:solidFill>
                            <a:srgbClr val="FF0000"/>
                          </a:solidFill>
                          <a:effectLst/>
                          <a:latin typeface="Arial" charset="0"/>
                          <a:ea typeface="Arial" charset="0"/>
                          <a:cs typeface="Arial" charset="0"/>
                        </a:rPr>
                      </a:br>
                      <a:r>
                        <a:rPr kumimoji="0" lang="en-US" sz="1200" b="0" i="0" u="none" strike="noStrike" cap="none" normalizeH="0" baseline="0">
                          <a:ln>
                            <a:noFill/>
                          </a:ln>
                          <a:solidFill>
                            <a:schemeClr val="tx1"/>
                          </a:solidFill>
                          <a:effectLst/>
                          <a:latin typeface="Arial" charset="0"/>
                          <a:ea typeface="Arial" charset="0"/>
                          <a:cs typeface="Arial" charset="0"/>
                        </a:rPr>
                        <a:t>Turing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ea typeface="Arial" charset="0"/>
                          <a:cs typeface="Arial" charset="0"/>
                        </a:rPr>
                        <a:t>Act rationally</a:t>
                      </a:r>
                      <a:endParaRPr kumimoji="0" lang="en-US" sz="1200" b="0" i="0" u="none" strike="noStrike" cap="none" normalizeH="0" baseline="0" dirty="0">
                        <a:ln>
                          <a:noFill/>
                        </a:ln>
                        <a:solidFill>
                          <a:schemeClr val="tx1"/>
                        </a:solidFill>
                        <a:effectLst/>
                        <a:latin typeface="Arial" charset="0"/>
                        <a:ea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ea typeface="Arial" charset="0"/>
                          <a:cs typeface="Arial" charset="0"/>
                        </a:rPr>
                        <a:t>Rational Agents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Oval 4"/>
          <p:cNvSpPr/>
          <p:nvPr/>
        </p:nvSpPr>
        <p:spPr>
          <a:xfrm>
            <a:off x="4267200" y="2438400"/>
            <a:ext cx="1828800" cy="1866900"/>
          </a:xfrm>
          <a:prstGeom prst="ellipse">
            <a:avLst/>
          </a:prstGeom>
          <a:noFill/>
          <a:ln w="28575"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“agent”?</a:t>
            </a:r>
            <a:endParaRPr lang="en-US" dirty="0"/>
          </a:p>
        </p:txBody>
      </p:sp>
      <p:sp>
        <p:nvSpPr>
          <p:cNvPr id="3" name="Content Placeholder 2"/>
          <p:cNvSpPr>
            <a:spLocks noGrp="1"/>
          </p:cNvSpPr>
          <p:nvPr>
            <p:ph sz="quarter" idx="1"/>
          </p:nvPr>
        </p:nvSpPr>
        <p:spPr>
          <a:xfrm>
            <a:off x="457200" y="2819400"/>
            <a:ext cx="8229600" cy="3794760"/>
          </a:xfrm>
        </p:spPr>
        <p:txBody>
          <a:bodyPr>
            <a:normAutofit/>
          </a:bodyPr>
          <a:lstStyle/>
          <a:p>
            <a:r>
              <a:rPr lang="en-US" dirty="0" smtClean="0">
                <a:latin typeface="Times New Roman" charset="0"/>
                <a:ea typeface="Arial" charset="0"/>
                <a:cs typeface="Arial" charset="0"/>
              </a:rPr>
              <a:t>Human agent</a:t>
            </a:r>
          </a:p>
          <a:p>
            <a:pPr lvl="1"/>
            <a:r>
              <a:rPr lang="en-US" dirty="0" smtClean="0">
                <a:latin typeface="Times New Roman" charset="0"/>
                <a:ea typeface="Arial" charset="0"/>
                <a:cs typeface="Arial" charset="0"/>
              </a:rPr>
              <a:t>sensors = eyes, ears, etc</a:t>
            </a:r>
          </a:p>
          <a:p>
            <a:pPr lvl="1"/>
            <a:r>
              <a:rPr lang="en-US" dirty="0" smtClean="0">
                <a:latin typeface="Times New Roman" charset="0"/>
                <a:ea typeface="Arial" charset="0"/>
                <a:cs typeface="Arial" charset="0"/>
              </a:rPr>
              <a:t>actuators = hands, legs, mouth, etc</a:t>
            </a:r>
          </a:p>
          <a:p>
            <a:r>
              <a:rPr lang="en-US" dirty="0" smtClean="0">
                <a:latin typeface="Times New Roman" charset="0"/>
                <a:ea typeface="Arial" charset="0"/>
                <a:cs typeface="Arial" charset="0"/>
              </a:rPr>
              <a:t>Software agent</a:t>
            </a:r>
          </a:p>
          <a:p>
            <a:pPr lvl="1"/>
            <a:r>
              <a:rPr lang="en-US" dirty="0" smtClean="0">
                <a:latin typeface="Times New Roman" charset="0"/>
                <a:ea typeface="Arial" charset="0"/>
                <a:cs typeface="Arial" charset="0"/>
              </a:rPr>
              <a:t>sensors = any input devices - keyboard gives it keystrokes, commands over the network, files give it text or data</a:t>
            </a:r>
          </a:p>
          <a:p>
            <a:pPr lvl="1"/>
            <a:r>
              <a:rPr lang="en-US" dirty="0" smtClean="0">
                <a:latin typeface="Times New Roman" charset="0"/>
                <a:ea typeface="Arial" charset="0"/>
                <a:cs typeface="Arial" charset="0"/>
              </a:rPr>
              <a:t>actuators = any output devices - using the screen to display things, pass things over the network, write things to files, etc</a:t>
            </a:r>
          </a:p>
        </p:txBody>
      </p:sp>
      <p:sp>
        <p:nvSpPr>
          <p:cNvPr id="4" name="Rectangle 3"/>
          <p:cNvSpPr/>
          <p:nvPr/>
        </p:nvSpPr>
        <p:spPr>
          <a:xfrm>
            <a:off x="762000" y="1219200"/>
            <a:ext cx="7239000" cy="1200328"/>
          </a:xfrm>
          <a:prstGeom prst="rect">
            <a:avLst/>
          </a:prstGeom>
        </p:spPr>
        <p:txBody>
          <a:bodyPr wrap="square">
            <a:spAutoFit/>
          </a:bodyPr>
          <a:lstStyle/>
          <a:p>
            <a:r>
              <a:rPr lang="en-US" sz="2400" dirty="0" smtClean="0">
                <a:latin typeface="Times New Roman" charset="0"/>
                <a:ea typeface="Arial" charset="0"/>
                <a:cs typeface="Arial" charset="0"/>
              </a:rPr>
              <a:t>“anything that can be viewed as perceiving its environment through sensors and acting upon that environment through actuators”</a:t>
            </a:r>
          </a:p>
        </p:txBody>
      </p:sp>
      <p:pic>
        <p:nvPicPr>
          <p:cNvPr id="5" name="Picture 4"/>
          <p:cNvPicPr>
            <a:picLocks noChangeAspect="1"/>
          </p:cNvPicPr>
          <p:nvPr/>
        </p:nvPicPr>
        <p:blipFill>
          <a:blip r:embed="rId2"/>
          <a:stretch>
            <a:fillRect/>
          </a:stretch>
        </p:blipFill>
        <p:spPr>
          <a:xfrm>
            <a:off x="7924800" y="76200"/>
            <a:ext cx="1130300" cy="16129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784</TotalTime>
  <Words>1155</Words>
  <Application>Microsoft Macintosh PowerPoint</Application>
  <PresentationFormat>On-screen Show (4:3)</PresentationFormat>
  <Paragraphs>219</Paragraphs>
  <Slides>35</Slides>
  <Notes>20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Origin</vt:lpstr>
      <vt:lpstr>PowerPoint Presentation</vt:lpstr>
      <vt:lpstr>Uninformed Search</vt:lpstr>
      <vt:lpstr>Administrative</vt:lpstr>
      <vt:lpstr>AI is a huge field</vt:lpstr>
      <vt:lpstr>How do we measure success?</vt:lpstr>
      <vt:lpstr>How do we make a computer "smart?"</vt:lpstr>
      <vt:lpstr>Fundamental problem of AI</vt:lpstr>
      <vt:lpstr>Today: search</vt:lpstr>
      <vt:lpstr>What is an “agent”?</vt:lpstr>
      <vt:lpstr>search agents</vt:lpstr>
      <vt:lpstr>Formulating the problem:</vt:lpstr>
      <vt:lpstr>Formulating the problem:</vt:lpstr>
      <vt:lpstr>Let’s start with our vacuum cleaner example</vt:lpstr>
      <vt:lpstr>Let’s start with our vacuum cleaner example</vt:lpstr>
      <vt:lpstr>Vacuum world</vt:lpstr>
      <vt:lpstr>Vacuum world</vt:lpstr>
      <vt:lpstr>Vacuum world</vt:lpstr>
      <vt:lpstr>Vacuum world</vt:lpstr>
      <vt:lpstr>Vacuum world: state space/transition model</vt:lpstr>
      <vt:lpstr>Problem characteristics</vt:lpstr>
      <vt:lpstr>Problem characteristics</vt:lpstr>
      <vt:lpstr>Example: vacuum world</vt:lpstr>
      <vt:lpstr>Example: vacuum world</vt:lpstr>
      <vt:lpstr>Example: Vacuum world</vt:lpstr>
      <vt:lpstr>Vacuum world</vt:lpstr>
      <vt:lpstr>Another problem: 8-Puzzle</vt:lpstr>
      <vt:lpstr>8-puzzle</vt:lpstr>
      <vt:lpstr>8-puzzle</vt:lpstr>
      <vt:lpstr>The 8-Queens Problem </vt:lpstr>
      <vt:lpstr>Missionaries and Cannibals</vt:lpstr>
      <vt:lpstr>Cryptarithmetic</vt:lpstr>
      <vt:lpstr>Remove 5 Sticks</vt:lpstr>
      <vt:lpstr>Water Jug Problem</vt:lpstr>
      <vt:lpstr>Some real-world problems</vt:lpstr>
      <vt:lpstr>Search algorithms</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Kauchak</dc:creator>
  <cp:lastModifiedBy>David Kauchak</cp:lastModifiedBy>
  <cp:revision>168</cp:revision>
  <cp:lastPrinted>2011-11-15T18:41:32Z</cp:lastPrinted>
  <dcterms:created xsi:type="dcterms:W3CDTF">2010-09-06T21:32:53Z</dcterms:created>
  <dcterms:modified xsi:type="dcterms:W3CDTF">2011-11-15T18:41:37Z</dcterms:modified>
</cp:coreProperties>
</file>