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5"/>
  </p:notesMasterIdLst>
  <p:sldIdLst>
    <p:sldId id="831" r:id="rId2"/>
    <p:sldId id="256" r:id="rId3"/>
    <p:sldId id="356" r:id="rId4"/>
    <p:sldId id="830" r:id="rId5"/>
    <p:sldId id="846" r:id="rId6"/>
    <p:sldId id="847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843" r:id="rId16"/>
    <p:sldId id="833" r:id="rId17"/>
    <p:sldId id="832" r:id="rId18"/>
    <p:sldId id="844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5" r:id="rId29"/>
    <p:sldId id="750" r:id="rId30"/>
    <p:sldId id="765" r:id="rId31"/>
    <p:sldId id="766" r:id="rId32"/>
    <p:sldId id="767" r:id="rId33"/>
    <p:sldId id="769" r:id="rId34"/>
    <p:sldId id="770" r:id="rId35"/>
    <p:sldId id="771" r:id="rId36"/>
    <p:sldId id="772" r:id="rId37"/>
    <p:sldId id="773" r:id="rId38"/>
    <p:sldId id="774" r:id="rId39"/>
    <p:sldId id="776" r:id="rId40"/>
    <p:sldId id="777" r:id="rId41"/>
    <p:sldId id="779" r:id="rId42"/>
    <p:sldId id="781" r:id="rId43"/>
    <p:sldId id="780" r:id="rId44"/>
    <p:sldId id="782" r:id="rId45"/>
    <p:sldId id="792" r:id="rId46"/>
    <p:sldId id="793" r:id="rId47"/>
    <p:sldId id="795" r:id="rId48"/>
    <p:sldId id="783" r:id="rId49"/>
    <p:sldId id="784" r:id="rId50"/>
    <p:sldId id="785" r:id="rId51"/>
    <p:sldId id="796" r:id="rId52"/>
    <p:sldId id="788" r:id="rId53"/>
    <p:sldId id="797" r:id="rId54"/>
    <p:sldId id="789" r:id="rId55"/>
    <p:sldId id="790" r:id="rId56"/>
    <p:sldId id="799" r:id="rId57"/>
    <p:sldId id="800" r:id="rId58"/>
    <p:sldId id="801" r:id="rId59"/>
    <p:sldId id="802" r:id="rId60"/>
    <p:sldId id="810" r:id="rId61"/>
    <p:sldId id="811" r:id="rId62"/>
    <p:sldId id="817" r:id="rId63"/>
    <p:sldId id="803" r:id="rId64"/>
    <p:sldId id="804" r:id="rId65"/>
    <p:sldId id="807" r:id="rId66"/>
    <p:sldId id="806" r:id="rId67"/>
    <p:sldId id="809" r:id="rId68"/>
    <p:sldId id="812" r:id="rId69"/>
    <p:sldId id="813" r:id="rId70"/>
    <p:sldId id="819" r:id="rId71"/>
    <p:sldId id="848" r:id="rId72"/>
    <p:sldId id="820" r:id="rId73"/>
    <p:sldId id="821" r:id="rId74"/>
    <p:sldId id="822" r:id="rId75"/>
    <p:sldId id="823" r:id="rId76"/>
    <p:sldId id="824" r:id="rId77"/>
    <p:sldId id="825" r:id="rId78"/>
    <p:sldId id="818" r:id="rId79"/>
    <p:sldId id="660" r:id="rId80"/>
    <p:sldId id="829" r:id="rId81"/>
    <p:sldId id="827" r:id="rId82"/>
    <p:sldId id="828" r:id="rId83"/>
    <p:sldId id="661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85057" autoAdjust="0"/>
  </p:normalViewPr>
  <p:slideViewPr>
    <p:cSldViewPr snapToObjects="1">
      <p:cViewPr varScale="1">
        <p:scale>
          <a:sx n="79" d="100"/>
          <a:sy n="7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besides being a complex problem, there’s a lot of data! (which is a good thing and a bad thing)</a:t>
            </a:r>
          </a:p>
          <a:p>
            <a:pPr>
              <a:buFontTx/>
              <a:buChar char="-"/>
            </a:pPr>
            <a:r>
              <a:rPr lang="en-US" baseline="0" dirty="0" smtClean="0"/>
              <a:t> some people may say… outsource it (India, the Philippines, etc.).  And there are frameworks, like mechanical Turk</a:t>
            </a:r>
          </a:p>
          <a:p>
            <a:pPr>
              <a:buFontTx/>
              <a:buChar char="-"/>
            </a:pPr>
            <a:r>
              <a:rPr lang="en-US" dirty="0" smtClean="0"/>
              <a:t> world population: ~7M</a:t>
            </a:r>
          </a:p>
          <a:p>
            <a:pPr>
              <a:buFontTx/>
              <a:buChar char="-"/>
            </a:pPr>
            <a:r>
              <a:rPr lang="en-US" dirty="0" smtClean="0"/>
              <a:t> let’s say you had a simple task to perform on each web page</a:t>
            </a:r>
            <a:r>
              <a:rPr lang="en-US" baseline="0" dirty="0" smtClean="0"/>
              <a:t> that only took 10 seconds to do.  If every single person in the world worked on this non-stop, they would have to work for 20 days straight.</a:t>
            </a:r>
          </a:p>
          <a:p>
            <a:pPr>
              <a:buFontTx/>
              <a:buChar char="-"/>
            </a:pPr>
            <a:r>
              <a:rPr lang="en-US" baseline="0" dirty="0" smtClean="0"/>
              <a:t> what if it’s a task like translating the page or finding information that requires specialization?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532C0-6FC8-3146-AC0C-12B0A224030F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532C0-6FC8-3146-AC0C-12B0A224030F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27C2C-3ABB-5448-BB10-EAA14C227C71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web pages are just the beginning…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other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725EEE2-2C17-E948-9879-AB05B7E50998}" type="slidenum">
              <a:rPr lang="en-US" b="1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52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5D534-0C1A-6D4D-A279-5A17D0E27CA9}" type="slidenum">
              <a:rPr lang="en-US"/>
              <a:pPr/>
              <a:t>54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55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E8F9183-BC0C-5544-8E17-92509B64F7F0}" type="slidenum">
              <a:rPr lang="en-US" sz="1200">
                <a:latin typeface="Times New Roman" charset="0"/>
              </a:rPr>
              <a:pPr algn="r"/>
              <a:t>62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532C0-6FC8-3146-AC0C-12B0A224030F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dc.upenn.edu/Catalog/byType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48416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=OR_-Y-</a:t>
            </a:r>
            <a:r>
              <a:rPr lang="en-US" dirty="0" err="1" smtClean="0"/>
              <a:t>eIlQo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159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Linguistic Data Consortium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hlinkClick r:id="rId2"/>
              </a:rPr>
              <a:t>http://www.ldc.upenn.edu/Catalog/byType.jsp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Dictionaries </a:t>
            </a:r>
          </a:p>
          <a:p>
            <a:pPr lvl="1"/>
            <a:r>
              <a:rPr lang="en-US" dirty="0" err="1" smtClean="0"/>
              <a:t>WordNet</a:t>
            </a:r>
            <a:r>
              <a:rPr lang="en-US" dirty="0" smtClean="0"/>
              <a:t> – 206K English words</a:t>
            </a:r>
          </a:p>
          <a:p>
            <a:pPr lvl="1"/>
            <a:r>
              <a:rPr lang="en-US" dirty="0" smtClean="0"/>
              <a:t>CELEX2 – 365K German words</a:t>
            </a:r>
          </a:p>
          <a:p>
            <a:r>
              <a:rPr lang="en-US" dirty="0" smtClean="0"/>
              <a:t>Monolingual text</a:t>
            </a:r>
          </a:p>
          <a:p>
            <a:pPr lvl="1"/>
            <a:r>
              <a:rPr lang="en-US" dirty="0" err="1" smtClean="0"/>
              <a:t>Gigaword</a:t>
            </a:r>
            <a:r>
              <a:rPr lang="en-US" dirty="0" smtClean="0"/>
              <a:t> corpus</a:t>
            </a:r>
          </a:p>
          <a:p>
            <a:pPr lvl="2"/>
            <a:r>
              <a:rPr lang="en-US" dirty="0" smtClean="0"/>
              <a:t>4M documents (mostly news articles)</a:t>
            </a:r>
          </a:p>
          <a:p>
            <a:pPr lvl="2"/>
            <a:r>
              <a:rPr lang="en-US" dirty="0" smtClean="0"/>
              <a:t>1.7 trillion words</a:t>
            </a:r>
          </a:p>
          <a:p>
            <a:pPr lvl="2"/>
            <a:r>
              <a:rPr lang="en-US" dirty="0" smtClean="0"/>
              <a:t>11GB of data (4GB compressed)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Monolingual text continued</a:t>
            </a:r>
          </a:p>
          <a:p>
            <a:pPr lvl="1"/>
            <a:r>
              <a:rPr lang="en-US" dirty="0" smtClean="0"/>
              <a:t>Enron e-mails</a:t>
            </a:r>
          </a:p>
          <a:p>
            <a:pPr lvl="2"/>
            <a:r>
              <a:rPr lang="en-US" dirty="0" smtClean="0"/>
              <a:t>517K e-mails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err="1" smtClean="0"/>
              <a:t>Chatroom</a:t>
            </a:r>
            <a:endParaRPr lang="en-US" dirty="0" smtClean="0"/>
          </a:p>
          <a:p>
            <a:pPr lvl="1"/>
            <a:r>
              <a:rPr lang="en-US" dirty="0" smtClean="0"/>
              <a:t>Many non-English resources</a:t>
            </a:r>
          </a:p>
          <a:p>
            <a:r>
              <a:rPr lang="en-US" dirty="0" smtClean="0"/>
              <a:t>Parallel data</a:t>
            </a:r>
          </a:p>
          <a:p>
            <a:pPr lvl="1"/>
            <a:r>
              <a:rPr lang="en-US" dirty="0" smtClean="0"/>
              <a:t>~10M sentences of Chinese-English and Arabic-English</a:t>
            </a:r>
          </a:p>
          <a:p>
            <a:pPr lvl="1"/>
            <a:r>
              <a:rPr lang="en-US" dirty="0" err="1" smtClean="0"/>
              <a:t>Europarl</a:t>
            </a:r>
            <a:endParaRPr lang="en-US" dirty="0" smtClean="0"/>
          </a:p>
          <a:p>
            <a:pPr lvl="2"/>
            <a:r>
              <a:rPr lang="en-US" dirty="0" smtClean="0"/>
              <a:t>~1.5M sentences English with 10 different languages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Annotated</a:t>
            </a:r>
          </a:p>
          <a:p>
            <a:pPr lvl="1"/>
            <a:r>
              <a:rPr lang="en-US" dirty="0" smtClean="0"/>
              <a:t>Brown Corpus</a:t>
            </a:r>
          </a:p>
          <a:p>
            <a:pPr lvl="2"/>
            <a:r>
              <a:rPr lang="en-US" dirty="0" smtClean="0"/>
              <a:t>1M words with part of speech tag</a:t>
            </a:r>
          </a:p>
          <a:p>
            <a:pPr lvl="1"/>
            <a:r>
              <a:rPr lang="en-US" dirty="0" smtClean="0"/>
              <a:t>Penn Treebank</a:t>
            </a:r>
          </a:p>
          <a:p>
            <a:pPr lvl="2"/>
            <a:r>
              <a:rPr lang="en-US" dirty="0" smtClean="0"/>
              <a:t>1M words with full parse trees annotated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Treebanks</a:t>
            </a:r>
            <a:endParaRPr lang="en-US" dirty="0" smtClean="0"/>
          </a:p>
          <a:p>
            <a:pPr lvl="2"/>
            <a:r>
              <a:rPr lang="en-US" dirty="0" smtClean="0"/>
              <a:t>Treebank refers to a corpus annotated with trees (usually syntactic)</a:t>
            </a:r>
          </a:p>
          <a:p>
            <a:pPr lvl="2"/>
            <a:r>
              <a:rPr lang="en-US" dirty="0" smtClean="0"/>
              <a:t>Chinese: 51K sentences</a:t>
            </a:r>
          </a:p>
          <a:p>
            <a:pPr lvl="2"/>
            <a:r>
              <a:rPr lang="en-US" dirty="0" smtClean="0"/>
              <a:t>Arabic: 145K words</a:t>
            </a:r>
          </a:p>
          <a:p>
            <a:pPr lvl="2"/>
            <a:r>
              <a:rPr lang="en-US" dirty="0" smtClean="0"/>
              <a:t>many other languages…</a:t>
            </a:r>
          </a:p>
          <a:p>
            <a:pPr lvl="2"/>
            <a:r>
              <a:rPr lang="en-US" dirty="0" smtClean="0"/>
              <a:t>BLIPP: 300M words (automatically annotated)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others…</a:t>
            </a:r>
          </a:p>
          <a:p>
            <a:pPr lvl="1"/>
            <a:r>
              <a:rPr lang="en-US" dirty="0" smtClean="0"/>
              <a:t>Spam and other text classification</a:t>
            </a:r>
          </a:p>
          <a:p>
            <a:pPr lvl="1"/>
            <a:r>
              <a:rPr lang="en-US" dirty="0" smtClean="0"/>
              <a:t>Google n-grams</a:t>
            </a:r>
          </a:p>
          <a:p>
            <a:pPr lvl="2"/>
            <a:r>
              <a:rPr lang="en-US" dirty="0" smtClean="0"/>
              <a:t>2006 (24GB compressed!)</a:t>
            </a:r>
          </a:p>
          <a:p>
            <a:pPr lvl="2"/>
            <a:r>
              <a:rPr lang="en-US" dirty="0" smtClean="0"/>
              <a:t>13M unigrams</a:t>
            </a:r>
          </a:p>
          <a:p>
            <a:pPr lvl="2"/>
            <a:r>
              <a:rPr lang="en-US" dirty="0" smtClean="0"/>
              <a:t>300M bigrams</a:t>
            </a:r>
          </a:p>
          <a:p>
            <a:pPr lvl="2"/>
            <a:r>
              <a:rPr lang="en-US" dirty="0" smtClean="0"/>
              <a:t>~1B 3,4 and 5-grams</a:t>
            </a:r>
          </a:p>
          <a:p>
            <a:pPr lvl="1"/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Video (with transcripts)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4" name="Picture 9" descr="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818" y="4953000"/>
            <a:ext cx="2333625" cy="1371600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29200" y="4507468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e-mail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400800"/>
            <a:ext cx="283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247 billion </a:t>
            </a:r>
            <a:r>
              <a:rPr lang="en-US" dirty="0" smtClean="0"/>
              <a:t>e-mails a day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982" y="2875663"/>
            <a:ext cx="1953089" cy="147940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934200" y="2342263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web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82" y="4355068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trillion</a:t>
            </a:r>
            <a:r>
              <a:rPr lang="en-US" dirty="0" smtClean="0"/>
              <a:t> web pages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937266" y="4299466"/>
            <a:ext cx="4583668" cy="762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52400" y="2849940"/>
            <a:ext cx="4191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Penn Treebank</a:t>
            </a:r>
          </a:p>
          <a:p>
            <a:pPr lvl="2"/>
            <a:r>
              <a:rPr lang="en-US" sz="2400" dirty="0" smtClean="0"/>
              <a:t>1M words with full parse trees annotated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4876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7782" y="152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Unlabeled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15341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Labeled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504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Unupervised</a:t>
            </a:r>
            <a:r>
              <a:rPr lang="en-US" sz="2000" dirty="0" smtClean="0">
                <a:solidFill>
                  <a:srgbClr val="0000FF"/>
                </a:solidFill>
              </a:rPr>
              <a:t> learning: given data, but no labels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3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you group these points?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K</a:t>
            </a:r>
            <a:r>
              <a:rPr lang="en-US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5048" cy="2667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Most well-known and popular clustering algorithm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Start with some initial cluster centers</a:t>
            </a:r>
          </a:p>
          <a:p>
            <a:pPr eaLnBrk="1" hangingPunct="1"/>
            <a:r>
              <a:rPr lang="en-US" sz="2800" dirty="0" smtClean="0"/>
              <a:t>Iterate:</a:t>
            </a:r>
          </a:p>
          <a:p>
            <a:pPr lvl="1" eaLnBrk="1" hangingPunct="1"/>
            <a:r>
              <a:rPr lang="en-US" sz="2400" dirty="0" smtClean="0"/>
              <a:t>Assign/cluster each example to closest center</a:t>
            </a:r>
          </a:p>
          <a:p>
            <a:pPr lvl="1" eaLnBrk="1" hangingPunct="1"/>
            <a:r>
              <a:rPr lang="en-US" sz="2400" dirty="0" smtClean="0"/>
              <a:t>Recalculate centers as the mean of the points </a:t>
            </a:r>
            <a:r>
              <a:rPr lang="en-US" sz="2400" dirty="0"/>
              <a:t>in a cluster, </a:t>
            </a:r>
            <a:r>
              <a:rPr lang="en-US" sz="2400" i="1" dirty="0" err="1"/>
              <a:t>c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581400" y="5029200"/>
          <a:ext cx="21685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27000" imgH="419040" progId="Equation.3">
                  <p:embed/>
                </p:oleObj>
              </mc:Choice>
              <mc:Fallback>
                <p:oleObj name="Equation" r:id="rId3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21685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58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 457 </a:t>
            </a:r>
            <a:r>
              <a:rPr lang="en-US" dirty="0" smtClean="0"/>
              <a:t>– Spring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some slides adapted from Dan Klein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6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34700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Initial (seed) cluster centers</a:t>
            </a:r>
          </a:p>
          <a:p>
            <a:pPr eaLnBrk="1" hangingPunct="1"/>
            <a:r>
              <a:rPr lang="en-US" sz="3200" dirty="0" smtClean="0"/>
              <a:t>Convergence</a:t>
            </a:r>
          </a:p>
          <a:p>
            <a:pPr lvl="1" eaLnBrk="1" hangingPunct="1"/>
            <a:r>
              <a:rPr lang="en-US" sz="2800" dirty="0">
                <a:ea typeface="ＭＳ Ｐゴシック" charset="-128"/>
              </a:rPr>
              <a:t>A fixed number of </a:t>
            </a:r>
            <a:r>
              <a:rPr lang="en-US" sz="2800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Cluster centers don’t change</a:t>
            </a:r>
          </a:p>
          <a:p>
            <a:pPr eaLnBrk="1" hangingPunct="1"/>
            <a:r>
              <a:rPr lang="en-US" sz="3200" dirty="0" smtClean="0"/>
              <a:t>K</a:t>
            </a:r>
            <a:endParaRPr lang="en-US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4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Hard clustering: Each example belongs to exactly one cluster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Soft clustering: An example can belong to more than one cluster (probabilistic)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Makes more sense for applications like creating </a:t>
            </a:r>
            <a:r>
              <a:rPr lang="en-US" dirty="0" err="1" smtClean="0">
                <a:ea typeface="ＭＳ Ｐゴシック" charset="-128"/>
              </a:rPr>
              <a:t>browsable</a:t>
            </a:r>
            <a:r>
              <a:rPr lang="en-US" dirty="0" smtClean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You may want to put a pair of sneakers in two clusters: (</a:t>
            </a:r>
            <a:r>
              <a:rPr lang="en-US" dirty="0" err="1" smtClean="0">
                <a:ea typeface="ＭＳ Ｐゴシック" charset="-128"/>
              </a:rPr>
              <a:t>i</a:t>
            </a:r>
            <a:r>
              <a:rPr lang="en-US" dirty="0" smtClean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288094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a grammar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93988" y="2951163"/>
            <a:ext cx="2878137" cy="1303337"/>
            <a:chOff x="1697" y="1859"/>
            <a:chExt cx="1813" cy="821"/>
          </a:xfrm>
        </p:grpSpPr>
        <p:sp>
          <p:nvSpPr>
            <p:cNvPr id="44050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4051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44052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589588" y="2343150"/>
            <a:ext cx="2640012" cy="2625725"/>
            <a:chOff x="3521" y="1476"/>
            <a:chExt cx="1663" cy="1654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4404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Det A N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PropN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4404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44047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44045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44043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990600" y="2278063"/>
            <a:ext cx="1066800" cy="617537"/>
            <a:chOff x="2448" y="1387"/>
            <a:chExt cx="672" cy="389"/>
          </a:xfrm>
        </p:grpSpPr>
        <p:grpSp>
          <p:nvGrpSpPr>
            <p:cNvPr id="51" name="Group 26"/>
            <p:cNvGrpSpPr>
              <a:grpSpLocks/>
            </p:cNvGrpSpPr>
            <p:nvPr/>
          </p:nvGrpSpPr>
          <p:grpSpPr bwMode="auto">
            <a:xfrm>
              <a:off x="2544" y="1387"/>
              <a:ext cx="528" cy="336"/>
              <a:chOff x="3456" y="2400"/>
              <a:chExt cx="672" cy="432"/>
            </a:xfrm>
          </p:grpSpPr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9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2448" y="1728"/>
              <a:ext cx="672" cy="48"/>
              <a:chOff x="2448" y="1728"/>
              <a:chExt cx="672" cy="48"/>
            </a:xfrm>
          </p:grpSpPr>
          <p:sp>
            <p:nvSpPr>
              <p:cNvPr id="53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990600" y="3040063"/>
            <a:ext cx="1066800" cy="608012"/>
            <a:chOff x="2448" y="1867"/>
            <a:chExt cx="672" cy="383"/>
          </a:xfrm>
        </p:grpSpPr>
        <p:grpSp>
          <p:nvGrpSpPr>
            <p:cNvPr id="39" name="Group 39"/>
            <p:cNvGrpSpPr>
              <a:grpSpLocks/>
            </p:cNvGrpSpPr>
            <p:nvPr/>
          </p:nvGrpSpPr>
          <p:grpSpPr bwMode="auto">
            <a:xfrm flipH="1">
              <a:off x="2508" y="1867"/>
              <a:ext cx="528" cy="336"/>
              <a:chOff x="3456" y="2400"/>
              <a:chExt cx="672" cy="432"/>
            </a:xfrm>
          </p:grpSpPr>
          <p:sp>
            <p:nvSpPr>
              <p:cNvPr id="46" name="Line 40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2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2448" y="2202"/>
              <a:ext cx="672" cy="48"/>
              <a:chOff x="2448" y="2202"/>
              <a:chExt cx="672" cy="48"/>
            </a:xfrm>
          </p:grpSpPr>
          <p:sp>
            <p:nvSpPr>
              <p:cNvPr id="41" name="Rectangle 46"/>
              <p:cNvSpPr>
                <a:spLocks noChangeArrowheads="1"/>
              </p:cNvSpPr>
              <p:nvPr/>
            </p:nvSpPr>
            <p:spPr bwMode="auto">
              <a:xfrm>
                <a:off x="2880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47"/>
              <p:cNvSpPr>
                <a:spLocks noChangeArrowheads="1"/>
              </p:cNvSpPr>
              <p:nvPr/>
            </p:nvSpPr>
            <p:spPr bwMode="auto">
              <a:xfrm>
                <a:off x="2736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8"/>
              <p:cNvSpPr>
                <a:spLocks noChangeArrowheads="1"/>
              </p:cNvSpPr>
              <p:nvPr/>
            </p:nvSpPr>
            <p:spPr bwMode="auto">
              <a:xfrm>
                <a:off x="2592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2448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50"/>
              <p:cNvSpPr>
                <a:spLocks noChangeArrowheads="1"/>
              </p:cNvSpPr>
              <p:nvPr/>
            </p:nvSpPr>
            <p:spPr bwMode="auto">
              <a:xfrm>
                <a:off x="3024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990600" y="3725863"/>
            <a:ext cx="1066800" cy="617537"/>
            <a:chOff x="2448" y="2299"/>
            <a:chExt cx="672" cy="389"/>
          </a:xfrm>
        </p:grpSpPr>
        <p:grpSp>
          <p:nvGrpSpPr>
            <p:cNvPr id="27" name="Group 52"/>
            <p:cNvGrpSpPr>
              <a:grpSpLocks/>
            </p:cNvGrpSpPr>
            <p:nvPr/>
          </p:nvGrpSpPr>
          <p:grpSpPr bwMode="auto">
            <a:xfrm>
              <a:off x="2544" y="2299"/>
              <a:ext cx="528" cy="336"/>
              <a:chOff x="2544" y="2299"/>
              <a:chExt cx="528" cy="336"/>
            </a:xfrm>
          </p:grpSpPr>
          <p:sp>
            <p:nvSpPr>
              <p:cNvPr id="34" name="Line 53"/>
              <p:cNvSpPr>
                <a:spLocks noChangeShapeType="1"/>
              </p:cNvSpPr>
              <p:nvPr/>
            </p:nvSpPr>
            <p:spPr bwMode="auto">
              <a:xfrm flipV="1">
                <a:off x="2544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2808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55"/>
              <p:cNvSpPr>
                <a:spLocks noChangeShapeType="1"/>
              </p:cNvSpPr>
              <p:nvPr/>
            </p:nvSpPr>
            <p:spPr bwMode="auto">
              <a:xfrm flipH="1">
                <a:off x="2808" y="2448"/>
                <a:ext cx="113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56"/>
              <p:cNvSpPr>
                <a:spLocks noChangeShapeType="1"/>
              </p:cNvSpPr>
              <p:nvPr/>
            </p:nvSpPr>
            <p:spPr bwMode="auto">
              <a:xfrm flipH="1">
                <a:off x="2921" y="2523"/>
                <a:ext cx="76" cy="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7"/>
              <p:cNvSpPr>
                <a:spLocks noChangeShapeType="1"/>
              </p:cNvSpPr>
              <p:nvPr/>
            </p:nvSpPr>
            <p:spPr bwMode="auto">
              <a:xfrm flipH="1">
                <a:off x="2688" y="2371"/>
                <a:ext cx="174" cy="2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2448" y="2640"/>
              <a:ext cx="672" cy="48"/>
              <a:chOff x="2448" y="2640"/>
              <a:chExt cx="672" cy="48"/>
            </a:xfrm>
          </p:grpSpPr>
          <p:sp>
            <p:nvSpPr>
              <p:cNvPr id="29" name="Rectangle 5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60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1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63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 rot="5400000">
            <a:off x="1191828" y="4805886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aphicFrame>
        <p:nvGraphicFramePr>
          <p:cNvPr id="732162" name="Object 2"/>
          <p:cNvGraphicFramePr>
            <a:graphicFrameLocks noChangeAspect="1"/>
          </p:cNvGraphicFramePr>
          <p:nvPr/>
        </p:nvGraphicFramePr>
        <p:xfrm>
          <a:off x="2693988" y="45720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77" name="Equation" r:id="rId4" imgW="1828800" imgH="381000" progId="Equation.3">
                  <p:embed/>
                </p:oleObj>
              </mc:Choice>
              <mc:Fallback>
                <p:oleObj name="Equation" r:id="rId4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72000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09600" y="159573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Parsed sentences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02412" y="159573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Grammar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4 grades</a:t>
            </a:r>
          </a:p>
          <a:p>
            <a:r>
              <a:rPr lang="en-US" dirty="0" smtClean="0"/>
              <a:t>Assignment 5 part 1</a:t>
            </a:r>
          </a:p>
          <a:p>
            <a:r>
              <a:rPr lang="en-US" dirty="0" smtClean="0"/>
              <a:t>Quiz next Tuesday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other data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1653" y="3409063"/>
            <a:ext cx="1953089" cy="1479405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908871" y="2875663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web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653" y="4888468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trillion</a:t>
            </a:r>
            <a:r>
              <a:rPr lang="en-US" dirty="0" smtClean="0"/>
              <a:t> web pages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077" y="1676400"/>
            <a:ext cx="464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we wanted to parse sentences from the web?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93988" y="2951163"/>
            <a:ext cx="2878137" cy="1303337"/>
            <a:chOff x="1697" y="1859"/>
            <a:chExt cx="1813" cy="821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589588" y="2343150"/>
            <a:ext cx="2640012" cy="2625725"/>
            <a:chOff x="3521" y="1476"/>
            <a:chExt cx="1663" cy="1654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Det A N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PropN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1028700" y="2278063"/>
            <a:ext cx="1066800" cy="617537"/>
            <a:chOff x="2448" y="1387"/>
            <a:chExt cx="672" cy="389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2544" y="1387"/>
              <a:ext cx="528" cy="336"/>
              <a:chOff x="3456" y="2400"/>
              <a:chExt cx="672" cy="432"/>
            </a:xfrm>
          </p:grpSpPr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448" y="1728"/>
              <a:ext cx="672" cy="48"/>
              <a:chOff x="2448" y="1728"/>
              <a:chExt cx="672" cy="48"/>
            </a:xfrm>
          </p:grpSpPr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990600" y="3040063"/>
            <a:ext cx="1066800" cy="608012"/>
            <a:chOff x="2448" y="1867"/>
            <a:chExt cx="672" cy="383"/>
          </a:xfrm>
        </p:grpSpPr>
        <p:grpSp>
          <p:nvGrpSpPr>
            <p:cNvPr id="31" name="Group 39"/>
            <p:cNvGrpSpPr>
              <a:grpSpLocks/>
            </p:cNvGrpSpPr>
            <p:nvPr/>
          </p:nvGrpSpPr>
          <p:grpSpPr bwMode="auto">
            <a:xfrm flipH="1">
              <a:off x="2508" y="1867"/>
              <a:ext cx="528" cy="336"/>
              <a:chOff x="3456" y="2400"/>
              <a:chExt cx="672" cy="432"/>
            </a:xfrm>
          </p:grpSpPr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45"/>
            <p:cNvGrpSpPr>
              <a:grpSpLocks/>
            </p:cNvGrpSpPr>
            <p:nvPr/>
          </p:nvGrpSpPr>
          <p:grpSpPr bwMode="auto">
            <a:xfrm>
              <a:off x="2448" y="2202"/>
              <a:ext cx="672" cy="48"/>
              <a:chOff x="2448" y="2202"/>
              <a:chExt cx="672" cy="48"/>
            </a:xfrm>
          </p:grpSpPr>
          <p:sp>
            <p:nvSpPr>
              <p:cNvPr id="33" name="Rectangle 46"/>
              <p:cNvSpPr>
                <a:spLocks noChangeArrowheads="1"/>
              </p:cNvSpPr>
              <p:nvPr/>
            </p:nvSpPr>
            <p:spPr bwMode="auto">
              <a:xfrm>
                <a:off x="2880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47"/>
              <p:cNvSpPr>
                <a:spLocks noChangeArrowheads="1"/>
              </p:cNvSpPr>
              <p:nvPr/>
            </p:nvSpPr>
            <p:spPr bwMode="auto">
              <a:xfrm>
                <a:off x="2736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2592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2448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3024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990600" y="3725863"/>
            <a:ext cx="1066800" cy="617537"/>
            <a:chOff x="2448" y="2299"/>
            <a:chExt cx="672" cy="389"/>
          </a:xfrm>
        </p:grpSpPr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2544" y="2299"/>
              <a:ext cx="528" cy="336"/>
              <a:chOff x="2544" y="2299"/>
              <a:chExt cx="528" cy="336"/>
            </a:xfrm>
          </p:grpSpPr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 flipV="1">
                <a:off x="2544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808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 flipH="1">
                <a:off x="2808" y="2448"/>
                <a:ext cx="113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 flipH="1">
                <a:off x="2921" y="2523"/>
                <a:ext cx="76" cy="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 flipH="1">
                <a:off x="2688" y="2371"/>
                <a:ext cx="174" cy="2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58"/>
            <p:cNvGrpSpPr>
              <a:grpSpLocks/>
            </p:cNvGrpSpPr>
            <p:nvPr/>
          </p:nvGrpSpPr>
          <p:grpSpPr bwMode="auto">
            <a:xfrm>
              <a:off x="2448" y="2640"/>
              <a:ext cx="672" cy="48"/>
              <a:chOff x="2448" y="2640"/>
              <a:chExt cx="672" cy="48"/>
            </a:xfrm>
          </p:grpSpPr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 rot="5400000">
            <a:off x="1191828" y="4805886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2693988" y="45720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1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72000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09600" y="159573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Treebank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02412" y="159573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Grammar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</a:t>
            </a: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38250" y="2804815"/>
            <a:ext cx="1706562" cy="2625725"/>
            <a:chOff x="922" y="2666"/>
            <a:chExt cx="1075" cy="1654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9200" y="20574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55988" y="3429000"/>
            <a:ext cx="10398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582" y="3224397"/>
            <a:ext cx="1953089" cy="1479405"/>
          </a:xfrm>
          <a:prstGeom prst="rect">
            <a:avLst/>
          </a:prstGeom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257800" y="2690997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web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0582" y="4703802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trillion</a:t>
            </a:r>
            <a:r>
              <a:rPr lang="en-US" dirty="0" smtClean="0"/>
              <a:t> web pages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257800" y="3429000"/>
            <a:ext cx="1447800" cy="990600"/>
            <a:chOff x="7699248" y="2278063"/>
            <a:chExt cx="1066800" cy="617537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1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2051957" y="5867400"/>
            <a:ext cx="366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well will this work?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other data sources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077" y="1676400"/>
            <a:ext cx="464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we wanted to parse “sentences” from twitter?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89" y="3581400"/>
            <a:ext cx="20574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2578" y="4267200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</a:t>
            </a:r>
            <a:endParaRPr lang="en-US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38250" y="2423815"/>
            <a:ext cx="1706562" cy="2625725"/>
            <a:chOff x="922" y="2666"/>
            <a:chExt cx="1075" cy="1654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9200" y="16764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55988" y="3048000"/>
            <a:ext cx="10398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50" y="3048000"/>
            <a:ext cx="20574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6139" y="3733800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2648" y="5486400"/>
            <a:ext cx="571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Probably not going to work very well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029980"/>
            <a:ext cx="571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78286" y="3047282"/>
            <a:ext cx="1447800" cy="610317"/>
            <a:chOff x="7699248" y="2278063"/>
            <a:chExt cx="1066800" cy="617537"/>
          </a:xfrm>
        </p:grpSpPr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65" y="0"/>
            <a:ext cx="8153400" cy="990600"/>
          </a:xfrm>
        </p:spPr>
        <p:txBody>
          <a:bodyPr/>
          <a:lstStyle/>
          <a:p>
            <a:r>
              <a:rPr lang="en-US" dirty="0" smtClean="0"/>
              <a:t>Idea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53158"/>
            <a:ext cx="20574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8236" y="3352440"/>
            <a:ext cx="1447800" cy="610317"/>
            <a:chOff x="7699248" y="2278063"/>
            <a:chExt cx="1066800" cy="617537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2693988" y="2951163"/>
            <a:ext cx="2878137" cy="1303337"/>
            <a:chOff x="1697" y="1859"/>
            <a:chExt cx="1813" cy="821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589588" y="2343150"/>
            <a:ext cx="2640012" cy="2625725"/>
            <a:chOff x="3521" y="1476"/>
            <a:chExt cx="1663" cy="1654"/>
          </a:xfrm>
        </p:grpSpPr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27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2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Det A N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PropN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3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693988" y="45720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81" name="Equation" r:id="rId4" imgW="1828800" imgH="381000" progId="Equation.3">
                  <p:embed/>
                </p:oleObj>
              </mc:Choice>
              <mc:Fallback>
                <p:oleObj name="Equation" r:id="rId4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72000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477000" y="1447800"/>
            <a:ext cx="27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Pseudo-Twitter grammar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38250" y="2423815"/>
            <a:ext cx="1706562" cy="2625725"/>
            <a:chOff x="922" y="2666"/>
            <a:chExt cx="1075" cy="165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59693" y="1592818"/>
            <a:ext cx="223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Pseudo-Twitter </a:t>
            </a:r>
            <a:r>
              <a:rPr lang="en-US" sz="2400" dirty="0" err="1" smtClean="0">
                <a:solidFill>
                  <a:srgbClr val="0000FF"/>
                </a:solidFill>
              </a:rPr>
              <a:t>grammer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55988" y="3048000"/>
            <a:ext cx="10398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50" y="3048000"/>
            <a:ext cx="20574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6139" y="3733800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78286" y="3047282"/>
            <a:ext cx="1447800" cy="610317"/>
            <a:chOff x="7699248" y="2278063"/>
            <a:chExt cx="1066800" cy="617537"/>
          </a:xfrm>
        </p:grpSpPr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2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7696200" y="2743200"/>
            <a:ext cx="4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794" y="5710535"/>
            <a:ext cx="599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Often, this improves the parsing performance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550" y="2934990"/>
            <a:ext cx="1706562" cy="2625725"/>
            <a:chOff x="922" y="2666"/>
            <a:chExt cx="1075" cy="165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37993" y="2103993"/>
            <a:ext cx="223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Pseudo-Twitter </a:t>
            </a:r>
            <a:r>
              <a:rPr lang="en-US" sz="2400" dirty="0" err="1" smtClean="0">
                <a:solidFill>
                  <a:srgbClr val="0000FF"/>
                </a:solidFill>
              </a:rPr>
              <a:t>grammer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915909">
            <a:off x="5356122" y="4954125"/>
            <a:ext cx="6858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21" y="5430540"/>
            <a:ext cx="20574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1410" y="6116340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63557" y="5429822"/>
            <a:ext cx="1447800" cy="610317"/>
            <a:chOff x="7699248" y="2278063"/>
            <a:chExt cx="1066800" cy="617537"/>
          </a:xfrm>
        </p:grpSpPr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2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881471" y="5125740"/>
            <a:ext cx="4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914296" y="2934990"/>
            <a:ext cx="1927225" cy="130333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88934" y="3115965"/>
            <a:ext cx="1579562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Learning/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Training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36686" y="2103993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9" name="Equation" r:id="rId4" imgW="1828800" imgH="381000" progId="Equation.3">
                  <p:embed/>
                </p:oleObj>
              </mc:Choice>
              <mc:Fallback>
                <p:oleObj name="Equation" r:id="rId4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6" y="2103993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>
            <a:off x="3655485" y="3244501"/>
            <a:ext cx="1559297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4732435">
            <a:off x="1920462" y="4757551"/>
            <a:ext cx="75797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3: 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iterations should we do it for?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should we stop?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Will we always get better?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does “get better” mean?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3: some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iterations should we do it for?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should keep iterating as long as we improve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Will we always get better?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 guaranteed for most measures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does “get better” mean?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Use our friend the development set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Does it increase the likelihood of the training data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Read the entire handout</a:t>
            </a:r>
          </a:p>
          <a:p>
            <a:r>
              <a:rPr lang="en-US" dirty="0" smtClean="0"/>
              <a:t>Groups of 2-3 people</a:t>
            </a:r>
          </a:p>
          <a:p>
            <a:pPr lvl="1"/>
            <a:r>
              <a:rPr lang="en-US" dirty="0" smtClean="0"/>
              <a:t>e-mail me </a:t>
            </a:r>
            <a:r>
              <a:rPr lang="en-US" dirty="0" err="1" smtClean="0"/>
              <a:t>asap</a:t>
            </a:r>
            <a:r>
              <a:rPr lang="en-US" dirty="0" smtClean="0"/>
              <a:t> if you’re looking for a group</a:t>
            </a:r>
          </a:p>
          <a:p>
            <a:r>
              <a:rPr lang="en-US" dirty="0" smtClean="0"/>
              <a:t>research-oriented project</a:t>
            </a:r>
          </a:p>
          <a:p>
            <a:pPr lvl="1"/>
            <a:r>
              <a:rPr lang="en-US" dirty="0" smtClean="0"/>
              <a:t>must involve some evaluation!</a:t>
            </a:r>
          </a:p>
          <a:p>
            <a:pPr lvl="1"/>
            <a:r>
              <a:rPr lang="en-US" dirty="0" smtClean="0"/>
              <a:t>must be related to NLP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Tuesday 11/</a:t>
            </a:r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project proposal</a:t>
            </a:r>
          </a:p>
          <a:p>
            <a:pPr lvl="1"/>
            <a:r>
              <a:rPr lang="en-US" dirty="0" smtClean="0"/>
              <a:t>11/24 </a:t>
            </a:r>
            <a:r>
              <a:rPr lang="en-US" dirty="0" smtClean="0"/>
              <a:t>status report 1</a:t>
            </a:r>
          </a:p>
          <a:p>
            <a:pPr lvl="1"/>
            <a:r>
              <a:rPr lang="en-US" dirty="0" smtClean="0"/>
              <a:t>12/1 </a:t>
            </a:r>
            <a:r>
              <a:rPr lang="en-US" dirty="0" smtClean="0"/>
              <a:t>status report 2</a:t>
            </a:r>
          </a:p>
          <a:p>
            <a:pPr lvl="1"/>
            <a:r>
              <a:rPr lang="en-US" dirty="0" smtClean="0"/>
              <a:t>12/9 </a:t>
            </a:r>
            <a:r>
              <a:rPr lang="en-US" dirty="0" err="1" smtClean="0"/>
              <a:t>writeup</a:t>
            </a:r>
            <a:r>
              <a:rPr lang="en-US" dirty="0" smtClean="0"/>
              <a:t> (last day of classes)</a:t>
            </a:r>
            <a:endParaRPr lang="en-US" dirty="0" smtClean="0"/>
          </a:p>
          <a:p>
            <a:pPr lvl="1"/>
            <a:r>
              <a:rPr lang="en-US" dirty="0" smtClean="0"/>
              <a:t>12/6 presentation (final exam slot)</a:t>
            </a:r>
            <a:endParaRPr lang="en-US" dirty="0" smtClean="0"/>
          </a:p>
          <a:p>
            <a:r>
              <a:rPr lang="en-US" dirty="0" smtClean="0"/>
              <a:t>There are lots of resources out there that you can 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2415" y="1600200"/>
            <a:ext cx="606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we don’t have any parsed data?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66825" y="3333750"/>
            <a:ext cx="1706562" cy="2625725"/>
            <a:chOff x="922" y="2666"/>
            <a:chExt cx="1075" cy="1654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47775" y="258633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84563" y="3957935"/>
            <a:ext cx="10398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25" y="3957935"/>
            <a:ext cx="20574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4714" y="4643735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906861" y="3957217"/>
            <a:ext cx="1447800" cy="610317"/>
            <a:chOff x="7699248" y="2278063"/>
            <a:chExt cx="1066800" cy="617537"/>
          </a:xfrm>
        </p:grpSpPr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 rot="16200000" flipH="1">
            <a:off x="637531" y="3396604"/>
            <a:ext cx="3373143" cy="175260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66825" y="3333750"/>
            <a:ext cx="1706562" cy="2625725"/>
            <a:chOff x="922" y="2666"/>
            <a:chExt cx="1075" cy="165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24"/>
              <a:chOff x="929" y="2743"/>
              <a:chExt cx="1075" cy="1424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0" cy="1424"/>
                <a:chOff x="712" y="2636"/>
                <a:chExt cx="1020" cy="1424"/>
              </a:xfrm>
            </p:grpSpPr>
            <p:sp>
              <p:nvSpPr>
                <p:cNvPr id="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567" y="2643"/>
                  <a:ext cx="165" cy="14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</a:p>
                <a:p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 charset="0"/>
                    </a:rPr>
                    <a:t>?</a:t>
                  </a:r>
                  <a:endParaRPr lang="en-US" sz="12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1885" y="2286000"/>
            <a:ext cx="287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Randomly initialized 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84563" y="3957935"/>
            <a:ext cx="1039812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25" y="3957935"/>
            <a:ext cx="20574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4714" y="4643735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grpSp>
        <p:nvGrpSpPr>
          <p:cNvPr id="8" name="Group 15"/>
          <p:cNvGrpSpPr/>
          <p:nvPr/>
        </p:nvGrpSpPr>
        <p:grpSpPr>
          <a:xfrm>
            <a:off x="5906861" y="3957217"/>
            <a:ext cx="1447800" cy="610317"/>
            <a:chOff x="7699248" y="2278063"/>
            <a:chExt cx="1066800" cy="617537"/>
          </a:xfrm>
        </p:grpSpPr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5715000" y="3355975"/>
            <a:ext cx="185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Pseudo-random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53158"/>
            <a:ext cx="20574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8236" y="3352440"/>
            <a:ext cx="1447800" cy="610317"/>
            <a:chOff x="7699248" y="2278063"/>
            <a:chExt cx="1066800" cy="617537"/>
          </a:xfrm>
        </p:grpSpPr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12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2693988" y="2951163"/>
            <a:ext cx="2878137" cy="1303337"/>
            <a:chOff x="1697" y="1859"/>
            <a:chExt cx="1813" cy="821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5589588" y="2343150"/>
            <a:ext cx="2640012" cy="2625725"/>
            <a:chOff x="3521" y="1476"/>
            <a:chExt cx="1663" cy="1654"/>
          </a:xfrm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24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26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2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Det A N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PropN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2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693988" y="45720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21" name="Equation" r:id="rId4" imgW="1828800" imgH="381000" progId="Equation.3">
                  <p:embed/>
                </p:oleObj>
              </mc:Choice>
              <mc:Fallback>
                <p:oleObj name="Equation" r:id="rId4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72000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77000" y="1447800"/>
            <a:ext cx="27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Pseudo-Twitter 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477" y="2800290"/>
            <a:ext cx="185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Pseudo-random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550" y="2934990"/>
            <a:ext cx="1706562" cy="2625725"/>
            <a:chOff x="922" y="2666"/>
            <a:chExt cx="1075" cy="165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37993" y="2103993"/>
            <a:ext cx="223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Pseudo-Twitter </a:t>
            </a:r>
            <a:r>
              <a:rPr lang="en-US" sz="2400" dirty="0" err="1" smtClean="0">
                <a:solidFill>
                  <a:srgbClr val="0000FF"/>
                </a:solidFill>
              </a:rPr>
              <a:t>grammer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915909">
            <a:off x="5356122" y="4954125"/>
            <a:ext cx="6858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21" y="5430540"/>
            <a:ext cx="20574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1410" y="6116340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63557" y="5429822"/>
            <a:ext cx="1447800" cy="610317"/>
            <a:chOff x="7699248" y="2278063"/>
            <a:chExt cx="1066800" cy="617537"/>
          </a:xfrm>
        </p:grpSpPr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78516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8270748" y="2278063"/>
              <a:ext cx="419100" cy="5334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8270748" y="2515130"/>
              <a:ext cx="179614" cy="2963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8450362" y="2633663"/>
              <a:ext cx="119743" cy="177800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7971391" y="2692930"/>
              <a:ext cx="59871" cy="118533"/>
            </a:xfrm>
            <a:prstGeom prst="line">
              <a:avLst/>
            </a:prstGeom>
            <a:noFill/>
            <a:ln w="38100">
              <a:solidFill>
                <a:schemeClr val="tx1">
                  <a:alpha val="18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7699248" y="2819400"/>
              <a:ext cx="1066800" cy="76200"/>
              <a:chOff x="2448" y="1728"/>
              <a:chExt cx="672" cy="48"/>
            </a:xfrm>
          </p:grpSpPr>
          <p:sp>
            <p:nvSpPr>
              <p:cNvPr id="22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>
                    <a:alpha val="18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881471" y="5125740"/>
            <a:ext cx="4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914296" y="2934990"/>
            <a:ext cx="1927225" cy="130333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88934" y="3115965"/>
            <a:ext cx="1579562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Learning/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Training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36686" y="2103993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7" name="Equation" r:id="rId4" imgW="1828800" imgH="381000" progId="Equation.3">
                  <p:embed/>
                </p:oleObj>
              </mc:Choice>
              <mc:Fallback>
                <p:oleObj name="Equation" r:id="rId4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6" y="2103993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655485" y="3244501"/>
            <a:ext cx="1559297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4732435">
            <a:off x="1920462" y="4757551"/>
            <a:ext cx="75797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/>
          <a:lstStyle/>
          <a:p>
            <a:r>
              <a:rPr lang="en-US" dirty="0" err="1" smtClean="0"/>
              <a:t>Viterbi</a:t>
            </a:r>
            <a:r>
              <a:rPr lang="en-US" dirty="0" smtClean="0"/>
              <a:t> approximation of EM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Works ok (but we can do better)</a:t>
            </a:r>
          </a:p>
          <a:p>
            <a:pPr lvl="1"/>
            <a:r>
              <a:rPr lang="en-US" dirty="0" smtClean="0"/>
              <a:t>Easy to get biased based on initial randomness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information is the </a:t>
            </a:r>
            <a:r>
              <a:rPr lang="en-US" dirty="0" err="1" smtClean="0">
                <a:solidFill>
                  <a:srgbClr val="FF0000"/>
                </a:solidFill>
              </a:rPr>
              <a:t>Viterbi</a:t>
            </a:r>
            <a:r>
              <a:rPr lang="en-US" dirty="0" smtClean="0">
                <a:solidFill>
                  <a:srgbClr val="FF0000"/>
                </a:solidFill>
              </a:rPr>
              <a:t> approximation throwing away?</a:t>
            </a:r>
          </a:p>
          <a:p>
            <a:pPr lvl="1"/>
            <a:r>
              <a:rPr lang="en-US" dirty="0" smtClean="0"/>
              <a:t>We’re somewhat randomly picking the best parse</a:t>
            </a:r>
          </a:p>
          <a:p>
            <a:pPr lvl="1"/>
            <a:r>
              <a:rPr lang="en-US" dirty="0" smtClean="0"/>
              <a:t>We’re ignoring all other possible parses</a:t>
            </a:r>
          </a:p>
          <a:p>
            <a:pPr lvl="1"/>
            <a:r>
              <a:rPr lang="en-US" dirty="0" smtClean="0"/>
              <a:t>Real EM takes these into account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93988" y="3946228"/>
            <a:ext cx="2878137" cy="1303337"/>
            <a:chOff x="1697" y="1859"/>
            <a:chExt cx="1813" cy="821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589588" y="3338215"/>
            <a:ext cx="2640012" cy="2625725"/>
            <a:chOff x="3521" y="1476"/>
            <a:chExt cx="1663" cy="1654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 dirty="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</a:t>
                    </a:r>
                    <a:r>
                      <a:rPr lang="en-US" sz="1400" dirty="0" err="1">
                        <a:solidFill>
                          <a:srgbClr val="000000"/>
                        </a:solidFill>
                        <a:latin typeface="Times New Roman" charset="0"/>
                      </a:rPr>
                      <a:t>Det</a:t>
                    </a:r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 A N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</a:t>
                    </a:r>
                    <a:r>
                      <a:rPr lang="en-US" sz="1400" dirty="0" err="1">
                        <a:solidFill>
                          <a:srgbClr val="000000"/>
                        </a:solidFill>
                        <a:latin typeface="Times New Roman" charset="0"/>
                      </a:rPr>
                      <a:t>PropN</a:t>
                    </a:r>
                    <a:endParaRPr lang="en-US" sz="1400" dirty="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pt-BR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 dirty="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990600" y="3273128"/>
            <a:ext cx="1066800" cy="617537"/>
            <a:chOff x="2448" y="1387"/>
            <a:chExt cx="672" cy="389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2544" y="1387"/>
              <a:ext cx="528" cy="336"/>
              <a:chOff x="3456" y="2400"/>
              <a:chExt cx="672" cy="432"/>
            </a:xfrm>
          </p:grpSpPr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448" y="1728"/>
              <a:ext cx="672" cy="48"/>
              <a:chOff x="2448" y="1728"/>
              <a:chExt cx="672" cy="48"/>
            </a:xfrm>
          </p:grpSpPr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990600" y="4035128"/>
            <a:ext cx="1066800" cy="608012"/>
            <a:chOff x="2448" y="1867"/>
            <a:chExt cx="672" cy="383"/>
          </a:xfrm>
        </p:grpSpPr>
        <p:grpSp>
          <p:nvGrpSpPr>
            <p:cNvPr id="31" name="Group 39"/>
            <p:cNvGrpSpPr>
              <a:grpSpLocks/>
            </p:cNvGrpSpPr>
            <p:nvPr/>
          </p:nvGrpSpPr>
          <p:grpSpPr bwMode="auto">
            <a:xfrm flipH="1">
              <a:off x="2508" y="1867"/>
              <a:ext cx="528" cy="336"/>
              <a:chOff x="3456" y="2400"/>
              <a:chExt cx="672" cy="432"/>
            </a:xfrm>
          </p:grpSpPr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45"/>
            <p:cNvGrpSpPr>
              <a:grpSpLocks/>
            </p:cNvGrpSpPr>
            <p:nvPr/>
          </p:nvGrpSpPr>
          <p:grpSpPr bwMode="auto">
            <a:xfrm>
              <a:off x="2448" y="2202"/>
              <a:ext cx="672" cy="48"/>
              <a:chOff x="2448" y="2202"/>
              <a:chExt cx="672" cy="48"/>
            </a:xfrm>
          </p:grpSpPr>
          <p:sp>
            <p:nvSpPr>
              <p:cNvPr id="33" name="Rectangle 46"/>
              <p:cNvSpPr>
                <a:spLocks noChangeArrowheads="1"/>
              </p:cNvSpPr>
              <p:nvPr/>
            </p:nvSpPr>
            <p:spPr bwMode="auto">
              <a:xfrm>
                <a:off x="2880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47"/>
              <p:cNvSpPr>
                <a:spLocks noChangeArrowheads="1"/>
              </p:cNvSpPr>
              <p:nvPr/>
            </p:nvSpPr>
            <p:spPr bwMode="auto">
              <a:xfrm>
                <a:off x="2736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2592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2448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3024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990600" y="4720928"/>
            <a:ext cx="1066800" cy="617537"/>
            <a:chOff x="2448" y="2299"/>
            <a:chExt cx="672" cy="389"/>
          </a:xfrm>
        </p:grpSpPr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2544" y="2299"/>
              <a:ext cx="528" cy="336"/>
              <a:chOff x="2544" y="2299"/>
              <a:chExt cx="528" cy="336"/>
            </a:xfrm>
          </p:grpSpPr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 flipV="1">
                <a:off x="2544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808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 flipH="1">
                <a:off x="2808" y="2448"/>
                <a:ext cx="113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 flipH="1">
                <a:off x="2921" y="2523"/>
                <a:ext cx="76" cy="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 flipH="1">
                <a:off x="2688" y="2371"/>
                <a:ext cx="174" cy="2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58"/>
            <p:cNvGrpSpPr>
              <a:grpSpLocks/>
            </p:cNvGrpSpPr>
            <p:nvPr/>
          </p:nvGrpSpPr>
          <p:grpSpPr bwMode="auto">
            <a:xfrm>
              <a:off x="2448" y="2640"/>
              <a:ext cx="672" cy="48"/>
              <a:chOff x="2448" y="2640"/>
              <a:chExt cx="672" cy="48"/>
            </a:xfrm>
          </p:grpSpPr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 rot="5400000">
            <a:off x="1191828" y="5800951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2693988" y="5567065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7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5567065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09600" y="25908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Parsed sentences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02412" y="25908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828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called Maximum Likelihood Estimation (MLE)?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Maximum likelihood estimation picks the values for the model parameters that maximize the likelihood of the training data</a:t>
            </a:r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627438" y="3480097"/>
            <a:ext cx="1706562" cy="2230438"/>
            <a:chOff x="929" y="2743"/>
            <a:chExt cx="1075" cy="1405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935" y="2743"/>
              <a:ext cx="1029" cy="1405"/>
              <a:chOff x="712" y="2636"/>
              <a:chExt cx="1029" cy="1405"/>
            </a:xfrm>
          </p:grpSpPr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712" y="2636"/>
                <a:ext cx="805" cy="1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S →</a:t>
                </a:r>
                <a:r>
                  <a:rPr lang="en-US" sz="1000" dirty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VP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S → VP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charset="0"/>
                  </a:rPr>
                  <a:t>Det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 A N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NP PP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charset="0"/>
                  </a:rPr>
                  <a:t>PropN</a:t>
                </a:r>
                <a:endParaRPr lang="en-US" sz="1400" dirty="0">
                  <a:solidFill>
                    <a:srgbClr val="000000"/>
                  </a:solidFill>
                  <a:latin typeface="Times New Roman" charset="0"/>
                </a:endParaRP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Times New Roman" charset="0"/>
                  </a:rPr>
                  <a:t>A → ε</a:t>
                </a: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Times New Roman" charset="0"/>
                  </a:rPr>
                  <a:t>A → Adj A</a:t>
                </a:r>
                <a:endParaRPr lang="en-US" sz="1400" dirty="0">
                  <a:solidFill>
                    <a:srgbClr val="000000"/>
                  </a:solidFill>
                  <a:latin typeface="Times New Roman" charset="0"/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PP → Prep NP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VP → V NP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VP → VP PP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487" y="2643"/>
                <a:ext cx="254" cy="1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0.9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0.1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0.5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0.3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0.2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0.6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0.4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1.0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0.7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0.3</a:t>
                </a:r>
                <a:endParaRPr lang="en-US" sz="12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29" y="2757"/>
              <a:ext cx="1075" cy="13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7600" y="5867400"/>
            <a:ext cx="147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model (</a:t>
            </a:r>
            <a:r>
              <a:rPr lang="en-US" sz="2400" dirty="0" err="1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7437" y="3513435"/>
            <a:ext cx="1239837" cy="2197100"/>
          </a:xfrm>
          <a:prstGeom prst="rect">
            <a:avLst/>
          </a:prstGeom>
          <a:solidFill>
            <a:srgbClr val="008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parameters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1" y="3505200"/>
            <a:ext cx="393700" cy="2197100"/>
          </a:xfrm>
          <a:prstGeom prst="rect">
            <a:avLst/>
          </a:prstGeom>
          <a:solidFill>
            <a:srgbClr val="FF66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4114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parameter values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 (EM)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17160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EM also tries to maximized the likelihood of the training data</a:t>
            </a:r>
          </a:p>
          <a:p>
            <a:pPr lvl="1"/>
            <a:r>
              <a:rPr lang="en-US" sz="2000" dirty="0" smtClean="0"/>
              <a:t>EM works without labeled training data, though!</a:t>
            </a:r>
          </a:p>
          <a:p>
            <a:r>
              <a:rPr lang="en-US" sz="2000" dirty="0" smtClean="0"/>
              <a:t>However, because we don’t have labeled data, we cannot calculate the exact solution in closed form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18237" y="6320135"/>
            <a:ext cx="147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model (</a:t>
            </a:r>
            <a:r>
              <a:rPr lang="en-US" sz="2400" dirty="0" err="1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40096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parameters</a:t>
            </a:r>
            <a:endParaRPr lang="en-US" sz="1600" dirty="0">
              <a:solidFill>
                <a:srgbClr val="008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18237" y="3858865"/>
            <a:ext cx="1706563" cy="2230438"/>
            <a:chOff x="2027237" y="3636962"/>
            <a:chExt cx="1706563" cy="223043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027238" y="3636962"/>
              <a:ext cx="1706562" cy="2230438"/>
              <a:chOff x="929" y="2743"/>
              <a:chExt cx="1075" cy="1405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027237" y="3670300"/>
              <a:ext cx="1239837" cy="2197100"/>
            </a:xfrm>
            <a:prstGeom prst="rect">
              <a:avLst/>
            </a:prstGeom>
            <a:solidFill>
              <a:srgbClr val="008000">
                <a:alpha val="35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1" y="3662065"/>
              <a:ext cx="393700" cy="2197100"/>
            </a:xfrm>
            <a:prstGeom prst="rect">
              <a:avLst/>
            </a:prstGeom>
            <a:solidFill>
              <a:srgbClr val="FF6600">
                <a:alpha val="35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10400" y="3364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parameter values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1063752" y="3777903"/>
            <a:ext cx="1066800" cy="76200"/>
            <a:chOff x="474" y="1512"/>
            <a:chExt cx="672" cy="48"/>
          </a:xfrm>
        </p:grpSpPr>
        <p:sp>
          <p:nvSpPr>
            <p:cNvPr id="32" name="Rectangle 69"/>
            <p:cNvSpPr>
              <a:spLocks noChangeArrowheads="1"/>
            </p:cNvSpPr>
            <p:nvPr/>
          </p:nvSpPr>
          <p:spPr bwMode="auto">
            <a:xfrm>
              <a:off x="906" y="1512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762" y="1512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618" y="1512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72"/>
            <p:cNvSpPr>
              <a:spLocks noChangeArrowheads="1"/>
            </p:cNvSpPr>
            <p:nvPr/>
          </p:nvSpPr>
          <p:spPr bwMode="auto">
            <a:xfrm>
              <a:off x="474" y="1512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1050" y="1512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063752" y="4202350"/>
            <a:ext cx="1066800" cy="76200"/>
            <a:chOff x="474" y="1986"/>
            <a:chExt cx="672" cy="48"/>
          </a:xfrm>
        </p:grpSpPr>
        <p:sp>
          <p:nvSpPr>
            <p:cNvPr id="27" name="Rectangle 75"/>
            <p:cNvSpPr>
              <a:spLocks noChangeArrowheads="1"/>
            </p:cNvSpPr>
            <p:nvPr/>
          </p:nvSpPr>
          <p:spPr bwMode="auto">
            <a:xfrm>
              <a:off x="906" y="198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762" y="198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7"/>
            <p:cNvSpPr>
              <a:spLocks noChangeArrowheads="1"/>
            </p:cNvSpPr>
            <p:nvPr/>
          </p:nvSpPr>
          <p:spPr bwMode="auto">
            <a:xfrm>
              <a:off x="618" y="198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474" y="198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1050" y="1986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1063752" y="4592875"/>
            <a:ext cx="1066800" cy="76200"/>
            <a:chOff x="474" y="2424"/>
            <a:chExt cx="672" cy="48"/>
          </a:xfrm>
        </p:grpSpPr>
        <p:sp>
          <p:nvSpPr>
            <p:cNvPr id="22" name="Rectangle 81"/>
            <p:cNvSpPr>
              <a:spLocks noChangeArrowheads="1"/>
            </p:cNvSpPr>
            <p:nvPr/>
          </p:nvSpPr>
          <p:spPr bwMode="auto">
            <a:xfrm>
              <a:off x="906" y="24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2"/>
            <p:cNvSpPr>
              <a:spLocks noChangeArrowheads="1"/>
            </p:cNvSpPr>
            <p:nvPr/>
          </p:nvSpPr>
          <p:spPr bwMode="auto">
            <a:xfrm>
              <a:off x="762" y="24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83"/>
            <p:cNvSpPr>
              <a:spLocks noChangeArrowheads="1"/>
            </p:cNvSpPr>
            <p:nvPr/>
          </p:nvSpPr>
          <p:spPr bwMode="auto">
            <a:xfrm>
              <a:off x="618" y="24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4"/>
            <p:cNvSpPr>
              <a:spLocks noChangeArrowheads="1"/>
            </p:cNvSpPr>
            <p:nvPr/>
          </p:nvSpPr>
          <p:spPr bwMode="auto">
            <a:xfrm>
              <a:off x="474" y="24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1050" y="2424"/>
              <a:ext cx="9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25"/>
          <p:cNvGrpSpPr>
            <a:grpSpLocks/>
          </p:cNvGrpSpPr>
          <p:nvPr/>
        </p:nvGrpSpPr>
        <p:grpSpPr bwMode="auto">
          <a:xfrm>
            <a:off x="1025652" y="5362812"/>
            <a:ext cx="1066800" cy="617537"/>
            <a:chOff x="2448" y="1387"/>
            <a:chExt cx="672" cy="389"/>
          </a:xfrm>
        </p:grpSpPr>
        <p:grpSp>
          <p:nvGrpSpPr>
            <p:cNvPr id="68" name="Group 26"/>
            <p:cNvGrpSpPr>
              <a:grpSpLocks/>
            </p:cNvGrpSpPr>
            <p:nvPr/>
          </p:nvGrpSpPr>
          <p:grpSpPr bwMode="auto">
            <a:xfrm>
              <a:off x="2544" y="1387"/>
              <a:ext cx="528" cy="336"/>
              <a:chOff x="3456" y="2400"/>
              <a:chExt cx="672" cy="432"/>
            </a:xfrm>
          </p:grpSpPr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8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9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0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32"/>
            <p:cNvGrpSpPr>
              <a:grpSpLocks/>
            </p:cNvGrpSpPr>
            <p:nvPr/>
          </p:nvGrpSpPr>
          <p:grpSpPr bwMode="auto">
            <a:xfrm>
              <a:off x="2448" y="1728"/>
              <a:ext cx="672" cy="48"/>
              <a:chOff x="2448" y="1728"/>
              <a:chExt cx="672" cy="48"/>
            </a:xfrm>
          </p:grpSpPr>
          <p:sp>
            <p:nvSpPr>
              <p:cNvPr id="70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1025652" y="6124812"/>
            <a:ext cx="1066800" cy="608012"/>
            <a:chOff x="2448" y="1867"/>
            <a:chExt cx="672" cy="383"/>
          </a:xfrm>
        </p:grpSpPr>
        <p:grpSp>
          <p:nvGrpSpPr>
            <p:cNvPr id="56" name="Group 39"/>
            <p:cNvGrpSpPr>
              <a:grpSpLocks/>
            </p:cNvGrpSpPr>
            <p:nvPr/>
          </p:nvGrpSpPr>
          <p:grpSpPr bwMode="auto">
            <a:xfrm flipH="1">
              <a:off x="2508" y="1867"/>
              <a:ext cx="528" cy="336"/>
              <a:chOff x="3456" y="2400"/>
              <a:chExt cx="672" cy="432"/>
            </a:xfrm>
          </p:grpSpPr>
          <p:sp>
            <p:nvSpPr>
              <p:cNvPr id="63" name="Line 40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41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42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43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45"/>
            <p:cNvGrpSpPr>
              <a:grpSpLocks/>
            </p:cNvGrpSpPr>
            <p:nvPr/>
          </p:nvGrpSpPr>
          <p:grpSpPr bwMode="auto">
            <a:xfrm>
              <a:off x="2448" y="2202"/>
              <a:ext cx="672" cy="48"/>
              <a:chOff x="2448" y="2202"/>
              <a:chExt cx="672" cy="48"/>
            </a:xfrm>
          </p:grpSpPr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2880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2736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2592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9"/>
              <p:cNvSpPr>
                <a:spLocks noChangeArrowheads="1"/>
              </p:cNvSpPr>
              <p:nvPr/>
            </p:nvSpPr>
            <p:spPr bwMode="auto">
              <a:xfrm>
                <a:off x="2448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50"/>
              <p:cNvSpPr>
                <a:spLocks noChangeArrowheads="1"/>
              </p:cNvSpPr>
              <p:nvPr/>
            </p:nvSpPr>
            <p:spPr bwMode="auto">
              <a:xfrm>
                <a:off x="3024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0" name="Right Arrow 79"/>
          <p:cNvSpPr/>
          <p:nvPr/>
        </p:nvSpPr>
        <p:spPr>
          <a:xfrm>
            <a:off x="2435352" y="4059475"/>
            <a:ext cx="838200" cy="39052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2435352" y="5888275"/>
            <a:ext cx="838200" cy="39052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25952" y="5468354"/>
            <a:ext cx="1295400" cy="1181921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MLE</a:t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425952" y="3678475"/>
            <a:ext cx="1295400" cy="1181921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</a:t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455990" y="3059668"/>
            <a:ext cx="379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Attempt to maximize training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4953000" y="4083287"/>
            <a:ext cx="838200" cy="39052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4953000" y="5562600"/>
            <a:ext cx="838200" cy="39052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is a general framework</a:t>
            </a:r>
            <a:endParaRPr lang="en-US" dirty="0"/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r>
              <a:rPr lang="en-US" sz="2400" dirty="0"/>
              <a:t>Create an initial model,</a:t>
            </a:r>
            <a:r>
              <a:rPr lang="en-US" sz="2400" dirty="0" smtClean="0"/>
              <a:t>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</a:t>
            </a:r>
            <a:endParaRPr lang="en-US" sz="2400" dirty="0"/>
          </a:p>
          <a:p>
            <a:pPr lvl="1"/>
            <a:r>
              <a:rPr lang="en-US" sz="2000" dirty="0"/>
              <a:t>Arbitrarily, randomly, or with a small set of training </a:t>
            </a:r>
            <a:r>
              <a:rPr lang="en-US" sz="2000" dirty="0" smtClean="0"/>
              <a:t>examples</a:t>
            </a:r>
          </a:p>
          <a:p>
            <a:pPr lvl="1"/>
            <a:endParaRPr lang="en-US" sz="2000" dirty="0" smtClean="0"/>
          </a:p>
          <a:p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/>
              <a:t>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Let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=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 and repeat </a:t>
            </a:r>
            <a:r>
              <a:rPr lang="en-US" sz="2400" dirty="0"/>
              <a:t>the above step until reaching a local </a:t>
            </a:r>
            <a:r>
              <a:rPr lang="en-US" sz="2400" dirty="0" smtClean="0"/>
              <a:t>maximum</a:t>
            </a:r>
          </a:p>
          <a:p>
            <a:pPr lvl="1"/>
            <a:r>
              <a:rPr lang="en-US" sz="2000" dirty="0"/>
              <a:t>Guaranteed to find a better model after each </a:t>
            </a:r>
            <a:r>
              <a:rPr lang="en-US" sz="2000" dirty="0" smtClean="0"/>
              <a:t>iteration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466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else have you seen 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(increased log likelihood)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shows up all over the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HMMs</a:t>
            </a:r>
            <a:r>
              <a:rPr lang="en-US" dirty="0" smtClean="0"/>
              <a:t> (Baum-Welch algorithm)</a:t>
            </a:r>
          </a:p>
          <a:p>
            <a:r>
              <a:rPr lang="en-US" dirty="0" smtClean="0"/>
              <a:t>Learning probabilities for Bayesian networks</a:t>
            </a:r>
          </a:p>
          <a:p>
            <a:r>
              <a:rPr lang="en-US" dirty="0" smtClean="0"/>
              <a:t>EM-clustering</a:t>
            </a:r>
          </a:p>
          <a:p>
            <a:r>
              <a:rPr lang="en-US" dirty="0" smtClean="0"/>
              <a:t>Learning word alignments for language translation</a:t>
            </a:r>
          </a:p>
          <a:p>
            <a:r>
              <a:rPr lang="en-US" dirty="0" smtClean="0"/>
              <a:t>Learning Twitter friend network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Anytime you have a model and unlabeled data!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Bayesian classifiers</a:t>
            </a:r>
          </a:p>
          <a:p>
            <a:pPr lvl="2"/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classifier (linear classifier)</a:t>
            </a:r>
          </a:p>
          <a:p>
            <a:pPr lvl="1"/>
            <a:r>
              <a:rPr lang="en-US" dirty="0" smtClean="0"/>
              <a:t>Multinomial logistic regression (linear classifier)</a:t>
            </a:r>
          </a:p>
          <a:p>
            <a:pPr lvl="2"/>
            <a:r>
              <a:rPr lang="en-US" dirty="0" smtClean="0"/>
              <a:t>aka Maximum Entropy Classifier (</a:t>
            </a:r>
            <a:r>
              <a:rPr lang="en-US" dirty="0" err="1" smtClean="0"/>
              <a:t>MaxEnt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linear regression (fit a line to the data)</a:t>
            </a:r>
          </a:p>
          <a:p>
            <a:pPr lvl="1"/>
            <a:r>
              <a:rPr lang="en-US" dirty="0" smtClean="0"/>
              <a:t>logistic regression (fit a logistic to the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 and M steps: creating a better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each example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probabilities of each of the examples,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7432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5146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What is the probability of each point belonging to each cluster?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02920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Just like maximum likelihood estimation, except we use fractional counts instead of whole counts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2766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What is the probability of sentence being grammatical?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 clustering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52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some points in space</a:t>
            </a:r>
          </a:p>
          <a:p>
            <a:r>
              <a:rPr lang="en-US" sz="2400" dirty="0" smtClean="0"/>
              <a:t>We would like to put them into some known number of groups (e.g. 2 groups/clusters)</a:t>
            </a:r>
          </a:p>
          <a:p>
            <a:r>
              <a:rPr lang="en-US" sz="2400" dirty="0" smtClean="0"/>
              <a:t>Soft-clustering: rather than explicitly assigning a point to a group, we’ll probabilistically assign it</a:t>
            </a:r>
          </a:p>
          <a:p>
            <a:endParaRPr lang="en-US" sz="2400" dirty="0" smtClean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943600" y="3886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0960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400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553200" y="4660182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198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4008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96000" y="563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477000" y="594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543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315200" y="3886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8486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772400" y="466018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7391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7772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914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96200" y="594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solidFill>
            <a:srgbClr val="0000FF">
              <a:alpha val="13000"/>
            </a:srgbClr>
          </a:soli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914400" y="53340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71600" y="50364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P(red</a:t>
            </a:r>
            <a:r>
              <a:rPr lang="en-US" sz="2400" dirty="0" smtClean="0"/>
              <a:t>) = 0.75</a:t>
            </a:r>
          </a:p>
          <a:p>
            <a:r>
              <a:rPr lang="en-US" sz="2400" dirty="0" err="1" smtClean="0"/>
              <a:t>P(blue</a:t>
            </a:r>
            <a:r>
              <a:rPr lang="en-US" sz="2400" dirty="0" smtClean="0"/>
              <a:t>) = 0.25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 clustering</a:t>
            </a:r>
            <a:br>
              <a:rPr lang="en-US" dirty="0" smtClean="0"/>
            </a:br>
            <a:r>
              <a:rPr lang="en-US" dirty="0" smtClean="0"/>
              <a:t>Model: mixture of Gaussians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9" name="Equation" r:id="rId4" imgW="3848040" imgH="469800" progId="">
                  <p:embed/>
                </p:oleObj>
              </mc:Choice>
              <mc:Fallback>
                <p:oleObj name="Equation" r:id="rId4" imgW="3848040" imgH="46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27025" y="6046788"/>
            <a:ext cx="876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it </a:t>
            </a:r>
            <a:r>
              <a:rPr lang="en-US" dirty="0"/>
              <a:t>these Gaussian densities to the data, one per </a:t>
            </a:r>
            <a:r>
              <a:rPr lang="en-US" dirty="0" smtClean="0"/>
              <a:t>cluster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 and M steps: creating a better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data points to each cluster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probabilistic assignment of all the points,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7432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743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is the current probability of each point belonging to each cluster?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144869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 MLE of the parameters (i.e. Gaussians), but use fractional counts based on probabilities (i.e. </a:t>
            </a:r>
            <a:r>
              <a:rPr lang="en-US" sz="2000" dirty="0" err="1" smtClean="0">
                <a:solidFill>
                  <a:srgbClr val="FF0000"/>
                </a:solidFill>
              </a:rPr>
              <a:t>p(x</a:t>
            </a:r>
            <a:r>
              <a:rPr lang="en-US" sz="2000" dirty="0" smtClean="0">
                <a:solidFill>
                  <a:srgbClr val="FF0000"/>
                </a:solidFill>
              </a:rPr>
              <a:t> | </a:t>
            </a:r>
            <a:r>
              <a:rPr lang="en-US" sz="2000" dirty="0" err="1" smtClean="0">
                <a:solidFill>
                  <a:srgbClr val="FF0000"/>
                </a:solidFill>
              </a:rPr>
              <a:t>Θ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327705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22463" y="1816100"/>
            <a:ext cx="517525" cy="5095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67013" y="2401888"/>
            <a:ext cx="517525" cy="5095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73663" y="6156325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each example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probabilities of each of the examples,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7432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02920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Just like maximum likelihood estimation, except we use fractional counts instead of whole counts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What is the probability of sentence being grammatical?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1352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EM for parsing (Inside-Outside algorithm)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228600"/>
            <a:ext cx="85313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38980"/>
            <a:ext cx="479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p(sentence)</a:t>
            </a:r>
            <a:r>
              <a:rPr lang="en-US" sz="2800" baseline="-25000" dirty="0" err="1" smtClean="0"/>
              <a:t>grammar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00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</a:t>
            </a:r>
            <a:r>
              <a:rPr lang="en-US" sz="2800" i="1" dirty="0" err="1" smtClean="0">
                <a:solidFill>
                  <a:srgbClr val="000090"/>
                </a:solidFill>
              </a:rPr>
              <a:t>arrow</a:t>
            </a:r>
            <a:r>
              <a:rPr lang="en-US" sz="2800" dirty="0" err="1" smtClean="0"/>
              <a:t>)</a:t>
            </a:r>
            <a:r>
              <a:rPr lang="en-US" sz="2800" baseline="-25000" dirty="0" err="1" smtClean="0"/>
              <a:t>grammar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Note: This is the language modeling problem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87" y="1676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</a:t>
            </a:r>
            <a:r>
              <a:rPr lang="en-US" sz="2800" i="1" dirty="0" err="1" smtClean="0">
                <a:solidFill>
                  <a:srgbClr val="000090"/>
                </a:solidFill>
              </a:rPr>
              <a:t>arrow</a:t>
            </a:r>
            <a:r>
              <a:rPr lang="en-US" sz="2800" dirty="0" err="1" smtClean="0"/>
              <a:t>)</a:t>
            </a:r>
            <a:r>
              <a:rPr lang="en-US" sz="2800" baseline="-25000" dirty="0" err="1" smtClean="0"/>
              <a:t>grammar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01775" y="3505200"/>
            <a:ext cx="344487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03300" y="4114800"/>
            <a:ext cx="758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  <a:p>
            <a:r>
              <a:rPr kumimoji="1" lang="en-US" sz="2000" b="1"/>
              <a:t>time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665287" y="4130675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VP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189037" y="4800600"/>
            <a:ext cx="71437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V</a:t>
            </a:r>
          </a:p>
          <a:p>
            <a:r>
              <a:rPr kumimoji="1" lang="en-US" sz="2000" b="1"/>
              <a:t>flies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958975" y="4784725"/>
            <a:ext cx="517525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PP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63700" y="5334000"/>
            <a:ext cx="639762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/>
              <a:t>P</a:t>
            </a:r>
          </a:p>
          <a:p>
            <a:r>
              <a:rPr kumimoji="1" lang="en-US" sz="2000" b="1" dirty="0"/>
              <a:t>like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263775" y="5334000"/>
            <a:ext cx="5461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92312" y="5943600"/>
            <a:ext cx="631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Det</a:t>
            </a:r>
          </a:p>
          <a:p>
            <a:r>
              <a:rPr kumimoji="1" lang="en-US" sz="2000" b="1"/>
              <a:t>an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408237" y="5943600"/>
            <a:ext cx="1012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   </a:t>
            </a:r>
          </a:p>
          <a:p>
            <a:r>
              <a:rPr kumimoji="1" lang="en-US" sz="2000" b="1"/>
              <a:t> arrow</a:t>
            </a: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2263775" y="57150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2035175" y="51054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1654175" y="44958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1425575" y="38862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95287" y="4291013"/>
            <a:ext cx="565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p(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354262" y="4214813"/>
            <a:ext cx="6789738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| </a:t>
            </a:r>
            <a:r>
              <a:rPr kumimoji="1" lang="en-US" sz="2000" b="1" dirty="0"/>
              <a:t>S</a:t>
            </a:r>
            <a:r>
              <a:rPr lang="en-US" sz="3200" dirty="0"/>
              <a:t>) = </a:t>
            </a:r>
            <a:r>
              <a:rPr lang="en-US" sz="3200" dirty="0" err="1"/>
              <a:t>p(</a:t>
            </a:r>
            <a:r>
              <a:rPr lang="en-US" sz="2000" b="1" dirty="0" err="1"/>
              <a:t>S</a:t>
            </a:r>
            <a:r>
              <a:rPr lang="en-US" sz="2000" b="1" dirty="0"/>
              <a:t> </a:t>
            </a:r>
            <a:r>
              <a:rPr lang="en-US" sz="2000" b="1" dirty="0" err="1">
                <a:sym typeface="Symbol" charset="2"/>
              </a:rPr>
              <a:t></a:t>
            </a:r>
            <a:r>
              <a:rPr lang="en-US" sz="2000" b="1" dirty="0">
                <a:sym typeface="Symbol" charset="2"/>
              </a:rPr>
              <a:t> </a:t>
            </a:r>
            <a:r>
              <a:rPr lang="en-US" sz="2000" b="1" dirty="0"/>
              <a:t>NP VP </a:t>
            </a:r>
            <a:r>
              <a:rPr lang="en-US" sz="3200" dirty="0"/>
              <a:t>| </a:t>
            </a:r>
            <a:r>
              <a:rPr kumimoji="1" lang="en-US" sz="2000" b="1" dirty="0"/>
              <a:t>S</a:t>
            </a:r>
            <a:r>
              <a:rPr lang="en-US" sz="3200" dirty="0"/>
              <a:t>) * </a:t>
            </a:r>
            <a:r>
              <a:rPr lang="en-US" sz="3200" dirty="0" err="1"/>
              <a:t>p(</a:t>
            </a:r>
            <a:r>
              <a:rPr lang="en-US" sz="2000" b="1" dirty="0" err="1"/>
              <a:t>NP</a:t>
            </a:r>
            <a:r>
              <a:rPr lang="en-US" sz="2000" b="1" dirty="0"/>
              <a:t> </a:t>
            </a:r>
            <a:r>
              <a:rPr lang="en-US" sz="2000" b="1" dirty="0" err="1">
                <a:sym typeface="Symbol" charset="2"/>
              </a:rPr>
              <a:t></a:t>
            </a:r>
            <a:r>
              <a:rPr lang="en-US" sz="2000" b="1" dirty="0">
                <a:sym typeface="Symbol" charset="2"/>
              </a:rPr>
              <a:t> </a:t>
            </a:r>
            <a:r>
              <a:rPr lang="en-US" sz="2000" b="1" dirty="0"/>
              <a:t>time </a:t>
            </a:r>
            <a:r>
              <a:rPr lang="en-US" sz="3200" dirty="0"/>
              <a:t>| </a:t>
            </a:r>
            <a:r>
              <a:rPr kumimoji="1" lang="en-US" sz="2000" b="1" dirty="0"/>
              <a:t>NP</a:t>
            </a:r>
            <a:r>
              <a:rPr lang="en-US" sz="3200" dirty="0"/>
              <a:t>)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573462" y="4876800"/>
            <a:ext cx="3209925" cy="5794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* p(</a:t>
            </a:r>
            <a:r>
              <a:rPr lang="en-US" sz="2000" b="1"/>
              <a:t>VP </a:t>
            </a:r>
            <a:r>
              <a:rPr lang="en-US" sz="2000" b="1">
                <a:sym typeface="Symbol" charset="2"/>
              </a:rPr>
              <a:t> </a:t>
            </a:r>
            <a:r>
              <a:rPr lang="en-US" sz="2000" b="1"/>
              <a:t>V PP </a:t>
            </a:r>
            <a:r>
              <a:rPr lang="en-US" sz="3200"/>
              <a:t>| </a:t>
            </a:r>
            <a:r>
              <a:rPr kumimoji="1" lang="en-US" sz="2000" b="1"/>
              <a:t>VP</a:t>
            </a:r>
            <a:r>
              <a:rPr lang="en-US" sz="3200"/>
              <a:t>) 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3573462" y="5592763"/>
            <a:ext cx="3508375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* p(</a:t>
            </a:r>
            <a:r>
              <a:rPr lang="en-US" sz="2000" b="1"/>
              <a:t>V </a:t>
            </a:r>
            <a:r>
              <a:rPr lang="en-US" sz="2000" b="1">
                <a:sym typeface="Symbol" charset="2"/>
              </a:rPr>
              <a:t> </a:t>
            </a:r>
            <a:r>
              <a:rPr lang="en-US" sz="2000" b="1"/>
              <a:t>flies </a:t>
            </a:r>
            <a:r>
              <a:rPr lang="en-US" sz="3200"/>
              <a:t>| </a:t>
            </a:r>
            <a:r>
              <a:rPr kumimoji="1" lang="en-US" sz="2000" b="1"/>
              <a:t>V</a:t>
            </a:r>
            <a:r>
              <a:rPr lang="en-US" sz="3200"/>
              <a:t>) * 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" y="2514600"/>
            <a:ext cx="4822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Most likely parse?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87" y="1676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</a:t>
            </a:r>
            <a:r>
              <a:rPr lang="en-US" sz="2800" i="1" dirty="0" err="1" smtClean="0">
                <a:solidFill>
                  <a:srgbClr val="000090"/>
                </a:solidFill>
              </a:rPr>
              <a:t>arrow</a:t>
            </a:r>
            <a:r>
              <a:rPr lang="en-US" sz="2800" dirty="0" err="1" smtClean="0"/>
              <a:t>)</a:t>
            </a:r>
            <a:r>
              <a:rPr lang="en-US" sz="2800" baseline="-25000" dirty="0" err="1" smtClean="0"/>
              <a:t>grammar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01775" y="3505200"/>
            <a:ext cx="344487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03300" y="4114800"/>
            <a:ext cx="758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  <a:p>
            <a:r>
              <a:rPr kumimoji="1" lang="en-US" sz="2000" b="1"/>
              <a:t>time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665287" y="4130675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VP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189037" y="4800600"/>
            <a:ext cx="71437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V</a:t>
            </a:r>
          </a:p>
          <a:p>
            <a:r>
              <a:rPr kumimoji="1" lang="en-US" sz="2000" b="1"/>
              <a:t>flies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958975" y="4784725"/>
            <a:ext cx="517525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PP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63700" y="5334000"/>
            <a:ext cx="639762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/>
              <a:t>P</a:t>
            </a:r>
          </a:p>
          <a:p>
            <a:r>
              <a:rPr kumimoji="1" lang="en-US" sz="2000" b="1" dirty="0"/>
              <a:t>like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263775" y="5334000"/>
            <a:ext cx="5461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92312" y="5943600"/>
            <a:ext cx="631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Det</a:t>
            </a:r>
          </a:p>
          <a:p>
            <a:r>
              <a:rPr kumimoji="1" lang="en-US" sz="2000" b="1"/>
              <a:t>an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408237" y="5943600"/>
            <a:ext cx="1012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   </a:t>
            </a:r>
          </a:p>
          <a:p>
            <a:r>
              <a:rPr kumimoji="1" lang="en-US" sz="2000" b="1"/>
              <a:t> arrow</a:t>
            </a:r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2263775" y="57150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2035175" y="51054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1654175" y="44958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1425575" y="38862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95287" y="4291013"/>
            <a:ext cx="565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dirty="0"/>
              <a:t>(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354262" y="4221163"/>
            <a:ext cx="747395" cy="5847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| </a:t>
            </a:r>
            <a:r>
              <a:rPr kumimoji="1" lang="en-US" sz="2000" b="1" dirty="0" smtClean="0"/>
              <a:t>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029200" y="3475037"/>
            <a:ext cx="344487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S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530725" y="4084637"/>
            <a:ext cx="497252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 smtClean="0"/>
              <a:t>NP</a:t>
            </a:r>
            <a:endParaRPr kumimoji="1" lang="en-US" sz="2000" b="1" dirty="0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649912" y="4100512"/>
            <a:ext cx="522288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/>
              <a:t>VP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4855899" y="4770437"/>
            <a:ext cx="630501" cy="70788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 smtClean="0"/>
              <a:t>N</a:t>
            </a:r>
          </a:p>
          <a:p>
            <a:r>
              <a:rPr kumimoji="1" lang="en-US" sz="2000" b="1" dirty="0"/>
              <a:t>flies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532374" y="4724400"/>
            <a:ext cx="563626" cy="70788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/>
              <a:t>V</a:t>
            </a:r>
            <a:endParaRPr kumimoji="1" lang="en-US" sz="2000" b="1" dirty="0" smtClean="0"/>
          </a:p>
          <a:p>
            <a:r>
              <a:rPr kumimoji="1" lang="en-US" sz="2000" b="1" dirty="0"/>
              <a:t>like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367463" y="4632325"/>
            <a:ext cx="5461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096000" y="5241925"/>
            <a:ext cx="631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Det</a:t>
            </a:r>
          </a:p>
          <a:p>
            <a:r>
              <a:rPr kumimoji="1" lang="en-US" sz="2000" b="1"/>
              <a:t>an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6511925" y="5241925"/>
            <a:ext cx="1012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   </a:t>
            </a:r>
          </a:p>
          <a:p>
            <a:r>
              <a:rPr kumimoji="1" lang="en-US" sz="2000" b="1"/>
              <a:t> arrow</a:t>
            </a:r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6367463" y="50133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6796405" y="4084637"/>
            <a:ext cx="1771113" cy="5847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| </a:t>
            </a:r>
            <a:r>
              <a:rPr kumimoji="1" lang="en-US" sz="2000" b="1" dirty="0" smtClean="0"/>
              <a:t>S</a:t>
            </a:r>
            <a:r>
              <a:rPr lang="en-US" sz="3200" dirty="0" smtClean="0"/>
              <a:t>)  + …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>
          <a:xfrm>
            <a:off x="4267200" y="4724400"/>
            <a:ext cx="643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000" b="1" dirty="0" smtClean="0"/>
              <a:t>N</a:t>
            </a:r>
          </a:p>
          <a:p>
            <a:r>
              <a:rPr kumimoji="1" lang="en-US" sz="2000" b="1" dirty="0" smtClean="0"/>
              <a:t>time</a:t>
            </a:r>
            <a:endParaRPr kumimoji="1" lang="en-US" sz="2000" b="1" dirty="0"/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>
            <a:off x="4572000" y="4495800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6" name="Straight Connector 55"/>
          <p:cNvCxnSpPr>
            <a:stCxn id="38" idx="2"/>
          </p:cNvCxnSpPr>
          <p:nvPr/>
        </p:nvCxnSpPr>
        <p:spPr>
          <a:xfrm rot="5400000">
            <a:off x="4941973" y="3841041"/>
            <a:ext cx="228601" cy="29034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0"/>
          </p:cNvCxnSpPr>
          <p:nvPr/>
        </p:nvCxnSpPr>
        <p:spPr>
          <a:xfrm rot="16200000" flipV="1">
            <a:off x="5446402" y="3635858"/>
            <a:ext cx="214311" cy="71499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6164745" y="4245457"/>
            <a:ext cx="214311" cy="71499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684128" y="4464928"/>
            <a:ext cx="228601" cy="29034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352800" y="4267200"/>
            <a:ext cx="909223" cy="5847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+ </a:t>
            </a:r>
            <a:r>
              <a:rPr lang="en-US" sz="3200" dirty="0" err="1" smtClean="0"/>
              <a:t>p</a:t>
            </a:r>
            <a:r>
              <a:rPr lang="en-US" sz="3200" dirty="0"/>
              <a:t>(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1843" y="2329190"/>
            <a:ext cx="824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Sum over all the possible parses!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Often, we really want: </a:t>
            </a:r>
            <a:r>
              <a:rPr lang="en-US" sz="2800" dirty="0" err="1" smtClean="0">
                <a:solidFill>
                  <a:srgbClr val="0000FF"/>
                </a:solidFill>
              </a:rPr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arrow </a:t>
            </a:r>
            <a:r>
              <a:rPr lang="en-US" sz="2800" dirty="0" smtClean="0">
                <a:solidFill>
                  <a:srgbClr val="0000FF"/>
                </a:solidFill>
              </a:rPr>
              <a:t>| S)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NB vs. multinomial logistic regression</a:t>
            </a:r>
          </a:p>
          <a:p>
            <a:pPr lvl="1"/>
            <a:r>
              <a:rPr lang="en-US" sz="2400" dirty="0" smtClean="0"/>
              <a:t>NB has stronger assumptions: better for small amounts of training data</a:t>
            </a:r>
          </a:p>
          <a:p>
            <a:pPr lvl="1"/>
            <a:r>
              <a:rPr lang="en-US" sz="2400" dirty="0" smtClean="0"/>
              <a:t>MLR has more realistic independence assumptions and performs better with more data</a:t>
            </a:r>
          </a:p>
          <a:p>
            <a:pPr lvl="1"/>
            <a:r>
              <a:rPr lang="en-US" sz="2400" dirty="0" smtClean="0"/>
              <a:t>NB is faster and easier</a:t>
            </a:r>
          </a:p>
          <a:p>
            <a:r>
              <a:rPr lang="en-US" sz="2700" dirty="0" smtClean="0"/>
              <a:t>Regularization</a:t>
            </a:r>
          </a:p>
          <a:p>
            <a:r>
              <a:rPr lang="en-US" sz="2700" dirty="0" smtClean="0"/>
              <a:t>Training</a:t>
            </a:r>
          </a:p>
          <a:p>
            <a:pPr lvl="1"/>
            <a:r>
              <a:rPr lang="en-US" sz="2400" dirty="0" smtClean="0"/>
              <a:t>minimize an error function</a:t>
            </a:r>
          </a:p>
          <a:p>
            <a:pPr lvl="1"/>
            <a:r>
              <a:rPr lang="en-US" sz="2400" dirty="0" smtClean="0"/>
              <a:t>maximize the likelihood of the data (MLE)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35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87" y="1676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</a:t>
            </a:r>
            <a:r>
              <a:rPr lang="en-US" sz="2800" i="1" dirty="0" err="1" smtClean="0">
                <a:solidFill>
                  <a:srgbClr val="000090"/>
                </a:solidFill>
              </a:rPr>
              <a:t>arrow</a:t>
            </a:r>
            <a:r>
              <a:rPr lang="en-US" sz="2800" dirty="0" err="1" smtClean="0"/>
              <a:t>)</a:t>
            </a:r>
            <a:r>
              <a:rPr lang="en-US" sz="2800" baseline="-25000" dirty="0" err="1" smtClean="0"/>
              <a:t>grammar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843" y="2329190"/>
            <a:ext cx="824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Sum over all the possible parses!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Often, we really want: </a:t>
            </a:r>
            <a:r>
              <a:rPr lang="en-US" sz="2800" dirty="0" err="1" smtClean="0">
                <a:solidFill>
                  <a:srgbClr val="0000FF"/>
                </a:solidFill>
              </a:rPr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arrow </a:t>
            </a:r>
            <a:r>
              <a:rPr lang="en-US" sz="2800" dirty="0" smtClean="0">
                <a:solidFill>
                  <a:srgbClr val="0000FF"/>
                </a:solidFill>
              </a:rPr>
              <a:t>| S)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3513" y="4419600"/>
            <a:ext cx="5500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can we calculate this sum?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287" y="1676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</a:t>
            </a:r>
            <a:r>
              <a:rPr lang="en-US" sz="2800" i="1" dirty="0" err="1" smtClean="0">
                <a:solidFill>
                  <a:srgbClr val="000090"/>
                </a:solidFill>
              </a:rPr>
              <a:t>arrow</a:t>
            </a:r>
            <a:r>
              <a:rPr lang="en-US" sz="2800" dirty="0" err="1" smtClean="0"/>
              <a:t>)</a:t>
            </a:r>
            <a:r>
              <a:rPr lang="en-US" sz="2800" baseline="-25000" dirty="0" err="1" smtClean="0"/>
              <a:t>grammar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843" y="2329190"/>
            <a:ext cx="824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Sum over all the possible parses!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Often, we really want: </a:t>
            </a:r>
            <a:r>
              <a:rPr lang="en-US" sz="2800" dirty="0" err="1" smtClean="0">
                <a:solidFill>
                  <a:srgbClr val="0000FF"/>
                </a:solidFill>
              </a:rPr>
              <a:t>p(</a:t>
            </a:r>
            <a:r>
              <a:rPr lang="en-US" sz="2800" i="1" dirty="0" err="1" smtClean="0">
                <a:solidFill>
                  <a:srgbClr val="000090"/>
                </a:solidFill>
              </a:rPr>
              <a:t>time</a:t>
            </a:r>
            <a:r>
              <a:rPr lang="en-US" sz="2800" i="1" dirty="0" smtClean="0">
                <a:solidFill>
                  <a:srgbClr val="000090"/>
                </a:solidFill>
              </a:rPr>
              <a:t> flies like an arrow </a:t>
            </a:r>
            <a:r>
              <a:rPr lang="en-US" sz="2800" dirty="0" smtClean="0">
                <a:solidFill>
                  <a:srgbClr val="0000FF"/>
                </a:solidFill>
              </a:rPr>
              <a:t>| S)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3513" y="4419600"/>
            <a:ext cx="5500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CKY parsing except sum over possible parses instead of max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Probabilistic CKY Parser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271588" y="1660525"/>
            <a:ext cx="5084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 charset="0"/>
              </a:rPr>
              <a:t>  Book       the        flight    through  Houston</a:t>
            </a: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1247775" y="2233613"/>
            <a:ext cx="962025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2205038" y="2233613"/>
            <a:ext cx="963612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3163888" y="2233613"/>
            <a:ext cx="963612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4122738" y="2233613"/>
            <a:ext cx="962025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5081588" y="2233613"/>
            <a:ext cx="962025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2214563" y="3084513"/>
            <a:ext cx="962025" cy="8413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4130675" y="3084513"/>
            <a:ext cx="962025" cy="8413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5089525" y="3084513"/>
            <a:ext cx="962025" cy="8413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29" name="Rectangle 24"/>
          <p:cNvSpPr>
            <a:spLocks noChangeArrowheads="1"/>
          </p:cNvSpPr>
          <p:nvPr/>
        </p:nvSpPr>
        <p:spPr bwMode="auto">
          <a:xfrm>
            <a:off x="3179763" y="3933825"/>
            <a:ext cx="963612" cy="842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0" name="Rectangle 25"/>
          <p:cNvSpPr>
            <a:spLocks noChangeArrowheads="1"/>
          </p:cNvSpPr>
          <p:nvPr/>
        </p:nvSpPr>
        <p:spPr bwMode="auto">
          <a:xfrm>
            <a:off x="4138613" y="3933825"/>
            <a:ext cx="962025" cy="842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1" name="Rectangle 26"/>
          <p:cNvSpPr>
            <a:spLocks noChangeArrowheads="1"/>
          </p:cNvSpPr>
          <p:nvPr/>
        </p:nvSpPr>
        <p:spPr bwMode="auto">
          <a:xfrm>
            <a:off x="5097463" y="3933825"/>
            <a:ext cx="962025" cy="842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2" name="Rectangle 30"/>
          <p:cNvSpPr>
            <a:spLocks noChangeArrowheads="1"/>
          </p:cNvSpPr>
          <p:nvPr/>
        </p:nvSpPr>
        <p:spPr bwMode="auto">
          <a:xfrm>
            <a:off x="4146550" y="4784725"/>
            <a:ext cx="963613" cy="8413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3" name="Rectangle 31"/>
          <p:cNvSpPr>
            <a:spLocks noChangeArrowheads="1"/>
          </p:cNvSpPr>
          <p:nvPr/>
        </p:nvSpPr>
        <p:spPr bwMode="auto">
          <a:xfrm>
            <a:off x="5105400" y="4784725"/>
            <a:ext cx="962025" cy="8413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4" name="Rectangle 36"/>
          <p:cNvSpPr>
            <a:spLocks noChangeArrowheads="1"/>
          </p:cNvSpPr>
          <p:nvPr/>
        </p:nvSpPr>
        <p:spPr bwMode="auto">
          <a:xfrm>
            <a:off x="5113338" y="5634038"/>
            <a:ext cx="962025" cy="8429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Times New Roman" charset="0"/>
            </a:endParaRPr>
          </a:p>
        </p:txBody>
      </p:sp>
      <p:sp>
        <p:nvSpPr>
          <p:cNvPr id="34835" name="TextBox 37"/>
          <p:cNvSpPr txBox="1">
            <a:spLocks noChangeArrowheads="1"/>
          </p:cNvSpPr>
          <p:nvPr/>
        </p:nvSpPr>
        <p:spPr bwMode="auto">
          <a:xfrm>
            <a:off x="1219200" y="2209800"/>
            <a:ext cx="1074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S :.01, VP:.1, </a:t>
            </a:r>
          </a:p>
          <a:p>
            <a:r>
              <a:rPr lang="en-US" sz="1200" b="1">
                <a:latin typeface="Times New Roman" charset="0"/>
              </a:rPr>
              <a:t>Verb:.5 </a:t>
            </a:r>
          </a:p>
          <a:p>
            <a:r>
              <a:rPr lang="en-US" sz="1200" b="1">
                <a:latin typeface="Times New Roman" charset="0"/>
              </a:rPr>
              <a:t>Nominal:.03</a:t>
            </a:r>
          </a:p>
          <a:p>
            <a:r>
              <a:rPr lang="en-US" sz="1200" b="1">
                <a:latin typeface="Times New Roman" charset="0"/>
              </a:rPr>
              <a:t>Noun:.1</a:t>
            </a:r>
            <a:endParaRPr lang="en-US" sz="1400" b="1">
              <a:latin typeface="Times New Roman" charset="0"/>
            </a:endParaRPr>
          </a:p>
        </p:txBody>
      </p:sp>
      <p:sp>
        <p:nvSpPr>
          <p:cNvPr id="34836" name="TextBox 38"/>
          <p:cNvSpPr txBox="1">
            <a:spLocks noChangeArrowheads="1"/>
          </p:cNvSpPr>
          <p:nvPr/>
        </p:nvSpPr>
        <p:spPr bwMode="auto">
          <a:xfrm>
            <a:off x="2230438" y="3594100"/>
            <a:ext cx="582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Det:.6</a:t>
            </a:r>
          </a:p>
        </p:txBody>
      </p:sp>
      <p:sp>
        <p:nvSpPr>
          <p:cNvPr id="34837" name="TextBox 39"/>
          <p:cNvSpPr txBox="1">
            <a:spLocks noChangeArrowheads="1"/>
          </p:cNvSpPr>
          <p:nvPr/>
        </p:nvSpPr>
        <p:spPr bwMode="auto">
          <a:xfrm>
            <a:off x="3163888" y="3975100"/>
            <a:ext cx="992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 charset="0"/>
            </a:endParaRPr>
          </a:p>
          <a:p>
            <a:r>
              <a:rPr lang="en-US" sz="1200" b="1">
                <a:latin typeface="Times New Roman" charset="0"/>
              </a:rPr>
              <a:t>Nominal:.15</a:t>
            </a:r>
          </a:p>
          <a:p>
            <a:r>
              <a:rPr lang="en-US" sz="1200" b="1">
                <a:latin typeface="Times New Roman" charset="0"/>
              </a:rPr>
              <a:t>Noun:.5</a:t>
            </a:r>
            <a:endParaRPr lang="en-US" sz="1400" b="1">
              <a:latin typeface="Times New Roman" charset="0"/>
            </a:endParaRPr>
          </a:p>
        </p:txBody>
      </p:sp>
      <p:sp>
        <p:nvSpPr>
          <p:cNvPr id="34838" name="TextBox 28"/>
          <p:cNvSpPr txBox="1">
            <a:spLocks noChangeArrowheads="1"/>
          </p:cNvSpPr>
          <p:nvPr/>
        </p:nvSpPr>
        <p:spPr bwMode="auto">
          <a:xfrm>
            <a:off x="2273300" y="2735263"/>
            <a:ext cx="52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None</a:t>
            </a:r>
          </a:p>
        </p:txBody>
      </p:sp>
      <p:sp>
        <p:nvSpPr>
          <p:cNvPr id="34839" name="TextBox 29"/>
          <p:cNvSpPr txBox="1">
            <a:spLocks noChangeArrowheads="1"/>
          </p:cNvSpPr>
          <p:nvPr/>
        </p:nvSpPr>
        <p:spPr bwMode="auto">
          <a:xfrm>
            <a:off x="3124200" y="3200400"/>
            <a:ext cx="1017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 charset="0"/>
            </a:endParaRPr>
          </a:p>
          <a:p>
            <a:r>
              <a:rPr lang="en-US" sz="1200" b="1">
                <a:latin typeface="Times New Roman" charset="0"/>
              </a:rPr>
              <a:t>NP:.6*.6*.15</a:t>
            </a:r>
          </a:p>
          <a:p>
            <a:r>
              <a:rPr lang="en-US" sz="1200" b="1">
                <a:latin typeface="Times New Roman" charset="0"/>
              </a:rPr>
              <a:t>     =.054</a:t>
            </a:r>
          </a:p>
        </p:txBody>
      </p:sp>
      <p:sp>
        <p:nvSpPr>
          <p:cNvPr id="34840" name="TextBox 25"/>
          <p:cNvSpPr txBox="1">
            <a:spLocks noChangeArrowheads="1"/>
          </p:cNvSpPr>
          <p:nvPr/>
        </p:nvSpPr>
        <p:spPr bwMode="auto">
          <a:xfrm>
            <a:off x="3084513" y="2667000"/>
            <a:ext cx="109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VP:.5*.5*.054</a:t>
            </a:r>
          </a:p>
          <a:p>
            <a:r>
              <a:rPr lang="en-US" sz="1200" b="1">
                <a:latin typeface="Times New Roman" charset="0"/>
              </a:rPr>
              <a:t>     =.0135</a:t>
            </a:r>
          </a:p>
        </p:txBody>
      </p:sp>
      <p:sp>
        <p:nvSpPr>
          <p:cNvPr id="34841" name="TextBox 26"/>
          <p:cNvSpPr txBox="1">
            <a:spLocks noChangeArrowheads="1"/>
          </p:cNvSpPr>
          <p:nvPr/>
        </p:nvSpPr>
        <p:spPr bwMode="auto">
          <a:xfrm>
            <a:off x="3124200" y="2209800"/>
            <a:ext cx="109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S:.05*.5*.054</a:t>
            </a:r>
          </a:p>
          <a:p>
            <a:r>
              <a:rPr lang="en-US" sz="1200" b="1">
                <a:latin typeface="Times New Roman" charset="0"/>
              </a:rPr>
              <a:t>     =.00135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83063" y="4367213"/>
            <a:ext cx="525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None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54488" y="3521075"/>
            <a:ext cx="527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None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27500" y="2674938"/>
            <a:ext cx="525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None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78288" y="5029200"/>
            <a:ext cx="66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Prep:.2</a:t>
            </a:r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5029200" y="5791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NP:.16</a:t>
            </a:r>
          </a:p>
          <a:p>
            <a:r>
              <a:rPr lang="en-US" sz="1200" b="1">
                <a:latin typeface="Times New Roman" charset="0"/>
              </a:rPr>
              <a:t>PropNoun:.8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29200" y="4953000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PP:1.0*.2*.16</a:t>
            </a:r>
          </a:p>
          <a:p>
            <a:r>
              <a:rPr lang="en-US" sz="1200" b="1">
                <a:latin typeface="Times New Roman" charset="0"/>
              </a:rPr>
              <a:t>       =.032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05400" y="4038600"/>
            <a:ext cx="91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 New Roman" charset="0"/>
              </a:rPr>
              <a:t>Nominal:</a:t>
            </a:r>
          </a:p>
          <a:p>
            <a:r>
              <a:rPr lang="en-US" sz="1200" b="1">
                <a:latin typeface="Times New Roman" charset="0"/>
              </a:rPr>
              <a:t>.5*.15*.032</a:t>
            </a:r>
          </a:p>
          <a:p>
            <a:r>
              <a:rPr lang="en-US" sz="1200" b="1">
                <a:latin typeface="Times New Roman" charset="0"/>
              </a:rPr>
              <a:t>=.0024</a:t>
            </a:r>
          </a:p>
        </p:txBody>
      </p:sp>
      <p:sp>
        <p:nvSpPr>
          <p:cNvPr id="34849" name="TextBox 36"/>
          <p:cNvSpPr txBox="1">
            <a:spLocks noChangeArrowheads="1"/>
          </p:cNvSpPr>
          <p:nvPr/>
        </p:nvSpPr>
        <p:spPr bwMode="auto">
          <a:xfrm>
            <a:off x="5029200" y="2971800"/>
            <a:ext cx="96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 charset="0"/>
            </a:endParaRPr>
          </a:p>
          <a:p>
            <a:r>
              <a:rPr lang="en-US" sz="1200" b="1">
                <a:latin typeface="Times New Roman" charset="0"/>
              </a:rPr>
              <a:t>NP:.6*.6*</a:t>
            </a:r>
          </a:p>
          <a:p>
            <a:r>
              <a:rPr lang="en-US" sz="1200" b="1">
                <a:latin typeface="Times New Roman" charset="0"/>
              </a:rPr>
              <a:t>       .0024</a:t>
            </a:r>
          </a:p>
          <a:p>
            <a:r>
              <a:rPr lang="en-US" sz="1200" b="1">
                <a:latin typeface="Times New Roman" charset="0"/>
              </a:rPr>
              <a:t>     =.000864</a:t>
            </a:r>
          </a:p>
        </p:txBody>
      </p:sp>
      <p:sp>
        <p:nvSpPr>
          <p:cNvPr id="34850" name="TextBox 40"/>
          <p:cNvSpPr txBox="1">
            <a:spLocks noChangeArrowheads="1"/>
          </p:cNvSpPr>
          <p:nvPr/>
        </p:nvSpPr>
        <p:spPr bwMode="auto">
          <a:xfrm>
            <a:off x="6124575" y="2060575"/>
            <a:ext cx="109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  <a:latin typeface="Times New Roman" charset="0"/>
              </a:rPr>
              <a:t>S:.05*.5*</a:t>
            </a:r>
          </a:p>
          <a:p>
            <a:r>
              <a:rPr lang="en-US" sz="1200" b="1" dirty="0">
                <a:solidFill>
                  <a:srgbClr val="000090"/>
                </a:solidFill>
                <a:latin typeface="Times New Roman" charset="0"/>
              </a:rPr>
              <a:t>     .000864</a:t>
            </a:r>
          </a:p>
          <a:p>
            <a:r>
              <a:rPr lang="en-US" sz="1200" b="1" dirty="0">
                <a:solidFill>
                  <a:srgbClr val="000090"/>
                </a:solidFill>
                <a:latin typeface="Times New Roman" charset="0"/>
              </a:rPr>
              <a:t>   =.0000216</a:t>
            </a:r>
          </a:p>
        </p:txBody>
      </p:sp>
      <p:cxnSp>
        <p:nvCxnSpPr>
          <p:cNvPr id="34851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1752600" y="2514600"/>
            <a:ext cx="3733800" cy="1"/>
          </a:xfrm>
          <a:prstGeom prst="straightConnector1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4852" name="Straight Arrow Connector 48"/>
          <p:cNvCxnSpPr>
            <a:cxnSpLocks noChangeShapeType="1"/>
          </p:cNvCxnSpPr>
          <p:nvPr/>
        </p:nvCxnSpPr>
        <p:spPr bwMode="auto">
          <a:xfrm rot="5400000">
            <a:off x="4991101" y="2705101"/>
            <a:ext cx="685798" cy="304800"/>
          </a:xfrm>
          <a:prstGeom prst="straightConnector1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" name="Straight Arrow Connector 43"/>
          <p:cNvCxnSpPr>
            <a:cxnSpLocks noChangeShapeType="1"/>
          </p:cNvCxnSpPr>
          <p:nvPr/>
        </p:nvCxnSpPr>
        <p:spPr bwMode="auto">
          <a:xfrm rot="10800000" flipV="1">
            <a:off x="3352800" y="2655094"/>
            <a:ext cx="2133600" cy="88106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8" name="Straight Arrow Connector 54"/>
          <p:cNvCxnSpPr>
            <a:cxnSpLocks noChangeShapeType="1"/>
          </p:cNvCxnSpPr>
          <p:nvPr/>
        </p:nvCxnSpPr>
        <p:spPr bwMode="auto">
          <a:xfrm rot="5400000">
            <a:off x="4183460" y="3727848"/>
            <a:ext cx="2375694" cy="230186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6108700" y="2947987"/>
            <a:ext cx="109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3366FF"/>
                </a:solidFill>
                <a:latin typeface="Times New Roman" charset="0"/>
              </a:rPr>
              <a:t>S:.03*.0135*</a:t>
            </a:r>
          </a:p>
          <a:p>
            <a:r>
              <a:rPr lang="en-US" sz="1200" b="1" dirty="0">
                <a:solidFill>
                  <a:srgbClr val="3366FF"/>
                </a:solidFill>
                <a:latin typeface="Times New Roman" charset="0"/>
              </a:rPr>
              <a:t>    .032</a:t>
            </a:r>
          </a:p>
          <a:p>
            <a:r>
              <a:rPr lang="en-US" sz="1200" b="1" dirty="0">
                <a:solidFill>
                  <a:srgbClr val="3366FF"/>
                </a:solidFill>
                <a:latin typeface="Times New Roman" charset="0"/>
              </a:rPr>
              <a:t>  =.00001296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200" y="5132300"/>
            <a:ext cx="221773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S → VP PP	0.03</a:t>
            </a:r>
            <a:endParaRPr lang="en-US" b="1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4660" y="5597351"/>
            <a:ext cx="295334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S → Verb NP	0.05</a:t>
            </a:r>
            <a:endParaRPr lang="en-US" b="1" dirty="0">
              <a:solidFill>
                <a:srgbClr val="00009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2800" y="2438400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any entry, sum over the possibilities!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/>
          <a:lstStyle/>
          <a:p>
            <a:r>
              <a:rPr lang="en-US" dirty="0" smtClean="0"/>
              <a:t>Calculate the probabilities of the grammar rules using partial counts</a:t>
            </a:r>
            <a:endParaRPr lang="en-US" dirty="0"/>
          </a:p>
        </p:txBody>
      </p:sp>
      <p:graphicFrame>
        <p:nvGraphicFramePr>
          <p:cNvPr id="841730" name="Object 2"/>
          <p:cNvGraphicFramePr>
            <a:graphicFrameLocks noChangeAspect="1"/>
          </p:cNvGraphicFramePr>
          <p:nvPr/>
        </p:nvGraphicFramePr>
        <p:xfrm>
          <a:off x="381000" y="43434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5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2766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MLE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2766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552" y="4267200"/>
            <a:ext cx="84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58838" y="2946976"/>
            <a:ext cx="2417762" cy="3140075"/>
            <a:chOff x="666750" y="2362200"/>
            <a:chExt cx="2417762" cy="31400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65225" y="2362200"/>
              <a:ext cx="344487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S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66750" y="2971800"/>
              <a:ext cx="758825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 dirty="0"/>
                <a:t>NP</a:t>
              </a:r>
            </a:p>
            <a:p>
              <a:r>
                <a:rPr kumimoji="1" lang="en-US" sz="2000" b="1" dirty="0"/>
                <a:t>time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328737" y="2987675"/>
              <a:ext cx="5222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VP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52487" y="3657600"/>
              <a:ext cx="714375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V</a:t>
              </a:r>
            </a:p>
            <a:p>
              <a:r>
                <a:rPr kumimoji="1" lang="en-US" sz="2000" b="1"/>
                <a:t>flies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22425" y="3641725"/>
              <a:ext cx="5175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PP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27150" y="4191000"/>
              <a:ext cx="639762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 dirty="0"/>
                <a:t>P</a:t>
              </a:r>
            </a:p>
            <a:p>
              <a:r>
                <a:rPr kumimoji="1" lang="en-US" sz="2000" b="1" dirty="0"/>
                <a:t>like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27225" y="4191000"/>
              <a:ext cx="5461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NP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55762" y="4800600"/>
              <a:ext cx="631825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Det</a:t>
              </a:r>
            </a:p>
            <a:p>
              <a:r>
                <a:rPr kumimoji="1" lang="en-US" sz="2000" b="1"/>
                <a:t>an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71687" y="4800600"/>
              <a:ext cx="1012825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N   </a:t>
              </a:r>
            </a:p>
            <a:p>
              <a:r>
                <a:rPr kumimoji="1" lang="en-US" sz="2000" b="1"/>
                <a:t> arrow</a:t>
              </a: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27225" y="4572000"/>
              <a:ext cx="457200" cy="304800"/>
            </a:xfrm>
            <a:custGeom>
              <a:avLst/>
              <a:gdLst>
                <a:gd name="T0" fmla="*/ 0 w 288"/>
                <a:gd name="T1" fmla="*/ 304800 h 192"/>
                <a:gd name="T2" fmla="*/ 228600 w 288"/>
                <a:gd name="T3" fmla="*/ 0 h 192"/>
                <a:gd name="T4" fmla="*/ 457200 w 288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98625" y="3962400"/>
              <a:ext cx="457200" cy="304800"/>
            </a:xfrm>
            <a:custGeom>
              <a:avLst/>
              <a:gdLst>
                <a:gd name="T0" fmla="*/ 0 w 288"/>
                <a:gd name="T1" fmla="*/ 304800 h 192"/>
                <a:gd name="T2" fmla="*/ 228600 w 288"/>
                <a:gd name="T3" fmla="*/ 0 h 192"/>
                <a:gd name="T4" fmla="*/ 457200 w 288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17625" y="3352800"/>
              <a:ext cx="457200" cy="304800"/>
            </a:xfrm>
            <a:custGeom>
              <a:avLst/>
              <a:gdLst>
                <a:gd name="T0" fmla="*/ 0 w 288"/>
                <a:gd name="T1" fmla="*/ 304800 h 192"/>
                <a:gd name="T2" fmla="*/ 228600 w 288"/>
                <a:gd name="T3" fmla="*/ 0 h 192"/>
                <a:gd name="T4" fmla="*/ 457200 w 288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89025" y="2743200"/>
              <a:ext cx="457200" cy="304800"/>
            </a:xfrm>
            <a:custGeom>
              <a:avLst/>
              <a:gdLst>
                <a:gd name="T0" fmla="*/ 0 w 288"/>
                <a:gd name="T1" fmla="*/ 304800 h 192"/>
                <a:gd name="T2" fmla="*/ 228600 w 288"/>
                <a:gd name="T3" fmla="*/ 0 h 192"/>
                <a:gd name="T4" fmla="*/ 457200 w 288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1524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Say we’re trying to figure out VP -&gt; V PP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2513" y="20574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MLE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13" y="19050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038" y="6172200"/>
            <a:ext cx="386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count this as one occurrence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2400" y="5867400"/>
            <a:ext cx="4703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fractional count based on the sentence and how likely the sentence is to be grammatical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227388" y="3663950"/>
          <a:ext cx="5683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70" name="Equation" r:id="rId3" imgW="2692400" imgH="177800" progId="Equation.3">
                  <p:embed/>
                </p:oleObj>
              </mc:Choice>
              <mc:Fallback>
                <p:oleObj name="Equation" r:id="rId3" imgW="2692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3663950"/>
                        <a:ext cx="56832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  <a:endParaRPr lang="en-US" dirty="0"/>
          </a:p>
        </p:txBody>
      </p:sp>
      <p:graphicFrame>
        <p:nvGraphicFramePr>
          <p:cNvPr id="845826" name="Object 2"/>
          <p:cNvGraphicFramePr>
            <a:graphicFrameLocks noChangeAspect="1"/>
          </p:cNvGraphicFramePr>
          <p:nvPr/>
        </p:nvGraphicFramePr>
        <p:xfrm>
          <a:off x="612775" y="2676525"/>
          <a:ext cx="5788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69" name="Equation" r:id="rId3" imgW="2743200" imgH="393700" progId="Equation.3">
                  <p:embed/>
                </p:oleObj>
              </mc:Choice>
              <mc:Fallback>
                <p:oleObj name="Equation" r:id="rId3" imgW="27432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676525"/>
                        <a:ext cx="5788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5827" name="Object 3"/>
          <p:cNvGraphicFramePr>
            <a:graphicFrameLocks noChangeAspect="1"/>
          </p:cNvGraphicFramePr>
          <p:nvPr/>
        </p:nvGraphicFramePr>
        <p:xfrm>
          <a:off x="306388" y="1835150"/>
          <a:ext cx="56816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70" name="Equation" r:id="rId5" imgW="2692400" imgH="177800" progId="Equation.3">
                  <p:embed/>
                </p:oleObj>
              </mc:Choice>
              <mc:Fallback>
                <p:oleObj name="Equation" r:id="rId5" imgW="2692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835150"/>
                        <a:ext cx="56816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26765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def. of conditional probability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45828" name="Object 4"/>
          <p:cNvGraphicFramePr>
            <a:graphicFrameLocks noChangeAspect="1"/>
          </p:cNvGraphicFramePr>
          <p:nvPr/>
        </p:nvGraphicFramePr>
        <p:xfrm>
          <a:off x="550863" y="4124325"/>
          <a:ext cx="84931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71" name="Equation" r:id="rId7" imgW="4025900" imgH="393700" progId="Equation.3">
                  <p:embed/>
                </p:oleObj>
              </mc:Choice>
              <mc:Fallback>
                <p:oleObj name="Equation" r:id="rId7" imgW="40259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124325"/>
                        <a:ext cx="84931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0" y="5144869"/>
            <a:ext cx="27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conditional independence as specified by the PCFG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/>
          <p:cNvSpPr>
            <a:spLocks/>
          </p:cNvSpPr>
          <p:nvPr/>
        </p:nvSpPr>
        <p:spPr bwMode="auto">
          <a:xfrm>
            <a:off x="3862388" y="2754868"/>
            <a:ext cx="1776412" cy="2147887"/>
          </a:xfrm>
          <a:custGeom>
            <a:avLst/>
            <a:gdLst>
              <a:gd name="T0" fmla="*/ 783 w 1119"/>
              <a:gd name="T1" fmla="*/ 1225 h 1353"/>
              <a:gd name="T2" fmla="*/ 1119 w 1119"/>
              <a:gd name="T3" fmla="*/ 1177 h 1353"/>
              <a:gd name="T4" fmla="*/ 783 w 1119"/>
              <a:gd name="T5" fmla="*/ 169 h 1353"/>
              <a:gd name="T6" fmla="*/ 310 w 1119"/>
              <a:gd name="T7" fmla="*/ 162 h 1353"/>
              <a:gd name="T8" fmla="*/ 15 w 1119"/>
              <a:gd name="T9" fmla="*/ 649 h 1353"/>
              <a:gd name="T10" fmla="*/ 399 w 1119"/>
              <a:gd name="T11" fmla="*/ 937 h 1353"/>
              <a:gd name="T12" fmla="*/ 783 w 1119"/>
              <a:gd name="T13" fmla="*/ 1225 h 13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9"/>
              <a:gd name="T22" fmla="*/ 0 h 1353"/>
              <a:gd name="T23" fmla="*/ 1119 w 1119"/>
              <a:gd name="T24" fmla="*/ 1353 h 13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9" h="1353">
                <a:moveTo>
                  <a:pt x="783" y="1225"/>
                </a:moveTo>
                <a:cubicBezTo>
                  <a:pt x="903" y="1265"/>
                  <a:pt x="1119" y="1353"/>
                  <a:pt x="1119" y="1177"/>
                </a:cubicBezTo>
                <a:cubicBezTo>
                  <a:pt x="1119" y="1001"/>
                  <a:pt x="918" y="338"/>
                  <a:pt x="783" y="169"/>
                </a:cubicBezTo>
                <a:cubicBezTo>
                  <a:pt x="648" y="0"/>
                  <a:pt x="438" y="82"/>
                  <a:pt x="310" y="162"/>
                </a:cubicBezTo>
                <a:cubicBezTo>
                  <a:pt x="182" y="242"/>
                  <a:pt x="0" y="520"/>
                  <a:pt x="15" y="649"/>
                </a:cubicBezTo>
                <a:cubicBezTo>
                  <a:pt x="30" y="778"/>
                  <a:pt x="271" y="841"/>
                  <a:pt x="399" y="937"/>
                </a:cubicBezTo>
                <a:cubicBezTo>
                  <a:pt x="527" y="1033"/>
                  <a:pt x="663" y="1185"/>
                  <a:pt x="783" y="1225"/>
                </a:cubicBezTo>
                <a:close/>
              </a:path>
            </a:pathLst>
          </a:custGeom>
          <a:solidFill>
            <a:srgbClr val="FF00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Maximization step</a:t>
            </a:r>
            <a:endParaRPr lang="en-US" dirty="0"/>
          </a:p>
        </p:txBody>
      </p:sp>
      <p:sp>
        <p:nvSpPr>
          <p:cNvPr id="25" name="Freeform 2"/>
          <p:cNvSpPr>
            <a:spLocks/>
          </p:cNvSpPr>
          <p:nvPr/>
        </p:nvSpPr>
        <p:spPr bwMode="auto">
          <a:xfrm>
            <a:off x="4484687" y="5244644"/>
            <a:ext cx="1839913" cy="1015424"/>
          </a:xfrm>
          <a:custGeom>
            <a:avLst/>
            <a:gdLst>
              <a:gd name="T0" fmla="*/ 431800 w 1159"/>
              <a:gd name="T1" fmla="*/ 274637 h 1184"/>
              <a:gd name="T2" fmla="*/ 50800 w 1159"/>
              <a:gd name="T3" fmla="*/ 1112837 h 1184"/>
              <a:gd name="T4" fmla="*/ 736600 w 1159"/>
              <a:gd name="T5" fmla="*/ 1798638 h 1184"/>
              <a:gd name="T6" fmla="*/ 1803401 w 1159"/>
              <a:gd name="T7" fmla="*/ 1603375 h 1184"/>
              <a:gd name="T8" fmla="*/ 954088 w 1159"/>
              <a:gd name="T9" fmla="*/ 220663 h 1184"/>
              <a:gd name="T10" fmla="*/ 431800 w 1159"/>
              <a:gd name="T11" fmla="*/ 274637 h 1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"/>
              <a:gd name="T19" fmla="*/ 0 h 1184"/>
              <a:gd name="T20" fmla="*/ 1159 w 1159"/>
              <a:gd name="T21" fmla="*/ 1184 h 1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" h="1184">
                <a:moveTo>
                  <a:pt x="272" y="173"/>
                </a:moveTo>
                <a:cubicBezTo>
                  <a:pt x="176" y="269"/>
                  <a:pt x="0" y="541"/>
                  <a:pt x="32" y="701"/>
                </a:cubicBezTo>
                <a:cubicBezTo>
                  <a:pt x="64" y="861"/>
                  <a:pt x="280" y="1082"/>
                  <a:pt x="464" y="1133"/>
                </a:cubicBezTo>
                <a:cubicBezTo>
                  <a:pt x="648" y="1184"/>
                  <a:pt x="1113" y="1176"/>
                  <a:pt x="1136" y="1010"/>
                </a:cubicBezTo>
                <a:cubicBezTo>
                  <a:pt x="1159" y="844"/>
                  <a:pt x="745" y="278"/>
                  <a:pt x="601" y="139"/>
                </a:cubicBezTo>
                <a:cubicBezTo>
                  <a:pt x="457" y="0"/>
                  <a:pt x="341" y="166"/>
                  <a:pt x="272" y="173"/>
                </a:cubicBezTo>
                <a:close/>
              </a:path>
            </a:pathLst>
          </a:cu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Freeform 3"/>
          <p:cNvSpPr>
            <a:spLocks/>
          </p:cNvSpPr>
          <p:nvPr/>
        </p:nvSpPr>
        <p:spPr bwMode="auto">
          <a:xfrm>
            <a:off x="3505200" y="5421868"/>
            <a:ext cx="874713" cy="457200"/>
          </a:xfrm>
          <a:custGeom>
            <a:avLst/>
            <a:gdLst>
              <a:gd name="T0" fmla="*/ 165100 w 551"/>
              <a:gd name="T1" fmla="*/ 419100 h 288"/>
              <a:gd name="T2" fmla="*/ 785813 w 551"/>
              <a:gd name="T3" fmla="*/ 342900 h 288"/>
              <a:gd name="T4" fmla="*/ 698500 w 551"/>
              <a:gd name="T5" fmla="*/ 38100 h 288"/>
              <a:gd name="T6" fmla="*/ 88900 w 551"/>
              <a:gd name="T7" fmla="*/ 114300 h 288"/>
              <a:gd name="T8" fmla="*/ 165100 w 551"/>
              <a:gd name="T9" fmla="*/ 41910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1"/>
              <a:gd name="T16" fmla="*/ 0 h 288"/>
              <a:gd name="T17" fmla="*/ 551 w 551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1" h="288">
                <a:moveTo>
                  <a:pt x="104" y="264"/>
                </a:moveTo>
                <a:cubicBezTo>
                  <a:pt x="177" y="288"/>
                  <a:pt x="439" y="256"/>
                  <a:pt x="495" y="216"/>
                </a:cubicBezTo>
                <a:cubicBezTo>
                  <a:pt x="551" y="176"/>
                  <a:pt x="513" y="48"/>
                  <a:pt x="440" y="24"/>
                </a:cubicBezTo>
                <a:cubicBezTo>
                  <a:pt x="367" y="0"/>
                  <a:pt x="112" y="32"/>
                  <a:pt x="56" y="72"/>
                </a:cubicBezTo>
                <a:cubicBezTo>
                  <a:pt x="0" y="112"/>
                  <a:pt x="24" y="240"/>
                  <a:pt x="104" y="264"/>
                </a:cubicBezTo>
                <a:close/>
              </a:path>
            </a:pathLst>
          </a:cu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4306433" y="2928481"/>
            <a:ext cx="525463" cy="1752600"/>
            <a:chOff x="597" y="864"/>
            <a:chExt cx="331" cy="1104"/>
          </a:xfrm>
        </p:grpSpPr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711" y="864"/>
              <a:ext cx="21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S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597" y="1718"/>
              <a:ext cx="32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VP</a:t>
              </a:r>
            </a:p>
          </p:txBody>
        </p:sp>
      </p:grp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815894" y="4970006"/>
            <a:ext cx="351378" cy="70788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>
                <a:solidFill>
                  <a:schemeClr val="accent1"/>
                </a:solidFill>
              </a:rPr>
              <a:t>V</a:t>
            </a:r>
            <a:endParaRPr kumimoji="1" lang="en-US" sz="2000" b="1" dirty="0" smtClean="0">
              <a:solidFill>
                <a:schemeClr val="accent1"/>
              </a:solidFill>
            </a:endParaRPr>
          </a:p>
          <a:p>
            <a:endParaRPr kumimoji="1" lang="en-US" sz="2000" b="1" dirty="0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4585832" y="4954131"/>
            <a:ext cx="517525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>
                <a:solidFill>
                  <a:schemeClr val="accent1"/>
                </a:solidFill>
              </a:rPr>
              <a:t>PP</a:t>
            </a:r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4281032" y="4665206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1622" y="3516868"/>
            <a:ext cx="597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/>
              <a:t>time             </a:t>
            </a:r>
            <a:endParaRPr kumimoji="1"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3708455" y="6260068"/>
            <a:ext cx="192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/>
              <a:t>flies like an arrow</a:t>
            </a:r>
            <a:endParaRPr kumimoji="1" lang="en-US" b="1" dirty="0"/>
          </a:p>
        </p:txBody>
      </p:sp>
      <p:graphicFrame>
        <p:nvGraphicFramePr>
          <p:cNvPr id="844802" name="Object 2"/>
          <p:cNvGraphicFramePr>
            <a:graphicFrameLocks noChangeAspect="1"/>
          </p:cNvGraphicFramePr>
          <p:nvPr/>
        </p:nvGraphicFramePr>
        <p:xfrm>
          <a:off x="911225" y="1752600"/>
          <a:ext cx="7593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17" name="Equation" r:id="rId3" imgW="3911600" imgH="393700" progId="Equation.3">
                  <p:embed/>
                </p:oleObj>
              </mc:Choice>
              <mc:Fallback>
                <p:oleObj name="Equation" r:id="rId3" imgW="39116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752600"/>
                        <a:ext cx="75930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4563608" y="1752600"/>
            <a:ext cx="4199392" cy="304800"/>
          </a:xfrm>
          <a:prstGeom prst="rect">
            <a:avLst/>
          </a:prstGeom>
          <a:solidFill>
            <a:srgbClr val="00A7FF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19400" y="1752600"/>
            <a:ext cx="1668008" cy="304800"/>
          </a:xfrm>
          <a:prstGeom prst="rect">
            <a:avLst/>
          </a:prstGeom>
          <a:solidFill>
            <a:srgbClr val="FF00FF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9375" y="3035300"/>
            <a:ext cx="7845426" cy="2398713"/>
            <a:chOff x="50" y="1912"/>
            <a:chExt cx="4942" cy="1511"/>
          </a:xfrm>
        </p:grpSpPr>
        <p:sp>
          <p:nvSpPr>
            <p:cNvPr id="25630" name="Freeform 39"/>
            <p:cNvSpPr>
              <a:spLocks/>
            </p:cNvSpPr>
            <p:nvPr/>
          </p:nvSpPr>
          <p:spPr bwMode="auto">
            <a:xfrm>
              <a:off x="50" y="1912"/>
              <a:ext cx="1720" cy="1511"/>
            </a:xfrm>
            <a:custGeom>
              <a:avLst/>
              <a:gdLst>
                <a:gd name="T0" fmla="*/ 531 w 1720"/>
                <a:gd name="T1" fmla="*/ 8 h 1511"/>
                <a:gd name="T2" fmla="*/ 78 w 1720"/>
                <a:gd name="T3" fmla="*/ 248 h 1511"/>
                <a:gd name="T4" fmla="*/ 126 w 1720"/>
                <a:gd name="T5" fmla="*/ 776 h 1511"/>
                <a:gd name="T6" fmla="*/ 835 w 1720"/>
                <a:gd name="T7" fmla="*/ 1455 h 1511"/>
                <a:gd name="T8" fmla="*/ 1710 w 1720"/>
                <a:gd name="T9" fmla="*/ 1112 h 1511"/>
                <a:gd name="T10" fmla="*/ 894 w 1720"/>
                <a:gd name="T11" fmla="*/ 296 h 1511"/>
                <a:gd name="T12" fmla="*/ 531 w 1720"/>
                <a:gd name="T13" fmla="*/ 8 h 1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11"/>
                <a:gd name="T23" fmla="*/ 1720 w 1720"/>
                <a:gd name="T24" fmla="*/ 1511 h 15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11">
                  <a:moveTo>
                    <a:pt x="531" y="8"/>
                  </a:moveTo>
                  <a:cubicBezTo>
                    <a:pt x="395" y="0"/>
                    <a:pt x="145" y="120"/>
                    <a:pt x="78" y="248"/>
                  </a:cubicBezTo>
                  <a:cubicBezTo>
                    <a:pt x="11" y="376"/>
                    <a:pt x="0" y="575"/>
                    <a:pt x="126" y="776"/>
                  </a:cubicBezTo>
                  <a:cubicBezTo>
                    <a:pt x="252" y="977"/>
                    <a:pt x="571" y="1399"/>
                    <a:pt x="835" y="1455"/>
                  </a:cubicBezTo>
                  <a:cubicBezTo>
                    <a:pt x="1099" y="1511"/>
                    <a:pt x="1700" y="1305"/>
                    <a:pt x="1710" y="1112"/>
                  </a:cubicBezTo>
                  <a:cubicBezTo>
                    <a:pt x="1720" y="919"/>
                    <a:pt x="1090" y="480"/>
                    <a:pt x="894" y="296"/>
                  </a:cubicBezTo>
                  <a:cubicBezTo>
                    <a:pt x="698" y="112"/>
                    <a:pt x="667" y="16"/>
                    <a:pt x="531" y="8"/>
                  </a:cubicBezTo>
                  <a:close/>
                </a:path>
              </a:pathLst>
            </a:custGeom>
            <a:solidFill>
              <a:srgbClr val="3399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631" name="Text Box 41"/>
            <p:cNvSpPr txBox="1">
              <a:spLocks noChangeArrowheads="1"/>
            </p:cNvSpPr>
            <p:nvPr/>
          </p:nvSpPr>
          <p:spPr bwMode="auto">
            <a:xfrm>
              <a:off x="1785" y="2544"/>
              <a:ext cx="32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>
                  <a:solidFill>
                    <a:srgbClr val="3399FF"/>
                  </a:solidFill>
                  <a:sym typeface="Symbol" charset="2"/>
                </a:rPr>
                <a:t></a:t>
              </a:r>
              <a:r>
                <a:rPr lang="en-US" sz="2400" baseline="-25000" dirty="0">
                  <a:solidFill>
                    <a:srgbClr val="3399FF"/>
                  </a:solidFill>
                </a:rPr>
                <a:t>VP</a:t>
              </a:r>
              <a:r>
                <a:rPr lang="en-US" sz="2400" dirty="0">
                  <a:solidFill>
                    <a:srgbClr val="3399FF"/>
                  </a:solidFill>
                </a:rPr>
                <a:t>(1,5) = </a:t>
              </a:r>
              <a:r>
                <a:rPr lang="en-US" sz="2400" dirty="0" err="1"/>
                <a:t>p(</a:t>
              </a:r>
              <a:r>
                <a:rPr lang="en-US" sz="2400" dirty="0" err="1">
                  <a:solidFill>
                    <a:srgbClr val="3399FF"/>
                  </a:solidFill>
                </a:rPr>
                <a:t>flies</a:t>
              </a:r>
              <a:r>
                <a:rPr lang="en-US" sz="2400" dirty="0">
                  <a:solidFill>
                    <a:srgbClr val="3399FF"/>
                  </a:solidFill>
                </a:rPr>
                <a:t> like an arrow | </a:t>
              </a:r>
              <a:r>
                <a:rPr lang="en-US" sz="2400" dirty="0">
                  <a:solidFill>
                    <a:srgbClr val="FF00FF"/>
                  </a:solidFill>
                </a:rPr>
                <a:t>VP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31788" y="1560513"/>
            <a:ext cx="6291262" cy="2147887"/>
            <a:chOff x="321" y="983"/>
            <a:chExt cx="3963" cy="1353"/>
          </a:xfrm>
        </p:grpSpPr>
        <p:sp>
          <p:nvSpPr>
            <p:cNvPr id="25628" name="Freeform 40"/>
            <p:cNvSpPr>
              <a:spLocks/>
            </p:cNvSpPr>
            <p:nvPr/>
          </p:nvSpPr>
          <p:spPr bwMode="auto">
            <a:xfrm>
              <a:off x="321" y="983"/>
              <a:ext cx="1119" cy="1353"/>
            </a:xfrm>
            <a:custGeom>
              <a:avLst/>
              <a:gdLst>
                <a:gd name="T0" fmla="*/ 783 w 1119"/>
                <a:gd name="T1" fmla="*/ 1225 h 1353"/>
                <a:gd name="T2" fmla="*/ 1119 w 1119"/>
                <a:gd name="T3" fmla="*/ 1177 h 1353"/>
                <a:gd name="T4" fmla="*/ 783 w 1119"/>
                <a:gd name="T5" fmla="*/ 169 h 1353"/>
                <a:gd name="T6" fmla="*/ 310 w 1119"/>
                <a:gd name="T7" fmla="*/ 162 h 1353"/>
                <a:gd name="T8" fmla="*/ 15 w 1119"/>
                <a:gd name="T9" fmla="*/ 649 h 1353"/>
                <a:gd name="T10" fmla="*/ 399 w 1119"/>
                <a:gd name="T11" fmla="*/ 937 h 1353"/>
                <a:gd name="T12" fmla="*/ 783 w 1119"/>
                <a:gd name="T13" fmla="*/ 1225 h 13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9"/>
                <a:gd name="T22" fmla="*/ 0 h 1353"/>
                <a:gd name="T23" fmla="*/ 1119 w 1119"/>
                <a:gd name="T24" fmla="*/ 1353 h 13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9" h="1353">
                  <a:moveTo>
                    <a:pt x="783" y="1225"/>
                  </a:moveTo>
                  <a:cubicBezTo>
                    <a:pt x="903" y="1265"/>
                    <a:pt x="1119" y="1353"/>
                    <a:pt x="1119" y="1177"/>
                  </a:cubicBezTo>
                  <a:cubicBezTo>
                    <a:pt x="1119" y="1001"/>
                    <a:pt x="918" y="338"/>
                    <a:pt x="783" y="169"/>
                  </a:cubicBezTo>
                  <a:cubicBezTo>
                    <a:pt x="648" y="0"/>
                    <a:pt x="438" y="82"/>
                    <a:pt x="310" y="162"/>
                  </a:cubicBezTo>
                  <a:cubicBezTo>
                    <a:pt x="182" y="242"/>
                    <a:pt x="0" y="520"/>
                    <a:pt x="15" y="649"/>
                  </a:cubicBezTo>
                  <a:cubicBezTo>
                    <a:pt x="30" y="778"/>
                    <a:pt x="271" y="841"/>
                    <a:pt x="399" y="937"/>
                  </a:cubicBezTo>
                  <a:cubicBezTo>
                    <a:pt x="527" y="1033"/>
                    <a:pt x="663" y="1185"/>
                    <a:pt x="783" y="1225"/>
                  </a:cubicBez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629" name="Text Box 42"/>
            <p:cNvSpPr txBox="1">
              <a:spLocks noChangeArrowheads="1"/>
            </p:cNvSpPr>
            <p:nvPr/>
          </p:nvSpPr>
          <p:spPr bwMode="auto">
            <a:xfrm>
              <a:off x="1488" y="1472"/>
              <a:ext cx="27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FF00FF"/>
                  </a:solidFill>
                  <a:sym typeface="Symbol" charset="2"/>
                </a:rPr>
                <a:t></a:t>
              </a:r>
              <a:r>
                <a:rPr lang="en-US" sz="2400" baseline="-25000">
                  <a:solidFill>
                    <a:srgbClr val="FF00FF"/>
                  </a:solidFill>
                </a:rPr>
                <a:t>VP</a:t>
              </a:r>
              <a:r>
                <a:rPr lang="en-US" sz="2400">
                  <a:solidFill>
                    <a:srgbClr val="FF00FF"/>
                  </a:solidFill>
                </a:rPr>
                <a:t>(1,5) = </a:t>
              </a:r>
              <a:r>
                <a:rPr lang="en-US" sz="2400"/>
                <a:t>p(</a:t>
              </a:r>
              <a:r>
                <a:rPr lang="en-US" sz="2400">
                  <a:solidFill>
                    <a:srgbClr val="FF00FF"/>
                  </a:solidFill>
                </a:rPr>
                <a:t>time VP today | </a:t>
              </a:r>
              <a:r>
                <a:rPr lang="en-US" sz="2400"/>
                <a:t>S)</a:t>
              </a:r>
            </a:p>
          </p:txBody>
        </p:sp>
      </p:grp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09000" cy="1143000"/>
          </a:xfrm>
        </p:spPr>
        <p:txBody>
          <a:bodyPr/>
          <a:lstStyle/>
          <a:p>
            <a:r>
              <a:rPr lang="en-US"/>
              <a:t>Inside &amp; Outside Probabilities 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52438" y="1371600"/>
            <a:ext cx="1677987" cy="2057400"/>
            <a:chOff x="397" y="864"/>
            <a:chExt cx="1057" cy="1296"/>
          </a:xfrm>
        </p:grpSpPr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711" y="864"/>
              <a:ext cx="21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S</a:t>
              </a:r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397" y="1248"/>
              <a:ext cx="478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NP</a:t>
              </a:r>
            </a:p>
            <a:p>
              <a:r>
                <a:rPr kumimoji="1" lang="en-US" sz="2000" b="1"/>
                <a:t>time</a:t>
              </a:r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814" y="1258"/>
              <a:ext cx="32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VP</a:t>
              </a:r>
            </a:p>
          </p:txBody>
        </p:sp>
        <p:sp>
          <p:nvSpPr>
            <p:cNvPr id="25624" name="Freeform 33"/>
            <p:cNvSpPr>
              <a:spLocks/>
            </p:cNvSpPr>
            <p:nvPr/>
          </p:nvSpPr>
          <p:spPr bwMode="auto">
            <a:xfrm>
              <a:off x="663" y="1104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625" name="Rectangle 34"/>
            <p:cNvSpPr>
              <a:spLocks noChangeArrowheads="1"/>
            </p:cNvSpPr>
            <p:nvPr/>
          </p:nvSpPr>
          <p:spPr bwMode="auto">
            <a:xfrm>
              <a:off x="597" y="1718"/>
              <a:ext cx="32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VP</a:t>
              </a:r>
            </a:p>
          </p:txBody>
        </p:sp>
        <p:sp>
          <p:nvSpPr>
            <p:cNvPr id="25626" name="Freeform 35"/>
            <p:cNvSpPr>
              <a:spLocks/>
            </p:cNvSpPr>
            <p:nvPr/>
          </p:nvSpPr>
          <p:spPr bwMode="auto">
            <a:xfrm>
              <a:off x="830" y="1526"/>
              <a:ext cx="288" cy="192"/>
            </a:xfrm>
            <a:custGeom>
              <a:avLst/>
              <a:gdLst>
                <a:gd name="T0" fmla="*/ 0 w 288"/>
                <a:gd name="T1" fmla="*/ 192 h 192"/>
                <a:gd name="T2" fmla="*/ 144 w 288"/>
                <a:gd name="T3" fmla="*/ 0 h 192"/>
                <a:gd name="T4" fmla="*/ 288 w 288"/>
                <a:gd name="T5" fmla="*/ 192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627" name="Rectangle 36"/>
            <p:cNvSpPr>
              <a:spLocks noChangeArrowheads="1"/>
            </p:cNvSpPr>
            <p:nvPr/>
          </p:nvSpPr>
          <p:spPr bwMode="auto">
            <a:xfrm>
              <a:off x="884" y="1718"/>
              <a:ext cx="570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 sz="2000" b="1"/>
                <a:t>NP</a:t>
              </a:r>
            </a:p>
            <a:p>
              <a:r>
                <a:rPr kumimoji="1" lang="en-US" sz="2000" b="1"/>
                <a:t>today</a:t>
              </a:r>
            </a:p>
          </p:txBody>
        </p:sp>
      </p:grpSp>
      <p:sp>
        <p:nvSpPr>
          <p:cNvPr id="25608" name="Rectangle 24"/>
          <p:cNvSpPr>
            <a:spLocks noChangeArrowheads="1"/>
          </p:cNvSpPr>
          <p:nvPr/>
        </p:nvSpPr>
        <p:spPr bwMode="auto">
          <a:xfrm>
            <a:off x="279400" y="3413125"/>
            <a:ext cx="71437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V</a:t>
            </a:r>
          </a:p>
          <a:p>
            <a:r>
              <a:rPr kumimoji="1" lang="en-US" sz="2000" b="1"/>
              <a:t>flies</a:t>
            </a:r>
          </a:p>
        </p:txBody>
      </p:sp>
      <p:sp>
        <p:nvSpPr>
          <p:cNvPr id="25609" name="Rectangle 25"/>
          <p:cNvSpPr>
            <a:spLocks noChangeArrowheads="1"/>
          </p:cNvSpPr>
          <p:nvPr/>
        </p:nvSpPr>
        <p:spPr bwMode="auto">
          <a:xfrm>
            <a:off x="1049338" y="3397250"/>
            <a:ext cx="517525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PP</a:t>
            </a:r>
          </a:p>
        </p:txBody>
      </p:sp>
      <p:sp>
        <p:nvSpPr>
          <p:cNvPr id="25610" name="Rectangle 26"/>
          <p:cNvSpPr>
            <a:spLocks noChangeArrowheads="1"/>
          </p:cNvSpPr>
          <p:nvPr/>
        </p:nvSpPr>
        <p:spPr bwMode="auto">
          <a:xfrm>
            <a:off x="754063" y="3946525"/>
            <a:ext cx="639762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P</a:t>
            </a:r>
          </a:p>
          <a:p>
            <a:r>
              <a:rPr kumimoji="1" lang="en-US" sz="2000" b="1"/>
              <a:t>like</a:t>
            </a:r>
          </a:p>
        </p:txBody>
      </p:sp>
      <p:sp>
        <p:nvSpPr>
          <p:cNvPr id="25611" name="Rectangle 27"/>
          <p:cNvSpPr>
            <a:spLocks noChangeArrowheads="1"/>
          </p:cNvSpPr>
          <p:nvPr/>
        </p:nvSpPr>
        <p:spPr bwMode="auto">
          <a:xfrm>
            <a:off x="1354138" y="3946525"/>
            <a:ext cx="5461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NP</a:t>
            </a:r>
          </a:p>
        </p:txBody>
      </p:sp>
      <p:sp>
        <p:nvSpPr>
          <p:cNvPr id="25612" name="Rectangle 28"/>
          <p:cNvSpPr>
            <a:spLocks noChangeArrowheads="1"/>
          </p:cNvSpPr>
          <p:nvPr/>
        </p:nvSpPr>
        <p:spPr bwMode="auto">
          <a:xfrm>
            <a:off x="1082675" y="4556125"/>
            <a:ext cx="631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Det</a:t>
            </a:r>
          </a:p>
          <a:p>
            <a:r>
              <a:rPr kumimoji="1" lang="en-US" sz="2000" b="1"/>
              <a:t>an</a:t>
            </a:r>
          </a:p>
        </p:txBody>
      </p:sp>
      <p:sp>
        <p:nvSpPr>
          <p:cNvPr id="25613" name="Rectangle 29"/>
          <p:cNvSpPr>
            <a:spLocks noChangeArrowheads="1"/>
          </p:cNvSpPr>
          <p:nvPr/>
        </p:nvSpPr>
        <p:spPr bwMode="auto">
          <a:xfrm>
            <a:off x="1498600" y="4556125"/>
            <a:ext cx="1012825" cy="701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/>
              <a:t>N   </a:t>
            </a:r>
          </a:p>
          <a:p>
            <a:r>
              <a:rPr kumimoji="1" lang="en-US" sz="2000" b="1"/>
              <a:t> arrow</a:t>
            </a:r>
          </a:p>
        </p:txBody>
      </p:sp>
      <p:sp>
        <p:nvSpPr>
          <p:cNvPr id="25614" name="Freeform 30"/>
          <p:cNvSpPr>
            <a:spLocks/>
          </p:cNvSpPr>
          <p:nvPr/>
        </p:nvSpPr>
        <p:spPr bwMode="auto">
          <a:xfrm>
            <a:off x="1354138" y="43275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Freeform 31"/>
          <p:cNvSpPr>
            <a:spLocks/>
          </p:cNvSpPr>
          <p:nvPr/>
        </p:nvSpPr>
        <p:spPr bwMode="auto">
          <a:xfrm>
            <a:off x="1125538" y="37179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Freeform 32"/>
          <p:cNvSpPr>
            <a:spLocks/>
          </p:cNvSpPr>
          <p:nvPr/>
        </p:nvSpPr>
        <p:spPr bwMode="auto">
          <a:xfrm>
            <a:off x="744538" y="3108325"/>
            <a:ext cx="457200" cy="304800"/>
          </a:xfrm>
          <a:custGeom>
            <a:avLst/>
            <a:gdLst>
              <a:gd name="T0" fmla="*/ 0 w 288"/>
              <a:gd name="T1" fmla="*/ 304800 h 192"/>
              <a:gd name="T2" fmla="*/ 228600 w 288"/>
              <a:gd name="T3" fmla="*/ 0 h 192"/>
              <a:gd name="T4" fmla="*/ 457200 w 288"/>
              <a:gd name="T5" fmla="*/ 30480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lnTo>
                  <a:pt x="144" y="0"/>
                </a:lnTo>
                <a:lnTo>
                  <a:pt x="288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6200" y="1676400"/>
            <a:ext cx="4114800" cy="4114800"/>
            <a:chOff x="48" y="1056"/>
            <a:chExt cx="2592" cy="2592"/>
          </a:xfrm>
        </p:grpSpPr>
        <p:sp>
          <p:nvSpPr>
            <p:cNvPr id="25619" name="Rectangle 52"/>
            <p:cNvSpPr>
              <a:spLocks noChangeArrowheads="1"/>
            </p:cNvSpPr>
            <p:nvPr/>
          </p:nvSpPr>
          <p:spPr bwMode="auto">
            <a:xfrm rot="643453">
              <a:off x="48" y="3360"/>
              <a:ext cx="14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Times New Roman MT Extra Bold" pitchFamily="18" charset="0"/>
                </a:rPr>
                <a:t>“inside” the VP</a:t>
              </a:r>
            </a:p>
          </p:txBody>
        </p:sp>
        <p:sp>
          <p:nvSpPr>
            <p:cNvPr id="25620" name="Rectangle 53"/>
            <p:cNvSpPr>
              <a:spLocks noChangeArrowheads="1"/>
            </p:cNvSpPr>
            <p:nvPr/>
          </p:nvSpPr>
          <p:spPr bwMode="auto">
            <a:xfrm rot="-793734">
              <a:off x="1088" y="1056"/>
              <a:ext cx="155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  <a:latin typeface="Times New Roman MT Extra Bold" pitchFamily="18" charset="0"/>
                </a:rPr>
                <a:t>“outside” the VP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52800" y="4854714"/>
            <a:ext cx="497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“inside” probabilities we can calculate using a CKY-style, bottom-up approach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0" y="2819400"/>
            <a:ext cx="4973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“outside” probabilities we can calculate using top-down approach (after we have the “inside” probabilities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grammar induction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We learn a grammar</a:t>
            </a:r>
          </a:p>
          <a:p>
            <a:pPr lvl="1"/>
            <a:r>
              <a:rPr lang="en-US" dirty="0" smtClean="0"/>
              <a:t>At each step we’re guaranteed to increase (or keep the same) the likelihood of the training data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Slow: O(m</a:t>
            </a:r>
            <a:r>
              <a:rPr lang="en-US" baseline="30000" dirty="0" smtClean="0"/>
              <a:t>3</a:t>
            </a:r>
            <a:r>
              <a:rPr lang="en-US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), where </a:t>
            </a:r>
            <a:r>
              <a:rPr lang="en-US" dirty="0" err="1" smtClean="0"/>
              <a:t>m</a:t>
            </a:r>
            <a:r>
              <a:rPr lang="en-US" dirty="0" smtClean="0"/>
              <a:t> = sentence length and </a:t>
            </a:r>
            <a:r>
              <a:rPr lang="en-US" dirty="0" err="1" smtClean="0"/>
              <a:t>n</a:t>
            </a:r>
            <a:r>
              <a:rPr lang="en-US" dirty="0" smtClean="0"/>
              <a:t> = non-terminals in the grammar</a:t>
            </a:r>
          </a:p>
          <a:p>
            <a:pPr lvl="1"/>
            <a:r>
              <a:rPr lang="en-US" dirty="0" smtClean="0"/>
              <a:t>Lot’s of local maxima</a:t>
            </a:r>
          </a:p>
          <a:p>
            <a:pPr lvl="1"/>
            <a:r>
              <a:rPr lang="en-US" dirty="0" smtClean="0"/>
              <a:t>Often have to use more non-terminals in the grammar than are theoretically motivated (often ~3 times)</a:t>
            </a:r>
          </a:p>
          <a:p>
            <a:pPr lvl="1"/>
            <a:r>
              <a:rPr lang="en-US" dirty="0" smtClean="0"/>
              <a:t>Often non-terminals learned have no relation to traditional constituents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But…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we bootstrap and start with a reasonable grammar, we can often obtain very interesting results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55988" y="3722390"/>
            <a:ext cx="1706562" cy="2625725"/>
            <a:chOff x="922" y="2666"/>
            <a:chExt cx="1075" cy="165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22" y="2666"/>
              <a:ext cx="1075" cy="1405"/>
              <a:chOff x="929" y="2743"/>
              <a:chExt cx="1075" cy="140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71" y="4070"/>
              <a:ext cx="6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English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36938" y="2974975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Penn Grammar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back: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362200"/>
            <a:ext cx="7848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Finding </a:t>
            </a:r>
            <a:r>
              <a:rPr lang="en-US" dirty="0"/>
              <a:t>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1910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In machine translation, we train from pairs of translated sentences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Often useful to know how the words align in the sentences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Use </a:t>
            </a:r>
            <a:r>
              <a:rPr lang="en-US" sz="2400" dirty="0" smtClean="0"/>
              <a:t>EM</a:t>
            </a:r>
            <a:r>
              <a:rPr lang="en-US" sz="2400" dirty="0" smtClean="0"/>
              <a:t>: </a:t>
            </a:r>
            <a:r>
              <a:rPr lang="en-US" sz="2400" dirty="0" smtClean="0"/>
              <a:t>learn </a:t>
            </a:r>
            <a:r>
              <a:rPr lang="en-US" sz="2400" dirty="0" smtClean="0"/>
              <a:t>a model of P(</a:t>
            </a:r>
            <a:r>
              <a:rPr lang="en-US" sz="2400" dirty="0" err="1" smtClean="0">
                <a:solidFill>
                  <a:srgbClr val="008000"/>
                </a:solidFill>
              </a:rPr>
              <a:t>french</a:t>
            </a:r>
            <a:r>
              <a:rPr lang="en-US" sz="2400" dirty="0" smtClean="0">
                <a:solidFill>
                  <a:srgbClr val="008000"/>
                </a:solidFill>
              </a:rPr>
              <a:t>-word</a:t>
            </a:r>
            <a:r>
              <a:rPr lang="en-US" sz="2400" dirty="0" smtClean="0"/>
              <a:t> | </a:t>
            </a:r>
            <a:r>
              <a:rPr lang="en-US" sz="2400" dirty="0" err="1" smtClean="0">
                <a:solidFill>
                  <a:srgbClr val="0000FF"/>
                </a:solidFill>
              </a:rPr>
              <a:t>english</a:t>
            </a:r>
            <a:r>
              <a:rPr lang="en-US" sz="2400" dirty="0" smtClean="0">
                <a:solidFill>
                  <a:srgbClr val="0000FF"/>
                </a:solidFill>
              </a:rPr>
              <a:t>-word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5791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Expectation</a:t>
            </a:r>
            <a:r>
              <a:rPr lang="en-US" sz="2000" dirty="0" smtClean="0"/>
              <a:t>: Given the current model, figure out the expected probabilities of the each example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Maximization</a:t>
            </a:r>
            <a:r>
              <a:rPr lang="en-US" sz="2000" dirty="0" smtClean="0"/>
              <a:t>: Given the probabilities of each of the examples, estimate a new model,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743200"/>
            <a:ext cx="130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p(x|</a:t>
            </a:r>
            <a:r>
              <a:rPr lang="en-US" sz="28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029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Just like maximum likelihood estimation, except we use fractional counts instead of whole </a:t>
            </a:r>
            <a:r>
              <a:rPr lang="en-US" sz="1600" dirty="0" smtClean="0">
                <a:solidFill>
                  <a:srgbClr val="FF0000"/>
                </a:solidFill>
              </a:rPr>
              <a:t>counts: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count the fractional counts of one word aligning </a:t>
            </a:r>
            <a:r>
              <a:rPr lang="en-US" sz="1600" smtClean="0">
                <a:solidFill>
                  <a:srgbClr val="FF0000"/>
                </a:solidFill>
              </a:rPr>
              <a:t>to another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What is the probability </a:t>
            </a:r>
            <a:r>
              <a:rPr lang="en-US" sz="1600" dirty="0" smtClean="0">
                <a:solidFill>
                  <a:srgbClr val="FF0000"/>
                </a:solidFill>
              </a:rPr>
              <a:t>of this word alignment?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1352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EM: Finding Word Alignments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228600"/>
            <a:ext cx="85313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73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Finding </a:t>
            </a:r>
            <a:r>
              <a:rPr lang="en-US" dirty="0"/>
              <a:t>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equally 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Finding </a:t>
            </a:r>
            <a:r>
              <a:rPr lang="en-US" dirty="0"/>
              <a:t>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Finding </a:t>
            </a:r>
            <a:r>
              <a:rPr lang="en-US" dirty="0"/>
              <a:t>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Finding </a:t>
            </a:r>
            <a:r>
              <a:rPr lang="en-US" dirty="0"/>
              <a:t>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Finding </a:t>
            </a:r>
            <a:r>
              <a:rPr lang="en-US" dirty="0" smtClean="0"/>
              <a:t>Word Alignments</a:t>
            </a:r>
            <a:endParaRPr lang="en-US" dirty="0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 is a popular technique in NLP</a:t>
            </a:r>
          </a:p>
          <a:p>
            <a:r>
              <a:rPr lang="en-US" dirty="0" smtClean="0"/>
              <a:t>EM is useful when we have lots of unlabeled data</a:t>
            </a:r>
          </a:p>
          <a:p>
            <a:pPr lvl="1"/>
            <a:r>
              <a:rPr lang="en-US" dirty="0" smtClean="0"/>
              <a:t>we may have some labeled data</a:t>
            </a:r>
          </a:p>
          <a:p>
            <a:pPr lvl="1"/>
            <a:r>
              <a:rPr lang="en-US" dirty="0" smtClean="0"/>
              <a:t>or partially labeled data</a:t>
            </a:r>
          </a:p>
          <a:p>
            <a:r>
              <a:rPr lang="en-US" dirty="0" smtClean="0"/>
              <a:t>Broad range of applications</a:t>
            </a:r>
          </a:p>
          <a:p>
            <a:r>
              <a:rPr lang="en-US" dirty="0" smtClean="0"/>
              <a:t>Can be hard to get it right, though…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Parsing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humans do it?</a:t>
            </a:r>
          </a:p>
          <a:p>
            <a:endParaRPr lang="en-US" sz="2800" dirty="0" smtClean="0"/>
          </a:p>
          <a:p>
            <a:r>
              <a:rPr lang="en-US" sz="2800" dirty="0" smtClean="0"/>
              <a:t>How might you try and figure it out computationally/experimentally?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need computers for dealing with natural text?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524000"/>
            <a:ext cx="6781800" cy="5137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0" y="4800600"/>
            <a:ext cx="6629400" cy="457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6248400"/>
            <a:ext cx="6629400" cy="457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/>
          <a:lstStyle/>
          <a:p>
            <a:r>
              <a:rPr lang="en-US" dirty="0" smtClean="0"/>
              <a:t>Read these sentences</a:t>
            </a:r>
          </a:p>
          <a:p>
            <a:r>
              <a:rPr lang="en-US" dirty="0" smtClean="0"/>
              <a:t>Which one was fastest/slowest?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3733800"/>
            <a:ext cx="7616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John put the dog in the pen with a lock.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John carried the dog in the pen with a bone in the car.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John liked the dog in the pen with a bone.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Parsing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Computational parsers can be used to predict human reading time as measured by tracking the time taken to read each word in a sentence.</a:t>
            </a:r>
          </a:p>
          <a:p>
            <a:r>
              <a:rPr lang="en-US" sz="2800" dirty="0"/>
              <a:t>Psycholinguistic studies show that words that are more probable given the preceding lexical and syntactic context are read faster.</a:t>
            </a:r>
          </a:p>
          <a:p>
            <a:pPr lvl="1"/>
            <a:r>
              <a:rPr lang="en-US" sz="2400" dirty="0"/>
              <a:t>John put the dog in the pen with a </a:t>
            </a:r>
            <a:r>
              <a:rPr lang="en-US" sz="2400" dirty="0">
                <a:solidFill>
                  <a:srgbClr val="FF0000"/>
                </a:solidFill>
              </a:rPr>
              <a:t>lock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John</a:t>
            </a:r>
            <a:r>
              <a:rPr lang="en-US" sz="2400" dirty="0" smtClean="0"/>
              <a:t> carried </a:t>
            </a:r>
            <a:r>
              <a:rPr lang="en-US" sz="2400" dirty="0"/>
              <a:t>the dog in the pen with a </a:t>
            </a:r>
            <a:r>
              <a:rPr lang="en-US" sz="2400" dirty="0">
                <a:solidFill>
                  <a:srgbClr val="FF0000"/>
                </a:solidFill>
              </a:rPr>
              <a:t>bone</a:t>
            </a:r>
            <a:r>
              <a:rPr lang="en-US" sz="2400" dirty="0"/>
              <a:t> in the car.</a:t>
            </a:r>
          </a:p>
          <a:p>
            <a:pPr lvl="1"/>
            <a:r>
              <a:rPr lang="en-US" sz="2400" dirty="0"/>
              <a:t>John liked the dog in the pen with a </a:t>
            </a:r>
            <a:r>
              <a:rPr lang="en-US" sz="2400" dirty="0">
                <a:solidFill>
                  <a:srgbClr val="FF0000"/>
                </a:solidFill>
              </a:rPr>
              <a:t>bone</a:t>
            </a:r>
            <a:r>
              <a:rPr lang="en-US" sz="2400" dirty="0"/>
              <a:t>.</a:t>
            </a:r>
          </a:p>
          <a:p>
            <a:r>
              <a:rPr lang="en-US" sz="2800" dirty="0"/>
              <a:t>Modeling these effects requires an </a:t>
            </a:r>
            <a:r>
              <a:rPr lang="en-US" sz="2800" b="1" i="1" dirty="0">
                <a:solidFill>
                  <a:srgbClr val="FF0000"/>
                </a:solidFill>
              </a:rPr>
              <a:t>incremental </a:t>
            </a:r>
            <a:r>
              <a:rPr lang="en-US" sz="2800" dirty="0"/>
              <a:t>statistical parser that incorporates one word at a time into a continuously growing parse tree.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Parsing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Computational parsers can be used to predict human reading time as measured by tracking the time taken to read each word in a sentence.</a:t>
            </a:r>
          </a:p>
          <a:p>
            <a:r>
              <a:rPr lang="en-US" sz="2800" dirty="0"/>
              <a:t>Psycholinguistic studies show that words that are more probable given the preceding lexical and syntactic context are read faster.</a:t>
            </a:r>
          </a:p>
          <a:p>
            <a:pPr lvl="1"/>
            <a:r>
              <a:rPr lang="en-US" sz="2400" dirty="0"/>
              <a:t>John put the dog in the pen with a </a:t>
            </a:r>
            <a:r>
              <a:rPr lang="en-US" sz="2400" dirty="0">
                <a:solidFill>
                  <a:srgbClr val="FF0000"/>
                </a:solidFill>
              </a:rPr>
              <a:t>lock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John </a:t>
            </a:r>
            <a:r>
              <a:rPr lang="en-US" sz="2400" dirty="0" smtClean="0"/>
              <a:t>carried the dog in the </a:t>
            </a:r>
            <a:r>
              <a:rPr lang="en-US" sz="2400" dirty="0"/>
              <a:t>pen with a </a:t>
            </a:r>
            <a:r>
              <a:rPr lang="en-US" sz="2400" dirty="0">
                <a:solidFill>
                  <a:srgbClr val="FF0000"/>
                </a:solidFill>
              </a:rPr>
              <a:t>bone</a:t>
            </a:r>
            <a:r>
              <a:rPr lang="en-US" sz="2400" dirty="0"/>
              <a:t> in the car.</a:t>
            </a:r>
          </a:p>
          <a:p>
            <a:pPr lvl="1"/>
            <a:r>
              <a:rPr lang="en-US" sz="2400" dirty="0"/>
              <a:t>John liked the dog in the pen with a </a:t>
            </a:r>
            <a:r>
              <a:rPr lang="en-US" sz="2400" dirty="0">
                <a:solidFill>
                  <a:srgbClr val="FF0000"/>
                </a:solidFill>
              </a:rPr>
              <a:t>bone</a:t>
            </a:r>
            <a:r>
              <a:rPr lang="en-US" sz="2400" dirty="0"/>
              <a:t>.</a:t>
            </a:r>
          </a:p>
          <a:p>
            <a:r>
              <a:rPr lang="en-US" sz="2800" dirty="0"/>
              <a:t>Modeling these effects requires an </a:t>
            </a:r>
            <a:r>
              <a:rPr lang="en-US" sz="2800" b="1" i="1" dirty="0">
                <a:solidFill>
                  <a:srgbClr val="FF0000"/>
                </a:solidFill>
              </a:rPr>
              <a:t>incremental </a:t>
            </a:r>
            <a:r>
              <a:rPr lang="en-US" sz="2800" dirty="0"/>
              <a:t>statistical parser that incorporates one word at a time into a continuously growing parse tree.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Garden Path Sentences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609600" y="1560512"/>
            <a:ext cx="7848600" cy="46878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People are confused by sentences that seem to have a particular syntactic structure but then suddenly violate this structure, so the  listener is “lead down the garden path”.</a:t>
            </a:r>
          </a:p>
          <a:p>
            <a:pPr lvl="1"/>
            <a:r>
              <a:rPr lang="en-US" sz="2400" dirty="0"/>
              <a:t>The horse raced past the barn fell.</a:t>
            </a:r>
          </a:p>
          <a:p>
            <a:pPr lvl="2"/>
            <a:r>
              <a:rPr lang="en-US" sz="2000" dirty="0"/>
              <a:t>vs. The horse raced past the barn broke his leg.</a:t>
            </a:r>
          </a:p>
          <a:p>
            <a:pPr lvl="1"/>
            <a:r>
              <a:rPr lang="en-US" sz="2400" dirty="0"/>
              <a:t>The complex houses married students.</a:t>
            </a:r>
          </a:p>
          <a:p>
            <a:pPr lvl="1"/>
            <a:r>
              <a:rPr lang="en-US" sz="2400" dirty="0"/>
              <a:t>The old man the sea.</a:t>
            </a:r>
          </a:p>
          <a:p>
            <a:pPr lvl="1"/>
            <a:r>
              <a:rPr lang="en-US" sz="2400" dirty="0"/>
              <a:t>While Anna dressed the baby spit up on the bed.</a:t>
            </a:r>
          </a:p>
          <a:p>
            <a:r>
              <a:rPr lang="en-US" sz="2800" dirty="0"/>
              <a:t>Incremental computational parsers can try to predict and explain the problems encountered parsing such sentences.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3612" cy="1143000"/>
          </a:xfrm>
        </p:spPr>
        <p:txBody>
          <a:bodyPr/>
          <a:lstStyle/>
          <a:p>
            <a:r>
              <a:rPr lang="en-US" sz="3200" dirty="0" smtClean="0"/>
              <a:t>Web is just the start…</a:t>
            </a:r>
            <a:endParaRPr lang="en-US" sz="3200" dirty="0"/>
          </a:p>
        </p:txBody>
      </p:sp>
      <p:pic>
        <p:nvPicPr>
          <p:cNvPr id="110601" name="Picture 9" descr="m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202" y="2209800"/>
            <a:ext cx="2333625" cy="1371600"/>
          </a:xfrm>
          <a:prstGeom prst="rect">
            <a:avLst/>
          </a:prstGeom>
          <a:noFill/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734602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e-mail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924800" y="381000"/>
            <a:ext cx="533400" cy="762000"/>
            <a:chOff x="1680" y="3024"/>
            <a:chExt cx="336" cy="480"/>
          </a:xfrm>
        </p:grpSpPr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2" name="Line 20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3" name="Line 21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17" name="Line 25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09600" y="44196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Verdana" pitchFamily="34" charset="0"/>
              </a:rPr>
              <a:t>corporate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databases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1752600" y="5334000"/>
            <a:ext cx="990600" cy="12192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26268"/>
            <a:ext cx="20574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429000" y="64008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http://royal.pingdom.com/2010/01/22/internet-2009-in-numbers/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70089" y="3212068"/>
            <a:ext cx="27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million</a:t>
            </a:r>
            <a:r>
              <a:rPr lang="en-US" dirty="0" smtClean="0"/>
              <a:t> tweets a day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4876800"/>
            <a:ext cx="11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Blogs: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350596" y="4953000"/>
            <a:ext cx="310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126 million</a:t>
            </a:r>
            <a:r>
              <a:rPr lang="en-US" dirty="0" smtClean="0"/>
              <a:t> different blogs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75984" y="3657600"/>
            <a:ext cx="283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247 billion </a:t>
            </a:r>
            <a:r>
              <a:rPr lang="en-US" dirty="0" smtClean="0"/>
              <a:t>e-mails a day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5583</TotalTime>
  <Words>4179</Words>
  <Application>Microsoft Macintosh PowerPoint</Application>
  <PresentationFormat>On-screen Show (4:3)</PresentationFormat>
  <Paragraphs>933</Paragraphs>
  <Slides>83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Median</vt:lpstr>
      <vt:lpstr>Equation</vt:lpstr>
      <vt:lpstr>Microsoft Equation</vt:lpstr>
      <vt:lpstr>PowerPoint Presentation</vt:lpstr>
      <vt:lpstr>Unsupervised learning</vt:lpstr>
      <vt:lpstr>Admin</vt:lpstr>
      <vt:lpstr>Final project</vt:lpstr>
      <vt:lpstr>Supervised learning: summarized</vt:lpstr>
      <vt:lpstr>Supervised learning: summarized</vt:lpstr>
      <vt:lpstr>A step back: data</vt:lpstr>
      <vt:lpstr>Why do we need computers for dealing with natural text?</vt:lpstr>
      <vt:lpstr>Web is just the start…</vt:lpstr>
      <vt:lpstr>Corpora examples</vt:lpstr>
      <vt:lpstr>Corpora examples</vt:lpstr>
      <vt:lpstr>Corpora examples</vt:lpstr>
      <vt:lpstr>Corpora examples</vt:lpstr>
      <vt:lpstr>Problem</vt:lpstr>
      <vt:lpstr>Unsupervised learning</vt:lpstr>
      <vt:lpstr>How would you group these points?</vt:lpstr>
      <vt:lpstr>K-Means</vt:lpstr>
      <vt:lpstr>K-means</vt:lpstr>
      <vt:lpstr>K-means: Initialize centers randomly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 variations/parameters</vt:lpstr>
      <vt:lpstr>Hard vs. soft clustering</vt:lpstr>
      <vt:lpstr>Learning a grammar</vt:lpstr>
      <vt:lpstr>Parsing other data sources</vt:lpstr>
      <vt:lpstr>Idea 1</vt:lpstr>
      <vt:lpstr>Idea 1</vt:lpstr>
      <vt:lpstr>Parsing other data sources</vt:lpstr>
      <vt:lpstr>Idea 1</vt:lpstr>
      <vt:lpstr>Idea 2</vt:lpstr>
      <vt:lpstr>Idea 2</vt:lpstr>
      <vt:lpstr>Idea 3</vt:lpstr>
      <vt:lpstr>Idea 3: some things to think about</vt:lpstr>
      <vt:lpstr>Idea 3: some things to think about</vt:lpstr>
      <vt:lpstr>Idea 4</vt:lpstr>
      <vt:lpstr>Idea 4</vt:lpstr>
      <vt:lpstr>Idea 4</vt:lpstr>
      <vt:lpstr>Idea 4</vt:lpstr>
      <vt:lpstr>Idea 4</vt:lpstr>
      <vt:lpstr>A digression</vt:lpstr>
      <vt:lpstr>MLE</vt:lpstr>
      <vt:lpstr>Expectation Maximization (EM)</vt:lpstr>
      <vt:lpstr>EM is a general framework</vt:lpstr>
      <vt:lpstr>EM shows up all over the place</vt:lpstr>
      <vt:lpstr>E and M steps: creating a better model</vt:lpstr>
      <vt:lpstr>EM clustering</vt:lpstr>
      <vt:lpstr>EM clustering Model: mixture of Gaussians</vt:lpstr>
      <vt:lpstr>E and M steps: creating a better model</vt:lpstr>
      <vt:lpstr>PowerPoint Presentation</vt:lpstr>
      <vt:lpstr>PowerPoint Presentation</vt:lpstr>
      <vt:lpstr>EM for parsing (Inside-Outside algorithm) </vt:lpstr>
      <vt:lpstr>Expectation step</vt:lpstr>
      <vt:lpstr>Expectation step</vt:lpstr>
      <vt:lpstr>Expectation step</vt:lpstr>
      <vt:lpstr>Expectation step</vt:lpstr>
      <vt:lpstr>Expectation step</vt:lpstr>
      <vt:lpstr>Probabilistic CKY Parser</vt:lpstr>
      <vt:lpstr>Maximization step</vt:lpstr>
      <vt:lpstr>Maximization step</vt:lpstr>
      <vt:lpstr>Maximization step</vt:lpstr>
      <vt:lpstr>Maximization step</vt:lpstr>
      <vt:lpstr>Inside &amp; Outside Probabilities </vt:lpstr>
      <vt:lpstr>EM grammar induction</vt:lpstr>
      <vt:lpstr>But…</vt:lpstr>
      <vt:lpstr>EM: Finding Word Alignments</vt:lpstr>
      <vt:lpstr>EM: Finding Word Alignments </vt:lpstr>
      <vt:lpstr>EM: Finding Word Alignments</vt:lpstr>
      <vt:lpstr>EM: Finding Word Alignments</vt:lpstr>
      <vt:lpstr>EM: Finding Word Alignments</vt:lpstr>
      <vt:lpstr>EM: Finding Word Alignments</vt:lpstr>
      <vt:lpstr>EM: Finding Word Alignments</vt:lpstr>
      <vt:lpstr>Statistical Machine Translation</vt:lpstr>
      <vt:lpstr>EM summary</vt:lpstr>
      <vt:lpstr>Human Parsing</vt:lpstr>
      <vt:lpstr>Human Parsing</vt:lpstr>
      <vt:lpstr>Human Parsing</vt:lpstr>
      <vt:lpstr>Human Parsing</vt:lpstr>
      <vt:lpstr>Garden Path Sentences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474</cp:revision>
  <dcterms:created xsi:type="dcterms:W3CDTF">2011-02-23T20:22:22Z</dcterms:created>
  <dcterms:modified xsi:type="dcterms:W3CDTF">2011-11-08T15:47:53Z</dcterms:modified>
</cp:coreProperties>
</file>