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5.bin" ContentType="application/vnd.openxmlformats-officedocument.oleObject"/>
  <Override PartName="/ppt/embeddings/oleObject12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13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0.bin" ContentType="application/vnd.openxmlformats-officedocument.oleObject"/>
  <Override PartName="/ppt/embeddings/oleObject14.bin" ContentType="application/vnd.openxmlformats-officedocument.oleObject"/>
  <Override PartName="/ppt/embeddings/Microsoft_Equation11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notesSlides/notesSlide9.xml" ContentType="application/vnd.openxmlformats-officedocument.presentationml.notesSlide+xml"/>
  <Override PartName="/ppt/embeddings/oleObject18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notesSlides/notesSlide10.xml" ContentType="application/vnd.openxmlformats-officedocument.presentationml.notesSlide+xml"/>
  <Override PartName="/ppt/embeddings/oleObject19.bin" ContentType="application/vnd.openxmlformats-officedocument.oleObject"/>
  <Override PartName="/ppt/embeddings/Microsoft_Equation16.bin" ContentType="application/vnd.openxmlformats-officedocument.oleObject"/>
  <Override PartName="/ppt/notesSlides/notesSlide11.xml" ContentType="application/vnd.openxmlformats-officedocument.presentationml.notesSlide+xml"/>
  <Override PartName="/ppt/embeddings/oleObject20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oleObject21.bin" ContentType="application/vnd.openxmlformats-officedocument.oleObject"/>
  <Override PartName="/ppt/embeddings/Microsoft_Equation20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21.bin" ContentType="application/vnd.openxmlformats-officedocument.oleObject"/>
  <Override PartName="/ppt/embeddings/oleObject22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oleObject23.bin" ContentType="application/vnd.openxmlformats-officedocument.oleObject"/>
  <Override PartName="/ppt/embeddings/Microsoft_Equation24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25.bin" ContentType="application/vnd.openxmlformats-officedocument.oleObject"/>
  <Override PartName="/ppt/embeddings/oleObject26.bin" ContentType="application/vnd.openxmlformats-officedocument.oleObject"/>
  <Override PartName="/ppt/embeddings/Microsoft_Equation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391" r:id="rId3"/>
    <p:sldId id="450" r:id="rId4"/>
    <p:sldId id="449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387" r:id="rId16"/>
    <p:sldId id="388" r:id="rId17"/>
    <p:sldId id="389" r:id="rId18"/>
    <p:sldId id="390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just train a model with our labels between 0 and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20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21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once we have the features, often nice to think about these as just data points in some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-dimensional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we talked about before, often much easier to estimate P(L|D) vs. P(D|L)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sometimes nicer to break it into two separate models so we don’t have to handle everything in a singe model and instead, use two simpler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E0ADE-2696-504F-9E53-19713EA0704E}" type="slidenum">
              <a:rPr lang="en-US"/>
              <a:pPr/>
              <a:t>49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graph is from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www.cs.utexas.edu/users/jp/research/email.paper.pdf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Naive-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vs. Rule-Learning in Classification of Email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Jefferson Provost, UT Austin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eed.ucsd.edu/~mindread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4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2.emf"/><Relationship Id="rId9" Type="http://schemas.openxmlformats.org/officeDocument/2006/relationships/oleObject" Target="../embeddings/Microsoft_Equation12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5.emf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4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8.emf"/><Relationship Id="rId6" Type="http://schemas.openxmlformats.org/officeDocument/2006/relationships/oleObject" Target="../embeddings/Microsoft_Equation16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0.emf"/><Relationship Id="rId6" Type="http://schemas.openxmlformats.org/officeDocument/2006/relationships/oleObject" Target="../embeddings/Microsoft_Equation17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54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14/" TargetMode="External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8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5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61.emf"/><Relationship Id="rId5" Type="http://schemas.openxmlformats.org/officeDocument/2006/relationships/oleObject" Target="../embeddings/Microsoft_Equation24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64.emf"/><Relationship Id="rId7" Type="http://schemas.openxmlformats.org/officeDocument/2006/relationships/oleObject" Target="../embeddings/Microsoft_Equation25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66.emf"/><Relationship Id="rId5" Type="http://schemas.openxmlformats.org/officeDocument/2006/relationships/oleObject" Target="../embeddings/Microsoft_Equation26.bin"/><Relationship Id="rId6" Type="http://schemas.openxmlformats.org/officeDocument/2006/relationships/image" Target="../media/image6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9.emf"/><Relationship Id="rId7" Type="http://schemas.openxmlformats.org/officeDocument/2006/relationships/oleObject" Target="../embeddings/Microsoft_Equation27.bin"/><Relationship Id="rId8" Type="http://schemas.openxmlformats.org/officeDocument/2006/relationships/image" Target="../media/image70.emf"/><Relationship Id="rId9" Type="http://schemas.openxmlformats.org/officeDocument/2006/relationships/oleObject" Target="../embeddings/Microsoft_Equation28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Microsoft_Equation29.bin"/><Relationship Id="rId5" Type="http://schemas.openxmlformats.org/officeDocument/2006/relationships/image" Target="../media/image7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image" Target="../media/image7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 smtClean="0"/>
              <a:t>Machine Learning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CS457 Fall 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Word-context co-occurrence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410" y="2552095"/>
            <a:ext cx="4539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is a breed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Beagles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are intelligent, and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to the modern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can be traced</a:t>
            </a:r>
            <a:endParaRPr lang="en-US" dirty="0" smtClean="0">
              <a:solidFill>
                <a:srgbClr val="BFBFBF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From medieval times,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was used as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1840s, a standard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type was beginning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17143" y="3556001"/>
            <a:ext cx="810381" cy="47171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524" y="255209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the:			2</a:t>
            </a:r>
          </a:p>
          <a:p>
            <a:r>
              <a:rPr lang="en-US" dirty="0" smtClean="0"/>
              <a:t>is:			1</a:t>
            </a:r>
          </a:p>
          <a:p>
            <a:r>
              <a:rPr lang="en-US" dirty="0" smtClean="0"/>
              <a:t>a:			2</a:t>
            </a:r>
          </a:p>
          <a:p>
            <a:r>
              <a:rPr lang="en-US" dirty="0" smtClean="0"/>
              <a:t>breed:		1</a:t>
            </a:r>
          </a:p>
          <a:p>
            <a:r>
              <a:rPr lang="en-US" dirty="0" smtClean="0"/>
              <a:t>are:			1</a:t>
            </a:r>
          </a:p>
          <a:p>
            <a:r>
              <a:rPr lang="en-US" dirty="0" smtClean="0"/>
              <a:t>intelligent:	1</a:t>
            </a:r>
          </a:p>
          <a:p>
            <a:r>
              <a:rPr lang="en-US" dirty="0" smtClean="0"/>
              <a:t>and:			1</a:t>
            </a:r>
          </a:p>
          <a:p>
            <a:r>
              <a:rPr lang="en-US" dirty="0" smtClean="0"/>
              <a:t>to:			1</a:t>
            </a:r>
          </a:p>
          <a:p>
            <a:r>
              <a:rPr lang="en-US" dirty="0" smtClean="0"/>
              <a:t>modern:		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6095" y="5975048"/>
            <a:ext cx="46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Often do some preprocessing like lowercasing and removing stop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Corpus-based similarity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791" y="1607986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sim(</a:t>
            </a:r>
            <a:r>
              <a:rPr lang="en-US" sz="4800" i="1" dirty="0" err="1" smtClean="0">
                <a:solidFill>
                  <a:srgbClr val="0000FF"/>
                </a:solidFill>
              </a:rPr>
              <a:t>dog</a:t>
            </a:r>
            <a:r>
              <a:rPr lang="en-US" sz="4800" i="1" dirty="0" smtClean="0"/>
              <a:t>,</a:t>
            </a:r>
            <a:r>
              <a:rPr lang="en-US" sz="4800" i="1" dirty="0" smtClean="0">
                <a:solidFill>
                  <a:srgbClr val="0000FF"/>
                </a:solidFill>
              </a:rPr>
              <a:t> beagle</a:t>
            </a:r>
            <a:r>
              <a:rPr lang="en-US" sz="4800" dirty="0" smtClean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1" y="260347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sim(</a:t>
            </a:r>
            <a:r>
              <a:rPr lang="en-US" sz="2800" i="1" dirty="0" err="1" smtClean="0">
                <a:solidFill>
                  <a:srgbClr val="0000FF"/>
                </a:solidFill>
              </a:rPr>
              <a:t>context_vector(dog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4800" i="1" dirty="0" smtClean="0"/>
              <a:t>,</a:t>
            </a:r>
            <a:r>
              <a:rPr lang="en-US" sz="4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</a:rPr>
              <a:t>context_vector(beagle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4800" dirty="0" smtClean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239" y="343447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the:			2</a:t>
            </a:r>
          </a:p>
          <a:p>
            <a:r>
              <a:rPr lang="en-US" dirty="0" smtClean="0"/>
              <a:t>is:			1</a:t>
            </a:r>
          </a:p>
          <a:p>
            <a:r>
              <a:rPr lang="en-US" dirty="0" smtClean="0"/>
              <a:t>a:			2</a:t>
            </a:r>
          </a:p>
          <a:p>
            <a:r>
              <a:rPr lang="en-US" dirty="0" smtClean="0"/>
              <a:t>breed:		1</a:t>
            </a:r>
          </a:p>
          <a:p>
            <a:r>
              <a:rPr lang="en-US" dirty="0" smtClean="0"/>
              <a:t>are:			1</a:t>
            </a:r>
          </a:p>
          <a:p>
            <a:r>
              <a:rPr lang="en-US" dirty="0" smtClean="0"/>
              <a:t>intelligent:	1</a:t>
            </a:r>
          </a:p>
          <a:p>
            <a:r>
              <a:rPr lang="en-US" dirty="0" smtClean="0"/>
              <a:t>and:			1</a:t>
            </a:r>
          </a:p>
          <a:p>
            <a:r>
              <a:rPr lang="en-US" dirty="0" smtClean="0"/>
              <a:t>to:			1</a:t>
            </a:r>
          </a:p>
          <a:p>
            <a:r>
              <a:rPr lang="en-US" dirty="0" smtClean="0"/>
              <a:t>modern:		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020" y="3434475"/>
            <a:ext cx="19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the:			5</a:t>
            </a:r>
          </a:p>
          <a:p>
            <a:r>
              <a:rPr lang="en-US" dirty="0" smtClean="0"/>
              <a:t>is:			1</a:t>
            </a:r>
          </a:p>
          <a:p>
            <a:r>
              <a:rPr lang="en-US" dirty="0" smtClean="0"/>
              <a:t>a:			4</a:t>
            </a:r>
          </a:p>
          <a:p>
            <a:r>
              <a:rPr lang="en-US" dirty="0" smtClean="0"/>
              <a:t>breeds:		2</a:t>
            </a:r>
          </a:p>
          <a:p>
            <a:r>
              <a:rPr lang="en-US" dirty="0" smtClean="0"/>
              <a:t>are:			1</a:t>
            </a:r>
          </a:p>
          <a:p>
            <a:r>
              <a:rPr lang="en-US" dirty="0" smtClean="0"/>
              <a:t>intelligent:	5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feature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874" y="1600200"/>
            <a:ext cx="8417174" cy="1679637"/>
          </a:xfrm>
        </p:spPr>
        <p:txBody>
          <a:bodyPr>
            <a:normAutofit/>
          </a:bodyPr>
          <a:lstStyle/>
          <a:p>
            <a:r>
              <a:rPr lang="en-US" sz="2400" dirty="0"/>
              <a:t>TFIDF weighting takes into account the general importance of a feature</a:t>
            </a:r>
          </a:p>
          <a:p>
            <a:r>
              <a:rPr lang="en-US" sz="2400" dirty="0"/>
              <a:t>For distributional similarity, we have the feature (</a:t>
            </a:r>
            <a:r>
              <a:rPr lang="en-US" sz="2400" i="1" dirty="0">
                <a:solidFill>
                  <a:srgbClr val="660066"/>
                </a:solidFill>
              </a:rPr>
              <a:t>f</a:t>
            </a:r>
            <a:r>
              <a:rPr lang="en-US" sz="2400" i="1" baseline="-25000" dirty="0">
                <a:solidFill>
                  <a:srgbClr val="660066"/>
                </a:solidFill>
              </a:rPr>
              <a:t>i</a:t>
            </a:r>
            <a:r>
              <a:rPr lang="en-US" sz="2400" i="1" dirty="0"/>
              <a:t>)</a:t>
            </a:r>
            <a:r>
              <a:rPr lang="en-US" sz="2400" dirty="0"/>
              <a:t>, but we also have the word itself (</a:t>
            </a:r>
            <a:r>
              <a:rPr lang="en-US" sz="2400" b="1" i="1" dirty="0">
                <a:solidFill>
                  <a:srgbClr val="008000"/>
                </a:solidFill>
              </a:rPr>
              <a:t>w</a:t>
            </a:r>
            <a:r>
              <a:rPr lang="en-US" sz="2400" dirty="0"/>
              <a:t>) that we can use for </a:t>
            </a: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sim</a:t>
            </a:r>
            <a:r>
              <a:rPr lang="en-US" sz="4400" dirty="0" smtClean="0"/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dog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i="1" dirty="0" smtClean="0"/>
              <a:t>,</a:t>
            </a:r>
            <a:r>
              <a:rPr lang="en-US" sz="4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beagle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dirty="0" smtClean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feature weighting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sim</a:t>
            </a:r>
            <a:r>
              <a:rPr lang="en-US" sz="4400" dirty="0" smtClean="0"/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dog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i="1" dirty="0" smtClean="0"/>
              <a:t>,</a:t>
            </a:r>
            <a:r>
              <a:rPr lang="en-US" sz="4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beagle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dirty="0" smtClean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46" y="2135386"/>
            <a:ext cx="669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Feature weighting ideas given this additional information?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feature weighting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sim</a:t>
            </a:r>
            <a:r>
              <a:rPr lang="en-US" sz="4400" dirty="0" smtClean="0"/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dog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i="1" dirty="0" smtClean="0"/>
              <a:t>,</a:t>
            </a:r>
            <a:r>
              <a:rPr lang="en-US" sz="4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context_vector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</a:rPr>
              <a:t>beagle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4400" dirty="0" smtClean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…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0778" y="1588105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count </a:t>
            </a:r>
            <a:r>
              <a:rPr lang="en-US" sz="2400" i="1" dirty="0" smtClean="0">
                <a:solidFill>
                  <a:srgbClr val="008000"/>
                </a:solidFill>
              </a:rPr>
              <a:t>how likely </a:t>
            </a:r>
            <a:r>
              <a:rPr lang="en-US" sz="2400" dirty="0" smtClean="0"/>
              <a:t>feature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and word </a:t>
            </a:r>
            <a:r>
              <a:rPr lang="en-US" sz="2400" i="1" dirty="0" smtClean="0"/>
              <a:t>w</a:t>
            </a:r>
            <a:r>
              <a:rPr lang="en-US" sz="2400" dirty="0" smtClean="0"/>
              <a:t> are to occur together</a:t>
            </a:r>
          </a:p>
          <a:p>
            <a:pPr lvl="1"/>
            <a:r>
              <a:rPr lang="en-US" sz="2400" dirty="0" smtClean="0"/>
              <a:t>incorporates co-occurrence</a:t>
            </a:r>
          </a:p>
          <a:p>
            <a:pPr lvl="1"/>
            <a:r>
              <a:rPr lang="en-US" sz="2400" dirty="0" smtClean="0"/>
              <a:t>but also incorporates how often </a:t>
            </a:r>
            <a:r>
              <a:rPr lang="en-US" sz="2400" i="1" dirty="0" err="1" smtClean="0"/>
              <a:t>w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occur in other instances</a:t>
            </a:r>
          </a:p>
          <a:p>
            <a:pPr lvl="3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783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bit more probability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190" y="4107896"/>
            <a:ext cx="79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will this be high and when will this be low?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bit more probability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435048"/>
            <a:ext cx="797985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 if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</a:rPr>
              <a:t>y</a:t>
            </a:r>
            <a:r>
              <a:rPr lang="en-US" sz="2800" dirty="0" smtClean="0">
                <a:solidFill>
                  <a:srgbClr val="0000FF"/>
                </a:solidFill>
              </a:rPr>
              <a:t> are independent (i.e. one occurring doesn’t impact the other occurring) </a:t>
            </a:r>
            <a:r>
              <a:rPr lang="en-US" sz="2800" dirty="0" err="1" smtClean="0">
                <a:solidFill>
                  <a:srgbClr val="0000FF"/>
                </a:solidFill>
              </a:rPr>
              <a:t>p(x,y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p(x)p(y</a:t>
            </a:r>
            <a:r>
              <a:rPr lang="en-US" sz="2800" dirty="0" smtClean="0">
                <a:solidFill>
                  <a:srgbClr val="0000FF"/>
                </a:solidFill>
              </a:rPr>
              <a:t>) and the sum is 0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 if they’re dependent then </a:t>
            </a:r>
            <a:r>
              <a:rPr lang="en-US" sz="2800" dirty="0" err="1" smtClean="0">
                <a:solidFill>
                  <a:srgbClr val="0000FF"/>
                </a:solidFill>
              </a:rPr>
              <a:t>p(x,y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p(x)p(y|x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p(y)p(x|y</a:t>
            </a:r>
            <a:r>
              <a:rPr lang="en-US" sz="2800" dirty="0" smtClean="0">
                <a:solidFill>
                  <a:srgbClr val="0000FF"/>
                </a:solidFill>
              </a:rPr>
              <a:t>) then we get </a:t>
            </a:r>
            <a:r>
              <a:rPr lang="en-US" sz="2800" dirty="0" err="1" smtClean="0">
                <a:solidFill>
                  <a:srgbClr val="0000FF"/>
                </a:solidFill>
              </a:rPr>
              <a:t>p(y|x)/p(y</a:t>
            </a:r>
            <a:r>
              <a:rPr lang="en-US" sz="2800" dirty="0" smtClean="0">
                <a:solidFill>
                  <a:srgbClr val="0000FF"/>
                </a:solidFill>
              </a:rPr>
              <a:t>) (i.e. how much more likely are we to see </a:t>
            </a:r>
            <a:r>
              <a:rPr lang="en-US" sz="2800" dirty="0" err="1" smtClean="0">
                <a:solidFill>
                  <a:srgbClr val="0000FF"/>
                </a:solidFill>
              </a:rPr>
              <a:t>y</a:t>
            </a:r>
            <a:r>
              <a:rPr lang="en-US" sz="2800" dirty="0" smtClean="0">
                <a:solidFill>
                  <a:srgbClr val="0000FF"/>
                </a:solidFill>
              </a:rPr>
              <a:t> given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dirty="0" smtClean="0">
                <a:solidFill>
                  <a:srgbClr val="0000FF"/>
                </a:solidFill>
              </a:rPr>
              <a:t> has a particular value) or vice versa </a:t>
            </a:r>
            <a:r>
              <a:rPr lang="en-US" sz="2800" dirty="0" err="1" smtClean="0">
                <a:solidFill>
                  <a:srgbClr val="0000FF"/>
                </a:solidFill>
              </a:rPr>
              <a:t>p(x|y)/p(x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Point-wise </a:t>
            </a:r>
            <a:r>
              <a:rPr lang="en-US" dirty="0" smtClean="0"/>
              <a:t>mutual information</a:t>
            </a:r>
            <a:endParaRPr lang="en-US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394203" y="2648403"/>
          <a:ext cx="44846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1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203" y="2648403"/>
                        <a:ext cx="44846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463373" y="4622189"/>
          <a:ext cx="32702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2" name="Equation" r:id="rId5" imgW="1574800" imgH="393700" progId="Equation.3">
                  <p:embed/>
                </p:oleObj>
              </mc:Choice>
              <mc:Fallback>
                <p:oleObj name="Equation" r:id="rId5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373" y="4622189"/>
                        <a:ext cx="32702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1959431"/>
            <a:ext cx="382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Mutual information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76" y="3953829"/>
            <a:ext cx="556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Point-wise </a:t>
            </a:r>
            <a:r>
              <a:rPr lang="en-US" sz="2800" dirty="0" smtClean="0">
                <a:solidFill>
                  <a:srgbClr val="0000FF"/>
                </a:solidFill>
              </a:rPr>
              <a:t>mutual information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952" y="2648403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How related are two variables (i.e. over all possible values/events)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952" y="4344004"/>
            <a:ext cx="229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How related are two events/values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3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PMI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2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Mutual information is often used for feature selection in many problem areas</a:t>
            </a:r>
          </a:p>
          <a:p>
            <a:r>
              <a:rPr lang="en-US" sz="2400" dirty="0" smtClean="0"/>
              <a:t>PMI weighting weights co-occurrences based on their correlation (i.e. high PMI)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3422952"/>
            <a:ext cx="344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</a:rPr>
              <a:t>context_vector(beagle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638" y="3946172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the:			2</a:t>
            </a:r>
          </a:p>
          <a:p>
            <a:r>
              <a:rPr lang="en-US" dirty="0" smtClean="0"/>
              <a:t>is:			1</a:t>
            </a:r>
          </a:p>
          <a:p>
            <a:r>
              <a:rPr lang="en-US" dirty="0" smtClean="0"/>
              <a:t>a:			2</a:t>
            </a:r>
          </a:p>
          <a:p>
            <a:r>
              <a:rPr lang="en-US" dirty="0" smtClean="0"/>
              <a:t>breed:		1</a:t>
            </a:r>
          </a:p>
          <a:p>
            <a:r>
              <a:rPr lang="en-US" dirty="0" smtClean="0"/>
              <a:t>are:			1</a:t>
            </a:r>
          </a:p>
          <a:p>
            <a:r>
              <a:rPr lang="en-US" dirty="0" smtClean="0"/>
              <a:t>intelligent:	1</a:t>
            </a:r>
          </a:p>
          <a:p>
            <a:r>
              <a:rPr lang="en-US" dirty="0" smtClean="0"/>
              <a:t>and:			1</a:t>
            </a:r>
          </a:p>
          <a:p>
            <a:r>
              <a:rPr lang="en-US" dirty="0" smtClean="0"/>
              <a:t>to:			1</a:t>
            </a:r>
          </a:p>
          <a:p>
            <a:r>
              <a:rPr lang="en-US" dirty="0" smtClean="0"/>
              <a:t>modern:		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02857" y="3946172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74380" y="3613754"/>
          <a:ext cx="1669641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3" name="Equation" r:id="rId3" imgW="1257300" imgH="393700" progId="Equation.3">
                  <p:embed/>
                </p:oleObj>
              </mc:Choice>
              <mc:Fallback>
                <p:oleObj name="Equation" r:id="rId3" imgW="1257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80" y="3613754"/>
                        <a:ext cx="1669641" cy="52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02857" y="4763811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851400" y="4498975"/>
          <a:ext cx="1873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98975"/>
                        <a:ext cx="18732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24650" y="3490240"/>
            <a:ext cx="16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this would likely be lower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7220" y="4356260"/>
            <a:ext cx="16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this would likely be higher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How good are you at guessing random numbers?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Repeat 100 times: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Computer guesses whether you’ll type 0/1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You type 0 or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hlinkClick r:id="rId3"/>
              </a:rPr>
              <a:t>http://seed.ucsd.edu/~mindreader/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[</a:t>
            </a:r>
            <a:r>
              <a:rPr lang="en-US" sz="2400" dirty="0"/>
              <a:t>written by Y. Freund and R. </a:t>
            </a:r>
            <a:r>
              <a:rPr lang="en-US" sz="2400" dirty="0" err="1"/>
              <a:t>Schapire</a:t>
            </a:r>
            <a:r>
              <a:rPr lang="en-US" sz="2400" dirty="0"/>
              <a:t>]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1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4</a:t>
            </a:r>
          </a:p>
          <a:p>
            <a:pPr lvl="1"/>
            <a:r>
              <a:rPr lang="en-US" dirty="0" smtClean="0"/>
              <a:t>How’d it go?</a:t>
            </a:r>
          </a:p>
          <a:p>
            <a:pPr lvl="1"/>
            <a:r>
              <a:rPr lang="en-US" dirty="0" smtClean="0"/>
              <a:t>How much time?</a:t>
            </a:r>
          </a:p>
          <a:p>
            <a:r>
              <a:rPr lang="en-US" dirty="0" smtClean="0"/>
              <a:t>Assignment 5</a:t>
            </a:r>
          </a:p>
          <a:p>
            <a:pPr lvl="1"/>
            <a:r>
              <a:rPr lang="en-US" dirty="0" smtClean="0"/>
              <a:t>Last assignment!</a:t>
            </a:r>
          </a:p>
          <a:p>
            <a:pPr lvl="1"/>
            <a:r>
              <a:rPr lang="en-US" dirty="0" smtClean="0"/>
              <a:t>“Written” part due Friday</a:t>
            </a:r>
          </a:p>
          <a:p>
            <a:pPr lvl="1"/>
            <a:r>
              <a:rPr lang="en-US" dirty="0" smtClean="0"/>
              <a:t>Rest, due next Friday</a:t>
            </a:r>
          </a:p>
          <a:p>
            <a:r>
              <a:rPr lang="en-US" dirty="0" smtClean="0"/>
              <a:t>Read article for discussion on Thursday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is right much more than half the time</a:t>
            </a:r>
            <a:r>
              <a:rPr lang="en-US" sz="2800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74447"/>
            <a:ext cx="5791200" cy="47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1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is right much more than half the time</a:t>
            </a:r>
            <a:r>
              <a:rPr lang="en-US" sz="2800" dirty="0" smtClean="0"/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Strategy</a:t>
            </a:r>
            <a:r>
              <a:rPr lang="en-US" sz="2800" dirty="0">
                <a:solidFill>
                  <a:srgbClr val="FF0000"/>
                </a:solidFill>
              </a:rPr>
              <a:t>: computer predicts next keystroke based on the last few (maintains weights on different patterns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There are patterns everywhere… even in “randomness”!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Lot’s of data</a:t>
            </a:r>
          </a:p>
          <a:p>
            <a:r>
              <a:rPr lang="en-US" dirty="0" smtClean="0"/>
              <a:t>Hand-written rules just don’t do it</a:t>
            </a:r>
          </a:p>
          <a:p>
            <a:r>
              <a:rPr lang="en-US" dirty="0" smtClean="0"/>
              <a:t>Performance is much better than what people can do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not just study machine learning?</a:t>
            </a:r>
          </a:p>
          <a:p>
            <a:pPr lvl="1"/>
            <a:r>
              <a:rPr lang="en-US" dirty="0" smtClean="0"/>
              <a:t>Domain knowledge/expertise is still very important</a:t>
            </a:r>
          </a:p>
          <a:p>
            <a:pPr lvl="1"/>
            <a:r>
              <a:rPr lang="en-US" dirty="0" smtClean="0"/>
              <a:t>What types of features to use</a:t>
            </a:r>
          </a:p>
          <a:p>
            <a:pPr lvl="1"/>
            <a:r>
              <a:rPr lang="en-US" dirty="0" smtClean="0"/>
              <a:t>What models are important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Lots of different types of problems</a:t>
            </a:r>
          </a:p>
          <a:p>
            <a:pPr lvl="1"/>
            <a:r>
              <a:rPr lang="en-US" dirty="0" smtClean="0"/>
              <a:t>What data is available:</a:t>
            </a:r>
          </a:p>
          <a:p>
            <a:pPr lvl="2"/>
            <a:r>
              <a:rPr lang="en-US" dirty="0" smtClean="0"/>
              <a:t>Supervised, unsupervised, semi-supervised, reinforcement learning</a:t>
            </a:r>
          </a:p>
          <a:p>
            <a:pPr lvl="1"/>
            <a:r>
              <a:rPr lang="en-US" dirty="0" smtClean="0"/>
              <a:t>How are we getting the data:</a:t>
            </a:r>
          </a:p>
          <a:p>
            <a:pPr lvl="2"/>
            <a:r>
              <a:rPr lang="en-US" dirty="0" smtClean="0"/>
              <a:t>online vs. offline learning</a:t>
            </a:r>
          </a:p>
          <a:p>
            <a:pPr lvl="1"/>
            <a:r>
              <a:rPr lang="en-US" dirty="0" smtClean="0"/>
              <a:t>Type of model:</a:t>
            </a:r>
          </a:p>
          <a:p>
            <a:pPr lvl="2"/>
            <a:r>
              <a:rPr lang="en-US" dirty="0" smtClean="0"/>
              <a:t>generative vs. </a:t>
            </a:r>
            <a:r>
              <a:rPr lang="en-US" dirty="0" err="1" smtClean="0"/>
              <a:t>disciminative</a:t>
            </a:r>
            <a:endParaRPr lang="en-US" dirty="0" smtClean="0"/>
          </a:p>
          <a:p>
            <a:pPr lvl="2"/>
            <a:r>
              <a:rPr lang="en-US" dirty="0" smtClean="0"/>
              <a:t>parametric vs. non-parametric</a:t>
            </a:r>
          </a:p>
          <a:p>
            <a:pPr lvl="2"/>
            <a:r>
              <a:rPr lang="en-US" dirty="0" smtClean="0"/>
              <a:t>SVM, NB, decision tree, </a:t>
            </a:r>
            <a:r>
              <a:rPr lang="en-US" dirty="0" err="1" smtClean="0"/>
              <a:t>k</a:t>
            </a:r>
            <a:r>
              <a:rPr lang="en-US" dirty="0" smtClean="0"/>
              <a:t>-means</a:t>
            </a:r>
          </a:p>
          <a:p>
            <a:pPr lvl="1"/>
            <a:r>
              <a:rPr lang="en-US" dirty="0" smtClean="0"/>
              <a:t>What are we trying to predict: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classification vs. regression</a:t>
            </a:r>
          </a:p>
        </p:txBody>
      </p:sp>
    </p:spTree>
    <p:extLst>
      <p:ext uri="{BB962C8B-B14F-4D97-AF65-F5344CB8AC3E}">
        <p14:creationId xmlns:p14="http://schemas.microsoft.com/office/powerpoint/2010/main" val="31140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504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Unupervised</a:t>
            </a:r>
            <a:r>
              <a:rPr lang="en-US" sz="2000" dirty="0" smtClean="0">
                <a:solidFill>
                  <a:srgbClr val="0000FF"/>
                </a:solidFill>
              </a:rPr>
              <a:t> learning: given data, but no labels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Much easier to get our hands on unlabeled data</a:t>
            </a:r>
          </a:p>
          <a:p>
            <a:r>
              <a:rPr lang="en-US" dirty="0" smtClean="0"/>
              <a:t>Examples:</a:t>
            </a:r>
            <a:endParaRPr lang="en-US" dirty="0" smtClean="0"/>
          </a:p>
          <a:p>
            <a:pPr lvl="1"/>
            <a:r>
              <a:rPr lang="en-US" dirty="0" smtClean="0"/>
              <a:t>learn </a:t>
            </a:r>
            <a:r>
              <a:rPr lang="en-US" dirty="0" smtClean="0"/>
              <a:t>clusters/groups without any label</a:t>
            </a:r>
          </a:p>
          <a:p>
            <a:pPr lvl="1"/>
            <a:r>
              <a:rPr lang="en-US" dirty="0" smtClean="0"/>
              <a:t>learn </a:t>
            </a:r>
            <a:r>
              <a:rPr lang="en-US" dirty="0" smtClean="0"/>
              <a:t>grammar probabilities without trees</a:t>
            </a:r>
          </a:p>
          <a:p>
            <a:pPr lvl="1"/>
            <a:r>
              <a:rPr lang="en-US" dirty="0" smtClean="0"/>
              <a:t>learn </a:t>
            </a:r>
            <a:r>
              <a:rPr lang="en-US" dirty="0" smtClean="0"/>
              <a:t>HMM probabilities without labels</a:t>
            </a:r>
          </a:p>
          <a:p>
            <a:r>
              <a:rPr lang="en-US" dirty="0" smtClean="0"/>
              <a:t>Because there is no label, often can get odd results</a:t>
            </a:r>
          </a:p>
          <a:p>
            <a:pPr lvl="1"/>
            <a:r>
              <a:rPr lang="en-US" dirty="0" smtClean="0"/>
              <a:t>unsupervised grammar </a:t>
            </a:r>
            <a:r>
              <a:rPr lang="en-US" dirty="0" smtClean="0"/>
              <a:t>learned </a:t>
            </a:r>
            <a:r>
              <a:rPr lang="en-US" dirty="0" smtClean="0"/>
              <a:t>often </a:t>
            </a:r>
            <a:r>
              <a:rPr lang="en-US" dirty="0" smtClean="0"/>
              <a:t>has little relation to linguistically motivated grammar</a:t>
            </a:r>
          </a:p>
          <a:p>
            <a:pPr lvl="1"/>
            <a:r>
              <a:rPr lang="en-US" dirty="0" smtClean="0"/>
              <a:t>may cluster bananas/apples or green/red/yellow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9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Supervised learning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0" y="361889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0" y="1566325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170" y="1718725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770" y="1566325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70" y="3166525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63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00" y="55432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4500" y="54670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BANANAS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50396"/>
            <a:ext cx="8229600" cy="1295400"/>
          </a:xfrm>
        </p:spPr>
        <p:txBody>
          <a:bodyPr/>
          <a:lstStyle/>
          <a:p>
            <a:r>
              <a:rPr lang="en-US" dirty="0" smtClean="0"/>
              <a:t>Given labeled examples, learn to label unlabeled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learn to classify unlabeled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18161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3352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 or BANANA?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114800" y="325153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4013537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5181600" y="2946737"/>
            <a:ext cx="1371600" cy="1371600"/>
            <a:chOff x="7391400" y="3505200"/>
            <a:chExt cx="137160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Supervised learning: testing/classifying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3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spelling correction</a:t>
            </a:r>
          </a:p>
          <a:p>
            <a:r>
              <a:rPr lang="en-US" dirty="0" smtClean="0"/>
              <a:t>part of speech tagger</a:t>
            </a:r>
          </a:p>
          <a:p>
            <a:r>
              <a:rPr lang="en-US" dirty="0" smtClean="0"/>
              <a:t>text </a:t>
            </a:r>
            <a:r>
              <a:rPr lang="en-US" dirty="0" err="1" smtClean="0"/>
              <a:t>chunker</a:t>
            </a:r>
            <a:endParaRPr lang="en-US" dirty="0" smtClean="0"/>
          </a:p>
          <a:p>
            <a:r>
              <a:rPr lang="en-US" dirty="0" smtClean="0"/>
              <a:t>dialogue generation</a:t>
            </a:r>
          </a:p>
          <a:p>
            <a:r>
              <a:rPr lang="en-US" dirty="0" smtClean="0"/>
              <a:t>pronoun resolution</a:t>
            </a:r>
          </a:p>
          <a:p>
            <a:r>
              <a:rPr lang="en-US" dirty="0" smtClean="0"/>
              <a:t>compare word similarity measures (more than the ones we’re looking at for assign. 5)</a:t>
            </a:r>
          </a:p>
          <a:p>
            <a:r>
              <a:rPr lang="en-US" dirty="0" smtClean="0"/>
              <a:t>word sense disambiguation</a:t>
            </a:r>
          </a:p>
          <a:p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compare sentence alignment techniques</a:t>
            </a:r>
          </a:p>
          <a:p>
            <a:r>
              <a:rPr lang="en-US" dirty="0" smtClean="0"/>
              <a:t>information retrieval</a:t>
            </a:r>
          </a:p>
          <a:p>
            <a:r>
              <a:rPr lang="en-US" dirty="0" smtClean="0"/>
              <a:t>information extraction</a:t>
            </a:r>
          </a:p>
          <a:p>
            <a:r>
              <a:rPr lang="en-US" dirty="0" smtClean="0"/>
              <a:t>question answering</a:t>
            </a:r>
          </a:p>
          <a:p>
            <a:r>
              <a:rPr lang="en-US" dirty="0" smtClean="0"/>
              <a:t>summarization</a:t>
            </a:r>
          </a:p>
          <a:p>
            <a:r>
              <a:rPr lang="en-US" dirty="0" smtClean="0"/>
              <a:t>speech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47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6756" y="29189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06756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06756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45720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543800" y="35052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2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Testing or classification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905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1404" y="3071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1404" y="3604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1404" y="4138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1404" y="4747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4835" y="53456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9364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2187" y="25908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84004" y="49530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5774604" y="35814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984404" y="25146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213004" y="29951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13004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1300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21248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21248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3748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Features?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3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(1, </a:t>
            </a:r>
            <a:r>
              <a:rPr lang="en-US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words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Frequency of word occurrence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(1, </a:t>
            </a:r>
            <a:r>
              <a:rPr lang="en-US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clinton</a:t>
            </a:r>
            <a:r>
              <a:rPr lang="en-US" dirty="0" smtClean="0"/>
              <a:t> said</a:t>
            </a:r>
            <a:endParaRPr lang="en-US" dirty="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said banana</a:t>
            </a:r>
            <a:endParaRPr lang="en-US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r>
              <a:rPr lang="en-US" dirty="0" smtClean="0"/>
              <a:t> schools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across the</a:t>
            </a:r>
            <a:endParaRPr lang="en-US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tv</a:t>
            </a:r>
            <a:r>
              <a:rPr lang="en-US" dirty="0" smtClean="0"/>
              <a:t> banana</a:t>
            </a:r>
            <a:endParaRPr lang="en-US" dirty="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wrong way</a:t>
            </a:r>
            <a:endParaRPr lang="en-US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capital city</a:t>
            </a:r>
            <a:endParaRPr lang="en-US" dirty="0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028598" y="4962544"/>
            <a:ext cx="2235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banana repeatedly</a:t>
            </a:r>
            <a:endParaRPr lang="en-US" dirty="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84745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bigrams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POS: occurrence, counts, sequence</a:t>
            </a:r>
          </a:p>
          <a:p>
            <a:r>
              <a:rPr lang="en-US" dirty="0" smtClean="0"/>
              <a:t>Constituents</a:t>
            </a:r>
          </a:p>
          <a:p>
            <a:r>
              <a:rPr lang="en-US" dirty="0" smtClean="0"/>
              <a:t>Whether ‘V1agra’ occurred 15 times</a:t>
            </a:r>
          </a:p>
          <a:p>
            <a:r>
              <a:rPr lang="en-US" dirty="0" smtClean="0"/>
              <a:t>Whether ‘banana’ occurred more times than ‘apple’</a:t>
            </a:r>
          </a:p>
          <a:p>
            <a:r>
              <a:rPr lang="en-US" dirty="0" smtClean="0"/>
              <a:t>If the document has a number in it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Features are very important, but we’re going to focus on the models today</a:t>
            </a:r>
          </a:p>
        </p:txBody>
      </p:sp>
    </p:spTree>
    <p:extLst>
      <p:ext uri="{BB962C8B-B14F-4D97-AF65-F5344CB8AC3E}">
        <p14:creationId xmlns:p14="http://schemas.microsoft.com/office/powerpoint/2010/main" val="5221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feature-base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7133"/>
          </a:xfrm>
        </p:spPr>
        <p:txBody>
          <a:bodyPr/>
          <a:lstStyle/>
          <a:p>
            <a:r>
              <a:rPr lang="en-US" dirty="0" smtClean="0"/>
              <a:t>General purpose: any domain where we can represent a data point as a set of features, we can use the method</a:t>
            </a:r>
            <a:endParaRPr lang="en-US" dirty="0"/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799" y="4240591"/>
            <a:ext cx="2058487" cy="10450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67" y="3396645"/>
            <a:ext cx="1560124" cy="188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235" y="3699329"/>
            <a:ext cx="2242980" cy="15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feature space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207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7316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055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512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283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2902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293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817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5980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7504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2902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48840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7984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274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731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391400" y="413634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391400" y="465546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391400" y="511266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3714" y="1741714"/>
            <a:ext cx="5343677" cy="4438953"/>
          </a:xfrm>
          <a:prstGeom prst="rect">
            <a:avLst/>
          </a:prstGeom>
          <a:noFill/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75345" y="61806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35124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56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feature space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33059" y="396723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88507" y="552268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338947" y="360801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073124" y="34713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225524" y="37761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2530324" y="31133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2606524" y="35475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149324" y="30371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863222" y="37761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253622" y="39285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787022" y="4842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320422" y="42333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807200" y="32427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807200" y="3699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959600" y="3104621"/>
            <a:ext cx="77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959600" y="3623733"/>
            <a:ext cx="118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not-Spam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7422" y="552427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932" y="36977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6449" y="406883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7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pick a text classification task</a:t>
            </a:r>
          </a:p>
          <a:p>
            <a:pPr lvl="1"/>
            <a:r>
              <a:rPr lang="en-US" sz="2000" dirty="0" smtClean="0"/>
              <a:t>evaluate different machine learning methods</a:t>
            </a:r>
          </a:p>
          <a:p>
            <a:pPr lvl="1"/>
            <a:r>
              <a:rPr lang="en-US" sz="2000" dirty="0" smtClean="0"/>
              <a:t>implement a machine learning method</a:t>
            </a:r>
          </a:p>
          <a:p>
            <a:pPr lvl="1"/>
            <a:r>
              <a:rPr lang="en-US" sz="2000" dirty="0" smtClean="0"/>
              <a:t>analyze different feature categories</a:t>
            </a:r>
          </a:p>
          <a:p>
            <a:r>
              <a:rPr lang="en-US" sz="2300" dirty="0" err="1" smtClean="0"/>
              <a:t>n</a:t>
            </a:r>
            <a:r>
              <a:rPr lang="en-US" sz="2300" dirty="0" smtClean="0"/>
              <a:t>-gram language modeling</a:t>
            </a:r>
          </a:p>
          <a:p>
            <a:pPr lvl="1"/>
            <a:r>
              <a:rPr lang="en-US" sz="2000" dirty="0" smtClean="0"/>
              <a:t>implement and compare other smoothing techniques</a:t>
            </a:r>
          </a:p>
          <a:p>
            <a:pPr lvl="1"/>
            <a:r>
              <a:rPr lang="en-US" sz="2000" dirty="0" smtClean="0"/>
              <a:t>implement alternative models</a:t>
            </a:r>
          </a:p>
          <a:p>
            <a:r>
              <a:rPr lang="en-US" sz="2300" dirty="0" smtClean="0"/>
              <a:t>parsing</a:t>
            </a:r>
          </a:p>
          <a:p>
            <a:pPr lvl="1"/>
            <a:r>
              <a:rPr lang="en-US" sz="2000" dirty="0" smtClean="0"/>
              <a:t>PCFG-based language modeling</a:t>
            </a:r>
          </a:p>
          <a:p>
            <a:pPr lvl="1"/>
            <a:r>
              <a:rPr lang="en-US" sz="2000" dirty="0" smtClean="0"/>
              <a:t>lexicalized PCFG (with smoothing)</a:t>
            </a:r>
          </a:p>
          <a:p>
            <a:pPr lvl="1"/>
            <a:r>
              <a:rPr lang="en-US" sz="2000" dirty="0" smtClean="0"/>
              <a:t>true </a:t>
            </a:r>
            <a:r>
              <a:rPr lang="en-US" sz="2000" dirty="0" err="1" smtClean="0"/>
              <a:t>n</a:t>
            </a:r>
            <a:r>
              <a:rPr lang="en-US" sz="2000" dirty="0" smtClean="0"/>
              <a:t>-best list generation</a:t>
            </a:r>
          </a:p>
          <a:p>
            <a:pPr lvl="1"/>
            <a:r>
              <a:rPr lang="en-US" sz="2000" dirty="0" smtClean="0"/>
              <a:t>parse output </a:t>
            </a:r>
            <a:r>
              <a:rPr lang="en-US" sz="2000" dirty="0" err="1" smtClean="0"/>
              <a:t>reranking</a:t>
            </a:r>
            <a:endParaRPr lang="en-US" sz="2300" dirty="0" smtClean="0"/>
          </a:p>
          <a:p>
            <a:pPr lvl="1"/>
            <a:r>
              <a:rPr lang="en-US" sz="2000" dirty="0" smtClean="0"/>
              <a:t>implement another parsing approach and compare</a:t>
            </a:r>
          </a:p>
          <a:p>
            <a:pPr lvl="1"/>
            <a:r>
              <a:rPr lang="en-US" sz="2000" dirty="0" smtClean="0"/>
              <a:t>parsing non-traditional domains (e.g. twitter)</a:t>
            </a:r>
            <a:endParaRPr lang="en-US" sz="2300" dirty="0" smtClean="0"/>
          </a:p>
          <a:p>
            <a:r>
              <a:rPr lang="en-US" sz="2300" dirty="0" smtClean="0"/>
              <a:t>EM</a:t>
            </a:r>
          </a:p>
          <a:p>
            <a:pPr lvl="1"/>
            <a:r>
              <a:rPr lang="en-US" sz="2000" dirty="0" smtClean="0"/>
              <a:t>word-alignment for text-to-text translation</a:t>
            </a:r>
          </a:p>
          <a:p>
            <a:pPr lvl="1"/>
            <a:r>
              <a:rPr lang="en-US" sz="2000" dirty="0" smtClean="0"/>
              <a:t>grammar induction </a:t>
            </a:r>
          </a:p>
        </p:txBody>
      </p:sp>
    </p:spTree>
    <p:extLst>
      <p:ext uri="{BB962C8B-B14F-4D97-AF65-F5344CB8AC3E}">
        <p14:creationId xmlns:p14="http://schemas.microsoft.com/office/powerpoint/2010/main" val="289075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3973" y="1874762"/>
            <a:ext cx="198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…,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m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079" y="1874762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dirty="0" smtClean="0"/>
              <a:t>-dimensional space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73" y="2848427"/>
            <a:ext cx="5595909" cy="3162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322" y="6189524"/>
            <a:ext cx="417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big will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be for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3" name="Equation" r:id="rId3" imgW="1066800" imgH="203200" progId="Equation.3">
                  <p:embed/>
                </p:oleObj>
              </mc:Choice>
              <mc:Fallback>
                <p:oleObj name="Equation" r:id="rId3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61960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324756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For each label/class,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08576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8802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990600" y="4085760"/>
          <a:ext cx="3802061" cy="41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4" name="Equation" r:id="rId5" imgW="1663700" imgH="177800" progId="Equation.3">
                  <p:embed/>
                </p:oleObj>
              </mc:Choice>
              <mc:Fallback>
                <p:oleObj name="Equation" r:id="rId5" imgW="1663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85760"/>
                        <a:ext cx="3802061" cy="41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4800600" y="43905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1004888" y="5117635"/>
          <a:ext cx="3771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Equation" r:id="rId7" imgW="1651000" imgH="177800" progId="Equation.3">
                  <p:embed/>
                </p:oleObj>
              </mc:Choice>
              <mc:Fallback>
                <p:oleObj name="Equation" r:id="rId7" imgW="1651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117635"/>
                        <a:ext cx="37719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4800600" y="49239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44999"/>
              </p:ext>
            </p:extLst>
          </p:nvPr>
        </p:nvGraphicFramePr>
        <p:xfrm>
          <a:off x="5500688" y="4575175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6" name="Equation" r:id="rId9" imgW="1308100" imgH="215900" progId="Equation.3">
                  <p:embed/>
                </p:oleObj>
              </mc:Choice>
              <mc:Fallback>
                <p:oleObj name="Equation" r:id="rId9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4575175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51776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95" y="555018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05623"/>
              </p:ext>
            </p:extLst>
          </p:nvPr>
        </p:nvGraphicFramePr>
        <p:xfrm>
          <a:off x="1625600" y="4379913"/>
          <a:ext cx="4191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Equation" r:id="rId4" imgW="1955800" imgH="292100" progId="Equation.3">
                  <p:embed/>
                </p:oleObj>
              </mc:Choice>
              <mc:Fallback>
                <p:oleObj name="Equation" r:id="rId4" imgW="1955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379913"/>
                        <a:ext cx="4191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2" name="Equation" r:id="rId6" imgW="1066800" imgH="203200" progId="Equation.3">
                  <p:embed/>
                </p:oleObj>
              </mc:Choice>
              <mc:Fallback>
                <p:oleObj name="Equation" r:id="rId6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61960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82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10779"/>
              </p:ext>
            </p:extLst>
          </p:nvPr>
        </p:nvGraphicFramePr>
        <p:xfrm>
          <a:off x="1236663" y="3546475"/>
          <a:ext cx="53514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7" name="Equation" r:id="rId4" imgW="1968500" imgH="419100" progId="Equation.3">
                  <p:embed/>
                </p:oleObj>
              </mc:Choice>
              <mc:Fallback>
                <p:oleObj name="Equation" r:id="rId4" imgW="196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546475"/>
                        <a:ext cx="5351462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4586287" y="30861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72187" y="19050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87" y="1676400"/>
            <a:ext cx="128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(posterior)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95987" y="28956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19719" y="5358190"/>
            <a:ext cx="564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not model </a:t>
            </a:r>
            <a:r>
              <a:rPr lang="en-US" sz="2400" dirty="0" err="1" smtClean="0">
                <a:solidFill>
                  <a:srgbClr val="FF0000"/>
                </a:solidFill>
              </a:rPr>
              <a:t>P(Label|Data</a:t>
            </a:r>
            <a:r>
              <a:rPr lang="en-US" sz="2400" dirty="0" smtClean="0">
                <a:solidFill>
                  <a:srgbClr val="FF0000"/>
                </a:solidFill>
              </a:rPr>
              <a:t>) directly?</a:t>
            </a:r>
          </a:p>
        </p:txBody>
      </p:sp>
    </p:spTree>
    <p:extLst>
      <p:ext uri="{BB962C8B-B14F-4D97-AF65-F5344CB8AC3E}">
        <p14:creationId xmlns:p14="http://schemas.microsoft.com/office/powerpoint/2010/main" val="2487524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Bayesian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14350" y="2016125"/>
          <a:ext cx="4217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Equation" r:id="rId3" imgW="1968500" imgH="266700" progId="Equation.3">
                  <p:embed/>
                </p:oleObj>
              </mc:Choice>
              <mc:Fallback>
                <p:oleObj name="Equation" r:id="rId3" imgW="1968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016125"/>
                        <a:ext cx="421798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295400" y="2935288"/>
          <a:ext cx="40830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8" name="Equation" r:id="rId5" imgW="1905000" imgH="406400" progId="Equation.3">
                  <p:embed/>
                </p:oleObj>
              </mc:Choice>
              <mc:Fallback>
                <p:oleObj name="Equation" r:id="rId5" imgW="1905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35288"/>
                        <a:ext cx="408305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>
            <a:off x="4876800" y="2209800"/>
            <a:ext cx="1143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different distributions for different labels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93506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FF"/>
                </a:solidFill>
              </a:rPr>
              <a:t>Bayes</a:t>
            </a:r>
            <a:r>
              <a:rPr lang="en-US" dirty="0" smtClean="0">
                <a:solidFill>
                  <a:srgbClr val="0000FF"/>
                </a:solidFill>
              </a:rPr>
              <a:t> rule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1381125" y="4383088"/>
          <a:ext cx="40290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9" name="Equation" r:id="rId7" imgW="1879600" imgH="266700" progId="Equation.3">
                  <p:embed/>
                </p:oleObj>
              </mc:Choice>
              <mc:Fallback>
                <p:oleObj name="Equation" r:id="rId7" imgW="1879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383088"/>
                        <a:ext cx="40290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5867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models to learn </a:t>
            </a:r>
            <a:r>
              <a:rPr lang="en-US" sz="2400" i="1" dirty="0" smtClean="0">
                <a:solidFill>
                  <a:srgbClr val="FF0000"/>
                </a:solidFill>
              </a:rPr>
              <a:t>for each label/class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6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07619" y="1536098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756770"/>
            <a:ext cx="7283752" cy="13255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each other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447800" y="4951780"/>
          <a:ext cx="58912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name="Equation" r:id="rId3" imgW="2628900" imgH="177800" progId="Equation.3">
                  <p:embed/>
                </p:oleObj>
              </mc:Choice>
              <mc:Fallback>
                <p:oleObj name="Equation" r:id="rId3" imgW="2628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1780"/>
                        <a:ext cx="589121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723976" y="5814170"/>
          <a:ext cx="7356324" cy="70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name="Equation" r:id="rId5" imgW="2794000" imgH="266700" progId="Equation.3">
                  <p:embed/>
                </p:oleObj>
              </mc:Choice>
              <mc:Fallback>
                <p:oleObj name="Equation" r:id="rId5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76" y="5814170"/>
                        <a:ext cx="7356324" cy="700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13239" y="1524003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2776480" y="2020245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040095" y="2295955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3477479" y="2564008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34395" y="2386331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533109" y="2077775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66684" y="2842383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72304" y="2830288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2821817" y="313508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66571" y="3122994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5188857" y="289947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7847" y="300349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03467" y="2991399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46" name="Oval 45"/>
          <p:cNvSpPr/>
          <p:nvPr/>
        </p:nvSpPr>
        <p:spPr>
          <a:xfrm>
            <a:off x="3623733" y="30995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29353" y="30874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5147" y="2911569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169683" y="2899474"/>
            <a:ext cx="17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binary features for now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46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7772400" cy="2667000"/>
          </a:xfrm>
        </p:spPr>
        <p:txBody>
          <a:bodyPr/>
          <a:lstStyle/>
          <a:p>
            <a:r>
              <a:rPr lang="en-US" dirty="0" smtClean="0"/>
              <a:t>p(‘v1agra’ | spam)</a:t>
            </a:r>
          </a:p>
          <a:p>
            <a:r>
              <a:rPr lang="en-US" dirty="0" err="1" smtClean="0"/>
              <a:t>p(‘the</a:t>
            </a:r>
            <a:r>
              <a:rPr lang="en-US" dirty="0" smtClean="0"/>
              <a:t>’ | spam)</a:t>
            </a:r>
          </a:p>
          <a:p>
            <a:r>
              <a:rPr lang="en-US" dirty="0" err="1" smtClean="0"/>
              <a:t>p(‘enlargement</a:t>
            </a:r>
            <a:r>
              <a:rPr lang="en-US" dirty="0" smtClean="0"/>
              <a:t>’ | not-spam)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3124200" y="4465380"/>
            <a:ext cx="5029200" cy="838200"/>
            <a:chOff x="3124200" y="5638800"/>
            <a:chExt cx="50292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198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8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958" y="40386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us: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/>
        </p:nvGraphicFramePr>
        <p:xfrm>
          <a:off x="719619" y="4648200"/>
          <a:ext cx="720518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8" name="Equation" r:id="rId3" imgW="2794000" imgH="266700" progId="Equation.3">
                  <p:embed/>
                </p:oleObj>
              </mc:Choice>
              <mc:Fallback>
                <p:oleObj name="Equation" r:id="rId3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9" y="4648200"/>
                        <a:ext cx="720518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055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3657600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47788" y="1973263"/>
          <a:ext cx="19923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73263"/>
                        <a:ext cx="1992312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39527" y="19928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48200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98959" y="2526268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45468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19600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39527" y="43550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6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8205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Features: word occurring in a document (though others could be used…)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Does the Naïve </a:t>
            </a:r>
            <a:r>
              <a:rPr lang="en-US" sz="2800" dirty="0" err="1" smtClean="0">
                <a:solidFill>
                  <a:srgbClr val="FF0000"/>
                </a:solidFill>
              </a:rPr>
              <a:t>Bayes</a:t>
            </a:r>
            <a:r>
              <a:rPr lang="en-US" sz="2800" dirty="0" smtClean="0">
                <a:solidFill>
                  <a:srgbClr val="FF0000"/>
                </a:solidFill>
              </a:rPr>
              <a:t> assumption hold?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Are word occurrences independent given the label?</a:t>
            </a:r>
          </a:p>
          <a:p>
            <a:r>
              <a:rPr lang="en-US" sz="2800" dirty="0" smtClean="0"/>
              <a:t>Lot’s of text classification problems</a:t>
            </a:r>
          </a:p>
          <a:p>
            <a:pPr lvl="1"/>
            <a:r>
              <a:rPr lang="en-US" sz="2400" dirty="0" smtClean="0"/>
              <a:t>sentiment analysis: positive vs. negative reviews</a:t>
            </a:r>
          </a:p>
          <a:p>
            <a:pPr lvl="1"/>
            <a:r>
              <a:rPr lang="en-US" sz="2400" dirty="0" smtClean="0"/>
              <a:t>category classification</a:t>
            </a:r>
          </a:p>
          <a:p>
            <a:pPr lvl="1"/>
            <a:r>
              <a:rPr lang="en-US" sz="2400" dirty="0" smtClean="0"/>
              <a:t>spam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674818" name="Object 2"/>
          <p:cNvGraphicFramePr>
            <a:graphicFrameLocks noChangeAspect="1"/>
          </p:cNvGraphicFramePr>
          <p:nvPr/>
        </p:nvGraphicFramePr>
        <p:xfrm>
          <a:off x="914400" y="3034685"/>
          <a:ext cx="6657219" cy="50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7" name="Equation" r:id="rId3" imgW="3505200" imgH="266700" progId="Equation.3">
                  <p:embed/>
                </p:oleObj>
              </mc:Choice>
              <mc:Fallback>
                <p:oleObj name="Equation" r:id="rId3" imgW="3505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34685"/>
                        <a:ext cx="6657219" cy="505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3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on spam email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6363" y="1600200"/>
            <a:ext cx="3449637" cy="478041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362200" y="6397823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sz="1400" dirty="0" err="1" smtClean="0">
                <a:ea typeface="ＭＳ Ｐゴシック" pitchFamily="-110" charset="-128"/>
                <a:cs typeface="ＭＳ Ｐゴシック" pitchFamily="-110" charset="-128"/>
              </a:rPr>
              <a:t>www.cnbc.cmu.edu/~jp/research/email.paper.pdf</a:t>
            </a:r>
            <a:endParaRPr lang="en-US" sz="1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356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r>
              <a:rPr lang="en-US" dirty="0" smtClean="0"/>
              <a:t>Four general categories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Dictionary-based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Distributional similarity-based</a:t>
            </a:r>
          </a:p>
          <a:p>
            <a:pPr lvl="2"/>
            <a:r>
              <a:rPr lang="en-US" dirty="0" smtClean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429" y="1600200"/>
            <a:ext cx="858461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linear model predicts the label based on a weighted, linear combination of the features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For two classes, a linear model can be viewed as a plane (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) in the feature space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08539" y="2297491"/>
          <a:ext cx="5650200" cy="3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3" imgW="2540000" imgH="177800" progId="Equation.3">
                  <p:embed/>
                </p:oleObj>
              </mc:Choice>
              <mc:Fallback>
                <p:oleObj name="Equation" r:id="rId3" imgW="2540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539" y="2297491"/>
                        <a:ext cx="5650200" cy="39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0536" y="2531533"/>
          <a:ext cx="5650200" cy="3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1" name="Equation" r:id="rId3" imgW="2540000" imgH="177800" progId="Equation.3">
                  <p:embed/>
                </p:oleObj>
              </mc:Choice>
              <mc:Fallback>
                <p:oleObj name="Equation" r:id="rId3" imgW="2540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36" y="2531533"/>
                        <a:ext cx="5650200" cy="395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30536" y="1717522"/>
          <a:ext cx="6150140" cy="58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2" name="Equation" r:id="rId5" imgW="2794000" imgH="266700" progId="Equation.3">
                  <p:embed/>
                </p:oleObj>
              </mc:Choice>
              <mc:Fallback>
                <p:oleObj name="Equation" r:id="rId5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36" y="1717522"/>
                        <a:ext cx="6150140" cy="58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867716" y="1563099"/>
            <a:ext cx="198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Is naïve </a:t>
            </a:r>
            <a:r>
              <a:rPr lang="en-US" sz="2000" dirty="0" err="1" smtClean="0">
                <a:solidFill>
                  <a:srgbClr val="FF0000"/>
                </a:solidFill>
              </a:rPr>
              <a:t>bayes</a:t>
            </a:r>
            <a:r>
              <a:rPr lang="en-US" sz="2000" dirty="0" smtClean="0">
                <a:solidFill>
                  <a:srgbClr val="FF0000"/>
                </a:solidFill>
              </a:rPr>
              <a:t> a linear model?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5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models: NB</a:t>
            </a:r>
            <a:endParaRPr lang="en-US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886584" y="1693485"/>
          <a:ext cx="61499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7" name="Equation" r:id="rId3" imgW="2794000" imgH="266700" progId="Equation.3">
                  <p:embed/>
                </p:oleObj>
              </mc:Choice>
              <mc:Fallback>
                <p:oleObj name="Equation" r:id="rId3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584" y="1693485"/>
                        <a:ext cx="614997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617138" y="2665413"/>
          <a:ext cx="60658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8" name="Equation" r:id="rId5" imgW="2755900" imgH="266700" progId="Equation.3">
                  <p:embed/>
                </p:oleObj>
              </mc:Choice>
              <mc:Fallback>
                <p:oleObj name="Equation" r:id="rId5" imgW="2755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138" y="2665413"/>
                        <a:ext cx="6065838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196617"/>
              </p:ext>
            </p:extLst>
          </p:nvPr>
        </p:nvGraphicFramePr>
        <p:xfrm>
          <a:off x="1629156" y="3678643"/>
          <a:ext cx="7418084" cy="47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9" name="Equation" r:id="rId7" imgW="4152900" imgH="266700" progId="Equation.3">
                  <p:embed/>
                </p:oleObj>
              </mc:Choice>
              <mc:Fallback>
                <p:oleObj name="Equation" r:id="rId7" imgW="4152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156" y="3678643"/>
                        <a:ext cx="7418084" cy="476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82920"/>
              </p:ext>
            </p:extLst>
          </p:nvPr>
        </p:nvGraphicFramePr>
        <p:xfrm>
          <a:off x="1696133" y="4626052"/>
          <a:ext cx="65341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0" name="Equation" r:id="rId9" imgW="3657600" imgH="292100" progId="Equation.3">
                  <p:embed/>
                </p:oleObj>
              </mc:Choice>
              <mc:Fallback>
                <p:oleObj name="Equation" r:id="rId9" imgW="3657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133" y="4626052"/>
                        <a:ext cx="65341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78095" y="5039485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449" y="5124150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926" y="5112055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356" y="6043274"/>
            <a:ext cx="42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only one of f</a:t>
            </a:r>
            <a:r>
              <a:rPr lang="en-US" baseline="-25000" dirty="0" smtClean="0">
                <a:solidFill>
                  <a:srgbClr val="FF6600"/>
                </a:solidFill>
              </a:rPr>
              <a:t>1</a:t>
            </a:r>
            <a:r>
              <a:rPr lang="en-US" dirty="0" smtClean="0">
                <a:solidFill>
                  <a:srgbClr val="FF6600"/>
                </a:solidFill>
              </a:rPr>
              <a:t> and f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will every be 1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regression: real value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196" y="30673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196" y="36007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196" y="41341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96" y="47437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7" y="534167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4979" y="258681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10379" y="2586810"/>
            <a:ext cx="107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response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95470" y="310360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95470" y="361366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95470" y="4147066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03714" y="4832866"/>
            <a:ext cx="7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100.4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03714" y="5442466"/>
            <a:ext cx="5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89096" y="1802190"/>
            <a:ext cx="367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2811" y="2635190"/>
            <a:ext cx="3087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predict a readability score between 0-100 for a document</a:t>
            </a:r>
          </a:p>
          <a:p>
            <a:pPr>
              <a:buFontTx/>
              <a:buChar char="-"/>
            </a:pPr>
            <a:r>
              <a:rPr lang="en-US" sz="2000" dirty="0" smtClean="0"/>
              <a:t> predict the number of votes/reposts</a:t>
            </a:r>
          </a:p>
          <a:p>
            <a:pPr>
              <a:buFontTx/>
              <a:buChar char="-"/>
            </a:pPr>
            <a:r>
              <a:rPr lang="en-US" sz="2000" dirty="0" smtClean="0"/>
              <a:t> predict cost to insure</a:t>
            </a:r>
          </a:p>
          <a:p>
            <a:pPr>
              <a:buFontTx/>
              <a:buChar char="-"/>
            </a:pPr>
            <a:r>
              <a:rPr lang="en-US" sz="2000" dirty="0" smtClean="0"/>
              <a:t> predict income</a:t>
            </a:r>
          </a:p>
          <a:p>
            <a:pPr>
              <a:buFontTx/>
              <a:buChar char="-"/>
            </a:pPr>
            <a:r>
              <a:rPr lang="en-US" sz="2000" dirty="0" smtClean="0"/>
              <a:t> predict life longevity</a:t>
            </a:r>
          </a:p>
          <a:p>
            <a:pPr>
              <a:buFontTx/>
              <a:buChar char="-"/>
            </a:pPr>
            <a:r>
              <a:rPr lang="en-US" sz="2000" dirty="0" smtClean="0"/>
              <a:t>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703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Model-based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model</a:t>
            </a:r>
          </a:p>
          <a:p>
            <a:pPr lvl="1"/>
            <a:r>
              <a:rPr lang="en-US" dirty="0" smtClean="0"/>
              <a:t>Often we have an idea of what the data might look like</a:t>
            </a:r>
          </a:p>
          <a:p>
            <a:pPr lvl="1"/>
            <a:r>
              <a:rPr lang="en-US" dirty="0" smtClean="0"/>
              <a:t>… or we don’t, but we assume the data looks like something we know how to handle</a:t>
            </a:r>
            <a:endParaRPr lang="en-US" dirty="0"/>
          </a:p>
          <a:p>
            <a:r>
              <a:rPr lang="en-US" dirty="0" smtClean="0"/>
              <a:t>Learning then involves</a:t>
            </a:r>
            <a:r>
              <a:rPr lang="en-US" dirty="0"/>
              <a:t> </a:t>
            </a:r>
            <a:r>
              <a:rPr lang="en-US" dirty="0" smtClean="0"/>
              <a:t>finding the best parameters for the model based on</a:t>
            </a:r>
            <a:r>
              <a:rPr lang="en-US" dirty="0" smtClean="0"/>
              <a:t> </a:t>
            </a:r>
            <a:r>
              <a:rPr lang="en-US" dirty="0" smtClean="0"/>
              <a:t>the data</a:t>
            </a:r>
          </a:p>
          <a:p>
            <a:r>
              <a:rPr lang="en-US" dirty="0" smtClean="0"/>
              <a:t>Regression </a:t>
            </a:r>
            <a:r>
              <a:rPr lang="en-US" dirty="0" smtClean="0"/>
              <a:t>models (describe how the features combine to get the result/label)</a:t>
            </a:r>
            <a:endParaRPr lang="en-US" dirty="0" smtClean="0"/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logistic</a:t>
            </a:r>
          </a:p>
          <a:p>
            <a:pPr lvl="1"/>
            <a:r>
              <a:rPr lang="en-US" dirty="0" smtClean="0"/>
              <a:t>polynomial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some points, find the </a:t>
            </a:r>
            <a:r>
              <a:rPr lang="en-US" b="1" i="1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 that best fits/explains the data</a:t>
            </a:r>
          </a:p>
          <a:p>
            <a:endParaRPr lang="en-US" dirty="0" smtClean="0"/>
          </a:p>
          <a:p>
            <a:r>
              <a:rPr lang="en-US" dirty="0" smtClean="0"/>
              <a:t>Our model is a line, i.e. we’re assuming a linear relationship between the feature and the label value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find this line?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181600" y="4543425"/>
          <a:ext cx="25320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43425"/>
                        <a:ext cx="253206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7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some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Equation" r:id="rId4" imgW="762000" imgH="165100" progId="Equation.3">
                  <p:embed/>
                </p:oleObj>
              </mc:Choice>
              <mc:Fallback>
                <p:oleObj name="Equation" r:id="rId4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677909"/>
            <a:chOff x="3822095" y="3564859"/>
            <a:chExt cx="5273525" cy="2677909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 of the individual errors:</a:t>
              </a:r>
              <a:endParaRPr lang="en-US" dirty="0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24" name="Equation" r:id="rId6" imgW="1600200" imgH="304800" progId="Equation.3">
                    <p:embed/>
                  </p:oleObj>
                </mc:Choice>
                <mc:Fallback>
                  <p:oleObj name="Equation" r:id="rId6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for that example, what was the difference between actual and predicted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3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find the minimum of an equation (think back to calculus…)?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derivative, set to 0 and solve (going to be a min or a max)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Any problems here?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309813" y="2803525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0" name="Equation" r:id="rId3" imgW="1600200" imgH="304800" progId="Equation.3">
                  <p:embed/>
                </p:oleObj>
              </mc:Choice>
              <mc:Fallback>
                <p:oleObj name="Equation" r:id="rId3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803525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89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2" name="Equation" r:id="rId6" imgW="1600200" imgH="304800" progId="Equation.3">
                  <p:embed/>
                </p:oleObj>
              </mc:Choice>
              <mc:Fallback>
                <p:oleObj name="Equation" r:id="rId6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2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Corpus-based approaches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aardvark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Word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7169" y="1536096"/>
            <a:ext cx="28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>
                <a:solidFill>
                  <a:srgbClr val="0000FF"/>
                </a:solidFill>
              </a:rPr>
              <a:t> blurb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beagle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dog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6" name="Group 13"/>
          <p:cNvGrpSpPr/>
          <p:nvPr/>
        </p:nvGrpSpPr>
        <p:grpSpPr>
          <a:xfrm>
            <a:off x="4959050" y="2066748"/>
            <a:ext cx="834572" cy="1052285"/>
            <a:chOff x="1669143" y="3531810"/>
            <a:chExt cx="834572" cy="1052285"/>
          </a:xfrm>
        </p:grpSpPr>
        <p:sp>
          <p:nvSpPr>
            <p:cNvPr id="28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3"/>
          <p:cNvGrpSpPr/>
          <p:nvPr/>
        </p:nvGrpSpPr>
        <p:grpSpPr>
          <a:xfrm>
            <a:off x="4946955" y="3610427"/>
            <a:ext cx="834572" cy="1052285"/>
            <a:chOff x="1669143" y="3531810"/>
            <a:chExt cx="834572" cy="1052285"/>
          </a:xfrm>
        </p:grpSpPr>
        <p:sp>
          <p:nvSpPr>
            <p:cNvPr id="36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3"/>
          <p:cNvGrpSpPr/>
          <p:nvPr/>
        </p:nvGrpSpPr>
        <p:grpSpPr>
          <a:xfrm>
            <a:off x="4946955" y="5340047"/>
            <a:ext cx="834572" cy="1052285"/>
            <a:chOff x="1669143" y="3531810"/>
            <a:chExt cx="834572" cy="1052285"/>
          </a:xfrm>
        </p:grpSpPr>
        <p:sp>
          <p:nvSpPr>
            <p:cNvPr id="44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874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an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4305300" y="46482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Equation" r:id="rId6" imgW="2082800" imgH="304800" progId="Equation.3">
                  <p:embed/>
                </p:oleObj>
              </mc:Choice>
              <mc:Fallback>
                <p:oleObj name="Equation" r:id="rId6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6482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case of a 2d line: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 for a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2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r>
              <a:rPr lang="en-US" dirty="0" smtClean="0"/>
              <a:t>We’d like to </a:t>
            </a:r>
            <a:r>
              <a:rPr lang="en-US" i="1" dirty="0" smtClean="0"/>
              <a:t>minimize</a:t>
            </a:r>
            <a:r>
              <a:rPr lang="en-US" dirty="0" smtClean="0"/>
              <a:t> the error</a:t>
            </a:r>
          </a:p>
          <a:p>
            <a:pPr lvl="1"/>
            <a:r>
              <a:rPr lang="en-US" dirty="0" smtClean="0"/>
              <a:t>Find w</a:t>
            </a:r>
            <a:r>
              <a:rPr lang="en-US" baseline="-25000" dirty="0" smtClean="0"/>
              <a:t>1</a:t>
            </a:r>
            <a:r>
              <a:rPr lang="en-US" dirty="0" smtClean="0"/>
              <a:t> and w</a:t>
            </a:r>
            <a:r>
              <a:rPr lang="en-US" baseline="-25000" dirty="0" smtClean="0"/>
              <a:t>0</a:t>
            </a:r>
            <a:r>
              <a:rPr lang="en-US" dirty="0" smtClean="0"/>
              <a:t> such that the error is minimized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We can solve this in closed form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2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8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21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Often, we don’t just have one feature, but have many features, say </a:t>
            </a:r>
            <a:r>
              <a:rPr lang="en-US" sz="2400" i="1" dirty="0" err="1" smtClean="0"/>
              <a:t>m</a:t>
            </a:r>
            <a:endParaRPr lang="en-US" sz="2400" dirty="0" smtClean="0"/>
          </a:p>
          <a:p>
            <a:r>
              <a:rPr lang="en-US" sz="2400" dirty="0" smtClean="0"/>
              <a:t>Now we have a line in </a:t>
            </a:r>
            <a:r>
              <a:rPr lang="en-US" sz="2400" i="1" dirty="0" err="1" smtClean="0"/>
              <a:t>m</a:t>
            </a:r>
            <a:r>
              <a:rPr lang="en-US" sz="2400" dirty="0" smtClean="0"/>
              <a:t> dimensions</a:t>
            </a:r>
          </a:p>
          <a:p>
            <a:r>
              <a:rPr lang="en-US" sz="2400" dirty="0" smtClean="0"/>
              <a:t>Still just a line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562100" y="3692525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692525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2762" y="4846953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380877" y="4393640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759458" y="4392432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9" y="5636384"/>
            <a:ext cx="657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linear model is additive.  The weight of the feature dimension specifies importance/direction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2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r>
              <a:rPr lang="en-US" dirty="0" smtClean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7" name="Equation" r:id="rId3" imgW="3238500" imgH="304800" progId="Equation.3">
                  <p:embed/>
                </p:oleObj>
              </mc:Choice>
              <mc:Fallback>
                <p:oleObj name="Equation" r:id="rId3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Still can solve this exactly!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Equation" r:id="rId5" imgW="2184400" imgH="203200" progId="Equation.3">
                  <p:embed/>
                </p:oleObj>
              </mc:Choice>
              <mc:Fallback>
                <p:oleObj name="Equation" r:id="rId5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48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We’re NLP people</a:t>
            </a:r>
          </a:p>
          <a:p>
            <a:r>
              <a:rPr lang="en-US" sz="2400" dirty="0" smtClean="0"/>
              <a:t>We like probabilities!</a:t>
            </a:r>
          </a:p>
          <a:p>
            <a:r>
              <a:rPr lang="en-US" sz="2400" dirty="0" smtClean="0">
                <a:hlinkClick r:id="rId3"/>
              </a:rPr>
              <a:t>http://xkcd.com/114/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We’d like to do something like regression, but that gives us </a:t>
            </a:r>
            <a:r>
              <a:rPr lang="en-US" sz="2400" smtClean="0"/>
              <a:t>a probability</a:t>
            </a:r>
          </a:p>
          <a:p>
            <a:endParaRPr lang="en-US" sz="24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75" y="1600200"/>
            <a:ext cx="5043223" cy="24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025525" y="2563813"/>
          <a:ext cx="6543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4" name="Equation" r:id="rId3" imgW="2908300" imgH="177800" progId="Equation.3">
                  <p:embed/>
                </p:oleObj>
              </mc:Choice>
              <mc:Fallback>
                <p:oleObj name="Equation" r:id="rId3" imgW="2908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563813"/>
                        <a:ext cx="6543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1911" y="3735633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Nothing constrains it to be a probability</a:t>
            </a:r>
          </a:p>
          <a:p>
            <a:r>
              <a:rPr lang="en-US" sz="2400" dirty="0" smtClean="0"/>
              <a:t>- Could still have combination of features and weight that exceeds 1 or is below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37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5" name="Equation" r:id="rId3" imgW="1752600" imgH="177800" progId="Equation.3">
                  <p:embed/>
                </p:oleObj>
              </mc:Choice>
              <mc:Fallback>
                <p:oleObj name="Equation" r:id="rId3" imgW="1752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30" y="1704520"/>
                        <a:ext cx="3943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probability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622925" y="1705730"/>
          <a:ext cx="2343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6" name="Equation" r:id="rId5" imgW="1041400" imgH="177800" progId="Equation.3">
                  <p:embed/>
                </p:oleObj>
              </mc:Choice>
              <mc:Fallback>
                <p:oleObj name="Equation" r:id="rId5" imgW="1041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1705730"/>
                        <a:ext cx="2343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86640" y="168154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Find some equation based on the probability that ranges from -∞ to +∞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Rather than predict the probability, we can predict the ratio of 1/0 (true/false)</a:t>
            </a:r>
          </a:p>
          <a:p>
            <a:r>
              <a:rPr lang="en-US" sz="2400" dirty="0" smtClean="0"/>
              <a:t>Predict the </a:t>
            </a:r>
            <a:r>
              <a:rPr lang="en-US" sz="2400" b="1" dirty="0" smtClean="0"/>
              <a:t>odds</a:t>
            </a:r>
            <a:r>
              <a:rPr lang="en-US" sz="2400" dirty="0" smtClean="0"/>
              <a:t> that it is 1 (true): How much more likely is 1 than 0.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788860" y="4372390"/>
          <a:ext cx="7977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2" name="Equation" r:id="rId3" imgW="4356100" imgH="393700" progId="Equation.3">
                  <p:embed/>
                </p:oleObj>
              </mc:Choice>
              <mc:Fallback>
                <p:oleObj name="Equation" r:id="rId3" imgW="435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60" y="4372390"/>
                        <a:ext cx="797718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6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3" name="Equation" r:id="rId3" imgW="1752600" imgH="177800" progId="Equation.3">
                  <p:embed/>
                </p:oleObj>
              </mc:Choice>
              <mc:Fallback>
                <p:oleObj name="Equation" r:id="rId3" imgW="1752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30" y="1704520"/>
                        <a:ext cx="3943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is the dividing line between class 1 and 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4" name="Equation" r:id="rId5" imgW="1270000" imgH="393700" progId="Equation.3">
                  <p:embed/>
                </p:oleObj>
              </mc:Choice>
              <mc:Fallback>
                <p:oleObj name="Equation" r:id="rId5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4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5" name="Equation" r:id="rId5" imgW="2413000" imgH="177800" progId="Equation.3">
                  <p:embed/>
                </p:oleObj>
              </mc:Choice>
              <mc:Fallback>
                <p:oleObj name="Equation" r:id="rId5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    1     2    3    4    5    6     7     8    9  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odds ratio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trying to find some transformation that transforms the odds ratio to a number that is -∞ to +∞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6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Corpus-based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is a breed of small to medium-sized dog. A member of the Hound Group, it is similar in appearance to the Foxhound but smaller, with shorter leg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Beagles</a:t>
            </a:r>
            <a:r>
              <a:rPr lang="en-US" dirty="0" smtClean="0"/>
              <a:t> are intelligent, and are popular as pets because of their size, even temper, and lack of inherited health problems.</a:t>
            </a:r>
          </a:p>
          <a:p>
            <a:endParaRPr lang="en-US" dirty="0" smtClean="0"/>
          </a:p>
          <a:p>
            <a:r>
              <a:rPr lang="en-US" dirty="0" smtClean="0"/>
              <a:t>Dogs of similar size and purpose to the modern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can be traced in Ancient Greece[2] back to around the 5th century BC.</a:t>
            </a:r>
          </a:p>
          <a:p>
            <a:endParaRPr lang="en-US" dirty="0" smtClean="0"/>
          </a:p>
          <a:p>
            <a:r>
              <a:rPr lang="en-US" dirty="0" smtClean="0"/>
              <a:t>From medieval times,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was used as a generic description for the smaller hounds, though these dogs differed considerably from the modern breed.</a:t>
            </a:r>
          </a:p>
          <a:p>
            <a:endParaRPr lang="en-US" dirty="0" smtClean="0"/>
          </a:p>
          <a:p>
            <a:r>
              <a:rPr lang="en-US" dirty="0" smtClean="0"/>
              <a:t>In the 1840s, a standard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type was beginning to develop: the distinction between the North Country Beagle and Southern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7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" name="Equation" r:id="rId3" imgW="1752600" imgH="177800" progId="Equation.3">
                  <p:embed/>
                </p:oleObj>
              </mc:Choice>
              <mc:Fallback>
                <p:oleObj name="Equation" r:id="rId3" imgW="1752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30" y="1704520"/>
                        <a:ext cx="39433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Equation" r:id="rId5" imgW="1473200" imgH="393700" progId="Equation.3">
                  <p:embed/>
                </p:oleObj>
              </mc:Choice>
              <mc:Fallback>
                <p:oleObj name="Equation" r:id="rId5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463143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the probability of an example?</a:t>
            </a:r>
          </a:p>
        </p:txBody>
      </p:sp>
    </p:spTree>
    <p:extLst>
      <p:ext uri="{BB962C8B-B14F-4D97-AF65-F5344CB8AC3E}">
        <p14:creationId xmlns:p14="http://schemas.microsoft.com/office/powerpoint/2010/main" val="23891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1250043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3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043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/>
        </p:nvGraphicFramePr>
        <p:xfrm>
          <a:off x="1674813" y="2984500"/>
          <a:ext cx="45831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4" name="Equation" r:id="rId5" imgW="2501900" imgH="393700" progId="Equation.3">
                  <p:embed/>
                </p:oleObj>
              </mc:Choice>
              <mc:Fallback>
                <p:oleObj name="Equation" r:id="rId5" imgW="2501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984500"/>
                        <a:ext cx="45831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14438"/>
              </p:ext>
            </p:extLst>
          </p:nvPr>
        </p:nvGraphicFramePr>
        <p:xfrm>
          <a:off x="1319213" y="4133850"/>
          <a:ext cx="6350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5" name="Equation" r:id="rId7" imgW="3467100" imgH="241300" progId="Equation.3">
                  <p:embed/>
                </p:oleObj>
              </mc:Choice>
              <mc:Fallback>
                <p:oleObj name="Equation" r:id="rId7" imgW="346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133850"/>
                        <a:ext cx="63500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2093913" y="5616575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6" name="Equation" r:id="rId9" imgW="2628900" imgH="355600" progId="Equation.3">
                  <p:embed/>
                </p:oleObj>
              </mc:Choice>
              <mc:Fallback>
                <p:oleObj name="Equation" r:id="rId9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5616575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anyone recognize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98190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3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4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sum &gt; 0 then p(1)/p(0) &gt; 1, so positive</a:t>
            </a:r>
          </a:p>
          <a:p>
            <a:r>
              <a:rPr lang="en-US" dirty="0" smtClean="0"/>
              <a:t>if the sum &lt; 0 then p(1)/p(0) &lt; 1, so negative</a:t>
            </a:r>
          </a:p>
          <a:p>
            <a:r>
              <a:rPr lang="en-US" dirty="0" smtClean="0"/>
              <a:t>Still a </a:t>
            </a:r>
            <a:r>
              <a:rPr lang="en-US" i="1" dirty="0" smtClean="0"/>
              <a:t>linear</a:t>
            </a:r>
            <a:r>
              <a:rPr lang="en-US" dirty="0" smtClean="0"/>
              <a:t> classifier (decision boundary is a line)</a:t>
            </a:r>
            <a:endParaRPr lang="en-US" dirty="0"/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/>
        </p:nvGraphicFramePr>
        <p:xfrm>
          <a:off x="1321933" y="3127375"/>
          <a:ext cx="6162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6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933" y="3127375"/>
                        <a:ext cx="61626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7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Corpus-based: feature extraction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2684036"/>
            <a:ext cx="8153400" cy="34119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We’d like to utilize or vector-based approach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we create a vector from these occurrences?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collect word counts from all documents with the word in it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collect word counts from all sentences with the word in it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collect all word counts from all words within </a:t>
            </a:r>
            <a:r>
              <a:rPr lang="en-US" sz="2000" b="1" i="1" dirty="0" smtClean="0">
                <a:solidFill>
                  <a:srgbClr val="00000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 words of the word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collect all words counts from words in specific relationship: subject-object, etc.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648" y="1740644"/>
            <a:ext cx="792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is a breed of small to medium-sized dog. A member of the Hound Group, it is similar in appearance to the Foxhound but smaller, with shorter leg</a:t>
            </a:r>
          </a:p>
        </p:txBody>
      </p:sp>
    </p:spTree>
    <p:extLst>
      <p:ext uri="{BB962C8B-B14F-4D97-AF65-F5344CB8AC3E}">
        <p14:creationId xmlns:p14="http://schemas.microsoft.com/office/powerpoint/2010/main" val="24005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Word-context co-occurrence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is a breed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of small to medium-sized dog. A member of the Hound Group, it is similar in appearance to the Foxhound but smaller, with shorter leg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Beagles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are intelligent, 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are popular as pets because of their size, even temper, and lack of inherited health problems.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Dogs of similar size and purpose </a:t>
            </a:r>
            <a:r>
              <a:rPr lang="en-US" dirty="0" smtClean="0">
                <a:solidFill>
                  <a:srgbClr val="008000"/>
                </a:solidFill>
              </a:rPr>
              <a:t>to the modern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can be traced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in Ancient Greece[2] back to around the 5th century BC.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From medieval times,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was used as</a:t>
            </a:r>
            <a:r>
              <a:rPr lang="en-US" dirty="0" smtClean="0">
                <a:solidFill>
                  <a:srgbClr val="BFBFBF"/>
                </a:solidFill>
              </a:rPr>
              <a:t> a generic description for the smaller hounds, though these dogs differed considerably from the modern breed.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In the </a:t>
            </a:r>
            <a:r>
              <a:rPr lang="en-US" dirty="0" smtClean="0">
                <a:solidFill>
                  <a:srgbClr val="008000"/>
                </a:solidFill>
              </a:rPr>
              <a:t>1840s, a standard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Beagle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type was beginning</a:t>
            </a:r>
            <a:r>
              <a:rPr lang="en-US" dirty="0" smtClean="0">
                <a:solidFill>
                  <a:srgbClr val="BFBFBF"/>
                </a:solidFill>
              </a:rPr>
              <a:t> to develop: the distinction between the North Country Beagle and Southern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7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1064</TotalTime>
  <Words>3146</Words>
  <Application>Microsoft Macintosh PowerPoint</Application>
  <PresentationFormat>On-screen Show (4:3)</PresentationFormat>
  <Paragraphs>667</Paragraphs>
  <Slides>74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Median</vt:lpstr>
      <vt:lpstr>Equation</vt:lpstr>
      <vt:lpstr>Microsoft Equation</vt:lpstr>
      <vt:lpstr>Machine Learning basics</vt:lpstr>
      <vt:lpstr>Admin</vt:lpstr>
      <vt:lpstr>Final project ideas</vt:lpstr>
      <vt:lpstr>Final project ideas</vt:lpstr>
      <vt:lpstr>Word similarity</vt:lpstr>
      <vt:lpstr>Corpus-based approaches</vt:lpstr>
      <vt:lpstr>Corpus-based</vt:lpstr>
      <vt:lpstr>Corpus-based: feature extraction</vt:lpstr>
      <vt:lpstr>Word-context co-occurrence vectors</vt:lpstr>
      <vt:lpstr>Word-context co-occurrence vectors</vt:lpstr>
      <vt:lpstr>Corpus-based similarity</vt:lpstr>
      <vt:lpstr>Another feature weighting</vt:lpstr>
      <vt:lpstr>Another feature weighting</vt:lpstr>
      <vt:lpstr>Another feature weighting</vt:lpstr>
      <vt:lpstr>Mutual information</vt:lpstr>
      <vt:lpstr>Mutual information</vt:lpstr>
      <vt:lpstr>Point-wise mutual information</vt:lpstr>
      <vt:lpstr>PMI weighting</vt:lpstr>
      <vt:lpstr>The mind-reading game</vt:lpstr>
      <vt:lpstr>The mind-reading game</vt:lpstr>
      <vt:lpstr>The mind-reading game</vt:lpstr>
      <vt:lpstr>Why machine learning?</vt:lpstr>
      <vt:lpstr>Machine learning problems</vt:lpstr>
      <vt:lpstr>Unsupervised learning</vt:lpstr>
      <vt:lpstr>Unsupervised learning</vt:lpstr>
      <vt:lpstr>Supervised learning</vt:lpstr>
      <vt:lpstr>Supervised learning</vt:lpstr>
      <vt:lpstr>Supervised learning: training</vt:lpstr>
      <vt:lpstr>Supervised learning: testing/classifying</vt:lpstr>
      <vt:lpstr>Feature based learning</vt:lpstr>
      <vt:lpstr>Feature based learning</vt:lpstr>
      <vt:lpstr>Feature examples</vt:lpstr>
      <vt:lpstr>Feature examples</vt:lpstr>
      <vt:lpstr>Feature examples</vt:lpstr>
      <vt:lpstr>Feature examples</vt:lpstr>
      <vt:lpstr>Lots of other features</vt:lpstr>
      <vt:lpstr>Power of feature-base methods</vt:lpstr>
      <vt:lpstr>The feature space</vt:lpstr>
      <vt:lpstr>The feature space</vt:lpstr>
      <vt:lpstr>Feature space</vt:lpstr>
      <vt:lpstr>Bayesian Classification</vt:lpstr>
      <vt:lpstr>Bayesian Classification</vt:lpstr>
      <vt:lpstr>Bayes rule for classification</vt:lpstr>
      <vt:lpstr>Bayesian classifiers</vt:lpstr>
      <vt:lpstr>The Naive Bayes Classifier</vt:lpstr>
      <vt:lpstr>Estimating parameters</vt:lpstr>
      <vt:lpstr>Maximum likelihood estimates</vt:lpstr>
      <vt:lpstr>Naïve Bayes Text Classification</vt:lpstr>
      <vt:lpstr>Naive Bayes on spam email</vt:lpstr>
      <vt:lpstr>Linear models</vt:lpstr>
      <vt:lpstr>Linear models</vt:lpstr>
      <vt:lpstr>Linear models: NB</vt:lpstr>
      <vt:lpstr>Regression vs. classification</vt:lpstr>
      <vt:lpstr>Regression vs. classification</vt:lpstr>
      <vt:lpstr>Model-based regression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Probabilistic classification</vt:lpstr>
      <vt:lpstr>Classification</vt:lpstr>
      <vt:lpstr>The challenge</vt:lpstr>
      <vt:lpstr>Odds ratio</vt:lpstr>
      <vt:lpstr>Odds ratio</vt:lpstr>
      <vt:lpstr>Odds ratio</vt:lpstr>
      <vt:lpstr>Log odds (logit function)</vt:lpstr>
      <vt:lpstr>Log odds (logit function)</vt:lpstr>
      <vt:lpstr>Logistic function</vt:lpstr>
      <vt:lpstr>Logistic regression</vt:lpstr>
      <vt:lpstr>Logistic regression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Kauchak</cp:lastModifiedBy>
  <cp:revision>132</cp:revision>
  <dcterms:created xsi:type="dcterms:W3CDTF">2011-03-21T22:01:10Z</dcterms:created>
  <dcterms:modified xsi:type="dcterms:W3CDTF">2011-11-01T17:56:28Z</dcterms:modified>
</cp:coreProperties>
</file>