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embeddings/oleObject7.bin" ContentType="application/vnd.openxmlformats-officedocument.oleObject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72"/>
  </p:notesMasterIdLst>
  <p:sldIdLst>
    <p:sldId id="256" r:id="rId2"/>
    <p:sldId id="339" r:id="rId3"/>
    <p:sldId id="262" r:id="rId4"/>
    <p:sldId id="274" r:id="rId5"/>
    <p:sldId id="276" r:id="rId6"/>
    <p:sldId id="304" r:id="rId7"/>
    <p:sldId id="312" r:id="rId8"/>
    <p:sldId id="314" r:id="rId9"/>
    <p:sldId id="319" r:id="rId10"/>
    <p:sldId id="321" r:id="rId11"/>
    <p:sldId id="322" r:id="rId12"/>
    <p:sldId id="320" r:id="rId13"/>
    <p:sldId id="296" r:id="rId14"/>
    <p:sldId id="297" r:id="rId15"/>
    <p:sldId id="298" r:id="rId16"/>
    <p:sldId id="323" r:id="rId17"/>
    <p:sldId id="299" r:id="rId18"/>
    <p:sldId id="300" r:id="rId19"/>
    <p:sldId id="337" r:id="rId20"/>
    <p:sldId id="301" r:id="rId21"/>
    <p:sldId id="308" r:id="rId22"/>
    <p:sldId id="324" r:id="rId23"/>
    <p:sldId id="393" r:id="rId24"/>
    <p:sldId id="394" r:id="rId25"/>
    <p:sldId id="395" r:id="rId26"/>
    <p:sldId id="340" r:id="rId27"/>
    <p:sldId id="344" r:id="rId28"/>
    <p:sldId id="345" r:id="rId29"/>
    <p:sldId id="346" r:id="rId30"/>
    <p:sldId id="347" r:id="rId31"/>
    <p:sldId id="348" r:id="rId32"/>
    <p:sldId id="349" r:id="rId33"/>
    <p:sldId id="350" r:id="rId34"/>
    <p:sldId id="351" r:id="rId35"/>
    <p:sldId id="352" r:id="rId36"/>
    <p:sldId id="353" r:id="rId37"/>
    <p:sldId id="354" r:id="rId38"/>
    <p:sldId id="355" r:id="rId39"/>
    <p:sldId id="356" r:id="rId40"/>
    <p:sldId id="357" r:id="rId41"/>
    <p:sldId id="358" r:id="rId42"/>
    <p:sldId id="359" r:id="rId43"/>
    <p:sldId id="360" r:id="rId44"/>
    <p:sldId id="361" r:id="rId45"/>
    <p:sldId id="362" r:id="rId46"/>
    <p:sldId id="363" r:id="rId47"/>
    <p:sldId id="364" r:id="rId48"/>
    <p:sldId id="365" r:id="rId49"/>
    <p:sldId id="366" r:id="rId50"/>
    <p:sldId id="367" r:id="rId51"/>
    <p:sldId id="368" r:id="rId52"/>
    <p:sldId id="369" r:id="rId53"/>
    <p:sldId id="370" r:id="rId54"/>
    <p:sldId id="371" r:id="rId55"/>
    <p:sldId id="372" r:id="rId56"/>
    <p:sldId id="373" r:id="rId57"/>
    <p:sldId id="374" r:id="rId58"/>
    <p:sldId id="375" r:id="rId59"/>
    <p:sldId id="376" r:id="rId60"/>
    <p:sldId id="377" r:id="rId61"/>
    <p:sldId id="378" r:id="rId62"/>
    <p:sldId id="379" r:id="rId63"/>
    <p:sldId id="380" r:id="rId64"/>
    <p:sldId id="381" r:id="rId65"/>
    <p:sldId id="382" r:id="rId66"/>
    <p:sldId id="383" r:id="rId67"/>
    <p:sldId id="384" r:id="rId68"/>
    <p:sldId id="385" r:id="rId69"/>
    <p:sldId id="391" r:id="rId70"/>
    <p:sldId id="392" r:id="rId7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1" d="100"/>
          <a:sy n="91" d="100"/>
        </p:scale>
        <p:origin x="-7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73" Type="http://schemas.openxmlformats.org/officeDocument/2006/relationships/printerSettings" Target="printerSettings/printerSettings1.bin"/><Relationship Id="rId74" Type="http://schemas.openxmlformats.org/officeDocument/2006/relationships/presProps" Target="presProps.xml"/><Relationship Id="rId75" Type="http://schemas.openxmlformats.org/officeDocument/2006/relationships/viewProps" Target="viewProps.xml"/><Relationship Id="rId76" Type="http://schemas.openxmlformats.org/officeDocument/2006/relationships/theme" Target="theme/theme1.xml"/><Relationship Id="rId77" Type="http://schemas.openxmlformats.org/officeDocument/2006/relationships/tableStyles" Target="tableStyles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Relationship Id="rId2" Type="http://schemas.openxmlformats.org/officeDocument/2006/relationships/image" Target="../media/image4.emf"/><Relationship Id="rId3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3036D-6C87-C144-9F20-632B6105FC1E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1B958-A927-EA46-82E8-92FF4B0E5C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030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hypernym</a:t>
            </a:r>
            <a:r>
              <a:rPr lang="en-US" dirty="0" smtClean="0"/>
              <a:t>: word whose meaning includes</a:t>
            </a:r>
            <a:r>
              <a:rPr lang="en-US" baseline="0" dirty="0" smtClean="0"/>
              <a:t> the meaning of another word</a:t>
            </a:r>
          </a:p>
          <a:p>
            <a:r>
              <a:rPr lang="en-US" baseline="0" dirty="0" smtClean="0"/>
              <a:t>hyponym: opposite (e.g. “is-a” relationship) a bike is-a vehicle (vehicle is a </a:t>
            </a:r>
            <a:r>
              <a:rPr lang="en-US" baseline="0" dirty="0" err="1" smtClean="0"/>
              <a:t>hypernym</a:t>
            </a:r>
            <a:r>
              <a:rPr lang="en-US" baseline="0" dirty="0" smtClean="0"/>
              <a:t> of bike)</a:t>
            </a:r>
          </a:p>
          <a:p>
            <a:r>
              <a:rPr lang="en-US" dirty="0" err="1" smtClean="0"/>
              <a:t>holonym</a:t>
            </a:r>
            <a:r>
              <a:rPr lang="en-US" dirty="0" smtClean="0"/>
              <a:t>/</a:t>
            </a:r>
            <a:r>
              <a:rPr lang="en-US" dirty="0" err="1" smtClean="0"/>
              <a:t>meronym</a:t>
            </a:r>
            <a:r>
              <a:rPr lang="en-US" dirty="0" smtClean="0"/>
              <a:t>:</a:t>
            </a:r>
            <a:r>
              <a:rPr lang="en-US" baseline="0" dirty="0" smtClean="0"/>
              <a:t> X is a </a:t>
            </a:r>
            <a:r>
              <a:rPr lang="en-US" baseline="0" dirty="0" err="1" smtClean="0"/>
              <a:t>holonym</a:t>
            </a:r>
            <a:r>
              <a:rPr lang="en-US" baseline="0" dirty="0" smtClean="0"/>
              <a:t> of Y if </a:t>
            </a:r>
            <a:r>
              <a:rPr lang="en-US" baseline="0" dirty="0" err="1" smtClean="0"/>
              <a:t>Ys</a:t>
            </a:r>
            <a:r>
              <a:rPr lang="en-US" baseline="0" dirty="0" smtClean="0"/>
              <a:t> are parts of </a:t>
            </a:r>
            <a:r>
              <a:rPr lang="en-US" baseline="0" dirty="0" err="1" smtClean="0"/>
              <a:t>Xs</a:t>
            </a:r>
            <a:r>
              <a:rPr lang="en-US" baseline="0" dirty="0" smtClean="0"/>
              <a:t> (bike is a </a:t>
            </a:r>
            <a:r>
              <a:rPr lang="en-US" baseline="0" dirty="0" err="1" smtClean="0"/>
              <a:t>holonym</a:t>
            </a:r>
            <a:r>
              <a:rPr lang="en-US" baseline="0" dirty="0" smtClean="0"/>
              <a:t> of tire)</a:t>
            </a:r>
          </a:p>
          <a:p>
            <a:r>
              <a:rPr lang="en-US" baseline="0" dirty="0" err="1" smtClean="0"/>
              <a:t>troponym</a:t>
            </a:r>
            <a:r>
              <a:rPr lang="en-US" baseline="0" dirty="0" smtClean="0"/>
              <a:t>: (verbs) verb Y is a </a:t>
            </a:r>
            <a:r>
              <a:rPr lang="en-US" baseline="0" dirty="0" err="1" smtClean="0"/>
              <a:t>troponym</a:t>
            </a:r>
            <a:r>
              <a:rPr lang="en-US" baseline="0" dirty="0" smtClean="0"/>
              <a:t> of verb X if the activity Y is doing X in some manner (saunter is a </a:t>
            </a:r>
            <a:r>
              <a:rPr lang="en-US" baseline="0" dirty="0" err="1" smtClean="0"/>
              <a:t>troponym</a:t>
            </a:r>
            <a:r>
              <a:rPr lang="en-US" baseline="0" dirty="0" smtClean="0"/>
              <a:t> of walk)</a:t>
            </a:r>
          </a:p>
          <a:p>
            <a:r>
              <a:rPr lang="en-US" baseline="0" dirty="0" smtClean="0"/>
              <a:t>entailment: (verbs) </a:t>
            </a:r>
            <a:r>
              <a:rPr lang="en-US" baseline="0" dirty="0" err="1" smtClean="0"/>
              <a:t>verby</a:t>
            </a:r>
            <a:r>
              <a:rPr lang="en-US" baseline="0" dirty="0" smtClean="0"/>
              <a:t> Y is entailed by X if by doing X you must be doing Y (sleep is entailed by snore)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074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50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51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52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D0F95B9-7091-DA42-9C49-5D2D115484AB}" type="slidenum">
              <a:rPr lang="en-US"/>
              <a:pPr/>
              <a:t>53</a:t>
            </a:fld>
            <a:endParaRPr lang="en-US"/>
          </a:p>
        </p:txBody>
      </p:sp>
      <p:sp>
        <p:nvSpPr>
          <p:cNvPr id="38913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yahoo and</a:t>
            </a:r>
            <a:r>
              <a:rPr lang="en-US" baseline="0" dirty="0" smtClean="0"/>
              <a:t> some others allow you API access to their search engine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31B958-A927-EA46-82E8-92FF4B0E5CB3}" type="slidenum">
              <a:rPr lang="en-US" smtClean="0"/>
              <a:pPr/>
              <a:t>69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46ACE8-63DF-9F4D-BC2B-A77DBA62BA53}" type="datetimeFigureOut">
              <a:rPr lang="en-US" smtClean="0"/>
              <a:pPr/>
              <a:t>10/27/11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78EC7BC-B940-C347-9B22-3DB5DE10D6C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4" Type="http://schemas.openxmlformats.org/officeDocument/2006/relationships/image" Target="../media/image6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4" Type="http://schemas.openxmlformats.org/officeDocument/2006/relationships/image" Target="../media/image7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4" Type="http://schemas.openxmlformats.org/officeDocument/2006/relationships/image" Target="../media/image8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4" Type="http://schemas.openxmlformats.org/officeDocument/2006/relationships/image" Target="../media/image9.emf"/><Relationship Id="rId1" Type="http://schemas.openxmlformats.org/officeDocument/2006/relationships/vmlDrawing" Target="../drawings/vmlDrawing5.vml"/><Relationship Id="rId2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Relationship Id="rId3" Type="http://schemas.openxmlformats.org/officeDocument/2006/relationships/image" Target="../media/image13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4.emf"/><Relationship Id="rId7" Type="http://schemas.openxmlformats.org/officeDocument/2006/relationships/oleObject" Target="../embeddings/oleObject3.bin"/><Relationship Id="rId8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4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Word</a:t>
            </a:r>
            <a:r>
              <a:rPr lang="en-US" dirty="0" smtClean="0"/>
              <a:t> </a:t>
            </a:r>
            <a:r>
              <a:rPr lang="en-US" dirty="0" smtClean="0"/>
              <a:t>Similarity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David Kauchak</a:t>
            </a:r>
            <a:br>
              <a:rPr lang="en-US" dirty="0" smtClean="0"/>
            </a:br>
            <a:r>
              <a:rPr lang="en-US" dirty="0" smtClean="0"/>
              <a:t>CS457 Fall 2011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Word importance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67360" y="1586832"/>
            <a:ext cx="8153400" cy="806116"/>
          </a:xfrm>
        </p:spPr>
        <p:txBody>
          <a:bodyPr/>
          <a:lstStyle/>
          <a:p>
            <a:r>
              <a:rPr lang="en-US" dirty="0" smtClean="0"/>
              <a:t>Include a weight for each word/feature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77855" y="252663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77855" y="506663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166617" y="209120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26122" y="460496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39419" y="2486028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14275" y="5026526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1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2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3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4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w</a:t>
            </a:r>
            <a:r>
              <a:rPr lang="en-US" baseline="-25000" dirty="0" smtClean="0">
                <a:solidFill>
                  <a:srgbClr val="FF0000"/>
                </a:solidFill>
              </a:rPr>
              <a:t>5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…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Distance + weights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We can incorporate the weights into the distances</a:t>
            </a:r>
          </a:p>
          <a:p>
            <a:r>
              <a:rPr lang="en-US" dirty="0" smtClean="0"/>
              <a:t>Think of it as either (</a:t>
            </a:r>
            <a:r>
              <a:rPr lang="en-US" i="1" dirty="0" smtClean="0"/>
              <a:t>both work out the same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preprocessing the vectors by multiplying each dimension by the weight</a:t>
            </a:r>
          </a:p>
          <a:p>
            <a:pPr lvl="1"/>
            <a:r>
              <a:rPr lang="en-US" dirty="0" smtClean="0"/>
              <a:t>incorporating it directly into the similarity measure</a:t>
            </a:r>
          </a:p>
        </p:txBody>
      </p:sp>
      <p:graphicFrame>
        <p:nvGraphicFramePr>
          <p:cNvPr id="129026" name="Content Placeholder 3"/>
          <p:cNvGraphicFramePr>
            <a:graphicFrameLocks noChangeAspect="1"/>
          </p:cNvGraphicFramePr>
          <p:nvPr/>
        </p:nvGraphicFramePr>
        <p:xfrm>
          <a:off x="1719678" y="4388476"/>
          <a:ext cx="5402263" cy="1144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46" name="Equation" r:id="rId3" imgW="2997200" imgH="635000" progId="Equation.3">
                  <p:embed/>
                </p:oleObj>
              </mc:Choice>
              <mc:Fallback>
                <p:oleObj name="Equation" r:id="rId3" imgW="2997200" imgH="6350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678" y="4388476"/>
                        <a:ext cx="5402263" cy="1144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Idea: use corpus statistics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6930572" y="1791368"/>
            <a:ext cx="834572" cy="1052285"/>
            <a:chOff x="1669143" y="3531810"/>
            <a:chExt cx="834572" cy="1052285"/>
          </a:xfrm>
        </p:grpSpPr>
        <p:sp>
          <p:nvSpPr>
            <p:cNvPr id="5" name="Rectangle 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5801511" y="1804863"/>
            <a:ext cx="834572" cy="1052285"/>
            <a:chOff x="1669143" y="3531810"/>
            <a:chExt cx="834572" cy="1052285"/>
          </a:xfrm>
        </p:grpSpPr>
        <p:sp>
          <p:nvSpPr>
            <p:cNvPr id="13" name="Rectangle 1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Straight Connector 1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4673216" y="1804990"/>
            <a:ext cx="834572" cy="1052285"/>
            <a:chOff x="1669143" y="3531810"/>
            <a:chExt cx="834572" cy="1052285"/>
          </a:xfrm>
        </p:grpSpPr>
        <p:sp>
          <p:nvSpPr>
            <p:cNvPr id="21" name="Rectangle 2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/>
          <p:cNvGrpSpPr/>
          <p:nvPr/>
        </p:nvGrpSpPr>
        <p:grpSpPr>
          <a:xfrm>
            <a:off x="6943441" y="3141330"/>
            <a:ext cx="834572" cy="1052285"/>
            <a:chOff x="1669143" y="3531810"/>
            <a:chExt cx="834572" cy="1052285"/>
          </a:xfrm>
        </p:grpSpPr>
        <p:sp>
          <p:nvSpPr>
            <p:cNvPr id="29" name="Rectangle 2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0" name="Straight Connector 2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6" name="Group 35"/>
          <p:cNvGrpSpPr/>
          <p:nvPr/>
        </p:nvGrpSpPr>
        <p:grpSpPr>
          <a:xfrm>
            <a:off x="5814380" y="3154825"/>
            <a:ext cx="834572" cy="1052285"/>
            <a:chOff x="1669143" y="3531810"/>
            <a:chExt cx="834572" cy="1052285"/>
          </a:xfrm>
        </p:grpSpPr>
        <p:sp>
          <p:nvSpPr>
            <p:cNvPr id="37" name="Rectangle 3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up 43"/>
          <p:cNvGrpSpPr/>
          <p:nvPr/>
        </p:nvGrpSpPr>
        <p:grpSpPr>
          <a:xfrm>
            <a:off x="4686085" y="3154952"/>
            <a:ext cx="834572" cy="1052285"/>
            <a:chOff x="1669143" y="3531810"/>
            <a:chExt cx="834572" cy="1052285"/>
          </a:xfrm>
        </p:grpSpPr>
        <p:sp>
          <p:nvSpPr>
            <p:cNvPr id="45" name="Rectangle 4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6" name="Straight Connector 4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2" name="Group 51"/>
          <p:cNvGrpSpPr/>
          <p:nvPr/>
        </p:nvGrpSpPr>
        <p:grpSpPr>
          <a:xfrm>
            <a:off x="6957807" y="4407757"/>
            <a:ext cx="834572" cy="1052285"/>
            <a:chOff x="1669143" y="3531810"/>
            <a:chExt cx="834572" cy="1052285"/>
          </a:xfrm>
        </p:grpSpPr>
        <p:sp>
          <p:nvSpPr>
            <p:cNvPr id="53" name="Rectangle 5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Connector 5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5828746" y="4421252"/>
            <a:ext cx="834572" cy="1052285"/>
            <a:chOff x="1669143" y="3531810"/>
            <a:chExt cx="834572" cy="1052285"/>
          </a:xfrm>
        </p:grpSpPr>
        <p:sp>
          <p:nvSpPr>
            <p:cNvPr id="61" name="Rectangle 6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/>
          <p:cNvGrpSpPr/>
          <p:nvPr/>
        </p:nvGrpSpPr>
        <p:grpSpPr>
          <a:xfrm>
            <a:off x="4700451" y="4421379"/>
            <a:ext cx="834572" cy="1052285"/>
            <a:chOff x="1669143" y="3531810"/>
            <a:chExt cx="834572" cy="1052285"/>
          </a:xfrm>
        </p:grpSpPr>
        <p:sp>
          <p:nvSpPr>
            <p:cNvPr id="69" name="Rectangle 68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0" name="Straight Connector 69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up 75"/>
          <p:cNvGrpSpPr/>
          <p:nvPr/>
        </p:nvGrpSpPr>
        <p:grpSpPr>
          <a:xfrm>
            <a:off x="6970676" y="5717615"/>
            <a:ext cx="834572" cy="1052285"/>
            <a:chOff x="1669143" y="3531810"/>
            <a:chExt cx="834572" cy="1052285"/>
          </a:xfrm>
        </p:grpSpPr>
        <p:sp>
          <p:nvSpPr>
            <p:cNvPr id="77" name="Rectangle 7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8" name="Straight Connector 7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4" name="Group 83"/>
          <p:cNvGrpSpPr/>
          <p:nvPr/>
        </p:nvGrpSpPr>
        <p:grpSpPr>
          <a:xfrm>
            <a:off x="5841615" y="5731110"/>
            <a:ext cx="834572" cy="1052285"/>
            <a:chOff x="1669143" y="3531810"/>
            <a:chExt cx="834572" cy="1052285"/>
          </a:xfrm>
        </p:grpSpPr>
        <p:sp>
          <p:nvSpPr>
            <p:cNvPr id="85" name="Rectangle 8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86" name="Straight Connector 8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Connector 9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2" name="Group 91"/>
          <p:cNvGrpSpPr/>
          <p:nvPr/>
        </p:nvGrpSpPr>
        <p:grpSpPr>
          <a:xfrm>
            <a:off x="4713320" y="5731237"/>
            <a:ext cx="834572" cy="1052285"/>
            <a:chOff x="1669143" y="3531810"/>
            <a:chExt cx="834572" cy="1052285"/>
          </a:xfrm>
        </p:grpSpPr>
        <p:sp>
          <p:nvSpPr>
            <p:cNvPr id="93" name="Rectangle 9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94" name="Straight Connector 9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0" name="TextBox 99"/>
          <p:cNvSpPr txBox="1"/>
          <p:nvPr/>
        </p:nvSpPr>
        <p:spPr>
          <a:xfrm>
            <a:off x="1363578" y="2371485"/>
            <a:ext cx="112294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</a:t>
            </a:r>
            <a:endParaRPr lang="en-US" sz="3200" dirty="0"/>
          </a:p>
        </p:txBody>
      </p:sp>
      <p:sp>
        <p:nvSpPr>
          <p:cNvPr id="101" name="TextBox 100"/>
          <p:cNvSpPr txBox="1"/>
          <p:nvPr/>
        </p:nvSpPr>
        <p:spPr>
          <a:xfrm>
            <a:off x="1096210" y="3299842"/>
            <a:ext cx="2045369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defendant</a:t>
            </a:r>
            <a:endParaRPr lang="en-US" sz="3200" dirty="0"/>
          </a:p>
        </p:txBody>
      </p:sp>
      <p:sp>
        <p:nvSpPr>
          <p:cNvPr id="102" name="TextBox 101"/>
          <p:cNvSpPr txBox="1"/>
          <p:nvPr/>
        </p:nvSpPr>
        <p:spPr>
          <a:xfrm>
            <a:off x="1034901" y="5131073"/>
            <a:ext cx="2903247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would be a quantitative measure of word importance?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u="sng" dirty="0" smtClean="0"/>
              <a:t>document frequency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smtClean="0"/>
              <a:t>DF</a:t>
            </a:r>
            <a:r>
              <a:rPr lang="en-US" dirty="0" smtClean="0"/>
              <a:t>) </a:t>
            </a:r>
            <a:r>
              <a:rPr lang="en-US" dirty="0" smtClean="0"/>
              <a:t>is one measure of word importance</a:t>
            </a:r>
          </a:p>
          <a:p>
            <a:endParaRPr lang="en-US" dirty="0" smtClean="0"/>
          </a:p>
          <a:p>
            <a:r>
              <a:rPr lang="en-US" dirty="0" smtClean="0"/>
              <a:t>Terms that occur in many documents are weighted less, since overlapping with these terms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 smtClean="0"/>
              <a:t>very likely</a:t>
            </a:r>
          </a:p>
          <a:p>
            <a:pPr lvl="1"/>
            <a:r>
              <a:rPr lang="en-US" dirty="0" smtClean="0"/>
              <a:t>In the extreme case, take a word like </a:t>
            </a:r>
            <a:r>
              <a:rPr lang="en-US" dirty="0" smtClean="0">
                <a:solidFill>
                  <a:srgbClr val="0000FF"/>
                </a:solidFill>
              </a:rPr>
              <a:t>the</a:t>
            </a:r>
            <a:r>
              <a:rPr lang="en-US" dirty="0" smtClean="0"/>
              <a:t> that occurs in EVERY document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Terms that occur in only a few documents are weighted more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Document vs. overall frequency</a:t>
            </a:r>
            <a:endParaRPr lang="en-US" dirty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>
          <a:xfrm>
            <a:off x="334919" y="1676400"/>
            <a:ext cx="8624178" cy="1589480"/>
          </a:xfrm>
        </p:spPr>
        <p:txBody>
          <a:bodyPr>
            <a:noAutofit/>
          </a:bodyPr>
          <a:lstStyle/>
          <a:p>
            <a:pPr eaLnBrk="1" hangingPunct="1"/>
            <a:r>
              <a:rPr lang="en-US" sz="2800" dirty="0"/>
              <a:t>The</a:t>
            </a:r>
            <a:r>
              <a:rPr lang="en-US" sz="2800" dirty="0" smtClean="0"/>
              <a:t> overall </a:t>
            </a:r>
            <a:r>
              <a:rPr lang="en-US" sz="2800" dirty="0"/>
              <a:t>frequency </a:t>
            </a:r>
            <a:r>
              <a:rPr lang="en-US" sz="2800" dirty="0" smtClean="0"/>
              <a:t>of a word is </a:t>
            </a:r>
            <a:r>
              <a:rPr lang="en-US" sz="2800" dirty="0"/>
              <a:t>the number of </a:t>
            </a:r>
            <a:r>
              <a:rPr lang="en-US" sz="2800" dirty="0" smtClean="0"/>
              <a:t>occurrences in a dataset, </a:t>
            </a:r>
            <a:r>
              <a:rPr lang="en-US" sz="2800" dirty="0"/>
              <a:t>counting multiple </a:t>
            </a:r>
            <a:r>
              <a:rPr lang="en-US" sz="2800" dirty="0" smtClean="0"/>
              <a:t>occurrences</a:t>
            </a:r>
          </a:p>
          <a:p>
            <a:pPr eaLnBrk="1" hangingPunct="1"/>
            <a:r>
              <a:rPr lang="en-US" sz="2800" dirty="0"/>
              <a:t>Example</a:t>
            </a:r>
            <a:r>
              <a:rPr lang="en-US" sz="2800" dirty="0" smtClean="0"/>
              <a:t>:</a:t>
            </a:r>
            <a:endParaRPr lang="en-US" sz="28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3490913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Overall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530290" y="5998111"/>
            <a:ext cx="89346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Which word is a </a:t>
            </a:r>
            <a:r>
              <a:rPr lang="en-US" sz="2400" dirty="0" smtClean="0">
                <a:solidFill>
                  <a:srgbClr val="FF0000"/>
                </a:solidFill>
              </a:rPr>
              <a:t>more informative </a:t>
            </a:r>
            <a:r>
              <a:rPr lang="en-US" sz="2400" dirty="0">
                <a:solidFill>
                  <a:srgbClr val="FF0000"/>
                </a:solidFill>
              </a:rPr>
              <a:t>(and should get a higher weight)?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 frequency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911684"/>
          <a:ext cx="7086600" cy="222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895976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663685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1922" name="Content Placeholder 3"/>
          <p:cNvGraphicFramePr>
            <a:graphicFrameLocks noChangeAspect="1"/>
          </p:cNvGraphicFramePr>
          <p:nvPr/>
        </p:nvGraphicFramePr>
        <p:xfrm>
          <a:off x="1719263" y="5532438"/>
          <a:ext cx="5402262" cy="1144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2" name="Equation" r:id="rId3" imgW="2997200" imgH="635000" progId="Equation.3">
                  <p:embed/>
                </p:oleObj>
              </mc:Choice>
              <mc:Fallback>
                <p:oleObj name="Equation" r:id="rId3" imgW="2997200" imgH="635000" progId="Equation.3">
                  <p:embed/>
                  <p:pic>
                    <p:nvPicPr>
                      <p:cNvPr id="0" name="Content Placeholder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9263" y="5532438"/>
                        <a:ext cx="5402262" cy="11445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Oval 6"/>
          <p:cNvSpPr/>
          <p:nvPr/>
        </p:nvSpPr>
        <p:spPr>
          <a:xfrm>
            <a:off x="5320632" y="5668212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33968" y="5700300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347315" y="6227015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4879477" y="6232361"/>
            <a:ext cx="320843" cy="347579"/>
          </a:xfrm>
          <a:prstGeom prst="ellipse">
            <a:avLst/>
          </a:prstGeom>
          <a:solidFill>
            <a:srgbClr val="FF0000">
              <a:alpha val="35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12648" y="4241974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Document frequency is often related to word importance, but we want an actual weight.  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From document frequency to weight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3703052"/>
            <a:ext cx="8153400" cy="2392947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weight and document frequency are </a:t>
            </a:r>
            <a:r>
              <a:rPr lang="en-US" sz="2400" b="1" dirty="0" smtClean="0"/>
              <a:t>inversely</a:t>
            </a:r>
            <a:r>
              <a:rPr lang="en-US" sz="2400" dirty="0" smtClean="0"/>
              <a:t> related</a:t>
            </a:r>
          </a:p>
          <a:p>
            <a:pPr lvl="1"/>
            <a:r>
              <a:rPr lang="en-US" sz="2000" dirty="0" smtClean="0"/>
              <a:t>higher document frequency should have lower weight and vice versa</a:t>
            </a:r>
          </a:p>
          <a:p>
            <a:r>
              <a:rPr lang="en-US" sz="2300" dirty="0" smtClean="0"/>
              <a:t>document frequency is unbounded</a:t>
            </a:r>
          </a:p>
          <a:p>
            <a:r>
              <a:rPr lang="en-US" sz="2300" dirty="0" smtClean="0"/>
              <a:t>document frequency will change depending on the size of the data set (i.e. the number of documents)</a:t>
            </a:r>
          </a:p>
          <a:p>
            <a:pPr lvl="1"/>
            <a:endParaRPr lang="en-US" sz="20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1706963"/>
          <a:ext cx="7086600" cy="1568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2514600"/>
                <a:gridCol w="3048000"/>
              </a:tblGrid>
              <a:tr h="6320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Word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Collection frequency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Document frequency</a:t>
                      </a:r>
                      <a:endParaRPr lang="en-US" dirty="0"/>
                    </a:p>
                  </a:txBody>
                  <a:tcPr/>
                </a:tc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insurance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10440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3997</a:t>
                      </a:r>
                      <a:endParaRPr lang="en-US" dirty="0"/>
                    </a:p>
                  </a:txBody>
                  <a:tcPr/>
                </a:tc>
              </a:tr>
              <a:tr h="468148">
                <a:tc>
                  <a:txBody>
                    <a:bodyPr/>
                    <a:lstStyle/>
                    <a:p>
                      <a:r>
                        <a:rPr lang="en-US" i="1" dirty="0" smtClean="0"/>
                        <a:t>try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10422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8760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Inverse document frequency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3235158"/>
            <a:ext cx="8153400" cy="2860842"/>
          </a:xfrm>
        </p:spPr>
        <p:txBody>
          <a:bodyPr/>
          <a:lstStyle/>
          <a:p>
            <a:r>
              <a:rPr lang="en-US" dirty="0" smtClean="0"/>
              <a:t>IDF </a:t>
            </a:r>
            <a:r>
              <a:rPr lang="en-US" dirty="0" smtClean="0"/>
              <a:t>is inversely correlated with </a:t>
            </a:r>
            <a:r>
              <a:rPr lang="en-US" dirty="0" smtClean="0"/>
              <a:t>DF</a:t>
            </a:r>
            <a:endParaRPr lang="en-US" dirty="0" smtClean="0"/>
          </a:p>
          <a:p>
            <a:pPr lvl="1"/>
            <a:r>
              <a:rPr lang="en-US" dirty="0" smtClean="0"/>
              <a:t>higher </a:t>
            </a:r>
            <a:r>
              <a:rPr lang="en-US" dirty="0" smtClean="0"/>
              <a:t>DF</a:t>
            </a:r>
            <a:r>
              <a:rPr lang="en-US" dirty="0" smtClean="0"/>
              <a:t> </a:t>
            </a:r>
            <a:r>
              <a:rPr lang="en-US" dirty="0" smtClean="0"/>
              <a:t>results in lower </a:t>
            </a:r>
            <a:r>
              <a:rPr lang="en-US" dirty="0" smtClean="0"/>
              <a:t>IDF</a:t>
            </a:r>
            <a:endParaRPr lang="en-US" dirty="0" smtClean="0"/>
          </a:p>
          <a:p>
            <a:r>
              <a:rPr lang="en-US" dirty="0" smtClean="0"/>
              <a:t>N incorporates a dataset dependent </a:t>
            </a:r>
            <a:r>
              <a:rPr lang="en-US" dirty="0" err="1" smtClean="0"/>
              <a:t>normalizer</a:t>
            </a:r>
            <a:endParaRPr lang="en-US" dirty="0" smtClean="0"/>
          </a:p>
          <a:p>
            <a:r>
              <a:rPr lang="en-US" dirty="0" smtClean="0"/>
              <a:t>log dampens the overall weight</a:t>
            </a:r>
            <a:endParaRPr lang="en-US" dirty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936122" y="1739356"/>
          <a:ext cx="2798763" cy="1100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9" name="Equation" r:id="rId3" imgW="1003300" imgH="393700" progId="Equation.3">
                  <p:embed/>
                </p:oleObj>
              </mc:Choice>
              <mc:Fallback>
                <p:oleObj name="Equation" r:id="rId3" imgW="1003300" imgH="3937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36122" y="1739356"/>
                        <a:ext cx="2798763" cy="11001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624470" y="2312742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document frequency of </a:t>
            </a:r>
            <a:r>
              <a:rPr lang="en-US" sz="2000" dirty="0" err="1" smtClean="0">
                <a:solidFill>
                  <a:srgbClr val="0000FF"/>
                </a:solidFill>
              </a:rPr>
              <a:t>w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616454" y="1739356"/>
            <a:ext cx="31950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# of documents in dataset</a:t>
            </a:r>
            <a:endParaRPr lang="en-US" sz="2000" dirty="0">
              <a:solidFill>
                <a:srgbClr val="0000FF"/>
              </a:solidFill>
            </a:endParaRPr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>
            <a:off x="4734886" y="1938421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10800000">
            <a:off x="4734886" y="2580107"/>
            <a:ext cx="881569" cy="99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IDF</a:t>
            </a:r>
            <a:r>
              <a:rPr lang="en-US" dirty="0" smtClean="0"/>
              <a:t>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1165376" y="5562600"/>
            <a:ext cx="529604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are the </a:t>
            </a:r>
            <a:r>
              <a:rPr lang="en-US" sz="2400" dirty="0" smtClean="0">
                <a:solidFill>
                  <a:srgbClr val="FF0000"/>
                </a:solidFill>
              </a:rPr>
              <a:t>IDF</a:t>
            </a:r>
            <a:r>
              <a:rPr lang="en-US" sz="2400" dirty="0" smtClean="0">
                <a:solidFill>
                  <a:srgbClr val="FF0000"/>
                </a:solidFill>
              </a:rPr>
              <a:t>s </a:t>
            </a:r>
            <a:r>
              <a:rPr lang="en-US" sz="2400" dirty="0" smtClean="0">
                <a:solidFill>
                  <a:srgbClr val="FF0000"/>
                </a:solidFill>
              </a:rPr>
              <a:t>assuming log base 10?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IDF</a:t>
            </a:r>
            <a:r>
              <a:rPr lang="en-US" dirty="0" smtClean="0"/>
              <a:t>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6047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400" dirty="0"/>
              <a:t>There is one </a:t>
            </a:r>
            <a:r>
              <a:rPr lang="en-US" sz="2400" dirty="0" err="1"/>
              <a:t>idf</a:t>
            </a:r>
            <a:r>
              <a:rPr lang="en-US" sz="2400" dirty="0"/>
              <a:t> </a:t>
            </a:r>
            <a:r>
              <a:rPr lang="en-US" sz="2400" dirty="0" smtClean="0"/>
              <a:t>value/weight </a:t>
            </a:r>
            <a:r>
              <a:rPr lang="en-US" sz="2400" dirty="0"/>
              <a:t>for each</a:t>
            </a:r>
            <a:r>
              <a:rPr lang="en-US" sz="2400" dirty="0" smtClean="0"/>
              <a:t> word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Assignment 3 grades sent back</a:t>
            </a:r>
          </a:p>
          <a:p>
            <a:r>
              <a:rPr lang="en-US" dirty="0" smtClean="0"/>
              <a:t>Quiz 2</a:t>
            </a:r>
          </a:p>
          <a:p>
            <a:pPr lvl="1"/>
            <a:r>
              <a:rPr lang="en-US" dirty="0" smtClean="0"/>
              <a:t>Average 22.7</a:t>
            </a:r>
          </a:p>
          <a:p>
            <a:r>
              <a:rPr lang="en-US" dirty="0" smtClean="0"/>
              <a:t>Assignment 4</a:t>
            </a:r>
          </a:p>
          <a:p>
            <a:r>
              <a:rPr lang="en-US" dirty="0" smtClean="0"/>
              <a:t>Reading</a:t>
            </a:r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173339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IDF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889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IDF </a:t>
            </a:r>
            <a:r>
              <a:rPr lang="en-US" dirty="0"/>
              <a:t>example, suppose </a:t>
            </a:r>
            <a:r>
              <a:rPr lang="en-US" i="1" dirty="0"/>
              <a:t>N</a:t>
            </a:r>
            <a:r>
              <a:rPr lang="en-US" dirty="0" smtClean="0"/>
              <a:t>=1 </a:t>
            </a:r>
            <a:r>
              <a:rPr lang="en-US" dirty="0"/>
              <a:t>million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52400" y="1752600"/>
          <a:ext cx="8915400" cy="3122616"/>
        </p:xfrm>
        <a:graphic>
          <a:graphicData uri="http://schemas.openxmlformats.org/drawingml/2006/table">
            <a:tbl>
              <a:tblPr/>
              <a:tblGrid>
                <a:gridCol w="2971800"/>
                <a:gridCol w="2971800"/>
                <a:gridCol w="2971800"/>
              </a:tblGrid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term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idf</a:t>
                      </a:r>
                      <a:r>
                        <a:rPr kumimoji="0" lang="en-US" sz="1800" b="1" i="1" u="none" strike="noStrike" cap="none" normalizeH="0" baseline="-2500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pitchFamily="-111" charset="0"/>
                        </a:rPr>
                        <a:t>t</a:t>
                      </a:r>
                      <a:endParaRPr kumimoji="0" lang="en-US" sz="1800" b="1" i="0" u="none" strike="noStrike" cap="none" normalizeH="0" baseline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calpurnia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animal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sunday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fly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under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10</a:t>
                      </a:r>
                      <a:endParaRPr kumimoji="0" lang="en-US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-111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F5E1"/>
                    </a:solidFill>
                  </a:tcPr>
                </a:tc>
              </a:tr>
              <a:tr h="4460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the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1,000,000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-111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AF1"/>
                    </a:solidFill>
                  </a:tcPr>
                </a:tc>
              </a:tr>
            </a:tbl>
          </a:graphicData>
        </a:graphic>
      </p:graphicFrame>
      <p:sp>
        <p:nvSpPr>
          <p:cNvPr id="26661" name="TextBox 4"/>
          <p:cNvSpPr txBox="1">
            <a:spLocks noChangeArrowheads="1"/>
          </p:cNvSpPr>
          <p:nvPr/>
        </p:nvSpPr>
        <p:spPr bwMode="auto">
          <a:xfrm>
            <a:off x="596900" y="5562600"/>
            <a:ext cx="588915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What if we didn’t use the log to dampen the weighting?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TF-IDF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862221"/>
          </a:xfrm>
        </p:spPr>
        <p:txBody>
          <a:bodyPr/>
          <a:lstStyle/>
          <a:p>
            <a:r>
              <a:rPr lang="en-US" dirty="0" smtClean="0"/>
              <a:t>One of the most common weighting schemes</a:t>
            </a:r>
          </a:p>
          <a:p>
            <a:r>
              <a:rPr lang="en-US" dirty="0" smtClean="0"/>
              <a:t>TF = term frequency</a:t>
            </a:r>
          </a:p>
          <a:p>
            <a:r>
              <a:rPr lang="en-US" dirty="0" smtClean="0"/>
              <a:t>IDF = inverse document frequency</a:t>
            </a:r>
            <a:endParaRPr lang="en-US" dirty="0"/>
          </a:p>
        </p:txBody>
      </p:sp>
      <p:graphicFrame>
        <p:nvGraphicFramePr>
          <p:cNvPr id="131074" name="Object 2"/>
          <p:cNvGraphicFramePr>
            <a:graphicFrameLocks noChangeAspect="1"/>
          </p:cNvGraphicFramePr>
          <p:nvPr/>
        </p:nvGraphicFramePr>
        <p:xfrm>
          <a:off x="2351505" y="3462421"/>
          <a:ext cx="3413125" cy="612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1094" name="Equation" r:id="rId3" imgW="1130300" imgH="203200" progId="Equation.3">
                  <p:embed/>
                </p:oleObj>
              </mc:Choice>
              <mc:Fallback>
                <p:oleObj name="Equation" r:id="rId3" imgW="11303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1505" y="3462421"/>
                        <a:ext cx="3413125" cy="612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163053" y="5377978"/>
            <a:ext cx="68312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We can then use this with any of our similarity measures!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 rot="16200000">
            <a:off x="4729533" y="3427781"/>
            <a:ext cx="387684" cy="1682514"/>
          </a:xfrm>
          <a:prstGeom prst="leftBrac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08327" y="4462880"/>
            <a:ext cx="31234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366FF"/>
                </a:solidFill>
              </a:rPr>
              <a:t>word importance weight</a:t>
            </a:r>
            <a:endParaRPr lang="en-US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Stoplists</a:t>
            </a:r>
            <a:r>
              <a:rPr lang="en-US" dirty="0" smtClean="0"/>
              <a:t>: extreme weighting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Some words like ‘a’ and ‘the’ will occur in almost every document</a:t>
            </a:r>
          </a:p>
          <a:p>
            <a:pPr lvl="1"/>
            <a:r>
              <a:rPr lang="en-US" sz="2400" dirty="0" smtClean="0"/>
              <a:t>IDF will be 0 for any word that occurs in all document</a:t>
            </a:r>
          </a:p>
          <a:p>
            <a:pPr lvl="1"/>
            <a:r>
              <a:rPr lang="en-US" sz="2400" dirty="0" smtClean="0"/>
              <a:t>For words that occur in almost all of the documents, they will be nearly 0</a:t>
            </a:r>
          </a:p>
          <a:p>
            <a:r>
              <a:rPr lang="en-US" sz="2800" dirty="0" smtClean="0"/>
              <a:t>A </a:t>
            </a:r>
            <a:r>
              <a:rPr lang="en-US" sz="2800" b="1" i="1" dirty="0" err="1" smtClean="0"/>
              <a:t>stoplist</a:t>
            </a:r>
            <a:r>
              <a:rPr lang="en-US" sz="2800" dirty="0" smtClean="0"/>
              <a:t> is a list of words that should </a:t>
            </a:r>
            <a:r>
              <a:rPr lang="en-US" sz="2800" b="1" dirty="0" smtClean="0"/>
              <a:t>not</a:t>
            </a:r>
            <a:r>
              <a:rPr lang="en-US" sz="2800" dirty="0" smtClean="0"/>
              <a:t> be considered (in this case, similarity calculations)</a:t>
            </a:r>
          </a:p>
          <a:p>
            <a:pPr lvl="1"/>
            <a:r>
              <a:rPr lang="en-US" sz="2500" dirty="0" smtClean="0"/>
              <a:t>Sometimes this is the </a:t>
            </a:r>
            <a:r>
              <a:rPr lang="en-US" sz="2500" i="1" dirty="0" err="1" smtClean="0"/>
              <a:t>n</a:t>
            </a:r>
            <a:r>
              <a:rPr lang="en-US" sz="2500" dirty="0" smtClean="0"/>
              <a:t> most frequent words</a:t>
            </a:r>
          </a:p>
          <a:p>
            <a:pPr lvl="1"/>
            <a:r>
              <a:rPr lang="en-US" sz="2500" dirty="0" smtClean="0"/>
              <a:t>Often, it’s a list of a few hundred words manually created</a:t>
            </a:r>
          </a:p>
        </p:txBody>
      </p:sp>
    </p:spTree>
    <p:extLst>
      <p:ext uri="{BB962C8B-B14F-4D97-AF65-F5344CB8AC3E}">
        <p14:creationId xmlns:p14="http://schemas.microsoft.com/office/powerpoint/2010/main" val="2008286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45809" y="1752093"/>
            <a:ext cx="1100666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I</a:t>
            </a:r>
          </a:p>
          <a:p>
            <a:r>
              <a:rPr lang="en-US" sz="1200" dirty="0" smtClean="0"/>
              <a:t>a</a:t>
            </a:r>
          </a:p>
          <a:p>
            <a:r>
              <a:rPr lang="en-US" sz="1200" dirty="0" smtClean="0"/>
              <a:t>aboard</a:t>
            </a:r>
          </a:p>
          <a:p>
            <a:r>
              <a:rPr lang="en-US" sz="1200" dirty="0" smtClean="0"/>
              <a:t>about</a:t>
            </a:r>
          </a:p>
          <a:p>
            <a:r>
              <a:rPr lang="en-US" sz="1200" dirty="0" smtClean="0"/>
              <a:t>above</a:t>
            </a:r>
          </a:p>
          <a:p>
            <a:r>
              <a:rPr lang="en-US" sz="1200" dirty="0" smtClean="0"/>
              <a:t>across</a:t>
            </a:r>
          </a:p>
          <a:p>
            <a:r>
              <a:rPr lang="en-US" sz="1200" dirty="0" smtClean="0"/>
              <a:t>after</a:t>
            </a:r>
          </a:p>
          <a:p>
            <a:r>
              <a:rPr lang="en-US" sz="1200" dirty="0" smtClean="0"/>
              <a:t>afterwards</a:t>
            </a:r>
          </a:p>
          <a:p>
            <a:r>
              <a:rPr lang="en-US" sz="1200" dirty="0" smtClean="0"/>
              <a:t>against</a:t>
            </a:r>
          </a:p>
          <a:p>
            <a:r>
              <a:rPr lang="en-US" sz="1200" dirty="0" err="1" smtClean="0"/>
              <a:t>agin</a:t>
            </a:r>
            <a:endParaRPr lang="en-US" sz="1200" dirty="0" smtClean="0"/>
          </a:p>
          <a:p>
            <a:r>
              <a:rPr lang="en-US" sz="1200" dirty="0" smtClean="0"/>
              <a:t>ago</a:t>
            </a:r>
          </a:p>
          <a:p>
            <a:r>
              <a:rPr lang="en-US" sz="1200" dirty="0" smtClean="0"/>
              <a:t>agreed-upon</a:t>
            </a:r>
          </a:p>
          <a:p>
            <a:r>
              <a:rPr lang="en-US" sz="1200" dirty="0" smtClean="0"/>
              <a:t>ah</a:t>
            </a:r>
          </a:p>
          <a:p>
            <a:r>
              <a:rPr lang="en-US" sz="1200" dirty="0" smtClean="0"/>
              <a:t>alas</a:t>
            </a:r>
          </a:p>
          <a:p>
            <a:r>
              <a:rPr lang="en-US" sz="1200" dirty="0" smtClean="0"/>
              <a:t>albeit</a:t>
            </a:r>
          </a:p>
          <a:p>
            <a:r>
              <a:rPr lang="en-US" sz="1200" dirty="0" smtClean="0"/>
              <a:t>all</a:t>
            </a:r>
          </a:p>
        </p:txBody>
      </p:sp>
      <p:sp>
        <p:nvSpPr>
          <p:cNvPr id="5" name="Rectangle 4"/>
          <p:cNvSpPr/>
          <p:nvPr/>
        </p:nvSpPr>
        <p:spPr>
          <a:xfrm>
            <a:off x="2346475" y="1752093"/>
            <a:ext cx="858761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all-over</a:t>
            </a:r>
          </a:p>
          <a:p>
            <a:r>
              <a:rPr lang="en-US" sz="1200" dirty="0" smtClean="0"/>
              <a:t>almost</a:t>
            </a:r>
          </a:p>
          <a:p>
            <a:r>
              <a:rPr lang="en-US" sz="1200" dirty="0" smtClean="0"/>
              <a:t>along</a:t>
            </a:r>
          </a:p>
          <a:p>
            <a:r>
              <a:rPr lang="en-US" sz="1200" dirty="0" smtClean="0"/>
              <a:t>alongside</a:t>
            </a:r>
          </a:p>
          <a:p>
            <a:r>
              <a:rPr lang="en-US" sz="1200" dirty="0" err="1" smtClean="0"/>
              <a:t>altho</a:t>
            </a:r>
            <a:endParaRPr lang="en-US" sz="1200" dirty="0" smtClean="0"/>
          </a:p>
          <a:p>
            <a:r>
              <a:rPr lang="en-US" sz="1200" dirty="0" smtClean="0"/>
              <a:t>although</a:t>
            </a:r>
          </a:p>
          <a:p>
            <a:r>
              <a:rPr lang="en-US" sz="1200" dirty="0" smtClean="0"/>
              <a:t>amid</a:t>
            </a:r>
          </a:p>
          <a:p>
            <a:r>
              <a:rPr lang="en-US" sz="1200" dirty="0" smtClean="0"/>
              <a:t>amidst</a:t>
            </a:r>
          </a:p>
          <a:p>
            <a:r>
              <a:rPr lang="en-US" sz="1200" dirty="0" smtClean="0"/>
              <a:t>among</a:t>
            </a:r>
          </a:p>
          <a:p>
            <a:r>
              <a:rPr lang="en-US" sz="1200" dirty="0" smtClean="0"/>
              <a:t>amongst</a:t>
            </a:r>
          </a:p>
          <a:p>
            <a:r>
              <a:rPr lang="en-US" sz="1200" dirty="0" smtClean="0"/>
              <a:t>an</a:t>
            </a:r>
          </a:p>
          <a:p>
            <a:r>
              <a:rPr lang="en-US" sz="1200" dirty="0" smtClean="0"/>
              <a:t>and</a:t>
            </a:r>
          </a:p>
          <a:p>
            <a:r>
              <a:rPr lang="en-US" sz="1200" dirty="0" smtClean="0"/>
              <a:t>another</a:t>
            </a:r>
          </a:p>
          <a:p>
            <a:r>
              <a:rPr lang="en-US" sz="1200" dirty="0" smtClean="0"/>
              <a:t>any</a:t>
            </a:r>
          </a:p>
          <a:p>
            <a:r>
              <a:rPr lang="en-US" sz="1200" dirty="0" smtClean="0"/>
              <a:t>anyone</a:t>
            </a:r>
          </a:p>
          <a:p>
            <a:r>
              <a:rPr lang="en-US" sz="1200" dirty="0" smtClean="0"/>
              <a:t>anything</a:t>
            </a:r>
          </a:p>
        </p:txBody>
      </p:sp>
      <p:sp>
        <p:nvSpPr>
          <p:cNvPr id="6" name="Rectangle 5"/>
          <p:cNvSpPr/>
          <p:nvPr/>
        </p:nvSpPr>
        <p:spPr>
          <a:xfrm>
            <a:off x="3422950" y="1752093"/>
            <a:ext cx="931334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around</a:t>
            </a:r>
          </a:p>
          <a:p>
            <a:r>
              <a:rPr lang="en-US" sz="1200" dirty="0" smtClean="0"/>
              <a:t>as</a:t>
            </a:r>
          </a:p>
          <a:p>
            <a:r>
              <a:rPr lang="en-US" sz="1200" dirty="0" smtClean="0"/>
              <a:t>aside</a:t>
            </a:r>
          </a:p>
          <a:p>
            <a:r>
              <a:rPr lang="en-US" sz="1200" dirty="0" smtClean="0"/>
              <a:t>astride</a:t>
            </a:r>
          </a:p>
          <a:p>
            <a:r>
              <a:rPr lang="en-US" sz="1200" dirty="0" smtClean="0"/>
              <a:t>at</a:t>
            </a:r>
          </a:p>
          <a:p>
            <a:r>
              <a:rPr lang="en-US" sz="1200" dirty="0" smtClean="0"/>
              <a:t>atop</a:t>
            </a:r>
          </a:p>
          <a:p>
            <a:r>
              <a:rPr lang="en-US" sz="1200" dirty="0" smtClean="0"/>
              <a:t>avec</a:t>
            </a:r>
          </a:p>
          <a:p>
            <a:r>
              <a:rPr lang="en-US" sz="1200" dirty="0" smtClean="0"/>
              <a:t>away</a:t>
            </a:r>
          </a:p>
          <a:p>
            <a:r>
              <a:rPr lang="en-US" sz="1200" dirty="0" smtClean="0"/>
              <a:t>back</a:t>
            </a:r>
          </a:p>
          <a:p>
            <a:r>
              <a:rPr lang="en-US" sz="1200" dirty="0" smtClean="0"/>
              <a:t>be</a:t>
            </a:r>
          </a:p>
          <a:p>
            <a:r>
              <a:rPr lang="en-US" sz="1200" dirty="0" smtClean="0"/>
              <a:t>because</a:t>
            </a:r>
          </a:p>
          <a:p>
            <a:r>
              <a:rPr lang="en-US" sz="1200" dirty="0" smtClean="0"/>
              <a:t>before</a:t>
            </a:r>
          </a:p>
          <a:p>
            <a:r>
              <a:rPr lang="en-US" sz="1200" dirty="0" smtClean="0"/>
              <a:t>beforehand</a:t>
            </a:r>
          </a:p>
          <a:p>
            <a:r>
              <a:rPr lang="en-US" sz="1200" dirty="0" smtClean="0"/>
              <a:t>behind</a:t>
            </a:r>
          </a:p>
          <a:p>
            <a:r>
              <a:rPr lang="en-US" sz="1200" dirty="0" err="1" smtClean="0"/>
              <a:t>behynde</a:t>
            </a:r>
            <a:endParaRPr lang="en-US" sz="1200" dirty="0" smtClean="0"/>
          </a:p>
          <a:p>
            <a:r>
              <a:rPr lang="en-US" sz="1200" dirty="0" smtClean="0"/>
              <a:t>below</a:t>
            </a:r>
          </a:p>
        </p:txBody>
      </p:sp>
      <p:sp>
        <p:nvSpPr>
          <p:cNvPr id="7" name="Rectangle 6"/>
          <p:cNvSpPr/>
          <p:nvPr/>
        </p:nvSpPr>
        <p:spPr>
          <a:xfrm>
            <a:off x="4547807" y="1752093"/>
            <a:ext cx="798287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beneath</a:t>
            </a:r>
          </a:p>
          <a:p>
            <a:r>
              <a:rPr lang="en-US" sz="1200" dirty="0" smtClean="0"/>
              <a:t>beside</a:t>
            </a:r>
          </a:p>
          <a:p>
            <a:r>
              <a:rPr lang="en-US" sz="1200" dirty="0" smtClean="0"/>
              <a:t>besides</a:t>
            </a:r>
          </a:p>
          <a:p>
            <a:r>
              <a:rPr lang="en-US" sz="1200" dirty="0" smtClean="0"/>
              <a:t>between</a:t>
            </a:r>
          </a:p>
          <a:p>
            <a:r>
              <a:rPr lang="en-US" sz="1200" dirty="0" err="1" smtClean="0"/>
              <a:t>bewteen</a:t>
            </a:r>
            <a:endParaRPr lang="en-US" sz="1200" dirty="0" smtClean="0"/>
          </a:p>
          <a:p>
            <a:r>
              <a:rPr lang="en-US" sz="1200" dirty="0" smtClean="0"/>
              <a:t>beyond</a:t>
            </a:r>
          </a:p>
          <a:p>
            <a:r>
              <a:rPr lang="en-US" sz="1200" dirty="0" smtClean="0"/>
              <a:t>bi</a:t>
            </a:r>
          </a:p>
          <a:p>
            <a:r>
              <a:rPr lang="en-US" sz="1200" dirty="0" smtClean="0"/>
              <a:t>both</a:t>
            </a:r>
          </a:p>
          <a:p>
            <a:r>
              <a:rPr lang="en-US" sz="1200" dirty="0" smtClean="0"/>
              <a:t>but</a:t>
            </a:r>
          </a:p>
          <a:p>
            <a:r>
              <a:rPr lang="en-US" sz="1200" dirty="0" smtClean="0"/>
              <a:t>by</a:t>
            </a:r>
          </a:p>
          <a:p>
            <a:r>
              <a:rPr lang="en-US" sz="1200" dirty="0" smtClean="0"/>
              <a:t>ca.</a:t>
            </a:r>
          </a:p>
          <a:p>
            <a:r>
              <a:rPr lang="en-US" sz="1200" dirty="0" smtClean="0"/>
              <a:t>de</a:t>
            </a:r>
          </a:p>
          <a:p>
            <a:r>
              <a:rPr lang="en-US" sz="1200" dirty="0" smtClean="0"/>
              <a:t>des</a:t>
            </a:r>
          </a:p>
          <a:p>
            <a:r>
              <a:rPr lang="en-US" sz="1200" dirty="0" smtClean="0"/>
              <a:t>despite</a:t>
            </a:r>
          </a:p>
          <a:p>
            <a:r>
              <a:rPr lang="en-US" sz="1200" dirty="0" smtClean="0"/>
              <a:t>do</a:t>
            </a:r>
          </a:p>
          <a:p>
            <a:r>
              <a:rPr lang="en-US" sz="1200" dirty="0" smtClean="0"/>
              <a:t>down</a:t>
            </a:r>
            <a:endParaRPr lang="en-US" sz="1200" dirty="0"/>
          </a:p>
        </p:txBody>
      </p:sp>
      <p:sp>
        <p:nvSpPr>
          <p:cNvPr id="8" name="Rectangle 7"/>
          <p:cNvSpPr/>
          <p:nvPr/>
        </p:nvSpPr>
        <p:spPr>
          <a:xfrm>
            <a:off x="5503330" y="1752093"/>
            <a:ext cx="822478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due</a:t>
            </a:r>
          </a:p>
          <a:p>
            <a:r>
              <a:rPr lang="en-US" sz="1200" dirty="0" err="1" smtClean="0"/>
              <a:t>durin</a:t>
            </a:r>
            <a:endParaRPr lang="en-US" sz="1200" dirty="0" smtClean="0"/>
          </a:p>
          <a:p>
            <a:r>
              <a:rPr lang="en-US" sz="1200" dirty="0" smtClean="0"/>
              <a:t>during</a:t>
            </a:r>
          </a:p>
          <a:p>
            <a:r>
              <a:rPr lang="en-US" sz="1200" dirty="0" smtClean="0"/>
              <a:t>each</a:t>
            </a:r>
          </a:p>
          <a:p>
            <a:r>
              <a:rPr lang="en-US" sz="1200" dirty="0" smtClean="0"/>
              <a:t>eh</a:t>
            </a:r>
          </a:p>
          <a:p>
            <a:r>
              <a:rPr lang="en-US" sz="1200" dirty="0" smtClean="0"/>
              <a:t>either</a:t>
            </a:r>
          </a:p>
          <a:p>
            <a:r>
              <a:rPr lang="en-US" sz="1200" dirty="0" smtClean="0"/>
              <a:t>en</a:t>
            </a:r>
          </a:p>
          <a:p>
            <a:r>
              <a:rPr lang="en-US" sz="1200" dirty="0" smtClean="0"/>
              <a:t>every</a:t>
            </a:r>
          </a:p>
          <a:p>
            <a:r>
              <a:rPr lang="en-US" sz="1200" dirty="0" smtClean="0"/>
              <a:t>ever</a:t>
            </a:r>
          </a:p>
          <a:p>
            <a:r>
              <a:rPr lang="en-US" sz="1200" dirty="0" smtClean="0"/>
              <a:t>everyone</a:t>
            </a:r>
          </a:p>
          <a:p>
            <a:r>
              <a:rPr lang="en-US" sz="1200" dirty="0" smtClean="0"/>
              <a:t>everything</a:t>
            </a:r>
          </a:p>
          <a:p>
            <a:r>
              <a:rPr lang="en-US" sz="1200" dirty="0" smtClean="0"/>
              <a:t>except</a:t>
            </a:r>
          </a:p>
          <a:p>
            <a:r>
              <a:rPr lang="en-US" sz="1200" dirty="0" smtClean="0"/>
              <a:t>far</a:t>
            </a:r>
          </a:p>
          <a:p>
            <a:r>
              <a:rPr lang="en-US" sz="1200" dirty="0" err="1" smtClean="0"/>
              <a:t>fer</a:t>
            </a:r>
            <a:endParaRPr lang="en-US" sz="1200" dirty="0" smtClean="0"/>
          </a:p>
          <a:p>
            <a:r>
              <a:rPr lang="en-US" sz="1200" dirty="0" smtClean="0"/>
              <a:t>for</a:t>
            </a:r>
          </a:p>
          <a:p>
            <a:r>
              <a:rPr lang="en-US" sz="1200" dirty="0" smtClean="0"/>
              <a:t>from</a:t>
            </a:r>
          </a:p>
        </p:txBody>
      </p:sp>
      <p:sp>
        <p:nvSpPr>
          <p:cNvPr id="9" name="Rectangle 8"/>
          <p:cNvSpPr/>
          <p:nvPr/>
        </p:nvSpPr>
        <p:spPr>
          <a:xfrm>
            <a:off x="6483048" y="1752093"/>
            <a:ext cx="846665" cy="3046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go</a:t>
            </a:r>
          </a:p>
          <a:p>
            <a:r>
              <a:rPr lang="en-US" sz="1200" dirty="0" smtClean="0"/>
              <a:t>goddamn</a:t>
            </a:r>
          </a:p>
          <a:p>
            <a:r>
              <a:rPr lang="en-US" sz="1200" dirty="0" smtClean="0"/>
              <a:t>goody</a:t>
            </a:r>
          </a:p>
          <a:p>
            <a:r>
              <a:rPr lang="en-US" sz="1200" dirty="0" smtClean="0"/>
              <a:t>gosh</a:t>
            </a:r>
          </a:p>
          <a:p>
            <a:r>
              <a:rPr lang="en-US" sz="1200" dirty="0" smtClean="0"/>
              <a:t>half</a:t>
            </a:r>
          </a:p>
          <a:p>
            <a:r>
              <a:rPr lang="en-US" sz="1200" dirty="0" smtClean="0"/>
              <a:t>have</a:t>
            </a:r>
          </a:p>
          <a:p>
            <a:r>
              <a:rPr lang="en-US" sz="1200" dirty="0" smtClean="0"/>
              <a:t>he</a:t>
            </a:r>
          </a:p>
          <a:p>
            <a:r>
              <a:rPr lang="en-US" sz="1200" dirty="0" smtClean="0"/>
              <a:t>hell</a:t>
            </a:r>
          </a:p>
          <a:p>
            <a:r>
              <a:rPr lang="en-US" sz="1200" dirty="0" smtClean="0"/>
              <a:t>her</a:t>
            </a:r>
          </a:p>
          <a:p>
            <a:r>
              <a:rPr lang="en-US" sz="1200" dirty="0" smtClean="0"/>
              <a:t>herself</a:t>
            </a:r>
          </a:p>
          <a:p>
            <a:r>
              <a:rPr lang="en-US" sz="1200" dirty="0" smtClean="0"/>
              <a:t>hey</a:t>
            </a:r>
          </a:p>
          <a:p>
            <a:r>
              <a:rPr lang="en-US" sz="1200" dirty="0" smtClean="0"/>
              <a:t>him</a:t>
            </a:r>
          </a:p>
          <a:p>
            <a:r>
              <a:rPr lang="en-US" sz="1200" dirty="0" smtClean="0"/>
              <a:t>himself</a:t>
            </a:r>
          </a:p>
          <a:p>
            <a:r>
              <a:rPr lang="en-US" sz="1200" dirty="0" smtClean="0"/>
              <a:t>his</a:t>
            </a:r>
          </a:p>
          <a:p>
            <a:r>
              <a:rPr lang="en-US" sz="1200" dirty="0" smtClean="0"/>
              <a:t>ho</a:t>
            </a:r>
          </a:p>
          <a:p>
            <a:r>
              <a:rPr lang="en-US" sz="1200" dirty="0" smtClean="0"/>
              <a:t>how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45809" y="5273524"/>
            <a:ext cx="58178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If most of these end up with low weights anyway, why use a </a:t>
            </a:r>
            <a:r>
              <a:rPr lang="en-US" sz="2800" dirty="0" err="1" smtClean="0">
                <a:solidFill>
                  <a:srgbClr val="FF0000"/>
                </a:solidFill>
              </a:rPr>
              <a:t>stoplist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649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Stoplists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Two main benefits</a:t>
            </a:r>
          </a:p>
          <a:p>
            <a:pPr lvl="1"/>
            <a:r>
              <a:rPr lang="en-US" dirty="0" smtClean="0"/>
              <a:t>More fine grained control: some words may not be frequent, but may not have any content value (alas, </a:t>
            </a:r>
            <a:r>
              <a:rPr lang="en-US" dirty="0" err="1" smtClean="0"/>
              <a:t>teh</a:t>
            </a:r>
            <a:r>
              <a:rPr lang="en-US" dirty="0" smtClean="0"/>
              <a:t>, gosh)</a:t>
            </a:r>
          </a:p>
          <a:p>
            <a:pPr lvl="1"/>
            <a:r>
              <a:rPr lang="en-US" dirty="0" smtClean="0"/>
              <a:t>Often does contain many frequent words, which can drastically reduce our storage and computation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Any downsides to using a </a:t>
            </a:r>
            <a:r>
              <a:rPr lang="en-US" dirty="0" err="1" smtClean="0">
                <a:solidFill>
                  <a:srgbClr val="FF0000"/>
                </a:solidFill>
              </a:rPr>
              <a:t>stoplist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 smtClean="0"/>
              <a:t>For some applications, some stop words may be important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46782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 </a:t>
            </a:r>
            <a:r>
              <a:rPr lang="en-US" dirty="0" smtClean="0"/>
              <a:t>so far…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Set based – easy and efficient to calculate</a:t>
            </a:r>
          </a:p>
          <a:p>
            <a:pPr lvl="1"/>
            <a:r>
              <a:rPr lang="en-US" dirty="0" smtClean="0"/>
              <a:t>word overlap</a:t>
            </a:r>
          </a:p>
          <a:p>
            <a:pPr lvl="1"/>
            <a:r>
              <a:rPr lang="en-US" dirty="0" err="1" smtClean="0"/>
              <a:t>Jaccard</a:t>
            </a:r>
            <a:endParaRPr lang="en-US" dirty="0" smtClean="0"/>
          </a:p>
          <a:p>
            <a:pPr lvl="1"/>
            <a:r>
              <a:rPr lang="en-US" dirty="0" smtClean="0"/>
              <a:t>Dice</a:t>
            </a:r>
          </a:p>
          <a:p>
            <a:r>
              <a:rPr lang="en-US" dirty="0" smtClean="0"/>
              <a:t>Vector based</a:t>
            </a:r>
          </a:p>
          <a:p>
            <a:pPr lvl="1"/>
            <a:r>
              <a:rPr lang="en-US" dirty="0" smtClean="0"/>
              <a:t>create a feature vector based on word occurrences (or other features)</a:t>
            </a:r>
          </a:p>
          <a:p>
            <a:pPr lvl="1"/>
            <a:r>
              <a:rPr lang="en-US" dirty="0" smtClean="0"/>
              <a:t>Can use any distance measure</a:t>
            </a:r>
          </a:p>
          <a:p>
            <a:pPr lvl="2"/>
            <a:r>
              <a:rPr lang="en-US" dirty="0" smtClean="0"/>
              <a:t>L1 (Manhattan)</a:t>
            </a:r>
          </a:p>
          <a:p>
            <a:pPr lvl="2"/>
            <a:r>
              <a:rPr lang="en-US" dirty="0" smtClean="0"/>
              <a:t>L2 (Euclidean)</a:t>
            </a:r>
          </a:p>
          <a:p>
            <a:pPr lvl="2"/>
            <a:r>
              <a:rPr lang="en-US" dirty="0" smtClean="0"/>
              <a:t>Cosine</a:t>
            </a:r>
          </a:p>
          <a:p>
            <a:pPr lvl="1"/>
            <a:r>
              <a:rPr lang="en-US" dirty="0" smtClean="0"/>
              <a:t>Normalize the length</a:t>
            </a:r>
          </a:p>
          <a:p>
            <a:pPr lvl="1"/>
            <a:r>
              <a:rPr lang="en-US" dirty="0" smtClean="0"/>
              <a:t>Feature/dimension weighting</a:t>
            </a:r>
          </a:p>
          <a:p>
            <a:pPr lvl="2"/>
            <a:r>
              <a:rPr lang="en-US" dirty="0" smtClean="0"/>
              <a:t>inverse document frequency (IDF)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2568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3480058"/>
          </a:xfrm>
        </p:spPr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importance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frequency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975893" y="3141580"/>
            <a:ext cx="2820737" cy="949158"/>
          </a:xfrm>
          <a:prstGeom prst="rect">
            <a:avLst/>
          </a:prstGeom>
          <a:solidFill>
            <a:srgbClr val="FF0000">
              <a:alpha val="49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75893" y="5574632"/>
            <a:ext cx="712766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A model of word similarity!</a:t>
            </a:r>
            <a:endParaRPr lang="en-US" sz="32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93989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A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lawyer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turned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courthouse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1" u="none" strike="noStrike" kern="0" cap="none" spc="0" normalizeH="0" baseline="0" noProof="0" dirty="0" smtClean="0">
                <a:ln>
                  <a:noFill/>
                </a:ln>
                <a:solidFill>
                  <a:srgbClr val="008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attorney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the crowd </a:t>
            </a:r>
            <a:r>
              <a:rPr kumimoji="0" lang="en-US" sz="28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9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22446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r>
              <a:rPr lang="en-US" dirty="0" smtClean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583" y="2711794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sim(w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w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) = </a:t>
            </a:r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03766" y="2694748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5125" y="2734094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59316" y="2514730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50742" y="2007810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 smtClean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  <a:endParaRPr lang="en-US" sz="4000" baseline="-25000" dirty="0">
              <a:solidFill>
                <a:srgbClr val="0000FF"/>
              </a:solidFill>
              <a:latin typeface="Tw Cen MT (Body)"/>
              <a:cs typeface="Tw Cen MT (Body)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5285619" y="5349220"/>
            <a:ext cx="2636762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applications?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3577" y="4826000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list: w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0000FF"/>
                </a:solidFill>
              </a:rPr>
              <a:t>w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are synonyms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6739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121229"/>
          </a:xfrm>
        </p:spPr>
        <p:txBody>
          <a:bodyPr/>
          <a:lstStyle/>
          <a:p>
            <a:r>
              <a:rPr lang="en-US" dirty="0" smtClean="0"/>
              <a:t>A common question in NLP is how similar are texts</a:t>
            </a:r>
            <a:endParaRPr lang="en-US" dirty="0"/>
          </a:p>
        </p:txBody>
      </p:sp>
      <p:grpSp>
        <p:nvGrpSpPr>
          <p:cNvPr id="58" name="Group 57"/>
          <p:cNvGrpSpPr/>
          <p:nvPr/>
        </p:nvGrpSpPr>
        <p:grpSpPr>
          <a:xfrm>
            <a:off x="1501483" y="2472389"/>
            <a:ext cx="6554576" cy="1052285"/>
            <a:chOff x="1563738" y="2721429"/>
            <a:chExt cx="6554576" cy="1052285"/>
          </a:xfrm>
        </p:grpSpPr>
        <p:grpSp>
          <p:nvGrpSpPr>
            <p:cNvPr id="14" name="Group 13"/>
            <p:cNvGrpSpPr/>
            <p:nvPr/>
          </p:nvGrpSpPr>
          <p:grpSpPr>
            <a:xfrm>
              <a:off x="2746621" y="2721429"/>
              <a:ext cx="834572" cy="1052285"/>
              <a:chOff x="1669143" y="3531810"/>
              <a:chExt cx="834572" cy="1052285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/>
            <p:cNvGrpSpPr/>
            <p:nvPr/>
          </p:nvGrpSpPr>
          <p:grpSpPr>
            <a:xfrm>
              <a:off x="4313309" y="2721429"/>
              <a:ext cx="834572" cy="1052285"/>
              <a:chOff x="1669143" y="3531810"/>
              <a:chExt cx="834572" cy="1052285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1669143" y="3531810"/>
                <a:ext cx="834572" cy="1052285"/>
              </a:xfrm>
              <a:prstGeom prst="rect">
                <a:avLst/>
              </a:prstGeom>
              <a:noFill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1765903" y="36769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1773163" y="38172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768328" y="395756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1773163" y="408334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Connector 20"/>
              <p:cNvCxnSpPr/>
              <p:nvPr/>
            </p:nvCxnSpPr>
            <p:spPr>
              <a:xfrm>
                <a:off x="1780423" y="4223654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/>
              <p:cNvCxnSpPr/>
              <p:nvPr/>
            </p:nvCxnSpPr>
            <p:spPr>
              <a:xfrm>
                <a:off x="1775588" y="4363959"/>
                <a:ext cx="592668" cy="1588"/>
              </a:xfrm>
              <a:prstGeom prst="line">
                <a:avLst/>
              </a:prstGeom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3" name="TextBox 22"/>
            <p:cNvSpPr txBox="1"/>
            <p:nvPr/>
          </p:nvSpPr>
          <p:spPr>
            <a:xfrm>
              <a:off x="1563738" y="2779409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err="1" smtClean="0"/>
                <a:t>sim</a:t>
              </a:r>
              <a:r>
                <a:rPr lang="en-US" sz="4800" dirty="0" smtClean="0"/>
                <a:t>(</a:t>
              </a:r>
              <a:endParaRPr lang="en-US" sz="48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5351956" y="2779409"/>
              <a:ext cx="27663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 smtClean="0"/>
                <a:t>) = </a:t>
              </a:r>
              <a:r>
                <a:rPr lang="en-US" sz="4800" dirty="0" smtClean="0">
                  <a:latin typeface="Arial"/>
                  <a:cs typeface="Arial"/>
                </a:rPr>
                <a:t>?</a:t>
              </a:r>
              <a:endParaRPr lang="en-US" sz="4800" dirty="0">
                <a:latin typeface="Arial"/>
                <a:cs typeface="Arial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792860" y="2733272"/>
              <a:ext cx="1182883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/>
                <a:t>,</a:t>
              </a: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758300" y="5062814"/>
            <a:ext cx="834572" cy="1052285"/>
            <a:chOff x="1669143" y="3531810"/>
            <a:chExt cx="834572" cy="1052285"/>
          </a:xfrm>
        </p:grpSpPr>
        <p:sp>
          <p:nvSpPr>
            <p:cNvPr id="27" name="Rectangle 26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Group 33"/>
          <p:cNvGrpSpPr/>
          <p:nvPr/>
        </p:nvGrpSpPr>
        <p:grpSpPr>
          <a:xfrm>
            <a:off x="3876392" y="4226672"/>
            <a:ext cx="696688" cy="693432"/>
            <a:chOff x="1669143" y="3531810"/>
            <a:chExt cx="834572" cy="1052285"/>
          </a:xfrm>
        </p:grpSpPr>
        <p:sp>
          <p:nvSpPr>
            <p:cNvPr id="35" name="Rectangle 34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Connector 35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Group 41"/>
          <p:cNvGrpSpPr/>
          <p:nvPr/>
        </p:nvGrpSpPr>
        <p:grpSpPr>
          <a:xfrm>
            <a:off x="3876392" y="5074133"/>
            <a:ext cx="696688" cy="693432"/>
            <a:chOff x="1669143" y="3531810"/>
            <a:chExt cx="834572" cy="1052285"/>
          </a:xfrm>
        </p:grpSpPr>
        <p:sp>
          <p:nvSpPr>
            <p:cNvPr id="43" name="Rectangle 42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4" name="Straight Connector 43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0" name="Group 49"/>
          <p:cNvGrpSpPr/>
          <p:nvPr/>
        </p:nvGrpSpPr>
        <p:grpSpPr>
          <a:xfrm>
            <a:off x="3894581" y="5919965"/>
            <a:ext cx="696688" cy="693432"/>
            <a:chOff x="1669143" y="3531810"/>
            <a:chExt cx="834572" cy="1052285"/>
          </a:xfrm>
        </p:grpSpPr>
        <p:sp>
          <p:nvSpPr>
            <p:cNvPr id="51" name="Rectangle 50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9" name="Rectangle 58"/>
          <p:cNvSpPr/>
          <p:nvPr/>
        </p:nvSpPr>
        <p:spPr>
          <a:xfrm>
            <a:off x="3032434" y="5105435"/>
            <a:ext cx="4984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/>
                <a:cs typeface="Arial"/>
              </a:rPr>
              <a:t>?</a:t>
            </a:r>
            <a:endParaRPr lang="en-US" sz="4400" dirty="0"/>
          </a:p>
        </p:txBody>
      </p:sp>
      <p:sp>
        <p:nvSpPr>
          <p:cNvPr id="60" name="TextBox 59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256817" y="522695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General text similarity</a:t>
            </a:r>
          </a:p>
          <a:p>
            <a:r>
              <a:rPr lang="en-US" dirty="0" smtClean="0"/>
              <a:t>Thesaurus generation</a:t>
            </a:r>
          </a:p>
          <a:p>
            <a:r>
              <a:rPr lang="en-US" dirty="0" smtClean="0"/>
              <a:t>Automatic evaluation</a:t>
            </a:r>
          </a:p>
          <a:p>
            <a:r>
              <a:rPr lang="en-US" dirty="0" smtClean="0"/>
              <a:t>Text-to-text</a:t>
            </a:r>
          </a:p>
          <a:p>
            <a:pPr lvl="1"/>
            <a:r>
              <a:rPr lang="en-US" dirty="0" smtClean="0"/>
              <a:t>paraphrasing</a:t>
            </a:r>
          </a:p>
          <a:p>
            <a:pPr lvl="1"/>
            <a:r>
              <a:rPr lang="en-US" dirty="0" smtClean="0"/>
              <a:t>summarization</a:t>
            </a:r>
          </a:p>
          <a:p>
            <a:pPr lvl="1"/>
            <a:r>
              <a:rPr lang="en-US" dirty="0" smtClean="0"/>
              <a:t>machine translation</a:t>
            </a:r>
          </a:p>
          <a:p>
            <a:r>
              <a:rPr lang="en-US" dirty="0" smtClean="0"/>
              <a:t>information retrieval (search)</a:t>
            </a:r>
          </a:p>
        </p:txBody>
      </p:sp>
    </p:spTree>
    <p:extLst>
      <p:ext uri="{BB962C8B-B14F-4D97-AF65-F5344CB8AC3E}">
        <p14:creationId xmlns:p14="http://schemas.microsoft.com/office/powerpoint/2010/main" val="35027235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613229"/>
          </a:xfrm>
        </p:spPr>
        <p:txBody>
          <a:bodyPr/>
          <a:lstStyle/>
          <a:p>
            <a:r>
              <a:rPr lang="en-US" dirty="0" smtClean="0"/>
              <a:t>How similar are two words?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59583" y="2711794"/>
            <a:ext cx="76425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sim(w</a:t>
            </a:r>
            <a:r>
              <a:rPr lang="en-US" sz="3600" baseline="-25000" dirty="0" smtClean="0"/>
              <a:t>1</a:t>
            </a:r>
            <a:r>
              <a:rPr lang="en-US" sz="3600" dirty="0" smtClean="0"/>
              <a:t>, w</a:t>
            </a:r>
            <a:r>
              <a:rPr lang="en-US" sz="3600" baseline="-25000" dirty="0" smtClean="0"/>
              <a:t>2</a:t>
            </a:r>
            <a:r>
              <a:rPr lang="en-US" sz="3600" dirty="0" smtClean="0"/>
              <a:t>) = </a:t>
            </a:r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6503766" y="2694748"/>
            <a:ext cx="4414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/>
          </a:p>
        </p:txBody>
      </p:sp>
      <p:sp>
        <p:nvSpPr>
          <p:cNvPr id="57" name="TextBox 56"/>
          <p:cNvSpPr txBox="1"/>
          <p:nvPr/>
        </p:nvSpPr>
        <p:spPr>
          <a:xfrm>
            <a:off x="256817" y="2781318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score: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4575125" y="2734094"/>
            <a:ext cx="1501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rank: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5759316" y="2514730"/>
            <a:ext cx="69984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/>
              <a:t>w</a:t>
            </a:r>
            <a:endParaRPr lang="en-US" sz="4000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350742" y="2007810"/>
            <a:ext cx="107963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1</a:t>
            </a: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2</a:t>
            </a:r>
            <a:endParaRPr lang="en-US" sz="4000" dirty="0" smtClean="0">
              <a:solidFill>
                <a:srgbClr val="0000FF"/>
              </a:solidFill>
              <a:latin typeface="Tw Cen MT (Body)"/>
              <a:cs typeface="Tw Cen MT (Body)"/>
            </a:endParaRPr>
          </a:p>
          <a:p>
            <a:r>
              <a:rPr lang="en-US" sz="4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w</a:t>
            </a:r>
            <a:r>
              <a:rPr lang="en-US" sz="4000" baseline="-25000" dirty="0" smtClean="0">
                <a:solidFill>
                  <a:srgbClr val="0000FF"/>
                </a:solidFill>
                <a:latin typeface="Tw Cen MT (Body)"/>
                <a:cs typeface="Tw Cen MT (Body)"/>
              </a:rPr>
              <a:t>3</a:t>
            </a:r>
            <a:endParaRPr lang="en-US" sz="4000" baseline="-25000" dirty="0">
              <a:solidFill>
                <a:srgbClr val="0000FF"/>
              </a:solidFill>
              <a:latin typeface="Tw Cen MT (Body)"/>
              <a:cs typeface="Tw Cen MT (Body)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53577" y="4826000"/>
            <a:ext cx="49320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list: w</a:t>
            </a:r>
            <a:r>
              <a:rPr lang="en-US" sz="2800" baseline="-25000" dirty="0" smtClean="0">
                <a:solidFill>
                  <a:srgbClr val="0000FF"/>
                </a:solidFill>
              </a:rPr>
              <a:t>1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00"/>
                </a:solidFill>
              </a:rPr>
              <a:t>and </a:t>
            </a:r>
            <a:r>
              <a:rPr lang="en-US" sz="2800" dirty="0" smtClean="0">
                <a:solidFill>
                  <a:srgbClr val="0000FF"/>
                </a:solidFill>
              </a:rPr>
              <a:t>w</a:t>
            </a:r>
            <a:r>
              <a:rPr lang="en-US" sz="2800" baseline="-25000" dirty="0" smtClean="0">
                <a:solidFill>
                  <a:srgbClr val="0000FF"/>
                </a:solidFill>
              </a:rPr>
              <a:t>2</a:t>
            </a:r>
            <a:r>
              <a:rPr lang="en-US" sz="2800" dirty="0" smtClean="0">
                <a:solidFill>
                  <a:srgbClr val="000000"/>
                </a:solidFill>
              </a:rPr>
              <a:t> are synonyms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26807" y="5303053"/>
            <a:ext cx="26367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 useful resources?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96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Four categories of approaches (maybe more)</a:t>
            </a:r>
          </a:p>
          <a:p>
            <a:pPr lvl="1"/>
            <a:r>
              <a:rPr lang="en-US" dirty="0" smtClean="0"/>
              <a:t>Character-based</a:t>
            </a:r>
          </a:p>
          <a:p>
            <a:pPr lvl="2"/>
            <a:r>
              <a:rPr lang="en-US" dirty="0" smtClean="0"/>
              <a:t>turned vs. </a:t>
            </a:r>
            <a:r>
              <a:rPr lang="en-US" dirty="0" err="1" smtClean="0"/>
              <a:t>truned</a:t>
            </a:r>
            <a:endParaRPr lang="en-US" dirty="0" smtClean="0"/>
          </a:p>
          <a:p>
            <a:pPr lvl="2"/>
            <a:r>
              <a:rPr lang="en-US" dirty="0" smtClean="0"/>
              <a:t>cognates (night, </a:t>
            </a:r>
            <a:r>
              <a:rPr lang="en-US" dirty="0" err="1" smtClean="0"/>
              <a:t>nacht</a:t>
            </a:r>
            <a:r>
              <a:rPr lang="en-US" dirty="0" smtClean="0"/>
              <a:t>, </a:t>
            </a:r>
            <a:r>
              <a:rPr lang="en-US" dirty="0" err="1" smtClean="0"/>
              <a:t>nicht</a:t>
            </a:r>
            <a:r>
              <a:rPr lang="en-US" dirty="0" smtClean="0"/>
              <a:t>, </a:t>
            </a:r>
            <a:r>
              <a:rPr lang="en-US" dirty="0" err="1" smtClean="0"/>
              <a:t>natt</a:t>
            </a:r>
            <a:r>
              <a:rPr lang="en-US" dirty="0" smtClean="0"/>
              <a:t>, </a:t>
            </a:r>
            <a:r>
              <a:rPr lang="en-US" dirty="0" err="1" smtClean="0"/>
              <a:t>nat</a:t>
            </a:r>
            <a:r>
              <a:rPr lang="en-US" dirty="0" smtClean="0"/>
              <a:t>, </a:t>
            </a:r>
            <a:r>
              <a:rPr lang="en-US" dirty="0" err="1" smtClean="0"/>
              <a:t>noc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Semantic web-based (e.g. </a:t>
            </a:r>
            <a:r>
              <a:rPr lang="en-US" dirty="0" err="1" smtClean="0"/>
              <a:t>WordNet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77925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93000"/>
              </a:lnSpc>
              <a:spcBef>
                <a:spcPts val="675"/>
              </a:spcBef>
              <a:buSzPct val="52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Lexical database for English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155,287 words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206,941 word senses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117,659  </a:t>
            </a:r>
            <a:r>
              <a:rPr lang="en-GB" sz="2400" dirty="0" err="1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synsets</a:t>
            </a: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 (synonym sets)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~400K relations between senses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Parts of speech: nouns, verbs, adjectives, adverbs</a:t>
            </a:r>
          </a:p>
          <a:p>
            <a:pPr>
              <a:spcBef>
                <a:spcPts val="675"/>
              </a:spcBef>
              <a:buSzPct val="52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Word graph, with word senses as nodes and edges as relationships</a:t>
            </a:r>
          </a:p>
          <a:p>
            <a:pPr>
              <a:spcBef>
                <a:spcPts val="675"/>
              </a:spcBef>
              <a:buSzPct val="52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8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Psycholinguistics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WN attempts to model human lexical memory</a:t>
            </a:r>
          </a:p>
          <a:p>
            <a:pPr lvl="1">
              <a:spcBef>
                <a:spcPts val="575"/>
              </a:spcBef>
              <a:buSzPct val="47000"/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en-GB" sz="2400" dirty="0" smtClean="0">
                <a:effectLst>
                  <a:outerShdw blurRad="38100" dist="38100" dir="2700000" algn="tl">
                    <a:srgbClr val="DDDDDD"/>
                  </a:outerShdw>
                </a:effectLst>
              </a:rPr>
              <a:t>Design based on psychological testing</a:t>
            </a:r>
          </a:p>
          <a:p>
            <a:r>
              <a:rPr lang="en-US" dirty="0" smtClean="0"/>
              <a:t>Created by researchers at Princeton</a:t>
            </a:r>
          </a:p>
          <a:p>
            <a:pPr lvl="1"/>
            <a:r>
              <a:rPr lang="en-US" dirty="0" smtClean="0"/>
              <a:t>http://</a:t>
            </a:r>
            <a:r>
              <a:rPr lang="en-US" dirty="0" err="1" smtClean="0"/>
              <a:t>wordnet.princeton.edu</a:t>
            </a:r>
            <a:r>
              <a:rPr lang="en-US" dirty="0" smtClean="0"/>
              <a:t>/</a:t>
            </a:r>
          </a:p>
          <a:p>
            <a:r>
              <a:rPr lang="en-US" dirty="0" smtClean="0"/>
              <a:t>Lots of programmatic interfaces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14618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synonym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antonym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hypernyms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hyponyms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holonym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meronym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err="1" smtClean="0">
                <a:solidFill>
                  <a:srgbClr val="FF0000"/>
                </a:solidFill>
              </a:rPr>
              <a:t>troponym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entailment</a:t>
            </a:r>
          </a:p>
          <a:p>
            <a:r>
              <a:rPr lang="en-US" dirty="0" smtClean="0"/>
              <a:t>(and a few others)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9062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5015895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synonym – X and Y have similar meaning</a:t>
            </a:r>
          </a:p>
          <a:p>
            <a:r>
              <a:rPr lang="en-US" dirty="0" smtClean="0"/>
              <a:t>antonym – X and Y have opposite meanings</a:t>
            </a:r>
          </a:p>
          <a:p>
            <a:r>
              <a:rPr lang="en-US" dirty="0" err="1" smtClean="0"/>
              <a:t>hypernyms</a:t>
            </a:r>
            <a:r>
              <a:rPr lang="en-US" dirty="0" smtClean="0"/>
              <a:t> – subclass</a:t>
            </a:r>
          </a:p>
          <a:p>
            <a:pPr lvl="1"/>
            <a:r>
              <a:rPr lang="en-US" dirty="0" smtClean="0"/>
              <a:t>beagle is a </a:t>
            </a:r>
            <a:r>
              <a:rPr lang="en-US" dirty="0" err="1" smtClean="0"/>
              <a:t>hypernym</a:t>
            </a:r>
            <a:r>
              <a:rPr lang="en-US" dirty="0" smtClean="0"/>
              <a:t> of dog</a:t>
            </a:r>
          </a:p>
          <a:p>
            <a:r>
              <a:rPr lang="en-US" dirty="0" smtClean="0"/>
              <a:t>hyponyms – </a:t>
            </a:r>
            <a:r>
              <a:rPr lang="en-US" dirty="0" err="1" smtClean="0"/>
              <a:t>superclass</a:t>
            </a:r>
            <a:endParaRPr lang="en-US" dirty="0" smtClean="0"/>
          </a:p>
          <a:p>
            <a:pPr lvl="1"/>
            <a:r>
              <a:rPr lang="en-US" dirty="0" smtClean="0"/>
              <a:t>dog is a hyponym of beagle</a:t>
            </a:r>
          </a:p>
          <a:p>
            <a:r>
              <a:rPr lang="en-US" dirty="0" err="1" smtClean="0"/>
              <a:t>holonym</a:t>
            </a:r>
            <a:r>
              <a:rPr lang="en-US" dirty="0" smtClean="0"/>
              <a:t> – contains part</a:t>
            </a:r>
          </a:p>
          <a:p>
            <a:pPr lvl="1"/>
            <a:r>
              <a:rPr lang="en-US" dirty="0" smtClean="0"/>
              <a:t>car is a </a:t>
            </a:r>
            <a:r>
              <a:rPr lang="en-US" dirty="0" err="1" smtClean="0"/>
              <a:t>holonym</a:t>
            </a:r>
            <a:r>
              <a:rPr lang="en-US" dirty="0" smtClean="0"/>
              <a:t> of wheel</a:t>
            </a:r>
          </a:p>
          <a:p>
            <a:r>
              <a:rPr lang="en-US" dirty="0" err="1" smtClean="0"/>
              <a:t>meronym</a:t>
            </a:r>
            <a:r>
              <a:rPr lang="en-US" dirty="0" smtClean="0"/>
              <a:t> – part of</a:t>
            </a:r>
          </a:p>
          <a:p>
            <a:pPr lvl="1"/>
            <a:r>
              <a:rPr lang="en-US" dirty="0" smtClean="0"/>
              <a:t>wheel is a </a:t>
            </a:r>
            <a:r>
              <a:rPr lang="en-US" dirty="0" err="1" smtClean="0"/>
              <a:t>meronym</a:t>
            </a:r>
            <a:r>
              <a:rPr lang="en-US" dirty="0" smtClean="0"/>
              <a:t> of car</a:t>
            </a:r>
          </a:p>
          <a:p>
            <a:r>
              <a:rPr lang="en-US" dirty="0" err="1" smtClean="0"/>
              <a:t>troponym</a:t>
            </a:r>
            <a:r>
              <a:rPr lang="en-US" dirty="0" smtClean="0"/>
              <a:t> – for verbs, a more specific way of doing an action</a:t>
            </a:r>
          </a:p>
          <a:p>
            <a:pPr lvl="1"/>
            <a:r>
              <a:rPr lang="en-US" dirty="0" smtClean="0"/>
              <a:t>run is a </a:t>
            </a:r>
            <a:r>
              <a:rPr lang="en-US" dirty="0" err="1" smtClean="0"/>
              <a:t>troponym</a:t>
            </a:r>
            <a:r>
              <a:rPr lang="en-US" dirty="0" smtClean="0"/>
              <a:t> of move</a:t>
            </a:r>
          </a:p>
          <a:p>
            <a:pPr lvl="1"/>
            <a:r>
              <a:rPr lang="en-US" dirty="0" smtClean="0"/>
              <a:t>dice is a </a:t>
            </a:r>
            <a:r>
              <a:rPr lang="en-US" dirty="0" err="1" smtClean="0"/>
              <a:t>troponym</a:t>
            </a:r>
            <a:r>
              <a:rPr lang="en-US" dirty="0" smtClean="0"/>
              <a:t> of cut</a:t>
            </a:r>
          </a:p>
          <a:p>
            <a:r>
              <a:rPr lang="en-US" dirty="0" smtClean="0"/>
              <a:t>entailment – for verbs, one activity leads to the next</a:t>
            </a:r>
          </a:p>
          <a:p>
            <a:r>
              <a:rPr lang="en-US" dirty="0" smtClean="0"/>
              <a:t>(and a few others)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4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787" y="1702405"/>
            <a:ext cx="5155595" cy="515559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35524" y="2177143"/>
            <a:ext cx="273052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Graph, where nodes are words and edges are relationships</a:t>
            </a:r>
          </a:p>
          <a:p>
            <a:endParaRPr lang="en-US" sz="2400" dirty="0" smtClean="0">
              <a:solidFill>
                <a:srgbClr val="0000FF"/>
              </a:solidFill>
            </a:endParaRPr>
          </a:p>
          <a:p>
            <a:r>
              <a:rPr lang="en-US" sz="2400" dirty="0" smtClean="0">
                <a:solidFill>
                  <a:srgbClr val="0000FF"/>
                </a:solidFill>
              </a:rPr>
              <a:t>There is some hierarchical information, for example with </a:t>
            </a:r>
          </a:p>
          <a:p>
            <a:r>
              <a:rPr lang="en-US" sz="2400" dirty="0" err="1" smtClean="0">
                <a:solidFill>
                  <a:srgbClr val="0000FF"/>
                </a:solidFill>
              </a:rPr>
              <a:t>hyp-er/o-nomy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90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dog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905" y="1789188"/>
            <a:ext cx="8588936" cy="406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28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00FF"/>
                </a:solidFill>
              </a:rPr>
              <a:t>dog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7088" y="1615621"/>
            <a:ext cx="8690678" cy="158961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28" y="3541485"/>
            <a:ext cx="7572882" cy="2949902"/>
          </a:xfrm>
          <a:prstGeom prst="rect">
            <a:avLst/>
          </a:prstGeom>
        </p:spPr>
      </p:pic>
      <p:cxnSp>
        <p:nvCxnSpPr>
          <p:cNvPr id="7" name="Straight Connector 6"/>
          <p:cNvCxnSpPr/>
          <p:nvPr/>
        </p:nvCxnSpPr>
        <p:spPr>
          <a:xfrm>
            <a:off x="227088" y="3350381"/>
            <a:ext cx="8690678" cy="12095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5903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similarity: </a:t>
            </a:r>
            <a:r>
              <a:rPr lang="en-US" dirty="0" smtClean="0">
                <a:solidFill>
                  <a:srgbClr val="FF0000"/>
                </a:solidFill>
              </a:rPr>
              <a:t>Exercise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How could you calculate word similarity if your only resource was:</a:t>
            </a:r>
          </a:p>
          <a:p>
            <a:pPr marL="880110" lvl="1" indent="-514350">
              <a:buAutoNum type="arabicPeriod"/>
            </a:pPr>
            <a:r>
              <a:rPr lang="en-US" dirty="0" smtClean="0"/>
              <a:t>the words themselves</a:t>
            </a:r>
          </a:p>
          <a:p>
            <a:pPr marL="880110" lvl="1" indent="-514350">
              <a:buAutoNum type="arabicPeriod"/>
            </a:pP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err="1" smtClean="0"/>
              <a:t>WordNet</a:t>
            </a:r>
            <a:endParaRPr lang="en-US" dirty="0" smtClean="0"/>
          </a:p>
          <a:p>
            <a:pPr marL="880110" lvl="1" indent="-514350">
              <a:buAutoNum type="arabicPeriod"/>
            </a:pP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smtClean="0"/>
              <a:t>a dictionary</a:t>
            </a:r>
          </a:p>
          <a:p>
            <a:pPr marL="880110" lvl="1" indent="-514350">
              <a:buAutoNum type="arabicPeriod"/>
            </a:pPr>
            <a:endParaRPr lang="en-US" dirty="0" smtClean="0"/>
          </a:p>
          <a:p>
            <a:pPr marL="880110" lvl="1" indent="-514350">
              <a:buAutoNum type="arabicPeriod"/>
            </a:pPr>
            <a:r>
              <a:rPr lang="en-US" dirty="0" smtClean="0"/>
              <a:t>a corpus</a:t>
            </a:r>
          </a:p>
          <a:p>
            <a:pPr marL="880110" lvl="1" indent="-514350">
              <a:buAutoNum type="arabicPeriod"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9460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Bag of words representation</a:t>
            </a:r>
            <a:endParaRPr lang="en-US" dirty="0"/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2870733" y="4184656"/>
            <a:ext cx="3581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dirty="0">
                <a:latin typeface="Verdana" pitchFamily="34" charset="0"/>
              </a:rPr>
              <a:t>(4, 1, 1, 0, 0, 1, 0, 0, …)</a:t>
            </a:r>
          </a:p>
        </p:txBody>
      </p:sp>
      <p:sp>
        <p:nvSpPr>
          <p:cNvPr id="8" name="Text Box 16"/>
          <p:cNvSpPr txBox="1">
            <a:spLocks noChangeArrowheads="1"/>
          </p:cNvSpPr>
          <p:nvPr/>
        </p:nvSpPr>
        <p:spPr bwMode="auto">
          <a:xfrm rot="17992015">
            <a:off x="21015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obama</a:t>
            </a:r>
            <a:endParaRPr lang="en-US" dirty="0"/>
          </a:p>
        </p:txBody>
      </p:sp>
      <p:sp>
        <p:nvSpPr>
          <p:cNvPr id="9" name="Text Box 17"/>
          <p:cNvSpPr txBox="1">
            <a:spLocks noChangeArrowheads="1"/>
          </p:cNvSpPr>
          <p:nvPr/>
        </p:nvSpPr>
        <p:spPr bwMode="auto">
          <a:xfrm rot="17992015">
            <a:off x="24063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said</a:t>
            </a:r>
          </a:p>
        </p:txBody>
      </p:sp>
      <p:sp>
        <p:nvSpPr>
          <p:cNvPr id="10" name="Text Box 18"/>
          <p:cNvSpPr txBox="1">
            <a:spLocks noChangeArrowheads="1"/>
          </p:cNvSpPr>
          <p:nvPr/>
        </p:nvSpPr>
        <p:spPr bwMode="auto">
          <a:xfrm rot="17992015">
            <a:off x="27873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dirty="0" err="1" smtClean="0"/>
              <a:t>california</a:t>
            </a:r>
            <a:endParaRPr lang="en-US" dirty="0"/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 rot="17992015">
            <a:off x="30921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across</a:t>
            </a: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 rot="17992015">
            <a:off x="33969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tv</a:t>
            </a:r>
          </a:p>
        </p:txBody>
      </p:sp>
      <p:sp>
        <p:nvSpPr>
          <p:cNvPr id="13" name="Text Box 21"/>
          <p:cNvSpPr txBox="1">
            <a:spLocks noChangeArrowheads="1"/>
          </p:cNvSpPr>
          <p:nvPr/>
        </p:nvSpPr>
        <p:spPr bwMode="auto">
          <a:xfrm rot="17992015">
            <a:off x="37017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wrong</a:t>
            </a:r>
          </a:p>
        </p:txBody>
      </p:sp>
      <p:sp>
        <p:nvSpPr>
          <p:cNvPr id="14" name="Text Box 22"/>
          <p:cNvSpPr txBox="1">
            <a:spLocks noChangeArrowheads="1"/>
          </p:cNvSpPr>
          <p:nvPr/>
        </p:nvSpPr>
        <p:spPr bwMode="auto">
          <a:xfrm rot="17992015">
            <a:off x="4082790" y="5106199"/>
            <a:ext cx="1752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capital</a:t>
            </a:r>
          </a:p>
        </p:txBody>
      </p:sp>
      <p:sp>
        <p:nvSpPr>
          <p:cNvPr id="15" name="Text Box 23"/>
          <p:cNvSpPr txBox="1">
            <a:spLocks noChangeArrowheads="1"/>
          </p:cNvSpPr>
          <p:nvPr/>
        </p:nvSpPr>
        <p:spPr bwMode="auto">
          <a:xfrm rot="17992015">
            <a:off x="1811077" y="5106200"/>
            <a:ext cx="17526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/>
              <a:t>banana</a:t>
            </a:r>
          </a:p>
        </p:txBody>
      </p:sp>
      <p:sp>
        <p:nvSpPr>
          <p:cNvPr id="16" name="Text Box 24"/>
          <p:cNvSpPr txBox="1">
            <a:spLocks noChangeArrowheads="1"/>
          </p:cNvSpPr>
          <p:nvPr/>
        </p:nvSpPr>
        <p:spPr bwMode="auto">
          <a:xfrm>
            <a:off x="2704835" y="2631284"/>
            <a:ext cx="3200400" cy="9255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solidFill>
                  <a:srgbClr val="FF6600"/>
                </a:solidFill>
              </a:rPr>
              <a:t>Obama </a:t>
            </a:r>
            <a:r>
              <a:rPr lang="en-US" dirty="0">
                <a:solidFill>
                  <a:srgbClr val="FF6600"/>
                </a:solidFill>
              </a:rPr>
              <a:t>said banana repeatedly last week on </a:t>
            </a:r>
            <a:r>
              <a:rPr lang="en-US" dirty="0" err="1">
                <a:solidFill>
                  <a:srgbClr val="FF6600"/>
                </a:solidFill>
              </a:rPr>
              <a:t>tv</a:t>
            </a:r>
            <a:r>
              <a:rPr lang="en-US" dirty="0">
                <a:solidFill>
                  <a:srgbClr val="FF6600"/>
                </a:solidFill>
              </a:rPr>
              <a:t>, “banana, banana, banana”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778298" y="5851754"/>
            <a:ext cx="46141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Frequency of word occurrence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29810" y="1802190"/>
            <a:ext cx="71626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For now, let’s ignore word order: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/>
              <a:t>Character-based</a:t>
            </a:r>
          </a:p>
          <a:p>
            <a:pPr lvl="2"/>
            <a:r>
              <a:rPr lang="en-US" dirty="0" smtClean="0"/>
              <a:t>turned vs. </a:t>
            </a:r>
            <a:r>
              <a:rPr lang="en-US" dirty="0" err="1" smtClean="0"/>
              <a:t>truned</a:t>
            </a:r>
            <a:endParaRPr lang="en-US" dirty="0" smtClean="0"/>
          </a:p>
          <a:p>
            <a:pPr lvl="2"/>
            <a:r>
              <a:rPr lang="en-US" dirty="0" smtClean="0"/>
              <a:t>cognates (night, </a:t>
            </a:r>
            <a:r>
              <a:rPr lang="en-US" dirty="0" err="1" smtClean="0"/>
              <a:t>nacht</a:t>
            </a:r>
            <a:r>
              <a:rPr lang="en-US" dirty="0" smtClean="0"/>
              <a:t>, </a:t>
            </a:r>
            <a:r>
              <a:rPr lang="en-US" dirty="0" err="1" smtClean="0"/>
              <a:t>nicht</a:t>
            </a:r>
            <a:r>
              <a:rPr lang="en-US" dirty="0" smtClean="0"/>
              <a:t>, </a:t>
            </a:r>
            <a:r>
              <a:rPr lang="en-US" dirty="0" err="1" smtClean="0"/>
              <a:t>natt</a:t>
            </a:r>
            <a:r>
              <a:rPr lang="en-US" dirty="0" smtClean="0"/>
              <a:t>, </a:t>
            </a:r>
            <a:r>
              <a:rPr lang="en-US" dirty="0" err="1" smtClean="0"/>
              <a:t>nat</a:t>
            </a:r>
            <a:r>
              <a:rPr lang="en-US" dirty="0" smtClean="0"/>
              <a:t>, </a:t>
            </a:r>
            <a:r>
              <a:rPr lang="en-US" dirty="0" err="1" smtClean="0"/>
              <a:t>noc</a:t>
            </a:r>
            <a:r>
              <a:rPr lang="en-US" dirty="0" smtClean="0"/>
              <a:t>, </a:t>
            </a:r>
            <a:r>
              <a:rPr lang="en-US" dirty="0" err="1" smtClean="0"/>
              <a:t>noch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Semantic web-based (e.g. </a:t>
            </a:r>
            <a:r>
              <a:rPr lang="en-US" dirty="0" err="1" smtClean="0"/>
              <a:t>WordNet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09632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Character-based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turned</a:t>
            </a:r>
            <a:r>
              <a:rPr lang="en-US" sz="4800" dirty="0" smtClean="0"/>
              <a:t>, </a:t>
            </a:r>
            <a:r>
              <a:rPr lang="en-US" sz="4800" i="1" dirty="0" err="1" smtClean="0">
                <a:solidFill>
                  <a:srgbClr val="0000FF"/>
                </a:solidFill>
              </a:rPr>
              <a:t>truned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75504" y="3737429"/>
            <a:ext cx="6898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might we do this using only the words (i.e. no outside resources?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119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Edit distance (</a:t>
            </a:r>
            <a:r>
              <a:rPr lang="en-US" dirty="0" err="1" smtClean="0"/>
              <a:t>Levenshtein</a:t>
            </a:r>
            <a:r>
              <a:rPr lang="en-US" dirty="0" smtClean="0"/>
              <a:t> distance)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995990"/>
          </a:xfrm>
        </p:spPr>
        <p:txBody>
          <a:bodyPr/>
          <a:lstStyle/>
          <a:p>
            <a:r>
              <a:rPr lang="en-US" dirty="0" smtClean="0"/>
              <a:t>The edit distance between w</a:t>
            </a:r>
            <a:r>
              <a:rPr lang="en-US" baseline="-25000" dirty="0" smtClean="0"/>
              <a:t>1</a:t>
            </a:r>
            <a:r>
              <a:rPr lang="en-US" dirty="0" smtClean="0"/>
              <a:t> and w</a:t>
            </a:r>
            <a:r>
              <a:rPr lang="en-US" baseline="-25000" dirty="0" smtClean="0"/>
              <a:t>2</a:t>
            </a:r>
            <a:r>
              <a:rPr lang="en-US" dirty="0" smtClean="0"/>
              <a:t> is the minimum number of operations to transform w</a:t>
            </a:r>
            <a:r>
              <a:rPr lang="en-US" baseline="-25000" dirty="0" smtClean="0"/>
              <a:t>1</a:t>
            </a:r>
            <a:r>
              <a:rPr lang="en-US" dirty="0" smtClean="0"/>
              <a:t> into w</a:t>
            </a:r>
            <a:r>
              <a:rPr lang="en-US" baseline="-25000" dirty="0" smtClean="0"/>
              <a:t>2</a:t>
            </a:r>
            <a:endParaRPr lang="en-US" dirty="0" smtClean="0"/>
          </a:p>
          <a:p>
            <a:r>
              <a:rPr lang="en-US" dirty="0" smtClean="0"/>
              <a:t>Operations:</a:t>
            </a:r>
          </a:p>
          <a:p>
            <a:pPr lvl="1"/>
            <a:r>
              <a:rPr lang="en-US" dirty="0" smtClean="0"/>
              <a:t>insertion</a:t>
            </a:r>
          </a:p>
          <a:p>
            <a:pPr lvl="1"/>
            <a:r>
              <a:rPr lang="en-US" dirty="0" smtClean="0"/>
              <a:t>deletion</a:t>
            </a:r>
          </a:p>
          <a:p>
            <a:pPr lvl="1"/>
            <a:r>
              <a:rPr lang="en-US" dirty="0" smtClean="0"/>
              <a:t>substitution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4596190"/>
            <a:ext cx="622116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solidFill>
                  <a:srgbClr val="FF0000"/>
                </a:solidFill>
              </a:rPr>
              <a:t>EDIT(turned</a:t>
            </a:r>
            <a:r>
              <a:rPr lang="en-US" sz="2800" dirty="0" smtClean="0">
                <a:solidFill>
                  <a:srgbClr val="FF0000"/>
                </a:solidFill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</a:rPr>
              <a:t>truned</a:t>
            </a:r>
            <a:r>
              <a:rPr lang="en-US" sz="2800" dirty="0" smtClean="0">
                <a:solidFill>
                  <a:srgbClr val="FF0000"/>
                </a:solidFill>
              </a:rPr>
              <a:t>) = 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?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EDIT(computer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, commuter) = ?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EDIT(banana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, apple) = ?</a:t>
            </a:r>
          </a:p>
          <a:p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EDIT(wombat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, </a:t>
            </a:r>
            <a:r>
              <a:rPr lang="en-US" sz="2800" dirty="0" err="1" smtClean="0">
                <a:solidFill>
                  <a:srgbClr val="FF0000"/>
                </a:solidFill>
                <a:latin typeface="Arial"/>
                <a:cs typeface="Arial"/>
              </a:rPr>
              <a:t>worcester</a:t>
            </a:r>
            <a:r>
              <a:rPr lang="en-US" sz="2800" dirty="0" smtClean="0">
                <a:solidFill>
                  <a:srgbClr val="FF0000"/>
                </a:solidFill>
                <a:latin typeface="Arial"/>
                <a:cs typeface="Arial"/>
              </a:rPr>
              <a:t>) = ?</a:t>
            </a:r>
            <a:endParaRPr lang="en-US" sz="28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783323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Edit distance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3200" dirty="0" err="1" smtClean="0">
                <a:solidFill>
                  <a:srgbClr val="0000FF"/>
                </a:solidFill>
              </a:rPr>
              <a:t>EDIT(turned</a:t>
            </a:r>
            <a:r>
              <a:rPr lang="en-US" sz="3200" dirty="0" smtClean="0">
                <a:solidFill>
                  <a:srgbClr val="0000FF"/>
                </a:solidFill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</a:rPr>
              <a:t>truned</a:t>
            </a:r>
            <a:r>
              <a:rPr lang="en-US" sz="3200" dirty="0" smtClean="0">
                <a:solidFill>
                  <a:srgbClr val="0000FF"/>
                </a:solidFill>
              </a:rPr>
              <a:t>) = 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2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delete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insert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u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US" sz="3200" dirty="0" err="1" smtClean="0">
                <a:solidFill>
                  <a:srgbClr val="0000FF"/>
                </a:solidFill>
                <a:latin typeface="Arial"/>
                <a:cs typeface="Arial"/>
              </a:rPr>
              <a:t>EDIT(computer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, commuter) = 1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m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US" sz="3200" dirty="0" err="1" smtClean="0">
                <a:solidFill>
                  <a:srgbClr val="0000FF"/>
                </a:solidFill>
                <a:latin typeface="Arial"/>
                <a:cs typeface="Arial"/>
              </a:rPr>
              <a:t>EDIT(banana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, apple) = 5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delete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b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a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p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n</a:t>
            </a:r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l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pPr lvl="1"/>
            <a:r>
              <a:rPr lang="en-US" dirty="0" smtClean="0">
                <a:solidFill>
                  <a:srgbClr val="0000FF"/>
                </a:solidFill>
                <a:latin typeface="Arial"/>
                <a:cs typeface="Arial"/>
              </a:rPr>
              <a:t>replace a with </a:t>
            </a:r>
            <a:r>
              <a:rPr lang="en-US" dirty="0" err="1" smtClean="0">
                <a:solidFill>
                  <a:srgbClr val="0000FF"/>
                </a:solidFill>
                <a:latin typeface="Arial"/>
                <a:cs typeface="Arial"/>
              </a:rPr>
              <a:t>e</a:t>
            </a:r>
            <a:endParaRPr lang="en-US" dirty="0" smtClean="0">
              <a:solidFill>
                <a:srgbClr val="0000FF"/>
              </a:solidFill>
              <a:latin typeface="Arial"/>
              <a:cs typeface="Arial"/>
            </a:endParaRPr>
          </a:p>
          <a:p>
            <a:r>
              <a:rPr lang="en-US" sz="3200" dirty="0" err="1" smtClean="0">
                <a:solidFill>
                  <a:srgbClr val="0000FF"/>
                </a:solidFill>
                <a:latin typeface="Arial"/>
                <a:cs typeface="Arial"/>
              </a:rPr>
              <a:t>EDIT(wombat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, </a:t>
            </a:r>
            <a:r>
              <a:rPr lang="en-US" sz="3200" dirty="0" err="1" smtClean="0">
                <a:solidFill>
                  <a:srgbClr val="0000FF"/>
                </a:solidFill>
                <a:latin typeface="Arial"/>
                <a:cs typeface="Arial"/>
              </a:rPr>
              <a:t>worcester</a:t>
            </a:r>
            <a:r>
              <a:rPr lang="en-US" sz="3200" dirty="0" smtClean="0">
                <a:solidFill>
                  <a:srgbClr val="0000FF"/>
                </a:solidFill>
                <a:latin typeface="Arial"/>
                <a:cs typeface="Arial"/>
              </a:rPr>
              <a:t>) = 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2005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Better edit distance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Are all operations equally likely?</a:t>
            </a:r>
          </a:p>
          <a:p>
            <a:pPr lvl="1"/>
            <a:r>
              <a:rPr lang="en-US" dirty="0" smtClean="0"/>
              <a:t>No</a:t>
            </a:r>
          </a:p>
          <a:p>
            <a:r>
              <a:rPr lang="en-US" dirty="0" smtClean="0"/>
              <a:t>Improvement, give different weights to different operations</a:t>
            </a:r>
          </a:p>
          <a:p>
            <a:pPr lvl="1"/>
            <a:r>
              <a:rPr lang="en-US" dirty="0" smtClean="0"/>
              <a:t>replacing a for </a:t>
            </a:r>
            <a:r>
              <a:rPr lang="en-US" dirty="0" err="1" smtClean="0"/>
              <a:t>e</a:t>
            </a:r>
            <a:r>
              <a:rPr lang="en-US" dirty="0" smtClean="0"/>
              <a:t> is more likely than </a:t>
            </a:r>
            <a:r>
              <a:rPr lang="en-US" dirty="0" err="1" smtClean="0"/>
              <a:t>z</a:t>
            </a:r>
            <a:r>
              <a:rPr lang="en-US" dirty="0" smtClean="0"/>
              <a:t> for </a:t>
            </a:r>
            <a:r>
              <a:rPr lang="en-US" dirty="0" err="1" smtClean="0"/>
              <a:t>y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Ideas for weightings?</a:t>
            </a:r>
          </a:p>
          <a:p>
            <a:pPr lvl="1"/>
            <a:r>
              <a:rPr lang="en-US" dirty="0" smtClean="0"/>
              <a:t>Learn from actual data (known typos, known similar words)</a:t>
            </a:r>
          </a:p>
          <a:p>
            <a:pPr lvl="1"/>
            <a:r>
              <a:rPr lang="en-US" dirty="0" smtClean="0"/>
              <a:t>Intuitions: phonetics</a:t>
            </a:r>
          </a:p>
          <a:p>
            <a:pPr lvl="1"/>
            <a:r>
              <a:rPr lang="en-US" dirty="0" smtClean="0"/>
              <a:t>Intuitions: keyboard configuration</a:t>
            </a:r>
          </a:p>
        </p:txBody>
      </p:sp>
    </p:spTree>
    <p:extLst>
      <p:ext uri="{BB962C8B-B14F-4D97-AF65-F5344CB8AC3E}">
        <p14:creationId xmlns:p14="http://schemas.microsoft.com/office/powerpoint/2010/main" val="19757711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turned</a:t>
            </a:r>
            <a:r>
              <a:rPr lang="en-US" sz="4800" dirty="0" smtClean="0"/>
              <a:t>, </a:t>
            </a:r>
            <a:r>
              <a:rPr lang="en-US" sz="4800" i="1" dirty="0" err="1" smtClean="0">
                <a:solidFill>
                  <a:srgbClr val="0000FF"/>
                </a:solidFill>
              </a:rPr>
              <a:t>truned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648" y="4193473"/>
            <a:ext cx="79628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Any way to leverage our vector-based similarity approaches from last time?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6149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turned</a:t>
            </a:r>
            <a:r>
              <a:rPr lang="en-US" sz="4800" dirty="0" smtClean="0"/>
              <a:t>, </a:t>
            </a:r>
            <a:r>
              <a:rPr lang="en-US" sz="4800" i="1" dirty="0" err="1" smtClean="0">
                <a:solidFill>
                  <a:srgbClr val="0000FF"/>
                </a:solidFill>
              </a:rPr>
              <a:t>truned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8" y="2881374"/>
            <a:ext cx="874433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Generate a feature vector based on the characters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(or could also use the set based measures at the character level)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22571" y="5213048"/>
            <a:ext cx="192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problems?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1824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restful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fluster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a:	0</a:t>
            </a:r>
          </a:p>
          <a:p>
            <a:r>
              <a:rPr lang="en-US" sz="2000" dirty="0" err="1" smtClean="0"/>
              <a:t>b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c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d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e</a:t>
            </a:r>
            <a:r>
              <a:rPr lang="en-US" sz="2000" dirty="0" smtClean="0"/>
              <a:t>:	1</a:t>
            </a:r>
          </a:p>
          <a:p>
            <a:r>
              <a:rPr lang="en-US" sz="2000" dirty="0" err="1" smtClean="0"/>
              <a:t>f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g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8" y="2881374"/>
            <a:ext cx="874433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Character level loses a lot of information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22571" y="5213048"/>
            <a:ext cx="1923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ideas?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5696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Vector character-based word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01483" y="1947333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restful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fluster</a:t>
            </a:r>
            <a:r>
              <a:rPr lang="en-US" sz="4800" dirty="0" smtClean="0"/>
              <a:t>) = </a:t>
            </a:r>
            <a:r>
              <a:rPr lang="en-US" sz="4800" dirty="0" smtClean="0">
                <a:latin typeface="Arial"/>
                <a:cs typeface="Arial"/>
              </a:rPr>
              <a:t>?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01219" y="3652763"/>
            <a:ext cx="888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aa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ab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ac:	0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err="1" smtClean="0"/>
              <a:t>es</a:t>
            </a:r>
            <a:r>
              <a:rPr lang="en-US" sz="2000" dirty="0" smtClean="0"/>
              <a:t>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fu: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re:	1</a:t>
            </a:r>
          </a:p>
          <a:p>
            <a:r>
              <a:rPr lang="en-US" sz="2000" dirty="0" smtClean="0"/>
              <a:t>…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5020898" y="3652763"/>
            <a:ext cx="88883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 smtClean="0"/>
              <a:t>aa</a:t>
            </a:r>
            <a:r>
              <a:rPr lang="en-US" sz="2000" dirty="0" smtClean="0"/>
              <a:t>:	0</a:t>
            </a:r>
          </a:p>
          <a:p>
            <a:r>
              <a:rPr lang="en-US" sz="2000" dirty="0" err="1" smtClean="0"/>
              <a:t>ab</a:t>
            </a:r>
            <a:r>
              <a:rPr lang="en-US" sz="2000" dirty="0" smtClean="0"/>
              <a:t>:	0</a:t>
            </a:r>
          </a:p>
          <a:p>
            <a:r>
              <a:rPr lang="en-US" sz="2000" dirty="0" smtClean="0"/>
              <a:t>ac:	0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err="1" smtClean="0"/>
              <a:t>er</a:t>
            </a:r>
            <a:r>
              <a:rPr lang="en-US" sz="2000" dirty="0" smtClean="0"/>
              <a:t>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smtClean="0"/>
              <a:t>fl:	1</a:t>
            </a:r>
          </a:p>
          <a:p>
            <a:r>
              <a:rPr lang="en-US" sz="2000" dirty="0" smtClean="0"/>
              <a:t>…</a:t>
            </a:r>
          </a:p>
          <a:p>
            <a:r>
              <a:rPr lang="en-US" sz="2000" dirty="0" err="1" smtClean="0"/>
              <a:t>lu</a:t>
            </a:r>
            <a:r>
              <a:rPr lang="en-US" sz="2000" dirty="0" smtClean="0"/>
              <a:t>:	1</a:t>
            </a:r>
          </a:p>
          <a:p>
            <a:r>
              <a:rPr lang="en-US" sz="2000" dirty="0" smtClean="0"/>
              <a:t>…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2175356" y="2804308"/>
            <a:ext cx="874433" cy="82247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endCxn id="7" idx="0"/>
          </p:cNvCxnSpPr>
          <p:nvPr/>
        </p:nvCxnSpPr>
        <p:spPr>
          <a:xfrm rot="16200000" flipH="1">
            <a:off x="4693927" y="2881374"/>
            <a:ext cx="874434" cy="668344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50619" y="3006432"/>
            <a:ext cx="30933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Use character bigrams or even trigrams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339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Semantic web-based (e.g. </a:t>
            </a:r>
            <a:r>
              <a:rPr lang="en-US" dirty="0" err="1" smtClean="0">
                <a:solidFill>
                  <a:srgbClr val="0000FF"/>
                </a:solidFill>
              </a:rPr>
              <a:t>WordNet</a:t>
            </a:r>
            <a:r>
              <a:rPr lang="en-US" dirty="0" smtClean="0">
                <a:solidFill>
                  <a:srgbClr val="0000FF"/>
                </a:solidFill>
              </a:rPr>
              <a:t>)</a:t>
            </a:r>
          </a:p>
          <a:p>
            <a:pPr lvl="1"/>
            <a:r>
              <a:rPr lang="en-US" dirty="0" smtClean="0"/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577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Vector based word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858762" y="2104571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4</a:t>
            </a:r>
            <a:r>
              <a:rPr lang="en-US" dirty="0" smtClean="0"/>
              <a:t>: and			1</a:t>
            </a:r>
          </a:p>
          <a:p>
            <a:r>
              <a:rPr lang="en-US" dirty="0" smtClean="0"/>
              <a:t>a</a:t>
            </a:r>
            <a:r>
              <a:rPr lang="en-US" baseline="-25000" dirty="0" smtClean="0"/>
              <a:t>5</a:t>
            </a:r>
            <a:r>
              <a:rPr lang="en-US" dirty="0" smtClean="0"/>
              <a:t>: courthouse		0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58762" y="4644570"/>
            <a:ext cx="2476524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: When	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2</a:t>
            </a:r>
            <a:r>
              <a:rPr lang="en-US" dirty="0" smtClean="0"/>
              <a:t>: the			2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3</a:t>
            </a:r>
            <a:r>
              <a:rPr lang="en-US" dirty="0" smtClean="0"/>
              <a:t>: defendant		1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4</a:t>
            </a:r>
            <a:r>
              <a:rPr lang="en-US" dirty="0" smtClean="0"/>
              <a:t>: and			0</a:t>
            </a:r>
          </a:p>
          <a:p>
            <a:r>
              <a:rPr lang="en-US" dirty="0" smtClean="0"/>
              <a:t>b</a:t>
            </a:r>
            <a:r>
              <a:rPr lang="en-US" baseline="-25000" dirty="0" smtClean="0"/>
              <a:t>5</a:t>
            </a:r>
            <a:r>
              <a:rPr lang="en-US" dirty="0" smtClean="0"/>
              <a:t>: courthouse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47524" y="1669143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7029" y="4182905"/>
            <a:ext cx="4112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B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378476" y="4644570"/>
            <a:ext cx="382209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do we calculate the similarity based on these vectors?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78476" y="2636762"/>
            <a:ext cx="352004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Multi-dimensional vectors, one dimension per word in our vocabulary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4" name="Straight Arrow Connector 13"/>
          <p:cNvCxnSpPr>
            <a:stCxn id="9" idx="1"/>
          </p:cNvCxnSpPr>
          <p:nvPr/>
        </p:nvCxnSpPr>
        <p:spPr>
          <a:xfrm flipH="1">
            <a:off x="3011714" y="3236926"/>
            <a:ext cx="1366762" cy="1782597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1"/>
          </p:cNvCxnSpPr>
          <p:nvPr/>
        </p:nvCxnSpPr>
        <p:spPr>
          <a:xfrm flipH="1" flipV="1">
            <a:off x="3011714" y="2818194"/>
            <a:ext cx="1366762" cy="418732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33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2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4" name="TextBox 33"/>
          <p:cNvSpPr txBox="1"/>
          <p:nvPr/>
        </p:nvSpPr>
        <p:spPr>
          <a:xfrm>
            <a:off x="208568" y="5551714"/>
            <a:ext cx="83790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To utilize </a:t>
            </a:r>
            <a:r>
              <a:rPr lang="en-US" sz="2400" dirty="0" err="1" smtClean="0">
                <a:solidFill>
                  <a:srgbClr val="0000FF"/>
                </a:solidFill>
              </a:rPr>
              <a:t>WordNet</a:t>
            </a:r>
            <a:r>
              <a:rPr lang="en-US" sz="2400" dirty="0" smtClean="0">
                <a:solidFill>
                  <a:srgbClr val="0000FF"/>
                </a:solidFill>
              </a:rPr>
              <a:t>, we often want to think about some graph-based measure.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63194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827399" y="4863934"/>
            <a:ext cx="431660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Rank the following based on similarity: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wolf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dog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wolf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amphibian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terrier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wolf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FF0000"/>
                </a:solidFill>
              </a:rPr>
              <a:t>	</a:t>
            </a:r>
            <a:r>
              <a:rPr lang="en-US" sz="2000" dirty="0" err="1" smtClean="0">
                <a:solidFill>
                  <a:srgbClr val="FF0000"/>
                </a:solidFill>
              </a:rPr>
              <a:t>SIM(</a:t>
            </a:r>
            <a:r>
              <a:rPr lang="en-US" sz="2000" i="1" dirty="0" err="1" smtClean="0">
                <a:solidFill>
                  <a:srgbClr val="FF0000"/>
                </a:solidFill>
              </a:rPr>
              <a:t>dachshund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i="1" dirty="0" smtClean="0">
                <a:solidFill>
                  <a:srgbClr val="FF0000"/>
                </a:solidFill>
              </a:rPr>
              <a:t>terrier</a:t>
            </a:r>
            <a:r>
              <a:rPr lang="en-US" sz="2000" dirty="0" smtClean="0">
                <a:solidFill>
                  <a:srgbClr val="FF0000"/>
                </a:solidFill>
              </a:rPr>
              <a:t>)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78068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977418" y="3511406"/>
            <a:ext cx="4316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dachshund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dog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amphibian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2728" y="5450398"/>
            <a:ext cx="723098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information/heuristics did you use to rank these?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9760519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762000" y="122238"/>
            <a:ext cx="7543800" cy="1020762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WordNet-like Hierarchy </a:t>
            </a:r>
          </a:p>
        </p:txBody>
      </p:sp>
      <p:grpSp>
        <p:nvGrpSpPr>
          <p:cNvPr id="2" name="Group 32"/>
          <p:cNvGrpSpPr/>
          <p:nvPr/>
        </p:nvGrpSpPr>
        <p:grpSpPr>
          <a:xfrm>
            <a:off x="203805" y="1606549"/>
            <a:ext cx="6127751" cy="3297238"/>
            <a:chOff x="2099468" y="1793081"/>
            <a:chExt cx="6127751" cy="3297238"/>
          </a:xfrm>
        </p:grpSpPr>
        <p:sp>
          <p:nvSpPr>
            <p:cNvPr id="8194" name="Text Box 2"/>
            <p:cNvSpPr txBox="1">
              <a:spLocks noChangeArrowheads="1"/>
            </p:cNvSpPr>
            <p:nvPr/>
          </p:nvSpPr>
          <p:spPr bwMode="auto">
            <a:xfrm>
              <a:off x="2104231" y="3255168"/>
              <a:ext cx="656247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wolf</a:t>
              </a:r>
            </a:p>
          </p:txBody>
        </p:sp>
        <p:sp>
          <p:nvSpPr>
            <p:cNvPr id="8195" name="Text Box 3"/>
            <p:cNvSpPr txBox="1">
              <a:spLocks noChangeArrowheads="1"/>
            </p:cNvSpPr>
            <p:nvPr/>
          </p:nvSpPr>
          <p:spPr bwMode="auto">
            <a:xfrm>
              <a:off x="4385468" y="3255168"/>
              <a:ext cx="591525" cy="4022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pPr eaLnBrk="0" hangingPunct="0">
                <a:buClr>
                  <a:srgbClr val="CC0000"/>
                </a:buClr>
                <a:buFont typeface="Garamond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US" sz="2000" b="1" dirty="0">
                  <a:solidFill>
                    <a:srgbClr val="FF0000"/>
                  </a:solidFill>
                  <a:latin typeface="Garamond" charset="0"/>
                </a:rPr>
                <a:t>dog</a:t>
              </a:r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2099468" y="1793081"/>
              <a:ext cx="6127751" cy="3297238"/>
              <a:chOff x="1008" y="949"/>
              <a:chExt cx="3860" cy="2077"/>
            </a:xfrm>
          </p:grpSpPr>
          <p:sp>
            <p:nvSpPr>
              <p:cNvPr id="8197" name="Text Box 5"/>
              <p:cNvSpPr txBox="1">
                <a:spLocks noChangeArrowheads="1"/>
              </p:cNvSpPr>
              <p:nvPr/>
            </p:nvSpPr>
            <p:spPr bwMode="auto">
              <a:xfrm>
                <a:off x="1877" y="949"/>
                <a:ext cx="656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dirty="0">
                    <a:solidFill>
                      <a:srgbClr val="000000"/>
                    </a:solidFill>
                    <a:latin typeface="Garamond" charset="0"/>
                  </a:rPr>
                  <a:t>animal</a:t>
                </a:r>
              </a:p>
            </p:txBody>
          </p:sp>
          <p:sp>
            <p:nvSpPr>
              <p:cNvPr id="8198" name="Text Box 6"/>
              <p:cNvSpPr txBox="1">
                <a:spLocks noChangeArrowheads="1"/>
              </p:cNvSpPr>
              <p:nvPr/>
            </p:nvSpPr>
            <p:spPr bwMode="auto">
              <a:xfrm>
                <a:off x="1852" y="1861"/>
                <a:ext cx="5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horse</a:t>
                </a:r>
              </a:p>
            </p:txBody>
          </p:sp>
          <p:sp>
            <p:nvSpPr>
              <p:cNvPr id="8199" name="Text Box 7"/>
              <p:cNvSpPr txBox="1">
                <a:spLocks noChangeArrowheads="1"/>
              </p:cNvSpPr>
              <p:nvPr/>
            </p:nvSpPr>
            <p:spPr bwMode="auto">
              <a:xfrm>
                <a:off x="4015" y="1381"/>
                <a:ext cx="853" cy="447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amphibian</a:t>
                </a:r>
              </a:p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endParaRPr lang="en-US" sz="2000" dirty="0">
                  <a:solidFill>
                    <a:srgbClr val="000000"/>
                  </a:solidFill>
                  <a:latin typeface="Garamond" charset="0"/>
                </a:endParaRPr>
              </a:p>
            </p:txBody>
          </p:sp>
          <p:sp>
            <p:nvSpPr>
              <p:cNvPr id="8200" name="Text Box 8"/>
              <p:cNvSpPr txBox="1">
                <a:spLocks noChangeArrowheads="1"/>
              </p:cNvSpPr>
              <p:nvPr/>
            </p:nvSpPr>
            <p:spPr bwMode="auto">
              <a:xfrm>
                <a:off x="3288" y="1381"/>
                <a:ext cx="63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reptile</a:t>
                </a:r>
              </a:p>
            </p:txBody>
          </p:sp>
          <p:sp>
            <p:nvSpPr>
              <p:cNvPr id="8201" name="Text Box 9"/>
              <p:cNvSpPr txBox="1">
                <a:spLocks noChangeArrowheads="1"/>
              </p:cNvSpPr>
              <p:nvPr/>
            </p:nvSpPr>
            <p:spPr bwMode="auto">
              <a:xfrm>
                <a:off x="2145" y="1381"/>
                <a:ext cx="82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mammal</a:t>
                </a:r>
              </a:p>
            </p:txBody>
          </p:sp>
          <p:sp>
            <p:nvSpPr>
              <p:cNvPr id="8202" name="Text Box 10"/>
              <p:cNvSpPr txBox="1">
                <a:spLocks noChangeArrowheads="1"/>
              </p:cNvSpPr>
              <p:nvPr/>
            </p:nvSpPr>
            <p:spPr bwMode="auto">
              <a:xfrm>
                <a:off x="1008" y="1381"/>
                <a:ext cx="40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fish</a:t>
                </a:r>
              </a:p>
            </p:txBody>
          </p:sp>
          <p:sp>
            <p:nvSpPr>
              <p:cNvPr id="8203" name="Text Box 11"/>
              <p:cNvSpPr txBox="1">
                <a:spLocks noChangeArrowheads="1"/>
              </p:cNvSpPr>
              <p:nvPr/>
            </p:nvSpPr>
            <p:spPr bwMode="auto">
              <a:xfrm>
                <a:off x="2330" y="2773"/>
                <a:ext cx="870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dachshund</a:t>
                </a:r>
              </a:p>
            </p:txBody>
          </p:sp>
          <p:sp>
            <p:nvSpPr>
              <p:cNvPr id="8204" name="Text Box 12"/>
              <p:cNvSpPr txBox="1">
                <a:spLocks noChangeArrowheads="1"/>
              </p:cNvSpPr>
              <p:nvPr/>
            </p:nvSpPr>
            <p:spPr bwMode="auto">
              <a:xfrm>
                <a:off x="2710" y="2341"/>
                <a:ext cx="1081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hunting dog</a:t>
                </a:r>
              </a:p>
            </p:txBody>
          </p:sp>
          <p:sp>
            <p:nvSpPr>
              <p:cNvPr id="8205" name="Text Box 13"/>
              <p:cNvSpPr txBox="1">
                <a:spLocks noChangeArrowheads="1"/>
              </p:cNvSpPr>
              <p:nvPr/>
            </p:nvSpPr>
            <p:spPr bwMode="auto">
              <a:xfrm>
                <a:off x="1936" y="2341"/>
                <a:ext cx="690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stallion</a:t>
                </a:r>
              </a:p>
            </p:txBody>
          </p:sp>
          <p:sp>
            <p:nvSpPr>
              <p:cNvPr id="8206" name="Text Box 14"/>
              <p:cNvSpPr txBox="1">
                <a:spLocks noChangeArrowheads="1"/>
              </p:cNvSpPr>
              <p:nvPr/>
            </p:nvSpPr>
            <p:spPr bwMode="auto">
              <a:xfrm>
                <a:off x="1248" y="2341"/>
                <a:ext cx="533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mare</a:t>
                </a:r>
              </a:p>
            </p:txBody>
          </p:sp>
          <p:sp>
            <p:nvSpPr>
              <p:cNvPr id="8207" name="Text Box 15"/>
              <p:cNvSpPr txBox="1">
                <a:spLocks noChangeArrowheads="1"/>
              </p:cNvSpPr>
              <p:nvPr/>
            </p:nvSpPr>
            <p:spPr bwMode="auto">
              <a:xfrm>
                <a:off x="3018" y="1861"/>
                <a:ext cx="362" cy="251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>
                    <a:solidFill>
                      <a:srgbClr val="000000"/>
                    </a:solidFill>
                    <a:latin typeface="Garamond" charset="0"/>
                  </a:rPr>
                  <a:t>cat</a:t>
                </a:r>
              </a:p>
            </p:txBody>
          </p:sp>
          <p:sp>
            <p:nvSpPr>
              <p:cNvPr id="8208" name="Text Box 16"/>
              <p:cNvSpPr txBox="1">
                <a:spLocks noChangeArrowheads="1"/>
              </p:cNvSpPr>
              <p:nvPr/>
            </p:nvSpPr>
            <p:spPr bwMode="auto">
              <a:xfrm>
                <a:off x="3330" y="2773"/>
                <a:ext cx="534" cy="253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pPr eaLnBrk="0" hangingPunct="0">
                  <a:buFont typeface="Garamond" charset="0"/>
                  <a:buNone/>
                  <a:tabLst>
                    <a:tab pos="0" algn="l"/>
                    <a:tab pos="914400" algn="l"/>
                    <a:tab pos="1828800" algn="l"/>
                    <a:tab pos="2743200" algn="l"/>
                    <a:tab pos="3657600" algn="l"/>
                    <a:tab pos="4572000" algn="l"/>
                    <a:tab pos="5486400" algn="l"/>
                    <a:tab pos="6400800" algn="l"/>
                    <a:tab pos="7315200" algn="l"/>
                    <a:tab pos="8229600" algn="l"/>
                    <a:tab pos="9144000" algn="l"/>
                    <a:tab pos="10058400" algn="l"/>
                  </a:tabLst>
                </a:pPr>
                <a:r>
                  <a:rPr lang="en-US" sz="2000" b="1" dirty="0">
                    <a:solidFill>
                      <a:srgbClr val="FF0000"/>
                    </a:solidFill>
                    <a:latin typeface="Garamond" charset="0"/>
                  </a:rPr>
                  <a:t>terrier</a:t>
                </a:r>
              </a:p>
            </p:txBody>
          </p:sp>
          <p:cxnSp>
            <p:nvCxnSpPr>
              <p:cNvPr id="8209" name="AutoShape 17"/>
              <p:cNvCxnSpPr>
                <a:cxnSpLocks noChangeShapeType="1"/>
                <a:stCxn id="8203" idx="0"/>
                <a:endCxn id="8204" idx="2"/>
              </p:cNvCxnSpPr>
              <p:nvPr/>
            </p:nvCxnSpPr>
            <p:spPr bwMode="auto">
              <a:xfrm rot="5400000" flipH="1" flipV="1">
                <a:off x="2917" y="2440"/>
                <a:ext cx="181" cy="485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0" name="AutoShape 18"/>
              <p:cNvCxnSpPr>
                <a:cxnSpLocks noChangeShapeType="1"/>
                <a:stCxn id="8208" idx="0"/>
                <a:endCxn id="8204" idx="2"/>
              </p:cNvCxnSpPr>
              <p:nvPr/>
            </p:nvCxnSpPr>
            <p:spPr bwMode="auto">
              <a:xfrm rot="16200000" flipV="1">
                <a:off x="3333" y="2509"/>
                <a:ext cx="181" cy="346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1" name="AutoShape 19"/>
              <p:cNvCxnSpPr>
                <a:cxnSpLocks noChangeShapeType="1"/>
                <a:stCxn id="8206" idx="0"/>
                <a:endCxn id="8198" idx="2"/>
              </p:cNvCxnSpPr>
              <p:nvPr/>
            </p:nvCxnSpPr>
            <p:spPr bwMode="auto">
              <a:xfrm flipV="1">
                <a:off x="1514" y="2112"/>
                <a:ext cx="619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2" name="AutoShape 20"/>
              <p:cNvCxnSpPr>
                <a:cxnSpLocks noChangeShapeType="1"/>
                <a:stCxn id="8205" idx="0"/>
                <a:endCxn id="8198" idx="2"/>
              </p:cNvCxnSpPr>
              <p:nvPr/>
            </p:nvCxnSpPr>
            <p:spPr bwMode="auto">
              <a:xfrm flipH="1" flipV="1">
                <a:off x="2133" y="2112"/>
                <a:ext cx="147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3" name="AutoShape 21"/>
              <p:cNvCxnSpPr>
                <a:cxnSpLocks noChangeShapeType="1"/>
                <a:stCxn id="8204" idx="0"/>
              </p:cNvCxnSpPr>
              <p:nvPr/>
            </p:nvCxnSpPr>
            <p:spPr bwMode="auto">
              <a:xfrm flipH="1" flipV="1">
                <a:off x="2715" y="2111"/>
                <a:ext cx="536" cy="230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4" name="AutoShape 22"/>
              <p:cNvCxnSpPr>
                <a:cxnSpLocks noChangeShapeType="1"/>
                <a:endCxn id="8201" idx="2"/>
              </p:cNvCxnSpPr>
              <p:nvPr/>
            </p:nvCxnSpPr>
            <p:spPr bwMode="auto">
              <a:xfrm flipV="1">
                <a:off x="1529" y="1632"/>
                <a:ext cx="102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5" name="AutoShape 23"/>
              <p:cNvCxnSpPr>
                <a:cxnSpLocks noChangeShapeType="1"/>
                <a:stCxn id="8198" idx="0"/>
                <a:endCxn id="8201" idx="2"/>
              </p:cNvCxnSpPr>
              <p:nvPr/>
            </p:nvCxnSpPr>
            <p:spPr bwMode="auto">
              <a:xfrm flipV="1">
                <a:off x="2133" y="1632"/>
                <a:ext cx="42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6" name="AutoShape 24"/>
              <p:cNvCxnSpPr>
                <a:cxnSpLocks noChangeShapeType="1"/>
                <a:endCxn id="8201" idx="2"/>
              </p:cNvCxnSpPr>
              <p:nvPr/>
            </p:nvCxnSpPr>
            <p:spPr bwMode="auto">
              <a:xfrm flipH="1" flipV="1">
                <a:off x="2556" y="1632"/>
                <a:ext cx="158" cy="228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7" name="AutoShape 25"/>
              <p:cNvCxnSpPr>
                <a:cxnSpLocks noChangeShapeType="1"/>
                <a:stCxn id="8207" idx="0"/>
                <a:endCxn id="8201" idx="2"/>
              </p:cNvCxnSpPr>
              <p:nvPr/>
            </p:nvCxnSpPr>
            <p:spPr bwMode="auto">
              <a:xfrm flipH="1" flipV="1">
                <a:off x="2556" y="1632"/>
                <a:ext cx="643" cy="229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8" name="AutoShape 26"/>
              <p:cNvCxnSpPr>
                <a:cxnSpLocks noChangeShapeType="1"/>
                <a:stCxn id="8202" idx="0"/>
                <a:endCxn id="8197" idx="2"/>
              </p:cNvCxnSpPr>
              <p:nvPr/>
            </p:nvCxnSpPr>
            <p:spPr bwMode="auto">
              <a:xfrm flipV="1">
                <a:off x="1208" y="1200"/>
                <a:ext cx="997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19" name="AutoShape 27"/>
              <p:cNvCxnSpPr>
                <a:cxnSpLocks noChangeShapeType="1"/>
                <a:stCxn id="8201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351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0" name="AutoShape 28"/>
              <p:cNvCxnSpPr>
                <a:cxnSpLocks noChangeShapeType="1"/>
                <a:stCxn id="8200" idx="0"/>
                <a:endCxn id="8197" idx="2"/>
              </p:cNvCxnSpPr>
              <p:nvPr/>
            </p:nvCxnSpPr>
            <p:spPr bwMode="auto">
              <a:xfrm flipH="1" flipV="1">
                <a:off x="2205" y="1200"/>
                <a:ext cx="1399" cy="181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  <p:cxnSp>
            <p:nvCxnSpPr>
              <p:cNvPr id="8221" name="AutoShape 29"/>
              <p:cNvCxnSpPr>
                <a:cxnSpLocks noChangeShapeType="1"/>
                <a:stCxn id="8199" idx="0"/>
                <a:endCxn id="8197" idx="2"/>
              </p:cNvCxnSpPr>
              <p:nvPr/>
            </p:nvCxnSpPr>
            <p:spPr bwMode="auto">
              <a:xfrm rot="16200000" flipV="1">
                <a:off x="3233" y="172"/>
                <a:ext cx="181" cy="2237"/>
              </a:xfrm>
              <a:prstGeom prst="straightConnector1">
                <a:avLst/>
              </a:prstGeom>
              <a:noFill/>
              <a:ln w="9360">
                <a:solidFill>
                  <a:srgbClr val="000000"/>
                </a:solidFill>
                <a:miter lim="800000"/>
                <a:headEnd/>
                <a:tailEnd type="triangle" w="med" len="med"/>
              </a:ln>
              <a:effectLst/>
            </p:spPr>
          </p:cxnSp>
        </p:grpSp>
      </p:grpSp>
      <p:sp>
        <p:nvSpPr>
          <p:cNvPr id="32" name="TextBox 31"/>
          <p:cNvSpPr txBox="1"/>
          <p:nvPr/>
        </p:nvSpPr>
        <p:spPr>
          <a:xfrm>
            <a:off x="4977418" y="3511406"/>
            <a:ext cx="43166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dachshund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dog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terrier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r>
              <a:rPr lang="en-US" sz="2000" dirty="0" err="1" smtClean="0">
                <a:solidFill>
                  <a:srgbClr val="0000FF"/>
                </a:solidFill>
              </a:rPr>
              <a:t>SIM(</a:t>
            </a:r>
            <a:r>
              <a:rPr lang="en-US" sz="2000" i="1" dirty="0" err="1" smtClean="0">
                <a:solidFill>
                  <a:srgbClr val="0000FF"/>
                </a:solidFill>
              </a:rPr>
              <a:t>wolf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smtClean="0">
                <a:solidFill>
                  <a:srgbClr val="0000FF"/>
                </a:solidFill>
              </a:rPr>
              <a:t>amphibian</a:t>
            </a:r>
            <a:r>
              <a:rPr lang="en-US" sz="2000" dirty="0" smtClean="0">
                <a:solidFill>
                  <a:srgbClr val="0000FF"/>
                </a:solidFill>
              </a:rPr>
              <a:t>)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	</a:t>
            </a:r>
            <a:endParaRPr lang="en-US" sz="2000" dirty="0">
              <a:solidFill>
                <a:srgbClr val="0000FF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3863" y="4919008"/>
            <a:ext cx="72309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en-US" sz="2400" dirty="0" smtClean="0">
                <a:solidFill>
                  <a:srgbClr val="FF6600"/>
                </a:solidFill>
              </a:rPr>
              <a:t> path length is important (but not the only thing)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6600"/>
                </a:solidFill>
              </a:rPr>
              <a:t> words that share the same ancestor are related</a:t>
            </a:r>
          </a:p>
          <a:p>
            <a:pPr>
              <a:buFontTx/>
              <a:buChar char="-"/>
            </a:pPr>
            <a:r>
              <a:rPr lang="en-US" sz="2400" dirty="0" smtClean="0">
                <a:solidFill>
                  <a:srgbClr val="FF6600"/>
                </a:solidFill>
              </a:rPr>
              <a:t> words lower down in the hierarchy are finer grained and therefore closer</a:t>
            </a:r>
          </a:p>
          <a:p>
            <a:endParaRPr lang="en-US" sz="2400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649061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similarity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98181"/>
          </a:xfrm>
        </p:spPr>
        <p:txBody>
          <a:bodyPr>
            <a:normAutofit/>
          </a:bodyPr>
          <a:lstStyle/>
          <a:p>
            <a:r>
              <a:rPr lang="en-US" dirty="0" smtClean="0"/>
              <a:t>path length doesn’t work very well</a:t>
            </a:r>
          </a:p>
          <a:p>
            <a:r>
              <a:rPr lang="en-US" dirty="0" smtClean="0"/>
              <a:t>Some ideas:</a:t>
            </a:r>
          </a:p>
          <a:p>
            <a:pPr lvl="1"/>
            <a:r>
              <a:rPr lang="en-US" dirty="0" smtClean="0"/>
              <a:t>path length scaled by the depth (Leacock and </a:t>
            </a:r>
            <a:r>
              <a:rPr lang="en-US" dirty="0" err="1" smtClean="0"/>
              <a:t>Chodorow</a:t>
            </a:r>
            <a:r>
              <a:rPr lang="en-US" dirty="0" smtClean="0"/>
              <a:t>, 1998) </a:t>
            </a:r>
          </a:p>
          <a:p>
            <a:r>
              <a:rPr lang="en-US" dirty="0" smtClean="0"/>
              <a:t>With a little cheating: </a:t>
            </a:r>
          </a:p>
          <a:p>
            <a:pPr lvl="1"/>
            <a:r>
              <a:rPr lang="en-US" dirty="0" smtClean="0"/>
              <a:t>Measure the “information content” of a word using a corpus: h</a:t>
            </a:r>
            <a:r>
              <a:rPr lang="en-US" dirty="0" smtClean="0"/>
              <a:t>ow specific is a word?</a:t>
            </a:r>
          </a:p>
          <a:p>
            <a:pPr lvl="2"/>
            <a:r>
              <a:rPr lang="en-US" dirty="0" smtClean="0"/>
              <a:t>words </a:t>
            </a:r>
            <a:r>
              <a:rPr lang="en-US" dirty="0"/>
              <a:t>higher up tend to have less information content</a:t>
            </a:r>
          </a:p>
          <a:p>
            <a:pPr lvl="2"/>
            <a:r>
              <a:rPr lang="en-US" dirty="0"/>
              <a:t>more frequent words (and ancestors of more frequent words) tend to have less information </a:t>
            </a:r>
            <a:r>
              <a:rPr lang="en-US" dirty="0" smtClean="0"/>
              <a:t>content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9850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similarity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199"/>
            <a:ext cx="8153400" cy="4798181"/>
          </a:xfrm>
        </p:spPr>
        <p:txBody>
          <a:bodyPr>
            <a:normAutofit/>
          </a:bodyPr>
          <a:lstStyle/>
          <a:p>
            <a:r>
              <a:rPr lang="en-US" dirty="0" smtClean="0"/>
              <a:t>Utilizing information content:</a:t>
            </a:r>
          </a:p>
          <a:p>
            <a:pPr lvl="1"/>
            <a:r>
              <a:rPr lang="en-US" dirty="0" smtClean="0"/>
              <a:t>information content of the lowest common parent (</a:t>
            </a:r>
            <a:r>
              <a:rPr lang="en-US" dirty="0" err="1" smtClean="0"/>
              <a:t>Resnik</a:t>
            </a:r>
            <a:r>
              <a:rPr lang="en-US" dirty="0" smtClean="0"/>
              <a:t>, 1995)</a:t>
            </a:r>
          </a:p>
          <a:p>
            <a:pPr lvl="1"/>
            <a:r>
              <a:rPr lang="en-US" dirty="0" smtClean="0"/>
              <a:t>information content of the words minus information content of the lowest common parent (Jiang and </a:t>
            </a:r>
            <a:r>
              <a:rPr lang="en-US" dirty="0" err="1" smtClean="0"/>
              <a:t>Conrath</a:t>
            </a:r>
            <a:r>
              <a:rPr lang="en-US" dirty="0" smtClean="0"/>
              <a:t>, 1997)</a:t>
            </a:r>
          </a:p>
          <a:p>
            <a:pPr lvl="1"/>
            <a:r>
              <a:rPr lang="en-US" dirty="0" smtClean="0"/>
              <a:t>information content of the lowest common parent divided by the information content of the words (Lin, 1998)</a:t>
            </a:r>
          </a:p>
        </p:txBody>
      </p:sp>
    </p:spTree>
    <p:extLst>
      <p:ext uri="{BB962C8B-B14F-4D97-AF65-F5344CB8AC3E}">
        <p14:creationId xmlns:p14="http://schemas.microsoft.com/office/powerpoint/2010/main" val="435728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Semantic web-based (e.g.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WordNet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Dictionary-based</a:t>
            </a:r>
          </a:p>
          <a:p>
            <a:pPr lvl="1"/>
            <a:r>
              <a:rPr lang="en-US" dirty="0" smtClean="0"/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5196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194048" y="208583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 large, nocturnal, burrowing mammal, </a:t>
            </a:r>
            <a:r>
              <a:rPr lang="en-US" i="1" dirty="0" err="1" smtClean="0">
                <a:solidFill>
                  <a:srgbClr val="000090"/>
                </a:solidFill>
              </a:rPr>
              <a:t>Orycteropus</a:t>
            </a:r>
            <a:r>
              <a:rPr lang="en-US" i="1" dirty="0" smtClean="0">
                <a:solidFill>
                  <a:srgbClr val="000090"/>
                </a:solidFill>
              </a:rPr>
              <a:t> </a:t>
            </a:r>
            <a:r>
              <a:rPr lang="en-US" i="1" dirty="0" err="1" smtClean="0">
                <a:solidFill>
                  <a:srgbClr val="000090"/>
                </a:solidFill>
              </a:rPr>
              <a:t>afer</a:t>
            </a:r>
            <a:r>
              <a:rPr lang="en-US" i="1" dirty="0" smtClean="0">
                <a:solidFill>
                  <a:srgbClr val="000090"/>
                </a:solidFill>
              </a:rPr>
              <a:t>,  </a:t>
            </a:r>
            <a:r>
              <a:rPr lang="en-US" i="1" dirty="0" err="1" smtClean="0">
                <a:solidFill>
                  <a:srgbClr val="000090"/>
                </a:solidFill>
              </a:rPr>
              <a:t>ofcentral</a:t>
            </a:r>
            <a:r>
              <a:rPr lang="en-US" i="1" dirty="0" smtClean="0">
                <a:solidFill>
                  <a:srgbClr val="000090"/>
                </a:solidFill>
              </a:rPr>
              <a:t> and southern Africa, feeding on ants and termites </a:t>
            </a:r>
            <a:r>
              <a:rPr lang="en-US" i="1" dirty="0" err="1" smtClean="0">
                <a:solidFill>
                  <a:srgbClr val="000090"/>
                </a:solidFill>
              </a:rPr>
              <a:t>andhaving</a:t>
            </a:r>
            <a:r>
              <a:rPr lang="en-US" i="1" dirty="0" smtClean="0">
                <a:solidFill>
                  <a:srgbClr val="000090"/>
                </a:solidFill>
              </a:rPr>
              <a:t> a long, extensile tongue, strong claws, and long ears.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5903" y="231666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aardvark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553" y="1536096"/>
            <a:ext cx="144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Word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7169" y="1536096"/>
            <a:ext cx="288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Dictionary blurb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194048" y="361647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One of a breed of small hounds having long ears, short legs, and a usually black, tan, and white coat.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903" y="4064000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beagle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194048" y="5091241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Any carnivore of the family </a:t>
            </a:r>
            <a:r>
              <a:rPr lang="en-US" dirty="0" err="1" smtClean="0">
                <a:solidFill>
                  <a:srgbClr val="000090"/>
                </a:solidFill>
              </a:rPr>
              <a:t>Canidae</a:t>
            </a:r>
            <a:r>
              <a:rPr lang="en-US" dirty="0" smtClean="0">
                <a:solidFill>
                  <a:srgbClr val="000090"/>
                </a:solidFill>
              </a:rPr>
              <a:t>, having prominent canine teeth and, in the wild state, a long and slender muzzle, a deep-</a:t>
            </a:r>
            <a:r>
              <a:rPr lang="en-US" dirty="0" err="1" smtClean="0">
                <a:solidFill>
                  <a:srgbClr val="000090"/>
                </a:solidFill>
              </a:rPr>
              <a:t>chested</a:t>
            </a:r>
            <a:r>
              <a:rPr lang="en-US" dirty="0" smtClean="0">
                <a:solidFill>
                  <a:srgbClr val="000090"/>
                </a:solidFill>
              </a:rPr>
              <a:t> muscular body, a bushy tail, and large, erect ears. Compare </a:t>
            </a:r>
            <a:r>
              <a:rPr lang="en-US" dirty="0" err="1" smtClean="0">
                <a:solidFill>
                  <a:srgbClr val="000090"/>
                </a:solidFill>
              </a:rPr>
              <a:t>canid</a:t>
            </a:r>
            <a:r>
              <a:rPr lang="en-US" dirty="0" smtClean="0">
                <a:solidFill>
                  <a:srgbClr val="000090"/>
                </a:solidFill>
              </a:rPr>
              <a:t>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903" y="582990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dog</a:t>
            </a:r>
            <a:endParaRPr lang="en-US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33159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2741358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dog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beagle</a:t>
            </a:r>
            <a:r>
              <a:rPr lang="en-US" sz="4800" dirty="0" smtClean="0"/>
              <a:t>) = 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224667" y="3721072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</a:t>
            </a:r>
            <a:r>
              <a:rPr lang="en-US" sz="4800" dirty="0" smtClean="0"/>
              <a:t>(                           ,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34356" y="372107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One of a breed of small hounds having long ears, short legs, and a usually black, tan, and white coat.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434356" y="4916792"/>
            <a:ext cx="4572000" cy="147732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rgbClr val="000090"/>
                </a:solidFill>
              </a:rPr>
              <a:t>Any carnivore of the family </a:t>
            </a:r>
            <a:r>
              <a:rPr lang="en-US" dirty="0" err="1" smtClean="0">
                <a:solidFill>
                  <a:srgbClr val="000090"/>
                </a:solidFill>
              </a:rPr>
              <a:t>Canidae</a:t>
            </a:r>
            <a:r>
              <a:rPr lang="en-US" dirty="0" smtClean="0">
                <a:solidFill>
                  <a:srgbClr val="000090"/>
                </a:solidFill>
              </a:rPr>
              <a:t>, having prominent canine teeth and, in the wild state, a long and slender muzzle, a deep-</a:t>
            </a:r>
            <a:r>
              <a:rPr lang="en-US" dirty="0" err="1" smtClean="0">
                <a:solidFill>
                  <a:srgbClr val="000090"/>
                </a:solidFill>
              </a:rPr>
              <a:t>chested</a:t>
            </a:r>
            <a:r>
              <a:rPr lang="en-US" dirty="0" smtClean="0">
                <a:solidFill>
                  <a:srgbClr val="000090"/>
                </a:solidFill>
              </a:rPr>
              <a:t> muscular body, a bushy tail, and large, erect ears. Compare </a:t>
            </a:r>
            <a:r>
              <a:rPr lang="en-US" dirty="0" err="1" smtClean="0">
                <a:solidFill>
                  <a:srgbClr val="000090"/>
                </a:solidFill>
              </a:rPr>
              <a:t>canid</a:t>
            </a:r>
            <a:r>
              <a:rPr lang="en-US" dirty="0" smtClean="0">
                <a:solidFill>
                  <a:srgbClr val="000090"/>
                </a:solidFill>
              </a:rPr>
              <a:t>.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812168" y="5107872"/>
            <a:ext cx="4609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1430" y="1790094"/>
            <a:ext cx="675235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Utilize our text similarity measures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530870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5" y="1754633"/>
            <a:ext cx="3499733" cy="480748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57524" y="2400964"/>
            <a:ext cx="4342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about words that have multiple senses/parts of speech?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3350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Normalized distance measures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5407152" cy="4495800"/>
          </a:xfrm>
        </p:spPr>
        <p:txBody>
          <a:bodyPr/>
          <a:lstStyle/>
          <a:p>
            <a:r>
              <a:rPr lang="en-US" dirty="0" smtClean="0"/>
              <a:t>Cosine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L2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L1</a:t>
            </a:r>
            <a:endParaRPr lang="en-US" dirty="0"/>
          </a:p>
        </p:txBody>
      </p:sp>
      <p:graphicFrame>
        <p:nvGraphicFramePr>
          <p:cNvPr id="70659" name="Object 3"/>
          <p:cNvGraphicFramePr>
            <a:graphicFrameLocks noChangeAspect="1"/>
          </p:cNvGraphicFramePr>
          <p:nvPr/>
        </p:nvGraphicFramePr>
        <p:xfrm>
          <a:off x="1881188" y="3765550"/>
          <a:ext cx="3300412" cy="898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2" name="Equation" r:id="rId3" imgW="1689100" imgH="482600" progId="Equation.3">
                  <p:embed/>
                </p:oleObj>
              </mc:Choice>
              <mc:Fallback>
                <p:oleObj name="Equation" r:id="rId3" imgW="1689100" imgH="48260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1188" y="3765550"/>
                        <a:ext cx="3300412" cy="898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0660" name="Object 4"/>
          <p:cNvGraphicFramePr>
            <a:graphicFrameLocks noChangeAspect="1"/>
          </p:cNvGraphicFramePr>
          <p:nvPr/>
        </p:nvGraphicFramePr>
        <p:xfrm>
          <a:off x="1995188" y="5486400"/>
          <a:ext cx="2805112" cy="827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3" name="Equation" r:id="rId5" imgW="1435100" imgH="444500" progId="Equation.3">
                  <p:embed/>
                </p:oleObj>
              </mc:Choice>
              <mc:Fallback>
                <p:oleObj name="Equation" r:id="rId5" imgW="1435100" imgH="444500" progId="Equation.3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95188" y="5486400"/>
                        <a:ext cx="2805112" cy="827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" name="Group 13"/>
          <p:cNvGrpSpPr/>
          <p:nvPr/>
        </p:nvGrpSpPr>
        <p:grpSpPr>
          <a:xfrm>
            <a:off x="1917619" y="2105025"/>
            <a:ext cx="5676900" cy="1144588"/>
            <a:chOff x="1047068" y="2105025"/>
            <a:chExt cx="5676900" cy="1144588"/>
          </a:xfrm>
        </p:grpSpPr>
        <p:graphicFrame>
          <p:nvGraphicFramePr>
            <p:cNvPr id="70658" name="Content Placeholder 3"/>
            <p:cNvGraphicFramePr>
              <a:graphicFrameLocks noChangeAspect="1"/>
            </p:cNvGraphicFramePr>
            <p:nvPr/>
          </p:nvGraphicFramePr>
          <p:xfrm>
            <a:off x="1047068" y="2105025"/>
            <a:ext cx="5676900" cy="11445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0714" name="Equation" r:id="rId7" imgW="3149600" imgH="635000" progId="Equation.3">
                    <p:embed/>
                  </p:oleObj>
                </mc:Choice>
                <mc:Fallback>
                  <p:oleObj name="Equation" r:id="rId7" imgW="3149600" imgH="635000" progId="Equation.3">
                    <p:embed/>
                    <p:pic>
                      <p:nvPicPr>
                        <p:cNvPr id="0" name="Content Placeholder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47068" y="2105025"/>
                          <a:ext cx="5676900" cy="114458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Rectangle 6"/>
            <p:cNvSpPr/>
            <p:nvPr/>
          </p:nvSpPr>
          <p:spPr>
            <a:xfrm>
              <a:off x="4586739" y="2660952"/>
              <a:ext cx="2137229" cy="588661"/>
            </a:xfrm>
            <a:prstGeom prst="rect">
              <a:avLst/>
            </a:prstGeom>
            <a:solidFill>
              <a:srgbClr val="FF0000">
                <a:alpha val="24000"/>
              </a:srgbClr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5641848" y="4802574"/>
            <a:ext cx="3124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a’ and </a:t>
            </a:r>
            <a:r>
              <a:rPr lang="en-US" sz="2400" dirty="0" err="1" smtClean="0">
                <a:solidFill>
                  <a:srgbClr val="0000FF"/>
                </a:solidFill>
              </a:rPr>
              <a:t>b</a:t>
            </a:r>
            <a:r>
              <a:rPr lang="en-US" sz="2400" dirty="0" smtClean="0">
                <a:solidFill>
                  <a:srgbClr val="0000FF"/>
                </a:solidFill>
              </a:rPr>
              <a:t>’ are length normalized versions of the vectors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05" y="1754633"/>
            <a:ext cx="3499733" cy="4807489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4286" y="2007810"/>
            <a:ext cx="419404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part of speech tagging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word sense disambiguation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most frequent sense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average similarity between all senses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max similarity between all senses</a:t>
            </a:r>
          </a:p>
          <a:p>
            <a:pPr marL="342900" indent="-342900">
              <a:buAutoNum type="arabicPeriod"/>
            </a:pPr>
            <a:r>
              <a:rPr lang="en-US" sz="2000" dirty="0" smtClean="0">
                <a:solidFill>
                  <a:srgbClr val="0000FF"/>
                </a:solidFill>
              </a:rPr>
              <a:t>sum of similarity between all senses</a:t>
            </a:r>
          </a:p>
          <a:p>
            <a:pPr marL="342900" indent="-342900">
              <a:buAutoNum type="arabicPeriod"/>
            </a:pPr>
            <a:endParaRPr lang="en-US" sz="20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6076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Dictionary + </a:t>
            </a:r>
            <a:r>
              <a:rPr lang="en-US" dirty="0" err="1" smtClean="0"/>
              <a:t>WordNet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WordNet</a:t>
            </a:r>
            <a:r>
              <a:rPr lang="en-US" dirty="0" smtClean="0"/>
              <a:t> also includes a “gloss” similar to a dictionary definition</a:t>
            </a:r>
          </a:p>
          <a:p>
            <a:r>
              <a:rPr lang="en-US" dirty="0" smtClean="0"/>
              <a:t>Other variants include the overlap of the word senses as well as those word senses that are related (e.g. </a:t>
            </a:r>
            <a:r>
              <a:rPr lang="en-US" dirty="0" err="1" smtClean="0"/>
              <a:t>hypernym</a:t>
            </a:r>
            <a:r>
              <a:rPr lang="en-US" dirty="0" smtClean="0"/>
              <a:t>, hyponym, etc.)</a:t>
            </a:r>
          </a:p>
          <a:p>
            <a:pPr lvl="1"/>
            <a:r>
              <a:rPr lang="en-US" dirty="0" smtClean="0"/>
              <a:t>incorporates some of the path information as well</a:t>
            </a:r>
          </a:p>
          <a:p>
            <a:pPr lvl="1"/>
            <a:r>
              <a:rPr lang="en-US" dirty="0" err="1" smtClean="0"/>
              <a:t>Banerjee</a:t>
            </a:r>
            <a:r>
              <a:rPr lang="en-US" dirty="0" smtClean="0"/>
              <a:t> and Pedersen, 2003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6745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similarity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7164590" cy="4495800"/>
          </a:xfrm>
        </p:spPr>
        <p:txBody>
          <a:bodyPr/>
          <a:lstStyle/>
          <a:p>
            <a:r>
              <a:rPr lang="en-US" dirty="0" smtClean="0"/>
              <a:t>Four general categories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Character-based</a:t>
            </a: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turned vs.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truned</a:t>
            </a:r>
            <a:endParaRPr lang="en-US" dirty="0" smtClean="0">
              <a:solidFill>
                <a:schemeClr val="bg1">
                  <a:lumMod val="65000"/>
                </a:schemeClr>
              </a:solidFill>
            </a:endParaRPr>
          </a:p>
          <a:p>
            <a:pPr lvl="2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cognates (night,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nicht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nat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noch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Semantic web-based (e.g.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WordNet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Dictionary-based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Distributional similarity-based</a:t>
            </a:r>
          </a:p>
          <a:p>
            <a:pPr lvl="2"/>
            <a:r>
              <a:rPr lang="en-US" dirty="0" smtClean="0"/>
              <a:t>similar words occur in similar contexts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1624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Corpus-based approaches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95903" y="231666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aardvark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0553" y="1536096"/>
            <a:ext cx="14435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Word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7169" y="1536096"/>
            <a:ext cx="28876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ANY</a:t>
            </a:r>
            <a:r>
              <a:rPr lang="en-US" sz="2400" dirty="0" smtClean="0">
                <a:solidFill>
                  <a:srgbClr val="0000FF"/>
                </a:solidFill>
              </a:rPr>
              <a:t> blurb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5903" y="4064000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beagle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95903" y="5829905"/>
            <a:ext cx="19594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dog</a:t>
            </a:r>
            <a:endParaRPr lang="en-US" dirty="0">
              <a:solidFill>
                <a:srgbClr val="FF6600"/>
              </a:solidFill>
            </a:endParaRPr>
          </a:p>
        </p:txBody>
      </p:sp>
      <p:grpSp>
        <p:nvGrpSpPr>
          <p:cNvPr id="16" name="Group 13"/>
          <p:cNvGrpSpPr/>
          <p:nvPr/>
        </p:nvGrpSpPr>
        <p:grpSpPr>
          <a:xfrm>
            <a:off x="4959050" y="2066748"/>
            <a:ext cx="834572" cy="1052285"/>
            <a:chOff x="1669143" y="3531810"/>
            <a:chExt cx="834572" cy="1052285"/>
          </a:xfrm>
        </p:grpSpPr>
        <p:sp>
          <p:nvSpPr>
            <p:cNvPr id="28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 13"/>
          <p:cNvGrpSpPr/>
          <p:nvPr/>
        </p:nvGrpSpPr>
        <p:grpSpPr>
          <a:xfrm>
            <a:off x="4946955" y="3610427"/>
            <a:ext cx="834572" cy="1052285"/>
            <a:chOff x="1669143" y="3531810"/>
            <a:chExt cx="834572" cy="1052285"/>
          </a:xfrm>
        </p:grpSpPr>
        <p:sp>
          <p:nvSpPr>
            <p:cNvPr id="36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7" name="Straight Connector 36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up 13"/>
          <p:cNvGrpSpPr/>
          <p:nvPr/>
        </p:nvGrpSpPr>
        <p:grpSpPr>
          <a:xfrm>
            <a:off x="4946955" y="5340047"/>
            <a:ext cx="834572" cy="1052285"/>
            <a:chOff x="1669143" y="3531810"/>
            <a:chExt cx="834572" cy="1052285"/>
          </a:xfrm>
        </p:grpSpPr>
        <p:sp>
          <p:nvSpPr>
            <p:cNvPr id="44" name="Rectangle 3"/>
            <p:cNvSpPr/>
            <p:nvPr/>
          </p:nvSpPr>
          <p:spPr>
            <a:xfrm>
              <a:off x="1669143" y="3531810"/>
              <a:ext cx="834572" cy="1052285"/>
            </a:xfrm>
            <a:prstGeom prst="rect">
              <a:avLst/>
            </a:prstGeom>
            <a:noFill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5" name="Straight Connector 44"/>
            <p:cNvCxnSpPr/>
            <p:nvPr/>
          </p:nvCxnSpPr>
          <p:spPr>
            <a:xfrm>
              <a:off x="1765903" y="36769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>
              <a:off x="1773163" y="38172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>
              <a:off x="1768328" y="395756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>
              <a:off x="1773163" y="408334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>
              <a:off x="1780423" y="4223654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>
              <a:off x="1775588" y="4363959"/>
              <a:ext cx="592668" cy="1588"/>
            </a:xfrm>
            <a:prstGeom prst="line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TextBox 50"/>
          <p:cNvSpPr txBox="1"/>
          <p:nvPr/>
        </p:nvSpPr>
        <p:spPr>
          <a:xfrm>
            <a:off x="6797518" y="3895876"/>
            <a:ext cx="228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3201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Corpus-based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71524"/>
            <a:ext cx="79265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is a breed of small to medium-sized dog. A member of the Hound Group, it is similar in appearance to the Foxhound but smaller, with shorter leg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Beagles</a:t>
            </a:r>
            <a:r>
              <a:rPr lang="en-US" dirty="0" smtClean="0"/>
              <a:t> are intelligent, and are popular as pets because of their size, even temper, and lack of inherited health problems.</a:t>
            </a:r>
          </a:p>
          <a:p>
            <a:endParaRPr lang="en-US" dirty="0" smtClean="0"/>
          </a:p>
          <a:p>
            <a:r>
              <a:rPr lang="en-US" dirty="0" smtClean="0"/>
              <a:t>Dogs of similar size and purpose to the modern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can be traced in Ancient Greece[2] back to around the 5th century BC.</a:t>
            </a:r>
          </a:p>
          <a:p>
            <a:endParaRPr lang="en-US" dirty="0" smtClean="0"/>
          </a:p>
          <a:p>
            <a:r>
              <a:rPr lang="en-US" dirty="0" smtClean="0"/>
              <a:t>From medieval times,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was used as a generic description for the smaller hounds, though these dogs differed considerably from the modern breed.</a:t>
            </a:r>
          </a:p>
          <a:p>
            <a:endParaRPr lang="en-US" dirty="0" smtClean="0"/>
          </a:p>
          <a:p>
            <a:r>
              <a:rPr lang="en-US" dirty="0" smtClean="0"/>
              <a:t>In the 1840s, a standard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type was beginning to develop: the distinction between the North Country Beagle and Southern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23899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Corpus-based: feature extraction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612648" y="2684036"/>
            <a:ext cx="8153400" cy="3411964"/>
          </a:xfrm>
        </p:spPr>
        <p:txBody>
          <a:bodyPr>
            <a:normAutofit/>
          </a:bodyPr>
          <a:lstStyle/>
          <a:p>
            <a:r>
              <a:rPr lang="en-US" sz="2400" dirty="0" smtClean="0"/>
              <a:t>We’d like to utilize or vector-based approach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How could we we create a vector from these occurrences?</a:t>
            </a:r>
            <a:endParaRPr lang="en-US" sz="2400" dirty="0" smtClean="0"/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collect word counts from all documents with the word in it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collect word counts from all sentences with the word in it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collect all word counts from all words within </a:t>
            </a:r>
            <a:r>
              <a:rPr lang="en-US" sz="2000" b="1" i="1" dirty="0" smtClean="0">
                <a:solidFill>
                  <a:srgbClr val="000000"/>
                </a:solidFill>
              </a:rPr>
              <a:t>X</a:t>
            </a:r>
            <a:r>
              <a:rPr lang="en-US" sz="2000" dirty="0" smtClean="0">
                <a:solidFill>
                  <a:srgbClr val="000000"/>
                </a:solidFill>
              </a:rPr>
              <a:t> words of the word</a:t>
            </a:r>
          </a:p>
          <a:p>
            <a:pPr lvl="1"/>
            <a:r>
              <a:rPr lang="en-US" sz="2000" dirty="0" smtClean="0">
                <a:solidFill>
                  <a:srgbClr val="000000"/>
                </a:solidFill>
              </a:rPr>
              <a:t>collect all words counts from words in specific relationship: subject-object, etc.</a:t>
            </a:r>
            <a:endParaRPr lang="en-US" sz="200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2648" y="1740644"/>
            <a:ext cx="7926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is a breed of small to medium-sized dog. A member of the Hound Group, it is similar in appearance to the Foxhound but smaller, with shorter leg</a:t>
            </a:r>
          </a:p>
        </p:txBody>
      </p:sp>
    </p:spTree>
    <p:extLst>
      <p:ext uri="{BB962C8B-B14F-4D97-AF65-F5344CB8AC3E}">
        <p14:creationId xmlns:p14="http://schemas.microsoft.com/office/powerpoint/2010/main" val="293972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Word-context co-occurrence vectors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71524"/>
            <a:ext cx="792659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is a breed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of small to medium-sized dog. A member of the Hound Group, it is similar in appearance to the Foxhound but smaller, with shorter leg</a:t>
            </a: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Beagles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are intelligent, and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are popular as pets because of their size, even temper, and lack of inherited health problems.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BFBFBF"/>
                </a:solidFill>
              </a:rPr>
              <a:t>Dogs of similar size and purpose </a:t>
            </a:r>
            <a:r>
              <a:rPr lang="en-US" dirty="0" smtClean="0">
                <a:solidFill>
                  <a:srgbClr val="008000"/>
                </a:solidFill>
              </a:rPr>
              <a:t>to the modern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can be traced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BFBFBF"/>
                </a:solidFill>
              </a:rPr>
              <a:t>in Ancient Greece[2] back to around the 5th century BC.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From medieval times,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was used as</a:t>
            </a:r>
            <a:r>
              <a:rPr lang="en-US" dirty="0" smtClean="0">
                <a:solidFill>
                  <a:srgbClr val="BFBFBF"/>
                </a:solidFill>
              </a:rPr>
              <a:t> a generic description for the smaller hounds, though these dogs differed considerably from the modern breed.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BFBFBF"/>
                </a:solidFill>
              </a:rPr>
              <a:t>In the </a:t>
            </a:r>
            <a:r>
              <a:rPr lang="en-US" dirty="0" smtClean="0">
                <a:solidFill>
                  <a:srgbClr val="008000"/>
                </a:solidFill>
              </a:rPr>
              <a:t>1840s, a standard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type was beginning</a:t>
            </a:r>
            <a:r>
              <a:rPr lang="en-US" dirty="0" smtClean="0">
                <a:solidFill>
                  <a:srgbClr val="BFBFBF"/>
                </a:solidFill>
              </a:rPr>
              <a:t> to develop: the distinction between the North Country Beagle and Southern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91394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Word-context co-occurrence vectors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5410" y="2552095"/>
            <a:ext cx="453992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The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is a breed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b="1" i="1" dirty="0" smtClean="0">
                <a:solidFill>
                  <a:srgbClr val="FF0000"/>
                </a:solidFill>
              </a:rPr>
              <a:t>Beagles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are intelligent, and</a:t>
            </a:r>
            <a:endParaRPr lang="en-US" dirty="0" smtClean="0">
              <a:solidFill>
                <a:schemeClr val="bg1">
                  <a:lumMod val="75000"/>
                </a:schemeClr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to the modern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can be traced</a:t>
            </a:r>
            <a:endParaRPr lang="en-US" dirty="0" smtClean="0">
              <a:solidFill>
                <a:srgbClr val="BFBFBF"/>
              </a:solidFill>
            </a:endParaRPr>
          </a:p>
          <a:p>
            <a:endParaRPr lang="en-US" dirty="0" smtClean="0"/>
          </a:p>
          <a:p>
            <a:r>
              <a:rPr lang="en-US" dirty="0" smtClean="0">
                <a:solidFill>
                  <a:srgbClr val="008000"/>
                </a:solidFill>
              </a:rPr>
              <a:t>From medieval times,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was used as</a:t>
            </a:r>
          </a:p>
          <a:p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>
                <a:solidFill>
                  <a:srgbClr val="008000"/>
                </a:solidFill>
              </a:rPr>
              <a:t>1840s, a standard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Beagle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8000"/>
                </a:solidFill>
              </a:rPr>
              <a:t>type was beginning</a:t>
            </a:r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4717143" y="3556001"/>
            <a:ext cx="810381" cy="471714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035524" y="2552095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2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2</a:t>
            </a:r>
          </a:p>
          <a:p>
            <a:r>
              <a:rPr lang="en-US" dirty="0" smtClean="0"/>
              <a:t>breed:		1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1</a:t>
            </a:r>
          </a:p>
          <a:p>
            <a:r>
              <a:rPr lang="en-US" dirty="0" smtClean="0"/>
              <a:t>and:			1</a:t>
            </a:r>
          </a:p>
          <a:p>
            <a:r>
              <a:rPr lang="en-US" dirty="0" smtClean="0"/>
              <a:t>to:			1</a:t>
            </a:r>
          </a:p>
          <a:p>
            <a:r>
              <a:rPr lang="en-US" dirty="0" smtClean="0"/>
              <a:t>modern: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76095" y="5975048"/>
            <a:ext cx="46899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Often do some preprocessing like lowercasing and removing stop words</a:t>
            </a:r>
            <a:endParaRPr 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430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Corpus-based similarity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57791" y="1607986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4800" i="1" dirty="0" err="1" smtClean="0">
                <a:solidFill>
                  <a:srgbClr val="0000FF"/>
                </a:solidFill>
              </a:rPr>
              <a:t>dog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beagle</a:t>
            </a:r>
            <a:r>
              <a:rPr lang="en-US" sz="4800" dirty="0" smtClean="0"/>
              <a:t>) = 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7791" y="2603478"/>
            <a:ext cx="764251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 smtClean="0"/>
              <a:t>sim(</a:t>
            </a:r>
            <a:r>
              <a:rPr lang="en-US" sz="2800" i="1" dirty="0" err="1" smtClean="0">
                <a:solidFill>
                  <a:srgbClr val="0000FF"/>
                </a:solidFill>
              </a:rPr>
              <a:t>context_vector(dog</a:t>
            </a:r>
            <a:r>
              <a:rPr lang="en-US" sz="2800" i="1" dirty="0" smtClean="0">
                <a:solidFill>
                  <a:srgbClr val="0000FF"/>
                </a:solidFill>
              </a:rPr>
              <a:t>)</a:t>
            </a:r>
            <a:r>
              <a:rPr lang="en-US" sz="4800" i="1" dirty="0" smtClean="0"/>
              <a:t>,</a:t>
            </a:r>
            <a:r>
              <a:rPr lang="en-US" sz="4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context_vector(beagle</a:t>
            </a:r>
            <a:r>
              <a:rPr lang="en-US" sz="2800" i="1" dirty="0" smtClean="0">
                <a:solidFill>
                  <a:srgbClr val="0000FF"/>
                </a:solidFill>
              </a:rPr>
              <a:t>)</a:t>
            </a:r>
            <a:r>
              <a:rPr lang="en-US" sz="4800" dirty="0" smtClean="0"/>
              <a:t>)</a:t>
            </a:r>
            <a:endParaRPr lang="en-US" sz="4800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91239" y="3434475"/>
            <a:ext cx="195942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2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2</a:t>
            </a:r>
          </a:p>
          <a:p>
            <a:r>
              <a:rPr lang="en-US" dirty="0" smtClean="0"/>
              <a:t>breed:		1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1</a:t>
            </a:r>
          </a:p>
          <a:p>
            <a:r>
              <a:rPr lang="en-US" dirty="0" smtClean="0"/>
              <a:t>and:			1</a:t>
            </a:r>
          </a:p>
          <a:p>
            <a:r>
              <a:rPr lang="en-US" dirty="0" smtClean="0"/>
              <a:t>to:			1</a:t>
            </a:r>
          </a:p>
          <a:p>
            <a:r>
              <a:rPr lang="en-US" dirty="0" smtClean="0"/>
              <a:t>modern:		1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882020" y="3434475"/>
            <a:ext cx="195942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the:			5</a:t>
            </a:r>
          </a:p>
          <a:p>
            <a:r>
              <a:rPr lang="en-US" dirty="0" smtClean="0"/>
              <a:t>is:			1</a:t>
            </a:r>
          </a:p>
          <a:p>
            <a:r>
              <a:rPr lang="en-US" dirty="0" smtClean="0"/>
              <a:t>a:			4</a:t>
            </a:r>
          </a:p>
          <a:p>
            <a:r>
              <a:rPr lang="en-US" dirty="0" smtClean="0"/>
              <a:t>breeds:		2</a:t>
            </a:r>
          </a:p>
          <a:p>
            <a:r>
              <a:rPr lang="en-US" dirty="0" smtClean="0"/>
              <a:t>are:			1</a:t>
            </a:r>
          </a:p>
          <a:p>
            <a:r>
              <a:rPr lang="en-US" dirty="0" smtClean="0"/>
              <a:t>intelligent:	5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5502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198" y="1647376"/>
            <a:ext cx="3970564" cy="13340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12648" y="2316670"/>
            <a:ext cx="1854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beagle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2256595" y="2265049"/>
            <a:ext cx="929670" cy="369332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Arrow 6"/>
          <p:cNvSpPr/>
          <p:nvPr/>
        </p:nvSpPr>
        <p:spPr>
          <a:xfrm rot="5400000">
            <a:off x="5101566" y="3297568"/>
            <a:ext cx="545482" cy="369332"/>
          </a:xfrm>
          <a:prstGeom prst="rightArrow">
            <a:avLst/>
          </a:prstGeom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46198" y="3912909"/>
            <a:ext cx="4434507" cy="267465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29810" y="4592784"/>
            <a:ext cx="35163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How can we make a document/blurb from this?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0078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/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/>
              <a:t>word frequency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Web-based similarity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6960" y="2763861"/>
            <a:ext cx="4434507" cy="2674659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4721467" y="2975429"/>
            <a:ext cx="818152" cy="447523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4721467" y="4530877"/>
            <a:ext cx="818152" cy="452361"/>
          </a:xfrm>
          <a:prstGeom prst="straightConnector1">
            <a:avLst/>
          </a:prstGeom>
          <a:ln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733143" y="2515810"/>
            <a:ext cx="303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Concatenate the snippets for the top </a:t>
            </a:r>
            <a:r>
              <a:rPr lang="en-US" sz="2000" b="1" i="1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>
                <a:solidFill>
                  <a:srgbClr val="0000FF"/>
                </a:solidFill>
              </a:rPr>
              <a:t> results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88783" y="4530877"/>
            <a:ext cx="30329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Concatenate the web page text for the top </a:t>
            </a:r>
            <a:r>
              <a:rPr lang="en-US" sz="2000" b="1" i="1" dirty="0" smtClean="0">
                <a:solidFill>
                  <a:srgbClr val="0000FF"/>
                </a:solidFill>
              </a:rPr>
              <a:t>N</a:t>
            </a:r>
            <a:r>
              <a:rPr lang="en-US" sz="2000" dirty="0" smtClean="0">
                <a:solidFill>
                  <a:srgbClr val="0000FF"/>
                </a:solidFill>
              </a:rPr>
              <a:t> results</a:t>
            </a:r>
            <a:endParaRPr lang="en-US" sz="2000" b="1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56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Which of these have we addressed?</a:t>
            </a:r>
          </a:p>
          <a:p>
            <a:pPr lvl="1"/>
            <a:r>
              <a:rPr lang="en-US" dirty="0" smtClean="0"/>
              <a:t>word order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length</a:t>
            </a:r>
          </a:p>
          <a:p>
            <a:pPr lvl="1"/>
            <a:r>
              <a:rPr lang="en-US" dirty="0" smtClean="0"/>
              <a:t>synonym</a:t>
            </a:r>
          </a:p>
          <a:p>
            <a:pPr lvl="1"/>
            <a:r>
              <a:rPr lang="en-US" dirty="0" smtClean="0"/>
              <a:t>spelling mistakes</a:t>
            </a:r>
          </a:p>
          <a:p>
            <a:pPr lvl="1"/>
            <a:r>
              <a:rPr lang="en-US" dirty="0" smtClean="0"/>
              <a:t>word importance</a:t>
            </a:r>
          </a:p>
          <a:p>
            <a:pPr lvl="1"/>
            <a:r>
              <a:rPr lang="en-US" dirty="0" smtClean="0">
                <a:solidFill>
                  <a:srgbClr val="008000"/>
                </a:solidFill>
              </a:rPr>
              <a:t>word frequency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overlap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8172" y="1600200"/>
            <a:ext cx="8153400" cy="734181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Treats all words the same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536448" y="2334381"/>
            <a:ext cx="8229600" cy="266095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A: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and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lawyer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court, some of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victim supporters turned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sz="2800" kern="0" dirty="0" smtClean="0">
                <a:solidFill>
                  <a:srgbClr val="CC0000"/>
                </a:solidFill>
              </a:rPr>
              <a:t>B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CC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When the defendant walked into the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courthouse with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attorney, the crowd </a:t>
            </a:r>
            <a:r>
              <a:rPr kumimoji="0" lang="en-US" sz="28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truned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their backs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on 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him</a:t>
            </a: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1313" marR="0" lvl="0" indent="-341313" algn="l" defTabSz="457200" rtl="0" eaLnBrk="1" fontAlgn="base" latinLnBrk="0" hangingPunct="1">
              <a:lnSpc>
                <a:spcPct val="90000"/>
              </a:lnSpc>
              <a:spcBef>
                <a:spcPts val="7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Garamond" charset="0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kumimoji="0" lang="en-US" sz="28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55333" y="2358571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419048" y="4095448"/>
            <a:ext cx="1548191" cy="471714"/>
          </a:xfrm>
          <a:prstGeom prst="rect">
            <a:avLst/>
          </a:prstGeom>
          <a:solidFill>
            <a:srgbClr val="008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857829" y="4095448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901374" y="2358571"/>
            <a:ext cx="524933" cy="471714"/>
          </a:xfrm>
          <a:prstGeom prst="rect">
            <a:avLst/>
          </a:prstGeom>
          <a:solidFill>
            <a:srgbClr val="FF0000">
              <a:alpha val="34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827</TotalTime>
  <Words>3270</Words>
  <Application>Microsoft Macintosh PowerPoint</Application>
  <PresentationFormat>On-screen Show (4:3)</PresentationFormat>
  <Paragraphs>844</Paragraphs>
  <Slides>70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2" baseType="lpstr">
      <vt:lpstr>Median</vt:lpstr>
      <vt:lpstr>Equation</vt:lpstr>
      <vt:lpstr>Word Similarity</vt:lpstr>
      <vt:lpstr>Admin</vt:lpstr>
      <vt:lpstr>Text Similarity</vt:lpstr>
      <vt:lpstr>Bag of words representation</vt:lpstr>
      <vt:lpstr>Vector based word</vt:lpstr>
      <vt:lpstr>Normalized distance measures</vt:lpstr>
      <vt:lpstr>Our problems</vt:lpstr>
      <vt:lpstr>Our problems</vt:lpstr>
      <vt:lpstr>Word overlap problems</vt:lpstr>
      <vt:lpstr>Word importance</vt:lpstr>
      <vt:lpstr>Distance + weights</vt:lpstr>
      <vt:lpstr>Idea: use corpus statistics</vt:lpstr>
      <vt:lpstr>Document frequency</vt:lpstr>
      <vt:lpstr>Document vs. overall frequency</vt:lpstr>
      <vt:lpstr>Document frequency</vt:lpstr>
      <vt:lpstr>From document frequency to weight</vt:lpstr>
      <vt:lpstr>Inverse document frequency</vt:lpstr>
      <vt:lpstr>IDF example, suppose N=1 million</vt:lpstr>
      <vt:lpstr>IDF example, suppose N=1 million</vt:lpstr>
      <vt:lpstr>IDF example, suppose N=1 million</vt:lpstr>
      <vt:lpstr>IDF example, suppose N=1 million</vt:lpstr>
      <vt:lpstr>TF-IDF</vt:lpstr>
      <vt:lpstr>Stoplists: extreme weighting</vt:lpstr>
      <vt:lpstr>Stoplist</vt:lpstr>
      <vt:lpstr>Stoplists</vt:lpstr>
      <vt:lpstr>Text similarity so far…</vt:lpstr>
      <vt:lpstr>Our problems</vt:lpstr>
      <vt:lpstr>Word overlap problems</vt:lpstr>
      <vt:lpstr>Word similarity</vt:lpstr>
      <vt:lpstr>Word similarity applications</vt:lpstr>
      <vt:lpstr>Word similarity</vt:lpstr>
      <vt:lpstr>Word similarity</vt:lpstr>
      <vt:lpstr>WordNet</vt:lpstr>
      <vt:lpstr>WordNet relations</vt:lpstr>
      <vt:lpstr>WordNet relations</vt:lpstr>
      <vt:lpstr>WordNet</vt:lpstr>
      <vt:lpstr>WordNet: dog</vt:lpstr>
      <vt:lpstr>WordNet: dog</vt:lpstr>
      <vt:lpstr>Word similarity: Exercise</vt:lpstr>
      <vt:lpstr>Word similarity</vt:lpstr>
      <vt:lpstr>Character-based similarity</vt:lpstr>
      <vt:lpstr>Edit distance (Levenshtein distance)</vt:lpstr>
      <vt:lpstr>Edit distance</vt:lpstr>
      <vt:lpstr>Better edit distance</vt:lpstr>
      <vt:lpstr>Vector character-based word similarity</vt:lpstr>
      <vt:lpstr>Vector character-based word similarity</vt:lpstr>
      <vt:lpstr>Vector character-based word similarity</vt:lpstr>
      <vt:lpstr>Vector character-based word similarity</vt:lpstr>
      <vt:lpstr>Word similarity</vt:lpstr>
      <vt:lpstr>WordNet-like Hierarchy </vt:lpstr>
      <vt:lpstr>WordNet-like Hierarchy </vt:lpstr>
      <vt:lpstr>WordNet-like Hierarchy </vt:lpstr>
      <vt:lpstr>WordNet-like Hierarchy </vt:lpstr>
      <vt:lpstr>WordNet similarity measures</vt:lpstr>
      <vt:lpstr>WordNet similarity measures</vt:lpstr>
      <vt:lpstr>Word similarity</vt:lpstr>
      <vt:lpstr>Dictionary-based similarity</vt:lpstr>
      <vt:lpstr>Dictionary-based similarity</vt:lpstr>
      <vt:lpstr>Dictionary-based similarity</vt:lpstr>
      <vt:lpstr>Dictionary-based similarity</vt:lpstr>
      <vt:lpstr>Dictionary + WordNet</vt:lpstr>
      <vt:lpstr>Word similarity</vt:lpstr>
      <vt:lpstr>Corpus-based approaches</vt:lpstr>
      <vt:lpstr>Corpus-based</vt:lpstr>
      <vt:lpstr>Corpus-based: feature extraction</vt:lpstr>
      <vt:lpstr>Word-context co-occurrence vectors</vt:lpstr>
      <vt:lpstr>Word-context co-occurrence vectors</vt:lpstr>
      <vt:lpstr>Corpus-based similarity</vt:lpstr>
      <vt:lpstr>Web-based similarity</vt:lpstr>
      <vt:lpstr>Web-based similarity</vt:lpstr>
    </vt:vector>
  </TitlesOfParts>
  <Company>Pomona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Lexical Semantics</dc:title>
  <dc:creator>Dave Kauchak</dc:creator>
  <cp:lastModifiedBy>David Kauchak</cp:lastModifiedBy>
  <cp:revision>122</cp:revision>
  <dcterms:created xsi:type="dcterms:W3CDTF">2011-03-21T22:01:10Z</dcterms:created>
  <dcterms:modified xsi:type="dcterms:W3CDTF">2011-10-27T16:54:12Z</dcterms:modified>
</cp:coreProperties>
</file>