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3"/>
  </p:notesMasterIdLst>
  <p:sldIdLst>
    <p:sldId id="256" r:id="rId2"/>
    <p:sldId id="339" r:id="rId3"/>
    <p:sldId id="338" r:id="rId4"/>
    <p:sldId id="262" r:id="rId5"/>
    <p:sldId id="263" r:id="rId6"/>
    <p:sldId id="264" r:id="rId7"/>
    <p:sldId id="311" r:id="rId8"/>
    <p:sldId id="267" r:id="rId9"/>
    <p:sldId id="266" r:id="rId10"/>
    <p:sldId id="269" r:id="rId11"/>
    <p:sldId id="335" r:id="rId12"/>
    <p:sldId id="268" r:id="rId13"/>
    <p:sldId id="270" r:id="rId14"/>
    <p:sldId id="271" r:id="rId15"/>
    <p:sldId id="277" r:id="rId16"/>
    <p:sldId id="272" r:id="rId17"/>
    <p:sldId id="278" r:id="rId18"/>
    <p:sldId id="279" r:id="rId19"/>
    <p:sldId id="313" r:id="rId20"/>
    <p:sldId id="273" r:id="rId21"/>
    <p:sldId id="275" r:id="rId22"/>
    <p:sldId id="325" r:id="rId23"/>
    <p:sldId id="326" r:id="rId24"/>
    <p:sldId id="327" r:id="rId25"/>
    <p:sldId id="328" r:id="rId26"/>
    <p:sldId id="329" r:id="rId27"/>
    <p:sldId id="274" r:id="rId28"/>
    <p:sldId id="276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336" r:id="rId38"/>
    <p:sldId id="289" r:id="rId39"/>
    <p:sldId id="291" r:id="rId40"/>
    <p:sldId id="303" r:id="rId41"/>
    <p:sldId id="304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7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Relationship Id="rId2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Relationship Id="rId2" Type="http://schemas.openxmlformats.org/officeDocument/2006/relationships/image" Target="../media/image22.emf"/><Relationship Id="rId3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Relationship Id="rId2" Type="http://schemas.openxmlformats.org/officeDocument/2006/relationships/image" Target="../media/image26.emf"/><Relationship Id="rId3" Type="http://schemas.openxmlformats.org/officeDocument/2006/relationships/image" Target="../media/image2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some notion of the distance between text documents if we’re going to cluster</a:t>
            </a:r>
            <a:r>
              <a:rPr lang="en-US" baseline="0" dirty="0" smtClean="0"/>
              <a:t>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7.emf"/><Relationship Id="rId9" Type="http://schemas.openxmlformats.org/officeDocument/2006/relationships/oleObject" Target="../embeddings/oleObject6.bin"/><Relationship Id="rId10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2.e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5.e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9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2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21.e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2.e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2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5.e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6.emf"/><Relationship Id="rId7" Type="http://schemas.openxmlformats.org/officeDocument/2006/relationships/oleObject" Target="../embeddings/oleObject22.bin"/><Relationship Id="rId8" Type="http://schemas.openxmlformats.org/officeDocument/2006/relationships/image" Target="../media/image27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CS457 Fall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410" y="1600200"/>
            <a:ext cx="8153400" cy="697895"/>
          </a:xfrm>
        </p:spPr>
        <p:txBody>
          <a:bodyPr/>
          <a:lstStyle/>
          <a:p>
            <a:r>
              <a:rPr lang="en-US" dirty="0" smtClean="0"/>
              <a:t>Automatic grader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93839" y="2128157"/>
            <a:ext cx="7543800" cy="1028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buFont typeface="Garamond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u="sng" dirty="0">
                <a:solidFill>
                  <a:srgbClr val="000000"/>
                </a:solidFill>
                <a:latin typeface="Garamond" charset="0"/>
              </a:rPr>
              <a:t>Question</a:t>
            </a:r>
            <a:r>
              <a:rPr lang="en-US" sz="2200" dirty="0">
                <a:solidFill>
                  <a:srgbClr val="000000"/>
                </a:solidFill>
                <a:latin typeface="Garamond" charset="0"/>
              </a:rPr>
              <a:t>: what is a variable?</a:t>
            </a:r>
            <a:br>
              <a:rPr lang="en-US" sz="2200" dirty="0">
                <a:solidFill>
                  <a:srgbClr val="000000"/>
                </a:solidFill>
                <a:latin typeface="Garamond" charset="0"/>
              </a:rPr>
            </a:br>
            <a:r>
              <a:rPr lang="en-US" sz="2200" u="sng" dirty="0">
                <a:solidFill>
                  <a:srgbClr val="000000"/>
                </a:solidFill>
                <a:latin typeface="Garamond" charset="0"/>
              </a:rPr>
              <a:t>Answer</a:t>
            </a:r>
            <a:r>
              <a:rPr lang="en-US" sz="2200" dirty="0">
                <a:solidFill>
                  <a:srgbClr val="000000"/>
                </a:solidFill>
                <a:latin typeface="Garamond" charset="0"/>
              </a:rPr>
              <a:t>: a location in memory that can store a value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70775" y="3640667"/>
            <a:ext cx="6858000" cy="2806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variable is a location in memory where a value can be stored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named object that can hold a numerical or letter value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it is a location in the computer 's memory where it can be stored for use by a program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variable is the memory address for a specific type of stored data or from a mathematical perspective a symbol representing a fixed definition with changing values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a location in memory where data can be stored and retrieved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2928" y="3156857"/>
            <a:ext cx="2637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good are: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different notions of similarity depending on the domain and the application</a:t>
            </a:r>
          </a:p>
          <a:p>
            <a:endParaRPr lang="en-US" dirty="0" smtClean="0"/>
          </a:p>
          <a:p>
            <a:r>
              <a:rPr lang="en-US" dirty="0" smtClean="0"/>
              <a:t>Today, we’ll look at some different tools</a:t>
            </a:r>
          </a:p>
          <a:p>
            <a:endParaRPr lang="en-US" dirty="0" smtClean="0"/>
          </a:p>
          <a:p>
            <a:r>
              <a:rPr lang="en-US" dirty="0" smtClean="0"/>
              <a:t>There is no one single tool that works in all domains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 approaches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3194" y="1651501"/>
            <a:ext cx="6554576" cy="1052285"/>
            <a:chOff x="1563738" y="2721429"/>
            <a:chExt cx="6554576" cy="1052285"/>
          </a:xfrm>
        </p:grpSpPr>
        <p:grpSp>
          <p:nvGrpSpPr>
            <p:cNvPr id="5" name="Group 13"/>
            <p:cNvGrpSpPr/>
            <p:nvPr/>
          </p:nvGrpSpPr>
          <p:grpSpPr>
            <a:xfrm>
              <a:off x="2746621" y="2721429"/>
              <a:ext cx="834572" cy="1052285"/>
              <a:chOff x="1669143" y="3531810"/>
              <a:chExt cx="834572" cy="1052285"/>
            </a:xfrm>
          </p:grpSpPr>
          <p:sp>
            <p:nvSpPr>
              <p:cNvPr id="17" name="Rectangle 3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14"/>
            <p:cNvGrpSpPr/>
            <p:nvPr/>
          </p:nvGrpSpPr>
          <p:grpSpPr>
            <a:xfrm>
              <a:off x="4313309" y="2721429"/>
              <a:ext cx="834572" cy="1052285"/>
              <a:chOff x="1669143" y="3531810"/>
              <a:chExt cx="834572" cy="1052285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1563738" y="2779409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err="1" smtClean="0"/>
                <a:t>sim</a:t>
              </a:r>
              <a:r>
                <a:rPr lang="en-US" sz="4800" dirty="0" smtClean="0"/>
                <a:t>(</a:t>
              </a:r>
              <a:endParaRPr lang="en-US" sz="4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51956" y="2779409"/>
              <a:ext cx="27663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) = </a:t>
              </a:r>
              <a:r>
                <a:rPr lang="en-US" sz="4800" dirty="0" smtClean="0">
                  <a:latin typeface="Arial"/>
                  <a:cs typeface="Arial"/>
                </a:rPr>
                <a:t>?</a:t>
              </a:r>
              <a:endParaRPr lang="en-US" sz="4800" dirty="0">
                <a:latin typeface="Arial"/>
                <a:cs typeface="Arial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92860" y="2733272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,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536448" y="304800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and his lawyer walked into the court, some of the victim supporters turned their backs to him.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When the defendant walked into the courthouse with his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their backs on him.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0230" y="6035525"/>
            <a:ext cx="5412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do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basics: text overlap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Texts that have overlapping words are more similar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304800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a numerical score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34181"/>
          </a:xfrm>
        </p:spPr>
        <p:txBody>
          <a:bodyPr/>
          <a:lstStyle/>
          <a:p>
            <a:r>
              <a:rPr lang="en-US" dirty="0" smtClean="0"/>
              <a:t>Idea 1: number of overlapping words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5572667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5429" y="5572667"/>
            <a:ext cx="325061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problems?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7697" y="1563915"/>
            <a:ext cx="8153400" cy="1230076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Doesn’t take into account word order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Related: doesn’t reward longer overlapping sequences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830276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 the When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walked backs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of supporters and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some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lang="en-US" sz="2800" kern="0" dirty="0" smtClean="0">
                <a:solidFill>
                  <a:srgbClr val="000000"/>
                </a:solidFill>
              </a:rPr>
              <a:t> to.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Doesn’t take into account length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I ate a large 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work today and thought it was great!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Doesn’t take into account synonyms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lawyer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courthouse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attorney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Doesn’t take into account spelling mistakes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883" y="5871642"/>
            <a:ext cx="509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sim</a:t>
            </a:r>
            <a:r>
              <a:rPr lang="en-US" sz="3600" dirty="0" smtClean="0">
                <a:solidFill>
                  <a:srgbClr val="0000FF"/>
                </a:solidFill>
              </a:rPr>
              <a:t>( T1, T2 ) = 11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Treats all words the same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5333" y="2358571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19048" y="4095448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57829" y="4095448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1374" y="2358571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Assignment 4</a:t>
            </a:r>
          </a:p>
          <a:p>
            <a:pPr lvl="1"/>
            <a:r>
              <a:rPr lang="en-US" dirty="0" smtClean="0"/>
              <a:t>Get started!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333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9314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May not handle frequency properly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I ate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US" sz="2800" b="1" i="1" u="none" strike="noStrike" kern="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then another </a:t>
            </a:r>
            <a:r>
              <a:rPr kumimoji="0" lang="en-US" sz="2800" b="1" i="1" u="none" strike="noStrike" kern="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it was good!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I ate a large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banana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work today and thought it was great!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080381"/>
            <a:ext cx="4761266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9524" y="1831474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and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backs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court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defendant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him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…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9524" y="4226333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and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backs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courthouse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defendant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him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…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278464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overlap, using sets?</a:t>
            </a:r>
          </a:p>
          <a:p>
            <a:pPr lvl="1"/>
            <a:r>
              <a:rPr lang="en-US" sz="2400" dirty="0" smtClean="0"/>
              <a:t>|A</a:t>
            </a:r>
            <a:r>
              <a:rPr lang="en-US" sz="2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/>
              <a:t>B| the size of the intersection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How can we incorporate length/size into this measure?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overlap, using sets?</a:t>
            </a:r>
          </a:p>
          <a:p>
            <a:pPr lvl="1"/>
            <a:r>
              <a:rPr lang="en-US" sz="2400" dirty="0" smtClean="0"/>
              <a:t>|A</a:t>
            </a:r>
            <a:r>
              <a:rPr lang="en-US" sz="24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2400" dirty="0" smtClean="0"/>
              <a:t>B| the size of the intersection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How can we incorporate length/size into this measure?</a:t>
            </a:r>
          </a:p>
          <a:p>
            <a:r>
              <a:rPr lang="en-US" sz="2800" dirty="0" err="1" smtClean="0"/>
              <a:t>Jaccard</a:t>
            </a:r>
            <a:r>
              <a:rPr lang="en-US" sz="2800" dirty="0" smtClean="0"/>
              <a:t> index (</a:t>
            </a:r>
            <a:r>
              <a:rPr lang="en-US" sz="2800" dirty="0" err="1" smtClean="0"/>
              <a:t>Jaccard</a:t>
            </a:r>
            <a:r>
              <a:rPr lang="en-US" sz="2800" dirty="0" smtClean="0"/>
              <a:t> similarity coefficient)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Dice’s coefficient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54108" y="3678988"/>
          <a:ext cx="2607510" cy="1005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5" name="Equation" r:id="rId3" imgW="1054100" imgH="406400" progId="Equation.3">
                  <p:embed/>
                </p:oleObj>
              </mc:Choice>
              <mc:Fallback>
                <p:oleObj name="Equation" r:id="rId3" imgW="1054100" imgH="40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108" y="3678988"/>
                        <a:ext cx="2607510" cy="10053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2125663" y="5260975"/>
          <a:ext cx="34226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6" name="Equation" r:id="rId5" imgW="1384300" imgH="406400" progId="Equation.3">
                  <p:embed/>
                </p:oleObj>
              </mc:Choice>
              <mc:Fallback>
                <p:oleObj name="Equation" r:id="rId5" imgW="1384300" imgH="40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5260975"/>
                        <a:ext cx="34226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933490" y="2168525"/>
          <a:ext cx="26066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8" name="Equation" r:id="rId3" imgW="1054100" imgH="406400" progId="Equation.3">
                  <p:embed/>
                </p:oleObj>
              </mc:Choice>
              <mc:Fallback>
                <p:oleObj name="Equation" r:id="rId3" imgW="1054100" imgH="40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90" y="2168525"/>
                        <a:ext cx="260667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4946400" y="2168525"/>
          <a:ext cx="34226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39" name="Equation" r:id="rId5" imgW="1384300" imgH="406400" progId="Equation.3">
                  <p:embed/>
                </p:oleObj>
              </mc:Choice>
              <mc:Fallback>
                <p:oleObj name="Equation" r:id="rId5" imgW="1384300" imgH="40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6400" y="2168525"/>
                        <a:ext cx="34226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66211" y="3719854"/>
            <a:ext cx="425115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are these related?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8" y="4705684"/>
            <a:ext cx="4400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Hint: break them down in terms of</a:t>
            </a:r>
            <a:endParaRPr lang="en-US" dirty="0"/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933490" y="5075016"/>
          <a:ext cx="10350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40" name="Equation" r:id="rId7" imgW="419100" imgH="190500" progId="Equation.3">
                  <p:embed/>
                </p:oleObj>
              </mc:Choice>
              <mc:Fallback>
                <p:oleObj name="Equation" r:id="rId7" imgW="419100" imgH="190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90" y="5075016"/>
                        <a:ext cx="1035050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933490" y="5586608"/>
          <a:ext cx="103505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41" name="Equation" r:id="rId9" imgW="419100" imgH="190500" progId="Equation.3">
                  <p:embed/>
                </p:oleObj>
              </mc:Choice>
              <mc:Fallback>
                <p:oleObj name="Equation" r:id="rId9" imgW="419100" imgH="1905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90" y="5586608"/>
                        <a:ext cx="103505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/>
        </p:nvGraphicFramePr>
        <p:xfrm>
          <a:off x="903288" y="6156325"/>
          <a:ext cx="1096962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42" name="Equation" r:id="rId11" imgW="444500" imgH="190500" progId="Equation.3">
                  <p:embed/>
                </p:oleObj>
              </mc:Choice>
              <mc:Fallback>
                <p:oleObj name="Equation" r:id="rId11" imgW="444500" imgH="1905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6156325"/>
                        <a:ext cx="1096962" cy="471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366211" y="5075016"/>
            <a:ext cx="2646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words in A but not B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71563" y="5574984"/>
            <a:ext cx="2646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words in B but not A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3547" y="6127494"/>
            <a:ext cx="2646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words in both A and B</a:t>
            </a:r>
          </a:p>
          <a:p>
            <a:endParaRPr lang="en-US" sz="2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overlap: sets</a:t>
            </a:r>
            <a:endParaRPr lang="en-US" dirty="0"/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495803" y="2168525"/>
          <a:ext cx="26066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49" name="Equation" r:id="rId3" imgW="1054100" imgH="406400" progId="Equation.3">
                  <p:embed/>
                </p:oleObj>
              </mc:Choice>
              <mc:Fallback>
                <p:oleObj name="Equation" r:id="rId3" imgW="1054100" imgH="40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803" y="2168525"/>
                        <a:ext cx="2606675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4632325" y="2168525"/>
          <a:ext cx="34226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0" name="Equation" r:id="rId5" imgW="1384300" imgH="406400" progId="Equation.3">
                  <p:embed/>
                </p:oleObj>
              </mc:Choice>
              <mc:Fallback>
                <p:oleObj name="Equation" r:id="rId5" imgW="1384300" imgH="40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325" y="2168525"/>
                        <a:ext cx="34226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415595" y="3581400"/>
          <a:ext cx="40195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1" name="Equation" r:id="rId7" imgW="1625600" imgH="406400" progId="Equation.3">
                  <p:embed/>
                </p:oleObj>
              </mc:Choice>
              <mc:Fallback>
                <p:oleObj name="Equation" r:id="rId7" imgW="1625600" imgH="406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595" y="3581400"/>
                        <a:ext cx="401955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4685797" y="3581400"/>
          <a:ext cx="43322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2" name="Equation" r:id="rId9" imgW="1752600" imgH="406400" progId="Equation.3">
                  <p:embed/>
                </p:oleObj>
              </mc:Choice>
              <mc:Fallback>
                <p:oleObj name="Equation" r:id="rId9" imgW="1752600" imgH="406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5797" y="3581400"/>
                        <a:ext cx="43322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rot="16200000" flipH="1">
            <a:off x="2058907" y="4177632"/>
            <a:ext cx="4986421" cy="53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5803" y="5178926"/>
            <a:ext cx="113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 A but not B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2626" y="5178926"/>
            <a:ext cx="113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 B but not A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6200000" flipV="1">
            <a:off x="2338054" y="4856664"/>
            <a:ext cx="591051" cy="5347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0"/>
          </p:cNvCxnSpPr>
          <p:nvPr/>
        </p:nvCxnSpPr>
        <p:spPr>
          <a:xfrm rot="5400000" flipH="1" flipV="1">
            <a:off x="831056" y="4820194"/>
            <a:ext cx="591051" cy="12641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5902" y="5681577"/>
            <a:ext cx="4385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Dice’s coefficient gives twice the weight to overlapping words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overlap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Our problems: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/>
              <a:t>word importance</a:t>
            </a:r>
          </a:p>
          <a:p>
            <a:pPr lvl="1"/>
            <a:r>
              <a:rPr lang="en-US" dirty="0" smtClean="0"/>
              <a:t>word frequency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6724" y="2633579"/>
            <a:ext cx="989276" cy="481263"/>
          </a:xfrm>
          <a:prstGeom prst="rect">
            <a:avLst/>
          </a:prstGeom>
          <a:solidFill>
            <a:srgbClr val="008000">
              <a:alpha val="57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84095" y="2345202"/>
            <a:ext cx="437847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Set overlap measures can be good in some situations, but often we need more general tools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 of words representation</a:t>
            </a:r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870733" y="4184656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latin typeface="Verdana" pitchFamily="34" charset="0"/>
              </a:rPr>
              <a:t>(4, 1, 1, 0, 0, 1, 0, 0, …)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 rot="17992015">
            <a:off x="21015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obama</a:t>
            </a:r>
            <a:endParaRPr lang="en-US" dirty="0"/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 rot="17992015">
            <a:off x="24063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 rot="17992015">
            <a:off x="27873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 rot="17992015">
            <a:off x="30921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 rot="17992015">
            <a:off x="33969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 rot="17992015">
            <a:off x="37017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 rot="17992015">
            <a:off x="40827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capital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 rot="17992015">
            <a:off x="1811077" y="5106200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banana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2704835" y="2631284"/>
            <a:ext cx="320040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6600"/>
                </a:solidFill>
              </a:rPr>
              <a:t>Obama </a:t>
            </a:r>
            <a:r>
              <a:rPr lang="en-US" dirty="0">
                <a:solidFill>
                  <a:srgbClr val="FF6600"/>
                </a:solidFill>
              </a:rPr>
              <a:t>said banana repeatedly last week on </a:t>
            </a:r>
            <a:r>
              <a:rPr lang="en-US" dirty="0" err="1">
                <a:solidFill>
                  <a:srgbClr val="FF6600"/>
                </a:solidFill>
              </a:rPr>
              <a:t>tv</a:t>
            </a:r>
            <a:r>
              <a:rPr lang="en-US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78298" y="5851754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Frequency of word occurrence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810" y="1802190"/>
            <a:ext cx="716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now, let’s ignore word order: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word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8762" y="210457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: and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: courthouse		0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58762" y="464457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: and			0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/>
              <a:t>: courthouse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7524" y="166914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029" y="418290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78476" y="4644570"/>
            <a:ext cx="38220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the similarity based on these vectors?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8476" y="2636762"/>
            <a:ext cx="352004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Multi-dimensional vectors, one dimension per word in our vocabulary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9" idx="1"/>
          </p:cNvCxnSpPr>
          <p:nvPr/>
        </p:nvCxnSpPr>
        <p:spPr>
          <a:xfrm flipH="1">
            <a:off x="3011714" y="3236926"/>
            <a:ext cx="1366762" cy="178259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</p:cNvCxnSpPr>
          <p:nvPr/>
        </p:nvCxnSpPr>
        <p:spPr>
          <a:xfrm flipH="1" flipV="1">
            <a:off x="3011714" y="2818194"/>
            <a:ext cx="1366762" cy="4187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similarity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1429" y="2120811"/>
            <a:ext cx="5673876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We </a:t>
            </a:r>
            <a:r>
              <a:rPr lang="en-US" sz="2400" dirty="0"/>
              <a:t>have a |V|-dimensional vector space</a:t>
            </a:r>
          </a:p>
          <a:p>
            <a:pPr eaLnBrk="1" hangingPunct="1"/>
            <a:r>
              <a:rPr lang="en-US" sz="2400" dirty="0"/>
              <a:t>Terms are axes of the space</a:t>
            </a:r>
          </a:p>
          <a:p>
            <a:pPr eaLnBrk="1" hangingPunct="1"/>
            <a:r>
              <a:rPr lang="en-US" sz="2400" dirty="0"/>
              <a:t>Documents are points or vectors in this space</a:t>
            </a:r>
          </a:p>
          <a:p>
            <a:pPr eaLnBrk="1" hangingPunct="1"/>
            <a:r>
              <a:rPr lang="en-US" sz="2400" dirty="0"/>
              <a:t>Very high-</a:t>
            </a:r>
            <a:r>
              <a:rPr lang="en-US" sz="2400" dirty="0" smtClean="0"/>
              <a:t>dimensional</a:t>
            </a:r>
          </a:p>
          <a:p>
            <a:pPr eaLnBrk="1" hangingPunct="1"/>
            <a:r>
              <a:rPr lang="en-US" sz="2400" dirty="0"/>
              <a:t>This is a very sparse vector - most entries are </a:t>
            </a:r>
            <a:r>
              <a:rPr lang="en-US" sz="2400" dirty="0" smtClean="0"/>
              <a:t>zero</a:t>
            </a:r>
            <a:endParaRPr lang="en-US" sz="2400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867400" y="2133600"/>
            <a:ext cx="3276600" cy="1905000"/>
            <a:chOff x="1602" y="1317"/>
            <a:chExt cx="2556" cy="1686"/>
          </a:xfrm>
        </p:grpSpPr>
        <p:pic>
          <p:nvPicPr>
            <p:cNvPr id="6" name="Picture 5" descr="RR-vs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02" y="1317"/>
              <a:ext cx="2556" cy="1686"/>
            </a:xfrm>
            <a:prstGeom prst="rect">
              <a:avLst/>
            </a:prstGeom>
            <a:noFill/>
          </p:spPr>
        </p:pic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2112" y="1584"/>
              <a:ext cx="144" cy="67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2160" y="1872"/>
              <a:ext cx="336" cy="38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2160" y="2160"/>
              <a:ext cx="1200" cy="9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160" y="2304"/>
              <a:ext cx="912" cy="4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2112" y="2304"/>
              <a:ext cx="672" cy="19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685661" y="4983233"/>
            <a:ext cx="32890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question are we asking in this space for similarity?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at a high-level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Corpus analysis</a:t>
            </a:r>
          </a:p>
          <a:p>
            <a:pPr lvl="1"/>
            <a:r>
              <a:rPr lang="en-US" dirty="0" smtClean="0"/>
              <a:t>Language modeling</a:t>
            </a:r>
          </a:p>
          <a:p>
            <a:pPr lvl="1"/>
            <a:r>
              <a:rPr lang="en-US" dirty="0" smtClean="0"/>
              <a:t>Parsing</a:t>
            </a:r>
          </a:p>
          <a:p>
            <a:r>
              <a:rPr lang="en-US" dirty="0" smtClean="0"/>
              <a:t>For the next 3 weeks: tools</a:t>
            </a:r>
          </a:p>
          <a:p>
            <a:pPr lvl="1"/>
            <a:r>
              <a:rPr lang="en-US" dirty="0" smtClean="0"/>
              <a:t>text similarity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search</a:t>
            </a:r>
          </a:p>
          <a:p>
            <a:r>
              <a:rPr lang="en-US" dirty="0" smtClean="0"/>
              <a:t>Regroup for the last 3 weeks with more applications</a:t>
            </a:r>
          </a:p>
        </p:txBody>
      </p:sp>
    </p:spTree>
    <p:extLst>
      <p:ext uri="{BB962C8B-B14F-4D97-AF65-F5344CB8AC3E}">
        <p14:creationId xmlns:p14="http://schemas.microsoft.com/office/powerpoint/2010/main" val="54025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18711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Similarity relates to distance</a:t>
            </a:r>
          </a:p>
          <a:p>
            <a:r>
              <a:rPr lang="en-US" dirty="0" smtClean="0"/>
              <a:t>We’d like to measure the similarity of documents in the |V| dimensional space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are some distance measures?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47371" y="3657600"/>
            <a:ext cx="5638800" cy="2667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171371" y="44958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323771" y="5029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333171" y="51816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476171" y="5410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180771" y="4724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104571" y="41910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762171" y="51816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19171" y="50292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466771" y="43434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914571" y="4419600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measures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721150"/>
            <a:ext cx="8153400" cy="412862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Euclidean (L2)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Manhattan (L1)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1615318" y="2346999"/>
          <a:ext cx="3356799" cy="97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Equation" r:id="rId3" imgW="1574800" imgH="482600" progId="Equation.3">
                  <p:embed/>
                </p:oleObj>
              </mc:Choice>
              <mc:Fallback>
                <p:oleObj name="Equation" r:id="rId3" imgW="1574800" imgH="482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318" y="2346999"/>
                        <a:ext cx="3356799" cy="97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1760466" y="4589157"/>
          <a:ext cx="2992963" cy="949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6" name="Equation" r:id="rId5" imgW="1333500" imgH="444500" progId="Equation.3">
                  <p:embed/>
                </p:oleObj>
              </mc:Choice>
              <mc:Fallback>
                <p:oleObj name="Equation" r:id="rId5" imgW="1333500" imgH="4445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466" y="4589157"/>
                        <a:ext cx="2992963" cy="949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 smtClean="0"/>
              <a:t>Distance can be problematic</a:t>
            </a:r>
            <a:endParaRPr lang="en-US" sz="4000" b="0" dirty="0"/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11" name="TextBox 10"/>
          <p:cNvSpPr txBox="1"/>
          <p:nvPr/>
        </p:nvSpPr>
        <p:spPr>
          <a:xfrm>
            <a:off x="228600" y="2815770"/>
            <a:ext cx="327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</a:t>
            </a:r>
            <a:r>
              <a:rPr lang="en-US" sz="2400" dirty="0" err="1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FF0000"/>
                </a:solidFill>
              </a:rPr>
              <a:t> is closest to </a:t>
            </a:r>
            <a:r>
              <a:rPr lang="en-US" sz="2400" dirty="0" err="1" smtClean="0">
                <a:solidFill>
                  <a:srgbClr val="0000FF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using one of the previous distance measures?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Which do you think should be closer?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1054100"/>
          </a:xfrm>
        </p:spPr>
        <p:txBody>
          <a:bodyPr/>
          <a:lstStyle/>
          <a:p>
            <a:pPr eaLnBrk="1" hangingPunct="1"/>
            <a:r>
              <a:rPr lang="en-US" sz="4000" b="0" dirty="0" smtClean="0"/>
              <a:t>Distance can be problematic</a:t>
            </a:r>
            <a:endParaRPr lang="en-US" sz="4000" b="0" dirty="0"/>
          </a:p>
        </p:txBody>
      </p:sp>
      <p:pic>
        <p:nvPicPr>
          <p:cNvPr id="3174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  <p:sp>
        <p:nvSpPr>
          <p:cNvPr id="9" name="Rectangle 8"/>
          <p:cNvSpPr/>
          <p:nvPr/>
        </p:nvSpPr>
        <p:spPr>
          <a:xfrm>
            <a:off x="411238" y="2967335"/>
            <a:ext cx="32463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 Euclidean (or L1) distance between </a:t>
            </a:r>
            <a:r>
              <a:rPr lang="en-US" sz="2400" i="1" dirty="0" err="1" smtClean="0">
                <a:solidFill>
                  <a:srgbClr val="0000FF"/>
                </a:solidFill>
              </a:rPr>
              <a:t>q</a:t>
            </a:r>
            <a:r>
              <a:rPr lang="en-US" sz="2400" i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and </a:t>
            </a:r>
            <a:r>
              <a:rPr lang="en-US" sz="2400" i="1" dirty="0" smtClean="0">
                <a:solidFill>
                  <a:srgbClr val="0000FF"/>
                </a:solidFill>
              </a:rPr>
              <a:t>d</a:t>
            </a:r>
            <a:r>
              <a:rPr lang="en-US" sz="2400" i="1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is large even though the distribution of words is similar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Use angle instead of distance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Thought experiment: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take </a:t>
            </a:r>
            <a:r>
              <a:rPr lang="en-US" dirty="0"/>
              <a:t>a document </a:t>
            </a:r>
            <a:r>
              <a:rPr lang="en-US" dirty="0" err="1" smtClean="0"/>
              <a:t>d</a:t>
            </a:r>
            <a:endParaRPr lang="en-US" dirty="0" smtClean="0"/>
          </a:p>
          <a:p>
            <a:pPr lvl="1"/>
            <a:r>
              <a:rPr lang="en-US" dirty="0" smtClean="0"/>
              <a:t>make a new document </a:t>
            </a:r>
            <a:r>
              <a:rPr lang="en-US" dirty="0" err="1" smtClean="0"/>
              <a:t>d</a:t>
            </a:r>
            <a:r>
              <a:rPr lang="en-US" dirty="0" smtClean="0"/>
              <a:t>’ by concatenating two copies of </a:t>
            </a:r>
            <a:r>
              <a:rPr lang="en-US" dirty="0" err="1" smtClean="0"/>
              <a:t>d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/>
              <a:t>Semantically” </a:t>
            </a:r>
            <a:r>
              <a:rPr lang="en-US" dirty="0" err="1"/>
              <a:t>d</a:t>
            </a:r>
            <a:r>
              <a:rPr lang="en-US" dirty="0"/>
              <a:t> and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dirty="0" smtClean="0"/>
              <a:t>’ have </a:t>
            </a:r>
            <a:r>
              <a:rPr lang="en-US" dirty="0"/>
              <a:t>the same </a:t>
            </a:r>
            <a:r>
              <a:rPr lang="en-US" dirty="0" smtClean="0"/>
              <a:t>content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is the Euclidean distance between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’?  What is the angle between them?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Euclidean distance</a:t>
            </a:r>
            <a:r>
              <a:rPr lang="en-US" dirty="0" smtClean="0"/>
              <a:t> can be large</a:t>
            </a:r>
          </a:p>
          <a:p>
            <a:pPr lvl="1"/>
            <a:r>
              <a:rPr lang="en-US" dirty="0"/>
              <a:t>The angle between the two documents is </a:t>
            </a:r>
            <a:r>
              <a:rPr lang="en-US" dirty="0" smtClean="0"/>
              <a:t>0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From angles to cosines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dirty="0" smtClean="0"/>
              <a:t>Cosine is a monotonically decreasing function for the interval [0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, 180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]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i="1" dirty="0" smtClean="0"/>
              <a:t>decreasing </a:t>
            </a:r>
            <a:r>
              <a:rPr lang="en-US" sz="2400" dirty="0" smtClean="0"/>
              <a:t>angle is equivalent to </a:t>
            </a:r>
            <a:r>
              <a:rPr lang="en-US" sz="2400" i="1" dirty="0" smtClean="0"/>
              <a:t>increasing</a:t>
            </a:r>
            <a:r>
              <a:rPr lang="en-US" sz="2400" dirty="0" smtClean="0"/>
              <a:t> cosine</a:t>
            </a:r>
            <a:endParaRPr lang="en-US" sz="2400" i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289" y="3183164"/>
            <a:ext cx="4659102" cy="3191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7218" y="2757714"/>
            <a:ext cx="34803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calculate the cosine between two vectors?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1600200"/>
            <a:ext cx="5257800" cy="41148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of two vectors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64656" y="2377798"/>
          <a:ext cx="4019249" cy="65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5" name="Equation" r:id="rId3" imgW="1168400" imgH="190500" progId="Equation.3">
                  <p:embed/>
                </p:oleObj>
              </mc:Choice>
              <mc:Fallback>
                <p:oleObj name="Equation" r:id="rId3" imgW="1168400" imgH="190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4656" y="2377798"/>
                        <a:ext cx="4019249" cy="65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133796"/>
              </p:ext>
            </p:extLst>
          </p:nvPr>
        </p:nvGraphicFramePr>
        <p:xfrm>
          <a:off x="1003610" y="3636898"/>
          <a:ext cx="53721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6" name="Equation" r:id="rId5" imgW="1562100" imgH="444500" progId="Equation.3">
                  <p:embed/>
                </p:oleObj>
              </mc:Choice>
              <mc:Fallback>
                <p:oleObj name="Equation" r:id="rId5" imgW="1562100" imgH="4445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610" y="3636898"/>
                        <a:ext cx="5372100" cy="153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072468" y="1659276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1745" y="5809238"/>
            <a:ext cx="6155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Dot product between unit length vectors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Cosine as a similarity</a:t>
            </a:r>
            <a:endParaRPr lang="en-US" dirty="0"/>
          </a:p>
        </p:txBody>
      </p:sp>
      <p:graphicFrame>
        <p:nvGraphicFramePr>
          <p:cNvPr id="9218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98049"/>
              </p:ext>
            </p:extLst>
          </p:nvPr>
        </p:nvGraphicFramePr>
        <p:xfrm>
          <a:off x="1013490" y="2377149"/>
          <a:ext cx="54102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2" name="Equation" r:id="rId3" imgW="1816100" imgH="317500" progId="Equation.3">
                  <p:embed/>
                </p:oleObj>
              </mc:Choice>
              <mc:Fallback>
                <p:oleObj name="Equation" r:id="rId3" imgW="1816100" imgH="3175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490" y="2377149"/>
                        <a:ext cx="5410200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4476" y="3737430"/>
            <a:ext cx="6918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Just another distance measure, like the others: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1322388" y="4430713"/>
          <a:ext cx="330041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3" name="Equation" r:id="rId5" imgW="1689100" imgH="482600" progId="Equation.3">
                  <p:embed/>
                </p:oleObj>
              </mc:Choice>
              <mc:Fallback>
                <p:oleObj name="Equation" r:id="rId5" imgW="1689100" imgH="482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4430713"/>
                        <a:ext cx="3300412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1335088" y="5618995"/>
          <a:ext cx="2805112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4" name="Equation" r:id="rId7" imgW="1435100" imgH="444500" progId="Equation.3">
                  <p:embed/>
                </p:oleObj>
              </mc:Choice>
              <mc:Fallback>
                <p:oleObj name="Equation" r:id="rId7" imgW="1435100" imgH="444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5088" y="5618995"/>
                        <a:ext cx="2805112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77488" y="2486463"/>
            <a:ext cx="1939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ignoring length normalization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Length normalization</a:t>
            </a:r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A vector can be</a:t>
            </a:r>
            <a:r>
              <a:rPr lang="en-US" dirty="0" smtClean="0"/>
              <a:t> length-normalized </a:t>
            </a:r>
            <a:r>
              <a:rPr lang="en-US" dirty="0"/>
              <a:t>by dividing each of its components by its </a:t>
            </a:r>
            <a:r>
              <a:rPr lang="en-US" dirty="0" smtClean="0"/>
              <a:t>length</a:t>
            </a:r>
          </a:p>
          <a:p>
            <a:pPr eaLnBrk="1" hangingPunct="1"/>
            <a:r>
              <a:rPr lang="en-US" dirty="0" smtClean="0"/>
              <a:t>Often, we’ll use L</a:t>
            </a:r>
            <a:r>
              <a:rPr lang="en-US" baseline="-25000" dirty="0" smtClean="0"/>
              <a:t>2</a:t>
            </a:r>
            <a:r>
              <a:rPr lang="en-US" dirty="0" smtClean="0"/>
              <a:t> norm (could also normalize by other norms):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Dividing a vector by its L</a:t>
            </a:r>
            <a:r>
              <a:rPr lang="en-US" baseline="-25000" dirty="0"/>
              <a:t>2</a:t>
            </a:r>
            <a:r>
              <a:rPr lang="en-US" dirty="0"/>
              <a:t> norm makes it a unit (length) </a:t>
            </a:r>
            <a:r>
              <a:rPr lang="en-US" dirty="0" smtClean="0"/>
              <a:t>vector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255056" y="3527875"/>
          <a:ext cx="20875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3" imgW="876240" imgH="317160" progId="Equation.3">
                  <p:embed/>
                </p:oleObj>
              </mc:Choice>
              <mc:Fallback>
                <p:oleObj name="Equation" r:id="rId3" imgW="876240" imgH="317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056" y="3527875"/>
                        <a:ext cx="208756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1229"/>
          </a:xfrm>
        </p:spPr>
        <p:txBody>
          <a:bodyPr/>
          <a:lstStyle/>
          <a:p>
            <a:r>
              <a:rPr lang="en-US" dirty="0" smtClean="0"/>
              <a:t>A common question in NLP is how similar are texts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501483" y="2472389"/>
            <a:ext cx="6554576" cy="1052285"/>
            <a:chOff x="1563738" y="2721429"/>
            <a:chExt cx="6554576" cy="1052285"/>
          </a:xfrm>
        </p:grpSpPr>
        <p:grpSp>
          <p:nvGrpSpPr>
            <p:cNvPr id="14" name="Group 13"/>
            <p:cNvGrpSpPr/>
            <p:nvPr/>
          </p:nvGrpSpPr>
          <p:grpSpPr>
            <a:xfrm>
              <a:off x="2746621" y="2721429"/>
              <a:ext cx="834572" cy="1052285"/>
              <a:chOff x="1669143" y="3531810"/>
              <a:chExt cx="834572" cy="105228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313309" y="2721429"/>
              <a:ext cx="834572" cy="1052285"/>
              <a:chOff x="1669143" y="3531810"/>
              <a:chExt cx="834572" cy="105228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563738" y="2779409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err="1" smtClean="0"/>
                <a:t>sim</a:t>
              </a:r>
              <a:r>
                <a:rPr lang="en-US" sz="4800" dirty="0" smtClean="0"/>
                <a:t>(</a:t>
              </a:r>
              <a:endParaRPr lang="en-US" sz="4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51956" y="2779409"/>
              <a:ext cx="27663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) = </a:t>
              </a:r>
              <a:r>
                <a:rPr lang="en-US" sz="4800" dirty="0" smtClean="0">
                  <a:latin typeface="Arial"/>
                  <a:cs typeface="Arial"/>
                </a:rPr>
                <a:t>?</a:t>
              </a:r>
              <a:endParaRPr lang="en-US" sz="4800" dirty="0">
                <a:latin typeface="Arial"/>
                <a:cs typeface="Arial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92860" y="2733272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,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58300" y="5062814"/>
            <a:ext cx="834572" cy="1052285"/>
            <a:chOff x="1669143" y="3531810"/>
            <a:chExt cx="834572" cy="1052285"/>
          </a:xfrm>
        </p:grpSpPr>
        <p:sp>
          <p:nvSpPr>
            <p:cNvPr id="27" name="Rectangle 2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876392" y="4226672"/>
            <a:ext cx="696688" cy="693432"/>
            <a:chOff x="1669143" y="3531810"/>
            <a:chExt cx="834572" cy="1052285"/>
          </a:xfrm>
        </p:grpSpPr>
        <p:sp>
          <p:nvSpPr>
            <p:cNvPr id="35" name="Rectangle 3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876392" y="5074133"/>
            <a:ext cx="696688" cy="693432"/>
            <a:chOff x="1669143" y="3531810"/>
            <a:chExt cx="834572" cy="1052285"/>
          </a:xfrm>
        </p:grpSpPr>
        <p:sp>
          <p:nvSpPr>
            <p:cNvPr id="43" name="Rectangle 4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894581" y="5919965"/>
            <a:ext cx="696688" cy="693432"/>
            <a:chOff x="1669143" y="3531810"/>
            <a:chExt cx="834572" cy="1052285"/>
          </a:xfrm>
        </p:grpSpPr>
        <p:sp>
          <p:nvSpPr>
            <p:cNvPr id="51" name="Rectangle 5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3032434" y="5105435"/>
            <a:ext cx="498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/>
                <a:cs typeface="Arial"/>
              </a:rPr>
              <a:t>?</a:t>
            </a:r>
            <a:endParaRPr lang="en-US" sz="4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6817" y="522695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89701" y="5082561"/>
            <a:ext cx="3684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could these be useful?  Applications?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61815" y="3897909"/>
            <a:ext cx="2366459" cy="2415801"/>
          </a:xfrm>
          <a:prstGeom prst="ellipse">
            <a:avLst/>
          </a:prstGeom>
          <a:solidFill>
            <a:srgbClr val="008000">
              <a:alpha val="18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length vectors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-507999" y="3696308"/>
            <a:ext cx="2939141" cy="1209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962784" y="5171925"/>
            <a:ext cx="29560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0477" y="3139927"/>
            <a:ext cx="2939140" cy="112485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870860" y="3834190"/>
            <a:ext cx="205619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6376" y="3628572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31295" y="5375906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100148" y="5185643"/>
            <a:ext cx="1902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0230" y="3432631"/>
            <a:ext cx="1966687" cy="15119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967619" y="4761895"/>
            <a:ext cx="667071" cy="410032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4339189" y="3614888"/>
            <a:ext cx="2939141" cy="1209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809972" y="5090505"/>
            <a:ext cx="29560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5487722" y="4324988"/>
            <a:ext cx="1092602" cy="43843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5718048" y="3885815"/>
            <a:ext cx="205619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03564" y="3656007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778483" y="5294486"/>
            <a:ext cx="32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6947336" y="5104223"/>
            <a:ext cx="190276" cy="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5726389" y="4261278"/>
            <a:ext cx="917651" cy="74081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5814807" y="4463143"/>
            <a:ext cx="963676" cy="62736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2552" y="6313710"/>
            <a:ext cx="8338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In many situations, normalization improves similarity, but not in all situations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Normalized distance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407152" cy="4495800"/>
          </a:xfrm>
        </p:spPr>
        <p:txBody>
          <a:bodyPr/>
          <a:lstStyle/>
          <a:p>
            <a:r>
              <a:rPr lang="en-US" dirty="0" smtClean="0"/>
              <a:t>Cosine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L2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L1</a:t>
            </a:r>
            <a:endParaRPr lang="en-US" dirty="0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881188" y="3765550"/>
          <a:ext cx="330041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0" name="Equation" r:id="rId3" imgW="1689100" imgH="482600" progId="Equation.3">
                  <p:embed/>
                </p:oleObj>
              </mc:Choice>
              <mc:Fallback>
                <p:oleObj name="Equation" r:id="rId3" imgW="1689100" imgH="482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3765550"/>
                        <a:ext cx="3300412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995188" y="5486400"/>
          <a:ext cx="2805112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1" name="Equation" r:id="rId5" imgW="1435100" imgH="444500" progId="Equation.3">
                  <p:embed/>
                </p:oleObj>
              </mc:Choice>
              <mc:Fallback>
                <p:oleObj name="Equation" r:id="rId5" imgW="1435100" imgH="444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188" y="5486400"/>
                        <a:ext cx="2805112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917619" y="2105025"/>
            <a:ext cx="5676900" cy="1144588"/>
            <a:chOff x="1047068" y="2105025"/>
            <a:chExt cx="5676900" cy="1144588"/>
          </a:xfrm>
        </p:grpSpPr>
        <p:graphicFrame>
          <p:nvGraphicFramePr>
            <p:cNvPr id="70658" name="Content Placeholder 3"/>
            <p:cNvGraphicFramePr>
              <a:graphicFrameLocks noChangeAspect="1"/>
            </p:cNvGraphicFramePr>
            <p:nvPr/>
          </p:nvGraphicFramePr>
          <p:xfrm>
            <a:off x="1047068" y="2105025"/>
            <a:ext cx="5676900" cy="1144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702" name="Equation" r:id="rId7" imgW="3149600" imgH="635000" progId="Equation.3">
                    <p:embed/>
                  </p:oleObj>
                </mc:Choice>
                <mc:Fallback>
                  <p:oleObj name="Equation" r:id="rId7" imgW="3149600" imgH="635000" progId="Equation.3">
                    <p:embed/>
                    <p:pic>
                      <p:nvPicPr>
                        <p:cNvPr id="0" name="Content Placeholder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7068" y="2105025"/>
                          <a:ext cx="5676900" cy="1144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4586739" y="2660952"/>
              <a:ext cx="2137229" cy="588661"/>
            </a:xfrm>
            <a:prstGeom prst="rect">
              <a:avLst/>
            </a:prstGeom>
            <a:solidFill>
              <a:srgbClr val="FF0000">
                <a:alpha val="24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641848" y="4802574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a’ and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FF"/>
                </a:solidFill>
              </a:rPr>
              <a:t>’ are length normalized versions of the vectors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r>
              <a:rPr lang="en-US" dirty="0" smtClean="0"/>
              <a:t>Information retrieval (search)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169540" y="3730308"/>
            <a:ext cx="696688" cy="693432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7213809" y="3875373"/>
            <a:ext cx="696688" cy="693432"/>
            <a:chOff x="1669143" y="3531810"/>
            <a:chExt cx="834572" cy="1052285"/>
          </a:xfrm>
        </p:grpSpPr>
        <p:sp>
          <p:nvSpPr>
            <p:cNvPr id="13" name="Rectangle 1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088766" y="4738987"/>
            <a:ext cx="696688" cy="693432"/>
            <a:chOff x="1669143" y="3531810"/>
            <a:chExt cx="834572" cy="1052285"/>
          </a:xfrm>
        </p:grpSpPr>
        <p:sp>
          <p:nvSpPr>
            <p:cNvPr id="21" name="Rectangle 2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5333031" y="2152955"/>
            <a:ext cx="2245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Data set (e.g. web)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271677" y="2984269"/>
            <a:ext cx="696688" cy="693432"/>
            <a:chOff x="1669143" y="3531810"/>
            <a:chExt cx="834572" cy="1052285"/>
          </a:xfrm>
        </p:grpSpPr>
        <p:sp>
          <p:nvSpPr>
            <p:cNvPr id="30" name="Rectangle 29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610016" y="3036876"/>
            <a:ext cx="696688" cy="693432"/>
            <a:chOff x="1669143" y="3531810"/>
            <a:chExt cx="834572" cy="1052285"/>
          </a:xfrm>
        </p:grpSpPr>
        <p:sp>
          <p:nvSpPr>
            <p:cNvPr id="38" name="Rectangle 37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842559" y="3883754"/>
            <a:ext cx="696688" cy="693432"/>
            <a:chOff x="1669143" y="3531810"/>
            <a:chExt cx="834572" cy="1052285"/>
          </a:xfrm>
        </p:grpSpPr>
        <p:sp>
          <p:nvSpPr>
            <p:cNvPr id="46" name="Rectangle 45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7110760" y="5288400"/>
            <a:ext cx="696688" cy="693432"/>
            <a:chOff x="1669143" y="3531810"/>
            <a:chExt cx="834572" cy="1052285"/>
          </a:xfrm>
        </p:grpSpPr>
        <p:sp>
          <p:nvSpPr>
            <p:cNvPr id="54" name="Rectangle 5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5004107" y="5051924"/>
            <a:ext cx="696688" cy="693432"/>
            <a:chOff x="1669143" y="3531810"/>
            <a:chExt cx="834572" cy="1052285"/>
          </a:xfrm>
        </p:grpSpPr>
        <p:sp>
          <p:nvSpPr>
            <p:cNvPr id="62" name="Rectangle 61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val 68"/>
          <p:cNvSpPr/>
          <p:nvPr/>
        </p:nvSpPr>
        <p:spPr>
          <a:xfrm>
            <a:off x="4003524" y="2655332"/>
            <a:ext cx="5006242" cy="3876097"/>
          </a:xfrm>
          <a:prstGeom prst="ellipse">
            <a:avLst/>
          </a:prstGeom>
          <a:solidFill>
            <a:srgbClr val="0000FF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733180" y="3730308"/>
            <a:ext cx="696688" cy="201651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813954" y="3825955"/>
            <a:ext cx="494750" cy="104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12648" y="2305355"/>
            <a:ext cx="2245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query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18848"/>
          </a:xfrm>
        </p:spPr>
        <p:txBody>
          <a:bodyPr/>
          <a:lstStyle/>
          <a:p>
            <a:r>
              <a:rPr lang="en-US" dirty="0" smtClean="0"/>
              <a:t>Text classification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13156" y="3810000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264788" y="2419048"/>
            <a:ext cx="834572" cy="1052285"/>
            <a:chOff x="1669143" y="3531810"/>
            <a:chExt cx="834572" cy="1052285"/>
          </a:xfrm>
        </p:grpSpPr>
        <p:sp>
          <p:nvSpPr>
            <p:cNvPr id="13" name="Rectangle 1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264788" y="4031341"/>
            <a:ext cx="834572" cy="1052285"/>
            <a:chOff x="1669143" y="3531810"/>
            <a:chExt cx="834572" cy="1052285"/>
          </a:xfrm>
        </p:grpSpPr>
        <p:sp>
          <p:nvSpPr>
            <p:cNvPr id="21" name="Rectangle 2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4274469" y="5582778"/>
            <a:ext cx="834572" cy="1052285"/>
            <a:chOff x="1669143" y="3531810"/>
            <a:chExt cx="834572" cy="1052285"/>
          </a:xfrm>
        </p:grpSpPr>
        <p:sp>
          <p:nvSpPr>
            <p:cNvPr id="29" name="Rectangle 2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2612571" y="3252785"/>
            <a:ext cx="1016000" cy="70235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2612571" y="4289353"/>
            <a:ext cx="1016000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2477104" y="4858653"/>
            <a:ext cx="1286934" cy="10160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0" y="2639128"/>
            <a:ext cx="123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sports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34000" y="4363127"/>
            <a:ext cx="123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politics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34000" y="5951239"/>
            <a:ext cx="1233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business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70954" y="3159381"/>
            <a:ext cx="25762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“documents” could be actual documents, for example using </a:t>
            </a:r>
            <a:r>
              <a:rPr lang="en-US" sz="2000" dirty="0" err="1" smtClean="0"/>
              <a:t>k</a:t>
            </a:r>
            <a:r>
              <a:rPr lang="en-US" sz="2000" dirty="0" smtClean="0"/>
              <a:t>-means or pseudo-documents, like a class </a:t>
            </a:r>
            <a:r>
              <a:rPr lang="en-US" sz="2000" dirty="0" err="1" smtClean="0"/>
              <a:t>centroid</a:t>
            </a:r>
            <a:r>
              <a:rPr lang="en-US" sz="2000" dirty="0" smtClean="0"/>
              <a:t>/average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18848"/>
          </a:xfrm>
        </p:spPr>
        <p:txBody>
          <a:bodyPr/>
          <a:lstStyle/>
          <a:p>
            <a:r>
              <a:rPr lang="en-US" dirty="0" smtClean="0"/>
              <a:t>Text clustering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95870" y="3044752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1482532" y="4813905"/>
            <a:ext cx="834572" cy="1052285"/>
            <a:chOff x="1669143" y="3531810"/>
            <a:chExt cx="834572" cy="1052285"/>
          </a:xfrm>
        </p:grpSpPr>
        <p:sp>
          <p:nvSpPr>
            <p:cNvPr id="47" name="Rectangle 4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2469504" y="3761620"/>
            <a:ext cx="834572" cy="1052285"/>
            <a:chOff x="1669143" y="3531810"/>
            <a:chExt cx="834572" cy="1052285"/>
          </a:xfrm>
        </p:grpSpPr>
        <p:sp>
          <p:nvSpPr>
            <p:cNvPr id="55" name="Rectangle 5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601023" y="2139199"/>
            <a:ext cx="834572" cy="1052285"/>
            <a:chOff x="1669143" y="3531810"/>
            <a:chExt cx="834572" cy="1052285"/>
          </a:xfrm>
        </p:grpSpPr>
        <p:sp>
          <p:nvSpPr>
            <p:cNvPr id="63" name="Rectangle 6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5587995" y="2418221"/>
            <a:ext cx="834572" cy="1052285"/>
            <a:chOff x="1669143" y="3531810"/>
            <a:chExt cx="834572" cy="1052285"/>
          </a:xfrm>
        </p:grpSpPr>
        <p:sp>
          <p:nvSpPr>
            <p:cNvPr id="71" name="Rectangle 7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4601023" y="3738184"/>
            <a:ext cx="834572" cy="1052285"/>
            <a:chOff x="1669143" y="3531810"/>
            <a:chExt cx="834572" cy="1052285"/>
          </a:xfrm>
        </p:grpSpPr>
        <p:sp>
          <p:nvSpPr>
            <p:cNvPr id="79" name="Rectangle 7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5699275" y="3878489"/>
            <a:ext cx="834572" cy="1052285"/>
            <a:chOff x="1669143" y="3531810"/>
            <a:chExt cx="834572" cy="1052285"/>
          </a:xfrm>
        </p:grpSpPr>
        <p:sp>
          <p:nvSpPr>
            <p:cNvPr id="87" name="Rectangle 8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7931476" y="4710638"/>
            <a:ext cx="834572" cy="1052285"/>
            <a:chOff x="1669143" y="3531810"/>
            <a:chExt cx="834572" cy="1052285"/>
          </a:xfrm>
        </p:grpSpPr>
        <p:sp>
          <p:nvSpPr>
            <p:cNvPr id="95" name="Rectangle 9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000144" y="5416165"/>
            <a:ext cx="834572" cy="1052285"/>
            <a:chOff x="1669143" y="3531810"/>
            <a:chExt cx="834572" cy="1052285"/>
          </a:xfrm>
        </p:grpSpPr>
        <p:sp>
          <p:nvSpPr>
            <p:cNvPr id="103" name="Rectangle 10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FF66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34181"/>
          </a:xfrm>
        </p:spPr>
        <p:txBody>
          <a:bodyPr/>
          <a:lstStyle/>
          <a:p>
            <a:r>
              <a:rPr lang="en-US" dirty="0" smtClean="0"/>
              <a:t>Automatic evaluation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12648" y="4324999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ight Arrow 11"/>
          <p:cNvSpPr/>
          <p:nvPr/>
        </p:nvSpPr>
        <p:spPr>
          <a:xfrm>
            <a:off x="1705429" y="4554808"/>
            <a:ext cx="834571" cy="5467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23810" y="4324999"/>
            <a:ext cx="2044095" cy="1052285"/>
          </a:xfrm>
          <a:prstGeom prst="rect">
            <a:avLst/>
          </a:prstGeom>
          <a:solidFill>
            <a:srgbClr val="008000">
              <a:alpha val="28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32669" y="4487845"/>
            <a:ext cx="187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text to text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023810" y="5449854"/>
            <a:ext cx="2225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(machine translation,</a:t>
            </a:r>
          </a:p>
          <a:p>
            <a:r>
              <a:rPr lang="en-US" dirty="0" smtClean="0"/>
              <a:t>summarization,</a:t>
            </a:r>
          </a:p>
          <a:p>
            <a:r>
              <a:rPr lang="en-US" dirty="0" smtClean="0"/>
              <a:t>simplification)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5413829" y="4554808"/>
            <a:ext cx="834571" cy="5467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768495" y="2278349"/>
            <a:ext cx="834572" cy="1052285"/>
            <a:chOff x="1669143" y="3531810"/>
            <a:chExt cx="834572" cy="1052285"/>
          </a:xfrm>
        </p:grpSpPr>
        <p:sp>
          <p:nvSpPr>
            <p:cNvPr id="18" name="Rectangle 17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7728857" y="4612036"/>
            <a:ext cx="1037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6768495" y="4477399"/>
            <a:ext cx="834572" cy="1052285"/>
            <a:chOff x="1669143" y="3531810"/>
            <a:chExt cx="834572" cy="1052285"/>
          </a:xfrm>
        </p:grpSpPr>
        <p:sp>
          <p:nvSpPr>
            <p:cNvPr id="27" name="Rectangle 2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ln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7728857" y="2462144"/>
            <a:ext cx="1037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 answer</a:t>
            </a:r>
            <a:endParaRPr lang="en-US" dirty="0"/>
          </a:p>
        </p:txBody>
      </p:sp>
      <p:sp>
        <p:nvSpPr>
          <p:cNvPr id="35" name="Up-Down Arrow 34"/>
          <p:cNvSpPr/>
          <p:nvPr/>
        </p:nvSpPr>
        <p:spPr>
          <a:xfrm>
            <a:off x="6976535" y="3483430"/>
            <a:ext cx="408824" cy="781094"/>
          </a:xfrm>
          <a:prstGeom prst="upDownArrow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554687" y="3652763"/>
            <a:ext cx="1037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sim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similarity: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Word-sense disambiguation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588381"/>
            <a:ext cx="480181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</a:t>
            </a:r>
            <a:r>
              <a:rPr lang="en-US" sz="3200" dirty="0" smtClean="0"/>
              <a:t>( </a:t>
            </a:r>
            <a:r>
              <a:rPr lang="en-US" sz="3200" i="1" dirty="0" smtClean="0">
                <a:solidFill>
                  <a:srgbClr val="008000"/>
                </a:solidFill>
              </a:rPr>
              <a:t>banana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008000"/>
                </a:solidFill>
              </a:rPr>
              <a:t>apple</a:t>
            </a:r>
            <a:r>
              <a:rPr lang="en-US" sz="3200" dirty="0" smtClean="0"/>
              <a:t> ) = </a:t>
            </a:r>
            <a:r>
              <a:rPr lang="en-US" sz="3200" dirty="0" smtClean="0">
                <a:latin typeface="Arial"/>
                <a:cs typeface="Arial"/>
              </a:rPr>
              <a:t>?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666660"/>
            <a:ext cx="72420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went to the </a:t>
            </a:r>
            <a:r>
              <a:rPr lang="en-US" sz="3200" i="1" dirty="0" smtClean="0">
                <a:solidFill>
                  <a:srgbClr val="008000"/>
                </a:solidFill>
              </a:rPr>
              <a:t>bank</a:t>
            </a:r>
            <a:r>
              <a:rPr lang="en-US" sz="3200" dirty="0" smtClean="0"/>
              <a:t> to get some money.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73905" y="5745238"/>
            <a:ext cx="2697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financial bank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6018" y="5745238"/>
            <a:ext cx="2697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river bank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3507620" y="5251436"/>
            <a:ext cx="495905" cy="49380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51478" y="5251436"/>
            <a:ext cx="719665" cy="49380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736</TotalTime>
  <Words>1601</Words>
  <Application>Microsoft Macintosh PowerPoint</Application>
  <PresentationFormat>On-screen Show (4:3)</PresentationFormat>
  <Paragraphs>267</Paragraphs>
  <Slides>41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Median</vt:lpstr>
      <vt:lpstr>Equation</vt:lpstr>
      <vt:lpstr>Text Similarity</vt:lpstr>
      <vt:lpstr>Admin</vt:lpstr>
      <vt:lpstr>Course at a high-level</vt:lpstr>
      <vt:lpstr>Text Similarity</vt:lpstr>
      <vt:lpstr>Text similarity: applications</vt:lpstr>
      <vt:lpstr>Text similarity: applications</vt:lpstr>
      <vt:lpstr>Text similarity: applications</vt:lpstr>
      <vt:lpstr>Text similarity: applications</vt:lpstr>
      <vt:lpstr>Text similarity: applications</vt:lpstr>
      <vt:lpstr>Text similarity: application</vt:lpstr>
      <vt:lpstr>Text similarity</vt:lpstr>
      <vt:lpstr>Text similarity approaches</vt:lpstr>
      <vt:lpstr>The basics: text overlap</vt:lpstr>
      <vt:lpstr>Word overlap: a numerical score</vt:lpstr>
      <vt:lpstr>Word overlap problems</vt:lpstr>
      <vt:lpstr>Word overlap problems</vt:lpstr>
      <vt:lpstr>Word overlap problems</vt:lpstr>
      <vt:lpstr>Word overlap problems</vt:lpstr>
      <vt:lpstr>Word overlap problems</vt:lpstr>
      <vt:lpstr>Word overlap problems</vt:lpstr>
      <vt:lpstr>Word overlap: sets</vt:lpstr>
      <vt:lpstr>Word overlap: sets</vt:lpstr>
      <vt:lpstr>Word overlap: sets</vt:lpstr>
      <vt:lpstr>Word overlap: sets</vt:lpstr>
      <vt:lpstr>Word overlap: sets</vt:lpstr>
      <vt:lpstr>Set overlap</vt:lpstr>
      <vt:lpstr>Bag of words representation</vt:lpstr>
      <vt:lpstr>Vector based word</vt:lpstr>
      <vt:lpstr>Vector based similarity</vt:lpstr>
      <vt:lpstr>Vector based similarity</vt:lpstr>
      <vt:lpstr>Distance measures</vt:lpstr>
      <vt:lpstr>Distance can be problematic</vt:lpstr>
      <vt:lpstr>Distance can be problematic</vt:lpstr>
      <vt:lpstr>Use angle instead of distance</vt:lpstr>
      <vt:lpstr>From angles to cosines</vt:lpstr>
      <vt:lpstr>cosine</vt:lpstr>
      <vt:lpstr>Cosine of two vectors</vt:lpstr>
      <vt:lpstr>Cosine as a similarity</vt:lpstr>
      <vt:lpstr>Length normalization</vt:lpstr>
      <vt:lpstr>Unit length vectors</vt:lpstr>
      <vt:lpstr>Normalized distance measures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David Kauchak</cp:lastModifiedBy>
  <cp:revision>116</cp:revision>
  <dcterms:created xsi:type="dcterms:W3CDTF">2011-03-21T22:01:10Z</dcterms:created>
  <dcterms:modified xsi:type="dcterms:W3CDTF">2011-10-20T17:37:07Z</dcterms:modified>
</cp:coreProperties>
</file>