
<file path=[Content_Types].xml><?xml version="1.0" encoding="utf-8"?>
<Types xmlns="http://schemas.openxmlformats.org/package/2006/content-types">
  <Override PartName="/ppt/slideLayouts/slideLayout8.xml" ContentType="application/vnd.openxmlformats-officedocument.presentationml.slideLayout+xml"/>
  <Override PartName="/ppt/tags/tag13.xml" ContentType="application/vnd.openxmlformats-officedocument.presentationml.tags+xml"/>
  <Override PartName="/ppt/slides/slide28.xml" ContentType="application/vnd.openxmlformats-officedocument.presentationml.slide+xml"/>
  <Override PartName="/ppt/embeddings/Microsoft_Equation22.bin" ContentType="application/vnd.openxmlformats-officedocument.oleObject"/>
  <Override PartName="/docProps/app.xml" ContentType="application/vnd.openxmlformats-officedocument.extended-properties+xml"/>
  <Override PartName="/ppt/tags/tag34.xml" ContentType="application/vnd.openxmlformats-officedocument.presentationml.tags+xml"/>
  <Override PartName="/ppt/notesSlides/notesSlide9.xml" ContentType="application/vnd.openxmlformats-officedocument.presentationml.notesSlide+xml"/>
  <Override PartName="/ppt/tags/tag15.xml" ContentType="application/vnd.openxmlformats-officedocument.presentationml.tags+xml"/>
  <Override PartName="/ppt/tags/tag115.xml" ContentType="application/vnd.openxmlformats-officedocument.presentationml.tags+xml"/>
  <Override PartName="/ppt/slides/slide11.xml" ContentType="application/vnd.openxmlformats-officedocument.presentationml.slide+xml"/>
  <Override PartName="/ppt/tags/tag111.xml" ContentType="application/vnd.openxmlformats-officedocument.presentationml.tags+xml"/>
  <Override PartName="/ppt/slideLayouts/slideLayout3.xml" ContentType="application/vnd.openxmlformats-officedocument.presentationml.slideLayout+xml"/>
  <Override PartName="/ppt/tags/tag105.xml" ContentType="application/vnd.openxmlformats-officedocument.presentationml.tags+xml"/>
  <Override PartName="/ppt/tags/tag66.xml" ContentType="application/vnd.openxmlformats-officedocument.presentationml.tags+xml"/>
  <Override PartName="/ppt/tags/tag85.xml" ContentType="application/vnd.openxmlformats-officedocument.presentationml.tags+xml"/>
  <Override PartName="/ppt/tags/tag81.xml" ContentType="application/vnd.openxmlformats-officedocument.presentationml.tags+xml"/>
  <Override PartName="/ppt/slides/slide1.xml" ContentType="application/vnd.openxmlformats-officedocument.presentationml.slide+xml"/>
  <Override PartName="/ppt/tableStyles.xml" ContentType="application/vnd.openxmlformats-officedocument.presentationml.tableStyles+xml"/>
  <Override PartName="/ppt/notesSlides/notesSlide15.xml" ContentType="application/vnd.openxmlformats-officedocument.presentationml.notesSlide+xml"/>
  <Override PartName="/ppt/tags/tag93.xml" ContentType="application/vnd.openxmlformats-officedocument.presentationml.tags+xml"/>
  <Override PartName="/ppt/embeddings/Microsoft_Equation20.bin" ContentType="application/vnd.openxmlformats-officedocument.oleObject"/>
  <Override PartName="/ppt/embeddings/Microsoft_Equation12.bin" ContentType="application/vnd.openxmlformats-officedocument.oleObject"/>
  <Override PartName="/ppt/embeddings/Microsoft_Equation11.bin" ContentType="application/vnd.openxmlformats-officedocument.oleObject"/>
  <Override PartName="/ppt/tags/tag32.xml" ContentType="application/vnd.openxmlformats-officedocument.presentationml.tags+xml"/>
  <Override PartName="/ppt/handoutMasters/handoutMaster1.xml" ContentType="application/vnd.openxmlformats-officedocument.presentationml.handoutMaster+xml"/>
  <Override PartName="/ppt/tags/tag9.xml" ContentType="application/vnd.openxmlformats-officedocument.presentationml.tags+xml"/>
  <Override PartName="/ppt/embeddings/Microsoft_Equation23.bin" ContentType="application/vnd.openxmlformats-officedocument.oleObject"/>
  <Override PartName="/ppt/notesSlides/notesSlide23.xml" ContentType="application/vnd.openxmlformats-officedocument.presentationml.notesSlide+xml"/>
  <Default Extension="pict" ContentType="image/pict"/>
  <Override PartName="/ppt/tags/tag82.xml" ContentType="application/vnd.openxmlformats-officedocument.presentationml.tags+xml"/>
  <Override PartName="/ppt/slides/slide20.xml" ContentType="application/vnd.openxmlformats-officedocument.presentationml.slide+xml"/>
  <Override PartName="/ppt/slides/slide17.xml" ContentType="application/vnd.openxmlformats-officedocument.presentationml.slide+xml"/>
  <Override PartName="/ppt/notesSlides/notesSlide13.xml" ContentType="application/vnd.openxmlformats-officedocument.presentationml.notesSlide+xml"/>
  <Override PartName="/ppt/tags/tag47.xml" ContentType="application/vnd.openxmlformats-officedocument.presentationml.tags+xml"/>
  <Override PartName="/ppt/notesSlides/notesSlide1.xml" ContentType="application/vnd.openxmlformats-officedocument.presentationml.notesSlide+xml"/>
  <Override PartName="/ppt/tags/tag72.xml" ContentType="application/vnd.openxmlformats-officedocument.presentationml.tags+xml"/>
  <Override PartName="/ppt/tags/tag79.xml" ContentType="application/vnd.openxmlformats-officedocument.presentationml.tags+xml"/>
  <Override PartName="/ppt/slides/slide10.xml" ContentType="application/vnd.openxmlformats-officedocument.presentationml.slide+xml"/>
  <Override PartName="/ppt/tags/tag40.xml" ContentType="application/vnd.openxmlformats-officedocument.presentationml.tags+xml"/>
  <Override PartName="/ppt/slides/slide33.xml" ContentType="application/vnd.openxmlformats-officedocument.presentationml.slide+xml"/>
  <Default Extension="vml" ContentType="application/vnd.openxmlformats-officedocument.vmlDrawing"/>
  <Override PartName="/ppt/tags/tag102.xml" ContentType="application/vnd.openxmlformats-officedocument.presentationml.tags+xml"/>
  <Default Extension="png" ContentType="image/png"/>
  <Override PartName="/ppt/tags/tag94.xml" ContentType="application/vnd.openxmlformats-officedocument.presentationml.tags+xml"/>
  <Override PartName="/ppt/embeddings/Microsoft_Equation1.bin" ContentType="application/vnd.openxmlformats-officedocument.oleObject"/>
  <Override PartName="/ppt/tags/tag7.xml" ContentType="application/vnd.openxmlformats-officedocument.presentationml.tags+xml"/>
  <Override PartName="/ppt/tags/tag37.xml" ContentType="application/vnd.openxmlformats-officedocument.presentationml.tags+xml"/>
  <Override PartName="/ppt/tags/tag65.xml" ContentType="application/vnd.openxmlformats-officedocument.presentationml.tags+xml"/>
  <Override PartName="/ppt/tags/tag96.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42.xml" ContentType="application/vnd.openxmlformats-officedocument.presentationml.tags+xml"/>
  <Override PartName="/ppt/embeddings/Microsoft_Equation24.bin" ContentType="application/vnd.openxmlformats-officedocument.oleObject"/>
  <Override PartName="/docProps/core.xml" ContentType="application/vnd.openxmlformats-package.core-properties+xml"/>
  <Override PartName="/ppt/tags/tag19.xml" ContentType="application/vnd.openxmlformats-officedocument.presentationml.tags+xml"/>
  <Override PartName="/ppt/slides/slide31.xml" ContentType="application/vnd.openxmlformats-officedocument.presentationml.slide+xml"/>
  <Default Extension="bin" ContentType="application/vnd.openxmlformats-officedocument.presentationml.printerSettings"/>
  <Override PartName="/ppt/tags/tag8.xml" ContentType="application/vnd.openxmlformats-officedocument.presentationml.tags+xml"/>
  <Override PartName="/ppt/embeddings/Microsoft_Equation3.bin" ContentType="application/vnd.openxmlformats-officedocument.oleObject"/>
  <Override PartName="/ppt/tags/tag43.xml" ContentType="application/vnd.openxmlformats-officedocument.presentationml.tags+xml"/>
  <Override PartName="/ppt/slides/slide19.xml" ContentType="application/vnd.openxmlformats-officedocument.presentationml.slide+xml"/>
  <Override PartName="/ppt/tags/tag45.xml" ContentType="application/vnd.openxmlformats-officedocument.presentationml.tags+xml"/>
  <Override PartName="/ppt/notesSlides/notesSlide2.xml" ContentType="application/vnd.openxmlformats-officedocument.presentationml.notesSlide+xml"/>
  <Override PartName="/ppt/tags/tag92.xml" ContentType="application/vnd.openxmlformats-officedocument.presentationml.tags+xml"/>
  <Override PartName="/ppt/tags/tag46.xml" ContentType="application/vnd.openxmlformats-officedocument.presentationml.tags+xml"/>
  <Override PartName="/ppt/notesSlides/notesSlide14.xml" ContentType="application/vnd.openxmlformats-officedocument.presentationml.notesSlide+xml"/>
  <Override PartName="/ppt/tags/tag20.xml" ContentType="application/vnd.openxmlformats-officedocument.presentationml.tags+xml"/>
  <Override PartName="/ppt/theme/theme2.xml" ContentType="application/vnd.openxmlformats-officedocument.theme+xml"/>
  <Override PartName="/ppt/tags/tag87.xml" ContentType="application/vnd.openxmlformats-officedocument.presentationml.tags+xml"/>
  <Override PartName="/ppt/embeddings/Microsoft_Equation15.bin" ContentType="application/vnd.openxmlformats-officedocument.oleObject"/>
  <Override PartName="/ppt/slides/slide2.xml" ContentType="application/vnd.openxmlformats-officedocument.presentationml.slide+xml"/>
  <Override PartName="/ppt/tags/tag44.xml" ContentType="application/vnd.openxmlformats-officedocument.presentationml.tags+xml"/>
  <Override PartName="/ppt/tags/tag114.xml" ContentType="application/vnd.openxmlformats-officedocument.presentationml.tags+xml"/>
  <Override PartName="/ppt/tags/tag73.xml" ContentType="application/vnd.openxmlformats-officedocument.presentationml.tags+xml"/>
  <Override PartName="/ppt/tags/tag52.xml" ContentType="application/vnd.openxmlformats-officedocument.presentationml.tags+xml"/>
  <Override PartName="/ppt/tags/tag69.xml" ContentType="application/vnd.openxmlformats-officedocument.presentationml.tags+xml"/>
  <Override PartName="/ppt/notesSlides/notesSlide21.xml" ContentType="application/vnd.openxmlformats-officedocument.presentationml.notesSlide+xml"/>
  <Override PartName="/ppt/slideLayouts/slideLayout10.xml" ContentType="application/vnd.openxmlformats-officedocument.presentationml.slideLayout+xml"/>
  <Override PartName="/ppt/tags/tag3.xml" ContentType="application/vnd.openxmlformats-officedocument.presentationml.tags+xml"/>
  <Override PartName="/ppt/tags/tag58.xml" ContentType="application/vnd.openxmlformats-officedocument.presentationml.tags+xml"/>
  <Override PartName="/ppt/embeddings/Microsoft_Equation16.bin" ContentType="application/vnd.openxmlformats-officedocument.oleObject"/>
  <Override PartName="/ppt/notesSlides/notesSlide3.xml" ContentType="application/vnd.openxmlformats-officedocument.presentationml.notesSlide+xml"/>
  <Override PartName="/ppt/tags/tag106.xml" ContentType="application/vnd.openxmlformats-officedocument.presentationml.tags+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slides/slide25.xml" ContentType="application/vnd.openxmlformats-officedocument.presentationml.slide+xml"/>
  <Override PartName="/ppt/tags/tag18.xml" ContentType="application/vnd.openxmlformats-officedocument.presentationml.tags+xml"/>
  <Override PartName="/ppt/tags/tag90.xml" ContentType="application/vnd.openxmlformats-officedocument.presentationml.tags+xml"/>
  <Override PartName="/ppt/notesSlides/notesSlide19.xml" ContentType="application/vnd.openxmlformats-officedocument.presentationml.notesSlide+xml"/>
  <Override PartName="/ppt/slides/slide14.xml" ContentType="application/vnd.openxmlformats-officedocument.presentationml.slide+xml"/>
  <Override PartName="/ppt/embeddings/Microsoft_Equation10.bin" ContentType="application/vnd.openxmlformats-officedocument.oleObject"/>
  <Override PartName="/ppt/tags/tag76.xml" ContentType="application/vnd.openxmlformats-officedocument.presentationml.tags+xml"/>
  <Override PartName="/ppt/tags/tag54.xml" ContentType="application/vnd.openxmlformats-officedocument.presentationml.tags+xml"/>
  <Override PartName="/ppt/tags/tag51.xml" ContentType="application/vnd.openxmlformats-officedocument.presentationml.tags+xml"/>
  <Override PartName="/ppt/tags/tag83.xml" ContentType="application/vnd.openxmlformats-officedocument.presentationml.tags+xml"/>
  <Override PartName="/ppt/tags/tag27.xml" ContentType="application/vnd.openxmlformats-officedocument.presentationml.tags+xml"/>
  <Override PartName="/ppt/embeddings/Microsoft_Equation13.bin" ContentType="application/vnd.openxmlformats-officedocument.oleObject"/>
  <Override PartName="/ppt/tags/tag10.xml" ContentType="application/vnd.openxmlformats-officedocument.presentationml.tags+xml"/>
  <Override PartName="/ppt/tags/tag95.xml" ContentType="application/vnd.openxmlformats-officedocument.presentationml.tags+xml"/>
  <Override PartName="/ppt/presentation.xml" ContentType="application/vnd.openxmlformats-officedocument.presentationml.presentation.main+xml"/>
  <Override PartName="/ppt/tags/tag61.xml" ContentType="application/vnd.openxmlformats-officedocument.presentationml.tags+xml"/>
  <Override PartName="/ppt/tags/tag39.xml" ContentType="application/vnd.openxmlformats-officedocument.presentationml.tags+xml"/>
  <Override PartName="/ppt/tags/tag23.xml" ContentType="application/vnd.openxmlformats-officedocument.presentationml.tags+xml"/>
  <Default Extension="jpeg" ContentType="image/jpeg"/>
  <Override PartName="/ppt/slides/slide3.xml" ContentType="application/vnd.openxmlformats-officedocument.presentationml.slide+xml"/>
  <Override PartName="/ppt/tags/tag25.xml" ContentType="application/vnd.openxmlformats-officedocument.presentationml.tags+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tags/tag53.xml" ContentType="application/vnd.openxmlformats-officedocument.presentationml.tags+xml"/>
  <Override PartName="/ppt/tags/tag16.xml" ContentType="application/vnd.openxmlformats-officedocument.presentationml.tags+xml"/>
  <Override PartName="/ppt/embeddings/Microsoft_Equation27.bin" ContentType="application/vnd.openxmlformats-officedocument.oleObject"/>
  <Override PartName="/ppt/tags/tag80.xml" ContentType="application/vnd.openxmlformats-officedocument.presentationml.tags+xml"/>
  <Override PartName="/ppt/tags/tag36.xml" ContentType="application/vnd.openxmlformats-officedocument.presentationml.tags+xml"/>
  <Override PartName="/ppt/slides/slide15.xml" ContentType="application/vnd.openxmlformats-officedocument.presentationml.slide+xml"/>
  <Override PartName="/ppt/tags/tag49.xml" ContentType="application/vnd.openxmlformats-officedocument.presentationml.tags+xml"/>
  <Override PartName="/ppt/embeddings/Microsoft_Equation9.bin" ContentType="application/vnd.openxmlformats-officedocument.oleObject"/>
  <Override PartName="/ppt/tags/tag50.xml" ContentType="application/vnd.openxmlformats-officedocument.presentationml.tags+xml"/>
  <Default Extension="rels" ContentType="application/vnd.openxmlformats-package.relationships+xml"/>
  <Override PartName="/ppt/slides/slide9.xml" ContentType="application/vnd.openxmlformats-officedocument.presentationml.slide+xml"/>
  <Override PartName="/ppt/tags/tag109.xml" ContentType="application/vnd.openxmlformats-officedocument.presentationml.tags+xml"/>
  <Override PartName="/ppt/slides/slide32.xml" ContentType="application/vnd.openxmlformats-officedocument.presentationml.slide+xml"/>
  <Override PartName="/ppt/slides/slide16.xml" ContentType="application/vnd.openxmlformats-officedocument.presentationml.slide+xml"/>
  <Override PartName="/ppt/slides/slide29.xml" ContentType="application/vnd.openxmlformats-officedocument.presentationml.slide+xml"/>
  <Override PartName="/ppt/notesSlides/notesSlide22.xml" ContentType="application/vnd.openxmlformats-officedocument.presentationml.notesSlide+xml"/>
  <Override PartName="/ppt/tags/tag57.xml" ContentType="application/vnd.openxmlformats-officedocument.presentationml.tags+xml"/>
  <Override PartName="/ppt/slides/slide22.xml" ContentType="application/vnd.openxmlformats-officedocument.presentationml.slide+xml"/>
  <Override PartName="/ppt/notesSlides/notesSlide11.xml" ContentType="application/vnd.openxmlformats-officedocument.presentationml.notesSlide+xml"/>
  <Override PartName="/ppt/tags/tag107.xml" ContentType="application/vnd.openxmlformats-officedocument.presentationml.tags+xml"/>
  <Override PartName="/ppt/slides/slide30.xml" ContentType="application/vnd.openxmlformats-officedocument.presentationml.slide+xml"/>
  <Override PartName="/ppt/tags/tag41.xml" ContentType="application/vnd.openxmlformats-officedocument.presentationml.tags+xml"/>
  <Override PartName="/ppt/slides/slide36.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tags/tag60.xml" ContentType="application/vnd.openxmlformats-officedocument.presentationml.tags+xml"/>
  <Override PartName="/ppt/notesSlides/notesSlide16.xml" ContentType="application/vnd.openxmlformats-officedocument.presentationml.notesSlide+xml"/>
  <Override PartName="/ppt/embeddings/Microsoft_Equation8.bin" ContentType="application/vnd.openxmlformats-officedocument.oleObject"/>
  <Override PartName="/ppt/slides/slide21.xml" ContentType="application/vnd.openxmlformats-officedocument.presentationml.slide+xml"/>
  <Override PartName="/ppt/tags/tag17.xml" ContentType="application/vnd.openxmlformats-officedocument.presentationml.tags+xml"/>
  <Override PartName="/ppt/slides/slide23.xml" ContentType="application/vnd.openxmlformats-officedocument.presentationml.slide+xml"/>
  <Override PartName="/ppt/slideLayouts/slideLayout9.xml" ContentType="application/vnd.openxmlformats-officedocument.presentationml.slideLayout+xml"/>
  <Override PartName="/ppt/tags/tag88.xml" ContentType="application/vnd.openxmlformats-officedocument.presentationml.tags+xml"/>
  <Override PartName="/ppt/tags/tag68.xml" ContentType="application/vnd.openxmlformats-officedocument.presentationml.tags+xml"/>
  <Override PartName="/ppt/tags/tag110.xml" ContentType="application/vnd.openxmlformats-officedocument.presentationml.tags+xml"/>
  <Override PartName="/ppt/notesMasters/notesMaster1.xml" ContentType="application/vnd.openxmlformats-officedocument.presentationml.notesMaster+xml"/>
  <Override PartName="/ppt/slides/slide7.xml" ContentType="application/vnd.openxmlformats-officedocument.presentationml.slide+xml"/>
  <Override PartName="/ppt/viewProps.xml" ContentType="application/vnd.openxmlformats-officedocument.presentationml.viewProps+xml"/>
  <Override PartName="/ppt/tags/tag59.xml" ContentType="application/vnd.openxmlformats-officedocument.presentationml.tags+xml"/>
  <Override PartName="/ppt/notesSlides/notesSlide4.xml" ContentType="application/vnd.openxmlformats-officedocument.presentationml.notesSlide+xml"/>
  <Override PartName="/ppt/embeddings/Microsoft_Equation19.bin" ContentType="application/vnd.openxmlformats-officedocument.oleObject"/>
  <Override PartName="/ppt/embeddings/Microsoft_Equation4.bin" ContentType="application/vnd.openxmlformats-officedocument.oleObject"/>
  <Override PartName="/ppt/tags/tag55.xml" ContentType="application/vnd.openxmlformats-officedocument.presentationml.tags+xml"/>
  <Override PartName="/ppt/slides/slide13.xml" ContentType="application/vnd.openxmlformats-officedocument.presentationml.slide+xml"/>
  <Override PartName="/ppt/tags/tag35.xml" ContentType="application/vnd.openxmlformats-officedocument.presentationml.tags+xml"/>
  <Override PartName="/ppt/tags/tag38.xml" ContentType="application/vnd.openxmlformats-officedocument.presentationml.tags+xml"/>
  <Override PartName="/ppt/tags/tag56.xml" ContentType="application/vnd.openxmlformats-officedocument.presentationml.tags+xml"/>
  <Override PartName="/ppt/tags/tag77.xml" ContentType="application/vnd.openxmlformats-officedocument.presentationml.tags+xml"/>
  <Override PartName="/ppt/embeddings/Microsoft_Equation5.bin" ContentType="application/vnd.openxmlformats-officedocument.oleObject"/>
  <Override PartName="/ppt/tags/tag100.xml" ContentType="application/vnd.openxmlformats-officedocument.presentationml.tags+xml"/>
  <Override PartName="/ppt/notesSlides/notesSlide17.xml" ContentType="application/vnd.openxmlformats-officedocument.presentationml.notesSlide+xml"/>
  <Override PartName="/ppt/notesSlides/notesSlide6.xml" ContentType="application/vnd.openxmlformats-officedocument.presentationml.notesSlide+xml"/>
  <Override PartName="/ppt/embeddings/Microsoft_Equation18.bin" ContentType="application/vnd.openxmlformats-officedocument.oleObject"/>
  <Override PartName="/ppt/tags/tag12.xml" ContentType="application/vnd.openxmlformats-officedocument.presentationml.tags+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tags/tag24.xml" ContentType="application/vnd.openxmlformats-officedocument.presentationml.tags+xml"/>
  <Override PartName="/ppt/slideLayouts/slideLayout6.xml" ContentType="application/vnd.openxmlformats-officedocument.presentationml.slideLayout+xml"/>
  <Override PartName="/ppt/tags/tag29.xml" ContentType="application/vnd.openxmlformats-officedocument.presentationml.tags+xml"/>
  <Override PartName="/ppt/presProps.xml" ContentType="application/vnd.openxmlformats-officedocument.presentationml.presProps+xml"/>
  <Override PartName="/ppt/tags/tag14.xml" ContentType="application/vnd.openxmlformats-officedocument.presentationml.tags+xml"/>
  <Override PartName="/ppt/tags/tag33.xml" ContentType="application/vnd.openxmlformats-officedocument.presentationml.tags+xml"/>
  <Override PartName="/ppt/tags/tag101.xml" ContentType="application/vnd.openxmlformats-officedocument.presentationml.tags+xml"/>
  <Override PartName="/ppt/notesSlides/notesSlide18.xml" ContentType="application/vnd.openxmlformats-officedocument.presentationml.notesSlide+xml"/>
  <Override PartName="/ppt/slides/slide27.xml" ContentType="application/vnd.openxmlformats-officedocument.presentationml.slide+xml"/>
  <Override PartName="/ppt/tags/tag5.xml" ContentType="application/vnd.openxmlformats-officedocument.presentationml.tags+xml"/>
  <Override PartName="/ppt/tags/tag99.xml" ContentType="application/vnd.openxmlformats-officedocument.presentationml.tags+xml"/>
  <Override PartName="/ppt/tags/tag78.xml" ContentType="application/vnd.openxmlformats-officedocument.presentationml.tags+xml"/>
  <Override PartName="/ppt/notesSlides/notesSlide10.xml" ContentType="application/vnd.openxmlformats-officedocument.presentationml.notesSlide+xml"/>
  <Override PartName="/ppt/tags/tag6.xml" ContentType="application/vnd.openxmlformats-officedocument.presentationml.tags+xml"/>
  <Override PartName="/ppt/tags/tag11.xml" ContentType="application/vnd.openxmlformats-officedocument.presentationml.tags+xml"/>
  <Override PartName="/ppt/tags/tag63.xml" ContentType="application/vnd.openxmlformats-officedocument.presentationml.tags+xml"/>
  <Override PartName="/ppt/slides/slide12.xml" ContentType="application/vnd.openxmlformats-officedocument.presentationml.slide+xml"/>
  <Override PartName="/ppt/tags/tag67.xml" ContentType="application/vnd.openxmlformats-officedocument.presentationml.tags+xml"/>
  <Override PartName="/ppt/tags/tag2.xml" ContentType="application/vnd.openxmlformats-officedocument.presentationml.tags+xml"/>
  <Override PartName="/ppt/tags/tag108.xml" ContentType="application/vnd.openxmlformats-officedocument.presentationml.tags+xml"/>
  <Override PartName="/ppt/tags/tag84.xml" ContentType="application/vnd.openxmlformats-officedocument.presentationml.tags+xml"/>
  <Override PartName="/ppt/slides/slide35.xml" ContentType="application/vnd.openxmlformats-officedocument.presentationml.slide+xml"/>
  <Override PartName="/ppt/tags/tag64.xml" ContentType="application/vnd.openxmlformats-officedocument.presentationml.tags+xml"/>
  <Override PartName="/ppt/tags/tag22.xml" ContentType="application/vnd.openxmlformats-officedocument.presentationml.tags+xml"/>
  <Override PartName="/ppt/tags/tag104.xml" ContentType="application/vnd.openxmlformats-officedocument.presentationml.tags+xml"/>
  <Override PartName="/ppt/tags/tag97.xml" ContentType="application/vnd.openxmlformats-officedocument.presentationml.tags+xml"/>
  <Override PartName="/ppt/slideLayouts/slideLayout5.xml" ContentType="application/vnd.openxmlformats-officedocument.presentationml.slideLayout+xml"/>
  <Override PartName="/ppt/embeddings/Microsoft_Equation25.bin" ContentType="application/vnd.openxmlformats-officedocument.oleObject"/>
  <Override PartName="/ppt/tags/tag86.xml" ContentType="application/vnd.openxmlformats-officedocument.presentationml.tags+xml"/>
  <Override PartName="/ppt/tags/tag98.xml" ContentType="application/vnd.openxmlformats-officedocument.presentationml.tags+xml"/>
  <Override PartName="/ppt/tags/tag30.xml" ContentType="application/vnd.openxmlformats-officedocument.presentationml.tags+xml"/>
  <Override PartName="/ppt/tags/tag70.xml" ContentType="application/vnd.openxmlformats-officedocument.presentationml.tags+xml"/>
  <Override PartName="/ppt/embeddings/Microsoft_Equation14.bin" ContentType="application/vnd.openxmlformats-officedocument.oleObject"/>
  <Override PartName="/ppt/notesSlides/notesSlide7.xml" ContentType="application/vnd.openxmlformats-officedocument.presentationml.notesSlide+xml"/>
  <Override PartName="/ppt/tags/tag4.xml" ContentType="application/vnd.openxmlformats-officedocument.presentationml.tags+xml"/>
  <Override PartName="/ppt/embeddings/Microsoft_Equation2.bin" ContentType="application/vnd.openxmlformats-officedocument.oleObject"/>
  <Override PartName="/ppt/tags/tag74.xml" ContentType="application/vnd.openxmlformats-officedocument.presentationml.tags+xml"/>
  <Override PartName="/ppt/tags/tag71.xml" ContentType="application/vnd.openxmlformats-officedocument.presentationml.tags+xml"/>
  <Override PartName="/ppt/embeddings/Microsoft_Equation26.bin" ContentType="application/vnd.openxmlformats-officedocument.oleObject"/>
  <Override PartName="/ppt/tags/tag75.xml" ContentType="application/vnd.openxmlformats-officedocument.presentationml.tags+xml"/>
  <Override PartName="/ppt/tags/tag21.xml" ContentType="application/vnd.openxmlformats-officedocument.presentationml.tags+xml"/>
  <Override PartName="/ppt/slides/slide34.xml" ContentType="application/vnd.openxmlformats-officedocument.presentationml.slide+xml"/>
  <Override PartName="/ppt/notesSlides/notesSlide12.xml" ContentType="application/vnd.openxmlformats-officedocument.presentationml.notesSlide+xml"/>
  <Override PartName="/ppt/embeddings/Microsoft_Equation7.bin" ContentType="application/vnd.openxmlformats-officedocument.oleObject"/>
  <Override PartName="/ppt/notesSlides/notesSlide5.xml" ContentType="application/vnd.openxmlformats-officedocument.presentationml.notesSlide+xml"/>
  <Override PartName="/ppt/slideLayouts/slideLayout1.xml" ContentType="application/vnd.openxmlformats-officedocument.presentationml.slideLayout+xml"/>
  <Override PartName="/ppt/tags/tag91.xml" ContentType="application/vnd.openxmlformats-officedocument.presentationml.tags+xml"/>
  <Override PartName="/ppt/theme/theme1.xml" ContentType="application/vnd.openxmlformats-officedocument.theme+xml"/>
  <Override PartName="/ppt/tags/tag28.xml" ContentType="application/vnd.openxmlformats-officedocument.presentationml.tags+xml"/>
  <Override PartName="/ppt/tags/tag31.xml" ContentType="application/vnd.openxmlformats-officedocument.presentationml.tags+xml"/>
  <Override PartName="/ppt/slides/slide5.xml" ContentType="application/vnd.openxmlformats-officedocument.presentationml.slide+xml"/>
  <Override PartName="/ppt/tags/tag62.xml" ContentType="application/vnd.openxmlformats-officedocument.presentationml.tags+xml"/>
  <Override PartName="/ppt/slideLayouts/slideLayout7.xml" ContentType="application/vnd.openxmlformats-officedocument.presentationml.slideLayout+xml"/>
  <Override PartName="/ppt/tags/tag103.xml" ContentType="application/vnd.openxmlformats-officedocument.presentationml.tags+xml"/>
  <Override PartName="/ppt/slides/slide4.xml" ContentType="application/vnd.openxmlformats-officedocument.presentationml.slide+xml"/>
  <Override PartName="/ppt/slides/slide8.xml" ContentType="application/vnd.openxmlformats-officedocument.presentationml.slide+xml"/>
  <Override PartName="/ppt/embeddings/Microsoft_Equation6.bin" ContentType="application/vnd.openxmlformats-officedocument.oleObject"/>
  <Override PartName="/ppt/tags/tag26.xml" ContentType="application/vnd.openxmlformats-officedocument.presentationml.tags+xml"/>
  <Override PartName="/ppt/tags/tag89.xml" ContentType="application/vnd.openxmlformats-officedocument.presentationml.tags+xml"/>
  <Override PartName="/ppt/slides/slide24.xml" ContentType="application/vnd.openxmlformats-officedocument.presentationml.slide+xml"/>
  <Override PartName="/ppt/tags/tag1.xml" ContentType="application/vnd.openxmlformats-officedocument.presentationml.tags+xml"/>
  <Override PartName="/ppt/embeddings/Microsoft_Equation17.bin" ContentType="application/vnd.openxmlformats-officedocument.oleObject"/>
  <Override PartName="/ppt/slides/slide6.xml" ContentType="application/vnd.openxmlformats-officedocument.presentationml.slide+xml"/>
  <Override PartName="/ppt/notesSlides/notesSlide20.xml" ContentType="application/vnd.openxmlformats-officedocument.presentationml.notesSlide+xml"/>
  <Override PartName="/ppt/embeddings/Microsoft_Equation21.bin" ContentType="application/vnd.openxmlformats-officedocument.oleObject"/>
  <Override PartName="/ppt/tags/tag48.xml" ContentType="application/vnd.openxmlformats-officedocument.presentationml.tag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51" r:id="rId1"/>
  </p:sldMasterIdLst>
  <p:notesMasterIdLst>
    <p:notesMasterId r:id="rId38"/>
  </p:notesMasterIdLst>
  <p:handoutMasterIdLst>
    <p:handoutMasterId r:id="rId39"/>
  </p:handoutMasterIdLst>
  <p:sldIdLst>
    <p:sldId id="469" r:id="rId2"/>
    <p:sldId id="470" r:id="rId3"/>
    <p:sldId id="435" r:id="rId4"/>
    <p:sldId id="436" r:id="rId5"/>
    <p:sldId id="425" r:id="rId6"/>
    <p:sldId id="426" r:id="rId7"/>
    <p:sldId id="427" r:id="rId8"/>
    <p:sldId id="428" r:id="rId9"/>
    <p:sldId id="429" r:id="rId10"/>
    <p:sldId id="418" r:id="rId11"/>
    <p:sldId id="408" r:id="rId12"/>
    <p:sldId id="409" r:id="rId13"/>
    <p:sldId id="410" r:id="rId14"/>
    <p:sldId id="411" r:id="rId15"/>
    <p:sldId id="412" r:id="rId16"/>
    <p:sldId id="413" r:id="rId17"/>
    <p:sldId id="414" r:id="rId18"/>
    <p:sldId id="415" r:id="rId19"/>
    <p:sldId id="402" r:id="rId20"/>
    <p:sldId id="403" r:id="rId21"/>
    <p:sldId id="404" r:id="rId22"/>
    <p:sldId id="405" r:id="rId23"/>
    <p:sldId id="406" r:id="rId24"/>
    <p:sldId id="407" r:id="rId25"/>
    <p:sldId id="416" r:id="rId26"/>
    <p:sldId id="417" r:id="rId27"/>
    <p:sldId id="430" r:id="rId28"/>
    <p:sldId id="437" r:id="rId29"/>
    <p:sldId id="438" r:id="rId30"/>
    <p:sldId id="439" r:id="rId31"/>
    <p:sldId id="440" r:id="rId32"/>
    <p:sldId id="283" r:id="rId33"/>
    <p:sldId id="284" r:id="rId34"/>
    <p:sldId id="431" r:id="rId35"/>
    <p:sldId id="471" r:id="rId36"/>
    <p:sldId id="286" r:id="rId37"/>
  </p:sldIdLst>
  <p:sldSz cx="9144000" cy="6858000" type="screen4x3"/>
  <p:notesSz cx="6985000" cy="9271000"/>
  <p:custDataLst>
    <p:tags r:id="rId41"/>
  </p:custDataLst>
  <p:defaultTextStyle>
    <a:defPPr>
      <a:defRPr lang="en-US"/>
    </a:defPPr>
    <a:lvl1pPr algn="ctr" rtl="0" fontAlgn="base">
      <a:spcBef>
        <a:spcPct val="0"/>
      </a:spcBef>
      <a:spcAft>
        <a:spcPct val="0"/>
      </a:spcAft>
      <a:defRPr kern="1200">
        <a:solidFill>
          <a:schemeClr val="tx1"/>
        </a:solidFill>
        <a:latin typeface="Arial" charset="0"/>
        <a:ea typeface="Arial" charset="0"/>
        <a:cs typeface="Arial" charset="0"/>
      </a:defRPr>
    </a:lvl1pPr>
    <a:lvl2pPr marL="457200" algn="ctr" rtl="0" fontAlgn="base">
      <a:spcBef>
        <a:spcPct val="0"/>
      </a:spcBef>
      <a:spcAft>
        <a:spcPct val="0"/>
      </a:spcAft>
      <a:defRPr kern="1200">
        <a:solidFill>
          <a:schemeClr val="tx1"/>
        </a:solidFill>
        <a:latin typeface="Arial" charset="0"/>
        <a:ea typeface="Arial" charset="0"/>
        <a:cs typeface="Arial" charset="0"/>
      </a:defRPr>
    </a:lvl2pPr>
    <a:lvl3pPr marL="914400" algn="ctr" rtl="0" fontAlgn="base">
      <a:spcBef>
        <a:spcPct val="0"/>
      </a:spcBef>
      <a:spcAft>
        <a:spcPct val="0"/>
      </a:spcAft>
      <a:defRPr kern="1200">
        <a:solidFill>
          <a:schemeClr val="tx1"/>
        </a:solidFill>
        <a:latin typeface="Arial" charset="0"/>
        <a:ea typeface="Arial" charset="0"/>
        <a:cs typeface="Arial" charset="0"/>
      </a:defRPr>
    </a:lvl3pPr>
    <a:lvl4pPr marL="1371600" algn="ctr" rtl="0" fontAlgn="base">
      <a:spcBef>
        <a:spcPct val="0"/>
      </a:spcBef>
      <a:spcAft>
        <a:spcPct val="0"/>
      </a:spcAft>
      <a:defRPr kern="1200">
        <a:solidFill>
          <a:schemeClr val="tx1"/>
        </a:solidFill>
        <a:latin typeface="Arial" charset="0"/>
        <a:ea typeface="Arial" charset="0"/>
        <a:cs typeface="Arial" charset="0"/>
      </a:defRPr>
    </a:lvl4pPr>
    <a:lvl5pPr marL="1828800" algn="ctr" rtl="0" fontAlgn="base">
      <a:spcBef>
        <a:spcPct val="0"/>
      </a:spcBef>
      <a:spcAft>
        <a:spcPct val="0"/>
      </a:spcAft>
      <a:defRPr kern="1200">
        <a:solidFill>
          <a:schemeClr val="tx1"/>
        </a:solidFill>
        <a:latin typeface="Arial" charset="0"/>
        <a:ea typeface="Arial" charset="0"/>
        <a:cs typeface="Arial" charset="0"/>
      </a:defRPr>
    </a:lvl5pPr>
    <a:lvl6pPr marL="2286000" algn="l" defTabSz="457200" rtl="0" eaLnBrk="1" latinLnBrk="0" hangingPunct="1">
      <a:defRPr kern="1200">
        <a:solidFill>
          <a:schemeClr val="tx1"/>
        </a:solidFill>
        <a:latin typeface="Arial" charset="0"/>
        <a:ea typeface="Arial" charset="0"/>
        <a:cs typeface="Arial" charset="0"/>
      </a:defRPr>
    </a:lvl6pPr>
    <a:lvl7pPr marL="2743200" algn="l" defTabSz="457200" rtl="0" eaLnBrk="1" latinLnBrk="0" hangingPunct="1">
      <a:defRPr kern="1200">
        <a:solidFill>
          <a:schemeClr val="tx1"/>
        </a:solidFill>
        <a:latin typeface="Arial" charset="0"/>
        <a:ea typeface="Arial" charset="0"/>
        <a:cs typeface="Arial" charset="0"/>
      </a:defRPr>
    </a:lvl7pPr>
    <a:lvl8pPr marL="3200400" algn="l" defTabSz="457200" rtl="0" eaLnBrk="1" latinLnBrk="0" hangingPunct="1">
      <a:defRPr kern="1200">
        <a:solidFill>
          <a:schemeClr val="tx1"/>
        </a:solidFill>
        <a:latin typeface="Arial" charset="0"/>
        <a:ea typeface="Arial" charset="0"/>
        <a:cs typeface="Arial" charset="0"/>
      </a:defRPr>
    </a:lvl8pPr>
    <a:lvl9pPr marL="3657600" algn="l" defTabSz="457200" rtl="0" eaLnBrk="1" latinLnBrk="0" hangingPunct="1">
      <a:defRPr kern="1200">
        <a:solidFill>
          <a:schemeClr val="tx1"/>
        </a:solidFill>
        <a:latin typeface="Arial" charset="0"/>
        <a:ea typeface="Arial"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00FF"/>
    <a:srgbClr val="FF9900"/>
    <a:srgbClr val="FF7C80"/>
    <a:srgbClr val="996633"/>
    <a:srgbClr val="FF0000"/>
    <a:srgbClr val="33CC33"/>
    <a:srgbClr val="CC3300"/>
    <a:srgbClr val="FFFF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72006" autoAdjust="0"/>
  </p:normalViewPr>
  <p:slideViewPr>
    <p:cSldViewPr>
      <p:cViewPr varScale="1">
        <p:scale>
          <a:sx n="78" d="100"/>
          <a:sy n="78" d="100"/>
        </p:scale>
        <p:origin x="-176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handoutMaster" Target="handoutMasters/handoutMaster1.xml"/><Relationship Id="rId40" Type="http://schemas.openxmlformats.org/officeDocument/2006/relationships/printerSettings" Target="printerSettings/printerSettings1.bin"/><Relationship Id="rId7" Type="http://schemas.openxmlformats.org/officeDocument/2006/relationships/slide" Target="slides/slide6.xml"/><Relationship Id="rId36" Type="http://schemas.openxmlformats.org/officeDocument/2006/relationships/slide" Target="slides/slide35.xml"/><Relationship Id="rId43" Type="http://schemas.openxmlformats.org/officeDocument/2006/relationships/viewProps" Target="viewProps.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tableStyles" Target="tableStyles.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42" Type="http://schemas.openxmlformats.org/officeDocument/2006/relationships/presProps" Target="presProps.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4" Type="http://schemas.openxmlformats.org/officeDocument/2006/relationships/theme" Target="theme/theme1.xml"/><Relationship Id="rId4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notesMaster" Target="notesMasters/notesMaster1.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pict"/><Relationship Id="rId1" Type="http://schemas.openxmlformats.org/officeDocument/2006/relationships/image" Target="../media/image1.pict"/></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1.pict"/></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2.pict"/></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1.pict"/></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24.pict"/><Relationship Id="rId1" Type="http://schemas.openxmlformats.org/officeDocument/2006/relationships/image" Target="../media/image23.pict"/></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26.pict"/><Relationship Id="rId3" Type="http://schemas.openxmlformats.org/officeDocument/2006/relationships/image" Target="../media/image27.pict"/><Relationship Id="rId1" Type="http://schemas.openxmlformats.org/officeDocument/2006/relationships/image" Target="../media/image25.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ict"/></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pict"/></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pict"/></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2.pict"/><Relationship Id="rId1" Type="http://schemas.openxmlformats.org/officeDocument/2006/relationships/image" Target="../media/image11.pict"/></Relationships>
</file>

<file path=ppt/drawings/_rels/vmlDrawing6.vml.rels><?xml version="1.0" encoding="UTF-8" standalone="yes"?>
<Relationships xmlns="http://schemas.openxmlformats.org/package/2006/relationships"><Relationship Id="rId4" Type="http://schemas.openxmlformats.org/officeDocument/2006/relationships/image" Target="../media/image16.pict"/><Relationship Id="rId1" Type="http://schemas.openxmlformats.org/officeDocument/2006/relationships/image" Target="../media/image13.pict"/><Relationship Id="rId2" Type="http://schemas.openxmlformats.org/officeDocument/2006/relationships/image" Target="../media/image14.pict"/><Relationship Id="rId3" Type="http://schemas.openxmlformats.org/officeDocument/2006/relationships/image" Target="../media/image15.pict"/><Relationship Id="rId5" Type="http://schemas.openxmlformats.org/officeDocument/2006/relationships/image" Target="../media/image17.pict"/></Relationships>
</file>

<file path=ppt/drawings/_rels/vmlDrawing7.vml.rels><?xml version="1.0" encoding="UTF-8" standalone="yes"?>
<Relationships xmlns="http://schemas.openxmlformats.org/package/2006/relationships"><Relationship Id="rId4" Type="http://schemas.openxmlformats.org/officeDocument/2006/relationships/image" Target="../media/image19.pict"/><Relationship Id="rId1" Type="http://schemas.openxmlformats.org/officeDocument/2006/relationships/image" Target="../media/image11.pict"/><Relationship Id="rId2" Type="http://schemas.openxmlformats.org/officeDocument/2006/relationships/image" Target="../media/image12.pict"/><Relationship Id="rId3" Type="http://schemas.openxmlformats.org/officeDocument/2006/relationships/image" Target="../media/image18.pict"/></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9.pict"/></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582658" name="Rectangle 2"/>
          <p:cNvSpPr>
            <a:spLocks noGrp="1" noChangeArrowheads="1"/>
          </p:cNvSpPr>
          <p:nvPr>
            <p:ph type="hdr" sz="quarter"/>
          </p:nvPr>
        </p:nvSpPr>
        <p:spPr bwMode="auto">
          <a:xfrm>
            <a:off x="0" y="0"/>
            <a:ext cx="3027363" cy="463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582659" name="Rectangle 3"/>
          <p:cNvSpPr>
            <a:spLocks noGrp="1" noChangeArrowheads="1"/>
          </p:cNvSpPr>
          <p:nvPr>
            <p:ph type="dt" sz="quarter" idx="1"/>
          </p:nvPr>
        </p:nvSpPr>
        <p:spPr bwMode="auto">
          <a:xfrm>
            <a:off x="3956050" y="0"/>
            <a:ext cx="3027363" cy="463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82660" name="Rectangle 4"/>
          <p:cNvSpPr>
            <a:spLocks noGrp="1" noChangeArrowheads="1"/>
          </p:cNvSpPr>
          <p:nvPr>
            <p:ph type="ftr" sz="quarter" idx="2"/>
          </p:nvPr>
        </p:nvSpPr>
        <p:spPr bwMode="auto">
          <a:xfrm>
            <a:off x="0" y="8805863"/>
            <a:ext cx="3027363" cy="4635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582661" name="Rectangle 5"/>
          <p:cNvSpPr>
            <a:spLocks noGrp="1" noChangeArrowheads="1"/>
          </p:cNvSpPr>
          <p:nvPr>
            <p:ph type="sldNum" sz="quarter" idx="3"/>
          </p:nvPr>
        </p:nvSpPr>
        <p:spPr bwMode="auto">
          <a:xfrm>
            <a:off x="3956050" y="8805863"/>
            <a:ext cx="3027363" cy="4635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0812C54-B754-0944-97C5-A5A8108C9111}"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3027363" cy="463550"/>
          </a:xfrm>
          <a:prstGeom prst="rect">
            <a:avLst/>
          </a:prstGeom>
          <a:noFill/>
          <a:ln w="9525">
            <a:noFill/>
            <a:miter lim="800000"/>
            <a:headEnd/>
            <a:tailEnd/>
          </a:ln>
          <a:effectLst/>
        </p:spPr>
        <p:txBody>
          <a:bodyPr vert="horz" wrap="square" lIns="92885" tIns="46442" rIns="92885" bIns="46442" numCol="1" anchor="t" anchorCtr="0" compatLnSpc="1">
            <a:prstTxWarp prst="textNoShape">
              <a:avLst/>
            </a:prstTxWarp>
          </a:bodyPr>
          <a:lstStyle>
            <a:lvl1pPr algn="l" defTabSz="928688">
              <a:defRPr sz="1200"/>
            </a:lvl1pPr>
          </a:lstStyle>
          <a:p>
            <a:endParaRPr lang="en-US"/>
          </a:p>
        </p:txBody>
      </p:sp>
      <p:sp>
        <p:nvSpPr>
          <p:cNvPr id="43011" name="Rectangle 3"/>
          <p:cNvSpPr>
            <a:spLocks noGrp="1" noChangeArrowheads="1"/>
          </p:cNvSpPr>
          <p:nvPr>
            <p:ph type="dt" idx="1"/>
          </p:nvPr>
        </p:nvSpPr>
        <p:spPr bwMode="auto">
          <a:xfrm>
            <a:off x="3956050" y="0"/>
            <a:ext cx="3027363" cy="463550"/>
          </a:xfrm>
          <a:prstGeom prst="rect">
            <a:avLst/>
          </a:prstGeom>
          <a:noFill/>
          <a:ln w="9525">
            <a:noFill/>
            <a:miter lim="800000"/>
            <a:headEnd/>
            <a:tailEnd/>
          </a:ln>
          <a:effectLst/>
        </p:spPr>
        <p:txBody>
          <a:bodyPr vert="horz" wrap="square" lIns="92885" tIns="46442" rIns="92885" bIns="46442" numCol="1" anchor="t" anchorCtr="0" compatLnSpc="1">
            <a:prstTxWarp prst="textNoShape">
              <a:avLst/>
            </a:prstTxWarp>
          </a:bodyPr>
          <a:lstStyle>
            <a:lvl1pPr algn="r" defTabSz="928688">
              <a:defRPr sz="1200"/>
            </a:lvl1pPr>
          </a:lstStyle>
          <a:p>
            <a:endParaRPr lang="en-US"/>
          </a:p>
        </p:txBody>
      </p:sp>
      <p:sp>
        <p:nvSpPr>
          <p:cNvPr id="14340" name="Rectangle 4"/>
          <p:cNvSpPr>
            <a:spLocks noGrp="1" noRot="1" noChangeAspect="1" noChangeArrowheads="1" noTextEdit="1"/>
          </p:cNvSpPr>
          <p:nvPr>
            <p:ph type="sldImg" idx="2"/>
          </p:nvPr>
        </p:nvSpPr>
        <p:spPr bwMode="auto">
          <a:xfrm>
            <a:off x="1174750" y="695325"/>
            <a:ext cx="4635500" cy="3476625"/>
          </a:xfrm>
          <a:prstGeom prst="rect">
            <a:avLst/>
          </a:prstGeom>
          <a:noFill/>
          <a:ln w="9525">
            <a:solidFill>
              <a:srgbClr val="000000"/>
            </a:solidFill>
            <a:miter lim="800000"/>
            <a:headEnd/>
            <a:tailEnd/>
          </a:ln>
        </p:spPr>
      </p:sp>
      <p:sp>
        <p:nvSpPr>
          <p:cNvPr id="43013" name="Rectangle 5"/>
          <p:cNvSpPr>
            <a:spLocks noGrp="1" noChangeArrowheads="1"/>
          </p:cNvSpPr>
          <p:nvPr>
            <p:ph type="body" sz="quarter" idx="3"/>
          </p:nvPr>
        </p:nvSpPr>
        <p:spPr bwMode="auto">
          <a:xfrm>
            <a:off x="698500" y="4403725"/>
            <a:ext cx="5588000" cy="4171950"/>
          </a:xfrm>
          <a:prstGeom prst="rect">
            <a:avLst/>
          </a:prstGeom>
          <a:noFill/>
          <a:ln w="9525">
            <a:noFill/>
            <a:miter lim="800000"/>
            <a:headEnd/>
            <a:tailEnd/>
          </a:ln>
          <a:effectLst/>
        </p:spPr>
        <p:txBody>
          <a:bodyPr vert="horz" wrap="square" lIns="92885" tIns="46442" rIns="92885" bIns="46442"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014" name="Rectangle 6"/>
          <p:cNvSpPr>
            <a:spLocks noGrp="1" noChangeArrowheads="1"/>
          </p:cNvSpPr>
          <p:nvPr>
            <p:ph type="ftr" sz="quarter" idx="4"/>
          </p:nvPr>
        </p:nvSpPr>
        <p:spPr bwMode="auto">
          <a:xfrm>
            <a:off x="0" y="8805863"/>
            <a:ext cx="3027363" cy="463550"/>
          </a:xfrm>
          <a:prstGeom prst="rect">
            <a:avLst/>
          </a:prstGeom>
          <a:noFill/>
          <a:ln w="9525">
            <a:noFill/>
            <a:miter lim="800000"/>
            <a:headEnd/>
            <a:tailEnd/>
          </a:ln>
          <a:effectLst/>
        </p:spPr>
        <p:txBody>
          <a:bodyPr vert="horz" wrap="square" lIns="92885" tIns="46442" rIns="92885" bIns="46442" numCol="1" anchor="b" anchorCtr="0" compatLnSpc="1">
            <a:prstTxWarp prst="textNoShape">
              <a:avLst/>
            </a:prstTxWarp>
          </a:bodyPr>
          <a:lstStyle>
            <a:lvl1pPr algn="l" defTabSz="928688">
              <a:defRPr sz="1200"/>
            </a:lvl1pPr>
          </a:lstStyle>
          <a:p>
            <a:endParaRPr lang="en-US"/>
          </a:p>
        </p:txBody>
      </p:sp>
      <p:sp>
        <p:nvSpPr>
          <p:cNvPr id="43015" name="Rectangle 7"/>
          <p:cNvSpPr>
            <a:spLocks noGrp="1" noChangeArrowheads="1"/>
          </p:cNvSpPr>
          <p:nvPr>
            <p:ph type="sldNum" sz="quarter" idx="5"/>
          </p:nvPr>
        </p:nvSpPr>
        <p:spPr bwMode="auto">
          <a:xfrm>
            <a:off x="3956050" y="8805863"/>
            <a:ext cx="3027363" cy="463550"/>
          </a:xfrm>
          <a:prstGeom prst="rect">
            <a:avLst/>
          </a:prstGeom>
          <a:noFill/>
          <a:ln w="9525">
            <a:noFill/>
            <a:miter lim="800000"/>
            <a:headEnd/>
            <a:tailEnd/>
          </a:ln>
          <a:effectLst/>
        </p:spPr>
        <p:txBody>
          <a:bodyPr vert="horz" wrap="square" lIns="92885" tIns="46442" rIns="92885" bIns="46442" numCol="1" anchor="b" anchorCtr="0" compatLnSpc="1">
            <a:prstTxWarp prst="textNoShape">
              <a:avLst/>
            </a:prstTxWarp>
          </a:bodyPr>
          <a:lstStyle>
            <a:lvl1pPr algn="r" defTabSz="928688">
              <a:defRPr sz="1200"/>
            </a:lvl1pPr>
          </a:lstStyle>
          <a:p>
            <a:fld id="{785D8DAB-610F-7C41-A9E0-6C28E79E7C58}"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11" charset="0"/>
        <a:ea typeface="Arial" pitchFamily="-111" charset="0"/>
        <a:cs typeface="Arial" pitchFamily="-111" charset="0"/>
      </a:defRPr>
    </a:lvl1pPr>
    <a:lvl2pPr marL="457200" algn="l" rtl="0" eaLnBrk="0" fontAlgn="base" hangingPunct="0">
      <a:spcBef>
        <a:spcPct val="30000"/>
      </a:spcBef>
      <a:spcAft>
        <a:spcPct val="0"/>
      </a:spcAft>
      <a:defRPr sz="1200" kern="1200">
        <a:solidFill>
          <a:schemeClr val="tx1"/>
        </a:solidFill>
        <a:latin typeface="Arial" pitchFamily="-111" charset="0"/>
        <a:ea typeface="Arial" pitchFamily="-111" charset="0"/>
        <a:cs typeface="Arial" pitchFamily="-111" charset="0"/>
      </a:defRPr>
    </a:lvl2pPr>
    <a:lvl3pPr marL="914400" algn="l" rtl="0" eaLnBrk="0" fontAlgn="base" hangingPunct="0">
      <a:spcBef>
        <a:spcPct val="30000"/>
      </a:spcBef>
      <a:spcAft>
        <a:spcPct val="0"/>
      </a:spcAft>
      <a:defRPr sz="1200" kern="1200">
        <a:solidFill>
          <a:schemeClr val="tx1"/>
        </a:solidFill>
        <a:latin typeface="Arial" pitchFamily="-111" charset="0"/>
        <a:ea typeface="Arial" pitchFamily="-111" charset="0"/>
        <a:cs typeface="Arial" pitchFamily="-111" charset="0"/>
      </a:defRPr>
    </a:lvl3pPr>
    <a:lvl4pPr marL="1371600" algn="l" rtl="0" eaLnBrk="0" fontAlgn="base" hangingPunct="0">
      <a:spcBef>
        <a:spcPct val="30000"/>
      </a:spcBef>
      <a:spcAft>
        <a:spcPct val="0"/>
      </a:spcAft>
      <a:defRPr sz="1200" kern="1200">
        <a:solidFill>
          <a:schemeClr val="tx1"/>
        </a:solidFill>
        <a:latin typeface="Arial" pitchFamily="-111" charset="0"/>
        <a:ea typeface="Arial" pitchFamily="-111" charset="0"/>
        <a:cs typeface="Arial" pitchFamily="-111" charset="0"/>
      </a:defRPr>
    </a:lvl4pPr>
    <a:lvl5pPr marL="1828800" algn="l" rtl="0" eaLnBrk="0" fontAlgn="base" hangingPunct="0">
      <a:spcBef>
        <a:spcPct val="30000"/>
      </a:spcBef>
      <a:spcAft>
        <a:spcPct val="0"/>
      </a:spcAft>
      <a:defRPr sz="1200" kern="1200">
        <a:solidFill>
          <a:schemeClr val="tx1"/>
        </a:solidFill>
        <a:latin typeface="Arial" pitchFamily="-111" charset="0"/>
        <a:ea typeface="Arial" pitchFamily="-111" charset="0"/>
        <a:cs typeface="Arial" pitchFamily="-111"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4930" name="Rectangle 1026"/>
          <p:cNvSpPr>
            <a:spLocks noGrp="1" noRot="1" noChangeAspect="1" noChangeArrowheads="1"/>
          </p:cNvSpPr>
          <p:nvPr>
            <p:ph type="sldImg"/>
          </p:nvPr>
        </p:nvSpPr>
        <p:spPr bwMode="auto">
          <a:xfrm>
            <a:off x="1174750" y="695325"/>
            <a:ext cx="4635500" cy="3476625"/>
          </a:xfrm>
          <a:prstGeom prst="rect">
            <a:avLst/>
          </a:prstGeom>
          <a:solidFill>
            <a:srgbClr val="FFFFFF"/>
          </a:solidFill>
          <a:ln>
            <a:solidFill>
              <a:srgbClr val="000000"/>
            </a:solidFill>
            <a:miter lim="800000"/>
            <a:headEnd/>
            <a:tailEnd/>
          </a:ln>
        </p:spPr>
      </p:sp>
      <p:sp>
        <p:nvSpPr>
          <p:cNvPr id="124931" name="Rectangle 1027"/>
          <p:cNvSpPr>
            <a:spLocks noGrp="1" noChangeArrowheads="1"/>
          </p:cNvSpPr>
          <p:nvPr>
            <p:ph type="body" idx="1"/>
          </p:nvPr>
        </p:nvSpPr>
        <p:spPr bwMode="auto">
          <a:xfrm>
            <a:off x="930729" y="4404033"/>
            <a:ext cx="5123546" cy="4171030"/>
          </a:xfrm>
          <a:prstGeom prst="rect">
            <a:avLst/>
          </a:prstGeom>
          <a:solidFill>
            <a:srgbClr val="FFFFFF"/>
          </a:solidFill>
          <a:ln>
            <a:solidFill>
              <a:srgbClr val="000000"/>
            </a:solidFill>
            <a:miter lim="800000"/>
            <a:headEnd/>
            <a:tailEnd/>
          </a:ln>
        </p:spPr>
        <p:txBody>
          <a:bodyPr lIns="91445" tIns="45722" rIns="91445" bIns="45722">
            <a:prstTxWarp prst="textNoShape">
              <a:avLst/>
            </a:prstTxWarp>
          </a:bodyPr>
          <a:lstStyle/>
          <a:p>
            <a:endParaRPr lang="en-US">
              <a:latin typeface="Arial" pitchFamily="-111" charset="0"/>
              <a:ea typeface="ＭＳ Ｐゴシック" pitchFamily="-111"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F4948439-3E75-2C43-8CBA-308B86917F4C}" type="slidenum">
              <a:rPr lang="en-US"/>
              <a:pPr/>
              <a:t>11</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xfrm>
            <a:off x="931863" y="4403725"/>
            <a:ext cx="5121275" cy="4171950"/>
          </a:xfrm>
          <a:no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1D1E4780-5491-7349-90BB-23384EAD9BDD}" type="slidenum">
              <a:rPr lang="en-US"/>
              <a:pPr/>
              <a:t>12</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xfrm>
            <a:off x="931863" y="4403725"/>
            <a:ext cx="5121275" cy="4171950"/>
          </a:xfrm>
          <a:no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267CD664-4BA8-9642-AD71-84F8B9549152}" type="slidenum">
              <a:rPr lang="en-US"/>
              <a:pPr/>
              <a:t>13</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xfrm>
            <a:off x="931863" y="4403725"/>
            <a:ext cx="5121275" cy="4171950"/>
          </a:xfrm>
          <a:noFill/>
          <a:ln/>
        </p:spPr>
        <p:txBody>
          <a:bodyPr/>
          <a:lstStyle/>
          <a:p>
            <a:pPr eaLnBrk="1" hangingPunct="1">
              <a:buFontTx/>
              <a:buChar char="o"/>
            </a:pPr>
            <a:r>
              <a:rPr lang="en-US" dirty="0">
                <a:latin typeface="Arial" charset="0"/>
                <a:ea typeface="Arial" charset="0"/>
                <a:cs typeface="Arial" charset="0"/>
              </a:rPr>
              <a:t>We also have the law of large numbers</a:t>
            </a:r>
          </a:p>
          <a:p>
            <a:pPr eaLnBrk="1" hangingPunct="1">
              <a:buFontTx/>
              <a:buChar char="o"/>
            </a:pPr>
            <a:r>
              <a:rPr lang="en-US" dirty="0">
                <a:latin typeface="Arial" charset="0"/>
                <a:ea typeface="Arial" charset="0"/>
                <a:cs typeface="Arial" charset="0"/>
              </a:rPr>
              <a:t>As the number of experiments increases, the relative frequency of an event more closely approximates the theoretical probability of the event</a:t>
            </a:r>
          </a:p>
          <a:p>
            <a:pPr eaLnBrk="1" hangingPunct="1">
              <a:buFontTx/>
              <a:buChar char="o"/>
            </a:pPr>
            <a:r>
              <a:rPr lang="en-US" dirty="0">
                <a:latin typeface="Arial" charset="0"/>
                <a:ea typeface="Arial" charset="0"/>
                <a:cs typeface="Arial" charset="0"/>
              </a:rPr>
              <a:t>This is like the notion of a limit from calculus</a:t>
            </a:r>
          </a:p>
          <a:p>
            <a:pPr eaLnBrk="1" hangingPunct="1">
              <a:buFontTx/>
              <a:buChar char="o"/>
            </a:pPr>
            <a:r>
              <a:rPr lang="en-US" dirty="0">
                <a:latin typeface="Arial" charset="0"/>
                <a:ea typeface="Arial" charset="0"/>
                <a:cs typeface="Arial" charset="0"/>
              </a:rPr>
              <a:t>The law of large numbers (LLN) is a theorem in probability that describes the long-term stability of a random variable. Given a sample of independent and identically distributed random variables with a finite population mean and variance, the average of these observations will eventually approach and stay close to the population mean.</a:t>
            </a:r>
          </a:p>
          <a:p>
            <a:pPr eaLnBrk="1" hangingPunct="1">
              <a:buFontTx/>
              <a:buChar char="o"/>
            </a:pPr>
            <a:endParaRPr lang="en-US" dirty="0">
              <a:latin typeface="Arial" charset="0"/>
              <a:ea typeface="Arial" charset="0"/>
              <a:cs typeface="Arial" charset="0"/>
            </a:endParaRPr>
          </a:p>
          <a:p>
            <a:pPr eaLnBrk="1" hangingPunct="1">
              <a:buFontTx/>
              <a:buChar char="o"/>
            </a:pPr>
            <a:r>
              <a:rPr lang="en-US" dirty="0">
                <a:latin typeface="Arial" charset="0"/>
                <a:ea typeface="Arial" charset="0"/>
                <a:cs typeface="Arial" charset="0"/>
              </a:rPr>
              <a:t>Does anyone know Buffon’s Needle for Computing Pi?</a:t>
            </a:r>
          </a:p>
          <a:p>
            <a:pPr eaLnBrk="1" hangingPunct="1">
              <a:buFontTx/>
              <a:buChar char="o"/>
            </a:pPr>
            <a:r>
              <a:rPr lang="en-US" dirty="0">
                <a:latin typeface="Arial" charset="0"/>
                <a:ea typeface="Arial" charset="0"/>
                <a:cs typeface="Arial" charset="0"/>
              </a:rPr>
              <a:t>Georges-Louis </a:t>
            </a:r>
            <a:r>
              <a:rPr lang="en-US" dirty="0" err="1">
                <a:latin typeface="Arial" charset="0"/>
                <a:ea typeface="Arial" charset="0"/>
                <a:cs typeface="Arial" charset="0"/>
              </a:rPr>
              <a:t>Leclerc</a:t>
            </a:r>
            <a:r>
              <a:rPr lang="en-US" dirty="0">
                <a:latin typeface="Arial" charset="0"/>
                <a:ea typeface="Arial" charset="0"/>
                <a:cs typeface="Arial" charset="0"/>
              </a:rPr>
              <a:t>, </a:t>
            </a:r>
            <a:r>
              <a:rPr lang="en-US" dirty="0" err="1">
                <a:latin typeface="Arial" charset="0"/>
                <a:ea typeface="Arial" charset="0"/>
                <a:cs typeface="Arial" charset="0"/>
              </a:rPr>
              <a:t>Compte</a:t>
            </a:r>
            <a:r>
              <a:rPr lang="en-US" dirty="0">
                <a:latin typeface="Arial" charset="0"/>
                <a:ea typeface="Arial" charset="0"/>
                <a:cs typeface="Arial" charset="0"/>
              </a:rPr>
              <a:t> de Buffon - 1707-1788 in France</a:t>
            </a:r>
          </a:p>
          <a:p>
            <a:pPr eaLnBrk="1" hangingPunct="1">
              <a:buFontTx/>
              <a:buChar char="o"/>
            </a:pPr>
            <a:r>
              <a:rPr lang="en-US" dirty="0">
                <a:latin typeface="Arial" charset="0"/>
                <a:ea typeface="Arial" charset="0"/>
                <a:cs typeface="Arial" charset="0"/>
              </a:rPr>
              <a:t>Buffon's greatest scientific work was Histoire </a:t>
            </a:r>
            <a:r>
              <a:rPr lang="en-US" dirty="0" err="1">
                <a:latin typeface="Arial" charset="0"/>
                <a:ea typeface="Arial" charset="0"/>
                <a:cs typeface="Arial" charset="0"/>
              </a:rPr>
              <a:t>Naturelle</a:t>
            </a:r>
            <a:r>
              <a:rPr lang="en-US" dirty="0">
                <a:latin typeface="Arial" charset="0"/>
                <a:ea typeface="Arial" charset="0"/>
                <a:cs typeface="Arial" charset="0"/>
              </a:rPr>
              <a:t>, (Natural History), published in 36 volumes between 1749 and 1789. This work is one the first scientific treatments of natural history, giving analyses of geology, zoology, and botany without reference to the Bible.</a:t>
            </a:r>
          </a:p>
          <a:p>
            <a:pPr eaLnBrk="1" hangingPunct="1">
              <a:buFontTx/>
              <a:buChar char="o"/>
            </a:pPr>
            <a:r>
              <a:rPr lang="en-US" dirty="0">
                <a:latin typeface="Arial" charset="0"/>
                <a:ea typeface="Arial" charset="0"/>
                <a:cs typeface="Arial" charset="0"/>
              </a:rPr>
              <a:t>Very old experiments - are considered to be among the first problems in geometric probability.</a:t>
            </a:r>
          </a:p>
          <a:p>
            <a:pPr eaLnBrk="1" hangingPunct="1">
              <a:buFontTx/>
              <a:buChar char="o"/>
            </a:pPr>
            <a:r>
              <a:rPr lang="en-US" dirty="0">
                <a:latin typeface="Arial" charset="0"/>
                <a:ea typeface="Arial" charset="0"/>
                <a:cs typeface="Arial" charset="0"/>
              </a:rPr>
              <a:t>Buffon’s Needle for computing Pi</a:t>
            </a:r>
          </a:p>
          <a:p>
            <a:pPr lvl="1" eaLnBrk="1" hangingPunct="1">
              <a:buFontTx/>
              <a:buChar char="o"/>
            </a:pPr>
            <a:r>
              <a:rPr lang="en-US" dirty="0">
                <a:latin typeface="Arial" charset="0"/>
                <a:ea typeface="Arial" charset="0"/>
                <a:cs typeface="Arial" charset="0"/>
              </a:rPr>
              <a:t>suppose we have a floor made of parallel strips of wood, each the same width, and we drop a needle onto the floor. </a:t>
            </a:r>
          </a:p>
          <a:p>
            <a:pPr lvl="1" eaLnBrk="1" hangingPunct="1">
              <a:buFontTx/>
              <a:buChar char="o"/>
            </a:pPr>
            <a:r>
              <a:rPr lang="en-US" dirty="0">
                <a:latin typeface="Arial" charset="0"/>
                <a:ea typeface="Arial" charset="0"/>
                <a:cs typeface="Arial" charset="0"/>
              </a:rPr>
              <a:t>What is the probability that the needle will lie across a line between two strips?</a:t>
            </a:r>
          </a:p>
          <a:p>
            <a:pPr lvl="1" eaLnBrk="1" hangingPunct="1">
              <a:buFontTx/>
              <a:buChar char="o"/>
            </a:pPr>
            <a:r>
              <a:rPr lang="en-US" dirty="0">
                <a:latin typeface="Arial" charset="0"/>
                <a:ea typeface="Arial" charset="0"/>
                <a:cs typeface="Arial" charset="0"/>
              </a:rPr>
              <a:t>Using integral geometry, the problem can be solved to get a Monte Carlo method to approximate </a:t>
            </a:r>
            <a:r>
              <a:rPr lang="en-US" dirty="0" err="1">
                <a:latin typeface="Arial" charset="0"/>
                <a:ea typeface="Arial" charset="0"/>
                <a:cs typeface="Arial" charset="0"/>
              </a:rPr>
              <a:t>π</a:t>
            </a:r>
            <a:r>
              <a:rPr lang="en-US" dirty="0">
                <a:latin typeface="Arial" charset="0"/>
                <a:ea typeface="Arial" charset="0"/>
                <a:cs typeface="Arial" charset="0"/>
              </a:rPr>
              <a:t>.</a:t>
            </a:r>
          </a:p>
          <a:p>
            <a:pPr lvl="1" eaLnBrk="1" hangingPunct="1">
              <a:buFontTx/>
              <a:buChar char="o"/>
            </a:pPr>
            <a:r>
              <a:rPr lang="en-US" dirty="0">
                <a:latin typeface="Arial" charset="0"/>
                <a:ea typeface="Arial" charset="0"/>
                <a:cs typeface="Arial" charset="0"/>
              </a:rPr>
              <a:t>Using the LLN, the average angle of incidence can be used to approximate Pi</a:t>
            </a:r>
          </a:p>
          <a:p>
            <a:pPr eaLnBrk="1" hangingPunct="1">
              <a:buFontTx/>
              <a:buChar char="o"/>
            </a:pPr>
            <a:endParaRPr lang="en-US" dirty="0">
              <a:latin typeface="Arial" charset="0"/>
              <a:ea typeface="Arial" charset="0"/>
              <a:cs typeface="Arial" charset="0"/>
            </a:endParaRPr>
          </a:p>
          <a:p>
            <a:pPr eaLnBrk="1" hangingPunct="1">
              <a:buFontTx/>
              <a:buChar char="o"/>
            </a:pPr>
            <a:endParaRPr lang="en-US" dirty="0">
              <a:latin typeface="Arial" charset="0"/>
              <a:ea typeface="Arial" charset="0"/>
              <a:cs typeface="Arial" charset="0"/>
            </a:endParaRPr>
          </a:p>
          <a:p>
            <a:pPr eaLnBrk="1" hangingPunct="1"/>
            <a:endParaRPr lang="en-US" dirty="0">
              <a:latin typeface="Arial" charset="0"/>
              <a:ea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EE6DBFC2-522B-3B49-866F-2B1D985C9663}" type="slidenum">
              <a:rPr lang="en-US"/>
              <a:pPr/>
              <a:t>14</a:t>
            </a:fld>
            <a:endParaRPr lang="en-US"/>
          </a:p>
        </p:txBody>
      </p:sp>
      <p:sp>
        <p:nvSpPr>
          <p:cNvPr id="49155" name="Rectangle 2"/>
          <p:cNvSpPr>
            <a:spLocks noGrp="1" noRot="1" noChangeAspect="1" noChangeArrowheads="1"/>
          </p:cNvSpPr>
          <p:nvPr>
            <p:ph type="sldImg"/>
          </p:nvPr>
        </p:nvSpPr>
        <p:spPr>
          <a:xfrm>
            <a:off x="269875" y="152400"/>
            <a:ext cx="2933700" cy="2200275"/>
          </a:xfrm>
          <a:solidFill>
            <a:srgbClr val="FFFFFF"/>
          </a:solidFill>
          <a:ln/>
        </p:spPr>
      </p:sp>
      <p:sp>
        <p:nvSpPr>
          <p:cNvPr id="49156" name="Rectangle 3"/>
          <p:cNvSpPr>
            <a:spLocks noGrp="1" noChangeArrowheads="1"/>
          </p:cNvSpPr>
          <p:nvPr>
            <p:ph type="body" idx="1"/>
          </p:nvPr>
        </p:nvSpPr>
        <p:spPr>
          <a:xfrm>
            <a:off x="228600" y="2438400"/>
            <a:ext cx="6553200" cy="6832600"/>
          </a:xfrm>
          <a:solidFill>
            <a:srgbClr val="FFFFFF"/>
          </a:solidFill>
          <a:ln>
            <a:solidFill>
              <a:srgbClr val="000000"/>
            </a:solidFill>
          </a:ln>
        </p:spPr>
        <p:txBody>
          <a:bodyPr/>
          <a:lstStyle/>
          <a:p>
            <a:pPr eaLnBrk="1" hangingPunct="1">
              <a:buFontTx/>
              <a:buChar char="o"/>
            </a:pPr>
            <a:endParaRPr lang="en-US" dirty="0">
              <a:latin typeface="Arial" charset="0"/>
              <a:ea typeface="Arial" charset="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0A84B54C-020E-9A47-B04F-6DA92105A84D}" type="slidenum">
              <a:rPr lang="en-US"/>
              <a:pPr/>
              <a:t>15</a:t>
            </a:fld>
            <a:endParaRPr lang="en-US"/>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xfrm>
            <a:off x="931863" y="4403725"/>
            <a:ext cx="5121275" cy="4171950"/>
          </a:xfrm>
          <a:noFill/>
          <a:ln/>
        </p:spPr>
        <p:txBody>
          <a:bodyPr/>
          <a:lstStyle/>
          <a:p>
            <a:pPr eaLnBrk="1" hangingPunct="1"/>
            <a:r>
              <a:rPr lang="en-US">
                <a:latin typeface="Arial" charset="0"/>
                <a:ea typeface="Arial" charset="0"/>
                <a:cs typeface="Arial" charset="0"/>
              </a:rPr>
              <a:t>1/6 = 0.16666667</a:t>
            </a:r>
          </a:p>
          <a:p>
            <a:pPr eaLnBrk="1" hangingPunct="1"/>
            <a:endParaRPr lang="en-US">
              <a:latin typeface="Arial" charset="0"/>
              <a:ea typeface="Arial" charset="0"/>
              <a:cs typeface="Arial" charset="0"/>
            </a:endParaRPr>
          </a:p>
          <a:p>
            <a:pPr eaLnBrk="1" hangingPunct="1"/>
            <a:r>
              <a:rPr lang="en-US">
                <a:latin typeface="Arial" charset="0"/>
                <a:ea typeface="Arial" charset="0"/>
                <a:cs typeface="Arial" charset="0"/>
              </a:rPr>
              <a:t>Favors 5 and 6 more over a large number of throws</a:t>
            </a:r>
          </a:p>
          <a:p>
            <a:pPr eaLnBrk="1" hangingPunct="1"/>
            <a:r>
              <a:rPr lang="en-US">
                <a:latin typeface="Arial" charset="0"/>
                <a:ea typeface="Arial" charset="0"/>
                <a:cs typeface="Arial" charset="0"/>
              </a:rPr>
              <a:t>Ideas why?</a:t>
            </a:r>
          </a:p>
          <a:p>
            <a:pPr eaLnBrk="1" hangingPunct="1"/>
            <a:endParaRPr lang="en-US">
              <a:latin typeface="Arial" charset="0"/>
              <a:ea typeface="Arial" charset="0"/>
              <a:cs typeface="Arial" charset="0"/>
            </a:endParaRPr>
          </a:p>
          <a:p>
            <a:pPr eaLnBrk="1" hangingPunct="1"/>
            <a:r>
              <a:rPr lang="en-US">
                <a:latin typeface="Arial" charset="0"/>
                <a:ea typeface="Arial" charset="0"/>
                <a:cs typeface="Arial" charset="0"/>
              </a:rPr>
              <a:t>1 side is heavier - less holes - then 6 side</a:t>
            </a:r>
          </a:p>
          <a:p>
            <a:pPr eaLnBrk="1" hangingPunct="1"/>
            <a:r>
              <a:rPr lang="en-US">
                <a:latin typeface="Arial" charset="0"/>
                <a:ea typeface="Arial" charset="0"/>
                <a:cs typeface="Arial" charset="0"/>
              </a:rPr>
              <a:t>More likely to land down</a:t>
            </a:r>
          </a:p>
          <a:p>
            <a:pPr eaLnBrk="1" hangingPunct="1"/>
            <a:endParaRPr lang="en-US">
              <a:latin typeface="Arial" charset="0"/>
              <a:ea typeface="Arial" charset="0"/>
              <a:cs typeface="Arial" charset="0"/>
            </a:endParaRPr>
          </a:p>
          <a:p>
            <a:pPr eaLnBrk="1" hangingPunct="1"/>
            <a:r>
              <a:rPr lang="en-US">
                <a:latin typeface="Arial" charset="0"/>
                <a:ea typeface="Arial" charset="0"/>
                <a:cs typeface="Arial" charset="0"/>
              </a:rPr>
              <a:t>There are ‘fair’ dice in which the holes are filled with a material to make it even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23CC8016-FED2-B249-ABF5-9DDFA1D592F9}" type="slidenum">
              <a:rPr lang="en-US"/>
              <a:pPr/>
              <a:t>16</a:t>
            </a:fld>
            <a:endParaRPr lang="en-US"/>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xfrm>
            <a:off x="931863" y="4403725"/>
            <a:ext cx="5121275" cy="4171950"/>
          </a:xfrm>
          <a:no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A5B6CED2-0C18-AB4A-AF8F-62368D42B8DF}" type="slidenum">
              <a:rPr lang="en-US"/>
              <a:pPr/>
              <a:t>17</a:t>
            </a:fld>
            <a:endParaRPr lang="en-US"/>
          </a:p>
        </p:txBody>
      </p:sp>
      <p:sp>
        <p:nvSpPr>
          <p:cNvPr id="75779" name="Rectangle 2"/>
          <p:cNvSpPr>
            <a:spLocks noGrp="1" noRot="1" noChangeAspect="1" noChangeArrowheads="1" noTextEdit="1"/>
          </p:cNvSpPr>
          <p:nvPr>
            <p:ph type="sldImg"/>
          </p:nvPr>
        </p:nvSpPr>
        <p:spPr>
          <a:xfrm>
            <a:off x="-2336800" y="1854200"/>
            <a:ext cx="8609013" cy="6456363"/>
          </a:xfrm>
          <a:ln w="12700" cap="flat">
            <a:solidFill>
              <a:schemeClr val="tx1"/>
            </a:solidFill>
          </a:ln>
        </p:spPr>
      </p:sp>
      <p:sp>
        <p:nvSpPr>
          <p:cNvPr id="75780" name="Rectangle 3"/>
          <p:cNvSpPr>
            <a:spLocks noGrp="1" noChangeArrowheads="1"/>
          </p:cNvSpPr>
          <p:nvPr>
            <p:ph type="body" idx="1"/>
          </p:nvPr>
        </p:nvSpPr>
        <p:spPr>
          <a:no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6CC28D71-2CC6-2945-B827-00FFA72CD80F}" type="slidenum">
              <a:rPr lang="en-US"/>
              <a:pPr/>
              <a:t>18</a:t>
            </a:fld>
            <a:endParaRPr lang="en-US"/>
          </a:p>
        </p:txBody>
      </p:sp>
      <p:sp>
        <p:nvSpPr>
          <p:cNvPr id="77827" name="Rectangle 2"/>
          <p:cNvSpPr>
            <a:spLocks noGrp="1" noRot="1" noChangeAspect="1" noChangeArrowheads="1" noTextEdit="1"/>
          </p:cNvSpPr>
          <p:nvPr>
            <p:ph type="sldImg"/>
          </p:nvPr>
        </p:nvSpPr>
        <p:spPr>
          <a:xfrm>
            <a:off x="-2336800" y="1854200"/>
            <a:ext cx="8609013" cy="6456363"/>
          </a:xfrm>
          <a:ln w="12700" cap="flat">
            <a:solidFill>
              <a:schemeClr val="tx1"/>
            </a:solidFill>
          </a:ln>
        </p:spPr>
      </p:sp>
      <p:sp>
        <p:nvSpPr>
          <p:cNvPr id="77828" name="Rectangle 3"/>
          <p:cNvSpPr>
            <a:spLocks noGrp="1" noChangeArrowheads="1"/>
          </p:cNvSpPr>
          <p:nvPr>
            <p:ph type="body" idx="1"/>
          </p:nvPr>
        </p:nvSpPr>
        <p:spPr>
          <a:no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F3C39C17-6D9F-274D-8212-05AC5572871B}" type="slidenum">
              <a:rPr lang="en-US"/>
              <a:pPr/>
              <a:t>28</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a:latin typeface="Arial" charset="0"/>
                <a:ea typeface="Arial" charset="0"/>
                <a:cs typeface="Arial" charset="0"/>
              </a:rPr>
              <a:t>P(rain|predicted) = P(predicted|rain)*P(rain) / P(predicted)</a:t>
            </a:r>
          </a:p>
          <a:p>
            <a:pPr eaLnBrk="1" hangingPunct="1"/>
            <a:r>
              <a:rPr lang="en-US">
                <a:latin typeface="Arial" charset="0"/>
                <a:ea typeface="Arial" charset="0"/>
                <a:cs typeface="Arial" charset="0"/>
              </a:rPr>
              <a:t>			   = .9 * 5/365 / </a:t>
            </a:r>
          </a:p>
          <a:p>
            <a:pPr eaLnBrk="1" hangingPunct="1"/>
            <a:r>
              <a:rPr lang="en-US">
                <a:latin typeface="Arial" charset="0"/>
                <a:ea typeface="Arial" charset="0"/>
                <a:cs typeface="Arial" charset="0"/>
              </a:rPr>
              <a:t>			  </a:t>
            </a:r>
          </a:p>
          <a:p>
            <a:pPr eaLnBrk="1" hangingPunct="1"/>
            <a:endParaRPr lang="en-US">
              <a:latin typeface="Arial" charset="0"/>
              <a:ea typeface="Arial" charset="0"/>
              <a:cs typeface="Arial" charset="0"/>
            </a:endParaRPr>
          </a:p>
          <a:p>
            <a:pPr eaLnBrk="1" hangingPunct="1"/>
            <a:r>
              <a:rPr lang="en-US">
                <a:latin typeface="Arial" charset="0"/>
                <a:ea typeface="Arial" charset="0"/>
                <a:cs typeface="Arial" charset="0"/>
              </a:rPr>
              <a:t>365 days</a:t>
            </a:r>
          </a:p>
          <a:p>
            <a:pPr eaLnBrk="1" hangingPunct="1"/>
            <a:r>
              <a:rPr lang="en-US">
                <a:latin typeface="Arial" charset="0"/>
                <a:ea typeface="Arial" charset="0"/>
                <a:cs typeface="Arial" charset="0"/>
              </a:rPr>
              <a:t>5 days rain</a:t>
            </a:r>
          </a:p>
          <a:p>
            <a:pPr eaLnBrk="1" hangingPunct="1"/>
            <a:endParaRPr lang="en-US">
              <a:latin typeface="Arial" charset="0"/>
              <a:ea typeface="Arial" charset="0"/>
              <a:cs typeface="Arial" charset="0"/>
            </a:endParaRPr>
          </a:p>
          <a:p>
            <a:pPr eaLnBrk="1" hangingPunct="1"/>
            <a:r>
              <a:rPr lang="en-US">
                <a:latin typeface="Arial" charset="0"/>
                <a:ea typeface="Arial" charset="0"/>
                <a:cs typeface="Arial" charset="0"/>
              </a:rPr>
              <a:t>P(rain) = 5/365</a:t>
            </a:r>
          </a:p>
          <a:p>
            <a:pPr eaLnBrk="1" hangingPunct="1"/>
            <a:r>
              <a:rPr lang="en-US">
                <a:latin typeface="Arial" charset="0"/>
                <a:ea typeface="Arial" charset="0"/>
                <a:cs typeface="Arial" charset="0"/>
              </a:rPr>
              <a:t>P(predicted|rain) = .9</a:t>
            </a:r>
          </a:p>
          <a:p>
            <a:pPr eaLnBrk="1" hangingPunct="1"/>
            <a:r>
              <a:rPr lang="en-US">
                <a:latin typeface="Arial" charset="0"/>
                <a:ea typeface="Arial" charset="0"/>
                <a:cs typeface="Arial" charset="0"/>
              </a:rPr>
              <a:t>P(predicted|not rain) = .05</a:t>
            </a:r>
          </a:p>
          <a:p>
            <a:pPr eaLnBrk="1" hangingPunct="1"/>
            <a:endParaRPr lang="en-US">
              <a:latin typeface="Arial" charset="0"/>
              <a:ea typeface="Arial" charset="0"/>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F3C39C17-6D9F-274D-8212-05AC5572871B}" type="slidenum">
              <a:rPr lang="en-US"/>
              <a:pPr/>
              <a:t>29</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dirty="0" err="1">
                <a:latin typeface="Arial" charset="0"/>
                <a:ea typeface="Arial" charset="0"/>
                <a:cs typeface="Arial" charset="0"/>
              </a:rPr>
              <a:t>P(rain|predicted</a:t>
            </a:r>
            <a:r>
              <a:rPr lang="en-US" dirty="0">
                <a:latin typeface="Arial" charset="0"/>
                <a:ea typeface="Arial" charset="0"/>
                <a:cs typeface="Arial" charset="0"/>
              </a:rPr>
              <a:t>) = </a:t>
            </a:r>
            <a:r>
              <a:rPr lang="en-US" dirty="0" err="1">
                <a:latin typeface="Arial" charset="0"/>
                <a:ea typeface="Arial" charset="0"/>
                <a:cs typeface="Arial" charset="0"/>
              </a:rPr>
              <a:t>P(predicted|rain</a:t>
            </a:r>
            <a:r>
              <a:rPr lang="en-US" dirty="0">
                <a:latin typeface="Arial" charset="0"/>
                <a:ea typeface="Arial" charset="0"/>
                <a:cs typeface="Arial" charset="0"/>
              </a:rPr>
              <a:t>)*</a:t>
            </a:r>
            <a:r>
              <a:rPr lang="en-US" dirty="0" err="1">
                <a:latin typeface="Arial" charset="0"/>
                <a:ea typeface="Arial" charset="0"/>
                <a:cs typeface="Arial" charset="0"/>
              </a:rPr>
              <a:t>P(rain</a:t>
            </a:r>
            <a:r>
              <a:rPr lang="en-US" dirty="0">
                <a:latin typeface="Arial" charset="0"/>
                <a:ea typeface="Arial" charset="0"/>
                <a:cs typeface="Arial" charset="0"/>
              </a:rPr>
              <a:t>) / </a:t>
            </a:r>
            <a:r>
              <a:rPr lang="en-US" dirty="0" err="1">
                <a:latin typeface="Arial" charset="0"/>
                <a:ea typeface="Arial" charset="0"/>
                <a:cs typeface="Arial" charset="0"/>
              </a:rPr>
              <a:t>P(predicted</a:t>
            </a:r>
            <a:r>
              <a:rPr lang="en-US" dirty="0">
                <a:latin typeface="Arial" charset="0"/>
                <a:ea typeface="Arial" charset="0"/>
                <a:cs typeface="Arial" charset="0"/>
              </a:rPr>
              <a:t>)</a:t>
            </a:r>
          </a:p>
          <a:p>
            <a:pPr eaLnBrk="1" hangingPunct="1"/>
            <a:r>
              <a:rPr lang="en-US" dirty="0">
                <a:latin typeface="Arial" charset="0"/>
                <a:ea typeface="Arial" charset="0"/>
                <a:cs typeface="Arial" charset="0"/>
              </a:rPr>
              <a:t>			   = .9 * 5/365 / </a:t>
            </a:r>
          </a:p>
          <a:p>
            <a:pPr eaLnBrk="1" hangingPunct="1"/>
            <a:r>
              <a:rPr lang="en-US" dirty="0">
                <a:latin typeface="Arial" charset="0"/>
                <a:ea typeface="Arial" charset="0"/>
                <a:cs typeface="Arial" charset="0"/>
              </a:rPr>
              <a:t>			  </a:t>
            </a:r>
          </a:p>
          <a:p>
            <a:pPr eaLnBrk="1" hangingPunct="1"/>
            <a:endParaRPr lang="en-US" dirty="0">
              <a:latin typeface="Arial" charset="0"/>
              <a:ea typeface="Arial" charset="0"/>
              <a:cs typeface="Arial" charset="0"/>
            </a:endParaRPr>
          </a:p>
          <a:p>
            <a:pPr eaLnBrk="1" hangingPunct="1"/>
            <a:r>
              <a:rPr lang="en-US" dirty="0">
                <a:latin typeface="Arial" charset="0"/>
                <a:ea typeface="Arial" charset="0"/>
                <a:cs typeface="Arial" charset="0"/>
              </a:rPr>
              <a:t>365 days</a:t>
            </a:r>
          </a:p>
          <a:p>
            <a:pPr eaLnBrk="1" hangingPunct="1"/>
            <a:r>
              <a:rPr lang="en-US" dirty="0">
                <a:latin typeface="Arial" charset="0"/>
                <a:ea typeface="Arial" charset="0"/>
                <a:cs typeface="Arial" charset="0"/>
              </a:rPr>
              <a:t>5 days rain</a:t>
            </a:r>
          </a:p>
          <a:p>
            <a:pPr eaLnBrk="1" hangingPunct="1"/>
            <a:endParaRPr lang="en-US" dirty="0">
              <a:latin typeface="Arial" charset="0"/>
              <a:ea typeface="Arial" charset="0"/>
              <a:cs typeface="Arial" charset="0"/>
            </a:endParaRPr>
          </a:p>
          <a:p>
            <a:pPr eaLnBrk="1" hangingPunct="1"/>
            <a:r>
              <a:rPr lang="en-US" dirty="0" err="1">
                <a:latin typeface="Arial" charset="0"/>
                <a:ea typeface="Arial" charset="0"/>
                <a:cs typeface="Arial" charset="0"/>
              </a:rPr>
              <a:t>P(rain</a:t>
            </a:r>
            <a:r>
              <a:rPr lang="en-US" dirty="0">
                <a:latin typeface="Arial" charset="0"/>
                <a:ea typeface="Arial" charset="0"/>
                <a:cs typeface="Arial" charset="0"/>
              </a:rPr>
              <a:t>) = 5/365</a:t>
            </a:r>
          </a:p>
          <a:p>
            <a:pPr eaLnBrk="1" hangingPunct="1"/>
            <a:r>
              <a:rPr lang="en-US" dirty="0" err="1">
                <a:latin typeface="Arial" charset="0"/>
                <a:ea typeface="Arial" charset="0"/>
                <a:cs typeface="Arial" charset="0"/>
              </a:rPr>
              <a:t>P(predicted|rain</a:t>
            </a:r>
            <a:r>
              <a:rPr lang="en-US" dirty="0">
                <a:latin typeface="Arial" charset="0"/>
                <a:ea typeface="Arial" charset="0"/>
                <a:cs typeface="Arial" charset="0"/>
              </a:rPr>
              <a:t>) = .9</a:t>
            </a:r>
          </a:p>
          <a:p>
            <a:pPr eaLnBrk="1" hangingPunct="1"/>
            <a:r>
              <a:rPr lang="en-US" dirty="0" err="1">
                <a:latin typeface="Arial" charset="0"/>
                <a:ea typeface="Arial" charset="0"/>
                <a:cs typeface="Arial" charset="0"/>
              </a:rPr>
              <a:t>P(predicted|not</a:t>
            </a:r>
            <a:r>
              <a:rPr lang="en-US" dirty="0">
                <a:latin typeface="Arial" charset="0"/>
                <a:ea typeface="Arial" charset="0"/>
                <a:cs typeface="Arial" charset="0"/>
              </a:rPr>
              <a:t> rain) = .05</a:t>
            </a:r>
          </a:p>
          <a:p>
            <a:pPr eaLnBrk="1" hangingPunct="1"/>
            <a:endParaRPr lang="en-US" dirty="0">
              <a:latin typeface="Arial" charset="0"/>
              <a:ea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152B6043-93D9-134B-A346-3BE0AD349516}" type="slidenum">
              <a:rPr lang="en-US"/>
              <a:pPr/>
              <a:t>3</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F3C39C17-6D9F-274D-8212-05AC5572871B}" type="slidenum">
              <a:rPr lang="en-US"/>
              <a:pPr/>
              <a:t>30</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dirty="0" err="1">
                <a:latin typeface="Arial" charset="0"/>
                <a:ea typeface="Arial" charset="0"/>
                <a:cs typeface="Arial" charset="0"/>
              </a:rPr>
              <a:t>P(rain|predicted</a:t>
            </a:r>
            <a:r>
              <a:rPr lang="en-US" dirty="0">
                <a:latin typeface="Arial" charset="0"/>
                <a:ea typeface="Arial" charset="0"/>
                <a:cs typeface="Arial" charset="0"/>
              </a:rPr>
              <a:t>) = </a:t>
            </a:r>
            <a:r>
              <a:rPr lang="en-US" dirty="0" err="1">
                <a:latin typeface="Arial" charset="0"/>
                <a:ea typeface="Arial" charset="0"/>
                <a:cs typeface="Arial" charset="0"/>
              </a:rPr>
              <a:t>P(predicted|rain</a:t>
            </a:r>
            <a:r>
              <a:rPr lang="en-US" dirty="0">
                <a:latin typeface="Arial" charset="0"/>
                <a:ea typeface="Arial" charset="0"/>
                <a:cs typeface="Arial" charset="0"/>
              </a:rPr>
              <a:t>)*</a:t>
            </a:r>
            <a:r>
              <a:rPr lang="en-US" dirty="0" err="1">
                <a:latin typeface="Arial" charset="0"/>
                <a:ea typeface="Arial" charset="0"/>
                <a:cs typeface="Arial" charset="0"/>
              </a:rPr>
              <a:t>P(rain</a:t>
            </a:r>
            <a:r>
              <a:rPr lang="en-US" dirty="0">
                <a:latin typeface="Arial" charset="0"/>
                <a:ea typeface="Arial" charset="0"/>
                <a:cs typeface="Arial" charset="0"/>
              </a:rPr>
              <a:t>) / </a:t>
            </a:r>
            <a:r>
              <a:rPr lang="en-US" dirty="0" err="1">
                <a:latin typeface="Arial" charset="0"/>
                <a:ea typeface="Arial" charset="0"/>
                <a:cs typeface="Arial" charset="0"/>
              </a:rPr>
              <a:t>P(predicted</a:t>
            </a:r>
            <a:r>
              <a:rPr lang="en-US">
                <a:latin typeface="Arial" charset="0"/>
                <a:ea typeface="Arial" charset="0"/>
                <a:cs typeface="Arial" charset="0"/>
              </a:rPr>
              <a:t>)</a:t>
            </a:r>
          </a:p>
          <a:p>
            <a:pPr eaLnBrk="1" hangingPunct="1"/>
            <a:r>
              <a:rPr lang="en-US" dirty="0">
                <a:latin typeface="Arial" charset="0"/>
                <a:ea typeface="Arial" charset="0"/>
                <a:cs typeface="Arial" charset="0"/>
              </a:rPr>
              <a:t>			   = .9 * 5/365 / </a:t>
            </a:r>
          </a:p>
          <a:p>
            <a:pPr eaLnBrk="1" hangingPunct="1"/>
            <a:r>
              <a:rPr lang="en-US" dirty="0">
                <a:latin typeface="Arial" charset="0"/>
                <a:ea typeface="Arial" charset="0"/>
                <a:cs typeface="Arial" charset="0"/>
              </a:rPr>
              <a:t>			  </a:t>
            </a:r>
          </a:p>
          <a:p>
            <a:pPr eaLnBrk="1" hangingPunct="1"/>
            <a:endParaRPr lang="en-US" dirty="0">
              <a:latin typeface="Arial" charset="0"/>
              <a:ea typeface="Arial" charset="0"/>
              <a:cs typeface="Arial" charset="0"/>
            </a:endParaRPr>
          </a:p>
          <a:p>
            <a:pPr eaLnBrk="1" hangingPunct="1"/>
            <a:r>
              <a:rPr lang="en-US" dirty="0">
                <a:latin typeface="Arial" charset="0"/>
                <a:ea typeface="Arial" charset="0"/>
                <a:cs typeface="Arial" charset="0"/>
              </a:rPr>
              <a:t>365 days</a:t>
            </a:r>
          </a:p>
          <a:p>
            <a:pPr eaLnBrk="1" hangingPunct="1"/>
            <a:r>
              <a:rPr lang="en-US" dirty="0">
                <a:latin typeface="Arial" charset="0"/>
                <a:ea typeface="Arial" charset="0"/>
                <a:cs typeface="Arial" charset="0"/>
              </a:rPr>
              <a:t>5 days rain</a:t>
            </a:r>
          </a:p>
          <a:p>
            <a:pPr eaLnBrk="1" hangingPunct="1"/>
            <a:endParaRPr lang="en-US" dirty="0">
              <a:latin typeface="Arial" charset="0"/>
              <a:ea typeface="Arial" charset="0"/>
              <a:cs typeface="Arial" charset="0"/>
            </a:endParaRPr>
          </a:p>
          <a:p>
            <a:pPr eaLnBrk="1" hangingPunct="1"/>
            <a:r>
              <a:rPr lang="en-US" dirty="0" err="1">
                <a:latin typeface="Arial" charset="0"/>
                <a:ea typeface="Arial" charset="0"/>
                <a:cs typeface="Arial" charset="0"/>
              </a:rPr>
              <a:t>P(rain</a:t>
            </a:r>
            <a:r>
              <a:rPr lang="en-US" dirty="0">
                <a:latin typeface="Arial" charset="0"/>
                <a:ea typeface="Arial" charset="0"/>
                <a:cs typeface="Arial" charset="0"/>
              </a:rPr>
              <a:t>) = 5/365</a:t>
            </a:r>
          </a:p>
          <a:p>
            <a:pPr eaLnBrk="1" hangingPunct="1"/>
            <a:r>
              <a:rPr lang="en-US" dirty="0" err="1">
                <a:latin typeface="Arial" charset="0"/>
                <a:ea typeface="Arial" charset="0"/>
                <a:cs typeface="Arial" charset="0"/>
              </a:rPr>
              <a:t>P(predicted|rain</a:t>
            </a:r>
            <a:r>
              <a:rPr lang="en-US" dirty="0">
                <a:latin typeface="Arial" charset="0"/>
                <a:ea typeface="Arial" charset="0"/>
                <a:cs typeface="Arial" charset="0"/>
              </a:rPr>
              <a:t>) = .9</a:t>
            </a:r>
          </a:p>
          <a:p>
            <a:pPr eaLnBrk="1" hangingPunct="1"/>
            <a:r>
              <a:rPr lang="en-US" dirty="0" err="1">
                <a:latin typeface="Arial" charset="0"/>
                <a:ea typeface="Arial" charset="0"/>
                <a:cs typeface="Arial" charset="0"/>
              </a:rPr>
              <a:t>P(predicted|not</a:t>
            </a:r>
            <a:r>
              <a:rPr lang="en-US" dirty="0">
                <a:latin typeface="Arial" charset="0"/>
                <a:ea typeface="Arial" charset="0"/>
                <a:cs typeface="Arial" charset="0"/>
              </a:rPr>
              <a:t> rain) = .05</a:t>
            </a:r>
          </a:p>
          <a:p>
            <a:pPr eaLnBrk="1" hangingPunct="1"/>
            <a:endParaRPr lang="en-US" dirty="0">
              <a:latin typeface="Arial" charset="0"/>
              <a:ea typeface="Arial" charset="0"/>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59E1EF8A-198E-B143-A48D-AD19FA951E3A}" type="slidenum">
              <a:rPr lang="en-US"/>
              <a:pPr/>
              <a:t>32</a:t>
            </a:fld>
            <a:endParaRPr lang="en-US"/>
          </a:p>
        </p:txBody>
      </p:sp>
      <p:sp>
        <p:nvSpPr>
          <p:cNvPr id="94211" name="Rectangle 2"/>
          <p:cNvSpPr>
            <a:spLocks noGrp="1" noRot="1" noChangeAspect="1" noChangeArrowheads="1" noTextEdit="1"/>
          </p:cNvSpPr>
          <p:nvPr>
            <p:ph type="sldImg"/>
          </p:nvPr>
        </p:nvSpPr>
        <p:spPr>
          <a:xfrm>
            <a:off x="-2336800" y="1854200"/>
            <a:ext cx="8609013" cy="6456363"/>
          </a:xfrm>
          <a:ln w="12700" cap="flat">
            <a:solidFill>
              <a:schemeClr val="tx1"/>
            </a:solidFill>
          </a:ln>
        </p:spPr>
      </p:sp>
      <p:sp>
        <p:nvSpPr>
          <p:cNvPr id="94212" name="Rectangle 3"/>
          <p:cNvSpPr>
            <a:spLocks noGrp="1" noChangeArrowheads="1"/>
          </p:cNvSpPr>
          <p:nvPr>
            <p:ph type="body" idx="1"/>
          </p:nvPr>
        </p:nvSpPr>
        <p:spPr>
          <a:no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57A3B6B5-A1C1-8749-83CE-36D78FAC562E}" type="slidenum">
              <a:rPr lang="en-US"/>
              <a:pPr/>
              <a:t>33</a:t>
            </a:fld>
            <a:endParaRPr lang="en-US"/>
          </a:p>
        </p:txBody>
      </p:sp>
      <p:sp>
        <p:nvSpPr>
          <p:cNvPr id="96259" name="Rectangle 2"/>
          <p:cNvSpPr>
            <a:spLocks noGrp="1" noRot="1" noChangeAspect="1" noChangeArrowheads="1" noTextEdit="1"/>
          </p:cNvSpPr>
          <p:nvPr>
            <p:ph type="sldImg"/>
          </p:nvPr>
        </p:nvSpPr>
        <p:spPr>
          <a:xfrm>
            <a:off x="-2193925" y="1957388"/>
            <a:ext cx="8334375" cy="6249987"/>
          </a:xfrm>
          <a:ln w="12700" cap="flat">
            <a:solidFill>
              <a:schemeClr val="tx1"/>
            </a:solidFill>
          </a:ln>
        </p:spPr>
      </p:sp>
      <p:sp>
        <p:nvSpPr>
          <p:cNvPr id="96260" name="Rectangle 3"/>
          <p:cNvSpPr>
            <a:spLocks noGrp="1" noChangeArrowheads="1"/>
          </p:cNvSpPr>
          <p:nvPr>
            <p:ph type="body" idx="1"/>
          </p:nvPr>
        </p:nvSpPr>
        <p:spPr>
          <a:no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CF8DA3A3-C8D9-5843-B441-DA579E35369B}" type="slidenum">
              <a:rPr lang="en-US"/>
              <a:pPr/>
              <a:t>36</a:t>
            </a:fld>
            <a:endParaRPr lang="en-US"/>
          </a:p>
        </p:txBody>
      </p:sp>
      <p:sp>
        <p:nvSpPr>
          <p:cNvPr id="100355" name="Rectangle 2"/>
          <p:cNvSpPr>
            <a:spLocks noGrp="1" noRot="1" noChangeAspect="1" noChangeArrowheads="1" noTextEdit="1"/>
          </p:cNvSpPr>
          <p:nvPr>
            <p:ph type="sldImg"/>
          </p:nvPr>
        </p:nvSpPr>
        <p:spPr>
          <a:xfrm>
            <a:off x="-2193925" y="1957388"/>
            <a:ext cx="8334375" cy="6249987"/>
          </a:xfrm>
          <a:ln w="12700" cap="flat">
            <a:solidFill>
              <a:schemeClr val="tx1"/>
            </a:solidFill>
          </a:ln>
        </p:spPr>
      </p:sp>
      <p:sp>
        <p:nvSpPr>
          <p:cNvPr id="100356" name="Rectangle 3"/>
          <p:cNvSpPr>
            <a:spLocks noGrp="1" noChangeArrowheads="1"/>
          </p:cNvSpPr>
          <p:nvPr>
            <p:ph type="body" idx="1"/>
          </p:nvPr>
        </p:nvSpPr>
        <p:spPr>
          <a:xfrm>
            <a:off x="3770313" y="2451100"/>
            <a:ext cx="2438400" cy="3289300"/>
          </a:xfrm>
          <a:noFill/>
          <a:ln/>
        </p:spPr>
        <p:txBody>
          <a:bodyPr lIns="62891" tIns="25801" rIns="62891" bIns="25801">
            <a:spAutoFit/>
          </a:bodyPr>
          <a:lstStyle/>
          <a:p>
            <a:pPr marL="336550" indent="-336550" defTabSz="895350" eaLnBrk="1" hangingPunct="1">
              <a:lnSpc>
                <a:spcPct val="87000"/>
              </a:lnSpc>
              <a:spcBef>
                <a:spcPct val="42000"/>
              </a:spcBef>
            </a:pPr>
            <a:endParaRPr lang="en-US" sz="1000" dirty="0">
              <a:solidFill>
                <a:schemeClr val="tx2"/>
              </a:solidFill>
              <a:latin typeface="Times New Roman" charset="0"/>
              <a:ea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703944DD-6FDA-EF43-8C4A-6497626079D6}" type="slidenum">
              <a:rPr lang="en-US"/>
              <a:pPr/>
              <a:t>4</a:t>
            </a:fld>
            <a:endParaRPr 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r>
              <a:rPr lang="en-US">
                <a:latin typeface="Arial" charset="0"/>
                <a:ea typeface="Arial" charset="0"/>
                <a:cs typeface="Arial" charset="0"/>
              </a:rPr>
              <a:t>P(passSecond|passFirst) = P(passSecond n passFirst) / P(passFirst)</a:t>
            </a:r>
          </a:p>
          <a:p>
            <a:pPr eaLnBrk="1" hangingPunct="1"/>
            <a:r>
              <a:rPr lang="en-US">
                <a:latin typeface="Arial" charset="0"/>
                <a:ea typeface="Arial" charset="0"/>
                <a:cs typeface="Arial" charset="0"/>
              </a:rPr>
              <a:t>					= .25 / .42</a:t>
            </a:r>
          </a:p>
          <a:p>
            <a:pPr eaLnBrk="1" hangingPunct="1"/>
            <a:r>
              <a:rPr lang="en-US">
                <a:latin typeface="Arial" charset="0"/>
                <a:ea typeface="Arial" charset="0"/>
                <a:cs typeface="Arial" charset="0"/>
              </a:rPr>
              <a:t>					= 25/42</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15297482-2AA1-8442-9195-0D5585E1B12F}" type="slidenum">
              <a:rPr lang="en-US"/>
              <a:pPr/>
              <a:t>5</a:t>
            </a:fld>
            <a:endParaRPr lang="en-US"/>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xfrm>
            <a:off x="931863" y="4403725"/>
            <a:ext cx="5121275" cy="4171950"/>
          </a:xfrm>
          <a:noFill/>
          <a:ln/>
        </p:spPr>
        <p:txBody>
          <a:bodyPr/>
          <a:lstStyle/>
          <a:p>
            <a:pPr eaLnBrk="1" hangingPunct="1"/>
            <a:r>
              <a:rPr lang="en-US" dirty="0" smtClean="0">
                <a:latin typeface="Arial" charset="0"/>
                <a:ea typeface="Arial" charset="0"/>
                <a:cs typeface="Arial" charset="0"/>
              </a:rPr>
              <a:t>Assume that there is a test for cancer which is 98 percent accurate; i.e. if someone has cancer, the test will be positive 98 percent of the time, and if one doesn't have it, the test will be negative 98 percent of the time. Assume further that .5 percent - one out of two hundred people - actually have cancer.</a:t>
            </a:r>
          </a:p>
          <a:p>
            <a:pPr eaLnBrk="1" hangingPunct="1"/>
            <a:endParaRPr lang="en-US" dirty="0" smtClean="0">
              <a:latin typeface="Arial" charset="0"/>
              <a:ea typeface="Arial" charset="0"/>
              <a:cs typeface="Arial" charset="0"/>
            </a:endParaRPr>
          </a:p>
          <a:p>
            <a:pPr eaLnBrk="1" hangingPunct="1"/>
            <a:r>
              <a:rPr lang="en-US" dirty="0" smtClean="0">
                <a:latin typeface="Arial" charset="0"/>
                <a:ea typeface="Arial" charset="0"/>
                <a:cs typeface="Arial" charset="0"/>
              </a:rPr>
              <a:t>Now imagine that 10,000 tests for cancer are administered. Of these, how many are positive? On the average, 50 of these 10,000 people (.5 percent of 10,000) will have cancer, and so, since 98 percent of them will test positive, we will have 49 positive tests. Of the 9,950 </a:t>
            </a:r>
            <a:r>
              <a:rPr lang="en-US" dirty="0" err="1" smtClean="0">
                <a:latin typeface="Arial" charset="0"/>
                <a:ea typeface="Arial" charset="0"/>
                <a:cs typeface="Arial" charset="0"/>
              </a:rPr>
              <a:t>cancerless</a:t>
            </a:r>
            <a:r>
              <a:rPr lang="en-US" dirty="0" smtClean="0">
                <a:latin typeface="Arial" charset="0"/>
                <a:ea typeface="Arial" charset="0"/>
                <a:cs typeface="Arial" charset="0"/>
              </a:rPr>
              <a:t> people, 2 percent of them will test positive, for a total of 199 positive tests (.02 </a:t>
            </a:r>
            <a:r>
              <a:rPr lang="en-US" dirty="0" err="1" smtClean="0">
                <a:latin typeface="Arial" charset="0"/>
                <a:ea typeface="Arial" charset="0"/>
                <a:cs typeface="Arial" charset="0"/>
              </a:rPr>
              <a:t>x</a:t>
            </a:r>
            <a:r>
              <a:rPr lang="en-US" dirty="0" smtClean="0">
                <a:latin typeface="Arial" charset="0"/>
                <a:ea typeface="Arial" charset="0"/>
                <a:cs typeface="Arial" charset="0"/>
              </a:rPr>
              <a:t> 9,950 = 199). Thus, of the total 248 positive tests (199 + 49 = 248), most (199) are false positives, and so the conditional probability of having cancer given that one tests positive is only 49/248, or about 20 percent! (This relatively low percentage is to be contrasted with the conditional probability that one tests positive, given that one has cancer, which by assumption is 98 percent.)</a:t>
            </a:r>
          </a:p>
          <a:p>
            <a:pPr eaLnBrk="1" hangingPunct="1"/>
            <a:endParaRPr lang="en-US" dirty="0" smtClean="0">
              <a:latin typeface="Arial" charset="0"/>
              <a:ea typeface="Arial" charset="0"/>
              <a:cs typeface="Arial" charset="0"/>
            </a:endParaRPr>
          </a:p>
          <a:p>
            <a:pPr eaLnBrk="1" hangingPunct="1"/>
            <a:r>
              <a:rPr lang="en-US" dirty="0" smtClean="0">
                <a:latin typeface="Arial" charset="0"/>
                <a:ea typeface="Arial" charset="0"/>
                <a:cs typeface="Arial" charset="0"/>
              </a:rPr>
              <a:t>We don’t have values for </a:t>
            </a:r>
            <a:r>
              <a:rPr lang="en-US" dirty="0" err="1" smtClean="0">
                <a:latin typeface="Arial" charset="0"/>
                <a:ea typeface="Arial" charset="0"/>
                <a:cs typeface="Arial" charset="0"/>
              </a:rPr>
              <a:t>P(cancer</a:t>
            </a:r>
            <a:r>
              <a:rPr lang="en-US" dirty="0" smtClean="0">
                <a:latin typeface="Arial" charset="0"/>
                <a:ea typeface="Arial" charset="0"/>
                <a:cs typeface="Arial" charset="0"/>
              </a:rPr>
              <a:t> </a:t>
            </a:r>
            <a:r>
              <a:rPr lang="en-US" dirty="0" err="1" smtClean="0">
                <a:latin typeface="Arial" charset="0"/>
                <a:ea typeface="Arial" charset="0"/>
                <a:cs typeface="Arial" charset="0"/>
              </a:rPr>
              <a:t>n</a:t>
            </a:r>
            <a:r>
              <a:rPr lang="en-US" dirty="0" smtClean="0">
                <a:latin typeface="Arial" charset="0"/>
                <a:ea typeface="Arial" charset="0"/>
                <a:cs typeface="Arial" charset="0"/>
              </a:rPr>
              <a:t> </a:t>
            </a:r>
            <a:r>
              <a:rPr lang="en-US" dirty="0" err="1" smtClean="0">
                <a:latin typeface="Arial" charset="0"/>
                <a:ea typeface="Arial" charset="0"/>
                <a:cs typeface="Arial" charset="0"/>
              </a:rPr>
              <a:t>testpostive</a:t>
            </a:r>
            <a:r>
              <a:rPr lang="en-US" dirty="0" smtClean="0">
                <a:latin typeface="Arial" charset="0"/>
                <a:ea typeface="Arial" charset="0"/>
                <a:cs typeface="Arial" charset="0"/>
              </a:rPr>
              <a:t>) or for </a:t>
            </a:r>
            <a:r>
              <a:rPr lang="en-US" dirty="0" err="1" smtClean="0">
                <a:latin typeface="Arial" charset="0"/>
                <a:ea typeface="Arial" charset="0"/>
                <a:cs typeface="Arial" charset="0"/>
              </a:rPr>
              <a:t>P(testpositive</a:t>
            </a:r>
            <a:r>
              <a:rPr lang="en-US" dirty="0" smtClean="0">
                <a:latin typeface="Arial" charset="0"/>
                <a:ea typeface="Arial" charset="0"/>
                <a:cs typeface="Arial" charset="0"/>
              </a:rPr>
              <a:t>) so this is impossible to calculate thus far</a:t>
            </a:r>
            <a:endParaRPr lang="en-US" dirty="0">
              <a:latin typeface="Arial" charset="0"/>
              <a:ea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15297482-2AA1-8442-9195-0D5585E1B12F}" type="slidenum">
              <a:rPr lang="en-US"/>
              <a:pPr/>
              <a:t>6</a:t>
            </a:fld>
            <a:endParaRPr lang="en-US"/>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xfrm>
            <a:off x="931863" y="4403725"/>
            <a:ext cx="5121275" cy="4171950"/>
          </a:xfrm>
          <a:noFill/>
          <a:ln/>
        </p:spPr>
        <p:txBody>
          <a:bodyPr/>
          <a:lstStyle/>
          <a:p>
            <a:pPr eaLnBrk="1" hangingPunct="1"/>
            <a:r>
              <a:rPr lang="en-US" dirty="0" err="1">
                <a:latin typeface="Arial" charset="0"/>
                <a:ea typeface="Arial" charset="0"/>
                <a:cs typeface="Arial" charset="0"/>
              </a:rPr>
              <a:t>P(cancer</a:t>
            </a:r>
            <a:r>
              <a:rPr lang="en-US" dirty="0">
                <a:latin typeface="Arial" charset="0"/>
                <a:ea typeface="Arial" charset="0"/>
                <a:cs typeface="Arial" charset="0"/>
              </a:rPr>
              <a:t>) = 0.8</a:t>
            </a:r>
          </a:p>
          <a:p>
            <a:pPr eaLnBrk="1" hangingPunct="1"/>
            <a:r>
              <a:rPr lang="en-US" dirty="0" err="1">
                <a:latin typeface="Arial" charset="0"/>
                <a:ea typeface="Arial" charset="0"/>
                <a:cs typeface="Arial" charset="0"/>
              </a:rPr>
              <a:t>P(falsenegative</a:t>
            </a:r>
            <a:r>
              <a:rPr lang="en-US" dirty="0">
                <a:latin typeface="Arial" charset="0"/>
                <a:ea typeface="Arial" charset="0"/>
                <a:cs typeface="Arial" charset="0"/>
              </a:rPr>
              <a:t>) = 0.02</a:t>
            </a:r>
          </a:p>
          <a:p>
            <a:pPr eaLnBrk="1" hangingPunct="1"/>
            <a:r>
              <a:rPr lang="en-US" dirty="0" err="1">
                <a:latin typeface="Arial" charset="0"/>
                <a:ea typeface="Arial" charset="0"/>
                <a:cs typeface="Arial" charset="0"/>
              </a:rPr>
              <a:t>P(falsepositive</a:t>
            </a:r>
            <a:r>
              <a:rPr lang="en-US" dirty="0">
                <a:latin typeface="Arial" charset="0"/>
                <a:ea typeface="Arial" charset="0"/>
                <a:cs typeface="Arial" charset="0"/>
              </a:rPr>
              <a:t>) = 0.03</a:t>
            </a:r>
          </a:p>
          <a:p>
            <a:pPr eaLnBrk="1" hangingPunct="1"/>
            <a:r>
              <a:rPr lang="en-US" dirty="0" err="1">
                <a:latin typeface="Arial" charset="0"/>
                <a:ea typeface="Arial" charset="0"/>
                <a:cs typeface="Arial" charset="0"/>
              </a:rPr>
              <a:t>P(cancer|testpostive</a:t>
            </a:r>
            <a:r>
              <a:rPr lang="en-US" dirty="0">
                <a:latin typeface="Arial" charset="0"/>
                <a:ea typeface="Arial" charset="0"/>
                <a:cs typeface="Arial" charset="0"/>
              </a:rPr>
              <a:t>) = </a:t>
            </a:r>
            <a:r>
              <a:rPr lang="en-US" dirty="0" err="1">
                <a:latin typeface="Arial" charset="0"/>
                <a:ea typeface="Arial" charset="0"/>
                <a:cs typeface="Arial" charset="0"/>
              </a:rPr>
              <a:t>P(cancer</a:t>
            </a:r>
            <a:r>
              <a:rPr lang="en-US" dirty="0">
                <a:latin typeface="Arial" charset="0"/>
                <a:ea typeface="Arial" charset="0"/>
                <a:cs typeface="Arial" charset="0"/>
              </a:rPr>
              <a:t> </a:t>
            </a:r>
            <a:r>
              <a:rPr lang="en-US" dirty="0" err="1">
                <a:latin typeface="Arial" charset="0"/>
                <a:ea typeface="Arial" charset="0"/>
                <a:cs typeface="Arial" charset="0"/>
              </a:rPr>
              <a:t>n</a:t>
            </a:r>
            <a:r>
              <a:rPr lang="en-US" dirty="0">
                <a:latin typeface="Arial" charset="0"/>
                <a:ea typeface="Arial" charset="0"/>
                <a:cs typeface="Arial" charset="0"/>
              </a:rPr>
              <a:t> </a:t>
            </a:r>
            <a:r>
              <a:rPr lang="en-US" dirty="0" err="1">
                <a:latin typeface="Arial" charset="0"/>
                <a:ea typeface="Arial" charset="0"/>
                <a:cs typeface="Arial" charset="0"/>
              </a:rPr>
              <a:t>testpositive</a:t>
            </a:r>
            <a:r>
              <a:rPr lang="en-US" dirty="0">
                <a:latin typeface="Arial" charset="0"/>
                <a:ea typeface="Arial" charset="0"/>
                <a:cs typeface="Arial" charset="0"/>
              </a:rPr>
              <a:t>) / </a:t>
            </a:r>
            <a:r>
              <a:rPr lang="en-US" dirty="0" err="1">
                <a:latin typeface="Arial" charset="0"/>
                <a:ea typeface="Arial" charset="0"/>
                <a:cs typeface="Arial" charset="0"/>
              </a:rPr>
              <a:t>P(testpositive</a:t>
            </a:r>
            <a:r>
              <a:rPr lang="en-US" dirty="0">
                <a:latin typeface="Arial" charset="0"/>
                <a:ea typeface="Arial" charset="0"/>
                <a:cs typeface="Arial" charset="0"/>
              </a:rPr>
              <a:t>)</a:t>
            </a:r>
          </a:p>
          <a:p>
            <a:pPr eaLnBrk="1" hangingPunct="1"/>
            <a:endParaRPr lang="en-US" dirty="0">
              <a:latin typeface="Arial" charset="0"/>
              <a:ea typeface="Arial" charset="0"/>
              <a:cs typeface="Arial" charset="0"/>
            </a:endParaRPr>
          </a:p>
          <a:p>
            <a:pPr eaLnBrk="1" hangingPunct="1"/>
            <a:r>
              <a:rPr lang="en-US" dirty="0">
                <a:latin typeface="Arial" charset="0"/>
                <a:ea typeface="Arial" charset="0"/>
                <a:cs typeface="Arial" charset="0"/>
              </a:rPr>
              <a:t>Assume that there is a test for cancer which is 98 percent accurate; i.e. if someone has cancer, the test will be positive 98 percent of the time, and if one doesn't have it, the test will be negative 98 percent of the time. Assume further that .5 percent - one out of two hundred people - actually have cancer.</a:t>
            </a:r>
          </a:p>
          <a:p>
            <a:pPr eaLnBrk="1" hangingPunct="1"/>
            <a:endParaRPr lang="en-US" dirty="0">
              <a:latin typeface="Arial" charset="0"/>
              <a:ea typeface="Arial" charset="0"/>
              <a:cs typeface="Arial" charset="0"/>
            </a:endParaRPr>
          </a:p>
          <a:p>
            <a:pPr eaLnBrk="1" hangingPunct="1"/>
            <a:r>
              <a:rPr lang="en-US" dirty="0">
                <a:latin typeface="Arial" charset="0"/>
                <a:ea typeface="Arial" charset="0"/>
                <a:cs typeface="Arial" charset="0"/>
              </a:rPr>
              <a:t>Now imagine that 10,000 tests for cancer are administered. Of these, how many are positive? On the average, 50 of these 10,000 people (.5 percent of 10,000) will have cancer, and so, since 98 percent of them will test positive, we will have 49 positive tests. Of the 9,950 </a:t>
            </a:r>
            <a:r>
              <a:rPr lang="en-US" dirty="0" err="1">
                <a:latin typeface="Arial" charset="0"/>
                <a:ea typeface="Arial" charset="0"/>
                <a:cs typeface="Arial" charset="0"/>
              </a:rPr>
              <a:t>cancerless</a:t>
            </a:r>
            <a:r>
              <a:rPr lang="en-US" dirty="0">
                <a:latin typeface="Arial" charset="0"/>
                <a:ea typeface="Arial" charset="0"/>
                <a:cs typeface="Arial" charset="0"/>
              </a:rPr>
              <a:t> people, 2 percent of them will test positive, for a total of 199 positive tests (.02 </a:t>
            </a:r>
            <a:r>
              <a:rPr lang="en-US" dirty="0" err="1">
                <a:latin typeface="Arial" charset="0"/>
                <a:ea typeface="Arial" charset="0"/>
                <a:cs typeface="Arial" charset="0"/>
              </a:rPr>
              <a:t>x</a:t>
            </a:r>
            <a:r>
              <a:rPr lang="en-US" dirty="0">
                <a:latin typeface="Arial" charset="0"/>
                <a:ea typeface="Arial" charset="0"/>
                <a:cs typeface="Arial" charset="0"/>
              </a:rPr>
              <a:t> 9,950 = 199). Thus, of the total 248 positive tests (199 + 49 = 248), most (199) are false positives, and so the conditional probability of having cancer given that one tests positive is only 49/248, or about 20 percent! (This relatively low percentage is to be contrasted with the conditional probability that one tests positive, given that one has cancer, which by assumption is 98 percent.)</a:t>
            </a:r>
          </a:p>
          <a:p>
            <a:pPr eaLnBrk="1" hangingPunct="1"/>
            <a:endParaRPr lang="en-US" dirty="0">
              <a:latin typeface="Arial" charset="0"/>
              <a:ea typeface="Arial" charset="0"/>
              <a:cs typeface="Arial" charset="0"/>
            </a:endParaRPr>
          </a:p>
          <a:p>
            <a:pPr eaLnBrk="1" hangingPunct="1"/>
            <a:r>
              <a:rPr lang="en-US" dirty="0">
                <a:latin typeface="Arial" charset="0"/>
                <a:ea typeface="Arial" charset="0"/>
                <a:cs typeface="Arial" charset="0"/>
              </a:rPr>
              <a:t>We don’t have values for </a:t>
            </a:r>
            <a:r>
              <a:rPr lang="en-US" dirty="0" err="1">
                <a:latin typeface="Arial" charset="0"/>
                <a:ea typeface="Arial" charset="0"/>
                <a:cs typeface="Arial" charset="0"/>
              </a:rPr>
              <a:t>P(cancer</a:t>
            </a:r>
            <a:r>
              <a:rPr lang="en-US" dirty="0">
                <a:latin typeface="Arial" charset="0"/>
                <a:ea typeface="Arial" charset="0"/>
                <a:cs typeface="Arial" charset="0"/>
              </a:rPr>
              <a:t> </a:t>
            </a:r>
            <a:r>
              <a:rPr lang="en-US" dirty="0" err="1">
                <a:latin typeface="Arial" charset="0"/>
                <a:ea typeface="Arial" charset="0"/>
                <a:cs typeface="Arial" charset="0"/>
              </a:rPr>
              <a:t>n</a:t>
            </a:r>
            <a:r>
              <a:rPr lang="en-US" dirty="0">
                <a:latin typeface="Arial" charset="0"/>
                <a:ea typeface="Arial" charset="0"/>
                <a:cs typeface="Arial" charset="0"/>
              </a:rPr>
              <a:t> </a:t>
            </a:r>
            <a:r>
              <a:rPr lang="en-US" dirty="0" err="1">
                <a:latin typeface="Arial" charset="0"/>
                <a:ea typeface="Arial" charset="0"/>
                <a:cs typeface="Arial" charset="0"/>
              </a:rPr>
              <a:t>testpostive</a:t>
            </a:r>
            <a:r>
              <a:rPr lang="en-US" dirty="0">
                <a:latin typeface="Arial" charset="0"/>
                <a:ea typeface="Arial" charset="0"/>
                <a:cs typeface="Arial" charset="0"/>
              </a:rPr>
              <a:t>) or for </a:t>
            </a:r>
            <a:r>
              <a:rPr lang="en-US" dirty="0" err="1">
                <a:latin typeface="Arial" charset="0"/>
                <a:ea typeface="Arial" charset="0"/>
                <a:cs typeface="Arial" charset="0"/>
              </a:rPr>
              <a:t>P(testpositive</a:t>
            </a:r>
            <a:r>
              <a:rPr lang="en-US" dirty="0">
                <a:latin typeface="Arial" charset="0"/>
                <a:ea typeface="Arial" charset="0"/>
                <a:cs typeface="Arial" charset="0"/>
              </a:rPr>
              <a:t>) so this is impossible to calculate thus far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15297482-2AA1-8442-9195-0D5585E1B12F}" type="slidenum">
              <a:rPr lang="en-US"/>
              <a:pPr/>
              <a:t>7</a:t>
            </a:fld>
            <a:endParaRPr lang="en-US"/>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xfrm>
            <a:off x="931863" y="4403725"/>
            <a:ext cx="5121275" cy="4171950"/>
          </a:xfrm>
          <a:noFill/>
          <a:ln/>
        </p:spPr>
        <p:txBody>
          <a:bodyPr/>
          <a:lstStyle/>
          <a:p>
            <a:pPr eaLnBrk="1" hangingPunct="1"/>
            <a:r>
              <a:rPr lang="en-US" dirty="0" err="1">
                <a:latin typeface="Arial" charset="0"/>
                <a:ea typeface="Arial" charset="0"/>
                <a:cs typeface="Arial" charset="0"/>
              </a:rPr>
              <a:t>P(cancer</a:t>
            </a:r>
            <a:r>
              <a:rPr lang="en-US" dirty="0">
                <a:latin typeface="Arial" charset="0"/>
                <a:ea typeface="Arial" charset="0"/>
                <a:cs typeface="Arial" charset="0"/>
              </a:rPr>
              <a:t>) = 0.8</a:t>
            </a:r>
          </a:p>
          <a:p>
            <a:pPr eaLnBrk="1" hangingPunct="1"/>
            <a:r>
              <a:rPr lang="en-US" dirty="0" err="1">
                <a:latin typeface="Arial" charset="0"/>
                <a:ea typeface="Arial" charset="0"/>
                <a:cs typeface="Arial" charset="0"/>
              </a:rPr>
              <a:t>P(falsenegative</a:t>
            </a:r>
            <a:r>
              <a:rPr lang="en-US" dirty="0">
                <a:latin typeface="Arial" charset="0"/>
                <a:ea typeface="Arial" charset="0"/>
                <a:cs typeface="Arial" charset="0"/>
              </a:rPr>
              <a:t>) = 0.02</a:t>
            </a:r>
          </a:p>
          <a:p>
            <a:pPr eaLnBrk="1" hangingPunct="1"/>
            <a:r>
              <a:rPr lang="en-US" dirty="0" err="1">
                <a:latin typeface="Arial" charset="0"/>
                <a:ea typeface="Arial" charset="0"/>
                <a:cs typeface="Arial" charset="0"/>
              </a:rPr>
              <a:t>P(falsepositive</a:t>
            </a:r>
            <a:r>
              <a:rPr lang="en-US" dirty="0">
                <a:latin typeface="Arial" charset="0"/>
                <a:ea typeface="Arial" charset="0"/>
                <a:cs typeface="Arial" charset="0"/>
              </a:rPr>
              <a:t>) = 0.03</a:t>
            </a:r>
          </a:p>
          <a:p>
            <a:pPr eaLnBrk="1" hangingPunct="1"/>
            <a:r>
              <a:rPr lang="en-US" dirty="0" err="1">
                <a:latin typeface="Arial" charset="0"/>
                <a:ea typeface="Arial" charset="0"/>
                <a:cs typeface="Arial" charset="0"/>
              </a:rPr>
              <a:t>P(cancer|testpostive</a:t>
            </a:r>
            <a:r>
              <a:rPr lang="en-US" dirty="0">
                <a:latin typeface="Arial" charset="0"/>
                <a:ea typeface="Arial" charset="0"/>
                <a:cs typeface="Arial" charset="0"/>
              </a:rPr>
              <a:t>) = </a:t>
            </a:r>
            <a:r>
              <a:rPr lang="en-US" dirty="0" err="1">
                <a:latin typeface="Arial" charset="0"/>
                <a:ea typeface="Arial" charset="0"/>
                <a:cs typeface="Arial" charset="0"/>
              </a:rPr>
              <a:t>P(cancer</a:t>
            </a:r>
            <a:r>
              <a:rPr lang="en-US" dirty="0">
                <a:latin typeface="Arial" charset="0"/>
                <a:ea typeface="Arial" charset="0"/>
                <a:cs typeface="Arial" charset="0"/>
              </a:rPr>
              <a:t> </a:t>
            </a:r>
            <a:r>
              <a:rPr lang="en-US" dirty="0" err="1">
                <a:latin typeface="Arial" charset="0"/>
                <a:ea typeface="Arial" charset="0"/>
                <a:cs typeface="Arial" charset="0"/>
              </a:rPr>
              <a:t>n</a:t>
            </a:r>
            <a:r>
              <a:rPr lang="en-US" dirty="0">
                <a:latin typeface="Arial" charset="0"/>
                <a:ea typeface="Arial" charset="0"/>
                <a:cs typeface="Arial" charset="0"/>
              </a:rPr>
              <a:t> </a:t>
            </a:r>
            <a:r>
              <a:rPr lang="en-US" dirty="0" err="1">
                <a:latin typeface="Arial" charset="0"/>
                <a:ea typeface="Arial" charset="0"/>
                <a:cs typeface="Arial" charset="0"/>
              </a:rPr>
              <a:t>testpositive</a:t>
            </a:r>
            <a:r>
              <a:rPr lang="en-US" dirty="0">
                <a:latin typeface="Arial" charset="0"/>
                <a:ea typeface="Arial" charset="0"/>
                <a:cs typeface="Arial" charset="0"/>
              </a:rPr>
              <a:t>) / </a:t>
            </a:r>
            <a:r>
              <a:rPr lang="en-US" dirty="0" err="1">
                <a:latin typeface="Arial" charset="0"/>
                <a:ea typeface="Arial" charset="0"/>
                <a:cs typeface="Arial" charset="0"/>
              </a:rPr>
              <a:t>P(testpositive</a:t>
            </a:r>
            <a:r>
              <a:rPr lang="en-US" dirty="0">
                <a:latin typeface="Arial" charset="0"/>
                <a:ea typeface="Arial" charset="0"/>
                <a:cs typeface="Arial" charset="0"/>
              </a:rPr>
              <a:t>)</a:t>
            </a:r>
          </a:p>
          <a:p>
            <a:pPr eaLnBrk="1" hangingPunct="1"/>
            <a:endParaRPr lang="en-US" dirty="0">
              <a:latin typeface="Arial" charset="0"/>
              <a:ea typeface="Arial" charset="0"/>
              <a:cs typeface="Arial" charset="0"/>
            </a:endParaRPr>
          </a:p>
          <a:p>
            <a:pPr eaLnBrk="1" hangingPunct="1"/>
            <a:r>
              <a:rPr lang="en-US" dirty="0">
                <a:latin typeface="Arial" charset="0"/>
                <a:ea typeface="Arial" charset="0"/>
                <a:cs typeface="Arial" charset="0"/>
              </a:rPr>
              <a:t>Assume that there is a test for cancer which is 98 percent accurate; i.e. if someone has cancer, the test will be positive 98 percent of the time, and if one doesn't have it, the test will be negative 98 percent of the time. Assume further that .5 percent - one out of two hundred people - actually have cancer.</a:t>
            </a:r>
          </a:p>
          <a:p>
            <a:pPr eaLnBrk="1" hangingPunct="1"/>
            <a:endParaRPr lang="en-US" dirty="0">
              <a:latin typeface="Arial" charset="0"/>
              <a:ea typeface="Arial" charset="0"/>
              <a:cs typeface="Arial" charset="0"/>
            </a:endParaRPr>
          </a:p>
          <a:p>
            <a:pPr eaLnBrk="1" hangingPunct="1"/>
            <a:r>
              <a:rPr lang="en-US" dirty="0">
                <a:latin typeface="Arial" charset="0"/>
                <a:ea typeface="Arial" charset="0"/>
                <a:cs typeface="Arial" charset="0"/>
              </a:rPr>
              <a:t>Now imagine that 10,000 tests for cancer are administered. Of these, how many are positive? On the average, 50 of these 10,000 people (.5 percent of 10,000) will have cancer, and so, since 98 percent of them will test positive, we will have 49 positive tests. Of the 9,950 </a:t>
            </a:r>
            <a:r>
              <a:rPr lang="en-US" dirty="0" err="1">
                <a:latin typeface="Arial" charset="0"/>
                <a:ea typeface="Arial" charset="0"/>
                <a:cs typeface="Arial" charset="0"/>
              </a:rPr>
              <a:t>cancerless</a:t>
            </a:r>
            <a:r>
              <a:rPr lang="en-US" dirty="0">
                <a:latin typeface="Arial" charset="0"/>
                <a:ea typeface="Arial" charset="0"/>
                <a:cs typeface="Arial" charset="0"/>
              </a:rPr>
              <a:t> people, 2 percent of them will test positive, for a total of 199 positive tests (.02 </a:t>
            </a:r>
            <a:r>
              <a:rPr lang="en-US" dirty="0" err="1">
                <a:latin typeface="Arial" charset="0"/>
                <a:ea typeface="Arial" charset="0"/>
                <a:cs typeface="Arial" charset="0"/>
              </a:rPr>
              <a:t>x</a:t>
            </a:r>
            <a:r>
              <a:rPr lang="en-US" dirty="0">
                <a:latin typeface="Arial" charset="0"/>
                <a:ea typeface="Arial" charset="0"/>
                <a:cs typeface="Arial" charset="0"/>
              </a:rPr>
              <a:t> 9,950 = 199). Thus, of the total 248 positive tests (199 + 49 = 248), most (199) are false positives, and so the conditional probability of having cancer given that one tests positive is only 49/248, or about 20 percent! (This relatively low percentage is to be contrasted with the conditional probability that one tests positive, given that one has cancer, which by assumption is 98 percent.)</a:t>
            </a:r>
          </a:p>
          <a:p>
            <a:pPr eaLnBrk="1" hangingPunct="1"/>
            <a:endParaRPr lang="en-US" dirty="0">
              <a:latin typeface="Arial" charset="0"/>
              <a:ea typeface="Arial" charset="0"/>
              <a:cs typeface="Arial" charset="0"/>
            </a:endParaRPr>
          </a:p>
          <a:p>
            <a:pPr eaLnBrk="1" hangingPunct="1"/>
            <a:r>
              <a:rPr lang="en-US" dirty="0">
                <a:latin typeface="Arial" charset="0"/>
                <a:ea typeface="Arial" charset="0"/>
                <a:cs typeface="Arial" charset="0"/>
              </a:rPr>
              <a:t>We don’t have values for </a:t>
            </a:r>
            <a:r>
              <a:rPr lang="en-US" dirty="0" err="1">
                <a:latin typeface="Arial" charset="0"/>
                <a:ea typeface="Arial" charset="0"/>
                <a:cs typeface="Arial" charset="0"/>
              </a:rPr>
              <a:t>P(cancer</a:t>
            </a:r>
            <a:r>
              <a:rPr lang="en-US" dirty="0">
                <a:latin typeface="Arial" charset="0"/>
                <a:ea typeface="Arial" charset="0"/>
                <a:cs typeface="Arial" charset="0"/>
              </a:rPr>
              <a:t> </a:t>
            </a:r>
            <a:r>
              <a:rPr lang="en-US" dirty="0" err="1">
                <a:latin typeface="Arial" charset="0"/>
                <a:ea typeface="Arial" charset="0"/>
                <a:cs typeface="Arial" charset="0"/>
              </a:rPr>
              <a:t>n</a:t>
            </a:r>
            <a:r>
              <a:rPr lang="en-US" dirty="0">
                <a:latin typeface="Arial" charset="0"/>
                <a:ea typeface="Arial" charset="0"/>
                <a:cs typeface="Arial" charset="0"/>
              </a:rPr>
              <a:t> </a:t>
            </a:r>
            <a:r>
              <a:rPr lang="en-US" dirty="0" err="1">
                <a:latin typeface="Arial" charset="0"/>
                <a:ea typeface="Arial" charset="0"/>
                <a:cs typeface="Arial" charset="0"/>
              </a:rPr>
              <a:t>testpostive</a:t>
            </a:r>
            <a:r>
              <a:rPr lang="en-US" dirty="0">
                <a:latin typeface="Arial" charset="0"/>
                <a:ea typeface="Arial" charset="0"/>
                <a:cs typeface="Arial" charset="0"/>
              </a:rPr>
              <a:t>) or for </a:t>
            </a:r>
            <a:r>
              <a:rPr lang="en-US" dirty="0" err="1">
                <a:latin typeface="Arial" charset="0"/>
                <a:ea typeface="Arial" charset="0"/>
                <a:cs typeface="Arial" charset="0"/>
              </a:rPr>
              <a:t>P(testpositive</a:t>
            </a:r>
            <a:r>
              <a:rPr lang="en-US" dirty="0">
                <a:latin typeface="Arial" charset="0"/>
                <a:ea typeface="Arial" charset="0"/>
                <a:cs typeface="Arial" charset="0"/>
              </a:rPr>
              <a:t>) so this is impossible to calculate thus far</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15297482-2AA1-8442-9195-0D5585E1B12F}" type="slidenum">
              <a:rPr lang="en-US"/>
              <a:pPr/>
              <a:t>8</a:t>
            </a:fld>
            <a:endParaRPr lang="en-US"/>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xfrm>
            <a:off x="931863" y="4403725"/>
            <a:ext cx="5121275" cy="4171950"/>
          </a:xfrm>
          <a:noFill/>
          <a:ln/>
        </p:spPr>
        <p:txBody>
          <a:bodyPr/>
          <a:lstStyle/>
          <a:p>
            <a:pPr eaLnBrk="1" hangingPunct="1"/>
            <a:r>
              <a:rPr lang="en-US" dirty="0" err="1">
                <a:latin typeface="Arial" charset="0"/>
                <a:ea typeface="Arial" charset="0"/>
                <a:cs typeface="Arial" charset="0"/>
              </a:rPr>
              <a:t>P(cancer</a:t>
            </a:r>
            <a:r>
              <a:rPr lang="en-US" dirty="0">
                <a:latin typeface="Arial" charset="0"/>
                <a:ea typeface="Arial" charset="0"/>
                <a:cs typeface="Arial" charset="0"/>
              </a:rPr>
              <a:t>) = 0.8</a:t>
            </a:r>
          </a:p>
          <a:p>
            <a:pPr eaLnBrk="1" hangingPunct="1"/>
            <a:r>
              <a:rPr lang="en-US" dirty="0" err="1">
                <a:latin typeface="Arial" charset="0"/>
                <a:ea typeface="Arial" charset="0"/>
                <a:cs typeface="Arial" charset="0"/>
              </a:rPr>
              <a:t>P(falsenegative</a:t>
            </a:r>
            <a:r>
              <a:rPr lang="en-US" dirty="0">
                <a:latin typeface="Arial" charset="0"/>
                <a:ea typeface="Arial" charset="0"/>
                <a:cs typeface="Arial" charset="0"/>
              </a:rPr>
              <a:t>) = 0.02</a:t>
            </a:r>
          </a:p>
          <a:p>
            <a:pPr eaLnBrk="1" hangingPunct="1"/>
            <a:r>
              <a:rPr lang="en-US" dirty="0" err="1">
                <a:latin typeface="Arial" charset="0"/>
                <a:ea typeface="Arial" charset="0"/>
                <a:cs typeface="Arial" charset="0"/>
              </a:rPr>
              <a:t>P(falsepositive</a:t>
            </a:r>
            <a:r>
              <a:rPr lang="en-US" dirty="0">
                <a:latin typeface="Arial" charset="0"/>
                <a:ea typeface="Arial" charset="0"/>
                <a:cs typeface="Arial" charset="0"/>
              </a:rPr>
              <a:t>) = 0.03</a:t>
            </a:r>
          </a:p>
          <a:p>
            <a:pPr eaLnBrk="1" hangingPunct="1"/>
            <a:r>
              <a:rPr lang="en-US" dirty="0" err="1">
                <a:latin typeface="Arial" charset="0"/>
                <a:ea typeface="Arial" charset="0"/>
                <a:cs typeface="Arial" charset="0"/>
              </a:rPr>
              <a:t>P(cancer|testpostive</a:t>
            </a:r>
            <a:r>
              <a:rPr lang="en-US" dirty="0">
                <a:latin typeface="Arial" charset="0"/>
                <a:ea typeface="Arial" charset="0"/>
                <a:cs typeface="Arial" charset="0"/>
              </a:rPr>
              <a:t>) = </a:t>
            </a:r>
            <a:r>
              <a:rPr lang="en-US" dirty="0" err="1">
                <a:latin typeface="Arial" charset="0"/>
                <a:ea typeface="Arial" charset="0"/>
                <a:cs typeface="Arial" charset="0"/>
              </a:rPr>
              <a:t>P(cancer</a:t>
            </a:r>
            <a:r>
              <a:rPr lang="en-US" dirty="0">
                <a:latin typeface="Arial" charset="0"/>
                <a:ea typeface="Arial" charset="0"/>
                <a:cs typeface="Arial" charset="0"/>
              </a:rPr>
              <a:t> </a:t>
            </a:r>
            <a:r>
              <a:rPr lang="en-US" dirty="0" err="1">
                <a:latin typeface="Arial" charset="0"/>
                <a:ea typeface="Arial" charset="0"/>
                <a:cs typeface="Arial" charset="0"/>
              </a:rPr>
              <a:t>n</a:t>
            </a:r>
            <a:r>
              <a:rPr lang="en-US" dirty="0">
                <a:latin typeface="Arial" charset="0"/>
                <a:ea typeface="Arial" charset="0"/>
                <a:cs typeface="Arial" charset="0"/>
              </a:rPr>
              <a:t> </a:t>
            </a:r>
            <a:r>
              <a:rPr lang="en-US" dirty="0" err="1">
                <a:latin typeface="Arial" charset="0"/>
                <a:ea typeface="Arial" charset="0"/>
                <a:cs typeface="Arial" charset="0"/>
              </a:rPr>
              <a:t>testpositive</a:t>
            </a:r>
            <a:r>
              <a:rPr lang="en-US" dirty="0">
                <a:latin typeface="Arial" charset="0"/>
                <a:ea typeface="Arial" charset="0"/>
                <a:cs typeface="Arial" charset="0"/>
              </a:rPr>
              <a:t>) / </a:t>
            </a:r>
            <a:r>
              <a:rPr lang="en-US" dirty="0" err="1">
                <a:latin typeface="Arial" charset="0"/>
                <a:ea typeface="Arial" charset="0"/>
                <a:cs typeface="Arial" charset="0"/>
              </a:rPr>
              <a:t>P(testpositive</a:t>
            </a:r>
            <a:r>
              <a:rPr lang="en-US" dirty="0">
                <a:latin typeface="Arial" charset="0"/>
                <a:ea typeface="Arial" charset="0"/>
                <a:cs typeface="Arial" charset="0"/>
              </a:rPr>
              <a:t>)</a:t>
            </a:r>
          </a:p>
          <a:p>
            <a:pPr eaLnBrk="1" hangingPunct="1"/>
            <a:endParaRPr lang="en-US" dirty="0">
              <a:latin typeface="Arial" charset="0"/>
              <a:ea typeface="Arial" charset="0"/>
              <a:cs typeface="Arial" charset="0"/>
            </a:endParaRPr>
          </a:p>
          <a:p>
            <a:pPr eaLnBrk="1" hangingPunct="1"/>
            <a:r>
              <a:rPr lang="en-US" dirty="0">
                <a:latin typeface="Arial" charset="0"/>
                <a:ea typeface="Arial" charset="0"/>
                <a:cs typeface="Arial" charset="0"/>
              </a:rPr>
              <a:t>Assume that there is a test for cancer which is 98 percent accurate; i.e. if someone has cancer, the test will be positive 98 percent of the time, and if one doesn't have it, the test will be negative 98 percent of the time. Assume further that .5 percent - one out of two hundred people - actually have cancer.</a:t>
            </a:r>
          </a:p>
          <a:p>
            <a:pPr eaLnBrk="1" hangingPunct="1"/>
            <a:endParaRPr lang="en-US" dirty="0">
              <a:latin typeface="Arial" charset="0"/>
              <a:ea typeface="Arial" charset="0"/>
              <a:cs typeface="Arial" charset="0"/>
            </a:endParaRPr>
          </a:p>
          <a:p>
            <a:pPr eaLnBrk="1" hangingPunct="1"/>
            <a:r>
              <a:rPr lang="en-US" dirty="0">
                <a:latin typeface="Arial" charset="0"/>
                <a:ea typeface="Arial" charset="0"/>
                <a:cs typeface="Arial" charset="0"/>
              </a:rPr>
              <a:t>Now imagine that 10,000 tests for cancer are administered. Of these, how many are positive? On the average, 50 of these 10,000 people (.5 percent of 10,000) will have cancer, and so, since 98 percent of them will test positive, we will have 49 positive tests. Of the 9,950 </a:t>
            </a:r>
            <a:r>
              <a:rPr lang="en-US" dirty="0" err="1">
                <a:latin typeface="Arial" charset="0"/>
                <a:ea typeface="Arial" charset="0"/>
                <a:cs typeface="Arial" charset="0"/>
              </a:rPr>
              <a:t>cancerless</a:t>
            </a:r>
            <a:r>
              <a:rPr lang="en-US" dirty="0">
                <a:latin typeface="Arial" charset="0"/>
                <a:ea typeface="Arial" charset="0"/>
                <a:cs typeface="Arial" charset="0"/>
              </a:rPr>
              <a:t> people, 2 percent of them will test positive, for a total of 199 positive tests (.02 </a:t>
            </a:r>
            <a:r>
              <a:rPr lang="en-US" dirty="0" err="1">
                <a:latin typeface="Arial" charset="0"/>
                <a:ea typeface="Arial" charset="0"/>
                <a:cs typeface="Arial" charset="0"/>
              </a:rPr>
              <a:t>x</a:t>
            </a:r>
            <a:r>
              <a:rPr lang="en-US" dirty="0">
                <a:latin typeface="Arial" charset="0"/>
                <a:ea typeface="Arial" charset="0"/>
                <a:cs typeface="Arial" charset="0"/>
              </a:rPr>
              <a:t> 9,950 = 199). Thus, of the total 248 positive tests (199 + 49 = 248), most (199) are false positives, and so the conditional probability of having cancer given that one tests positive is only 49/248, or about 20 percent! (This relatively low percentage is to be contrasted with the conditional probability that one tests positive, given that one has cancer, which by assumption is 98 percent.)</a:t>
            </a:r>
          </a:p>
          <a:p>
            <a:pPr eaLnBrk="1" hangingPunct="1"/>
            <a:endParaRPr lang="en-US" dirty="0">
              <a:latin typeface="Arial" charset="0"/>
              <a:ea typeface="Arial" charset="0"/>
              <a:cs typeface="Arial" charset="0"/>
            </a:endParaRPr>
          </a:p>
          <a:p>
            <a:pPr eaLnBrk="1" hangingPunct="1"/>
            <a:r>
              <a:rPr lang="en-US" dirty="0">
                <a:latin typeface="Arial" charset="0"/>
                <a:ea typeface="Arial" charset="0"/>
                <a:cs typeface="Arial" charset="0"/>
              </a:rPr>
              <a:t>We don’t have values for </a:t>
            </a:r>
            <a:r>
              <a:rPr lang="en-US" dirty="0" err="1">
                <a:latin typeface="Arial" charset="0"/>
                <a:ea typeface="Arial" charset="0"/>
                <a:cs typeface="Arial" charset="0"/>
              </a:rPr>
              <a:t>P(cancer</a:t>
            </a:r>
            <a:r>
              <a:rPr lang="en-US" dirty="0">
                <a:latin typeface="Arial" charset="0"/>
                <a:ea typeface="Arial" charset="0"/>
                <a:cs typeface="Arial" charset="0"/>
              </a:rPr>
              <a:t> </a:t>
            </a:r>
            <a:r>
              <a:rPr lang="en-US" dirty="0" err="1">
                <a:latin typeface="Arial" charset="0"/>
                <a:ea typeface="Arial" charset="0"/>
                <a:cs typeface="Arial" charset="0"/>
              </a:rPr>
              <a:t>n</a:t>
            </a:r>
            <a:r>
              <a:rPr lang="en-US" dirty="0">
                <a:latin typeface="Arial" charset="0"/>
                <a:ea typeface="Arial" charset="0"/>
                <a:cs typeface="Arial" charset="0"/>
              </a:rPr>
              <a:t> </a:t>
            </a:r>
            <a:r>
              <a:rPr lang="en-US" dirty="0" err="1">
                <a:latin typeface="Arial" charset="0"/>
                <a:ea typeface="Arial" charset="0"/>
                <a:cs typeface="Arial" charset="0"/>
              </a:rPr>
              <a:t>testpostive</a:t>
            </a:r>
            <a:r>
              <a:rPr lang="en-US" dirty="0">
                <a:latin typeface="Arial" charset="0"/>
                <a:ea typeface="Arial" charset="0"/>
                <a:cs typeface="Arial" charset="0"/>
              </a:rPr>
              <a:t>) or for </a:t>
            </a:r>
            <a:r>
              <a:rPr lang="en-US" dirty="0" err="1">
                <a:latin typeface="Arial" charset="0"/>
                <a:ea typeface="Arial" charset="0"/>
                <a:cs typeface="Arial" charset="0"/>
              </a:rPr>
              <a:t>P(testpositive</a:t>
            </a:r>
            <a:r>
              <a:rPr lang="en-US" dirty="0">
                <a:latin typeface="Arial" charset="0"/>
                <a:ea typeface="Arial" charset="0"/>
                <a:cs typeface="Arial" charset="0"/>
              </a:rPr>
              <a:t>) so this is impossible to calculate thus far</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15297482-2AA1-8442-9195-0D5585E1B12F}" type="slidenum">
              <a:rPr lang="en-US"/>
              <a:pPr/>
              <a:t>9</a:t>
            </a:fld>
            <a:endParaRPr lang="en-US"/>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xfrm>
            <a:off x="931863" y="4403725"/>
            <a:ext cx="5121275" cy="4171950"/>
          </a:xfrm>
          <a:no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F4948439-3E75-2C43-8CBA-308B86917F4C}" type="slidenum">
              <a:rPr lang="en-US"/>
              <a:pPr/>
              <a:t>10</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xfrm>
            <a:off x="931863" y="4403725"/>
            <a:ext cx="5121275" cy="4171950"/>
          </a:xfrm>
          <a:no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slideMaster" Target="../slideMasters/slideMaster1.xml"/><Relationship Id="rId1" Type="http://schemas.openxmlformats.org/officeDocument/2006/relationships/tags" Target="../tags/tag6.xml"/><Relationship Id="rId2" Type="http://schemas.openxmlformats.org/officeDocument/2006/relationships/tags" Target="../tags/tag7.xml"/><Relationship Id="rId3" Type="http://schemas.openxmlformats.org/officeDocument/2006/relationships/tags" Target="../tags/tag8.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AutoShape 7"/>
          <p:cNvSpPr>
            <a:spLocks noChangeArrowheads="1"/>
          </p:cNvSpPr>
          <p:nvPr userDrawn="1">
            <p:custDataLst>
              <p:tags r:id="rId1"/>
            </p:custDataLst>
          </p:nvPr>
        </p:nvSpPr>
        <p:spPr bwMode="auto">
          <a:xfrm rot="5400000">
            <a:off x="3314700" y="723900"/>
            <a:ext cx="228600" cy="5486400"/>
          </a:xfrm>
          <a:prstGeom prst="triangle">
            <a:avLst>
              <a:gd name="adj" fmla="val 100000"/>
            </a:avLst>
          </a:prstGeom>
          <a:solidFill>
            <a:srgbClr val="CC3300"/>
          </a:solidFill>
          <a:ln w="25400">
            <a:solidFill>
              <a:srgbClr val="CC3300"/>
            </a:solidFill>
            <a:miter lim="800000"/>
            <a:headEnd/>
            <a:tailEnd/>
          </a:ln>
          <a:effectLst/>
        </p:spPr>
        <p:txBody>
          <a:bodyPr wrap="none" anchor="ctr">
            <a:prstTxWarp prst="textNoShape">
              <a:avLst/>
            </a:prstTxWarp>
          </a:bodyPr>
          <a:lstStyle/>
          <a:p>
            <a:endParaRPr lang="en-US"/>
          </a:p>
        </p:txBody>
      </p:sp>
      <p:sp>
        <p:nvSpPr>
          <p:cNvPr id="5" name="AutoShape 9"/>
          <p:cNvSpPr>
            <a:spLocks noChangeArrowheads="1"/>
          </p:cNvSpPr>
          <p:nvPr userDrawn="1">
            <p:custDataLst>
              <p:tags r:id="rId2"/>
            </p:custDataLst>
          </p:nvPr>
        </p:nvSpPr>
        <p:spPr bwMode="auto">
          <a:xfrm rot="16200000" flipH="1">
            <a:off x="5829300" y="952500"/>
            <a:ext cx="228600" cy="5029200"/>
          </a:xfrm>
          <a:prstGeom prst="triangle">
            <a:avLst>
              <a:gd name="adj" fmla="val 100000"/>
            </a:avLst>
          </a:prstGeom>
          <a:solidFill>
            <a:srgbClr val="CC3300"/>
          </a:solidFill>
          <a:ln w="25400">
            <a:solidFill>
              <a:srgbClr val="CC3300"/>
            </a:solidFill>
            <a:miter lim="800000"/>
            <a:headEnd/>
            <a:tailEnd/>
          </a:ln>
          <a:effectLst/>
        </p:spPr>
        <p:txBody>
          <a:bodyPr wrap="none" anchor="ctr">
            <a:prstTxWarp prst="textNoShape">
              <a:avLst/>
            </a:prstTxWarp>
          </a:bodyPr>
          <a:lstStyle/>
          <a:p>
            <a:endParaRPr lang="en-US"/>
          </a:p>
        </p:txBody>
      </p:sp>
      <p:sp>
        <p:nvSpPr>
          <p:cNvPr id="6" name="Line 8"/>
          <p:cNvSpPr>
            <a:spLocks noChangeShapeType="1"/>
          </p:cNvSpPr>
          <p:nvPr userDrawn="1">
            <p:custDataLst>
              <p:tags r:id="rId3"/>
            </p:custDataLst>
          </p:nvPr>
        </p:nvSpPr>
        <p:spPr bwMode="auto">
          <a:xfrm>
            <a:off x="685800" y="3581400"/>
            <a:ext cx="7772400" cy="0"/>
          </a:xfrm>
          <a:prstGeom prst="line">
            <a:avLst/>
          </a:prstGeom>
          <a:noFill/>
          <a:ln w="25400">
            <a:solidFill>
              <a:schemeClr val="tx1"/>
            </a:solidFill>
            <a:round/>
            <a:headEnd/>
            <a:tailEnd/>
          </a:ln>
          <a:effectLst/>
        </p:spPr>
        <p:txBody>
          <a:bodyPr>
            <a:prstTxWarp prst="textNoShape">
              <a:avLst/>
            </a:prstTxWarp>
          </a:bodyPr>
          <a:lstStyle/>
          <a:p>
            <a:pPr>
              <a:defRPr/>
            </a:pPr>
            <a:endParaRPr lang="en-US">
              <a:latin typeface="Arial" pitchFamily="-111" charset="0"/>
              <a:ea typeface="Arial" pitchFamily="-111" charset="0"/>
              <a:cs typeface="Arial" pitchFamily="-111" charset="0"/>
            </a:endParaRPr>
          </a:p>
        </p:txBody>
      </p:sp>
      <p:sp>
        <p:nvSpPr>
          <p:cNvPr id="78850" name="Rectangle 2"/>
          <p:cNvSpPr>
            <a:spLocks noGrp="1" noChangeArrowheads="1"/>
          </p:cNvSpPr>
          <p:nvPr>
            <p:ph type="ctrTitle"/>
          </p:nvPr>
        </p:nvSpPr>
        <p:spPr>
          <a:xfrm>
            <a:off x="685800" y="2130425"/>
            <a:ext cx="7772400" cy="1470025"/>
          </a:xfrm>
        </p:spPr>
        <p:txBody>
          <a:bodyPr/>
          <a:lstStyle>
            <a:lvl1pPr algn="ctr">
              <a:defRPr/>
            </a:lvl1pPr>
          </a:lstStyle>
          <a:p>
            <a:r>
              <a:rPr lang="en-US"/>
              <a:t>Click to edit Master title style</a:t>
            </a:r>
          </a:p>
        </p:txBody>
      </p:sp>
      <p:sp>
        <p:nvSpPr>
          <p:cNvPr id="7885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7" name="Rectangle 4"/>
          <p:cNvSpPr>
            <a:spLocks noGrp="1" noChangeArrowheads="1"/>
          </p:cNvSpPr>
          <p:nvPr>
            <p:ph type="dt" sz="half" idx="10"/>
          </p:nvPr>
        </p:nvSpPr>
        <p:spPr/>
        <p:txBody>
          <a:bodyPr/>
          <a:lstStyle>
            <a:lvl1pPr>
              <a:defRPr/>
            </a:lvl1pPr>
          </a:lstStyle>
          <a:p>
            <a:endParaRPr lang="en-US"/>
          </a:p>
        </p:txBody>
      </p:sp>
      <p:sp>
        <p:nvSpPr>
          <p:cNvPr id="8" name="Rectangle 5"/>
          <p:cNvSpPr>
            <a:spLocks noGrp="1" noChangeArrowheads="1"/>
          </p:cNvSpPr>
          <p:nvPr>
            <p:ph type="ftr" sz="quarter" idx="11"/>
          </p:nvPr>
        </p:nvSpPr>
        <p:spPr/>
        <p:txBody>
          <a:bodyPr/>
          <a:lstStyle>
            <a:lvl1pPr>
              <a:defRPr/>
            </a:lvl1pPr>
          </a:lstStyle>
          <a:p>
            <a:endParaRPr lang="en-US"/>
          </a:p>
        </p:txBody>
      </p:sp>
      <p:sp>
        <p:nvSpPr>
          <p:cNvPr id="9" name="Rectangle 6"/>
          <p:cNvSpPr>
            <a:spLocks noGrp="1" noChangeArrowheads="1"/>
          </p:cNvSpPr>
          <p:nvPr>
            <p:ph type="sldNum" sz="quarter" idx="12"/>
          </p:nvPr>
        </p:nvSpPr>
        <p:spPr/>
        <p:txBody>
          <a:bodyPr/>
          <a:lstStyle>
            <a:lvl1pPr>
              <a:defRPr/>
            </a:lvl1pPr>
          </a:lstStyle>
          <a:p>
            <a:fld id="{A89760B3-974D-DE42-9D8A-32F1294F9B7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67FF46B0-341A-F94D-8D9E-41B6AA66D5D9}"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
            <a:ext cx="2057400" cy="5973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2400"/>
            <a:ext cx="6019800" cy="5973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E854B0B4-F8C1-9447-AFC2-619B68C3C7D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98B5E184-3545-E648-A65B-4BC3013ECF83}"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8CFE23D6-838F-1142-AE58-DC14299530F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906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9BEAA0D5-D0C0-8D48-BCE2-AFF3EC6470D7}"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A00C1B44-0B54-C443-9508-F450D8D8841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990F079A-79A2-BB4C-8A7B-49CB7EA9A1C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5F5A4B11-987B-774A-A4F4-E4D9EBEFA25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FFDB601-A72C-7648-B51C-B2B9A14A45A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C2F31E0E-61C7-6C43-8D94-CCD458CF1C7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tags" Target="../tags/tag3.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tags" Target="../tags/tag5.xml"/><Relationship Id="rId8" Type="http://schemas.openxmlformats.org/officeDocument/2006/relationships/slideLayout" Target="../slideLayouts/slideLayout8.xml"/><Relationship Id="rId13" Type="http://schemas.openxmlformats.org/officeDocument/2006/relationships/tags" Target="../tags/tag2.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ags" Target="../tags/tag4.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457200" y="152400"/>
            <a:ext cx="8229600" cy="6556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custDataLst>
              <p:tags r:id="rId14"/>
            </p:custDataLst>
          </p:nvPr>
        </p:nvSpPr>
        <p:spPr bwMode="auto">
          <a:xfrm>
            <a:off x="457200" y="990600"/>
            <a:ext cx="8229600" cy="5135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578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endParaRPr lang="en-US"/>
          </a:p>
        </p:txBody>
      </p:sp>
      <p:sp>
        <p:nvSpPr>
          <p:cNvPr id="7578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7578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6ADF83D-28F7-B84A-AE04-0852A69F2FCB}" type="slidenum">
              <a:rPr lang="en-US"/>
              <a:pPr/>
              <a:t>‹#›</a:t>
            </a:fld>
            <a:endParaRPr lang="en-US"/>
          </a:p>
        </p:txBody>
      </p:sp>
      <p:sp>
        <p:nvSpPr>
          <p:cNvPr id="75783" name="Line 7"/>
          <p:cNvSpPr>
            <a:spLocks noChangeShapeType="1"/>
          </p:cNvSpPr>
          <p:nvPr userDrawn="1">
            <p:custDataLst>
              <p:tags r:id="rId15"/>
            </p:custDataLst>
          </p:nvPr>
        </p:nvSpPr>
        <p:spPr bwMode="auto">
          <a:xfrm>
            <a:off x="473075" y="881063"/>
            <a:ext cx="8229600" cy="0"/>
          </a:xfrm>
          <a:prstGeom prst="line">
            <a:avLst/>
          </a:prstGeom>
          <a:noFill/>
          <a:ln w="25400">
            <a:solidFill>
              <a:schemeClr val="tx1"/>
            </a:solidFill>
            <a:round/>
            <a:headEnd/>
            <a:tailEnd/>
          </a:ln>
          <a:effectLst/>
        </p:spPr>
        <p:txBody>
          <a:bodyPr>
            <a:prstTxWarp prst="textNoShape">
              <a:avLst/>
            </a:prstTxWarp>
          </a:bodyPr>
          <a:lstStyle/>
          <a:p>
            <a:pPr>
              <a:defRPr/>
            </a:pPr>
            <a:endParaRPr lang="en-US">
              <a:latin typeface="Arial" pitchFamily="-111" charset="0"/>
              <a:ea typeface="Arial" pitchFamily="-111" charset="0"/>
              <a:cs typeface="Arial" pitchFamily="-111" charset="0"/>
            </a:endParaRPr>
          </a:p>
        </p:txBody>
      </p:sp>
      <p:sp>
        <p:nvSpPr>
          <p:cNvPr id="75785" name="AutoShape 9"/>
          <p:cNvSpPr>
            <a:spLocks noChangeArrowheads="1"/>
          </p:cNvSpPr>
          <p:nvPr userDrawn="1">
            <p:custDataLst>
              <p:tags r:id="rId16"/>
            </p:custDataLst>
          </p:nvPr>
        </p:nvSpPr>
        <p:spPr bwMode="auto">
          <a:xfrm rot="5400000">
            <a:off x="3216275" y="-1893887"/>
            <a:ext cx="76200" cy="5562600"/>
          </a:xfrm>
          <a:prstGeom prst="triangle">
            <a:avLst>
              <a:gd name="adj" fmla="val 41667"/>
            </a:avLst>
          </a:prstGeom>
          <a:solidFill>
            <a:srgbClr val="CC3300"/>
          </a:solidFill>
          <a:ln w="25400">
            <a:solidFill>
              <a:srgbClr val="CC3300"/>
            </a:solidFill>
            <a:miter lim="800000"/>
            <a:headEnd/>
            <a:tailEnd/>
          </a:ln>
          <a:effectLst/>
        </p:spPr>
        <p:txBody>
          <a:bodyPr wrap="none" anchor="ctr">
            <a:prstTxWarp prst="textNoShape">
              <a:avLst/>
            </a:prstTxWarp>
          </a:bodyPr>
          <a:lstStyle/>
          <a:p>
            <a:endParaRPr lang="en-US"/>
          </a:p>
        </p:txBody>
      </p:sp>
    </p:spTree>
  </p:cSld>
  <p:clrMap bg1="lt1" tx1="dk1" bg2="lt2" tx2="dk2" accent1="accent1" accent2="accent2" accent3="accent3" accent4="accent4" accent5="accent5" accent6="accent6" hlink="hlink" folHlink="folHlink"/>
  <p:sldLayoutIdLst>
    <p:sldLayoutId id="2147483674"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rtl="0" eaLnBrk="0" fontAlgn="base" hangingPunct="0">
        <a:spcBef>
          <a:spcPct val="0"/>
        </a:spcBef>
        <a:spcAft>
          <a:spcPct val="0"/>
        </a:spcAft>
        <a:defRPr sz="36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3600">
          <a:solidFill>
            <a:schemeClr val="tx2"/>
          </a:solidFill>
          <a:latin typeface="Arial" pitchFamily="-111" charset="0"/>
          <a:ea typeface="ＭＳ Ｐゴシック" charset="-128"/>
          <a:cs typeface="ＭＳ Ｐゴシック" charset="-128"/>
        </a:defRPr>
      </a:lvl2pPr>
      <a:lvl3pPr algn="l" rtl="0" eaLnBrk="0" fontAlgn="base" hangingPunct="0">
        <a:spcBef>
          <a:spcPct val="0"/>
        </a:spcBef>
        <a:spcAft>
          <a:spcPct val="0"/>
        </a:spcAft>
        <a:defRPr sz="3600">
          <a:solidFill>
            <a:schemeClr val="tx2"/>
          </a:solidFill>
          <a:latin typeface="Arial" pitchFamily="-111" charset="0"/>
          <a:ea typeface="ＭＳ Ｐゴシック" charset="-128"/>
          <a:cs typeface="ＭＳ Ｐゴシック" charset="-128"/>
        </a:defRPr>
      </a:lvl3pPr>
      <a:lvl4pPr algn="l" rtl="0" eaLnBrk="0" fontAlgn="base" hangingPunct="0">
        <a:spcBef>
          <a:spcPct val="0"/>
        </a:spcBef>
        <a:spcAft>
          <a:spcPct val="0"/>
        </a:spcAft>
        <a:defRPr sz="3600">
          <a:solidFill>
            <a:schemeClr val="tx2"/>
          </a:solidFill>
          <a:latin typeface="Arial" pitchFamily="-111" charset="0"/>
          <a:ea typeface="ＭＳ Ｐゴシック" charset="-128"/>
          <a:cs typeface="ＭＳ Ｐゴシック" charset="-128"/>
        </a:defRPr>
      </a:lvl4pPr>
      <a:lvl5pPr algn="l" rtl="0" eaLnBrk="0" fontAlgn="base" hangingPunct="0">
        <a:spcBef>
          <a:spcPct val="0"/>
        </a:spcBef>
        <a:spcAft>
          <a:spcPct val="0"/>
        </a:spcAft>
        <a:defRPr sz="3600">
          <a:solidFill>
            <a:schemeClr val="tx2"/>
          </a:solidFill>
          <a:latin typeface="Arial" pitchFamily="-111" charset="0"/>
          <a:ea typeface="ＭＳ Ｐゴシック" charset="-128"/>
          <a:cs typeface="ＭＳ Ｐゴシック" charset="-128"/>
        </a:defRPr>
      </a:lvl5pPr>
      <a:lvl6pPr marL="457200" algn="l" rtl="0" fontAlgn="base">
        <a:spcBef>
          <a:spcPct val="0"/>
        </a:spcBef>
        <a:spcAft>
          <a:spcPct val="0"/>
        </a:spcAft>
        <a:defRPr sz="3600">
          <a:solidFill>
            <a:schemeClr val="tx2"/>
          </a:solidFill>
          <a:latin typeface="Arial" pitchFamily="-111" charset="0"/>
        </a:defRPr>
      </a:lvl6pPr>
      <a:lvl7pPr marL="914400" algn="l" rtl="0" fontAlgn="base">
        <a:spcBef>
          <a:spcPct val="0"/>
        </a:spcBef>
        <a:spcAft>
          <a:spcPct val="0"/>
        </a:spcAft>
        <a:defRPr sz="3600">
          <a:solidFill>
            <a:schemeClr val="tx2"/>
          </a:solidFill>
          <a:latin typeface="Arial" pitchFamily="-111" charset="0"/>
        </a:defRPr>
      </a:lvl7pPr>
      <a:lvl8pPr marL="1371600" algn="l" rtl="0" fontAlgn="base">
        <a:spcBef>
          <a:spcPct val="0"/>
        </a:spcBef>
        <a:spcAft>
          <a:spcPct val="0"/>
        </a:spcAft>
        <a:defRPr sz="3600">
          <a:solidFill>
            <a:schemeClr val="tx2"/>
          </a:solidFill>
          <a:latin typeface="Arial" pitchFamily="-111" charset="0"/>
        </a:defRPr>
      </a:lvl8pPr>
      <a:lvl9pPr marL="1828800" algn="l" rtl="0" fontAlgn="base">
        <a:spcBef>
          <a:spcPct val="0"/>
        </a:spcBef>
        <a:spcAft>
          <a:spcPct val="0"/>
        </a:spcAft>
        <a:defRPr sz="3600">
          <a:solidFill>
            <a:schemeClr val="tx2"/>
          </a:solidFill>
          <a:latin typeface="Arial" pitchFamily="-111"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1"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1"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1"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1"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1"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1"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7" Type="http://schemas.openxmlformats.org/officeDocument/2006/relationships/tags" Target="../tags/tag36.xml"/><Relationship Id="rId1" Type="http://schemas.openxmlformats.org/officeDocument/2006/relationships/tags" Target="../tags/tag30.xml"/><Relationship Id="rId24" Type="http://schemas.openxmlformats.org/officeDocument/2006/relationships/image" Target="../media/image6.png"/><Relationship Id="rId25" Type="http://schemas.openxmlformats.org/officeDocument/2006/relationships/image" Target="../media/image7.png"/><Relationship Id="rId8" Type="http://schemas.openxmlformats.org/officeDocument/2006/relationships/tags" Target="../tags/tag37.xml"/><Relationship Id="rId13" Type="http://schemas.openxmlformats.org/officeDocument/2006/relationships/tags" Target="../tags/tag42.xml"/><Relationship Id="rId10" Type="http://schemas.openxmlformats.org/officeDocument/2006/relationships/tags" Target="../tags/tag39.xml"/><Relationship Id="rId12" Type="http://schemas.openxmlformats.org/officeDocument/2006/relationships/tags" Target="../tags/tag41.xml"/><Relationship Id="rId17" Type="http://schemas.openxmlformats.org/officeDocument/2006/relationships/tags" Target="../tags/tag46.xml"/><Relationship Id="rId9" Type="http://schemas.openxmlformats.org/officeDocument/2006/relationships/tags" Target="../tags/tag38.xml"/><Relationship Id="rId18" Type="http://schemas.openxmlformats.org/officeDocument/2006/relationships/tags" Target="../tags/tag47.xml"/><Relationship Id="rId3" Type="http://schemas.openxmlformats.org/officeDocument/2006/relationships/tags" Target="../tags/tag32.xml"/><Relationship Id="rId14" Type="http://schemas.openxmlformats.org/officeDocument/2006/relationships/tags" Target="../tags/tag43.xml"/><Relationship Id="rId23" Type="http://schemas.openxmlformats.org/officeDocument/2006/relationships/notesSlide" Target="../notesSlides/notesSlide9.xml"/><Relationship Id="rId4" Type="http://schemas.openxmlformats.org/officeDocument/2006/relationships/tags" Target="../tags/tag33.xml"/><Relationship Id="rId11" Type="http://schemas.openxmlformats.org/officeDocument/2006/relationships/tags" Target="../tags/tag40.xml"/><Relationship Id="rId6" Type="http://schemas.openxmlformats.org/officeDocument/2006/relationships/tags" Target="../tags/tag35.xml"/><Relationship Id="rId16" Type="http://schemas.openxmlformats.org/officeDocument/2006/relationships/tags" Target="../tags/tag45.xml"/><Relationship Id="rId5" Type="http://schemas.openxmlformats.org/officeDocument/2006/relationships/tags" Target="../tags/tag34.xml"/><Relationship Id="rId15" Type="http://schemas.openxmlformats.org/officeDocument/2006/relationships/tags" Target="../tags/tag44.xml"/><Relationship Id="rId19" Type="http://schemas.openxmlformats.org/officeDocument/2006/relationships/tags" Target="../tags/tag48.xml"/><Relationship Id="rId20" Type="http://schemas.openxmlformats.org/officeDocument/2006/relationships/tags" Target="../tags/tag49.xml"/><Relationship Id="rId22" Type="http://schemas.openxmlformats.org/officeDocument/2006/relationships/slideLayout" Target="../slideLayouts/slideLayout2.xml"/><Relationship Id="rId21" Type="http://schemas.openxmlformats.org/officeDocument/2006/relationships/tags" Target="../tags/tag50.xml"/><Relationship Id="rId2" Type="http://schemas.openxmlformats.org/officeDocument/2006/relationships/tags" Target="../tags/tag31.xml"/></Relationships>
</file>

<file path=ppt/slides/_rels/slide11.xml.rels><?xml version="1.0" encoding="UTF-8" standalone="yes"?>
<Relationships xmlns="http://schemas.openxmlformats.org/package/2006/relationships"><Relationship Id="rId7" Type="http://schemas.openxmlformats.org/officeDocument/2006/relationships/tags" Target="../tags/tag57.xml"/><Relationship Id="rId1" Type="http://schemas.openxmlformats.org/officeDocument/2006/relationships/tags" Target="../tags/tag51.xml"/><Relationship Id="rId24" Type="http://schemas.openxmlformats.org/officeDocument/2006/relationships/tags" Target="../tags/tag74.xml"/><Relationship Id="rId25" Type="http://schemas.openxmlformats.org/officeDocument/2006/relationships/slideLayout" Target="../slideLayouts/slideLayout2.xml"/><Relationship Id="rId8" Type="http://schemas.openxmlformats.org/officeDocument/2006/relationships/tags" Target="../tags/tag58.xml"/><Relationship Id="rId13" Type="http://schemas.openxmlformats.org/officeDocument/2006/relationships/tags" Target="../tags/tag63.xml"/><Relationship Id="rId10" Type="http://schemas.openxmlformats.org/officeDocument/2006/relationships/tags" Target="../tags/tag60.xml"/><Relationship Id="rId12" Type="http://schemas.openxmlformats.org/officeDocument/2006/relationships/tags" Target="../tags/tag62.xml"/><Relationship Id="rId17" Type="http://schemas.openxmlformats.org/officeDocument/2006/relationships/tags" Target="../tags/tag67.xml"/><Relationship Id="rId9" Type="http://schemas.openxmlformats.org/officeDocument/2006/relationships/tags" Target="../tags/tag59.xml"/><Relationship Id="rId18" Type="http://schemas.openxmlformats.org/officeDocument/2006/relationships/tags" Target="../tags/tag68.xml"/><Relationship Id="rId3" Type="http://schemas.openxmlformats.org/officeDocument/2006/relationships/tags" Target="../tags/tag53.xml"/><Relationship Id="rId27" Type="http://schemas.openxmlformats.org/officeDocument/2006/relationships/image" Target="../media/image6.png"/><Relationship Id="rId14" Type="http://schemas.openxmlformats.org/officeDocument/2006/relationships/tags" Target="../tags/tag64.xml"/><Relationship Id="rId23" Type="http://schemas.openxmlformats.org/officeDocument/2006/relationships/tags" Target="../tags/tag73.xml"/><Relationship Id="rId4" Type="http://schemas.openxmlformats.org/officeDocument/2006/relationships/tags" Target="../tags/tag54.xml"/><Relationship Id="rId28" Type="http://schemas.openxmlformats.org/officeDocument/2006/relationships/image" Target="../media/image7.png"/><Relationship Id="rId26" Type="http://schemas.openxmlformats.org/officeDocument/2006/relationships/notesSlide" Target="../notesSlides/notesSlide10.xml"/><Relationship Id="rId11" Type="http://schemas.openxmlformats.org/officeDocument/2006/relationships/tags" Target="../tags/tag61.xml"/><Relationship Id="rId6" Type="http://schemas.openxmlformats.org/officeDocument/2006/relationships/tags" Target="../tags/tag56.xml"/><Relationship Id="rId16" Type="http://schemas.openxmlformats.org/officeDocument/2006/relationships/tags" Target="../tags/tag66.xml"/><Relationship Id="rId5" Type="http://schemas.openxmlformats.org/officeDocument/2006/relationships/tags" Target="../tags/tag55.xml"/><Relationship Id="rId15" Type="http://schemas.openxmlformats.org/officeDocument/2006/relationships/tags" Target="../tags/tag65.xml"/><Relationship Id="rId19" Type="http://schemas.openxmlformats.org/officeDocument/2006/relationships/tags" Target="../tags/tag69.xml"/><Relationship Id="rId20" Type="http://schemas.openxmlformats.org/officeDocument/2006/relationships/tags" Target="../tags/tag70.xml"/><Relationship Id="rId22" Type="http://schemas.openxmlformats.org/officeDocument/2006/relationships/tags" Target="../tags/tag72.xml"/><Relationship Id="rId21" Type="http://schemas.openxmlformats.org/officeDocument/2006/relationships/tags" Target="../tags/tag71.xml"/><Relationship Id="rId2" Type="http://schemas.openxmlformats.org/officeDocument/2006/relationships/tags" Target="../tags/tag52.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1.xml"/><Relationship Id="rId1" Type="http://schemas.openxmlformats.org/officeDocument/2006/relationships/tags" Target="../tags/tag75.xml"/><Relationship Id="rId2" Type="http://schemas.openxmlformats.org/officeDocument/2006/relationships/tags" Target="../tags/tag76.xml"/><Relationship Id="rId3"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4" Type="http://schemas.openxmlformats.org/officeDocument/2006/relationships/tags" Target="../tags/tag90.xml"/><Relationship Id="rId20" Type="http://schemas.openxmlformats.org/officeDocument/2006/relationships/tags" Target="../tags/tag96.xml"/><Relationship Id="rId4" Type="http://schemas.openxmlformats.org/officeDocument/2006/relationships/tags" Target="../tags/tag80.xml"/><Relationship Id="rId21" Type="http://schemas.openxmlformats.org/officeDocument/2006/relationships/tags" Target="../tags/tag97.xml"/><Relationship Id="rId22" Type="http://schemas.openxmlformats.org/officeDocument/2006/relationships/slideLayout" Target="../slideLayouts/slideLayout2.xml"/><Relationship Id="rId23" Type="http://schemas.openxmlformats.org/officeDocument/2006/relationships/notesSlide" Target="../notesSlides/notesSlide12.xml"/><Relationship Id="rId7" Type="http://schemas.openxmlformats.org/officeDocument/2006/relationships/tags" Target="../tags/tag83.xml"/><Relationship Id="rId11" Type="http://schemas.openxmlformats.org/officeDocument/2006/relationships/tags" Target="../tags/tag87.xml"/><Relationship Id="rId1" Type="http://schemas.openxmlformats.org/officeDocument/2006/relationships/tags" Target="../tags/tag77.xml"/><Relationship Id="rId24" Type="http://schemas.openxmlformats.org/officeDocument/2006/relationships/image" Target="../media/image8.png"/><Relationship Id="rId6" Type="http://schemas.openxmlformats.org/officeDocument/2006/relationships/tags" Target="../tags/tag82.xml"/><Relationship Id="rId16" Type="http://schemas.openxmlformats.org/officeDocument/2006/relationships/tags" Target="../tags/tag92.xml"/><Relationship Id="rId8" Type="http://schemas.openxmlformats.org/officeDocument/2006/relationships/tags" Target="../tags/tag84.xml"/><Relationship Id="rId13" Type="http://schemas.openxmlformats.org/officeDocument/2006/relationships/tags" Target="../tags/tag89.xml"/><Relationship Id="rId10" Type="http://schemas.openxmlformats.org/officeDocument/2006/relationships/tags" Target="../tags/tag86.xml"/><Relationship Id="rId5" Type="http://schemas.openxmlformats.org/officeDocument/2006/relationships/tags" Target="../tags/tag81.xml"/><Relationship Id="rId15" Type="http://schemas.openxmlformats.org/officeDocument/2006/relationships/tags" Target="../tags/tag91.xml"/><Relationship Id="rId12" Type="http://schemas.openxmlformats.org/officeDocument/2006/relationships/tags" Target="../tags/tag88.xml"/><Relationship Id="rId17" Type="http://schemas.openxmlformats.org/officeDocument/2006/relationships/tags" Target="../tags/tag93.xml"/><Relationship Id="rId19" Type="http://schemas.openxmlformats.org/officeDocument/2006/relationships/tags" Target="../tags/tag95.xml"/><Relationship Id="rId2" Type="http://schemas.openxmlformats.org/officeDocument/2006/relationships/tags" Target="../tags/tag78.xml"/><Relationship Id="rId9" Type="http://schemas.openxmlformats.org/officeDocument/2006/relationships/tags" Target="../tags/tag85.xml"/><Relationship Id="rId3" Type="http://schemas.openxmlformats.org/officeDocument/2006/relationships/tags" Target="../tags/tag79.xml"/><Relationship Id="rId18" Type="http://schemas.openxmlformats.org/officeDocument/2006/relationships/tags" Target="../tags/tag9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3"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4.xml"/><Relationship Id="rId1" Type="http://schemas.openxmlformats.org/officeDocument/2006/relationships/tags" Target="../tags/tag98.xml"/><Relationship Id="rId2" Type="http://schemas.openxmlformats.org/officeDocument/2006/relationships/tags" Target="../tags/tag99.xml"/><Relationship Id="rId3"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5.xml"/><Relationship Id="rId1" Type="http://schemas.openxmlformats.org/officeDocument/2006/relationships/tags" Target="../tags/tag100.xml"/><Relationship Id="rId2" Type="http://schemas.openxmlformats.org/officeDocument/2006/relationships/tags" Target="../tags/tag101.xml"/><Relationship Id="rId3" Type="http://schemas.openxmlformats.org/officeDocument/2006/relationships/slideLayout" Target="../slideLayouts/slideLayout2.xml"/><Relationship Id="rId5" Type="http://schemas.openxmlformats.org/officeDocument/2006/relationships/image" Target="../media/image10.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6.xml"/><Relationship Id="rId1" Type="http://schemas.openxmlformats.org/officeDocument/2006/relationships/tags" Target="../tags/tag102.xml"/><Relationship Id="rId2" Type="http://schemas.openxmlformats.org/officeDocument/2006/relationships/tags" Target="../tags/tag103.xml"/><Relationship Id="rId3"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7.xml"/><Relationship Id="rId1" Type="http://schemas.openxmlformats.org/officeDocument/2006/relationships/tags" Target="../tags/tag104.xml"/><Relationship Id="rId2" Type="http://schemas.openxmlformats.org/officeDocument/2006/relationships/tags" Target="../tags/tag105.xml"/><Relationship Id="rId3"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4" Type="http://schemas.openxmlformats.org/officeDocument/2006/relationships/oleObject" Target="../embeddings/Microsoft_Equation7.bin"/><Relationship Id="rId1" Type="http://schemas.openxmlformats.org/officeDocument/2006/relationships/vmlDrawing" Target="../drawings/vmlDrawing5.vml"/><Relationship Id="rId2" Type="http://schemas.openxmlformats.org/officeDocument/2006/relationships/slideLayout" Target="../slideLayouts/slideLayout2.xml"/><Relationship Id="rId3" Type="http://schemas.openxmlformats.org/officeDocument/2006/relationships/oleObject" Target="../embeddings/Microsoft_Equation6.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4" Type="http://schemas.openxmlformats.org/officeDocument/2006/relationships/oleObject" Target="../embeddings/Microsoft_Equation9.bin"/><Relationship Id="rId5" Type="http://schemas.openxmlformats.org/officeDocument/2006/relationships/oleObject" Target="../embeddings/Microsoft_Equation10.bin"/><Relationship Id="rId7" Type="http://schemas.openxmlformats.org/officeDocument/2006/relationships/oleObject" Target="../embeddings/Microsoft_Equation12.bin"/><Relationship Id="rId1" Type="http://schemas.openxmlformats.org/officeDocument/2006/relationships/vmlDrawing" Target="../drawings/vmlDrawing6.vml"/><Relationship Id="rId2" Type="http://schemas.openxmlformats.org/officeDocument/2006/relationships/slideLayout" Target="../slideLayouts/slideLayout2.xml"/><Relationship Id="rId3" Type="http://schemas.openxmlformats.org/officeDocument/2006/relationships/oleObject" Target="../embeddings/Microsoft_Equation8.bin"/><Relationship Id="rId6" Type="http://schemas.openxmlformats.org/officeDocument/2006/relationships/oleObject" Target="../embeddings/Microsoft_Equation11.bin"/></Relationships>
</file>

<file path=ppt/slides/_rels/slide21.xml.rels><?xml version="1.0" encoding="UTF-8" standalone="yes"?>
<Relationships xmlns="http://schemas.openxmlformats.org/package/2006/relationships"><Relationship Id="rId4" Type="http://schemas.openxmlformats.org/officeDocument/2006/relationships/oleObject" Target="../embeddings/Microsoft_Equation14.bin"/><Relationship Id="rId5" Type="http://schemas.openxmlformats.org/officeDocument/2006/relationships/oleObject" Target="../embeddings/Microsoft_Equation15.bin"/><Relationship Id="rId7" Type="http://schemas.openxmlformats.org/officeDocument/2006/relationships/oleObject" Target="../embeddings/Microsoft_Equation17.bin"/><Relationship Id="rId1" Type="http://schemas.openxmlformats.org/officeDocument/2006/relationships/vmlDrawing" Target="../drawings/vmlDrawing7.vml"/><Relationship Id="rId2" Type="http://schemas.openxmlformats.org/officeDocument/2006/relationships/slideLayout" Target="../slideLayouts/slideLayout2.xml"/><Relationship Id="rId3" Type="http://schemas.openxmlformats.org/officeDocument/2006/relationships/oleObject" Target="../embeddings/Microsoft_Equation13.bin"/><Relationship Id="rId6" Type="http://schemas.openxmlformats.org/officeDocument/2006/relationships/oleObject" Target="../embeddings/Microsoft_Equation16.bin"/></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Microsoft_Equation18.bin"/><Relationship Id="rId1" Type="http://schemas.openxmlformats.org/officeDocument/2006/relationships/vmlDrawing" Target="../drawings/vmlDrawing8.v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Microsoft_Equation19.bin"/><Relationship Id="rId1" Type="http://schemas.openxmlformats.org/officeDocument/2006/relationships/vmlDrawing" Target="../drawings/vmlDrawing9.v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Microsoft_Equation20.bin"/><Relationship Id="rId1" Type="http://schemas.openxmlformats.org/officeDocument/2006/relationships/vmlDrawing" Target="../drawings/vmlDrawing10.v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Microsoft_Equation21.bin"/><Relationship Id="rId1" Type="http://schemas.openxmlformats.org/officeDocument/2006/relationships/vmlDrawing" Target="../drawings/vmlDrawing11.v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Microsoft_Equation22.bin"/><Relationship Id="rId1" Type="http://schemas.openxmlformats.org/officeDocument/2006/relationships/vmlDrawing" Target="../drawings/vmlDrawing12.vml"/></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18.xml"/><Relationship Id="rId1" Type="http://schemas.openxmlformats.org/officeDocument/2006/relationships/tags" Target="../tags/tag106.xml"/><Relationship Id="rId2" Type="http://schemas.openxmlformats.org/officeDocument/2006/relationships/tags" Target="../tags/tag107.xml"/><Relationship Id="rId3"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6" Type="http://schemas.openxmlformats.org/officeDocument/2006/relationships/oleObject" Target="../embeddings/Microsoft_Equation24.bin"/><Relationship Id="rId4" Type="http://schemas.openxmlformats.org/officeDocument/2006/relationships/notesSlide" Target="../notesSlides/notesSlide19.xml"/><Relationship Id="rId1" Type="http://schemas.openxmlformats.org/officeDocument/2006/relationships/vmlDrawing" Target="../drawings/vmlDrawing13.vml"/><Relationship Id="rId2" Type="http://schemas.openxmlformats.org/officeDocument/2006/relationships/tags" Target="../tags/tag108.xml"/><Relationship Id="rId3" Type="http://schemas.openxmlformats.org/officeDocument/2006/relationships/slideLayout" Target="../slideLayouts/slideLayout2.xml"/><Relationship Id="rId5" Type="http://schemas.openxmlformats.org/officeDocument/2006/relationships/oleObject" Target="../embeddings/Microsoft_Equation23.bin"/></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5" Type="http://schemas.openxmlformats.org/officeDocument/2006/relationships/notesSlide" Target="../notesSlides/notesSlide2.xml"/><Relationship Id="rId7" Type="http://schemas.openxmlformats.org/officeDocument/2006/relationships/oleObject" Target="../embeddings/Microsoft_Equation2.bin"/><Relationship Id="rId1" Type="http://schemas.openxmlformats.org/officeDocument/2006/relationships/vmlDrawing" Target="../drawings/vmlDrawing1.vml"/><Relationship Id="rId2" Type="http://schemas.openxmlformats.org/officeDocument/2006/relationships/tags" Target="../tags/tag9.xml"/><Relationship Id="rId3" Type="http://schemas.openxmlformats.org/officeDocument/2006/relationships/tags" Target="../tags/tag10.xml"/><Relationship Id="rId6" Type="http://schemas.openxmlformats.org/officeDocument/2006/relationships/oleObject" Target="../embeddings/Microsoft_Equation1.bin"/></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20.xml"/><Relationship Id="rId5" Type="http://schemas.openxmlformats.org/officeDocument/2006/relationships/oleObject" Target="../embeddings/Microsoft_Equation25.bin"/><Relationship Id="rId7" Type="http://schemas.openxmlformats.org/officeDocument/2006/relationships/oleObject" Target="../embeddings/Microsoft_Equation27.bin"/><Relationship Id="rId1" Type="http://schemas.openxmlformats.org/officeDocument/2006/relationships/vmlDrawing" Target="../drawings/vmlDrawing14.vml"/><Relationship Id="rId2" Type="http://schemas.openxmlformats.org/officeDocument/2006/relationships/tags" Target="../tags/tag109.xml"/><Relationship Id="rId3" Type="http://schemas.openxmlformats.org/officeDocument/2006/relationships/slideLayout" Target="../slideLayouts/slideLayout2.xml"/><Relationship Id="rId6" Type="http://schemas.openxmlformats.org/officeDocument/2006/relationships/oleObject" Target="../embeddings/Microsoft_Equation26.bin"/></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21.xml"/><Relationship Id="rId1" Type="http://schemas.openxmlformats.org/officeDocument/2006/relationships/tags" Target="../tags/tag110.xml"/><Relationship Id="rId2" Type="http://schemas.openxmlformats.org/officeDocument/2006/relationships/tags" Target="../tags/tag111.xml"/><Relationship Id="rId3"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22.xml"/><Relationship Id="rId1" Type="http://schemas.openxmlformats.org/officeDocument/2006/relationships/tags" Target="../tags/tag112.xml"/><Relationship Id="rId2" Type="http://schemas.openxmlformats.org/officeDocument/2006/relationships/tags" Target="../tags/tag113.xml"/><Relationship Id="rId3"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23.xml"/><Relationship Id="rId1" Type="http://schemas.openxmlformats.org/officeDocument/2006/relationships/tags" Target="../tags/tag114.xml"/><Relationship Id="rId2" Type="http://schemas.openxmlformats.org/officeDocument/2006/relationships/tags" Target="../tags/tag115.xml"/><Relationship Id="rId3"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3.xml"/><Relationship Id="rId1" Type="http://schemas.openxmlformats.org/officeDocument/2006/relationships/tags" Target="../tags/tag11.xml"/><Relationship Id="rId2" Type="http://schemas.openxmlformats.org/officeDocument/2006/relationships/tags" Target="../tags/tag12.xml"/><Relationship Id="rId3"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4.xml"/><Relationship Id="rId4" Type="http://schemas.openxmlformats.org/officeDocument/2006/relationships/tags" Target="../tags/tag16.xml"/><Relationship Id="rId1" Type="http://schemas.openxmlformats.org/officeDocument/2006/relationships/tags" Target="../tags/tag13.xml"/><Relationship Id="rId2" Type="http://schemas.openxmlformats.org/officeDocument/2006/relationships/tags" Target="../tags/tag14.xml"/><Relationship Id="rId3" Type="http://schemas.openxmlformats.org/officeDocument/2006/relationships/tags" Target="../tags/tag15.xml"/><Relationship Id="rId5"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5.xml"/><Relationship Id="rId4" Type="http://schemas.openxmlformats.org/officeDocument/2006/relationships/tags" Target="../tags/tag20.xml"/><Relationship Id="rId1" Type="http://schemas.openxmlformats.org/officeDocument/2006/relationships/tags" Target="../tags/tag17.xml"/><Relationship Id="rId2" Type="http://schemas.openxmlformats.org/officeDocument/2006/relationships/tags" Target="../tags/tag18.xml"/><Relationship Id="rId3" Type="http://schemas.openxmlformats.org/officeDocument/2006/relationships/tags" Target="../tags/tag19.xml"/><Relationship Id="rId5"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4" Type="http://schemas.openxmlformats.org/officeDocument/2006/relationships/tags" Target="../tags/tag23.xml"/><Relationship Id="rId5" Type="http://schemas.openxmlformats.org/officeDocument/2006/relationships/slideLayout" Target="../slideLayouts/slideLayout6.xml"/><Relationship Id="rId7" Type="http://schemas.openxmlformats.org/officeDocument/2006/relationships/oleObject" Target="../embeddings/Microsoft_Equation3.bin"/><Relationship Id="rId1" Type="http://schemas.openxmlformats.org/officeDocument/2006/relationships/vmlDrawing" Target="../drawings/vmlDrawing2.vml"/><Relationship Id="rId2" Type="http://schemas.openxmlformats.org/officeDocument/2006/relationships/tags" Target="../tags/tag21.xml"/><Relationship Id="rId3" Type="http://schemas.openxmlformats.org/officeDocument/2006/relationships/tags" Target="../tags/tag22.xml"/><Relationship Id="rId6"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4" Type="http://schemas.openxmlformats.org/officeDocument/2006/relationships/tags" Target="../tags/tag26.xml"/><Relationship Id="rId5" Type="http://schemas.openxmlformats.org/officeDocument/2006/relationships/slideLayout" Target="../slideLayouts/slideLayout6.xml"/><Relationship Id="rId7" Type="http://schemas.openxmlformats.org/officeDocument/2006/relationships/oleObject" Target="../embeddings/Microsoft_Equation4.bin"/><Relationship Id="rId1" Type="http://schemas.openxmlformats.org/officeDocument/2006/relationships/vmlDrawing" Target="../drawings/vmlDrawing3.vml"/><Relationship Id="rId2" Type="http://schemas.openxmlformats.org/officeDocument/2006/relationships/tags" Target="../tags/tag24.xml"/><Relationship Id="rId3" Type="http://schemas.openxmlformats.org/officeDocument/2006/relationships/tags" Target="../tags/tag25.xml"/><Relationship Id="rId6"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4" Type="http://schemas.openxmlformats.org/officeDocument/2006/relationships/tags" Target="../tags/tag29.xml"/><Relationship Id="rId5" Type="http://schemas.openxmlformats.org/officeDocument/2006/relationships/slideLayout" Target="../slideLayouts/slideLayout6.xml"/><Relationship Id="rId7" Type="http://schemas.openxmlformats.org/officeDocument/2006/relationships/oleObject" Target="../embeddings/Microsoft_Equation5.bin"/><Relationship Id="rId1" Type="http://schemas.openxmlformats.org/officeDocument/2006/relationships/vmlDrawing" Target="../drawings/vmlDrawing4.vml"/><Relationship Id="rId2" Type="http://schemas.openxmlformats.org/officeDocument/2006/relationships/tags" Target="../tags/tag27.xml"/><Relationship Id="rId3" Type="http://schemas.openxmlformats.org/officeDocument/2006/relationships/tags" Target="../tags/tag28.xml"/><Relationship Id="rId6"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3906" name="Rectangle 2"/>
          <p:cNvSpPr>
            <a:spLocks noGrp="1" noChangeArrowheads="1"/>
          </p:cNvSpPr>
          <p:nvPr>
            <p:ph type="ctrTitle" idx="4294967295"/>
          </p:nvPr>
        </p:nvSpPr>
        <p:spPr>
          <a:xfrm>
            <a:off x="685800" y="1676400"/>
            <a:ext cx="7772400" cy="1143000"/>
          </a:xfrm>
        </p:spPr>
        <p:txBody>
          <a:bodyPr/>
          <a:lstStyle/>
          <a:p>
            <a:pPr algn="ctr" eaLnBrk="1" hangingPunct="1"/>
            <a:r>
              <a:rPr lang="en-US" sz="3200" dirty="0" smtClean="0">
                <a:latin typeface="Helvetica" pitchFamily="-111" charset="0"/>
                <a:ea typeface="Times New Roman" pitchFamily="-111" charset="0"/>
                <a:cs typeface="Times New Roman" pitchFamily="-111" charset="0"/>
              </a:rPr>
              <a:t>More </a:t>
            </a:r>
            <a:r>
              <a:rPr lang="en-US" sz="3200" dirty="0" smtClean="0">
                <a:latin typeface="Helvetica" pitchFamily="-111" charset="0"/>
                <a:ea typeface="Times New Roman" pitchFamily="-111" charset="0"/>
                <a:cs typeface="Times New Roman" pitchFamily="-111" charset="0"/>
              </a:rPr>
              <a:t>probability</a:t>
            </a:r>
            <a:endParaRPr lang="en-US" sz="3200" dirty="0">
              <a:latin typeface="Helvetica" pitchFamily="-111" charset="0"/>
              <a:ea typeface="Times New Roman" pitchFamily="-111" charset="0"/>
              <a:cs typeface="Times New Roman" pitchFamily="-111" charset="0"/>
            </a:endParaRPr>
          </a:p>
        </p:txBody>
      </p:sp>
      <p:sp>
        <p:nvSpPr>
          <p:cNvPr id="123908" name="Line 4"/>
          <p:cNvSpPr>
            <a:spLocks noChangeShapeType="1"/>
          </p:cNvSpPr>
          <p:nvPr/>
        </p:nvSpPr>
        <p:spPr bwMode="auto">
          <a:xfrm>
            <a:off x="533400" y="3429000"/>
            <a:ext cx="8077200" cy="0"/>
          </a:xfrm>
          <a:prstGeom prst="line">
            <a:avLst/>
          </a:prstGeom>
          <a:noFill/>
          <a:ln w="76200">
            <a:solidFill>
              <a:schemeClr val="folHlink"/>
            </a:solidFill>
            <a:miter lim="800000"/>
            <a:headEnd/>
            <a:tailEnd/>
          </a:ln>
          <a:effectLst/>
        </p:spPr>
        <p:txBody>
          <a:bodyPr wrap="none" anchor="ctr">
            <a:prstTxWarp prst="textNoShape">
              <a:avLst/>
            </a:prstTxWarp>
            <a:spAutoFit/>
          </a:bodyPr>
          <a:lstStyle/>
          <a:p>
            <a:endParaRPr lang="en-US"/>
          </a:p>
        </p:txBody>
      </p:sp>
      <p:sp>
        <p:nvSpPr>
          <p:cNvPr id="5" name="Subtitle 4"/>
          <p:cNvSpPr txBox="1">
            <a:spLocks/>
          </p:cNvSpPr>
          <p:nvPr/>
        </p:nvSpPr>
        <p:spPr>
          <a:xfrm>
            <a:off x="3810000" y="3581400"/>
            <a:ext cx="4648200" cy="1752600"/>
          </a:xfrm>
          <a:prstGeom prst="rect">
            <a:avLst/>
          </a:prstGeom>
        </p:spPr>
        <p:txBody>
          <a:bodyPr vert="horz">
            <a:normAutofit/>
          </a:bodyPr>
          <a:lstStyle/>
          <a:p>
            <a:pPr marL="0" marR="0" lvl="0" indent="0" algn="r"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kumimoji="0" lang="en-US" sz="2400" b="0" i="0" u="none" strike="noStrike" kern="1200" cap="none" spc="0" normalizeH="0" baseline="0" noProof="0" smtClean="0">
                <a:ln>
                  <a:noFill/>
                </a:ln>
                <a:solidFill>
                  <a:schemeClr val="accent2">
                    <a:lumMod val="50000"/>
                  </a:schemeClr>
                </a:solidFill>
                <a:effectLst/>
                <a:uLnTx/>
                <a:uFillTx/>
                <a:latin typeface="+mj-lt"/>
                <a:ea typeface="+mj-ea"/>
                <a:cs typeface="+mj-cs"/>
              </a:rPr>
              <a:t>CS151</a:t>
            </a:r>
            <a:br>
              <a:rPr kumimoji="0" lang="en-US" sz="2400" b="0" i="0" u="none" strike="noStrike" kern="1200" cap="none" spc="0" normalizeH="0" baseline="0" noProof="0" smtClean="0">
                <a:ln>
                  <a:noFill/>
                </a:ln>
                <a:solidFill>
                  <a:schemeClr val="accent2">
                    <a:lumMod val="50000"/>
                  </a:schemeClr>
                </a:solidFill>
                <a:effectLst/>
                <a:uLnTx/>
                <a:uFillTx/>
                <a:latin typeface="+mj-lt"/>
                <a:ea typeface="+mj-ea"/>
                <a:cs typeface="+mj-cs"/>
              </a:rPr>
            </a:br>
            <a:r>
              <a:rPr kumimoji="0" lang="en-US" sz="2400" b="0" i="0" u="none" strike="noStrike" kern="1200" cap="none" spc="0" normalizeH="0" baseline="0" noProof="0" smtClean="0">
                <a:ln>
                  <a:noFill/>
                </a:ln>
                <a:solidFill>
                  <a:schemeClr val="accent2">
                    <a:lumMod val="50000"/>
                  </a:schemeClr>
                </a:solidFill>
                <a:effectLst/>
                <a:uLnTx/>
                <a:uFillTx/>
                <a:latin typeface="+mj-lt"/>
                <a:ea typeface="+mj-ea"/>
                <a:cs typeface="+mj-cs"/>
              </a:rPr>
              <a:t>David Kauchak</a:t>
            </a:r>
            <a:br>
              <a:rPr kumimoji="0" lang="en-US" sz="2400" b="0" i="0" u="none" strike="noStrike" kern="1200" cap="none" spc="0" normalizeH="0" baseline="0" noProof="0" smtClean="0">
                <a:ln>
                  <a:noFill/>
                </a:ln>
                <a:solidFill>
                  <a:schemeClr val="accent2">
                    <a:lumMod val="50000"/>
                  </a:schemeClr>
                </a:solidFill>
                <a:effectLst/>
                <a:uLnTx/>
                <a:uFillTx/>
                <a:latin typeface="+mj-lt"/>
                <a:ea typeface="+mj-ea"/>
                <a:cs typeface="+mj-cs"/>
              </a:rPr>
            </a:br>
            <a:r>
              <a:rPr kumimoji="0" lang="en-US" sz="2400" b="0" i="0" u="none" strike="noStrike" kern="1200" cap="none" spc="0" normalizeH="0" baseline="0" noProof="0" smtClean="0">
                <a:ln>
                  <a:noFill/>
                </a:ln>
                <a:solidFill>
                  <a:schemeClr val="accent2">
                    <a:lumMod val="50000"/>
                  </a:schemeClr>
                </a:solidFill>
                <a:effectLst/>
                <a:uLnTx/>
                <a:uFillTx/>
                <a:latin typeface="+mj-lt"/>
                <a:ea typeface="+mj-ea"/>
                <a:cs typeface="+mj-cs"/>
              </a:rPr>
              <a:t>Fall 2010</a:t>
            </a:r>
            <a:endParaRPr kumimoji="0" lang="en-US" sz="2400" b="0" i="0" u="none" strike="noStrike" kern="1200" cap="none" spc="0" normalizeH="0" baseline="0" noProof="0" dirty="0" smtClean="0">
              <a:ln>
                <a:noFill/>
              </a:ln>
              <a:solidFill>
                <a:schemeClr val="accent2">
                  <a:lumMod val="50000"/>
                </a:schemeClr>
              </a:solidFill>
              <a:effectLst/>
              <a:uLnTx/>
              <a:uFillTx/>
              <a:latin typeface="+mj-lt"/>
              <a:ea typeface="+mj-ea"/>
              <a:cs typeface="+mj-cs"/>
            </a:endParaRPr>
          </a:p>
        </p:txBody>
      </p:sp>
      <p:sp>
        <p:nvSpPr>
          <p:cNvPr id="6" name="TextBox 4"/>
          <p:cNvSpPr txBox="1">
            <a:spLocks noChangeArrowheads="1"/>
          </p:cNvSpPr>
          <p:nvPr/>
        </p:nvSpPr>
        <p:spPr bwMode="auto">
          <a:xfrm>
            <a:off x="4038600" y="5953780"/>
            <a:ext cx="4572000" cy="523220"/>
          </a:xfrm>
          <a:prstGeom prst="rect">
            <a:avLst/>
          </a:prstGeom>
          <a:noFill/>
          <a:ln w="9525">
            <a:noFill/>
            <a:miter lim="800000"/>
            <a:headEnd/>
            <a:tailEnd/>
          </a:ln>
        </p:spPr>
        <p:txBody>
          <a:bodyPr>
            <a:prstTxWarp prst="textNoShape">
              <a:avLst/>
            </a:prstTxWarp>
            <a:spAutoFit/>
          </a:bodyPr>
          <a:lstStyle/>
          <a:p>
            <a:pPr algn="r"/>
            <a:r>
              <a:rPr lang="en-US" sz="1400" i="1" dirty="0">
                <a:solidFill>
                  <a:srgbClr val="FF6600"/>
                </a:solidFill>
              </a:rPr>
              <a:t>Some material borrowed </a:t>
            </a:r>
            <a:r>
              <a:rPr lang="en-US" sz="1400" i="1" dirty="0" smtClean="0">
                <a:solidFill>
                  <a:srgbClr val="FF6600"/>
                </a:solidFill>
              </a:rPr>
              <a:t>from</a:t>
            </a:r>
            <a:r>
              <a:rPr lang="en-US" sz="1400" dirty="0" smtClean="0"/>
              <a:t>:</a:t>
            </a:r>
            <a:endParaRPr lang="en-US" sz="1400" dirty="0"/>
          </a:p>
          <a:p>
            <a:pPr algn="r"/>
            <a:r>
              <a:rPr lang="en-US" sz="1400" dirty="0"/>
              <a:t>Sara </a:t>
            </a:r>
            <a:r>
              <a:rPr lang="en-US" sz="1400" dirty="0" smtClean="0"/>
              <a:t>Owsley </a:t>
            </a:r>
            <a:r>
              <a:rPr lang="en-US" sz="1400" dirty="0" err="1" smtClean="0"/>
              <a:t>Sood</a:t>
            </a:r>
            <a:r>
              <a:rPr lang="en-US" sz="1400" dirty="0" smtClean="0"/>
              <a:t> and </a:t>
            </a:r>
            <a:r>
              <a:rPr lang="en-US" sz="1400" dirty="0"/>
              <a:t>others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2"/>
          <p:cNvSpPr>
            <a:spLocks noGrp="1" noChangeArrowheads="1"/>
          </p:cNvSpPr>
          <p:nvPr>
            <p:ph type="title"/>
            <p:custDataLst>
              <p:tags r:id="rId1"/>
            </p:custDataLst>
          </p:nvPr>
        </p:nvSpPr>
        <p:spPr/>
        <p:txBody>
          <a:bodyPr/>
          <a:lstStyle/>
          <a:p>
            <a:r>
              <a:rPr lang="en-US" smtClean="0"/>
              <a:t>Obtaining probabilities</a:t>
            </a:r>
            <a:endParaRPr lang="en-US" dirty="0"/>
          </a:p>
        </p:txBody>
      </p:sp>
      <p:sp>
        <p:nvSpPr>
          <p:cNvPr id="27" name="Content Placeholder 26"/>
          <p:cNvSpPr>
            <a:spLocks noGrp="1"/>
          </p:cNvSpPr>
          <p:nvPr>
            <p:ph idx="1"/>
          </p:nvPr>
        </p:nvSpPr>
        <p:spPr>
          <a:xfrm>
            <a:off x="457200" y="2133600"/>
            <a:ext cx="8229600" cy="3916363"/>
          </a:xfrm>
        </p:spPr>
        <p:txBody>
          <a:bodyPr/>
          <a:lstStyle/>
          <a:p>
            <a:r>
              <a:rPr lang="en-US" sz="2800" dirty="0" smtClean="0"/>
              <a:t>We’ve talked a lot about probabilities, but not where they come from</a:t>
            </a:r>
          </a:p>
          <a:p>
            <a:pPr lvl="1"/>
            <a:r>
              <a:rPr lang="en-US" sz="2400" dirty="0" smtClean="0"/>
              <a:t>intuition/guess</a:t>
            </a:r>
          </a:p>
          <a:p>
            <a:pPr lvl="2"/>
            <a:r>
              <a:rPr lang="en-US" sz="2000" dirty="0" smtClean="0"/>
              <a:t>this can be very hard</a:t>
            </a:r>
          </a:p>
          <a:p>
            <a:pPr lvl="2"/>
            <a:r>
              <a:rPr lang="en-US" sz="2000" dirty="0" smtClean="0"/>
              <a:t>people are not good at this for anything but the simplest problems</a:t>
            </a:r>
            <a:endParaRPr lang="en-US" dirty="0" smtClean="0"/>
          </a:p>
          <a:p>
            <a:pPr lvl="1"/>
            <a:r>
              <a:rPr lang="en-US" sz="2400" dirty="0" smtClean="0"/>
              <a:t>estimate from data!</a:t>
            </a:r>
          </a:p>
          <a:p>
            <a:pPr lvl="2"/>
            <a:endParaRPr lang="en-US" sz="2000" dirty="0"/>
          </a:p>
        </p:txBody>
      </p:sp>
      <p:pic>
        <p:nvPicPr>
          <p:cNvPr id="41987" name="Picture 7"/>
          <p:cNvPicPr>
            <a:picLocks noChangeAspect="1" noChangeArrowheads="1"/>
          </p:cNvPicPr>
          <p:nvPr>
            <p:custDataLst>
              <p:tags r:id="rId2"/>
            </p:custDataLst>
          </p:nvPr>
        </p:nvPicPr>
        <p:blipFill>
          <a:blip r:embed="rId24"/>
          <a:srcRect/>
          <a:stretch>
            <a:fillRect/>
          </a:stretch>
        </p:blipFill>
        <p:spPr bwMode="auto">
          <a:xfrm>
            <a:off x="7721600" y="1201738"/>
            <a:ext cx="714375" cy="728662"/>
          </a:xfrm>
          <a:prstGeom prst="rect">
            <a:avLst/>
          </a:prstGeom>
          <a:noFill/>
          <a:ln w="25400">
            <a:noFill/>
            <a:miter lim="800000"/>
            <a:headEnd/>
            <a:tailEnd/>
          </a:ln>
        </p:spPr>
      </p:pic>
      <p:pic>
        <p:nvPicPr>
          <p:cNvPr id="41988" name="Picture 8"/>
          <p:cNvPicPr>
            <a:picLocks noChangeAspect="1" noChangeArrowheads="1"/>
          </p:cNvPicPr>
          <p:nvPr>
            <p:custDataLst>
              <p:tags r:id="rId3"/>
            </p:custDataLst>
          </p:nvPr>
        </p:nvPicPr>
        <p:blipFill>
          <a:blip r:embed="rId25"/>
          <a:srcRect/>
          <a:stretch>
            <a:fillRect/>
          </a:stretch>
        </p:blipFill>
        <p:spPr bwMode="auto">
          <a:xfrm>
            <a:off x="692150" y="1239838"/>
            <a:ext cx="693738" cy="728662"/>
          </a:xfrm>
          <a:prstGeom prst="rect">
            <a:avLst/>
          </a:prstGeom>
          <a:noFill/>
          <a:ln w="25400">
            <a:noFill/>
            <a:miter lim="800000"/>
            <a:headEnd/>
            <a:tailEnd/>
          </a:ln>
        </p:spPr>
      </p:pic>
      <p:pic>
        <p:nvPicPr>
          <p:cNvPr id="41989" name="Picture 10"/>
          <p:cNvPicPr>
            <a:picLocks noChangeAspect="1" noChangeArrowheads="1"/>
          </p:cNvPicPr>
          <p:nvPr>
            <p:custDataLst>
              <p:tags r:id="rId4"/>
            </p:custDataLst>
          </p:nvPr>
        </p:nvPicPr>
        <p:blipFill>
          <a:blip r:embed="rId24"/>
          <a:srcRect/>
          <a:stretch>
            <a:fillRect/>
          </a:stretch>
        </p:blipFill>
        <p:spPr bwMode="auto">
          <a:xfrm>
            <a:off x="4610100" y="1201738"/>
            <a:ext cx="714375" cy="728662"/>
          </a:xfrm>
          <a:prstGeom prst="rect">
            <a:avLst/>
          </a:prstGeom>
          <a:noFill/>
          <a:ln w="25400">
            <a:noFill/>
            <a:miter lim="800000"/>
            <a:headEnd/>
            <a:tailEnd/>
          </a:ln>
        </p:spPr>
      </p:pic>
      <p:pic>
        <p:nvPicPr>
          <p:cNvPr id="41990" name="Picture 11"/>
          <p:cNvPicPr>
            <a:picLocks noChangeAspect="1" noChangeArrowheads="1"/>
          </p:cNvPicPr>
          <p:nvPr>
            <p:custDataLst>
              <p:tags r:id="rId5"/>
            </p:custDataLst>
          </p:nvPr>
        </p:nvPicPr>
        <p:blipFill>
          <a:blip r:embed="rId24"/>
          <a:srcRect/>
          <a:stretch>
            <a:fillRect/>
          </a:stretch>
        </p:blipFill>
        <p:spPr bwMode="auto">
          <a:xfrm>
            <a:off x="3035300" y="1239838"/>
            <a:ext cx="714375" cy="728662"/>
          </a:xfrm>
          <a:prstGeom prst="rect">
            <a:avLst/>
          </a:prstGeom>
          <a:noFill/>
          <a:ln w="25400">
            <a:noFill/>
            <a:miter lim="800000"/>
            <a:headEnd/>
            <a:tailEnd/>
          </a:ln>
        </p:spPr>
      </p:pic>
      <p:pic>
        <p:nvPicPr>
          <p:cNvPr id="41991" name="Picture 12"/>
          <p:cNvPicPr>
            <a:picLocks noChangeAspect="1" noChangeArrowheads="1"/>
          </p:cNvPicPr>
          <p:nvPr>
            <p:custDataLst>
              <p:tags r:id="rId6"/>
            </p:custDataLst>
          </p:nvPr>
        </p:nvPicPr>
        <p:blipFill>
          <a:blip r:embed="rId24"/>
          <a:srcRect/>
          <a:stretch>
            <a:fillRect/>
          </a:stretch>
        </p:blipFill>
        <p:spPr bwMode="auto">
          <a:xfrm>
            <a:off x="2266950" y="1239838"/>
            <a:ext cx="714375" cy="728662"/>
          </a:xfrm>
          <a:prstGeom prst="rect">
            <a:avLst/>
          </a:prstGeom>
          <a:noFill/>
          <a:ln w="25400">
            <a:noFill/>
            <a:miter lim="800000"/>
            <a:headEnd/>
            <a:tailEnd/>
          </a:ln>
        </p:spPr>
      </p:pic>
      <p:pic>
        <p:nvPicPr>
          <p:cNvPr id="41992" name="Picture 13"/>
          <p:cNvPicPr>
            <a:picLocks noChangeAspect="1" noChangeArrowheads="1"/>
          </p:cNvPicPr>
          <p:nvPr>
            <p:custDataLst>
              <p:tags r:id="rId7"/>
            </p:custDataLst>
          </p:nvPr>
        </p:nvPicPr>
        <p:blipFill>
          <a:blip r:embed="rId24"/>
          <a:srcRect/>
          <a:stretch>
            <a:fillRect/>
          </a:stretch>
        </p:blipFill>
        <p:spPr bwMode="auto">
          <a:xfrm>
            <a:off x="6953250" y="1201738"/>
            <a:ext cx="714375" cy="728662"/>
          </a:xfrm>
          <a:prstGeom prst="rect">
            <a:avLst/>
          </a:prstGeom>
          <a:noFill/>
          <a:ln w="25400">
            <a:noFill/>
            <a:miter lim="800000"/>
            <a:headEnd/>
            <a:tailEnd/>
          </a:ln>
        </p:spPr>
      </p:pic>
      <p:pic>
        <p:nvPicPr>
          <p:cNvPr id="41993" name="Picture 15"/>
          <p:cNvPicPr>
            <a:picLocks noChangeAspect="1" noChangeArrowheads="1"/>
          </p:cNvPicPr>
          <p:nvPr>
            <p:custDataLst>
              <p:tags r:id="rId8"/>
            </p:custDataLst>
          </p:nvPr>
        </p:nvPicPr>
        <p:blipFill>
          <a:blip r:embed="rId25"/>
          <a:srcRect/>
          <a:stretch>
            <a:fillRect/>
          </a:stretch>
        </p:blipFill>
        <p:spPr bwMode="auto">
          <a:xfrm>
            <a:off x="1460500" y="1279525"/>
            <a:ext cx="693738" cy="728663"/>
          </a:xfrm>
          <a:prstGeom prst="rect">
            <a:avLst/>
          </a:prstGeom>
          <a:noFill/>
          <a:ln w="25400">
            <a:noFill/>
            <a:miter lim="800000"/>
            <a:headEnd/>
            <a:tailEnd/>
          </a:ln>
        </p:spPr>
      </p:pic>
      <p:pic>
        <p:nvPicPr>
          <p:cNvPr id="41994" name="Picture 16"/>
          <p:cNvPicPr>
            <a:picLocks noChangeAspect="1" noChangeArrowheads="1"/>
          </p:cNvPicPr>
          <p:nvPr>
            <p:custDataLst>
              <p:tags r:id="rId9"/>
            </p:custDataLst>
          </p:nvPr>
        </p:nvPicPr>
        <p:blipFill>
          <a:blip r:embed="rId25"/>
          <a:srcRect/>
          <a:stretch>
            <a:fillRect/>
          </a:stretch>
        </p:blipFill>
        <p:spPr bwMode="auto">
          <a:xfrm>
            <a:off x="6146800" y="1163638"/>
            <a:ext cx="693738" cy="728662"/>
          </a:xfrm>
          <a:prstGeom prst="rect">
            <a:avLst/>
          </a:prstGeom>
          <a:noFill/>
          <a:ln w="25400">
            <a:noFill/>
            <a:miter lim="800000"/>
            <a:headEnd/>
            <a:tailEnd/>
          </a:ln>
        </p:spPr>
      </p:pic>
      <p:pic>
        <p:nvPicPr>
          <p:cNvPr id="41995" name="Picture 17"/>
          <p:cNvPicPr>
            <a:picLocks noChangeAspect="1" noChangeArrowheads="1"/>
          </p:cNvPicPr>
          <p:nvPr>
            <p:custDataLst>
              <p:tags r:id="rId10"/>
            </p:custDataLst>
          </p:nvPr>
        </p:nvPicPr>
        <p:blipFill>
          <a:blip r:embed="rId25"/>
          <a:srcRect/>
          <a:stretch>
            <a:fillRect/>
          </a:stretch>
        </p:blipFill>
        <p:spPr bwMode="auto">
          <a:xfrm>
            <a:off x="3803650" y="1201738"/>
            <a:ext cx="693738" cy="728662"/>
          </a:xfrm>
          <a:prstGeom prst="rect">
            <a:avLst/>
          </a:prstGeom>
          <a:noFill/>
          <a:ln w="25400">
            <a:noFill/>
            <a:miter lim="800000"/>
            <a:headEnd/>
            <a:tailEnd/>
          </a:ln>
        </p:spPr>
      </p:pic>
      <p:pic>
        <p:nvPicPr>
          <p:cNvPr id="41996" name="Picture 18"/>
          <p:cNvPicPr>
            <a:picLocks noChangeAspect="1" noChangeArrowheads="1"/>
          </p:cNvPicPr>
          <p:nvPr>
            <p:custDataLst>
              <p:tags r:id="rId11"/>
            </p:custDataLst>
          </p:nvPr>
        </p:nvPicPr>
        <p:blipFill>
          <a:blip r:embed="rId25"/>
          <a:srcRect/>
          <a:stretch>
            <a:fillRect/>
          </a:stretch>
        </p:blipFill>
        <p:spPr bwMode="auto">
          <a:xfrm>
            <a:off x="5416550" y="1201738"/>
            <a:ext cx="693738" cy="728662"/>
          </a:xfrm>
          <a:prstGeom prst="rect">
            <a:avLst/>
          </a:prstGeom>
          <a:noFill/>
          <a:ln w="25400">
            <a:noFill/>
            <a:miter lim="800000"/>
            <a:headEnd/>
            <a:tailEnd/>
          </a:ln>
        </p:spPr>
      </p:pic>
      <p:sp>
        <p:nvSpPr>
          <p:cNvPr id="41997" name="Text Box 19"/>
          <p:cNvSpPr txBox="1">
            <a:spLocks noChangeArrowheads="1"/>
          </p:cNvSpPr>
          <p:nvPr>
            <p:custDataLst>
              <p:tags r:id="rId12"/>
            </p:custDataLst>
          </p:nvPr>
        </p:nvSpPr>
        <p:spPr bwMode="auto">
          <a:xfrm>
            <a:off x="808038" y="1316038"/>
            <a:ext cx="441325" cy="519112"/>
          </a:xfrm>
          <a:prstGeom prst="rect">
            <a:avLst/>
          </a:prstGeom>
          <a:noFill/>
          <a:ln w="25400">
            <a:noFill/>
            <a:miter lim="800000"/>
            <a:headEnd/>
            <a:tailEnd/>
          </a:ln>
        </p:spPr>
        <p:txBody>
          <a:bodyPr wrap="none">
            <a:prstTxWarp prst="textNoShape">
              <a:avLst/>
            </a:prstTxWarp>
            <a:spAutoFit/>
          </a:bodyPr>
          <a:lstStyle/>
          <a:p>
            <a:r>
              <a:rPr lang="en-US" sz="2800">
                <a:solidFill>
                  <a:srgbClr val="FF7C80"/>
                </a:solidFill>
              </a:rPr>
              <a:t>H</a:t>
            </a:r>
          </a:p>
        </p:txBody>
      </p:sp>
      <p:sp>
        <p:nvSpPr>
          <p:cNvPr id="41998" name="Text Box 20"/>
          <p:cNvSpPr txBox="1">
            <a:spLocks noChangeArrowheads="1"/>
          </p:cNvSpPr>
          <p:nvPr>
            <p:custDataLst>
              <p:tags r:id="rId13"/>
            </p:custDataLst>
          </p:nvPr>
        </p:nvSpPr>
        <p:spPr bwMode="auto">
          <a:xfrm>
            <a:off x="1576388" y="1316038"/>
            <a:ext cx="441325" cy="519112"/>
          </a:xfrm>
          <a:prstGeom prst="rect">
            <a:avLst/>
          </a:prstGeom>
          <a:noFill/>
          <a:ln w="25400">
            <a:noFill/>
            <a:miter lim="800000"/>
            <a:headEnd/>
            <a:tailEnd/>
          </a:ln>
        </p:spPr>
        <p:txBody>
          <a:bodyPr wrap="none">
            <a:prstTxWarp prst="textNoShape">
              <a:avLst/>
            </a:prstTxWarp>
            <a:spAutoFit/>
          </a:bodyPr>
          <a:lstStyle/>
          <a:p>
            <a:r>
              <a:rPr lang="en-US" sz="2800">
                <a:solidFill>
                  <a:srgbClr val="FF7C80"/>
                </a:solidFill>
              </a:rPr>
              <a:t>H</a:t>
            </a:r>
          </a:p>
        </p:txBody>
      </p:sp>
      <p:sp>
        <p:nvSpPr>
          <p:cNvPr id="41999" name="Text Box 21"/>
          <p:cNvSpPr txBox="1">
            <a:spLocks noChangeArrowheads="1"/>
          </p:cNvSpPr>
          <p:nvPr>
            <p:custDataLst>
              <p:tags r:id="rId14"/>
            </p:custDataLst>
          </p:nvPr>
        </p:nvSpPr>
        <p:spPr bwMode="auto">
          <a:xfrm>
            <a:off x="3919538" y="1277938"/>
            <a:ext cx="441325" cy="519112"/>
          </a:xfrm>
          <a:prstGeom prst="rect">
            <a:avLst/>
          </a:prstGeom>
          <a:noFill/>
          <a:ln w="25400">
            <a:noFill/>
            <a:miter lim="800000"/>
            <a:headEnd/>
            <a:tailEnd/>
          </a:ln>
        </p:spPr>
        <p:txBody>
          <a:bodyPr wrap="none">
            <a:prstTxWarp prst="textNoShape">
              <a:avLst/>
            </a:prstTxWarp>
            <a:spAutoFit/>
          </a:bodyPr>
          <a:lstStyle/>
          <a:p>
            <a:r>
              <a:rPr lang="en-US" sz="2800">
                <a:solidFill>
                  <a:srgbClr val="FF7C80"/>
                </a:solidFill>
              </a:rPr>
              <a:t>H</a:t>
            </a:r>
          </a:p>
        </p:txBody>
      </p:sp>
      <p:sp>
        <p:nvSpPr>
          <p:cNvPr id="42000" name="Text Box 22"/>
          <p:cNvSpPr txBox="1">
            <a:spLocks noChangeArrowheads="1"/>
          </p:cNvSpPr>
          <p:nvPr>
            <p:custDataLst>
              <p:tags r:id="rId15"/>
            </p:custDataLst>
          </p:nvPr>
        </p:nvSpPr>
        <p:spPr bwMode="auto">
          <a:xfrm>
            <a:off x="5532438" y="1277938"/>
            <a:ext cx="441325" cy="519112"/>
          </a:xfrm>
          <a:prstGeom prst="rect">
            <a:avLst/>
          </a:prstGeom>
          <a:noFill/>
          <a:ln w="25400">
            <a:noFill/>
            <a:miter lim="800000"/>
            <a:headEnd/>
            <a:tailEnd/>
          </a:ln>
        </p:spPr>
        <p:txBody>
          <a:bodyPr wrap="none">
            <a:prstTxWarp prst="textNoShape">
              <a:avLst/>
            </a:prstTxWarp>
            <a:spAutoFit/>
          </a:bodyPr>
          <a:lstStyle/>
          <a:p>
            <a:r>
              <a:rPr lang="en-US" sz="2800">
                <a:solidFill>
                  <a:srgbClr val="FF7C80"/>
                </a:solidFill>
              </a:rPr>
              <a:t>H</a:t>
            </a:r>
          </a:p>
        </p:txBody>
      </p:sp>
      <p:sp>
        <p:nvSpPr>
          <p:cNvPr id="42001" name="Text Box 23"/>
          <p:cNvSpPr txBox="1">
            <a:spLocks noChangeArrowheads="1"/>
          </p:cNvSpPr>
          <p:nvPr>
            <p:custDataLst>
              <p:tags r:id="rId16"/>
            </p:custDataLst>
          </p:nvPr>
        </p:nvSpPr>
        <p:spPr bwMode="auto">
          <a:xfrm>
            <a:off x="6261100" y="1239838"/>
            <a:ext cx="441325" cy="519112"/>
          </a:xfrm>
          <a:prstGeom prst="rect">
            <a:avLst/>
          </a:prstGeom>
          <a:noFill/>
          <a:ln w="25400">
            <a:noFill/>
            <a:miter lim="800000"/>
            <a:headEnd/>
            <a:tailEnd/>
          </a:ln>
        </p:spPr>
        <p:txBody>
          <a:bodyPr wrap="none">
            <a:prstTxWarp prst="textNoShape">
              <a:avLst/>
            </a:prstTxWarp>
            <a:spAutoFit/>
          </a:bodyPr>
          <a:lstStyle/>
          <a:p>
            <a:r>
              <a:rPr lang="en-US" sz="2800">
                <a:solidFill>
                  <a:srgbClr val="FF7C80"/>
                </a:solidFill>
              </a:rPr>
              <a:t>H</a:t>
            </a:r>
          </a:p>
        </p:txBody>
      </p:sp>
      <p:sp>
        <p:nvSpPr>
          <p:cNvPr id="42002" name="Text Box 24"/>
          <p:cNvSpPr txBox="1">
            <a:spLocks noChangeArrowheads="1"/>
          </p:cNvSpPr>
          <p:nvPr>
            <p:custDataLst>
              <p:tags r:id="rId17"/>
            </p:custDataLst>
          </p:nvPr>
        </p:nvSpPr>
        <p:spPr bwMode="auto">
          <a:xfrm>
            <a:off x="2401888" y="1355725"/>
            <a:ext cx="401637" cy="519113"/>
          </a:xfrm>
          <a:prstGeom prst="rect">
            <a:avLst/>
          </a:prstGeom>
          <a:noFill/>
          <a:ln w="25400">
            <a:noFill/>
            <a:miter lim="800000"/>
            <a:headEnd/>
            <a:tailEnd/>
          </a:ln>
        </p:spPr>
        <p:txBody>
          <a:bodyPr wrap="none">
            <a:prstTxWarp prst="textNoShape">
              <a:avLst/>
            </a:prstTxWarp>
            <a:spAutoFit/>
          </a:bodyPr>
          <a:lstStyle/>
          <a:p>
            <a:r>
              <a:rPr lang="en-US" sz="2800">
                <a:solidFill>
                  <a:srgbClr val="FFFF00"/>
                </a:solidFill>
              </a:rPr>
              <a:t>T</a:t>
            </a:r>
          </a:p>
        </p:txBody>
      </p:sp>
      <p:sp>
        <p:nvSpPr>
          <p:cNvPr id="42003" name="Text Box 25"/>
          <p:cNvSpPr txBox="1">
            <a:spLocks noChangeArrowheads="1"/>
          </p:cNvSpPr>
          <p:nvPr>
            <p:custDataLst>
              <p:tags r:id="rId18"/>
            </p:custDataLst>
          </p:nvPr>
        </p:nvSpPr>
        <p:spPr bwMode="auto">
          <a:xfrm>
            <a:off x="3189288" y="1316038"/>
            <a:ext cx="401637" cy="519112"/>
          </a:xfrm>
          <a:prstGeom prst="rect">
            <a:avLst/>
          </a:prstGeom>
          <a:noFill/>
          <a:ln w="25400">
            <a:noFill/>
            <a:miter lim="800000"/>
            <a:headEnd/>
            <a:tailEnd/>
          </a:ln>
        </p:spPr>
        <p:txBody>
          <a:bodyPr wrap="none">
            <a:prstTxWarp prst="textNoShape">
              <a:avLst/>
            </a:prstTxWarp>
            <a:spAutoFit/>
          </a:bodyPr>
          <a:lstStyle/>
          <a:p>
            <a:r>
              <a:rPr lang="en-US" sz="2800">
                <a:solidFill>
                  <a:srgbClr val="FFFF00"/>
                </a:solidFill>
              </a:rPr>
              <a:t>T</a:t>
            </a:r>
          </a:p>
        </p:txBody>
      </p:sp>
      <p:sp>
        <p:nvSpPr>
          <p:cNvPr id="42004" name="Text Box 26"/>
          <p:cNvSpPr txBox="1">
            <a:spLocks noChangeArrowheads="1"/>
          </p:cNvSpPr>
          <p:nvPr>
            <p:custDataLst>
              <p:tags r:id="rId19"/>
            </p:custDataLst>
          </p:nvPr>
        </p:nvSpPr>
        <p:spPr bwMode="auto">
          <a:xfrm>
            <a:off x="4725988" y="1277938"/>
            <a:ext cx="401637" cy="519112"/>
          </a:xfrm>
          <a:prstGeom prst="rect">
            <a:avLst/>
          </a:prstGeom>
          <a:noFill/>
          <a:ln w="25400">
            <a:noFill/>
            <a:miter lim="800000"/>
            <a:headEnd/>
            <a:tailEnd/>
          </a:ln>
        </p:spPr>
        <p:txBody>
          <a:bodyPr wrap="none">
            <a:prstTxWarp prst="textNoShape">
              <a:avLst/>
            </a:prstTxWarp>
            <a:spAutoFit/>
          </a:bodyPr>
          <a:lstStyle/>
          <a:p>
            <a:r>
              <a:rPr lang="en-US" sz="2800">
                <a:solidFill>
                  <a:srgbClr val="FFFF00"/>
                </a:solidFill>
              </a:rPr>
              <a:t>T</a:t>
            </a:r>
          </a:p>
        </p:txBody>
      </p:sp>
      <p:sp>
        <p:nvSpPr>
          <p:cNvPr id="42005" name="Text Box 27"/>
          <p:cNvSpPr txBox="1">
            <a:spLocks noChangeArrowheads="1"/>
          </p:cNvSpPr>
          <p:nvPr>
            <p:custDataLst>
              <p:tags r:id="rId20"/>
            </p:custDataLst>
          </p:nvPr>
        </p:nvSpPr>
        <p:spPr bwMode="auto">
          <a:xfrm>
            <a:off x="7107238" y="1277938"/>
            <a:ext cx="401637" cy="519112"/>
          </a:xfrm>
          <a:prstGeom prst="rect">
            <a:avLst/>
          </a:prstGeom>
          <a:noFill/>
          <a:ln w="25400">
            <a:noFill/>
            <a:miter lim="800000"/>
            <a:headEnd/>
            <a:tailEnd/>
          </a:ln>
        </p:spPr>
        <p:txBody>
          <a:bodyPr wrap="none">
            <a:prstTxWarp prst="textNoShape">
              <a:avLst/>
            </a:prstTxWarp>
            <a:spAutoFit/>
          </a:bodyPr>
          <a:lstStyle/>
          <a:p>
            <a:r>
              <a:rPr lang="en-US" sz="2800">
                <a:solidFill>
                  <a:srgbClr val="FFFF00"/>
                </a:solidFill>
              </a:rPr>
              <a:t>T</a:t>
            </a:r>
          </a:p>
        </p:txBody>
      </p:sp>
      <p:sp>
        <p:nvSpPr>
          <p:cNvPr id="42006" name="Text Box 28"/>
          <p:cNvSpPr txBox="1">
            <a:spLocks noChangeArrowheads="1"/>
          </p:cNvSpPr>
          <p:nvPr>
            <p:custDataLst>
              <p:tags r:id="rId21"/>
            </p:custDataLst>
          </p:nvPr>
        </p:nvSpPr>
        <p:spPr bwMode="auto">
          <a:xfrm>
            <a:off x="7913688" y="1239838"/>
            <a:ext cx="401637" cy="519112"/>
          </a:xfrm>
          <a:prstGeom prst="rect">
            <a:avLst/>
          </a:prstGeom>
          <a:noFill/>
          <a:ln w="25400">
            <a:noFill/>
            <a:miter lim="800000"/>
            <a:headEnd/>
            <a:tailEnd/>
          </a:ln>
        </p:spPr>
        <p:txBody>
          <a:bodyPr wrap="none">
            <a:prstTxWarp prst="textNoShape">
              <a:avLst/>
            </a:prstTxWarp>
            <a:spAutoFit/>
          </a:bodyPr>
          <a:lstStyle/>
          <a:p>
            <a:r>
              <a:rPr lang="en-US" sz="2800">
                <a:solidFill>
                  <a:srgbClr val="FFFF00"/>
                </a:solidFill>
              </a:rPr>
              <a:t>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2"/>
          <p:cNvSpPr>
            <a:spLocks noGrp="1" noChangeArrowheads="1"/>
          </p:cNvSpPr>
          <p:nvPr>
            <p:ph type="title"/>
            <p:custDataLst>
              <p:tags r:id="rId1"/>
            </p:custDataLst>
          </p:nvPr>
        </p:nvSpPr>
        <p:spPr/>
        <p:txBody>
          <a:bodyPr/>
          <a:lstStyle/>
          <a:p>
            <a:pPr eaLnBrk="1" hangingPunct="1"/>
            <a:r>
              <a:rPr lang="en-US" sz="3200" dirty="0" smtClean="0"/>
              <a:t>Estimating probabilities</a:t>
            </a:r>
            <a:endParaRPr lang="en-US" sz="3200" dirty="0"/>
          </a:p>
        </p:txBody>
      </p:sp>
      <p:pic>
        <p:nvPicPr>
          <p:cNvPr id="41987" name="Picture 7"/>
          <p:cNvPicPr>
            <a:picLocks noChangeAspect="1" noChangeArrowheads="1"/>
          </p:cNvPicPr>
          <p:nvPr>
            <p:custDataLst>
              <p:tags r:id="rId2"/>
            </p:custDataLst>
          </p:nvPr>
        </p:nvPicPr>
        <p:blipFill>
          <a:blip r:embed="rId27"/>
          <a:srcRect/>
          <a:stretch>
            <a:fillRect/>
          </a:stretch>
        </p:blipFill>
        <p:spPr bwMode="auto">
          <a:xfrm>
            <a:off x="7721600" y="1201738"/>
            <a:ext cx="714375" cy="728662"/>
          </a:xfrm>
          <a:prstGeom prst="rect">
            <a:avLst/>
          </a:prstGeom>
          <a:noFill/>
          <a:ln w="25400">
            <a:noFill/>
            <a:miter lim="800000"/>
            <a:headEnd/>
            <a:tailEnd/>
          </a:ln>
        </p:spPr>
      </p:pic>
      <p:pic>
        <p:nvPicPr>
          <p:cNvPr id="41988" name="Picture 8"/>
          <p:cNvPicPr>
            <a:picLocks noChangeAspect="1" noChangeArrowheads="1"/>
          </p:cNvPicPr>
          <p:nvPr>
            <p:custDataLst>
              <p:tags r:id="rId3"/>
            </p:custDataLst>
          </p:nvPr>
        </p:nvPicPr>
        <p:blipFill>
          <a:blip r:embed="rId28"/>
          <a:srcRect/>
          <a:stretch>
            <a:fillRect/>
          </a:stretch>
        </p:blipFill>
        <p:spPr bwMode="auto">
          <a:xfrm>
            <a:off x="692150" y="1239838"/>
            <a:ext cx="693738" cy="728662"/>
          </a:xfrm>
          <a:prstGeom prst="rect">
            <a:avLst/>
          </a:prstGeom>
          <a:noFill/>
          <a:ln w="25400">
            <a:noFill/>
            <a:miter lim="800000"/>
            <a:headEnd/>
            <a:tailEnd/>
          </a:ln>
        </p:spPr>
      </p:pic>
      <p:pic>
        <p:nvPicPr>
          <p:cNvPr id="41989" name="Picture 10"/>
          <p:cNvPicPr>
            <a:picLocks noChangeAspect="1" noChangeArrowheads="1"/>
          </p:cNvPicPr>
          <p:nvPr>
            <p:custDataLst>
              <p:tags r:id="rId4"/>
            </p:custDataLst>
          </p:nvPr>
        </p:nvPicPr>
        <p:blipFill>
          <a:blip r:embed="rId27"/>
          <a:srcRect/>
          <a:stretch>
            <a:fillRect/>
          </a:stretch>
        </p:blipFill>
        <p:spPr bwMode="auto">
          <a:xfrm>
            <a:off x="4610100" y="1201738"/>
            <a:ext cx="714375" cy="728662"/>
          </a:xfrm>
          <a:prstGeom prst="rect">
            <a:avLst/>
          </a:prstGeom>
          <a:noFill/>
          <a:ln w="25400">
            <a:noFill/>
            <a:miter lim="800000"/>
            <a:headEnd/>
            <a:tailEnd/>
          </a:ln>
        </p:spPr>
      </p:pic>
      <p:pic>
        <p:nvPicPr>
          <p:cNvPr id="41990" name="Picture 11"/>
          <p:cNvPicPr>
            <a:picLocks noChangeAspect="1" noChangeArrowheads="1"/>
          </p:cNvPicPr>
          <p:nvPr>
            <p:custDataLst>
              <p:tags r:id="rId5"/>
            </p:custDataLst>
          </p:nvPr>
        </p:nvPicPr>
        <p:blipFill>
          <a:blip r:embed="rId27"/>
          <a:srcRect/>
          <a:stretch>
            <a:fillRect/>
          </a:stretch>
        </p:blipFill>
        <p:spPr bwMode="auto">
          <a:xfrm>
            <a:off x="3035300" y="1239838"/>
            <a:ext cx="714375" cy="728662"/>
          </a:xfrm>
          <a:prstGeom prst="rect">
            <a:avLst/>
          </a:prstGeom>
          <a:noFill/>
          <a:ln w="25400">
            <a:noFill/>
            <a:miter lim="800000"/>
            <a:headEnd/>
            <a:tailEnd/>
          </a:ln>
        </p:spPr>
      </p:pic>
      <p:pic>
        <p:nvPicPr>
          <p:cNvPr id="41991" name="Picture 12"/>
          <p:cNvPicPr>
            <a:picLocks noChangeAspect="1" noChangeArrowheads="1"/>
          </p:cNvPicPr>
          <p:nvPr>
            <p:custDataLst>
              <p:tags r:id="rId6"/>
            </p:custDataLst>
          </p:nvPr>
        </p:nvPicPr>
        <p:blipFill>
          <a:blip r:embed="rId27"/>
          <a:srcRect/>
          <a:stretch>
            <a:fillRect/>
          </a:stretch>
        </p:blipFill>
        <p:spPr bwMode="auto">
          <a:xfrm>
            <a:off x="2266950" y="1239838"/>
            <a:ext cx="714375" cy="728662"/>
          </a:xfrm>
          <a:prstGeom prst="rect">
            <a:avLst/>
          </a:prstGeom>
          <a:noFill/>
          <a:ln w="25400">
            <a:noFill/>
            <a:miter lim="800000"/>
            <a:headEnd/>
            <a:tailEnd/>
          </a:ln>
        </p:spPr>
      </p:pic>
      <p:pic>
        <p:nvPicPr>
          <p:cNvPr id="41992" name="Picture 13"/>
          <p:cNvPicPr>
            <a:picLocks noChangeAspect="1" noChangeArrowheads="1"/>
          </p:cNvPicPr>
          <p:nvPr>
            <p:custDataLst>
              <p:tags r:id="rId7"/>
            </p:custDataLst>
          </p:nvPr>
        </p:nvPicPr>
        <p:blipFill>
          <a:blip r:embed="rId27"/>
          <a:srcRect/>
          <a:stretch>
            <a:fillRect/>
          </a:stretch>
        </p:blipFill>
        <p:spPr bwMode="auto">
          <a:xfrm>
            <a:off x="6953250" y="1201738"/>
            <a:ext cx="714375" cy="728662"/>
          </a:xfrm>
          <a:prstGeom prst="rect">
            <a:avLst/>
          </a:prstGeom>
          <a:noFill/>
          <a:ln w="25400">
            <a:noFill/>
            <a:miter lim="800000"/>
            <a:headEnd/>
            <a:tailEnd/>
          </a:ln>
        </p:spPr>
      </p:pic>
      <p:pic>
        <p:nvPicPr>
          <p:cNvPr id="41993" name="Picture 15"/>
          <p:cNvPicPr>
            <a:picLocks noChangeAspect="1" noChangeArrowheads="1"/>
          </p:cNvPicPr>
          <p:nvPr>
            <p:custDataLst>
              <p:tags r:id="rId8"/>
            </p:custDataLst>
          </p:nvPr>
        </p:nvPicPr>
        <p:blipFill>
          <a:blip r:embed="rId28"/>
          <a:srcRect/>
          <a:stretch>
            <a:fillRect/>
          </a:stretch>
        </p:blipFill>
        <p:spPr bwMode="auto">
          <a:xfrm>
            <a:off x="1460500" y="1279525"/>
            <a:ext cx="693738" cy="728663"/>
          </a:xfrm>
          <a:prstGeom prst="rect">
            <a:avLst/>
          </a:prstGeom>
          <a:noFill/>
          <a:ln w="25400">
            <a:noFill/>
            <a:miter lim="800000"/>
            <a:headEnd/>
            <a:tailEnd/>
          </a:ln>
        </p:spPr>
      </p:pic>
      <p:pic>
        <p:nvPicPr>
          <p:cNvPr id="41994" name="Picture 16"/>
          <p:cNvPicPr>
            <a:picLocks noChangeAspect="1" noChangeArrowheads="1"/>
          </p:cNvPicPr>
          <p:nvPr>
            <p:custDataLst>
              <p:tags r:id="rId9"/>
            </p:custDataLst>
          </p:nvPr>
        </p:nvPicPr>
        <p:blipFill>
          <a:blip r:embed="rId28"/>
          <a:srcRect/>
          <a:stretch>
            <a:fillRect/>
          </a:stretch>
        </p:blipFill>
        <p:spPr bwMode="auto">
          <a:xfrm>
            <a:off x="6146800" y="1163638"/>
            <a:ext cx="693738" cy="728662"/>
          </a:xfrm>
          <a:prstGeom prst="rect">
            <a:avLst/>
          </a:prstGeom>
          <a:noFill/>
          <a:ln w="25400">
            <a:noFill/>
            <a:miter lim="800000"/>
            <a:headEnd/>
            <a:tailEnd/>
          </a:ln>
        </p:spPr>
      </p:pic>
      <p:pic>
        <p:nvPicPr>
          <p:cNvPr id="41995" name="Picture 17"/>
          <p:cNvPicPr>
            <a:picLocks noChangeAspect="1" noChangeArrowheads="1"/>
          </p:cNvPicPr>
          <p:nvPr>
            <p:custDataLst>
              <p:tags r:id="rId10"/>
            </p:custDataLst>
          </p:nvPr>
        </p:nvPicPr>
        <p:blipFill>
          <a:blip r:embed="rId28"/>
          <a:srcRect/>
          <a:stretch>
            <a:fillRect/>
          </a:stretch>
        </p:blipFill>
        <p:spPr bwMode="auto">
          <a:xfrm>
            <a:off x="3803650" y="1201738"/>
            <a:ext cx="693738" cy="728662"/>
          </a:xfrm>
          <a:prstGeom prst="rect">
            <a:avLst/>
          </a:prstGeom>
          <a:noFill/>
          <a:ln w="25400">
            <a:noFill/>
            <a:miter lim="800000"/>
            <a:headEnd/>
            <a:tailEnd/>
          </a:ln>
        </p:spPr>
      </p:pic>
      <p:pic>
        <p:nvPicPr>
          <p:cNvPr id="41996" name="Picture 18"/>
          <p:cNvPicPr>
            <a:picLocks noChangeAspect="1" noChangeArrowheads="1"/>
          </p:cNvPicPr>
          <p:nvPr>
            <p:custDataLst>
              <p:tags r:id="rId11"/>
            </p:custDataLst>
          </p:nvPr>
        </p:nvPicPr>
        <p:blipFill>
          <a:blip r:embed="rId28"/>
          <a:srcRect/>
          <a:stretch>
            <a:fillRect/>
          </a:stretch>
        </p:blipFill>
        <p:spPr bwMode="auto">
          <a:xfrm>
            <a:off x="5416550" y="1201738"/>
            <a:ext cx="693738" cy="728662"/>
          </a:xfrm>
          <a:prstGeom prst="rect">
            <a:avLst/>
          </a:prstGeom>
          <a:noFill/>
          <a:ln w="25400">
            <a:noFill/>
            <a:miter lim="800000"/>
            <a:headEnd/>
            <a:tailEnd/>
          </a:ln>
        </p:spPr>
      </p:pic>
      <p:sp>
        <p:nvSpPr>
          <p:cNvPr id="41997" name="Text Box 19"/>
          <p:cNvSpPr txBox="1">
            <a:spLocks noChangeArrowheads="1"/>
          </p:cNvSpPr>
          <p:nvPr>
            <p:custDataLst>
              <p:tags r:id="rId12"/>
            </p:custDataLst>
          </p:nvPr>
        </p:nvSpPr>
        <p:spPr bwMode="auto">
          <a:xfrm>
            <a:off x="808038" y="1316038"/>
            <a:ext cx="441325" cy="519112"/>
          </a:xfrm>
          <a:prstGeom prst="rect">
            <a:avLst/>
          </a:prstGeom>
          <a:noFill/>
          <a:ln w="25400">
            <a:noFill/>
            <a:miter lim="800000"/>
            <a:headEnd/>
            <a:tailEnd/>
          </a:ln>
        </p:spPr>
        <p:txBody>
          <a:bodyPr wrap="none">
            <a:prstTxWarp prst="textNoShape">
              <a:avLst/>
            </a:prstTxWarp>
            <a:spAutoFit/>
          </a:bodyPr>
          <a:lstStyle/>
          <a:p>
            <a:r>
              <a:rPr lang="en-US" sz="2800">
                <a:solidFill>
                  <a:srgbClr val="FF7C80"/>
                </a:solidFill>
              </a:rPr>
              <a:t>H</a:t>
            </a:r>
          </a:p>
        </p:txBody>
      </p:sp>
      <p:sp>
        <p:nvSpPr>
          <p:cNvPr id="41998" name="Text Box 20"/>
          <p:cNvSpPr txBox="1">
            <a:spLocks noChangeArrowheads="1"/>
          </p:cNvSpPr>
          <p:nvPr>
            <p:custDataLst>
              <p:tags r:id="rId13"/>
            </p:custDataLst>
          </p:nvPr>
        </p:nvSpPr>
        <p:spPr bwMode="auto">
          <a:xfrm>
            <a:off x="1576388" y="1316038"/>
            <a:ext cx="441325" cy="519112"/>
          </a:xfrm>
          <a:prstGeom prst="rect">
            <a:avLst/>
          </a:prstGeom>
          <a:noFill/>
          <a:ln w="25400">
            <a:noFill/>
            <a:miter lim="800000"/>
            <a:headEnd/>
            <a:tailEnd/>
          </a:ln>
        </p:spPr>
        <p:txBody>
          <a:bodyPr wrap="none">
            <a:prstTxWarp prst="textNoShape">
              <a:avLst/>
            </a:prstTxWarp>
            <a:spAutoFit/>
          </a:bodyPr>
          <a:lstStyle/>
          <a:p>
            <a:r>
              <a:rPr lang="en-US" sz="2800">
                <a:solidFill>
                  <a:srgbClr val="FF7C80"/>
                </a:solidFill>
              </a:rPr>
              <a:t>H</a:t>
            </a:r>
          </a:p>
        </p:txBody>
      </p:sp>
      <p:sp>
        <p:nvSpPr>
          <p:cNvPr id="41999" name="Text Box 21"/>
          <p:cNvSpPr txBox="1">
            <a:spLocks noChangeArrowheads="1"/>
          </p:cNvSpPr>
          <p:nvPr>
            <p:custDataLst>
              <p:tags r:id="rId14"/>
            </p:custDataLst>
          </p:nvPr>
        </p:nvSpPr>
        <p:spPr bwMode="auto">
          <a:xfrm>
            <a:off x="3919538" y="1277938"/>
            <a:ext cx="441325" cy="519112"/>
          </a:xfrm>
          <a:prstGeom prst="rect">
            <a:avLst/>
          </a:prstGeom>
          <a:noFill/>
          <a:ln w="25400">
            <a:noFill/>
            <a:miter lim="800000"/>
            <a:headEnd/>
            <a:tailEnd/>
          </a:ln>
        </p:spPr>
        <p:txBody>
          <a:bodyPr wrap="none">
            <a:prstTxWarp prst="textNoShape">
              <a:avLst/>
            </a:prstTxWarp>
            <a:spAutoFit/>
          </a:bodyPr>
          <a:lstStyle/>
          <a:p>
            <a:r>
              <a:rPr lang="en-US" sz="2800">
                <a:solidFill>
                  <a:srgbClr val="FF7C80"/>
                </a:solidFill>
              </a:rPr>
              <a:t>H</a:t>
            </a:r>
          </a:p>
        </p:txBody>
      </p:sp>
      <p:sp>
        <p:nvSpPr>
          <p:cNvPr id="42000" name="Text Box 22"/>
          <p:cNvSpPr txBox="1">
            <a:spLocks noChangeArrowheads="1"/>
          </p:cNvSpPr>
          <p:nvPr>
            <p:custDataLst>
              <p:tags r:id="rId15"/>
            </p:custDataLst>
          </p:nvPr>
        </p:nvSpPr>
        <p:spPr bwMode="auto">
          <a:xfrm>
            <a:off x="5532438" y="1277938"/>
            <a:ext cx="441325" cy="519112"/>
          </a:xfrm>
          <a:prstGeom prst="rect">
            <a:avLst/>
          </a:prstGeom>
          <a:noFill/>
          <a:ln w="25400">
            <a:noFill/>
            <a:miter lim="800000"/>
            <a:headEnd/>
            <a:tailEnd/>
          </a:ln>
        </p:spPr>
        <p:txBody>
          <a:bodyPr wrap="none">
            <a:prstTxWarp prst="textNoShape">
              <a:avLst/>
            </a:prstTxWarp>
            <a:spAutoFit/>
          </a:bodyPr>
          <a:lstStyle/>
          <a:p>
            <a:r>
              <a:rPr lang="en-US" sz="2800">
                <a:solidFill>
                  <a:srgbClr val="FF7C80"/>
                </a:solidFill>
              </a:rPr>
              <a:t>H</a:t>
            </a:r>
          </a:p>
        </p:txBody>
      </p:sp>
      <p:sp>
        <p:nvSpPr>
          <p:cNvPr id="42001" name="Text Box 23"/>
          <p:cNvSpPr txBox="1">
            <a:spLocks noChangeArrowheads="1"/>
          </p:cNvSpPr>
          <p:nvPr>
            <p:custDataLst>
              <p:tags r:id="rId16"/>
            </p:custDataLst>
          </p:nvPr>
        </p:nvSpPr>
        <p:spPr bwMode="auto">
          <a:xfrm>
            <a:off x="6261100" y="1239838"/>
            <a:ext cx="441325" cy="519112"/>
          </a:xfrm>
          <a:prstGeom prst="rect">
            <a:avLst/>
          </a:prstGeom>
          <a:noFill/>
          <a:ln w="25400">
            <a:noFill/>
            <a:miter lim="800000"/>
            <a:headEnd/>
            <a:tailEnd/>
          </a:ln>
        </p:spPr>
        <p:txBody>
          <a:bodyPr wrap="none">
            <a:prstTxWarp prst="textNoShape">
              <a:avLst/>
            </a:prstTxWarp>
            <a:spAutoFit/>
          </a:bodyPr>
          <a:lstStyle/>
          <a:p>
            <a:r>
              <a:rPr lang="en-US" sz="2800">
                <a:solidFill>
                  <a:srgbClr val="FF7C80"/>
                </a:solidFill>
              </a:rPr>
              <a:t>H</a:t>
            </a:r>
          </a:p>
        </p:txBody>
      </p:sp>
      <p:sp>
        <p:nvSpPr>
          <p:cNvPr id="42002" name="Text Box 24"/>
          <p:cNvSpPr txBox="1">
            <a:spLocks noChangeArrowheads="1"/>
          </p:cNvSpPr>
          <p:nvPr>
            <p:custDataLst>
              <p:tags r:id="rId17"/>
            </p:custDataLst>
          </p:nvPr>
        </p:nvSpPr>
        <p:spPr bwMode="auto">
          <a:xfrm>
            <a:off x="2401888" y="1355725"/>
            <a:ext cx="401637" cy="519113"/>
          </a:xfrm>
          <a:prstGeom prst="rect">
            <a:avLst/>
          </a:prstGeom>
          <a:noFill/>
          <a:ln w="25400">
            <a:noFill/>
            <a:miter lim="800000"/>
            <a:headEnd/>
            <a:tailEnd/>
          </a:ln>
        </p:spPr>
        <p:txBody>
          <a:bodyPr wrap="none">
            <a:prstTxWarp prst="textNoShape">
              <a:avLst/>
            </a:prstTxWarp>
            <a:spAutoFit/>
          </a:bodyPr>
          <a:lstStyle/>
          <a:p>
            <a:r>
              <a:rPr lang="en-US" sz="2800">
                <a:solidFill>
                  <a:srgbClr val="FFFF00"/>
                </a:solidFill>
              </a:rPr>
              <a:t>T</a:t>
            </a:r>
          </a:p>
        </p:txBody>
      </p:sp>
      <p:sp>
        <p:nvSpPr>
          <p:cNvPr id="42003" name="Text Box 25"/>
          <p:cNvSpPr txBox="1">
            <a:spLocks noChangeArrowheads="1"/>
          </p:cNvSpPr>
          <p:nvPr>
            <p:custDataLst>
              <p:tags r:id="rId18"/>
            </p:custDataLst>
          </p:nvPr>
        </p:nvSpPr>
        <p:spPr bwMode="auto">
          <a:xfrm>
            <a:off x="3189288" y="1316038"/>
            <a:ext cx="401637" cy="519112"/>
          </a:xfrm>
          <a:prstGeom prst="rect">
            <a:avLst/>
          </a:prstGeom>
          <a:noFill/>
          <a:ln w="25400">
            <a:noFill/>
            <a:miter lim="800000"/>
            <a:headEnd/>
            <a:tailEnd/>
          </a:ln>
        </p:spPr>
        <p:txBody>
          <a:bodyPr wrap="none">
            <a:prstTxWarp prst="textNoShape">
              <a:avLst/>
            </a:prstTxWarp>
            <a:spAutoFit/>
          </a:bodyPr>
          <a:lstStyle/>
          <a:p>
            <a:r>
              <a:rPr lang="en-US" sz="2800">
                <a:solidFill>
                  <a:srgbClr val="FFFF00"/>
                </a:solidFill>
              </a:rPr>
              <a:t>T</a:t>
            </a:r>
          </a:p>
        </p:txBody>
      </p:sp>
      <p:sp>
        <p:nvSpPr>
          <p:cNvPr id="42004" name="Text Box 26"/>
          <p:cNvSpPr txBox="1">
            <a:spLocks noChangeArrowheads="1"/>
          </p:cNvSpPr>
          <p:nvPr>
            <p:custDataLst>
              <p:tags r:id="rId19"/>
            </p:custDataLst>
          </p:nvPr>
        </p:nvSpPr>
        <p:spPr bwMode="auto">
          <a:xfrm>
            <a:off x="4725988" y="1277938"/>
            <a:ext cx="401637" cy="519112"/>
          </a:xfrm>
          <a:prstGeom prst="rect">
            <a:avLst/>
          </a:prstGeom>
          <a:noFill/>
          <a:ln w="25400">
            <a:noFill/>
            <a:miter lim="800000"/>
            <a:headEnd/>
            <a:tailEnd/>
          </a:ln>
        </p:spPr>
        <p:txBody>
          <a:bodyPr wrap="none">
            <a:prstTxWarp prst="textNoShape">
              <a:avLst/>
            </a:prstTxWarp>
            <a:spAutoFit/>
          </a:bodyPr>
          <a:lstStyle/>
          <a:p>
            <a:r>
              <a:rPr lang="en-US" sz="2800">
                <a:solidFill>
                  <a:srgbClr val="FFFF00"/>
                </a:solidFill>
              </a:rPr>
              <a:t>T</a:t>
            </a:r>
          </a:p>
        </p:txBody>
      </p:sp>
      <p:sp>
        <p:nvSpPr>
          <p:cNvPr id="42005" name="Text Box 27"/>
          <p:cNvSpPr txBox="1">
            <a:spLocks noChangeArrowheads="1"/>
          </p:cNvSpPr>
          <p:nvPr>
            <p:custDataLst>
              <p:tags r:id="rId20"/>
            </p:custDataLst>
          </p:nvPr>
        </p:nvSpPr>
        <p:spPr bwMode="auto">
          <a:xfrm>
            <a:off x="7107238" y="1277938"/>
            <a:ext cx="401637" cy="519112"/>
          </a:xfrm>
          <a:prstGeom prst="rect">
            <a:avLst/>
          </a:prstGeom>
          <a:noFill/>
          <a:ln w="25400">
            <a:noFill/>
            <a:miter lim="800000"/>
            <a:headEnd/>
            <a:tailEnd/>
          </a:ln>
        </p:spPr>
        <p:txBody>
          <a:bodyPr wrap="none">
            <a:prstTxWarp prst="textNoShape">
              <a:avLst/>
            </a:prstTxWarp>
            <a:spAutoFit/>
          </a:bodyPr>
          <a:lstStyle/>
          <a:p>
            <a:r>
              <a:rPr lang="en-US" sz="2800">
                <a:solidFill>
                  <a:srgbClr val="FFFF00"/>
                </a:solidFill>
              </a:rPr>
              <a:t>T</a:t>
            </a:r>
          </a:p>
        </p:txBody>
      </p:sp>
      <p:sp>
        <p:nvSpPr>
          <p:cNvPr id="42006" name="Text Box 28"/>
          <p:cNvSpPr txBox="1">
            <a:spLocks noChangeArrowheads="1"/>
          </p:cNvSpPr>
          <p:nvPr>
            <p:custDataLst>
              <p:tags r:id="rId21"/>
            </p:custDataLst>
          </p:nvPr>
        </p:nvSpPr>
        <p:spPr bwMode="auto">
          <a:xfrm>
            <a:off x="7913688" y="1239838"/>
            <a:ext cx="401637" cy="519112"/>
          </a:xfrm>
          <a:prstGeom prst="rect">
            <a:avLst/>
          </a:prstGeom>
          <a:noFill/>
          <a:ln w="25400">
            <a:noFill/>
            <a:miter lim="800000"/>
            <a:headEnd/>
            <a:tailEnd/>
          </a:ln>
        </p:spPr>
        <p:txBody>
          <a:bodyPr wrap="none">
            <a:prstTxWarp prst="textNoShape">
              <a:avLst/>
            </a:prstTxWarp>
            <a:spAutoFit/>
          </a:bodyPr>
          <a:lstStyle/>
          <a:p>
            <a:r>
              <a:rPr lang="en-US" sz="2800">
                <a:solidFill>
                  <a:srgbClr val="FFFF00"/>
                </a:solidFill>
              </a:rPr>
              <a:t>T</a:t>
            </a:r>
          </a:p>
        </p:txBody>
      </p:sp>
      <p:sp>
        <p:nvSpPr>
          <p:cNvPr id="42007" name="Text Box 29"/>
          <p:cNvSpPr txBox="1">
            <a:spLocks noChangeArrowheads="1"/>
          </p:cNvSpPr>
          <p:nvPr>
            <p:custDataLst>
              <p:tags r:id="rId22"/>
            </p:custDataLst>
          </p:nvPr>
        </p:nvSpPr>
        <p:spPr bwMode="auto">
          <a:xfrm>
            <a:off x="3457575" y="2276475"/>
            <a:ext cx="1976438" cy="915988"/>
          </a:xfrm>
          <a:prstGeom prst="rect">
            <a:avLst/>
          </a:prstGeom>
          <a:noFill/>
          <a:ln w="25400">
            <a:noFill/>
            <a:miter lim="800000"/>
            <a:headEnd/>
            <a:tailEnd/>
          </a:ln>
        </p:spPr>
        <p:txBody>
          <a:bodyPr wrap="none">
            <a:prstTxWarp prst="textNoShape">
              <a:avLst/>
            </a:prstTxWarp>
            <a:spAutoFit/>
          </a:bodyPr>
          <a:lstStyle/>
          <a:p>
            <a:pPr algn="l"/>
            <a:r>
              <a:rPr lang="en-US"/>
              <a:t>Total Flips: 10</a:t>
            </a:r>
          </a:p>
          <a:p>
            <a:pPr algn="l"/>
            <a:r>
              <a:rPr lang="en-US"/>
              <a:t>Number Heads: 5</a:t>
            </a:r>
          </a:p>
          <a:p>
            <a:pPr algn="l"/>
            <a:r>
              <a:rPr lang="en-US"/>
              <a:t>Number Tails: 5</a:t>
            </a:r>
          </a:p>
        </p:txBody>
      </p:sp>
      <p:sp>
        <p:nvSpPr>
          <p:cNvPr id="42008" name="Text Box 30"/>
          <p:cNvSpPr txBox="1">
            <a:spLocks noChangeArrowheads="1"/>
          </p:cNvSpPr>
          <p:nvPr>
            <p:custDataLst>
              <p:tags r:id="rId23"/>
            </p:custDataLst>
          </p:nvPr>
        </p:nvSpPr>
        <p:spPr bwMode="auto">
          <a:xfrm>
            <a:off x="1652588" y="3313113"/>
            <a:ext cx="6245225" cy="1465262"/>
          </a:xfrm>
          <a:prstGeom prst="rect">
            <a:avLst/>
          </a:prstGeom>
          <a:noFill/>
          <a:ln w="25400">
            <a:noFill/>
            <a:miter lim="800000"/>
            <a:headEnd/>
            <a:tailEnd/>
          </a:ln>
        </p:spPr>
        <p:txBody>
          <a:bodyPr wrap="none">
            <a:prstTxWarp prst="textNoShape">
              <a:avLst/>
            </a:prstTxWarp>
            <a:spAutoFit/>
          </a:bodyPr>
          <a:lstStyle/>
          <a:p>
            <a:pPr algn="l"/>
            <a:r>
              <a:rPr lang="en-US">
                <a:solidFill>
                  <a:srgbClr val="0000FF"/>
                </a:solidFill>
              </a:rPr>
              <a:t>Probability of Heads:</a:t>
            </a:r>
          </a:p>
          <a:p>
            <a:pPr algn="l"/>
            <a:r>
              <a:rPr lang="en-US"/>
              <a:t>Number Heads / Total Flips = 0.5</a:t>
            </a:r>
          </a:p>
          <a:p>
            <a:pPr algn="l"/>
            <a:endParaRPr lang="en-US"/>
          </a:p>
          <a:p>
            <a:pPr algn="l"/>
            <a:r>
              <a:rPr lang="en-US">
                <a:solidFill>
                  <a:srgbClr val="0000FF"/>
                </a:solidFill>
              </a:rPr>
              <a:t>Probability of Tails:</a:t>
            </a:r>
          </a:p>
          <a:p>
            <a:pPr algn="l"/>
            <a:r>
              <a:rPr lang="en-US"/>
              <a:t>Number Tails / Total Flips = 0.5 = 1.0 – Probability of Heads</a:t>
            </a:r>
          </a:p>
        </p:txBody>
      </p:sp>
      <p:sp>
        <p:nvSpPr>
          <p:cNvPr id="42009" name="Rectangle 31"/>
          <p:cNvSpPr>
            <a:spLocks noChangeArrowheads="1"/>
          </p:cNvSpPr>
          <p:nvPr>
            <p:custDataLst>
              <p:tags r:id="rId24"/>
            </p:custDataLst>
          </p:nvPr>
        </p:nvSpPr>
        <p:spPr bwMode="auto">
          <a:xfrm>
            <a:off x="1600200" y="5105400"/>
            <a:ext cx="5389562" cy="1200328"/>
          </a:xfrm>
          <a:prstGeom prst="rect">
            <a:avLst/>
          </a:prstGeom>
          <a:noFill/>
          <a:ln w="25400">
            <a:noFill/>
            <a:miter lim="800000"/>
            <a:headEnd/>
            <a:tailEnd/>
          </a:ln>
        </p:spPr>
        <p:txBody>
          <a:bodyPr wrap="square">
            <a:prstTxWarp prst="textNoShape">
              <a:avLst/>
            </a:prstTxWarp>
            <a:spAutoFit/>
          </a:bodyPr>
          <a:lstStyle/>
          <a:p>
            <a:pPr algn="l"/>
            <a:r>
              <a:rPr lang="en-US" sz="2400" dirty="0">
                <a:solidFill>
                  <a:srgbClr val="CC3300"/>
                </a:solidFill>
              </a:rPr>
              <a:t>The experiments, the sample space and the events must be defined clearly for probability to be meaningful</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ChangeArrowheads="1"/>
          </p:cNvSpPr>
          <p:nvPr>
            <p:ph type="title"/>
            <p:custDataLst>
              <p:tags r:id="rId1"/>
            </p:custDataLst>
          </p:nvPr>
        </p:nvSpPr>
        <p:spPr>
          <a:xfrm>
            <a:off x="423863" y="165100"/>
            <a:ext cx="4648200" cy="600075"/>
          </a:xfrm>
          <a:noFill/>
        </p:spPr>
        <p:txBody>
          <a:bodyPr wrap="none" lIns="63500" tIns="25400" rIns="63500" bIns="25400" anchor="t">
            <a:spAutoFit/>
          </a:bodyPr>
          <a:lstStyle/>
          <a:p>
            <a:pPr eaLnBrk="1" hangingPunct="1"/>
            <a:r>
              <a:rPr lang="en-US"/>
              <a:t>Theoretical Probability</a:t>
            </a:r>
          </a:p>
        </p:txBody>
      </p:sp>
      <p:sp>
        <p:nvSpPr>
          <p:cNvPr id="44035" name="Rectangle 3"/>
          <p:cNvSpPr>
            <a:spLocks noGrp="1" noChangeArrowheads="1"/>
          </p:cNvSpPr>
          <p:nvPr>
            <p:ph type="body" idx="1"/>
            <p:custDataLst>
              <p:tags r:id="rId2"/>
            </p:custDataLst>
          </p:nvPr>
        </p:nvSpPr>
        <p:spPr>
          <a:xfrm>
            <a:off x="304800" y="1371600"/>
            <a:ext cx="8763000" cy="4114800"/>
          </a:xfrm>
          <a:noFill/>
        </p:spPr>
        <p:txBody>
          <a:bodyPr lIns="90488" tIns="44450" rIns="90488" bIns="44450"/>
          <a:lstStyle/>
          <a:p>
            <a:pPr marL="285750" indent="-285750" eaLnBrk="1" hangingPunct="1">
              <a:lnSpc>
                <a:spcPct val="90000"/>
              </a:lnSpc>
              <a:tabLst>
                <a:tab pos="1143000" algn="l"/>
                <a:tab pos="1828800" algn="l"/>
                <a:tab pos="2514600" algn="l"/>
                <a:tab pos="3200400" algn="l"/>
                <a:tab pos="3886200" algn="l"/>
                <a:tab pos="4572000" algn="l"/>
              </a:tabLst>
            </a:pPr>
            <a:r>
              <a:rPr lang="en-US" sz="2800" b="1" dirty="0" smtClean="0"/>
              <a:t>Maximum entropy principle</a:t>
            </a:r>
            <a:endParaRPr lang="en-US" sz="2400" dirty="0" smtClean="0"/>
          </a:p>
          <a:p>
            <a:pPr marL="685800" lvl="1" eaLnBrk="1" hangingPunct="1">
              <a:lnSpc>
                <a:spcPct val="90000"/>
              </a:lnSpc>
              <a:tabLst>
                <a:tab pos="1143000" algn="l"/>
                <a:tab pos="1828800" algn="l"/>
                <a:tab pos="2514600" algn="l"/>
                <a:tab pos="3200400" algn="l"/>
                <a:tab pos="3886200" algn="l"/>
                <a:tab pos="4572000" algn="l"/>
              </a:tabLst>
            </a:pPr>
            <a:r>
              <a:rPr lang="en-US" sz="2400" dirty="0" smtClean="0"/>
              <a:t>When one has only partial information about the possible outcomes one should choose the probabilities so as to maximize the uncertainty about the missing information</a:t>
            </a:r>
          </a:p>
          <a:p>
            <a:pPr marL="685800" lvl="1" eaLnBrk="1" hangingPunct="1">
              <a:lnSpc>
                <a:spcPct val="90000"/>
              </a:lnSpc>
              <a:tabLst>
                <a:tab pos="1143000" algn="l"/>
                <a:tab pos="1828800" algn="l"/>
                <a:tab pos="2514600" algn="l"/>
                <a:tab pos="3200400" algn="l"/>
                <a:tab pos="3886200" algn="l"/>
                <a:tab pos="4572000" algn="l"/>
              </a:tabLst>
            </a:pPr>
            <a:r>
              <a:rPr lang="en-US" sz="2400" dirty="0" smtClean="0"/>
              <a:t>Alternatives </a:t>
            </a:r>
            <a:r>
              <a:rPr lang="en-US" sz="2400" dirty="0"/>
              <a:t>are always to be judged </a:t>
            </a:r>
            <a:r>
              <a:rPr lang="en-US" sz="2400" dirty="0" err="1"/>
              <a:t>equi</a:t>
            </a:r>
            <a:r>
              <a:rPr lang="en-US" sz="2400" dirty="0"/>
              <a:t>-probable if we have no reason to expect or prefer one over the </a:t>
            </a:r>
            <a:r>
              <a:rPr lang="en-US" sz="2400" dirty="0" smtClean="0"/>
              <a:t>other</a:t>
            </a:r>
          </a:p>
          <a:p>
            <a:pPr marL="285750" indent="-285750" eaLnBrk="1" hangingPunct="1">
              <a:lnSpc>
                <a:spcPct val="90000"/>
              </a:lnSpc>
              <a:tabLst>
                <a:tab pos="1143000" algn="l"/>
                <a:tab pos="1828800" algn="l"/>
                <a:tab pos="2514600" algn="l"/>
                <a:tab pos="3200400" algn="l"/>
                <a:tab pos="3886200" algn="l"/>
                <a:tab pos="4572000" algn="l"/>
              </a:tabLst>
            </a:pPr>
            <a:r>
              <a:rPr lang="en-US" sz="2800" b="1" dirty="0" smtClean="0"/>
              <a:t>Maximum likelihood estimation</a:t>
            </a:r>
          </a:p>
          <a:p>
            <a:pPr marL="685800" lvl="1" eaLnBrk="1" hangingPunct="1">
              <a:lnSpc>
                <a:spcPct val="90000"/>
              </a:lnSpc>
              <a:tabLst>
                <a:tab pos="1143000" algn="l"/>
                <a:tab pos="1828800" algn="l"/>
                <a:tab pos="2514600" algn="l"/>
                <a:tab pos="3200400" algn="l"/>
                <a:tab pos="3886200" algn="l"/>
                <a:tab pos="4572000" algn="l"/>
              </a:tabLst>
            </a:pPr>
            <a:r>
              <a:rPr lang="en-US" sz="2400" dirty="0" smtClean="0"/>
              <a:t>set the probabilities so that we maximize how likely our data is</a:t>
            </a:r>
          </a:p>
          <a:p>
            <a:pPr marL="285750" eaLnBrk="1" hangingPunct="1">
              <a:lnSpc>
                <a:spcPct val="90000"/>
              </a:lnSpc>
              <a:tabLst>
                <a:tab pos="1143000" algn="l"/>
                <a:tab pos="1828800" algn="l"/>
                <a:tab pos="2514600" algn="l"/>
                <a:tab pos="3200400" algn="l"/>
                <a:tab pos="3886200" algn="l"/>
                <a:tab pos="4572000" algn="l"/>
              </a:tabLst>
            </a:pPr>
            <a:r>
              <a:rPr lang="en-US" sz="2800" dirty="0" smtClean="0"/>
              <a:t>Turns out these approaches do the same thing!</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Grp="1" noChangeArrowheads="1"/>
          </p:cNvSpPr>
          <p:nvPr>
            <p:ph type="title"/>
            <p:custDataLst>
              <p:tags r:id="rId1"/>
            </p:custDataLst>
          </p:nvPr>
        </p:nvSpPr>
        <p:spPr>
          <a:noFill/>
        </p:spPr>
        <p:txBody>
          <a:bodyPr lIns="90488" tIns="44450" rIns="90488" bIns="44450"/>
          <a:lstStyle/>
          <a:p>
            <a:pPr eaLnBrk="1" hangingPunct="1"/>
            <a:r>
              <a:rPr lang="en-US"/>
              <a:t>Law of Large Numbers</a:t>
            </a:r>
          </a:p>
        </p:txBody>
      </p:sp>
      <p:sp>
        <p:nvSpPr>
          <p:cNvPr id="1211395" name="Rectangle 3"/>
          <p:cNvSpPr>
            <a:spLocks noGrp="1" noChangeArrowheads="1"/>
          </p:cNvSpPr>
          <p:nvPr>
            <p:ph type="body" idx="1"/>
            <p:custDataLst>
              <p:tags r:id="rId2"/>
            </p:custDataLst>
          </p:nvPr>
        </p:nvSpPr>
        <p:spPr>
          <a:xfrm>
            <a:off x="769938" y="1123950"/>
            <a:ext cx="7772400" cy="4114800"/>
          </a:xfrm>
          <a:noFill/>
        </p:spPr>
        <p:txBody>
          <a:bodyPr lIns="90488" tIns="44450" rIns="90488" bIns="44450"/>
          <a:lstStyle/>
          <a:p>
            <a:pPr eaLnBrk="1" hangingPunct="1"/>
            <a:r>
              <a:rPr lang="en-US" sz="2400" dirty="0"/>
              <a:t>As the number of experiments increases the relative frequency of an event more closely approximates the</a:t>
            </a:r>
            <a:r>
              <a:rPr lang="en-US" sz="2400" dirty="0" smtClean="0"/>
              <a:t> actual </a:t>
            </a:r>
            <a:r>
              <a:rPr lang="en-US" sz="2400" dirty="0"/>
              <a:t>probability of the event.</a:t>
            </a:r>
          </a:p>
          <a:p>
            <a:pPr lvl="1" eaLnBrk="1" hangingPunct="1"/>
            <a:r>
              <a:rPr lang="en-US" sz="2000" dirty="0">
                <a:ea typeface="ＭＳ Ｐゴシック" charset="-128"/>
              </a:rPr>
              <a:t>if the theoretical assumptions </a:t>
            </a:r>
            <a:r>
              <a:rPr lang="en-US" sz="2000" dirty="0" smtClean="0">
                <a:ea typeface="ＭＳ Ｐゴシック" charset="-128"/>
              </a:rPr>
              <a:t>hold</a:t>
            </a:r>
          </a:p>
          <a:p>
            <a:pPr eaLnBrk="1" hangingPunct="1"/>
            <a:r>
              <a:rPr lang="en-US" sz="2400" dirty="0"/>
              <a:t>Buffon’s Needle for Computing </a:t>
            </a:r>
            <a:r>
              <a:rPr lang="el-GR" sz="2800" dirty="0" smtClean="0">
                <a:latin typeface="Times New Roman" charset="0"/>
                <a:ea typeface="Times New Roman" charset="0"/>
                <a:cs typeface="Times New Roman" charset="0"/>
              </a:rPr>
              <a:t>π</a:t>
            </a:r>
            <a:endParaRPr lang="en-US" sz="2800" dirty="0" smtClean="0">
              <a:latin typeface="Times New Roman" charset="0"/>
              <a:ea typeface="Times New Roman" charset="0"/>
              <a:cs typeface="Times New Roman" charset="0"/>
            </a:endParaRPr>
          </a:p>
          <a:p>
            <a:pPr lvl="1" eaLnBrk="1" hangingPunct="1"/>
            <a:r>
              <a:rPr lang="en-US" sz="2000" dirty="0" smtClean="0"/>
              <a:t>http://</a:t>
            </a:r>
            <a:r>
              <a:rPr lang="en-US" sz="2000" dirty="0" err="1" smtClean="0"/>
              <a:t>mste.illinois.edu/reese/buffon/buffon.html</a:t>
            </a:r>
            <a:endParaRPr lang="en-US" sz="2000" dirty="0"/>
          </a:p>
        </p:txBody>
      </p:sp>
      <p:grpSp>
        <p:nvGrpSpPr>
          <p:cNvPr id="2" name="Group 15"/>
          <p:cNvGrpSpPr>
            <a:grpSpLocks/>
          </p:cNvGrpSpPr>
          <p:nvPr>
            <p:custDataLst>
              <p:tags r:id="rId3"/>
            </p:custDataLst>
          </p:nvPr>
        </p:nvGrpSpPr>
        <p:grpSpPr bwMode="auto">
          <a:xfrm>
            <a:off x="1308100" y="4430713"/>
            <a:ext cx="1190625" cy="2351087"/>
            <a:chOff x="824" y="2087"/>
            <a:chExt cx="459" cy="1001"/>
          </a:xfrm>
        </p:grpSpPr>
        <p:sp>
          <p:nvSpPr>
            <p:cNvPr id="46094" name="Line 5"/>
            <p:cNvSpPr>
              <a:spLocks noChangeShapeType="1"/>
            </p:cNvSpPr>
            <p:nvPr>
              <p:custDataLst>
                <p:tags r:id="rId13"/>
              </p:custDataLst>
            </p:nvPr>
          </p:nvSpPr>
          <p:spPr bwMode="auto">
            <a:xfrm>
              <a:off x="871" y="2087"/>
              <a:ext cx="0" cy="774"/>
            </a:xfrm>
            <a:prstGeom prst="line">
              <a:avLst/>
            </a:prstGeom>
            <a:noFill/>
            <a:ln w="25400">
              <a:solidFill>
                <a:schemeClr val="tx1"/>
              </a:solidFill>
              <a:round/>
              <a:headEnd/>
              <a:tailEnd/>
            </a:ln>
          </p:spPr>
          <p:txBody>
            <a:bodyPr wrap="none" anchor="ctr">
              <a:prstTxWarp prst="textNoShape">
                <a:avLst/>
              </a:prstTxWarp>
            </a:bodyPr>
            <a:lstStyle/>
            <a:p>
              <a:endParaRPr lang="en-US"/>
            </a:p>
          </p:txBody>
        </p:sp>
        <p:sp>
          <p:nvSpPr>
            <p:cNvPr id="46095" name="Line 6"/>
            <p:cNvSpPr>
              <a:spLocks noChangeShapeType="1"/>
            </p:cNvSpPr>
            <p:nvPr>
              <p:custDataLst>
                <p:tags r:id="rId14"/>
              </p:custDataLst>
            </p:nvPr>
          </p:nvSpPr>
          <p:spPr bwMode="auto">
            <a:xfrm>
              <a:off x="1283" y="2087"/>
              <a:ext cx="0" cy="774"/>
            </a:xfrm>
            <a:prstGeom prst="line">
              <a:avLst/>
            </a:prstGeom>
            <a:noFill/>
            <a:ln w="25400">
              <a:solidFill>
                <a:schemeClr val="tx1"/>
              </a:solidFill>
              <a:round/>
              <a:headEnd/>
              <a:tailEnd/>
            </a:ln>
          </p:spPr>
          <p:txBody>
            <a:bodyPr wrap="none" anchor="ctr">
              <a:prstTxWarp prst="textNoShape">
                <a:avLst/>
              </a:prstTxWarp>
            </a:bodyPr>
            <a:lstStyle/>
            <a:p>
              <a:endParaRPr lang="en-US"/>
            </a:p>
          </p:txBody>
        </p:sp>
        <p:pic>
          <p:nvPicPr>
            <p:cNvPr id="46096" name="Picture 7"/>
            <p:cNvPicPr>
              <a:picLocks noChangeAspect="1" noChangeArrowheads="1"/>
            </p:cNvPicPr>
            <p:nvPr>
              <p:custDataLst>
                <p:tags r:id="rId15"/>
              </p:custDataLst>
            </p:nvPr>
          </p:nvPicPr>
          <p:blipFill>
            <a:blip r:embed="rId24"/>
            <a:srcRect/>
            <a:stretch>
              <a:fillRect/>
            </a:stretch>
          </p:blipFill>
          <p:spPr bwMode="auto">
            <a:xfrm>
              <a:off x="896" y="2257"/>
              <a:ext cx="363" cy="210"/>
            </a:xfrm>
            <a:prstGeom prst="rect">
              <a:avLst/>
            </a:prstGeom>
            <a:noFill/>
            <a:ln w="25400">
              <a:noFill/>
              <a:miter lim="800000"/>
              <a:headEnd/>
              <a:tailEnd/>
            </a:ln>
          </p:spPr>
        </p:pic>
        <p:sp>
          <p:nvSpPr>
            <p:cNvPr id="46097" name="Text Box 8" hidden="1"/>
            <p:cNvSpPr txBox="1">
              <a:spLocks noChangeArrowheads="1"/>
            </p:cNvSpPr>
            <p:nvPr>
              <p:custDataLst>
                <p:tags r:id="rId16"/>
              </p:custDataLst>
            </p:nvPr>
          </p:nvSpPr>
          <p:spPr bwMode="auto">
            <a:xfrm>
              <a:off x="1003" y="2958"/>
              <a:ext cx="109" cy="130"/>
            </a:xfrm>
            <a:prstGeom prst="rect">
              <a:avLst/>
            </a:prstGeom>
            <a:noFill/>
            <a:ln w="25400">
              <a:noFill/>
              <a:miter lim="800000"/>
              <a:headEnd/>
              <a:tailEnd/>
            </a:ln>
          </p:spPr>
          <p:txBody>
            <a:bodyPr wrap="none">
              <a:prstTxWarp prst="textNoShape">
                <a:avLst/>
              </a:prstTxWarp>
              <a:spAutoFit/>
            </a:bodyPr>
            <a:lstStyle/>
            <a:p>
              <a:r>
                <a:rPr lang="en-US" sz="1400">
                  <a:solidFill>
                    <a:srgbClr val="FF0000"/>
                  </a:solidFill>
                </a:rPr>
                <a:t>1</a:t>
              </a:r>
            </a:p>
          </p:txBody>
        </p:sp>
        <p:sp>
          <p:nvSpPr>
            <p:cNvPr id="46098" name="Text Box 9" hidden="1"/>
            <p:cNvSpPr txBox="1">
              <a:spLocks noChangeArrowheads="1"/>
            </p:cNvSpPr>
            <p:nvPr>
              <p:custDataLst>
                <p:tags r:id="rId17"/>
              </p:custDataLst>
            </p:nvPr>
          </p:nvSpPr>
          <p:spPr bwMode="auto">
            <a:xfrm>
              <a:off x="954" y="2426"/>
              <a:ext cx="109" cy="130"/>
            </a:xfrm>
            <a:prstGeom prst="rect">
              <a:avLst/>
            </a:prstGeom>
            <a:noFill/>
            <a:ln w="25400">
              <a:noFill/>
              <a:miter lim="800000"/>
              <a:headEnd/>
              <a:tailEnd/>
            </a:ln>
          </p:spPr>
          <p:txBody>
            <a:bodyPr wrap="none">
              <a:prstTxWarp prst="textNoShape">
                <a:avLst/>
              </a:prstTxWarp>
              <a:spAutoFit/>
            </a:bodyPr>
            <a:lstStyle/>
            <a:p>
              <a:r>
                <a:rPr lang="en-US" sz="1400">
                  <a:solidFill>
                    <a:srgbClr val="FF0000"/>
                  </a:solidFill>
                </a:rPr>
                <a:t>1</a:t>
              </a:r>
            </a:p>
          </p:txBody>
        </p:sp>
        <p:sp>
          <p:nvSpPr>
            <p:cNvPr id="46099" name="AutoShape 10" hidden="1"/>
            <p:cNvSpPr>
              <a:spLocks/>
            </p:cNvSpPr>
            <p:nvPr>
              <p:custDataLst>
                <p:tags r:id="rId18"/>
              </p:custDataLst>
            </p:nvPr>
          </p:nvSpPr>
          <p:spPr bwMode="auto">
            <a:xfrm rot="-5400000">
              <a:off x="1030" y="2704"/>
              <a:ext cx="72" cy="435"/>
            </a:xfrm>
            <a:prstGeom prst="leftBrace">
              <a:avLst>
                <a:gd name="adj1" fmla="val 50347"/>
                <a:gd name="adj2" fmla="val 50000"/>
              </a:avLst>
            </a:prstGeom>
            <a:noFill/>
            <a:ln w="25400">
              <a:solidFill>
                <a:srgbClr val="FF0000"/>
              </a:solidFill>
              <a:round/>
              <a:headEnd/>
              <a:tailEnd/>
            </a:ln>
          </p:spPr>
          <p:txBody>
            <a:bodyPr wrap="none" anchor="ctr">
              <a:prstTxWarp prst="textNoShape">
                <a:avLst/>
              </a:prstTxWarp>
            </a:bodyPr>
            <a:lstStyle/>
            <a:p>
              <a:endParaRPr lang="en-US"/>
            </a:p>
          </p:txBody>
        </p:sp>
        <p:sp>
          <p:nvSpPr>
            <p:cNvPr id="46100" name="AutoShape 11" hidden="1"/>
            <p:cNvSpPr>
              <a:spLocks/>
            </p:cNvSpPr>
            <p:nvPr>
              <p:custDataLst>
                <p:tags r:id="rId19"/>
              </p:custDataLst>
            </p:nvPr>
          </p:nvSpPr>
          <p:spPr bwMode="auto">
            <a:xfrm rot="-3540672">
              <a:off x="1006" y="2196"/>
              <a:ext cx="72" cy="435"/>
            </a:xfrm>
            <a:prstGeom prst="leftBrace">
              <a:avLst>
                <a:gd name="adj1" fmla="val 50347"/>
                <a:gd name="adj2" fmla="val 50000"/>
              </a:avLst>
            </a:prstGeom>
            <a:noFill/>
            <a:ln w="25400">
              <a:solidFill>
                <a:srgbClr val="FF0000"/>
              </a:solidFill>
              <a:round/>
              <a:headEnd/>
              <a:tailEnd/>
            </a:ln>
          </p:spPr>
          <p:txBody>
            <a:bodyPr wrap="none" anchor="ctr">
              <a:prstTxWarp prst="textNoShape">
                <a:avLst/>
              </a:prstTxWarp>
            </a:bodyPr>
            <a:lstStyle/>
            <a:p>
              <a:endParaRPr lang="en-US"/>
            </a:p>
          </p:txBody>
        </p:sp>
        <p:sp>
          <p:nvSpPr>
            <p:cNvPr id="46101" name="Line 12"/>
            <p:cNvSpPr>
              <a:spLocks noChangeShapeType="1"/>
            </p:cNvSpPr>
            <p:nvPr>
              <p:custDataLst>
                <p:tags r:id="rId20"/>
              </p:custDataLst>
            </p:nvPr>
          </p:nvSpPr>
          <p:spPr bwMode="auto">
            <a:xfrm>
              <a:off x="920" y="2257"/>
              <a:ext cx="170" cy="0"/>
            </a:xfrm>
            <a:prstGeom prst="line">
              <a:avLst/>
            </a:prstGeom>
            <a:noFill/>
            <a:ln w="12700">
              <a:solidFill>
                <a:schemeClr val="tx1"/>
              </a:solidFill>
              <a:round/>
              <a:headEnd/>
              <a:tailEnd/>
            </a:ln>
          </p:spPr>
          <p:txBody>
            <a:bodyPr wrap="none" anchor="ctr">
              <a:prstTxWarp prst="textNoShape">
                <a:avLst/>
              </a:prstTxWarp>
            </a:bodyPr>
            <a:lstStyle/>
            <a:p>
              <a:endParaRPr lang="en-US"/>
            </a:p>
          </p:txBody>
        </p:sp>
        <p:sp>
          <p:nvSpPr>
            <p:cNvPr id="46102" name="Line 13"/>
            <p:cNvSpPr>
              <a:spLocks noChangeShapeType="1"/>
            </p:cNvSpPr>
            <p:nvPr>
              <p:custDataLst>
                <p:tags r:id="rId21"/>
              </p:custDataLst>
            </p:nvPr>
          </p:nvSpPr>
          <p:spPr bwMode="auto">
            <a:xfrm>
              <a:off x="1090" y="2257"/>
              <a:ext cx="0" cy="121"/>
            </a:xfrm>
            <a:prstGeom prst="line">
              <a:avLst/>
            </a:prstGeom>
            <a:noFill/>
            <a:ln w="12700">
              <a:solidFill>
                <a:schemeClr val="tx1"/>
              </a:solidFill>
              <a:round/>
              <a:headEnd/>
              <a:tailEnd/>
            </a:ln>
          </p:spPr>
          <p:txBody>
            <a:bodyPr wrap="none" anchor="ctr">
              <a:prstTxWarp prst="textNoShape">
                <a:avLst/>
              </a:prstTxWarp>
            </a:bodyPr>
            <a:lstStyle/>
            <a:p>
              <a:endParaRPr lang="en-US"/>
            </a:p>
          </p:txBody>
        </p:sp>
      </p:grpSp>
      <p:sp>
        <p:nvSpPr>
          <p:cNvPr id="46085" name="Text Box 14"/>
          <p:cNvSpPr txBox="1">
            <a:spLocks noChangeArrowheads="1"/>
          </p:cNvSpPr>
          <p:nvPr>
            <p:custDataLst>
              <p:tags r:id="rId4"/>
            </p:custDataLst>
          </p:nvPr>
        </p:nvSpPr>
        <p:spPr bwMode="auto">
          <a:xfrm>
            <a:off x="1614488" y="4584700"/>
            <a:ext cx="260350" cy="274638"/>
          </a:xfrm>
          <a:prstGeom prst="rect">
            <a:avLst/>
          </a:prstGeom>
          <a:noFill/>
          <a:ln w="25400">
            <a:noFill/>
            <a:miter lim="800000"/>
            <a:headEnd/>
            <a:tailEnd/>
          </a:ln>
        </p:spPr>
        <p:txBody>
          <a:bodyPr wrap="none">
            <a:prstTxWarp prst="textNoShape">
              <a:avLst/>
            </a:prstTxWarp>
            <a:spAutoFit/>
          </a:bodyPr>
          <a:lstStyle/>
          <a:p>
            <a:r>
              <a:rPr lang="en-US" sz="1200"/>
              <a:t>x</a:t>
            </a:r>
          </a:p>
        </p:txBody>
      </p:sp>
      <p:sp>
        <p:nvSpPr>
          <p:cNvPr id="46086" name="Text Box 17"/>
          <p:cNvSpPr txBox="1">
            <a:spLocks noChangeArrowheads="1"/>
          </p:cNvSpPr>
          <p:nvPr>
            <p:custDataLst>
              <p:tags r:id="rId5"/>
            </p:custDataLst>
          </p:nvPr>
        </p:nvSpPr>
        <p:spPr bwMode="auto">
          <a:xfrm>
            <a:off x="2728913" y="4854575"/>
            <a:ext cx="227012" cy="274638"/>
          </a:xfrm>
          <a:prstGeom prst="rect">
            <a:avLst/>
          </a:prstGeom>
          <a:noFill/>
          <a:ln w="25400">
            <a:noFill/>
            <a:miter lim="800000"/>
            <a:headEnd/>
            <a:tailEnd/>
          </a:ln>
        </p:spPr>
        <p:txBody>
          <a:bodyPr wrap="none">
            <a:prstTxWarp prst="textNoShape">
              <a:avLst/>
            </a:prstTxWarp>
            <a:spAutoFit/>
          </a:bodyPr>
          <a:lstStyle/>
          <a:p>
            <a:r>
              <a:rPr lang="en-US" sz="1200"/>
              <a:t>t</a:t>
            </a:r>
          </a:p>
        </p:txBody>
      </p:sp>
      <p:sp>
        <p:nvSpPr>
          <p:cNvPr id="46087" name="Freeform 18"/>
          <p:cNvSpPr>
            <a:spLocks/>
          </p:cNvSpPr>
          <p:nvPr>
            <p:custDataLst>
              <p:tags r:id="rId6"/>
            </p:custDataLst>
          </p:nvPr>
        </p:nvSpPr>
        <p:spPr bwMode="auto">
          <a:xfrm>
            <a:off x="1884363" y="4956175"/>
            <a:ext cx="114300" cy="90488"/>
          </a:xfrm>
          <a:custGeom>
            <a:avLst/>
            <a:gdLst>
              <a:gd name="T0" fmla="*/ 72 w 72"/>
              <a:gd name="T1" fmla="*/ 8 h 57"/>
              <a:gd name="T2" fmla="*/ 24 w 72"/>
              <a:gd name="T3" fmla="*/ 8 h 57"/>
              <a:gd name="T4" fmla="*/ 0 w 72"/>
              <a:gd name="T5" fmla="*/ 57 h 57"/>
              <a:gd name="T6" fmla="*/ 0 60000 65536"/>
              <a:gd name="T7" fmla="*/ 0 60000 65536"/>
              <a:gd name="T8" fmla="*/ 0 60000 65536"/>
              <a:gd name="T9" fmla="*/ 0 w 72"/>
              <a:gd name="T10" fmla="*/ 0 h 57"/>
              <a:gd name="T11" fmla="*/ 72 w 72"/>
              <a:gd name="T12" fmla="*/ 57 h 57"/>
            </a:gdLst>
            <a:ahLst/>
            <a:cxnLst>
              <a:cxn ang="T6">
                <a:pos x="T0" y="T1"/>
              </a:cxn>
              <a:cxn ang="T7">
                <a:pos x="T2" y="T3"/>
              </a:cxn>
              <a:cxn ang="T8">
                <a:pos x="T4" y="T5"/>
              </a:cxn>
            </a:cxnLst>
            <a:rect l="T9" t="T10" r="T11" b="T12"/>
            <a:pathLst>
              <a:path w="72" h="57">
                <a:moveTo>
                  <a:pt x="72" y="8"/>
                </a:moveTo>
                <a:cubicBezTo>
                  <a:pt x="54" y="4"/>
                  <a:pt x="36" y="0"/>
                  <a:pt x="24" y="8"/>
                </a:cubicBezTo>
                <a:cubicBezTo>
                  <a:pt x="12" y="16"/>
                  <a:pt x="6" y="36"/>
                  <a:pt x="0" y="57"/>
                </a:cubicBezTo>
              </a:path>
            </a:pathLst>
          </a:custGeom>
          <a:noFill/>
          <a:ln w="12700">
            <a:solidFill>
              <a:schemeClr val="tx1"/>
            </a:solidFill>
            <a:round/>
            <a:headEnd/>
            <a:tailEnd/>
          </a:ln>
        </p:spPr>
        <p:txBody>
          <a:bodyPr wrap="none" anchor="ctr">
            <a:prstTxWarp prst="textNoShape">
              <a:avLst/>
            </a:prstTxWarp>
          </a:bodyPr>
          <a:lstStyle/>
          <a:p>
            <a:endParaRPr lang="en-US"/>
          </a:p>
        </p:txBody>
      </p:sp>
      <p:sp>
        <p:nvSpPr>
          <p:cNvPr id="46088" name="Line 19"/>
          <p:cNvSpPr>
            <a:spLocks noChangeShapeType="1"/>
          </p:cNvSpPr>
          <p:nvPr>
            <p:custDataLst>
              <p:tags r:id="rId7"/>
            </p:custDataLst>
          </p:nvPr>
        </p:nvSpPr>
        <p:spPr bwMode="auto">
          <a:xfrm flipH="1">
            <a:off x="1922463" y="4968875"/>
            <a:ext cx="844550" cy="3810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46089" name="Text Box 20" hidden="1"/>
          <p:cNvSpPr txBox="1">
            <a:spLocks noChangeArrowheads="1"/>
          </p:cNvSpPr>
          <p:nvPr>
            <p:custDataLst>
              <p:tags r:id="rId8"/>
            </p:custDataLst>
          </p:nvPr>
        </p:nvSpPr>
        <p:spPr bwMode="auto">
          <a:xfrm>
            <a:off x="2921000" y="3160713"/>
            <a:ext cx="1901825" cy="1187450"/>
          </a:xfrm>
          <a:prstGeom prst="rect">
            <a:avLst/>
          </a:prstGeom>
          <a:noFill/>
          <a:ln w="25400">
            <a:noFill/>
            <a:miter lim="800000"/>
            <a:headEnd/>
            <a:tailEnd/>
          </a:ln>
        </p:spPr>
        <p:txBody>
          <a:bodyPr wrap="none">
            <a:prstTxWarp prst="textNoShape">
              <a:avLst/>
            </a:prstTxWarp>
            <a:spAutoFit/>
          </a:bodyPr>
          <a:lstStyle/>
          <a:p>
            <a:pPr algn="l"/>
            <a:r>
              <a:rPr lang="en-US" sz="2400">
                <a:solidFill>
                  <a:srgbClr val="33CC33"/>
                </a:solidFill>
              </a:rPr>
              <a:t>x = ½ * sin(t)</a:t>
            </a:r>
          </a:p>
          <a:p>
            <a:pPr algn="l"/>
            <a:endParaRPr lang="en-US" sz="2400">
              <a:solidFill>
                <a:srgbClr val="33CC33"/>
              </a:solidFill>
            </a:endParaRPr>
          </a:p>
          <a:p>
            <a:pPr algn="l"/>
            <a:endParaRPr lang="en-US" sz="2400">
              <a:solidFill>
                <a:srgbClr val="33CC33"/>
              </a:solidFill>
            </a:endParaRPr>
          </a:p>
        </p:txBody>
      </p:sp>
      <p:sp>
        <p:nvSpPr>
          <p:cNvPr id="46090" name="Text Box 21" hidden="1"/>
          <p:cNvSpPr txBox="1">
            <a:spLocks noChangeArrowheads="1"/>
          </p:cNvSpPr>
          <p:nvPr>
            <p:custDataLst>
              <p:tags r:id="rId9"/>
            </p:custDataLst>
          </p:nvPr>
        </p:nvSpPr>
        <p:spPr bwMode="auto">
          <a:xfrm>
            <a:off x="6415088" y="2430463"/>
            <a:ext cx="1847850" cy="366712"/>
          </a:xfrm>
          <a:prstGeom prst="rect">
            <a:avLst/>
          </a:prstGeom>
          <a:noFill/>
          <a:ln w="25400">
            <a:noFill/>
            <a:miter lim="800000"/>
            <a:headEnd/>
            <a:tailEnd/>
          </a:ln>
        </p:spPr>
        <p:txBody>
          <a:bodyPr wrap="none">
            <a:prstTxWarp prst="textNoShape">
              <a:avLst/>
            </a:prstTxWarp>
            <a:spAutoFit/>
          </a:bodyPr>
          <a:lstStyle/>
          <a:p>
            <a:r>
              <a:rPr lang="en-US"/>
              <a:t>draw graph here</a:t>
            </a:r>
          </a:p>
        </p:txBody>
      </p:sp>
      <p:sp>
        <p:nvSpPr>
          <p:cNvPr id="46091" name="Text Box 22" hidden="1"/>
          <p:cNvSpPr txBox="1">
            <a:spLocks noChangeArrowheads="1"/>
          </p:cNvSpPr>
          <p:nvPr>
            <p:custDataLst>
              <p:tags r:id="rId10"/>
            </p:custDataLst>
          </p:nvPr>
        </p:nvSpPr>
        <p:spPr bwMode="auto">
          <a:xfrm>
            <a:off x="6416675" y="2662238"/>
            <a:ext cx="2000250" cy="366712"/>
          </a:xfrm>
          <a:prstGeom prst="rect">
            <a:avLst/>
          </a:prstGeom>
          <a:noFill/>
          <a:ln w="25400">
            <a:noFill/>
            <a:miter lim="800000"/>
            <a:headEnd/>
            <a:tailEnd/>
          </a:ln>
        </p:spPr>
        <p:txBody>
          <a:bodyPr wrap="none">
            <a:prstTxWarp prst="textNoShape">
              <a:avLst/>
            </a:prstTxWarp>
            <a:spAutoFit/>
          </a:bodyPr>
          <a:lstStyle/>
          <a:p>
            <a:r>
              <a:rPr lang="en-US"/>
              <a:t>then draw integral</a:t>
            </a:r>
          </a:p>
        </p:txBody>
      </p:sp>
      <p:sp>
        <p:nvSpPr>
          <p:cNvPr id="46092" name="Text Box 23" hidden="1"/>
          <p:cNvSpPr txBox="1">
            <a:spLocks noChangeArrowheads="1"/>
          </p:cNvSpPr>
          <p:nvPr>
            <p:custDataLst>
              <p:tags r:id="rId11"/>
            </p:custDataLst>
          </p:nvPr>
        </p:nvSpPr>
        <p:spPr bwMode="auto">
          <a:xfrm>
            <a:off x="2897188" y="3889375"/>
            <a:ext cx="6002337" cy="2282825"/>
          </a:xfrm>
          <a:prstGeom prst="rect">
            <a:avLst/>
          </a:prstGeom>
          <a:noFill/>
          <a:ln w="25400">
            <a:noFill/>
            <a:miter lim="800000"/>
            <a:headEnd/>
            <a:tailEnd/>
          </a:ln>
        </p:spPr>
        <p:txBody>
          <a:bodyPr wrap="none">
            <a:prstTxWarp prst="textNoShape">
              <a:avLst/>
            </a:prstTxWarp>
            <a:spAutoFit/>
          </a:bodyPr>
          <a:lstStyle/>
          <a:p>
            <a:pPr algn="l"/>
            <a:r>
              <a:rPr lang="en-US" sz="2400">
                <a:solidFill>
                  <a:srgbClr val="33CC33"/>
                </a:solidFill>
              </a:rPr>
              <a:t>P(Crosses) = P(d&lt;x)</a:t>
            </a:r>
          </a:p>
          <a:p>
            <a:pPr algn="l"/>
            <a:r>
              <a:rPr lang="en-US" sz="2400">
                <a:solidFill>
                  <a:srgbClr val="33CC33"/>
                </a:solidFill>
              </a:rPr>
              <a:t>P(Crosses) = area under curve / total area</a:t>
            </a:r>
          </a:p>
          <a:p>
            <a:pPr algn="l"/>
            <a:r>
              <a:rPr lang="en-US" sz="2400">
                <a:solidFill>
                  <a:srgbClr val="33CC33"/>
                </a:solidFill>
              </a:rPr>
              <a:t>= 2/pi</a:t>
            </a:r>
          </a:p>
          <a:p>
            <a:pPr algn="l"/>
            <a:r>
              <a:rPr lang="en-US" sz="2400">
                <a:solidFill>
                  <a:srgbClr val="33CC33"/>
                </a:solidFill>
              </a:rPr>
              <a:t>P(Crosses) = cross outcomes / total throws</a:t>
            </a:r>
          </a:p>
          <a:p>
            <a:pPr algn="l"/>
            <a:endParaRPr lang="en-US" sz="2400">
              <a:solidFill>
                <a:srgbClr val="33CC33"/>
              </a:solidFill>
            </a:endParaRPr>
          </a:p>
          <a:p>
            <a:pPr algn="l"/>
            <a:endParaRPr lang="en-US" sz="2400">
              <a:solidFill>
                <a:srgbClr val="33CC33"/>
              </a:solidFill>
            </a:endParaRPr>
          </a:p>
        </p:txBody>
      </p:sp>
      <p:sp>
        <p:nvSpPr>
          <p:cNvPr id="46093" name="Text Box 24" hidden="1"/>
          <p:cNvSpPr txBox="1">
            <a:spLocks noChangeArrowheads="1"/>
          </p:cNvSpPr>
          <p:nvPr>
            <p:custDataLst>
              <p:tags r:id="rId12"/>
            </p:custDataLst>
          </p:nvPr>
        </p:nvSpPr>
        <p:spPr bwMode="auto">
          <a:xfrm>
            <a:off x="2266950" y="5848350"/>
            <a:ext cx="3949700" cy="366713"/>
          </a:xfrm>
          <a:prstGeom prst="rect">
            <a:avLst/>
          </a:prstGeom>
          <a:noFill/>
          <a:ln w="25400">
            <a:noFill/>
            <a:miter lim="800000"/>
            <a:headEnd/>
            <a:tailEnd/>
          </a:ln>
        </p:spPr>
        <p:txBody>
          <a:bodyPr wrap="none">
            <a:prstTxWarp prst="textNoShape">
              <a:avLst/>
            </a:prstTxWarp>
            <a:spAutoFit/>
          </a:bodyPr>
          <a:lstStyle/>
          <a:p>
            <a:pPr algn="l"/>
            <a:r>
              <a:rPr lang="en-US">
                <a:solidFill>
                  <a:srgbClr val="33CC33"/>
                </a:solidFill>
              </a:rPr>
              <a:t>pi = 2*total throws/number of crosses</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3"/>
          <a:srcRect/>
          <a:stretch>
            <a:fillRect/>
          </a:stretch>
        </p:blipFill>
        <p:spPr bwMode="auto">
          <a:xfrm>
            <a:off x="0" y="628650"/>
            <a:ext cx="8763000" cy="5238750"/>
          </a:xfrm>
          <a:prstGeom prst="rect">
            <a:avLst/>
          </a:prstGeom>
          <a:noFill/>
          <a:ln w="25400">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2"/>
          <p:cNvSpPr>
            <a:spLocks noGrp="1" noChangeArrowheads="1"/>
          </p:cNvSpPr>
          <p:nvPr>
            <p:ph type="title"/>
            <p:custDataLst>
              <p:tags r:id="rId1"/>
            </p:custDataLst>
          </p:nvPr>
        </p:nvSpPr>
        <p:spPr/>
        <p:txBody>
          <a:bodyPr/>
          <a:lstStyle/>
          <a:p>
            <a:pPr eaLnBrk="1" hangingPunct="1"/>
            <a:r>
              <a:rPr lang="en-US" sz="2800" dirty="0"/>
              <a:t>Large </a:t>
            </a:r>
            <a:r>
              <a:rPr lang="en-US" sz="2800" dirty="0" smtClean="0"/>
              <a:t>Numbers Reveal Problems in Assumptions</a:t>
            </a:r>
            <a:endParaRPr lang="en-US" sz="2800" dirty="0"/>
          </a:p>
        </p:txBody>
      </p:sp>
      <p:sp>
        <p:nvSpPr>
          <p:cNvPr id="50179" name="Rectangle 3"/>
          <p:cNvSpPr>
            <a:spLocks noGrp="1" noChangeArrowheads="1"/>
          </p:cNvSpPr>
          <p:nvPr>
            <p:ph type="body" idx="1"/>
            <p:custDataLst>
              <p:tags r:id="rId2"/>
            </p:custDataLst>
          </p:nvPr>
        </p:nvSpPr>
        <p:spPr/>
        <p:txBody>
          <a:bodyPr/>
          <a:lstStyle/>
          <a:p>
            <a:pPr algn="ctr" eaLnBrk="1" hangingPunct="1">
              <a:buFontTx/>
              <a:buNone/>
            </a:pPr>
            <a:r>
              <a:rPr lang="en-US"/>
              <a:t>Results of 1,000,000 throws of a die</a:t>
            </a:r>
          </a:p>
          <a:p>
            <a:pPr eaLnBrk="1" hangingPunct="1">
              <a:buFontTx/>
              <a:buNone/>
            </a:pPr>
            <a:r>
              <a:rPr lang="en-US"/>
              <a:t>Number	   1	   2	   3	   4	   5	   6</a:t>
            </a:r>
          </a:p>
          <a:p>
            <a:pPr eaLnBrk="1" hangingPunct="1">
              <a:buFontTx/>
              <a:buNone/>
            </a:pPr>
            <a:r>
              <a:rPr lang="en-US"/>
              <a:t>Fraction	.155	.159	.164	.169	.174	.179</a:t>
            </a:r>
          </a:p>
          <a:p>
            <a:pPr eaLnBrk="1" hangingPunct="1">
              <a:buFontTx/>
              <a:buNone/>
            </a:pP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Rectangle 2"/>
          <p:cNvSpPr>
            <a:spLocks noGrp="1" noChangeArrowheads="1"/>
          </p:cNvSpPr>
          <p:nvPr>
            <p:ph type="title"/>
            <p:custDataLst>
              <p:tags r:id="rId1"/>
            </p:custDataLst>
          </p:nvPr>
        </p:nvSpPr>
        <p:spPr/>
        <p:txBody>
          <a:bodyPr/>
          <a:lstStyle/>
          <a:p>
            <a:pPr eaLnBrk="1" hangingPunct="1"/>
            <a:r>
              <a:rPr lang="en-US"/>
              <a:t>Probabilistic Reasoning</a:t>
            </a:r>
          </a:p>
        </p:txBody>
      </p:sp>
      <p:sp>
        <p:nvSpPr>
          <p:cNvPr id="72707" name="Rectangle 3"/>
          <p:cNvSpPr>
            <a:spLocks noGrp="1" noChangeArrowheads="1"/>
          </p:cNvSpPr>
          <p:nvPr>
            <p:ph type="body" idx="1"/>
            <p:custDataLst>
              <p:tags r:id="rId2"/>
            </p:custDataLst>
          </p:nvPr>
        </p:nvSpPr>
        <p:spPr/>
        <p:txBody>
          <a:bodyPr/>
          <a:lstStyle/>
          <a:p>
            <a:pPr eaLnBrk="1" hangingPunct="1"/>
            <a:r>
              <a:rPr lang="en-US" sz="2800" dirty="0"/>
              <a:t>Evidence</a:t>
            </a:r>
          </a:p>
          <a:p>
            <a:pPr lvl="1" eaLnBrk="1" hangingPunct="1"/>
            <a:r>
              <a:rPr lang="en-US" sz="2400" dirty="0">
                <a:ea typeface="ＭＳ Ｐゴシック" charset="-128"/>
              </a:rPr>
              <a:t>What we know about a </a:t>
            </a:r>
            <a:r>
              <a:rPr lang="en-US" sz="2400" dirty="0" smtClean="0">
                <a:ea typeface="ＭＳ Ｐゴシック" charset="-128"/>
              </a:rPr>
              <a:t>situation</a:t>
            </a:r>
          </a:p>
          <a:p>
            <a:pPr lvl="1" eaLnBrk="1" hangingPunct="1"/>
            <a:endParaRPr lang="en-US" sz="2400" dirty="0" smtClean="0">
              <a:ea typeface="ＭＳ Ｐゴシック" charset="-128"/>
            </a:endParaRPr>
          </a:p>
          <a:p>
            <a:pPr eaLnBrk="1" hangingPunct="1"/>
            <a:r>
              <a:rPr lang="en-US" sz="2800" dirty="0"/>
              <a:t>Hypothesis</a:t>
            </a:r>
          </a:p>
          <a:p>
            <a:pPr lvl="1" eaLnBrk="1" hangingPunct="1"/>
            <a:r>
              <a:rPr lang="en-US" sz="2400" dirty="0">
                <a:ea typeface="ＭＳ Ｐゴシック" charset="-128"/>
              </a:rPr>
              <a:t>What we want to </a:t>
            </a:r>
            <a:r>
              <a:rPr lang="en-US" sz="2400" dirty="0" smtClean="0">
                <a:ea typeface="ＭＳ Ｐゴシック" charset="-128"/>
              </a:rPr>
              <a:t>conclude</a:t>
            </a:r>
          </a:p>
          <a:p>
            <a:pPr eaLnBrk="1" hangingPunct="1"/>
            <a:endParaRPr lang="en-US" sz="2800" dirty="0" smtClean="0"/>
          </a:p>
          <a:p>
            <a:pPr eaLnBrk="1" hangingPunct="1"/>
            <a:r>
              <a:rPr lang="en-US" sz="2800" dirty="0" smtClean="0"/>
              <a:t>Compute</a:t>
            </a:r>
            <a:endParaRPr lang="en-US" sz="2800" dirty="0"/>
          </a:p>
          <a:p>
            <a:pPr lvl="1" eaLnBrk="1" hangingPunct="1"/>
            <a:r>
              <a:rPr lang="en-US" sz="2400" dirty="0">
                <a:ea typeface="ＭＳ Ｐゴシック" charset="-128"/>
              </a:rPr>
              <a:t>P( Hypothesis | Evidence )</a:t>
            </a:r>
          </a:p>
        </p:txBody>
      </p:sp>
      <p:pic>
        <p:nvPicPr>
          <p:cNvPr id="4" name="Picture 3"/>
          <p:cNvPicPr>
            <a:picLocks noChangeAspect="1"/>
          </p:cNvPicPr>
          <p:nvPr/>
        </p:nvPicPr>
        <p:blipFill>
          <a:blip r:embed="rId5"/>
          <a:stretch>
            <a:fillRect/>
          </a:stretch>
        </p:blipFill>
        <p:spPr>
          <a:xfrm>
            <a:off x="7670800" y="152400"/>
            <a:ext cx="1244600" cy="14478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Rectangle 2"/>
          <p:cNvSpPr>
            <a:spLocks noGrp="1" noChangeArrowheads="1"/>
          </p:cNvSpPr>
          <p:nvPr>
            <p:ph type="title"/>
            <p:custDataLst>
              <p:tags r:id="rId1"/>
            </p:custDataLst>
          </p:nvPr>
        </p:nvSpPr>
        <p:spPr>
          <a:xfrm>
            <a:off x="744538" y="327025"/>
            <a:ext cx="4875408" cy="577594"/>
          </a:xfrm>
          <a:noFill/>
        </p:spPr>
        <p:txBody>
          <a:bodyPr wrap="none" lIns="63500" tIns="25400" rIns="63500" bIns="25400" anchor="t">
            <a:spAutoFit/>
          </a:bodyPr>
          <a:lstStyle/>
          <a:p>
            <a:pPr eaLnBrk="1" hangingPunct="1">
              <a:lnSpc>
                <a:spcPct val="94000"/>
              </a:lnSpc>
            </a:pPr>
            <a:r>
              <a:rPr lang="en-US" dirty="0"/>
              <a:t>Credit Card </a:t>
            </a:r>
            <a:r>
              <a:rPr lang="en-US" dirty="0" smtClean="0"/>
              <a:t>Application</a:t>
            </a:r>
            <a:endParaRPr lang="en-US" dirty="0"/>
          </a:p>
        </p:txBody>
      </p:sp>
      <p:sp>
        <p:nvSpPr>
          <p:cNvPr id="74755" name="Rectangle 3"/>
          <p:cNvSpPr>
            <a:spLocks noGrp="1" noChangeArrowheads="1"/>
          </p:cNvSpPr>
          <p:nvPr>
            <p:ph type="body" idx="1"/>
            <p:custDataLst>
              <p:tags r:id="rId2"/>
            </p:custDataLst>
          </p:nvPr>
        </p:nvSpPr>
        <p:spPr>
          <a:xfrm>
            <a:off x="609600" y="1447800"/>
            <a:ext cx="7796212" cy="4566276"/>
          </a:xfrm>
          <a:noFill/>
        </p:spPr>
        <p:txBody>
          <a:bodyPr lIns="63500" tIns="25400" rIns="63500" bIns="25400">
            <a:spAutoFit/>
          </a:bodyPr>
          <a:lstStyle/>
          <a:p>
            <a:pPr eaLnBrk="1" hangingPunct="1">
              <a:lnSpc>
                <a:spcPct val="95000"/>
              </a:lnSpc>
              <a:spcBef>
                <a:spcPct val="48000"/>
              </a:spcBef>
            </a:pPr>
            <a:r>
              <a:rPr lang="en-US" sz="2800" dirty="0">
                <a:solidFill>
                  <a:schemeClr val="tx2"/>
                </a:solidFill>
              </a:rPr>
              <a:t>E is the data about the applicant's age, job, education, income, credit history, etc,</a:t>
            </a:r>
            <a:r>
              <a:rPr lang="en-US" sz="2800" dirty="0" smtClean="0">
                <a:solidFill>
                  <a:schemeClr val="tx2"/>
                </a:solidFill>
              </a:rPr>
              <a:t> </a:t>
            </a:r>
          </a:p>
          <a:p>
            <a:pPr eaLnBrk="1" hangingPunct="1">
              <a:lnSpc>
                <a:spcPct val="95000"/>
              </a:lnSpc>
              <a:spcBef>
                <a:spcPct val="48000"/>
              </a:spcBef>
            </a:pPr>
            <a:endParaRPr lang="en-US" sz="2800" dirty="0" smtClean="0">
              <a:solidFill>
                <a:schemeClr val="tx2"/>
              </a:solidFill>
            </a:endParaRPr>
          </a:p>
          <a:p>
            <a:pPr eaLnBrk="1" hangingPunct="1">
              <a:lnSpc>
                <a:spcPct val="95000"/>
              </a:lnSpc>
              <a:spcBef>
                <a:spcPct val="48000"/>
              </a:spcBef>
            </a:pPr>
            <a:r>
              <a:rPr lang="en-US" sz="2800" dirty="0">
                <a:solidFill>
                  <a:schemeClr val="tx2"/>
                </a:solidFill>
              </a:rPr>
              <a:t>H is the hypothesis that the credit card will provide positive return. </a:t>
            </a:r>
            <a:endParaRPr lang="en-US" sz="2800" dirty="0" smtClean="0">
              <a:solidFill>
                <a:schemeClr val="tx2"/>
              </a:solidFill>
            </a:endParaRPr>
          </a:p>
          <a:p>
            <a:pPr eaLnBrk="1" hangingPunct="1">
              <a:lnSpc>
                <a:spcPct val="95000"/>
              </a:lnSpc>
              <a:spcBef>
                <a:spcPct val="48000"/>
              </a:spcBef>
            </a:pPr>
            <a:endParaRPr lang="en-US" sz="2800" dirty="0" smtClean="0">
              <a:solidFill>
                <a:schemeClr val="tx2"/>
              </a:solidFill>
            </a:endParaRPr>
          </a:p>
          <a:p>
            <a:pPr eaLnBrk="1" hangingPunct="1">
              <a:lnSpc>
                <a:spcPct val="95000"/>
              </a:lnSpc>
              <a:spcBef>
                <a:spcPct val="48000"/>
              </a:spcBef>
            </a:pPr>
            <a:r>
              <a:rPr lang="en-US" sz="2800" dirty="0" smtClean="0">
                <a:solidFill>
                  <a:schemeClr val="tx2"/>
                </a:solidFill>
              </a:rPr>
              <a:t>The </a:t>
            </a:r>
            <a:r>
              <a:rPr lang="en-US" sz="2800" dirty="0">
                <a:solidFill>
                  <a:schemeClr val="tx2"/>
                </a:solidFill>
              </a:rPr>
              <a:t>decision of whether to issue the credit card to the applicant is based on the probability P(H|E).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4755">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47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build="p"/>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Rectangle 2"/>
          <p:cNvSpPr>
            <a:spLocks noGrp="1" noChangeArrowheads="1"/>
          </p:cNvSpPr>
          <p:nvPr>
            <p:ph type="title"/>
            <p:custDataLst>
              <p:tags r:id="rId1"/>
            </p:custDataLst>
          </p:nvPr>
        </p:nvSpPr>
        <p:spPr>
          <a:xfrm>
            <a:off x="461963" y="241300"/>
            <a:ext cx="3835400" cy="566738"/>
          </a:xfrm>
          <a:noFill/>
        </p:spPr>
        <p:txBody>
          <a:bodyPr wrap="none" lIns="63500" tIns="25400" rIns="63500" bIns="25400" anchor="t">
            <a:spAutoFit/>
          </a:bodyPr>
          <a:lstStyle/>
          <a:p>
            <a:pPr eaLnBrk="1" hangingPunct="1">
              <a:lnSpc>
                <a:spcPct val="94000"/>
              </a:lnSpc>
            </a:pPr>
            <a:r>
              <a:rPr lang="en-US"/>
              <a:t>Medical Diagnosis</a:t>
            </a:r>
          </a:p>
        </p:txBody>
      </p:sp>
      <p:sp>
        <p:nvSpPr>
          <p:cNvPr id="76803" name="Rectangle 3"/>
          <p:cNvSpPr>
            <a:spLocks noGrp="1" noChangeArrowheads="1"/>
          </p:cNvSpPr>
          <p:nvPr>
            <p:ph type="body" idx="1"/>
            <p:custDataLst>
              <p:tags r:id="rId2"/>
            </p:custDataLst>
          </p:nvPr>
        </p:nvSpPr>
        <p:spPr>
          <a:xfrm>
            <a:off x="609600" y="1600200"/>
            <a:ext cx="8281988" cy="4156933"/>
          </a:xfrm>
          <a:noFill/>
        </p:spPr>
        <p:txBody>
          <a:bodyPr lIns="63500" tIns="25400" rIns="63500" bIns="25400">
            <a:spAutoFit/>
          </a:bodyPr>
          <a:lstStyle/>
          <a:p>
            <a:pPr eaLnBrk="1" hangingPunct="1">
              <a:lnSpc>
                <a:spcPct val="95000"/>
              </a:lnSpc>
              <a:spcBef>
                <a:spcPct val="48000"/>
              </a:spcBef>
            </a:pPr>
            <a:r>
              <a:rPr lang="en-US" sz="2800" dirty="0">
                <a:solidFill>
                  <a:schemeClr val="tx2"/>
                </a:solidFill>
              </a:rPr>
              <a:t>E is a set of symptoms, such as, coughing, sneezing, headache, ..</a:t>
            </a:r>
            <a:r>
              <a:rPr lang="en-US" sz="2800" dirty="0" smtClean="0">
                <a:solidFill>
                  <a:schemeClr val="tx2"/>
                </a:solidFill>
              </a:rPr>
              <a:t>.</a:t>
            </a:r>
          </a:p>
          <a:p>
            <a:pPr eaLnBrk="1" hangingPunct="1">
              <a:lnSpc>
                <a:spcPct val="95000"/>
              </a:lnSpc>
              <a:spcBef>
                <a:spcPct val="48000"/>
              </a:spcBef>
            </a:pPr>
            <a:endParaRPr lang="en-US" sz="2800" dirty="0" smtClean="0">
              <a:solidFill>
                <a:schemeClr val="tx2"/>
              </a:solidFill>
            </a:endParaRPr>
          </a:p>
          <a:p>
            <a:pPr eaLnBrk="1" hangingPunct="1">
              <a:lnSpc>
                <a:spcPct val="95000"/>
              </a:lnSpc>
              <a:spcBef>
                <a:spcPct val="48000"/>
              </a:spcBef>
            </a:pPr>
            <a:r>
              <a:rPr lang="en-US" sz="2800" dirty="0">
                <a:solidFill>
                  <a:schemeClr val="tx2"/>
                </a:solidFill>
              </a:rPr>
              <a:t>H is a disorder, e.g., common cold, SARS, swine flu</a:t>
            </a:r>
            <a:r>
              <a:rPr lang="en-US" sz="2800" dirty="0" smtClean="0">
                <a:solidFill>
                  <a:schemeClr val="tx2"/>
                </a:solidFill>
              </a:rPr>
              <a:t>.</a:t>
            </a:r>
          </a:p>
          <a:p>
            <a:pPr eaLnBrk="1" hangingPunct="1">
              <a:lnSpc>
                <a:spcPct val="95000"/>
              </a:lnSpc>
              <a:spcBef>
                <a:spcPct val="48000"/>
              </a:spcBef>
            </a:pPr>
            <a:endParaRPr lang="en-US" sz="2800" dirty="0" smtClean="0">
              <a:solidFill>
                <a:schemeClr val="tx2"/>
              </a:solidFill>
            </a:endParaRPr>
          </a:p>
          <a:p>
            <a:pPr eaLnBrk="1" hangingPunct="1">
              <a:lnSpc>
                <a:spcPct val="95000"/>
              </a:lnSpc>
              <a:spcBef>
                <a:spcPct val="48000"/>
              </a:spcBef>
            </a:pPr>
            <a:r>
              <a:rPr lang="en-US" sz="2800" dirty="0">
                <a:solidFill>
                  <a:schemeClr val="tx2"/>
                </a:solidFill>
              </a:rPr>
              <a:t>The diagnosis problem is to find an H (disorder) such that P(H|E) is maximum.</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680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68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Chain rule (aka product rule)</a:t>
            </a:r>
            <a:endParaRPr lang="en-US" dirty="0"/>
          </a:p>
        </p:txBody>
      </p:sp>
      <p:graphicFrame>
        <p:nvGraphicFramePr>
          <p:cNvPr id="177154" name="Content Placeholder 3"/>
          <p:cNvGraphicFramePr>
            <a:graphicFrameLocks noChangeAspect="1"/>
          </p:cNvGraphicFramePr>
          <p:nvPr/>
        </p:nvGraphicFramePr>
        <p:xfrm>
          <a:off x="796925" y="1524000"/>
          <a:ext cx="2441575" cy="804863"/>
        </p:xfrm>
        <a:graphic>
          <a:graphicData uri="http://schemas.openxmlformats.org/presentationml/2006/ole">
            <p:oleObj spid="_x0000_s246786" name="Equation" r:id="rId3" imgW="1193800" imgH="393700" progId="Equation.3">
              <p:embed/>
            </p:oleObj>
          </a:graphicData>
        </a:graphic>
      </p:graphicFrame>
      <p:graphicFrame>
        <p:nvGraphicFramePr>
          <p:cNvPr id="177155" name="Content Placeholder 3"/>
          <p:cNvGraphicFramePr>
            <a:graphicFrameLocks noChangeAspect="1"/>
          </p:cNvGraphicFramePr>
          <p:nvPr/>
        </p:nvGraphicFramePr>
        <p:xfrm>
          <a:off x="5064125" y="1600200"/>
          <a:ext cx="3013075" cy="363538"/>
        </p:xfrm>
        <a:graphic>
          <a:graphicData uri="http://schemas.openxmlformats.org/presentationml/2006/ole">
            <p:oleObj spid="_x0000_s246787" name="Equation" r:id="rId4" imgW="1473200" imgH="177800" progId="Equation.3">
              <p:embed/>
            </p:oleObj>
          </a:graphicData>
        </a:graphic>
      </p:graphicFrame>
      <p:sp>
        <p:nvSpPr>
          <p:cNvPr id="6" name="Right Arrow 5"/>
          <p:cNvSpPr/>
          <p:nvPr/>
        </p:nvSpPr>
        <p:spPr bwMode="auto">
          <a:xfrm>
            <a:off x="3692525" y="1600200"/>
            <a:ext cx="1066800" cy="533400"/>
          </a:xfrm>
          <a:prstGeom prst="rightArrow">
            <a:avLst/>
          </a:prstGeom>
          <a:noFill/>
          <a:ln w="25400" cap="flat" cmpd="sng" algn="ctr">
            <a:solidFill>
              <a:srgbClr val="00009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11" charset="0"/>
              <a:ea typeface="Arial" pitchFamily="-111" charset="0"/>
              <a:cs typeface="Arial" pitchFamily="-111" charset="0"/>
            </a:endParaRPr>
          </a:p>
        </p:txBody>
      </p:sp>
      <p:sp>
        <p:nvSpPr>
          <p:cNvPr id="7" name="TextBox 6"/>
          <p:cNvSpPr txBox="1"/>
          <p:nvPr/>
        </p:nvSpPr>
        <p:spPr>
          <a:xfrm>
            <a:off x="1600200" y="2743200"/>
            <a:ext cx="6553200" cy="1938992"/>
          </a:xfrm>
          <a:prstGeom prst="rect">
            <a:avLst/>
          </a:prstGeom>
          <a:noFill/>
        </p:spPr>
        <p:txBody>
          <a:bodyPr wrap="square" rtlCol="0">
            <a:spAutoFit/>
          </a:bodyPr>
          <a:lstStyle/>
          <a:p>
            <a:pPr algn="l"/>
            <a:r>
              <a:rPr lang="en-US" sz="2400" dirty="0" smtClean="0"/>
              <a:t>We can view calculating the probability of X </a:t>
            </a:r>
            <a:r>
              <a:rPr lang="en-US" sz="2400" i="1" dirty="0" smtClean="0"/>
              <a:t>AND</a:t>
            </a:r>
            <a:r>
              <a:rPr lang="en-US" sz="2400" dirty="0" smtClean="0"/>
              <a:t> Y occurring as two steps:</a:t>
            </a:r>
          </a:p>
          <a:p>
            <a:pPr marL="342900" indent="-342900" algn="l">
              <a:buFont typeface="+mj-lt"/>
              <a:buAutoNum type="arabicPeriod"/>
            </a:pPr>
            <a:r>
              <a:rPr lang="en-US" sz="2400" dirty="0" smtClean="0"/>
              <a:t>Y occurs with some probability P(Y)</a:t>
            </a:r>
          </a:p>
          <a:p>
            <a:pPr marL="342900" indent="-342900" algn="l">
              <a:buFont typeface="+mj-lt"/>
              <a:buAutoNum type="arabicPeriod"/>
            </a:pPr>
            <a:r>
              <a:rPr lang="en-US" sz="2400" dirty="0" smtClean="0"/>
              <a:t>Then, X occurs, given that Y has </a:t>
            </a:r>
            <a:r>
              <a:rPr lang="en-US" sz="2400" dirty="0" err="1" smtClean="0"/>
              <a:t>occured</a:t>
            </a:r>
            <a:endParaRPr lang="en-US" sz="2400" dirty="0" smtClean="0"/>
          </a:p>
          <a:p>
            <a:pPr algn="l"/>
            <a:r>
              <a:rPr lang="en-US" sz="2400" dirty="0" smtClean="0"/>
              <a:t> </a:t>
            </a:r>
            <a:endParaRPr lang="en-US" sz="2400" dirty="0"/>
          </a:p>
        </p:txBody>
      </p:sp>
      <p:sp>
        <p:nvSpPr>
          <p:cNvPr id="8" name="TextBox 7"/>
          <p:cNvSpPr txBox="1"/>
          <p:nvPr/>
        </p:nvSpPr>
        <p:spPr>
          <a:xfrm>
            <a:off x="1676400" y="5715000"/>
            <a:ext cx="5410200" cy="461665"/>
          </a:xfrm>
          <a:prstGeom prst="rect">
            <a:avLst/>
          </a:prstGeom>
          <a:noFill/>
        </p:spPr>
        <p:txBody>
          <a:bodyPr wrap="square" rtlCol="0">
            <a:spAutoFit/>
          </a:bodyPr>
          <a:lstStyle/>
          <a:p>
            <a:r>
              <a:rPr lang="en-US" sz="2400" dirty="0" smtClean="0">
                <a:solidFill>
                  <a:srgbClr val="0000FF"/>
                </a:solidFill>
              </a:rPr>
              <a:t>or you can just trust the math… </a:t>
            </a:r>
            <a:r>
              <a:rPr lang="en-US" sz="2400" dirty="0" err="1" smtClean="0">
                <a:solidFill>
                  <a:srgbClr val="0000FF"/>
                </a:solidFill>
                <a:sym typeface="Wingdings"/>
              </a:rPr>
              <a:t></a:t>
            </a:r>
            <a:endParaRPr lang="en-US" sz="2400" dirty="0">
              <a:solidFill>
                <a:srgbClr val="0000FF"/>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a:t>
            </a:r>
            <a:endParaRPr lang="en-US" dirty="0"/>
          </a:p>
        </p:txBody>
      </p:sp>
      <p:sp>
        <p:nvSpPr>
          <p:cNvPr id="3" name="Content Placeholder 2"/>
          <p:cNvSpPr>
            <a:spLocks noGrp="1"/>
          </p:cNvSpPr>
          <p:nvPr>
            <p:ph idx="1"/>
          </p:nvPr>
        </p:nvSpPr>
        <p:spPr/>
        <p:txBody>
          <a:bodyPr/>
          <a:lstStyle/>
          <a:p>
            <a:r>
              <a:rPr lang="en-US" dirty="0" smtClean="0"/>
              <a:t>Assign 3 due Monday at the beginning of class (in class)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Chain rule</a:t>
            </a:r>
            <a:endParaRPr lang="en-US" dirty="0"/>
          </a:p>
        </p:txBody>
      </p:sp>
      <p:graphicFrame>
        <p:nvGraphicFramePr>
          <p:cNvPr id="177155" name="Content Placeholder 3"/>
          <p:cNvGraphicFramePr>
            <a:graphicFrameLocks noChangeAspect="1"/>
          </p:cNvGraphicFramePr>
          <p:nvPr/>
        </p:nvGraphicFramePr>
        <p:xfrm>
          <a:off x="639763" y="1371600"/>
          <a:ext cx="3868737" cy="363538"/>
        </p:xfrm>
        <a:graphic>
          <a:graphicData uri="http://schemas.openxmlformats.org/presentationml/2006/ole">
            <p:oleObj spid="_x0000_s247810" name="Equation" r:id="rId3" imgW="1892300" imgH="177800" progId="Equation.3">
              <p:embed/>
            </p:oleObj>
          </a:graphicData>
        </a:graphic>
      </p:graphicFrame>
      <p:graphicFrame>
        <p:nvGraphicFramePr>
          <p:cNvPr id="179204" name="Object 4"/>
          <p:cNvGraphicFramePr>
            <a:graphicFrameLocks noChangeAspect="1"/>
          </p:cNvGraphicFramePr>
          <p:nvPr/>
        </p:nvGraphicFramePr>
        <p:xfrm>
          <a:off x="609600" y="1905000"/>
          <a:ext cx="3609975" cy="363538"/>
        </p:xfrm>
        <a:graphic>
          <a:graphicData uri="http://schemas.openxmlformats.org/presentationml/2006/ole">
            <p:oleObj spid="_x0000_s247811" name="Equation" r:id="rId4" imgW="1765300" imgH="177800" progId="Equation.3">
              <p:embed/>
            </p:oleObj>
          </a:graphicData>
        </a:graphic>
      </p:graphicFrame>
      <p:graphicFrame>
        <p:nvGraphicFramePr>
          <p:cNvPr id="179205" name="Object 5"/>
          <p:cNvGraphicFramePr>
            <a:graphicFrameLocks noChangeAspect="1"/>
          </p:cNvGraphicFramePr>
          <p:nvPr/>
        </p:nvGraphicFramePr>
        <p:xfrm>
          <a:off x="584200" y="2514600"/>
          <a:ext cx="4597400" cy="363537"/>
        </p:xfrm>
        <a:graphic>
          <a:graphicData uri="http://schemas.openxmlformats.org/presentationml/2006/ole">
            <p:oleObj spid="_x0000_s247812" name="Equation" r:id="rId5" imgW="2247900" imgH="177800" progId="Equation.3">
              <p:embed/>
            </p:oleObj>
          </a:graphicData>
        </a:graphic>
      </p:graphicFrame>
      <p:graphicFrame>
        <p:nvGraphicFramePr>
          <p:cNvPr id="179206" name="Object 6"/>
          <p:cNvGraphicFramePr>
            <a:graphicFrameLocks noChangeAspect="1"/>
          </p:cNvGraphicFramePr>
          <p:nvPr/>
        </p:nvGraphicFramePr>
        <p:xfrm>
          <a:off x="631825" y="3124200"/>
          <a:ext cx="3635375" cy="363537"/>
        </p:xfrm>
        <a:graphic>
          <a:graphicData uri="http://schemas.openxmlformats.org/presentationml/2006/ole">
            <p:oleObj spid="_x0000_s247813" name="Equation" r:id="rId6" imgW="1778000" imgH="177800" progId="Equation.3">
              <p:embed/>
            </p:oleObj>
          </a:graphicData>
        </a:graphic>
      </p:graphicFrame>
      <p:graphicFrame>
        <p:nvGraphicFramePr>
          <p:cNvPr id="179207" name="Object 7"/>
          <p:cNvGraphicFramePr>
            <a:graphicFrameLocks noChangeAspect="1"/>
          </p:cNvGraphicFramePr>
          <p:nvPr/>
        </p:nvGraphicFramePr>
        <p:xfrm>
          <a:off x="1676400" y="4724400"/>
          <a:ext cx="5791200" cy="827313"/>
        </p:xfrm>
        <a:graphic>
          <a:graphicData uri="http://schemas.openxmlformats.org/presentationml/2006/ole">
            <p:oleObj spid="_x0000_s247814" name="Equation" r:id="rId7" imgW="1244600" imgH="1778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92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Bayes</a:t>
            </a:r>
            <a:r>
              <a:rPr lang="en-US" dirty="0" smtClean="0"/>
              <a:t>’ rule (theorem)</a:t>
            </a:r>
            <a:endParaRPr lang="en-US" dirty="0"/>
          </a:p>
        </p:txBody>
      </p:sp>
      <p:grpSp>
        <p:nvGrpSpPr>
          <p:cNvPr id="10" name="Group 9"/>
          <p:cNvGrpSpPr/>
          <p:nvPr/>
        </p:nvGrpSpPr>
        <p:grpSpPr>
          <a:xfrm>
            <a:off x="762000" y="1371600"/>
            <a:ext cx="7342188" cy="4038600"/>
            <a:chOff x="762000" y="1371600"/>
            <a:chExt cx="7342188" cy="4038600"/>
          </a:xfrm>
        </p:grpSpPr>
        <p:graphicFrame>
          <p:nvGraphicFramePr>
            <p:cNvPr id="4" name="Content Placeholder 3"/>
            <p:cNvGraphicFramePr>
              <a:graphicFrameLocks noChangeAspect="1"/>
            </p:cNvGraphicFramePr>
            <p:nvPr/>
          </p:nvGraphicFramePr>
          <p:xfrm>
            <a:off x="762000" y="1371600"/>
            <a:ext cx="2441575" cy="804863"/>
          </p:xfrm>
          <a:graphic>
            <a:graphicData uri="http://schemas.openxmlformats.org/presentationml/2006/ole">
              <p:oleObj spid="_x0000_s250882" name="Equation" r:id="rId3" imgW="1193800" imgH="393700" progId="Equation.3">
                <p:embed/>
              </p:oleObj>
            </a:graphicData>
          </a:graphic>
        </p:graphicFrame>
        <p:graphicFrame>
          <p:nvGraphicFramePr>
            <p:cNvPr id="5" name="Content Placeholder 3"/>
            <p:cNvGraphicFramePr>
              <a:graphicFrameLocks noChangeAspect="1"/>
            </p:cNvGraphicFramePr>
            <p:nvPr/>
          </p:nvGraphicFramePr>
          <p:xfrm>
            <a:off x="5029200" y="1447800"/>
            <a:ext cx="3013075" cy="363538"/>
          </p:xfrm>
          <a:graphic>
            <a:graphicData uri="http://schemas.openxmlformats.org/presentationml/2006/ole">
              <p:oleObj spid="_x0000_s250883" name="Equation" r:id="rId4" imgW="1473200" imgH="177800" progId="Equation.3">
                <p:embed/>
              </p:oleObj>
            </a:graphicData>
          </a:graphic>
        </p:graphicFrame>
        <p:sp>
          <p:nvSpPr>
            <p:cNvPr id="6" name="Right Arrow 5"/>
            <p:cNvSpPr/>
            <p:nvPr/>
          </p:nvSpPr>
          <p:spPr bwMode="auto">
            <a:xfrm>
              <a:off x="3657600" y="1447800"/>
              <a:ext cx="1066800" cy="533400"/>
            </a:xfrm>
            <a:prstGeom prst="rightArrow">
              <a:avLst/>
            </a:prstGeom>
            <a:noFill/>
            <a:ln w="25400" cap="flat" cmpd="sng" algn="ctr">
              <a:solidFill>
                <a:srgbClr val="00009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11" charset="0"/>
                <a:ea typeface="Arial" pitchFamily="-111" charset="0"/>
                <a:cs typeface="Arial" pitchFamily="-111" charset="0"/>
              </a:endParaRPr>
            </a:p>
          </p:txBody>
        </p:sp>
        <p:graphicFrame>
          <p:nvGraphicFramePr>
            <p:cNvPr id="7" name="Content Placeholder 3"/>
            <p:cNvGraphicFramePr>
              <a:graphicFrameLocks noChangeAspect="1"/>
            </p:cNvGraphicFramePr>
            <p:nvPr/>
          </p:nvGraphicFramePr>
          <p:xfrm>
            <a:off x="796925" y="2700337"/>
            <a:ext cx="2441575" cy="804863"/>
          </p:xfrm>
          <a:graphic>
            <a:graphicData uri="http://schemas.openxmlformats.org/presentationml/2006/ole">
              <p:oleObj spid="_x0000_s250884" name="Equation" r:id="rId5" imgW="1193800" imgH="393700" progId="Equation.3">
                <p:embed/>
              </p:oleObj>
            </a:graphicData>
          </a:graphic>
        </p:graphicFrame>
        <p:graphicFrame>
          <p:nvGraphicFramePr>
            <p:cNvPr id="8" name="Content Placeholder 3"/>
            <p:cNvGraphicFramePr>
              <a:graphicFrameLocks noChangeAspect="1"/>
            </p:cNvGraphicFramePr>
            <p:nvPr/>
          </p:nvGraphicFramePr>
          <p:xfrm>
            <a:off x="5038725" y="2776538"/>
            <a:ext cx="3065463" cy="363537"/>
          </p:xfrm>
          <a:graphic>
            <a:graphicData uri="http://schemas.openxmlformats.org/presentationml/2006/ole">
              <p:oleObj spid="_x0000_s250885" name="Equation" r:id="rId6" imgW="1498600" imgH="177800" progId="Equation.3">
                <p:embed/>
              </p:oleObj>
            </a:graphicData>
          </a:graphic>
        </p:graphicFrame>
        <p:sp>
          <p:nvSpPr>
            <p:cNvPr id="9" name="Right Arrow 8"/>
            <p:cNvSpPr/>
            <p:nvPr/>
          </p:nvSpPr>
          <p:spPr bwMode="auto">
            <a:xfrm>
              <a:off x="3692525" y="2776537"/>
              <a:ext cx="1066800" cy="533400"/>
            </a:xfrm>
            <a:prstGeom prst="rightArrow">
              <a:avLst/>
            </a:prstGeom>
            <a:noFill/>
            <a:ln w="25400" cap="flat" cmpd="sng" algn="ctr">
              <a:solidFill>
                <a:srgbClr val="00009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11" charset="0"/>
                <a:ea typeface="Arial" pitchFamily="-111" charset="0"/>
                <a:cs typeface="Arial" pitchFamily="-111" charset="0"/>
              </a:endParaRPr>
            </a:p>
          </p:txBody>
        </p:sp>
        <p:graphicFrame>
          <p:nvGraphicFramePr>
            <p:cNvPr id="250886" name="Content Placeholder 3"/>
            <p:cNvGraphicFramePr>
              <a:graphicFrameLocks noChangeAspect="1"/>
            </p:cNvGraphicFramePr>
            <p:nvPr/>
          </p:nvGraphicFramePr>
          <p:xfrm>
            <a:off x="2133600" y="4343400"/>
            <a:ext cx="4269301" cy="1066800"/>
          </p:xfrm>
          <a:graphic>
            <a:graphicData uri="http://schemas.openxmlformats.org/presentationml/2006/ole">
              <p:oleObj spid="_x0000_s250886" name="Equation" r:id="rId7" imgW="1574800" imgH="393700" progId="Equation.3">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Bayes</a:t>
            </a:r>
            <a:r>
              <a:rPr lang="en-US" dirty="0" smtClean="0"/>
              <a:t> rule</a:t>
            </a:r>
            <a:endParaRPr lang="en-US" dirty="0"/>
          </a:p>
        </p:txBody>
      </p:sp>
      <p:sp>
        <p:nvSpPr>
          <p:cNvPr id="3" name="Content Placeholder 2"/>
          <p:cNvSpPr>
            <a:spLocks noGrp="1"/>
          </p:cNvSpPr>
          <p:nvPr>
            <p:ph idx="1"/>
          </p:nvPr>
        </p:nvSpPr>
        <p:spPr>
          <a:xfrm>
            <a:off x="457200" y="990601"/>
            <a:ext cx="8229600" cy="2438400"/>
          </a:xfrm>
        </p:spPr>
        <p:txBody>
          <a:bodyPr/>
          <a:lstStyle/>
          <a:p>
            <a:r>
              <a:rPr lang="en-US" sz="2800" dirty="0" smtClean="0"/>
              <a:t>Allows us to talk about P(Y|X) rather than P(X|Y)</a:t>
            </a:r>
          </a:p>
          <a:p>
            <a:r>
              <a:rPr lang="en-US" sz="2800" dirty="0" smtClean="0"/>
              <a:t>Sometimes this can be more intuitive</a:t>
            </a:r>
          </a:p>
          <a:p>
            <a:r>
              <a:rPr lang="en-US" sz="2800" dirty="0" smtClean="0"/>
              <a:t>Why?</a:t>
            </a:r>
            <a:endParaRPr lang="en-US" sz="2800" dirty="0"/>
          </a:p>
        </p:txBody>
      </p:sp>
      <p:graphicFrame>
        <p:nvGraphicFramePr>
          <p:cNvPr id="251906" name="Content Placeholder 3"/>
          <p:cNvGraphicFramePr>
            <a:graphicFrameLocks noChangeAspect="1"/>
          </p:cNvGraphicFramePr>
          <p:nvPr/>
        </p:nvGraphicFramePr>
        <p:xfrm>
          <a:off x="2133600" y="4343400"/>
          <a:ext cx="4268788" cy="1066800"/>
        </p:xfrm>
        <a:graphic>
          <a:graphicData uri="http://schemas.openxmlformats.org/presentationml/2006/ole">
            <p:oleObj spid="_x0000_s251906" name="Equation" r:id="rId3" imgW="1574800" imgH="393700" progId="Equation.3">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Bayes</a:t>
            </a:r>
            <a:r>
              <a:rPr lang="en-US" dirty="0" smtClean="0"/>
              <a:t> rule</a:t>
            </a:r>
            <a:endParaRPr lang="en-US" dirty="0"/>
          </a:p>
        </p:txBody>
      </p:sp>
      <p:sp>
        <p:nvSpPr>
          <p:cNvPr id="3" name="Content Placeholder 2"/>
          <p:cNvSpPr>
            <a:spLocks noGrp="1"/>
          </p:cNvSpPr>
          <p:nvPr>
            <p:ph idx="1"/>
          </p:nvPr>
        </p:nvSpPr>
        <p:spPr/>
        <p:txBody>
          <a:bodyPr/>
          <a:lstStyle/>
          <a:p>
            <a:r>
              <a:rPr lang="en-US" sz="2400" dirty="0" err="1" smtClean="0"/>
              <a:t>p(disease</a:t>
            </a:r>
            <a:r>
              <a:rPr lang="en-US" sz="2400" dirty="0" smtClean="0"/>
              <a:t> | symptoms)</a:t>
            </a:r>
          </a:p>
          <a:p>
            <a:pPr lvl="1"/>
            <a:r>
              <a:rPr lang="en-US" sz="2000" dirty="0" smtClean="0"/>
              <a:t>For everyone who had those symptoms, how many had the disease?</a:t>
            </a:r>
          </a:p>
          <a:p>
            <a:pPr lvl="1"/>
            <a:r>
              <a:rPr lang="en-US" sz="2000" dirty="0" err="1" smtClean="0"/>
              <a:t>p(symptoms|disease</a:t>
            </a:r>
            <a:r>
              <a:rPr lang="en-US" sz="2000" dirty="0" smtClean="0"/>
              <a:t>)</a:t>
            </a:r>
          </a:p>
          <a:p>
            <a:pPr lvl="2"/>
            <a:r>
              <a:rPr lang="en-US" sz="1800" dirty="0" smtClean="0"/>
              <a:t>For everyone that had the disease, how many had this symptom?</a:t>
            </a:r>
          </a:p>
          <a:p>
            <a:pPr lvl="2"/>
            <a:endParaRPr lang="en-US" sz="1800" dirty="0" smtClean="0"/>
          </a:p>
          <a:p>
            <a:r>
              <a:rPr lang="en-US" sz="2400" dirty="0" err="1" smtClean="0"/>
              <a:t>p(good_lendee</a:t>
            </a:r>
            <a:r>
              <a:rPr lang="en-US" sz="2400" dirty="0" smtClean="0"/>
              <a:t> | </a:t>
            </a:r>
            <a:r>
              <a:rPr lang="en-US" sz="2400" dirty="0" err="1" smtClean="0"/>
              <a:t>credit_features</a:t>
            </a:r>
            <a:r>
              <a:rPr lang="en-US" sz="2400" dirty="0" smtClean="0"/>
              <a:t>)</a:t>
            </a:r>
          </a:p>
          <a:p>
            <a:pPr lvl="1"/>
            <a:r>
              <a:rPr lang="en-US" sz="2000" dirty="0" smtClean="0"/>
              <a:t>For everyone who had these credit features, how many were good </a:t>
            </a:r>
            <a:r>
              <a:rPr lang="en-US" sz="2000" dirty="0" err="1" smtClean="0"/>
              <a:t>lendees</a:t>
            </a:r>
            <a:r>
              <a:rPr lang="en-US" sz="2000" dirty="0" smtClean="0"/>
              <a:t>?</a:t>
            </a:r>
          </a:p>
          <a:p>
            <a:pPr lvl="1"/>
            <a:r>
              <a:rPr lang="en-US" sz="2000" dirty="0" err="1" smtClean="0"/>
              <a:t>p(credit_features</a:t>
            </a:r>
            <a:r>
              <a:rPr lang="en-US" sz="2000" dirty="0" smtClean="0"/>
              <a:t> | </a:t>
            </a:r>
            <a:r>
              <a:rPr lang="en-US" sz="2000" dirty="0" err="1" smtClean="0"/>
              <a:t>good_lendee</a:t>
            </a:r>
            <a:r>
              <a:rPr lang="en-US" sz="2000" dirty="0" smtClean="0"/>
              <a:t>)</a:t>
            </a:r>
          </a:p>
          <a:p>
            <a:pPr lvl="2"/>
            <a:r>
              <a:rPr lang="en-US" sz="1800" dirty="0" smtClean="0"/>
              <a:t>For all the good lenders, how many had this feature</a:t>
            </a:r>
          </a:p>
          <a:p>
            <a:endParaRPr lang="en-US" sz="2400" dirty="0" smtClean="0"/>
          </a:p>
          <a:p>
            <a:r>
              <a:rPr lang="en-US" sz="2400" dirty="0" err="1" smtClean="0"/>
              <a:t>p(cause</a:t>
            </a:r>
            <a:r>
              <a:rPr lang="en-US" sz="2400" dirty="0" smtClean="0"/>
              <a:t> | effect) vs. </a:t>
            </a:r>
            <a:r>
              <a:rPr lang="en-US" sz="2400" dirty="0" err="1" smtClean="0"/>
              <a:t>p(effect</a:t>
            </a:r>
            <a:r>
              <a:rPr lang="en-US" sz="2400" dirty="0" smtClean="0"/>
              <a:t> | cause)</a:t>
            </a:r>
          </a:p>
          <a:p>
            <a:r>
              <a:rPr lang="en-US" sz="2400" dirty="0" err="1" smtClean="0"/>
              <a:t>p(H</a:t>
            </a:r>
            <a:r>
              <a:rPr lang="en-US" sz="2400" dirty="0" smtClean="0"/>
              <a:t> | E) vs. </a:t>
            </a:r>
            <a:r>
              <a:rPr lang="en-US" sz="2400" dirty="0" err="1" smtClean="0"/>
              <a:t>p(E</a:t>
            </a:r>
            <a:r>
              <a:rPr lang="en-US" sz="2400" dirty="0" smtClean="0"/>
              <a:t> | H)</a:t>
            </a:r>
            <a:endParaRPr lang="en-US"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Bayes</a:t>
            </a:r>
            <a:r>
              <a:rPr lang="en-US" dirty="0" smtClean="0"/>
              <a:t>’ rule</a:t>
            </a:r>
            <a:endParaRPr lang="en-US" dirty="0"/>
          </a:p>
        </p:txBody>
      </p:sp>
      <p:sp>
        <p:nvSpPr>
          <p:cNvPr id="3" name="Content Placeholder 2"/>
          <p:cNvSpPr>
            <a:spLocks noGrp="1"/>
          </p:cNvSpPr>
          <p:nvPr>
            <p:ph idx="1"/>
          </p:nvPr>
        </p:nvSpPr>
        <p:spPr>
          <a:xfrm>
            <a:off x="457200" y="2667000"/>
            <a:ext cx="8229600" cy="3459163"/>
          </a:xfrm>
        </p:spPr>
        <p:txBody>
          <a:bodyPr/>
          <a:lstStyle/>
          <a:p>
            <a:r>
              <a:rPr lang="en-US" sz="2800" dirty="0" smtClean="0"/>
              <a:t>We often already have data on good lenders, so </a:t>
            </a:r>
            <a:r>
              <a:rPr lang="en-US" sz="2800" dirty="0" err="1" smtClean="0"/>
              <a:t>p(features</a:t>
            </a:r>
            <a:r>
              <a:rPr lang="en-US" sz="2800" dirty="0" smtClean="0"/>
              <a:t> | </a:t>
            </a:r>
            <a:r>
              <a:rPr lang="en-US" sz="2800" dirty="0" err="1" smtClean="0"/>
              <a:t>good_lendee</a:t>
            </a:r>
            <a:r>
              <a:rPr lang="en-US" sz="2800" dirty="0" smtClean="0"/>
              <a:t>) is straightforward</a:t>
            </a:r>
          </a:p>
          <a:p>
            <a:r>
              <a:rPr lang="en-US" sz="2800" dirty="0" err="1" smtClean="0"/>
              <a:t>p(features</a:t>
            </a:r>
            <a:r>
              <a:rPr lang="en-US" sz="2800" dirty="0" smtClean="0"/>
              <a:t>) and </a:t>
            </a:r>
            <a:r>
              <a:rPr lang="en-US" sz="2800" dirty="0" err="1" smtClean="0"/>
              <a:t>p(good_lendee</a:t>
            </a:r>
            <a:r>
              <a:rPr lang="en-US" sz="2800" dirty="0" smtClean="0"/>
              <a:t>) are often easier than </a:t>
            </a:r>
            <a:r>
              <a:rPr lang="en-US" sz="2800" dirty="0" err="1" smtClean="0"/>
              <a:t>p(good_lendee|features</a:t>
            </a:r>
            <a:r>
              <a:rPr lang="en-US" sz="2800" dirty="0" smtClean="0"/>
              <a:t>)</a:t>
            </a:r>
          </a:p>
          <a:p>
            <a:r>
              <a:rPr lang="en-US" sz="2800" dirty="0" smtClean="0"/>
              <a:t>Allows us to properly handle changes in just the underlying distribution of </a:t>
            </a:r>
            <a:r>
              <a:rPr lang="en-US" sz="2800" dirty="0" err="1" smtClean="0"/>
              <a:t>good_lendees</a:t>
            </a:r>
            <a:r>
              <a:rPr lang="en-US" sz="2800" dirty="0" smtClean="0"/>
              <a:t>, etc.</a:t>
            </a:r>
            <a:endParaRPr lang="en-US" sz="2800" dirty="0"/>
          </a:p>
        </p:txBody>
      </p:sp>
      <p:graphicFrame>
        <p:nvGraphicFramePr>
          <p:cNvPr id="253954" name="Content Placeholder 3"/>
          <p:cNvGraphicFramePr>
            <a:graphicFrameLocks noChangeAspect="1"/>
          </p:cNvGraphicFramePr>
          <p:nvPr/>
        </p:nvGraphicFramePr>
        <p:xfrm>
          <a:off x="79375" y="1371600"/>
          <a:ext cx="8988425" cy="773113"/>
        </p:xfrm>
        <a:graphic>
          <a:graphicData uri="http://schemas.openxmlformats.org/presentationml/2006/ole">
            <p:oleObj spid="_x0000_s253954" name="Equation" r:id="rId3" imgW="4572000" imgH="393700" progId="Equation.3">
              <p:embed/>
            </p:oleObj>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benefits</a:t>
            </a:r>
            <a:endParaRPr lang="en-US" dirty="0"/>
          </a:p>
        </p:txBody>
      </p:sp>
      <p:sp>
        <p:nvSpPr>
          <p:cNvPr id="3" name="Content Placeholder 2"/>
          <p:cNvSpPr>
            <a:spLocks noGrp="1"/>
          </p:cNvSpPr>
          <p:nvPr>
            <p:ph idx="1"/>
          </p:nvPr>
        </p:nvSpPr>
        <p:spPr/>
        <p:txBody>
          <a:bodyPr/>
          <a:lstStyle/>
          <a:p>
            <a:r>
              <a:rPr lang="en-US" sz="2800" dirty="0" smtClean="0"/>
              <a:t>Simple model lender model:</a:t>
            </a:r>
          </a:p>
          <a:p>
            <a:pPr lvl="1"/>
            <a:r>
              <a:rPr lang="en-US" sz="2400" dirty="0" smtClean="0"/>
              <a:t>score: is credit score &gt; 600</a:t>
            </a:r>
          </a:p>
          <a:p>
            <a:pPr lvl="1"/>
            <a:r>
              <a:rPr lang="en-US" sz="2400" dirty="0" smtClean="0"/>
              <a:t>debt: debt &lt; income</a:t>
            </a:r>
            <a:endParaRPr lang="en-US" sz="2400" dirty="0"/>
          </a:p>
        </p:txBody>
      </p:sp>
      <p:graphicFrame>
        <p:nvGraphicFramePr>
          <p:cNvPr id="331778" name="Content Placeholder 3"/>
          <p:cNvGraphicFramePr>
            <a:graphicFrameLocks noChangeAspect="1"/>
          </p:cNvGraphicFramePr>
          <p:nvPr/>
        </p:nvGraphicFramePr>
        <p:xfrm>
          <a:off x="906463" y="2895600"/>
          <a:ext cx="6965950" cy="773113"/>
        </p:xfrm>
        <a:graphic>
          <a:graphicData uri="http://schemas.openxmlformats.org/presentationml/2006/ole">
            <p:oleObj spid="_x0000_s331778" name="Equation" r:id="rId3" imgW="3543300" imgH="393700" progId="Equation.3">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benefits</a:t>
            </a:r>
            <a:endParaRPr lang="en-US" dirty="0"/>
          </a:p>
        </p:txBody>
      </p:sp>
      <p:graphicFrame>
        <p:nvGraphicFramePr>
          <p:cNvPr id="332802" name="Content Placeholder 3"/>
          <p:cNvGraphicFramePr>
            <a:graphicFrameLocks noChangeAspect="1"/>
          </p:cNvGraphicFramePr>
          <p:nvPr/>
        </p:nvGraphicFramePr>
        <p:xfrm>
          <a:off x="2362200" y="4800600"/>
          <a:ext cx="4347209" cy="533400"/>
        </p:xfrm>
        <a:graphic>
          <a:graphicData uri="http://schemas.openxmlformats.org/presentationml/2006/ole">
            <p:oleObj spid="_x0000_s332802" name="Equation" r:id="rId3" imgW="1447800" imgH="177800" progId="Equation.3">
              <p:embed/>
            </p:oleObj>
          </a:graphicData>
        </a:graphic>
      </p:graphicFrame>
      <p:sp>
        <p:nvSpPr>
          <p:cNvPr id="5" name="TextBox 4"/>
          <p:cNvSpPr txBox="1"/>
          <p:nvPr/>
        </p:nvSpPr>
        <p:spPr>
          <a:xfrm>
            <a:off x="533400" y="1219200"/>
            <a:ext cx="8229600" cy="3108544"/>
          </a:xfrm>
          <a:prstGeom prst="rect">
            <a:avLst/>
          </a:prstGeom>
          <a:noFill/>
        </p:spPr>
        <p:txBody>
          <a:bodyPr wrap="square" rtlCol="0">
            <a:spAutoFit/>
          </a:bodyPr>
          <a:lstStyle/>
          <a:p>
            <a:pPr algn="l"/>
            <a:r>
              <a:rPr lang="en-US" sz="2800" dirty="0" smtClean="0">
                <a:solidFill>
                  <a:srgbClr val="0000FF"/>
                </a:solidFill>
              </a:rPr>
              <a:t>It’s in the 1950s and you train your model “diagnostically” using just </a:t>
            </a:r>
            <a:r>
              <a:rPr lang="en-US" sz="2800" dirty="0" err="1" smtClean="0">
                <a:solidFill>
                  <a:srgbClr val="0000FF"/>
                </a:solidFill>
              </a:rPr>
              <a:t>p(Good</a:t>
            </a:r>
            <a:r>
              <a:rPr lang="en-US" sz="2800" dirty="0" smtClean="0">
                <a:solidFill>
                  <a:srgbClr val="0000FF"/>
                </a:solidFill>
              </a:rPr>
              <a:t> | Credit, Debt).</a:t>
            </a:r>
          </a:p>
          <a:p>
            <a:pPr algn="l"/>
            <a:endParaRPr lang="en-US" sz="2800" dirty="0" smtClean="0">
              <a:solidFill>
                <a:srgbClr val="0000FF"/>
              </a:solidFill>
            </a:endParaRPr>
          </a:p>
          <a:p>
            <a:pPr algn="l"/>
            <a:r>
              <a:rPr lang="en-US" sz="2800" dirty="0" smtClean="0">
                <a:solidFill>
                  <a:srgbClr val="0000FF"/>
                </a:solidFill>
              </a:rPr>
              <a:t>However, in the 1960s and 70s the population of people that are good </a:t>
            </a:r>
            <a:r>
              <a:rPr lang="en-US" sz="2800" dirty="0" err="1" smtClean="0">
                <a:solidFill>
                  <a:srgbClr val="0000FF"/>
                </a:solidFill>
              </a:rPr>
              <a:t>lendees</a:t>
            </a:r>
            <a:r>
              <a:rPr lang="en-US" sz="2800" dirty="0" smtClean="0">
                <a:solidFill>
                  <a:srgbClr val="0000FF"/>
                </a:solidFill>
              </a:rPr>
              <a:t> drastically increases (baby-boomers learned from their depression era parents and are better with their money) </a:t>
            </a:r>
          </a:p>
        </p:txBody>
      </p:sp>
      <p:sp>
        <p:nvSpPr>
          <p:cNvPr id="6" name="TextBox 5"/>
          <p:cNvSpPr txBox="1"/>
          <p:nvPr/>
        </p:nvSpPr>
        <p:spPr>
          <a:xfrm>
            <a:off x="1371600" y="5638800"/>
            <a:ext cx="7315200" cy="830997"/>
          </a:xfrm>
          <a:prstGeom prst="rect">
            <a:avLst/>
          </a:prstGeom>
          <a:noFill/>
        </p:spPr>
        <p:txBody>
          <a:bodyPr wrap="square" rtlCol="0">
            <a:spAutoFit/>
          </a:bodyPr>
          <a:lstStyle/>
          <a:p>
            <a:pPr algn="l"/>
            <a:r>
              <a:rPr lang="en-US" sz="2400" dirty="0" err="1" smtClean="0">
                <a:solidFill>
                  <a:srgbClr val="FF0000"/>
                </a:solidFill>
              </a:rPr>
              <a:t>Intiuitively</a:t>
            </a:r>
            <a:r>
              <a:rPr lang="en-US" sz="2400" dirty="0" smtClean="0">
                <a:solidFill>
                  <a:srgbClr val="FF0000"/>
                </a:solidFill>
              </a:rPr>
              <a:t>, the probability of good should increase, but Hard to figure out from just this equation</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benefits</a:t>
            </a:r>
            <a:endParaRPr lang="en-US" dirty="0"/>
          </a:p>
        </p:txBody>
      </p:sp>
      <p:graphicFrame>
        <p:nvGraphicFramePr>
          <p:cNvPr id="331778" name="Content Placeholder 3"/>
          <p:cNvGraphicFramePr>
            <a:graphicFrameLocks noChangeAspect="1"/>
          </p:cNvGraphicFramePr>
          <p:nvPr/>
        </p:nvGraphicFramePr>
        <p:xfrm>
          <a:off x="914400" y="1371600"/>
          <a:ext cx="6965950" cy="773113"/>
        </p:xfrm>
        <a:graphic>
          <a:graphicData uri="http://schemas.openxmlformats.org/presentationml/2006/ole">
            <p:oleObj spid="_x0000_s351234" name="Equation" r:id="rId3" imgW="3543300" imgH="393700" progId="Equation.3">
              <p:embed/>
            </p:oleObj>
          </a:graphicData>
        </a:graphic>
      </p:graphicFrame>
      <p:sp>
        <p:nvSpPr>
          <p:cNvPr id="5" name="TextBox 4"/>
          <p:cNvSpPr txBox="1"/>
          <p:nvPr/>
        </p:nvSpPr>
        <p:spPr>
          <a:xfrm>
            <a:off x="1447800" y="3352800"/>
            <a:ext cx="5715000" cy="1200328"/>
          </a:xfrm>
          <a:prstGeom prst="rect">
            <a:avLst/>
          </a:prstGeom>
          <a:noFill/>
        </p:spPr>
        <p:txBody>
          <a:bodyPr wrap="square" rtlCol="0">
            <a:spAutoFit/>
          </a:bodyPr>
          <a:lstStyle/>
          <a:p>
            <a:pPr algn="l"/>
            <a:r>
              <a:rPr lang="en-US" sz="2400" dirty="0" smtClean="0">
                <a:solidFill>
                  <a:srgbClr val="0000FF"/>
                </a:solidFill>
              </a:rPr>
              <a:t>Modeled using </a:t>
            </a:r>
            <a:r>
              <a:rPr lang="en-US" sz="2400" dirty="0" err="1" smtClean="0">
                <a:solidFill>
                  <a:srgbClr val="0000FF"/>
                </a:solidFill>
              </a:rPr>
              <a:t>Bayes</a:t>
            </a:r>
            <a:r>
              <a:rPr lang="en-US" sz="2400" dirty="0" smtClean="0">
                <a:solidFill>
                  <a:srgbClr val="0000FF"/>
                </a:solidFill>
              </a:rPr>
              <a:t>’ rule, it’s clear how much the probability should change.  Measure what the new </a:t>
            </a:r>
            <a:r>
              <a:rPr lang="en-US" sz="2400" dirty="0" err="1" smtClean="0">
                <a:solidFill>
                  <a:srgbClr val="0000FF"/>
                </a:solidFill>
              </a:rPr>
              <a:t>P(Good</a:t>
            </a:r>
            <a:r>
              <a:rPr lang="en-US" sz="2400" dirty="0" smtClean="0">
                <a:solidFill>
                  <a:srgbClr val="0000FF"/>
                </a:solidFill>
              </a:rPr>
              <a:t>) is.</a:t>
            </a:r>
            <a:endParaRPr lang="en-US" sz="2400" dirty="0">
              <a:solidFill>
                <a:srgbClr val="0000FF"/>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Grp="1" noChangeArrowheads="1"/>
          </p:cNvSpPr>
          <p:nvPr>
            <p:ph type="title"/>
            <p:custDataLst>
              <p:tags r:id="rId1"/>
            </p:custDataLst>
          </p:nvPr>
        </p:nvSpPr>
        <p:spPr/>
        <p:txBody>
          <a:bodyPr/>
          <a:lstStyle/>
          <a:p>
            <a:pPr eaLnBrk="1" hangingPunct="1"/>
            <a:r>
              <a:rPr lang="en-US" dirty="0" smtClean="0"/>
              <a:t>When it rains…</a:t>
            </a:r>
            <a:endParaRPr lang="en-US" dirty="0"/>
          </a:p>
        </p:txBody>
      </p:sp>
      <p:sp>
        <p:nvSpPr>
          <p:cNvPr id="25603" name="Rectangle 3"/>
          <p:cNvSpPr>
            <a:spLocks noGrp="1" noChangeArrowheads="1"/>
          </p:cNvSpPr>
          <p:nvPr>
            <p:ph type="body" idx="1"/>
            <p:custDataLst>
              <p:tags r:id="rId2"/>
            </p:custDataLst>
          </p:nvPr>
        </p:nvSpPr>
        <p:spPr>
          <a:xfrm>
            <a:off x="457200" y="990601"/>
            <a:ext cx="8229600" cy="2819400"/>
          </a:xfrm>
        </p:spPr>
        <p:txBody>
          <a:bodyPr/>
          <a:lstStyle/>
          <a:p>
            <a:pPr eaLnBrk="1" hangingPunct="1">
              <a:lnSpc>
                <a:spcPct val="90000"/>
              </a:lnSpc>
            </a:pPr>
            <a:r>
              <a:rPr lang="en-US" sz="2400" dirty="0"/>
              <a:t>Marie is getting married </a:t>
            </a:r>
            <a:r>
              <a:rPr lang="en-US" sz="2400" dirty="0" smtClean="0"/>
              <a:t>tomorrow </a:t>
            </a:r>
            <a:r>
              <a:rPr lang="en-US" sz="2400" dirty="0"/>
              <a:t>at an outdoor ceremony in the desert. In recent years, it has rained only 5 days each year. Unfortunately, the weatherman has predicted rain for tomorrow. When it actually rains, the weatherman correctly forecasts rain 90% of the time. When it doesn't rain, he incorrectly forecasts rain 5% of the time. What is the probability that it will rain on the day of Marie's wedding</a:t>
            </a:r>
            <a:r>
              <a:rPr lang="en-US" sz="2400" dirty="0" smtClean="0"/>
              <a:t>?</a:t>
            </a:r>
            <a:endParaRPr lang="en-US" sz="2400" dirty="0"/>
          </a:p>
        </p:txBody>
      </p:sp>
      <p:sp>
        <p:nvSpPr>
          <p:cNvPr id="7" name="TextBox 6"/>
          <p:cNvSpPr txBox="1"/>
          <p:nvPr/>
        </p:nvSpPr>
        <p:spPr>
          <a:xfrm>
            <a:off x="1066800" y="4191000"/>
            <a:ext cx="4191000" cy="1200328"/>
          </a:xfrm>
          <a:prstGeom prst="rect">
            <a:avLst/>
          </a:prstGeom>
          <a:noFill/>
        </p:spPr>
        <p:txBody>
          <a:bodyPr wrap="square" rtlCol="0">
            <a:spAutoFit/>
          </a:bodyPr>
          <a:lstStyle/>
          <a:p>
            <a:pPr algn="l"/>
            <a:r>
              <a:rPr lang="en-US" sz="2400" dirty="0" err="1" smtClean="0">
                <a:solidFill>
                  <a:srgbClr val="0000FF"/>
                </a:solidFill>
              </a:rPr>
              <a:t>p(rain</a:t>
            </a:r>
            <a:r>
              <a:rPr lang="en-US" sz="2400" dirty="0" smtClean="0">
                <a:solidFill>
                  <a:srgbClr val="0000FF"/>
                </a:solidFill>
              </a:rPr>
              <a:t>) = 5/365</a:t>
            </a:r>
          </a:p>
          <a:p>
            <a:pPr algn="l"/>
            <a:r>
              <a:rPr lang="en-US" sz="2400" dirty="0" err="1" smtClean="0">
                <a:solidFill>
                  <a:srgbClr val="0000FF"/>
                </a:solidFill>
              </a:rPr>
              <a:t>p(predicted|rain</a:t>
            </a:r>
            <a:r>
              <a:rPr lang="en-US" sz="2400" dirty="0" smtClean="0">
                <a:solidFill>
                  <a:srgbClr val="0000FF"/>
                </a:solidFill>
              </a:rPr>
              <a:t>) = 0.9</a:t>
            </a:r>
          </a:p>
          <a:p>
            <a:pPr algn="l"/>
            <a:r>
              <a:rPr lang="en-US" sz="2400" dirty="0" err="1" smtClean="0">
                <a:solidFill>
                  <a:srgbClr val="0000FF"/>
                </a:solidFill>
              </a:rPr>
              <a:t>p(predicted|</a:t>
            </a:r>
            <a:r>
              <a:rPr lang="en-US" sz="2400" dirty="0" err="1" smtClean="0">
                <a:solidFill>
                  <a:srgbClr val="0000FF"/>
                </a:solidFill>
                <a:latin typeface="Symbol" charset="2"/>
              </a:rPr>
              <a:t>Ø</a:t>
            </a:r>
            <a:r>
              <a:rPr lang="en-US" sz="2400" dirty="0" err="1" smtClean="0">
                <a:solidFill>
                  <a:srgbClr val="0000FF"/>
                </a:solidFill>
              </a:rPr>
              <a:t>rain</a:t>
            </a:r>
            <a:r>
              <a:rPr lang="en-US" sz="2400" dirty="0" smtClean="0">
                <a:solidFill>
                  <a:srgbClr val="0000FF"/>
                </a:solidFill>
              </a:rPr>
              <a:t>) = 0.05</a:t>
            </a:r>
            <a:endParaRPr lang="en-US" sz="2400" dirty="0">
              <a:solidFill>
                <a:srgbClr val="0000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Grp="1" noChangeArrowheads="1"/>
          </p:cNvSpPr>
          <p:nvPr>
            <p:ph type="title"/>
            <p:custDataLst>
              <p:tags r:id="rId2"/>
            </p:custDataLst>
          </p:nvPr>
        </p:nvSpPr>
        <p:spPr/>
        <p:txBody>
          <a:bodyPr/>
          <a:lstStyle/>
          <a:p>
            <a:pPr eaLnBrk="1" hangingPunct="1"/>
            <a:r>
              <a:rPr lang="en-US" dirty="0" smtClean="0"/>
              <a:t>When it rains…</a:t>
            </a:r>
            <a:endParaRPr lang="en-US" dirty="0"/>
          </a:p>
        </p:txBody>
      </p:sp>
      <p:graphicFrame>
        <p:nvGraphicFramePr>
          <p:cNvPr id="5" name="Object 4"/>
          <p:cNvGraphicFramePr>
            <a:graphicFrameLocks noChangeAspect="1"/>
          </p:cNvGraphicFramePr>
          <p:nvPr/>
        </p:nvGraphicFramePr>
        <p:xfrm>
          <a:off x="1143000" y="2971800"/>
          <a:ext cx="5553464" cy="838200"/>
        </p:xfrm>
        <a:graphic>
          <a:graphicData uri="http://schemas.openxmlformats.org/presentationml/2006/ole">
            <p:oleObj spid="_x0000_s374786" name="Equation" r:id="rId5" imgW="2946400" imgH="393700" progId="Equation.3">
              <p:embed/>
            </p:oleObj>
          </a:graphicData>
        </a:graphic>
      </p:graphicFrame>
      <p:sp>
        <p:nvSpPr>
          <p:cNvPr id="7" name="TextBox 6"/>
          <p:cNvSpPr txBox="1"/>
          <p:nvPr/>
        </p:nvSpPr>
        <p:spPr>
          <a:xfrm>
            <a:off x="685800" y="1143000"/>
            <a:ext cx="4191000" cy="1200328"/>
          </a:xfrm>
          <a:prstGeom prst="rect">
            <a:avLst/>
          </a:prstGeom>
          <a:noFill/>
        </p:spPr>
        <p:txBody>
          <a:bodyPr wrap="square" rtlCol="0">
            <a:spAutoFit/>
          </a:bodyPr>
          <a:lstStyle/>
          <a:p>
            <a:pPr algn="l"/>
            <a:r>
              <a:rPr lang="en-US" sz="2400" dirty="0" err="1" smtClean="0">
                <a:solidFill>
                  <a:srgbClr val="0000FF"/>
                </a:solidFill>
              </a:rPr>
              <a:t>p(rain</a:t>
            </a:r>
            <a:r>
              <a:rPr lang="en-US" sz="2400" dirty="0" smtClean="0">
                <a:solidFill>
                  <a:srgbClr val="0000FF"/>
                </a:solidFill>
              </a:rPr>
              <a:t>) = 5/365</a:t>
            </a:r>
          </a:p>
          <a:p>
            <a:pPr algn="l"/>
            <a:r>
              <a:rPr lang="en-US" sz="2400" dirty="0" err="1" smtClean="0">
                <a:solidFill>
                  <a:srgbClr val="0000FF"/>
                </a:solidFill>
              </a:rPr>
              <a:t>p(predicted|rain</a:t>
            </a:r>
            <a:r>
              <a:rPr lang="en-US" sz="2400" dirty="0" smtClean="0">
                <a:solidFill>
                  <a:srgbClr val="0000FF"/>
                </a:solidFill>
              </a:rPr>
              <a:t>) = 0.9</a:t>
            </a:r>
          </a:p>
          <a:p>
            <a:pPr algn="l"/>
            <a:r>
              <a:rPr lang="en-US" sz="2400" dirty="0" err="1" smtClean="0">
                <a:solidFill>
                  <a:srgbClr val="0000FF"/>
                </a:solidFill>
              </a:rPr>
              <a:t>p(predicted|</a:t>
            </a:r>
            <a:r>
              <a:rPr lang="en-US" sz="2400" dirty="0" err="1" smtClean="0">
                <a:solidFill>
                  <a:srgbClr val="0000FF"/>
                </a:solidFill>
                <a:latin typeface="Symbol" charset="2"/>
              </a:rPr>
              <a:t>Ø</a:t>
            </a:r>
            <a:r>
              <a:rPr lang="en-US" sz="2400" dirty="0" err="1" smtClean="0">
                <a:solidFill>
                  <a:srgbClr val="0000FF"/>
                </a:solidFill>
              </a:rPr>
              <a:t>rain</a:t>
            </a:r>
            <a:r>
              <a:rPr lang="en-US" sz="2400" dirty="0" smtClean="0">
                <a:solidFill>
                  <a:srgbClr val="0000FF"/>
                </a:solidFill>
              </a:rPr>
              <a:t>) = 0.05</a:t>
            </a:r>
            <a:endParaRPr lang="en-US" sz="2400" dirty="0">
              <a:solidFill>
                <a:srgbClr val="0000FF"/>
              </a:solidFill>
            </a:endParaRPr>
          </a:p>
        </p:txBody>
      </p:sp>
      <p:graphicFrame>
        <p:nvGraphicFramePr>
          <p:cNvPr id="374788" name="Object 4"/>
          <p:cNvGraphicFramePr>
            <a:graphicFrameLocks noChangeAspect="1"/>
          </p:cNvGraphicFramePr>
          <p:nvPr/>
        </p:nvGraphicFramePr>
        <p:xfrm>
          <a:off x="3438525" y="4114800"/>
          <a:ext cx="1819275" cy="838200"/>
        </p:xfrm>
        <a:graphic>
          <a:graphicData uri="http://schemas.openxmlformats.org/presentationml/2006/ole">
            <p:oleObj spid="_x0000_s374788" name="Equation" r:id="rId6" imgW="965200" imgH="393700" progId="Equation.3">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47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custDataLst>
              <p:tags r:id="rId2"/>
            </p:custDataLst>
          </p:nvPr>
        </p:nvSpPr>
        <p:spPr/>
        <p:txBody>
          <a:bodyPr/>
          <a:lstStyle/>
          <a:p>
            <a:pPr eaLnBrk="1" hangingPunct="1"/>
            <a:r>
              <a:rPr lang="en-US"/>
              <a:t>More Probability</a:t>
            </a:r>
          </a:p>
        </p:txBody>
      </p:sp>
      <p:sp>
        <p:nvSpPr>
          <p:cNvPr id="21507" name="Rectangle 3"/>
          <p:cNvSpPr>
            <a:spLocks noGrp="1" noChangeArrowheads="1"/>
          </p:cNvSpPr>
          <p:nvPr>
            <p:ph type="body" idx="1"/>
            <p:custDataLst>
              <p:tags r:id="rId3"/>
            </p:custDataLst>
          </p:nvPr>
        </p:nvSpPr>
        <p:spPr>
          <a:xfrm>
            <a:off x="457200" y="990601"/>
            <a:ext cx="8229600" cy="3048000"/>
          </a:xfrm>
        </p:spPr>
        <p:txBody>
          <a:bodyPr/>
          <a:lstStyle/>
          <a:p>
            <a:pPr eaLnBrk="1" hangingPunct="1"/>
            <a:r>
              <a:rPr lang="en-US" dirty="0"/>
              <a:t>In the United States, 55% of children get an allowance and 41% of children get an allowance and do household chores. What is the probability that a child does household chores given that the child gets an allowance?</a:t>
            </a:r>
          </a:p>
        </p:txBody>
      </p:sp>
      <p:graphicFrame>
        <p:nvGraphicFramePr>
          <p:cNvPr id="4" name="Object 3"/>
          <p:cNvGraphicFramePr>
            <a:graphicFrameLocks noChangeAspect="1"/>
          </p:cNvGraphicFramePr>
          <p:nvPr/>
        </p:nvGraphicFramePr>
        <p:xfrm>
          <a:off x="1377043" y="4883150"/>
          <a:ext cx="6014357" cy="381000"/>
        </p:xfrm>
        <a:graphic>
          <a:graphicData uri="http://schemas.openxmlformats.org/presentationml/2006/ole">
            <p:oleObj spid="_x0000_s366594" name="Equation" r:id="rId6" imgW="2806700" imgH="177800" progId="Equation.3">
              <p:embed/>
            </p:oleObj>
          </a:graphicData>
        </a:graphic>
      </p:graphicFrame>
      <p:graphicFrame>
        <p:nvGraphicFramePr>
          <p:cNvPr id="366595" name="Object 3"/>
          <p:cNvGraphicFramePr>
            <a:graphicFrameLocks noChangeAspect="1"/>
          </p:cNvGraphicFramePr>
          <p:nvPr/>
        </p:nvGraphicFramePr>
        <p:xfrm>
          <a:off x="3657600" y="5645150"/>
          <a:ext cx="2613025" cy="298450"/>
        </p:xfrm>
        <a:graphic>
          <a:graphicData uri="http://schemas.openxmlformats.org/presentationml/2006/ole">
            <p:oleObj spid="_x0000_s366595" name="Equation" r:id="rId7" imgW="1219200" imgH="1397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659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Grp="1" noChangeArrowheads="1"/>
          </p:cNvSpPr>
          <p:nvPr>
            <p:ph type="title"/>
            <p:custDataLst>
              <p:tags r:id="rId2"/>
            </p:custDataLst>
          </p:nvPr>
        </p:nvSpPr>
        <p:spPr/>
        <p:txBody>
          <a:bodyPr/>
          <a:lstStyle/>
          <a:p>
            <a:pPr eaLnBrk="1" hangingPunct="1"/>
            <a:r>
              <a:rPr lang="en-US" dirty="0" smtClean="0"/>
              <a:t>When it rains…</a:t>
            </a:r>
            <a:endParaRPr lang="en-US" dirty="0"/>
          </a:p>
        </p:txBody>
      </p:sp>
      <p:sp>
        <p:nvSpPr>
          <p:cNvPr id="7" name="TextBox 6"/>
          <p:cNvSpPr txBox="1"/>
          <p:nvPr/>
        </p:nvSpPr>
        <p:spPr>
          <a:xfrm>
            <a:off x="685800" y="1143000"/>
            <a:ext cx="4191000" cy="1200328"/>
          </a:xfrm>
          <a:prstGeom prst="rect">
            <a:avLst/>
          </a:prstGeom>
          <a:noFill/>
        </p:spPr>
        <p:txBody>
          <a:bodyPr wrap="square" rtlCol="0">
            <a:spAutoFit/>
          </a:bodyPr>
          <a:lstStyle/>
          <a:p>
            <a:pPr algn="l"/>
            <a:r>
              <a:rPr lang="en-US" sz="2400" dirty="0" err="1" smtClean="0">
                <a:solidFill>
                  <a:srgbClr val="0000FF"/>
                </a:solidFill>
              </a:rPr>
              <a:t>p(rain</a:t>
            </a:r>
            <a:r>
              <a:rPr lang="en-US" sz="2400" dirty="0" smtClean="0">
                <a:solidFill>
                  <a:srgbClr val="0000FF"/>
                </a:solidFill>
              </a:rPr>
              <a:t>) = 5/365</a:t>
            </a:r>
          </a:p>
          <a:p>
            <a:pPr algn="l"/>
            <a:r>
              <a:rPr lang="en-US" sz="2400" dirty="0" err="1" smtClean="0">
                <a:solidFill>
                  <a:srgbClr val="0000FF"/>
                </a:solidFill>
              </a:rPr>
              <a:t>p(predicted|rain</a:t>
            </a:r>
            <a:r>
              <a:rPr lang="en-US" sz="2400" dirty="0" smtClean="0">
                <a:solidFill>
                  <a:srgbClr val="0000FF"/>
                </a:solidFill>
              </a:rPr>
              <a:t>) = 0.9</a:t>
            </a:r>
          </a:p>
          <a:p>
            <a:pPr algn="l"/>
            <a:r>
              <a:rPr lang="en-US" sz="2400" dirty="0" err="1" smtClean="0">
                <a:solidFill>
                  <a:srgbClr val="0000FF"/>
                </a:solidFill>
              </a:rPr>
              <a:t>p(predicted|</a:t>
            </a:r>
            <a:r>
              <a:rPr lang="en-US" sz="2400" dirty="0" err="1" smtClean="0">
                <a:solidFill>
                  <a:srgbClr val="0000FF"/>
                </a:solidFill>
                <a:latin typeface="Symbol" charset="2"/>
              </a:rPr>
              <a:t>Ø</a:t>
            </a:r>
            <a:r>
              <a:rPr lang="en-US" sz="2400" dirty="0" err="1" smtClean="0">
                <a:solidFill>
                  <a:srgbClr val="0000FF"/>
                </a:solidFill>
              </a:rPr>
              <a:t>rain</a:t>
            </a:r>
            <a:r>
              <a:rPr lang="en-US" sz="2400" dirty="0" smtClean="0">
                <a:solidFill>
                  <a:srgbClr val="0000FF"/>
                </a:solidFill>
              </a:rPr>
              <a:t>) = 0.05</a:t>
            </a:r>
            <a:endParaRPr lang="en-US" sz="2400" dirty="0">
              <a:solidFill>
                <a:srgbClr val="0000FF"/>
              </a:solidFill>
            </a:endParaRPr>
          </a:p>
        </p:txBody>
      </p:sp>
      <p:graphicFrame>
        <p:nvGraphicFramePr>
          <p:cNvPr id="376836" name="Object 4"/>
          <p:cNvGraphicFramePr>
            <a:graphicFrameLocks noChangeAspect="1"/>
          </p:cNvGraphicFramePr>
          <p:nvPr/>
        </p:nvGraphicFramePr>
        <p:xfrm>
          <a:off x="441325" y="2667000"/>
          <a:ext cx="8474075" cy="379413"/>
        </p:xfrm>
        <a:graphic>
          <a:graphicData uri="http://schemas.openxmlformats.org/presentationml/2006/ole">
            <p:oleObj spid="_x0000_s376836" name="Equation" r:id="rId5" imgW="4495800" imgH="177800" progId="Equation.3">
              <p:embed/>
            </p:oleObj>
          </a:graphicData>
        </a:graphic>
      </p:graphicFrame>
      <p:grpSp>
        <p:nvGrpSpPr>
          <p:cNvPr id="9" name="Group 8"/>
          <p:cNvGrpSpPr/>
          <p:nvPr/>
        </p:nvGrpSpPr>
        <p:grpSpPr>
          <a:xfrm>
            <a:off x="1233487" y="3352800"/>
            <a:ext cx="6005513" cy="827087"/>
            <a:chOff x="1233487" y="3352800"/>
            <a:chExt cx="6005513" cy="827087"/>
          </a:xfrm>
        </p:grpSpPr>
        <p:graphicFrame>
          <p:nvGraphicFramePr>
            <p:cNvPr id="376839" name="Object 7"/>
            <p:cNvGraphicFramePr>
              <a:graphicFrameLocks noChangeAspect="1"/>
            </p:cNvGraphicFramePr>
            <p:nvPr/>
          </p:nvGraphicFramePr>
          <p:xfrm>
            <a:off x="1233487" y="3352800"/>
            <a:ext cx="6005513" cy="377825"/>
          </p:xfrm>
          <a:graphic>
            <a:graphicData uri="http://schemas.openxmlformats.org/presentationml/2006/ole">
              <p:oleObj spid="_x0000_s376839" name="Equation" r:id="rId6" imgW="3187700" imgH="177800" progId="Equation.3">
                <p:embed/>
              </p:oleObj>
            </a:graphicData>
          </a:graphic>
        </p:graphicFrame>
        <p:graphicFrame>
          <p:nvGraphicFramePr>
            <p:cNvPr id="376840" name="Object 8"/>
            <p:cNvGraphicFramePr>
              <a:graphicFrameLocks noChangeAspect="1"/>
            </p:cNvGraphicFramePr>
            <p:nvPr/>
          </p:nvGraphicFramePr>
          <p:xfrm>
            <a:off x="3629025" y="3883025"/>
            <a:ext cx="2009775" cy="296862"/>
          </p:xfrm>
          <a:graphic>
            <a:graphicData uri="http://schemas.openxmlformats.org/presentationml/2006/ole">
              <p:oleObj spid="_x0000_s376840" name="Equation" r:id="rId7" imgW="1066800" imgH="139700" progId="Equation.3">
                <p:embed/>
              </p:oleObj>
            </a:graphicData>
          </a:graphic>
        </p:graphicFrame>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Joint distributions</a:t>
            </a:r>
            <a:endParaRPr lang="en-US" dirty="0"/>
          </a:p>
        </p:txBody>
      </p:sp>
      <p:sp>
        <p:nvSpPr>
          <p:cNvPr id="3" name="Content Placeholder 2"/>
          <p:cNvSpPr>
            <a:spLocks noGrp="1"/>
          </p:cNvSpPr>
          <p:nvPr>
            <p:ph idx="1"/>
          </p:nvPr>
        </p:nvSpPr>
        <p:spPr/>
        <p:txBody>
          <a:bodyPr/>
          <a:lstStyle/>
          <a:p>
            <a:r>
              <a:rPr lang="en-US" dirty="0" smtClean="0"/>
              <a:t>For an expression with </a:t>
            </a:r>
            <a:r>
              <a:rPr lang="en-US" i="1" dirty="0" err="1" smtClean="0"/>
              <a:t>n</a:t>
            </a:r>
            <a:r>
              <a:rPr lang="en-US" dirty="0" smtClean="0"/>
              <a:t> </a:t>
            </a:r>
            <a:r>
              <a:rPr lang="en-US" dirty="0" err="1" smtClean="0"/>
              <a:t>boolean</a:t>
            </a:r>
            <a:r>
              <a:rPr lang="en-US" dirty="0" smtClean="0"/>
              <a:t> variables e.g. </a:t>
            </a:r>
            <a:r>
              <a:rPr lang="en-US" i="1" dirty="0" smtClean="0"/>
              <a:t>P(X</a:t>
            </a:r>
            <a:r>
              <a:rPr lang="en-US" i="1" baseline="-25000" dirty="0" smtClean="0"/>
              <a:t>1</a:t>
            </a:r>
            <a:r>
              <a:rPr lang="en-US" i="1" dirty="0" smtClean="0"/>
              <a:t>, X</a:t>
            </a:r>
            <a:r>
              <a:rPr lang="en-US" i="1" baseline="-25000" dirty="0" smtClean="0"/>
              <a:t>2</a:t>
            </a:r>
            <a:r>
              <a:rPr lang="en-US" i="1" dirty="0" smtClean="0"/>
              <a:t>, …, </a:t>
            </a:r>
            <a:r>
              <a:rPr lang="en-US" i="1" dirty="0" err="1" smtClean="0"/>
              <a:t>X</a:t>
            </a:r>
            <a:r>
              <a:rPr lang="en-US" i="1" baseline="-25000" dirty="0" err="1" smtClean="0"/>
              <a:t>n</a:t>
            </a:r>
            <a:r>
              <a:rPr lang="en-US" i="1" dirty="0" smtClean="0"/>
              <a:t>)</a:t>
            </a:r>
            <a:r>
              <a:rPr lang="en-US" dirty="0" smtClean="0"/>
              <a:t> how many entries will be in the probability table?</a:t>
            </a:r>
          </a:p>
          <a:p>
            <a:pPr lvl="1"/>
            <a:r>
              <a:rPr lang="en-US" dirty="0" smtClean="0"/>
              <a:t>2</a:t>
            </a:r>
            <a:r>
              <a:rPr lang="en-US" baseline="30000" dirty="0" smtClean="0"/>
              <a:t>n</a:t>
            </a:r>
            <a:endParaRPr lang="en-US" dirty="0" smtClean="0"/>
          </a:p>
          <a:p>
            <a:r>
              <a:rPr lang="en-US" dirty="0" smtClean="0"/>
              <a:t>Does this always have to be the case?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6" name="Rectangle 2"/>
          <p:cNvSpPr>
            <a:spLocks noGrp="1" noChangeArrowheads="1"/>
          </p:cNvSpPr>
          <p:nvPr>
            <p:ph type="title"/>
            <p:custDataLst>
              <p:tags r:id="rId1"/>
            </p:custDataLst>
          </p:nvPr>
        </p:nvSpPr>
        <p:spPr/>
        <p:txBody>
          <a:bodyPr/>
          <a:lstStyle/>
          <a:p>
            <a:pPr eaLnBrk="1" hangingPunct="1"/>
            <a:r>
              <a:rPr lang="en-US" dirty="0" smtClean="0"/>
              <a:t>Independence</a:t>
            </a:r>
            <a:endParaRPr lang="en-US" dirty="0"/>
          </a:p>
        </p:txBody>
      </p:sp>
      <p:sp>
        <p:nvSpPr>
          <p:cNvPr id="93187" name="Rectangle 3"/>
          <p:cNvSpPr>
            <a:spLocks noGrp="1" noChangeArrowheads="1"/>
          </p:cNvSpPr>
          <p:nvPr>
            <p:ph type="body" idx="1"/>
            <p:custDataLst>
              <p:tags r:id="rId2"/>
            </p:custDataLst>
          </p:nvPr>
        </p:nvSpPr>
        <p:spPr/>
        <p:txBody>
          <a:bodyPr/>
          <a:lstStyle/>
          <a:p>
            <a:pPr eaLnBrk="1" hangingPunct="1"/>
            <a:r>
              <a:rPr lang="en-US" sz="2800" dirty="0" smtClean="0"/>
              <a:t>Two variables </a:t>
            </a:r>
            <a:r>
              <a:rPr lang="en-US" sz="2800" dirty="0"/>
              <a:t>are independent if one has nothing whatever to do with</a:t>
            </a:r>
            <a:r>
              <a:rPr lang="en-US" sz="2800" dirty="0" smtClean="0"/>
              <a:t> the other</a:t>
            </a:r>
          </a:p>
          <a:p>
            <a:pPr eaLnBrk="1" hangingPunct="1"/>
            <a:r>
              <a:rPr lang="en-US" sz="2800" dirty="0" smtClean="0"/>
              <a:t>For </a:t>
            </a:r>
            <a:r>
              <a:rPr lang="en-US" sz="2800" dirty="0"/>
              <a:t>two independent</a:t>
            </a:r>
            <a:r>
              <a:rPr lang="en-US" sz="2800" dirty="0" smtClean="0"/>
              <a:t> variables, </a:t>
            </a:r>
            <a:r>
              <a:rPr lang="en-US" sz="2800" dirty="0"/>
              <a:t>knowing</a:t>
            </a:r>
            <a:r>
              <a:rPr lang="en-US" sz="2800" dirty="0" smtClean="0"/>
              <a:t> the value of one </a:t>
            </a:r>
            <a:r>
              <a:rPr lang="en-US" sz="2800" dirty="0"/>
              <a:t>does not change the </a:t>
            </a:r>
            <a:r>
              <a:rPr lang="en-US" sz="2800" dirty="0" smtClean="0"/>
              <a:t>probability distribution of the other variable (or the probability of any individual event)</a:t>
            </a:r>
          </a:p>
          <a:p>
            <a:pPr lvl="1" eaLnBrk="1" hangingPunct="1"/>
            <a:r>
              <a:rPr lang="en-US" sz="2400" dirty="0" smtClean="0">
                <a:ea typeface="ＭＳ Ｐゴシック" charset="-128"/>
              </a:rPr>
              <a:t>the result of the toss of a coin is independent of a roll of a dice</a:t>
            </a:r>
          </a:p>
          <a:p>
            <a:pPr lvl="1" eaLnBrk="1" hangingPunct="1"/>
            <a:r>
              <a:rPr lang="en-US" sz="2400" dirty="0">
                <a:ea typeface="ＭＳ Ｐゴシック" charset="-128"/>
              </a:rPr>
              <a:t>price of tea in England is independent of the result of general election in </a:t>
            </a:r>
            <a:r>
              <a:rPr lang="en-US" sz="2400" dirty="0" smtClean="0">
                <a:ea typeface="ＭＳ Ｐゴシック" charset="-128"/>
              </a:rPr>
              <a:t>Canada</a:t>
            </a:r>
          </a:p>
          <a:p>
            <a:pPr lvl="1" eaLnBrk="1" hangingPunct="1"/>
            <a:endParaRPr lang="en-US" sz="2400" dirty="0">
              <a:ea typeface="ＭＳ Ｐゴシック" charset="-128"/>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4" name="Rectangle 2"/>
          <p:cNvSpPr>
            <a:spLocks noGrp="1" noChangeArrowheads="1"/>
          </p:cNvSpPr>
          <p:nvPr>
            <p:ph type="title"/>
            <p:custDataLst>
              <p:tags r:id="rId1"/>
            </p:custDataLst>
          </p:nvPr>
        </p:nvSpPr>
        <p:spPr>
          <a:xfrm>
            <a:off x="461963" y="203200"/>
            <a:ext cx="5816600" cy="566738"/>
          </a:xfrm>
          <a:noFill/>
        </p:spPr>
        <p:txBody>
          <a:bodyPr wrap="none" lIns="63500" tIns="25400" rIns="63500" bIns="25400" anchor="t">
            <a:spAutoFit/>
          </a:bodyPr>
          <a:lstStyle/>
          <a:p>
            <a:pPr eaLnBrk="1" hangingPunct="1">
              <a:lnSpc>
                <a:spcPct val="94000"/>
              </a:lnSpc>
            </a:pPr>
            <a:r>
              <a:rPr lang="en-US"/>
              <a:t>Independent or Dependent?</a:t>
            </a:r>
          </a:p>
        </p:txBody>
      </p:sp>
      <p:sp>
        <p:nvSpPr>
          <p:cNvPr id="95235" name="Rectangle 3"/>
          <p:cNvSpPr>
            <a:spLocks noGrp="1" noChangeArrowheads="1"/>
          </p:cNvSpPr>
          <p:nvPr>
            <p:ph type="body" idx="1"/>
            <p:custDataLst>
              <p:tags r:id="rId2"/>
            </p:custDataLst>
          </p:nvPr>
        </p:nvSpPr>
        <p:spPr>
          <a:xfrm>
            <a:off x="533400" y="1752600"/>
            <a:ext cx="8229600" cy="1921757"/>
          </a:xfrm>
          <a:noFill/>
        </p:spPr>
        <p:txBody>
          <a:bodyPr wrap="square" lIns="63500" tIns="25400" rIns="63500" bIns="25400">
            <a:spAutoFit/>
          </a:bodyPr>
          <a:lstStyle/>
          <a:p>
            <a:pPr eaLnBrk="1" hangingPunct="1">
              <a:lnSpc>
                <a:spcPct val="95000"/>
              </a:lnSpc>
              <a:spcBef>
                <a:spcPct val="47000"/>
              </a:spcBef>
            </a:pPr>
            <a:r>
              <a:rPr lang="en-US" dirty="0" smtClean="0"/>
              <a:t>Catching a </a:t>
            </a:r>
            <a:r>
              <a:rPr lang="en-US" dirty="0"/>
              <a:t>cold and</a:t>
            </a:r>
            <a:r>
              <a:rPr lang="en-US" dirty="0" smtClean="0"/>
              <a:t> having </a:t>
            </a:r>
            <a:r>
              <a:rPr lang="en-US" dirty="0"/>
              <a:t>cat-allergy</a:t>
            </a:r>
            <a:endParaRPr lang="en-US" dirty="0" smtClean="0"/>
          </a:p>
          <a:p>
            <a:pPr eaLnBrk="1" hangingPunct="1">
              <a:lnSpc>
                <a:spcPct val="95000"/>
              </a:lnSpc>
              <a:spcBef>
                <a:spcPct val="47000"/>
              </a:spcBef>
            </a:pPr>
            <a:r>
              <a:rPr lang="en-US" dirty="0" smtClean="0"/>
              <a:t>Miles per gallon and driving habits</a:t>
            </a:r>
          </a:p>
          <a:p>
            <a:pPr eaLnBrk="1" hangingPunct="1">
              <a:lnSpc>
                <a:spcPct val="95000"/>
              </a:lnSpc>
              <a:spcBef>
                <a:spcPct val="47000"/>
              </a:spcBef>
            </a:pPr>
            <a:r>
              <a:rPr lang="en-US" dirty="0" smtClean="0"/>
              <a:t>Height and longevity of life</a:t>
            </a:r>
            <a:endParaRPr lang="en-US"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Independent variables</a:t>
            </a:r>
            <a:endParaRPr lang="en-US" dirty="0"/>
          </a:p>
        </p:txBody>
      </p:sp>
      <p:sp>
        <p:nvSpPr>
          <p:cNvPr id="3" name="Content Placeholder 2"/>
          <p:cNvSpPr>
            <a:spLocks noGrp="1"/>
          </p:cNvSpPr>
          <p:nvPr>
            <p:ph idx="1"/>
          </p:nvPr>
        </p:nvSpPr>
        <p:spPr/>
        <p:txBody>
          <a:bodyPr/>
          <a:lstStyle/>
          <a:p>
            <a:r>
              <a:rPr lang="en-US" dirty="0" smtClean="0"/>
              <a:t>How does independence affect our probability equations/properties?</a:t>
            </a:r>
          </a:p>
          <a:p>
            <a:pPr lvl="1"/>
            <a:endParaRPr lang="en-US" dirty="0" smtClean="0"/>
          </a:p>
          <a:p>
            <a:pPr lvl="1"/>
            <a:endParaRPr lang="en-US" dirty="0" smtClean="0"/>
          </a:p>
          <a:p>
            <a:pPr lvl="1"/>
            <a:endParaRPr lang="en-US" dirty="0" smtClean="0"/>
          </a:p>
          <a:p>
            <a:pPr lvl="1"/>
            <a:endParaRPr lang="en-US" dirty="0" smtClean="0"/>
          </a:p>
          <a:p>
            <a:r>
              <a:rPr lang="en-US" dirty="0" smtClean="0"/>
              <a:t>If A and B are independent (written …)</a:t>
            </a:r>
          </a:p>
          <a:p>
            <a:pPr lvl="1"/>
            <a:r>
              <a:rPr lang="en-US" dirty="0" smtClean="0"/>
              <a:t>P(A,B) = P(A)P(B)</a:t>
            </a:r>
          </a:p>
          <a:p>
            <a:pPr lvl="1"/>
            <a:r>
              <a:rPr lang="en-US" dirty="0" smtClean="0"/>
              <a:t>P(A|B) = P(A)</a:t>
            </a:r>
          </a:p>
          <a:p>
            <a:pPr lvl="1"/>
            <a:r>
              <a:rPr lang="en-US" dirty="0" smtClean="0"/>
              <a:t>P(B|A) = P(B)</a:t>
            </a:r>
            <a:endParaRPr lang="en-US" dirty="0"/>
          </a:p>
        </p:txBody>
      </p:sp>
      <p:grpSp>
        <p:nvGrpSpPr>
          <p:cNvPr id="9" name="Group 8"/>
          <p:cNvGrpSpPr/>
          <p:nvPr/>
        </p:nvGrpSpPr>
        <p:grpSpPr>
          <a:xfrm>
            <a:off x="1600200" y="2286000"/>
            <a:ext cx="4114800" cy="1828800"/>
            <a:chOff x="1600200" y="2286000"/>
            <a:chExt cx="4114800" cy="1828800"/>
          </a:xfrm>
        </p:grpSpPr>
        <p:sp>
          <p:nvSpPr>
            <p:cNvPr id="4" name="Rectangle 3"/>
            <p:cNvSpPr/>
            <p:nvPr/>
          </p:nvSpPr>
          <p:spPr bwMode="auto">
            <a:xfrm>
              <a:off x="1600200" y="2286000"/>
              <a:ext cx="4114800" cy="1828800"/>
            </a:xfrm>
            <a:prstGeom prst="rect">
              <a:avLst/>
            </a:prstGeom>
            <a:noFill/>
            <a:ln w="254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11" charset="0"/>
                <a:ea typeface="Arial" pitchFamily="-111" charset="0"/>
                <a:cs typeface="Arial" pitchFamily="-111" charset="0"/>
              </a:endParaRPr>
            </a:p>
          </p:txBody>
        </p:sp>
        <p:sp>
          <p:nvSpPr>
            <p:cNvPr id="5" name="Oval 4"/>
            <p:cNvSpPr/>
            <p:nvPr/>
          </p:nvSpPr>
          <p:spPr bwMode="auto">
            <a:xfrm>
              <a:off x="1905000" y="2590800"/>
              <a:ext cx="1676400" cy="1219200"/>
            </a:xfrm>
            <a:prstGeom prst="ellipse">
              <a:avLst/>
            </a:prstGeom>
            <a:noFill/>
            <a:ln w="254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11" charset="0"/>
                <a:ea typeface="Arial" pitchFamily="-111" charset="0"/>
                <a:cs typeface="Arial" pitchFamily="-111" charset="0"/>
              </a:endParaRPr>
            </a:p>
          </p:txBody>
        </p:sp>
        <p:sp>
          <p:nvSpPr>
            <p:cNvPr id="6" name="Oval 5"/>
            <p:cNvSpPr/>
            <p:nvPr/>
          </p:nvSpPr>
          <p:spPr bwMode="auto">
            <a:xfrm>
              <a:off x="3810000" y="2590800"/>
              <a:ext cx="1676400" cy="1219200"/>
            </a:xfrm>
            <a:prstGeom prst="ellipse">
              <a:avLst/>
            </a:prstGeom>
            <a:noFill/>
            <a:ln w="254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11" charset="0"/>
                <a:ea typeface="Arial" pitchFamily="-111" charset="0"/>
                <a:cs typeface="Arial" pitchFamily="-111" charset="0"/>
              </a:endParaRPr>
            </a:p>
          </p:txBody>
        </p:sp>
        <p:sp>
          <p:nvSpPr>
            <p:cNvPr id="7" name="TextBox 6"/>
            <p:cNvSpPr txBox="1"/>
            <p:nvPr/>
          </p:nvSpPr>
          <p:spPr>
            <a:xfrm>
              <a:off x="2514600" y="2895600"/>
              <a:ext cx="533400" cy="461665"/>
            </a:xfrm>
            <a:prstGeom prst="rect">
              <a:avLst/>
            </a:prstGeom>
            <a:noFill/>
          </p:spPr>
          <p:txBody>
            <a:bodyPr wrap="square" rtlCol="0">
              <a:spAutoFit/>
            </a:bodyPr>
            <a:lstStyle/>
            <a:p>
              <a:r>
                <a:rPr lang="en-US" sz="2400" dirty="0" smtClean="0"/>
                <a:t>A</a:t>
              </a:r>
              <a:endParaRPr lang="en-US" sz="2400" dirty="0"/>
            </a:p>
          </p:txBody>
        </p:sp>
        <p:sp>
          <p:nvSpPr>
            <p:cNvPr id="8" name="TextBox 7"/>
            <p:cNvSpPr txBox="1"/>
            <p:nvPr/>
          </p:nvSpPr>
          <p:spPr>
            <a:xfrm>
              <a:off x="4419600" y="2895600"/>
              <a:ext cx="533400" cy="461665"/>
            </a:xfrm>
            <a:prstGeom prst="rect">
              <a:avLst/>
            </a:prstGeom>
            <a:noFill/>
          </p:spPr>
          <p:txBody>
            <a:bodyPr wrap="square" rtlCol="0">
              <a:spAutoFit/>
            </a:bodyPr>
            <a:lstStyle/>
            <a:p>
              <a:r>
                <a:rPr lang="en-US" sz="2400" dirty="0" smtClean="0"/>
                <a:t>B</a:t>
              </a:r>
              <a:endParaRPr lang="en-US" sz="24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Independent variables</a:t>
            </a:r>
            <a:endParaRPr lang="en-US" dirty="0"/>
          </a:p>
        </p:txBody>
      </p:sp>
      <p:sp>
        <p:nvSpPr>
          <p:cNvPr id="3" name="Content Placeholder 2"/>
          <p:cNvSpPr>
            <a:spLocks noGrp="1"/>
          </p:cNvSpPr>
          <p:nvPr>
            <p:ph idx="1"/>
          </p:nvPr>
        </p:nvSpPr>
        <p:spPr/>
        <p:txBody>
          <a:bodyPr/>
          <a:lstStyle/>
          <a:p>
            <a:r>
              <a:rPr lang="en-US" dirty="0" smtClean="0"/>
              <a:t>If A and B are independent</a:t>
            </a:r>
          </a:p>
          <a:p>
            <a:pPr lvl="1"/>
            <a:r>
              <a:rPr lang="en-US" dirty="0" smtClean="0"/>
              <a:t>P(A,B) = P(A)P(B)</a:t>
            </a:r>
          </a:p>
          <a:p>
            <a:pPr lvl="1"/>
            <a:r>
              <a:rPr lang="en-US" dirty="0" smtClean="0"/>
              <a:t>P(A|B) = P(A)</a:t>
            </a:r>
          </a:p>
          <a:p>
            <a:pPr lvl="1"/>
            <a:r>
              <a:rPr lang="en-US" dirty="0" smtClean="0"/>
              <a:t>P(B|A) = P(B)</a:t>
            </a:r>
            <a:endParaRPr lang="en-US" dirty="0"/>
          </a:p>
        </p:txBody>
      </p:sp>
      <p:sp>
        <p:nvSpPr>
          <p:cNvPr id="11" name="TextBox 10"/>
          <p:cNvSpPr txBox="1"/>
          <p:nvPr/>
        </p:nvSpPr>
        <p:spPr>
          <a:xfrm>
            <a:off x="1524000" y="4800600"/>
            <a:ext cx="5638800" cy="954107"/>
          </a:xfrm>
          <a:prstGeom prst="rect">
            <a:avLst/>
          </a:prstGeom>
          <a:noFill/>
        </p:spPr>
        <p:txBody>
          <a:bodyPr wrap="square" rtlCol="0">
            <a:spAutoFit/>
          </a:bodyPr>
          <a:lstStyle/>
          <a:p>
            <a:pPr algn="l"/>
            <a:r>
              <a:rPr lang="en-US" sz="2800" dirty="0" smtClean="0">
                <a:solidFill>
                  <a:srgbClr val="0000FF"/>
                </a:solidFill>
              </a:rPr>
              <a:t>Reduces the storage requirement for the distributions</a:t>
            </a:r>
            <a:endParaRPr lang="en-US" sz="2800" dirty="0">
              <a:solidFill>
                <a:srgbClr val="0000FF"/>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Rectangle 2"/>
          <p:cNvSpPr>
            <a:spLocks noGrp="1" noChangeArrowheads="1"/>
          </p:cNvSpPr>
          <p:nvPr>
            <p:ph type="title"/>
            <p:custDataLst>
              <p:tags r:id="rId1"/>
            </p:custDataLst>
          </p:nvPr>
        </p:nvSpPr>
        <p:spPr>
          <a:xfrm>
            <a:off x="423863" y="165100"/>
            <a:ext cx="5435600" cy="600075"/>
          </a:xfrm>
          <a:noFill/>
        </p:spPr>
        <p:txBody>
          <a:bodyPr wrap="none" lIns="63500" tIns="25400" rIns="63500" bIns="25400" anchor="t">
            <a:spAutoFit/>
          </a:bodyPr>
          <a:lstStyle/>
          <a:p>
            <a:pPr eaLnBrk="1" hangingPunct="1"/>
            <a:r>
              <a:rPr lang="en-US"/>
              <a:t>Conditional Independence</a:t>
            </a:r>
          </a:p>
        </p:txBody>
      </p:sp>
      <p:sp>
        <p:nvSpPr>
          <p:cNvPr id="99331" name="Rectangle 3"/>
          <p:cNvSpPr>
            <a:spLocks noGrp="1" noChangeArrowheads="1"/>
          </p:cNvSpPr>
          <p:nvPr>
            <p:ph type="body" idx="1"/>
            <p:custDataLst>
              <p:tags r:id="rId2"/>
            </p:custDataLst>
          </p:nvPr>
        </p:nvSpPr>
        <p:spPr>
          <a:xfrm>
            <a:off x="381000" y="990600"/>
            <a:ext cx="7924800" cy="5418919"/>
          </a:xfrm>
          <a:noFill/>
        </p:spPr>
        <p:txBody>
          <a:bodyPr wrap="square" lIns="63500" tIns="25400" rIns="63500" bIns="25400">
            <a:spAutoFit/>
          </a:bodyPr>
          <a:lstStyle/>
          <a:p>
            <a:pPr eaLnBrk="1" hangingPunct="1">
              <a:lnSpc>
                <a:spcPct val="94000"/>
              </a:lnSpc>
              <a:spcBef>
                <a:spcPct val="47000"/>
              </a:spcBef>
            </a:pPr>
            <a:r>
              <a:rPr lang="en-US" sz="2800" dirty="0"/>
              <a:t>Dependent events can become independent given certain other </a:t>
            </a:r>
            <a:r>
              <a:rPr lang="en-US" sz="2800" dirty="0" smtClean="0"/>
              <a:t>events</a:t>
            </a:r>
          </a:p>
          <a:p>
            <a:pPr eaLnBrk="1" hangingPunct="1">
              <a:lnSpc>
                <a:spcPct val="94000"/>
              </a:lnSpc>
              <a:spcBef>
                <a:spcPct val="47000"/>
              </a:spcBef>
            </a:pPr>
            <a:r>
              <a:rPr lang="en-US" sz="2800" dirty="0" smtClean="0"/>
              <a:t>Examples,</a:t>
            </a:r>
          </a:p>
          <a:p>
            <a:pPr marL="800100" lvl="1" indent="-342900" eaLnBrk="1" hangingPunct="1"/>
            <a:r>
              <a:rPr lang="en-US" sz="2400" dirty="0" smtClean="0">
                <a:ea typeface="ＭＳ Ｐゴシック" charset="-128"/>
              </a:rPr>
              <a:t>height and length of life</a:t>
            </a:r>
          </a:p>
          <a:p>
            <a:pPr marL="800100" lvl="1" indent="-342900" eaLnBrk="1" hangingPunct="1"/>
            <a:r>
              <a:rPr lang="en-US" sz="2400" dirty="0" smtClean="0">
                <a:ea typeface="ＭＳ Ｐゴシック" charset="-128"/>
              </a:rPr>
              <a:t>“correlation” studies</a:t>
            </a:r>
          </a:p>
          <a:p>
            <a:pPr marL="1200150" lvl="2" indent="-342900" eaLnBrk="1" hangingPunct="1"/>
            <a:r>
              <a:rPr lang="en-US" sz="2000" dirty="0" smtClean="0">
                <a:ea typeface="ＭＳ Ｐゴシック" charset="-128"/>
              </a:rPr>
              <a:t>size of your lawn and length of life</a:t>
            </a:r>
          </a:p>
          <a:p>
            <a:pPr eaLnBrk="1" hangingPunct="1">
              <a:lnSpc>
                <a:spcPct val="94000"/>
              </a:lnSpc>
              <a:spcBef>
                <a:spcPct val="47000"/>
              </a:spcBef>
            </a:pPr>
            <a:r>
              <a:rPr lang="en-US" sz="2800" dirty="0" smtClean="0"/>
              <a:t>If </a:t>
            </a:r>
            <a:r>
              <a:rPr lang="en-US" sz="2800" dirty="0"/>
              <a:t>A, B are conditionally independent</a:t>
            </a:r>
            <a:r>
              <a:rPr lang="en-US" sz="2800" dirty="0" smtClean="0"/>
              <a:t> of C</a:t>
            </a:r>
          </a:p>
          <a:p>
            <a:pPr lvl="1" eaLnBrk="1" hangingPunct="1">
              <a:lnSpc>
                <a:spcPct val="94000"/>
              </a:lnSpc>
              <a:spcBef>
                <a:spcPct val="47000"/>
              </a:spcBef>
            </a:pPr>
            <a:r>
              <a:rPr lang="en-US" sz="2400" dirty="0" smtClean="0">
                <a:ea typeface="ＭＳ Ｐゴシック" charset="-128"/>
              </a:rPr>
              <a:t>P(A,B|C) = P(A|C)P(B|C)</a:t>
            </a:r>
          </a:p>
          <a:p>
            <a:pPr lvl="1" eaLnBrk="1" hangingPunct="1">
              <a:lnSpc>
                <a:spcPct val="94000"/>
              </a:lnSpc>
              <a:spcBef>
                <a:spcPct val="47000"/>
              </a:spcBef>
            </a:pPr>
            <a:r>
              <a:rPr lang="en-US" sz="2400" dirty="0" smtClean="0">
                <a:ea typeface="ＭＳ Ｐゴシック" charset="-128"/>
              </a:rPr>
              <a:t>P</a:t>
            </a:r>
            <a:r>
              <a:rPr lang="en-US" sz="2400" dirty="0">
                <a:ea typeface="ＭＳ Ｐゴシック" charset="-128"/>
              </a:rPr>
              <a:t>(A|B</a:t>
            </a:r>
            <a:r>
              <a:rPr lang="en-US" sz="2400" dirty="0" smtClean="0">
                <a:ea typeface="ＭＳ Ｐゴシック" charset="-128"/>
              </a:rPr>
              <a:t>,C</a:t>
            </a:r>
            <a:r>
              <a:rPr lang="en-US" sz="2400" dirty="0">
                <a:ea typeface="ＭＳ Ｐゴシック" charset="-128"/>
              </a:rPr>
              <a:t>) = P(A|C</a:t>
            </a:r>
            <a:r>
              <a:rPr lang="en-US" sz="2400" dirty="0" smtClean="0">
                <a:ea typeface="ＭＳ Ｐゴシック" charset="-128"/>
              </a:rPr>
              <a:t>)</a:t>
            </a:r>
          </a:p>
          <a:p>
            <a:pPr lvl="1" eaLnBrk="1" hangingPunct="1">
              <a:lnSpc>
                <a:spcPct val="94000"/>
              </a:lnSpc>
              <a:spcBef>
                <a:spcPct val="47000"/>
              </a:spcBef>
            </a:pPr>
            <a:r>
              <a:rPr lang="en-US" sz="2400" dirty="0" smtClean="0">
                <a:ea typeface="ＭＳ Ｐゴシック" charset="-128"/>
              </a:rPr>
              <a:t>P(B|A,C) = P(B|C)</a:t>
            </a:r>
          </a:p>
          <a:p>
            <a:pPr lvl="1" eaLnBrk="1" hangingPunct="1">
              <a:lnSpc>
                <a:spcPct val="94000"/>
              </a:lnSpc>
              <a:spcBef>
                <a:spcPct val="47000"/>
              </a:spcBef>
            </a:pPr>
            <a:r>
              <a:rPr lang="en-US" sz="2400" dirty="0" smtClean="0">
                <a:ea typeface="ＭＳ Ｐゴシック" charset="-128"/>
              </a:rPr>
              <a:t>but P(A,B) ≠ P(A)P(B)</a:t>
            </a:r>
            <a:endParaRPr lang="en-US" sz="2400" dirty="0">
              <a:ea typeface="ＭＳ Ｐゴシック" charset="-128"/>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3554" name="Rectangle 2"/>
          <p:cNvSpPr>
            <a:spLocks noGrp="1" noChangeArrowheads="1"/>
          </p:cNvSpPr>
          <p:nvPr>
            <p:ph type="title"/>
            <p:custDataLst>
              <p:tags r:id="rId1"/>
            </p:custDataLst>
          </p:nvPr>
        </p:nvSpPr>
        <p:spPr/>
        <p:txBody>
          <a:bodyPr/>
          <a:lstStyle/>
          <a:p>
            <a:pPr eaLnBrk="1" hangingPunct="1"/>
            <a:r>
              <a:rPr lang="en-US"/>
              <a:t>Still more probability</a:t>
            </a:r>
          </a:p>
        </p:txBody>
      </p:sp>
      <p:sp>
        <p:nvSpPr>
          <p:cNvPr id="23555" name="Rectangle 3"/>
          <p:cNvSpPr>
            <a:spLocks noGrp="1" noChangeArrowheads="1"/>
          </p:cNvSpPr>
          <p:nvPr>
            <p:ph type="body" idx="1"/>
            <p:custDataLst>
              <p:tags r:id="rId2"/>
            </p:custDataLst>
          </p:nvPr>
        </p:nvSpPr>
        <p:spPr/>
        <p:txBody>
          <a:bodyPr/>
          <a:lstStyle/>
          <a:p>
            <a:pPr eaLnBrk="1" hangingPunct="1"/>
            <a:r>
              <a:rPr lang="en-US"/>
              <a:t>A math teacher gave her class two tests. 25% of the class passed both tests and 42% of the class passed the first test. What is the probability that a student who passed the first test also passed the second test? </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Rectangle 2"/>
          <p:cNvSpPr>
            <a:spLocks noGrp="1" noChangeArrowheads="1"/>
          </p:cNvSpPr>
          <p:nvPr>
            <p:ph type="title"/>
            <p:custDataLst>
              <p:tags r:id="rId1"/>
            </p:custDataLst>
          </p:nvPr>
        </p:nvSpPr>
        <p:spPr>
          <a:xfrm>
            <a:off x="461963" y="0"/>
            <a:ext cx="7772400" cy="1143000"/>
          </a:xfrm>
        </p:spPr>
        <p:txBody>
          <a:bodyPr/>
          <a:lstStyle/>
          <a:p>
            <a:pPr eaLnBrk="1" hangingPunct="1"/>
            <a:r>
              <a:rPr lang="en-GB"/>
              <a:t>Another Example</a:t>
            </a:r>
          </a:p>
        </p:txBody>
      </p:sp>
      <p:sp>
        <p:nvSpPr>
          <p:cNvPr id="89091" name="Text Box 3"/>
          <p:cNvSpPr txBox="1">
            <a:spLocks noChangeArrowheads="1"/>
          </p:cNvSpPr>
          <p:nvPr>
            <p:custDataLst>
              <p:tags r:id="rId2"/>
            </p:custDataLst>
          </p:nvPr>
        </p:nvSpPr>
        <p:spPr bwMode="auto">
          <a:xfrm>
            <a:off x="914400" y="1524000"/>
            <a:ext cx="7467600" cy="3081338"/>
          </a:xfrm>
          <a:prstGeom prst="rect">
            <a:avLst/>
          </a:prstGeom>
          <a:noFill/>
          <a:ln w="9525">
            <a:noFill/>
            <a:miter lim="800000"/>
            <a:headEnd/>
            <a:tailEnd/>
          </a:ln>
        </p:spPr>
        <p:txBody>
          <a:bodyPr>
            <a:prstTxWarp prst="textNoShape">
              <a:avLst/>
            </a:prstTxWarp>
            <a:spAutoFit/>
          </a:bodyPr>
          <a:lstStyle/>
          <a:p>
            <a:pPr algn="l" eaLnBrk="0" hangingPunct="0"/>
            <a:r>
              <a:rPr lang="en-GB" sz="2800" dirty="0">
                <a:latin typeface="Times New Roman" charset="0"/>
              </a:rPr>
              <a:t>A patient takes a lab test and the result comes back positive. The test has a false negative rate of 2% and false positive rate of 2%. Furthermore, 0.5% of the entire population have this cancer.</a:t>
            </a:r>
          </a:p>
          <a:p>
            <a:pPr algn="l" eaLnBrk="0" hangingPunct="0"/>
            <a:endParaRPr lang="en-GB" sz="2800" dirty="0">
              <a:latin typeface="Times New Roman" charset="0"/>
            </a:endParaRPr>
          </a:p>
          <a:p>
            <a:pPr algn="l" eaLnBrk="0" hangingPunct="0"/>
            <a:r>
              <a:rPr lang="en-GB" sz="2800" dirty="0">
                <a:latin typeface="Times New Roman" charset="0"/>
              </a:rPr>
              <a:t>What is the probability of cancer if we know the test result is positive?</a:t>
            </a:r>
          </a:p>
        </p:txBody>
      </p:sp>
      <p:sp>
        <p:nvSpPr>
          <p:cNvPr id="89092" name="Text Box 4" hidden="1"/>
          <p:cNvSpPr txBox="1">
            <a:spLocks noChangeArrowheads="1"/>
          </p:cNvSpPr>
          <p:nvPr>
            <p:custDataLst>
              <p:tags r:id="rId3"/>
            </p:custDataLst>
          </p:nvPr>
        </p:nvSpPr>
        <p:spPr bwMode="auto">
          <a:xfrm>
            <a:off x="323850" y="4811713"/>
            <a:ext cx="3017838" cy="1739900"/>
          </a:xfrm>
          <a:prstGeom prst="rect">
            <a:avLst/>
          </a:prstGeom>
          <a:noFill/>
          <a:ln w="25400">
            <a:noFill/>
            <a:miter lim="800000"/>
            <a:headEnd/>
            <a:tailEnd/>
          </a:ln>
        </p:spPr>
        <p:txBody>
          <a:bodyPr wrap="none">
            <a:prstTxWarp prst="textNoShape">
              <a:avLst/>
            </a:prstTxWarp>
            <a:spAutoFit/>
          </a:bodyPr>
          <a:lstStyle/>
          <a:p>
            <a:pPr algn="l"/>
            <a:r>
              <a:rPr lang="en-US">
                <a:solidFill>
                  <a:srgbClr val="33CC33"/>
                </a:solidFill>
              </a:rPr>
              <a:t>We know:</a:t>
            </a:r>
          </a:p>
          <a:p>
            <a:pPr algn="l"/>
            <a:r>
              <a:rPr lang="en-US">
                <a:solidFill>
                  <a:srgbClr val="33CC33"/>
                </a:solidFill>
              </a:rPr>
              <a:t>A: Test=P</a:t>
            </a:r>
          </a:p>
          <a:p>
            <a:pPr algn="l"/>
            <a:r>
              <a:rPr lang="en-US">
                <a:solidFill>
                  <a:srgbClr val="33CC33"/>
                </a:solidFill>
              </a:rPr>
              <a:t>P(Test=P|Cancer=N) = 0.03</a:t>
            </a:r>
          </a:p>
          <a:p>
            <a:pPr algn="l"/>
            <a:r>
              <a:rPr lang="en-US">
                <a:solidFill>
                  <a:srgbClr val="33CC33"/>
                </a:solidFill>
              </a:rPr>
              <a:t>P(Test=N|Cancer=P) = 0.02</a:t>
            </a:r>
          </a:p>
          <a:p>
            <a:pPr algn="l"/>
            <a:r>
              <a:rPr lang="en-US">
                <a:solidFill>
                  <a:srgbClr val="33CC33"/>
                </a:solidFill>
              </a:rPr>
              <a:t>P(Cancer=P) = 0.008</a:t>
            </a:r>
          </a:p>
          <a:p>
            <a:pPr algn="l"/>
            <a:endParaRPr lang="en-US">
              <a:solidFill>
                <a:srgbClr val="33CC33"/>
              </a:solidFill>
            </a:endParaRPr>
          </a:p>
        </p:txBody>
      </p:sp>
      <p:sp>
        <p:nvSpPr>
          <p:cNvPr id="89093" name="Text Box 5" hidden="1"/>
          <p:cNvSpPr txBox="1">
            <a:spLocks noChangeArrowheads="1"/>
          </p:cNvSpPr>
          <p:nvPr>
            <p:custDataLst>
              <p:tags r:id="rId4"/>
            </p:custDataLst>
          </p:nvPr>
        </p:nvSpPr>
        <p:spPr bwMode="auto">
          <a:xfrm>
            <a:off x="4238625" y="4697413"/>
            <a:ext cx="2300288" cy="641350"/>
          </a:xfrm>
          <a:prstGeom prst="rect">
            <a:avLst/>
          </a:prstGeom>
          <a:noFill/>
          <a:ln w="25400">
            <a:noFill/>
            <a:miter lim="800000"/>
            <a:headEnd/>
            <a:tailEnd/>
          </a:ln>
        </p:spPr>
        <p:txBody>
          <a:bodyPr wrap="none">
            <a:prstTxWarp prst="textNoShape">
              <a:avLst/>
            </a:prstTxWarp>
            <a:spAutoFit/>
          </a:bodyPr>
          <a:lstStyle/>
          <a:p>
            <a:pPr algn="l"/>
            <a:r>
              <a:rPr lang="en-US">
                <a:solidFill>
                  <a:srgbClr val="33CC33"/>
                </a:solidFill>
              </a:rPr>
              <a:t>We want:</a:t>
            </a:r>
          </a:p>
          <a:p>
            <a:pPr algn="l"/>
            <a:r>
              <a:rPr lang="en-US">
                <a:solidFill>
                  <a:srgbClr val="33CC33"/>
                </a:solidFill>
              </a:rPr>
              <a:t>P(Cancer=P|Test=P)</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Rectangle 2"/>
          <p:cNvSpPr>
            <a:spLocks noGrp="1" noChangeArrowheads="1"/>
          </p:cNvSpPr>
          <p:nvPr>
            <p:ph type="title"/>
            <p:custDataLst>
              <p:tags r:id="rId1"/>
            </p:custDataLst>
          </p:nvPr>
        </p:nvSpPr>
        <p:spPr>
          <a:xfrm>
            <a:off x="461963" y="0"/>
            <a:ext cx="7772400" cy="1143000"/>
          </a:xfrm>
        </p:spPr>
        <p:txBody>
          <a:bodyPr/>
          <a:lstStyle/>
          <a:p>
            <a:pPr eaLnBrk="1" hangingPunct="1"/>
            <a:r>
              <a:rPr lang="en-GB"/>
              <a:t>Another Example</a:t>
            </a:r>
          </a:p>
        </p:txBody>
      </p:sp>
      <p:sp>
        <p:nvSpPr>
          <p:cNvPr id="89091" name="Text Box 3"/>
          <p:cNvSpPr txBox="1">
            <a:spLocks noChangeArrowheads="1"/>
          </p:cNvSpPr>
          <p:nvPr>
            <p:custDataLst>
              <p:tags r:id="rId2"/>
            </p:custDataLst>
          </p:nvPr>
        </p:nvSpPr>
        <p:spPr bwMode="auto">
          <a:xfrm>
            <a:off x="457200" y="1143000"/>
            <a:ext cx="8305800" cy="3081338"/>
          </a:xfrm>
          <a:prstGeom prst="rect">
            <a:avLst/>
          </a:prstGeom>
          <a:noFill/>
          <a:ln w="9525">
            <a:noFill/>
            <a:miter lim="800000"/>
            <a:headEnd/>
            <a:tailEnd/>
          </a:ln>
        </p:spPr>
        <p:txBody>
          <a:bodyPr wrap="square">
            <a:prstTxWarp prst="textNoShape">
              <a:avLst/>
            </a:prstTxWarp>
            <a:spAutoFit/>
          </a:bodyPr>
          <a:lstStyle/>
          <a:p>
            <a:pPr algn="l" eaLnBrk="0" hangingPunct="0"/>
            <a:r>
              <a:rPr lang="en-GB" sz="2800" dirty="0">
                <a:latin typeface="Times New Roman" charset="0"/>
              </a:rPr>
              <a:t>A patient takes a lab test and the result comes back positive. The test has a false negative rate of 2% and false positive rate of 2%. Furthermore, 0.5% of the entire population have this cancer.</a:t>
            </a:r>
          </a:p>
          <a:p>
            <a:pPr algn="l" eaLnBrk="0" hangingPunct="0"/>
            <a:endParaRPr lang="en-GB" sz="2800" dirty="0">
              <a:latin typeface="Times New Roman" charset="0"/>
            </a:endParaRPr>
          </a:p>
          <a:p>
            <a:pPr algn="l" eaLnBrk="0" hangingPunct="0"/>
            <a:r>
              <a:rPr lang="en-GB" sz="2800" dirty="0">
                <a:latin typeface="Times New Roman" charset="0"/>
              </a:rPr>
              <a:t>What is the probability of cancer if we know the test result is positive?</a:t>
            </a:r>
          </a:p>
        </p:txBody>
      </p:sp>
      <p:sp>
        <p:nvSpPr>
          <p:cNvPr id="89092" name="Text Box 4" hidden="1"/>
          <p:cNvSpPr txBox="1">
            <a:spLocks noChangeArrowheads="1"/>
          </p:cNvSpPr>
          <p:nvPr>
            <p:custDataLst>
              <p:tags r:id="rId3"/>
            </p:custDataLst>
          </p:nvPr>
        </p:nvSpPr>
        <p:spPr bwMode="auto">
          <a:xfrm>
            <a:off x="323850" y="4811713"/>
            <a:ext cx="3017838" cy="1739900"/>
          </a:xfrm>
          <a:prstGeom prst="rect">
            <a:avLst/>
          </a:prstGeom>
          <a:noFill/>
          <a:ln w="25400">
            <a:noFill/>
            <a:miter lim="800000"/>
            <a:headEnd/>
            <a:tailEnd/>
          </a:ln>
        </p:spPr>
        <p:txBody>
          <a:bodyPr wrap="none">
            <a:prstTxWarp prst="textNoShape">
              <a:avLst/>
            </a:prstTxWarp>
            <a:spAutoFit/>
          </a:bodyPr>
          <a:lstStyle/>
          <a:p>
            <a:pPr algn="l"/>
            <a:r>
              <a:rPr lang="en-US">
                <a:solidFill>
                  <a:srgbClr val="33CC33"/>
                </a:solidFill>
              </a:rPr>
              <a:t>We know:</a:t>
            </a:r>
          </a:p>
          <a:p>
            <a:pPr algn="l"/>
            <a:r>
              <a:rPr lang="en-US">
                <a:solidFill>
                  <a:srgbClr val="33CC33"/>
                </a:solidFill>
              </a:rPr>
              <a:t>A: Test=P</a:t>
            </a:r>
          </a:p>
          <a:p>
            <a:pPr algn="l"/>
            <a:r>
              <a:rPr lang="en-US">
                <a:solidFill>
                  <a:srgbClr val="33CC33"/>
                </a:solidFill>
              </a:rPr>
              <a:t>P(Test=P|Cancer=N) = 0.03</a:t>
            </a:r>
          </a:p>
          <a:p>
            <a:pPr algn="l"/>
            <a:r>
              <a:rPr lang="en-US">
                <a:solidFill>
                  <a:srgbClr val="33CC33"/>
                </a:solidFill>
              </a:rPr>
              <a:t>P(Test=N|Cancer=P) = 0.02</a:t>
            </a:r>
          </a:p>
          <a:p>
            <a:pPr algn="l"/>
            <a:r>
              <a:rPr lang="en-US">
                <a:solidFill>
                  <a:srgbClr val="33CC33"/>
                </a:solidFill>
              </a:rPr>
              <a:t>P(Cancer=P) = 0.008</a:t>
            </a:r>
          </a:p>
          <a:p>
            <a:pPr algn="l"/>
            <a:endParaRPr lang="en-US">
              <a:solidFill>
                <a:srgbClr val="33CC33"/>
              </a:solidFill>
            </a:endParaRPr>
          </a:p>
        </p:txBody>
      </p:sp>
      <p:sp>
        <p:nvSpPr>
          <p:cNvPr id="89093" name="Text Box 5" hidden="1"/>
          <p:cNvSpPr txBox="1">
            <a:spLocks noChangeArrowheads="1"/>
          </p:cNvSpPr>
          <p:nvPr>
            <p:custDataLst>
              <p:tags r:id="rId4"/>
            </p:custDataLst>
          </p:nvPr>
        </p:nvSpPr>
        <p:spPr bwMode="auto">
          <a:xfrm>
            <a:off x="4238625" y="4697413"/>
            <a:ext cx="2300288" cy="641350"/>
          </a:xfrm>
          <a:prstGeom prst="rect">
            <a:avLst/>
          </a:prstGeom>
          <a:noFill/>
          <a:ln w="25400">
            <a:noFill/>
            <a:miter lim="800000"/>
            <a:headEnd/>
            <a:tailEnd/>
          </a:ln>
        </p:spPr>
        <p:txBody>
          <a:bodyPr wrap="none">
            <a:prstTxWarp prst="textNoShape">
              <a:avLst/>
            </a:prstTxWarp>
            <a:spAutoFit/>
          </a:bodyPr>
          <a:lstStyle/>
          <a:p>
            <a:pPr algn="l"/>
            <a:r>
              <a:rPr lang="en-US">
                <a:solidFill>
                  <a:srgbClr val="33CC33"/>
                </a:solidFill>
              </a:rPr>
              <a:t>We want:</a:t>
            </a:r>
          </a:p>
          <a:p>
            <a:pPr algn="l"/>
            <a:r>
              <a:rPr lang="en-US">
                <a:solidFill>
                  <a:srgbClr val="33CC33"/>
                </a:solidFill>
              </a:rPr>
              <a:t>P(Cancer=P|Test=P)</a:t>
            </a:r>
          </a:p>
        </p:txBody>
      </p:sp>
      <p:sp>
        <p:nvSpPr>
          <p:cNvPr id="6" name="TextBox 5"/>
          <p:cNvSpPr txBox="1"/>
          <p:nvPr/>
        </p:nvSpPr>
        <p:spPr>
          <a:xfrm>
            <a:off x="609600" y="4495800"/>
            <a:ext cx="2895600" cy="1938992"/>
          </a:xfrm>
          <a:prstGeom prst="rect">
            <a:avLst/>
          </a:prstGeom>
          <a:noFill/>
        </p:spPr>
        <p:txBody>
          <a:bodyPr wrap="square" rtlCol="0">
            <a:spAutoFit/>
          </a:bodyPr>
          <a:lstStyle/>
          <a:p>
            <a:pPr algn="l"/>
            <a:r>
              <a:rPr lang="en-US" sz="2400" dirty="0" err="1" smtClean="0"/>
              <a:t>p(cancer</a:t>
            </a:r>
            <a:r>
              <a:rPr lang="en-US" sz="2400" dirty="0" smtClean="0"/>
              <a:t>) = 0.005</a:t>
            </a:r>
          </a:p>
          <a:p>
            <a:pPr algn="l"/>
            <a:r>
              <a:rPr lang="en-US" sz="2400" dirty="0" err="1" smtClean="0"/>
              <a:t>p(false_neg</a:t>
            </a:r>
            <a:r>
              <a:rPr lang="en-US" sz="2400" dirty="0" smtClean="0"/>
              <a:t>) = 0.02</a:t>
            </a:r>
          </a:p>
          <a:p>
            <a:pPr algn="l"/>
            <a:r>
              <a:rPr lang="en-US" sz="2400" dirty="0" err="1" smtClean="0"/>
              <a:t>p(false_pos</a:t>
            </a:r>
            <a:r>
              <a:rPr lang="en-US" sz="2400" dirty="0" smtClean="0"/>
              <a:t>)=0.02</a:t>
            </a:r>
          </a:p>
          <a:p>
            <a:pPr algn="l"/>
            <a:endParaRPr lang="en-US" sz="2400" dirty="0" smtClean="0"/>
          </a:p>
          <a:p>
            <a:pPr algn="l"/>
            <a:r>
              <a:rPr lang="en-US" sz="2400" dirty="0" err="1" smtClean="0"/>
              <a:t>p(cancer</a:t>
            </a:r>
            <a:r>
              <a:rPr lang="en-US" sz="2400" dirty="0" smtClean="0"/>
              <a:t> | pos) = ?</a:t>
            </a:r>
            <a:endParaRPr lang="en-US" sz="2400" dirty="0"/>
          </a:p>
        </p:txBody>
      </p:sp>
      <p:sp>
        <p:nvSpPr>
          <p:cNvPr id="7" name="TextBox 6"/>
          <p:cNvSpPr txBox="1"/>
          <p:nvPr/>
        </p:nvSpPr>
        <p:spPr>
          <a:xfrm>
            <a:off x="4038600" y="4572000"/>
            <a:ext cx="4800600" cy="1631216"/>
          </a:xfrm>
          <a:prstGeom prst="rect">
            <a:avLst/>
          </a:prstGeom>
          <a:noFill/>
        </p:spPr>
        <p:txBody>
          <a:bodyPr wrap="square" rtlCol="0">
            <a:spAutoFit/>
          </a:bodyPr>
          <a:lstStyle/>
          <a:p>
            <a:pPr algn="l"/>
            <a:r>
              <a:rPr lang="en-US" sz="2000" dirty="0" smtClean="0"/>
              <a:t>false negative: negative result even though we have cancer</a:t>
            </a:r>
          </a:p>
          <a:p>
            <a:pPr algn="l"/>
            <a:endParaRPr lang="en-US" sz="2000" dirty="0" smtClean="0"/>
          </a:p>
          <a:p>
            <a:pPr algn="l"/>
            <a:r>
              <a:rPr lang="en-US" sz="2000" dirty="0" smtClean="0"/>
              <a:t>false positive: positive result even though we don’t have cancer</a:t>
            </a:r>
            <a:endParaRPr lang="en-US"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Rectangle 2"/>
          <p:cNvSpPr>
            <a:spLocks noGrp="1" noChangeArrowheads="1"/>
          </p:cNvSpPr>
          <p:nvPr>
            <p:ph type="title"/>
            <p:custDataLst>
              <p:tags r:id="rId2"/>
            </p:custDataLst>
          </p:nvPr>
        </p:nvSpPr>
        <p:spPr>
          <a:xfrm>
            <a:off x="461963" y="0"/>
            <a:ext cx="7772400" cy="1143000"/>
          </a:xfrm>
        </p:spPr>
        <p:txBody>
          <a:bodyPr/>
          <a:lstStyle/>
          <a:p>
            <a:pPr eaLnBrk="1" hangingPunct="1"/>
            <a:r>
              <a:rPr lang="en-GB"/>
              <a:t>Another Example</a:t>
            </a:r>
          </a:p>
        </p:txBody>
      </p:sp>
      <p:sp>
        <p:nvSpPr>
          <p:cNvPr id="89092" name="Text Box 4" hidden="1"/>
          <p:cNvSpPr txBox="1">
            <a:spLocks noChangeArrowheads="1"/>
          </p:cNvSpPr>
          <p:nvPr>
            <p:custDataLst>
              <p:tags r:id="rId3"/>
            </p:custDataLst>
          </p:nvPr>
        </p:nvSpPr>
        <p:spPr bwMode="auto">
          <a:xfrm>
            <a:off x="323850" y="4811713"/>
            <a:ext cx="3017838" cy="1739900"/>
          </a:xfrm>
          <a:prstGeom prst="rect">
            <a:avLst/>
          </a:prstGeom>
          <a:noFill/>
          <a:ln w="25400">
            <a:noFill/>
            <a:miter lim="800000"/>
            <a:headEnd/>
            <a:tailEnd/>
          </a:ln>
        </p:spPr>
        <p:txBody>
          <a:bodyPr wrap="none">
            <a:prstTxWarp prst="textNoShape">
              <a:avLst/>
            </a:prstTxWarp>
            <a:spAutoFit/>
          </a:bodyPr>
          <a:lstStyle/>
          <a:p>
            <a:pPr algn="l"/>
            <a:r>
              <a:rPr lang="en-US">
                <a:solidFill>
                  <a:srgbClr val="33CC33"/>
                </a:solidFill>
              </a:rPr>
              <a:t>We know:</a:t>
            </a:r>
          </a:p>
          <a:p>
            <a:pPr algn="l"/>
            <a:r>
              <a:rPr lang="en-US">
                <a:solidFill>
                  <a:srgbClr val="33CC33"/>
                </a:solidFill>
              </a:rPr>
              <a:t>A: Test=P</a:t>
            </a:r>
          </a:p>
          <a:p>
            <a:pPr algn="l"/>
            <a:r>
              <a:rPr lang="en-US">
                <a:solidFill>
                  <a:srgbClr val="33CC33"/>
                </a:solidFill>
              </a:rPr>
              <a:t>P(Test=P|Cancer=N) = 0.03</a:t>
            </a:r>
          </a:p>
          <a:p>
            <a:pPr algn="l"/>
            <a:r>
              <a:rPr lang="en-US">
                <a:solidFill>
                  <a:srgbClr val="33CC33"/>
                </a:solidFill>
              </a:rPr>
              <a:t>P(Test=N|Cancer=P) = 0.02</a:t>
            </a:r>
          </a:p>
          <a:p>
            <a:pPr algn="l"/>
            <a:r>
              <a:rPr lang="en-US">
                <a:solidFill>
                  <a:srgbClr val="33CC33"/>
                </a:solidFill>
              </a:rPr>
              <a:t>P(Cancer=P) = 0.008</a:t>
            </a:r>
          </a:p>
          <a:p>
            <a:pPr algn="l"/>
            <a:endParaRPr lang="en-US">
              <a:solidFill>
                <a:srgbClr val="33CC33"/>
              </a:solidFill>
            </a:endParaRPr>
          </a:p>
        </p:txBody>
      </p:sp>
      <p:sp>
        <p:nvSpPr>
          <p:cNvPr id="89093" name="Text Box 5" hidden="1"/>
          <p:cNvSpPr txBox="1">
            <a:spLocks noChangeArrowheads="1"/>
          </p:cNvSpPr>
          <p:nvPr>
            <p:custDataLst>
              <p:tags r:id="rId4"/>
            </p:custDataLst>
          </p:nvPr>
        </p:nvSpPr>
        <p:spPr bwMode="auto">
          <a:xfrm>
            <a:off x="4238625" y="4697413"/>
            <a:ext cx="2300288" cy="641350"/>
          </a:xfrm>
          <a:prstGeom prst="rect">
            <a:avLst/>
          </a:prstGeom>
          <a:noFill/>
          <a:ln w="25400">
            <a:noFill/>
            <a:miter lim="800000"/>
            <a:headEnd/>
            <a:tailEnd/>
          </a:ln>
        </p:spPr>
        <p:txBody>
          <a:bodyPr wrap="none">
            <a:prstTxWarp prst="textNoShape">
              <a:avLst/>
            </a:prstTxWarp>
            <a:spAutoFit/>
          </a:bodyPr>
          <a:lstStyle/>
          <a:p>
            <a:pPr algn="l"/>
            <a:r>
              <a:rPr lang="en-US">
                <a:solidFill>
                  <a:srgbClr val="33CC33"/>
                </a:solidFill>
              </a:rPr>
              <a:t>We want:</a:t>
            </a:r>
          </a:p>
          <a:p>
            <a:pPr algn="l"/>
            <a:r>
              <a:rPr lang="en-US">
                <a:solidFill>
                  <a:srgbClr val="33CC33"/>
                </a:solidFill>
              </a:rPr>
              <a:t>P(Cancer=P|Test=P)</a:t>
            </a:r>
          </a:p>
        </p:txBody>
      </p:sp>
      <p:sp>
        <p:nvSpPr>
          <p:cNvPr id="6" name="TextBox 5"/>
          <p:cNvSpPr txBox="1"/>
          <p:nvPr/>
        </p:nvSpPr>
        <p:spPr>
          <a:xfrm>
            <a:off x="609600" y="1066800"/>
            <a:ext cx="2895600" cy="1938992"/>
          </a:xfrm>
          <a:prstGeom prst="rect">
            <a:avLst/>
          </a:prstGeom>
          <a:noFill/>
        </p:spPr>
        <p:txBody>
          <a:bodyPr wrap="square" rtlCol="0">
            <a:spAutoFit/>
          </a:bodyPr>
          <a:lstStyle/>
          <a:p>
            <a:pPr algn="l"/>
            <a:r>
              <a:rPr lang="en-US" sz="2400" dirty="0" err="1" smtClean="0"/>
              <a:t>p(cancer</a:t>
            </a:r>
            <a:r>
              <a:rPr lang="en-US" sz="2400" dirty="0" smtClean="0"/>
              <a:t>) = 0.005</a:t>
            </a:r>
          </a:p>
          <a:p>
            <a:pPr algn="l"/>
            <a:r>
              <a:rPr lang="en-US" sz="2400" dirty="0" err="1" smtClean="0"/>
              <a:t>p(false_neg</a:t>
            </a:r>
            <a:r>
              <a:rPr lang="en-US" sz="2400" dirty="0" smtClean="0"/>
              <a:t>) = 0.02</a:t>
            </a:r>
          </a:p>
          <a:p>
            <a:pPr algn="l"/>
            <a:r>
              <a:rPr lang="en-US" sz="2400" dirty="0" err="1" smtClean="0"/>
              <a:t>p(false_pos</a:t>
            </a:r>
            <a:r>
              <a:rPr lang="en-US" sz="2400" dirty="0" smtClean="0"/>
              <a:t>)=0.02</a:t>
            </a:r>
          </a:p>
          <a:p>
            <a:pPr algn="l"/>
            <a:endParaRPr lang="en-US" sz="2400" dirty="0" smtClean="0"/>
          </a:p>
          <a:p>
            <a:pPr algn="l"/>
            <a:r>
              <a:rPr lang="en-US" sz="2400" dirty="0" err="1" smtClean="0"/>
              <a:t>p(cancer</a:t>
            </a:r>
            <a:r>
              <a:rPr lang="en-US" sz="2400" dirty="0" smtClean="0"/>
              <a:t> | pos) = ?</a:t>
            </a:r>
            <a:endParaRPr lang="en-US" sz="2400" dirty="0"/>
          </a:p>
        </p:txBody>
      </p:sp>
      <p:sp>
        <p:nvSpPr>
          <p:cNvPr id="7" name="TextBox 6"/>
          <p:cNvSpPr txBox="1"/>
          <p:nvPr/>
        </p:nvSpPr>
        <p:spPr>
          <a:xfrm>
            <a:off x="4038600" y="1143000"/>
            <a:ext cx="4800600" cy="1631216"/>
          </a:xfrm>
          <a:prstGeom prst="rect">
            <a:avLst/>
          </a:prstGeom>
          <a:noFill/>
        </p:spPr>
        <p:txBody>
          <a:bodyPr wrap="square" rtlCol="0">
            <a:spAutoFit/>
          </a:bodyPr>
          <a:lstStyle/>
          <a:p>
            <a:pPr algn="l"/>
            <a:r>
              <a:rPr lang="en-US" sz="2000" dirty="0" smtClean="0"/>
              <a:t>false negative: negative result even though we have cancer</a:t>
            </a:r>
          </a:p>
          <a:p>
            <a:pPr algn="l"/>
            <a:endParaRPr lang="en-US" sz="2000" dirty="0" smtClean="0"/>
          </a:p>
          <a:p>
            <a:pPr algn="l"/>
            <a:r>
              <a:rPr lang="en-US" sz="2000" dirty="0" smtClean="0"/>
              <a:t>false positive: positive result even though we don’t have cancer</a:t>
            </a:r>
            <a:endParaRPr lang="en-US" sz="2000" dirty="0"/>
          </a:p>
        </p:txBody>
      </p:sp>
      <p:graphicFrame>
        <p:nvGraphicFramePr>
          <p:cNvPr id="8" name="Object 7"/>
          <p:cNvGraphicFramePr>
            <a:graphicFrameLocks noChangeAspect="1"/>
          </p:cNvGraphicFramePr>
          <p:nvPr/>
        </p:nvGraphicFramePr>
        <p:xfrm>
          <a:off x="381000" y="3962400"/>
          <a:ext cx="4272116" cy="838200"/>
        </p:xfrm>
        <a:graphic>
          <a:graphicData uri="http://schemas.openxmlformats.org/presentationml/2006/ole">
            <p:oleObj spid="_x0000_s301058" name="Equation" r:id="rId7" imgW="2006600" imgH="393700" progId="Equation.3">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Rectangle 2"/>
          <p:cNvSpPr>
            <a:spLocks noGrp="1" noChangeArrowheads="1"/>
          </p:cNvSpPr>
          <p:nvPr>
            <p:ph type="title"/>
            <p:custDataLst>
              <p:tags r:id="rId2"/>
            </p:custDataLst>
          </p:nvPr>
        </p:nvSpPr>
        <p:spPr>
          <a:xfrm>
            <a:off x="461963" y="0"/>
            <a:ext cx="7772400" cy="1143000"/>
          </a:xfrm>
        </p:spPr>
        <p:txBody>
          <a:bodyPr/>
          <a:lstStyle/>
          <a:p>
            <a:pPr eaLnBrk="1" hangingPunct="1"/>
            <a:r>
              <a:rPr lang="en-GB"/>
              <a:t>Another Example</a:t>
            </a:r>
          </a:p>
        </p:txBody>
      </p:sp>
      <p:sp>
        <p:nvSpPr>
          <p:cNvPr id="89092" name="Text Box 4" hidden="1"/>
          <p:cNvSpPr txBox="1">
            <a:spLocks noChangeArrowheads="1"/>
          </p:cNvSpPr>
          <p:nvPr>
            <p:custDataLst>
              <p:tags r:id="rId3"/>
            </p:custDataLst>
          </p:nvPr>
        </p:nvSpPr>
        <p:spPr bwMode="auto">
          <a:xfrm>
            <a:off x="323850" y="4811713"/>
            <a:ext cx="3017838" cy="1739900"/>
          </a:xfrm>
          <a:prstGeom prst="rect">
            <a:avLst/>
          </a:prstGeom>
          <a:noFill/>
          <a:ln w="25400">
            <a:noFill/>
            <a:miter lim="800000"/>
            <a:headEnd/>
            <a:tailEnd/>
          </a:ln>
        </p:spPr>
        <p:txBody>
          <a:bodyPr wrap="none">
            <a:prstTxWarp prst="textNoShape">
              <a:avLst/>
            </a:prstTxWarp>
            <a:spAutoFit/>
          </a:bodyPr>
          <a:lstStyle/>
          <a:p>
            <a:pPr algn="l"/>
            <a:r>
              <a:rPr lang="en-US">
                <a:solidFill>
                  <a:srgbClr val="33CC33"/>
                </a:solidFill>
              </a:rPr>
              <a:t>We know:</a:t>
            </a:r>
          </a:p>
          <a:p>
            <a:pPr algn="l"/>
            <a:r>
              <a:rPr lang="en-US">
                <a:solidFill>
                  <a:srgbClr val="33CC33"/>
                </a:solidFill>
              </a:rPr>
              <a:t>A: Test=P</a:t>
            </a:r>
          </a:p>
          <a:p>
            <a:pPr algn="l"/>
            <a:r>
              <a:rPr lang="en-US">
                <a:solidFill>
                  <a:srgbClr val="33CC33"/>
                </a:solidFill>
              </a:rPr>
              <a:t>P(Test=P|Cancer=N) = 0.03</a:t>
            </a:r>
          </a:p>
          <a:p>
            <a:pPr algn="l"/>
            <a:r>
              <a:rPr lang="en-US">
                <a:solidFill>
                  <a:srgbClr val="33CC33"/>
                </a:solidFill>
              </a:rPr>
              <a:t>P(Test=N|Cancer=P) = 0.02</a:t>
            </a:r>
          </a:p>
          <a:p>
            <a:pPr algn="l"/>
            <a:r>
              <a:rPr lang="en-US">
                <a:solidFill>
                  <a:srgbClr val="33CC33"/>
                </a:solidFill>
              </a:rPr>
              <a:t>P(Cancer=P) = 0.008</a:t>
            </a:r>
          </a:p>
          <a:p>
            <a:pPr algn="l"/>
            <a:endParaRPr lang="en-US">
              <a:solidFill>
                <a:srgbClr val="33CC33"/>
              </a:solidFill>
            </a:endParaRPr>
          </a:p>
        </p:txBody>
      </p:sp>
      <p:sp>
        <p:nvSpPr>
          <p:cNvPr id="89093" name="Text Box 5" hidden="1"/>
          <p:cNvSpPr txBox="1">
            <a:spLocks noChangeArrowheads="1"/>
          </p:cNvSpPr>
          <p:nvPr>
            <p:custDataLst>
              <p:tags r:id="rId4"/>
            </p:custDataLst>
          </p:nvPr>
        </p:nvSpPr>
        <p:spPr bwMode="auto">
          <a:xfrm>
            <a:off x="4238625" y="4697413"/>
            <a:ext cx="2300288" cy="641350"/>
          </a:xfrm>
          <a:prstGeom prst="rect">
            <a:avLst/>
          </a:prstGeom>
          <a:noFill/>
          <a:ln w="25400">
            <a:noFill/>
            <a:miter lim="800000"/>
            <a:headEnd/>
            <a:tailEnd/>
          </a:ln>
        </p:spPr>
        <p:txBody>
          <a:bodyPr wrap="none">
            <a:prstTxWarp prst="textNoShape">
              <a:avLst/>
            </a:prstTxWarp>
            <a:spAutoFit/>
          </a:bodyPr>
          <a:lstStyle/>
          <a:p>
            <a:pPr algn="l"/>
            <a:r>
              <a:rPr lang="en-US">
                <a:solidFill>
                  <a:srgbClr val="33CC33"/>
                </a:solidFill>
              </a:rPr>
              <a:t>We want:</a:t>
            </a:r>
          </a:p>
          <a:p>
            <a:pPr algn="l"/>
            <a:r>
              <a:rPr lang="en-US">
                <a:solidFill>
                  <a:srgbClr val="33CC33"/>
                </a:solidFill>
              </a:rPr>
              <a:t>P(Cancer=P|Test=P)</a:t>
            </a:r>
          </a:p>
        </p:txBody>
      </p:sp>
      <p:sp>
        <p:nvSpPr>
          <p:cNvPr id="6" name="TextBox 5"/>
          <p:cNvSpPr txBox="1"/>
          <p:nvPr/>
        </p:nvSpPr>
        <p:spPr>
          <a:xfrm>
            <a:off x="609600" y="1066800"/>
            <a:ext cx="2895600" cy="1938992"/>
          </a:xfrm>
          <a:prstGeom prst="rect">
            <a:avLst/>
          </a:prstGeom>
          <a:noFill/>
        </p:spPr>
        <p:txBody>
          <a:bodyPr wrap="square" rtlCol="0">
            <a:spAutoFit/>
          </a:bodyPr>
          <a:lstStyle/>
          <a:p>
            <a:pPr algn="l"/>
            <a:r>
              <a:rPr lang="en-US" sz="2400" dirty="0" err="1" smtClean="0"/>
              <a:t>p(cancer</a:t>
            </a:r>
            <a:r>
              <a:rPr lang="en-US" sz="2400" dirty="0" smtClean="0"/>
              <a:t>) = 0.005</a:t>
            </a:r>
          </a:p>
          <a:p>
            <a:pPr algn="l"/>
            <a:r>
              <a:rPr lang="en-US" sz="2400" dirty="0" err="1" smtClean="0"/>
              <a:t>p(false_neg</a:t>
            </a:r>
            <a:r>
              <a:rPr lang="en-US" sz="2400" dirty="0" smtClean="0"/>
              <a:t>) = 0.02</a:t>
            </a:r>
          </a:p>
          <a:p>
            <a:pPr algn="l"/>
            <a:r>
              <a:rPr lang="en-US" sz="2400" dirty="0" err="1" smtClean="0"/>
              <a:t>p(false_pos</a:t>
            </a:r>
            <a:r>
              <a:rPr lang="en-US" sz="2400" dirty="0" smtClean="0"/>
              <a:t>)=0.02</a:t>
            </a:r>
          </a:p>
          <a:p>
            <a:pPr algn="l"/>
            <a:endParaRPr lang="en-US" sz="2400" dirty="0" smtClean="0"/>
          </a:p>
          <a:p>
            <a:pPr algn="l"/>
            <a:r>
              <a:rPr lang="en-US" sz="2400" dirty="0" err="1" smtClean="0"/>
              <a:t>p(cancer</a:t>
            </a:r>
            <a:r>
              <a:rPr lang="en-US" sz="2400" dirty="0" smtClean="0"/>
              <a:t> | pos) = ?</a:t>
            </a:r>
            <a:endParaRPr lang="en-US" sz="2400" dirty="0"/>
          </a:p>
        </p:txBody>
      </p:sp>
      <p:sp>
        <p:nvSpPr>
          <p:cNvPr id="7" name="TextBox 6"/>
          <p:cNvSpPr txBox="1"/>
          <p:nvPr/>
        </p:nvSpPr>
        <p:spPr>
          <a:xfrm>
            <a:off x="4038600" y="1143000"/>
            <a:ext cx="4800600" cy="1631216"/>
          </a:xfrm>
          <a:prstGeom prst="rect">
            <a:avLst/>
          </a:prstGeom>
          <a:noFill/>
        </p:spPr>
        <p:txBody>
          <a:bodyPr wrap="square" rtlCol="0">
            <a:spAutoFit/>
          </a:bodyPr>
          <a:lstStyle/>
          <a:p>
            <a:pPr algn="l"/>
            <a:r>
              <a:rPr lang="en-US" sz="2000" dirty="0" smtClean="0"/>
              <a:t>false negative: negative result even though we have cancer</a:t>
            </a:r>
          </a:p>
          <a:p>
            <a:pPr algn="l"/>
            <a:endParaRPr lang="en-US" sz="2000" dirty="0" smtClean="0"/>
          </a:p>
          <a:p>
            <a:pPr algn="l"/>
            <a:r>
              <a:rPr lang="en-US" sz="2000" dirty="0" smtClean="0"/>
              <a:t>false positive: positive result even though we don’t have cancer</a:t>
            </a:r>
            <a:endParaRPr lang="en-US" sz="2000" dirty="0"/>
          </a:p>
        </p:txBody>
      </p:sp>
      <p:graphicFrame>
        <p:nvGraphicFramePr>
          <p:cNvPr id="8" name="Object 7"/>
          <p:cNvGraphicFramePr>
            <a:graphicFrameLocks noChangeAspect="1"/>
          </p:cNvGraphicFramePr>
          <p:nvPr/>
        </p:nvGraphicFramePr>
        <p:xfrm>
          <a:off x="381000" y="4419600"/>
          <a:ext cx="8589963" cy="739765"/>
        </p:xfrm>
        <a:graphic>
          <a:graphicData uri="http://schemas.openxmlformats.org/presentationml/2006/ole">
            <p:oleObj spid="_x0000_s303106" name="Equation" r:id="rId7" imgW="4572000" imgH="393700" progId="Equation.3">
              <p:embed/>
            </p:oleObj>
          </a:graphicData>
        </a:graphic>
      </p:graphicFrame>
      <p:sp>
        <p:nvSpPr>
          <p:cNvPr id="9" name="TextBox 8"/>
          <p:cNvSpPr txBox="1"/>
          <p:nvPr/>
        </p:nvSpPr>
        <p:spPr>
          <a:xfrm>
            <a:off x="2514600" y="5257800"/>
            <a:ext cx="6324600" cy="707886"/>
          </a:xfrm>
          <a:prstGeom prst="rect">
            <a:avLst/>
          </a:prstGeom>
          <a:noFill/>
        </p:spPr>
        <p:txBody>
          <a:bodyPr wrap="square" rtlCol="0">
            <a:spAutoFit/>
          </a:bodyPr>
          <a:lstStyle/>
          <a:p>
            <a:pPr algn="l"/>
            <a:r>
              <a:rPr lang="en-US" sz="2000" dirty="0" smtClean="0">
                <a:solidFill>
                  <a:srgbClr val="0000FF"/>
                </a:solidFill>
              </a:rPr>
              <a:t>two ways to get a positive result: cancer with a correct positive and not cancer with a false positive</a:t>
            </a:r>
            <a:endParaRPr lang="en-US" sz="2000" dirty="0">
              <a:solidFill>
                <a:srgbClr val="0000FF"/>
              </a:solidFill>
            </a:endParaRPr>
          </a:p>
        </p:txBody>
      </p:sp>
      <p:sp>
        <p:nvSpPr>
          <p:cNvPr id="10" name="TextBox 9"/>
          <p:cNvSpPr txBox="1"/>
          <p:nvPr/>
        </p:nvSpPr>
        <p:spPr>
          <a:xfrm>
            <a:off x="2590800" y="3635514"/>
            <a:ext cx="6324600" cy="707886"/>
          </a:xfrm>
          <a:prstGeom prst="rect">
            <a:avLst/>
          </a:prstGeom>
          <a:noFill/>
        </p:spPr>
        <p:txBody>
          <a:bodyPr wrap="square" rtlCol="0">
            <a:spAutoFit/>
          </a:bodyPr>
          <a:lstStyle/>
          <a:p>
            <a:pPr algn="l"/>
            <a:r>
              <a:rPr lang="en-US" sz="2000" dirty="0" smtClean="0">
                <a:solidFill>
                  <a:srgbClr val="0000FF"/>
                </a:solidFill>
              </a:rPr>
              <a:t>1-p(false_neg) gives us the probability of the test correctly identifying us with cancer</a:t>
            </a:r>
            <a:endParaRPr lang="en-US" sz="2000" dirty="0">
              <a:solidFill>
                <a:srgbClr val="0000FF"/>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Rectangle 2"/>
          <p:cNvSpPr>
            <a:spLocks noGrp="1" noChangeArrowheads="1"/>
          </p:cNvSpPr>
          <p:nvPr>
            <p:ph type="title"/>
            <p:custDataLst>
              <p:tags r:id="rId2"/>
            </p:custDataLst>
          </p:nvPr>
        </p:nvSpPr>
        <p:spPr>
          <a:xfrm>
            <a:off x="461963" y="0"/>
            <a:ext cx="7772400" cy="1143000"/>
          </a:xfrm>
        </p:spPr>
        <p:txBody>
          <a:bodyPr/>
          <a:lstStyle/>
          <a:p>
            <a:pPr eaLnBrk="1" hangingPunct="1"/>
            <a:r>
              <a:rPr lang="en-GB"/>
              <a:t>Another Example</a:t>
            </a:r>
          </a:p>
        </p:txBody>
      </p:sp>
      <p:sp>
        <p:nvSpPr>
          <p:cNvPr id="89092" name="Text Box 4" hidden="1"/>
          <p:cNvSpPr txBox="1">
            <a:spLocks noChangeArrowheads="1"/>
          </p:cNvSpPr>
          <p:nvPr>
            <p:custDataLst>
              <p:tags r:id="rId3"/>
            </p:custDataLst>
          </p:nvPr>
        </p:nvSpPr>
        <p:spPr bwMode="auto">
          <a:xfrm>
            <a:off x="323850" y="4811713"/>
            <a:ext cx="3017838" cy="1739900"/>
          </a:xfrm>
          <a:prstGeom prst="rect">
            <a:avLst/>
          </a:prstGeom>
          <a:noFill/>
          <a:ln w="25400">
            <a:noFill/>
            <a:miter lim="800000"/>
            <a:headEnd/>
            <a:tailEnd/>
          </a:ln>
        </p:spPr>
        <p:txBody>
          <a:bodyPr wrap="none">
            <a:prstTxWarp prst="textNoShape">
              <a:avLst/>
            </a:prstTxWarp>
            <a:spAutoFit/>
          </a:bodyPr>
          <a:lstStyle/>
          <a:p>
            <a:pPr algn="l"/>
            <a:r>
              <a:rPr lang="en-US">
                <a:solidFill>
                  <a:srgbClr val="33CC33"/>
                </a:solidFill>
              </a:rPr>
              <a:t>We know:</a:t>
            </a:r>
          </a:p>
          <a:p>
            <a:pPr algn="l"/>
            <a:r>
              <a:rPr lang="en-US">
                <a:solidFill>
                  <a:srgbClr val="33CC33"/>
                </a:solidFill>
              </a:rPr>
              <a:t>A: Test=P</a:t>
            </a:r>
          </a:p>
          <a:p>
            <a:pPr algn="l"/>
            <a:r>
              <a:rPr lang="en-US">
                <a:solidFill>
                  <a:srgbClr val="33CC33"/>
                </a:solidFill>
              </a:rPr>
              <a:t>P(Test=P|Cancer=N) = 0.03</a:t>
            </a:r>
          </a:p>
          <a:p>
            <a:pPr algn="l"/>
            <a:r>
              <a:rPr lang="en-US">
                <a:solidFill>
                  <a:srgbClr val="33CC33"/>
                </a:solidFill>
              </a:rPr>
              <a:t>P(Test=N|Cancer=P) = 0.02</a:t>
            </a:r>
          </a:p>
          <a:p>
            <a:pPr algn="l"/>
            <a:r>
              <a:rPr lang="en-US">
                <a:solidFill>
                  <a:srgbClr val="33CC33"/>
                </a:solidFill>
              </a:rPr>
              <a:t>P(Cancer=P) = 0.008</a:t>
            </a:r>
          </a:p>
          <a:p>
            <a:pPr algn="l"/>
            <a:endParaRPr lang="en-US">
              <a:solidFill>
                <a:srgbClr val="33CC33"/>
              </a:solidFill>
            </a:endParaRPr>
          </a:p>
        </p:txBody>
      </p:sp>
      <p:sp>
        <p:nvSpPr>
          <p:cNvPr id="89093" name="Text Box 5" hidden="1"/>
          <p:cNvSpPr txBox="1">
            <a:spLocks noChangeArrowheads="1"/>
          </p:cNvSpPr>
          <p:nvPr>
            <p:custDataLst>
              <p:tags r:id="rId4"/>
            </p:custDataLst>
          </p:nvPr>
        </p:nvSpPr>
        <p:spPr bwMode="auto">
          <a:xfrm>
            <a:off x="4238625" y="4697413"/>
            <a:ext cx="2300288" cy="641350"/>
          </a:xfrm>
          <a:prstGeom prst="rect">
            <a:avLst/>
          </a:prstGeom>
          <a:noFill/>
          <a:ln w="25400">
            <a:noFill/>
            <a:miter lim="800000"/>
            <a:headEnd/>
            <a:tailEnd/>
          </a:ln>
        </p:spPr>
        <p:txBody>
          <a:bodyPr wrap="none">
            <a:prstTxWarp prst="textNoShape">
              <a:avLst/>
            </a:prstTxWarp>
            <a:spAutoFit/>
          </a:bodyPr>
          <a:lstStyle/>
          <a:p>
            <a:pPr algn="l"/>
            <a:r>
              <a:rPr lang="en-US">
                <a:solidFill>
                  <a:srgbClr val="33CC33"/>
                </a:solidFill>
              </a:rPr>
              <a:t>We want:</a:t>
            </a:r>
          </a:p>
          <a:p>
            <a:pPr algn="l"/>
            <a:r>
              <a:rPr lang="en-US">
                <a:solidFill>
                  <a:srgbClr val="33CC33"/>
                </a:solidFill>
              </a:rPr>
              <a:t>P(Cancer=P|Test=P)</a:t>
            </a:r>
          </a:p>
        </p:txBody>
      </p:sp>
      <p:sp>
        <p:nvSpPr>
          <p:cNvPr id="6" name="TextBox 5"/>
          <p:cNvSpPr txBox="1"/>
          <p:nvPr/>
        </p:nvSpPr>
        <p:spPr>
          <a:xfrm>
            <a:off x="609600" y="1066800"/>
            <a:ext cx="2895600" cy="1938992"/>
          </a:xfrm>
          <a:prstGeom prst="rect">
            <a:avLst/>
          </a:prstGeom>
          <a:noFill/>
        </p:spPr>
        <p:txBody>
          <a:bodyPr wrap="square" rtlCol="0">
            <a:spAutoFit/>
          </a:bodyPr>
          <a:lstStyle/>
          <a:p>
            <a:pPr algn="l"/>
            <a:r>
              <a:rPr lang="en-US" sz="2400" dirty="0" err="1" smtClean="0"/>
              <a:t>p(cancer</a:t>
            </a:r>
            <a:r>
              <a:rPr lang="en-US" sz="2400" dirty="0" smtClean="0"/>
              <a:t>) = 0.005</a:t>
            </a:r>
          </a:p>
          <a:p>
            <a:pPr algn="l"/>
            <a:r>
              <a:rPr lang="en-US" sz="2400" dirty="0" err="1" smtClean="0"/>
              <a:t>p(false_neg</a:t>
            </a:r>
            <a:r>
              <a:rPr lang="en-US" sz="2400" dirty="0" smtClean="0"/>
              <a:t>) = 0.02</a:t>
            </a:r>
          </a:p>
          <a:p>
            <a:pPr algn="l"/>
            <a:r>
              <a:rPr lang="en-US" sz="2400" dirty="0" err="1" smtClean="0"/>
              <a:t>p(false_pos</a:t>
            </a:r>
            <a:r>
              <a:rPr lang="en-US" sz="2400" dirty="0" smtClean="0"/>
              <a:t>)=0.02</a:t>
            </a:r>
          </a:p>
          <a:p>
            <a:pPr algn="l"/>
            <a:endParaRPr lang="en-US" sz="2400" dirty="0" smtClean="0"/>
          </a:p>
          <a:p>
            <a:pPr algn="l"/>
            <a:r>
              <a:rPr lang="en-US" sz="2400" dirty="0" err="1" smtClean="0"/>
              <a:t>p(cancer</a:t>
            </a:r>
            <a:r>
              <a:rPr lang="en-US" sz="2400" dirty="0" smtClean="0"/>
              <a:t> | pos) = ?</a:t>
            </a:r>
            <a:endParaRPr lang="en-US" sz="2400" dirty="0"/>
          </a:p>
        </p:txBody>
      </p:sp>
      <p:sp>
        <p:nvSpPr>
          <p:cNvPr id="7" name="TextBox 6"/>
          <p:cNvSpPr txBox="1"/>
          <p:nvPr/>
        </p:nvSpPr>
        <p:spPr>
          <a:xfrm>
            <a:off x="4038600" y="1143000"/>
            <a:ext cx="4800600" cy="1631216"/>
          </a:xfrm>
          <a:prstGeom prst="rect">
            <a:avLst/>
          </a:prstGeom>
          <a:noFill/>
        </p:spPr>
        <p:txBody>
          <a:bodyPr wrap="square" rtlCol="0">
            <a:spAutoFit/>
          </a:bodyPr>
          <a:lstStyle/>
          <a:p>
            <a:pPr algn="l"/>
            <a:r>
              <a:rPr lang="en-US" sz="2000" dirty="0" smtClean="0"/>
              <a:t>false negative: negative result even though we have cancer</a:t>
            </a:r>
          </a:p>
          <a:p>
            <a:pPr algn="l"/>
            <a:endParaRPr lang="en-US" sz="2000" dirty="0" smtClean="0"/>
          </a:p>
          <a:p>
            <a:pPr algn="l"/>
            <a:r>
              <a:rPr lang="en-US" sz="2000" dirty="0" smtClean="0"/>
              <a:t>false positive: positive result even though we don’t have cancer</a:t>
            </a:r>
            <a:endParaRPr lang="en-US" sz="2000" dirty="0"/>
          </a:p>
        </p:txBody>
      </p:sp>
      <p:graphicFrame>
        <p:nvGraphicFramePr>
          <p:cNvPr id="8" name="Object 7"/>
          <p:cNvGraphicFramePr>
            <a:graphicFrameLocks noChangeAspect="1"/>
          </p:cNvGraphicFramePr>
          <p:nvPr/>
        </p:nvGraphicFramePr>
        <p:xfrm>
          <a:off x="533400" y="3733800"/>
          <a:ext cx="3910107" cy="457200"/>
        </p:xfrm>
        <a:graphic>
          <a:graphicData uri="http://schemas.openxmlformats.org/presentationml/2006/ole">
            <p:oleObj spid="_x0000_s305154" name="Equation" r:id="rId7" imgW="1524000" imgH="177800" progId="Equation.3">
              <p:embed/>
            </p:oleObj>
          </a:graphicData>
        </a:graphic>
      </p:graphicFrame>
      <p:sp>
        <p:nvSpPr>
          <p:cNvPr id="9" name="TextBox 8"/>
          <p:cNvSpPr txBox="1"/>
          <p:nvPr/>
        </p:nvSpPr>
        <p:spPr>
          <a:xfrm>
            <a:off x="457200" y="4734580"/>
            <a:ext cx="6705600" cy="523220"/>
          </a:xfrm>
          <a:prstGeom prst="rect">
            <a:avLst/>
          </a:prstGeom>
          <a:noFill/>
        </p:spPr>
        <p:txBody>
          <a:bodyPr wrap="square" rtlCol="0">
            <a:spAutoFit/>
          </a:bodyPr>
          <a:lstStyle/>
          <a:p>
            <a:r>
              <a:rPr lang="en-US" sz="2800" dirty="0" smtClean="0">
                <a:solidFill>
                  <a:srgbClr val="0000FF"/>
                </a:solidFill>
              </a:rPr>
              <a:t>Contrast this with </a:t>
            </a:r>
            <a:r>
              <a:rPr lang="en-US" sz="2800" dirty="0" err="1" smtClean="0">
                <a:solidFill>
                  <a:srgbClr val="0000FF"/>
                </a:solidFill>
              </a:rPr>
              <a:t>p(pos</a:t>
            </a:r>
            <a:r>
              <a:rPr lang="en-US" sz="2800" dirty="0" smtClean="0">
                <a:solidFill>
                  <a:srgbClr val="0000FF"/>
                </a:solidFill>
              </a:rPr>
              <a:t> | cancer) = 0.98</a:t>
            </a:r>
            <a:endParaRPr lang="en-US" sz="2800" dirty="0">
              <a:solidFill>
                <a:srgbClr val="0000FF"/>
              </a:solidFill>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1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1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1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1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1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1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1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1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2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2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2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2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2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2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2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3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4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5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6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7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8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8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8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8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8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8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9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9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9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9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9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9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9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9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9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9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11" charset="0"/>
            <a:ea typeface="Arial" pitchFamily="-111" charset="0"/>
            <a:cs typeface="Arial" pitchFamily="-111" charset="0"/>
          </a:defRPr>
        </a:defPPr>
      </a:lstStyle>
    </a:spDef>
    <a:ln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11" charset="0"/>
            <a:ea typeface="Arial" pitchFamily="-111" charset="0"/>
            <a:cs typeface="Arial" pitchFamily="-111"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15892</TotalTime>
  <Words>3910</Words>
  <Application>Microsoft Macintosh PowerPoint</Application>
  <PresentationFormat>On-screen Show (4:3)</PresentationFormat>
  <Paragraphs>385</Paragraphs>
  <Slides>36</Slides>
  <Notes>23</Notes>
  <HiddenSlides>1</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36</vt:i4>
      </vt:variant>
    </vt:vector>
  </HeadingPairs>
  <TitlesOfParts>
    <vt:vector size="38" baseType="lpstr">
      <vt:lpstr>Default Design</vt:lpstr>
      <vt:lpstr>Equation</vt:lpstr>
      <vt:lpstr>More probability</vt:lpstr>
      <vt:lpstr>Admin</vt:lpstr>
      <vt:lpstr>More Probability</vt:lpstr>
      <vt:lpstr>Still more probability</vt:lpstr>
      <vt:lpstr>Another Example</vt:lpstr>
      <vt:lpstr>Another Example</vt:lpstr>
      <vt:lpstr>Another Example</vt:lpstr>
      <vt:lpstr>Another Example</vt:lpstr>
      <vt:lpstr>Another Example</vt:lpstr>
      <vt:lpstr>Obtaining probabilities</vt:lpstr>
      <vt:lpstr>Estimating probabilities</vt:lpstr>
      <vt:lpstr>Theoretical Probability</vt:lpstr>
      <vt:lpstr>Law of Large Numbers</vt:lpstr>
      <vt:lpstr>Slide 14</vt:lpstr>
      <vt:lpstr>Large Numbers Reveal Problems in Assumptions</vt:lpstr>
      <vt:lpstr>Probabilistic Reasoning</vt:lpstr>
      <vt:lpstr>Credit Card Application</vt:lpstr>
      <vt:lpstr>Medical Diagnosis</vt:lpstr>
      <vt:lpstr>Chain rule (aka product rule)</vt:lpstr>
      <vt:lpstr>Chain rule</vt:lpstr>
      <vt:lpstr>Bayes’ rule (theorem)</vt:lpstr>
      <vt:lpstr>Bayes rule</vt:lpstr>
      <vt:lpstr>Bayes rule</vt:lpstr>
      <vt:lpstr>Bayes’ rule</vt:lpstr>
      <vt:lpstr>Other benefits</vt:lpstr>
      <vt:lpstr>Other benefits</vt:lpstr>
      <vt:lpstr>Other benefits</vt:lpstr>
      <vt:lpstr>When it rains…</vt:lpstr>
      <vt:lpstr>When it rains…</vt:lpstr>
      <vt:lpstr>When it rains…</vt:lpstr>
      <vt:lpstr>Joint distributions</vt:lpstr>
      <vt:lpstr>Independence</vt:lpstr>
      <vt:lpstr>Independent or Dependent?</vt:lpstr>
      <vt:lpstr>Independent variables</vt:lpstr>
      <vt:lpstr>Independent variables</vt:lpstr>
      <vt:lpstr>Conditional Independence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Science of Computing</dc:title>
  <dc:creator>Christine Alvarado</dc:creator>
  <cp:lastModifiedBy>Dave Kauchak</cp:lastModifiedBy>
  <cp:revision>733</cp:revision>
  <dcterms:created xsi:type="dcterms:W3CDTF">2010-09-29T23:25:09Z</dcterms:created>
  <dcterms:modified xsi:type="dcterms:W3CDTF">2010-09-29T23:26:30Z</dcterms:modified>
</cp:coreProperties>
</file>