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68.xml" ContentType="application/vnd.openxmlformats-officedocument.presentationml.slide+xml"/>
  <Override PartName="/ppt/notesSlides/notesSlide31.xml" ContentType="application/vnd.openxmlformats-officedocument.presentationml.notesSlide+xml"/>
  <Override PartName="/ppt/tags/tag13.xml" ContentType="application/vnd.openxmlformats-officedocument.presentationml.tags+xml"/>
  <Override PartName="/ppt/tags/tag153.xml" ContentType="application/vnd.openxmlformats-officedocument.presentationml.tags+xml"/>
  <Override PartName="/ppt/slides/slide28.xml" ContentType="application/vnd.openxmlformats-officedocument.presentationml.slide+xml"/>
  <Override PartName="/ppt/slides/slide66.xml" ContentType="application/vnd.openxmlformats-officedocument.presentationml.slide+xml"/>
  <Override PartName="/ppt/tags/tag147.xml" ContentType="application/vnd.openxmlformats-officedocument.presentationml.tags+xml"/>
  <Override PartName="/docProps/app.xml" ContentType="application/vnd.openxmlformats-officedocument.extended-properties+xml"/>
  <Override PartName="/ppt/tags/tag34.xml" ContentType="application/vnd.openxmlformats-officedocument.presentationml.tags+xml"/>
  <Override PartName="/ppt/notesSlides/notesSlide9.xml" ContentType="application/vnd.openxmlformats-officedocument.presentationml.notesSlide+xml"/>
  <Override PartName="/ppt/tags/tag174.xml" ContentType="application/vnd.openxmlformats-officedocument.presentationml.tags+xml"/>
  <Override PartName="/ppt/tags/tag157.xml" ContentType="application/vnd.openxmlformats-officedocument.presentationml.tags+xml"/>
  <Override PartName="/ppt/tags/tag15.xml" ContentType="application/vnd.openxmlformats-officedocument.presentationml.tags+xml"/>
  <Override PartName="/ppt/tags/tag134.xml" ContentType="application/vnd.openxmlformats-officedocument.presentationml.tags+xml"/>
  <Override PartName="/ppt/tags/tag115.xml" ContentType="application/vnd.openxmlformats-officedocument.presentationml.tags+xml"/>
  <Override PartName="/ppt/slides/slide11.xml" ContentType="application/vnd.openxmlformats-officedocument.presentationml.slide+xml"/>
  <Override PartName="/ppt/notesSlides/notesSlide32.xml" ContentType="application/vnd.openxmlformats-officedocument.presentationml.notesSlide+xml"/>
  <Override PartName="/ppt/slides/slide47.xml" ContentType="application/vnd.openxmlformats-officedocument.presentationml.slide+xml"/>
  <Override PartName="/ppt/tags/tag177.xml" ContentType="application/vnd.openxmlformats-officedocument.presentationml.tags+xml"/>
  <Override PartName="/ppt/tags/tag111.xml" ContentType="application/vnd.openxmlformats-officedocument.presentationml.tags+xml"/>
  <Override PartName="/ppt/tags/tag208.xml" ContentType="application/vnd.openxmlformats-officedocument.presentationml.tags+xml"/>
  <Override PartName="/ppt/slideLayouts/slideLayout3.xml" ContentType="application/vnd.openxmlformats-officedocument.presentationml.slideLayout+xml"/>
  <Override PartName="/ppt/tags/tag105.xml" ContentType="application/vnd.openxmlformats-officedocument.presentationml.tags+xml"/>
  <Override PartName="/ppt/tags/tag66.xml" ContentType="application/vnd.openxmlformats-officedocument.presentationml.tags+xml"/>
  <Override PartName="/ppt/tags/tag85.xml" ContentType="application/vnd.openxmlformats-officedocument.presentationml.tags+xml"/>
  <Override PartName="/ppt/tags/tag81.xml" ContentType="application/vnd.openxmlformats-officedocument.presentationml.tag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29.xml" ContentType="application/vnd.openxmlformats-officedocument.presentationml.tags+xml"/>
  <Override PartName="/ppt/tags/tag93.xml" ContentType="application/vnd.openxmlformats-officedocument.presentationml.tags+xml"/>
  <Override PartName="/ppt/tags/tag117.xml" ContentType="application/vnd.openxmlformats-officedocument.presentationml.tags+xml"/>
  <Override PartName="/ppt/tags/tag138.xml" ContentType="application/vnd.openxmlformats-officedocument.presentationml.tags+xml"/>
  <Override PartName="/ppt/notesSlides/notesSlide15.xml" ContentType="application/vnd.openxmlformats-officedocument.presentationml.notesSlide+xml"/>
  <Override PartName="/ppt/tags/tag143.xml" ContentType="application/vnd.openxmlformats-officedocument.presentationml.tags+xml"/>
  <Override PartName="/ppt/tags/tag214.xml" ContentType="application/vnd.openxmlformats-officedocument.presentationml.tags+xml"/>
  <Override PartName="/ppt/tags/tag227.xml" ContentType="application/vnd.openxmlformats-officedocument.presentationml.tags+xml"/>
  <Override PartName="/ppt/tags/tag234.xml" ContentType="application/vnd.openxmlformats-officedocument.presentationml.tags+xml"/>
  <Override PartName="/ppt/tags/tag32.xml" ContentType="application/vnd.openxmlformats-officedocument.presentationml.tags+xml"/>
  <Override PartName="/ppt/tags/tag207.xml" ContentType="application/vnd.openxmlformats-officedocument.presentationml.tags+xml"/>
  <Override PartName="/ppt/tags/tag185.xml" ContentType="application/vnd.openxmlformats-officedocument.presentationml.tags+xml"/>
  <Override PartName="/ppt/handoutMasters/handoutMaster1.xml" ContentType="application/vnd.openxmlformats-officedocument.presentationml.handoutMaster+xml"/>
  <Override PartName="/ppt/tags/tag9.xml" ContentType="application/vnd.openxmlformats-officedocument.presentationml.tags+xml"/>
  <Override PartName="/ppt/tags/tag145.xml" ContentType="application/vnd.openxmlformats-officedocument.presentationml.tags+xml"/>
  <Override PartName="/ppt/tags/tag154.xml" ContentType="application/vnd.openxmlformats-officedocument.presentationml.tags+xml"/>
  <Override PartName="/ppt/tags/tag126.xml" ContentType="application/vnd.openxmlformats-officedocument.presentationml.tags+xml"/>
  <Override PartName="/ppt/tags/tag182.xml" ContentType="application/vnd.openxmlformats-officedocument.presentationml.tags+xml"/>
  <Override PartName="/ppt/tags/tag176.xml" ContentType="application/vnd.openxmlformats-officedocument.presentationml.tags+xml"/>
  <Override PartName="/ppt/notesSlides/notesSlide23.xml" ContentType="application/vnd.openxmlformats-officedocument.presentationml.notesSlide+xml"/>
  <Default Extension="pict" ContentType="image/pict"/>
  <Override PartName="/ppt/tags/tag82.xml" ContentType="application/vnd.openxmlformats-officedocument.presentationml.tags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tags/tag156.xml" ContentType="application/vnd.openxmlformats-officedocument.presentationml.tags+xml"/>
  <Override PartName="/ppt/notesSlides/notesSlide13.xml" ContentType="application/vnd.openxmlformats-officedocument.presentationml.notesSlide+xml"/>
  <Override PartName="/ppt/tags/tag196.xml" ContentType="application/vnd.openxmlformats-officedocument.presentationml.tags+xml"/>
  <Override PartName="/ppt/tags/tag4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tags/tag72.xml" ContentType="application/vnd.openxmlformats-officedocument.presentationml.tags+xml"/>
  <Override PartName="/ppt/tags/tag120.xml" ContentType="application/vnd.openxmlformats-officedocument.presentationml.tags+xml"/>
  <Override PartName="/ppt/tags/tag152.xml" ContentType="application/vnd.openxmlformats-officedocument.presentationml.tags+xml"/>
  <Override PartName="/ppt/tags/tag79.xml" ContentType="application/vnd.openxmlformats-officedocument.presentationml.tags+xml"/>
  <Override PartName="/ppt/tags/tag188.xml" ContentType="application/vnd.openxmlformats-officedocument.presentationml.tags+xml"/>
  <Override PartName="/ppt/tags/tag203.xml" ContentType="application/vnd.openxmlformats-officedocument.presentationml.tags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tags/tag40.xml" ContentType="application/vnd.openxmlformats-officedocument.presentationml.tags+xml"/>
  <Override PartName="/ppt/slides/slide33.xml" ContentType="application/vnd.openxmlformats-officedocument.presentationml.slide+xml"/>
  <Override PartName="/ppt/tags/tag233.xml" ContentType="application/vnd.openxmlformats-officedocument.presentationml.tags+xml"/>
  <Override PartName="/ppt/tags/tag102.xml" ContentType="application/vnd.openxmlformats-officedocument.presentationml.tags+xml"/>
  <Default Extension="vml" ContentType="application/vnd.openxmlformats-officedocument.vmlDrawing"/>
  <Default Extension="png" ContentType="image/png"/>
  <Override PartName="/ppt/tags/tag94.xml" ContentType="application/vnd.openxmlformats-officedocument.presentationml.tags+xml"/>
  <Override PartName="/ppt/tags/tag112.xml" ContentType="application/vnd.openxmlformats-officedocument.presentationml.tags+xml"/>
  <Override PartName="/ppt/tags/tag7.xml" ContentType="application/vnd.openxmlformats-officedocument.presentationml.tags+xml"/>
  <Override PartName="/ppt/tags/tag37.xml" ContentType="application/vnd.openxmlformats-officedocument.presentationml.tags+xml"/>
  <Override PartName="/ppt/tags/tag65.xml" ContentType="application/vnd.openxmlformats-officedocument.presentationml.tags+xml"/>
  <Override PartName="/ppt/tags/tag96.xml" ContentType="application/vnd.openxmlformats-officedocument.presentationml.tags+xml"/>
  <Override PartName="/ppt/tags/tag113.xml" ContentType="application/vnd.openxmlformats-officedocument.presentationml.tags+xml"/>
  <Override PartName="/ppt/embeddings/Microsoft_Equation1.bin" ContentType="application/vnd.openxmlformats-officedocument.oleObject"/>
  <Override PartName="/ppt/tags/tag42.xml" ContentType="application/vnd.openxmlformats-officedocument.presentationml.tags+xml"/>
  <Override PartName="/ppt/slides/slide56.xml" ContentType="application/vnd.openxmlformats-officedocument.presentationml.slide+xml"/>
  <Override PartName="/ppt/tags/tag200.xml" ContentType="application/vnd.openxmlformats-officedocument.presentationml.tags+xml"/>
  <Override PartName="/ppt/tags/tag19.xml" ContentType="application/vnd.openxmlformats-officedocument.presentationml.tags+xml"/>
  <Override PartName="/ppt/slides/slide31.xml" ContentType="application/vnd.openxmlformats-officedocument.presentationml.slide+xml"/>
  <Override PartName="/docProps/core.xml" ContentType="application/vnd.openxmlformats-package.core-properties+xml"/>
  <Override PartName="/ppt/tags/tag216.xml" ContentType="application/vnd.openxmlformats-officedocument.presentationml.tags+xml"/>
  <Default Extension="bin" ContentType="application/vnd.openxmlformats-officedocument.presentationml.printerSettings"/>
  <Override PartName="/ppt/tags/tag8.xml" ContentType="application/vnd.openxmlformats-officedocument.presentationml.tags+xml"/>
  <Override PartName="/ppt/tags/tag231.xml" ContentType="application/vnd.openxmlformats-officedocument.presentationml.tags+xml"/>
  <Override PartName="/ppt/slides/slide53.xml" ContentType="application/vnd.openxmlformats-officedocument.presentationml.slide+xml"/>
  <Override PartName="/ppt/embeddings/Microsoft_Equation3.bin" ContentType="application/vnd.openxmlformats-officedocument.oleObject"/>
  <Override PartName="/ppt/notesSlides/notesSlide24.xml" ContentType="application/vnd.openxmlformats-officedocument.presentationml.notesSlide+xml"/>
  <Override PartName="/ppt/tags/tag202.xml" ContentType="application/vnd.openxmlformats-officedocument.presentationml.tags+xml"/>
  <Override PartName="/ppt/slides/slide55.xml" ContentType="application/vnd.openxmlformats-officedocument.presentationml.slide+xml"/>
  <Override PartName="/ppt/tags/tag43.xml" ContentType="application/vnd.openxmlformats-officedocument.presentationml.tags+xml"/>
  <Override PartName="/ppt/tags/tag148.xml" ContentType="application/vnd.openxmlformats-officedocument.presentationml.tags+xml"/>
  <Override PartName="/ppt/tags/tag229.xml" ContentType="application/vnd.openxmlformats-officedocument.presentationml.tags+xml"/>
  <Override PartName="/ppt/tags/tag224.xml" ContentType="application/vnd.openxmlformats-officedocument.presentationml.tags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tags/tag45.xml" ContentType="application/vnd.openxmlformats-officedocument.presentationml.tags+xml"/>
  <Override PartName="/ppt/notesSlides/notesSlide2.xml" ContentType="application/vnd.openxmlformats-officedocument.presentationml.notesSlide+xml"/>
  <Override PartName="/ppt/tags/tag92.xml" ContentType="application/vnd.openxmlformats-officedocument.presentationml.tags+xml"/>
  <Override PartName="/ppt/tags/tag116.xml" ContentType="application/vnd.openxmlformats-officedocument.presentationml.tags+xml"/>
  <Override PartName="/ppt/tags/tag46.xml" ContentType="application/vnd.openxmlformats-officedocument.presentationml.tags+xml"/>
  <Override PartName="/ppt/notesSlides/notesSlide14.xml" ContentType="application/vnd.openxmlformats-officedocument.presentationml.notesSlide+xml"/>
  <Override PartName="/ppt/tags/tag166.xml" ContentType="application/vnd.openxmlformats-officedocument.presentationml.tags+xml"/>
  <Override PartName="/ppt/tags/tag20.xml" ContentType="application/vnd.openxmlformats-officedocument.presentationml.tags+xml"/>
  <Override PartName="/ppt/theme/theme2.xml" ContentType="application/vnd.openxmlformats-officedocument.theme+xml"/>
  <Override PartName="/ppt/tags/tag87.xml" ContentType="application/vnd.openxmlformats-officedocument.presentationml.tags+xml"/>
  <Override PartName="/ppt/tags/tag173.xml" ContentType="application/vnd.openxmlformats-officedocument.presentationml.tags+xml"/>
  <Override PartName="/ppt/slides/slide2.xml" ContentType="application/vnd.openxmlformats-officedocument.presentationml.slide+xml"/>
  <Override PartName="/ppt/tags/tag44.xml" ContentType="application/vnd.openxmlformats-officedocument.presentationml.tags+xml"/>
  <Override PartName="/ppt/tags/tag181.xml" ContentType="application/vnd.openxmlformats-officedocument.presentationml.tags+xml"/>
  <Override PartName="/ppt/tags/tag114.xml" ContentType="application/vnd.openxmlformats-officedocument.presentationml.tags+xml"/>
  <Override PartName="/ppt/notesSlides/notesSlide25.xml" ContentType="application/vnd.openxmlformats-officedocument.presentationml.notesSlide+xml"/>
  <Override PartName="/ppt/tags/tag73.xml" ContentType="application/vnd.openxmlformats-officedocument.presentationml.tags+xml"/>
  <Override PartName="/ppt/tags/tag137.xml" ContentType="application/vnd.openxmlformats-officedocument.presentationml.tags+xml"/>
  <Override PartName="/ppt/tags/tag223.xml" ContentType="application/vnd.openxmlformats-officedocument.presentationml.tags+xml"/>
  <Override PartName="/ppt/slides/slide45.xml" ContentType="application/vnd.openxmlformats-officedocument.presentationml.slide+xml"/>
  <Override PartName="/ppt/tags/tag52.xml" ContentType="application/vnd.openxmlformats-officedocument.presentationml.tags+xml"/>
  <Override PartName="/ppt/tags/tag69.xml" ContentType="application/vnd.openxmlformats-officedocument.presentationml.tags+xml"/>
  <Override PartName="/ppt/tags/tag128.xml" ContentType="application/vnd.openxmlformats-officedocument.presentationml.tags+xml"/>
  <Override PartName="/ppt/tags/tag12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3.xml" ContentType="application/vnd.openxmlformats-officedocument.presentationml.tags+xml"/>
  <Override PartName="/ppt/slides/slide54.xml" ContentType="application/vnd.openxmlformats-officedocument.presentationml.slide+xml"/>
  <Override PartName="/ppt/tags/tag58.xml" ContentType="application/vnd.openxmlformats-officedocument.presentationml.tags+xml"/>
  <Override PartName="/ppt/tags/tag180.xml" ContentType="application/vnd.openxmlformats-officedocument.presentationml.tags+xml"/>
  <Override PartName="/ppt/notesSlides/notesSlide3.xml" ContentType="application/vnd.openxmlformats-officedocument.presentationml.notesSlide+xml"/>
  <Override PartName="/ppt/tags/tag106.xml" ContentType="application/vnd.openxmlformats-officedocument.presentationml.tags+xml"/>
  <Override PartName="/ppt/notesSlides/notesSlide21.xml" ContentType="application/vnd.openxmlformats-officedocument.presentationml.notesSlide+xml"/>
  <Override PartName="/ppt/tags/tag130.xml" ContentType="application/vnd.openxmlformats-officedocument.presentationml.tags+xml"/>
  <Override PartName="/ppt/slides/slide58.xml" ContentType="application/vnd.openxmlformats-officedocument.presentationml.slide+xml"/>
  <Default Extension="xml" ContentType="application/xml"/>
  <Override PartName="/ppt/tags/tag187.xml" ContentType="application/vnd.openxmlformats-officedocument.presentationml.tags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tags/tag119.xml" ContentType="application/vnd.openxmlformats-officedocument.presentationml.tags+xml"/>
  <Override PartName="/ppt/slides/slide25.xml" ContentType="application/vnd.openxmlformats-officedocument.presentationml.slide+xml"/>
  <Override PartName="/ppt/tags/tag18.xml" ContentType="application/vnd.openxmlformats-officedocument.presentationml.tags+xml"/>
  <Override PartName="/ppt/tags/tag90.xml" ContentType="application/vnd.openxmlformats-officedocument.presentationml.tags+xml"/>
  <Override PartName="/ppt/tags/tag161.xml" ContentType="application/vnd.openxmlformats-officedocument.presentationml.tags+xml"/>
  <Override PartName="/ppt/notesSlides/notesSlide19.xml" ContentType="application/vnd.openxmlformats-officedocument.presentationml.notesSlide+xml"/>
  <Override PartName="/ppt/tags/tag230.xml" ContentType="application/vnd.openxmlformats-officedocument.presentationml.tags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tags/tag204.xml" ContentType="application/vnd.openxmlformats-officedocument.presentationml.tags+xml"/>
  <Override PartName="/ppt/tags/tag211.xml" ContentType="application/vnd.openxmlformats-officedocument.presentationml.tags+xml"/>
  <Override PartName="/ppt/embeddings/Microsoft_Equation10.bin" ContentType="application/vnd.openxmlformats-officedocument.oleObject"/>
  <Override PartName="/ppt/notesSlides/notesSlide26.xml" ContentType="application/vnd.openxmlformats-officedocument.presentationml.notesSlide+xml"/>
  <Override PartName="/ppt/slides/slide44.xml" ContentType="application/vnd.openxmlformats-officedocument.presentationml.slide+xml"/>
  <Override PartName="/ppt/tags/tag76.xml" ContentType="application/vnd.openxmlformats-officedocument.presentationml.tags+xml"/>
  <Override PartName="/ppt/tags/tag184.xml" ContentType="application/vnd.openxmlformats-officedocument.presentationml.tags+xml"/>
  <Override PartName="/ppt/tags/tag170.xml" ContentType="application/vnd.openxmlformats-officedocument.presentationml.tags+xml"/>
  <Override PartName="/ppt/tags/tag54.xml" ContentType="application/vnd.openxmlformats-officedocument.presentationml.tags+xml"/>
  <Override PartName="/ppt/tags/tag220.xml" ContentType="application/vnd.openxmlformats-officedocument.presentationml.tags+xml"/>
  <Override PartName="/ppt/tags/tag146.xml" ContentType="application/vnd.openxmlformats-officedocument.presentationml.tags+xml"/>
  <Override PartName="/ppt/slides/slide49.xml" ContentType="application/vnd.openxmlformats-officedocument.presentationml.slide+xml"/>
  <Override PartName="/ppt/tags/tag131.xml" ContentType="application/vnd.openxmlformats-officedocument.presentationml.tags+xml"/>
  <Override PartName="/ppt/tags/tag51.xml" ContentType="application/vnd.openxmlformats-officedocument.presentationml.tags+xml"/>
  <Override PartName="/ppt/tags/tag83.xml" ContentType="application/vnd.openxmlformats-officedocument.presentationml.tags+xml"/>
  <Override PartName="/ppt/tags/tag27.xml" ContentType="application/vnd.openxmlformats-officedocument.presentationml.tags+xml"/>
  <Override PartName="/ppt/slides/slide48.xml" ContentType="application/vnd.openxmlformats-officedocument.presentationml.slide+xml"/>
  <Override PartName="/ppt/tags/tag10.xml" ContentType="application/vnd.openxmlformats-officedocument.presentationml.tags+xml"/>
  <Override PartName="/ppt/tags/tag95.xml" ContentType="application/vnd.openxmlformats-officedocument.presentationml.tags+xml"/>
  <Override PartName="/ppt/presentation.xml" ContentType="application/vnd.openxmlformats-officedocument.presentationml.presentation.main+xml"/>
  <Override PartName="/ppt/tags/tag61.xml" ContentType="application/vnd.openxmlformats-officedocument.presentationml.tags+xml"/>
  <Override PartName="/ppt/tags/tag201.xml" ContentType="application/vnd.openxmlformats-officedocument.presentationml.tags+xml"/>
  <Override PartName="/ppt/tags/tag39.xml" ContentType="application/vnd.openxmlformats-officedocument.presentationml.tags+xml"/>
  <Override PartName="/ppt/tags/tag155.xml" ContentType="application/vnd.openxmlformats-officedocument.presentationml.tags+xml"/>
  <Override PartName="/ppt/tags/tag23.xml" ContentType="application/vnd.openxmlformats-officedocument.presentationml.tags+xml"/>
  <Default Extension="jpeg" ContentType="image/jpeg"/>
  <Override PartName="/ppt/slides/slide3.xml" ContentType="application/vnd.openxmlformats-officedocument.presentationml.slide+xml"/>
  <Override PartName="/ppt/tags/tag25.xml" ContentType="application/vnd.openxmlformats-officedocument.presentationml.tags+xml"/>
  <Override PartName="/ppt/tags/tag142.xml" ContentType="application/vnd.openxmlformats-officedocument.presentationml.tags+xml"/>
  <Override PartName="/ppt/slideLayouts/slideLayout11.xml" ContentType="application/vnd.openxmlformats-officedocument.presentationml.slideLayout+xml"/>
  <Override PartName="/ppt/tags/tag53.xml" ContentType="application/vnd.openxmlformats-officedocument.presentationml.tags+xml"/>
  <Override PartName="/ppt/notesSlides/notesSlide8.xml" ContentType="application/vnd.openxmlformats-officedocument.presentationml.notesSlide+xml"/>
  <Override PartName="/ppt/tags/tag217.xml" ContentType="application/vnd.openxmlformats-officedocument.presentationml.tags+xml"/>
  <Override PartName="/ppt/tags/tag16.xml" ContentType="application/vnd.openxmlformats-officedocument.presentationml.tags+xml"/>
  <Override PartName="/ppt/tags/tag80.xml" ContentType="application/vnd.openxmlformats-officedocument.presentationml.tags+xml"/>
  <Override PartName="/ppt/tags/tag36.xml" ContentType="application/vnd.openxmlformats-officedocument.presentationml.tags+xml"/>
  <Override PartName="/ppt/slides/slide15.xml" ContentType="application/vnd.openxmlformats-officedocument.presentationml.slide+xml"/>
  <Override PartName="/ppt/tags/tag49.xml" ContentType="application/vnd.openxmlformats-officedocument.presentationml.tags+xml"/>
  <Override PartName="/ppt/tags/tag127.xml" ContentType="application/vnd.openxmlformats-officedocument.presentationml.tags+xml"/>
  <Override PartName="/ppt/tags/tag50.xml" ContentType="application/vnd.openxmlformats-officedocument.presentationml.tags+xml"/>
  <Override PartName="/ppt/tags/tag163.xml" ContentType="application/vnd.openxmlformats-officedocument.presentationml.tags+xml"/>
  <Override PartName="/ppt/slides/slide9.xml" ContentType="application/vnd.openxmlformats-officedocument.presentationml.slide+xml"/>
  <Override PartName="/ppt/tags/tag215.xml" ContentType="application/vnd.openxmlformats-officedocument.presentationml.tags+xml"/>
  <Override PartName="/ppt/embeddings/Microsoft_Equation9.bin" ContentType="application/vnd.openxmlformats-officedocument.oleObject"/>
  <Override PartName="/ppt/slides/slide39.xml" ContentType="application/vnd.openxmlformats-officedocument.presentationml.slide+xml"/>
  <Default Extension="rels" ContentType="application/vnd.openxmlformats-package.relationships+xml"/>
  <Override PartName="/ppt/tags/tag109.xml" ContentType="application/vnd.openxmlformats-officedocument.presentationml.tags+xml"/>
  <Override PartName="/ppt/slides/slide32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tags/tag235.xml" ContentType="application/vnd.openxmlformats-officedocument.presentationml.tags+xml"/>
  <Override PartName="/ppt/slides/slide29.xml" ContentType="application/vnd.openxmlformats-officedocument.presentationml.slide+xml"/>
  <Override PartName="/ppt/tags/tag197.xml" ContentType="application/vnd.openxmlformats-officedocument.presentationml.tags+xml"/>
  <Override PartName="/ppt/notesSlides/notesSlide22.xml" ContentType="application/vnd.openxmlformats-officedocument.presentationml.notesSlide+xml"/>
  <Override PartName="/ppt/tags/tag57.xml" ContentType="application/vnd.openxmlformats-officedocument.presentationml.tags+xml"/>
  <Override PartName="/ppt/tags/tag164.xml" ContentType="application/vnd.openxmlformats-officedocument.presentationml.tags+xml"/>
  <Override PartName="/ppt/tags/tag136.xml" ContentType="application/vnd.openxmlformats-officedocument.presentationml.tags+xml"/>
  <Override PartName="/ppt/tags/tag151.xml" ContentType="application/vnd.openxmlformats-officedocument.presentationml.tags+xml"/>
  <Override PartName="/ppt/tags/tag159.xml" ContentType="application/vnd.openxmlformats-officedocument.presentationml.tags+xml"/>
  <Override PartName="/ppt/slides/slide22.xml" ContentType="application/vnd.openxmlformats-officedocument.presentationml.slide+xml"/>
  <Override PartName="/ppt/tags/tag175.xml" ContentType="application/vnd.openxmlformats-officedocument.presentationml.tags+xml"/>
  <Override PartName="/ppt/notesSlides/notesSlide11.xml" ContentType="application/vnd.openxmlformats-officedocument.presentationml.notesSlide+xml"/>
  <Override PartName="/ppt/tags/tag107.xml" ContentType="application/vnd.openxmlformats-officedocument.presentationml.tags+xml"/>
  <Override PartName="/ppt/tags/tag192.xml" ContentType="application/vnd.openxmlformats-officedocument.presentationml.tags+xml"/>
  <Override PartName="/ppt/slides/slide30.xml" ContentType="application/vnd.openxmlformats-officedocument.presentationml.slide+xml"/>
  <Override PartName="/ppt/tags/tag41.xml" ContentType="application/vnd.openxmlformats-officedocument.presentationml.tags+xml"/>
  <Override PartName="/ppt/slides/slide36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tags/tag60.xml" ContentType="application/vnd.openxmlformats-officedocument.presentationml.tags+xml"/>
  <Override PartName="/ppt/notesSlides/notesSlide16.xml" ContentType="application/vnd.openxmlformats-officedocument.presentationml.notesSlide+xml"/>
  <Override PartName="/ppt/embeddings/Microsoft_Equation8.bin" ContentType="application/vnd.openxmlformats-officedocument.oleObject"/>
  <Override PartName="/ppt/slides/slide21.xml" ContentType="application/vnd.openxmlformats-officedocument.presentationml.slide+xml"/>
  <Override PartName="/ppt/tags/tag17.xml" ContentType="application/vnd.openxmlformats-officedocument.presentationml.tags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tags/tag88.xml" ContentType="application/vnd.openxmlformats-officedocument.presentationml.tags+xml"/>
  <Override PartName="/ppt/tags/tag68.xml" ContentType="application/vnd.openxmlformats-officedocument.presentationml.tags+xml"/>
  <Override PartName="/ppt/tags/tag110.xml" ContentType="application/vnd.openxmlformats-officedocument.presentationml.tags+xml"/>
  <Override PartName="/ppt/slides/slide52.xml" ContentType="application/vnd.openxmlformats-officedocument.presentationml.slide+xml"/>
  <Override PartName="/ppt/slides/slide51.xml" ContentType="application/vnd.openxmlformats-officedocument.presentationml.slide+xml"/>
  <Override PartName="/ppt/slides/slide62.xml" ContentType="application/vnd.openxmlformats-officedocument.presentationml.slide+xml"/>
  <Override PartName="/ppt/slides/slide7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gs/tag118.xml" ContentType="application/vnd.openxmlformats-officedocument.presentationml.tags+xml"/>
  <Override PartName="/ppt/tags/tag141.xml" ContentType="application/vnd.openxmlformats-officedocument.presentationml.tags+xml"/>
  <Override PartName="/ppt/tags/tag59.xml" ContentType="application/vnd.openxmlformats-officedocument.presentationml.tags+xml"/>
  <Override PartName="/ppt/notesSlides/notesSlide4.xml" ContentType="application/vnd.openxmlformats-officedocument.presentationml.notesSlide+xml"/>
  <Override PartName="/ppt/tags/tag162.xml" ContentType="application/vnd.openxmlformats-officedocument.presentationml.tags+xml"/>
  <Override PartName="/ppt/tags/tag190.xml" ContentType="application/vnd.openxmlformats-officedocument.presentationml.tags+xml"/>
  <Override PartName="/ppt/tags/tag205.xml" ContentType="application/vnd.openxmlformats-officedocument.presentationml.tags+xml"/>
  <Override PartName="/ppt/tags/tag55.xml" ContentType="application/vnd.openxmlformats-officedocument.presentationml.tags+xml"/>
  <Override PartName="/ppt/embeddings/Microsoft_Equation4.bin" ContentType="application/vnd.openxmlformats-officedocument.oleObject"/>
  <Override PartName="/ppt/tags/tag210.xml" ContentType="application/vnd.openxmlformats-officedocument.presentationml.tags+xml"/>
  <Override PartName="/ppt/slides/slide13.xml" ContentType="application/vnd.openxmlformats-officedocument.presentationml.slide+xml"/>
  <Override PartName="/ppt/tags/tag35.xml" ContentType="application/vnd.openxmlformats-officedocument.presentationml.tags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77.xml" ContentType="application/vnd.openxmlformats-officedocument.presentationml.tags+xml"/>
  <Override PartName="/ppt/tags/tag100.xml" ContentType="application/vnd.openxmlformats-officedocument.presentationml.tags+xml"/>
  <Override PartName="/ppt/notesSlides/notesSlide17.xml" ContentType="application/vnd.openxmlformats-officedocument.presentationml.notesSlide+xml"/>
  <Override PartName="/ppt/tags/tag165.xml" ContentType="application/vnd.openxmlformats-officedocument.presentationml.tags+xml"/>
  <Override PartName="/ppt/notesSlides/notesSlide6.xml" ContentType="application/vnd.openxmlformats-officedocument.presentationml.notesSlide+xml"/>
  <Override PartName="/ppt/embeddings/Microsoft_Equation5.bin" ContentType="application/vnd.openxmlformats-officedocument.oleObject"/>
  <Override PartName="/ppt/tags/tag12.xml" ContentType="application/vnd.openxmlformats-officedocument.presentationml.tags+xml"/>
  <Override PartName="/ppt/tags/tag218.xml" ContentType="application/vnd.openxmlformats-officedocument.presentationml.tags+xml"/>
  <Override PartName="/ppt/tags/tag226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09.xml" ContentType="application/vnd.openxmlformats-officedocument.presentationml.tags+xml"/>
  <Override PartName="/ppt/tags/tag24.xml" ContentType="application/vnd.openxmlformats-officedocument.presentationml.tags+xml"/>
  <Override PartName="/ppt/slideLayouts/slideLayout6.xml" ContentType="application/vnd.openxmlformats-officedocument.presentationml.slideLayout+xml"/>
  <Override PartName="/ppt/tags/tag167.xml" ContentType="application/vnd.openxmlformats-officedocument.presentationml.tags+xml"/>
  <Override PartName="/ppt/tags/tag29.xml" ContentType="application/vnd.openxmlformats-officedocument.presentationml.tags+xml"/>
  <Override PartName="/ppt/presProps.xml" ContentType="application/vnd.openxmlformats-officedocument.presentationml.presProps+xml"/>
  <Override PartName="/ppt/tags/tag14.xml" ContentType="application/vnd.openxmlformats-officedocument.presentationml.tags+xml"/>
  <Override PartName="/ppt/tags/tag33.xml" ContentType="application/vnd.openxmlformats-officedocument.presentationml.tags+xml"/>
  <Override PartName="/ppt/tags/tag101.xml" ContentType="application/vnd.openxmlformats-officedocument.presentationml.tags+xml"/>
  <Override PartName="/ppt/notesSlides/notesSlide18.xml" ContentType="application/vnd.openxmlformats-officedocument.presentationml.notesSlide+xml"/>
  <Override PartName="/ppt/tags/tag191.xml" ContentType="application/vnd.openxmlformats-officedocument.presentationml.tags+xml"/>
  <Override PartName="/ppt/tags/tag124.xml" ContentType="application/vnd.openxmlformats-officedocument.presentationml.tags+xml"/>
  <Override PartName="/ppt/slides/slide27.xml" ContentType="application/vnd.openxmlformats-officedocument.presentationml.slide+xml"/>
  <Override PartName="/ppt/tags/tag5.xml" ContentType="application/vnd.openxmlformats-officedocument.presentationml.tags+xml"/>
  <Override PartName="/ppt/tags/tag150.xml" ContentType="application/vnd.openxmlformats-officedocument.presentationml.tags+xml"/>
  <Override PartName="/ppt/tags/tag99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78.xml" ContentType="application/vnd.openxmlformats-officedocument.presentationml.tags+xml"/>
  <Override PartName="/ppt/notesSlides/notesSlide10.xml" ContentType="application/vnd.openxmlformats-officedocument.presentationml.notesSlide+xml"/>
  <Override PartName="/ppt/tags/tag228.xml" ContentType="application/vnd.openxmlformats-officedocument.presentationml.tags+xml"/>
  <Override PartName="/ppt/tags/tag125.xml" ContentType="application/vnd.openxmlformats-officedocument.presentationml.tags+xml"/>
  <Override PartName="/ppt/tags/tag199.xml" ContentType="application/vnd.openxmlformats-officedocument.presentationml.tags+xml"/>
  <Override PartName="/ppt/tags/tag6.xml" ContentType="application/vnd.openxmlformats-officedocument.presentationml.tags+xml"/>
  <Override PartName="/ppt/slides/slide67.xml" ContentType="application/vnd.openxmlformats-officedocument.presentationml.slide+xml"/>
  <Override PartName="/ppt/tags/tag11.xml" ContentType="application/vnd.openxmlformats-officedocument.presentationml.tags+xml"/>
  <Override PartName="/ppt/tags/tag63.xml" ContentType="application/vnd.openxmlformats-officedocument.presentationml.tags+xml"/>
  <Override PartName="/ppt/slides/slide12.xml" ContentType="application/vnd.openxmlformats-officedocument.presentationml.slide+xml"/>
  <Override PartName="/ppt/tags/tag67.xml" ContentType="application/vnd.openxmlformats-officedocument.presentationml.tags+xml"/>
  <Override PartName="/ppt/tags/tag2.xml" ContentType="application/vnd.openxmlformats-officedocument.presentationml.tags+xml"/>
  <Override PartName="/ppt/slides/slide46.xml" ContentType="application/vnd.openxmlformats-officedocument.presentationml.slide+xml"/>
  <Override PartName="/ppt/tags/tag108.xml" ContentType="application/vnd.openxmlformats-officedocument.presentationml.tags+xml"/>
  <Override PartName="/ppt/tags/tag186.xml" ContentType="application/vnd.openxmlformats-officedocument.presentationml.tags+xml"/>
  <Override PartName="/ppt/tags/tag219.xml" ContentType="application/vnd.openxmlformats-officedocument.presentationml.tags+xml"/>
  <Override PartName="/ppt/tags/tag195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84.xml" ContentType="application/vnd.openxmlformats-officedocument.presentationml.tags+xml"/>
  <Override PartName="/ppt/slides/slide35.xml" ContentType="application/vnd.openxmlformats-officedocument.presentationml.slide+xml"/>
  <Override PartName="/ppt/tags/tag64.xml" ContentType="application/vnd.openxmlformats-officedocument.presentationml.tags+xml"/>
  <Override PartName="/ppt/slides/slide42.xml" ContentType="application/vnd.openxmlformats-officedocument.presentationml.slide+xml"/>
  <Override PartName="/ppt/tags/tag22.xml" ContentType="application/vnd.openxmlformats-officedocument.presentationml.tags+xml"/>
  <Override PartName="/ppt/tags/tag104.xml" ContentType="application/vnd.openxmlformats-officedocument.presentationml.tags+xml"/>
  <Override PartName="/ppt/tags/tag122.xml" ContentType="application/vnd.openxmlformats-officedocument.presentationml.tags+xml"/>
  <Override PartName="/ppt/tags/tag225.xml" ContentType="application/vnd.openxmlformats-officedocument.presentationml.tags+xml"/>
  <Override PartName="/ppt/tags/tag222.xml" ContentType="application/vnd.openxmlformats-officedocument.presentationml.tags+xml"/>
  <Override PartName="/ppt/tags/tag97.xml" ContentType="application/vnd.openxmlformats-officedocument.presentationml.tags+xml"/>
  <Override PartName="/ppt/notesSlides/notesSlide34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50.xml" ContentType="application/vnd.openxmlformats-officedocument.presentationml.slide+xml"/>
  <Override PartName="/ppt/tags/tag86.xml" ContentType="application/vnd.openxmlformats-officedocument.presentationml.tags+xml"/>
  <Override PartName="/ppt/slides/slide57.xml" ContentType="application/vnd.openxmlformats-officedocument.presentationml.slide+xml"/>
  <Override PartName="/ppt/tags/tag30.xml" ContentType="application/vnd.openxmlformats-officedocument.presentationml.tags+xml"/>
  <Override PartName="/ppt/tags/tag98.xml" ContentType="application/vnd.openxmlformats-officedocument.presentationml.tags+xml"/>
  <Override PartName="/ppt/tags/tag140.xml" ContentType="application/vnd.openxmlformats-officedocument.presentationml.tags+xml"/>
  <Override PartName="/ppt/tags/tag168.xml" ContentType="application/vnd.openxmlformats-officedocument.presentationml.tags+xml"/>
  <Override PartName="/ppt/notesSlides/notesSlide29.xml" ContentType="application/vnd.openxmlformats-officedocument.presentationml.notesSlide+xml"/>
  <Override PartName="/ppt/tags/tag70.xml" ContentType="application/vnd.openxmlformats-officedocument.presentationml.tags+xml"/>
  <Override PartName="/ppt/tags/tag139.xml" ContentType="application/vnd.openxmlformats-officedocument.presentationml.tags+xml"/>
  <Override PartName="/ppt/notesSlides/notesSlide7.xml" ContentType="application/vnd.openxmlformats-officedocument.presentationml.notesSlide+xml"/>
  <Override PartName="/ppt/tags/tag213.xml" ContentType="application/vnd.openxmlformats-officedocument.presentationml.tags+xml"/>
  <Override PartName="/ppt/tags/tag4.xml" ContentType="application/vnd.openxmlformats-officedocument.presentationml.tags+xml"/>
  <Override PartName="/ppt/embeddings/Microsoft_Equation2.bin" ContentType="application/vnd.openxmlformats-officedocument.oleObject"/>
  <Override PartName="/ppt/tags/tag74.xml" ContentType="application/vnd.openxmlformats-officedocument.presentationml.tags+xml"/>
  <Override PartName="/ppt/tags/tag71.xml" ContentType="application/vnd.openxmlformats-officedocument.presentationml.tags+xml"/>
  <Override PartName="/ppt/tags/tag178.xml" ContentType="application/vnd.openxmlformats-officedocument.presentationml.tags+xml"/>
  <Override PartName="/ppt/slides/slide63.xml" ContentType="application/vnd.openxmlformats-officedocument.presentationml.slide+xml"/>
  <Override PartName="/ppt/tags/tag212.xml" ContentType="application/vnd.openxmlformats-officedocument.presentationml.tags+xml"/>
  <Override PartName="/ppt/tags/tag75.xml" ContentType="application/vnd.openxmlformats-officedocument.presentationml.tags+xml"/>
  <Override PartName="/ppt/tags/tag21.xml" ContentType="application/vnd.openxmlformats-officedocument.presentationml.tags+xml"/>
  <Override PartName="/ppt/slides/slide34.xml" ContentType="application/vnd.openxmlformats-officedocument.presentationml.slide+xml"/>
  <Override PartName="/ppt/notesSlides/notesSlide12.xml" ContentType="application/vnd.openxmlformats-officedocument.presentationml.notesSlide+xml"/>
  <Override PartName="/ppt/embeddings/Microsoft_Equation7.bin" ContentType="application/vnd.openxmlformats-officedocument.oleObject"/>
  <Override PartName="/ppt/tags/tag149.xml" ContentType="application/vnd.openxmlformats-officedocument.presentationml.tags+xml"/>
  <Override PartName="/ppt/tags/tag160.xml" ContentType="application/vnd.openxmlformats-officedocument.presentationml.tags+xml"/>
  <Override PartName="/ppt/tags/tag171.xml" ContentType="application/vnd.openxmlformats-officedocument.presentationml.tags+xml"/>
  <Override PartName="/ppt/notesSlides/notesSlide5.xml" ContentType="application/vnd.openxmlformats-officedocument.presentationml.notesSlide+xml"/>
  <Override PartName="/ppt/tags/tag121.xml" ContentType="application/vnd.openxmlformats-officedocument.presentationml.tags+xml"/>
  <Override PartName="/ppt/tags/tag179.xml" ContentType="application/vnd.openxmlformats-officedocument.presentationml.tags+xml"/>
  <Override PartName="/ppt/tags/tag194.xml" ContentType="application/vnd.openxmlformats-officedocument.presentationml.tags+xml"/>
  <Override PartName="/ppt/slideLayouts/slideLayout1.xml" ContentType="application/vnd.openxmlformats-officedocument.presentationml.slideLayout+xml"/>
  <Override PartName="/ppt/tags/tag91.xml" ContentType="application/vnd.openxmlformats-officedocument.presentationml.tags+xml"/>
  <Override PartName="/ppt/theme/theme1.xml" ContentType="application/vnd.openxmlformats-officedocument.theme+xml"/>
  <Override PartName="/ppt/tags/tag28.xml" ContentType="application/vnd.openxmlformats-officedocument.presentationml.tags+xml"/>
  <Override PartName="/ppt/tags/tag31.xml" ContentType="application/vnd.openxmlformats-officedocument.presentationml.tags+xml"/>
  <Override PartName="/ppt/tags/tag206.xml" ContentType="application/vnd.openxmlformats-officedocument.presentationml.tags+xml"/>
  <Override PartName="/ppt/slides/slide5.xml" ContentType="application/vnd.openxmlformats-officedocument.presentationml.slide+xml"/>
  <Override PartName="/ppt/tags/tag62.xml" ContentType="application/vnd.openxmlformats-officedocument.presentationml.tags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Override PartName="/ppt/tags/tag232.xml" ContentType="application/vnd.openxmlformats-officedocument.presentationml.tags+xml"/>
  <Override PartName="/ppt/tags/tag183.xml" ContentType="application/vnd.openxmlformats-officedocument.presentationml.tags+xml"/>
  <Override PartName="/ppt/slides/slide64.xml" ContentType="application/vnd.openxmlformats-officedocument.presentationml.slide+xml"/>
  <Override PartName="/ppt/tags/tag103.xml" ContentType="application/vnd.openxmlformats-officedocument.presentationml.tags+xml"/>
  <Override PartName="/ppt/tags/tag198.xml" ContentType="application/vnd.openxmlformats-officedocument.presentationml.tags+xml"/>
  <Override PartName="/ppt/notesSlides/notesSlide33.xml" ContentType="application/vnd.openxmlformats-officedocument.presentationml.notesSlide+xml"/>
  <Override PartName="/ppt/slides/slide4.xml" ContentType="application/vnd.openxmlformats-officedocument.presentationml.slide+xml"/>
  <Override PartName="/ppt/tags/tag189.xml" ContentType="application/vnd.openxmlformats-officedocument.presentationml.tags+xml"/>
  <Override PartName="/ppt/tags/tag135.xml" ContentType="application/vnd.openxmlformats-officedocument.presentationml.tags+xml"/>
  <Override PartName="/ppt/slides/slide8.xml" ContentType="application/vnd.openxmlformats-officedocument.presentationml.slide+xml"/>
  <Override PartName="/ppt/embeddings/Microsoft_Equation6.bin" ContentType="application/vnd.openxmlformats-officedocument.oleObject"/>
  <Override PartName="/ppt/tags/tag26.xml" ContentType="application/vnd.openxmlformats-officedocument.presentationml.tags+xml"/>
  <Override PartName="/ppt/tags/tag144.xml" ContentType="application/vnd.openxmlformats-officedocument.presentationml.tags+xml"/>
  <Override PartName="/ppt/slides/slide60.xml" ContentType="application/vnd.openxmlformats-officedocument.presentationml.slide+xml"/>
  <Override PartName="/ppt/tags/tag89.xml" ContentType="application/vnd.openxmlformats-officedocument.presentationml.tags+xml"/>
  <Override PartName="/ppt/slides/slide24.xml" ContentType="application/vnd.openxmlformats-officedocument.presentationml.slide+xml"/>
  <Override PartName="/ppt/tags/tag1.xml" ContentType="application/vnd.openxmlformats-officedocument.presentationml.tags+xml"/>
  <Override PartName="/ppt/tags/tag158.xml" ContentType="application/vnd.openxmlformats-officedocument.presentationml.tags+xml"/>
  <Override PartName="/ppt/tags/tag172.xml" ContentType="application/vnd.openxmlformats-officedocument.presentationml.tags+xml"/>
  <Override PartName="/ppt/notesSlides/notesSlide30.xml" ContentType="application/vnd.openxmlformats-officedocument.presentationml.notesSlide+xml"/>
  <Override PartName="/ppt/slides/slide6.xml" ContentType="application/vnd.openxmlformats-officedocument.presentationml.slide+xml"/>
  <Default Extension="pdf" ContentType="application/pdf"/>
  <Override PartName="/ppt/notesSlides/notesSlide20.xml" ContentType="application/vnd.openxmlformats-officedocument.presentationml.notesSlide+xml"/>
  <Override PartName="/ppt/tags/tag193.xml" ContentType="application/vnd.openxmlformats-officedocument.presentationml.tags+xml"/>
  <Override PartName="/ppt/tags/tag169.xml" ContentType="application/vnd.openxmlformats-officedocument.presentationml.tags+xml"/>
  <Override PartName="/ppt/tags/tag221.xml" ContentType="application/vnd.openxmlformats-officedocument.presentationml.tags+xml"/>
  <Override PartName="/ppt/tags/tag48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1" r:id="rId1"/>
  </p:sldMasterIdLst>
  <p:notesMasterIdLst>
    <p:notesMasterId r:id="rId70"/>
  </p:notesMasterIdLst>
  <p:handoutMasterIdLst>
    <p:handoutMasterId r:id="rId71"/>
  </p:handoutMasterIdLst>
  <p:sldIdLst>
    <p:sldId id="424" r:id="rId2"/>
    <p:sldId id="423" r:id="rId3"/>
    <p:sldId id="419" r:id="rId4"/>
    <p:sldId id="256" r:id="rId5"/>
    <p:sldId id="334" r:id="rId6"/>
    <p:sldId id="335" r:id="rId7"/>
    <p:sldId id="420" r:id="rId8"/>
    <p:sldId id="421" r:id="rId9"/>
    <p:sldId id="318" r:id="rId10"/>
    <p:sldId id="321" r:id="rId11"/>
    <p:sldId id="319" r:id="rId12"/>
    <p:sldId id="333" r:id="rId13"/>
    <p:sldId id="320" r:id="rId14"/>
    <p:sldId id="336" r:id="rId15"/>
    <p:sldId id="322" r:id="rId16"/>
    <p:sldId id="323" r:id="rId17"/>
    <p:sldId id="332" r:id="rId18"/>
    <p:sldId id="337" r:id="rId19"/>
    <p:sldId id="330" r:id="rId20"/>
    <p:sldId id="327" r:id="rId21"/>
    <p:sldId id="328" r:id="rId22"/>
    <p:sldId id="329" r:id="rId23"/>
    <p:sldId id="351" r:id="rId24"/>
    <p:sldId id="352" r:id="rId25"/>
    <p:sldId id="353" r:id="rId26"/>
    <p:sldId id="354" r:id="rId27"/>
    <p:sldId id="355" r:id="rId28"/>
    <p:sldId id="356" r:id="rId29"/>
    <p:sldId id="357" r:id="rId30"/>
    <p:sldId id="359" r:id="rId31"/>
    <p:sldId id="358" r:id="rId32"/>
    <p:sldId id="345" r:id="rId33"/>
    <p:sldId id="346" r:id="rId34"/>
    <p:sldId id="347" r:id="rId35"/>
    <p:sldId id="348" r:id="rId36"/>
    <p:sldId id="349" r:id="rId37"/>
    <p:sldId id="350" r:id="rId38"/>
    <p:sldId id="360" r:id="rId39"/>
    <p:sldId id="361" r:id="rId40"/>
    <p:sldId id="259" r:id="rId41"/>
    <p:sldId id="362" r:id="rId42"/>
    <p:sldId id="365" r:id="rId43"/>
    <p:sldId id="363" r:id="rId44"/>
    <p:sldId id="367" r:id="rId45"/>
    <p:sldId id="368" r:id="rId46"/>
    <p:sldId id="364" r:id="rId47"/>
    <p:sldId id="366" r:id="rId48"/>
    <p:sldId id="369" r:id="rId49"/>
    <p:sldId id="370" r:id="rId50"/>
    <p:sldId id="372" r:id="rId51"/>
    <p:sldId id="376" r:id="rId52"/>
    <p:sldId id="377" r:id="rId53"/>
    <p:sldId id="381" r:id="rId54"/>
    <p:sldId id="378" r:id="rId55"/>
    <p:sldId id="379" r:id="rId56"/>
    <p:sldId id="422" r:id="rId57"/>
    <p:sldId id="374" r:id="rId58"/>
    <p:sldId id="375" r:id="rId59"/>
    <p:sldId id="385" r:id="rId60"/>
    <p:sldId id="391" r:id="rId61"/>
    <p:sldId id="386" r:id="rId62"/>
    <p:sldId id="388" r:id="rId63"/>
    <p:sldId id="392" r:id="rId64"/>
    <p:sldId id="393" r:id="rId65"/>
    <p:sldId id="398" r:id="rId66"/>
    <p:sldId id="399" r:id="rId67"/>
    <p:sldId id="400" r:id="rId68"/>
    <p:sldId id="401" r:id="rId69"/>
  </p:sldIdLst>
  <p:sldSz cx="9144000" cy="6858000" type="screen4x3"/>
  <p:notesSz cx="6985000" cy="9271000"/>
  <p:custDataLst>
    <p:tags r:id="rId73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  <a:srgbClr val="FF9900"/>
    <a:srgbClr val="FF7C80"/>
    <a:srgbClr val="996633"/>
    <a:srgbClr val="FF0000"/>
    <a:srgbClr val="33CC33"/>
    <a:srgbClr val="CC330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72006" autoAdjust="0"/>
  </p:normalViewPr>
  <p:slideViewPr>
    <p:cSldViewPr>
      <p:cViewPr varScale="1">
        <p:scale>
          <a:sx n="77" d="100"/>
          <a:sy n="77" d="100"/>
        </p:scale>
        <p:origin x="-179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74" Type="http://schemas.openxmlformats.org/officeDocument/2006/relationships/presProps" Target="presProps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77" Type="http://schemas.openxmlformats.org/officeDocument/2006/relationships/tableStyles" Target="tableStyles.xml"/><Relationship Id="rId63" Type="http://schemas.openxmlformats.org/officeDocument/2006/relationships/slide" Target="slides/slide62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71" Type="http://schemas.openxmlformats.org/officeDocument/2006/relationships/handoutMaster" Target="handoutMasters/handoutMaster1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tags" Target="tags/tag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69" Type="http://schemas.openxmlformats.org/officeDocument/2006/relationships/slide" Target="slides/slide68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slide" Target="slides/slide61.xml"/><Relationship Id="rId66" Type="http://schemas.openxmlformats.org/officeDocument/2006/relationships/slide" Target="slides/slide65.xml"/><Relationship Id="rId36" Type="http://schemas.openxmlformats.org/officeDocument/2006/relationships/slide" Target="slides/slide35.xml"/><Relationship Id="rId72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75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76" Type="http://schemas.openxmlformats.org/officeDocument/2006/relationships/theme" Target="theme/theme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slide" Target="slides/slide67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ict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ict"/><Relationship Id="rId3" Type="http://schemas.openxmlformats.org/officeDocument/2006/relationships/image" Target="../media/image33.pict"/><Relationship Id="rId1" Type="http://schemas.openxmlformats.org/officeDocument/2006/relationships/image" Target="../media/image34.pict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ict"/><Relationship Id="rId1" Type="http://schemas.openxmlformats.org/officeDocument/2006/relationships/image" Target="../media/image34.pict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ict"/><Relationship Id="rId3" Type="http://schemas.openxmlformats.org/officeDocument/2006/relationships/image" Target="../media/image43.pict"/><Relationship Id="rId1" Type="http://schemas.openxmlformats.org/officeDocument/2006/relationships/image" Target="../media/image41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82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82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82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812C54-B754-0944-97C5-A5A8108C911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l" defTabSz="928688">
              <a:defRPr sz="12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l" defTabSz="928688">
              <a:defRPr sz="1200"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785D8DAB-610F-7C41-A9E0-6C28E79E7C5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9E0CC5-081B-334C-BE64-283BF0C7E02C}" type="slidenum">
              <a:rPr lang="en-US"/>
              <a:pPr/>
              <a:t>4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39EA6F-9EF5-2149-A70F-E94393ECACAE}" type="slidenum">
              <a:rPr lang="en-US"/>
              <a:pPr/>
              <a:t>20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457200"/>
            <a:ext cx="1917700" cy="1438275"/>
          </a:xfrm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5588000" cy="65944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The wumpus world is introduced in chapter 7, so incase you want a little clarification, you should look there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-to talk about KBA’s, we’ll talk about the “wumpus world” 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-has anyone heard about any wumpus games? Hunt the wumpus - 70s arcade game - early commandline computer game as well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-the game is based off of this environment that we’ll talk about - the wumpus env is an excellent testbed for intelligent agents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-wumpus world = a cave of rooms connected by passageways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-there is a wumpus lurking somewhere in the cave (a beast that eats anyone who enters its room)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-the wumpus can be shot by an agent, but the agent only has one arrow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-some rooms contain bottomless pits that will trap anyone who wanders into these rooms (except for a wumpus, which is too big to fall in)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-there is a possibility of finding a heap of gold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-this is a sample wumpus world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-we can describe this world in the following ways…</a:t>
            </a:r>
          </a:p>
          <a:p>
            <a:pPr lvl="1" eaLnBrk="1" hangingPunct="1"/>
            <a:r>
              <a:rPr lang="en-US" sz="1000">
                <a:latin typeface="Arial" charset="0"/>
                <a:ea typeface="Arial" charset="0"/>
                <a:cs typeface="Arial" charset="0"/>
              </a:rPr>
              <a:t>Squares with and adjacent to wumpus are smelly
</a:t>
            </a:r>
          </a:p>
          <a:p>
            <a:pPr lvl="1" eaLnBrk="1" hangingPunct="1"/>
            <a:r>
              <a:rPr lang="en-US" sz="1000">
                <a:latin typeface="Arial" charset="0"/>
                <a:ea typeface="Arial" charset="0"/>
                <a:cs typeface="Arial" charset="0"/>
              </a:rPr>
              <a:t>Squares adjacent to pit are breezy
</a:t>
            </a:r>
          </a:p>
          <a:p>
            <a:pPr lvl="1" eaLnBrk="1" hangingPunct="1"/>
            <a:r>
              <a:rPr lang="en-US" sz="1000">
                <a:latin typeface="Arial" charset="0"/>
                <a:ea typeface="Arial" charset="0"/>
                <a:cs typeface="Arial" charset="0"/>
              </a:rPr>
              <a:t>Glitter in the same square as the gold
</a:t>
            </a:r>
          </a:p>
          <a:p>
            <a:pPr lvl="1" eaLnBrk="1" hangingPunct="1"/>
            <a:r>
              <a:rPr lang="en-US" sz="1000">
                <a:latin typeface="Arial" charset="0"/>
                <a:ea typeface="Arial" charset="0"/>
                <a:cs typeface="Arial" charset="0"/>
              </a:rPr>
              <a:t>Shooting kills wumpus if you are facing it
(arrow goes in a straight line and continues until it hits a wumpus or a wall)</a:t>
            </a:r>
          </a:p>
          <a:p>
            <a:pPr lvl="1" eaLnBrk="1" hangingPunct="1"/>
            <a:r>
              <a:rPr lang="en-US" sz="1000">
                <a:latin typeface="Arial" charset="0"/>
                <a:ea typeface="Arial" charset="0"/>
                <a:cs typeface="Arial" charset="0"/>
              </a:rPr>
              <a:t>Shooting uses up the only arrow
</a:t>
            </a:r>
          </a:p>
          <a:p>
            <a:pPr lvl="1" eaLnBrk="1" hangingPunct="1"/>
            <a:r>
              <a:rPr lang="en-US" sz="1000">
                <a:latin typeface="Arial" charset="0"/>
                <a:ea typeface="Arial" charset="0"/>
                <a:cs typeface="Arial" charset="0"/>
              </a:rPr>
              <a:t>Grabbing picks up gold if in same square
</a:t>
            </a:r>
          </a:p>
          <a:p>
            <a:pPr lvl="1" eaLnBrk="1" hangingPunct="1"/>
            <a:r>
              <a:rPr lang="en-US" sz="1000">
                <a:latin typeface="Arial" charset="0"/>
                <a:ea typeface="Arial" charset="0"/>
                <a:cs typeface="Arial" charset="0"/>
              </a:rPr>
              <a:t>Releasing drops the gold in same square
</a:t>
            </a:r>
          </a:p>
          <a:p>
            <a:pPr lvl="1" eaLnBrk="1" hangingPunct="1"/>
            <a:r>
              <a:rPr lang="en-US" sz="1000">
                <a:latin typeface="Arial" charset="0"/>
                <a:ea typeface="Arial" charset="0"/>
                <a:cs typeface="Arial" charset="0"/>
              </a:rPr>
              <a:t>Walking into a wall makes the agent perceive a bump</a:t>
            </a:r>
          </a:p>
          <a:p>
            <a:pPr lvl="1" eaLnBrk="1" hangingPunct="1"/>
            <a:r>
              <a:rPr lang="en-US" sz="1000">
                <a:latin typeface="Arial" charset="0"/>
                <a:ea typeface="Arial" charset="0"/>
                <a:cs typeface="Arial" charset="0"/>
              </a:rPr>
              <a:t>When the wumpus is killed, it emits a scream that is heard throughout the cave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A Percept comes as a list of 5 symbols representing the 5 sensors  - as on or off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[stench, breeze, none, none, none]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So the agent will be standing in a square, facing some direction and will get a certain set of percepts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The agent will be exploring this world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Choosing where to explore next based on its knowledge about the environment and percepts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And will add knowledge to its KB along the way as it explores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6141EE-FDF1-264B-96E6-36A437A13A9D}" type="slidenum">
              <a:rPr lang="en-US"/>
              <a:pPr/>
              <a:t>21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457200"/>
            <a:ext cx="1917700" cy="1438275"/>
          </a:xfrm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5588000" cy="65944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BDA276-71CA-0140-AFE8-10E2A1EC99B9}" type="slidenum">
              <a:rPr lang="en-US"/>
              <a:pPr/>
              <a:t>22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457200"/>
            <a:ext cx="1917700" cy="1438275"/>
          </a:xfrm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5588000" cy="65944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BDA276-71CA-0140-AFE8-10E2A1EC99B9}" type="slidenum">
              <a:rPr lang="en-US"/>
              <a:pPr/>
              <a:t>23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457200"/>
            <a:ext cx="1917700" cy="1438275"/>
          </a:xfrm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5588000" cy="65944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BDA276-71CA-0140-AFE8-10E2A1EC99B9}" type="slidenum">
              <a:rPr lang="en-US"/>
              <a:pPr/>
              <a:t>24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457200"/>
            <a:ext cx="1917700" cy="1438275"/>
          </a:xfrm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5588000" cy="65944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BDA276-71CA-0140-AFE8-10E2A1EC99B9}" type="slidenum">
              <a:rPr lang="en-US"/>
              <a:pPr/>
              <a:t>25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457200"/>
            <a:ext cx="1917700" cy="1438275"/>
          </a:xfrm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5588000" cy="65944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BDA276-71CA-0140-AFE8-10E2A1EC99B9}" type="slidenum">
              <a:rPr lang="en-US"/>
              <a:pPr/>
              <a:t>26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457200"/>
            <a:ext cx="1917700" cy="1438275"/>
          </a:xfrm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5588000" cy="65944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BDA276-71CA-0140-AFE8-10E2A1EC99B9}" type="slidenum">
              <a:rPr lang="en-US"/>
              <a:pPr/>
              <a:t>27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457200"/>
            <a:ext cx="1917700" cy="1438275"/>
          </a:xfrm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5588000" cy="65944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BDA276-71CA-0140-AFE8-10E2A1EC99B9}" type="slidenum">
              <a:rPr lang="en-US"/>
              <a:pPr/>
              <a:t>28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457200"/>
            <a:ext cx="1917700" cy="1438275"/>
          </a:xfrm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5588000" cy="65944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BDA276-71CA-0140-AFE8-10E2A1EC99B9}" type="slidenum">
              <a:rPr lang="en-US"/>
              <a:pPr/>
              <a:t>29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457200"/>
            <a:ext cx="1917700" cy="1438275"/>
          </a:xfrm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5588000" cy="65944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49705-1739-AE46-86E4-C074491C7C76}" type="slidenum">
              <a:rPr lang="en-US"/>
              <a:pPr/>
              <a:t>9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None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4ED442-FB69-0642-AEE6-060C8D232A69}" type="slidenum">
              <a:rPr lang="en-US"/>
              <a:pPr/>
              <a:t>39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36800" y="1854200"/>
            <a:ext cx="8609013" cy="6456363"/>
          </a:xfrm>
          <a:ln w="12700" cap="flat">
            <a:solidFill>
              <a:schemeClr val="tx1"/>
            </a:solidFill>
          </a:ln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o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4ED442-FB69-0642-AEE6-060C8D232A69}" type="slidenum">
              <a:rPr lang="en-US"/>
              <a:pPr/>
              <a:t>40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36800" y="1854200"/>
            <a:ext cx="8609013" cy="6456363"/>
          </a:xfrm>
          <a:ln w="12700" cap="flat">
            <a:solidFill>
              <a:schemeClr val="tx1"/>
            </a:solidFill>
          </a:ln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o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60FA4C-E4CF-6144-9425-9BC8112285C6}" type="slidenum">
              <a:rPr lang="en-US"/>
              <a:pPr/>
              <a:t>51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o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50974F-6569-A24F-9C88-04B625A6C804}" type="slidenum">
              <a:rPr lang="en-US"/>
              <a:pPr/>
              <a:t>52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o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So the probability of a toothache is the sum of all of these atomic events (we called them models in logic) in which toothache is true</a:t>
            </a:r>
          </a:p>
          <a:p>
            <a:pPr eaLnBrk="1" hangingPunct="1">
              <a:buFontTx/>
              <a:buChar char="o"/>
            </a:pPr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60FA4C-E4CF-6144-9425-9BC8112285C6}" type="slidenum">
              <a:rPr lang="en-US"/>
              <a:pPr/>
              <a:t>53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o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253C0D-B149-1244-B775-7B6BF391C8E5}" type="slidenum">
              <a:rPr lang="en-US"/>
              <a:pPr/>
              <a:t>54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5FC4CF-8083-6149-944B-02436F34BD5E}" type="slidenum">
              <a:rPr lang="en-US"/>
              <a:pPr/>
              <a:t>55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o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On the last slide, we were computing the conditional probability that I don’t’ have a cavity, given that I have a toothache </a:t>
            </a:r>
            <a:r>
              <a:rPr lang="en-US" sz="1000">
                <a:latin typeface="Arial" charset="0"/>
                <a:ea typeface="Arial" charset="0"/>
                <a:cs typeface="Arial" charset="0"/>
              </a:rPr>
              <a:t>P(</a:t>
            </a:r>
            <a:r>
              <a:rPr lang="en-US" sz="1000">
                <a:latin typeface="Arial" charset="0"/>
                <a:ea typeface="Arial" charset="0"/>
                <a:cs typeface="Arial" charset="0"/>
                <a:sym typeface="Symbol" charset="2"/>
              </a:rPr>
              <a:t></a:t>
            </a:r>
            <a:r>
              <a:rPr lang="en-US" sz="1000" i="1">
                <a:latin typeface="Arial" charset="0"/>
                <a:ea typeface="Arial" charset="0"/>
                <a:cs typeface="Arial" charset="0"/>
              </a:rPr>
              <a:t>cavity</a:t>
            </a:r>
            <a:r>
              <a:rPr lang="en-US" sz="1000">
                <a:latin typeface="Arial" charset="0"/>
                <a:ea typeface="Arial" charset="0"/>
                <a:cs typeface="Arial" charset="0"/>
              </a:rPr>
              <a:t> | </a:t>
            </a:r>
            <a:r>
              <a:rPr lang="en-US" sz="1000" i="1">
                <a:latin typeface="Arial" charset="0"/>
                <a:ea typeface="Arial" charset="0"/>
                <a:cs typeface="Arial" charset="0"/>
              </a:rPr>
              <a:t>toothache</a:t>
            </a:r>
            <a:r>
              <a:rPr lang="en-US" sz="1000">
                <a:latin typeface="Arial" charset="0"/>
                <a:ea typeface="Arial" charset="0"/>
                <a:cs typeface="Arial" charset="0"/>
              </a:rPr>
              <a:t>) </a:t>
            </a:r>
          </a:p>
          <a:p>
            <a:pPr eaLnBrk="1" hangingPunct="1">
              <a:buFontTx/>
              <a:buChar char="o"/>
            </a:pPr>
            <a:r>
              <a:rPr lang="en-US" sz="1000">
                <a:latin typeface="Arial" charset="0"/>
                <a:ea typeface="Arial" charset="0"/>
                <a:cs typeface="Arial" charset="0"/>
              </a:rPr>
              <a:t>If we try the inverse of that P(cavity|toothache), we end up dividing by the same denominator P(toothache)</a:t>
            </a:r>
          </a:p>
          <a:p>
            <a:pPr lvl="1" eaLnBrk="1" hangingPunct="1">
              <a:buFontTx/>
              <a:buChar char="o"/>
            </a:pPr>
            <a:r>
              <a:rPr lang="en-US" sz="1000">
                <a:latin typeface="Arial" charset="0"/>
                <a:ea typeface="Arial" charset="0"/>
                <a:cs typeface="Arial" charset="0"/>
              </a:rPr>
              <a:t>P(cavity|toothache) = P(cavity n toothache) / P(toothache)</a:t>
            </a:r>
          </a:p>
          <a:p>
            <a:pPr eaLnBrk="1" hangingPunct="1">
              <a:buFontTx/>
              <a:buChar char="o"/>
            </a:pPr>
            <a:r>
              <a:rPr lang="en-US" sz="1000">
                <a:latin typeface="Arial" charset="0"/>
                <a:ea typeface="Arial" charset="0"/>
                <a:cs typeface="Arial" charset="0"/>
              </a:rPr>
              <a:t>So, we can view the denominator as a normalization constant alpha for the distribution P(Cavity|toothache)</a:t>
            </a:r>
          </a:p>
          <a:p>
            <a:pPr lvl="1" eaLnBrk="1" hangingPunct="1">
              <a:buFontTx/>
              <a:buChar char="o"/>
            </a:pPr>
            <a:r>
              <a:rPr lang="en-US" sz="1000">
                <a:latin typeface="Arial" charset="0"/>
                <a:ea typeface="Arial" charset="0"/>
                <a:cs typeface="Arial" charset="0"/>
              </a:rPr>
              <a:t>Notice that Cavity is capitalized here, that is because I’m talking about all possible values for the variable Cavity (true or false), whereas I’m saying that toothache is true</a:t>
            </a:r>
          </a:p>
          <a:p>
            <a:pPr eaLnBrk="1" hangingPunct="1">
              <a:buFontTx/>
              <a:buChar char="o"/>
            </a:pPr>
            <a:r>
              <a:rPr lang="en-US" sz="1000">
                <a:latin typeface="Arial" charset="0"/>
                <a:ea typeface="Arial" charset="0"/>
                <a:cs typeface="Arial" charset="0"/>
              </a:rPr>
              <a:t>Using this constant, we can merge these two calculations into 1 (instead of calculating P(toothache) twice, or doing these extra steps), where the probabilities obviously still add up to 1</a:t>
            </a:r>
          </a:p>
          <a:p>
            <a:pPr eaLnBrk="1" hangingPunct="1">
              <a:buFontTx/>
              <a:buChar char="o"/>
            </a:pPr>
            <a:r>
              <a:rPr lang="en-US" sz="1000">
                <a:latin typeface="Arial" charset="0"/>
                <a:ea typeface="Arial" charset="0"/>
                <a:cs typeface="Arial" charset="0"/>
              </a:rPr>
              <a:t>This gives us a shortcut here, we can calculate both the Probability of cavity and not cavity (given toothache) in one calculation</a:t>
            </a:r>
          </a:p>
          <a:p>
            <a:pPr eaLnBrk="1" hangingPunct="1">
              <a:buFontTx/>
              <a:buChar char="o"/>
            </a:pPr>
            <a:r>
              <a:rPr lang="en-US" sz="1000">
                <a:latin typeface="Arial" charset="0"/>
                <a:ea typeface="Arial" charset="0"/>
                <a:cs typeface="Arial" charset="0"/>
              </a:rPr>
              <a:t>We have the set of probabilities for which toothache and catch are true and the set of values for which toothache and not catch are true</a:t>
            </a:r>
          </a:p>
          <a:p>
            <a:pPr eaLnBrk="1" hangingPunct="1">
              <a:buFontTx/>
              <a:buChar char="o"/>
            </a:pPr>
            <a:r>
              <a:rPr lang="en-US" sz="1000">
                <a:latin typeface="Arial" charset="0"/>
                <a:ea typeface="Arial" charset="0"/>
                <a:cs typeface="Arial" charset="0"/>
              </a:rPr>
              <a:t>Doing vector addition here, we get &lt;0.12, 0.08&gt; which we then multiply by the constant alpha (which in this case was 1/P(toothache) = 1/0.2)</a:t>
            </a:r>
          </a:p>
          <a:p>
            <a:pPr lvl="1" eaLnBrk="1" hangingPunct="1">
              <a:buFontTx/>
              <a:buChar char="o"/>
            </a:pPr>
            <a:r>
              <a:rPr lang="en-US" sz="1000">
                <a:latin typeface="Arial" charset="0"/>
                <a:ea typeface="Arial" charset="0"/>
                <a:cs typeface="Arial" charset="0"/>
              </a:rPr>
              <a:t>CALCULATE ALPHA - ADD TWO PROBS - DIVIDE EACH BY THIS SUM</a:t>
            </a:r>
          </a:p>
          <a:p>
            <a:pPr eaLnBrk="1" hangingPunct="1">
              <a:buFontTx/>
              <a:buChar char="o"/>
            </a:pPr>
            <a:r>
              <a:rPr lang="en-US" sz="1000">
                <a:latin typeface="Arial" charset="0"/>
                <a:ea typeface="Arial" charset="0"/>
                <a:cs typeface="Arial" charset="0"/>
              </a:rPr>
              <a:t>We get the set of two probabilities which correspond to the probability of cavity and the probability of not cavity given toothache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5EE62A-B6B6-894F-87EA-26ABC6A085EA}" type="slidenum">
              <a:rPr lang="en-US"/>
              <a:pPr/>
              <a:t>56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5EE62A-B6B6-894F-87EA-26ABC6A085EA}" type="slidenum">
              <a:rPr lang="en-US"/>
              <a:pPr/>
              <a:t>57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21E0ED-91F4-9A49-815B-FA018103DD67}" type="slidenum">
              <a:rPr lang="en-US"/>
              <a:pPr/>
              <a:t>58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36800" y="1854200"/>
            <a:ext cx="8609013" cy="6456363"/>
          </a:xfrm>
          <a:ln w="12700" cap="flat">
            <a:solidFill>
              <a:schemeClr val="tx1"/>
            </a:solidFill>
          </a:ln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822712-EF0B-B345-B0C3-B739661DA5D1}" type="slidenum">
              <a:rPr lang="en-US"/>
              <a:pPr/>
              <a:t>10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00A79E-F9C2-044F-AD28-435A1B1638BA}" type="slidenum">
              <a:rPr lang="en-US"/>
              <a:pPr/>
              <a:t>59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93925" y="1957388"/>
            <a:ext cx="8334375" cy="6249987"/>
          </a:xfrm>
          <a:ln w="12700" cap="flat">
            <a:solidFill>
              <a:schemeClr val="tx1"/>
            </a:solidFill>
          </a:ln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00A79E-F9C2-044F-AD28-435A1B1638BA}" type="slidenum">
              <a:rPr lang="en-US"/>
              <a:pPr/>
              <a:t>60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93925" y="1957388"/>
            <a:ext cx="8334375" cy="6249987"/>
          </a:xfrm>
          <a:ln w="12700" cap="flat">
            <a:solidFill>
              <a:schemeClr val="tx1"/>
            </a:solidFill>
          </a:ln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AE1573-466F-834F-AB54-2A8C06C66BFC}" type="slidenum">
              <a:rPr lang="en-US"/>
              <a:pPr/>
              <a:t>61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193925" y="1957388"/>
            <a:ext cx="8334375" cy="6249987"/>
          </a:xfrm>
          <a:ln w="12700" cap="flat">
            <a:solidFill>
              <a:schemeClr val="tx1"/>
            </a:solidFill>
          </a:ln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AE3FE1-6AB9-B44D-88C8-46AD826AF056}" type="slidenum">
              <a:rPr lang="en-US"/>
              <a:pPr/>
              <a:t>62</a:t>
            </a:fld>
            <a:endParaRPr lang="en-US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AE3FE1-6AB9-B44D-88C8-46AD826AF056}" type="slidenum">
              <a:rPr lang="en-US"/>
              <a:pPr/>
              <a:t>63</a:t>
            </a:fld>
            <a:endParaRPr lang="en-US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9FC123-3AE1-454B-9E9D-C1F5F3256318}" type="slidenum">
              <a:rPr lang="en-US"/>
              <a:pPr/>
              <a:t>11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9FC123-3AE1-454B-9E9D-C1F5F3256318}" type="slidenum">
              <a:rPr lang="en-US"/>
              <a:pPr/>
              <a:t>12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41CE89-404C-BF46-8482-5F3A82C9370C}" type="slidenum">
              <a:rPr lang="en-US"/>
              <a:pPr/>
              <a:t>13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41CE89-404C-BF46-8482-5F3A82C9370C}" type="slidenum">
              <a:rPr lang="en-US"/>
              <a:pPr/>
              <a:t>14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E5AB28-365F-F24E-B2DA-E74155B91C45}" type="slidenum">
              <a:rPr lang="en-US"/>
              <a:pPr/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4536F1-289C-5D41-9611-FD41639E9BC4}" type="slidenum">
              <a:rPr lang="en-US"/>
              <a:pPr/>
              <a:t>16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2" Type="http://schemas.openxmlformats.org/officeDocument/2006/relationships/tags" Target="../tags/tag7.xml"/><Relationship Id="rId3" Type="http://schemas.openxmlformats.org/officeDocument/2006/relationships/tags" Target="../tags/tag8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 rot="5400000">
            <a:off x="3314700" y="723900"/>
            <a:ext cx="228600" cy="5486400"/>
          </a:xfrm>
          <a:prstGeom prst="triangle">
            <a:avLst>
              <a:gd name="adj" fmla="val 100000"/>
            </a:avLst>
          </a:prstGeom>
          <a:solidFill>
            <a:srgbClr val="CC3300"/>
          </a:solidFill>
          <a:ln w="254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 rot="16200000" flipH="1">
            <a:off x="5829300" y="952500"/>
            <a:ext cx="228600" cy="5029200"/>
          </a:xfrm>
          <a:prstGeom prst="triangle">
            <a:avLst>
              <a:gd name="adj" fmla="val 100000"/>
            </a:avLst>
          </a:prstGeom>
          <a:solidFill>
            <a:srgbClr val="CC3300"/>
          </a:solidFill>
          <a:ln w="254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8"/>
          <p:cNvSpPr>
            <a:spLocks noChangeShapeType="1"/>
          </p:cNvSpPr>
          <p:nvPr userDrawn="1">
            <p:custDataLst>
              <p:tags r:id="rId3"/>
            </p:custDataLst>
          </p:nvPr>
        </p:nvSpPr>
        <p:spPr bwMode="auto">
          <a:xfrm>
            <a:off x="685800" y="3581400"/>
            <a:ext cx="777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760B3-974D-DE42-9D8A-32F1294F9B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FF46B0-341A-F94D-8D9E-41B6AA66D5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54B0B4-F8C1-9447-AFC2-619B68C3C7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B5E184-3545-E648-A65B-4BC3013ECF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FE23D6-838F-1142-AE58-DC14299530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EAA0D5-D0C0-8D48-BCE2-AFF3EC6470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0C1B44-0B54-C443-9508-F450D8D884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0F079A-79A2-BB4C-8A7B-49CB7EA9A1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5A4B11-987B-774A-A4F4-E4D9EBEFA2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DB601-A72C-7648-B51C-B2B9A14A45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31E0E-61C7-6C43-8D94-CCD458CF1C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tags" Target="../tags/tag5.xml"/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7200" y="152400"/>
            <a:ext cx="822960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7200" y="9906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6ADF83D-28F7-B84A-AE04-0852A69F2FC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5783" name="Line 7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73075" y="881063"/>
            <a:ext cx="822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5785" name="AutoShape 9"/>
          <p:cNvSpPr>
            <a:spLocks noChangeArrowheads="1"/>
          </p:cNvSpPr>
          <p:nvPr userDrawn="1">
            <p:custDataLst>
              <p:tags r:id="rId16"/>
            </p:custDataLst>
          </p:nvPr>
        </p:nvSpPr>
        <p:spPr bwMode="auto">
          <a:xfrm rot="5400000">
            <a:off x="3216275" y="-1893887"/>
            <a:ext cx="76200" cy="5562600"/>
          </a:xfrm>
          <a:prstGeom prst="triangle">
            <a:avLst>
              <a:gd name="adj" fmla="val 41667"/>
            </a:avLst>
          </a:prstGeom>
          <a:solidFill>
            <a:srgbClr val="CC3300"/>
          </a:solidFill>
          <a:ln w="254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1" Type="http://schemas.openxmlformats.org/officeDocument/2006/relationships/tags" Target="../tags/tag26.xml"/><Relationship Id="rId24" Type="http://schemas.openxmlformats.org/officeDocument/2006/relationships/tags" Target="../tags/tag49.xml"/><Relationship Id="rId25" Type="http://schemas.openxmlformats.org/officeDocument/2006/relationships/tags" Target="../tags/tag50.xml"/><Relationship Id="rId8" Type="http://schemas.openxmlformats.org/officeDocument/2006/relationships/tags" Target="../tags/tag33.xml"/><Relationship Id="rId13" Type="http://schemas.openxmlformats.org/officeDocument/2006/relationships/tags" Target="../tags/tag38.xml"/><Relationship Id="rId10" Type="http://schemas.openxmlformats.org/officeDocument/2006/relationships/tags" Target="../tags/tag35.xml"/><Relationship Id="rId12" Type="http://schemas.openxmlformats.org/officeDocument/2006/relationships/tags" Target="../tags/tag37.xml"/><Relationship Id="rId17" Type="http://schemas.openxmlformats.org/officeDocument/2006/relationships/tags" Target="../tags/tag42.xml"/><Relationship Id="rId9" Type="http://schemas.openxmlformats.org/officeDocument/2006/relationships/tags" Target="../tags/tag34.xml"/><Relationship Id="rId18" Type="http://schemas.openxmlformats.org/officeDocument/2006/relationships/tags" Target="../tags/tag43.xml"/><Relationship Id="rId3" Type="http://schemas.openxmlformats.org/officeDocument/2006/relationships/tags" Target="../tags/tag28.xml"/><Relationship Id="rId27" Type="http://schemas.openxmlformats.org/officeDocument/2006/relationships/tags" Target="../tags/tag52.xml"/><Relationship Id="rId14" Type="http://schemas.openxmlformats.org/officeDocument/2006/relationships/tags" Target="../tags/tag39.xml"/><Relationship Id="rId23" Type="http://schemas.openxmlformats.org/officeDocument/2006/relationships/tags" Target="../tags/tag48.xml"/><Relationship Id="rId4" Type="http://schemas.openxmlformats.org/officeDocument/2006/relationships/tags" Target="../tags/tag29.xml"/><Relationship Id="rId28" Type="http://schemas.openxmlformats.org/officeDocument/2006/relationships/tags" Target="../tags/tag53.xml"/><Relationship Id="rId26" Type="http://schemas.openxmlformats.org/officeDocument/2006/relationships/tags" Target="../tags/tag51.xml"/><Relationship Id="rId30" Type="http://schemas.openxmlformats.org/officeDocument/2006/relationships/notesSlide" Target="../notesSlides/notesSlide3.xml"/><Relationship Id="rId11" Type="http://schemas.openxmlformats.org/officeDocument/2006/relationships/tags" Target="../tags/tag36.xml"/><Relationship Id="rId29" Type="http://schemas.openxmlformats.org/officeDocument/2006/relationships/slideLayout" Target="../slideLayouts/slideLayout6.xml"/><Relationship Id="rId6" Type="http://schemas.openxmlformats.org/officeDocument/2006/relationships/tags" Target="../tags/tag31.xml"/><Relationship Id="rId16" Type="http://schemas.openxmlformats.org/officeDocument/2006/relationships/tags" Target="../tags/tag41.xml"/><Relationship Id="rId5" Type="http://schemas.openxmlformats.org/officeDocument/2006/relationships/tags" Target="../tags/tag30.xml"/><Relationship Id="rId15" Type="http://schemas.openxmlformats.org/officeDocument/2006/relationships/tags" Target="../tags/tag40.xml"/><Relationship Id="rId19" Type="http://schemas.openxmlformats.org/officeDocument/2006/relationships/tags" Target="../tags/tag44.xml"/><Relationship Id="rId20" Type="http://schemas.openxmlformats.org/officeDocument/2006/relationships/tags" Target="../tags/tag45.xml"/><Relationship Id="rId22" Type="http://schemas.openxmlformats.org/officeDocument/2006/relationships/tags" Target="../tags/tag47.xml"/><Relationship Id="rId21" Type="http://schemas.openxmlformats.org/officeDocument/2006/relationships/tags" Target="../tags/tag46.xml"/><Relationship Id="rId2" Type="http://schemas.openxmlformats.org/officeDocument/2006/relationships/tags" Target="../tags/tag27.xml"/></Relationships>
</file>

<file path=ppt/slides/_rels/slide1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2.png"/><Relationship Id="rId4" Type="http://schemas.openxmlformats.org/officeDocument/2006/relationships/tags" Target="../tags/tag57.xml"/><Relationship Id="rId7" Type="http://schemas.openxmlformats.org/officeDocument/2006/relationships/tags" Target="../tags/tag60.xml"/><Relationship Id="rId11" Type="http://schemas.openxmlformats.org/officeDocument/2006/relationships/slideLayout" Target="../slideLayouts/slideLayout2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16" Type="http://schemas.openxmlformats.org/officeDocument/2006/relationships/image" Target="../media/image14.png"/><Relationship Id="rId8" Type="http://schemas.openxmlformats.org/officeDocument/2006/relationships/tags" Target="../tags/tag61.xml"/><Relationship Id="rId13" Type="http://schemas.openxmlformats.org/officeDocument/2006/relationships/image" Target="../media/image11.png"/><Relationship Id="rId10" Type="http://schemas.openxmlformats.org/officeDocument/2006/relationships/tags" Target="../tags/tag63.xml"/><Relationship Id="rId5" Type="http://schemas.openxmlformats.org/officeDocument/2006/relationships/tags" Target="../tags/tag58.xml"/><Relationship Id="rId15" Type="http://schemas.openxmlformats.org/officeDocument/2006/relationships/image" Target="../media/image13.png"/><Relationship Id="rId12" Type="http://schemas.openxmlformats.org/officeDocument/2006/relationships/notesSlide" Target="../notesSlides/notesSlide4.xml"/><Relationship Id="rId2" Type="http://schemas.openxmlformats.org/officeDocument/2006/relationships/tags" Target="../tags/tag55.xml"/><Relationship Id="rId9" Type="http://schemas.openxmlformats.org/officeDocument/2006/relationships/tags" Target="../tags/tag62.xml"/><Relationship Id="rId3" Type="http://schemas.openxmlformats.org/officeDocument/2006/relationships/tags" Target="../tags/tag56.xml"/></Relationships>
</file>

<file path=ppt/slides/_rels/slide1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2.png"/><Relationship Id="rId4" Type="http://schemas.openxmlformats.org/officeDocument/2006/relationships/tags" Target="../tags/tag67.xml"/><Relationship Id="rId7" Type="http://schemas.openxmlformats.org/officeDocument/2006/relationships/tags" Target="../tags/tag70.xml"/><Relationship Id="rId11" Type="http://schemas.openxmlformats.org/officeDocument/2006/relationships/slideLayout" Target="../slideLayouts/slideLayout2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6" Type="http://schemas.openxmlformats.org/officeDocument/2006/relationships/image" Target="../media/image14.png"/><Relationship Id="rId8" Type="http://schemas.openxmlformats.org/officeDocument/2006/relationships/tags" Target="../tags/tag71.xml"/><Relationship Id="rId13" Type="http://schemas.openxmlformats.org/officeDocument/2006/relationships/image" Target="../media/image11.png"/><Relationship Id="rId10" Type="http://schemas.openxmlformats.org/officeDocument/2006/relationships/tags" Target="../tags/tag73.xml"/><Relationship Id="rId5" Type="http://schemas.openxmlformats.org/officeDocument/2006/relationships/tags" Target="../tags/tag68.xml"/><Relationship Id="rId15" Type="http://schemas.openxmlformats.org/officeDocument/2006/relationships/image" Target="../media/image13.png"/><Relationship Id="rId12" Type="http://schemas.openxmlformats.org/officeDocument/2006/relationships/notesSlide" Target="../notesSlides/notesSlide5.xml"/><Relationship Id="rId2" Type="http://schemas.openxmlformats.org/officeDocument/2006/relationships/tags" Target="../tags/tag65.xml"/><Relationship Id="rId9" Type="http://schemas.openxmlformats.org/officeDocument/2006/relationships/tags" Target="../tags/tag72.xml"/><Relationship Id="rId3" Type="http://schemas.openxmlformats.org/officeDocument/2006/relationships/tags" Target="../tags/tag66.xml"/></Relationships>
</file>

<file path=ppt/slides/_rels/slide13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1.png"/><Relationship Id="rId4" Type="http://schemas.openxmlformats.org/officeDocument/2006/relationships/tags" Target="../tags/tag77.xml"/><Relationship Id="rId7" Type="http://schemas.openxmlformats.org/officeDocument/2006/relationships/tags" Target="../tags/tag80.xml"/><Relationship Id="rId11" Type="http://schemas.openxmlformats.org/officeDocument/2006/relationships/tags" Target="../tags/tag84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16" Type="http://schemas.openxmlformats.org/officeDocument/2006/relationships/image" Target="../media/image13.png"/><Relationship Id="rId8" Type="http://schemas.openxmlformats.org/officeDocument/2006/relationships/tags" Target="../tags/tag81.xml"/><Relationship Id="rId13" Type="http://schemas.openxmlformats.org/officeDocument/2006/relationships/notesSlide" Target="../notesSlides/notesSlide6.xml"/><Relationship Id="rId10" Type="http://schemas.openxmlformats.org/officeDocument/2006/relationships/tags" Target="../tags/tag83.xml"/><Relationship Id="rId5" Type="http://schemas.openxmlformats.org/officeDocument/2006/relationships/tags" Target="../tags/tag78.xml"/><Relationship Id="rId15" Type="http://schemas.openxmlformats.org/officeDocument/2006/relationships/image" Target="../media/image12.png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14.png"/><Relationship Id="rId2" Type="http://schemas.openxmlformats.org/officeDocument/2006/relationships/tags" Target="../tags/tag75.xml"/><Relationship Id="rId9" Type="http://schemas.openxmlformats.org/officeDocument/2006/relationships/tags" Target="../tags/tag82.xml"/><Relationship Id="rId3" Type="http://schemas.openxmlformats.org/officeDocument/2006/relationships/tags" Target="../tags/tag76.xml"/></Relationships>
</file>

<file path=ppt/slides/_rels/slide14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1.png"/><Relationship Id="rId4" Type="http://schemas.openxmlformats.org/officeDocument/2006/relationships/tags" Target="../tags/tag88.xml"/><Relationship Id="rId7" Type="http://schemas.openxmlformats.org/officeDocument/2006/relationships/tags" Target="../tags/tag91.xml"/><Relationship Id="rId11" Type="http://schemas.openxmlformats.org/officeDocument/2006/relationships/tags" Target="../tags/tag95.xml"/><Relationship Id="rId1" Type="http://schemas.openxmlformats.org/officeDocument/2006/relationships/tags" Target="../tags/tag85.xml"/><Relationship Id="rId6" Type="http://schemas.openxmlformats.org/officeDocument/2006/relationships/tags" Target="../tags/tag90.xml"/><Relationship Id="rId16" Type="http://schemas.openxmlformats.org/officeDocument/2006/relationships/image" Target="../media/image13.png"/><Relationship Id="rId8" Type="http://schemas.openxmlformats.org/officeDocument/2006/relationships/tags" Target="../tags/tag92.xml"/><Relationship Id="rId13" Type="http://schemas.openxmlformats.org/officeDocument/2006/relationships/notesSlide" Target="../notesSlides/notesSlide7.xml"/><Relationship Id="rId10" Type="http://schemas.openxmlformats.org/officeDocument/2006/relationships/tags" Target="../tags/tag94.xml"/><Relationship Id="rId5" Type="http://schemas.openxmlformats.org/officeDocument/2006/relationships/tags" Target="../tags/tag89.xml"/><Relationship Id="rId15" Type="http://schemas.openxmlformats.org/officeDocument/2006/relationships/image" Target="../media/image12.png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14.png"/><Relationship Id="rId2" Type="http://schemas.openxmlformats.org/officeDocument/2006/relationships/tags" Target="../tags/tag86.xml"/><Relationship Id="rId9" Type="http://schemas.openxmlformats.org/officeDocument/2006/relationships/tags" Target="../tags/tag93.xml"/><Relationship Id="rId3" Type="http://schemas.openxmlformats.org/officeDocument/2006/relationships/tags" Target="../tags/tag87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1" Type="http://schemas.openxmlformats.org/officeDocument/2006/relationships/tags" Target="../tags/tag96.xml"/><Relationship Id="rId2" Type="http://schemas.openxmlformats.org/officeDocument/2006/relationships/tags" Target="../tags/tag97.xml"/><Relationship Id="rId3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1" Type="http://schemas.openxmlformats.org/officeDocument/2006/relationships/tags" Target="../tags/tag98.xml"/><Relationship Id="rId2" Type="http://schemas.openxmlformats.org/officeDocument/2006/relationships/tags" Target="../tags/tag99.xml"/><Relationship Id="rId3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image" Target="../media/image17.png"/><Relationship Id="rId4" Type="http://schemas.openxmlformats.org/officeDocument/2006/relationships/slideLayout" Target="../slideLayouts/slideLayout4.xml"/><Relationship Id="rId1" Type="http://schemas.openxmlformats.org/officeDocument/2006/relationships/tags" Target="../tags/tag100.xml"/><Relationship Id="rId2" Type="http://schemas.openxmlformats.org/officeDocument/2006/relationships/tags" Target="../tags/tag101.xml"/><Relationship Id="rId3" Type="http://schemas.openxmlformats.org/officeDocument/2006/relationships/tags" Target="../tags/tag102.xml"/><Relationship Id="rId5" Type="http://schemas.openxmlformats.org/officeDocument/2006/relationships/notesSlide" Target="../notesSlides/notesSlide10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1" Type="http://schemas.openxmlformats.org/officeDocument/2006/relationships/tags" Target="../tags/tag103.xml"/><Relationship Id="rId2" Type="http://schemas.openxmlformats.org/officeDocument/2006/relationships/tags" Target="../tags/tag104.xml"/><Relationship Id="rId3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0.png"/><Relationship Id="rId4" Type="http://schemas.openxmlformats.org/officeDocument/2006/relationships/tags" Target="../tags/tag108.xml"/><Relationship Id="rId7" Type="http://schemas.openxmlformats.org/officeDocument/2006/relationships/tags" Target="../tags/tag111.xml"/><Relationship Id="rId11" Type="http://schemas.openxmlformats.org/officeDocument/2006/relationships/notesSlide" Target="../notesSlides/notesSlide12.xml"/><Relationship Id="rId1" Type="http://schemas.openxmlformats.org/officeDocument/2006/relationships/tags" Target="../tags/tag105.xml"/><Relationship Id="rId6" Type="http://schemas.openxmlformats.org/officeDocument/2006/relationships/tags" Target="../tags/tag110.xml"/><Relationship Id="rId16" Type="http://schemas.openxmlformats.org/officeDocument/2006/relationships/image" Target="../media/image22.png"/><Relationship Id="rId8" Type="http://schemas.openxmlformats.org/officeDocument/2006/relationships/tags" Target="../tags/tag112.xml"/><Relationship Id="rId13" Type="http://schemas.openxmlformats.org/officeDocument/2006/relationships/image" Target="../media/image19.png"/><Relationship Id="rId10" Type="http://schemas.openxmlformats.org/officeDocument/2006/relationships/slideLayout" Target="../slideLayouts/slideLayout2.xml"/><Relationship Id="rId5" Type="http://schemas.openxmlformats.org/officeDocument/2006/relationships/tags" Target="../tags/tag109.xml"/><Relationship Id="rId15" Type="http://schemas.openxmlformats.org/officeDocument/2006/relationships/image" Target="../media/image21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19" Type="http://schemas.openxmlformats.org/officeDocument/2006/relationships/image" Target="../media/image25.png"/><Relationship Id="rId2" Type="http://schemas.openxmlformats.org/officeDocument/2006/relationships/tags" Target="../tags/tag106.xml"/><Relationship Id="rId9" Type="http://schemas.openxmlformats.org/officeDocument/2006/relationships/tags" Target="../tags/tag113.xml"/><Relationship Id="rId3" Type="http://schemas.openxmlformats.org/officeDocument/2006/relationships/tags" Target="../tags/tag107.xml"/><Relationship Id="rId18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0.png"/><Relationship Id="rId4" Type="http://schemas.openxmlformats.org/officeDocument/2006/relationships/tags" Target="../tags/tag117.xml"/><Relationship Id="rId7" Type="http://schemas.openxmlformats.org/officeDocument/2006/relationships/tags" Target="../tags/tag120.xml"/><Relationship Id="rId11" Type="http://schemas.openxmlformats.org/officeDocument/2006/relationships/notesSlide" Target="../notesSlides/notesSlide13.xml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16" Type="http://schemas.openxmlformats.org/officeDocument/2006/relationships/image" Target="../media/image22.png"/><Relationship Id="rId8" Type="http://schemas.openxmlformats.org/officeDocument/2006/relationships/tags" Target="../tags/tag121.xml"/><Relationship Id="rId13" Type="http://schemas.openxmlformats.org/officeDocument/2006/relationships/image" Target="../media/image19.png"/><Relationship Id="rId10" Type="http://schemas.openxmlformats.org/officeDocument/2006/relationships/slideLayout" Target="../slideLayouts/slideLayout2.xml"/><Relationship Id="rId5" Type="http://schemas.openxmlformats.org/officeDocument/2006/relationships/tags" Target="../tags/tag118.xml"/><Relationship Id="rId15" Type="http://schemas.openxmlformats.org/officeDocument/2006/relationships/image" Target="../media/image21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19" Type="http://schemas.openxmlformats.org/officeDocument/2006/relationships/image" Target="../media/image25.png"/><Relationship Id="rId2" Type="http://schemas.openxmlformats.org/officeDocument/2006/relationships/tags" Target="../tags/tag115.xml"/><Relationship Id="rId9" Type="http://schemas.openxmlformats.org/officeDocument/2006/relationships/tags" Target="../tags/tag122.xml"/><Relationship Id="rId3" Type="http://schemas.openxmlformats.org/officeDocument/2006/relationships/tags" Target="../tags/tag116.xml"/><Relationship Id="rId18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0.png"/><Relationship Id="rId4" Type="http://schemas.openxmlformats.org/officeDocument/2006/relationships/tags" Target="../tags/tag126.xml"/><Relationship Id="rId7" Type="http://schemas.openxmlformats.org/officeDocument/2006/relationships/tags" Target="../tags/tag129.xml"/><Relationship Id="rId11" Type="http://schemas.openxmlformats.org/officeDocument/2006/relationships/notesSlide" Target="../notesSlides/notesSlide14.xml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16" Type="http://schemas.openxmlformats.org/officeDocument/2006/relationships/image" Target="../media/image22.png"/><Relationship Id="rId8" Type="http://schemas.openxmlformats.org/officeDocument/2006/relationships/tags" Target="../tags/tag130.xml"/><Relationship Id="rId13" Type="http://schemas.openxmlformats.org/officeDocument/2006/relationships/image" Target="../media/image19.png"/><Relationship Id="rId10" Type="http://schemas.openxmlformats.org/officeDocument/2006/relationships/slideLayout" Target="../slideLayouts/slideLayout2.xml"/><Relationship Id="rId5" Type="http://schemas.openxmlformats.org/officeDocument/2006/relationships/tags" Target="../tags/tag127.xml"/><Relationship Id="rId15" Type="http://schemas.openxmlformats.org/officeDocument/2006/relationships/image" Target="../media/image21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19" Type="http://schemas.openxmlformats.org/officeDocument/2006/relationships/image" Target="../media/image25.png"/><Relationship Id="rId2" Type="http://schemas.openxmlformats.org/officeDocument/2006/relationships/tags" Target="../tags/tag124.xml"/><Relationship Id="rId9" Type="http://schemas.openxmlformats.org/officeDocument/2006/relationships/tags" Target="../tags/tag131.xml"/><Relationship Id="rId3" Type="http://schemas.openxmlformats.org/officeDocument/2006/relationships/tags" Target="../tags/tag125.xml"/><Relationship Id="rId18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0.png"/><Relationship Id="rId4" Type="http://schemas.openxmlformats.org/officeDocument/2006/relationships/tags" Target="../tags/tag135.xml"/><Relationship Id="rId7" Type="http://schemas.openxmlformats.org/officeDocument/2006/relationships/tags" Target="../tags/tag138.xml"/><Relationship Id="rId11" Type="http://schemas.openxmlformats.org/officeDocument/2006/relationships/notesSlide" Target="../notesSlides/notesSlide15.xml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16" Type="http://schemas.openxmlformats.org/officeDocument/2006/relationships/image" Target="../media/image22.png"/><Relationship Id="rId8" Type="http://schemas.openxmlformats.org/officeDocument/2006/relationships/tags" Target="../tags/tag139.xml"/><Relationship Id="rId13" Type="http://schemas.openxmlformats.org/officeDocument/2006/relationships/image" Target="../media/image19.png"/><Relationship Id="rId10" Type="http://schemas.openxmlformats.org/officeDocument/2006/relationships/slideLayout" Target="../slideLayouts/slideLayout2.xml"/><Relationship Id="rId5" Type="http://schemas.openxmlformats.org/officeDocument/2006/relationships/tags" Target="../tags/tag136.xml"/><Relationship Id="rId15" Type="http://schemas.openxmlformats.org/officeDocument/2006/relationships/image" Target="../media/image21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19" Type="http://schemas.openxmlformats.org/officeDocument/2006/relationships/image" Target="../media/image25.png"/><Relationship Id="rId2" Type="http://schemas.openxmlformats.org/officeDocument/2006/relationships/tags" Target="../tags/tag133.xml"/><Relationship Id="rId9" Type="http://schemas.openxmlformats.org/officeDocument/2006/relationships/tags" Target="../tags/tag140.xml"/><Relationship Id="rId3" Type="http://schemas.openxmlformats.org/officeDocument/2006/relationships/tags" Target="../tags/tag134.xml"/><Relationship Id="rId18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0.png"/><Relationship Id="rId4" Type="http://schemas.openxmlformats.org/officeDocument/2006/relationships/tags" Target="../tags/tag144.xml"/><Relationship Id="rId7" Type="http://schemas.openxmlformats.org/officeDocument/2006/relationships/tags" Target="../tags/tag147.xml"/><Relationship Id="rId11" Type="http://schemas.openxmlformats.org/officeDocument/2006/relationships/notesSlide" Target="../notesSlides/notesSlide16.xml"/><Relationship Id="rId1" Type="http://schemas.openxmlformats.org/officeDocument/2006/relationships/tags" Target="../tags/tag141.xml"/><Relationship Id="rId6" Type="http://schemas.openxmlformats.org/officeDocument/2006/relationships/tags" Target="../tags/tag146.xml"/><Relationship Id="rId16" Type="http://schemas.openxmlformats.org/officeDocument/2006/relationships/image" Target="../media/image22.png"/><Relationship Id="rId8" Type="http://schemas.openxmlformats.org/officeDocument/2006/relationships/tags" Target="../tags/tag148.xml"/><Relationship Id="rId13" Type="http://schemas.openxmlformats.org/officeDocument/2006/relationships/image" Target="../media/image19.png"/><Relationship Id="rId10" Type="http://schemas.openxmlformats.org/officeDocument/2006/relationships/slideLayout" Target="../slideLayouts/slideLayout2.xml"/><Relationship Id="rId5" Type="http://schemas.openxmlformats.org/officeDocument/2006/relationships/tags" Target="../tags/tag145.xml"/><Relationship Id="rId15" Type="http://schemas.openxmlformats.org/officeDocument/2006/relationships/image" Target="../media/image21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19" Type="http://schemas.openxmlformats.org/officeDocument/2006/relationships/image" Target="../media/image25.png"/><Relationship Id="rId2" Type="http://schemas.openxmlformats.org/officeDocument/2006/relationships/tags" Target="../tags/tag142.xml"/><Relationship Id="rId9" Type="http://schemas.openxmlformats.org/officeDocument/2006/relationships/tags" Target="../tags/tag149.xml"/><Relationship Id="rId3" Type="http://schemas.openxmlformats.org/officeDocument/2006/relationships/tags" Target="../tags/tag143.xml"/><Relationship Id="rId18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0.png"/><Relationship Id="rId4" Type="http://schemas.openxmlformats.org/officeDocument/2006/relationships/tags" Target="../tags/tag153.xml"/><Relationship Id="rId7" Type="http://schemas.openxmlformats.org/officeDocument/2006/relationships/tags" Target="../tags/tag156.xml"/><Relationship Id="rId11" Type="http://schemas.openxmlformats.org/officeDocument/2006/relationships/notesSlide" Target="../notesSlides/notesSlide17.xml"/><Relationship Id="rId1" Type="http://schemas.openxmlformats.org/officeDocument/2006/relationships/tags" Target="../tags/tag150.xml"/><Relationship Id="rId6" Type="http://schemas.openxmlformats.org/officeDocument/2006/relationships/tags" Target="../tags/tag155.xml"/><Relationship Id="rId16" Type="http://schemas.openxmlformats.org/officeDocument/2006/relationships/image" Target="../media/image22.png"/><Relationship Id="rId8" Type="http://schemas.openxmlformats.org/officeDocument/2006/relationships/tags" Target="../tags/tag157.xml"/><Relationship Id="rId13" Type="http://schemas.openxmlformats.org/officeDocument/2006/relationships/image" Target="../media/image19.png"/><Relationship Id="rId10" Type="http://schemas.openxmlformats.org/officeDocument/2006/relationships/slideLayout" Target="../slideLayouts/slideLayout2.xml"/><Relationship Id="rId5" Type="http://schemas.openxmlformats.org/officeDocument/2006/relationships/tags" Target="../tags/tag154.xml"/><Relationship Id="rId15" Type="http://schemas.openxmlformats.org/officeDocument/2006/relationships/image" Target="../media/image21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19" Type="http://schemas.openxmlformats.org/officeDocument/2006/relationships/image" Target="../media/image25.png"/><Relationship Id="rId2" Type="http://schemas.openxmlformats.org/officeDocument/2006/relationships/tags" Target="../tags/tag151.xml"/><Relationship Id="rId9" Type="http://schemas.openxmlformats.org/officeDocument/2006/relationships/tags" Target="../tags/tag158.xml"/><Relationship Id="rId3" Type="http://schemas.openxmlformats.org/officeDocument/2006/relationships/tags" Target="../tags/tag152.xml"/><Relationship Id="rId18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0.png"/><Relationship Id="rId4" Type="http://schemas.openxmlformats.org/officeDocument/2006/relationships/tags" Target="../tags/tag162.xml"/><Relationship Id="rId7" Type="http://schemas.openxmlformats.org/officeDocument/2006/relationships/tags" Target="../tags/tag165.xml"/><Relationship Id="rId11" Type="http://schemas.openxmlformats.org/officeDocument/2006/relationships/notesSlide" Target="../notesSlides/notesSlide18.xml"/><Relationship Id="rId1" Type="http://schemas.openxmlformats.org/officeDocument/2006/relationships/tags" Target="../tags/tag159.xml"/><Relationship Id="rId6" Type="http://schemas.openxmlformats.org/officeDocument/2006/relationships/tags" Target="../tags/tag164.xml"/><Relationship Id="rId16" Type="http://schemas.openxmlformats.org/officeDocument/2006/relationships/image" Target="../media/image22.png"/><Relationship Id="rId8" Type="http://schemas.openxmlformats.org/officeDocument/2006/relationships/tags" Target="../tags/tag166.xml"/><Relationship Id="rId13" Type="http://schemas.openxmlformats.org/officeDocument/2006/relationships/image" Target="../media/image19.png"/><Relationship Id="rId10" Type="http://schemas.openxmlformats.org/officeDocument/2006/relationships/slideLayout" Target="../slideLayouts/slideLayout2.xml"/><Relationship Id="rId5" Type="http://schemas.openxmlformats.org/officeDocument/2006/relationships/tags" Target="../tags/tag163.xml"/><Relationship Id="rId15" Type="http://schemas.openxmlformats.org/officeDocument/2006/relationships/image" Target="../media/image21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19" Type="http://schemas.openxmlformats.org/officeDocument/2006/relationships/image" Target="../media/image25.png"/><Relationship Id="rId2" Type="http://schemas.openxmlformats.org/officeDocument/2006/relationships/tags" Target="../tags/tag160.xml"/><Relationship Id="rId9" Type="http://schemas.openxmlformats.org/officeDocument/2006/relationships/tags" Target="../tags/tag167.xml"/><Relationship Id="rId3" Type="http://schemas.openxmlformats.org/officeDocument/2006/relationships/tags" Target="../tags/tag161.xml"/><Relationship Id="rId18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0.png"/><Relationship Id="rId4" Type="http://schemas.openxmlformats.org/officeDocument/2006/relationships/tags" Target="../tags/tag171.xml"/><Relationship Id="rId7" Type="http://schemas.openxmlformats.org/officeDocument/2006/relationships/tags" Target="../tags/tag174.xml"/><Relationship Id="rId11" Type="http://schemas.openxmlformats.org/officeDocument/2006/relationships/notesSlide" Target="../notesSlides/notesSlide19.xml"/><Relationship Id="rId1" Type="http://schemas.openxmlformats.org/officeDocument/2006/relationships/tags" Target="../tags/tag168.xml"/><Relationship Id="rId6" Type="http://schemas.openxmlformats.org/officeDocument/2006/relationships/tags" Target="../tags/tag173.xml"/><Relationship Id="rId16" Type="http://schemas.openxmlformats.org/officeDocument/2006/relationships/image" Target="../media/image22.png"/><Relationship Id="rId8" Type="http://schemas.openxmlformats.org/officeDocument/2006/relationships/tags" Target="../tags/tag175.xml"/><Relationship Id="rId13" Type="http://schemas.openxmlformats.org/officeDocument/2006/relationships/image" Target="../media/image19.png"/><Relationship Id="rId10" Type="http://schemas.openxmlformats.org/officeDocument/2006/relationships/slideLayout" Target="../slideLayouts/slideLayout2.xml"/><Relationship Id="rId5" Type="http://schemas.openxmlformats.org/officeDocument/2006/relationships/tags" Target="../tags/tag172.xml"/><Relationship Id="rId15" Type="http://schemas.openxmlformats.org/officeDocument/2006/relationships/image" Target="../media/image21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19" Type="http://schemas.openxmlformats.org/officeDocument/2006/relationships/image" Target="../media/image25.png"/><Relationship Id="rId2" Type="http://schemas.openxmlformats.org/officeDocument/2006/relationships/tags" Target="../tags/tag169.xml"/><Relationship Id="rId9" Type="http://schemas.openxmlformats.org/officeDocument/2006/relationships/tags" Target="../tags/tag176.xml"/><Relationship Id="rId3" Type="http://schemas.openxmlformats.org/officeDocument/2006/relationships/tags" Target="../tags/tag170.xml"/><Relationship Id="rId18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3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1" Type="http://schemas.openxmlformats.org/officeDocument/2006/relationships/tags" Target="../tags/tag177.xml"/><Relationship Id="rId2" Type="http://schemas.openxmlformats.org/officeDocument/2006/relationships/tags" Target="../tags/tag178.xml"/><Relationship Id="rId3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1" Type="http://schemas.openxmlformats.org/officeDocument/2006/relationships/tags" Target="../tags/tag9.xml"/><Relationship Id="rId2" Type="http://schemas.openxmlformats.org/officeDocument/2006/relationships/tags" Target="../tags/tag10.xml"/><Relationship Id="rId3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1" Type="http://schemas.openxmlformats.org/officeDocument/2006/relationships/tags" Target="../tags/tag179.xml"/><Relationship Id="rId2" Type="http://schemas.openxmlformats.org/officeDocument/2006/relationships/tags" Target="../tags/tag180.xml"/><Relationship Id="rId3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tags" Target="../tags/tag183.xml"/><Relationship Id="rId7" Type="http://schemas.openxmlformats.org/officeDocument/2006/relationships/tags" Target="../tags/tag186.xml"/><Relationship Id="rId11" Type="http://schemas.openxmlformats.org/officeDocument/2006/relationships/tags" Target="../tags/tag190.xml"/><Relationship Id="rId1" Type="http://schemas.openxmlformats.org/officeDocument/2006/relationships/vmlDrawing" Target="../drawings/vmlDrawing1.vml"/><Relationship Id="rId6" Type="http://schemas.openxmlformats.org/officeDocument/2006/relationships/tags" Target="../tags/tag185.xml"/><Relationship Id="rId8" Type="http://schemas.openxmlformats.org/officeDocument/2006/relationships/tags" Target="../tags/tag187.xml"/><Relationship Id="rId13" Type="http://schemas.openxmlformats.org/officeDocument/2006/relationships/oleObject" Target="../embeddings/Microsoft_Equation1.bin"/><Relationship Id="rId10" Type="http://schemas.openxmlformats.org/officeDocument/2006/relationships/tags" Target="../tags/tag189.xml"/><Relationship Id="rId5" Type="http://schemas.openxmlformats.org/officeDocument/2006/relationships/tags" Target="../tags/tag184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181.xml"/><Relationship Id="rId9" Type="http://schemas.openxmlformats.org/officeDocument/2006/relationships/tags" Target="../tags/tag188.xml"/><Relationship Id="rId3" Type="http://schemas.openxmlformats.org/officeDocument/2006/relationships/tags" Target="../tags/tag182.xml"/></Relationships>
</file>

<file path=ppt/slides/_rels/slide48.xml.rels><?xml version="1.0" encoding="UTF-8" standalone="yes"?>
<Relationships xmlns="http://schemas.openxmlformats.org/package/2006/relationships"><Relationship Id="rId4" Type="http://schemas.openxmlformats.org/officeDocument/2006/relationships/tags" Target="../tags/tag193.xml"/><Relationship Id="rId7" Type="http://schemas.openxmlformats.org/officeDocument/2006/relationships/tags" Target="../tags/tag196.xml"/><Relationship Id="rId11" Type="http://schemas.openxmlformats.org/officeDocument/2006/relationships/tags" Target="../tags/tag200.xml"/><Relationship Id="rId1" Type="http://schemas.openxmlformats.org/officeDocument/2006/relationships/vmlDrawing" Target="../drawings/vmlDrawing2.vml"/><Relationship Id="rId6" Type="http://schemas.openxmlformats.org/officeDocument/2006/relationships/tags" Target="../tags/tag195.xml"/><Relationship Id="rId8" Type="http://schemas.openxmlformats.org/officeDocument/2006/relationships/tags" Target="../tags/tag197.xml"/><Relationship Id="rId13" Type="http://schemas.openxmlformats.org/officeDocument/2006/relationships/oleObject" Target="../embeddings/Microsoft_Equation2.bin"/><Relationship Id="rId10" Type="http://schemas.openxmlformats.org/officeDocument/2006/relationships/tags" Target="../tags/tag199.xml"/><Relationship Id="rId5" Type="http://schemas.openxmlformats.org/officeDocument/2006/relationships/tags" Target="../tags/tag194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191.xml"/><Relationship Id="rId9" Type="http://schemas.openxmlformats.org/officeDocument/2006/relationships/tags" Target="../tags/tag198.xml"/><Relationship Id="rId3" Type="http://schemas.openxmlformats.org/officeDocument/2006/relationships/tags" Target="../tags/tag192.xml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4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.bin"/><Relationship Id="rId5" Type="http://schemas.openxmlformats.org/officeDocument/2006/relationships/oleObject" Target="../embeddings/Microsoft_Equation5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7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6.bin"/></Relationships>
</file>

<file path=ppt/slides/_rels/slide5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6.png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201.xml"/><Relationship Id="rId2" Type="http://schemas.openxmlformats.org/officeDocument/2006/relationships/tags" Target="../tags/tag202.xml"/><Relationship Id="rId3" Type="http://schemas.openxmlformats.org/officeDocument/2006/relationships/tags" Target="../tags/tag203.xml"/><Relationship Id="rId5" Type="http://schemas.openxmlformats.org/officeDocument/2006/relationships/notesSlide" Target="../notesSlides/notesSlide22.xml"/></Relationships>
</file>

<file path=ppt/slides/_rels/slide52.xml.rels><?xml version="1.0" encoding="UTF-8" standalone="yes"?>
<Relationships xmlns="http://schemas.openxmlformats.org/package/2006/relationships"><Relationship Id="rId6" Type="http://schemas.openxmlformats.org/officeDocument/2006/relationships/image" Target="../media/image37.png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204.xml"/><Relationship Id="rId2" Type="http://schemas.openxmlformats.org/officeDocument/2006/relationships/tags" Target="../tags/tag205.xml"/><Relationship Id="rId3" Type="http://schemas.openxmlformats.org/officeDocument/2006/relationships/tags" Target="../tags/tag206.xml"/><Relationship Id="rId5" Type="http://schemas.openxmlformats.org/officeDocument/2006/relationships/notesSlide" Target="../notesSlides/notesSlide23.xml"/></Relationships>
</file>

<file path=ppt/slides/_rels/slide53.xml.rels><?xml version="1.0" encoding="UTF-8" standalone="yes"?>
<Relationships xmlns="http://schemas.openxmlformats.org/package/2006/relationships"><Relationship Id="rId6" Type="http://schemas.openxmlformats.org/officeDocument/2006/relationships/image" Target="../media/image36.png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207.xml"/><Relationship Id="rId2" Type="http://schemas.openxmlformats.org/officeDocument/2006/relationships/tags" Target="../tags/tag208.xml"/><Relationship Id="rId3" Type="http://schemas.openxmlformats.org/officeDocument/2006/relationships/tags" Target="../tags/tag209.xml"/><Relationship Id="rId5" Type="http://schemas.openxmlformats.org/officeDocument/2006/relationships/notesSlide" Target="../notesSlides/notesSlide24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4" Type="http://schemas.openxmlformats.org/officeDocument/2006/relationships/tags" Target="../tags/tag213.xml"/><Relationship Id="rId5" Type="http://schemas.openxmlformats.org/officeDocument/2006/relationships/tags" Target="../tags/tag214.xml"/><Relationship Id="rId7" Type="http://schemas.openxmlformats.org/officeDocument/2006/relationships/notesSlide" Target="../notesSlides/notesSlide25.xml"/><Relationship Id="rId1" Type="http://schemas.openxmlformats.org/officeDocument/2006/relationships/tags" Target="../tags/tag210.xml"/><Relationship Id="rId2" Type="http://schemas.openxmlformats.org/officeDocument/2006/relationships/tags" Target="../tags/tag211.xml"/><Relationship Id="rId3" Type="http://schemas.openxmlformats.org/officeDocument/2006/relationships/tags" Target="../tags/tag212.xml"/><Relationship Id="rId6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6" Type="http://schemas.openxmlformats.org/officeDocument/2006/relationships/image" Target="../media/image39.png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215.xml"/><Relationship Id="rId2" Type="http://schemas.openxmlformats.org/officeDocument/2006/relationships/tags" Target="../tags/tag216.xml"/><Relationship Id="rId3" Type="http://schemas.openxmlformats.org/officeDocument/2006/relationships/tags" Target="../tags/tag217.xml"/><Relationship Id="rId5" Type="http://schemas.openxmlformats.org/officeDocument/2006/relationships/notesSlide" Target="../notesSlides/notesSlide26.xml"/></Relationships>
</file>

<file path=ppt/slides/_rels/slide5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1" Type="http://schemas.openxmlformats.org/officeDocument/2006/relationships/tags" Target="../tags/tag218.xml"/><Relationship Id="rId2" Type="http://schemas.openxmlformats.org/officeDocument/2006/relationships/tags" Target="../tags/tag219.xml"/><Relationship Id="rId3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6" Type="http://schemas.openxmlformats.org/officeDocument/2006/relationships/image" Target="../media/image40.png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220.xml"/><Relationship Id="rId2" Type="http://schemas.openxmlformats.org/officeDocument/2006/relationships/tags" Target="../tags/tag221.xml"/><Relationship Id="rId3" Type="http://schemas.openxmlformats.org/officeDocument/2006/relationships/tags" Target="../tags/tag222.xml"/><Relationship Id="rId5" Type="http://schemas.openxmlformats.org/officeDocument/2006/relationships/notesSlide" Target="../notesSlides/notesSlide28.xml"/></Relationships>
</file>

<file path=ppt/slides/_rels/slide5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1" Type="http://schemas.openxmlformats.org/officeDocument/2006/relationships/tags" Target="../tags/tag223.xml"/><Relationship Id="rId2" Type="http://schemas.openxmlformats.org/officeDocument/2006/relationships/tags" Target="../tags/tag224.xml"/><Relationship Id="rId3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1" Type="http://schemas.openxmlformats.org/officeDocument/2006/relationships/tags" Target="../tags/tag225.xml"/><Relationship Id="rId2" Type="http://schemas.openxmlformats.org/officeDocument/2006/relationships/tags" Target="../tags/tag226.xml"/><Relationship Id="rId3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1" Type="http://schemas.openxmlformats.org/officeDocument/2006/relationships/tags" Target="../tags/tag227.xml"/><Relationship Id="rId2" Type="http://schemas.openxmlformats.org/officeDocument/2006/relationships/tags" Target="../tags/tag228.xml"/><Relationship Id="rId3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1" Type="http://schemas.openxmlformats.org/officeDocument/2006/relationships/tags" Target="../tags/tag229.xml"/><Relationship Id="rId2" Type="http://schemas.openxmlformats.org/officeDocument/2006/relationships/tags" Target="../tags/tag230.xml"/><Relationship Id="rId3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1" Type="http://schemas.openxmlformats.org/officeDocument/2006/relationships/tags" Target="../tags/tag231.xml"/><Relationship Id="rId2" Type="http://schemas.openxmlformats.org/officeDocument/2006/relationships/tags" Target="../tags/tag232.xml"/><Relationship Id="rId3" Type="http://schemas.openxmlformats.org/officeDocument/2006/relationships/tags" Target="../tags/tag233.xml"/><Relationship Id="rId5" Type="http://schemas.openxmlformats.org/officeDocument/2006/relationships/notesSlide" Target="../notesSlides/notesSlide33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10.bin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34.xml"/><Relationship Id="rId7" Type="http://schemas.openxmlformats.org/officeDocument/2006/relationships/oleObject" Target="../embeddings/Microsoft_Equation9.bin"/><Relationship Id="rId1" Type="http://schemas.openxmlformats.org/officeDocument/2006/relationships/vmlDrawing" Target="../drawings/vmlDrawing5.vml"/><Relationship Id="rId2" Type="http://schemas.openxmlformats.org/officeDocument/2006/relationships/tags" Target="../tags/tag234.xml"/><Relationship Id="rId3" Type="http://schemas.openxmlformats.org/officeDocument/2006/relationships/tags" Target="../tags/tag235.xml"/><Relationship Id="rId6" Type="http://schemas.openxmlformats.org/officeDocument/2006/relationships/oleObject" Target="../embeddings/Microsoft_Equation8.bin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4" Type="http://schemas.openxmlformats.org/officeDocument/2006/relationships/tags" Target="../tags/tag24.xml"/><Relationship Id="rId20" Type="http://schemas.openxmlformats.org/officeDocument/2006/relationships/image" Target="../media/image6.png"/><Relationship Id="rId4" Type="http://schemas.openxmlformats.org/officeDocument/2006/relationships/tags" Target="../tags/tag14.xml"/><Relationship Id="rId21" Type="http://schemas.openxmlformats.org/officeDocument/2006/relationships/image" Target="../media/image7.pdf"/><Relationship Id="rId22" Type="http://schemas.openxmlformats.org/officeDocument/2006/relationships/image" Target="../media/image8.png"/><Relationship Id="rId23" Type="http://schemas.openxmlformats.org/officeDocument/2006/relationships/image" Target="../media/image9.pdf"/><Relationship Id="rId7" Type="http://schemas.openxmlformats.org/officeDocument/2006/relationships/tags" Target="../tags/tag17.xml"/><Relationship Id="rId11" Type="http://schemas.openxmlformats.org/officeDocument/2006/relationships/tags" Target="../tags/tag21.xml"/><Relationship Id="rId1" Type="http://schemas.openxmlformats.org/officeDocument/2006/relationships/tags" Target="../tags/tag11.xml"/><Relationship Id="rId24" Type="http://schemas.openxmlformats.org/officeDocument/2006/relationships/image" Target="../media/image10.png"/><Relationship Id="rId6" Type="http://schemas.openxmlformats.org/officeDocument/2006/relationships/tags" Target="../tags/tag16.xml"/><Relationship Id="rId16" Type="http://schemas.openxmlformats.org/officeDocument/2006/relationships/slideLayout" Target="../slideLayouts/slideLayout6.xml"/><Relationship Id="rId8" Type="http://schemas.openxmlformats.org/officeDocument/2006/relationships/tags" Target="../tags/tag18.xml"/><Relationship Id="rId13" Type="http://schemas.openxmlformats.org/officeDocument/2006/relationships/tags" Target="../tags/tag23.xml"/><Relationship Id="rId10" Type="http://schemas.openxmlformats.org/officeDocument/2006/relationships/tags" Target="../tags/tag20.xml"/><Relationship Id="rId5" Type="http://schemas.openxmlformats.org/officeDocument/2006/relationships/tags" Target="../tags/tag15.xml"/><Relationship Id="rId15" Type="http://schemas.openxmlformats.org/officeDocument/2006/relationships/tags" Target="../tags/tag25.xml"/><Relationship Id="rId12" Type="http://schemas.openxmlformats.org/officeDocument/2006/relationships/tags" Target="../tags/tag22.xml"/><Relationship Id="rId17" Type="http://schemas.openxmlformats.org/officeDocument/2006/relationships/notesSlide" Target="../notesSlides/notesSlide2.xml"/><Relationship Id="rId19" Type="http://schemas.openxmlformats.org/officeDocument/2006/relationships/image" Target="../media/image5.png"/><Relationship Id="rId2" Type="http://schemas.openxmlformats.org/officeDocument/2006/relationships/tags" Target="../tags/tag12.xml"/><Relationship Id="rId9" Type="http://schemas.openxmlformats.org/officeDocument/2006/relationships/tags" Target="../tags/tag19.xml"/><Relationship Id="rId3" Type="http://schemas.openxmlformats.org/officeDocument/2006/relationships/tags" Target="../tags/tag13.xml"/><Relationship Id="rId18" Type="http://schemas.openxmlformats.org/officeDocument/2006/relationships/image" Target="../media/image4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304800"/>
            <a:ext cx="6121400" cy="4597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19200" y="5410200"/>
            <a:ext cx="6629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http://www.motherboard.tv/2010/9/26/this-robot-taught-itself-to-shoot-a-bow-and-arrow--2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29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Knowledge-Based Agent</a:t>
            </a:r>
          </a:p>
        </p:txBody>
      </p:sp>
      <p:grpSp>
        <p:nvGrpSpPr>
          <p:cNvPr id="23555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3429000" y="2349500"/>
            <a:ext cx="4343400" cy="2044700"/>
            <a:chOff x="1968" y="1480"/>
            <a:chExt cx="2736" cy="1288"/>
          </a:xfrm>
        </p:grpSpPr>
        <p:sp>
          <p:nvSpPr>
            <p:cNvPr id="23584" name="Oval 4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3360" y="1824"/>
              <a:ext cx="1344" cy="912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2400">
                  <a:latin typeface="Tahoma" charset="0"/>
                </a:rPr>
                <a:t>environment</a:t>
              </a:r>
            </a:p>
          </p:txBody>
        </p:sp>
        <p:sp>
          <p:nvSpPr>
            <p:cNvPr id="23585" name="Freeform 5"/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1968" y="1480"/>
              <a:ext cx="1584" cy="488"/>
            </a:xfrm>
            <a:custGeom>
              <a:avLst/>
              <a:gdLst>
                <a:gd name="T0" fmla="*/ 1584 w 1584"/>
                <a:gd name="T1" fmla="*/ 488 h 488"/>
                <a:gd name="T2" fmla="*/ 1296 w 1584"/>
                <a:gd name="T3" fmla="*/ 152 h 488"/>
                <a:gd name="T4" fmla="*/ 768 w 1584"/>
                <a:gd name="T5" fmla="*/ 8 h 488"/>
                <a:gd name="T6" fmla="*/ 288 w 1584"/>
                <a:gd name="T7" fmla="*/ 104 h 488"/>
                <a:gd name="T8" fmla="*/ 0 w 1584"/>
                <a:gd name="T9" fmla="*/ 248 h 4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84"/>
                <a:gd name="T16" fmla="*/ 0 h 488"/>
                <a:gd name="T17" fmla="*/ 1584 w 1584"/>
                <a:gd name="T18" fmla="*/ 488 h 4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84" h="488">
                  <a:moveTo>
                    <a:pt x="1584" y="488"/>
                  </a:moveTo>
                  <a:cubicBezTo>
                    <a:pt x="1508" y="360"/>
                    <a:pt x="1432" y="232"/>
                    <a:pt x="1296" y="152"/>
                  </a:cubicBezTo>
                  <a:cubicBezTo>
                    <a:pt x="1160" y="72"/>
                    <a:pt x="936" y="16"/>
                    <a:pt x="768" y="8"/>
                  </a:cubicBezTo>
                  <a:cubicBezTo>
                    <a:pt x="600" y="0"/>
                    <a:pt x="416" y="64"/>
                    <a:pt x="288" y="104"/>
                  </a:cubicBezTo>
                  <a:cubicBezTo>
                    <a:pt x="160" y="144"/>
                    <a:pt x="48" y="224"/>
                    <a:pt x="0" y="248"/>
                  </a:cubicBezTo>
                </a:path>
              </a:pathLst>
            </a:custGeom>
            <a:noFill/>
            <a:ln w="38100">
              <a:solidFill>
                <a:srgbClr val="F81706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86" name="Freeform 6"/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2208" y="2496"/>
              <a:ext cx="1200" cy="272"/>
            </a:xfrm>
            <a:custGeom>
              <a:avLst/>
              <a:gdLst>
                <a:gd name="T0" fmla="*/ 0 w 1200"/>
                <a:gd name="T1" fmla="*/ 0 h 272"/>
                <a:gd name="T2" fmla="*/ 384 w 1200"/>
                <a:gd name="T3" fmla="*/ 240 h 272"/>
                <a:gd name="T4" fmla="*/ 864 w 1200"/>
                <a:gd name="T5" fmla="*/ 192 h 272"/>
                <a:gd name="T6" fmla="*/ 1200 w 1200"/>
                <a:gd name="T7" fmla="*/ 0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00"/>
                <a:gd name="T13" fmla="*/ 0 h 272"/>
                <a:gd name="T14" fmla="*/ 1200 w 1200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00" h="272">
                  <a:moveTo>
                    <a:pt x="0" y="0"/>
                  </a:moveTo>
                  <a:cubicBezTo>
                    <a:pt x="120" y="104"/>
                    <a:pt x="240" y="208"/>
                    <a:pt x="384" y="240"/>
                  </a:cubicBezTo>
                  <a:cubicBezTo>
                    <a:pt x="528" y="272"/>
                    <a:pt x="728" y="232"/>
                    <a:pt x="864" y="192"/>
                  </a:cubicBezTo>
                  <a:cubicBezTo>
                    <a:pt x="1000" y="152"/>
                    <a:pt x="1144" y="32"/>
                    <a:pt x="1200" y="0"/>
                  </a:cubicBezTo>
                </a:path>
              </a:pathLst>
            </a:custGeom>
            <a:noFill/>
            <a:ln w="38100">
              <a:solidFill>
                <a:srgbClr val="339933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556" name="Group 7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1828800" y="2590800"/>
            <a:ext cx="1219200" cy="1981200"/>
            <a:chOff x="960" y="1632"/>
            <a:chExt cx="768" cy="1248"/>
          </a:xfrm>
        </p:grpSpPr>
        <p:sp>
          <p:nvSpPr>
            <p:cNvPr id="23582" name="Rectangle 8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960" y="1632"/>
              <a:ext cx="768" cy="12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CC6600"/>
                </a:solidFill>
                <a:latin typeface="Tahoma" charset="0"/>
              </a:endParaRPr>
            </a:p>
          </p:txBody>
        </p:sp>
        <p:sp>
          <p:nvSpPr>
            <p:cNvPr id="23583" name="Text Box 9"/>
            <p:cNvSpPr txBox="1"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1056" y="2352"/>
              <a:ext cx="59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CC6600"/>
                  </a:solidFill>
                  <a:latin typeface="Tahoma" charset="0"/>
                </a:rPr>
                <a:t>agent</a:t>
              </a:r>
            </a:p>
          </p:txBody>
        </p:sp>
      </p:grpSp>
      <p:grpSp>
        <p:nvGrpSpPr>
          <p:cNvPr id="23557" name="Group 10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2057400" y="2971800"/>
            <a:ext cx="762000" cy="519113"/>
            <a:chOff x="1104" y="1872"/>
            <a:chExt cx="480" cy="327"/>
          </a:xfrm>
        </p:grpSpPr>
        <p:sp>
          <p:nvSpPr>
            <p:cNvPr id="23580" name="Rectangle 11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1104" y="1872"/>
              <a:ext cx="480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81" name="Text Box 12"/>
            <p:cNvSpPr txBox="1"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1200" y="1872"/>
              <a:ext cx="24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800" b="1">
                  <a:solidFill>
                    <a:srgbClr val="CC6600"/>
                  </a:solidFill>
                  <a:latin typeface="Tahoma" charset="0"/>
                </a:rPr>
                <a:t>?</a:t>
              </a:r>
            </a:p>
          </p:txBody>
        </p:sp>
      </p:grpSp>
      <p:grpSp>
        <p:nvGrpSpPr>
          <p:cNvPr id="23558" name="Group 13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2133600" y="1938338"/>
            <a:ext cx="2405063" cy="3548062"/>
            <a:chOff x="1152" y="1221"/>
            <a:chExt cx="1515" cy="2235"/>
          </a:xfrm>
        </p:grpSpPr>
        <p:grpSp>
          <p:nvGrpSpPr>
            <p:cNvPr id="23563" name="Group 14"/>
            <p:cNvGrpSpPr>
              <a:grpSpLocks/>
            </p:cNvGrpSpPr>
            <p:nvPr/>
          </p:nvGrpSpPr>
          <p:grpSpPr bwMode="auto">
            <a:xfrm>
              <a:off x="1536" y="2208"/>
              <a:ext cx="912" cy="432"/>
              <a:chOff x="1536" y="2112"/>
              <a:chExt cx="912" cy="432"/>
            </a:xfrm>
          </p:grpSpPr>
          <p:grpSp>
            <p:nvGrpSpPr>
              <p:cNvPr id="23573" name="Group 15"/>
              <p:cNvGrpSpPr>
                <a:grpSpLocks/>
              </p:cNvGrpSpPr>
              <p:nvPr/>
            </p:nvGrpSpPr>
            <p:grpSpPr bwMode="auto">
              <a:xfrm>
                <a:off x="1536" y="2160"/>
                <a:ext cx="816" cy="384"/>
                <a:chOff x="1536" y="2160"/>
                <a:chExt cx="816" cy="384"/>
              </a:xfrm>
            </p:grpSpPr>
            <p:sp>
              <p:nvSpPr>
                <p:cNvPr id="23578" name="Line 16"/>
                <p:cNvSpPr>
                  <a:spLocks noChangeShapeType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1536" y="2160"/>
                  <a:ext cx="384" cy="384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79" name="Line 17"/>
                <p:cNvSpPr>
                  <a:spLocks noChangeShapeType="1"/>
                </p:cNvSpPr>
                <p:nvPr>
                  <p:custDataLst>
                    <p:tags r:id="rId21"/>
                  </p:custDataLst>
                </p:nvPr>
              </p:nvSpPr>
              <p:spPr bwMode="auto">
                <a:xfrm flipV="1">
                  <a:off x="1920" y="2208"/>
                  <a:ext cx="432" cy="336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3574" name="Group 18"/>
              <p:cNvGrpSpPr>
                <a:grpSpLocks/>
              </p:cNvGrpSpPr>
              <p:nvPr/>
            </p:nvGrpSpPr>
            <p:grpSpPr bwMode="auto">
              <a:xfrm>
                <a:off x="2304" y="2112"/>
                <a:ext cx="144" cy="144"/>
                <a:chOff x="2304" y="2112"/>
                <a:chExt cx="144" cy="144"/>
              </a:xfrm>
            </p:grpSpPr>
            <p:sp>
              <p:nvSpPr>
                <p:cNvPr id="23575" name="Line 19"/>
                <p:cNvSpPr>
                  <a:spLocks noChangeShapeType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2304" y="2160"/>
                  <a:ext cx="96" cy="96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76" name="Line 20"/>
                <p:cNvSpPr>
                  <a:spLocks noChangeShapeType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 flipV="1">
                  <a:off x="2304" y="2112"/>
                  <a:ext cx="48" cy="48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77" name="Line 21"/>
                <p:cNvSpPr>
                  <a:spLocks noChangeShapeType="1"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 flipV="1">
                  <a:off x="2400" y="2208"/>
                  <a:ext cx="48" cy="48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23564" name="Group 22"/>
            <p:cNvGrpSpPr>
              <a:grpSpLocks/>
            </p:cNvGrpSpPr>
            <p:nvPr/>
          </p:nvGrpSpPr>
          <p:grpSpPr bwMode="auto">
            <a:xfrm>
              <a:off x="1152" y="2784"/>
              <a:ext cx="96" cy="672"/>
              <a:chOff x="1152" y="2784"/>
              <a:chExt cx="96" cy="672"/>
            </a:xfrm>
          </p:grpSpPr>
          <p:sp>
            <p:nvSpPr>
              <p:cNvPr id="23571" name="Line 23"/>
              <p:cNvSpPr>
                <a:spLocks noChangeShapeType="1"/>
              </p:cNvSpPr>
              <p:nvPr>
                <p:custDataLst>
                  <p:tags r:id="rId15"/>
                </p:custDataLst>
              </p:nvPr>
            </p:nvSpPr>
            <p:spPr bwMode="auto">
              <a:xfrm flipV="1">
                <a:off x="1152" y="2784"/>
                <a:ext cx="0" cy="672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72" name="Line 24"/>
              <p:cNvSpPr>
                <a:spLocks noChangeShapeType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1152" y="3456"/>
                <a:ext cx="96" cy="0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565" name="Group 25"/>
            <p:cNvGrpSpPr>
              <a:grpSpLocks/>
            </p:cNvGrpSpPr>
            <p:nvPr/>
          </p:nvGrpSpPr>
          <p:grpSpPr bwMode="auto">
            <a:xfrm>
              <a:off x="1536" y="2784"/>
              <a:ext cx="96" cy="672"/>
              <a:chOff x="1152" y="2784"/>
              <a:chExt cx="96" cy="672"/>
            </a:xfrm>
          </p:grpSpPr>
          <p:sp>
            <p:nvSpPr>
              <p:cNvPr id="23569" name="Line 26"/>
              <p:cNvSpPr>
                <a:spLocks noChangeShapeType="1"/>
              </p:cNvSpPr>
              <p:nvPr>
                <p:custDataLst>
                  <p:tags r:id="rId13"/>
                </p:custDataLst>
              </p:nvPr>
            </p:nvSpPr>
            <p:spPr bwMode="auto">
              <a:xfrm flipV="1">
                <a:off x="1152" y="2784"/>
                <a:ext cx="0" cy="672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70" name="Line 27"/>
              <p:cNvSpPr>
                <a:spLocks noChangeShapeType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1152" y="3456"/>
                <a:ext cx="96" cy="0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566" name="Freeform 28"/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1536" y="1632"/>
              <a:ext cx="384" cy="197"/>
            </a:xfrm>
            <a:custGeom>
              <a:avLst/>
              <a:gdLst>
                <a:gd name="T0" fmla="*/ 0 w 384"/>
                <a:gd name="T1" fmla="*/ 96 h 197"/>
                <a:gd name="T2" fmla="*/ 384 w 384"/>
                <a:gd name="T3" fmla="*/ 0 h 197"/>
                <a:gd name="T4" fmla="*/ 365 w 384"/>
                <a:gd name="T5" fmla="*/ 197 h 197"/>
                <a:gd name="T6" fmla="*/ 0 w 384"/>
                <a:gd name="T7" fmla="*/ 96 h 1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97"/>
                <a:gd name="T14" fmla="*/ 384 w 384"/>
                <a:gd name="T15" fmla="*/ 197 h 1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97">
                  <a:moveTo>
                    <a:pt x="0" y="96"/>
                  </a:moveTo>
                  <a:lnTo>
                    <a:pt x="384" y="0"/>
                  </a:lnTo>
                  <a:cubicBezTo>
                    <a:pt x="378" y="66"/>
                    <a:pt x="371" y="131"/>
                    <a:pt x="365" y="197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81706"/>
            </a:solidFill>
            <a:ln w="9525">
              <a:solidFill>
                <a:srgbClr val="F81706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7" name="Text Box 29"/>
            <p:cNvSpPr txBox="1"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478" y="1221"/>
              <a:ext cx="7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F81706"/>
                  </a:solidFill>
                  <a:latin typeface="Tahoma" charset="0"/>
                </a:rPr>
                <a:t>sensors</a:t>
              </a:r>
            </a:p>
          </p:txBody>
        </p:sp>
        <p:sp>
          <p:nvSpPr>
            <p:cNvPr id="23568" name="Text Box 30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766" y="2757"/>
              <a:ext cx="9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339933"/>
                  </a:solidFill>
                  <a:latin typeface="Tahoma" charset="0"/>
                </a:rPr>
                <a:t>actuators</a:t>
              </a:r>
            </a:p>
          </p:txBody>
        </p:sp>
      </p:grpSp>
      <p:grpSp>
        <p:nvGrpSpPr>
          <p:cNvPr id="11" name="Group 3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2057400" y="2971800"/>
            <a:ext cx="5422900" cy="3152775"/>
            <a:chOff x="1296" y="1872"/>
            <a:chExt cx="3416" cy="1986"/>
          </a:xfrm>
        </p:grpSpPr>
        <p:sp>
          <p:nvSpPr>
            <p:cNvPr id="23560" name="Text Box 32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3072" y="3168"/>
              <a:ext cx="1640" cy="690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3200" b="1">
                  <a:solidFill>
                    <a:srgbClr val="993300"/>
                  </a:solidFill>
                  <a:latin typeface="Tahoma" charset="0"/>
                </a:rPr>
                <a:t>Knowledge </a:t>
              </a:r>
            </a:p>
            <a:p>
              <a:pPr algn="l"/>
              <a:r>
                <a:rPr lang="en-US" sz="3200" b="1">
                  <a:solidFill>
                    <a:srgbClr val="993300"/>
                  </a:solidFill>
                  <a:latin typeface="Tahoma" charset="0"/>
                </a:rPr>
                <a:t>     base</a:t>
              </a:r>
            </a:p>
          </p:txBody>
        </p:sp>
        <p:sp>
          <p:nvSpPr>
            <p:cNvPr id="23561" name="Line 33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>
              <a:off x="1296" y="2160"/>
              <a:ext cx="1776" cy="1680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2" name="Line 34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>
              <a:off x="1776" y="1872"/>
              <a:ext cx="2928" cy="1296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/>
              <a:t>Example: Connecting to a home network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501650" y="1047750"/>
            <a:ext cx="1905000" cy="19240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3957638" y="2890838"/>
            <a:ext cx="1558925" cy="11906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885825" y="4311650"/>
            <a:ext cx="1905000" cy="19240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9462" name="Picture 6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6991350" y="2698750"/>
            <a:ext cx="1357313" cy="16224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9463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378450" y="3467100"/>
            <a:ext cx="18430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4" name="Freeform 8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3649663" y="3121025"/>
            <a:ext cx="153987" cy="730250"/>
          </a:xfrm>
          <a:custGeom>
            <a:avLst/>
            <a:gdLst>
              <a:gd name="T0" fmla="*/ 230 w 230"/>
              <a:gd name="T1" fmla="*/ 0 h 556"/>
              <a:gd name="T2" fmla="*/ 12 w 230"/>
              <a:gd name="T3" fmla="*/ 242 h 556"/>
              <a:gd name="T4" fmla="*/ 158 w 230"/>
              <a:gd name="T5" fmla="*/ 556 h 556"/>
              <a:gd name="T6" fmla="*/ 0 60000 65536"/>
              <a:gd name="T7" fmla="*/ 0 60000 65536"/>
              <a:gd name="T8" fmla="*/ 0 60000 65536"/>
              <a:gd name="T9" fmla="*/ 0 w 230"/>
              <a:gd name="T10" fmla="*/ 0 h 556"/>
              <a:gd name="T11" fmla="*/ 230 w 230"/>
              <a:gd name="T12" fmla="*/ 556 h 5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" h="556">
                <a:moveTo>
                  <a:pt x="230" y="0"/>
                </a:moveTo>
                <a:cubicBezTo>
                  <a:pt x="127" y="74"/>
                  <a:pt x="24" y="149"/>
                  <a:pt x="12" y="242"/>
                </a:cubicBezTo>
                <a:cubicBezTo>
                  <a:pt x="0" y="335"/>
                  <a:pt x="79" y="445"/>
                  <a:pt x="158" y="5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5" name="Freeform 9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3343275" y="3044825"/>
            <a:ext cx="173038" cy="882650"/>
          </a:xfrm>
          <a:custGeom>
            <a:avLst/>
            <a:gdLst>
              <a:gd name="T0" fmla="*/ 230 w 230"/>
              <a:gd name="T1" fmla="*/ 0 h 556"/>
              <a:gd name="T2" fmla="*/ 12 w 230"/>
              <a:gd name="T3" fmla="*/ 242 h 556"/>
              <a:gd name="T4" fmla="*/ 158 w 230"/>
              <a:gd name="T5" fmla="*/ 556 h 556"/>
              <a:gd name="T6" fmla="*/ 0 60000 65536"/>
              <a:gd name="T7" fmla="*/ 0 60000 65536"/>
              <a:gd name="T8" fmla="*/ 0 60000 65536"/>
              <a:gd name="T9" fmla="*/ 0 w 230"/>
              <a:gd name="T10" fmla="*/ 0 h 556"/>
              <a:gd name="T11" fmla="*/ 230 w 230"/>
              <a:gd name="T12" fmla="*/ 556 h 5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" h="556">
                <a:moveTo>
                  <a:pt x="230" y="0"/>
                </a:moveTo>
                <a:cubicBezTo>
                  <a:pt x="127" y="74"/>
                  <a:pt x="24" y="149"/>
                  <a:pt x="12" y="242"/>
                </a:cubicBezTo>
                <a:cubicBezTo>
                  <a:pt x="0" y="335"/>
                  <a:pt x="79" y="445"/>
                  <a:pt x="158" y="5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6" name="Freeform 10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2959100" y="2814638"/>
            <a:ext cx="365125" cy="1306512"/>
          </a:xfrm>
          <a:custGeom>
            <a:avLst/>
            <a:gdLst>
              <a:gd name="T0" fmla="*/ 230 w 230"/>
              <a:gd name="T1" fmla="*/ 0 h 556"/>
              <a:gd name="T2" fmla="*/ 12 w 230"/>
              <a:gd name="T3" fmla="*/ 242 h 556"/>
              <a:gd name="T4" fmla="*/ 158 w 230"/>
              <a:gd name="T5" fmla="*/ 556 h 556"/>
              <a:gd name="T6" fmla="*/ 0 60000 65536"/>
              <a:gd name="T7" fmla="*/ 0 60000 65536"/>
              <a:gd name="T8" fmla="*/ 0 60000 65536"/>
              <a:gd name="T9" fmla="*/ 0 w 230"/>
              <a:gd name="T10" fmla="*/ 0 h 556"/>
              <a:gd name="T11" fmla="*/ 230 w 230"/>
              <a:gd name="T12" fmla="*/ 556 h 5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" h="556">
                <a:moveTo>
                  <a:pt x="230" y="0"/>
                </a:moveTo>
                <a:cubicBezTo>
                  <a:pt x="127" y="74"/>
                  <a:pt x="24" y="149"/>
                  <a:pt x="12" y="242"/>
                </a:cubicBezTo>
                <a:cubicBezTo>
                  <a:pt x="0" y="335"/>
                  <a:pt x="79" y="445"/>
                  <a:pt x="158" y="5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7" name="Freeform 11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2536825" y="2430463"/>
            <a:ext cx="365125" cy="1843087"/>
          </a:xfrm>
          <a:custGeom>
            <a:avLst/>
            <a:gdLst>
              <a:gd name="T0" fmla="*/ 230 w 230"/>
              <a:gd name="T1" fmla="*/ 0 h 556"/>
              <a:gd name="T2" fmla="*/ 12 w 230"/>
              <a:gd name="T3" fmla="*/ 242 h 556"/>
              <a:gd name="T4" fmla="*/ 158 w 230"/>
              <a:gd name="T5" fmla="*/ 556 h 556"/>
              <a:gd name="T6" fmla="*/ 0 60000 65536"/>
              <a:gd name="T7" fmla="*/ 0 60000 65536"/>
              <a:gd name="T8" fmla="*/ 0 60000 65536"/>
              <a:gd name="T9" fmla="*/ 0 w 230"/>
              <a:gd name="T10" fmla="*/ 0 h 556"/>
              <a:gd name="T11" fmla="*/ 230 w 230"/>
              <a:gd name="T12" fmla="*/ 556 h 5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" h="556">
                <a:moveTo>
                  <a:pt x="230" y="0"/>
                </a:moveTo>
                <a:cubicBezTo>
                  <a:pt x="127" y="74"/>
                  <a:pt x="24" y="149"/>
                  <a:pt x="12" y="242"/>
                </a:cubicBezTo>
                <a:cubicBezTo>
                  <a:pt x="0" y="335"/>
                  <a:pt x="79" y="445"/>
                  <a:pt x="158" y="5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352800" y="4876800"/>
            <a:ext cx="548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0000FF"/>
                </a:solidFill>
              </a:rPr>
              <a:t>Consider an “agent” trying to connect </a:t>
            </a:r>
            <a:r>
              <a:rPr lang="en-US" sz="2400" dirty="0" smtClean="0">
                <a:solidFill>
                  <a:srgbClr val="0000FF"/>
                </a:solidFill>
              </a:rPr>
              <a:t>its </a:t>
            </a:r>
            <a:r>
              <a:rPr lang="en-US" sz="2400" dirty="0" smtClean="0">
                <a:solidFill>
                  <a:srgbClr val="0000FF"/>
                </a:solidFill>
              </a:rPr>
              <a:t>laptop to a wireless network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/>
              <a:t>Example: Connecting to a home network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501650" y="1047750"/>
            <a:ext cx="1905000" cy="19240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3957638" y="2890838"/>
            <a:ext cx="1558925" cy="11906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885825" y="4311650"/>
            <a:ext cx="1905000" cy="19240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9462" name="Picture 6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6991350" y="2698750"/>
            <a:ext cx="1357313" cy="16224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9463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378450" y="3467100"/>
            <a:ext cx="18430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4" name="Freeform 8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3649663" y="3121025"/>
            <a:ext cx="153987" cy="730250"/>
          </a:xfrm>
          <a:custGeom>
            <a:avLst/>
            <a:gdLst>
              <a:gd name="T0" fmla="*/ 230 w 230"/>
              <a:gd name="T1" fmla="*/ 0 h 556"/>
              <a:gd name="T2" fmla="*/ 12 w 230"/>
              <a:gd name="T3" fmla="*/ 242 h 556"/>
              <a:gd name="T4" fmla="*/ 158 w 230"/>
              <a:gd name="T5" fmla="*/ 556 h 556"/>
              <a:gd name="T6" fmla="*/ 0 60000 65536"/>
              <a:gd name="T7" fmla="*/ 0 60000 65536"/>
              <a:gd name="T8" fmla="*/ 0 60000 65536"/>
              <a:gd name="T9" fmla="*/ 0 w 230"/>
              <a:gd name="T10" fmla="*/ 0 h 556"/>
              <a:gd name="T11" fmla="*/ 230 w 230"/>
              <a:gd name="T12" fmla="*/ 556 h 5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" h="556">
                <a:moveTo>
                  <a:pt x="230" y="0"/>
                </a:moveTo>
                <a:cubicBezTo>
                  <a:pt x="127" y="74"/>
                  <a:pt x="24" y="149"/>
                  <a:pt x="12" y="242"/>
                </a:cubicBezTo>
                <a:cubicBezTo>
                  <a:pt x="0" y="335"/>
                  <a:pt x="79" y="445"/>
                  <a:pt x="158" y="5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5" name="Freeform 9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3343275" y="3044825"/>
            <a:ext cx="173038" cy="882650"/>
          </a:xfrm>
          <a:custGeom>
            <a:avLst/>
            <a:gdLst>
              <a:gd name="T0" fmla="*/ 230 w 230"/>
              <a:gd name="T1" fmla="*/ 0 h 556"/>
              <a:gd name="T2" fmla="*/ 12 w 230"/>
              <a:gd name="T3" fmla="*/ 242 h 556"/>
              <a:gd name="T4" fmla="*/ 158 w 230"/>
              <a:gd name="T5" fmla="*/ 556 h 556"/>
              <a:gd name="T6" fmla="*/ 0 60000 65536"/>
              <a:gd name="T7" fmla="*/ 0 60000 65536"/>
              <a:gd name="T8" fmla="*/ 0 60000 65536"/>
              <a:gd name="T9" fmla="*/ 0 w 230"/>
              <a:gd name="T10" fmla="*/ 0 h 556"/>
              <a:gd name="T11" fmla="*/ 230 w 230"/>
              <a:gd name="T12" fmla="*/ 556 h 5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" h="556">
                <a:moveTo>
                  <a:pt x="230" y="0"/>
                </a:moveTo>
                <a:cubicBezTo>
                  <a:pt x="127" y="74"/>
                  <a:pt x="24" y="149"/>
                  <a:pt x="12" y="242"/>
                </a:cubicBezTo>
                <a:cubicBezTo>
                  <a:pt x="0" y="335"/>
                  <a:pt x="79" y="445"/>
                  <a:pt x="158" y="5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6" name="Freeform 10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2959100" y="2814638"/>
            <a:ext cx="365125" cy="1306512"/>
          </a:xfrm>
          <a:custGeom>
            <a:avLst/>
            <a:gdLst>
              <a:gd name="T0" fmla="*/ 230 w 230"/>
              <a:gd name="T1" fmla="*/ 0 h 556"/>
              <a:gd name="T2" fmla="*/ 12 w 230"/>
              <a:gd name="T3" fmla="*/ 242 h 556"/>
              <a:gd name="T4" fmla="*/ 158 w 230"/>
              <a:gd name="T5" fmla="*/ 556 h 556"/>
              <a:gd name="T6" fmla="*/ 0 60000 65536"/>
              <a:gd name="T7" fmla="*/ 0 60000 65536"/>
              <a:gd name="T8" fmla="*/ 0 60000 65536"/>
              <a:gd name="T9" fmla="*/ 0 w 230"/>
              <a:gd name="T10" fmla="*/ 0 h 556"/>
              <a:gd name="T11" fmla="*/ 230 w 230"/>
              <a:gd name="T12" fmla="*/ 556 h 5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" h="556">
                <a:moveTo>
                  <a:pt x="230" y="0"/>
                </a:moveTo>
                <a:cubicBezTo>
                  <a:pt x="127" y="74"/>
                  <a:pt x="24" y="149"/>
                  <a:pt x="12" y="242"/>
                </a:cubicBezTo>
                <a:cubicBezTo>
                  <a:pt x="0" y="335"/>
                  <a:pt x="79" y="445"/>
                  <a:pt x="158" y="5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7" name="Freeform 11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2536825" y="2430463"/>
            <a:ext cx="365125" cy="1843087"/>
          </a:xfrm>
          <a:custGeom>
            <a:avLst/>
            <a:gdLst>
              <a:gd name="T0" fmla="*/ 230 w 230"/>
              <a:gd name="T1" fmla="*/ 0 h 556"/>
              <a:gd name="T2" fmla="*/ 12 w 230"/>
              <a:gd name="T3" fmla="*/ 242 h 556"/>
              <a:gd name="T4" fmla="*/ 158 w 230"/>
              <a:gd name="T5" fmla="*/ 556 h 556"/>
              <a:gd name="T6" fmla="*/ 0 60000 65536"/>
              <a:gd name="T7" fmla="*/ 0 60000 65536"/>
              <a:gd name="T8" fmla="*/ 0 60000 65536"/>
              <a:gd name="T9" fmla="*/ 0 w 230"/>
              <a:gd name="T10" fmla="*/ 0 h 556"/>
              <a:gd name="T11" fmla="*/ 230 w 230"/>
              <a:gd name="T12" fmla="*/ 556 h 5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" h="556">
                <a:moveTo>
                  <a:pt x="230" y="0"/>
                </a:moveTo>
                <a:cubicBezTo>
                  <a:pt x="127" y="74"/>
                  <a:pt x="24" y="149"/>
                  <a:pt x="12" y="242"/>
                </a:cubicBezTo>
                <a:cubicBezTo>
                  <a:pt x="0" y="335"/>
                  <a:pt x="79" y="445"/>
                  <a:pt x="158" y="5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2286000" y="2590800"/>
            <a:ext cx="1828800" cy="13716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3352800" y="48768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FF0000"/>
                </a:solidFill>
              </a:rPr>
              <a:t>but it’s not working… what should the agent do?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/>
              <a:t>Example: Connecting to a home network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501650" y="1047750"/>
            <a:ext cx="1905000" cy="19240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3957638" y="2890838"/>
            <a:ext cx="1558925" cy="11906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885825" y="4311650"/>
            <a:ext cx="1905000" cy="19240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1510" name="Picture 6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6991350" y="2698750"/>
            <a:ext cx="1357313" cy="16224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21511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378450" y="3467100"/>
            <a:ext cx="18430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2" name="Freeform 8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3649663" y="3121025"/>
            <a:ext cx="153987" cy="730250"/>
          </a:xfrm>
          <a:custGeom>
            <a:avLst/>
            <a:gdLst>
              <a:gd name="T0" fmla="*/ 230 w 230"/>
              <a:gd name="T1" fmla="*/ 0 h 556"/>
              <a:gd name="T2" fmla="*/ 12 w 230"/>
              <a:gd name="T3" fmla="*/ 242 h 556"/>
              <a:gd name="T4" fmla="*/ 158 w 230"/>
              <a:gd name="T5" fmla="*/ 556 h 556"/>
              <a:gd name="T6" fmla="*/ 0 60000 65536"/>
              <a:gd name="T7" fmla="*/ 0 60000 65536"/>
              <a:gd name="T8" fmla="*/ 0 60000 65536"/>
              <a:gd name="T9" fmla="*/ 0 w 230"/>
              <a:gd name="T10" fmla="*/ 0 h 556"/>
              <a:gd name="T11" fmla="*/ 230 w 230"/>
              <a:gd name="T12" fmla="*/ 556 h 5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" h="556">
                <a:moveTo>
                  <a:pt x="230" y="0"/>
                </a:moveTo>
                <a:cubicBezTo>
                  <a:pt x="127" y="74"/>
                  <a:pt x="24" y="149"/>
                  <a:pt x="12" y="242"/>
                </a:cubicBezTo>
                <a:cubicBezTo>
                  <a:pt x="0" y="335"/>
                  <a:pt x="79" y="445"/>
                  <a:pt x="158" y="5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3" name="Freeform 9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3343275" y="3044825"/>
            <a:ext cx="173038" cy="882650"/>
          </a:xfrm>
          <a:custGeom>
            <a:avLst/>
            <a:gdLst>
              <a:gd name="T0" fmla="*/ 230 w 230"/>
              <a:gd name="T1" fmla="*/ 0 h 556"/>
              <a:gd name="T2" fmla="*/ 12 w 230"/>
              <a:gd name="T3" fmla="*/ 242 h 556"/>
              <a:gd name="T4" fmla="*/ 158 w 230"/>
              <a:gd name="T5" fmla="*/ 556 h 556"/>
              <a:gd name="T6" fmla="*/ 0 60000 65536"/>
              <a:gd name="T7" fmla="*/ 0 60000 65536"/>
              <a:gd name="T8" fmla="*/ 0 60000 65536"/>
              <a:gd name="T9" fmla="*/ 0 w 230"/>
              <a:gd name="T10" fmla="*/ 0 h 556"/>
              <a:gd name="T11" fmla="*/ 230 w 230"/>
              <a:gd name="T12" fmla="*/ 556 h 5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" h="556">
                <a:moveTo>
                  <a:pt x="230" y="0"/>
                </a:moveTo>
                <a:cubicBezTo>
                  <a:pt x="127" y="74"/>
                  <a:pt x="24" y="149"/>
                  <a:pt x="12" y="242"/>
                </a:cubicBezTo>
                <a:cubicBezTo>
                  <a:pt x="0" y="335"/>
                  <a:pt x="79" y="445"/>
                  <a:pt x="158" y="5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4" name="Freeform 10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2959100" y="2814638"/>
            <a:ext cx="365125" cy="1306512"/>
          </a:xfrm>
          <a:custGeom>
            <a:avLst/>
            <a:gdLst>
              <a:gd name="T0" fmla="*/ 230 w 230"/>
              <a:gd name="T1" fmla="*/ 0 h 556"/>
              <a:gd name="T2" fmla="*/ 12 w 230"/>
              <a:gd name="T3" fmla="*/ 242 h 556"/>
              <a:gd name="T4" fmla="*/ 158 w 230"/>
              <a:gd name="T5" fmla="*/ 556 h 556"/>
              <a:gd name="T6" fmla="*/ 0 60000 65536"/>
              <a:gd name="T7" fmla="*/ 0 60000 65536"/>
              <a:gd name="T8" fmla="*/ 0 60000 65536"/>
              <a:gd name="T9" fmla="*/ 0 w 230"/>
              <a:gd name="T10" fmla="*/ 0 h 556"/>
              <a:gd name="T11" fmla="*/ 230 w 230"/>
              <a:gd name="T12" fmla="*/ 556 h 5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" h="556">
                <a:moveTo>
                  <a:pt x="230" y="0"/>
                </a:moveTo>
                <a:cubicBezTo>
                  <a:pt x="127" y="74"/>
                  <a:pt x="24" y="149"/>
                  <a:pt x="12" y="242"/>
                </a:cubicBezTo>
                <a:cubicBezTo>
                  <a:pt x="0" y="335"/>
                  <a:pt x="79" y="445"/>
                  <a:pt x="158" y="5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5" name="Freeform 11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2536825" y="2430463"/>
            <a:ext cx="365125" cy="1843087"/>
          </a:xfrm>
          <a:custGeom>
            <a:avLst/>
            <a:gdLst>
              <a:gd name="T0" fmla="*/ 230 w 230"/>
              <a:gd name="T1" fmla="*/ 0 h 556"/>
              <a:gd name="T2" fmla="*/ 12 w 230"/>
              <a:gd name="T3" fmla="*/ 242 h 556"/>
              <a:gd name="T4" fmla="*/ 158 w 230"/>
              <a:gd name="T5" fmla="*/ 556 h 556"/>
              <a:gd name="T6" fmla="*/ 0 60000 65536"/>
              <a:gd name="T7" fmla="*/ 0 60000 65536"/>
              <a:gd name="T8" fmla="*/ 0 60000 65536"/>
              <a:gd name="T9" fmla="*/ 0 w 230"/>
              <a:gd name="T10" fmla="*/ 0 h 556"/>
              <a:gd name="T11" fmla="*/ 230 w 230"/>
              <a:gd name="T12" fmla="*/ 556 h 5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" h="556">
                <a:moveTo>
                  <a:pt x="230" y="0"/>
                </a:moveTo>
                <a:cubicBezTo>
                  <a:pt x="127" y="74"/>
                  <a:pt x="24" y="149"/>
                  <a:pt x="12" y="242"/>
                </a:cubicBezTo>
                <a:cubicBezTo>
                  <a:pt x="0" y="335"/>
                  <a:pt x="79" y="445"/>
                  <a:pt x="158" y="5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6" name="Text Box 1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151188" y="4235450"/>
            <a:ext cx="5596404" cy="206210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u="sng" dirty="0"/>
              <a:t>Knowledge </a:t>
            </a:r>
            <a:r>
              <a:rPr lang="en-US" sz="1600" u="sng" dirty="0" smtClean="0"/>
              <a:t>Base (prior information):</a:t>
            </a:r>
            <a:endParaRPr lang="en-US" sz="1600" u="sng" dirty="0"/>
          </a:p>
          <a:p>
            <a:pPr algn="l">
              <a:buFontTx/>
              <a:buChar char="•"/>
            </a:pPr>
            <a:r>
              <a:rPr lang="en-US" sz="1600" dirty="0" smtClean="0"/>
              <a:t> Laptops can be </a:t>
            </a:r>
            <a:r>
              <a:rPr lang="en-US" sz="1600" dirty="0"/>
              <a:t>flakey</a:t>
            </a:r>
          </a:p>
          <a:p>
            <a:pPr algn="l">
              <a:buFontTx/>
              <a:buChar char="•"/>
            </a:pPr>
            <a:r>
              <a:rPr lang="en-US" sz="1600" dirty="0"/>
              <a:t> Flakey computers need to have their network </a:t>
            </a:r>
            <a:br>
              <a:rPr lang="en-US" sz="1600" dirty="0"/>
            </a:br>
            <a:r>
              <a:rPr lang="en-US" sz="1600" dirty="0"/>
              <a:t>  connections reset frequently</a:t>
            </a:r>
          </a:p>
          <a:p>
            <a:pPr algn="l">
              <a:buFontTx/>
              <a:buChar char="•"/>
            </a:pPr>
            <a:r>
              <a:rPr lang="en-US" sz="1600" dirty="0"/>
              <a:t> Lights on the router should be flashing</a:t>
            </a:r>
          </a:p>
          <a:p>
            <a:pPr algn="l">
              <a:buFontTx/>
              <a:buChar char="•"/>
            </a:pPr>
            <a:r>
              <a:rPr lang="en-US" sz="1600" dirty="0"/>
              <a:t> Lights on the modem should be solid</a:t>
            </a:r>
          </a:p>
          <a:p>
            <a:pPr algn="l">
              <a:buFontTx/>
              <a:buChar char="•"/>
            </a:pPr>
            <a:r>
              <a:rPr lang="en-US" sz="1600" dirty="0"/>
              <a:t> If the lights on the modem or the router are off, unplugging </a:t>
            </a:r>
            <a:br>
              <a:rPr lang="en-US" sz="1600" dirty="0"/>
            </a:br>
            <a:r>
              <a:rPr lang="en-US" sz="1600" dirty="0"/>
              <a:t>  it and then reconnecting it often fixes the </a:t>
            </a:r>
            <a:r>
              <a:rPr lang="en-US" sz="1600" dirty="0" smtClean="0"/>
              <a:t>problem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3124200" y="4495800"/>
            <a:ext cx="4572000" cy="8382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/>
              <a:t>Example: Connecting to a home network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501650" y="1047750"/>
            <a:ext cx="1905000" cy="19240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3957638" y="2890838"/>
            <a:ext cx="1558925" cy="11906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885825" y="4311650"/>
            <a:ext cx="1905000" cy="19240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21510" name="Picture 6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6991350" y="2698750"/>
            <a:ext cx="1357313" cy="16224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21511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378450" y="3467100"/>
            <a:ext cx="18430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2" name="Freeform 8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3649663" y="3121025"/>
            <a:ext cx="153987" cy="730250"/>
          </a:xfrm>
          <a:custGeom>
            <a:avLst/>
            <a:gdLst>
              <a:gd name="T0" fmla="*/ 230 w 230"/>
              <a:gd name="T1" fmla="*/ 0 h 556"/>
              <a:gd name="T2" fmla="*/ 12 w 230"/>
              <a:gd name="T3" fmla="*/ 242 h 556"/>
              <a:gd name="T4" fmla="*/ 158 w 230"/>
              <a:gd name="T5" fmla="*/ 556 h 556"/>
              <a:gd name="T6" fmla="*/ 0 60000 65536"/>
              <a:gd name="T7" fmla="*/ 0 60000 65536"/>
              <a:gd name="T8" fmla="*/ 0 60000 65536"/>
              <a:gd name="T9" fmla="*/ 0 w 230"/>
              <a:gd name="T10" fmla="*/ 0 h 556"/>
              <a:gd name="T11" fmla="*/ 230 w 230"/>
              <a:gd name="T12" fmla="*/ 556 h 5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" h="556">
                <a:moveTo>
                  <a:pt x="230" y="0"/>
                </a:moveTo>
                <a:cubicBezTo>
                  <a:pt x="127" y="74"/>
                  <a:pt x="24" y="149"/>
                  <a:pt x="12" y="242"/>
                </a:cubicBezTo>
                <a:cubicBezTo>
                  <a:pt x="0" y="335"/>
                  <a:pt x="79" y="445"/>
                  <a:pt x="158" y="5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3" name="Freeform 9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3343275" y="3044825"/>
            <a:ext cx="173038" cy="882650"/>
          </a:xfrm>
          <a:custGeom>
            <a:avLst/>
            <a:gdLst>
              <a:gd name="T0" fmla="*/ 230 w 230"/>
              <a:gd name="T1" fmla="*/ 0 h 556"/>
              <a:gd name="T2" fmla="*/ 12 w 230"/>
              <a:gd name="T3" fmla="*/ 242 h 556"/>
              <a:gd name="T4" fmla="*/ 158 w 230"/>
              <a:gd name="T5" fmla="*/ 556 h 556"/>
              <a:gd name="T6" fmla="*/ 0 60000 65536"/>
              <a:gd name="T7" fmla="*/ 0 60000 65536"/>
              <a:gd name="T8" fmla="*/ 0 60000 65536"/>
              <a:gd name="T9" fmla="*/ 0 w 230"/>
              <a:gd name="T10" fmla="*/ 0 h 556"/>
              <a:gd name="T11" fmla="*/ 230 w 230"/>
              <a:gd name="T12" fmla="*/ 556 h 5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" h="556">
                <a:moveTo>
                  <a:pt x="230" y="0"/>
                </a:moveTo>
                <a:cubicBezTo>
                  <a:pt x="127" y="74"/>
                  <a:pt x="24" y="149"/>
                  <a:pt x="12" y="242"/>
                </a:cubicBezTo>
                <a:cubicBezTo>
                  <a:pt x="0" y="335"/>
                  <a:pt x="79" y="445"/>
                  <a:pt x="158" y="5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4" name="Freeform 10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2959100" y="2814638"/>
            <a:ext cx="365125" cy="1306512"/>
          </a:xfrm>
          <a:custGeom>
            <a:avLst/>
            <a:gdLst>
              <a:gd name="T0" fmla="*/ 230 w 230"/>
              <a:gd name="T1" fmla="*/ 0 h 556"/>
              <a:gd name="T2" fmla="*/ 12 w 230"/>
              <a:gd name="T3" fmla="*/ 242 h 556"/>
              <a:gd name="T4" fmla="*/ 158 w 230"/>
              <a:gd name="T5" fmla="*/ 556 h 556"/>
              <a:gd name="T6" fmla="*/ 0 60000 65536"/>
              <a:gd name="T7" fmla="*/ 0 60000 65536"/>
              <a:gd name="T8" fmla="*/ 0 60000 65536"/>
              <a:gd name="T9" fmla="*/ 0 w 230"/>
              <a:gd name="T10" fmla="*/ 0 h 556"/>
              <a:gd name="T11" fmla="*/ 230 w 230"/>
              <a:gd name="T12" fmla="*/ 556 h 5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" h="556">
                <a:moveTo>
                  <a:pt x="230" y="0"/>
                </a:moveTo>
                <a:cubicBezTo>
                  <a:pt x="127" y="74"/>
                  <a:pt x="24" y="149"/>
                  <a:pt x="12" y="242"/>
                </a:cubicBezTo>
                <a:cubicBezTo>
                  <a:pt x="0" y="335"/>
                  <a:pt x="79" y="445"/>
                  <a:pt x="158" y="5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5" name="Freeform 11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2536825" y="2430463"/>
            <a:ext cx="365125" cy="1843087"/>
          </a:xfrm>
          <a:custGeom>
            <a:avLst/>
            <a:gdLst>
              <a:gd name="T0" fmla="*/ 230 w 230"/>
              <a:gd name="T1" fmla="*/ 0 h 556"/>
              <a:gd name="T2" fmla="*/ 12 w 230"/>
              <a:gd name="T3" fmla="*/ 242 h 556"/>
              <a:gd name="T4" fmla="*/ 158 w 230"/>
              <a:gd name="T5" fmla="*/ 556 h 556"/>
              <a:gd name="T6" fmla="*/ 0 60000 65536"/>
              <a:gd name="T7" fmla="*/ 0 60000 65536"/>
              <a:gd name="T8" fmla="*/ 0 60000 65536"/>
              <a:gd name="T9" fmla="*/ 0 w 230"/>
              <a:gd name="T10" fmla="*/ 0 h 556"/>
              <a:gd name="T11" fmla="*/ 230 w 230"/>
              <a:gd name="T12" fmla="*/ 556 h 5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" h="556">
                <a:moveTo>
                  <a:pt x="230" y="0"/>
                </a:moveTo>
                <a:cubicBezTo>
                  <a:pt x="127" y="74"/>
                  <a:pt x="24" y="149"/>
                  <a:pt x="12" y="242"/>
                </a:cubicBezTo>
                <a:cubicBezTo>
                  <a:pt x="0" y="335"/>
                  <a:pt x="79" y="445"/>
                  <a:pt x="158" y="5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6" name="Text Box 1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151188" y="4235450"/>
            <a:ext cx="5610225" cy="25368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u="sng" dirty="0"/>
              <a:t>Knowledge </a:t>
            </a:r>
            <a:r>
              <a:rPr lang="en-US" sz="1600" u="sng" dirty="0" smtClean="0"/>
              <a:t>Base (prior information):</a:t>
            </a:r>
            <a:endParaRPr lang="en-US" sz="1600" u="sng" dirty="0"/>
          </a:p>
          <a:p>
            <a:pPr algn="l">
              <a:buFontTx/>
              <a:buChar char="•"/>
            </a:pPr>
            <a:r>
              <a:rPr lang="en-US" sz="1600" dirty="0" smtClean="0"/>
              <a:t> Laptops can be </a:t>
            </a:r>
            <a:r>
              <a:rPr lang="en-US" sz="1600" dirty="0"/>
              <a:t>flakey</a:t>
            </a:r>
          </a:p>
          <a:p>
            <a:pPr algn="l">
              <a:buFontTx/>
              <a:buChar char="•"/>
            </a:pPr>
            <a:r>
              <a:rPr lang="en-US" sz="1600" dirty="0"/>
              <a:t> Flakey computers need to have their network </a:t>
            </a:r>
            <a:br>
              <a:rPr lang="en-US" sz="1600" dirty="0"/>
            </a:br>
            <a:r>
              <a:rPr lang="en-US" sz="1600" dirty="0"/>
              <a:t>  connections reset frequently</a:t>
            </a:r>
          </a:p>
          <a:p>
            <a:pPr algn="l">
              <a:buFontTx/>
              <a:buChar char="•"/>
            </a:pPr>
            <a:r>
              <a:rPr lang="en-US" sz="1600" dirty="0"/>
              <a:t> Lights on the router should be flashing</a:t>
            </a:r>
          </a:p>
          <a:p>
            <a:pPr algn="l">
              <a:buFontTx/>
              <a:buChar char="•"/>
            </a:pPr>
            <a:r>
              <a:rPr lang="en-US" sz="1600" dirty="0"/>
              <a:t> Lights on the modem should be solid</a:t>
            </a:r>
          </a:p>
          <a:p>
            <a:pPr algn="l">
              <a:buFontTx/>
              <a:buChar char="•"/>
            </a:pPr>
            <a:r>
              <a:rPr lang="en-US" sz="1600" dirty="0"/>
              <a:t> If the lights on the modem or the router are off, unplugging </a:t>
            </a:r>
            <a:br>
              <a:rPr lang="en-US" sz="1600" dirty="0"/>
            </a:br>
            <a:r>
              <a:rPr lang="en-US" sz="1600" dirty="0"/>
              <a:t>  it and then reconnecting it often fixes the problem</a:t>
            </a:r>
          </a:p>
          <a:p>
            <a:pPr algn="l">
              <a:buFontTx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 Resetting the computer's network connection did not help</a:t>
            </a:r>
          </a:p>
          <a:p>
            <a:pPr algn="l">
              <a:buFontTx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 The lights on the modem are off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How do we represent knowledge?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/>
              <a:t>Procedurally (HOW):</a:t>
            </a:r>
          </a:p>
          <a:p>
            <a:pPr lvl="1" eaLnBrk="1" hangingPunct="1"/>
            <a:r>
              <a:rPr lang="en-US" dirty="0">
                <a:ea typeface="ＭＳ Ｐゴシック" charset="-128"/>
              </a:rPr>
              <a:t>Write methods that encode how to handle specific situations in the world</a:t>
            </a:r>
          </a:p>
          <a:p>
            <a:pPr lvl="2" eaLnBrk="1" hangingPunct="1"/>
            <a:r>
              <a:rPr lang="en-US" b="1" dirty="0" err="1">
                <a:latin typeface="Courier New" charset="0"/>
                <a:ea typeface="ＭＳ Ｐゴシック" charset="-128"/>
              </a:rPr>
              <a:t>chooseMoveMancala</a:t>
            </a:r>
            <a:r>
              <a:rPr lang="en-US" b="1" dirty="0">
                <a:latin typeface="Courier New" charset="0"/>
                <a:ea typeface="ＭＳ Ｐゴシック" charset="-128"/>
              </a:rPr>
              <a:t>()</a:t>
            </a:r>
          </a:p>
          <a:p>
            <a:pPr lvl="2" eaLnBrk="1" hangingPunct="1"/>
            <a:r>
              <a:rPr lang="en-US" b="1" dirty="0" err="1">
                <a:latin typeface="Courier New" charset="0"/>
                <a:ea typeface="ＭＳ Ｐゴシック" charset="-128"/>
              </a:rPr>
              <a:t>driveOnHighway</a:t>
            </a:r>
            <a:r>
              <a:rPr lang="en-US" b="1" dirty="0">
                <a:latin typeface="Courier New" charset="0"/>
                <a:ea typeface="ＭＳ Ｐゴシック" charset="-128"/>
              </a:rPr>
              <a:t>()</a:t>
            </a:r>
          </a:p>
          <a:p>
            <a:pPr eaLnBrk="1" hangingPunct="1"/>
            <a:r>
              <a:rPr lang="en-US" dirty="0"/>
              <a:t>Declaratively (WHAT):</a:t>
            </a:r>
          </a:p>
          <a:p>
            <a:pPr lvl="1" eaLnBrk="1" hangingPunct="1"/>
            <a:r>
              <a:rPr lang="en-US" dirty="0">
                <a:ea typeface="ＭＳ Ｐゴシック" charset="-128"/>
              </a:rPr>
              <a:t>Specify facts about the world</a:t>
            </a:r>
          </a:p>
          <a:p>
            <a:pPr lvl="2" eaLnBrk="1" hangingPunct="1"/>
            <a:r>
              <a:rPr lang="en-US" dirty="0">
                <a:ea typeface="ＭＳ Ｐゴシック" charset="-128"/>
              </a:rPr>
              <a:t>Two adjacent regions must have different colors</a:t>
            </a:r>
          </a:p>
          <a:p>
            <a:pPr lvl="2" eaLnBrk="1" hangingPunct="1"/>
            <a:r>
              <a:rPr lang="en-US" dirty="0">
                <a:ea typeface="ＭＳ Ｐゴシック" charset="-128"/>
              </a:rPr>
              <a:t>If the lights on the modem are off, it is not sending a </a:t>
            </a:r>
            <a:r>
              <a:rPr lang="en-US" dirty="0" smtClean="0">
                <a:ea typeface="ＭＳ Ｐゴシック" charset="-128"/>
              </a:rPr>
              <a:t>signal</a:t>
            </a:r>
          </a:p>
          <a:p>
            <a:pPr lvl="1" eaLnBrk="1" hangingPunct="1"/>
            <a:r>
              <a:rPr lang="en-US" dirty="0" smtClean="0">
                <a:ea typeface="ＭＳ Ｐゴシック" charset="-128"/>
              </a:rPr>
              <a:t>Key is then how do we reason about these facts</a:t>
            </a:r>
            <a:endParaRPr lang="en-US" dirty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Logic for Knowledge Representation</a:t>
            </a:r>
          </a:p>
        </p:txBody>
      </p:sp>
      <p:sp>
        <p:nvSpPr>
          <p:cNvPr id="27651" name="Rectangle 3" descr="Rectangle: Click to edit Master text styles&#10;Second level&#10;Third level&#10;Fourth level&#10;Fifth level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3863" y="1085850"/>
            <a:ext cx="7924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</a:pPr>
            <a:r>
              <a:rPr lang="en-US" sz="2800"/>
              <a:t>Logic is a </a:t>
            </a:r>
            <a:r>
              <a:rPr lang="en-US" sz="2800">
                <a:solidFill>
                  <a:srgbClr val="993300"/>
                </a:solidFill>
              </a:rPr>
              <a:t>declarative</a:t>
            </a:r>
            <a:r>
              <a:rPr lang="en-US" sz="2800"/>
              <a:t> language to:</a:t>
            </a:r>
            <a:br>
              <a:rPr lang="en-US" sz="2800"/>
            </a:br>
            <a:endParaRPr lang="en-US" sz="280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800"/>
              <a:t> Assert sentences representing facts that hold in a world W (these sentences are given the value </a:t>
            </a:r>
            <a:r>
              <a:rPr lang="en-US" sz="2800">
                <a:solidFill>
                  <a:srgbClr val="339933"/>
                </a:solidFill>
              </a:rPr>
              <a:t>true</a:t>
            </a:r>
            <a:r>
              <a:rPr lang="en-US" sz="2800"/>
              <a:t>)</a:t>
            </a:r>
            <a:br>
              <a:rPr lang="en-US" sz="2800"/>
            </a:br>
            <a:endParaRPr lang="en-US" sz="280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800"/>
              <a:t> Deduce the </a:t>
            </a:r>
            <a:r>
              <a:rPr lang="en-US" sz="2800">
                <a:solidFill>
                  <a:srgbClr val="339933"/>
                </a:solidFill>
              </a:rPr>
              <a:t>true/false</a:t>
            </a:r>
            <a:r>
              <a:rPr lang="en-US" sz="2800"/>
              <a:t> values to sentences representing other aspects of W</a:t>
            </a:r>
          </a:p>
          <a:p>
            <a:pPr marL="342900" indent="-342900" algn="l">
              <a:spcBef>
                <a:spcPct val="20000"/>
              </a:spcBef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Propositional logic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055" y="1066800"/>
            <a:ext cx="7860145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Propositional logic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066800"/>
            <a:ext cx="5943600" cy="39757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5150584"/>
            <a:ext cx="6400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err="1" smtClean="0">
                <a:solidFill>
                  <a:srgbClr val="000090"/>
                </a:solidFill>
              </a:rPr>
              <a:t>T.Rex</a:t>
            </a:r>
            <a:r>
              <a:rPr lang="en-US" sz="2000" dirty="0" smtClean="0">
                <a:solidFill>
                  <a:srgbClr val="000090"/>
                </a:solidFill>
              </a:rPr>
              <a:t> has an </a:t>
            </a:r>
            <a:r>
              <a:rPr lang="en-US" sz="2000" dirty="0" err="1" smtClean="0">
                <a:solidFill>
                  <a:srgbClr val="000090"/>
                </a:solidFill>
              </a:rPr>
              <a:t>x</a:t>
            </a:r>
            <a:r>
              <a:rPr lang="en-US" sz="2000" dirty="0" smtClean="0">
                <a:solidFill>
                  <a:srgbClr val="000090"/>
                </a:solidFill>
              </a:rPr>
              <a:t> in it</a:t>
            </a:r>
          </a:p>
          <a:p>
            <a:pPr algn="l"/>
            <a:r>
              <a:rPr lang="en-US" sz="2000" dirty="0" err="1" smtClean="0">
                <a:solidFill>
                  <a:srgbClr val="000090"/>
                </a:solidFill>
              </a:rPr>
              <a:t>Stegasaurus</a:t>
            </a:r>
            <a:r>
              <a:rPr lang="en-US" sz="2000" dirty="0" smtClean="0">
                <a:solidFill>
                  <a:srgbClr val="000090"/>
                </a:solidFill>
              </a:rPr>
              <a:t> and </a:t>
            </a:r>
            <a:r>
              <a:rPr lang="en-US" sz="2000" dirty="0" err="1" smtClean="0">
                <a:solidFill>
                  <a:srgbClr val="000090"/>
                </a:solidFill>
              </a:rPr>
              <a:t>Triceritops</a:t>
            </a:r>
            <a:r>
              <a:rPr lang="en-US" sz="2000" dirty="0" smtClean="0">
                <a:solidFill>
                  <a:srgbClr val="000090"/>
                </a:solidFill>
              </a:rPr>
              <a:t> walk on 4 legs</a:t>
            </a:r>
          </a:p>
          <a:p>
            <a:pPr algn="l"/>
            <a:r>
              <a:rPr lang="en-US" sz="2000" dirty="0" err="1" smtClean="0">
                <a:solidFill>
                  <a:srgbClr val="000090"/>
                </a:solidFill>
              </a:rPr>
              <a:t>T.Rex</a:t>
            </a:r>
            <a:r>
              <a:rPr lang="en-US" sz="2000" dirty="0" smtClean="0">
                <a:solidFill>
                  <a:srgbClr val="000090"/>
                </a:solidFill>
              </a:rPr>
              <a:t> and </a:t>
            </a:r>
            <a:r>
              <a:rPr lang="en-US" sz="2000" dirty="0" err="1" smtClean="0">
                <a:solidFill>
                  <a:srgbClr val="000090"/>
                </a:solidFill>
              </a:rPr>
              <a:t>Velociraptors</a:t>
            </a:r>
            <a:r>
              <a:rPr lang="en-US" sz="2000" dirty="0" smtClean="0">
                <a:solidFill>
                  <a:srgbClr val="000090"/>
                </a:solidFill>
              </a:rPr>
              <a:t> eat meat</a:t>
            </a:r>
          </a:p>
          <a:p>
            <a:pPr algn="l"/>
            <a:r>
              <a:rPr lang="en-US" sz="2000" dirty="0" smtClean="0">
                <a:solidFill>
                  <a:srgbClr val="000090"/>
                </a:solidFill>
              </a:rPr>
              <a:t>Bob likes Amy</a:t>
            </a:r>
          </a:p>
          <a:p>
            <a:pPr algn="l"/>
            <a:r>
              <a:rPr lang="en-US" sz="2000" dirty="0" smtClean="0">
                <a:solidFill>
                  <a:srgbClr val="000090"/>
                </a:solidFill>
              </a:rPr>
              <a:t>…</a:t>
            </a:r>
            <a:endParaRPr lang="en-US" sz="20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Hunt the </a:t>
            </a:r>
            <a:r>
              <a:rPr lang="en-US" dirty="0" err="1" smtClean="0"/>
              <a:t>Wumpus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3505200"/>
          </a:xfrm>
        </p:spPr>
        <p:txBody>
          <a:bodyPr/>
          <a:lstStyle/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Invented in the early 70s (i.e. the “good old days” of computer science)</a:t>
            </a:r>
          </a:p>
          <a:p>
            <a:pPr lvl="1"/>
            <a:r>
              <a:rPr lang="en-US" sz="2400" dirty="0" smtClean="0"/>
              <a:t>originally command-line (think black screen with greenish text)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990600"/>
            <a:ext cx="2362200" cy="328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52400"/>
            <a:ext cx="2863307" cy="6610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 dirty="0"/>
              <a:t>The </a:t>
            </a:r>
            <a:r>
              <a:rPr lang="en-US" sz="2800" dirty="0" err="1"/>
              <a:t>Wumpus</a:t>
            </a:r>
            <a:r>
              <a:rPr lang="en-US" sz="2800" dirty="0"/>
              <a:t> </a:t>
            </a:r>
            <a:r>
              <a:rPr lang="en-US" sz="2800" dirty="0" smtClean="0"/>
              <a:t>World (as defined by the book)</a:t>
            </a:r>
            <a:endParaRPr lang="en-US" sz="2800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  <p:custDataLst>
              <p:tags r:id="rId2"/>
            </p:custDataLst>
          </p:nvPr>
        </p:nvSpPr>
        <p:spPr>
          <a:xfrm>
            <a:off x="457200" y="990600"/>
            <a:ext cx="8001000" cy="51355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>
                <a:solidFill>
                  <a:schemeClr val="accent2"/>
                </a:solidFill>
              </a:rPr>
              <a:t>Performance measure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>
                <a:ea typeface="ＭＳ Ｐゴシック" charset="-128"/>
              </a:rPr>
              <a:t>gold +1000, death -1000 (falling into pit or eaten by wumpus)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>
                <a:ea typeface="ＭＳ Ｐゴシック" charset="-128"/>
              </a:rPr>
              <a:t>-1 per step, -10 for using the arrow</a:t>
            </a:r>
          </a:p>
          <a:p>
            <a:pPr lvl="4" eaLnBrk="1" hangingPunct="1">
              <a:lnSpc>
                <a:spcPct val="90000"/>
              </a:lnSpc>
            </a:pPr>
            <a:endParaRPr lang="en-US" sz="1400">
              <a:ea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>
                <a:solidFill>
                  <a:schemeClr val="accent2"/>
                </a:solidFill>
              </a:rPr>
              <a:t>Environment</a:t>
            </a:r>
            <a:r>
              <a:rPr lang="en-US" sz="2000"/>
              <a:t>
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>
                <a:ea typeface="ＭＳ Ｐゴシック" charset="-128"/>
              </a:rPr>
              <a:t>4x4 grid of rooms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>
                <a:ea typeface="ＭＳ Ｐゴシック" charset="-128"/>
              </a:rPr>
              <a:t>Agent starts in [1,1] facing right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>
                <a:ea typeface="ＭＳ Ｐゴシック" charset="-128"/>
              </a:rPr>
              <a:t>gold/wumpus squares randomly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1800">
                <a:ea typeface="ＭＳ Ｐゴシック" charset="-128"/>
              </a:rPr>
              <a:t>	chosen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>
                <a:ea typeface="ＭＳ Ｐゴシック" charset="-128"/>
              </a:rPr>
              <a:t>Any other room can have a pit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1800">
                <a:ea typeface="ＭＳ Ｐゴシック" charset="-128"/>
              </a:rPr>
              <a:t>	(prob = 0.2)</a:t>
            </a:r>
          </a:p>
          <a:p>
            <a:pPr lvl="4" eaLnBrk="1" hangingPunct="1">
              <a:lnSpc>
                <a:spcPct val="90000"/>
              </a:lnSpc>
            </a:pPr>
            <a:endParaRPr lang="en-US" sz="1400">
              <a:ea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>
                <a:solidFill>
                  <a:schemeClr val="accent2"/>
                </a:solidFill>
              </a:rPr>
              <a:t>Sensors:</a:t>
            </a:r>
            <a:r>
              <a:rPr lang="en-US" sz="2000"/>
              <a:t> Stench, Breeze, Glitter,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/>
              <a:t>			Bump, Scream</a:t>
            </a:r>
          </a:p>
          <a:p>
            <a:pPr eaLnBrk="1" hangingPunct="1">
              <a:lnSpc>
                <a:spcPct val="90000"/>
              </a:lnSpc>
            </a:pPr>
            <a:r>
              <a:rPr lang="en-US" sz="2000">
                <a:solidFill>
                  <a:schemeClr val="accent2"/>
                </a:solidFill>
              </a:rPr>
              <a:t>Actuators:</a:t>
            </a:r>
            <a:r>
              <a:rPr lang="en-US" sz="2000"/>
              <a:t> Left turn, Right turn,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/>
              <a:t>		Forward, Grab, Release, Shoot</a:t>
            </a:r>
          </a:p>
        </p:txBody>
      </p:sp>
      <p:pic>
        <p:nvPicPr>
          <p:cNvPr id="29700" name="Picture 4" descr="wumpus-world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181600" y="1828800"/>
            <a:ext cx="3762375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Wumpus world characterization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u="sng" dirty="0">
                <a:solidFill>
                  <a:srgbClr val="CC0099"/>
                </a:solidFill>
              </a:rPr>
              <a:t>Fully</a:t>
            </a:r>
            <a:r>
              <a:rPr lang="en-US" u="sng" dirty="0"/>
              <a:t> </a:t>
            </a:r>
            <a:r>
              <a:rPr lang="en-US" u="sng" dirty="0" smtClean="0">
                <a:solidFill>
                  <a:srgbClr val="CC0099"/>
                </a:solidFill>
              </a:rPr>
              <a:t>Observable?</a:t>
            </a:r>
          </a:p>
          <a:p>
            <a:pPr lvl="1" eaLnBrk="1" hangingPunct="1"/>
            <a:r>
              <a:rPr lang="en-US" dirty="0" smtClean="0"/>
              <a:t> No… until we explore, we don’t know things about the world</a:t>
            </a:r>
          </a:p>
          <a:p>
            <a:pPr eaLnBrk="1" hangingPunct="1"/>
            <a:r>
              <a:rPr lang="en-US" u="sng" dirty="0">
                <a:solidFill>
                  <a:srgbClr val="CC0099"/>
                </a:solidFill>
              </a:rPr>
              <a:t>Deterministic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Yes</a:t>
            </a:r>
          </a:p>
          <a:p>
            <a:pPr eaLnBrk="1" hangingPunct="1"/>
            <a:r>
              <a:rPr lang="en-US" u="sng" dirty="0" smtClean="0">
                <a:solidFill>
                  <a:srgbClr val="CC0099"/>
                </a:solidFill>
              </a:rPr>
              <a:t>Discrete</a:t>
            </a:r>
          </a:p>
          <a:p>
            <a:pPr lvl="1" eaLnBrk="1" hangingPunct="1"/>
            <a:r>
              <a:rPr lang="en-US" dirty="0" smtClean="0"/>
              <a:t>Yes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Exploring a wumpus world</a:t>
            </a:r>
          </a:p>
        </p:txBody>
      </p:sp>
      <p:pic>
        <p:nvPicPr>
          <p:cNvPr id="33795" name="Picture 3" descr="wumpus-seq0c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1998663" y="1201738"/>
            <a:ext cx="4400550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wumpus-seq1c" hidden="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231775" y="1163638"/>
            <a:ext cx="955675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wumpus-seq2c" hidden="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269875" y="2354263"/>
            <a:ext cx="941388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wumpus-seq3c" hidden="1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269875" y="3390900"/>
            <a:ext cx="957263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 descr="wumpus-seq4c" hidden="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269875" y="4465638"/>
            <a:ext cx="993775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8" descr="wumpus-seq5c" hidden="1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347663" y="5656263"/>
            <a:ext cx="979487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9" descr="wumpus-seq6c" hidden="1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8"/>
          <a:srcRect/>
          <a:stretch>
            <a:fillRect/>
          </a:stretch>
        </p:blipFill>
        <p:spPr bwMode="auto">
          <a:xfrm>
            <a:off x="7605713" y="1355725"/>
            <a:ext cx="1169987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10" descr="wumpus-seq7c" hidden="1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9"/>
          <a:srcRect/>
          <a:stretch>
            <a:fillRect/>
          </a:stretch>
        </p:blipFill>
        <p:spPr bwMode="auto">
          <a:xfrm>
            <a:off x="7643813" y="2738438"/>
            <a:ext cx="1273175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6446838" y="1571625"/>
            <a:ext cx="2316162" cy="286232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A = Agent</a:t>
            </a:r>
          </a:p>
          <a:p>
            <a:pPr>
              <a:spcBef>
                <a:spcPct val="50000"/>
              </a:spcBef>
            </a:pPr>
            <a:r>
              <a:rPr lang="en-US" dirty="0"/>
              <a:t>B = Breeze</a:t>
            </a:r>
          </a:p>
          <a:p>
            <a:pPr>
              <a:spcBef>
                <a:spcPct val="50000"/>
              </a:spcBef>
            </a:pPr>
            <a:r>
              <a:rPr lang="en-US" dirty="0"/>
              <a:t>G = Glitter/Gold</a:t>
            </a:r>
          </a:p>
          <a:p>
            <a:pPr>
              <a:spcBef>
                <a:spcPct val="50000"/>
              </a:spcBef>
            </a:pPr>
            <a:r>
              <a:rPr lang="en-US" dirty="0"/>
              <a:t>OK = Safe Square</a:t>
            </a:r>
          </a:p>
          <a:p>
            <a:pPr>
              <a:spcBef>
                <a:spcPct val="50000"/>
              </a:spcBef>
            </a:pPr>
            <a:r>
              <a:rPr lang="en-US" dirty="0"/>
              <a:t>P = Pit</a:t>
            </a:r>
          </a:p>
          <a:p>
            <a:pPr>
              <a:spcBef>
                <a:spcPct val="50000"/>
              </a:spcBef>
            </a:pPr>
            <a:r>
              <a:rPr lang="en-US" dirty="0"/>
              <a:t>S = </a:t>
            </a:r>
            <a:r>
              <a:rPr lang="en-US" dirty="0" smtClean="0"/>
              <a:t>Stench</a:t>
            </a:r>
          </a:p>
          <a:p>
            <a:pPr>
              <a:spcBef>
                <a:spcPct val="50000"/>
              </a:spcBef>
            </a:pPr>
            <a:r>
              <a:rPr lang="en-US" dirty="0"/>
              <a:t>W = </a:t>
            </a:r>
            <a:r>
              <a:rPr lang="en-US" dirty="0" err="1"/>
              <a:t>Wumpus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438400" y="4876800"/>
            <a:ext cx="381000" cy="457200"/>
          </a:xfrm>
          <a:prstGeom prst="rect">
            <a:avLst/>
          </a:prstGeom>
          <a:solidFill>
            <a:srgbClr val="FF9966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934200" y="1524000"/>
            <a:ext cx="381000" cy="457200"/>
          </a:xfrm>
          <a:prstGeom prst="rect">
            <a:avLst/>
          </a:prstGeom>
          <a:solidFill>
            <a:srgbClr val="FF9966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58674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stench = none, breeze = none, glitter = none, bump = none, scream = none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Exploring a wumpus world</a:t>
            </a:r>
          </a:p>
        </p:txBody>
      </p:sp>
      <p:pic>
        <p:nvPicPr>
          <p:cNvPr id="33795" name="Picture 3" descr="wumpus-seq0c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1998663" y="1201738"/>
            <a:ext cx="4400550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wumpus-seq1c" hidden="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231775" y="1163638"/>
            <a:ext cx="955675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wumpus-seq2c" hidden="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269875" y="2354263"/>
            <a:ext cx="941388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wumpus-seq3c" hidden="1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269875" y="3390900"/>
            <a:ext cx="957263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 descr="wumpus-seq4c" hidden="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269875" y="4465638"/>
            <a:ext cx="993775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8" descr="wumpus-seq5c" hidden="1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347663" y="5656263"/>
            <a:ext cx="979487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9" descr="wumpus-seq6c" hidden="1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8"/>
          <a:srcRect/>
          <a:stretch>
            <a:fillRect/>
          </a:stretch>
        </p:blipFill>
        <p:spPr bwMode="auto">
          <a:xfrm>
            <a:off x="7605713" y="1355725"/>
            <a:ext cx="1169987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10" descr="wumpus-seq7c" hidden="1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9"/>
          <a:srcRect/>
          <a:stretch>
            <a:fillRect/>
          </a:stretch>
        </p:blipFill>
        <p:spPr bwMode="auto">
          <a:xfrm>
            <a:off x="7643813" y="2738438"/>
            <a:ext cx="1273175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6446838" y="1571625"/>
            <a:ext cx="2316162" cy="286232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A = Agent</a:t>
            </a:r>
          </a:p>
          <a:p>
            <a:pPr>
              <a:spcBef>
                <a:spcPct val="50000"/>
              </a:spcBef>
            </a:pPr>
            <a:r>
              <a:rPr lang="en-US" dirty="0"/>
              <a:t>B = Breeze</a:t>
            </a:r>
          </a:p>
          <a:p>
            <a:pPr>
              <a:spcBef>
                <a:spcPct val="50000"/>
              </a:spcBef>
            </a:pPr>
            <a:r>
              <a:rPr lang="en-US" dirty="0"/>
              <a:t>G = Glitter/Gold</a:t>
            </a:r>
          </a:p>
          <a:p>
            <a:pPr>
              <a:spcBef>
                <a:spcPct val="50000"/>
              </a:spcBef>
            </a:pPr>
            <a:r>
              <a:rPr lang="en-US" dirty="0"/>
              <a:t>OK = Safe Square</a:t>
            </a:r>
          </a:p>
          <a:p>
            <a:pPr>
              <a:spcBef>
                <a:spcPct val="50000"/>
              </a:spcBef>
            </a:pPr>
            <a:r>
              <a:rPr lang="en-US" dirty="0"/>
              <a:t>P = Pit</a:t>
            </a:r>
          </a:p>
          <a:p>
            <a:pPr>
              <a:spcBef>
                <a:spcPct val="50000"/>
              </a:spcBef>
            </a:pPr>
            <a:r>
              <a:rPr lang="en-US" dirty="0"/>
              <a:t>S = </a:t>
            </a:r>
            <a:r>
              <a:rPr lang="en-US" dirty="0" smtClean="0"/>
              <a:t>Stench</a:t>
            </a:r>
          </a:p>
          <a:p>
            <a:pPr>
              <a:spcBef>
                <a:spcPct val="50000"/>
              </a:spcBef>
            </a:pPr>
            <a:r>
              <a:rPr lang="en-US" dirty="0"/>
              <a:t>W = </a:t>
            </a:r>
            <a:r>
              <a:rPr lang="en-US" dirty="0" err="1"/>
              <a:t>Wumpus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438400" y="3657600"/>
            <a:ext cx="381000" cy="457200"/>
          </a:xfrm>
          <a:prstGeom prst="rect">
            <a:avLst/>
          </a:prstGeom>
          <a:solidFill>
            <a:srgbClr val="FF9966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934200" y="1524000"/>
            <a:ext cx="381000" cy="457200"/>
          </a:xfrm>
          <a:prstGeom prst="rect">
            <a:avLst/>
          </a:prstGeom>
          <a:solidFill>
            <a:srgbClr val="FF9966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58674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stench = none, </a:t>
            </a:r>
            <a:r>
              <a:rPr lang="en-US" sz="2800" dirty="0" smtClean="0">
                <a:solidFill>
                  <a:srgbClr val="FF0000"/>
                </a:solidFill>
              </a:rPr>
              <a:t>breeze</a:t>
            </a:r>
            <a:r>
              <a:rPr lang="en-US" sz="2800" dirty="0" smtClean="0">
                <a:solidFill>
                  <a:srgbClr val="0000FF"/>
                </a:solidFill>
              </a:rPr>
              <a:t>, glitter = none, bump = none, scream = none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Exploring a wumpus world</a:t>
            </a:r>
          </a:p>
        </p:txBody>
      </p:sp>
      <p:pic>
        <p:nvPicPr>
          <p:cNvPr id="33795" name="Picture 3" descr="wumpus-seq0c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1998663" y="1201738"/>
            <a:ext cx="4400550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wumpus-seq1c" hidden="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231775" y="1163638"/>
            <a:ext cx="955675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wumpus-seq2c" hidden="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269875" y="2354263"/>
            <a:ext cx="941388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wumpus-seq3c" hidden="1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269875" y="3390900"/>
            <a:ext cx="957263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 descr="wumpus-seq4c" hidden="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269875" y="4465638"/>
            <a:ext cx="993775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8" descr="wumpus-seq5c" hidden="1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347663" y="5656263"/>
            <a:ext cx="979487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9" descr="wumpus-seq6c" hidden="1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8"/>
          <a:srcRect/>
          <a:stretch>
            <a:fillRect/>
          </a:stretch>
        </p:blipFill>
        <p:spPr bwMode="auto">
          <a:xfrm>
            <a:off x="7605713" y="1355725"/>
            <a:ext cx="1169987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10" descr="wumpus-seq7c" hidden="1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9"/>
          <a:srcRect/>
          <a:stretch>
            <a:fillRect/>
          </a:stretch>
        </p:blipFill>
        <p:spPr bwMode="auto">
          <a:xfrm>
            <a:off x="7643813" y="2738438"/>
            <a:ext cx="1273175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6446838" y="1571625"/>
            <a:ext cx="2316162" cy="286232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A = Agent</a:t>
            </a:r>
          </a:p>
          <a:p>
            <a:pPr>
              <a:spcBef>
                <a:spcPct val="50000"/>
              </a:spcBef>
            </a:pPr>
            <a:r>
              <a:rPr lang="en-US" dirty="0"/>
              <a:t>B = Breeze</a:t>
            </a:r>
          </a:p>
          <a:p>
            <a:pPr>
              <a:spcBef>
                <a:spcPct val="50000"/>
              </a:spcBef>
            </a:pPr>
            <a:r>
              <a:rPr lang="en-US" dirty="0"/>
              <a:t>G = Glitter/Gold</a:t>
            </a:r>
          </a:p>
          <a:p>
            <a:pPr>
              <a:spcBef>
                <a:spcPct val="50000"/>
              </a:spcBef>
            </a:pPr>
            <a:r>
              <a:rPr lang="en-US" dirty="0"/>
              <a:t>OK = Safe Square</a:t>
            </a:r>
          </a:p>
          <a:p>
            <a:pPr>
              <a:spcBef>
                <a:spcPct val="50000"/>
              </a:spcBef>
            </a:pPr>
            <a:r>
              <a:rPr lang="en-US" dirty="0"/>
              <a:t>P = Pit</a:t>
            </a:r>
          </a:p>
          <a:p>
            <a:pPr>
              <a:spcBef>
                <a:spcPct val="50000"/>
              </a:spcBef>
            </a:pPr>
            <a:r>
              <a:rPr lang="en-US" dirty="0"/>
              <a:t>S = </a:t>
            </a:r>
            <a:r>
              <a:rPr lang="en-US" dirty="0" smtClean="0"/>
              <a:t>Stench</a:t>
            </a:r>
          </a:p>
          <a:p>
            <a:pPr>
              <a:spcBef>
                <a:spcPct val="50000"/>
              </a:spcBef>
            </a:pPr>
            <a:r>
              <a:rPr lang="en-US" dirty="0"/>
              <a:t>W = </a:t>
            </a:r>
            <a:r>
              <a:rPr lang="en-US" dirty="0" err="1"/>
              <a:t>Wumpus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438400" y="3733800"/>
            <a:ext cx="381000" cy="457200"/>
          </a:xfrm>
          <a:prstGeom prst="rect">
            <a:avLst/>
          </a:prstGeom>
          <a:solidFill>
            <a:srgbClr val="FF9966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934200" y="1524000"/>
            <a:ext cx="381000" cy="457200"/>
          </a:xfrm>
          <a:prstGeom prst="rect">
            <a:avLst/>
          </a:prstGeom>
          <a:solidFill>
            <a:srgbClr val="FF9966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58674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stench = none, </a:t>
            </a:r>
            <a:r>
              <a:rPr lang="en-US" sz="2800" dirty="0" smtClean="0">
                <a:solidFill>
                  <a:srgbClr val="FF0000"/>
                </a:solidFill>
              </a:rPr>
              <a:t>breeze</a:t>
            </a:r>
            <a:r>
              <a:rPr lang="en-US" sz="2800" dirty="0" smtClean="0">
                <a:solidFill>
                  <a:srgbClr val="0000FF"/>
                </a:solidFill>
              </a:rPr>
              <a:t>, glitter = none, bump = none, scream = none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71800" y="33528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p</a:t>
            </a:r>
            <a:r>
              <a:rPr lang="en-US" sz="2800" dirty="0" smtClean="0">
                <a:solidFill>
                  <a:srgbClr val="FF0000"/>
                </a:solidFill>
              </a:rPr>
              <a:t>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28800" y="22098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p</a:t>
            </a:r>
            <a:r>
              <a:rPr lang="en-US" sz="2800" dirty="0" smtClean="0">
                <a:solidFill>
                  <a:srgbClr val="FF0000"/>
                </a:solidFill>
              </a:rPr>
              <a:t>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4600" y="33483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Exploring a wumpus world</a:t>
            </a:r>
          </a:p>
        </p:txBody>
      </p:sp>
      <p:pic>
        <p:nvPicPr>
          <p:cNvPr id="33795" name="Picture 3" descr="wumpus-seq0c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1998663" y="1201738"/>
            <a:ext cx="4400550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wumpus-seq1c" hidden="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231775" y="1163638"/>
            <a:ext cx="955675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wumpus-seq2c" hidden="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269875" y="2354263"/>
            <a:ext cx="941388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wumpus-seq3c" hidden="1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269875" y="3390900"/>
            <a:ext cx="957263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 descr="wumpus-seq4c" hidden="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269875" y="4465638"/>
            <a:ext cx="993775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8" descr="wumpus-seq5c" hidden="1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347663" y="5656263"/>
            <a:ext cx="979487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9" descr="wumpus-seq6c" hidden="1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8"/>
          <a:srcRect/>
          <a:stretch>
            <a:fillRect/>
          </a:stretch>
        </p:blipFill>
        <p:spPr bwMode="auto">
          <a:xfrm>
            <a:off x="7605713" y="1355725"/>
            <a:ext cx="1169987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10" descr="wumpus-seq7c" hidden="1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9"/>
          <a:srcRect/>
          <a:stretch>
            <a:fillRect/>
          </a:stretch>
        </p:blipFill>
        <p:spPr bwMode="auto">
          <a:xfrm>
            <a:off x="7643813" y="2738438"/>
            <a:ext cx="1273175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6446838" y="1571625"/>
            <a:ext cx="2316162" cy="286232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A = Agent</a:t>
            </a:r>
          </a:p>
          <a:p>
            <a:pPr>
              <a:spcBef>
                <a:spcPct val="50000"/>
              </a:spcBef>
            </a:pPr>
            <a:r>
              <a:rPr lang="en-US" dirty="0"/>
              <a:t>B = Breeze</a:t>
            </a:r>
          </a:p>
          <a:p>
            <a:pPr>
              <a:spcBef>
                <a:spcPct val="50000"/>
              </a:spcBef>
            </a:pPr>
            <a:r>
              <a:rPr lang="en-US" dirty="0"/>
              <a:t>G = Glitter/Gold</a:t>
            </a:r>
          </a:p>
          <a:p>
            <a:pPr>
              <a:spcBef>
                <a:spcPct val="50000"/>
              </a:spcBef>
            </a:pPr>
            <a:r>
              <a:rPr lang="en-US" dirty="0"/>
              <a:t>OK = Safe Square</a:t>
            </a:r>
          </a:p>
          <a:p>
            <a:pPr>
              <a:spcBef>
                <a:spcPct val="50000"/>
              </a:spcBef>
            </a:pPr>
            <a:r>
              <a:rPr lang="en-US" dirty="0"/>
              <a:t>P = Pit</a:t>
            </a:r>
          </a:p>
          <a:p>
            <a:pPr>
              <a:spcBef>
                <a:spcPct val="50000"/>
              </a:spcBef>
            </a:pPr>
            <a:r>
              <a:rPr lang="en-US" dirty="0"/>
              <a:t>S = </a:t>
            </a:r>
            <a:r>
              <a:rPr lang="en-US" dirty="0" smtClean="0"/>
              <a:t>Stench</a:t>
            </a:r>
          </a:p>
          <a:p>
            <a:pPr>
              <a:spcBef>
                <a:spcPct val="50000"/>
              </a:spcBef>
            </a:pPr>
            <a:r>
              <a:rPr lang="en-US" dirty="0"/>
              <a:t>W = </a:t>
            </a:r>
            <a:r>
              <a:rPr lang="en-US" dirty="0" err="1"/>
              <a:t>Wumpus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3505200" y="4876800"/>
            <a:ext cx="381000" cy="457200"/>
          </a:xfrm>
          <a:prstGeom prst="rect">
            <a:avLst/>
          </a:prstGeom>
          <a:solidFill>
            <a:srgbClr val="FF9966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934200" y="1524000"/>
            <a:ext cx="381000" cy="457200"/>
          </a:xfrm>
          <a:prstGeom prst="rect">
            <a:avLst/>
          </a:prstGeom>
          <a:solidFill>
            <a:srgbClr val="FF9966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58674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stench</a:t>
            </a:r>
            <a:r>
              <a:rPr lang="en-US" sz="2800" dirty="0" smtClean="0">
                <a:solidFill>
                  <a:srgbClr val="0000FF"/>
                </a:solidFill>
              </a:rPr>
              <a:t>, breeze = none, glitter = none, bump = none, scream = none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71800" y="33528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0000FF"/>
                </a:solidFill>
              </a:rPr>
              <a:t>p</a:t>
            </a:r>
            <a:r>
              <a:rPr lang="en-US" sz="2800" dirty="0" smtClean="0">
                <a:solidFill>
                  <a:srgbClr val="0000FF"/>
                </a:solidFill>
              </a:rPr>
              <a:t>?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28800" y="22098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0000FF"/>
                </a:solidFill>
              </a:rPr>
              <a:t>p</a:t>
            </a:r>
            <a:r>
              <a:rPr lang="en-US" sz="2800" dirty="0" smtClean="0">
                <a:solidFill>
                  <a:srgbClr val="0000FF"/>
                </a:solidFill>
              </a:rPr>
              <a:t>?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4600" y="33483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Exploring a wumpus world</a:t>
            </a:r>
          </a:p>
        </p:txBody>
      </p:sp>
      <p:pic>
        <p:nvPicPr>
          <p:cNvPr id="33795" name="Picture 3" descr="wumpus-seq0c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1998663" y="1201738"/>
            <a:ext cx="4400550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wumpus-seq1c" hidden="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231775" y="1163638"/>
            <a:ext cx="955675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wumpus-seq2c" hidden="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269875" y="2354263"/>
            <a:ext cx="941388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wumpus-seq3c" hidden="1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269875" y="3390900"/>
            <a:ext cx="957263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 descr="wumpus-seq4c" hidden="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269875" y="4465638"/>
            <a:ext cx="993775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8" descr="wumpus-seq5c" hidden="1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347663" y="5656263"/>
            <a:ext cx="979487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9" descr="wumpus-seq6c" hidden="1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8"/>
          <a:srcRect/>
          <a:stretch>
            <a:fillRect/>
          </a:stretch>
        </p:blipFill>
        <p:spPr bwMode="auto">
          <a:xfrm>
            <a:off x="7605713" y="1355725"/>
            <a:ext cx="1169987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10" descr="wumpus-seq7c" hidden="1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9"/>
          <a:srcRect/>
          <a:stretch>
            <a:fillRect/>
          </a:stretch>
        </p:blipFill>
        <p:spPr bwMode="auto">
          <a:xfrm>
            <a:off x="7643813" y="2738438"/>
            <a:ext cx="1273175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6446838" y="1571625"/>
            <a:ext cx="2316162" cy="286232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A = Agent</a:t>
            </a:r>
          </a:p>
          <a:p>
            <a:pPr>
              <a:spcBef>
                <a:spcPct val="50000"/>
              </a:spcBef>
            </a:pPr>
            <a:r>
              <a:rPr lang="en-US" dirty="0"/>
              <a:t>B = Breeze</a:t>
            </a:r>
          </a:p>
          <a:p>
            <a:pPr>
              <a:spcBef>
                <a:spcPct val="50000"/>
              </a:spcBef>
            </a:pPr>
            <a:r>
              <a:rPr lang="en-US" dirty="0"/>
              <a:t>G = Glitter/Gold</a:t>
            </a:r>
          </a:p>
          <a:p>
            <a:pPr>
              <a:spcBef>
                <a:spcPct val="50000"/>
              </a:spcBef>
            </a:pPr>
            <a:r>
              <a:rPr lang="en-US" dirty="0"/>
              <a:t>OK = Safe Square</a:t>
            </a:r>
          </a:p>
          <a:p>
            <a:pPr>
              <a:spcBef>
                <a:spcPct val="50000"/>
              </a:spcBef>
            </a:pPr>
            <a:r>
              <a:rPr lang="en-US" dirty="0"/>
              <a:t>P = Pit</a:t>
            </a:r>
          </a:p>
          <a:p>
            <a:pPr>
              <a:spcBef>
                <a:spcPct val="50000"/>
              </a:spcBef>
            </a:pPr>
            <a:r>
              <a:rPr lang="en-US" dirty="0"/>
              <a:t>S = </a:t>
            </a:r>
            <a:r>
              <a:rPr lang="en-US" dirty="0" smtClean="0"/>
              <a:t>Stench</a:t>
            </a:r>
          </a:p>
          <a:p>
            <a:pPr>
              <a:spcBef>
                <a:spcPct val="50000"/>
              </a:spcBef>
            </a:pPr>
            <a:r>
              <a:rPr lang="en-US" dirty="0"/>
              <a:t>W = </a:t>
            </a:r>
            <a:r>
              <a:rPr lang="en-US" dirty="0" err="1"/>
              <a:t>Wumpus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3505200" y="4876800"/>
            <a:ext cx="381000" cy="457200"/>
          </a:xfrm>
          <a:prstGeom prst="rect">
            <a:avLst/>
          </a:prstGeom>
          <a:solidFill>
            <a:srgbClr val="FF9966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934200" y="1524000"/>
            <a:ext cx="381000" cy="457200"/>
          </a:xfrm>
          <a:prstGeom prst="rect">
            <a:avLst/>
          </a:prstGeom>
          <a:solidFill>
            <a:srgbClr val="FF9966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58674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stench</a:t>
            </a:r>
            <a:r>
              <a:rPr lang="en-US" sz="2800" dirty="0" smtClean="0">
                <a:solidFill>
                  <a:srgbClr val="0000FF"/>
                </a:solidFill>
              </a:rPr>
              <a:t>, breeze = none, glitter = none, bump = none, scream = none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71800" y="33528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0000FF"/>
                </a:solidFill>
              </a:rPr>
              <a:t>p</a:t>
            </a:r>
            <a:r>
              <a:rPr lang="en-US" sz="2800" dirty="0" smtClean="0">
                <a:solidFill>
                  <a:srgbClr val="0000FF"/>
                </a:solidFill>
              </a:rPr>
              <a:t>?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28800" y="22098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0000FF"/>
                </a:solidFill>
              </a:rPr>
              <a:t>p</a:t>
            </a:r>
            <a:r>
              <a:rPr lang="en-US" sz="2800" dirty="0" smtClean="0">
                <a:solidFill>
                  <a:srgbClr val="0000FF"/>
                </a:solidFill>
              </a:rPr>
              <a:t>?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4600" y="33483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</a:t>
            </a:r>
            <a:endParaRPr lang="en-US" sz="2400" dirty="0"/>
          </a:p>
        </p:txBody>
      </p:sp>
      <p:cxnSp>
        <p:nvCxnSpPr>
          <p:cNvPr id="19" name="Straight Connector 18"/>
          <p:cNvCxnSpPr/>
          <p:nvPr/>
        </p:nvCxnSpPr>
        <p:spPr bwMode="auto">
          <a:xfrm rot="10800000" flipV="1">
            <a:off x="3200400" y="3429000"/>
            <a:ext cx="609600" cy="4572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3657600" y="44196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38600" y="442978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W?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Exploring a wumpus world</a:t>
            </a:r>
          </a:p>
        </p:txBody>
      </p:sp>
      <p:pic>
        <p:nvPicPr>
          <p:cNvPr id="33795" name="Picture 3" descr="wumpus-seq0c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1998663" y="1201738"/>
            <a:ext cx="4400550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wumpus-seq1c" hidden="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231775" y="1163638"/>
            <a:ext cx="955675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wumpus-seq2c" hidden="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269875" y="2354263"/>
            <a:ext cx="941388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wumpus-seq3c" hidden="1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269875" y="3390900"/>
            <a:ext cx="957263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 descr="wumpus-seq4c" hidden="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269875" y="4465638"/>
            <a:ext cx="993775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8" descr="wumpus-seq5c" hidden="1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347663" y="5656263"/>
            <a:ext cx="979487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9" descr="wumpus-seq6c" hidden="1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8"/>
          <a:srcRect/>
          <a:stretch>
            <a:fillRect/>
          </a:stretch>
        </p:blipFill>
        <p:spPr bwMode="auto">
          <a:xfrm>
            <a:off x="7605713" y="1355725"/>
            <a:ext cx="1169987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10" descr="wumpus-seq7c" hidden="1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9"/>
          <a:srcRect/>
          <a:stretch>
            <a:fillRect/>
          </a:stretch>
        </p:blipFill>
        <p:spPr bwMode="auto">
          <a:xfrm>
            <a:off x="7643813" y="2738438"/>
            <a:ext cx="1273175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6446838" y="1571625"/>
            <a:ext cx="2316162" cy="286232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A = Agent</a:t>
            </a:r>
          </a:p>
          <a:p>
            <a:pPr>
              <a:spcBef>
                <a:spcPct val="50000"/>
              </a:spcBef>
            </a:pPr>
            <a:r>
              <a:rPr lang="en-US" dirty="0"/>
              <a:t>B = Breeze</a:t>
            </a:r>
          </a:p>
          <a:p>
            <a:pPr>
              <a:spcBef>
                <a:spcPct val="50000"/>
              </a:spcBef>
            </a:pPr>
            <a:r>
              <a:rPr lang="en-US" dirty="0"/>
              <a:t>G = Glitter/Gold</a:t>
            </a:r>
          </a:p>
          <a:p>
            <a:pPr>
              <a:spcBef>
                <a:spcPct val="50000"/>
              </a:spcBef>
            </a:pPr>
            <a:r>
              <a:rPr lang="en-US" dirty="0"/>
              <a:t>OK = Safe Square</a:t>
            </a:r>
          </a:p>
          <a:p>
            <a:pPr>
              <a:spcBef>
                <a:spcPct val="50000"/>
              </a:spcBef>
            </a:pPr>
            <a:r>
              <a:rPr lang="en-US" dirty="0"/>
              <a:t>P = Pit</a:t>
            </a:r>
          </a:p>
          <a:p>
            <a:pPr>
              <a:spcBef>
                <a:spcPct val="50000"/>
              </a:spcBef>
            </a:pPr>
            <a:r>
              <a:rPr lang="en-US" dirty="0"/>
              <a:t>S = </a:t>
            </a:r>
            <a:r>
              <a:rPr lang="en-US" dirty="0" smtClean="0"/>
              <a:t>Stench</a:t>
            </a:r>
          </a:p>
          <a:p>
            <a:pPr>
              <a:spcBef>
                <a:spcPct val="50000"/>
              </a:spcBef>
            </a:pPr>
            <a:r>
              <a:rPr lang="en-US" dirty="0"/>
              <a:t>W = </a:t>
            </a:r>
            <a:r>
              <a:rPr lang="en-US" dirty="0" err="1"/>
              <a:t>Wumpus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3505200" y="3810000"/>
            <a:ext cx="381000" cy="457200"/>
          </a:xfrm>
          <a:prstGeom prst="rect">
            <a:avLst/>
          </a:prstGeom>
          <a:solidFill>
            <a:srgbClr val="FF9966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934200" y="1524000"/>
            <a:ext cx="381000" cy="457200"/>
          </a:xfrm>
          <a:prstGeom prst="rect">
            <a:avLst/>
          </a:prstGeom>
          <a:solidFill>
            <a:srgbClr val="FF9966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58674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stench = none, breeze = none, glitter = none, bump = none, scream = none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28800" y="22098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0000FF"/>
                </a:solidFill>
              </a:rPr>
              <a:t>p</a:t>
            </a:r>
            <a:r>
              <a:rPr lang="en-US" sz="2800" dirty="0" smtClean="0">
                <a:solidFill>
                  <a:srgbClr val="0000FF"/>
                </a:solidFill>
              </a:rPr>
              <a:t>?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4600" y="33483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3657600" y="44196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38600" y="442978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W?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71800" y="33483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ok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Exploring a wumpus world</a:t>
            </a:r>
          </a:p>
        </p:txBody>
      </p:sp>
      <p:pic>
        <p:nvPicPr>
          <p:cNvPr id="33795" name="Picture 3" descr="wumpus-seq0c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1998663" y="1201738"/>
            <a:ext cx="4400550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wumpus-seq1c" hidden="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231775" y="1163638"/>
            <a:ext cx="955675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wumpus-seq2c" hidden="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269875" y="2354263"/>
            <a:ext cx="941388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wumpus-seq3c" hidden="1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269875" y="3390900"/>
            <a:ext cx="957263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 descr="wumpus-seq4c" hidden="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269875" y="4465638"/>
            <a:ext cx="993775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8" descr="wumpus-seq5c" hidden="1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347663" y="5656263"/>
            <a:ext cx="979487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9" descr="wumpus-seq6c" hidden="1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8"/>
          <a:srcRect/>
          <a:stretch>
            <a:fillRect/>
          </a:stretch>
        </p:blipFill>
        <p:spPr bwMode="auto">
          <a:xfrm>
            <a:off x="7605713" y="1355725"/>
            <a:ext cx="1169987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10" descr="wumpus-seq7c" hidden="1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9"/>
          <a:srcRect/>
          <a:stretch>
            <a:fillRect/>
          </a:stretch>
        </p:blipFill>
        <p:spPr bwMode="auto">
          <a:xfrm>
            <a:off x="7643813" y="2738438"/>
            <a:ext cx="1273175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6446838" y="1571625"/>
            <a:ext cx="2316162" cy="286232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A = Agent</a:t>
            </a:r>
          </a:p>
          <a:p>
            <a:pPr>
              <a:spcBef>
                <a:spcPct val="50000"/>
              </a:spcBef>
            </a:pPr>
            <a:r>
              <a:rPr lang="en-US" dirty="0"/>
              <a:t>B = Breeze</a:t>
            </a:r>
          </a:p>
          <a:p>
            <a:pPr>
              <a:spcBef>
                <a:spcPct val="50000"/>
              </a:spcBef>
            </a:pPr>
            <a:r>
              <a:rPr lang="en-US" dirty="0"/>
              <a:t>G = Glitter/Gold</a:t>
            </a:r>
          </a:p>
          <a:p>
            <a:pPr>
              <a:spcBef>
                <a:spcPct val="50000"/>
              </a:spcBef>
            </a:pPr>
            <a:r>
              <a:rPr lang="en-US" dirty="0"/>
              <a:t>OK = Safe Square</a:t>
            </a:r>
          </a:p>
          <a:p>
            <a:pPr>
              <a:spcBef>
                <a:spcPct val="50000"/>
              </a:spcBef>
            </a:pPr>
            <a:r>
              <a:rPr lang="en-US" dirty="0"/>
              <a:t>P = Pit</a:t>
            </a:r>
          </a:p>
          <a:p>
            <a:pPr>
              <a:spcBef>
                <a:spcPct val="50000"/>
              </a:spcBef>
            </a:pPr>
            <a:r>
              <a:rPr lang="en-US" dirty="0"/>
              <a:t>S = </a:t>
            </a:r>
            <a:r>
              <a:rPr lang="en-US" dirty="0" smtClean="0"/>
              <a:t>Stench</a:t>
            </a:r>
          </a:p>
          <a:p>
            <a:pPr>
              <a:spcBef>
                <a:spcPct val="50000"/>
              </a:spcBef>
            </a:pPr>
            <a:r>
              <a:rPr lang="en-US" dirty="0"/>
              <a:t>W = </a:t>
            </a:r>
            <a:r>
              <a:rPr lang="en-US" dirty="0" err="1"/>
              <a:t>Wumpus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3505200" y="3810000"/>
            <a:ext cx="381000" cy="457200"/>
          </a:xfrm>
          <a:prstGeom prst="rect">
            <a:avLst/>
          </a:prstGeom>
          <a:solidFill>
            <a:srgbClr val="FF9966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934200" y="1524000"/>
            <a:ext cx="381000" cy="457200"/>
          </a:xfrm>
          <a:prstGeom prst="rect">
            <a:avLst/>
          </a:prstGeom>
          <a:solidFill>
            <a:srgbClr val="FF9966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58674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stench = none, breeze = none, glitter = none, bump = none, scream = none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28800" y="22098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0000FF"/>
                </a:solidFill>
              </a:rPr>
              <a:t>p</a:t>
            </a:r>
            <a:r>
              <a:rPr lang="en-US" sz="2800" dirty="0" smtClean="0">
                <a:solidFill>
                  <a:srgbClr val="0000FF"/>
                </a:solidFill>
              </a:rPr>
              <a:t>?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4600" y="33483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3657600" y="44196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38600" y="442978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W?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8600" y="33483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ok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2971800" y="22860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ok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2971800" y="33483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ok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Exploring a wumpus world</a:t>
            </a:r>
          </a:p>
        </p:txBody>
      </p:sp>
      <p:pic>
        <p:nvPicPr>
          <p:cNvPr id="33795" name="Picture 3" descr="wumpus-seq0c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1998663" y="1201738"/>
            <a:ext cx="4400550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wumpus-seq1c" hidden="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231775" y="1163638"/>
            <a:ext cx="955675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wumpus-seq2c" hidden="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269875" y="2354263"/>
            <a:ext cx="941388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wumpus-seq3c" hidden="1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269875" y="3390900"/>
            <a:ext cx="957263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 descr="wumpus-seq4c" hidden="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269875" y="4465638"/>
            <a:ext cx="993775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8" descr="wumpus-seq5c" hidden="1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347663" y="5656263"/>
            <a:ext cx="979487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9" descr="wumpus-seq6c" hidden="1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8"/>
          <a:srcRect/>
          <a:stretch>
            <a:fillRect/>
          </a:stretch>
        </p:blipFill>
        <p:spPr bwMode="auto">
          <a:xfrm>
            <a:off x="7605713" y="1355725"/>
            <a:ext cx="1169987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10" descr="wumpus-seq7c" hidden="1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9"/>
          <a:srcRect/>
          <a:stretch>
            <a:fillRect/>
          </a:stretch>
        </p:blipFill>
        <p:spPr bwMode="auto">
          <a:xfrm>
            <a:off x="7643813" y="2738438"/>
            <a:ext cx="1273175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6446838" y="1571625"/>
            <a:ext cx="2316162" cy="286232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A = Agent</a:t>
            </a:r>
          </a:p>
          <a:p>
            <a:pPr>
              <a:spcBef>
                <a:spcPct val="50000"/>
              </a:spcBef>
            </a:pPr>
            <a:r>
              <a:rPr lang="en-US" dirty="0"/>
              <a:t>B = Breeze</a:t>
            </a:r>
          </a:p>
          <a:p>
            <a:pPr>
              <a:spcBef>
                <a:spcPct val="50000"/>
              </a:spcBef>
            </a:pPr>
            <a:r>
              <a:rPr lang="en-US" dirty="0"/>
              <a:t>G = Glitter/Gold</a:t>
            </a:r>
          </a:p>
          <a:p>
            <a:pPr>
              <a:spcBef>
                <a:spcPct val="50000"/>
              </a:spcBef>
            </a:pPr>
            <a:r>
              <a:rPr lang="en-US" dirty="0"/>
              <a:t>OK = Safe Square</a:t>
            </a:r>
          </a:p>
          <a:p>
            <a:pPr>
              <a:spcBef>
                <a:spcPct val="50000"/>
              </a:spcBef>
            </a:pPr>
            <a:r>
              <a:rPr lang="en-US" dirty="0"/>
              <a:t>P = Pit</a:t>
            </a:r>
          </a:p>
          <a:p>
            <a:pPr>
              <a:spcBef>
                <a:spcPct val="50000"/>
              </a:spcBef>
            </a:pPr>
            <a:r>
              <a:rPr lang="en-US" dirty="0"/>
              <a:t>S = </a:t>
            </a:r>
            <a:r>
              <a:rPr lang="en-US" dirty="0" smtClean="0"/>
              <a:t>Stench</a:t>
            </a:r>
          </a:p>
          <a:p>
            <a:pPr>
              <a:spcBef>
                <a:spcPct val="50000"/>
              </a:spcBef>
            </a:pPr>
            <a:r>
              <a:rPr lang="en-US" dirty="0"/>
              <a:t>W = </a:t>
            </a:r>
            <a:r>
              <a:rPr lang="en-US" dirty="0" err="1"/>
              <a:t>Wumpus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4572000" y="3810000"/>
            <a:ext cx="381000" cy="457200"/>
          </a:xfrm>
          <a:prstGeom prst="rect">
            <a:avLst/>
          </a:prstGeom>
          <a:solidFill>
            <a:srgbClr val="FF9966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934200" y="1524000"/>
            <a:ext cx="381000" cy="457200"/>
          </a:xfrm>
          <a:prstGeom prst="rect">
            <a:avLst/>
          </a:prstGeom>
          <a:solidFill>
            <a:srgbClr val="FF9966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58674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stench, breeze, glitter</a:t>
            </a:r>
            <a:r>
              <a:rPr lang="en-US" sz="2800" dirty="0" smtClean="0">
                <a:solidFill>
                  <a:srgbClr val="0000FF"/>
                </a:solidFill>
              </a:rPr>
              <a:t>, bump = none, scream = none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28800" y="22098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0000FF"/>
                </a:solidFill>
              </a:rPr>
              <a:t>p</a:t>
            </a:r>
            <a:r>
              <a:rPr lang="en-US" sz="2800" dirty="0" smtClean="0">
                <a:solidFill>
                  <a:srgbClr val="0000FF"/>
                </a:solidFill>
              </a:rPr>
              <a:t>?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4600" y="33483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3657600" y="44196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38600" y="442978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W?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8600" y="33483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ok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2971800" y="22860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ok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2971800" y="33483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ok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832" y="304800"/>
            <a:ext cx="4544968" cy="621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Wumpus</a:t>
            </a:r>
            <a:r>
              <a:rPr lang="en-US" dirty="0" smtClean="0"/>
              <a:t> with propositional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logic statements could determine all of the “safe” squares</a:t>
            </a:r>
          </a:p>
          <a:p>
            <a:r>
              <a:rPr lang="en-US" dirty="0" smtClean="0"/>
              <a:t>A few problems?</a:t>
            </a:r>
          </a:p>
          <a:p>
            <a:pPr lvl="1"/>
            <a:r>
              <a:rPr lang="en-US" dirty="0" smtClean="0"/>
              <a:t>Sometimes, you have to guess (i.e. no safe squares)</a:t>
            </a:r>
          </a:p>
          <a:p>
            <a:pPr lvl="1"/>
            <a:r>
              <a:rPr lang="en-US" dirty="0" smtClean="0"/>
              <a:t>Sometimes the puzzle isn’t solvable (21% of the puzzles are not solvable at all)</a:t>
            </a:r>
          </a:p>
          <a:p>
            <a:pPr lvl="1"/>
            <a:r>
              <a:rPr lang="en-US" dirty="0" err="1" smtClean="0"/>
              <a:t>Wumpus</a:t>
            </a:r>
            <a:r>
              <a:rPr lang="en-US" dirty="0" smtClean="0"/>
              <a:t> may not eat you </a:t>
            </a:r>
            <a:r>
              <a:rPr lang="en-US" dirty="0" err="1" smtClean="0">
                <a:sym typeface="Wingdings"/>
              </a:rPr>
              <a:t>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Hunt the </a:t>
            </a:r>
            <a:r>
              <a:rPr lang="en-US" dirty="0" err="1" smtClean="0"/>
              <a:t>Wumpus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1447800"/>
          </a:xfrm>
        </p:spPr>
        <p:txBody>
          <a:bodyPr/>
          <a:lstStyle/>
          <a:p>
            <a:r>
              <a:rPr lang="en-US" dirty="0" smtClean="0"/>
              <a:t>A modern version…</a:t>
            </a:r>
          </a:p>
          <a:p>
            <a:pPr lvl="1"/>
            <a:r>
              <a:rPr lang="en-US" dirty="0" smtClean="0"/>
              <a:t>http://</a:t>
            </a:r>
            <a:r>
              <a:rPr lang="en-US" dirty="0" err="1" smtClean="0"/>
              <a:t>www.dreamcodex.com/wumpus.php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2489200"/>
            <a:ext cx="1028700" cy="375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2590800"/>
            <a:ext cx="1054100" cy="378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 rock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524000"/>
            <a:ext cx="5219700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 rock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743200"/>
            <a:ext cx="5219700" cy="3886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1524000"/>
            <a:ext cx="647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Is the weather always “fine” if the rock is dry?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 rock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971800"/>
            <a:ext cx="5219700" cy="3886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952500"/>
            <a:ext cx="3962400" cy="201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 rock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743200"/>
            <a:ext cx="5219700" cy="3886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1524000"/>
            <a:ext cx="647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Is the weather always “fine” if the rock is dry AND there isn’t an umbrella over it?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 rock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743200"/>
            <a:ext cx="5219700" cy="3886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1524000"/>
            <a:ext cx="647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Is the weather always “fine” if the rock is dry AND there isn’t an umbrella over it?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real world…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Cannot always be explained by rules/facts</a:t>
            </a:r>
          </a:p>
          <a:p>
            <a:pPr lvl="1"/>
            <a:r>
              <a:rPr lang="en-US" sz="2400" dirty="0" smtClean="0"/>
              <a:t>The real world does not conform to logic</a:t>
            </a:r>
          </a:p>
          <a:p>
            <a:r>
              <a:rPr lang="en-US" sz="2800" dirty="0" smtClean="0"/>
              <a:t>Sometimes rocks get wet for other reasons (e.g. dogs)</a:t>
            </a:r>
          </a:p>
          <a:p>
            <a:r>
              <a:rPr lang="en-US" sz="2800" dirty="0" smtClean="0"/>
              <a:t>Sometimes tomatoes are green, bananas taste like apples and </a:t>
            </a:r>
            <a:r>
              <a:rPr lang="en-US" sz="2800" dirty="0" err="1" smtClean="0"/>
              <a:t>T.Rex’s</a:t>
            </a:r>
            <a:r>
              <a:rPr lang="en-US" sz="2800" dirty="0" smtClean="0"/>
              <a:t> are vegetarians</a:t>
            </a:r>
          </a:p>
          <a:p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4584700"/>
            <a:ext cx="2857500" cy="1816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4660900"/>
            <a:ext cx="16129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26670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Probability theory enables us to make </a:t>
            </a:r>
            <a:r>
              <a:rPr lang="en-US" sz="2800" i="1" dirty="0" smtClean="0"/>
              <a:t>rational</a:t>
            </a:r>
            <a:r>
              <a:rPr lang="en-US" sz="2800" dirty="0" smtClean="0"/>
              <a:t> decisions</a:t>
            </a:r>
          </a:p>
          <a:p>
            <a:r>
              <a:rPr lang="en-US" sz="2800" dirty="0" smtClean="0"/>
              <a:t>Allows us to account for uncertainty</a:t>
            </a:r>
          </a:p>
          <a:p>
            <a:pPr lvl="1"/>
            <a:r>
              <a:rPr lang="en-US" sz="2400" dirty="0" smtClean="0"/>
              <a:t>Sometimes rocks get wet for other </a:t>
            </a:r>
            <a:r>
              <a:rPr lang="en-US" sz="2400" dirty="0" smtClean="0"/>
              <a:t>reasons</a:t>
            </a:r>
          </a:p>
          <a:p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3886200"/>
            <a:ext cx="3048000" cy="22693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3886200"/>
            <a:ext cx="275617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423862" y="125413"/>
            <a:ext cx="8491537" cy="577594"/>
          </a:xfrm>
          <a:noFill/>
        </p:spPr>
        <p:txBody>
          <a:bodyPr wrap="square" lIns="63500" tIns="25400" rIns="63500" bIns="25400" anchor="t">
            <a:spAutoFit/>
          </a:bodyPr>
          <a:lstStyle/>
          <a:p>
            <a:pPr eaLnBrk="1" hangingPunct="1">
              <a:lnSpc>
                <a:spcPct val="94000"/>
              </a:lnSpc>
            </a:pPr>
            <a:r>
              <a:rPr lang="en-US" dirty="0"/>
              <a:t>Basic Probability </a:t>
            </a:r>
            <a:r>
              <a:rPr lang="en-US" dirty="0" smtClean="0"/>
              <a:t>Theory: terminology</a:t>
            </a:r>
            <a:endParaRPr lang="en-US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77850" y="1277938"/>
            <a:ext cx="8235950" cy="5136483"/>
          </a:xfrm>
          <a:noFill/>
        </p:spPr>
        <p:txBody>
          <a:bodyPr lIns="63500" tIns="25400" rIns="63500" bIns="25400">
            <a:spAutoFit/>
          </a:bodyPr>
          <a:lstStyle/>
          <a:p>
            <a:pPr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2800" dirty="0">
                <a:solidFill>
                  <a:schemeClr val="tx2"/>
                </a:solidFill>
              </a:rPr>
              <a:t>An </a:t>
            </a:r>
            <a:r>
              <a:rPr lang="en-US" sz="2800" b="1" dirty="0">
                <a:solidFill>
                  <a:srgbClr val="FF0000"/>
                </a:solidFill>
              </a:rPr>
              <a:t>experiment</a:t>
            </a:r>
            <a:r>
              <a:rPr lang="en-US" sz="2800" dirty="0">
                <a:solidFill>
                  <a:schemeClr val="tx2"/>
                </a:solidFill>
              </a:rPr>
              <a:t> has a set of potential outcomes, e.g., throw a dice</a:t>
            </a:r>
          </a:p>
          <a:p>
            <a:pPr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2800" dirty="0">
                <a:solidFill>
                  <a:schemeClr val="tx2"/>
                </a:solidFill>
              </a:rPr>
              <a:t>The</a:t>
            </a:r>
            <a:r>
              <a:rPr lang="en-US" sz="2800" b="1" dirty="0">
                <a:solidFill>
                  <a:schemeClr val="tx2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</a:rPr>
              <a:t>sample space</a:t>
            </a:r>
            <a:r>
              <a:rPr lang="en-US" sz="2800" dirty="0">
                <a:solidFill>
                  <a:schemeClr val="tx2"/>
                </a:solidFill>
              </a:rPr>
              <a:t> of an experiment is the set of all possible outcomes, e.g., {1, 2, 3, 4, 5, 6}</a:t>
            </a:r>
            <a:endParaRPr lang="en-US" sz="2800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2800" dirty="0" smtClean="0">
                <a:solidFill>
                  <a:schemeClr val="tx2"/>
                </a:solidFill>
              </a:rPr>
              <a:t>An </a:t>
            </a:r>
            <a:r>
              <a:rPr lang="en-US" sz="2800" b="1" dirty="0">
                <a:solidFill>
                  <a:srgbClr val="FF0000"/>
                </a:solidFill>
              </a:rPr>
              <a:t>event</a:t>
            </a:r>
            <a:r>
              <a:rPr lang="en-US" sz="2800" dirty="0">
                <a:solidFill>
                  <a:schemeClr val="tx2"/>
                </a:solidFill>
              </a:rPr>
              <a:t> is a subset of the sample space.</a:t>
            </a:r>
          </a:p>
          <a:p>
            <a:pPr marL="800100" lvl="1" indent="-342900"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2400" dirty="0">
                <a:solidFill>
                  <a:schemeClr val="tx2"/>
                </a:solidFill>
                <a:ea typeface="ＭＳ Ｐゴシック" charset="-128"/>
              </a:rPr>
              <a:t>{2}</a:t>
            </a:r>
          </a:p>
          <a:p>
            <a:pPr marL="800100" lvl="1" indent="-342900"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2400" dirty="0">
                <a:solidFill>
                  <a:schemeClr val="tx2"/>
                </a:solidFill>
                <a:ea typeface="ＭＳ Ｐゴシック" charset="-128"/>
              </a:rPr>
              <a:t>{3, 6}</a:t>
            </a:r>
          </a:p>
          <a:p>
            <a:pPr marL="800100" lvl="1" indent="-342900"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2400" dirty="0">
                <a:solidFill>
                  <a:schemeClr val="tx2"/>
                </a:solidFill>
                <a:ea typeface="ＭＳ Ｐゴシック" charset="-128"/>
              </a:rPr>
              <a:t>even = {2, 4, 6}</a:t>
            </a:r>
          </a:p>
          <a:p>
            <a:pPr marL="800100" lvl="1" indent="-342900"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2400" dirty="0">
                <a:solidFill>
                  <a:schemeClr val="tx2"/>
                </a:solidFill>
                <a:ea typeface="ＭＳ Ｐゴシック" charset="-128"/>
              </a:rPr>
              <a:t>odd = {1, 3, 5</a:t>
            </a:r>
            <a:r>
              <a:rPr lang="en-US" sz="2400" dirty="0" smtClean="0">
                <a:solidFill>
                  <a:schemeClr val="tx2"/>
                </a:solidFill>
                <a:ea typeface="ＭＳ Ｐゴシック" charset="-128"/>
              </a:rPr>
              <a:t>}</a:t>
            </a:r>
          </a:p>
          <a:p>
            <a:pPr marL="400050"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2800" dirty="0" smtClean="0">
                <a:solidFill>
                  <a:schemeClr val="tx2"/>
                </a:solidFill>
              </a:rPr>
              <a:t>We will talk about the probability of events</a:t>
            </a:r>
            <a:endParaRPr lang="en-US" sz="2800" dirty="0">
              <a:solidFill>
                <a:schemeClr val="tx2"/>
              </a:solidFill>
              <a:ea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CS 151: Reasoning with Knowledge and Probability Theory (Review?)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423863" y="125413"/>
            <a:ext cx="3849060" cy="577594"/>
          </a:xfrm>
          <a:noFill/>
        </p:spPr>
        <p:txBody>
          <a:bodyPr wrap="none" lIns="63500" tIns="25400" rIns="63500" bIns="25400" anchor="t">
            <a:spAutoFit/>
          </a:bodyPr>
          <a:lstStyle/>
          <a:p>
            <a:pPr eaLnBrk="1" hangingPunct="1">
              <a:lnSpc>
                <a:spcPct val="94000"/>
              </a:lnSpc>
            </a:pPr>
            <a:r>
              <a:rPr lang="en-US" dirty="0" smtClean="0"/>
              <a:t>Random variables</a:t>
            </a:r>
            <a:endParaRPr lang="en-US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77850" y="1277938"/>
            <a:ext cx="8235950" cy="2893818"/>
          </a:xfrm>
          <a:noFill/>
        </p:spPr>
        <p:txBody>
          <a:bodyPr lIns="63500" tIns="25400" rIns="63500" bIns="25400">
            <a:spAutoFit/>
          </a:bodyPr>
          <a:lstStyle/>
          <a:p>
            <a:pPr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A random variable is a mapping of all possible outcomes of an experiment to an event</a:t>
            </a:r>
          </a:p>
          <a:p>
            <a:pPr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It represents all the possible values of something we want to measure in an experiment</a:t>
            </a:r>
          </a:p>
          <a:p>
            <a:pPr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For example, random variable, </a:t>
            </a:r>
            <a:r>
              <a:rPr lang="en-US" sz="2400" i="1" dirty="0" smtClean="0">
                <a:solidFill>
                  <a:schemeClr val="tx2"/>
                </a:solidFill>
              </a:rPr>
              <a:t>X</a:t>
            </a:r>
            <a:r>
              <a:rPr lang="en-US" sz="2400" dirty="0" smtClean="0">
                <a:solidFill>
                  <a:schemeClr val="tx2"/>
                </a:solidFill>
              </a:rPr>
              <a:t>, could be the number of heads for a coin</a:t>
            </a:r>
          </a:p>
          <a:p>
            <a:pPr lvl="1"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1800" dirty="0" smtClean="0">
                <a:solidFill>
                  <a:schemeClr val="tx2"/>
                </a:solidFill>
                <a:ea typeface="ＭＳ Ｐゴシック" charset="-128"/>
              </a:rPr>
              <a:t>note this is different than the sample space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4876800"/>
          <a:ext cx="769619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6523"/>
                <a:gridCol w="706794"/>
                <a:gridCol w="703683"/>
                <a:gridCol w="753533"/>
                <a:gridCol w="855133"/>
                <a:gridCol w="855133"/>
                <a:gridCol w="855133"/>
                <a:gridCol w="855133"/>
                <a:gridCol w="8551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space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HHH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HHT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HTH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HTT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THH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THT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TTH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TTT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chemeClr val="tx2"/>
                          </a:solidFill>
                        </a:rPr>
                        <a:t>X</a:t>
                      </a:r>
                      <a:endParaRPr lang="en-US" i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285999"/>
          </a:xfrm>
        </p:spPr>
        <p:txBody>
          <a:bodyPr/>
          <a:lstStyle/>
          <a:p>
            <a:r>
              <a:rPr lang="en-US" sz="2800" dirty="0" smtClean="0"/>
              <a:t>We can then talk about the probability of the different values of a random variable</a:t>
            </a:r>
          </a:p>
          <a:p>
            <a:r>
              <a:rPr lang="en-US" sz="2800" dirty="0" smtClean="0"/>
              <a:t>The definition of probabilities over </a:t>
            </a:r>
            <a:r>
              <a:rPr lang="en-US" sz="2800" i="1" dirty="0" smtClean="0"/>
              <a:t>all</a:t>
            </a:r>
            <a:r>
              <a:rPr lang="en-US" sz="2800" dirty="0" smtClean="0"/>
              <a:t> of the possible values</a:t>
            </a:r>
            <a:r>
              <a:rPr lang="en-US" sz="2800" dirty="0" smtClean="0"/>
              <a:t> of a random variable defines </a:t>
            </a:r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FF0000"/>
                </a:solidFill>
              </a:rPr>
              <a:t>probability distribution 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3505200"/>
          <a:ext cx="769619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6523"/>
                <a:gridCol w="706794"/>
                <a:gridCol w="703683"/>
                <a:gridCol w="753533"/>
                <a:gridCol w="855133"/>
                <a:gridCol w="855133"/>
                <a:gridCol w="855133"/>
                <a:gridCol w="855133"/>
                <a:gridCol w="8551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space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HHH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HHT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HTH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HTT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THH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THT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TTH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TTT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chemeClr val="tx2"/>
                          </a:solidFill>
                        </a:rPr>
                        <a:t>X</a:t>
                      </a:r>
                      <a:endParaRPr lang="en-US" i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0" y="4394200"/>
          <a:ext cx="2514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1752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P(X)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P(X=3) = 1/8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P(X=2) =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3/8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P(X=1)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= 3/8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P(X=0)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= 1/8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2667000"/>
          </a:xfrm>
        </p:spPr>
        <p:txBody>
          <a:bodyPr/>
          <a:lstStyle/>
          <a:p>
            <a:r>
              <a:rPr lang="en-US" sz="2800" dirty="0" smtClean="0"/>
              <a:t>To be explicit</a:t>
            </a:r>
          </a:p>
          <a:p>
            <a:pPr lvl="1"/>
            <a:r>
              <a:rPr lang="en-US" sz="2400" dirty="0" smtClean="0"/>
              <a:t>A probability distribution assigns probability values to all possible values of a random variable</a:t>
            </a:r>
          </a:p>
          <a:p>
            <a:pPr lvl="1"/>
            <a:r>
              <a:rPr lang="en-US" sz="2400" dirty="0" smtClean="0"/>
              <a:t>These values must be &gt;= 0 and &lt;= 1</a:t>
            </a:r>
          </a:p>
          <a:p>
            <a:pPr lvl="1"/>
            <a:r>
              <a:rPr lang="en-US" sz="2400" dirty="0" smtClean="0"/>
              <a:t>These values must sum to 1 for all possible values of the random variable</a:t>
            </a:r>
          </a:p>
          <a:p>
            <a:pPr lvl="1"/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4267200"/>
          <a:ext cx="2514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1752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P(X)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P(X=3) = 1/2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P(X=2) =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1/2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P(X=1)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= 1/2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P(X=0)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= 1/2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105400" y="4343400"/>
          <a:ext cx="2514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1752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X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P(X)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P(X=3) = -1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P(X=2) =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P(X=1)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= 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P(X=0)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= 0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 flipV="1">
            <a:off x="914400" y="4114800"/>
            <a:ext cx="2895600" cy="213360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4953000" y="4191000"/>
            <a:ext cx="2895600" cy="213360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Unconditional/prior probability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Simplest form of probability is</a:t>
            </a:r>
          </a:p>
          <a:p>
            <a:pPr lvl="1"/>
            <a:r>
              <a:rPr lang="en-US" sz="2400" dirty="0" smtClean="0"/>
              <a:t>P(X)</a:t>
            </a:r>
          </a:p>
          <a:p>
            <a:r>
              <a:rPr lang="en-US" sz="2800" dirty="0" smtClean="0"/>
              <a:t>Prior probability: without any additional information, what is the probability</a:t>
            </a:r>
          </a:p>
          <a:p>
            <a:pPr lvl="1"/>
            <a:r>
              <a:rPr lang="en-US" sz="2400" dirty="0" smtClean="0"/>
              <a:t>What is the probability of a heads?</a:t>
            </a:r>
          </a:p>
          <a:p>
            <a:pPr lvl="1"/>
            <a:r>
              <a:rPr lang="en-US" sz="2400" dirty="0" smtClean="0"/>
              <a:t>What is the probability it will rain today?</a:t>
            </a:r>
          </a:p>
          <a:p>
            <a:pPr lvl="1"/>
            <a:r>
              <a:rPr lang="en-US" sz="2400" dirty="0" smtClean="0"/>
              <a:t>What is the probability a student will get an A in AI?</a:t>
            </a:r>
          </a:p>
          <a:p>
            <a:pPr lvl="1"/>
            <a:r>
              <a:rPr lang="en-US" sz="2400" dirty="0" smtClean="0"/>
              <a:t>What is the probability a person is male?</a:t>
            </a:r>
          </a:p>
          <a:p>
            <a:pPr lvl="1"/>
            <a:r>
              <a:rPr lang="en-US" sz="2400" dirty="0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2819399"/>
          </a:xfrm>
        </p:spPr>
        <p:txBody>
          <a:bodyPr/>
          <a:lstStyle/>
          <a:p>
            <a:r>
              <a:rPr lang="en-US" sz="2800" dirty="0" smtClean="0"/>
              <a:t>We can also talk about probability distributions over multiple variables</a:t>
            </a:r>
          </a:p>
          <a:p>
            <a:r>
              <a:rPr lang="en-US" sz="2800" dirty="0" smtClean="0"/>
              <a:t>P(X,Y)</a:t>
            </a:r>
          </a:p>
          <a:p>
            <a:pPr lvl="1"/>
            <a:r>
              <a:rPr lang="en-US" sz="2400" dirty="0" smtClean="0"/>
              <a:t> probability of X </a:t>
            </a:r>
            <a:r>
              <a:rPr lang="en-US" sz="2400" i="1" dirty="0" smtClean="0"/>
              <a:t>and</a:t>
            </a:r>
            <a:r>
              <a:rPr lang="en-US" sz="2400" dirty="0" smtClean="0"/>
              <a:t> Y</a:t>
            </a:r>
          </a:p>
          <a:p>
            <a:pPr lvl="1"/>
            <a:r>
              <a:rPr lang="en-US" sz="2400" dirty="0" smtClean="0"/>
              <a:t>a distribution over the cross product of possible values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3723640"/>
          <a:ext cx="24384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422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AIPass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P(AIPass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</a:p>
                    <a:p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0.89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false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0.13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5323840"/>
          <a:ext cx="29718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8250"/>
                <a:gridCol w="17335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EngPass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P(EngPass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</a:p>
                    <a:p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0.92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false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0.08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581400" y="4114800"/>
          <a:ext cx="4572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1905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AIPass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AND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EngPass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P(AIPass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,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EngPass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true, true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.88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true, false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.01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false,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true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.04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false, false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.07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2895600"/>
          </a:xfrm>
        </p:spPr>
        <p:txBody>
          <a:bodyPr/>
          <a:lstStyle/>
          <a:p>
            <a:r>
              <a:rPr lang="en-US" sz="2800" dirty="0" smtClean="0"/>
              <a:t>Still a probability distribution</a:t>
            </a:r>
          </a:p>
          <a:p>
            <a:pPr lvl="1"/>
            <a:r>
              <a:rPr lang="en-US" sz="2400" dirty="0" smtClean="0"/>
              <a:t>all values between 0 and 1, inclusive</a:t>
            </a:r>
          </a:p>
          <a:p>
            <a:pPr lvl="1"/>
            <a:r>
              <a:rPr lang="en-US" sz="2400" dirty="0" smtClean="0"/>
              <a:t>all values sum to 1</a:t>
            </a:r>
          </a:p>
          <a:p>
            <a:r>
              <a:rPr lang="en-US" sz="2800" i="1" dirty="0" smtClean="0"/>
              <a:t>All</a:t>
            </a:r>
            <a:r>
              <a:rPr lang="en-US" sz="2800" dirty="0" smtClean="0"/>
              <a:t> questions/probabilities of the two variables can be calculate from the joint distribution</a:t>
            </a:r>
          </a:p>
          <a:p>
            <a:pPr lvl="1"/>
            <a:r>
              <a:rPr lang="en-US" sz="2400" dirty="0" smtClean="0"/>
              <a:t>P(X), P(Y), …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362200" y="4353560"/>
          <a:ext cx="4572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1905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AIPass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AND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EngPass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P(AIPass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,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EngPass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true, true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.88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true, false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.01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false,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true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.04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false, false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.07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probability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As we learn more information about the world, we can update our probability distribution</a:t>
            </a:r>
          </a:p>
          <a:p>
            <a:pPr lvl="1"/>
            <a:r>
              <a:rPr lang="en-US" sz="2000" dirty="0" smtClean="0"/>
              <a:t>Allows us to incorporate </a:t>
            </a:r>
            <a:r>
              <a:rPr lang="en-US" sz="2000" i="1" dirty="0" smtClean="0"/>
              <a:t>evidence</a:t>
            </a:r>
            <a:endParaRPr lang="en-US" sz="2000" dirty="0" smtClean="0"/>
          </a:p>
          <a:p>
            <a:r>
              <a:rPr lang="en-US" sz="2400" dirty="0" smtClean="0"/>
              <a:t>P(X|Y) models this (read “probability of X </a:t>
            </a:r>
            <a:r>
              <a:rPr lang="en-US" sz="2400" i="1" dirty="0" smtClean="0"/>
              <a:t>given</a:t>
            </a:r>
            <a:r>
              <a:rPr lang="en-US" sz="2400" dirty="0" smtClean="0"/>
              <a:t> Y”)</a:t>
            </a:r>
          </a:p>
          <a:p>
            <a:pPr lvl="1"/>
            <a:r>
              <a:rPr lang="en-US" sz="2000" dirty="0" smtClean="0"/>
              <a:t>What is the probability of a heads </a:t>
            </a:r>
            <a:r>
              <a:rPr lang="en-US" sz="2000" i="1" dirty="0" smtClean="0"/>
              <a:t>given</a:t>
            </a:r>
            <a:r>
              <a:rPr lang="en-US" sz="2000" dirty="0" smtClean="0"/>
              <a:t> that both sides of the coin are heads?</a:t>
            </a:r>
          </a:p>
          <a:p>
            <a:pPr lvl="1"/>
            <a:r>
              <a:rPr lang="en-US" sz="2000" dirty="0" smtClean="0"/>
              <a:t>What is the probability it will rain today </a:t>
            </a:r>
            <a:r>
              <a:rPr lang="en-US" sz="2000" i="1" dirty="0" smtClean="0"/>
              <a:t>given</a:t>
            </a:r>
            <a:r>
              <a:rPr lang="en-US" sz="2000" dirty="0" smtClean="0"/>
              <a:t> that it is cloudy?</a:t>
            </a:r>
          </a:p>
          <a:p>
            <a:pPr lvl="1"/>
            <a:r>
              <a:rPr lang="en-US" sz="2000" dirty="0" smtClean="0"/>
              <a:t>What is the probability a student will get an A in AI </a:t>
            </a:r>
            <a:r>
              <a:rPr lang="en-US" sz="2000" i="1" dirty="0" smtClean="0"/>
              <a:t>given</a:t>
            </a:r>
            <a:r>
              <a:rPr lang="en-US" sz="2000" dirty="0" smtClean="0"/>
              <a:t> that he/she does all of the written problems?</a:t>
            </a:r>
          </a:p>
          <a:p>
            <a:pPr lvl="1"/>
            <a:r>
              <a:rPr lang="en-US" sz="2000" dirty="0" smtClean="0"/>
              <a:t>What is the probability a person is male </a:t>
            </a:r>
            <a:r>
              <a:rPr lang="en-US" sz="2000" i="1" dirty="0" smtClean="0"/>
              <a:t>given</a:t>
            </a:r>
            <a:r>
              <a:rPr lang="en-US" sz="2000" dirty="0" smtClean="0"/>
              <a:t> that they are over 6 ft. tall?</a:t>
            </a:r>
          </a:p>
          <a:p>
            <a:r>
              <a:rPr lang="en-US" sz="2400" dirty="0" smtClean="0"/>
              <a:t>Notice that the distribution is still over the values of X</a:t>
            </a:r>
          </a:p>
          <a:p>
            <a:pPr lvl="1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probability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685800" y="1295400"/>
          <a:ext cx="2441575" cy="804863"/>
        </p:xfrm>
        <a:graphic>
          <a:graphicData uri="http://schemas.openxmlformats.org/presentationml/2006/ole">
            <p:oleObj spid="_x0000_s168962" name="Equation" r:id="rId13" imgW="1193800" imgH="393700" progId="Equation.3">
              <p:embed/>
            </p:oleObj>
          </a:graphicData>
        </a:graphic>
      </p:graphicFrame>
      <p:sp>
        <p:nvSpPr>
          <p:cNvPr id="5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2514600"/>
            <a:ext cx="4108450" cy="1155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236663" y="2722563"/>
            <a:ext cx="1639887" cy="911225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65325" y="2693988"/>
            <a:ext cx="2368550" cy="88265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311275" y="3101975"/>
            <a:ext cx="554626" cy="3098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 eaLnBrk="0" hangingPunct="0">
              <a:lnSpc>
                <a:spcPct val="92000"/>
              </a:lnSpc>
            </a:pPr>
            <a:r>
              <a:rPr lang="en-US" dirty="0" smtClean="0">
                <a:solidFill>
                  <a:schemeClr val="tx2"/>
                </a:solidFill>
                <a:latin typeface="Century Schoolbook" charset="0"/>
              </a:rPr>
              <a:t>X=</a:t>
            </a:r>
            <a:r>
              <a:rPr lang="en-US" dirty="0" err="1" smtClean="0">
                <a:solidFill>
                  <a:schemeClr val="tx2"/>
                </a:solidFill>
                <a:latin typeface="Century Schoolbook" charset="0"/>
              </a:rPr>
              <a:t>x</a:t>
            </a:r>
            <a:endParaRPr lang="en-US" dirty="0">
              <a:solidFill>
                <a:schemeClr val="tx2"/>
              </a:solidFill>
              <a:latin typeface="Century Schoolbook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232150" y="2989263"/>
            <a:ext cx="564257" cy="3098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 eaLnBrk="0" hangingPunct="0">
              <a:lnSpc>
                <a:spcPct val="92000"/>
              </a:lnSpc>
            </a:pPr>
            <a:r>
              <a:rPr lang="en-US" dirty="0" smtClean="0">
                <a:solidFill>
                  <a:schemeClr val="tx2"/>
                </a:solidFill>
                <a:latin typeface="Century Schoolbook" charset="0"/>
              </a:rPr>
              <a:t>Y=</a:t>
            </a:r>
            <a:r>
              <a:rPr lang="en-US" dirty="0" err="1" smtClean="0">
                <a:solidFill>
                  <a:schemeClr val="tx2"/>
                </a:solidFill>
                <a:latin typeface="Century Schoolbook" charset="0"/>
              </a:rPr>
              <a:t>y</a:t>
            </a:r>
            <a:endParaRPr lang="en-US" dirty="0">
              <a:solidFill>
                <a:schemeClr val="tx2"/>
              </a:solidFill>
              <a:latin typeface="Century Schoolbook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073275" y="3017838"/>
            <a:ext cx="33338" cy="187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9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 flipH="1">
            <a:off x="1939925" y="2876550"/>
            <a:ext cx="695325" cy="1889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0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 flipH="1">
            <a:off x="1973263" y="3008313"/>
            <a:ext cx="844550" cy="179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1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flipH="1">
            <a:off x="2073275" y="3130550"/>
            <a:ext cx="811213" cy="196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2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 flipH="1">
            <a:off x="2238375" y="3300413"/>
            <a:ext cx="596900" cy="130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105400" y="2286000"/>
            <a:ext cx="388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0000FF"/>
                </a:solidFill>
              </a:rPr>
              <a:t>Given that Y=</a:t>
            </a:r>
            <a:r>
              <a:rPr lang="en-US" sz="2400" dirty="0" err="1" smtClean="0">
                <a:solidFill>
                  <a:srgbClr val="0000FF"/>
                </a:solidFill>
              </a:rPr>
              <a:t>y</a:t>
            </a:r>
            <a:r>
              <a:rPr lang="en-US" sz="2400" dirty="0" smtClean="0">
                <a:solidFill>
                  <a:srgbClr val="0000FF"/>
                </a:solidFill>
              </a:rPr>
              <a:t> has happened,</a:t>
            </a:r>
            <a:r>
              <a:rPr lang="en-US" sz="2400" dirty="0" smtClean="0">
                <a:solidFill>
                  <a:srgbClr val="0000FF"/>
                </a:solidFill>
              </a:rPr>
              <a:t> what </a:t>
            </a:r>
            <a:r>
              <a:rPr lang="en-US" sz="2400" dirty="0" smtClean="0">
                <a:solidFill>
                  <a:srgbClr val="0000FF"/>
                </a:solidFill>
              </a:rPr>
              <a:t>proportion of those events does X=</a:t>
            </a:r>
            <a:r>
              <a:rPr lang="en-US" sz="2400" dirty="0" err="1" smtClean="0">
                <a:solidFill>
                  <a:srgbClr val="0000FF"/>
                </a:solidFill>
              </a:rPr>
              <a:t>x</a:t>
            </a:r>
            <a:r>
              <a:rPr lang="en-US" sz="2400" dirty="0" smtClean="0">
                <a:solidFill>
                  <a:srgbClr val="0000FF"/>
                </a:solidFill>
              </a:rPr>
              <a:t> also happen  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probability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609600" y="1295400"/>
          <a:ext cx="2441575" cy="804863"/>
        </p:xfrm>
        <a:graphic>
          <a:graphicData uri="http://schemas.openxmlformats.org/presentationml/2006/ole">
            <p:oleObj spid="_x0000_s174082" name="Equation" r:id="rId13" imgW="1193800" imgH="393700" progId="Equation.3">
              <p:embed/>
            </p:oleObj>
          </a:graphicData>
        </a:graphic>
      </p:graphicFrame>
      <p:sp>
        <p:nvSpPr>
          <p:cNvPr id="5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2514600"/>
            <a:ext cx="4108450" cy="1155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236663" y="2722563"/>
            <a:ext cx="1639887" cy="911225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65325" y="2693988"/>
            <a:ext cx="2368550" cy="88265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311275" y="3101975"/>
            <a:ext cx="554626" cy="3098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 eaLnBrk="0" hangingPunct="0">
              <a:lnSpc>
                <a:spcPct val="92000"/>
              </a:lnSpc>
            </a:pPr>
            <a:r>
              <a:rPr lang="en-US" dirty="0" smtClean="0">
                <a:solidFill>
                  <a:schemeClr val="tx2"/>
                </a:solidFill>
                <a:latin typeface="Century Schoolbook" charset="0"/>
              </a:rPr>
              <a:t>X=</a:t>
            </a:r>
            <a:r>
              <a:rPr lang="en-US" dirty="0" err="1" smtClean="0">
                <a:solidFill>
                  <a:schemeClr val="tx2"/>
                </a:solidFill>
                <a:latin typeface="Century Schoolbook" charset="0"/>
              </a:rPr>
              <a:t>x</a:t>
            </a:r>
            <a:endParaRPr lang="en-US" dirty="0">
              <a:solidFill>
                <a:schemeClr val="tx2"/>
              </a:solidFill>
              <a:latin typeface="Century Schoolbook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232150" y="2989263"/>
            <a:ext cx="564257" cy="3098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 eaLnBrk="0" hangingPunct="0">
              <a:lnSpc>
                <a:spcPct val="92000"/>
              </a:lnSpc>
            </a:pPr>
            <a:r>
              <a:rPr lang="en-US" dirty="0" smtClean="0">
                <a:solidFill>
                  <a:schemeClr val="tx2"/>
                </a:solidFill>
                <a:latin typeface="Century Schoolbook" charset="0"/>
              </a:rPr>
              <a:t>Y=</a:t>
            </a:r>
            <a:r>
              <a:rPr lang="en-US" dirty="0" err="1" smtClean="0">
                <a:solidFill>
                  <a:schemeClr val="tx2"/>
                </a:solidFill>
                <a:latin typeface="Century Schoolbook" charset="0"/>
              </a:rPr>
              <a:t>y</a:t>
            </a:r>
            <a:endParaRPr lang="en-US" dirty="0">
              <a:solidFill>
                <a:schemeClr val="tx2"/>
              </a:solidFill>
              <a:latin typeface="Century Schoolbook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073275" y="3017838"/>
            <a:ext cx="33338" cy="187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9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 flipH="1">
            <a:off x="1939925" y="2876550"/>
            <a:ext cx="695325" cy="1889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0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 flipH="1">
            <a:off x="1973263" y="3008313"/>
            <a:ext cx="844550" cy="179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1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flipH="1">
            <a:off x="2073275" y="3130550"/>
            <a:ext cx="811213" cy="196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2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 flipH="1">
            <a:off x="2238375" y="3300413"/>
            <a:ext cx="596900" cy="130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105400" y="2286000"/>
            <a:ext cx="388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0000FF"/>
                </a:solidFill>
              </a:rPr>
              <a:t>Given that Y=</a:t>
            </a:r>
            <a:r>
              <a:rPr lang="en-US" sz="2400" dirty="0" err="1" smtClean="0">
                <a:solidFill>
                  <a:srgbClr val="0000FF"/>
                </a:solidFill>
              </a:rPr>
              <a:t>y</a:t>
            </a:r>
            <a:r>
              <a:rPr lang="en-US" sz="2400" dirty="0" smtClean="0">
                <a:solidFill>
                  <a:srgbClr val="0000FF"/>
                </a:solidFill>
              </a:rPr>
              <a:t> has happened, what proportion of those events does X=</a:t>
            </a:r>
            <a:r>
              <a:rPr lang="en-US" sz="2400" dirty="0" err="1" smtClean="0">
                <a:solidFill>
                  <a:srgbClr val="0000FF"/>
                </a:solidFill>
              </a:rPr>
              <a:t>x</a:t>
            </a:r>
            <a:r>
              <a:rPr lang="en-US" sz="2400" dirty="0" smtClean="0">
                <a:solidFill>
                  <a:srgbClr val="0000FF"/>
                </a:solidFill>
              </a:rPr>
              <a:t> also happen  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53000" y="5083314"/>
            <a:ext cx="419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What is: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err="1" smtClean="0">
                <a:solidFill>
                  <a:srgbClr val="FF0000"/>
                </a:solidFill>
              </a:rPr>
              <a:t>p(AIPass</a:t>
            </a:r>
            <a:r>
              <a:rPr lang="en-US" sz="2000" dirty="0" smtClean="0">
                <a:solidFill>
                  <a:srgbClr val="FF0000"/>
                </a:solidFill>
              </a:rPr>
              <a:t>=true | </a:t>
            </a:r>
            <a:r>
              <a:rPr lang="en-US" sz="2000" dirty="0" err="1" smtClean="0">
                <a:solidFill>
                  <a:srgbClr val="FF0000"/>
                </a:solidFill>
              </a:rPr>
              <a:t>EngPass</a:t>
            </a:r>
            <a:r>
              <a:rPr lang="en-US" sz="2000" dirty="0" smtClean="0">
                <a:solidFill>
                  <a:srgbClr val="FF0000"/>
                </a:solidFill>
              </a:rPr>
              <a:t>=false)?</a:t>
            </a:r>
            <a:endParaRPr lang="en-US" sz="2000" dirty="0">
              <a:solidFill>
                <a:srgbClr val="FF0000"/>
              </a:solidFill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228600" y="4419600"/>
          <a:ext cx="4572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1905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AIPass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AND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EngPass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P(AIPass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,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EngPass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true, true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.88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true, false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.01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false,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true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.04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false, false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.07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probability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953000" y="2558554"/>
            <a:ext cx="419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What is: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err="1" smtClean="0">
                <a:solidFill>
                  <a:srgbClr val="FF0000"/>
                </a:solidFill>
              </a:rPr>
              <a:t>p(AIPass</a:t>
            </a:r>
            <a:r>
              <a:rPr lang="en-US" sz="2000" dirty="0" smtClean="0">
                <a:solidFill>
                  <a:srgbClr val="FF0000"/>
                </a:solidFill>
              </a:rPr>
              <a:t>=true | </a:t>
            </a:r>
            <a:r>
              <a:rPr lang="en-US" sz="2000" dirty="0" err="1" smtClean="0">
                <a:solidFill>
                  <a:srgbClr val="FF0000"/>
                </a:solidFill>
              </a:rPr>
              <a:t>EngPass</a:t>
            </a:r>
            <a:r>
              <a:rPr lang="en-US" sz="2000" dirty="0" smtClean="0">
                <a:solidFill>
                  <a:srgbClr val="FF0000"/>
                </a:solidFill>
              </a:rPr>
              <a:t>=false)?</a:t>
            </a:r>
            <a:endParaRPr lang="en-US" sz="2000" dirty="0">
              <a:solidFill>
                <a:srgbClr val="FF0000"/>
              </a:solidFill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2438400" y="4572000"/>
          <a:ext cx="2744788" cy="392112"/>
        </p:xfrm>
        <a:graphic>
          <a:graphicData uri="http://schemas.openxmlformats.org/presentationml/2006/ole">
            <p:oleObj spid="_x0000_s175107" name="Equation" r:id="rId3" imgW="1244600" imgH="177800" progId="Equation.3">
              <p:embed/>
            </p:oleObj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228600" y="1905000"/>
          <a:ext cx="4572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1905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AIPass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AND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EngPass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P(AIPass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,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EngPass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true, true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.88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true, false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.01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false,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true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.04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false, false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.07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5108" name="Object 4"/>
          <p:cNvGraphicFramePr>
            <a:graphicFrameLocks noChangeAspect="1"/>
          </p:cNvGraphicFramePr>
          <p:nvPr/>
        </p:nvGraphicFramePr>
        <p:xfrm>
          <a:off x="871538" y="5243513"/>
          <a:ext cx="5432425" cy="392112"/>
        </p:xfrm>
        <a:graphic>
          <a:graphicData uri="http://schemas.openxmlformats.org/presentationml/2006/ole">
            <p:oleObj spid="_x0000_s175108" name="Equation" r:id="rId4" imgW="2463800" imgH="177800" progId="Equation.3">
              <p:embed/>
            </p:oleObj>
          </a:graphicData>
        </a:graphic>
      </p:graphicFrame>
      <p:cxnSp>
        <p:nvCxnSpPr>
          <p:cNvPr id="22" name="Straight Connector 21"/>
          <p:cNvCxnSpPr/>
          <p:nvPr/>
        </p:nvCxnSpPr>
        <p:spPr bwMode="auto">
          <a:xfrm>
            <a:off x="990600" y="5105400"/>
            <a:ext cx="5257800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6477000" y="473458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 0.125</a:t>
            </a:r>
            <a:endParaRPr lang="en-US" sz="2800" dirty="0"/>
          </a:p>
        </p:txBody>
      </p:sp>
      <p:graphicFrame>
        <p:nvGraphicFramePr>
          <p:cNvPr id="175109" name="Content Placeholder 3"/>
          <p:cNvGraphicFramePr>
            <a:graphicFrameLocks noChangeAspect="1"/>
          </p:cNvGraphicFramePr>
          <p:nvPr/>
        </p:nvGraphicFramePr>
        <p:xfrm>
          <a:off x="5562600" y="1066800"/>
          <a:ext cx="2441575" cy="804863"/>
        </p:xfrm>
        <a:graphic>
          <a:graphicData uri="http://schemas.openxmlformats.org/presentationml/2006/ole">
            <p:oleObj spid="_x0000_s175109" name="Equation" r:id="rId5" imgW="1193800" imgH="3937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38200" y="6091535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Notice this is different than </a:t>
            </a:r>
            <a:r>
              <a:rPr lang="en-US" sz="2400" dirty="0" err="1" smtClean="0">
                <a:solidFill>
                  <a:srgbClr val="0000FF"/>
                </a:solidFill>
              </a:rPr>
              <a:t>p(AIPass</a:t>
            </a:r>
            <a:r>
              <a:rPr lang="en-US" sz="2400" dirty="0" smtClean="0">
                <a:solidFill>
                  <a:srgbClr val="0000FF"/>
                </a:solidFill>
              </a:rPr>
              <a:t>=true) = 0.89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have </a:t>
            </a:r>
            <a:r>
              <a:rPr lang="en-US" dirty="0" err="1" smtClean="0"/>
              <a:t>mancala</a:t>
            </a:r>
            <a:r>
              <a:rPr lang="en-US" dirty="0" smtClean="0"/>
              <a:t> tournament soon</a:t>
            </a:r>
          </a:p>
          <a:p>
            <a:r>
              <a:rPr lang="en-US" dirty="0" smtClean="0"/>
              <a:t>Assignment 3 is out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note about notation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When talking about a particular assignment, you should technically write </a:t>
            </a:r>
            <a:r>
              <a:rPr lang="en-US" sz="2800" dirty="0" err="1" smtClean="0"/>
              <a:t>p(X</a:t>
            </a:r>
            <a:r>
              <a:rPr lang="en-US" sz="2800" dirty="0" smtClean="0"/>
              <a:t>=</a:t>
            </a:r>
            <a:r>
              <a:rPr lang="en-US" sz="2800" dirty="0" err="1" smtClean="0"/>
              <a:t>x</a:t>
            </a:r>
            <a:r>
              <a:rPr lang="en-US" sz="2800" dirty="0" smtClean="0"/>
              <a:t>), etc.</a:t>
            </a:r>
          </a:p>
          <a:p>
            <a:r>
              <a:rPr lang="en-US" sz="2800" dirty="0" smtClean="0"/>
              <a:t>However, when it’s clear (like below), we’ll often shorten it</a:t>
            </a:r>
          </a:p>
          <a:p>
            <a:r>
              <a:rPr lang="en-US" sz="2800" dirty="0" smtClean="0"/>
              <a:t>Also, we may also say P(X) to generically mean any particular value, i.e. P(X=</a:t>
            </a:r>
            <a:r>
              <a:rPr lang="en-US" sz="2800" dirty="0" err="1" smtClean="0"/>
              <a:t>x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2438400" y="5029200"/>
          <a:ext cx="2744788" cy="392112"/>
        </p:xfrm>
        <a:graphic>
          <a:graphicData uri="http://schemas.openxmlformats.org/presentationml/2006/ole">
            <p:oleObj spid="_x0000_s178178" name="Equation" r:id="rId3" imgW="1244600" imgH="177800" progId="Equation.3">
              <p:embed/>
            </p:oleObj>
          </a:graphicData>
        </a:graphic>
      </p:graphicFrame>
      <p:graphicFrame>
        <p:nvGraphicFramePr>
          <p:cNvPr id="175108" name="Object 4"/>
          <p:cNvGraphicFramePr>
            <a:graphicFrameLocks noChangeAspect="1"/>
          </p:cNvGraphicFramePr>
          <p:nvPr/>
        </p:nvGraphicFramePr>
        <p:xfrm>
          <a:off x="871538" y="5700713"/>
          <a:ext cx="5432425" cy="392112"/>
        </p:xfrm>
        <a:graphic>
          <a:graphicData uri="http://schemas.openxmlformats.org/presentationml/2006/ole">
            <p:oleObj spid="_x0000_s178179" name="Equation" r:id="rId4" imgW="2463800" imgH="177800" progId="Equation.3">
              <p:embed/>
            </p:oleObj>
          </a:graphicData>
        </a:graphic>
      </p:graphicFrame>
      <p:cxnSp>
        <p:nvCxnSpPr>
          <p:cNvPr id="22" name="Straight Connector 21"/>
          <p:cNvCxnSpPr/>
          <p:nvPr/>
        </p:nvCxnSpPr>
        <p:spPr bwMode="auto">
          <a:xfrm>
            <a:off x="990600" y="5562600"/>
            <a:ext cx="5257800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6477000" y="519178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= 0.125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Another example</a:t>
            </a:r>
            <a:endParaRPr lang="en-U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Start with the joint probability distribution: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/>
              <a:t>P(</a:t>
            </a:r>
            <a:r>
              <a:rPr lang="en-US" sz="2400" i="1" dirty="0" err="1" smtClean="0"/>
              <a:t>toothache</a:t>
            </a:r>
            <a:r>
              <a:rPr lang="en-US" sz="2400" dirty="0" smtClean="0"/>
              <a:t>) = ?</a:t>
            </a:r>
            <a:endParaRPr lang="en-US" sz="2400" dirty="0"/>
          </a:p>
        </p:txBody>
      </p:sp>
      <p:pic>
        <p:nvPicPr>
          <p:cNvPr id="64516" name="Picture 4" descr="dentist-joint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498725" y="1508125"/>
            <a:ext cx="365760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Another example</a:t>
            </a:r>
            <a:endParaRPr lang="en-US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Start with the joint probability distribution: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/>
              <a:t>P</a:t>
            </a:r>
            <a:r>
              <a:rPr lang="en-US" sz="2400" dirty="0" err="1"/>
              <a:t>(</a:t>
            </a:r>
            <a:r>
              <a:rPr lang="en-US" sz="2400" i="1" dirty="0" err="1"/>
              <a:t>toothache</a:t>
            </a:r>
            <a:r>
              <a:rPr lang="en-US" sz="2400" dirty="0"/>
              <a:t>) = 0.108 + 0.012 + 0.016 + 0.064 = 0.2</a:t>
            </a:r>
          </a:p>
          <a:p>
            <a:pPr eaLnBrk="1" hangingPunct="1">
              <a:lnSpc>
                <a:spcPct val="90000"/>
              </a:lnSpc>
            </a:pPr>
            <a:endParaRPr lang="en-US" sz="1800" dirty="0"/>
          </a:p>
        </p:txBody>
      </p:sp>
      <p:pic>
        <p:nvPicPr>
          <p:cNvPr id="66564" name="Picture 4" descr="dentist-joint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382838" y="1431925"/>
            <a:ext cx="365760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Another example</a:t>
            </a:r>
            <a:endParaRPr lang="en-U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Start with the joint probability distribution: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/>
              <a:t>P(</a:t>
            </a:r>
            <a:r>
              <a:rPr lang="en-US" sz="2400" dirty="0" err="1" smtClean="0">
                <a:sym typeface="Symbol" charset="2"/>
              </a:rPr>
              <a:t></a:t>
            </a:r>
            <a:r>
              <a:rPr lang="en-US" sz="2400" i="1" dirty="0" err="1" smtClean="0"/>
              <a:t>cavity</a:t>
            </a:r>
            <a:r>
              <a:rPr lang="en-US" sz="2400" dirty="0" smtClean="0"/>
              <a:t> | </a:t>
            </a:r>
            <a:r>
              <a:rPr lang="en-US" sz="2400" i="1" dirty="0" smtClean="0"/>
              <a:t>toothache</a:t>
            </a:r>
            <a:r>
              <a:rPr lang="en-US" sz="2400" dirty="0" smtClean="0"/>
              <a:t>) = ?</a:t>
            </a:r>
            <a:endParaRPr lang="en-US" sz="2400" dirty="0"/>
          </a:p>
        </p:txBody>
      </p:sp>
      <p:pic>
        <p:nvPicPr>
          <p:cNvPr id="64516" name="Picture 4" descr="dentist-joint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498725" y="1508125"/>
            <a:ext cx="365760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Another example</a:t>
            </a:r>
            <a:endParaRPr lang="en-US" dirty="0"/>
          </a:p>
        </p:txBody>
      </p:sp>
      <p:sp>
        <p:nvSpPr>
          <p:cNvPr id="68611" name="Rectangle 4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Start with the joint probability </a:t>
            </a:r>
            <a:r>
              <a:rPr lang="en-US" sz="2400" dirty="0" smtClean="0"/>
              <a:t>distribution: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/>
              <a:t>P</a:t>
            </a:r>
            <a:r>
              <a:rPr lang="en-US" sz="2400" dirty="0" err="1"/>
              <a:t>(</a:t>
            </a:r>
            <a:r>
              <a:rPr lang="en-US" sz="2400" dirty="0" err="1">
                <a:sym typeface="Symbol" charset="2"/>
              </a:rPr>
              <a:t></a:t>
            </a:r>
            <a:r>
              <a:rPr lang="en-US" sz="2400" i="1" dirty="0" err="1"/>
              <a:t>cavity</a:t>
            </a:r>
            <a:r>
              <a:rPr lang="en-US" sz="2400" dirty="0"/>
              <a:t> | </a:t>
            </a:r>
            <a:r>
              <a:rPr lang="en-US" sz="2400" i="1" dirty="0"/>
              <a:t>toothache</a:t>
            </a:r>
            <a:r>
              <a:rPr lang="en-US" sz="2400" dirty="0"/>
              <a:t>) 	= </a:t>
            </a:r>
            <a:r>
              <a:rPr lang="en-US" sz="2400" dirty="0" err="1"/>
              <a:t>P(</a:t>
            </a:r>
            <a:r>
              <a:rPr lang="en-US" sz="2400" dirty="0" err="1">
                <a:sym typeface="Symbol" charset="2"/>
              </a:rPr>
              <a:t></a:t>
            </a:r>
            <a:r>
              <a:rPr lang="en-US" sz="2400" i="1" dirty="0" err="1" smtClean="0"/>
              <a:t>cavity</a:t>
            </a:r>
            <a:r>
              <a:rPr lang="en-US" sz="2400" dirty="0" smtClean="0"/>
              <a:t>, </a:t>
            </a:r>
            <a:r>
              <a:rPr lang="en-US" sz="2400" i="1" dirty="0" smtClean="0"/>
              <a:t>toothache</a:t>
            </a:r>
            <a:r>
              <a:rPr lang="en-US" sz="2400" dirty="0"/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/>
              <a:t>						</a:t>
            </a:r>
            <a:r>
              <a:rPr lang="en-US" sz="2400" dirty="0" err="1"/>
              <a:t>P(</a:t>
            </a:r>
            <a:r>
              <a:rPr lang="en-US" sz="2400" i="1" dirty="0" err="1"/>
              <a:t>toothache</a:t>
            </a:r>
            <a:r>
              <a:rPr lang="en-US" sz="2400" dirty="0"/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/>
              <a:t>					= 	      0.016+0.064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/>
              <a:t>					   0.108 + 0.012 + 0.016 + 0.064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/>
              <a:t>					= 0.4
</a:t>
            </a:r>
          </a:p>
          <a:p>
            <a:pPr eaLnBrk="1" hangingPunct="1">
              <a:lnSpc>
                <a:spcPct val="90000"/>
              </a:lnSpc>
            </a:pPr>
            <a:endParaRPr lang="en-US" sz="1800" dirty="0"/>
          </a:p>
        </p:txBody>
      </p:sp>
      <p:sp>
        <p:nvSpPr>
          <p:cNvPr id="68612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4495800" y="3429000"/>
            <a:ext cx="312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13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886200" y="4191000"/>
            <a:ext cx="403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8614" name="Picture 2" descr="dentist-joint3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2306638" y="1508125"/>
            <a:ext cx="365760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dentist-joint4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344738" y="1123950"/>
            <a:ext cx="3810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9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Normalization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2719388"/>
            <a:ext cx="8229600" cy="34067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/>
              <a:t>Denominator can be viewed as a </a:t>
            </a:r>
            <a:r>
              <a:rPr lang="en-US" sz="2000" dirty="0">
                <a:solidFill>
                  <a:srgbClr val="FF0000"/>
                </a:solidFill>
              </a:rPr>
              <a:t>normalization constant</a:t>
            </a:r>
            <a:r>
              <a:rPr lang="en-US" sz="2000" dirty="0"/>
              <a:t> </a:t>
            </a:r>
            <a:r>
              <a:rPr lang="en-US" sz="2000" dirty="0" err="1"/>
              <a:t>α</a:t>
            </a:r>
            <a:endParaRPr lang="en-US" sz="2000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/>
              <a:t>P</a:t>
            </a:r>
            <a:r>
              <a:rPr lang="en-US" sz="2000" dirty="0" smtClean="0"/>
              <a:t>(</a:t>
            </a:r>
            <a:r>
              <a:rPr lang="en-US" sz="2000" i="1" dirty="0" smtClean="0"/>
              <a:t>C</a:t>
            </a:r>
            <a:r>
              <a:rPr lang="en-US" sz="2000" i="1" dirty="0" smtClean="0"/>
              <a:t>AVITY </a:t>
            </a:r>
            <a:r>
              <a:rPr lang="en-US" sz="2000" i="1" dirty="0"/>
              <a:t>| toothache</a:t>
            </a:r>
            <a:r>
              <a:rPr lang="en-US" sz="2000" dirty="0"/>
              <a:t>) = </a:t>
            </a:r>
            <a:r>
              <a:rPr lang="en-US" sz="2000" dirty="0" err="1"/>
              <a:t>α</a:t>
            </a:r>
            <a:r>
              <a:rPr lang="en-US" sz="2000" dirty="0"/>
              <a:t> </a:t>
            </a:r>
            <a:r>
              <a:rPr lang="en-US" sz="2000" b="1" dirty="0" err="1"/>
              <a:t>P</a:t>
            </a:r>
            <a:r>
              <a:rPr lang="en-US" sz="2000" dirty="0" err="1" smtClean="0"/>
              <a:t>(</a:t>
            </a:r>
            <a:r>
              <a:rPr lang="en-US" sz="2000" i="1" dirty="0" err="1" smtClean="0"/>
              <a:t>CAVITY,</a:t>
            </a:r>
            <a:r>
              <a:rPr lang="en-US" sz="2000" i="1" dirty="0" err="1"/>
              <a:t>toothache</a:t>
            </a:r>
            <a:r>
              <a:rPr lang="en-US" sz="2000" dirty="0"/>
              <a:t>)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>
                <a:ea typeface="ＭＳ Ｐゴシック" charset="-128"/>
              </a:rPr>
              <a:t>= </a:t>
            </a:r>
            <a:r>
              <a:rPr lang="en-US" sz="1800" dirty="0" err="1">
                <a:ea typeface="ＭＳ Ｐゴシック" charset="-128"/>
              </a:rPr>
              <a:t>α</a:t>
            </a:r>
            <a:r>
              <a:rPr lang="en-US" sz="1800" dirty="0">
                <a:ea typeface="ＭＳ Ｐゴシック" charset="-128"/>
              </a:rPr>
              <a:t> [</a:t>
            </a:r>
            <a:r>
              <a:rPr lang="en-US" sz="1800" b="1" dirty="0" err="1">
                <a:ea typeface="ＭＳ Ｐゴシック" charset="-128"/>
              </a:rPr>
              <a:t>P</a:t>
            </a:r>
            <a:r>
              <a:rPr lang="en-US" sz="1800" dirty="0" err="1" smtClean="0">
                <a:ea typeface="ＭＳ Ｐゴシック" charset="-128"/>
              </a:rPr>
              <a:t>(</a:t>
            </a:r>
            <a:r>
              <a:rPr lang="en-US" sz="1800" i="1" dirty="0" err="1" smtClean="0">
                <a:ea typeface="ＭＳ Ｐゴシック" charset="-128"/>
              </a:rPr>
              <a:t>CAVITY,</a:t>
            </a:r>
            <a:r>
              <a:rPr lang="en-US" sz="1800" i="1" dirty="0" err="1">
                <a:ea typeface="ＭＳ Ｐゴシック" charset="-128"/>
              </a:rPr>
              <a:t>toothache,catch</a:t>
            </a:r>
            <a:r>
              <a:rPr lang="en-US" sz="1800" dirty="0">
                <a:ea typeface="ＭＳ Ｐゴシック" charset="-128"/>
              </a:rPr>
              <a:t>) + </a:t>
            </a:r>
            <a:r>
              <a:rPr lang="en-US" sz="1800" b="1" dirty="0" err="1">
                <a:ea typeface="ＭＳ Ｐゴシック" charset="-128"/>
              </a:rPr>
              <a:t>P</a:t>
            </a:r>
            <a:r>
              <a:rPr lang="en-US" sz="1800" dirty="0" err="1" smtClean="0">
                <a:ea typeface="ＭＳ Ｐゴシック" charset="-128"/>
              </a:rPr>
              <a:t>(</a:t>
            </a:r>
            <a:r>
              <a:rPr lang="en-US" sz="1800" i="1" dirty="0" err="1" smtClean="0">
                <a:ea typeface="ＭＳ Ｐゴシック" charset="-128"/>
              </a:rPr>
              <a:t>CAVITY,</a:t>
            </a:r>
            <a:r>
              <a:rPr lang="en-US" sz="1800" i="1" dirty="0" err="1">
                <a:ea typeface="ＭＳ Ｐゴシック" charset="-128"/>
              </a:rPr>
              <a:t>toothache</a:t>
            </a:r>
            <a:r>
              <a:rPr lang="en-US" sz="1800" dirty="0" err="1">
                <a:ea typeface="ＭＳ Ｐゴシック" charset="-128"/>
              </a:rPr>
              <a:t>,</a:t>
            </a:r>
            <a:r>
              <a:rPr lang="en-US" sz="1800" dirty="0" err="1">
                <a:ea typeface="ＭＳ Ｐゴシック" charset="-128"/>
                <a:sym typeface="Symbol" charset="2"/>
              </a:rPr>
              <a:t></a:t>
            </a:r>
            <a:r>
              <a:rPr lang="en-US" sz="1800" dirty="0">
                <a:ea typeface="ＭＳ Ｐゴシック" charset="-128"/>
              </a:rPr>
              <a:t> </a:t>
            </a:r>
            <a:r>
              <a:rPr lang="en-US" sz="1800" i="1" dirty="0">
                <a:ea typeface="ＭＳ Ｐゴシック" charset="-128"/>
              </a:rPr>
              <a:t>catch</a:t>
            </a:r>
            <a:r>
              <a:rPr lang="en-US" sz="1800" dirty="0">
                <a:ea typeface="ＭＳ Ｐゴシック" charset="-128"/>
              </a:rPr>
              <a:t>)]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>
                <a:ea typeface="ＭＳ Ｐゴシック" charset="-128"/>
              </a:rPr>
              <a:t>= </a:t>
            </a:r>
            <a:r>
              <a:rPr lang="el-GR" sz="1800" dirty="0">
                <a:ea typeface="Arial" charset="0"/>
                <a:cs typeface="Arial" charset="0"/>
              </a:rPr>
              <a:t>α</a:t>
            </a:r>
            <a:r>
              <a:rPr lang="en-US" sz="1800" dirty="0">
                <a:ea typeface="ＭＳ Ｐゴシック" charset="-128"/>
              </a:rPr>
              <a:t> [&lt;0.108,0.016&gt; + &lt;0.012,0.064&gt;]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>
                <a:ea typeface="ＭＳ Ｐゴシック" charset="-128"/>
              </a:rPr>
              <a:t>= </a:t>
            </a:r>
            <a:r>
              <a:rPr lang="en-US" sz="1800" dirty="0" err="1">
                <a:ea typeface="ＭＳ Ｐゴシック" charset="-128"/>
              </a:rPr>
              <a:t>α</a:t>
            </a:r>
            <a:r>
              <a:rPr lang="en-US" sz="1800" dirty="0">
                <a:ea typeface="ＭＳ Ｐゴシック" charset="-128"/>
              </a:rPr>
              <a:t> &lt;0.12,0.08&gt; = &lt;0.6,0.4&gt;
</a:t>
            </a:r>
            <a:endParaRPr lang="en-US" sz="1800" dirty="0" smtClean="0">
              <a:ea typeface="ＭＳ Ｐゴシック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1800" dirty="0" smtClean="0">
              <a:ea typeface="ＭＳ Ｐゴシック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1800" dirty="0" smtClean="0">
              <a:ea typeface="ＭＳ Ｐゴシック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1800" dirty="0" smtClean="0">
              <a:ea typeface="ＭＳ Ｐゴシック" charset="-128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ea typeface="ＭＳ Ｐゴシック" charset="-128"/>
              </a:rPr>
              <a:t/>
            </a:r>
            <a:br>
              <a:rPr lang="en-US" sz="1800" dirty="0" smtClean="0">
                <a:ea typeface="ＭＳ Ｐゴシック" charset="-128"/>
              </a:rPr>
            </a:br>
            <a:endParaRPr lang="en-US" sz="1800" dirty="0" smtClean="0">
              <a:ea typeface="ＭＳ Ｐゴシック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/>
              <a:t>General idea: compute distribution on query variable by fixing </a:t>
            </a:r>
            <a:r>
              <a:rPr lang="en-US" sz="2000" dirty="0">
                <a:solidFill>
                  <a:schemeClr val="accent2"/>
                </a:solidFill>
              </a:rPr>
              <a:t>evidence variables</a:t>
            </a:r>
            <a:r>
              <a:rPr lang="en-US" sz="2000" dirty="0"/>
              <a:t> and summing over </a:t>
            </a:r>
            <a:r>
              <a:rPr lang="en-US" sz="2000" dirty="0" smtClean="0">
                <a:solidFill>
                  <a:schemeClr val="accent2"/>
                </a:solidFill>
              </a:rPr>
              <a:t>hidden/unknown </a:t>
            </a:r>
            <a:r>
              <a:rPr lang="en-US" sz="2000" dirty="0">
                <a:solidFill>
                  <a:schemeClr val="accent2"/>
                </a:solidFill>
              </a:rPr>
              <a:t>variables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-228600" y="50292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unnormalized</a:t>
            </a:r>
            <a:r>
              <a:rPr lang="en-US" dirty="0" smtClean="0"/>
              <a:t> </a:t>
            </a:r>
            <a:r>
              <a:rPr lang="en-US" dirty="0" err="1" smtClean="0"/>
              <a:t>p(cavity|toothache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81400" y="5040868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unnormalized</a:t>
            </a:r>
            <a:r>
              <a:rPr lang="en-US" dirty="0" smtClean="0"/>
              <a:t> </a:t>
            </a:r>
            <a:r>
              <a:rPr lang="en-US" dirty="0" err="1" smtClean="0"/>
              <a:t>p(</a:t>
            </a:r>
            <a:r>
              <a:rPr lang="en-US" dirty="0" err="1" smtClean="0">
                <a:ea typeface="ＭＳ Ｐゴシック" charset="-128"/>
                <a:sym typeface="Symbol" charset="2"/>
              </a:rPr>
              <a:t></a:t>
            </a:r>
            <a:r>
              <a:rPr lang="en-US" dirty="0" err="1" smtClean="0"/>
              <a:t>cavity|toothache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8" name="Straight Arrow Connector 7"/>
          <p:cNvCxnSpPr>
            <a:stCxn id="5" idx="0"/>
          </p:cNvCxnSpPr>
          <p:nvPr/>
        </p:nvCxnSpPr>
        <p:spPr bwMode="auto">
          <a:xfrm rot="16200000" flipV="1">
            <a:off x="1562100" y="4686300"/>
            <a:ext cx="609600" cy="762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>
            <a:stCxn id="6" idx="0"/>
          </p:cNvCxnSpPr>
          <p:nvPr/>
        </p:nvCxnSpPr>
        <p:spPr bwMode="auto">
          <a:xfrm rot="16200000" flipV="1">
            <a:off x="3727966" y="3053834"/>
            <a:ext cx="545068" cy="342900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Properties of probabilities</a:t>
            </a:r>
            <a:endParaRPr lang="en-US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990601"/>
            <a:ext cx="8229600" cy="9144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</a:rPr>
              <a:t>P</a:t>
            </a:r>
            <a:r>
              <a:rPr lang="en-US" dirty="0">
                <a:ea typeface="ＭＳ Ｐゴシック" charset="-128"/>
              </a:rPr>
              <a:t>(</a:t>
            </a:r>
            <a:r>
              <a:rPr lang="en-US" i="1" dirty="0">
                <a:ea typeface="ＭＳ Ｐゴシック" charset="-128"/>
              </a:rPr>
              <a:t>A</a:t>
            </a:r>
            <a:r>
              <a:rPr lang="en-US" dirty="0" smtClean="0">
                <a:ea typeface="ＭＳ Ｐゴシック" charset="-128"/>
              </a:rPr>
              <a:t> </a:t>
            </a:r>
            <a:r>
              <a:rPr lang="en-US" i="1" dirty="0" smtClean="0">
                <a:ea typeface="ＭＳ Ｐゴシック" charset="-128"/>
                <a:sym typeface="Symbol" charset="2"/>
              </a:rPr>
              <a:t>or</a:t>
            </a:r>
            <a:r>
              <a:rPr lang="en-US" dirty="0" smtClean="0">
                <a:ea typeface="ＭＳ Ｐゴシック" charset="-128"/>
                <a:sym typeface="Symbol" charset="2"/>
              </a:rPr>
              <a:t> </a:t>
            </a:r>
            <a:r>
              <a:rPr lang="en-US" i="1" dirty="0">
                <a:ea typeface="ＭＳ Ｐゴシック" charset="-128"/>
              </a:rPr>
              <a:t>B</a:t>
            </a:r>
            <a:r>
              <a:rPr lang="en-US" dirty="0">
                <a:ea typeface="ＭＳ Ｐゴシック" charset="-128"/>
              </a:rPr>
              <a:t>) =</a:t>
            </a:r>
            <a:r>
              <a:rPr lang="en-US" dirty="0" smtClean="0">
                <a:ea typeface="ＭＳ Ｐゴシック" charset="-128"/>
              </a:rPr>
              <a:t> ?</a:t>
            </a:r>
            <a:endParaRPr lang="en-US" dirty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Properties of probabilities</a:t>
            </a:r>
            <a:endParaRPr lang="en-US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990601"/>
            <a:ext cx="8229600" cy="9144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</a:rPr>
              <a:t>P</a:t>
            </a:r>
            <a:r>
              <a:rPr lang="en-US" dirty="0">
                <a:ea typeface="ＭＳ Ｐゴシック" charset="-128"/>
              </a:rPr>
              <a:t>(</a:t>
            </a:r>
            <a:r>
              <a:rPr lang="en-US" i="1" dirty="0">
                <a:ea typeface="ＭＳ Ｐゴシック" charset="-128"/>
              </a:rPr>
              <a:t>A</a:t>
            </a:r>
            <a:r>
              <a:rPr lang="en-US" dirty="0" smtClean="0">
                <a:ea typeface="ＭＳ Ｐゴシック" charset="-128"/>
              </a:rPr>
              <a:t> </a:t>
            </a:r>
            <a:r>
              <a:rPr lang="en-US" i="1" dirty="0" smtClean="0">
                <a:ea typeface="ＭＳ Ｐゴシック" charset="-128"/>
                <a:sym typeface="Symbol" charset="2"/>
              </a:rPr>
              <a:t>or</a:t>
            </a:r>
            <a:r>
              <a:rPr lang="en-US" dirty="0" smtClean="0">
                <a:ea typeface="ＭＳ Ｐゴシック" charset="-128"/>
                <a:sym typeface="Symbol" charset="2"/>
              </a:rPr>
              <a:t> </a:t>
            </a:r>
            <a:r>
              <a:rPr lang="en-US" i="1" dirty="0">
                <a:ea typeface="ＭＳ Ｐゴシック" charset="-128"/>
              </a:rPr>
              <a:t>B</a:t>
            </a:r>
            <a:r>
              <a:rPr lang="en-US" dirty="0">
                <a:ea typeface="ＭＳ Ｐゴシック" charset="-128"/>
              </a:rPr>
              <a:t>) = P(</a:t>
            </a:r>
            <a:r>
              <a:rPr lang="en-US" i="1" dirty="0">
                <a:ea typeface="ＭＳ Ｐゴシック" charset="-128"/>
              </a:rPr>
              <a:t>A</a:t>
            </a:r>
            <a:r>
              <a:rPr lang="en-US" dirty="0">
                <a:ea typeface="ＭＳ Ｐゴシック" charset="-128"/>
              </a:rPr>
              <a:t>) + P(</a:t>
            </a:r>
            <a:r>
              <a:rPr lang="en-US" i="1" dirty="0">
                <a:ea typeface="ＭＳ Ｐゴシック" charset="-128"/>
              </a:rPr>
              <a:t>B</a:t>
            </a:r>
            <a:r>
              <a:rPr lang="en-US" dirty="0">
                <a:ea typeface="ＭＳ Ｐゴシック" charset="-128"/>
              </a:rPr>
              <a:t>) - P(</a:t>
            </a:r>
            <a:r>
              <a:rPr lang="en-US" i="1" dirty="0" smtClean="0">
                <a:ea typeface="ＭＳ Ｐゴシック" charset="-128"/>
              </a:rPr>
              <a:t>A</a:t>
            </a:r>
            <a:r>
              <a:rPr lang="en-US" dirty="0" smtClean="0">
                <a:ea typeface="ＭＳ Ｐゴシック" charset="-128"/>
              </a:rPr>
              <a:t>,</a:t>
            </a:r>
            <a:r>
              <a:rPr lang="en-US" i="1" dirty="0" smtClean="0">
                <a:ea typeface="ＭＳ Ｐゴシック" charset="-128"/>
              </a:rPr>
              <a:t>B</a:t>
            </a:r>
            <a:r>
              <a:rPr lang="en-US" dirty="0">
                <a:ea typeface="ＭＳ Ｐゴシック" charset="-128"/>
              </a:rPr>
              <a:t>)</a:t>
            </a:r>
          </a:p>
        </p:txBody>
      </p:sp>
      <p:pic>
        <p:nvPicPr>
          <p:cNvPr id="52228" name="Picture 4" descr="axiom3-venn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133600" y="2438400"/>
            <a:ext cx="37814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501650" y="241300"/>
            <a:ext cx="5337524" cy="577594"/>
          </a:xfrm>
          <a:noFill/>
        </p:spPr>
        <p:txBody>
          <a:bodyPr wrap="none" lIns="63500" tIns="25400" rIns="63500" bIns="25400" anchor="t">
            <a:spAutoFit/>
          </a:bodyPr>
          <a:lstStyle/>
          <a:p>
            <a:pPr eaLnBrk="1" hangingPunct="1">
              <a:lnSpc>
                <a:spcPct val="94000"/>
              </a:lnSpc>
            </a:pPr>
            <a:r>
              <a:rPr lang="en-US" dirty="0"/>
              <a:t>Properties of</a:t>
            </a:r>
            <a:r>
              <a:rPr lang="en-US" dirty="0" smtClean="0"/>
              <a:t> probabilities</a:t>
            </a: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09600" y="1371600"/>
            <a:ext cx="8382000" cy="3729842"/>
          </a:xfrm>
          <a:noFill/>
        </p:spPr>
        <p:txBody>
          <a:bodyPr lIns="63500" tIns="25400" rIns="63500" bIns="25400">
            <a:spAutoFit/>
          </a:bodyPr>
          <a:lstStyle/>
          <a:p>
            <a:pPr eaLnBrk="1" hangingPunct="1">
              <a:lnSpc>
                <a:spcPct val="94000"/>
              </a:lnSpc>
              <a:spcBef>
                <a:spcPct val="47000"/>
              </a:spcBef>
            </a:pPr>
            <a:r>
              <a:rPr lang="en-US" sz="2800" dirty="0" smtClean="0">
                <a:solidFill>
                  <a:schemeClr val="tx2"/>
                </a:solidFill>
              </a:rPr>
              <a:t>P</a:t>
            </a:r>
            <a:r>
              <a:rPr lang="en-US" sz="2800" dirty="0">
                <a:solidFill>
                  <a:schemeClr val="tx2"/>
                </a:solidFill>
              </a:rPr>
              <a:t>(</a:t>
            </a:r>
            <a:r>
              <a:rPr lang="en-US" sz="2800" dirty="0">
                <a:solidFill>
                  <a:schemeClr val="tx2"/>
                </a:solidFill>
                <a:latin typeface="Symbol" charset="2"/>
              </a:rPr>
              <a:t>Ø</a:t>
            </a:r>
            <a:r>
              <a:rPr lang="en-US" sz="2800" dirty="0">
                <a:solidFill>
                  <a:schemeClr val="tx2"/>
                </a:solidFill>
              </a:rPr>
              <a:t>E) = 1– P(E)</a:t>
            </a:r>
            <a:endParaRPr lang="en-US" sz="2800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4000"/>
              </a:lnSpc>
              <a:spcBef>
                <a:spcPct val="47000"/>
              </a:spcBef>
            </a:pPr>
            <a:r>
              <a:rPr lang="en-US" sz="2800" dirty="0" smtClean="0">
                <a:solidFill>
                  <a:schemeClr val="tx2"/>
                </a:solidFill>
              </a:rPr>
              <a:t>If </a:t>
            </a:r>
            <a:r>
              <a:rPr lang="en-US" sz="2800" dirty="0">
                <a:solidFill>
                  <a:schemeClr val="tx2"/>
                </a:solidFill>
              </a:rPr>
              <a:t>E1 and E2 are logically equivalent, </a:t>
            </a:r>
            <a:r>
              <a:rPr lang="en-US" sz="2800" dirty="0" smtClean="0">
                <a:solidFill>
                  <a:schemeClr val="tx2"/>
                </a:solidFill>
              </a:rPr>
              <a:t>then: P</a:t>
            </a:r>
            <a:r>
              <a:rPr lang="en-US" sz="2800" dirty="0">
                <a:solidFill>
                  <a:schemeClr val="tx2"/>
                </a:solidFill>
              </a:rPr>
              <a:t>(E1)=P(E2).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  <a:p>
            <a:pPr marL="800100" lvl="1" indent="-342900" eaLnBrk="1" hangingPunct="1">
              <a:lnSpc>
                <a:spcPct val="94000"/>
              </a:lnSpc>
              <a:spcBef>
                <a:spcPct val="47000"/>
              </a:spcBef>
            </a:pPr>
            <a:r>
              <a:rPr lang="en-US" sz="2400" dirty="0">
                <a:solidFill>
                  <a:schemeClr val="tx2"/>
                </a:solidFill>
                <a:ea typeface="ＭＳ Ｐゴシック" charset="-128"/>
              </a:rPr>
              <a:t>E1: Not all philosophers are more than six feet tall.</a:t>
            </a:r>
          </a:p>
          <a:p>
            <a:pPr marL="800100" lvl="1" indent="-342900" eaLnBrk="1" hangingPunct="1">
              <a:lnSpc>
                <a:spcPct val="94000"/>
              </a:lnSpc>
              <a:spcBef>
                <a:spcPct val="47000"/>
              </a:spcBef>
            </a:pPr>
            <a:r>
              <a:rPr lang="en-US" sz="2400" dirty="0">
                <a:solidFill>
                  <a:schemeClr val="tx2"/>
                </a:solidFill>
                <a:ea typeface="ＭＳ Ｐゴシック" charset="-128"/>
              </a:rPr>
              <a:t>E2: Some philosopher is not more that six feet tall.</a:t>
            </a:r>
          </a:p>
          <a:p>
            <a:pPr marL="1257300" lvl="2" indent="-342900" eaLnBrk="1" hangingPunct="1">
              <a:lnSpc>
                <a:spcPct val="94000"/>
              </a:lnSpc>
              <a:spcBef>
                <a:spcPct val="47000"/>
              </a:spcBef>
            </a:pPr>
            <a:r>
              <a:rPr lang="en-US" dirty="0">
                <a:solidFill>
                  <a:schemeClr val="tx2"/>
                </a:solidFill>
                <a:ea typeface="ＭＳ Ｐゴシック" charset="-128"/>
              </a:rPr>
              <a:t>Then P(E1)=P(E2).</a:t>
            </a:r>
            <a:endParaRPr lang="en-US" dirty="0" smtClean="0">
              <a:solidFill>
                <a:schemeClr val="tx2"/>
              </a:solidFill>
              <a:ea typeface="ＭＳ Ｐゴシック" charset="-128"/>
            </a:endParaRPr>
          </a:p>
          <a:p>
            <a:pPr eaLnBrk="1" hangingPunct="1">
              <a:lnSpc>
                <a:spcPct val="94000"/>
              </a:lnSpc>
              <a:spcBef>
                <a:spcPct val="47000"/>
              </a:spcBef>
            </a:pPr>
            <a:r>
              <a:rPr lang="en-US" sz="2800" dirty="0" smtClean="0">
                <a:solidFill>
                  <a:schemeClr val="tx2"/>
                </a:solidFill>
              </a:rPr>
              <a:t>P</a:t>
            </a:r>
            <a:r>
              <a:rPr lang="en-US" sz="2800" dirty="0">
                <a:solidFill>
                  <a:schemeClr val="tx2"/>
                </a:solidFill>
              </a:rPr>
              <a:t>(E1, E2</a:t>
            </a:r>
            <a:r>
              <a:rPr lang="en-US" sz="2800" dirty="0" smtClean="0">
                <a:solidFill>
                  <a:schemeClr val="tx2"/>
                </a:solidFill>
              </a:rPr>
              <a:t>) </a:t>
            </a:r>
            <a:r>
              <a:rPr lang="en-US" sz="2800" dirty="0" smtClean="0">
                <a:solidFill>
                  <a:schemeClr val="tx2"/>
                </a:solidFill>
                <a:ea typeface="Tahoma" charset="0"/>
                <a:cs typeface="Tahoma" charset="0"/>
              </a:rPr>
              <a:t>≤ </a:t>
            </a:r>
            <a:r>
              <a:rPr lang="en-US" sz="2800" dirty="0" smtClean="0">
                <a:solidFill>
                  <a:schemeClr val="tx2"/>
                </a:solidFill>
              </a:rPr>
              <a:t>P</a:t>
            </a:r>
            <a:r>
              <a:rPr lang="en-US" sz="2800" dirty="0">
                <a:solidFill>
                  <a:schemeClr val="tx2"/>
                </a:solidFill>
              </a:rPr>
              <a:t>(E1).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461963" y="165100"/>
            <a:ext cx="5207000" cy="566738"/>
          </a:xfrm>
          <a:noFill/>
        </p:spPr>
        <p:txBody>
          <a:bodyPr wrap="none" lIns="63500" tIns="25400" rIns="63500" bIns="25400" anchor="t">
            <a:spAutoFit/>
          </a:bodyPr>
          <a:lstStyle/>
          <a:p>
            <a:pPr eaLnBrk="1" hangingPunct="1">
              <a:lnSpc>
                <a:spcPct val="94000"/>
              </a:lnSpc>
            </a:pPr>
            <a:r>
              <a:rPr lang="en-US"/>
              <a:t>The Three-Card Problem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309563" y="1085850"/>
            <a:ext cx="8077200" cy="3926716"/>
          </a:xfrm>
          <a:noFill/>
        </p:spPr>
        <p:txBody>
          <a:bodyPr lIns="63500" tIns="25400" rIns="63500" bIns="25400">
            <a:spAutoFit/>
          </a:bodyPr>
          <a:lstStyle/>
          <a:p>
            <a:pPr eaLnBrk="1" hangingPunct="1">
              <a:lnSpc>
                <a:spcPct val="93000"/>
              </a:lnSpc>
              <a:spcBef>
                <a:spcPct val="47000"/>
              </a:spcBef>
              <a:buFontTx/>
              <a:buNone/>
            </a:pPr>
            <a:r>
              <a:rPr lang="en-US" sz="2000" dirty="0">
                <a:solidFill>
                  <a:schemeClr val="tx2"/>
                </a:solidFill>
              </a:rPr>
              <a:t>	Three cards are in a hat. One is red on both sides (the red-red card). One is white on both sides (the white-white card). One is red on one side and white on the other (the red-white card). A single card is drawn randomly and tossed into the air.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914400" lvl="1" indent="-457200" eaLnBrk="1" hangingPunct="1">
              <a:lnSpc>
                <a:spcPct val="93000"/>
              </a:lnSpc>
              <a:spcBef>
                <a:spcPct val="47000"/>
              </a:spcBef>
              <a:buFontTx/>
              <a:buAutoNum type="alphaLcPeriod"/>
            </a:pPr>
            <a:r>
              <a:rPr lang="en-US" sz="2000" dirty="0" smtClean="0">
                <a:solidFill>
                  <a:schemeClr val="tx2"/>
                </a:solidFill>
                <a:ea typeface="ＭＳ Ｐゴシック" charset="-128"/>
              </a:rPr>
              <a:t>What </a:t>
            </a:r>
            <a:r>
              <a:rPr lang="en-US" sz="2000" dirty="0">
                <a:solidFill>
                  <a:schemeClr val="tx2"/>
                </a:solidFill>
                <a:ea typeface="ＭＳ Ｐゴシック" charset="-128"/>
              </a:rPr>
              <a:t>is the probability that the red-red card was </a:t>
            </a:r>
            <a:r>
              <a:rPr lang="en-US" sz="2000" dirty="0" smtClean="0">
                <a:solidFill>
                  <a:schemeClr val="tx2"/>
                </a:solidFill>
                <a:ea typeface="ＭＳ Ｐゴシック" charset="-128"/>
              </a:rPr>
              <a:t>drawn?</a:t>
            </a:r>
          </a:p>
          <a:p>
            <a:pPr marL="914400" lvl="1" indent="-457200" eaLnBrk="1" hangingPunct="1">
              <a:lnSpc>
                <a:spcPct val="93000"/>
              </a:lnSpc>
              <a:spcBef>
                <a:spcPct val="47000"/>
              </a:spcBef>
              <a:buNone/>
            </a:pPr>
            <a:endParaRPr lang="en-US" sz="2000" dirty="0" smtClean="0">
              <a:solidFill>
                <a:schemeClr val="tx2"/>
              </a:solidFill>
              <a:ea typeface="ＭＳ Ｐゴシック" charset="-128"/>
            </a:endParaRPr>
          </a:p>
          <a:p>
            <a:pPr marL="800100" lvl="1" indent="-342900" eaLnBrk="1" hangingPunct="1">
              <a:lnSpc>
                <a:spcPct val="93000"/>
              </a:lnSpc>
              <a:spcBef>
                <a:spcPct val="47000"/>
              </a:spcBef>
              <a:buFontTx/>
              <a:buNone/>
            </a:pPr>
            <a:r>
              <a:rPr lang="en-US" sz="2000" dirty="0" err="1">
                <a:solidFill>
                  <a:schemeClr val="tx2"/>
                </a:solidFill>
                <a:ea typeface="ＭＳ Ｐゴシック" charset="-128"/>
              </a:rPr>
              <a:t>b</a:t>
            </a:r>
            <a:r>
              <a:rPr lang="en-US" sz="2000" dirty="0">
                <a:solidFill>
                  <a:schemeClr val="tx2"/>
                </a:solidFill>
                <a:ea typeface="ＭＳ Ｐゴシック" charset="-128"/>
              </a:rPr>
              <a:t>. What is the probability that the drawn cards lands with a white side </a:t>
            </a:r>
            <a:r>
              <a:rPr lang="en-US" sz="2000" dirty="0" smtClean="0">
                <a:solidFill>
                  <a:schemeClr val="tx2"/>
                </a:solidFill>
                <a:ea typeface="ＭＳ Ｐゴシック" charset="-128"/>
              </a:rPr>
              <a:t>up?</a:t>
            </a:r>
          </a:p>
          <a:p>
            <a:pPr marL="800100" lvl="1" indent="-342900" eaLnBrk="1" hangingPunct="1">
              <a:lnSpc>
                <a:spcPct val="93000"/>
              </a:lnSpc>
              <a:spcBef>
                <a:spcPct val="47000"/>
              </a:spcBef>
              <a:buFontTx/>
              <a:buNone/>
            </a:pPr>
            <a:endParaRPr lang="en-US" sz="2000" dirty="0" smtClean="0">
              <a:solidFill>
                <a:schemeClr val="tx2"/>
              </a:solidFill>
              <a:ea typeface="ＭＳ Ｐゴシック" charset="-128"/>
            </a:endParaRPr>
          </a:p>
          <a:p>
            <a:pPr marL="800100" lvl="1" indent="-342900" eaLnBrk="1" hangingPunct="1">
              <a:lnSpc>
                <a:spcPct val="93000"/>
              </a:lnSpc>
              <a:spcBef>
                <a:spcPct val="47000"/>
              </a:spcBef>
              <a:buFontTx/>
              <a:buNone/>
            </a:pPr>
            <a:r>
              <a:rPr lang="en-US" sz="2000" dirty="0" err="1">
                <a:solidFill>
                  <a:schemeClr val="tx2"/>
                </a:solidFill>
                <a:ea typeface="ＭＳ Ｐゴシック" charset="-128"/>
              </a:rPr>
              <a:t>c</a:t>
            </a:r>
            <a:r>
              <a:rPr lang="en-US" sz="2000" dirty="0">
                <a:solidFill>
                  <a:schemeClr val="tx2"/>
                </a:solidFill>
                <a:ea typeface="ＭＳ Ｐゴシック" charset="-128"/>
              </a:rPr>
              <a:t>. What is the probability that the red-red card was not drawn, assuming that the drawn card lands with the a red side </a:t>
            </a:r>
            <a:r>
              <a:rPr lang="en-US" sz="2000" dirty="0" smtClean="0">
                <a:solidFill>
                  <a:schemeClr val="tx2"/>
                </a:solidFill>
                <a:ea typeface="ＭＳ Ｐゴシック" charset="-128"/>
              </a:rPr>
              <a:t>up?</a:t>
            </a:r>
            <a:endParaRPr lang="en-US" sz="2000" dirty="0">
              <a:solidFill>
                <a:schemeClr val="tx2"/>
              </a:solidFill>
              <a:ea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How’s the class going?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Key comment: not enough work </a:t>
            </a:r>
            <a:r>
              <a:rPr lang="en-US" sz="2800" dirty="0" err="1" smtClean="0">
                <a:sym typeface="Wingdings"/>
              </a:rPr>
              <a:t></a:t>
            </a:r>
            <a:endParaRPr lang="en-US" sz="2800" dirty="0" smtClean="0">
              <a:sym typeface="Wingdings"/>
            </a:endParaRPr>
          </a:p>
          <a:p>
            <a:r>
              <a:rPr lang="en-US" sz="2800" dirty="0" smtClean="0">
                <a:sym typeface="Wingdings"/>
              </a:rPr>
              <a:t>Pacing seems ok</a:t>
            </a:r>
          </a:p>
          <a:p>
            <a:pPr lvl="1"/>
            <a:r>
              <a:rPr lang="en-US" sz="2400" dirty="0" smtClean="0">
                <a:sym typeface="Wingdings"/>
              </a:rPr>
              <a:t>as a warning, the topics will get a bit more advanced as we go forward</a:t>
            </a:r>
          </a:p>
          <a:p>
            <a:r>
              <a:rPr lang="en-US" sz="2800" dirty="0" smtClean="0">
                <a:sym typeface="Wingdings"/>
              </a:rPr>
              <a:t>favorite topic: </a:t>
            </a:r>
            <a:r>
              <a:rPr lang="en-US" sz="2800" dirty="0" err="1" smtClean="0">
                <a:sym typeface="Wingdings"/>
              </a:rPr>
              <a:t>CSPs</a:t>
            </a:r>
            <a:endParaRPr lang="en-US" sz="2800" dirty="0" smtClean="0">
              <a:sym typeface="Wingdings"/>
            </a:endParaRPr>
          </a:p>
          <a:p>
            <a:pPr lvl="1"/>
            <a:r>
              <a:rPr lang="en-US" sz="2400" dirty="0" smtClean="0">
                <a:sym typeface="Wingdings"/>
              </a:rPr>
              <a:t>maybe because you guys couldn’t remember other things we had talked about?</a:t>
            </a:r>
          </a:p>
          <a:p>
            <a:r>
              <a:rPr lang="en-US" sz="2800" dirty="0" smtClean="0">
                <a:sym typeface="Wingdings"/>
              </a:rPr>
              <a:t>Other comments</a:t>
            </a:r>
          </a:p>
          <a:p>
            <a:pPr lvl="1"/>
            <a:r>
              <a:rPr lang="en-US" sz="2400" dirty="0" smtClean="0">
                <a:sym typeface="Wingdings"/>
              </a:rPr>
              <a:t>current research problems</a:t>
            </a:r>
          </a:p>
          <a:p>
            <a:pPr lvl="1"/>
            <a:r>
              <a:rPr lang="en-US" sz="2400" dirty="0" smtClean="0">
                <a:sym typeface="Wingdings"/>
              </a:rPr>
              <a:t>look at written problems in class</a:t>
            </a:r>
          </a:p>
          <a:p>
            <a:pPr lvl="1"/>
            <a:r>
              <a:rPr lang="en-US" sz="2400" dirty="0" smtClean="0">
                <a:sym typeface="Wingdings"/>
              </a:rPr>
              <a:t>examples outside the book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461963" y="165100"/>
            <a:ext cx="5207000" cy="566738"/>
          </a:xfrm>
          <a:noFill/>
        </p:spPr>
        <p:txBody>
          <a:bodyPr wrap="none" lIns="63500" tIns="25400" rIns="63500" bIns="25400" anchor="t">
            <a:spAutoFit/>
          </a:bodyPr>
          <a:lstStyle/>
          <a:p>
            <a:pPr eaLnBrk="1" hangingPunct="1">
              <a:lnSpc>
                <a:spcPct val="94000"/>
              </a:lnSpc>
            </a:pPr>
            <a:r>
              <a:rPr lang="en-US"/>
              <a:t>The Three-Card Problem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309563" y="1085850"/>
            <a:ext cx="8077200" cy="5720130"/>
          </a:xfrm>
          <a:noFill/>
        </p:spPr>
        <p:txBody>
          <a:bodyPr lIns="63500" tIns="25400" rIns="63500" bIns="25400">
            <a:spAutoFit/>
          </a:bodyPr>
          <a:lstStyle/>
          <a:p>
            <a:pPr eaLnBrk="1" hangingPunct="1">
              <a:lnSpc>
                <a:spcPct val="93000"/>
              </a:lnSpc>
              <a:spcBef>
                <a:spcPct val="47000"/>
              </a:spcBef>
              <a:buFontTx/>
              <a:buNone/>
            </a:pPr>
            <a:r>
              <a:rPr lang="en-US" sz="2000" dirty="0">
                <a:solidFill>
                  <a:schemeClr val="tx2"/>
                </a:solidFill>
              </a:rPr>
              <a:t>	Three cards are in a hat. One is red on both sides (the red-red card). One is white on both sides (the white-white card). One is red on one side and white on the other (the red-white card). A single card is drawn randomly and tossed into the air.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914400" lvl="1" indent="-457200" eaLnBrk="1" hangingPunct="1">
              <a:lnSpc>
                <a:spcPct val="93000"/>
              </a:lnSpc>
              <a:spcBef>
                <a:spcPct val="47000"/>
              </a:spcBef>
              <a:buFontTx/>
              <a:buAutoNum type="alphaLcPeriod"/>
            </a:pPr>
            <a:r>
              <a:rPr lang="en-US" sz="2000" dirty="0" smtClean="0">
                <a:solidFill>
                  <a:schemeClr val="tx2"/>
                </a:solidFill>
                <a:ea typeface="ＭＳ Ｐゴシック" charset="-128"/>
              </a:rPr>
              <a:t>What </a:t>
            </a:r>
            <a:r>
              <a:rPr lang="en-US" sz="2000" dirty="0">
                <a:solidFill>
                  <a:schemeClr val="tx2"/>
                </a:solidFill>
                <a:ea typeface="ＭＳ Ｐゴシック" charset="-128"/>
              </a:rPr>
              <a:t>is the probability that the red-red card was </a:t>
            </a:r>
            <a:r>
              <a:rPr lang="en-US" sz="2000" dirty="0" smtClean="0">
                <a:solidFill>
                  <a:schemeClr val="tx2"/>
                </a:solidFill>
                <a:ea typeface="ＭＳ Ｐゴシック" charset="-128"/>
              </a:rPr>
              <a:t>drawn?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charset="-128"/>
              </a:rPr>
              <a:t>p(</a:t>
            </a:r>
            <a:r>
              <a:rPr lang="en-US" sz="2000" dirty="0" err="1">
                <a:solidFill>
                  <a:schemeClr val="tx2"/>
                </a:solidFill>
                <a:ea typeface="ＭＳ Ｐゴシック" charset="-128"/>
              </a:rPr>
              <a:t>RR</a:t>
            </a:r>
            <a:r>
              <a:rPr lang="en-US" sz="2000" dirty="0" smtClean="0">
                <a:solidFill>
                  <a:schemeClr val="tx2"/>
                </a:solidFill>
                <a:ea typeface="ＭＳ Ｐゴシック" charset="-128"/>
              </a:rPr>
              <a:t>) = 1/3</a:t>
            </a:r>
          </a:p>
          <a:p>
            <a:pPr marL="800100" lvl="1" indent="-342900" eaLnBrk="1" hangingPunct="1">
              <a:lnSpc>
                <a:spcPct val="93000"/>
              </a:lnSpc>
              <a:spcBef>
                <a:spcPct val="47000"/>
              </a:spcBef>
              <a:buFontTx/>
              <a:buNone/>
            </a:pPr>
            <a:r>
              <a:rPr lang="en-US" sz="2000" dirty="0" err="1">
                <a:solidFill>
                  <a:schemeClr val="tx2"/>
                </a:solidFill>
                <a:ea typeface="ＭＳ Ｐゴシック" charset="-128"/>
              </a:rPr>
              <a:t>b</a:t>
            </a:r>
            <a:r>
              <a:rPr lang="en-US" sz="2000" dirty="0">
                <a:solidFill>
                  <a:schemeClr val="tx2"/>
                </a:solidFill>
                <a:ea typeface="ＭＳ Ｐゴシック" charset="-128"/>
              </a:rPr>
              <a:t>. What is the probability that the drawn cards lands with a white </a:t>
            </a:r>
            <a:r>
              <a:rPr lang="en-US" sz="2000" dirty="0" smtClean="0">
                <a:solidFill>
                  <a:schemeClr val="tx2"/>
                </a:solidFill>
                <a:ea typeface="ＭＳ Ｐゴシック" charset="-128"/>
              </a:rPr>
              <a:t>side?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charset="-128"/>
              </a:rPr>
              <a:t>p(W</a:t>
            </a:r>
            <a:r>
              <a:rPr lang="en-US" sz="2000" dirty="0" smtClean="0">
                <a:solidFill>
                  <a:schemeClr val="tx2"/>
                </a:solidFill>
                <a:ea typeface="ＭＳ Ｐゴシック" charset="-128"/>
              </a:rPr>
              <a:t>-up) = 1/2</a:t>
            </a:r>
          </a:p>
          <a:p>
            <a:pPr marL="800100" lvl="1" indent="-342900" eaLnBrk="1" hangingPunct="1">
              <a:lnSpc>
                <a:spcPct val="93000"/>
              </a:lnSpc>
              <a:spcBef>
                <a:spcPct val="47000"/>
              </a:spcBef>
              <a:buFontTx/>
              <a:buNone/>
            </a:pPr>
            <a:r>
              <a:rPr lang="en-US" sz="2000" dirty="0" err="1" smtClean="0">
                <a:solidFill>
                  <a:schemeClr val="tx2"/>
                </a:solidFill>
                <a:ea typeface="ＭＳ Ｐゴシック" charset="-128"/>
              </a:rPr>
              <a:t>c</a:t>
            </a:r>
            <a:r>
              <a:rPr lang="en-US" sz="2000" dirty="0">
                <a:solidFill>
                  <a:schemeClr val="tx2"/>
                </a:solidFill>
                <a:ea typeface="ＭＳ Ｐゴシック" charset="-128"/>
              </a:rPr>
              <a:t>. What is the probability that the red-red card was not drawn, assuming that the drawn card lands with the a red side </a:t>
            </a:r>
            <a:r>
              <a:rPr lang="en-US" sz="2000" dirty="0" smtClean="0">
                <a:solidFill>
                  <a:schemeClr val="tx2"/>
                </a:solidFill>
                <a:ea typeface="ＭＳ Ｐゴシック" charset="-128"/>
              </a:rPr>
              <a:t>up?</a:t>
            </a:r>
          </a:p>
          <a:p>
            <a:pPr marL="1200150" lvl="2" indent="-342900"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2000" dirty="0" err="1" smtClean="0">
                <a:solidFill>
                  <a:schemeClr val="tx2"/>
                </a:solidFill>
                <a:ea typeface="ＭＳ Ｐゴシック" charset="-128"/>
              </a:rPr>
              <a:t>p(not</a:t>
            </a:r>
            <a:r>
              <a:rPr lang="en-US" sz="2000" dirty="0" smtClean="0">
                <a:solidFill>
                  <a:schemeClr val="tx2"/>
                </a:solidFill>
                <a:ea typeface="ＭＳ Ｐゴシック" charset="-128"/>
              </a:rPr>
              <a:t>-RR|R-up)?</a:t>
            </a:r>
          </a:p>
          <a:p>
            <a:pPr marL="1200150" lvl="2" indent="-342900"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2000" dirty="0" smtClean="0">
                <a:solidFill>
                  <a:schemeClr val="tx2"/>
                </a:solidFill>
                <a:ea typeface="ＭＳ Ｐゴシック" charset="-128"/>
              </a:rPr>
              <a:t>Two approaches:</a:t>
            </a:r>
          </a:p>
          <a:p>
            <a:pPr marL="1657350" lvl="3" indent="-342900"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1800" dirty="0" smtClean="0">
                <a:solidFill>
                  <a:schemeClr val="tx2"/>
                </a:solidFill>
                <a:ea typeface="ＭＳ Ｐゴシック" charset="-128"/>
              </a:rPr>
              <a:t>3 ways that red can be up… of those, only 1 doesn’t involve RR = 1/3</a:t>
            </a:r>
          </a:p>
          <a:p>
            <a:pPr marL="1657350" lvl="3" indent="-342900" eaLnBrk="1" hangingPunct="1">
              <a:lnSpc>
                <a:spcPct val="93000"/>
              </a:lnSpc>
              <a:spcBef>
                <a:spcPct val="47000"/>
              </a:spcBef>
            </a:pPr>
            <a:r>
              <a:rPr lang="en-US" sz="1200" dirty="0" smtClean="0">
                <a:solidFill>
                  <a:schemeClr val="tx2"/>
                </a:solidFill>
                <a:ea typeface="ＭＳ Ｐゴシック" charset="-128"/>
              </a:rPr>
              <a:t>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charset="-128"/>
              </a:rPr>
              <a:t>p(</a:t>
            </a:r>
            <a:r>
              <a:rPr lang="en-US" sz="2000" dirty="0" err="1">
                <a:solidFill>
                  <a:schemeClr val="tx2"/>
                </a:solidFill>
                <a:ea typeface="ＭＳ Ｐゴシック" charset="-128"/>
              </a:rPr>
              <a:t>not</a:t>
            </a:r>
            <a:r>
              <a:rPr lang="en-US" sz="2000" dirty="0">
                <a:solidFill>
                  <a:schemeClr val="tx2"/>
                </a:solidFill>
                <a:ea typeface="ＭＳ Ｐゴシック" charset="-128"/>
              </a:rPr>
              <a:t>-RR|R-up</a:t>
            </a:r>
            <a:r>
              <a:rPr lang="en-US" sz="2000" dirty="0" smtClean="0">
                <a:solidFill>
                  <a:schemeClr val="tx2"/>
                </a:solidFill>
                <a:ea typeface="ＭＳ Ｐゴシック" charset="-128"/>
              </a:rPr>
              <a:t>) = </a:t>
            </a:r>
            <a:r>
              <a:rPr lang="en-US" sz="2000" dirty="0" err="1" smtClean="0">
                <a:solidFill>
                  <a:schemeClr val="tx2"/>
                </a:solidFill>
                <a:ea typeface="ＭＳ Ｐゴシック" charset="-128"/>
              </a:rPr>
              <a:t>p(not</a:t>
            </a:r>
            <a:r>
              <a:rPr lang="en-US" sz="2000" dirty="0" smtClean="0">
                <a:solidFill>
                  <a:schemeClr val="tx2"/>
                </a:solidFill>
                <a:ea typeface="ＭＳ Ｐゴシック" charset="-128"/>
              </a:rPr>
              <a:t>-RR, R-up) / </a:t>
            </a:r>
            <a:r>
              <a:rPr lang="en-US" dirty="0" err="1" smtClean="0">
                <a:solidFill>
                  <a:schemeClr val="tx2"/>
                </a:solidFill>
                <a:ea typeface="ＭＳ Ｐゴシック" charset="-128"/>
              </a:rPr>
              <a:t>p(R</a:t>
            </a:r>
            <a:r>
              <a:rPr lang="en-US" dirty="0" smtClean="0">
                <a:solidFill>
                  <a:schemeClr val="tx2"/>
                </a:solidFill>
                <a:ea typeface="ＭＳ Ｐゴシック" charset="-128"/>
              </a:rPr>
              <a:t>-up) =</a:t>
            </a:r>
          </a:p>
          <a:p>
            <a:pPr marL="2114550" lvl="4" indent="-342900" eaLnBrk="1" hangingPunct="1">
              <a:lnSpc>
                <a:spcPct val="93000"/>
              </a:lnSpc>
              <a:spcBef>
                <a:spcPct val="47000"/>
              </a:spcBef>
              <a:buNone/>
            </a:pPr>
            <a:r>
              <a:rPr lang="en-US" dirty="0" smtClean="0">
                <a:solidFill>
                  <a:schemeClr val="tx2"/>
                </a:solidFill>
                <a:ea typeface="ＭＳ Ｐゴシック" charset="-128"/>
              </a:rPr>
              <a:t>1/6 / 1/2 = 1/3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423863" y="317500"/>
            <a:ext cx="1955800" cy="566738"/>
          </a:xfrm>
          <a:noFill/>
        </p:spPr>
        <p:txBody>
          <a:bodyPr wrap="none" lIns="63500" tIns="25400" rIns="63500" bIns="25400" anchor="t">
            <a:spAutoFit/>
          </a:bodyPr>
          <a:lstStyle/>
          <a:p>
            <a:pPr eaLnBrk="1" hangingPunct="1">
              <a:lnSpc>
                <a:spcPct val="94000"/>
              </a:lnSpc>
            </a:pPr>
            <a:r>
              <a:rPr lang="en-US"/>
              <a:t>Fair Bets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77850" y="1277938"/>
            <a:ext cx="8027988" cy="4364785"/>
          </a:xfrm>
          <a:noFill/>
        </p:spPr>
        <p:txBody>
          <a:bodyPr lIns="63500" tIns="25400" rIns="63500" bIns="25400">
            <a:spAutoFit/>
          </a:bodyPr>
          <a:lstStyle/>
          <a:p>
            <a:pPr eaLnBrk="1" hangingPunct="1">
              <a:lnSpc>
                <a:spcPct val="110000"/>
              </a:lnSpc>
              <a:tabLst>
                <a:tab pos="1431925" algn="l"/>
              </a:tabLst>
            </a:pPr>
            <a:r>
              <a:rPr lang="en-US" sz="2000" dirty="0">
                <a:solidFill>
                  <a:schemeClr val="tx2"/>
                </a:solidFill>
              </a:rPr>
              <a:t>A bet is fair to an individual I if, according to the individual's probability assessment, the bet will break even in the long run.</a:t>
            </a:r>
            <a:endParaRPr lang="en-US" sz="2000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110000"/>
              </a:lnSpc>
              <a:tabLst>
                <a:tab pos="1431925" algn="l"/>
              </a:tabLst>
            </a:pPr>
            <a:r>
              <a:rPr lang="en-US" sz="2000" dirty="0" smtClean="0">
                <a:solidFill>
                  <a:schemeClr val="tx2"/>
                </a:solidFill>
              </a:rPr>
              <a:t>Are the following best fair?:</a:t>
            </a:r>
            <a:endParaRPr lang="en-US" sz="2000" dirty="0">
              <a:solidFill>
                <a:schemeClr val="tx2"/>
              </a:solidFill>
            </a:endParaRPr>
          </a:p>
          <a:p>
            <a:pPr marL="800100" lvl="1" indent="-342900" eaLnBrk="1" hangingPunct="1">
              <a:lnSpc>
                <a:spcPct val="110000"/>
              </a:lnSpc>
              <a:buFontTx/>
              <a:buNone/>
              <a:tabLst>
                <a:tab pos="1431925" algn="l"/>
              </a:tabLst>
            </a:pPr>
            <a:r>
              <a:rPr lang="en-US" sz="1800" dirty="0">
                <a:solidFill>
                  <a:schemeClr val="tx2"/>
                </a:solidFill>
                <a:ea typeface="ＭＳ Ｐゴシック" charset="-128"/>
              </a:rPr>
              <a:t>Bet (a): 	Win $4.20 if RR; </a:t>
            </a:r>
          </a:p>
          <a:p>
            <a:pPr marL="800100" lvl="1" indent="-342900" eaLnBrk="1" hangingPunct="1">
              <a:lnSpc>
                <a:spcPct val="110000"/>
              </a:lnSpc>
              <a:buFontTx/>
              <a:buNone/>
              <a:tabLst>
                <a:tab pos="1431925" algn="l"/>
              </a:tabLst>
            </a:pPr>
            <a:r>
              <a:rPr lang="en-US" sz="1800" dirty="0">
                <a:solidFill>
                  <a:schemeClr val="tx2"/>
                </a:solidFill>
                <a:ea typeface="ＭＳ Ｐゴシック" charset="-128"/>
              </a:rPr>
              <a:t>		lose $</a:t>
            </a:r>
            <a:r>
              <a:rPr lang="en-US" sz="1800" dirty="0" smtClean="0">
                <a:solidFill>
                  <a:schemeClr val="tx2"/>
                </a:solidFill>
                <a:ea typeface="ＭＳ Ｐゴシック" charset="-128"/>
              </a:rPr>
              <a:t>2.10 otherwise</a:t>
            </a:r>
          </a:p>
          <a:p>
            <a:pPr marL="800100" lvl="1" indent="-342900" eaLnBrk="1" hangingPunct="1">
              <a:lnSpc>
                <a:spcPct val="110000"/>
              </a:lnSpc>
              <a:buFontTx/>
              <a:buNone/>
              <a:tabLst>
                <a:tab pos="1431925" algn="l"/>
              </a:tabLst>
            </a:pPr>
            <a:endParaRPr lang="en-US" sz="1800" dirty="0" smtClean="0">
              <a:solidFill>
                <a:schemeClr val="tx2"/>
              </a:solidFill>
              <a:ea typeface="ＭＳ Ｐゴシック" charset="-128"/>
            </a:endParaRPr>
          </a:p>
          <a:p>
            <a:pPr marL="800100" lvl="1" indent="-342900" eaLnBrk="1" hangingPunct="1">
              <a:lnSpc>
                <a:spcPct val="110000"/>
              </a:lnSpc>
              <a:buFontTx/>
              <a:buNone/>
              <a:tabLst>
                <a:tab pos="1431925" algn="l"/>
              </a:tabLst>
            </a:pPr>
            <a:r>
              <a:rPr lang="en-US" sz="1800" dirty="0">
                <a:solidFill>
                  <a:schemeClr val="tx2"/>
                </a:solidFill>
                <a:ea typeface="ＭＳ Ｐゴシック" charset="-128"/>
              </a:rPr>
              <a:t>Bet (</a:t>
            </a:r>
            <a:r>
              <a:rPr lang="en-US" sz="1800" dirty="0" err="1">
                <a:solidFill>
                  <a:schemeClr val="tx2"/>
                </a:solidFill>
                <a:ea typeface="ＭＳ Ｐゴシック" charset="-128"/>
              </a:rPr>
              <a:t>b</a:t>
            </a:r>
            <a:r>
              <a:rPr lang="en-US" sz="1800" dirty="0">
                <a:solidFill>
                  <a:schemeClr val="tx2"/>
                </a:solidFill>
                <a:ea typeface="ＭＳ Ｐゴシック" charset="-128"/>
              </a:rPr>
              <a:t>): 	Win $2.00 if W-up;</a:t>
            </a:r>
          </a:p>
          <a:p>
            <a:pPr marL="800100" lvl="1" indent="-342900" eaLnBrk="1" hangingPunct="1">
              <a:lnSpc>
                <a:spcPct val="110000"/>
              </a:lnSpc>
              <a:buFontTx/>
              <a:buNone/>
              <a:tabLst>
                <a:tab pos="1431925" algn="l"/>
              </a:tabLst>
            </a:pPr>
            <a:r>
              <a:rPr lang="en-US" sz="1800" dirty="0">
                <a:solidFill>
                  <a:schemeClr val="tx2"/>
                </a:solidFill>
                <a:ea typeface="ＭＳ Ｐゴシック" charset="-128"/>
              </a:rPr>
              <a:t>	 	lose $</a:t>
            </a:r>
            <a:r>
              <a:rPr lang="en-US" sz="1800" dirty="0" smtClean="0">
                <a:solidFill>
                  <a:schemeClr val="tx2"/>
                </a:solidFill>
                <a:ea typeface="ＭＳ Ｐゴシック" charset="-128"/>
              </a:rPr>
              <a:t>2.00 otherwise</a:t>
            </a:r>
          </a:p>
          <a:p>
            <a:pPr marL="800100" lvl="1" indent="-342900" eaLnBrk="1" hangingPunct="1">
              <a:lnSpc>
                <a:spcPct val="110000"/>
              </a:lnSpc>
              <a:buFontTx/>
              <a:buNone/>
              <a:tabLst>
                <a:tab pos="1431925" algn="l"/>
              </a:tabLst>
            </a:pPr>
            <a:endParaRPr lang="en-US" sz="1800" dirty="0" smtClean="0">
              <a:solidFill>
                <a:schemeClr val="tx2"/>
              </a:solidFill>
              <a:ea typeface="ＭＳ Ｐゴシック" charset="-128"/>
            </a:endParaRPr>
          </a:p>
          <a:p>
            <a:pPr marL="800100" lvl="1" indent="-342900" eaLnBrk="1" hangingPunct="1">
              <a:lnSpc>
                <a:spcPct val="110000"/>
              </a:lnSpc>
              <a:buFontTx/>
              <a:buNone/>
              <a:tabLst>
                <a:tab pos="1431925" algn="l"/>
              </a:tabLst>
            </a:pPr>
            <a:r>
              <a:rPr lang="en-US" sz="1800" dirty="0">
                <a:solidFill>
                  <a:schemeClr val="tx2"/>
                </a:solidFill>
                <a:ea typeface="ＭＳ Ｐゴシック" charset="-128"/>
              </a:rPr>
              <a:t>Bet (</a:t>
            </a:r>
            <a:r>
              <a:rPr lang="en-US" sz="1800" dirty="0" err="1">
                <a:solidFill>
                  <a:schemeClr val="tx2"/>
                </a:solidFill>
                <a:ea typeface="ＭＳ Ｐゴシック" charset="-128"/>
              </a:rPr>
              <a:t>c</a:t>
            </a:r>
            <a:r>
              <a:rPr lang="en-US" sz="1800" dirty="0">
                <a:solidFill>
                  <a:schemeClr val="tx2"/>
                </a:solidFill>
                <a:ea typeface="ＭＳ Ｐゴシック" charset="-128"/>
              </a:rPr>
              <a:t>): 	Win $4.00 if R-up and not-RR;</a:t>
            </a:r>
          </a:p>
          <a:p>
            <a:pPr marL="800100" lvl="1" indent="-342900" eaLnBrk="1" hangingPunct="1">
              <a:lnSpc>
                <a:spcPct val="110000"/>
              </a:lnSpc>
              <a:buFontTx/>
              <a:buNone/>
              <a:tabLst>
                <a:tab pos="1431925" algn="l"/>
              </a:tabLst>
            </a:pPr>
            <a:r>
              <a:rPr lang="en-US" sz="1800" dirty="0">
                <a:solidFill>
                  <a:schemeClr val="tx2"/>
                </a:solidFill>
                <a:ea typeface="ＭＳ Ｐゴシック" charset="-128"/>
              </a:rPr>
              <a:t>	 	lose $4.00 if R-up and RR;</a:t>
            </a:r>
          </a:p>
          <a:p>
            <a:pPr marL="800100" lvl="1" indent="-342900" eaLnBrk="1" hangingPunct="1">
              <a:lnSpc>
                <a:spcPct val="110000"/>
              </a:lnSpc>
              <a:buFontTx/>
              <a:buNone/>
              <a:tabLst>
                <a:tab pos="1431925" algn="l"/>
              </a:tabLst>
            </a:pPr>
            <a:r>
              <a:rPr lang="en-US" sz="1800" dirty="0">
                <a:solidFill>
                  <a:schemeClr val="tx2"/>
                </a:solidFill>
                <a:ea typeface="ＭＳ Ｐゴシック" charset="-128"/>
              </a:rPr>
              <a:t>	 	neither win nor lose if not-R-</a:t>
            </a:r>
            <a:r>
              <a:rPr lang="en-US" sz="1800" dirty="0" smtClean="0">
                <a:solidFill>
                  <a:schemeClr val="tx2"/>
                </a:solidFill>
                <a:ea typeface="ＭＳ Ｐゴシック" charset="-128"/>
              </a:rPr>
              <a:t>up</a:t>
            </a:r>
            <a:endParaRPr lang="en-US" sz="1800" dirty="0">
              <a:solidFill>
                <a:schemeClr val="tx2"/>
              </a:solidFill>
              <a:ea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4000" b="1"/>
              <a:t>Verification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769938" y="914400"/>
            <a:ext cx="7772400" cy="4114800"/>
          </a:xfrm>
        </p:spPr>
        <p:txBody>
          <a:bodyPr/>
          <a:lstStyle/>
          <a:p>
            <a:pPr marL="609600" indent="-609600" eaLnBrk="1" hangingPunct="1">
              <a:lnSpc>
                <a:spcPct val="93000"/>
              </a:lnSpc>
              <a:spcBef>
                <a:spcPct val="46000"/>
              </a:spcBef>
              <a:buFontTx/>
              <a:buNone/>
            </a:pPr>
            <a:r>
              <a:rPr lang="en-US" sz="2400" dirty="0">
                <a:solidFill>
                  <a:schemeClr val="tx2"/>
                </a:solidFill>
              </a:rPr>
              <a:t>there are six possible </a:t>
            </a:r>
            <a:r>
              <a:rPr lang="en-US" sz="2400" dirty="0" smtClean="0">
                <a:solidFill>
                  <a:schemeClr val="tx2"/>
                </a:solidFill>
              </a:rPr>
              <a:t>outcomes, all equally likely</a:t>
            </a:r>
          </a:p>
          <a:p>
            <a:pPr marL="990600" lvl="1" indent="-533400" eaLnBrk="1" hangingPunct="1">
              <a:lnSpc>
                <a:spcPct val="93000"/>
              </a:lnSpc>
              <a:spcBef>
                <a:spcPct val="46000"/>
              </a:spcBef>
              <a:buFontTx/>
              <a:buAutoNum type="arabicPeriod"/>
            </a:pPr>
            <a:r>
              <a:rPr lang="en-US" sz="2000" dirty="0">
                <a:solidFill>
                  <a:schemeClr val="tx2"/>
                </a:solidFill>
                <a:ea typeface="ＭＳ Ｐゴシック" charset="-128"/>
              </a:rPr>
              <a:t>RR drawn, R-up (side 1)</a:t>
            </a:r>
          </a:p>
          <a:p>
            <a:pPr marL="990600" lvl="1" indent="-533400" eaLnBrk="1" hangingPunct="1">
              <a:lnSpc>
                <a:spcPct val="93000"/>
              </a:lnSpc>
              <a:spcBef>
                <a:spcPct val="46000"/>
              </a:spcBef>
              <a:buFontTx/>
              <a:buAutoNum type="arabicPeriod"/>
            </a:pPr>
            <a:r>
              <a:rPr lang="en-US" sz="2000" dirty="0">
                <a:solidFill>
                  <a:schemeClr val="tx2"/>
                </a:solidFill>
                <a:ea typeface="ＭＳ Ｐゴシック" charset="-128"/>
              </a:rPr>
              <a:t>RR drawn, R-up (side 2)</a:t>
            </a:r>
          </a:p>
          <a:p>
            <a:pPr marL="990600" lvl="1" indent="-533400" eaLnBrk="1" hangingPunct="1">
              <a:lnSpc>
                <a:spcPct val="93000"/>
              </a:lnSpc>
              <a:spcBef>
                <a:spcPct val="46000"/>
              </a:spcBef>
              <a:buFontTx/>
              <a:buAutoNum type="arabicPeriod"/>
            </a:pPr>
            <a:r>
              <a:rPr lang="en-US" sz="2000" dirty="0">
                <a:solidFill>
                  <a:schemeClr val="tx2"/>
                </a:solidFill>
                <a:ea typeface="ＭＳ Ｐゴシック" charset="-128"/>
              </a:rPr>
              <a:t>WR drawn, R-up</a:t>
            </a:r>
          </a:p>
          <a:p>
            <a:pPr marL="990600" lvl="1" indent="-533400" eaLnBrk="1" hangingPunct="1">
              <a:lnSpc>
                <a:spcPct val="93000"/>
              </a:lnSpc>
              <a:spcBef>
                <a:spcPct val="46000"/>
              </a:spcBef>
              <a:buFontTx/>
              <a:buAutoNum type="arabicPeriod"/>
            </a:pPr>
            <a:r>
              <a:rPr lang="en-US" sz="2000" dirty="0">
                <a:solidFill>
                  <a:schemeClr val="tx2"/>
                </a:solidFill>
                <a:ea typeface="ＭＳ Ｐゴシック" charset="-128"/>
              </a:rPr>
              <a:t>WR drawn, W-up</a:t>
            </a:r>
          </a:p>
          <a:p>
            <a:pPr marL="990600" lvl="1" indent="-533400" eaLnBrk="1" hangingPunct="1">
              <a:lnSpc>
                <a:spcPct val="93000"/>
              </a:lnSpc>
              <a:spcBef>
                <a:spcPct val="46000"/>
              </a:spcBef>
              <a:buFontTx/>
              <a:buAutoNum type="arabicPeriod"/>
            </a:pPr>
            <a:r>
              <a:rPr lang="en-US" sz="2000" dirty="0">
                <a:solidFill>
                  <a:schemeClr val="tx2"/>
                </a:solidFill>
                <a:ea typeface="ＭＳ Ｐゴシック" charset="-128"/>
              </a:rPr>
              <a:t>WW drawn, W-up (side 1)</a:t>
            </a:r>
          </a:p>
          <a:p>
            <a:pPr marL="990600" lvl="1" indent="-533400" eaLnBrk="1" hangingPunct="1">
              <a:lnSpc>
                <a:spcPct val="93000"/>
              </a:lnSpc>
              <a:spcBef>
                <a:spcPct val="46000"/>
              </a:spcBef>
              <a:buFontTx/>
              <a:buAutoNum type="arabicPeriod"/>
            </a:pPr>
            <a:r>
              <a:rPr lang="en-US" sz="2000" dirty="0">
                <a:solidFill>
                  <a:schemeClr val="tx2"/>
                </a:solidFill>
                <a:ea typeface="ＭＳ Ｐゴシック" charset="-128"/>
              </a:rPr>
              <a:t>WW drawn, W-up (side 2)</a:t>
            </a:r>
          </a:p>
          <a:p>
            <a:pPr marL="990600" lvl="1" indent="-533400" eaLnBrk="1" hangingPunct="1">
              <a:lnSpc>
                <a:spcPct val="93000"/>
              </a:lnSpc>
              <a:spcBef>
                <a:spcPct val="46000"/>
              </a:spcBef>
              <a:buFontTx/>
              <a:buNone/>
            </a:pPr>
            <a:r>
              <a:rPr lang="en-US" sz="2000" dirty="0">
                <a:solidFill>
                  <a:schemeClr val="tx2"/>
                </a:solidFill>
                <a:ea typeface="ＭＳ Ｐゴシック" charset="-128"/>
              </a:rPr>
              <a:t> 	</a:t>
            </a:r>
            <a:endParaRPr lang="en-US" sz="2000" dirty="0">
              <a:ea typeface="ＭＳ Ｐゴシック" charset="-128"/>
            </a:endParaRPr>
          </a:p>
        </p:txBody>
      </p:sp>
      <p:graphicFrame>
        <p:nvGraphicFramePr>
          <p:cNvPr id="1248335" name="Group 79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731838" y="4273550"/>
          <a:ext cx="7112000" cy="1730376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$4.20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$4.20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-$2.10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-$2.10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-$2.10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-$2.10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-$4.00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-$4.00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$4.00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z="4000" b="1"/>
              <a:t>Verification</a:t>
            </a:r>
          </a:p>
        </p:txBody>
      </p:sp>
      <p:graphicFrame>
        <p:nvGraphicFramePr>
          <p:cNvPr id="1248335" name="Group 79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990600" y="1371600"/>
          <a:ext cx="7112000" cy="1730376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$4.20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$4.20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-$2.10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-$2.10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-$2.10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-$2.10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$2.00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-$4.00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-$4.00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$4.00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$0.00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34290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expected values:</a:t>
            </a:r>
            <a:endParaRPr lang="en-US" sz="2800" dirty="0">
              <a:solidFill>
                <a:srgbClr val="0000FF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295400" y="4038600"/>
          <a:ext cx="6495393" cy="609600"/>
        </p:xfrm>
        <a:graphic>
          <a:graphicData uri="http://schemas.openxmlformats.org/presentationml/2006/ole">
            <p:oleObj spid="_x0000_s231426" name="Equation" r:id="rId6" imgW="3924300" imgH="368300" progId="Equation.3">
              <p:embed/>
            </p:oleObj>
          </a:graphicData>
        </a:graphic>
      </p:graphicFrame>
      <p:graphicFrame>
        <p:nvGraphicFramePr>
          <p:cNvPr id="231427" name="Object 3"/>
          <p:cNvGraphicFramePr>
            <a:graphicFrameLocks noChangeAspect="1"/>
          </p:cNvGraphicFramePr>
          <p:nvPr/>
        </p:nvGraphicFramePr>
        <p:xfrm>
          <a:off x="1295400" y="4800600"/>
          <a:ext cx="5108575" cy="609600"/>
        </p:xfrm>
        <a:graphic>
          <a:graphicData uri="http://schemas.openxmlformats.org/presentationml/2006/ole">
            <p:oleObj spid="_x0000_s231427" name="Equation" r:id="rId7" imgW="3086100" imgH="368300" progId="Equation.3">
              <p:embed/>
            </p:oleObj>
          </a:graphicData>
        </a:graphic>
      </p:graphicFrame>
      <p:graphicFrame>
        <p:nvGraphicFramePr>
          <p:cNvPr id="231428" name="Object 4"/>
          <p:cNvGraphicFramePr>
            <a:graphicFrameLocks noChangeAspect="1"/>
          </p:cNvGraphicFramePr>
          <p:nvPr/>
        </p:nvGraphicFramePr>
        <p:xfrm>
          <a:off x="1231900" y="5638800"/>
          <a:ext cx="5235575" cy="609600"/>
        </p:xfrm>
        <a:graphic>
          <a:graphicData uri="http://schemas.openxmlformats.org/presentationml/2006/ole">
            <p:oleObj spid="_x0000_s231428" name="Equation" r:id="rId8" imgW="3162300" imgH="368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take a bad bet?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0526" y="838200"/>
            <a:ext cx="4536474" cy="5029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4800" y="6096000"/>
            <a:ext cx="8610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http://www.pbs.org/wgbh/pages/frontline/shows/gamble/odds/odds.html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Monty Hall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04800" y="1036637"/>
            <a:ext cx="8458200" cy="5135563"/>
          </a:xfrm>
        </p:spPr>
        <p:txBody>
          <a:bodyPr/>
          <a:lstStyle/>
          <a:p>
            <a:r>
              <a:rPr lang="en-US" sz="2400" dirty="0" smtClean="0"/>
              <a:t>3 doors</a:t>
            </a:r>
          </a:p>
          <a:p>
            <a:pPr lvl="1"/>
            <a:r>
              <a:rPr lang="en-US" sz="2000" dirty="0" smtClean="0"/>
              <a:t>behind two, something bad</a:t>
            </a:r>
          </a:p>
          <a:p>
            <a:pPr lvl="1"/>
            <a:r>
              <a:rPr lang="en-US" sz="2000" dirty="0" smtClean="0"/>
              <a:t>behind one, something good</a:t>
            </a:r>
            <a:endParaRPr lang="en-US" sz="2400" dirty="0" smtClean="0"/>
          </a:p>
          <a:p>
            <a:r>
              <a:rPr lang="en-US" sz="2400" dirty="0" smtClean="0"/>
              <a:t>You pick one door, but are not shown</a:t>
            </a:r>
            <a:br>
              <a:rPr lang="en-US" sz="2400" dirty="0" smtClean="0"/>
            </a:br>
            <a:r>
              <a:rPr lang="en-US" sz="2400" dirty="0" smtClean="0"/>
              <a:t>the contents</a:t>
            </a:r>
          </a:p>
          <a:p>
            <a:r>
              <a:rPr lang="en-US" sz="2400" dirty="0" smtClean="0"/>
              <a:t>Host opens one of the other two doors that has the bad thing behind it (he always opens one with the bad thing)</a:t>
            </a:r>
          </a:p>
          <a:p>
            <a:r>
              <a:rPr lang="en-US" sz="2400" dirty="0" smtClean="0"/>
              <a:t>You can now switch your door to the other unopened.  Should you?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143000"/>
            <a:ext cx="2362200" cy="1701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4711700"/>
            <a:ext cx="1993900" cy="2070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6300" y="4711700"/>
            <a:ext cx="1993900" cy="2070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5092700"/>
            <a:ext cx="2184400" cy="163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Monty Hall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p(win</a:t>
            </a:r>
            <a:r>
              <a:rPr lang="en-US" dirty="0" smtClean="0"/>
              <a:t>) initially?</a:t>
            </a:r>
          </a:p>
          <a:p>
            <a:pPr lvl="1"/>
            <a:r>
              <a:rPr lang="en-US" dirty="0" smtClean="0"/>
              <a:t>3 doors, 1 with a winner, </a:t>
            </a:r>
            <a:r>
              <a:rPr lang="en-US" dirty="0" err="1" smtClean="0"/>
              <a:t>p(win</a:t>
            </a:r>
            <a:r>
              <a:rPr lang="en-US" dirty="0" smtClean="0"/>
              <a:t>) = 1/3</a:t>
            </a:r>
          </a:p>
          <a:p>
            <a:r>
              <a:rPr lang="en-US" dirty="0" err="1" smtClean="0"/>
              <a:t>p(win</a:t>
            </a:r>
            <a:r>
              <a:rPr lang="en-US" dirty="0" smtClean="0"/>
              <a:t> | </a:t>
            </a:r>
            <a:r>
              <a:rPr lang="en-US" dirty="0" err="1" smtClean="0"/>
              <a:t>shown_other_door</a:t>
            </a:r>
            <a:r>
              <a:rPr lang="en-US" dirty="0" smtClean="0"/>
              <a:t>)?</a:t>
            </a:r>
          </a:p>
          <a:p>
            <a:pPr lvl="1"/>
            <a:r>
              <a:rPr lang="en-US" dirty="0" smtClean="0"/>
              <a:t>One reasoning:</a:t>
            </a:r>
          </a:p>
          <a:p>
            <a:pPr lvl="2"/>
            <a:r>
              <a:rPr lang="en-US" dirty="0" smtClean="0"/>
              <a:t>once you’re shown one door, there are just two remaining doors</a:t>
            </a:r>
          </a:p>
          <a:p>
            <a:pPr lvl="2"/>
            <a:r>
              <a:rPr lang="en-US" dirty="0" smtClean="0"/>
              <a:t>one of which has the winning prize</a:t>
            </a:r>
          </a:p>
          <a:p>
            <a:pPr lvl="2"/>
            <a:r>
              <a:rPr lang="en-US" dirty="0" smtClean="0"/>
              <a:t>1/2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54864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This is not correct!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careful! – Player picks door 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0" y="12192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winning location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226689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Door 1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371469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Door 2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6800" y="508629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Door 3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228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1/3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90600" y="3745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1/3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90600" y="51170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1/3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429000" y="12192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host opens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971800" y="196209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Door 2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71800" y="249549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Door 3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0" y="1981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1/2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048000" y="2526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1/2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971800" y="371469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Door 3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48000" y="3745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971800" y="50292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Door 2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48000" y="505997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953000" y="3581400"/>
            <a:ext cx="3810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FF"/>
                </a:solidFill>
              </a:rPr>
              <a:t>In these two cases, switching will give you the correct answer.  Key: host knows where it is.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0617" y="4800600"/>
            <a:ext cx="746183" cy="774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view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295400" y="4419600"/>
            <a:ext cx="838200" cy="1600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209800" y="4419600"/>
            <a:ext cx="838200" cy="1600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124200" y="4419600"/>
            <a:ext cx="762000" cy="1600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038600" y="4419600"/>
            <a:ext cx="838200" cy="1600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629400" y="4419600"/>
            <a:ext cx="838200" cy="1600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5400" y="48006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…</a:t>
            </a:r>
            <a:endParaRPr lang="en-US" sz="4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217" y="4787900"/>
            <a:ext cx="746183" cy="774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5617" y="4800600"/>
            <a:ext cx="746183" cy="7747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4876800"/>
            <a:ext cx="711200" cy="533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1417" y="4800600"/>
            <a:ext cx="746183" cy="774700"/>
          </a:xfrm>
          <a:prstGeom prst="rect">
            <a:avLst/>
          </a:prstGeom>
        </p:spPr>
      </p:pic>
      <p:sp>
        <p:nvSpPr>
          <p:cNvPr id="15" name="Content Placeholder 8"/>
          <p:cNvSpPr>
            <a:spLocks noGrp="1"/>
          </p:cNvSpPr>
          <p:nvPr>
            <p:ph idx="1"/>
          </p:nvPr>
        </p:nvSpPr>
        <p:spPr>
          <a:xfrm>
            <a:off x="304800" y="1036637"/>
            <a:ext cx="8458200" cy="3459163"/>
          </a:xfrm>
        </p:spPr>
        <p:txBody>
          <a:bodyPr/>
          <a:lstStyle/>
          <a:p>
            <a:r>
              <a:rPr lang="en-US" sz="2000" dirty="0" smtClean="0"/>
              <a:t>1000 doors</a:t>
            </a:r>
          </a:p>
          <a:p>
            <a:pPr lvl="1"/>
            <a:r>
              <a:rPr lang="en-US" sz="1800" dirty="0" smtClean="0"/>
              <a:t>behind 999, something bad</a:t>
            </a:r>
          </a:p>
          <a:p>
            <a:pPr lvl="1"/>
            <a:r>
              <a:rPr lang="en-US" sz="1800" dirty="0" smtClean="0"/>
              <a:t>behind one, something good</a:t>
            </a:r>
            <a:endParaRPr lang="en-US" sz="2000" dirty="0" smtClean="0"/>
          </a:p>
          <a:p>
            <a:r>
              <a:rPr lang="en-US" sz="2000" dirty="0" smtClean="0"/>
              <a:t>You pick one door, but are not shown the contents</a:t>
            </a:r>
          </a:p>
          <a:p>
            <a:r>
              <a:rPr lang="en-US" sz="2000" dirty="0" smtClean="0"/>
              <a:t>Host opens 998 of the other 999 doors that have the bad thing behind it (he always opens ones with the bad thing)</a:t>
            </a:r>
          </a:p>
          <a:p>
            <a:endParaRPr lang="en-US" sz="2000" dirty="0" smtClean="0"/>
          </a:p>
          <a:p>
            <a:r>
              <a:rPr lang="en-US" sz="2000" dirty="0" smtClean="0"/>
              <a:t>In essence, you’re picking between it being behind your one door or behind any one of the other doors (whether that be 2 or 999)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humans represent knowledge?</a:t>
            </a:r>
          </a:p>
          <a:p>
            <a:pPr lvl="1" eaLnBrk="1" hangingPunct="1"/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ontologies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lvl="1" eaLnBrk="1" hangingPunct="1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scripts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How do humans reason/make decisions?</a:t>
            </a:r>
          </a:p>
          <a:p>
            <a:pPr lvl="1"/>
            <a:r>
              <a:rPr lang="en-US" dirty="0" smtClean="0"/>
              <a:t>logic</a:t>
            </a:r>
          </a:p>
          <a:p>
            <a:pPr lvl="1"/>
            <a:r>
              <a:rPr lang="en-US" dirty="0" smtClean="0"/>
              <a:t>probability</a:t>
            </a:r>
          </a:p>
          <a:p>
            <a:pPr lvl="1"/>
            <a:r>
              <a:rPr lang="en-US" dirty="0" smtClean="0"/>
              <a:t>utility/cost-benefit</a:t>
            </a:r>
          </a:p>
          <a:p>
            <a:pPr lvl="1"/>
            <a:r>
              <a:rPr lang="en-US" dirty="0" smtClean="0"/>
              <a:t>two decision systems: intuition/reasoning</a:t>
            </a:r>
          </a:p>
          <a:p>
            <a:pPr lvl="2"/>
            <a:r>
              <a:rPr lang="en-US" dirty="0" smtClean="0"/>
              <a:t>http://</a:t>
            </a:r>
            <a:r>
              <a:rPr lang="en-US" dirty="0" err="1" smtClean="0"/>
              <a:t>www.princeton.edu/~kahneman</a:t>
            </a:r>
            <a:r>
              <a:rPr lang="en-US" dirty="0" smtClean="0"/>
              <a:t>/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bat and a ball together cost $1.10.  The bat costs a dollar more than the ball.  How much does the ball cost?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Your first guess is often wrong…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49725" y="1009650"/>
            <a:ext cx="2995613" cy="2649538"/>
          </a:xfrm>
          <a:prstGeom prst="rect">
            <a:avLst/>
          </a:prstGeom>
          <a:solidFill>
            <a:srgbClr val="FFFF99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11" name="Picture 3" descr="MCj03707980000[1]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mc:AlternateContent>
          <mc:Choice xmlns:ma="http://schemas.microsoft.com/office/mac/drawingml/2008/main" Requires="ma">
            <p:blipFill>
              <a:blip r:embed="rId18"/>
              <a:srcRect/>
              <a:stretch>
                <a:fillRect/>
              </a:stretch>
            </p:blipFill>
          </mc:Choice>
          <mc:Fallback>
            <p:blipFill>
              <a:blip r:embed="rId19"/>
              <a:srcRect/>
              <a:stretch>
                <a:fillRect/>
              </a:stretch>
            </p:blipFill>
          </mc:Fallback>
        </mc:AlternateContent>
        <p:spPr bwMode="auto">
          <a:xfrm>
            <a:off x="1231900" y="1228725"/>
            <a:ext cx="1712913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611313" y="3276600"/>
            <a:ext cx="9080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Search</a:t>
            </a:r>
          </a:p>
        </p:txBody>
      </p:sp>
      <p:sp>
        <p:nvSpPr>
          <p:cNvPr id="17413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268788" y="2973388"/>
            <a:ext cx="2903537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Reasoning with knowledge</a:t>
            </a:r>
            <a:br>
              <a:rPr lang="en-US"/>
            </a:br>
            <a:r>
              <a:rPr lang="en-US"/>
              <a:t>and uncertainty</a:t>
            </a:r>
          </a:p>
        </p:txBody>
      </p:sp>
      <p:pic>
        <p:nvPicPr>
          <p:cNvPr id="17414" name="Picture 6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20"/>
          <a:srcRect/>
          <a:stretch>
            <a:fillRect/>
          </a:stretch>
        </p:blipFill>
        <p:spPr bwMode="auto">
          <a:xfrm>
            <a:off x="4802188" y="1470025"/>
            <a:ext cx="1774825" cy="13938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7415" name="Rectangle 7"/>
          <p:cNvSpPr>
            <a:spLocks noGrp="1" noChangeArrowheads="1"/>
          </p:cNvSpPr>
          <p:nvPr>
            <p:ph type="title"/>
            <p:custDataLst>
              <p:tags r:id="rId6"/>
            </p:custDataLst>
          </p:nvPr>
        </p:nvSpPr>
        <p:spPr>
          <a:xfrm>
            <a:off x="457200" y="152400"/>
            <a:ext cx="8458200" cy="655638"/>
          </a:xfrm>
        </p:spPr>
        <p:txBody>
          <a:bodyPr/>
          <a:lstStyle/>
          <a:p>
            <a:pPr eaLnBrk="1" hangingPunct="1"/>
            <a:r>
              <a:rPr lang="en-US" dirty="0" smtClean="0"/>
              <a:t>Policy design: what should an agent do?</a:t>
            </a:r>
            <a:endParaRPr lang="en-US" dirty="0"/>
          </a:p>
        </p:txBody>
      </p:sp>
      <p:pic>
        <p:nvPicPr>
          <p:cNvPr id="17416" name="Picture 8" descr="MCj03342960000[1]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mc:AlternateContent>
          <mc:Choice xmlns:ma="http://schemas.microsoft.com/office/mac/drawingml/2008/main" Requires="ma">
            <p:blipFill>
              <a:blip r:embed="rId21"/>
              <a:srcRect/>
              <a:stretch>
                <a:fillRect/>
              </a:stretch>
            </p:blipFill>
          </mc:Choice>
          <mc:Fallback>
            <p:blipFill>
              <a:blip r:embed="rId22"/>
              <a:srcRect/>
              <a:stretch>
                <a:fillRect/>
              </a:stretch>
            </p:blipFill>
          </mc:Fallback>
        </mc:AlternateContent>
        <p:spPr bwMode="auto">
          <a:xfrm>
            <a:off x="473075" y="4035425"/>
            <a:ext cx="18129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9" descr="MCj02991330000[1]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mc:AlternateContent>
          <mc:Choice xmlns:ma="http://schemas.microsoft.com/office/mac/drawingml/2008/main" Requires="ma">
            <p:blipFill>
              <a:blip r:embed="rId23"/>
              <a:srcRect/>
              <a:stretch>
                <a:fillRect/>
              </a:stretch>
            </p:blipFill>
          </mc:Choice>
          <mc:Fallback>
            <p:blipFill>
              <a:blip r:embed="rId24"/>
              <a:srcRect/>
              <a:stretch>
                <a:fillRect/>
              </a:stretch>
            </p:blipFill>
          </mc:Fallback>
        </mc:AlternateContent>
        <p:spPr bwMode="auto">
          <a:xfrm>
            <a:off x="7069138" y="3659188"/>
            <a:ext cx="12858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Text Box 10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42925" y="5705475"/>
            <a:ext cx="1747838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Reasoning with</a:t>
            </a:r>
            <a:br>
              <a:rPr lang="en-US"/>
            </a:br>
            <a:r>
              <a:rPr lang="en-US"/>
              <a:t>Utility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254875" y="5554663"/>
            <a:ext cx="10731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Learning</a:t>
            </a:r>
          </a:p>
        </p:txBody>
      </p:sp>
      <p:sp>
        <p:nvSpPr>
          <p:cNvPr id="17420" name="Rectangle 1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268663" y="4414838"/>
            <a:ext cx="2941637" cy="12160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At the core of this class</a:t>
            </a:r>
          </a:p>
          <a:p>
            <a:r>
              <a:rPr lang="en-US">
                <a:solidFill>
                  <a:srgbClr val="FF0000"/>
                </a:solidFill>
              </a:rPr>
              <a:t> will be several </a:t>
            </a:r>
          </a:p>
          <a:p>
            <a:r>
              <a:rPr lang="en-US">
                <a:solidFill>
                  <a:srgbClr val="FF0000"/>
                </a:solidFill>
              </a:rPr>
              <a:t>techniques for Policy </a:t>
            </a:r>
          </a:p>
          <a:p>
            <a:r>
              <a:rPr lang="en-US">
                <a:solidFill>
                  <a:srgbClr val="FF0000"/>
                </a:solidFill>
              </a:rPr>
              <a:t>design and implementation</a:t>
            </a:r>
          </a:p>
        </p:txBody>
      </p:sp>
      <p:sp>
        <p:nvSpPr>
          <p:cNvPr id="17421" name="Line 13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 flipH="1" flipV="1">
            <a:off x="3205163" y="3808413"/>
            <a:ext cx="684212" cy="5318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2" name="Line 14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 flipV="1">
            <a:off x="4875213" y="3808413"/>
            <a:ext cx="379412" cy="606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3" name="Line 15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6165850" y="5099050"/>
            <a:ext cx="8350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4" name="Line 16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 flipH="1">
            <a:off x="2446338" y="5099050"/>
            <a:ext cx="7588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6"/>
          <p:cNvSpPr/>
          <p:nvPr/>
        </p:nvSpPr>
        <p:spPr bwMode="auto">
          <a:xfrm>
            <a:off x="762000" y="990600"/>
            <a:ext cx="2667000" cy="29718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Arial" pitchFamily="-111" charset="0"/>
            <a:cs typeface="Arial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Arial" pitchFamily="-111" charset="0"/>
            <a:cs typeface="Arial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15689</TotalTime>
  <Words>4390</Words>
  <Application>Microsoft Macintosh PowerPoint</Application>
  <PresentationFormat>On-screen Show (4:3)</PresentationFormat>
  <Paragraphs>711</Paragraphs>
  <Slides>68</Slides>
  <Notes>34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0" baseType="lpstr">
      <vt:lpstr>Default Design</vt:lpstr>
      <vt:lpstr>Equation</vt:lpstr>
      <vt:lpstr>Slide 1</vt:lpstr>
      <vt:lpstr>Slide 2</vt:lpstr>
      <vt:lpstr>Slide 3</vt:lpstr>
      <vt:lpstr>CS 151: Reasoning with Knowledge and Probability Theory (Review?)</vt:lpstr>
      <vt:lpstr>Admin</vt:lpstr>
      <vt:lpstr>How’s the class going?</vt:lpstr>
      <vt:lpstr>Human agents</vt:lpstr>
      <vt:lpstr>An example</vt:lpstr>
      <vt:lpstr>Policy design: what should an agent do?</vt:lpstr>
      <vt:lpstr>Knowledge-Based Agent</vt:lpstr>
      <vt:lpstr>Example: Connecting to a home network</vt:lpstr>
      <vt:lpstr>Example: Connecting to a home network</vt:lpstr>
      <vt:lpstr>Example: Connecting to a home network</vt:lpstr>
      <vt:lpstr>Example: Connecting to a home network</vt:lpstr>
      <vt:lpstr>How do we represent knowledge?</vt:lpstr>
      <vt:lpstr>Logic for Knowledge Representation</vt:lpstr>
      <vt:lpstr>Propositional logic</vt:lpstr>
      <vt:lpstr>Propositional logic</vt:lpstr>
      <vt:lpstr>Hunt the Wumpus</vt:lpstr>
      <vt:lpstr>The Wumpus World (as defined by the book)</vt:lpstr>
      <vt:lpstr>Wumpus world characterization</vt:lpstr>
      <vt:lpstr>Exploring a wumpus world</vt:lpstr>
      <vt:lpstr>Exploring a wumpus world</vt:lpstr>
      <vt:lpstr>Exploring a wumpus world</vt:lpstr>
      <vt:lpstr>Exploring a wumpus world</vt:lpstr>
      <vt:lpstr>Exploring a wumpus world</vt:lpstr>
      <vt:lpstr>Exploring a wumpus world</vt:lpstr>
      <vt:lpstr>Exploring a wumpus world</vt:lpstr>
      <vt:lpstr>Exploring a wumpus world</vt:lpstr>
      <vt:lpstr>Wumpus with propositional logic</vt:lpstr>
      <vt:lpstr>Hunt the Wumpus</vt:lpstr>
      <vt:lpstr>Weather rock</vt:lpstr>
      <vt:lpstr>Weather rock</vt:lpstr>
      <vt:lpstr>Weather rock</vt:lpstr>
      <vt:lpstr>Weather rock</vt:lpstr>
      <vt:lpstr>Weather rock</vt:lpstr>
      <vt:lpstr>The real world…</vt:lpstr>
      <vt:lpstr>Probability theory</vt:lpstr>
      <vt:lpstr>Basic Probability Theory: terminology</vt:lpstr>
      <vt:lpstr>Random variables</vt:lpstr>
      <vt:lpstr>Random variables</vt:lpstr>
      <vt:lpstr>Probability distribution</vt:lpstr>
      <vt:lpstr>Unconditional/prior probability</vt:lpstr>
      <vt:lpstr>Joint distributions</vt:lpstr>
      <vt:lpstr>Joint distribution</vt:lpstr>
      <vt:lpstr>Conditional probability</vt:lpstr>
      <vt:lpstr>Conditional probability</vt:lpstr>
      <vt:lpstr>Conditional probability</vt:lpstr>
      <vt:lpstr>Conditional probability</vt:lpstr>
      <vt:lpstr>A note about notation</vt:lpstr>
      <vt:lpstr>Another example</vt:lpstr>
      <vt:lpstr>Another example</vt:lpstr>
      <vt:lpstr>Another example</vt:lpstr>
      <vt:lpstr>Another example</vt:lpstr>
      <vt:lpstr>Normalization</vt:lpstr>
      <vt:lpstr>Properties of probabilities</vt:lpstr>
      <vt:lpstr>Properties of probabilities</vt:lpstr>
      <vt:lpstr>Properties of probabilities</vt:lpstr>
      <vt:lpstr>The Three-Card Problem</vt:lpstr>
      <vt:lpstr>The Three-Card Problem</vt:lpstr>
      <vt:lpstr>Fair Bets</vt:lpstr>
      <vt:lpstr>Verification</vt:lpstr>
      <vt:lpstr>Verification</vt:lpstr>
      <vt:lpstr>Why take a bad bet?</vt:lpstr>
      <vt:lpstr>Monty Hall</vt:lpstr>
      <vt:lpstr>Monty Hall</vt:lpstr>
      <vt:lpstr>Be careful! – Player picks door 1</vt:lpstr>
      <vt:lpstr>Another view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Science of Computing</dc:title>
  <dc:creator>Christine Alvarado</dc:creator>
  <cp:lastModifiedBy>Dave Kauchak</cp:lastModifiedBy>
  <cp:revision>689</cp:revision>
  <dcterms:created xsi:type="dcterms:W3CDTF">2010-09-27T20:44:06Z</dcterms:created>
  <dcterms:modified xsi:type="dcterms:W3CDTF">2010-09-28T01:06:31Z</dcterms:modified>
</cp:coreProperties>
</file>