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68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66.xml" ContentType="application/vnd.openxmlformats-officedocument.presentationml.slide+xml"/>
  <Override PartName="/ppt/notesSlides/notesSlide11.xml" ContentType="application/vnd.openxmlformats-officedocument.presentationml.notes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17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embeddings/Microsoft_Equation8.bin" ContentType="application/vnd.openxmlformats-officedocument.oleObject"/>
  <Override PartName="/ppt/slides/slide52.xml" ContentType="application/vnd.openxmlformats-officedocument.presentationml.slide+xml"/>
  <Override PartName="/ppt/slides/slide1.xml" ContentType="application/vnd.openxmlformats-officedocument.presentationml.slide+xml"/>
  <Override PartName="/ppt/slides/slide51.xml" ContentType="application/vnd.openxmlformats-officedocument.presentationml.slide+xml"/>
  <Override PartName="/ppt/slides/slide7.xml" ContentType="application/vnd.openxmlformats-officedocument.presentationml.slide+xml"/>
  <Override PartName="/ppt/slides/slide62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embeddings/Microsoft_Equation12.bin" ContentType="application/vnd.openxmlformats-officedocument.oleObject"/>
  <Override PartName="/ppt/notesSlides/notesSlide4.xml" ContentType="application/vnd.openxmlformats-officedocument.presentationml.notesSlide+xml"/>
  <Override PartName="/ppt/embeddings/Microsoft_Equation11.bin" ContentType="application/vnd.openxmlformats-officedocument.oleObject"/>
  <Override PartName="/ppt/notesSlides/notesSlide15.xml" ContentType="application/vnd.openxmlformats-officedocument.presentationml.notesSlide+xml"/>
  <Override PartName="/ppt/embeddings/Microsoft_Equation4.bin" ContentType="application/vnd.openxmlformats-officedocument.oleObject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17.xml" ContentType="application/vnd.openxmlformats-officedocument.presentationml.notesSlide+xml"/>
  <Override PartName="/ppt/embeddings/Microsoft_Equation5.bin" ContentType="application/vnd.openxmlformats-officedocument.oleObject"/>
  <Default Extension="pict" ContentType="image/pict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embeddings/Microsoft_Equation18.bin" ContentType="application/vnd.openxmlformats-officedocument.oleObject"/>
  <Override PartName="/ppt/slideLayouts/slideLayout4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78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1.xml" ContentType="application/vnd.openxmlformats-officedocument.presentationml.slide+xml"/>
  <Override PartName="/ppt/slides/slide4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3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vml" ContentType="application/vnd.openxmlformats-officedocument.vmlDrawing"/>
  <Override PartName="/ppt/notesSlides/notesSlide18.xml" ContentType="application/vnd.openxmlformats-officedocument.presentationml.notesSlide+xml"/>
  <Default Extension="png" ContentType="image/png"/>
  <Override PartName="/ppt/embeddings/Microsoft_Equation1.bin" ContentType="application/vnd.openxmlformats-officedocument.oleObject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s/slide56.xml" ContentType="application/vnd.openxmlformats-officedocument.presentationml.slide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Override PartName="/ppt/slides/slide53.xml" ContentType="application/vnd.openxmlformats-officedocument.presentationml.slide+xml"/>
  <Override PartName="/ppt/slides/slide76.xml" ContentType="application/vnd.openxmlformats-officedocument.presentationml.slide+xml"/>
  <Override PartName="/ppt/slideLayouts/slideLayout19.xml" ContentType="application/vnd.openxmlformats-officedocument.presentationml.slideLayout+xml"/>
  <Override PartName="/ppt/embeddings/Microsoft_Equation3.bin" ContentType="application/vnd.openxmlformats-officedocument.oleObject"/>
  <Override PartName="/ppt/slides/slide55.xml" ContentType="application/vnd.openxmlformats-officedocument.presentationml.slide+xml"/>
  <Override PartName="/ppt/slides/slide67.xml" ContentType="application/vnd.openxmlformats-officedocument.presentationml.slide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4.xml" ContentType="application/vnd.openxmlformats-officedocument.presentationml.notesSlide+xml"/>
  <Override PartName="/ppt/theme/theme2.xml" ContentType="application/vnd.openxmlformats-officedocument.theme+xml"/>
  <Override PartName="/ppt/embeddings/Microsoft_Equation15.bin" ContentType="application/vnd.openxmlformats-officedocument.oleObject"/>
  <Override PartName="/ppt/slides/slide2.xml" ContentType="application/vnd.openxmlformats-officedocument.presentationml.slide+xml"/>
  <Override PartName="/ppt/slides/slide69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45.xml" ContentType="application/vnd.openxmlformats-officedocument.presentationml.slide+xml"/>
  <Override PartName="/ppt/notesSlides/notesSlide2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50.xml" ContentType="application/vnd.openxmlformats-officedocument.presentationml.slide+xml"/>
  <Override PartName="/ppt/slides/slide54.xml" ContentType="application/vnd.openxmlformats-officedocument.presentationml.slide+xml"/>
  <Override PartName="/ppt/slides/slide57.xml" ContentType="application/vnd.openxmlformats-officedocument.presentationml.slide+xml"/>
  <Override PartName="/ppt/embeddings/Microsoft_Equation16.bin" ContentType="application/vnd.openxmlformats-officedocument.oleObject"/>
  <Override PartName="/ppt/notesSlides/notesSlide3.xml" ContentType="application/vnd.openxmlformats-officedocument.presentationml.notesSlide+xml"/>
  <Override PartName="/ppt/slides/slide58.xml" ContentType="application/vnd.openxmlformats-officedocument.presentationml.slide+xml"/>
  <Default Extension="xml" ContentType="application/xml"/>
  <Override PartName="/ppt/embeddings/Microsoft_Equation14.bin" ContentType="application/vnd.openxmlformats-officedocument.oleObject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embeddings/Microsoft_Equation2.bin" ContentType="application/vnd.openxmlformats-officedocument.oleObject"/>
  <Override PartName="/ppt/notesSlides/notesSlide19.xml" ContentType="application/vnd.openxmlformats-officedocument.presentationml.notesSlide+xml"/>
  <Override PartName="/ppt/slides/slide63.xml" ContentType="application/vnd.openxmlformats-officedocument.presentationml.slide+xml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slideLayouts/slideLayout18.xml" ContentType="application/vnd.openxmlformats-officedocument.presentationml.slideLayout+xml"/>
  <Override PartName="/ppt/embeddings/Microsoft_Equation10.bin" ContentType="application/vnd.openxmlformats-officedocument.oleObject"/>
  <Override PartName="/ppt/slides/slide34.xml" ContentType="application/vnd.openxmlformats-officedocument.presentationml.slide+xml"/>
  <Override PartName="/ppt/slides/slide44.xml" ContentType="application/vnd.openxmlformats-officedocument.presentationml.slide+xml"/>
  <Override PartName="/ppt/notesSlides/notesSlide12.xml" ContentType="application/vnd.openxmlformats-officedocument.presentationml.notesSlide+xml"/>
  <Override PartName="/ppt/embeddings/Microsoft_Equation7.bin" ContentType="application/vnd.openxmlformats-officedocument.oleObject"/>
  <Override PartName="/ppt/notesSlides/notesSlide5.xml" ContentType="application/vnd.openxmlformats-officedocument.presentationml.notesSlide+xml"/>
  <Override PartName="/ppt/slides/slide49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70.xml" ContentType="application/vnd.openxmlformats-officedocument.presentationml.slide+xml"/>
  <Override PartName="/ppt/embeddings/Microsoft_Equation13.bin" ContentType="application/vnd.openxmlformats-officedocument.oleObject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77.xml" ContentType="application/vnd.openxmlformats-officedocument.presentationml.slid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59.xml" ContentType="application/vnd.openxmlformats-officedocument.presentationml.slide+xml"/>
  <Override PartName="/ppt/slides/slide79.xml" ContentType="application/vnd.openxmlformats-officedocument.presentationml.slide+xml"/>
  <Default Extension="jpeg" ContentType="image/jpeg"/>
  <Override PartName="/ppt/slides/slide6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ppt/slides/slide72.xml" ContentType="application/vnd.openxmlformats-officedocument.presentationml.slide+xml"/>
  <Override PartName="/ppt/slides/slide74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5.xml" ContentType="application/vnd.openxmlformats-officedocument.presentationml.slide+xml"/>
  <Override PartName="/ppt/slides/slide8.xml" ContentType="application/vnd.openxmlformats-officedocument.presentationml.slide+xml"/>
  <Override PartName="/ppt/embeddings/Microsoft_Equation9.bin" ContentType="application/vnd.openxmlformats-officedocument.oleObject"/>
  <Override PartName="/ppt/slides/slide15.xml" ContentType="application/vnd.openxmlformats-officedocument.presentationml.slide+xml"/>
  <Override PartName="/ppt/embeddings/Microsoft_Equation6.bin" ContentType="application/vnd.openxmlformats-officedocument.oleObject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60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73.xml" ContentType="application/vnd.openxmlformats-officedocument.presentationml.slide+xml"/>
  <Override PartName="/ppt/slides/slide32.xml" ContentType="application/vnd.openxmlformats-officedocument.presentationml.slide+xml"/>
  <Override PartName="/ppt/embeddings/Microsoft_Equation17.bin" ContentType="application/vnd.openxmlformats-officedocument.oleObject"/>
  <Override PartName="/ppt/slides/slide71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20.xml" ContentType="application/vnd.openxmlformats-officedocument.presentationml.notes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81"/>
  </p:notesMasterIdLst>
  <p:handoutMasterIdLst>
    <p:handoutMasterId r:id="rId82"/>
  </p:handoutMasterIdLst>
  <p:sldIdLst>
    <p:sldId id="363" r:id="rId2"/>
    <p:sldId id="256" r:id="rId3"/>
    <p:sldId id="364" r:id="rId4"/>
    <p:sldId id="258" r:id="rId5"/>
    <p:sldId id="257" r:id="rId6"/>
    <p:sldId id="287" r:id="rId7"/>
    <p:sldId id="259" r:id="rId8"/>
    <p:sldId id="260" r:id="rId9"/>
    <p:sldId id="261" r:id="rId10"/>
    <p:sldId id="262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365" r:id="rId28"/>
    <p:sldId id="286" r:id="rId29"/>
    <p:sldId id="359" r:id="rId30"/>
    <p:sldId id="358" r:id="rId31"/>
    <p:sldId id="289" r:id="rId32"/>
    <p:sldId id="291" r:id="rId33"/>
    <p:sldId id="294" r:id="rId34"/>
    <p:sldId id="296" r:id="rId35"/>
    <p:sldId id="297" r:id="rId36"/>
    <p:sldId id="298" r:id="rId37"/>
    <p:sldId id="299" r:id="rId38"/>
    <p:sldId id="300" r:id="rId39"/>
    <p:sldId id="309" r:id="rId40"/>
    <p:sldId id="302" r:id="rId41"/>
    <p:sldId id="303" r:id="rId42"/>
    <p:sldId id="304" r:id="rId43"/>
    <p:sldId id="305" r:id="rId44"/>
    <p:sldId id="306" r:id="rId45"/>
    <p:sldId id="307" r:id="rId46"/>
    <p:sldId id="308" r:id="rId47"/>
    <p:sldId id="310" r:id="rId48"/>
    <p:sldId id="311" r:id="rId49"/>
    <p:sldId id="312" r:id="rId50"/>
    <p:sldId id="313" r:id="rId51"/>
    <p:sldId id="314" r:id="rId52"/>
    <p:sldId id="315" r:id="rId53"/>
    <p:sldId id="316" r:id="rId54"/>
    <p:sldId id="317" r:id="rId55"/>
    <p:sldId id="318" r:id="rId56"/>
    <p:sldId id="319" r:id="rId57"/>
    <p:sldId id="342" r:id="rId58"/>
    <p:sldId id="335" r:id="rId59"/>
    <p:sldId id="336" r:id="rId60"/>
    <p:sldId id="337" r:id="rId61"/>
    <p:sldId id="343" r:id="rId62"/>
    <p:sldId id="360" r:id="rId63"/>
    <p:sldId id="339" r:id="rId64"/>
    <p:sldId id="361" r:id="rId65"/>
    <p:sldId id="346" r:id="rId66"/>
    <p:sldId id="347" r:id="rId67"/>
    <p:sldId id="348" r:id="rId68"/>
    <p:sldId id="340" r:id="rId69"/>
    <p:sldId id="341" r:id="rId70"/>
    <p:sldId id="349" r:id="rId71"/>
    <p:sldId id="350" r:id="rId72"/>
    <p:sldId id="280" r:id="rId73"/>
    <p:sldId id="281" r:id="rId74"/>
    <p:sldId id="282" r:id="rId75"/>
    <p:sldId id="283" r:id="rId76"/>
    <p:sldId id="284" r:id="rId77"/>
    <p:sldId id="288" r:id="rId78"/>
    <p:sldId id="352" r:id="rId79"/>
    <p:sldId id="351" r:id="rId8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4" frameSlides="1"/>
  <p:clrMru>
    <a:srgbClr val="CB976C"/>
    <a:srgbClr val="FF7E7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11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slide" Target="slides/slide63.xml"/><Relationship Id="rId60" Type="http://schemas.openxmlformats.org/officeDocument/2006/relationships/slide" Target="slides/slide59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74" Type="http://schemas.openxmlformats.org/officeDocument/2006/relationships/slide" Target="slides/slide73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77" Type="http://schemas.openxmlformats.org/officeDocument/2006/relationships/slide" Target="slides/slide76.xml"/><Relationship Id="rId63" Type="http://schemas.openxmlformats.org/officeDocument/2006/relationships/slide" Target="slides/slide62.xml"/><Relationship Id="rId17" Type="http://schemas.openxmlformats.org/officeDocument/2006/relationships/slide" Target="slides/slide16.xml"/><Relationship Id="rId85" Type="http://schemas.openxmlformats.org/officeDocument/2006/relationships/viewProps" Target="viewProps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71" Type="http://schemas.openxmlformats.org/officeDocument/2006/relationships/slide" Target="slides/slide70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58" Type="http://schemas.openxmlformats.org/officeDocument/2006/relationships/slide" Target="slides/slide57.xml"/><Relationship Id="rId42" Type="http://schemas.openxmlformats.org/officeDocument/2006/relationships/slide" Target="slides/slide41.xml"/><Relationship Id="rId73" Type="http://schemas.openxmlformats.org/officeDocument/2006/relationships/slide" Target="slides/slide72.xml"/><Relationship Id="rId87" Type="http://schemas.openxmlformats.org/officeDocument/2006/relationships/tableStyles" Target="tableStyles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82" Type="http://schemas.openxmlformats.org/officeDocument/2006/relationships/handoutMaster" Target="handoutMasters/handoutMaster1.xml"/><Relationship Id="rId69" Type="http://schemas.openxmlformats.org/officeDocument/2006/relationships/slide" Target="slides/slide68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57" Type="http://schemas.openxmlformats.org/officeDocument/2006/relationships/slide" Target="slides/slide56.xml"/><Relationship Id="rId59" Type="http://schemas.openxmlformats.org/officeDocument/2006/relationships/slide" Target="slides/slide58.xml"/><Relationship Id="rId35" Type="http://schemas.openxmlformats.org/officeDocument/2006/relationships/slide" Target="slides/slide34.xml"/><Relationship Id="rId51" Type="http://schemas.openxmlformats.org/officeDocument/2006/relationships/slide" Target="slides/slide50.xml"/><Relationship Id="rId55" Type="http://schemas.openxmlformats.org/officeDocument/2006/relationships/slide" Target="slides/slide5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62" Type="http://schemas.openxmlformats.org/officeDocument/2006/relationships/slide" Target="slides/slide61.xml"/><Relationship Id="rId66" Type="http://schemas.openxmlformats.org/officeDocument/2006/relationships/slide" Target="slides/slide65.xml"/><Relationship Id="rId36" Type="http://schemas.openxmlformats.org/officeDocument/2006/relationships/slide" Target="slides/slide35.xml"/><Relationship Id="rId72" Type="http://schemas.openxmlformats.org/officeDocument/2006/relationships/slide" Target="slides/slide71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slide" Target="slides/slide55.xml"/><Relationship Id="rId48" Type="http://schemas.openxmlformats.org/officeDocument/2006/relationships/slide" Target="slides/slide47.xml"/><Relationship Id="rId75" Type="http://schemas.openxmlformats.org/officeDocument/2006/relationships/slide" Target="slides/slide7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slide" Target="slides/slide51.xml"/><Relationship Id="rId65" Type="http://schemas.openxmlformats.org/officeDocument/2006/relationships/slide" Target="slides/slide64.xml"/><Relationship Id="rId67" Type="http://schemas.openxmlformats.org/officeDocument/2006/relationships/slide" Target="slides/slide66.xml"/><Relationship Id="rId54" Type="http://schemas.openxmlformats.org/officeDocument/2006/relationships/slide" Target="slides/slide53.xml"/><Relationship Id="rId12" Type="http://schemas.openxmlformats.org/officeDocument/2006/relationships/slide" Target="slides/slide11.xml"/><Relationship Id="rId76" Type="http://schemas.openxmlformats.org/officeDocument/2006/relationships/slide" Target="slides/slide75.xml"/><Relationship Id="rId79" Type="http://schemas.openxmlformats.org/officeDocument/2006/relationships/slide" Target="slides/slide78.xml"/><Relationship Id="rId80" Type="http://schemas.openxmlformats.org/officeDocument/2006/relationships/slide" Target="slides/slide79.xml"/><Relationship Id="rId8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86" Type="http://schemas.openxmlformats.org/officeDocument/2006/relationships/theme" Target="theme/theme1.xml"/><Relationship Id="rId23" Type="http://schemas.openxmlformats.org/officeDocument/2006/relationships/slide" Target="slides/slide22.xml"/><Relationship Id="rId61" Type="http://schemas.openxmlformats.org/officeDocument/2006/relationships/slide" Target="slides/slide60.xml"/><Relationship Id="rId53" Type="http://schemas.openxmlformats.org/officeDocument/2006/relationships/slide" Target="slides/slide52.xml"/><Relationship Id="rId84" Type="http://schemas.openxmlformats.org/officeDocument/2006/relationships/presProps" Target="presProps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68" Type="http://schemas.openxmlformats.org/officeDocument/2006/relationships/slide" Target="slides/slide67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83" Type="http://schemas.openxmlformats.org/officeDocument/2006/relationships/printerSettings" Target="printerSettings/printerSettings1.bin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78" Type="http://schemas.openxmlformats.org/officeDocument/2006/relationships/slide" Target="slides/slide77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ict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ict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ict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ict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ict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ict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ict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ict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ict"/><Relationship Id="rId1" Type="http://schemas.openxmlformats.org/officeDocument/2006/relationships/image" Target="../media/image9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ict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ict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ict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ict"/><Relationship Id="rId1" Type="http://schemas.openxmlformats.org/officeDocument/2006/relationships/image" Target="../media/image13.pict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ict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ict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C7FE2F-AB28-7745-9204-FBE53BD41E27}" type="datetimeFigureOut">
              <a:rPr lang="en-US" smtClean="0"/>
              <a:t>11/17/10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802CF1-1BAF-8B40-BAEE-5A937A7F935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51997-E7F8-5145-98F7-4317E5491126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3EBC81-EB4A-804B-989B-13CA3C39A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1DDEE9-FE35-2848-9E4C-8DC72509A221}" type="slidenum">
              <a:rPr lang="en-US"/>
              <a:pPr/>
              <a:t>4</a:t>
            </a:fld>
            <a:endParaRPr lang="en-US"/>
          </a:p>
        </p:txBody>
      </p:sp>
      <p:sp>
        <p:nvSpPr>
          <p:cNvPr id="610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0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146B4B-CC12-ED44-B6A9-297B6B1074C9}" type="slidenum">
              <a:rPr lang="en-US"/>
              <a:pPr/>
              <a:t>57</a:t>
            </a:fld>
            <a:endParaRPr lang="en-US"/>
          </a:p>
        </p:txBody>
      </p:sp>
      <p:sp>
        <p:nvSpPr>
          <p:cNvPr id="501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68825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83" y="4342589"/>
            <a:ext cx="5487036" cy="411549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5670" tIns="42835" rIns="85670" bIns="42835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A74987-EE56-6345-AE60-C0D81C85F060}" type="slidenum">
              <a:rPr lang="en-US"/>
              <a:pPr/>
              <a:t>58</a:t>
            </a:fld>
            <a:endParaRPr lang="en-US"/>
          </a:p>
        </p:txBody>
      </p:sp>
      <p:sp>
        <p:nvSpPr>
          <p:cNvPr id="499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68825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97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83" y="4342589"/>
            <a:ext cx="5487036" cy="411549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5670" tIns="42835" rIns="85670" bIns="42835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146B4B-CC12-ED44-B6A9-297B6B1074C9}" type="slidenum">
              <a:rPr lang="en-US"/>
              <a:pPr/>
              <a:t>59</a:t>
            </a:fld>
            <a:endParaRPr lang="en-US"/>
          </a:p>
        </p:txBody>
      </p:sp>
      <p:sp>
        <p:nvSpPr>
          <p:cNvPr id="501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68825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83" y="4342589"/>
            <a:ext cx="5487036" cy="411549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5670" tIns="42835" rIns="85670" bIns="42835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699ADB-AC07-3348-B620-B25E7E28D503}" type="slidenum">
              <a:rPr lang="en-US"/>
              <a:pPr/>
              <a:t>60</a:t>
            </a:fld>
            <a:endParaRPr lang="en-US"/>
          </a:p>
        </p:txBody>
      </p:sp>
      <p:sp>
        <p:nvSpPr>
          <p:cNvPr id="503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68825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38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83" y="4342589"/>
            <a:ext cx="5487036" cy="411549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5670" tIns="42835" rIns="85670" bIns="42835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699ADB-AC07-3348-B620-B25E7E28D503}" type="slidenum">
              <a:rPr lang="en-US"/>
              <a:pPr/>
              <a:t>61</a:t>
            </a:fld>
            <a:endParaRPr lang="en-US"/>
          </a:p>
        </p:txBody>
      </p:sp>
      <p:sp>
        <p:nvSpPr>
          <p:cNvPr id="503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68825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38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83" y="4342589"/>
            <a:ext cx="5487036" cy="411549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5670" tIns="42835" rIns="85670" bIns="42835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699ADB-AC07-3348-B620-B25E7E28D503}" type="slidenum">
              <a:rPr lang="en-US"/>
              <a:pPr/>
              <a:t>62</a:t>
            </a:fld>
            <a:endParaRPr lang="en-US"/>
          </a:p>
        </p:txBody>
      </p:sp>
      <p:sp>
        <p:nvSpPr>
          <p:cNvPr id="503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68825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38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83" y="4342589"/>
            <a:ext cx="5487036" cy="411549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5670" tIns="42835" rIns="85670" bIns="42835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219AB8-578A-DA4A-8A4A-34E2B793308E}" type="slidenum">
              <a:rPr lang="en-US"/>
              <a:pPr/>
              <a:t>63</a:t>
            </a:fld>
            <a:endParaRPr lang="en-US"/>
          </a:p>
        </p:txBody>
      </p:sp>
      <p:sp>
        <p:nvSpPr>
          <p:cNvPr id="530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68825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83" y="4342589"/>
            <a:ext cx="5487036" cy="411549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5670" tIns="42835" rIns="85670" bIns="42835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219AB8-578A-DA4A-8A4A-34E2B793308E}" type="slidenum">
              <a:rPr lang="en-US"/>
              <a:pPr/>
              <a:t>64</a:t>
            </a:fld>
            <a:endParaRPr lang="en-US"/>
          </a:p>
        </p:txBody>
      </p:sp>
      <p:sp>
        <p:nvSpPr>
          <p:cNvPr id="530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68825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83" y="4342589"/>
            <a:ext cx="5487036" cy="411549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5670" tIns="42835" rIns="85670" bIns="42835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219AB8-578A-DA4A-8A4A-34E2B793308E}" type="slidenum">
              <a:rPr lang="en-US"/>
              <a:pPr/>
              <a:t>65</a:t>
            </a:fld>
            <a:endParaRPr lang="en-US"/>
          </a:p>
        </p:txBody>
      </p:sp>
      <p:sp>
        <p:nvSpPr>
          <p:cNvPr id="530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68825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83" y="4342589"/>
            <a:ext cx="5487036" cy="411549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5670" tIns="42835" rIns="85670" bIns="42835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219AB8-578A-DA4A-8A4A-34E2B793308E}" type="slidenum">
              <a:rPr lang="en-US"/>
              <a:pPr/>
              <a:t>66</a:t>
            </a:fld>
            <a:endParaRPr lang="en-US"/>
          </a:p>
        </p:txBody>
      </p:sp>
      <p:sp>
        <p:nvSpPr>
          <p:cNvPr id="530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68825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83" y="4342589"/>
            <a:ext cx="5487036" cy="411549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5670" tIns="42835" rIns="85670" bIns="42835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BE9B94-51ED-D142-B38B-533F2CA9A61F}" type="slidenum">
              <a:rPr lang="en-US"/>
              <a:pPr/>
              <a:t>6</a:t>
            </a:fld>
            <a:endParaRPr lang="en-US"/>
          </a:p>
        </p:txBody>
      </p:sp>
      <p:sp>
        <p:nvSpPr>
          <p:cNvPr id="83968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687388"/>
            <a:ext cx="4568825" cy="34274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6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133" y="4342457"/>
            <a:ext cx="5027734" cy="411448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219AB8-578A-DA4A-8A4A-34E2B793308E}" type="slidenum">
              <a:rPr lang="en-US"/>
              <a:pPr/>
              <a:t>67</a:t>
            </a:fld>
            <a:endParaRPr lang="en-US"/>
          </a:p>
        </p:txBody>
      </p:sp>
      <p:sp>
        <p:nvSpPr>
          <p:cNvPr id="530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68825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83" y="4342589"/>
            <a:ext cx="5487036" cy="411549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5670" tIns="42835" rIns="85670" bIns="42835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5C0EC7-FCA1-EE4F-BC63-06AAF9DC33ED}" type="slidenum">
              <a:rPr lang="en-US"/>
              <a:pPr/>
              <a:t>68</a:t>
            </a:fld>
            <a:endParaRPr lang="en-US"/>
          </a:p>
        </p:txBody>
      </p:sp>
      <p:sp>
        <p:nvSpPr>
          <p:cNvPr id="509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76733" y="685916"/>
            <a:ext cx="4704537" cy="342803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99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83" y="4342589"/>
            <a:ext cx="5487036" cy="411549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5670" tIns="42835" rIns="85670" bIns="42835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F60BCD-DF8E-4E4D-947D-CA19B04A7928}" type="slidenum">
              <a:rPr lang="en-US"/>
              <a:pPr/>
              <a:t>69</a:t>
            </a:fld>
            <a:endParaRPr lang="en-US"/>
          </a:p>
        </p:txBody>
      </p:sp>
      <p:sp>
        <p:nvSpPr>
          <p:cNvPr id="512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68825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83" y="4342589"/>
            <a:ext cx="5487036" cy="411549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5670" tIns="42835" rIns="85670" bIns="42835">
            <a:prstTxWarp prst="textNoShape">
              <a:avLst/>
            </a:prstTxWarp>
          </a:bodyPr>
          <a:lstStyle/>
          <a:p>
            <a:r>
              <a:rPr lang="en-US"/>
              <a:t>For next time:</a:t>
            </a:r>
          </a:p>
          <a:p>
            <a:r>
              <a:rPr lang="en-US"/>
              <a:t> - binarization is vital</a:t>
            </a:r>
          </a:p>
          <a:p>
            <a:r>
              <a:rPr lang="en-US"/>
              <a:t> - put unaries back in</a:t>
            </a:r>
          </a:p>
          <a:p>
            <a:r>
              <a:rPr lang="en-US"/>
              <a:t>   o Do closure online</a:t>
            </a:r>
          </a:p>
          <a:p>
            <a:r>
              <a:rPr lang="en-US"/>
              <a:t>   o Compile out unaries.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BE9B94-51ED-D142-B38B-533F2CA9A61F}" type="slidenum">
              <a:rPr lang="en-US"/>
              <a:pPr/>
              <a:t>77</a:t>
            </a:fld>
            <a:endParaRPr lang="en-US"/>
          </a:p>
        </p:txBody>
      </p:sp>
      <p:sp>
        <p:nvSpPr>
          <p:cNvPr id="83968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687388"/>
            <a:ext cx="4568825" cy="34274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6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133" y="4342457"/>
            <a:ext cx="5027734" cy="411448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BE9B94-51ED-D142-B38B-533F2CA9A61F}" type="slidenum">
              <a:rPr lang="en-US"/>
              <a:pPr/>
              <a:t>28</a:t>
            </a:fld>
            <a:endParaRPr lang="en-US"/>
          </a:p>
        </p:txBody>
      </p:sp>
      <p:sp>
        <p:nvSpPr>
          <p:cNvPr id="83968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687388"/>
            <a:ext cx="4568825" cy="34274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6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133" y="4342457"/>
            <a:ext cx="5027734" cy="411448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Intuitive for people!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Local context is very useful for disambiguating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“Interest rate” </a:t>
            </a:r>
            <a:r>
              <a:rPr lang="en-US" dirty="0" err="1" smtClean="0">
                <a:sym typeface="Wingdings" pitchFamily="-65" charset="2"/>
              </a:rPr>
              <a:t></a:t>
            </a:r>
            <a:r>
              <a:rPr lang="en-US" dirty="0" smtClean="0">
                <a:sym typeface="Wingdings" pitchFamily="-65" charset="2"/>
              </a:rPr>
              <a:t> …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ym typeface="Wingdings" pitchFamily="-65" charset="2"/>
              </a:rPr>
              <a:t>“Interest in” </a:t>
            </a:r>
            <a:r>
              <a:rPr lang="en-US" dirty="0" err="1" smtClean="0">
                <a:sym typeface="Wingdings" pitchFamily="-65" charset="2"/>
              </a:rPr>
              <a:t></a:t>
            </a:r>
            <a:r>
              <a:rPr lang="en-US" dirty="0" smtClean="0">
                <a:sym typeface="Wingdings" pitchFamily="-65" charset="2"/>
              </a:rPr>
              <a:t> …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The more data, the longer the learned phrases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Sometimes whole sentences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EBC81-EB4A-804B-989B-13CA3C39AA8B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BE9B94-51ED-D142-B38B-533F2CA9A61F}" type="slidenum">
              <a:rPr lang="en-US"/>
              <a:pPr/>
              <a:t>40</a:t>
            </a:fld>
            <a:endParaRPr lang="en-US"/>
          </a:p>
        </p:txBody>
      </p:sp>
      <p:sp>
        <p:nvSpPr>
          <p:cNvPr id="83968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687388"/>
            <a:ext cx="4568825" cy="34274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6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133" y="4342457"/>
            <a:ext cx="5027734" cy="411448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4462BC-2EA7-8C48-BB1C-C72B7F0705C4}" type="slidenum">
              <a:rPr lang="en-US"/>
              <a:pPr/>
              <a:t>41</a:t>
            </a:fld>
            <a:endParaRPr lang="en-US"/>
          </a:p>
        </p:txBody>
      </p:sp>
      <p:sp>
        <p:nvSpPr>
          <p:cNvPr id="83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7388"/>
            <a:ext cx="4568825" cy="34274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1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133" y="4342457"/>
            <a:ext cx="5027734" cy="411448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15" tIns="45707" rIns="91415" bIns="45707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3C062D-A8F4-2A41-8078-5513E9FE8E83}" type="slidenum">
              <a:rPr lang="en-US"/>
              <a:pPr/>
              <a:t>54</a:t>
            </a:fld>
            <a:endParaRPr lang="en-US"/>
          </a:p>
        </p:txBody>
      </p:sp>
      <p:sp>
        <p:nvSpPr>
          <p:cNvPr id="52121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1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7" y="4344134"/>
            <a:ext cx="5028988" cy="41139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AA8BF7-14A6-7D4C-9849-FF9F59174B91}" type="slidenum">
              <a:rPr lang="en-US"/>
              <a:pPr/>
              <a:t>55</a:t>
            </a:fld>
            <a:endParaRPr lang="en-US"/>
          </a:p>
        </p:txBody>
      </p:sp>
      <p:sp>
        <p:nvSpPr>
          <p:cNvPr id="52326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3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7" y="4344134"/>
            <a:ext cx="5028988" cy="41139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AED8C7-5F3D-D740-81F6-BDBE54D1241A}" type="slidenum">
              <a:rPr lang="en-US"/>
              <a:pPr/>
              <a:t>56</a:t>
            </a:fld>
            <a:endParaRPr lang="en-US"/>
          </a:p>
        </p:txBody>
      </p:sp>
      <p:sp>
        <p:nvSpPr>
          <p:cNvPr id="52531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5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7" y="4344134"/>
            <a:ext cx="5028988" cy="41139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8B5429FB-9A74-F54E-9695-B725E5E4DE4E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29FB-9A74-F54E-9695-B725E5E4DE4E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A89E8-5E4C-0E42-B01E-8767F0331B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29FB-9A74-F54E-9695-B725E5E4DE4E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A89E8-5E4C-0E42-B01E-8767F0331B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29FB-9A74-F54E-9695-B725E5E4DE4E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A89E8-5E4C-0E42-B01E-8767F0331B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8B5429FB-9A74-F54E-9695-B725E5E4DE4E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8B5429FB-9A74-F54E-9695-B725E5E4DE4E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A89E8-5E4C-0E42-B01E-8767F0331B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29FB-9A74-F54E-9695-B725E5E4DE4E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A89E8-5E4C-0E42-B01E-8767F0331B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5429FB-9A74-F54E-9695-B725E5E4DE4E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A89E8-5E4C-0E42-B01E-8767F0331B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5429FB-9A74-F54E-9695-B725E5E4DE4E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A89E8-5E4C-0E42-B01E-8767F0331B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8B5429FB-9A74-F54E-9695-B725E5E4DE4E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A89E8-5E4C-0E42-B01E-8767F0331B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29FB-9A74-F54E-9695-B725E5E4DE4E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A89E8-5E4C-0E42-B01E-8767F0331B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29FB-9A74-F54E-9695-B725E5E4DE4E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A89E8-5E4C-0E42-B01E-8767F0331B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29FB-9A74-F54E-9695-B725E5E4DE4E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A89E8-5E4C-0E42-B01E-8767F0331B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29FB-9A74-F54E-9695-B725E5E4DE4E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A89E8-5E4C-0E42-B01E-8767F0331B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8B5429FB-9A74-F54E-9695-B725E5E4DE4E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8B5429FB-9A74-F54E-9695-B725E5E4DE4E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8DDA89E8-5E4C-0E42-B01E-8767F0331B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29FB-9A74-F54E-9695-B725E5E4DE4E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A89E8-5E4C-0E42-B01E-8767F0331B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29FB-9A74-F54E-9695-B725E5E4DE4E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A89E8-5E4C-0E42-B01E-8767F0331B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29FB-9A74-F54E-9695-B725E5E4DE4E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8DDA89E8-5E4C-0E42-B01E-8767F0331B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29FB-9A74-F54E-9695-B725E5E4DE4E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A89E8-5E4C-0E42-B01E-8767F0331B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B5429FB-9A74-F54E-9695-B725E5E4DE4E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8DDA89E8-5E4C-0E42-B01E-8767F0331B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3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2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4.bin"/><Relationship Id="rId1" Type="http://schemas.openxmlformats.org/officeDocument/2006/relationships/vmlDrawing" Target="../drawings/vmlDrawing3.v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5.bin"/><Relationship Id="rId1" Type="http://schemas.openxmlformats.org/officeDocument/2006/relationships/vmlDrawing" Target="../drawings/vmlDrawing4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6.bin"/><Relationship Id="rId5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8.bin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7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9.bin"/><Relationship Id="rId1" Type="http://schemas.openxmlformats.org/officeDocument/2006/relationships/vmlDrawing" Target="../drawings/vmlDrawing7.v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0.bin"/><Relationship Id="rId1" Type="http://schemas.openxmlformats.org/officeDocument/2006/relationships/vmlDrawing" Target="../drawings/vmlDrawing8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1.bin"/><Relationship Id="rId1" Type="http://schemas.openxmlformats.org/officeDocument/2006/relationships/vmlDrawing" Target="../drawings/vmlDrawing9.v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-speech.sri.com/projects/srilm/" TargetMode="External"/><Relationship Id="rId3" Type="http://schemas.openxmlformats.org/officeDocument/2006/relationships/hyperlink" Target="http://www.speech.cs.cmu.edu/SLM_info.html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2.bin"/><Relationship Id="rId1" Type="http://schemas.openxmlformats.org/officeDocument/2006/relationships/vmlDrawing" Target="../drawings/vmlDrawing10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3.bin"/><Relationship Id="rId1" Type="http://schemas.openxmlformats.org/officeDocument/2006/relationships/vmlDrawing" Target="../drawings/vmlDrawing11.v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7" Type="http://schemas.openxmlformats.org/officeDocument/2006/relationships/image" Target="../media/image6.jpe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6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14.bin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3" Type="http://schemas.openxmlformats.org/officeDocument/2006/relationships/oleObject" Target="../embeddings/Microsoft_Equation15.bin"/><Relationship Id="rId1" Type="http://schemas.openxmlformats.org/officeDocument/2006/relationships/vmlDrawing" Target="../drawings/vmlDrawing13.v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3" Type="http://schemas.openxmlformats.org/officeDocument/2006/relationships/oleObject" Target="../embeddings/Microsoft_Equation16.bin"/><Relationship Id="rId1" Type="http://schemas.openxmlformats.org/officeDocument/2006/relationships/vmlDrawing" Target="../drawings/vmlDrawing14.v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3" Type="http://schemas.openxmlformats.org/officeDocument/2006/relationships/oleObject" Target="../embeddings/Microsoft_Equation17.bin"/><Relationship Id="rId1" Type="http://schemas.openxmlformats.org/officeDocument/2006/relationships/vmlDrawing" Target="../drawings/vmlDrawing15.v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3" Type="http://schemas.openxmlformats.org/officeDocument/2006/relationships/oleObject" Target="../embeddings/Microsoft_Equation18.bin"/><Relationship Id="rId1" Type="http://schemas.openxmlformats.org/officeDocument/2006/relationships/vmlDrawing" Target="../drawings/vmlDrawing16.v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.bin"/><Relationship Id="rId1" Type="http://schemas.openxmlformats.org/officeDocument/2006/relationships/vmlDrawing" Target="../drawings/vmlDrawing1.v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ekcavecreations.com/pChat/" TargetMode="Externa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0" y="1187450"/>
            <a:ext cx="8064500" cy="4483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Smoothing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498474" y="1600200"/>
            <a:ext cx="4561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Is this sentence reasonable?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00200" y="2590800"/>
            <a:ext cx="4405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The Singing Toadstools are a new band.</a:t>
            </a:r>
            <a:endParaRPr lang="en-US" dirty="0"/>
          </a:p>
        </p:txBody>
      </p:sp>
      <p:grpSp>
        <p:nvGrpSpPr>
          <p:cNvPr id="3" name="Group 5"/>
          <p:cNvGrpSpPr/>
          <p:nvPr/>
        </p:nvGrpSpPr>
        <p:grpSpPr>
          <a:xfrm>
            <a:off x="685343" y="3961368"/>
            <a:ext cx="6249314" cy="750332"/>
            <a:chOff x="1300623" y="3669268"/>
            <a:chExt cx="6249314" cy="750332"/>
          </a:xfrm>
        </p:grpSpPr>
        <p:sp>
          <p:nvSpPr>
            <p:cNvPr id="7" name="Rectangle 6"/>
            <p:cNvSpPr/>
            <p:nvPr/>
          </p:nvSpPr>
          <p:spPr>
            <a:xfrm>
              <a:off x="1300623" y="3669268"/>
              <a:ext cx="62493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 smtClean="0"/>
                <a:t>P(</a:t>
              </a:r>
              <a:r>
                <a:rPr lang="en-US" dirty="0" err="1" smtClean="0">
                  <a:solidFill>
                    <a:srgbClr val="0000FF"/>
                  </a:solidFill>
                </a:rPr>
                <a:t>are</a:t>
              </a:r>
              <a:r>
                <a:rPr lang="en-US" dirty="0" err="1" smtClean="0">
                  <a:solidFill>
                    <a:srgbClr val="000000"/>
                  </a:solidFill>
                </a:rPr>
                <a:t>|</a:t>
              </a:r>
              <a:r>
                <a:rPr lang="en-US" dirty="0" err="1" smtClean="0">
                  <a:solidFill>
                    <a:srgbClr val="0000FF"/>
                  </a:solidFill>
                </a:rPr>
                <a:t>Singing</a:t>
              </a:r>
              <a:r>
                <a:rPr lang="en-US" dirty="0" smtClean="0">
                  <a:solidFill>
                    <a:srgbClr val="0000FF"/>
                  </a:solidFill>
                </a:rPr>
                <a:t> Toadstools</a:t>
              </a:r>
              <a:r>
                <a:rPr lang="en-US" dirty="0" smtClean="0">
                  <a:solidFill>
                    <a:srgbClr val="000000"/>
                  </a:solidFill>
                </a:rPr>
                <a:t>) = </a:t>
              </a:r>
              <a:r>
                <a:rPr lang="en-US" dirty="0" err="1" smtClean="0">
                  <a:solidFill>
                    <a:srgbClr val="000000"/>
                  </a:solidFill>
                </a:rPr>
                <a:t>count(</a:t>
              </a:r>
              <a:r>
                <a:rPr lang="en-US" dirty="0" err="1" smtClean="0">
                  <a:solidFill>
                    <a:srgbClr val="0000FF"/>
                  </a:solidFill>
                </a:rPr>
                <a:t>Singing</a:t>
              </a:r>
              <a:r>
                <a:rPr lang="en-US" dirty="0" smtClean="0">
                  <a:solidFill>
                    <a:srgbClr val="0000FF"/>
                  </a:solidFill>
                </a:rPr>
                <a:t> </a:t>
              </a:r>
              <a:r>
                <a:rPr lang="en-US" dirty="0" err="1" smtClean="0">
                  <a:solidFill>
                    <a:srgbClr val="0000FF"/>
                  </a:solidFill>
                </a:rPr>
                <a:t>Toadtools</a:t>
              </a:r>
              <a:r>
                <a:rPr lang="en-US" dirty="0" smtClean="0">
                  <a:solidFill>
                    <a:srgbClr val="0000FF"/>
                  </a:solidFill>
                </a:rPr>
                <a:t> are</a:t>
              </a:r>
              <a:r>
                <a:rPr lang="en-US" dirty="0" smtClean="0">
                  <a:solidFill>
                    <a:srgbClr val="000000"/>
                  </a:solidFill>
                </a:rPr>
                <a:t>)</a:t>
              </a: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465319" y="4050268"/>
              <a:ext cx="293200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 smtClean="0">
                  <a:solidFill>
                    <a:srgbClr val="000000"/>
                  </a:solidFill>
                </a:rPr>
                <a:t>count(</a:t>
              </a:r>
              <a:r>
                <a:rPr lang="en-US" dirty="0" err="1" smtClean="0">
                  <a:solidFill>
                    <a:srgbClr val="0000FF"/>
                  </a:solidFill>
                </a:rPr>
                <a:t>Singing</a:t>
              </a:r>
              <a:r>
                <a:rPr lang="en-US" dirty="0" smtClean="0">
                  <a:solidFill>
                    <a:srgbClr val="0000FF"/>
                  </a:solidFill>
                </a:rPr>
                <a:t> Toadstools</a:t>
              </a:r>
              <a:r>
                <a:rPr lang="en-US" dirty="0" smtClean="0">
                  <a:solidFill>
                    <a:srgbClr val="000000"/>
                  </a:solidFill>
                </a:rPr>
                <a:t>)</a:t>
              </a:r>
              <a:endParaRPr lang="en-US" dirty="0"/>
            </a:p>
          </p:txBody>
        </p:sp>
        <p:cxnSp>
          <p:nvCxnSpPr>
            <p:cNvPr id="9" name="Straight Connector 8"/>
            <p:cNvCxnSpPr/>
            <p:nvPr/>
          </p:nvCxnSpPr>
          <p:spPr>
            <a:xfrm rot="10800000">
              <a:off x="4389120" y="4050268"/>
              <a:ext cx="2931998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5029200"/>
            <a:ext cx="4902200" cy="1435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Smoothing: Add </a:t>
            </a:r>
            <a:r>
              <a:rPr lang="en-US" dirty="0" smtClean="0"/>
              <a:t>One (</a:t>
            </a:r>
            <a:r>
              <a:rPr lang="en-US" dirty="0" err="1" smtClean="0"/>
              <a:t>Laplacian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6282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</a:t>
            </a:r>
            <a:r>
              <a:rPr lang="en-US" dirty="0"/>
              <a:t>one smoothing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r>
              <a:rPr lang="en-US" dirty="0"/>
              <a:t>Works very badly.  DO NOT DO THIS</a:t>
            </a:r>
          </a:p>
          <a:p>
            <a:r>
              <a:rPr lang="en-US" dirty="0"/>
              <a:t>Add delta smoothing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r>
              <a:rPr lang="en-US" dirty="0"/>
              <a:t>Still very bad.  DO NOT DO THIS</a:t>
            </a:r>
          </a:p>
          <a:p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544888" y="1828800"/>
          <a:ext cx="2655887" cy="762000"/>
        </p:xfrm>
        <a:graphic>
          <a:graphicData uri="http://schemas.openxmlformats.org/presentationml/2006/ole">
            <p:oleObj spid="_x0000_s45058" name="Equation" r:id="rId3" imgW="1371600" imgH="393700" progId="Equation.3">
              <p:embed/>
            </p:oleObj>
          </a:graphicData>
        </a:graphic>
      </p:graphicFrame>
      <p:graphicFrame>
        <p:nvGraphicFramePr>
          <p:cNvPr id="2" name="Object 6"/>
          <p:cNvGraphicFramePr>
            <a:graphicFrameLocks noChangeAspect="1"/>
          </p:cNvGraphicFramePr>
          <p:nvPr/>
        </p:nvGraphicFramePr>
        <p:xfrm>
          <a:off x="3581400" y="3581400"/>
          <a:ext cx="2754313" cy="762000"/>
        </p:xfrm>
        <a:graphic>
          <a:graphicData uri="http://schemas.openxmlformats.org/presentationml/2006/ole">
            <p:oleObj spid="_x0000_s45059" name="Equation" r:id="rId4" imgW="1422400" imgH="3937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better idea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848405" y="1524000"/>
            <a:ext cx="2028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P(</a:t>
            </a:r>
            <a:r>
              <a:rPr lang="en-US" dirty="0" err="1" smtClean="0">
                <a:solidFill>
                  <a:srgbClr val="0000FF"/>
                </a:solidFill>
              </a:rPr>
              <a:t>is</a:t>
            </a:r>
            <a:r>
              <a:rPr lang="en-US" dirty="0" smtClean="0">
                <a:solidFill>
                  <a:srgbClr val="000000"/>
                </a:solidFill>
              </a:rPr>
              <a:t>|</a:t>
            </a:r>
            <a:r>
              <a:rPr lang="en-US" dirty="0" smtClean="0">
                <a:solidFill>
                  <a:srgbClr val="0000FF"/>
                </a:solidFill>
              </a:rPr>
              <a:t> think today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41052" y="2329934"/>
            <a:ext cx="13789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P(</a:t>
            </a:r>
            <a:r>
              <a:rPr lang="en-US" dirty="0" err="1" smtClean="0">
                <a:solidFill>
                  <a:srgbClr val="0000FF"/>
                </a:solidFill>
              </a:rPr>
              <a:t>is</a:t>
            </a:r>
            <a:r>
              <a:rPr lang="en-US" dirty="0" err="1" smtClean="0">
                <a:solidFill>
                  <a:srgbClr val="000000"/>
                </a:solidFill>
              </a:rPr>
              <a:t>|</a:t>
            </a:r>
            <a:r>
              <a:rPr lang="en-US" dirty="0" err="1" smtClean="0">
                <a:solidFill>
                  <a:srgbClr val="0000FF"/>
                </a:solidFill>
              </a:rPr>
              <a:t>today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24605" y="3232666"/>
            <a:ext cx="6632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P(</a:t>
            </a:r>
            <a:r>
              <a:rPr lang="en-US" dirty="0" err="1" smtClean="0">
                <a:solidFill>
                  <a:srgbClr val="0000FF"/>
                </a:solidFill>
              </a:rPr>
              <a:t>is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66800" y="3232666"/>
            <a:ext cx="11465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Unigram: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66800" y="2329934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Bigram: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66800" y="1524000"/>
            <a:ext cx="1091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Trigram: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8474" y="4038600"/>
            <a:ext cx="63595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How are these probabilities related?</a:t>
            </a:r>
          </a:p>
          <a:p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Is one more likely to be 0 than another?</a:t>
            </a:r>
            <a:br>
              <a:rPr lang="en-US" sz="2400" dirty="0" smtClean="0">
                <a:solidFill>
                  <a:srgbClr val="FF0000"/>
                </a:solidFill>
              </a:rPr>
            </a:b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Could we combine them somehow?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general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752600"/>
            <a:ext cx="7556313" cy="4724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Interpolation</a:t>
            </a:r>
          </a:p>
          <a:p>
            <a:pPr lvl="1"/>
            <a:r>
              <a:rPr lang="en-US" sz="2000" dirty="0" err="1" smtClean="0"/>
              <a:t>p</a:t>
            </a:r>
            <a:r>
              <a:rPr lang="en-US" sz="2000" dirty="0" smtClean="0"/>
              <a:t>*(</a:t>
            </a:r>
            <a:r>
              <a:rPr lang="en-US" sz="2000" dirty="0" err="1" smtClean="0"/>
              <a:t>z</a:t>
            </a:r>
            <a:r>
              <a:rPr lang="en-US" sz="2000" dirty="0" smtClean="0"/>
              <a:t>| </a:t>
            </a:r>
            <a:r>
              <a:rPr lang="en-US" sz="2000" dirty="0" err="1" smtClean="0"/>
              <a:t>x,y</a:t>
            </a:r>
            <a:r>
              <a:rPr lang="en-US" sz="2000" dirty="0" smtClean="0"/>
              <a:t>) = </a:t>
            </a:r>
            <a:r>
              <a:rPr lang="en-US" sz="2000" dirty="0" err="1" smtClean="0"/>
              <a:t>λp(z</a:t>
            </a:r>
            <a:r>
              <a:rPr lang="en-US" sz="2000" dirty="0" smtClean="0"/>
              <a:t> | </a:t>
            </a:r>
            <a:r>
              <a:rPr lang="en-US" sz="2000" dirty="0" err="1" smtClean="0"/>
              <a:t>x</a:t>
            </a:r>
            <a:r>
              <a:rPr lang="en-US" sz="2000" dirty="0" smtClean="0"/>
              <a:t>, </a:t>
            </a:r>
            <a:r>
              <a:rPr lang="en-US" sz="2000" dirty="0" err="1" smtClean="0"/>
              <a:t>y</a:t>
            </a:r>
            <a:r>
              <a:rPr lang="en-US" sz="2000" dirty="0" smtClean="0"/>
              <a:t>) + </a:t>
            </a:r>
            <a:r>
              <a:rPr lang="en-US" sz="2000" dirty="0" err="1" smtClean="0"/>
              <a:t>μp(z</a:t>
            </a:r>
            <a:r>
              <a:rPr lang="en-US" sz="2000" dirty="0" smtClean="0"/>
              <a:t> | </a:t>
            </a:r>
            <a:r>
              <a:rPr lang="en-US" sz="2000" dirty="0" err="1" smtClean="0"/>
              <a:t>y</a:t>
            </a:r>
            <a:r>
              <a:rPr lang="en-US" sz="2000" dirty="0" smtClean="0"/>
              <a:t>) + (1-λ-μ)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p(z)</a:t>
            </a:r>
          </a:p>
          <a:p>
            <a:pPr lvl="1"/>
            <a:r>
              <a:rPr lang="en-US" sz="2000" dirty="0" smtClean="0"/>
              <a:t>Combine the probabilities with some linear combination</a:t>
            </a:r>
          </a:p>
          <a:p>
            <a:endParaRPr lang="en-US" sz="2200" dirty="0" smtClean="0"/>
          </a:p>
          <a:p>
            <a:r>
              <a:rPr lang="en-US" sz="2200" dirty="0" err="1" smtClean="0"/>
              <a:t>Backoff</a:t>
            </a:r>
            <a:endParaRPr lang="en-US" sz="2200" dirty="0" smtClean="0"/>
          </a:p>
          <a:p>
            <a:endParaRPr lang="en-US" sz="2200" dirty="0" smtClean="0"/>
          </a:p>
          <a:p>
            <a:endParaRPr lang="en-US" sz="2200" dirty="0" smtClean="0"/>
          </a:p>
          <a:p>
            <a:pPr lvl="1"/>
            <a:r>
              <a:rPr lang="en-US" dirty="0" smtClean="0"/>
              <a:t>Combine the probabilities by “backing off” to lower models only when we don’t have any information</a:t>
            </a:r>
          </a:p>
        </p:txBody>
      </p:sp>
      <p:graphicFrame>
        <p:nvGraphicFramePr>
          <p:cNvPr id="203778" name="Object 2"/>
          <p:cNvGraphicFramePr>
            <a:graphicFrameLocks noChangeAspect="1"/>
          </p:cNvGraphicFramePr>
          <p:nvPr/>
        </p:nvGraphicFramePr>
        <p:xfrm>
          <a:off x="1295400" y="4191000"/>
          <a:ext cx="3979862" cy="1050925"/>
        </p:xfrm>
        <a:graphic>
          <a:graphicData uri="http://schemas.openxmlformats.org/presentationml/2006/ole">
            <p:oleObj spid="_x0000_s47106" name="Equation" r:id="rId3" imgW="2501900" imgH="660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Smoothing: Simple Interpolation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3048000"/>
            <a:ext cx="7772400" cy="28194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Trigram is very context specific, very noisy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Unigram is context-independent, smooth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Interpolate Trigram, Bigram, Unigram for best combination</a:t>
            </a: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>
                <a:solidFill>
                  <a:srgbClr val="FF0000"/>
                </a:solidFill>
              </a:rPr>
              <a:t>How should we determine </a:t>
            </a:r>
            <a:r>
              <a:rPr lang="en-US" sz="2800" dirty="0" err="1" smtClean="0">
                <a:solidFill>
                  <a:srgbClr val="FF0000"/>
                </a:solidFill>
              </a:rPr>
              <a:t>λ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andμ</a:t>
            </a:r>
            <a:r>
              <a:rPr lang="en-US" sz="2800" dirty="0" smtClean="0">
                <a:solidFill>
                  <a:srgbClr val="FF0000"/>
                </a:solidFill>
              </a:rPr>
              <a:t>?</a:t>
            </a:r>
            <a:r>
              <a:rPr lang="en-US" sz="2800" dirty="0" smtClean="0"/>
              <a:t> </a:t>
            </a:r>
            <a:endParaRPr lang="en-US" sz="2800" dirty="0">
              <a:sym typeface="Symbol" pitchFamily="-112" charset="2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990600" y="1600200"/>
          <a:ext cx="6266017" cy="844550"/>
        </p:xfrm>
        <a:graphic>
          <a:graphicData uri="http://schemas.openxmlformats.org/presentationml/2006/ole">
            <p:oleObj spid="_x0000_s48130" name="Equation" r:id="rId3" imgW="2921000" imgH="3937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Smoothing: </a:t>
            </a:r>
            <a:br>
              <a:rPr lang="en-US"/>
            </a:br>
            <a:r>
              <a:rPr lang="en-US"/>
              <a:t>Finding parameter values</a:t>
            </a:r>
          </a:p>
        </p:txBody>
      </p:sp>
      <p:sp>
        <p:nvSpPr>
          <p:cNvPr id="18534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Split data into training, “</a:t>
            </a:r>
            <a:r>
              <a:rPr lang="en-US" sz="2400" dirty="0" err="1"/>
              <a:t>heldout</a:t>
            </a:r>
            <a:r>
              <a:rPr lang="en-US" sz="2400" dirty="0"/>
              <a:t>”, test</a:t>
            </a:r>
          </a:p>
          <a:p>
            <a:r>
              <a:rPr lang="en-US" sz="2400" dirty="0"/>
              <a:t>Try lots of different values for </a:t>
            </a:r>
            <a:r>
              <a:rPr lang="en-US" sz="2400" dirty="0" err="1">
                <a:sym typeface="Symbol" pitchFamily="-112" charset="2"/>
              </a:rPr>
              <a:t></a:t>
            </a:r>
            <a:r>
              <a:rPr lang="en-US" sz="2400" dirty="0" err="1" smtClean="0">
                <a:sym typeface="Symbol" pitchFamily="-112" charset="2"/>
              </a:rPr>
              <a:t></a:t>
            </a:r>
            <a:r>
              <a:rPr lang="en-US" sz="2400" dirty="0" smtClean="0">
                <a:sym typeface="Symbol" pitchFamily="-112" charset="2"/>
              </a:rPr>
              <a:t> </a:t>
            </a:r>
            <a:r>
              <a:rPr lang="en-US" sz="2400" dirty="0" err="1" smtClean="0">
                <a:sym typeface="Symbol" pitchFamily="-112" charset="2"/>
              </a:rPr>
              <a:t></a:t>
            </a:r>
            <a:r>
              <a:rPr lang="en-US" sz="2400" dirty="0" smtClean="0">
                <a:sym typeface="Symbol" pitchFamily="-112" charset="2"/>
              </a:rPr>
              <a:t> </a:t>
            </a:r>
            <a:r>
              <a:rPr lang="en-US" sz="2400" dirty="0">
                <a:sym typeface="Symbol" pitchFamily="-112" charset="2"/>
              </a:rPr>
              <a:t>on </a:t>
            </a:r>
            <a:r>
              <a:rPr lang="en-US" sz="2400" dirty="0" err="1">
                <a:sym typeface="Symbol" pitchFamily="-112" charset="2"/>
              </a:rPr>
              <a:t>heldout</a:t>
            </a:r>
            <a:r>
              <a:rPr lang="en-US" sz="2400" dirty="0">
                <a:sym typeface="Symbol" pitchFamily="-112" charset="2"/>
              </a:rPr>
              <a:t> data, pick best</a:t>
            </a:r>
            <a:endParaRPr lang="en-US" sz="2400" dirty="0" smtClean="0">
              <a:sym typeface="Symbol" pitchFamily="-112" charset="2"/>
            </a:endParaRPr>
          </a:p>
          <a:p>
            <a:r>
              <a:rPr lang="en-US" sz="2400" dirty="0" smtClean="0">
                <a:sym typeface="Symbol" pitchFamily="-112" charset="2"/>
              </a:rPr>
              <a:t>Two approaches for finding these efficiently</a:t>
            </a:r>
          </a:p>
          <a:p>
            <a:pPr lvl="1"/>
            <a:r>
              <a:rPr lang="en-US" sz="2400" dirty="0" smtClean="0">
                <a:sym typeface="Symbol" pitchFamily="-112" charset="2"/>
              </a:rPr>
              <a:t>EM </a:t>
            </a:r>
            <a:r>
              <a:rPr lang="en-US" sz="2400" dirty="0">
                <a:sym typeface="Symbol" pitchFamily="-112" charset="2"/>
              </a:rPr>
              <a:t>(</a:t>
            </a:r>
            <a:r>
              <a:rPr lang="en-US" sz="2400" dirty="0" smtClean="0">
                <a:sym typeface="Symbol" pitchFamily="-112" charset="2"/>
              </a:rPr>
              <a:t>expectation maximization)</a:t>
            </a:r>
          </a:p>
          <a:p>
            <a:pPr lvl="1"/>
            <a:r>
              <a:rPr lang="en-US" sz="2400" dirty="0" smtClean="0">
                <a:sym typeface="Symbol" pitchFamily="-112" charset="2"/>
              </a:rPr>
              <a:t>“</a:t>
            </a:r>
            <a:r>
              <a:rPr lang="en-US" sz="2400" dirty="0">
                <a:sym typeface="Symbol" pitchFamily="-112" charset="2"/>
              </a:rPr>
              <a:t>Powell search” – see Numerical Recipes in 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Smoothing: </a:t>
            </a:r>
            <a:br>
              <a:rPr lang="en-US"/>
            </a:br>
            <a:r>
              <a:rPr lang="en-US"/>
              <a:t>Jelinek-Mercer</a:t>
            </a:r>
          </a:p>
        </p:txBody>
      </p:sp>
      <p:sp>
        <p:nvSpPr>
          <p:cNvPr id="15258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98474" y="1981201"/>
            <a:ext cx="7556313" cy="2133600"/>
          </a:xfrm>
        </p:spPr>
        <p:txBody>
          <a:bodyPr/>
          <a:lstStyle/>
          <a:p>
            <a:r>
              <a:rPr lang="en-US" dirty="0"/>
              <a:t>Simple interpolation: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Should all bigrams be smoothed equally?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295400" y="2514600"/>
          <a:ext cx="6312310" cy="914400"/>
        </p:xfrm>
        <a:graphic>
          <a:graphicData uri="http://schemas.openxmlformats.org/presentationml/2006/ole">
            <p:oleObj spid="_x0000_s50178" name="Equation" r:id="rId3" imgW="2717800" imgH="393700" progId="Equation.3">
              <p:embed/>
            </p:oleObj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400" y="4114801"/>
            <a:ext cx="4533900" cy="901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5400" y="5410200"/>
            <a:ext cx="4483100" cy="8382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Smoothing: </a:t>
            </a:r>
            <a:br>
              <a:rPr lang="en-US"/>
            </a:br>
            <a:r>
              <a:rPr lang="en-US"/>
              <a:t>Jelinek-Mercer</a:t>
            </a:r>
          </a:p>
        </p:txBody>
      </p:sp>
      <p:sp>
        <p:nvSpPr>
          <p:cNvPr id="15258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98474" y="1981200"/>
            <a:ext cx="7807326" cy="4144963"/>
          </a:xfrm>
        </p:spPr>
        <p:txBody>
          <a:bodyPr/>
          <a:lstStyle/>
          <a:p>
            <a:r>
              <a:rPr lang="en-US" dirty="0"/>
              <a:t>Simple interpolation: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Smooth </a:t>
            </a:r>
            <a:r>
              <a:rPr lang="en-US" dirty="0"/>
              <a:t>a little after “The Dow”, </a:t>
            </a:r>
            <a:r>
              <a:rPr lang="en-US" dirty="0" smtClean="0"/>
              <a:t> more </a:t>
            </a:r>
            <a:r>
              <a:rPr lang="en-US" dirty="0"/>
              <a:t>after “Adobe acquired” 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295400" y="2514600"/>
          <a:ext cx="6312310" cy="914400"/>
        </p:xfrm>
        <a:graphic>
          <a:graphicData uri="http://schemas.openxmlformats.org/presentationml/2006/ole">
            <p:oleObj spid="_x0000_s51202" name="Equation" r:id="rId3" imgW="2717800" imgH="393700" progId="Equation.3">
              <p:embed/>
            </p:oleObj>
          </a:graphicData>
        </a:graphic>
      </p:graphicFrame>
      <p:graphicFrame>
        <p:nvGraphicFramePr>
          <p:cNvPr id="167941" name="Object 5"/>
          <p:cNvGraphicFramePr>
            <a:graphicFrameLocks noChangeAspect="1"/>
          </p:cNvGraphicFramePr>
          <p:nvPr/>
        </p:nvGraphicFramePr>
        <p:xfrm>
          <a:off x="1143000" y="4571999"/>
          <a:ext cx="6931567" cy="1554163"/>
        </p:xfrm>
        <a:graphic>
          <a:graphicData uri="http://schemas.openxmlformats.org/presentationml/2006/ole">
            <p:oleObj spid="_x0000_s51203" name="Equation" r:id="rId4" imgW="2832100" imgH="6350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Smoothing:</a:t>
            </a:r>
            <a:br>
              <a:rPr lang="en-US"/>
            </a:br>
            <a:r>
              <a:rPr lang="en-US"/>
              <a:t>Jelinek-Mercer continued</a:t>
            </a:r>
          </a:p>
        </p:txBody>
      </p:sp>
      <p:sp>
        <p:nvSpPr>
          <p:cNvPr id="15360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Bin counts by frequency and assign </a:t>
            </a:r>
            <a:r>
              <a:rPr lang="en-US" sz="2400" dirty="0" err="1" smtClean="0"/>
              <a:t>a</a:t>
            </a:r>
            <a:r>
              <a:rPr lang="en-US" sz="2400" dirty="0" err="1" smtClean="0">
                <a:sym typeface="Symbol" pitchFamily="-112" charset="2"/>
              </a:rPr>
              <a:t></a:t>
            </a:r>
            <a:r>
              <a:rPr lang="en-US" sz="2400" dirty="0" err="1">
                <a:sym typeface="Symbol" pitchFamily="-112" charset="2"/>
              </a:rPr>
              <a:t></a:t>
            </a:r>
            <a:r>
              <a:rPr lang="en-US" sz="2400" dirty="0" err="1" smtClean="0">
                <a:sym typeface="Symbol" pitchFamily="-112" charset="2"/>
              </a:rPr>
              <a:t>s</a:t>
            </a:r>
            <a:r>
              <a:rPr lang="en-US" sz="2400" dirty="0" smtClean="0">
                <a:sym typeface="Symbol" pitchFamily="-112" charset="2"/>
              </a:rPr>
              <a:t> for each bin</a:t>
            </a:r>
          </a:p>
          <a:p>
            <a:r>
              <a:rPr lang="en-US" sz="2400" dirty="0">
                <a:sym typeface="Symbol" pitchFamily="-112" charset="2"/>
              </a:rPr>
              <a:t>Find </a:t>
            </a:r>
            <a:r>
              <a:rPr lang="en-US" sz="2400" dirty="0" err="1">
                <a:sym typeface="Symbol" pitchFamily="-112" charset="2"/>
              </a:rPr>
              <a:t>s</a:t>
            </a:r>
            <a:r>
              <a:rPr lang="en-US" sz="2400" dirty="0">
                <a:sym typeface="Symbol" pitchFamily="-112" charset="2"/>
              </a:rPr>
              <a:t>  by cross-validation on held-out </a:t>
            </a:r>
            <a:r>
              <a:rPr lang="en-US" sz="2400" dirty="0" smtClean="0">
                <a:sym typeface="Symbol" pitchFamily="-112" charset="2"/>
              </a:rPr>
              <a:t>data</a:t>
            </a:r>
            <a:endParaRPr lang="en-US" sz="2400" dirty="0" smtClean="0"/>
          </a:p>
          <a:p>
            <a:endParaRPr lang="en-US" sz="2400" dirty="0"/>
          </a:p>
        </p:txBody>
      </p:sp>
      <p:graphicFrame>
        <p:nvGraphicFramePr>
          <p:cNvPr id="168964" name="Object 4"/>
          <p:cNvGraphicFramePr>
            <a:graphicFrameLocks noChangeAspect="1"/>
          </p:cNvGraphicFramePr>
          <p:nvPr/>
        </p:nvGraphicFramePr>
        <p:xfrm>
          <a:off x="990600" y="1981200"/>
          <a:ext cx="6931025" cy="1554163"/>
        </p:xfrm>
        <a:graphic>
          <a:graphicData uri="http://schemas.openxmlformats.org/presentationml/2006/ole">
            <p:oleObj spid="_x0000_s52226" name="Equation" r:id="rId3" imgW="2832100" imgH="6350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Backoff</a:t>
            </a:r>
            <a:r>
              <a:rPr lang="en-US" dirty="0" smtClean="0"/>
              <a:t> models: absolute discounting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3810000"/>
            <a:ext cx="7556313" cy="2316163"/>
          </a:xfrm>
        </p:spPr>
        <p:txBody>
          <a:bodyPr/>
          <a:lstStyle/>
          <a:p>
            <a:r>
              <a:rPr lang="en-US" dirty="0" smtClean="0"/>
              <a:t>Subtract some absolute number from each of the counts (e.g. 0.75)</a:t>
            </a:r>
          </a:p>
          <a:p>
            <a:pPr lvl="1"/>
            <a:r>
              <a:rPr lang="en-US" dirty="0" smtClean="0"/>
              <a:t>will have a large effect on low counts</a:t>
            </a:r>
          </a:p>
          <a:p>
            <a:pPr lvl="1"/>
            <a:r>
              <a:rPr lang="en-US" dirty="0" smtClean="0"/>
              <a:t>will have a small effect on large counts</a:t>
            </a:r>
            <a:endParaRPr lang="en-US" dirty="0"/>
          </a:p>
        </p:txBody>
      </p:sp>
      <p:graphicFrame>
        <p:nvGraphicFramePr>
          <p:cNvPr id="204803" name="Object 3"/>
          <p:cNvGraphicFramePr>
            <a:graphicFrameLocks noChangeAspect="1"/>
          </p:cNvGraphicFramePr>
          <p:nvPr/>
        </p:nvGraphicFramePr>
        <p:xfrm>
          <a:off x="2057400" y="1943100"/>
          <a:ext cx="4322618" cy="1485900"/>
        </p:xfrm>
        <a:graphic>
          <a:graphicData uri="http://schemas.openxmlformats.org/presentationml/2006/ole">
            <p:oleObj spid="_x0000_s53250" name="Equation" r:id="rId3" imgW="2438400" imgH="838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Natural Language Processing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CS151</a:t>
            </a:r>
          </a:p>
          <a:p>
            <a:r>
              <a:rPr lang="en-US" sz="1600" dirty="0" smtClean="0"/>
              <a:t>David Kauchak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Kneser</a:t>
            </a:r>
            <a:r>
              <a:rPr lang="en-US" dirty="0" smtClean="0"/>
              <a:t>-Ney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1"/>
            <a:ext cx="7556313" cy="457200"/>
          </a:xfrm>
        </p:spPr>
        <p:txBody>
          <a:bodyPr/>
          <a:lstStyle/>
          <a:p>
            <a:r>
              <a:rPr lang="en-US" dirty="0" smtClean="0"/>
              <a:t>Idea: not all counts should be discounted with the same value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47800" y="2971800"/>
            <a:ext cx="5181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/>
              <a:t>P(Francisco</a:t>
            </a:r>
            <a:r>
              <a:rPr lang="en-US" sz="2400" dirty="0" smtClean="0"/>
              <a:t> | eggplant) </a:t>
            </a:r>
            <a:r>
              <a:rPr lang="en-US" sz="2400" dirty="0" err="1" smtClean="0">
                <a:solidFill>
                  <a:srgbClr val="008000"/>
                </a:solidFill>
              </a:rPr>
              <a:t>vs</a:t>
            </a:r>
            <a:r>
              <a:rPr lang="en-US" sz="2400" dirty="0" smtClean="0"/>
              <a:t> </a:t>
            </a:r>
          </a:p>
          <a:p>
            <a:r>
              <a:rPr lang="en-US" sz="2400" dirty="0" err="1" smtClean="0"/>
              <a:t>P(stew</a:t>
            </a:r>
            <a:r>
              <a:rPr lang="en-US" sz="2400" dirty="0" smtClean="0"/>
              <a:t> | eggplant)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68187" y="4191000"/>
            <a:ext cx="566121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If we’ve never seen either, which should be more likely? why?</a:t>
            </a: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What would an interpolated/</a:t>
            </a:r>
            <a:r>
              <a:rPr lang="en-US" sz="2000" dirty="0" err="1" smtClean="0">
                <a:solidFill>
                  <a:srgbClr val="FF0000"/>
                </a:solidFill>
              </a:rPr>
              <a:t>backoff</a:t>
            </a:r>
            <a:r>
              <a:rPr lang="en-US" sz="2000" dirty="0" smtClean="0">
                <a:solidFill>
                  <a:srgbClr val="FF0000"/>
                </a:solidFill>
              </a:rPr>
              <a:t> model say?</a:t>
            </a: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What is the problem?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Kneser</a:t>
            </a:r>
            <a:r>
              <a:rPr lang="en-US" dirty="0" smtClean="0"/>
              <a:t>-Ney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Idea: not all counts should be discounted with the same value</a:t>
            </a:r>
          </a:p>
          <a:p>
            <a:r>
              <a:rPr lang="en-US" dirty="0" smtClean="0"/>
              <a:t> “Francisco” is common, so </a:t>
            </a:r>
            <a:r>
              <a:rPr lang="en-US" dirty="0" err="1" smtClean="0"/>
              <a:t>backoff</a:t>
            </a:r>
            <a:r>
              <a:rPr lang="en-US" dirty="0" smtClean="0"/>
              <a:t>/interpolated methods say it is likely</a:t>
            </a:r>
          </a:p>
          <a:p>
            <a:pPr lvl="1"/>
            <a:r>
              <a:rPr lang="en-US" dirty="0" smtClean="0"/>
              <a:t>But it only occurs in context of “San”</a:t>
            </a:r>
          </a:p>
          <a:p>
            <a:r>
              <a:rPr lang="en-US" dirty="0" smtClean="0"/>
              <a:t>“Stew” is common, and in many contexts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8000"/>
                </a:solidFill>
              </a:rPr>
              <a:t>Weight </a:t>
            </a:r>
            <a:r>
              <a:rPr lang="en-US" dirty="0" err="1" smtClean="0">
                <a:solidFill>
                  <a:srgbClr val="008000"/>
                </a:solidFill>
              </a:rPr>
              <a:t>backoff</a:t>
            </a:r>
            <a:r>
              <a:rPr lang="en-US" dirty="0" smtClean="0">
                <a:solidFill>
                  <a:srgbClr val="008000"/>
                </a:solidFill>
              </a:rPr>
              <a:t> by number of contexts word occurs in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057400" y="5479832"/>
            <a:ext cx="3352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P(Francisco</a:t>
            </a:r>
            <a:r>
              <a:rPr lang="en-US" dirty="0" smtClean="0"/>
              <a:t> | eggplant)   </a:t>
            </a:r>
            <a:r>
              <a:rPr lang="en-US" dirty="0" smtClean="0">
                <a:solidFill>
                  <a:srgbClr val="FF0000"/>
                </a:solidFill>
              </a:rPr>
              <a:t>low</a:t>
            </a:r>
          </a:p>
          <a:p>
            <a:r>
              <a:rPr lang="en-US" dirty="0" err="1" smtClean="0"/>
              <a:t>P(stew</a:t>
            </a:r>
            <a:r>
              <a:rPr lang="en-US" dirty="0" smtClean="0"/>
              <a:t> | eggplant)   </a:t>
            </a:r>
            <a:r>
              <a:rPr lang="en-US" dirty="0" smtClean="0">
                <a:solidFill>
                  <a:srgbClr val="FF0000"/>
                </a:solidFill>
              </a:rPr>
              <a:t>higher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Smoothing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Lots of other approaches…</a:t>
            </a:r>
          </a:p>
          <a:p>
            <a:pPr lvl="1"/>
            <a:r>
              <a:rPr lang="en-US" sz="2000" dirty="0" smtClean="0"/>
              <a:t>Good Turing: estimate unseen events based on 1-count events</a:t>
            </a:r>
          </a:p>
          <a:p>
            <a:pPr lvl="1"/>
            <a:r>
              <a:rPr lang="en-US" sz="2000" dirty="0" smtClean="0"/>
              <a:t>Katz, Witten-Bell,…</a:t>
            </a:r>
          </a:p>
          <a:p>
            <a:pPr lvl="1"/>
            <a:endParaRPr lang="en-US" sz="2000" dirty="0" smtClean="0"/>
          </a:p>
          <a:p>
            <a:r>
              <a:rPr lang="en-US" sz="2200" dirty="0" smtClean="0"/>
              <a:t>In practice, </a:t>
            </a:r>
            <a:r>
              <a:rPr lang="en-US" sz="2200" dirty="0" err="1" smtClean="0"/>
              <a:t>Kneser</a:t>
            </a:r>
            <a:r>
              <a:rPr lang="en-US" sz="2200" dirty="0" smtClean="0"/>
              <a:t>-Ney works very well (or minor modifications of it)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language model ideas?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556313" cy="45720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Skipping models: rather than just the previous 2 words, condition on the previous word and the 3</a:t>
            </a:r>
            <a:r>
              <a:rPr lang="en-US" sz="2400" baseline="30000" dirty="0" smtClean="0"/>
              <a:t>rd</a:t>
            </a:r>
            <a:r>
              <a:rPr lang="en-US" sz="2400" dirty="0" smtClean="0"/>
              <a:t> word back, etc.</a:t>
            </a:r>
          </a:p>
          <a:p>
            <a:r>
              <a:rPr lang="en-US" sz="2400" dirty="0" smtClean="0"/>
              <a:t>Caching models: phrases seen are more likely to be seen again (helps deal with new domains)</a:t>
            </a:r>
          </a:p>
          <a:p>
            <a:r>
              <a:rPr lang="en-US" sz="2400" dirty="0" smtClean="0"/>
              <a:t>Clustering: </a:t>
            </a:r>
          </a:p>
          <a:p>
            <a:pPr lvl="1"/>
            <a:r>
              <a:rPr lang="en-US" sz="2200" dirty="0" smtClean="0"/>
              <a:t>some words fall into categories (e.g. Monday, Tuesday, Wednesday…)</a:t>
            </a:r>
          </a:p>
          <a:p>
            <a:pPr lvl="1"/>
            <a:r>
              <a:rPr lang="en-US" sz="2200" dirty="0" smtClean="0"/>
              <a:t>smooth probabilities with category probabilities</a:t>
            </a:r>
          </a:p>
          <a:p>
            <a:r>
              <a:rPr lang="en-US" sz="2400" dirty="0" smtClean="0"/>
              <a:t>Domain adaptation:</a:t>
            </a:r>
          </a:p>
          <a:p>
            <a:pPr lvl="1"/>
            <a:r>
              <a:rPr lang="en-US" sz="2200" dirty="0" smtClean="0"/>
              <a:t>interpolate between a general model and a domain specific model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model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1"/>
            <a:ext cx="7556313" cy="2743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We have two different language models (i.e. two different probability distributions over English)</a:t>
            </a:r>
          </a:p>
          <a:p>
            <a:r>
              <a:rPr lang="en-US" sz="2400" dirty="0" smtClean="0"/>
              <a:t>How can we determine which is better?</a:t>
            </a:r>
          </a:p>
          <a:p>
            <a:pPr lvl="1"/>
            <a:r>
              <a:rPr lang="en-US" sz="2000" dirty="0" smtClean="0"/>
              <a:t>Idea 1: use it in our MT system and see which works better</a:t>
            </a:r>
          </a:p>
          <a:p>
            <a:pPr lvl="1"/>
            <a:r>
              <a:rPr lang="en-US" sz="2000" dirty="0" smtClean="0"/>
              <a:t>Idea 2: should predict actual English sentences with high probability</a:t>
            </a:r>
          </a:p>
          <a:p>
            <a:pPr lvl="1"/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Perplexity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556313" cy="4343399"/>
          </a:xfrm>
        </p:spPr>
        <p:txBody>
          <a:bodyPr/>
          <a:lstStyle/>
          <a:p>
            <a:r>
              <a:rPr lang="en-US" dirty="0" smtClean="0"/>
              <a:t>Ask the two models to predict the likelihood of some test data</a:t>
            </a:r>
          </a:p>
          <a:p>
            <a:r>
              <a:rPr lang="en-US" dirty="0" smtClean="0"/>
              <a:t>The one with the higher probability is better</a:t>
            </a:r>
          </a:p>
          <a:p>
            <a:r>
              <a:rPr lang="en-US" dirty="0" smtClean="0"/>
              <a:t>Perplexity standardizes this idea by averaging over the probability of all words: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Or… can be seen as the average log of the probability</a:t>
            </a:r>
            <a:endParaRPr lang="en-US" dirty="0"/>
          </a:p>
        </p:txBody>
      </p:sp>
      <p:graphicFrame>
        <p:nvGraphicFramePr>
          <p:cNvPr id="207874" name="Object 2"/>
          <p:cNvGraphicFramePr>
            <a:graphicFrameLocks noChangeAspect="1"/>
          </p:cNvGraphicFramePr>
          <p:nvPr/>
        </p:nvGraphicFramePr>
        <p:xfrm>
          <a:off x="1236663" y="4076700"/>
          <a:ext cx="6283325" cy="1068388"/>
        </p:xfrm>
        <a:graphic>
          <a:graphicData uri="http://schemas.openxmlformats.org/presentationml/2006/ole">
            <p:oleObj spid="_x0000_s59394" name="Equation" r:id="rId3" imgW="3060700" imgH="5207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Smoothing results</a:t>
            </a:r>
            <a:endParaRPr lang="en-US" dirty="0"/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676400"/>
            <a:ext cx="658971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Modeling Toolkits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SRI</a:t>
            </a:r>
          </a:p>
          <a:p>
            <a:pPr lvl="1"/>
            <a:r>
              <a:rPr lang="en-US" dirty="0" smtClean="0">
                <a:hlinkClick r:id="rId2"/>
              </a:rPr>
              <a:t>http://www-speech.sri.com/projects/srilm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/>
              <a:t>CMU</a:t>
            </a:r>
          </a:p>
          <a:p>
            <a:pPr lvl="1"/>
            <a:r>
              <a:rPr lang="en-US" dirty="0" smtClean="0">
                <a:hlinkClick r:id="rId3"/>
              </a:rPr>
              <a:t>http://www.speech.cs.cmu.edu/SLM_info.</a:t>
            </a:r>
            <a:r>
              <a:rPr lang="en-US" dirty="0" smtClean="0">
                <a:hlinkClick r:id="rId3"/>
              </a:rPr>
              <a:t>html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658" name="Rectangle 2"/>
          <p:cNvSpPr>
            <a:spLocks noChangeArrowheads="1"/>
          </p:cNvSpPr>
          <p:nvPr/>
        </p:nvSpPr>
        <p:spPr bwMode="auto">
          <a:xfrm>
            <a:off x="4800600" y="5334000"/>
            <a:ext cx="2362200" cy="1371600"/>
          </a:xfrm>
          <a:prstGeom prst="rect">
            <a:avLst/>
          </a:prstGeom>
          <a:noFill/>
          <a:ln w="76200">
            <a:solidFill>
              <a:srgbClr val="F5FEA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59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8229600" cy="1143000"/>
          </a:xfrm>
        </p:spPr>
        <p:txBody>
          <a:bodyPr/>
          <a:lstStyle/>
          <a:p>
            <a:r>
              <a:rPr lang="en-US" dirty="0"/>
              <a:t>Statistical MT Overview</a:t>
            </a:r>
          </a:p>
        </p:txBody>
      </p:sp>
      <p:sp>
        <p:nvSpPr>
          <p:cNvPr id="838660" name="AutoShape 4"/>
          <p:cNvSpPr>
            <a:spLocks noChangeArrowheads="1"/>
          </p:cNvSpPr>
          <p:nvPr/>
        </p:nvSpPr>
        <p:spPr bwMode="auto">
          <a:xfrm>
            <a:off x="2209800" y="2362200"/>
            <a:ext cx="533400" cy="533400"/>
          </a:xfrm>
          <a:prstGeom prst="vertic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61" name="AutoShape 5"/>
          <p:cNvSpPr>
            <a:spLocks noChangeArrowheads="1"/>
          </p:cNvSpPr>
          <p:nvPr/>
        </p:nvSpPr>
        <p:spPr bwMode="auto">
          <a:xfrm>
            <a:off x="2743200" y="2362200"/>
            <a:ext cx="533400" cy="533400"/>
          </a:xfrm>
          <a:prstGeom prst="vertic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62" name="Text Box 6"/>
          <p:cNvSpPr txBox="1">
            <a:spLocks noChangeArrowheads="1"/>
          </p:cNvSpPr>
          <p:nvPr/>
        </p:nvSpPr>
        <p:spPr bwMode="auto">
          <a:xfrm>
            <a:off x="2057400" y="1828800"/>
            <a:ext cx="2209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Bilingual data</a:t>
            </a:r>
          </a:p>
        </p:txBody>
      </p:sp>
      <p:sp>
        <p:nvSpPr>
          <p:cNvPr id="838682" name="Rectangle 26"/>
          <p:cNvSpPr>
            <a:spLocks noChangeArrowheads="1"/>
          </p:cNvSpPr>
          <p:nvPr/>
        </p:nvSpPr>
        <p:spPr bwMode="auto">
          <a:xfrm>
            <a:off x="5029200" y="1981200"/>
            <a:ext cx="1828800" cy="2819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83" name="Text Box 27"/>
          <p:cNvSpPr txBox="1">
            <a:spLocks noChangeArrowheads="1"/>
          </p:cNvSpPr>
          <p:nvPr/>
        </p:nvSpPr>
        <p:spPr bwMode="auto">
          <a:xfrm>
            <a:off x="5257800" y="2286000"/>
            <a:ext cx="13716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Translation model</a:t>
            </a:r>
          </a:p>
        </p:txBody>
      </p:sp>
      <p:sp>
        <p:nvSpPr>
          <p:cNvPr id="838684" name="Text Box 28"/>
          <p:cNvSpPr txBox="1">
            <a:spLocks noChangeArrowheads="1"/>
          </p:cNvSpPr>
          <p:nvPr/>
        </p:nvSpPr>
        <p:spPr bwMode="auto">
          <a:xfrm>
            <a:off x="3962400" y="1066800"/>
            <a:ext cx="160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FF0000"/>
                </a:solidFill>
              </a:rPr>
              <a:t>training</a:t>
            </a:r>
          </a:p>
        </p:txBody>
      </p:sp>
      <p:sp>
        <p:nvSpPr>
          <p:cNvPr id="838685" name="AutoShape 29"/>
          <p:cNvSpPr>
            <a:spLocks noChangeArrowheads="1"/>
          </p:cNvSpPr>
          <p:nvPr/>
        </p:nvSpPr>
        <p:spPr bwMode="auto">
          <a:xfrm>
            <a:off x="2743200" y="4038600"/>
            <a:ext cx="533400" cy="533400"/>
          </a:xfrm>
          <a:prstGeom prst="vertic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86" name="Text Box 30"/>
          <p:cNvSpPr txBox="1">
            <a:spLocks noChangeArrowheads="1"/>
          </p:cNvSpPr>
          <p:nvPr/>
        </p:nvSpPr>
        <p:spPr bwMode="auto">
          <a:xfrm>
            <a:off x="1524000" y="3505200"/>
            <a:ext cx="2209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monolingual data</a:t>
            </a:r>
          </a:p>
        </p:txBody>
      </p:sp>
      <p:sp>
        <p:nvSpPr>
          <p:cNvPr id="838687" name="Text Box 31"/>
          <p:cNvSpPr txBox="1">
            <a:spLocks noChangeArrowheads="1"/>
          </p:cNvSpPr>
          <p:nvPr/>
        </p:nvSpPr>
        <p:spPr bwMode="auto">
          <a:xfrm>
            <a:off x="5257800" y="3810000"/>
            <a:ext cx="1371600" cy="650875"/>
          </a:xfrm>
          <a:prstGeom prst="rect">
            <a:avLst/>
          </a:prstGeom>
          <a:solidFill>
            <a:srgbClr val="008000">
              <a:alpha val="82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Language model</a:t>
            </a:r>
          </a:p>
        </p:txBody>
      </p:sp>
      <p:sp>
        <p:nvSpPr>
          <p:cNvPr id="838688" name="Text Box 32"/>
          <p:cNvSpPr txBox="1">
            <a:spLocks noChangeArrowheads="1"/>
          </p:cNvSpPr>
          <p:nvPr/>
        </p:nvSpPr>
        <p:spPr bwMode="auto">
          <a:xfrm>
            <a:off x="5257800" y="1295400"/>
            <a:ext cx="144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learned parameters</a:t>
            </a:r>
          </a:p>
        </p:txBody>
      </p:sp>
      <p:sp>
        <p:nvSpPr>
          <p:cNvPr id="838689" name="Line 33"/>
          <p:cNvSpPr>
            <a:spLocks noChangeShapeType="1"/>
          </p:cNvSpPr>
          <p:nvPr/>
        </p:nvSpPr>
        <p:spPr bwMode="auto">
          <a:xfrm>
            <a:off x="457200" y="5029200"/>
            <a:ext cx="83820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90" name="Text Box 34"/>
          <p:cNvSpPr txBox="1">
            <a:spLocks noChangeArrowheads="1"/>
          </p:cNvSpPr>
          <p:nvPr/>
        </p:nvSpPr>
        <p:spPr bwMode="auto">
          <a:xfrm>
            <a:off x="2819400" y="5562600"/>
            <a:ext cx="152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Foreign sentence</a:t>
            </a:r>
          </a:p>
        </p:txBody>
      </p:sp>
      <p:sp>
        <p:nvSpPr>
          <p:cNvPr id="838691" name="Text Box 35"/>
          <p:cNvSpPr txBox="1">
            <a:spLocks noChangeArrowheads="1"/>
          </p:cNvSpPr>
          <p:nvPr/>
        </p:nvSpPr>
        <p:spPr bwMode="auto">
          <a:xfrm>
            <a:off x="609600" y="5638800"/>
            <a:ext cx="175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Translation</a:t>
            </a:r>
          </a:p>
        </p:txBody>
      </p:sp>
      <p:sp>
        <p:nvSpPr>
          <p:cNvPr id="838692" name="Line 36"/>
          <p:cNvSpPr>
            <a:spLocks noChangeShapeType="1"/>
          </p:cNvSpPr>
          <p:nvPr/>
        </p:nvSpPr>
        <p:spPr bwMode="auto">
          <a:xfrm>
            <a:off x="4191000" y="5867400"/>
            <a:ext cx="60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93" name="Line 37"/>
          <p:cNvSpPr>
            <a:spLocks noChangeShapeType="1"/>
          </p:cNvSpPr>
          <p:nvPr/>
        </p:nvSpPr>
        <p:spPr bwMode="auto">
          <a:xfrm>
            <a:off x="5943600" y="4800600"/>
            <a:ext cx="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94" name="Text Box 38"/>
          <p:cNvSpPr txBox="1">
            <a:spLocks noChangeArrowheads="1"/>
          </p:cNvSpPr>
          <p:nvPr/>
        </p:nvSpPr>
        <p:spPr bwMode="auto">
          <a:xfrm>
            <a:off x="4876800" y="5410200"/>
            <a:ext cx="2209800" cy="122078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Decoder </a:t>
            </a:r>
            <a:br>
              <a:rPr lang="en-US"/>
            </a:br>
            <a:r>
              <a:rPr lang="en-US" sz="1400"/>
              <a:t>(what English sentence is most probable given foreign sentence with learned models)</a:t>
            </a:r>
          </a:p>
        </p:txBody>
      </p:sp>
      <p:sp>
        <p:nvSpPr>
          <p:cNvPr id="838696" name="Rectangle 40"/>
          <p:cNvSpPr>
            <a:spLocks noChangeArrowheads="1"/>
          </p:cNvSpPr>
          <p:nvPr/>
        </p:nvSpPr>
        <p:spPr bwMode="auto">
          <a:xfrm>
            <a:off x="5181600" y="2209800"/>
            <a:ext cx="1524000" cy="838200"/>
          </a:xfrm>
          <a:prstGeom prst="rect">
            <a:avLst/>
          </a:prstGeom>
          <a:noFill/>
          <a:ln w="76200">
            <a:solidFill>
              <a:srgbClr val="F5FEA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97" name="Line 41"/>
          <p:cNvSpPr>
            <a:spLocks noChangeShapeType="1"/>
          </p:cNvSpPr>
          <p:nvPr/>
        </p:nvSpPr>
        <p:spPr bwMode="auto">
          <a:xfrm>
            <a:off x="3886200" y="2590800"/>
            <a:ext cx="1219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98" name="Line 42"/>
          <p:cNvSpPr>
            <a:spLocks noChangeShapeType="1"/>
          </p:cNvSpPr>
          <p:nvPr/>
        </p:nvSpPr>
        <p:spPr bwMode="auto">
          <a:xfrm>
            <a:off x="3886200" y="4114800"/>
            <a:ext cx="1219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8763000" cy="1143000"/>
          </a:xfrm>
        </p:spPr>
        <p:txBody>
          <a:bodyPr/>
          <a:lstStyle/>
          <a:p>
            <a:r>
              <a:rPr lang="en-US" altLang="ja-JP" sz="3600" dirty="0">
                <a:ea typeface="ＭＳ Ｐゴシック" charset="-128"/>
                <a:cs typeface="ＭＳ Ｐゴシック" charset="-128"/>
              </a:rPr>
              <a:t>The Classic Translation Model</a:t>
            </a:r>
            <a:br>
              <a:rPr lang="en-US" altLang="ja-JP" sz="3600" dirty="0">
                <a:ea typeface="ＭＳ Ｐゴシック" charset="-128"/>
                <a:cs typeface="ＭＳ Ｐゴシック" charset="-128"/>
              </a:rPr>
            </a:br>
            <a:r>
              <a:rPr lang="en-US" altLang="ja-JP" sz="2000" dirty="0">
                <a:ea typeface="ＭＳ Ｐゴシック" charset="-128"/>
                <a:cs typeface="ＭＳ Ｐゴシック" charset="-128"/>
              </a:rPr>
              <a:t>Word Substitution/Permutation</a:t>
            </a:r>
            <a:r>
              <a:rPr lang="en-US" altLang="ja-JP" sz="2000" dirty="0" smtClean="0">
                <a:ea typeface="ＭＳ Ｐゴシック" charset="-128"/>
                <a:cs typeface="ＭＳ Ｐゴシック" charset="-128"/>
              </a:rPr>
              <a:t> </a:t>
            </a:r>
            <a:br>
              <a:rPr lang="en-US" altLang="ja-JP" sz="2000" dirty="0" smtClean="0">
                <a:ea typeface="ＭＳ Ｐゴシック" charset="-128"/>
                <a:cs typeface="ＭＳ Ｐゴシック" charset="-128"/>
              </a:rPr>
            </a:br>
            <a:r>
              <a:rPr lang="en-US" altLang="ja-JP" sz="2000" dirty="0" smtClean="0">
                <a:ea typeface="ＭＳ Ｐゴシック" charset="-128"/>
                <a:cs typeface="ＭＳ Ｐゴシック" charset="-128"/>
              </a:rPr>
              <a:t>[</a:t>
            </a:r>
            <a:r>
              <a:rPr lang="en-US" altLang="ja-JP" sz="2000" dirty="0">
                <a:ea typeface="ＭＳ Ｐゴシック" charset="-128"/>
                <a:cs typeface="ＭＳ Ｐゴシック" charset="-128"/>
              </a:rPr>
              <a:t>IBM Model 3, Brown et al., 1993]</a:t>
            </a:r>
          </a:p>
        </p:txBody>
      </p:sp>
      <p:sp>
        <p:nvSpPr>
          <p:cNvPr id="356355" name="Rectangle 3"/>
          <p:cNvSpPr>
            <a:spLocks noChangeArrowheads="1"/>
          </p:cNvSpPr>
          <p:nvPr/>
        </p:nvSpPr>
        <p:spPr bwMode="auto">
          <a:xfrm>
            <a:off x="1295400" y="2209800"/>
            <a:ext cx="5638800" cy="381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l" eaLnBrk="0" hangingPunct="0"/>
            <a:r>
              <a:rPr lang="en-US" sz="2400"/>
              <a:t>Mary  did  not  slap the green witch</a:t>
            </a:r>
          </a:p>
        </p:txBody>
      </p:sp>
      <p:sp>
        <p:nvSpPr>
          <p:cNvPr id="356368" name="Rectangle 16"/>
          <p:cNvSpPr>
            <a:spLocks noChangeArrowheads="1"/>
          </p:cNvSpPr>
          <p:nvPr/>
        </p:nvSpPr>
        <p:spPr bwMode="auto">
          <a:xfrm>
            <a:off x="1114425" y="5500688"/>
            <a:ext cx="6248400" cy="457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69" name="Text Box 17"/>
          <p:cNvSpPr txBox="1">
            <a:spLocks noChangeArrowheads="1"/>
          </p:cNvSpPr>
          <p:nvPr/>
        </p:nvSpPr>
        <p:spPr bwMode="auto">
          <a:xfrm>
            <a:off x="1190625" y="5424488"/>
            <a:ext cx="5938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altLang="ja-JP" sz="2400">
                <a:latin typeface="Tahoma" charset="0"/>
                <a:ea typeface="ＭＳ Ｐゴシック" charset="-128"/>
                <a:cs typeface="ＭＳ Ｐゴシック" charset="-128"/>
              </a:rPr>
              <a:t>Maria no d</a:t>
            </a:r>
            <a:r>
              <a:rPr lang="en-US" sz="2400"/>
              <a:t>i</a:t>
            </a:r>
            <a:r>
              <a:rPr lang="en-US" sz="2400">
                <a:ea typeface="Arial" charset="0"/>
                <a:cs typeface="Arial" charset="0"/>
              </a:rPr>
              <a:t>ó</a:t>
            </a:r>
            <a:r>
              <a:rPr lang="en-US" altLang="ja-JP" sz="2400">
                <a:latin typeface="Tahoma" charset="0"/>
                <a:ea typeface="ＭＳ Ｐゴシック" charset="-128"/>
                <a:cs typeface="ＭＳ Ｐゴシック" charset="-128"/>
              </a:rPr>
              <a:t> una botefada a la bruja verde</a:t>
            </a:r>
          </a:p>
        </p:txBody>
      </p:sp>
      <p:sp>
        <p:nvSpPr>
          <p:cNvPr id="356402" name="Text Box 50"/>
          <p:cNvSpPr txBox="1">
            <a:spLocks noChangeArrowheads="1"/>
          </p:cNvSpPr>
          <p:nvPr/>
        </p:nvSpPr>
        <p:spPr bwMode="auto">
          <a:xfrm>
            <a:off x="381000" y="1524000"/>
            <a:ext cx="2270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/>
              <a:t>Generative story:</a:t>
            </a:r>
          </a:p>
        </p:txBody>
      </p:sp>
      <p:graphicFrame>
        <p:nvGraphicFramePr>
          <p:cNvPr id="220162" name="Object 2"/>
          <p:cNvGraphicFramePr>
            <a:graphicFrameLocks noChangeAspect="1"/>
          </p:cNvGraphicFramePr>
          <p:nvPr/>
        </p:nvGraphicFramePr>
        <p:xfrm>
          <a:off x="5105400" y="990600"/>
          <a:ext cx="1447800" cy="533400"/>
        </p:xfrm>
        <a:graphic>
          <a:graphicData uri="http://schemas.openxmlformats.org/presentationml/2006/ole">
            <p:oleObj spid="_x0000_s221186" name="Equation" r:id="rId3" imgW="482600" imgH="177800" progId="Equation.3">
              <p:embed/>
            </p:oleObj>
          </a:graphicData>
        </a:graphic>
      </p:graphicFrame>
      <p:sp>
        <p:nvSpPr>
          <p:cNvPr id="54" name="TextBox 53"/>
          <p:cNvSpPr txBox="1"/>
          <p:nvPr/>
        </p:nvSpPr>
        <p:spPr>
          <a:xfrm>
            <a:off x="1295400" y="3810000"/>
            <a:ext cx="647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How do we get from English to Spanish?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 reports</a:t>
            </a:r>
          </a:p>
          <a:p>
            <a:r>
              <a:rPr lang="en-US" dirty="0" smtClean="0"/>
              <a:t>Keep up with the homework</a:t>
            </a:r>
          </a:p>
          <a:p>
            <a:r>
              <a:rPr lang="en-US" dirty="0" smtClean="0"/>
              <a:t>NLP spring course?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8763000" cy="1143000"/>
          </a:xfrm>
        </p:spPr>
        <p:txBody>
          <a:bodyPr/>
          <a:lstStyle/>
          <a:p>
            <a:r>
              <a:rPr lang="en-US" altLang="ja-JP" sz="3600" dirty="0">
                <a:ea typeface="ＭＳ Ｐゴシック" charset="-128"/>
                <a:cs typeface="ＭＳ Ｐゴシック" charset="-128"/>
              </a:rPr>
              <a:t>The Classic Translation Model</a:t>
            </a:r>
            <a:br>
              <a:rPr lang="en-US" altLang="ja-JP" sz="3600" dirty="0">
                <a:ea typeface="ＭＳ Ｐゴシック" charset="-128"/>
                <a:cs typeface="ＭＳ Ｐゴシック" charset="-128"/>
              </a:rPr>
            </a:br>
            <a:r>
              <a:rPr lang="en-US" altLang="ja-JP" sz="2000" dirty="0">
                <a:ea typeface="ＭＳ Ｐゴシック" charset="-128"/>
                <a:cs typeface="ＭＳ Ｐゴシック" charset="-128"/>
              </a:rPr>
              <a:t>Word Substitution/Permutation</a:t>
            </a:r>
            <a:r>
              <a:rPr lang="en-US" altLang="ja-JP" sz="2000" dirty="0" smtClean="0">
                <a:ea typeface="ＭＳ Ｐゴシック" charset="-128"/>
                <a:cs typeface="ＭＳ Ｐゴシック" charset="-128"/>
              </a:rPr>
              <a:t> </a:t>
            </a:r>
            <a:br>
              <a:rPr lang="en-US" altLang="ja-JP" sz="2000" dirty="0" smtClean="0">
                <a:ea typeface="ＭＳ Ｐゴシック" charset="-128"/>
                <a:cs typeface="ＭＳ Ｐゴシック" charset="-128"/>
              </a:rPr>
            </a:br>
            <a:r>
              <a:rPr lang="en-US" altLang="ja-JP" sz="2000" dirty="0" smtClean="0">
                <a:ea typeface="ＭＳ Ｐゴシック" charset="-128"/>
                <a:cs typeface="ＭＳ Ｐゴシック" charset="-128"/>
              </a:rPr>
              <a:t>[</a:t>
            </a:r>
            <a:r>
              <a:rPr lang="en-US" altLang="ja-JP" sz="2000" dirty="0">
                <a:ea typeface="ＭＳ Ｐゴシック" charset="-128"/>
                <a:cs typeface="ＭＳ Ｐゴシック" charset="-128"/>
              </a:rPr>
              <a:t>IBM Model 3, Brown et al., 1993]</a:t>
            </a:r>
          </a:p>
        </p:txBody>
      </p:sp>
      <p:sp>
        <p:nvSpPr>
          <p:cNvPr id="356355" name="Rectangle 3"/>
          <p:cNvSpPr>
            <a:spLocks noChangeArrowheads="1"/>
          </p:cNvSpPr>
          <p:nvPr/>
        </p:nvSpPr>
        <p:spPr bwMode="auto">
          <a:xfrm>
            <a:off x="1295400" y="2209800"/>
            <a:ext cx="5638800" cy="381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l" eaLnBrk="0" hangingPunct="0"/>
            <a:r>
              <a:rPr lang="en-US" sz="2400"/>
              <a:t>Mary  did  not  slap the green witch</a:t>
            </a:r>
          </a:p>
        </p:txBody>
      </p:sp>
      <p:sp>
        <p:nvSpPr>
          <p:cNvPr id="356356" name="Line 4"/>
          <p:cNvSpPr>
            <a:spLocks noChangeShapeType="1"/>
          </p:cNvSpPr>
          <p:nvPr/>
        </p:nvSpPr>
        <p:spPr bwMode="auto">
          <a:xfrm>
            <a:off x="2028825" y="2833688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57" name="Line 5"/>
          <p:cNvSpPr>
            <a:spLocks noChangeShapeType="1"/>
          </p:cNvSpPr>
          <p:nvPr/>
        </p:nvSpPr>
        <p:spPr bwMode="auto">
          <a:xfrm flipH="1">
            <a:off x="1647825" y="2605088"/>
            <a:ext cx="152400" cy="457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58" name="Line 6"/>
          <p:cNvSpPr>
            <a:spLocks noChangeShapeType="1"/>
          </p:cNvSpPr>
          <p:nvPr/>
        </p:nvSpPr>
        <p:spPr bwMode="auto">
          <a:xfrm flipH="1">
            <a:off x="2257425" y="2605088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59" name="Line 7"/>
          <p:cNvSpPr>
            <a:spLocks noChangeShapeType="1"/>
          </p:cNvSpPr>
          <p:nvPr/>
        </p:nvSpPr>
        <p:spPr bwMode="auto">
          <a:xfrm flipH="1">
            <a:off x="2257425" y="2605088"/>
            <a:ext cx="838200" cy="457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60" name="Line 8"/>
          <p:cNvSpPr>
            <a:spLocks noChangeShapeType="1"/>
          </p:cNvSpPr>
          <p:nvPr/>
        </p:nvSpPr>
        <p:spPr bwMode="auto">
          <a:xfrm flipH="1">
            <a:off x="2867025" y="2605088"/>
            <a:ext cx="762000" cy="381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61" name="Line 9"/>
          <p:cNvSpPr>
            <a:spLocks noChangeShapeType="1"/>
          </p:cNvSpPr>
          <p:nvPr/>
        </p:nvSpPr>
        <p:spPr bwMode="auto">
          <a:xfrm flipH="1">
            <a:off x="3552825" y="2605088"/>
            <a:ext cx="76200" cy="381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62" name="Line 10"/>
          <p:cNvSpPr>
            <a:spLocks noChangeShapeType="1"/>
          </p:cNvSpPr>
          <p:nvPr/>
        </p:nvSpPr>
        <p:spPr bwMode="auto">
          <a:xfrm>
            <a:off x="3629025" y="2605088"/>
            <a:ext cx="485775" cy="366712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63" name="Line 11"/>
          <p:cNvSpPr>
            <a:spLocks noChangeShapeType="1"/>
          </p:cNvSpPr>
          <p:nvPr/>
        </p:nvSpPr>
        <p:spPr bwMode="auto">
          <a:xfrm>
            <a:off x="4162425" y="2605088"/>
            <a:ext cx="457200" cy="381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64" name="Line 12"/>
          <p:cNvSpPr>
            <a:spLocks noChangeShapeType="1"/>
          </p:cNvSpPr>
          <p:nvPr/>
        </p:nvSpPr>
        <p:spPr bwMode="auto">
          <a:xfrm>
            <a:off x="4772025" y="2605088"/>
            <a:ext cx="409575" cy="366712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65" name="Line 13"/>
          <p:cNvSpPr>
            <a:spLocks noChangeShapeType="1"/>
          </p:cNvSpPr>
          <p:nvPr/>
        </p:nvSpPr>
        <p:spPr bwMode="auto">
          <a:xfrm>
            <a:off x="5534025" y="2605088"/>
            <a:ext cx="381000" cy="457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66" name="Text Box 14"/>
          <p:cNvSpPr txBox="1">
            <a:spLocks noChangeArrowheads="1"/>
          </p:cNvSpPr>
          <p:nvPr/>
        </p:nvSpPr>
        <p:spPr bwMode="auto">
          <a:xfrm>
            <a:off x="1190625" y="2909888"/>
            <a:ext cx="55546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altLang="ja-JP" sz="2400">
                <a:latin typeface="Tahoma" charset="0"/>
                <a:ea typeface="ＭＳ Ｐゴシック" charset="-128"/>
                <a:cs typeface="ＭＳ Ｐゴシック" charset="-128"/>
              </a:rPr>
              <a:t>Mary not slap slap slap the green witch </a:t>
            </a:r>
          </a:p>
        </p:txBody>
      </p:sp>
      <p:sp>
        <p:nvSpPr>
          <p:cNvPr id="356367" name="Text Box 15"/>
          <p:cNvSpPr txBox="1">
            <a:spLocks noChangeArrowheads="1"/>
          </p:cNvSpPr>
          <p:nvPr/>
        </p:nvSpPr>
        <p:spPr bwMode="auto">
          <a:xfrm>
            <a:off x="7543800" y="2757488"/>
            <a:ext cx="1198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altLang="ja-JP" sz="2000">
                <a:latin typeface="Tahoma" charset="0"/>
                <a:ea typeface="ＭＳ Ｐゴシック" charset="-128"/>
                <a:cs typeface="ＭＳ Ｐゴシック" charset="-128"/>
              </a:rPr>
              <a:t>n(3|slap)</a:t>
            </a:r>
          </a:p>
        </p:txBody>
      </p:sp>
      <p:sp>
        <p:nvSpPr>
          <p:cNvPr id="356368" name="Rectangle 16"/>
          <p:cNvSpPr>
            <a:spLocks noChangeArrowheads="1"/>
          </p:cNvSpPr>
          <p:nvPr/>
        </p:nvSpPr>
        <p:spPr bwMode="auto">
          <a:xfrm>
            <a:off x="1114425" y="5500688"/>
            <a:ext cx="6248400" cy="457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69" name="Text Box 17"/>
          <p:cNvSpPr txBox="1">
            <a:spLocks noChangeArrowheads="1"/>
          </p:cNvSpPr>
          <p:nvPr/>
        </p:nvSpPr>
        <p:spPr bwMode="auto">
          <a:xfrm>
            <a:off x="1190625" y="5424488"/>
            <a:ext cx="5938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altLang="ja-JP" sz="2400">
                <a:latin typeface="Tahoma" charset="0"/>
                <a:ea typeface="ＭＳ Ｐゴシック" charset="-128"/>
                <a:cs typeface="ＭＳ Ｐゴシック" charset="-128"/>
              </a:rPr>
              <a:t>Maria no d</a:t>
            </a:r>
            <a:r>
              <a:rPr lang="en-US" sz="2400"/>
              <a:t>i</a:t>
            </a:r>
            <a:r>
              <a:rPr lang="en-US" sz="2400">
                <a:ea typeface="Arial" charset="0"/>
                <a:cs typeface="Arial" charset="0"/>
              </a:rPr>
              <a:t>ó</a:t>
            </a:r>
            <a:r>
              <a:rPr lang="en-US" altLang="ja-JP" sz="2400">
                <a:latin typeface="Tahoma" charset="0"/>
                <a:ea typeface="ＭＳ Ｐゴシック" charset="-128"/>
                <a:cs typeface="ＭＳ Ｐゴシック" charset="-128"/>
              </a:rPr>
              <a:t> una botefada a la bruja verde</a:t>
            </a:r>
          </a:p>
        </p:txBody>
      </p:sp>
      <p:sp>
        <p:nvSpPr>
          <p:cNvPr id="356370" name="Text Box 18"/>
          <p:cNvSpPr txBox="1">
            <a:spLocks noChangeArrowheads="1"/>
          </p:cNvSpPr>
          <p:nvPr/>
        </p:nvSpPr>
        <p:spPr bwMode="auto">
          <a:xfrm>
            <a:off x="7543800" y="4930775"/>
            <a:ext cx="858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altLang="ja-JP" sz="2400">
                <a:latin typeface="Tahoma" charset="0"/>
                <a:ea typeface="ＭＳ Ｐゴシック" charset="-128"/>
                <a:cs typeface="ＭＳ Ｐゴシック" charset="-128"/>
              </a:rPr>
              <a:t>d(j|i)</a:t>
            </a:r>
          </a:p>
        </p:txBody>
      </p:sp>
      <p:sp>
        <p:nvSpPr>
          <p:cNvPr id="356371" name="Line 19"/>
          <p:cNvSpPr>
            <a:spLocks noChangeShapeType="1"/>
          </p:cNvSpPr>
          <p:nvPr/>
        </p:nvSpPr>
        <p:spPr bwMode="auto">
          <a:xfrm>
            <a:off x="1647825" y="4967288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72" name="Line 20"/>
          <p:cNvSpPr>
            <a:spLocks noChangeShapeType="1"/>
          </p:cNvSpPr>
          <p:nvPr/>
        </p:nvSpPr>
        <p:spPr bwMode="auto">
          <a:xfrm>
            <a:off x="2181225" y="4967288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73" name="Line 21"/>
          <p:cNvSpPr>
            <a:spLocks noChangeShapeType="1"/>
          </p:cNvSpPr>
          <p:nvPr/>
        </p:nvSpPr>
        <p:spPr bwMode="auto">
          <a:xfrm>
            <a:off x="2714625" y="4967288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74" name="Line 22"/>
          <p:cNvSpPr>
            <a:spLocks noChangeShapeType="1"/>
          </p:cNvSpPr>
          <p:nvPr/>
        </p:nvSpPr>
        <p:spPr bwMode="auto">
          <a:xfrm>
            <a:off x="3400425" y="4891088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75" name="Line 23"/>
          <p:cNvSpPr>
            <a:spLocks noChangeShapeType="1"/>
          </p:cNvSpPr>
          <p:nvPr/>
        </p:nvSpPr>
        <p:spPr bwMode="auto">
          <a:xfrm>
            <a:off x="4391025" y="4967288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76" name="Line 24"/>
          <p:cNvSpPr>
            <a:spLocks noChangeShapeType="1"/>
          </p:cNvSpPr>
          <p:nvPr/>
        </p:nvSpPr>
        <p:spPr bwMode="auto">
          <a:xfrm>
            <a:off x="5153025" y="4891088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77" name="Line 25"/>
          <p:cNvSpPr>
            <a:spLocks noChangeShapeType="1"/>
          </p:cNvSpPr>
          <p:nvPr/>
        </p:nvSpPr>
        <p:spPr bwMode="auto">
          <a:xfrm>
            <a:off x="5534025" y="4891088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78" name="Line 26"/>
          <p:cNvSpPr>
            <a:spLocks noChangeShapeType="1"/>
          </p:cNvSpPr>
          <p:nvPr/>
        </p:nvSpPr>
        <p:spPr bwMode="auto">
          <a:xfrm>
            <a:off x="6067425" y="4891088"/>
            <a:ext cx="762000" cy="609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79" name="Line 27"/>
          <p:cNvSpPr>
            <a:spLocks noChangeShapeType="1"/>
          </p:cNvSpPr>
          <p:nvPr/>
        </p:nvSpPr>
        <p:spPr bwMode="auto">
          <a:xfrm flipH="1">
            <a:off x="5991225" y="4891088"/>
            <a:ext cx="762000" cy="609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80" name="Text Box 28"/>
          <p:cNvSpPr txBox="1">
            <a:spLocks noChangeArrowheads="1"/>
          </p:cNvSpPr>
          <p:nvPr/>
        </p:nvSpPr>
        <p:spPr bwMode="auto">
          <a:xfrm>
            <a:off x="1190625" y="3748088"/>
            <a:ext cx="6262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altLang="ja-JP" sz="2400">
                <a:latin typeface="Tahoma" charset="0"/>
                <a:ea typeface="ＭＳ Ｐゴシック" charset="-128"/>
                <a:cs typeface="ＭＳ Ｐゴシック" charset="-128"/>
              </a:rPr>
              <a:t>Mary not slap slap slap NULL the green witch</a:t>
            </a:r>
          </a:p>
        </p:txBody>
      </p:sp>
      <p:sp>
        <p:nvSpPr>
          <p:cNvPr id="356381" name="Text Box 29"/>
          <p:cNvSpPr txBox="1">
            <a:spLocks noChangeArrowheads="1"/>
          </p:cNvSpPr>
          <p:nvPr/>
        </p:nvSpPr>
        <p:spPr bwMode="auto">
          <a:xfrm>
            <a:off x="7543800" y="3443288"/>
            <a:ext cx="844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altLang="ja-JP" sz="2000">
                <a:latin typeface="Tahoma" charset="0"/>
                <a:ea typeface="ＭＳ Ｐゴシック" charset="-128"/>
                <a:cs typeface="ＭＳ Ｐゴシック" charset="-128"/>
              </a:rPr>
              <a:t>P-Null</a:t>
            </a:r>
            <a:endParaRPr lang="en-US" altLang="ja-JP" sz="2400">
              <a:latin typeface="Tahoma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56382" name="Line 30"/>
          <p:cNvSpPr>
            <a:spLocks noChangeShapeType="1"/>
          </p:cNvSpPr>
          <p:nvPr/>
        </p:nvSpPr>
        <p:spPr bwMode="auto">
          <a:xfrm>
            <a:off x="1647825" y="3290888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83" name="Line 31"/>
          <p:cNvSpPr>
            <a:spLocks noChangeShapeType="1"/>
          </p:cNvSpPr>
          <p:nvPr/>
        </p:nvSpPr>
        <p:spPr bwMode="auto">
          <a:xfrm>
            <a:off x="2257425" y="3290888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84" name="Line 32"/>
          <p:cNvSpPr>
            <a:spLocks noChangeShapeType="1"/>
          </p:cNvSpPr>
          <p:nvPr/>
        </p:nvSpPr>
        <p:spPr bwMode="auto">
          <a:xfrm>
            <a:off x="2790825" y="329088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85" name="Line 33"/>
          <p:cNvSpPr>
            <a:spLocks noChangeShapeType="1"/>
          </p:cNvSpPr>
          <p:nvPr/>
        </p:nvSpPr>
        <p:spPr bwMode="auto">
          <a:xfrm>
            <a:off x="3476625" y="3290888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86" name="Line 34"/>
          <p:cNvSpPr>
            <a:spLocks noChangeShapeType="1"/>
          </p:cNvSpPr>
          <p:nvPr/>
        </p:nvSpPr>
        <p:spPr bwMode="auto">
          <a:xfrm>
            <a:off x="4086225" y="336708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87" name="Line 35"/>
          <p:cNvSpPr>
            <a:spLocks noChangeShapeType="1"/>
          </p:cNvSpPr>
          <p:nvPr/>
        </p:nvSpPr>
        <p:spPr bwMode="auto">
          <a:xfrm>
            <a:off x="4695825" y="3290888"/>
            <a:ext cx="762000" cy="533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88" name="Line 36"/>
          <p:cNvSpPr>
            <a:spLocks noChangeShapeType="1"/>
          </p:cNvSpPr>
          <p:nvPr/>
        </p:nvSpPr>
        <p:spPr bwMode="auto">
          <a:xfrm>
            <a:off x="5457825" y="3290888"/>
            <a:ext cx="762000" cy="533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89" name="Line 37"/>
          <p:cNvSpPr>
            <a:spLocks noChangeShapeType="1"/>
          </p:cNvSpPr>
          <p:nvPr/>
        </p:nvSpPr>
        <p:spPr bwMode="auto">
          <a:xfrm>
            <a:off x="6219825" y="3290888"/>
            <a:ext cx="762000" cy="533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90" name="Text Box 38"/>
          <p:cNvSpPr txBox="1">
            <a:spLocks noChangeArrowheads="1"/>
          </p:cNvSpPr>
          <p:nvPr/>
        </p:nvSpPr>
        <p:spPr bwMode="auto">
          <a:xfrm>
            <a:off x="1174750" y="4473575"/>
            <a:ext cx="5938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altLang="ja-JP" sz="2400">
                <a:latin typeface="Tahoma" charset="0"/>
                <a:ea typeface="ＭＳ Ｐゴシック" charset="-128"/>
                <a:cs typeface="ＭＳ Ｐゴシック" charset="-128"/>
              </a:rPr>
              <a:t>Maria no d</a:t>
            </a:r>
            <a:r>
              <a:rPr lang="en-US" sz="2400"/>
              <a:t>i</a:t>
            </a:r>
            <a:r>
              <a:rPr lang="en-US" sz="2400">
                <a:ea typeface="Arial" charset="0"/>
                <a:cs typeface="Arial" charset="0"/>
              </a:rPr>
              <a:t>ó</a:t>
            </a:r>
            <a:r>
              <a:rPr lang="en-US" altLang="ja-JP" sz="2400">
                <a:latin typeface="Tahoma" charset="0"/>
                <a:ea typeface="ＭＳ Ｐゴシック" charset="-128"/>
                <a:cs typeface="ＭＳ Ｐゴシック" charset="-128"/>
              </a:rPr>
              <a:t> una botefada a la verde bruja</a:t>
            </a:r>
          </a:p>
        </p:txBody>
      </p:sp>
      <p:sp>
        <p:nvSpPr>
          <p:cNvPr id="356391" name="Text Box 39"/>
          <p:cNvSpPr txBox="1">
            <a:spLocks noChangeArrowheads="1"/>
          </p:cNvSpPr>
          <p:nvPr/>
        </p:nvSpPr>
        <p:spPr bwMode="auto">
          <a:xfrm>
            <a:off x="7543800" y="4092575"/>
            <a:ext cx="1298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altLang="ja-JP" sz="2400">
                <a:latin typeface="Tahoma" charset="0"/>
                <a:ea typeface="ＭＳ Ｐゴシック" charset="-128"/>
                <a:cs typeface="ＭＳ Ｐゴシック" charset="-128"/>
              </a:rPr>
              <a:t>t(la|the)</a:t>
            </a:r>
          </a:p>
        </p:txBody>
      </p:sp>
      <p:sp>
        <p:nvSpPr>
          <p:cNvPr id="356392" name="Line 40"/>
          <p:cNvSpPr>
            <a:spLocks noChangeShapeType="1"/>
          </p:cNvSpPr>
          <p:nvPr/>
        </p:nvSpPr>
        <p:spPr bwMode="auto">
          <a:xfrm>
            <a:off x="1647825" y="4129088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93" name="Line 41"/>
          <p:cNvSpPr>
            <a:spLocks noChangeShapeType="1"/>
          </p:cNvSpPr>
          <p:nvPr/>
        </p:nvSpPr>
        <p:spPr bwMode="auto">
          <a:xfrm>
            <a:off x="2181225" y="4129088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94" name="Line 42"/>
          <p:cNvSpPr>
            <a:spLocks noChangeShapeType="1"/>
          </p:cNvSpPr>
          <p:nvPr/>
        </p:nvSpPr>
        <p:spPr bwMode="auto">
          <a:xfrm flipH="1">
            <a:off x="2743200" y="4205288"/>
            <a:ext cx="47625" cy="366712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95" name="Line 43"/>
          <p:cNvSpPr>
            <a:spLocks noChangeShapeType="1"/>
          </p:cNvSpPr>
          <p:nvPr/>
        </p:nvSpPr>
        <p:spPr bwMode="auto">
          <a:xfrm>
            <a:off x="3476625" y="412908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96" name="Line 44"/>
          <p:cNvSpPr>
            <a:spLocks noChangeShapeType="1"/>
          </p:cNvSpPr>
          <p:nvPr/>
        </p:nvSpPr>
        <p:spPr bwMode="auto">
          <a:xfrm>
            <a:off x="4086225" y="4129088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97" name="Line 45"/>
          <p:cNvSpPr>
            <a:spLocks noChangeShapeType="1"/>
          </p:cNvSpPr>
          <p:nvPr/>
        </p:nvSpPr>
        <p:spPr bwMode="auto">
          <a:xfrm>
            <a:off x="4848225" y="4129088"/>
            <a:ext cx="257175" cy="442912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98" name="Line 46"/>
          <p:cNvSpPr>
            <a:spLocks noChangeShapeType="1"/>
          </p:cNvSpPr>
          <p:nvPr/>
        </p:nvSpPr>
        <p:spPr bwMode="auto">
          <a:xfrm flipH="1">
            <a:off x="5486400" y="4205288"/>
            <a:ext cx="47625" cy="290512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399" name="Line 47"/>
          <p:cNvSpPr>
            <a:spLocks noChangeShapeType="1"/>
          </p:cNvSpPr>
          <p:nvPr/>
        </p:nvSpPr>
        <p:spPr bwMode="auto">
          <a:xfrm flipH="1">
            <a:off x="5991225" y="4129088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400" name="Line 48"/>
          <p:cNvSpPr>
            <a:spLocks noChangeShapeType="1"/>
          </p:cNvSpPr>
          <p:nvPr/>
        </p:nvSpPr>
        <p:spPr bwMode="auto">
          <a:xfrm flipH="1">
            <a:off x="6753225" y="4129088"/>
            <a:ext cx="152400" cy="457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401" name="Line 49"/>
          <p:cNvSpPr>
            <a:spLocks noChangeShapeType="1"/>
          </p:cNvSpPr>
          <p:nvPr/>
        </p:nvSpPr>
        <p:spPr bwMode="auto">
          <a:xfrm>
            <a:off x="4114800" y="3352800"/>
            <a:ext cx="685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402" name="Text Box 50"/>
          <p:cNvSpPr txBox="1">
            <a:spLocks noChangeArrowheads="1"/>
          </p:cNvSpPr>
          <p:nvPr/>
        </p:nvSpPr>
        <p:spPr bwMode="auto">
          <a:xfrm>
            <a:off x="381000" y="1524000"/>
            <a:ext cx="2270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/>
              <a:t>Generative story:</a:t>
            </a:r>
          </a:p>
        </p:txBody>
      </p:sp>
      <p:sp>
        <p:nvSpPr>
          <p:cNvPr id="356403" name="Text Box 51"/>
          <p:cNvSpPr txBox="1">
            <a:spLocks noChangeArrowheads="1"/>
          </p:cNvSpPr>
          <p:nvPr/>
        </p:nvSpPr>
        <p:spPr bwMode="auto">
          <a:xfrm>
            <a:off x="2743200" y="6324600"/>
            <a:ext cx="6178550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b="1"/>
              <a:t>Probabilities can be learned from raw bilingual text.</a:t>
            </a:r>
          </a:p>
        </p:txBody>
      </p:sp>
      <p:sp>
        <p:nvSpPr>
          <p:cNvPr id="356404" name="Line 52"/>
          <p:cNvSpPr>
            <a:spLocks noChangeShapeType="1"/>
          </p:cNvSpPr>
          <p:nvPr/>
        </p:nvSpPr>
        <p:spPr bwMode="auto">
          <a:xfrm flipV="1">
            <a:off x="8001000" y="5486400"/>
            <a:ext cx="0" cy="685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220162" name="Object 2"/>
          <p:cNvGraphicFramePr>
            <a:graphicFrameLocks noChangeAspect="1"/>
          </p:cNvGraphicFramePr>
          <p:nvPr/>
        </p:nvGraphicFramePr>
        <p:xfrm>
          <a:off x="5105400" y="990600"/>
          <a:ext cx="1447800" cy="533400"/>
        </p:xfrm>
        <a:graphic>
          <a:graphicData uri="http://schemas.openxmlformats.org/presentationml/2006/ole">
            <p:oleObj spid="_x0000_s220162" name="Equation" r:id="rId3" imgW="482600" imgH="1778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Phrase-based translation model</a:t>
            </a:r>
            <a:endParaRPr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idx="1"/>
          </p:nvPr>
        </p:nvSpPr>
        <p:spPr>
          <a:xfrm>
            <a:off x="498474" y="3429000"/>
            <a:ext cx="7556313" cy="2895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Phrase-based machine translation:</a:t>
            </a:r>
          </a:p>
          <a:p>
            <a:pPr lvl="1"/>
            <a:r>
              <a:rPr lang="en-US" sz="2000" dirty="0" smtClean="0"/>
              <a:t>break English into phrases</a:t>
            </a:r>
          </a:p>
          <a:p>
            <a:pPr lvl="1"/>
            <a:r>
              <a:rPr lang="en-US" sz="2000" dirty="0" smtClean="0"/>
              <a:t>probabilistically translate those phrases, </a:t>
            </a:r>
            <a:r>
              <a:rPr lang="en-US" sz="2000" dirty="0" err="1" smtClean="0"/>
              <a:t>p(f</a:t>
            </a:r>
            <a:r>
              <a:rPr lang="en-US" sz="2000" baseline="-25000" dirty="0" err="1" smtClean="0"/>
              <a:t>phrase</a:t>
            </a:r>
            <a:r>
              <a:rPr lang="en-US" sz="2000" dirty="0" smtClean="0"/>
              <a:t>| </a:t>
            </a:r>
            <a:r>
              <a:rPr lang="en-US" sz="2000" dirty="0" err="1" smtClean="0"/>
              <a:t>e</a:t>
            </a:r>
            <a:r>
              <a:rPr lang="en-US" sz="2000" baseline="-25000" dirty="0" err="1" smtClean="0"/>
              <a:t>phrase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with some probability, phrases can be reordered</a:t>
            </a:r>
            <a:endParaRPr lang="en-US" sz="2000" dirty="0"/>
          </a:p>
        </p:txBody>
      </p:sp>
      <p:sp>
        <p:nvSpPr>
          <p:cNvPr id="844804" name="Line 4"/>
          <p:cNvSpPr>
            <a:spLocks noChangeShapeType="1"/>
          </p:cNvSpPr>
          <p:nvPr/>
        </p:nvSpPr>
        <p:spPr bwMode="auto">
          <a:xfrm>
            <a:off x="304800" y="1295400"/>
            <a:ext cx="7749987" cy="0"/>
          </a:xfrm>
          <a:prstGeom prst="line">
            <a:avLst/>
          </a:prstGeom>
          <a:noFill/>
          <a:ln w="76200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Text Box 4"/>
          <p:cNvSpPr txBox="1">
            <a:spLocks noChangeArrowheads="1"/>
          </p:cNvSpPr>
          <p:nvPr/>
        </p:nvSpPr>
        <p:spPr bwMode="auto">
          <a:xfrm>
            <a:off x="479425" y="1752600"/>
            <a:ext cx="971550" cy="3794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Morgen</a:t>
            </a:r>
          </a:p>
        </p:txBody>
      </p:sp>
      <p:sp>
        <p:nvSpPr>
          <p:cNvPr id="36" name="Text Box 5"/>
          <p:cNvSpPr txBox="1">
            <a:spLocks noChangeArrowheads="1"/>
          </p:cNvSpPr>
          <p:nvPr/>
        </p:nvSpPr>
        <p:spPr bwMode="auto">
          <a:xfrm>
            <a:off x="1708150" y="1752600"/>
            <a:ext cx="742950" cy="3794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fliege</a:t>
            </a: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2863850" y="1752600"/>
            <a:ext cx="488950" cy="3794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ich</a:t>
            </a:r>
          </a:p>
        </p:txBody>
      </p:sp>
      <p:sp>
        <p:nvSpPr>
          <p:cNvPr id="38" name="Text Box 7"/>
          <p:cNvSpPr txBox="1">
            <a:spLocks noChangeArrowheads="1"/>
          </p:cNvSpPr>
          <p:nvPr/>
        </p:nvSpPr>
        <p:spPr bwMode="auto">
          <a:xfrm>
            <a:off x="3937000" y="1752600"/>
            <a:ext cx="1544638" cy="3794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nach Kanada</a:t>
            </a:r>
          </a:p>
        </p:txBody>
      </p:sp>
      <p:sp>
        <p:nvSpPr>
          <p:cNvPr id="39" name="Text Box 8"/>
          <p:cNvSpPr txBox="1">
            <a:spLocks noChangeArrowheads="1"/>
          </p:cNvSpPr>
          <p:nvPr/>
        </p:nvSpPr>
        <p:spPr bwMode="auto">
          <a:xfrm>
            <a:off x="6299200" y="1752600"/>
            <a:ext cx="1619250" cy="3794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zur Konferenz</a:t>
            </a:r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381000" y="2819400"/>
            <a:ext cx="1225550" cy="3794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FF00"/>
                </a:solidFill>
              </a:rPr>
              <a:t>Tomorrow</a:t>
            </a:r>
          </a:p>
        </p:txBody>
      </p:sp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1983800" y="2819400"/>
            <a:ext cx="248799" cy="36933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FF00"/>
                </a:solidFill>
              </a:rPr>
              <a:t>I</a:t>
            </a:r>
          </a:p>
        </p:txBody>
      </p:sp>
      <p:sp>
        <p:nvSpPr>
          <p:cNvPr id="42" name="Text Box 11"/>
          <p:cNvSpPr txBox="1">
            <a:spLocks noChangeArrowheads="1"/>
          </p:cNvSpPr>
          <p:nvPr/>
        </p:nvSpPr>
        <p:spPr bwMode="auto">
          <a:xfrm>
            <a:off x="2733675" y="2819400"/>
            <a:ext cx="806450" cy="3794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FF00"/>
                </a:solidFill>
              </a:rPr>
              <a:t>will fly</a:t>
            </a:r>
          </a:p>
        </p:txBody>
      </p: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4032250" y="2819400"/>
            <a:ext cx="1963738" cy="3794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FF00"/>
                </a:solidFill>
              </a:rPr>
              <a:t>to the conference</a:t>
            </a:r>
          </a:p>
        </p:txBody>
      </p:sp>
      <p:sp>
        <p:nvSpPr>
          <p:cNvPr id="44" name="Text Box 13"/>
          <p:cNvSpPr txBox="1">
            <a:spLocks noChangeArrowheads="1"/>
          </p:cNvSpPr>
          <p:nvPr/>
        </p:nvSpPr>
        <p:spPr bwMode="auto">
          <a:xfrm>
            <a:off x="6511925" y="2819400"/>
            <a:ext cx="1252538" cy="3794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FF00"/>
                </a:solidFill>
              </a:rPr>
              <a:t>In Canada</a:t>
            </a:r>
          </a:p>
        </p:txBody>
      </p:sp>
      <p:sp>
        <p:nvSpPr>
          <p:cNvPr id="45" name="Line 14"/>
          <p:cNvSpPr>
            <a:spLocks noChangeShapeType="1"/>
          </p:cNvSpPr>
          <p:nvPr/>
        </p:nvSpPr>
        <p:spPr bwMode="auto">
          <a:xfrm>
            <a:off x="965200" y="2132012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Line 15"/>
          <p:cNvSpPr>
            <a:spLocks noChangeShapeType="1"/>
          </p:cNvSpPr>
          <p:nvPr/>
        </p:nvSpPr>
        <p:spPr bwMode="auto">
          <a:xfrm>
            <a:off x="2108200" y="2132012"/>
            <a:ext cx="914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Line 16"/>
          <p:cNvSpPr>
            <a:spLocks noChangeShapeType="1"/>
          </p:cNvSpPr>
          <p:nvPr/>
        </p:nvSpPr>
        <p:spPr bwMode="auto">
          <a:xfrm flipH="1">
            <a:off x="2184400" y="2132012"/>
            <a:ext cx="990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Line 17"/>
          <p:cNvSpPr>
            <a:spLocks noChangeShapeType="1"/>
          </p:cNvSpPr>
          <p:nvPr/>
        </p:nvSpPr>
        <p:spPr bwMode="auto">
          <a:xfrm>
            <a:off x="4699000" y="2132012"/>
            <a:ext cx="2133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Line 18"/>
          <p:cNvSpPr>
            <a:spLocks noChangeShapeType="1"/>
          </p:cNvSpPr>
          <p:nvPr/>
        </p:nvSpPr>
        <p:spPr bwMode="auto">
          <a:xfrm flipH="1">
            <a:off x="4927600" y="2132012"/>
            <a:ext cx="1981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85800" y="4191000"/>
            <a:ext cx="7078663" cy="533400"/>
          </a:xfrm>
          <a:prstGeom prst="rect">
            <a:avLst/>
          </a:prstGeom>
          <a:solidFill>
            <a:srgbClr val="FF0000">
              <a:alpha val="19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65200" y="5638800"/>
            <a:ext cx="67992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How can we learn these?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How to Learn the Phrase Translation Table?</a:t>
            </a:r>
          </a:p>
        </p:txBody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458200" cy="1447800"/>
          </a:xfrm>
        </p:spPr>
        <p:txBody>
          <a:bodyPr/>
          <a:lstStyle/>
          <a:p>
            <a:r>
              <a:rPr lang="en-US" sz="2800" dirty="0" smtClean="0"/>
              <a:t> Start </a:t>
            </a:r>
            <a:r>
              <a:rPr lang="en-US" sz="2800" dirty="0"/>
              <a:t>with word alignment, build phrases from </a:t>
            </a:r>
            <a:r>
              <a:rPr lang="en-US" sz="2800" dirty="0" smtClean="0"/>
              <a:t>that</a:t>
            </a:r>
            <a:endParaRPr lang="en-US" sz="2800" dirty="0"/>
          </a:p>
        </p:txBody>
      </p:sp>
      <p:graphicFrame>
        <p:nvGraphicFramePr>
          <p:cNvPr id="249188" name="Group 356"/>
          <p:cNvGraphicFramePr>
            <a:graphicFrameLocks noGrp="1"/>
          </p:cNvGraphicFramePr>
          <p:nvPr/>
        </p:nvGraphicFramePr>
        <p:xfrm>
          <a:off x="1463675" y="3633788"/>
          <a:ext cx="4876800" cy="2773680"/>
        </p:xfrm>
        <a:graphic>
          <a:graphicData uri="http://schemas.openxmlformats.org/drawingml/2006/table">
            <a:tbl>
              <a:tblPr/>
              <a:tblGrid>
                <a:gridCol w="542925"/>
                <a:gridCol w="539750"/>
                <a:gridCol w="542925"/>
                <a:gridCol w="542925"/>
                <a:gridCol w="539750"/>
                <a:gridCol w="542925"/>
                <a:gridCol w="542925"/>
                <a:gridCol w="539750"/>
                <a:gridCol w="542925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9180" name="Text Box 348"/>
          <p:cNvSpPr txBox="1">
            <a:spLocks noChangeArrowheads="1"/>
          </p:cNvSpPr>
          <p:nvPr/>
        </p:nvSpPr>
        <p:spPr bwMode="auto">
          <a:xfrm>
            <a:off x="609600" y="3633788"/>
            <a:ext cx="692150" cy="272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imes New Roman" pitchFamily="-65" charset="0"/>
              </a:rPr>
              <a:t>Mary</a:t>
            </a:r>
          </a:p>
          <a:p>
            <a:pPr algn="l"/>
            <a:endParaRPr lang="en-US" sz="9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did</a:t>
            </a:r>
          </a:p>
          <a:p>
            <a:pPr algn="l"/>
            <a:endParaRPr lang="en-US" sz="10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not</a:t>
            </a:r>
          </a:p>
          <a:p>
            <a:pPr algn="l"/>
            <a:endParaRPr lang="en-US" sz="7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slap</a:t>
            </a:r>
          </a:p>
          <a:p>
            <a:pPr algn="l"/>
            <a:endParaRPr lang="en-US" sz="7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the</a:t>
            </a:r>
          </a:p>
          <a:p>
            <a:pPr algn="l"/>
            <a:endParaRPr lang="en-US" sz="7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green</a:t>
            </a:r>
          </a:p>
          <a:p>
            <a:pPr algn="l"/>
            <a:endParaRPr lang="en-US" sz="7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witch</a:t>
            </a:r>
          </a:p>
        </p:txBody>
      </p:sp>
      <p:sp>
        <p:nvSpPr>
          <p:cNvPr id="249181" name="Text Box 349"/>
          <p:cNvSpPr txBox="1">
            <a:spLocks noChangeArrowheads="1"/>
          </p:cNvSpPr>
          <p:nvPr/>
        </p:nvSpPr>
        <p:spPr bwMode="auto">
          <a:xfrm>
            <a:off x="1387475" y="3151188"/>
            <a:ext cx="5018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>
                <a:latin typeface="Times New Roman" pitchFamily="-65" charset="0"/>
              </a:rPr>
              <a:t>Maria    no      di</a:t>
            </a:r>
            <a:r>
              <a:rPr lang="en-US" sz="1600">
                <a:latin typeface="Times New Roman" pitchFamily="-65" charset="0"/>
                <a:ea typeface="Times New Roman" pitchFamily="-65" charset="0"/>
                <a:cs typeface="Times New Roman" pitchFamily="-65" charset="0"/>
              </a:rPr>
              <a:t>ó</a:t>
            </a:r>
            <a:r>
              <a:rPr lang="en-US" sz="1600">
                <a:latin typeface="Times New Roman" pitchFamily="-65" charset="0"/>
              </a:rPr>
              <a:t>     una  bofetada  a         la    bruja   verde</a:t>
            </a:r>
          </a:p>
        </p:txBody>
      </p:sp>
      <p:sp>
        <p:nvSpPr>
          <p:cNvPr id="249187" name="Text Box 355"/>
          <p:cNvSpPr txBox="1">
            <a:spLocks noChangeArrowheads="1"/>
          </p:cNvSpPr>
          <p:nvPr/>
        </p:nvSpPr>
        <p:spPr bwMode="auto">
          <a:xfrm>
            <a:off x="6689725" y="3505200"/>
            <a:ext cx="201295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This word-to-word</a:t>
            </a:r>
          </a:p>
          <a:p>
            <a:pPr algn="l"/>
            <a:r>
              <a:rPr lang="en-US"/>
              <a:t>alignment is a </a:t>
            </a:r>
          </a:p>
          <a:p>
            <a:pPr algn="l"/>
            <a:r>
              <a:rPr lang="en-US"/>
              <a:t>by-product of </a:t>
            </a:r>
          </a:p>
          <a:p>
            <a:pPr algn="l"/>
            <a:r>
              <a:rPr lang="en-US"/>
              <a:t>training a </a:t>
            </a:r>
          </a:p>
          <a:p>
            <a:pPr algn="l"/>
            <a:r>
              <a:rPr lang="en-US"/>
              <a:t>translation model</a:t>
            </a:r>
          </a:p>
          <a:p>
            <a:pPr algn="l"/>
            <a:r>
              <a:rPr lang="en-US"/>
              <a:t>like IBM-Model-3.</a:t>
            </a:r>
          </a:p>
          <a:p>
            <a:pPr algn="l"/>
            <a:endParaRPr lang="en-US"/>
          </a:p>
          <a:p>
            <a:pPr algn="l"/>
            <a:r>
              <a:rPr lang="en-US"/>
              <a:t>This is the best</a:t>
            </a:r>
          </a:p>
          <a:p>
            <a:pPr algn="l"/>
            <a:r>
              <a:rPr lang="en-US"/>
              <a:t>(or “Viterbi”) </a:t>
            </a:r>
          </a:p>
          <a:p>
            <a:pPr algn="l"/>
            <a:r>
              <a:rPr lang="en-US"/>
              <a:t>alignment.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How to Learn the Phrase Translation Table?</a:t>
            </a:r>
          </a:p>
        </p:txBody>
      </p:sp>
      <p:sp>
        <p:nvSpPr>
          <p:cNvPr id="307203" name="Rectangle 3"/>
          <p:cNvSpPr>
            <a:spLocks noChangeArrowheads="1"/>
          </p:cNvSpPr>
          <p:nvPr/>
        </p:nvSpPr>
        <p:spPr bwMode="auto">
          <a:xfrm>
            <a:off x="381000" y="2133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000" dirty="0"/>
              <a:t>Collect all phrase pairs </a:t>
            </a:r>
            <a:r>
              <a:rPr lang="en-US" sz="2000" i="1" dirty="0"/>
              <a:t>that are consistent with the word alignment</a:t>
            </a:r>
          </a:p>
        </p:txBody>
      </p:sp>
      <p:graphicFrame>
        <p:nvGraphicFramePr>
          <p:cNvPr id="307291" name="Group 91"/>
          <p:cNvGraphicFramePr>
            <a:graphicFrameLocks noGrp="1"/>
          </p:cNvGraphicFramePr>
          <p:nvPr/>
        </p:nvGraphicFramePr>
        <p:xfrm>
          <a:off x="1920875" y="3557588"/>
          <a:ext cx="4876800" cy="2773680"/>
        </p:xfrm>
        <a:graphic>
          <a:graphicData uri="http://schemas.openxmlformats.org/drawingml/2006/table">
            <a:tbl>
              <a:tblPr/>
              <a:tblGrid>
                <a:gridCol w="542925"/>
                <a:gridCol w="539750"/>
                <a:gridCol w="542925"/>
                <a:gridCol w="542925"/>
                <a:gridCol w="539750"/>
                <a:gridCol w="542925"/>
                <a:gridCol w="542925"/>
                <a:gridCol w="539750"/>
                <a:gridCol w="542925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7286" name="Text Box 86"/>
          <p:cNvSpPr txBox="1">
            <a:spLocks noChangeArrowheads="1"/>
          </p:cNvSpPr>
          <p:nvPr/>
        </p:nvSpPr>
        <p:spPr bwMode="auto">
          <a:xfrm>
            <a:off x="1066800" y="3557588"/>
            <a:ext cx="692150" cy="272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imes New Roman" pitchFamily="-65" charset="0"/>
              </a:rPr>
              <a:t>Mary</a:t>
            </a:r>
          </a:p>
          <a:p>
            <a:pPr algn="l"/>
            <a:endParaRPr lang="en-US" sz="900">
              <a:latin typeface="Times New Roman" pitchFamily="-65" charset="0"/>
            </a:endParaRPr>
          </a:p>
          <a:p>
            <a:pPr algn="l"/>
            <a:r>
              <a:rPr lang="en-US" b="1">
                <a:latin typeface="Times New Roman" pitchFamily="-65" charset="0"/>
              </a:rPr>
              <a:t>did</a:t>
            </a:r>
          </a:p>
          <a:p>
            <a:pPr algn="l"/>
            <a:endParaRPr lang="en-US" sz="1000" b="1">
              <a:latin typeface="Times New Roman" pitchFamily="-65" charset="0"/>
            </a:endParaRPr>
          </a:p>
          <a:p>
            <a:pPr algn="l"/>
            <a:r>
              <a:rPr lang="en-US" b="1">
                <a:latin typeface="Times New Roman" pitchFamily="-65" charset="0"/>
              </a:rPr>
              <a:t>not</a:t>
            </a:r>
          </a:p>
          <a:p>
            <a:pPr algn="l"/>
            <a:endParaRPr lang="en-US" sz="700" b="1">
              <a:latin typeface="Times New Roman" pitchFamily="-65" charset="0"/>
            </a:endParaRPr>
          </a:p>
          <a:p>
            <a:pPr algn="l"/>
            <a:r>
              <a:rPr lang="en-US" b="1">
                <a:latin typeface="Times New Roman" pitchFamily="-65" charset="0"/>
              </a:rPr>
              <a:t>slap</a:t>
            </a:r>
          </a:p>
          <a:p>
            <a:pPr algn="l"/>
            <a:endParaRPr lang="en-US" sz="7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the</a:t>
            </a:r>
          </a:p>
          <a:p>
            <a:pPr algn="l"/>
            <a:endParaRPr lang="en-US" sz="7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green</a:t>
            </a:r>
          </a:p>
          <a:p>
            <a:pPr algn="l"/>
            <a:endParaRPr lang="en-US" sz="7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witch</a:t>
            </a:r>
          </a:p>
        </p:txBody>
      </p:sp>
      <p:sp>
        <p:nvSpPr>
          <p:cNvPr id="307287" name="Text Box 87"/>
          <p:cNvSpPr txBox="1">
            <a:spLocks noChangeArrowheads="1"/>
          </p:cNvSpPr>
          <p:nvPr/>
        </p:nvSpPr>
        <p:spPr bwMode="auto">
          <a:xfrm>
            <a:off x="1844675" y="3074988"/>
            <a:ext cx="49768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>
                <a:latin typeface="Times New Roman" pitchFamily="-65" charset="0"/>
              </a:rPr>
              <a:t>Maria    </a:t>
            </a:r>
            <a:r>
              <a:rPr lang="en-US" sz="1600" b="1">
                <a:latin typeface="Times New Roman" pitchFamily="-65" charset="0"/>
              </a:rPr>
              <a:t>no     di</a:t>
            </a:r>
            <a:r>
              <a:rPr lang="en-US" sz="1600" b="1">
                <a:latin typeface="Times New Roman" pitchFamily="-65" charset="0"/>
                <a:ea typeface="Times New Roman" pitchFamily="-65" charset="0"/>
                <a:cs typeface="Times New Roman" pitchFamily="-65" charset="0"/>
              </a:rPr>
              <a:t>ó</a:t>
            </a:r>
            <a:r>
              <a:rPr lang="en-US" sz="1600" b="1">
                <a:latin typeface="Times New Roman" pitchFamily="-65" charset="0"/>
              </a:rPr>
              <a:t>    una  bofetada</a:t>
            </a:r>
            <a:r>
              <a:rPr lang="en-US" sz="1600">
                <a:latin typeface="Times New Roman" pitchFamily="-65" charset="0"/>
              </a:rPr>
              <a:t>  a        la    bruja   verde</a:t>
            </a:r>
          </a:p>
        </p:txBody>
      </p:sp>
      <p:sp>
        <p:nvSpPr>
          <p:cNvPr id="307288" name="Rectangle 88"/>
          <p:cNvSpPr>
            <a:spLocks noChangeArrowheads="1"/>
          </p:cNvSpPr>
          <p:nvPr/>
        </p:nvSpPr>
        <p:spPr bwMode="auto">
          <a:xfrm>
            <a:off x="2443163" y="3962400"/>
            <a:ext cx="2205037" cy="11430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289" name="Line 89"/>
          <p:cNvSpPr>
            <a:spLocks noChangeShapeType="1"/>
          </p:cNvSpPr>
          <p:nvPr/>
        </p:nvSpPr>
        <p:spPr bwMode="auto">
          <a:xfrm flipH="1" flipV="1">
            <a:off x="4724400" y="4572000"/>
            <a:ext cx="2819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290" name="Text Box 90"/>
          <p:cNvSpPr txBox="1">
            <a:spLocks noChangeArrowheads="1"/>
          </p:cNvSpPr>
          <p:nvPr/>
        </p:nvSpPr>
        <p:spPr bwMode="auto">
          <a:xfrm>
            <a:off x="7499350" y="4953000"/>
            <a:ext cx="10477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one</a:t>
            </a:r>
          </a:p>
          <a:p>
            <a:r>
              <a:rPr lang="en-US"/>
              <a:t>example</a:t>
            </a:r>
          </a:p>
          <a:p>
            <a:r>
              <a:rPr lang="en-US"/>
              <a:t>phrase</a:t>
            </a:r>
          </a:p>
          <a:p>
            <a:r>
              <a:rPr lang="en-US"/>
              <a:t>pair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9102" name="Group 94"/>
          <p:cNvGraphicFramePr>
            <a:graphicFrameLocks noGrp="1"/>
          </p:cNvGraphicFramePr>
          <p:nvPr/>
        </p:nvGraphicFramePr>
        <p:xfrm>
          <a:off x="2514600" y="1397000"/>
          <a:ext cx="4876800" cy="3698878"/>
        </p:xfrm>
        <a:graphic>
          <a:graphicData uri="http://schemas.openxmlformats.org/drawingml/2006/table">
            <a:tbl>
              <a:tblPr/>
              <a:tblGrid>
                <a:gridCol w="542925"/>
                <a:gridCol w="539750"/>
                <a:gridCol w="542925"/>
                <a:gridCol w="542925"/>
                <a:gridCol w="539750"/>
                <a:gridCol w="542925"/>
                <a:gridCol w="542925"/>
                <a:gridCol w="539750"/>
                <a:gridCol w="542925"/>
              </a:tblGrid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9092" name="Text Box 84"/>
          <p:cNvSpPr txBox="1">
            <a:spLocks noChangeArrowheads="1"/>
          </p:cNvSpPr>
          <p:nvPr/>
        </p:nvSpPr>
        <p:spPr bwMode="auto">
          <a:xfrm>
            <a:off x="1660525" y="1511300"/>
            <a:ext cx="692150" cy="341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imes New Roman" pitchFamily="-65" charset="0"/>
              </a:rPr>
              <a:t>Mary</a:t>
            </a:r>
          </a:p>
          <a:p>
            <a:pPr algn="l"/>
            <a:endParaRPr lang="en-US" sz="16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did</a:t>
            </a:r>
          </a:p>
          <a:p>
            <a:pPr algn="l"/>
            <a:endParaRPr lang="en-US" sz="14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not</a:t>
            </a:r>
          </a:p>
          <a:p>
            <a:pPr algn="l"/>
            <a:endParaRPr lang="en-US" sz="16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slap</a:t>
            </a:r>
          </a:p>
          <a:p>
            <a:pPr algn="l"/>
            <a:endParaRPr lang="en-US" sz="16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the</a:t>
            </a:r>
          </a:p>
          <a:p>
            <a:pPr algn="l"/>
            <a:endParaRPr lang="en-US" sz="16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green</a:t>
            </a:r>
          </a:p>
          <a:p>
            <a:pPr algn="l"/>
            <a:endParaRPr lang="en-US" sz="14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witch</a:t>
            </a:r>
          </a:p>
        </p:txBody>
      </p:sp>
      <p:sp>
        <p:nvSpPr>
          <p:cNvPr id="299093" name="Text Box 85"/>
          <p:cNvSpPr txBox="1">
            <a:spLocks noChangeArrowheads="1"/>
          </p:cNvSpPr>
          <p:nvPr/>
        </p:nvSpPr>
        <p:spPr bwMode="auto">
          <a:xfrm>
            <a:off x="2438400" y="914400"/>
            <a:ext cx="5018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>
                <a:latin typeface="Times New Roman" pitchFamily="-65" charset="0"/>
              </a:rPr>
              <a:t>Maria    no      di</a:t>
            </a:r>
            <a:r>
              <a:rPr lang="en-US" sz="1600">
                <a:latin typeface="Times New Roman" pitchFamily="-65" charset="0"/>
                <a:ea typeface="Times New Roman" pitchFamily="-65" charset="0"/>
                <a:cs typeface="Times New Roman" pitchFamily="-65" charset="0"/>
              </a:rPr>
              <a:t>ó</a:t>
            </a:r>
            <a:r>
              <a:rPr lang="en-US" sz="1600">
                <a:latin typeface="Times New Roman" pitchFamily="-65" charset="0"/>
              </a:rPr>
              <a:t>     una  bofetada  a         la    bruja   verde</a:t>
            </a:r>
          </a:p>
        </p:txBody>
      </p:sp>
      <p:sp>
        <p:nvSpPr>
          <p:cNvPr id="299094" name="Rectangle 86"/>
          <p:cNvSpPr>
            <a:spLocks noChangeArrowheads="1"/>
          </p:cNvSpPr>
          <p:nvPr/>
        </p:nvSpPr>
        <p:spPr bwMode="auto">
          <a:xfrm>
            <a:off x="3048000" y="1930400"/>
            <a:ext cx="533400" cy="10668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9095" name="Rectangle 87"/>
          <p:cNvSpPr>
            <a:spLocks noChangeArrowheads="1"/>
          </p:cNvSpPr>
          <p:nvPr/>
        </p:nvSpPr>
        <p:spPr bwMode="auto">
          <a:xfrm>
            <a:off x="2514600" y="1397000"/>
            <a:ext cx="533400" cy="5334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400">
              <a:latin typeface="Times New Roman" pitchFamily="-65" charset="0"/>
            </a:endParaRPr>
          </a:p>
        </p:txBody>
      </p:sp>
      <p:sp>
        <p:nvSpPr>
          <p:cNvPr id="299096" name="Rectangle 88"/>
          <p:cNvSpPr>
            <a:spLocks noChangeArrowheads="1"/>
          </p:cNvSpPr>
          <p:nvPr/>
        </p:nvSpPr>
        <p:spPr bwMode="auto">
          <a:xfrm>
            <a:off x="3581400" y="2997200"/>
            <a:ext cx="1676400" cy="5334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9097" name="Rectangle 89"/>
          <p:cNvSpPr>
            <a:spLocks noChangeArrowheads="1"/>
          </p:cNvSpPr>
          <p:nvPr/>
        </p:nvSpPr>
        <p:spPr bwMode="auto">
          <a:xfrm>
            <a:off x="5791200" y="3530600"/>
            <a:ext cx="533400" cy="5334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9098" name="Rectangle 90"/>
          <p:cNvSpPr>
            <a:spLocks noChangeArrowheads="1"/>
          </p:cNvSpPr>
          <p:nvPr/>
        </p:nvSpPr>
        <p:spPr bwMode="auto">
          <a:xfrm>
            <a:off x="6858000" y="4064000"/>
            <a:ext cx="533400" cy="5334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9099" name="Rectangle 91"/>
          <p:cNvSpPr>
            <a:spLocks noChangeArrowheads="1"/>
          </p:cNvSpPr>
          <p:nvPr/>
        </p:nvSpPr>
        <p:spPr bwMode="auto">
          <a:xfrm>
            <a:off x="6324600" y="4597400"/>
            <a:ext cx="533400" cy="5334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9100" name="Rectangle 9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229600" cy="1143000"/>
          </a:xfrm>
          <a:noFill/>
          <a:ln/>
        </p:spPr>
        <p:txBody>
          <a:bodyPr/>
          <a:lstStyle/>
          <a:p>
            <a:r>
              <a:rPr lang="en-US" dirty="0"/>
              <a:t>Word Alignment Induced Phrases</a:t>
            </a:r>
          </a:p>
        </p:txBody>
      </p:sp>
      <p:sp>
        <p:nvSpPr>
          <p:cNvPr id="299101" name="Text Box 93"/>
          <p:cNvSpPr txBox="1">
            <a:spLocks noChangeArrowheads="1"/>
          </p:cNvSpPr>
          <p:nvPr/>
        </p:nvSpPr>
        <p:spPr bwMode="auto">
          <a:xfrm>
            <a:off x="196850" y="5268913"/>
            <a:ext cx="80343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 sz="1600"/>
              <a:t>(Maria, Mary) (no, did not) (slap, di</a:t>
            </a:r>
            <a:r>
              <a:rPr lang="en-US" sz="1600">
                <a:ea typeface="Arial" pitchFamily="-65" charset="0"/>
                <a:cs typeface="Arial" pitchFamily="-65" charset="0"/>
              </a:rPr>
              <a:t>ó</a:t>
            </a:r>
            <a:r>
              <a:rPr lang="en-US" sz="1600"/>
              <a:t> una bofetada) (la, the) (bruja, witch) (verde, green)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2018" name="Group 2"/>
          <p:cNvGraphicFramePr>
            <a:graphicFrameLocks noGrp="1"/>
          </p:cNvGraphicFramePr>
          <p:nvPr/>
        </p:nvGraphicFramePr>
        <p:xfrm>
          <a:off x="2514600" y="1397000"/>
          <a:ext cx="4876800" cy="3698878"/>
        </p:xfrm>
        <a:graphic>
          <a:graphicData uri="http://schemas.openxmlformats.org/drawingml/2006/table">
            <a:tbl>
              <a:tblPr/>
              <a:tblGrid>
                <a:gridCol w="542925"/>
                <a:gridCol w="539750"/>
                <a:gridCol w="542925"/>
                <a:gridCol w="542925"/>
                <a:gridCol w="539750"/>
                <a:gridCol w="542925"/>
                <a:gridCol w="542925"/>
                <a:gridCol w="539750"/>
                <a:gridCol w="542925"/>
              </a:tblGrid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42100" name="Text Box 84"/>
          <p:cNvSpPr txBox="1">
            <a:spLocks noChangeArrowheads="1"/>
          </p:cNvSpPr>
          <p:nvPr/>
        </p:nvSpPr>
        <p:spPr bwMode="auto">
          <a:xfrm>
            <a:off x="1660525" y="1511300"/>
            <a:ext cx="692150" cy="341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imes New Roman" pitchFamily="-65" charset="0"/>
              </a:rPr>
              <a:t>Mary</a:t>
            </a:r>
          </a:p>
          <a:p>
            <a:pPr algn="l"/>
            <a:endParaRPr lang="en-US" sz="16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did</a:t>
            </a:r>
          </a:p>
          <a:p>
            <a:pPr algn="l"/>
            <a:endParaRPr lang="en-US" sz="14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not</a:t>
            </a:r>
          </a:p>
          <a:p>
            <a:pPr algn="l"/>
            <a:endParaRPr lang="en-US" sz="16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slap</a:t>
            </a:r>
          </a:p>
          <a:p>
            <a:pPr algn="l"/>
            <a:endParaRPr lang="en-US" sz="16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the</a:t>
            </a:r>
          </a:p>
          <a:p>
            <a:pPr algn="l"/>
            <a:endParaRPr lang="en-US" sz="16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green</a:t>
            </a:r>
          </a:p>
          <a:p>
            <a:pPr algn="l"/>
            <a:endParaRPr lang="en-US" sz="14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witch</a:t>
            </a:r>
          </a:p>
        </p:txBody>
      </p:sp>
      <p:sp>
        <p:nvSpPr>
          <p:cNvPr id="342101" name="Text Box 85"/>
          <p:cNvSpPr txBox="1">
            <a:spLocks noChangeArrowheads="1"/>
          </p:cNvSpPr>
          <p:nvPr/>
        </p:nvSpPr>
        <p:spPr bwMode="auto">
          <a:xfrm>
            <a:off x="2438400" y="914400"/>
            <a:ext cx="5018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>
                <a:latin typeface="Times New Roman" pitchFamily="-65" charset="0"/>
              </a:rPr>
              <a:t>Maria    no      di</a:t>
            </a:r>
            <a:r>
              <a:rPr lang="en-US" sz="1600">
                <a:latin typeface="Times New Roman" pitchFamily="-65" charset="0"/>
                <a:ea typeface="Times New Roman" pitchFamily="-65" charset="0"/>
                <a:cs typeface="Times New Roman" pitchFamily="-65" charset="0"/>
              </a:rPr>
              <a:t>ó</a:t>
            </a:r>
            <a:r>
              <a:rPr lang="en-US" sz="1600">
                <a:latin typeface="Times New Roman" pitchFamily="-65" charset="0"/>
              </a:rPr>
              <a:t>     una  bofetada  a         la    bruja   verde</a:t>
            </a:r>
          </a:p>
        </p:txBody>
      </p:sp>
      <p:sp>
        <p:nvSpPr>
          <p:cNvPr id="342102" name="Rectangle 86"/>
          <p:cNvSpPr>
            <a:spLocks noChangeArrowheads="1"/>
          </p:cNvSpPr>
          <p:nvPr/>
        </p:nvSpPr>
        <p:spPr bwMode="auto">
          <a:xfrm>
            <a:off x="3048000" y="1930400"/>
            <a:ext cx="533400" cy="10668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2103" name="Rectangle 87"/>
          <p:cNvSpPr>
            <a:spLocks noChangeArrowheads="1"/>
          </p:cNvSpPr>
          <p:nvPr/>
        </p:nvSpPr>
        <p:spPr bwMode="auto">
          <a:xfrm>
            <a:off x="2514600" y="1397000"/>
            <a:ext cx="533400" cy="5334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400">
              <a:latin typeface="Times New Roman" pitchFamily="-65" charset="0"/>
            </a:endParaRPr>
          </a:p>
        </p:txBody>
      </p:sp>
      <p:sp>
        <p:nvSpPr>
          <p:cNvPr id="342104" name="Rectangle 88"/>
          <p:cNvSpPr>
            <a:spLocks noChangeArrowheads="1"/>
          </p:cNvSpPr>
          <p:nvPr/>
        </p:nvSpPr>
        <p:spPr bwMode="auto">
          <a:xfrm>
            <a:off x="3581400" y="2997200"/>
            <a:ext cx="1676400" cy="5334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2105" name="Rectangle 89"/>
          <p:cNvSpPr>
            <a:spLocks noChangeArrowheads="1"/>
          </p:cNvSpPr>
          <p:nvPr/>
        </p:nvSpPr>
        <p:spPr bwMode="auto">
          <a:xfrm>
            <a:off x="5791200" y="3530600"/>
            <a:ext cx="533400" cy="5334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2106" name="Rectangle 90"/>
          <p:cNvSpPr>
            <a:spLocks noChangeArrowheads="1"/>
          </p:cNvSpPr>
          <p:nvPr/>
        </p:nvSpPr>
        <p:spPr bwMode="auto">
          <a:xfrm>
            <a:off x="6858000" y="4064000"/>
            <a:ext cx="533400" cy="5334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2107" name="Rectangle 91"/>
          <p:cNvSpPr>
            <a:spLocks noChangeArrowheads="1"/>
          </p:cNvSpPr>
          <p:nvPr/>
        </p:nvSpPr>
        <p:spPr bwMode="auto">
          <a:xfrm>
            <a:off x="6324600" y="4597400"/>
            <a:ext cx="533400" cy="5334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2108" name="Rectangle 9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229600" cy="1143000"/>
          </a:xfrm>
          <a:noFill/>
          <a:ln/>
        </p:spPr>
        <p:txBody>
          <a:bodyPr/>
          <a:lstStyle/>
          <a:p>
            <a:r>
              <a:rPr lang="en-US" dirty="0"/>
              <a:t>Word Alignment Induced Phrases</a:t>
            </a:r>
          </a:p>
        </p:txBody>
      </p:sp>
      <p:sp>
        <p:nvSpPr>
          <p:cNvPr id="342109" name="Text Box 93"/>
          <p:cNvSpPr txBox="1">
            <a:spLocks noChangeArrowheads="1"/>
          </p:cNvSpPr>
          <p:nvPr/>
        </p:nvSpPr>
        <p:spPr bwMode="auto">
          <a:xfrm>
            <a:off x="196850" y="5268913"/>
            <a:ext cx="8034338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 sz="1600"/>
              <a:t>(Maria, Mary) (no, did not) (slap, di</a:t>
            </a:r>
            <a:r>
              <a:rPr lang="en-US" sz="1600">
                <a:ea typeface="Arial" pitchFamily="-65" charset="0"/>
                <a:cs typeface="Arial" pitchFamily="-65" charset="0"/>
              </a:rPr>
              <a:t>ó</a:t>
            </a:r>
            <a:r>
              <a:rPr lang="en-US" sz="1600"/>
              <a:t> una bofetada) (la, the) (bruja, witch) (verde, green)</a:t>
            </a:r>
          </a:p>
          <a:p>
            <a:pPr algn="l">
              <a:spcBef>
                <a:spcPct val="20000"/>
              </a:spcBef>
            </a:pPr>
            <a:r>
              <a:rPr lang="en-US" sz="1600">
                <a:solidFill>
                  <a:srgbClr val="FF00FF"/>
                </a:solidFill>
              </a:rPr>
              <a:t>(a la, the) (dió una bofetada a, slap the)</a:t>
            </a:r>
          </a:p>
        </p:txBody>
      </p:sp>
      <p:sp>
        <p:nvSpPr>
          <p:cNvPr id="342110" name="Rectangle 94"/>
          <p:cNvSpPr>
            <a:spLocks noChangeArrowheads="1"/>
          </p:cNvSpPr>
          <p:nvPr/>
        </p:nvSpPr>
        <p:spPr bwMode="auto">
          <a:xfrm>
            <a:off x="5257800" y="3505200"/>
            <a:ext cx="1143000" cy="533400"/>
          </a:xfrm>
          <a:prstGeom prst="rect">
            <a:avLst/>
          </a:prstGeom>
          <a:noFill/>
          <a:ln w="5715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2111" name="Rectangle 95"/>
          <p:cNvSpPr>
            <a:spLocks noChangeArrowheads="1"/>
          </p:cNvSpPr>
          <p:nvPr/>
        </p:nvSpPr>
        <p:spPr bwMode="auto">
          <a:xfrm>
            <a:off x="3581400" y="2971800"/>
            <a:ext cx="2133600" cy="990600"/>
          </a:xfrm>
          <a:prstGeom prst="rect">
            <a:avLst/>
          </a:prstGeom>
          <a:noFill/>
          <a:ln w="5715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131" name="Rectangle 99"/>
          <p:cNvSpPr>
            <a:spLocks noChangeArrowheads="1"/>
          </p:cNvSpPr>
          <p:nvPr/>
        </p:nvSpPr>
        <p:spPr bwMode="auto">
          <a:xfrm>
            <a:off x="5257800" y="3505200"/>
            <a:ext cx="1143000" cy="533400"/>
          </a:xfrm>
          <a:prstGeom prst="rect">
            <a:avLst/>
          </a:prstGeom>
          <a:noFill/>
          <a:ln w="5715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0132" name="Rectangle 100"/>
          <p:cNvSpPr>
            <a:spLocks noChangeArrowheads="1"/>
          </p:cNvSpPr>
          <p:nvPr/>
        </p:nvSpPr>
        <p:spPr bwMode="auto">
          <a:xfrm>
            <a:off x="3581400" y="2971800"/>
            <a:ext cx="2133600" cy="990600"/>
          </a:xfrm>
          <a:prstGeom prst="rect">
            <a:avLst/>
          </a:prstGeom>
          <a:noFill/>
          <a:ln w="5715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300130" name="Group 98"/>
          <p:cNvGraphicFramePr>
            <a:graphicFrameLocks noGrp="1"/>
          </p:cNvGraphicFramePr>
          <p:nvPr/>
        </p:nvGraphicFramePr>
        <p:xfrm>
          <a:off x="2514600" y="1320800"/>
          <a:ext cx="4876800" cy="3698878"/>
        </p:xfrm>
        <a:graphic>
          <a:graphicData uri="http://schemas.openxmlformats.org/drawingml/2006/table">
            <a:tbl>
              <a:tblPr/>
              <a:tblGrid>
                <a:gridCol w="542925"/>
                <a:gridCol w="539750"/>
                <a:gridCol w="542925"/>
                <a:gridCol w="542925"/>
                <a:gridCol w="539750"/>
                <a:gridCol w="542925"/>
                <a:gridCol w="542925"/>
                <a:gridCol w="539750"/>
                <a:gridCol w="542925"/>
              </a:tblGrid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0116" name="Text Box 84"/>
          <p:cNvSpPr txBox="1">
            <a:spLocks noChangeArrowheads="1"/>
          </p:cNvSpPr>
          <p:nvPr/>
        </p:nvSpPr>
        <p:spPr bwMode="auto">
          <a:xfrm>
            <a:off x="1660525" y="1435100"/>
            <a:ext cx="692150" cy="341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imes New Roman" pitchFamily="-65" charset="0"/>
              </a:rPr>
              <a:t>Mary</a:t>
            </a:r>
          </a:p>
          <a:p>
            <a:pPr algn="l"/>
            <a:endParaRPr lang="en-US" sz="16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did</a:t>
            </a:r>
          </a:p>
          <a:p>
            <a:pPr algn="l"/>
            <a:endParaRPr lang="en-US" sz="14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not</a:t>
            </a:r>
          </a:p>
          <a:p>
            <a:pPr algn="l"/>
            <a:endParaRPr lang="en-US" sz="16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slap</a:t>
            </a:r>
          </a:p>
          <a:p>
            <a:pPr algn="l"/>
            <a:endParaRPr lang="en-US" sz="16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the</a:t>
            </a:r>
          </a:p>
          <a:p>
            <a:pPr algn="l"/>
            <a:endParaRPr lang="en-US" sz="16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green</a:t>
            </a:r>
          </a:p>
          <a:p>
            <a:pPr algn="l"/>
            <a:endParaRPr lang="en-US" sz="14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witch</a:t>
            </a:r>
          </a:p>
        </p:txBody>
      </p:sp>
      <p:sp>
        <p:nvSpPr>
          <p:cNvPr id="300117" name="Text Box 85"/>
          <p:cNvSpPr txBox="1">
            <a:spLocks noChangeArrowheads="1"/>
          </p:cNvSpPr>
          <p:nvPr/>
        </p:nvSpPr>
        <p:spPr bwMode="auto">
          <a:xfrm>
            <a:off x="2438400" y="838200"/>
            <a:ext cx="5018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>
                <a:latin typeface="Times New Roman" pitchFamily="-65" charset="0"/>
              </a:rPr>
              <a:t>Maria    no      di</a:t>
            </a:r>
            <a:r>
              <a:rPr lang="en-US" sz="1600">
                <a:latin typeface="Times New Roman" pitchFamily="-65" charset="0"/>
                <a:ea typeface="Times New Roman" pitchFamily="-65" charset="0"/>
                <a:cs typeface="Times New Roman" pitchFamily="-65" charset="0"/>
              </a:rPr>
              <a:t>ó</a:t>
            </a:r>
            <a:r>
              <a:rPr lang="en-US" sz="1600">
                <a:latin typeface="Times New Roman" pitchFamily="-65" charset="0"/>
              </a:rPr>
              <a:t>     una  bofetada  a         la    bruja   verde</a:t>
            </a:r>
          </a:p>
        </p:txBody>
      </p:sp>
      <p:sp>
        <p:nvSpPr>
          <p:cNvPr id="300118" name="Rectangle 86"/>
          <p:cNvSpPr>
            <a:spLocks noChangeArrowheads="1"/>
          </p:cNvSpPr>
          <p:nvPr/>
        </p:nvSpPr>
        <p:spPr bwMode="auto">
          <a:xfrm>
            <a:off x="3048000" y="1854200"/>
            <a:ext cx="533400" cy="10668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0119" name="Rectangle 87"/>
          <p:cNvSpPr>
            <a:spLocks noChangeArrowheads="1"/>
          </p:cNvSpPr>
          <p:nvPr/>
        </p:nvSpPr>
        <p:spPr bwMode="auto">
          <a:xfrm>
            <a:off x="2514600" y="1320800"/>
            <a:ext cx="533400" cy="5334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0120" name="Rectangle 88"/>
          <p:cNvSpPr>
            <a:spLocks noChangeArrowheads="1"/>
          </p:cNvSpPr>
          <p:nvPr/>
        </p:nvSpPr>
        <p:spPr bwMode="auto">
          <a:xfrm>
            <a:off x="3581400" y="2921000"/>
            <a:ext cx="1676400" cy="5334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0121" name="Rectangle 89"/>
          <p:cNvSpPr>
            <a:spLocks noChangeArrowheads="1"/>
          </p:cNvSpPr>
          <p:nvPr/>
        </p:nvSpPr>
        <p:spPr bwMode="auto">
          <a:xfrm>
            <a:off x="5791200" y="3454400"/>
            <a:ext cx="533400" cy="5334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0122" name="Rectangle 90"/>
          <p:cNvSpPr>
            <a:spLocks noChangeArrowheads="1"/>
          </p:cNvSpPr>
          <p:nvPr/>
        </p:nvSpPr>
        <p:spPr bwMode="auto">
          <a:xfrm>
            <a:off x="6858000" y="3987800"/>
            <a:ext cx="533400" cy="5334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0123" name="Rectangle 91"/>
          <p:cNvSpPr>
            <a:spLocks noChangeArrowheads="1"/>
          </p:cNvSpPr>
          <p:nvPr/>
        </p:nvSpPr>
        <p:spPr bwMode="auto">
          <a:xfrm>
            <a:off x="6324600" y="4521200"/>
            <a:ext cx="533400" cy="5334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0124" name="Rectangle 92"/>
          <p:cNvSpPr>
            <a:spLocks noChangeArrowheads="1"/>
          </p:cNvSpPr>
          <p:nvPr/>
        </p:nvSpPr>
        <p:spPr bwMode="auto">
          <a:xfrm>
            <a:off x="2514600" y="1320800"/>
            <a:ext cx="990600" cy="1524000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0125" name="Rectangle 93"/>
          <p:cNvSpPr>
            <a:spLocks noChangeArrowheads="1"/>
          </p:cNvSpPr>
          <p:nvPr/>
        </p:nvSpPr>
        <p:spPr bwMode="auto">
          <a:xfrm>
            <a:off x="3581400" y="2997200"/>
            <a:ext cx="2743200" cy="914400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0126" name="Rectangle 94"/>
          <p:cNvSpPr>
            <a:spLocks noChangeArrowheads="1"/>
          </p:cNvSpPr>
          <p:nvPr/>
        </p:nvSpPr>
        <p:spPr bwMode="auto">
          <a:xfrm>
            <a:off x="6324600" y="3987800"/>
            <a:ext cx="1066800" cy="1066800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0127" name="Rectangle 95"/>
          <p:cNvSpPr>
            <a:spLocks noChangeArrowheads="1"/>
          </p:cNvSpPr>
          <p:nvPr/>
        </p:nvSpPr>
        <p:spPr bwMode="auto">
          <a:xfrm>
            <a:off x="3048000" y="1930400"/>
            <a:ext cx="2209800" cy="1447800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0128" name="Rectangle 96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229600" cy="1143000"/>
          </a:xfrm>
          <a:noFill/>
          <a:ln/>
        </p:spPr>
        <p:txBody>
          <a:bodyPr/>
          <a:lstStyle/>
          <a:p>
            <a:r>
              <a:rPr lang="en-US" dirty="0"/>
              <a:t>Word Alignment Induced Phrases</a:t>
            </a:r>
          </a:p>
        </p:txBody>
      </p:sp>
      <p:sp>
        <p:nvSpPr>
          <p:cNvPr id="300129" name="Text Box 97"/>
          <p:cNvSpPr txBox="1">
            <a:spLocks noChangeArrowheads="1"/>
          </p:cNvSpPr>
          <p:nvPr/>
        </p:nvSpPr>
        <p:spPr bwMode="auto">
          <a:xfrm>
            <a:off x="112713" y="5072063"/>
            <a:ext cx="8516937" cy="121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 sz="1600"/>
              <a:t>(Maria, Mary) (no, did not) (slap, di</a:t>
            </a:r>
            <a:r>
              <a:rPr lang="en-US" sz="1600">
                <a:ea typeface="Arial" pitchFamily="-65" charset="0"/>
                <a:cs typeface="Arial" pitchFamily="-65" charset="0"/>
              </a:rPr>
              <a:t>ó</a:t>
            </a:r>
            <a:r>
              <a:rPr lang="en-US" sz="1600"/>
              <a:t> una bofetada) (la, the) (bruja, witch) (verde, green) </a:t>
            </a:r>
          </a:p>
          <a:p>
            <a:pPr algn="l">
              <a:spcBef>
                <a:spcPct val="20000"/>
              </a:spcBef>
            </a:pPr>
            <a:r>
              <a:rPr lang="en-US" sz="1600">
                <a:solidFill>
                  <a:srgbClr val="FF00FF"/>
                </a:solidFill>
              </a:rPr>
              <a:t>(a la, the) (dió una bofetada a, slap the)</a:t>
            </a:r>
            <a:endParaRPr lang="en-US" sz="1600"/>
          </a:p>
          <a:p>
            <a:pPr algn="l">
              <a:spcBef>
                <a:spcPct val="20000"/>
              </a:spcBef>
            </a:pPr>
            <a:r>
              <a:rPr lang="en-US" sz="1600">
                <a:solidFill>
                  <a:schemeClr val="accent2"/>
                </a:solidFill>
              </a:rPr>
              <a:t>(Maria no, Mary did not) (no di</a:t>
            </a:r>
            <a:r>
              <a:rPr lang="en-US" sz="1600">
                <a:solidFill>
                  <a:schemeClr val="accent2"/>
                </a:solidFill>
                <a:ea typeface="Arial" pitchFamily="-65" charset="0"/>
                <a:cs typeface="Arial" pitchFamily="-65" charset="0"/>
              </a:rPr>
              <a:t>ó</a:t>
            </a:r>
            <a:r>
              <a:rPr lang="en-US" sz="1600">
                <a:solidFill>
                  <a:schemeClr val="accent2"/>
                </a:solidFill>
              </a:rPr>
              <a:t> una bofetada, did not slap), (di</a:t>
            </a:r>
            <a:r>
              <a:rPr lang="en-US" sz="1600">
                <a:solidFill>
                  <a:schemeClr val="accent2"/>
                </a:solidFill>
                <a:ea typeface="Arial" pitchFamily="-65" charset="0"/>
                <a:cs typeface="Arial" pitchFamily="-65" charset="0"/>
              </a:rPr>
              <a:t>ó</a:t>
            </a:r>
            <a:r>
              <a:rPr lang="en-US" sz="1600">
                <a:solidFill>
                  <a:schemeClr val="accent2"/>
                </a:solidFill>
              </a:rPr>
              <a:t> una bofetada a la, slap the) </a:t>
            </a:r>
          </a:p>
          <a:p>
            <a:pPr algn="l">
              <a:spcBef>
                <a:spcPct val="20000"/>
              </a:spcBef>
            </a:pPr>
            <a:r>
              <a:rPr lang="en-US" sz="1600">
                <a:solidFill>
                  <a:schemeClr val="accent2"/>
                </a:solidFill>
              </a:rPr>
              <a:t>(bruja verde, green witch)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158" name="Rectangle 102"/>
          <p:cNvSpPr>
            <a:spLocks noChangeArrowheads="1"/>
          </p:cNvSpPr>
          <p:nvPr/>
        </p:nvSpPr>
        <p:spPr bwMode="auto">
          <a:xfrm>
            <a:off x="5257800" y="3505200"/>
            <a:ext cx="1143000" cy="533400"/>
          </a:xfrm>
          <a:prstGeom prst="rect">
            <a:avLst/>
          </a:prstGeom>
          <a:noFill/>
          <a:ln w="5715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1159" name="Rectangle 103"/>
          <p:cNvSpPr>
            <a:spLocks noChangeArrowheads="1"/>
          </p:cNvSpPr>
          <p:nvPr/>
        </p:nvSpPr>
        <p:spPr bwMode="auto">
          <a:xfrm>
            <a:off x="3581400" y="2971800"/>
            <a:ext cx="2133600" cy="990600"/>
          </a:xfrm>
          <a:prstGeom prst="rect">
            <a:avLst/>
          </a:prstGeom>
          <a:noFill/>
          <a:ln w="5715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301156" name="Group 100"/>
          <p:cNvGraphicFramePr>
            <a:graphicFrameLocks noGrp="1"/>
          </p:cNvGraphicFramePr>
          <p:nvPr/>
        </p:nvGraphicFramePr>
        <p:xfrm>
          <a:off x="2514600" y="1320800"/>
          <a:ext cx="4876800" cy="3698878"/>
        </p:xfrm>
        <a:graphic>
          <a:graphicData uri="http://schemas.openxmlformats.org/drawingml/2006/table">
            <a:tbl>
              <a:tblPr/>
              <a:tblGrid>
                <a:gridCol w="542925"/>
                <a:gridCol w="539750"/>
                <a:gridCol w="542925"/>
                <a:gridCol w="542925"/>
                <a:gridCol w="539750"/>
                <a:gridCol w="542925"/>
                <a:gridCol w="542925"/>
                <a:gridCol w="539750"/>
                <a:gridCol w="542925"/>
              </a:tblGrid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1140" name="Text Box 84"/>
          <p:cNvSpPr txBox="1">
            <a:spLocks noChangeArrowheads="1"/>
          </p:cNvSpPr>
          <p:nvPr/>
        </p:nvSpPr>
        <p:spPr bwMode="auto">
          <a:xfrm>
            <a:off x="1660525" y="1435100"/>
            <a:ext cx="692150" cy="341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imes New Roman" pitchFamily="-65" charset="0"/>
              </a:rPr>
              <a:t>Mary</a:t>
            </a:r>
          </a:p>
          <a:p>
            <a:pPr algn="l"/>
            <a:endParaRPr lang="en-US" sz="16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did</a:t>
            </a:r>
          </a:p>
          <a:p>
            <a:pPr algn="l"/>
            <a:endParaRPr lang="en-US" sz="14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not</a:t>
            </a:r>
          </a:p>
          <a:p>
            <a:pPr algn="l"/>
            <a:endParaRPr lang="en-US" sz="16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slap</a:t>
            </a:r>
          </a:p>
          <a:p>
            <a:pPr algn="l"/>
            <a:endParaRPr lang="en-US" sz="16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the</a:t>
            </a:r>
          </a:p>
          <a:p>
            <a:pPr algn="l"/>
            <a:endParaRPr lang="en-US" sz="16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green</a:t>
            </a:r>
          </a:p>
          <a:p>
            <a:pPr algn="l"/>
            <a:endParaRPr lang="en-US" sz="14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witch</a:t>
            </a:r>
          </a:p>
        </p:txBody>
      </p:sp>
      <p:sp>
        <p:nvSpPr>
          <p:cNvPr id="301141" name="Text Box 85"/>
          <p:cNvSpPr txBox="1">
            <a:spLocks noChangeArrowheads="1"/>
          </p:cNvSpPr>
          <p:nvPr/>
        </p:nvSpPr>
        <p:spPr bwMode="auto">
          <a:xfrm>
            <a:off x="2438400" y="838200"/>
            <a:ext cx="5018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>
                <a:latin typeface="Times New Roman" pitchFamily="-65" charset="0"/>
              </a:rPr>
              <a:t>Maria    no      di</a:t>
            </a:r>
            <a:r>
              <a:rPr lang="en-US" sz="1600">
                <a:latin typeface="Times New Roman" pitchFamily="-65" charset="0"/>
                <a:ea typeface="Times New Roman" pitchFamily="-65" charset="0"/>
                <a:cs typeface="Times New Roman" pitchFamily="-65" charset="0"/>
              </a:rPr>
              <a:t>ó</a:t>
            </a:r>
            <a:r>
              <a:rPr lang="en-US" sz="1600">
                <a:latin typeface="Times New Roman" pitchFamily="-65" charset="0"/>
              </a:rPr>
              <a:t>     una  bofetada  a         la    bruja   verde</a:t>
            </a:r>
          </a:p>
        </p:txBody>
      </p:sp>
      <p:sp>
        <p:nvSpPr>
          <p:cNvPr id="301142" name="Rectangle 86"/>
          <p:cNvSpPr>
            <a:spLocks noChangeArrowheads="1"/>
          </p:cNvSpPr>
          <p:nvPr/>
        </p:nvSpPr>
        <p:spPr bwMode="auto">
          <a:xfrm>
            <a:off x="3048000" y="1854200"/>
            <a:ext cx="533400" cy="10668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1143" name="Rectangle 87"/>
          <p:cNvSpPr>
            <a:spLocks noChangeArrowheads="1"/>
          </p:cNvSpPr>
          <p:nvPr/>
        </p:nvSpPr>
        <p:spPr bwMode="auto">
          <a:xfrm>
            <a:off x="2514600" y="1320800"/>
            <a:ext cx="533400" cy="5334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1144" name="Rectangle 88"/>
          <p:cNvSpPr>
            <a:spLocks noChangeArrowheads="1"/>
          </p:cNvSpPr>
          <p:nvPr/>
        </p:nvSpPr>
        <p:spPr bwMode="auto">
          <a:xfrm>
            <a:off x="3581400" y="2921000"/>
            <a:ext cx="1676400" cy="5334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1145" name="Rectangle 89"/>
          <p:cNvSpPr>
            <a:spLocks noChangeArrowheads="1"/>
          </p:cNvSpPr>
          <p:nvPr/>
        </p:nvSpPr>
        <p:spPr bwMode="auto">
          <a:xfrm>
            <a:off x="5791200" y="3454400"/>
            <a:ext cx="533400" cy="5334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1146" name="Rectangle 90"/>
          <p:cNvSpPr>
            <a:spLocks noChangeArrowheads="1"/>
          </p:cNvSpPr>
          <p:nvPr/>
        </p:nvSpPr>
        <p:spPr bwMode="auto">
          <a:xfrm>
            <a:off x="6858000" y="3987800"/>
            <a:ext cx="533400" cy="5334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1147" name="Rectangle 91"/>
          <p:cNvSpPr>
            <a:spLocks noChangeArrowheads="1"/>
          </p:cNvSpPr>
          <p:nvPr/>
        </p:nvSpPr>
        <p:spPr bwMode="auto">
          <a:xfrm>
            <a:off x="6324600" y="4521200"/>
            <a:ext cx="533400" cy="5334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1148" name="Rectangle 92"/>
          <p:cNvSpPr>
            <a:spLocks noChangeArrowheads="1"/>
          </p:cNvSpPr>
          <p:nvPr/>
        </p:nvSpPr>
        <p:spPr bwMode="auto">
          <a:xfrm>
            <a:off x="2514600" y="1320800"/>
            <a:ext cx="990600" cy="1524000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1149" name="Rectangle 93"/>
          <p:cNvSpPr>
            <a:spLocks noChangeArrowheads="1"/>
          </p:cNvSpPr>
          <p:nvPr/>
        </p:nvSpPr>
        <p:spPr bwMode="auto">
          <a:xfrm>
            <a:off x="3581400" y="2997200"/>
            <a:ext cx="2743200" cy="914400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1150" name="Rectangle 94"/>
          <p:cNvSpPr>
            <a:spLocks noChangeArrowheads="1"/>
          </p:cNvSpPr>
          <p:nvPr/>
        </p:nvSpPr>
        <p:spPr bwMode="auto">
          <a:xfrm>
            <a:off x="6324600" y="3987800"/>
            <a:ext cx="1066800" cy="1066800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1151" name="Rectangle 95"/>
          <p:cNvSpPr>
            <a:spLocks noChangeArrowheads="1"/>
          </p:cNvSpPr>
          <p:nvPr/>
        </p:nvSpPr>
        <p:spPr bwMode="auto">
          <a:xfrm>
            <a:off x="3048000" y="1930400"/>
            <a:ext cx="2209800" cy="1447800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1152" name="Rectangle 96"/>
          <p:cNvSpPr>
            <a:spLocks noChangeArrowheads="1"/>
          </p:cNvSpPr>
          <p:nvPr/>
        </p:nvSpPr>
        <p:spPr bwMode="auto">
          <a:xfrm>
            <a:off x="2590800" y="1397000"/>
            <a:ext cx="2590800" cy="1905000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1153" name="Rectangle 97"/>
          <p:cNvSpPr>
            <a:spLocks noChangeArrowheads="1"/>
          </p:cNvSpPr>
          <p:nvPr/>
        </p:nvSpPr>
        <p:spPr bwMode="auto">
          <a:xfrm>
            <a:off x="5334000" y="3530600"/>
            <a:ext cx="1981200" cy="1447800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1154" name="Rectangle 98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229600" cy="1143000"/>
          </a:xfrm>
          <a:noFill/>
          <a:ln/>
        </p:spPr>
        <p:txBody>
          <a:bodyPr/>
          <a:lstStyle/>
          <a:p>
            <a:r>
              <a:rPr lang="en-US" dirty="0"/>
              <a:t>Word Alignment Induced Phrases</a:t>
            </a:r>
          </a:p>
        </p:txBody>
      </p:sp>
      <p:sp>
        <p:nvSpPr>
          <p:cNvPr id="301155" name="Text Box 99"/>
          <p:cNvSpPr txBox="1">
            <a:spLocks noChangeArrowheads="1"/>
          </p:cNvSpPr>
          <p:nvPr/>
        </p:nvSpPr>
        <p:spPr bwMode="auto">
          <a:xfrm>
            <a:off x="112713" y="5072063"/>
            <a:ext cx="8516937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 sz="1600"/>
              <a:t>(Maria, Mary) (no, did not) (slap, di</a:t>
            </a:r>
            <a:r>
              <a:rPr lang="en-US" sz="1600">
                <a:ea typeface="Arial" pitchFamily="-65" charset="0"/>
                <a:cs typeface="Arial" pitchFamily="-65" charset="0"/>
              </a:rPr>
              <a:t>ó</a:t>
            </a:r>
            <a:r>
              <a:rPr lang="en-US" sz="1600"/>
              <a:t> una bofetada) (la, the) (bruja, witch) (verde, green) </a:t>
            </a:r>
          </a:p>
          <a:p>
            <a:pPr algn="l">
              <a:spcBef>
                <a:spcPct val="20000"/>
              </a:spcBef>
            </a:pPr>
            <a:r>
              <a:rPr lang="en-US" sz="1600">
                <a:solidFill>
                  <a:srgbClr val="FF00FF"/>
                </a:solidFill>
              </a:rPr>
              <a:t>(a la, the) (dió una bofetada a, slap the)</a:t>
            </a:r>
            <a:endParaRPr lang="en-US" sz="1600"/>
          </a:p>
          <a:p>
            <a:pPr algn="l">
              <a:spcBef>
                <a:spcPct val="20000"/>
              </a:spcBef>
            </a:pPr>
            <a:r>
              <a:rPr lang="en-US" sz="1600">
                <a:solidFill>
                  <a:schemeClr val="accent2"/>
                </a:solidFill>
              </a:rPr>
              <a:t>(Maria no, Mary did not) (no di</a:t>
            </a:r>
            <a:r>
              <a:rPr lang="en-US" sz="1600">
                <a:solidFill>
                  <a:schemeClr val="accent2"/>
                </a:solidFill>
                <a:ea typeface="Arial" pitchFamily="-65" charset="0"/>
                <a:cs typeface="Arial" pitchFamily="-65" charset="0"/>
              </a:rPr>
              <a:t>ó</a:t>
            </a:r>
            <a:r>
              <a:rPr lang="en-US" sz="1600">
                <a:solidFill>
                  <a:schemeClr val="accent2"/>
                </a:solidFill>
              </a:rPr>
              <a:t> una bofetada, did not slap), (di</a:t>
            </a:r>
            <a:r>
              <a:rPr lang="en-US" sz="1600">
                <a:solidFill>
                  <a:schemeClr val="accent2"/>
                </a:solidFill>
                <a:ea typeface="Arial" pitchFamily="-65" charset="0"/>
                <a:cs typeface="Arial" pitchFamily="-65" charset="0"/>
              </a:rPr>
              <a:t>ó</a:t>
            </a:r>
            <a:r>
              <a:rPr lang="en-US" sz="1600">
                <a:solidFill>
                  <a:schemeClr val="accent2"/>
                </a:solidFill>
              </a:rPr>
              <a:t> una bofetada a la, slap the) </a:t>
            </a:r>
          </a:p>
          <a:p>
            <a:pPr algn="l">
              <a:spcBef>
                <a:spcPct val="20000"/>
              </a:spcBef>
            </a:pPr>
            <a:r>
              <a:rPr lang="en-US" sz="1600">
                <a:solidFill>
                  <a:schemeClr val="accent2"/>
                </a:solidFill>
              </a:rPr>
              <a:t>(bruja verde, green witch)</a:t>
            </a:r>
            <a:r>
              <a:rPr lang="en-US" sz="1600"/>
              <a:t> </a:t>
            </a:r>
            <a:r>
              <a:rPr lang="en-US" sz="1600">
                <a:solidFill>
                  <a:schemeClr val="accent1"/>
                </a:solidFill>
              </a:rPr>
              <a:t>(Maria no di</a:t>
            </a:r>
            <a:r>
              <a:rPr lang="en-US" sz="1600">
                <a:solidFill>
                  <a:schemeClr val="accent1"/>
                </a:solidFill>
                <a:ea typeface="Arial" pitchFamily="-65" charset="0"/>
                <a:cs typeface="Arial" pitchFamily="-65" charset="0"/>
              </a:rPr>
              <a:t>ó</a:t>
            </a:r>
            <a:r>
              <a:rPr lang="en-US" sz="1600">
                <a:solidFill>
                  <a:schemeClr val="accent1"/>
                </a:solidFill>
              </a:rPr>
              <a:t> una bofetada, Mary did not slap) </a:t>
            </a:r>
          </a:p>
          <a:p>
            <a:pPr algn="l">
              <a:spcBef>
                <a:spcPct val="20000"/>
              </a:spcBef>
            </a:pPr>
            <a:r>
              <a:rPr lang="en-US" sz="1600">
                <a:solidFill>
                  <a:schemeClr val="accent1"/>
                </a:solidFill>
              </a:rPr>
              <a:t>(a la bruja verde, the green witch)</a:t>
            </a:r>
            <a:r>
              <a:rPr lang="en-US" sz="1600"/>
              <a:t> …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185" name="Rectangle 105"/>
          <p:cNvSpPr>
            <a:spLocks noChangeArrowheads="1"/>
          </p:cNvSpPr>
          <p:nvPr/>
        </p:nvSpPr>
        <p:spPr bwMode="auto">
          <a:xfrm>
            <a:off x="5257800" y="3505200"/>
            <a:ext cx="1143000" cy="533400"/>
          </a:xfrm>
          <a:prstGeom prst="rect">
            <a:avLst/>
          </a:prstGeom>
          <a:noFill/>
          <a:ln w="5715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2186" name="Rectangle 106"/>
          <p:cNvSpPr>
            <a:spLocks noChangeArrowheads="1"/>
          </p:cNvSpPr>
          <p:nvPr/>
        </p:nvSpPr>
        <p:spPr bwMode="auto">
          <a:xfrm>
            <a:off x="3581400" y="2971800"/>
            <a:ext cx="2133600" cy="990600"/>
          </a:xfrm>
          <a:prstGeom prst="rect">
            <a:avLst/>
          </a:prstGeom>
          <a:noFill/>
          <a:ln w="5715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302184" name="Group 104"/>
          <p:cNvGraphicFramePr>
            <a:graphicFrameLocks noGrp="1"/>
          </p:cNvGraphicFramePr>
          <p:nvPr/>
        </p:nvGraphicFramePr>
        <p:xfrm>
          <a:off x="2514600" y="1320800"/>
          <a:ext cx="4876800" cy="3698878"/>
        </p:xfrm>
        <a:graphic>
          <a:graphicData uri="http://schemas.openxmlformats.org/drawingml/2006/table">
            <a:tbl>
              <a:tblPr/>
              <a:tblGrid>
                <a:gridCol w="542925"/>
                <a:gridCol w="539750"/>
                <a:gridCol w="542925"/>
                <a:gridCol w="542925"/>
                <a:gridCol w="539750"/>
                <a:gridCol w="542925"/>
                <a:gridCol w="542925"/>
                <a:gridCol w="539750"/>
                <a:gridCol w="542925"/>
              </a:tblGrid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2164" name="Text Box 84"/>
          <p:cNvSpPr txBox="1">
            <a:spLocks noChangeArrowheads="1"/>
          </p:cNvSpPr>
          <p:nvPr/>
        </p:nvSpPr>
        <p:spPr bwMode="auto">
          <a:xfrm>
            <a:off x="1660525" y="1435100"/>
            <a:ext cx="692150" cy="341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imes New Roman" pitchFamily="-65" charset="0"/>
              </a:rPr>
              <a:t>Mary</a:t>
            </a:r>
          </a:p>
          <a:p>
            <a:pPr algn="l"/>
            <a:endParaRPr lang="en-US" sz="16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did</a:t>
            </a:r>
          </a:p>
          <a:p>
            <a:pPr algn="l"/>
            <a:endParaRPr lang="en-US" sz="14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not</a:t>
            </a:r>
          </a:p>
          <a:p>
            <a:pPr algn="l"/>
            <a:endParaRPr lang="en-US" sz="16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slap</a:t>
            </a:r>
          </a:p>
          <a:p>
            <a:pPr algn="l"/>
            <a:endParaRPr lang="en-US" sz="16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the</a:t>
            </a:r>
          </a:p>
          <a:p>
            <a:pPr algn="l"/>
            <a:endParaRPr lang="en-US" sz="16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green</a:t>
            </a:r>
          </a:p>
          <a:p>
            <a:pPr algn="l"/>
            <a:endParaRPr lang="en-US" sz="1400">
              <a:latin typeface="Times New Roman" pitchFamily="-65" charset="0"/>
            </a:endParaRPr>
          </a:p>
          <a:p>
            <a:pPr algn="l"/>
            <a:r>
              <a:rPr lang="en-US">
                <a:latin typeface="Times New Roman" pitchFamily="-65" charset="0"/>
              </a:rPr>
              <a:t>witch</a:t>
            </a:r>
          </a:p>
        </p:txBody>
      </p:sp>
      <p:sp>
        <p:nvSpPr>
          <p:cNvPr id="302165" name="Text Box 85"/>
          <p:cNvSpPr txBox="1">
            <a:spLocks noChangeArrowheads="1"/>
          </p:cNvSpPr>
          <p:nvPr/>
        </p:nvSpPr>
        <p:spPr bwMode="auto">
          <a:xfrm>
            <a:off x="2438400" y="838200"/>
            <a:ext cx="5018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>
                <a:latin typeface="Times New Roman" pitchFamily="-65" charset="0"/>
              </a:rPr>
              <a:t>Maria    no      di</a:t>
            </a:r>
            <a:r>
              <a:rPr lang="en-US" sz="1600">
                <a:latin typeface="Times New Roman" pitchFamily="-65" charset="0"/>
                <a:ea typeface="Times New Roman" pitchFamily="-65" charset="0"/>
                <a:cs typeface="Times New Roman" pitchFamily="-65" charset="0"/>
              </a:rPr>
              <a:t>ó</a:t>
            </a:r>
            <a:r>
              <a:rPr lang="en-US" sz="1600">
                <a:latin typeface="Times New Roman" pitchFamily="-65" charset="0"/>
              </a:rPr>
              <a:t>     una  bofetada  a         la    bruja   verde</a:t>
            </a:r>
          </a:p>
        </p:txBody>
      </p:sp>
      <p:sp>
        <p:nvSpPr>
          <p:cNvPr id="302166" name="Rectangle 86"/>
          <p:cNvSpPr>
            <a:spLocks noChangeArrowheads="1"/>
          </p:cNvSpPr>
          <p:nvPr/>
        </p:nvSpPr>
        <p:spPr bwMode="auto">
          <a:xfrm>
            <a:off x="3048000" y="1854200"/>
            <a:ext cx="533400" cy="10668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2167" name="Rectangle 87"/>
          <p:cNvSpPr>
            <a:spLocks noChangeArrowheads="1"/>
          </p:cNvSpPr>
          <p:nvPr/>
        </p:nvSpPr>
        <p:spPr bwMode="auto">
          <a:xfrm>
            <a:off x="2514600" y="1320800"/>
            <a:ext cx="533400" cy="5334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2168" name="Rectangle 88"/>
          <p:cNvSpPr>
            <a:spLocks noChangeArrowheads="1"/>
          </p:cNvSpPr>
          <p:nvPr/>
        </p:nvSpPr>
        <p:spPr bwMode="auto">
          <a:xfrm>
            <a:off x="3581400" y="2921000"/>
            <a:ext cx="1676400" cy="5334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2169" name="Rectangle 89"/>
          <p:cNvSpPr>
            <a:spLocks noChangeArrowheads="1"/>
          </p:cNvSpPr>
          <p:nvPr/>
        </p:nvSpPr>
        <p:spPr bwMode="auto">
          <a:xfrm>
            <a:off x="5791200" y="3454400"/>
            <a:ext cx="533400" cy="5334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2170" name="Rectangle 90"/>
          <p:cNvSpPr>
            <a:spLocks noChangeArrowheads="1"/>
          </p:cNvSpPr>
          <p:nvPr/>
        </p:nvSpPr>
        <p:spPr bwMode="auto">
          <a:xfrm>
            <a:off x="6858000" y="3987800"/>
            <a:ext cx="533400" cy="5334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2171" name="Rectangle 91"/>
          <p:cNvSpPr>
            <a:spLocks noChangeArrowheads="1"/>
          </p:cNvSpPr>
          <p:nvPr/>
        </p:nvSpPr>
        <p:spPr bwMode="auto">
          <a:xfrm>
            <a:off x="6324600" y="4521200"/>
            <a:ext cx="533400" cy="5334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2172" name="Rectangle 92"/>
          <p:cNvSpPr>
            <a:spLocks noChangeArrowheads="1"/>
          </p:cNvSpPr>
          <p:nvPr/>
        </p:nvSpPr>
        <p:spPr bwMode="auto">
          <a:xfrm>
            <a:off x="2514600" y="1320800"/>
            <a:ext cx="990600" cy="1524000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2173" name="Rectangle 93"/>
          <p:cNvSpPr>
            <a:spLocks noChangeArrowheads="1"/>
          </p:cNvSpPr>
          <p:nvPr/>
        </p:nvSpPr>
        <p:spPr bwMode="auto">
          <a:xfrm>
            <a:off x="3581400" y="2997200"/>
            <a:ext cx="2743200" cy="914400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2174" name="Rectangle 94"/>
          <p:cNvSpPr>
            <a:spLocks noChangeArrowheads="1"/>
          </p:cNvSpPr>
          <p:nvPr/>
        </p:nvSpPr>
        <p:spPr bwMode="auto">
          <a:xfrm>
            <a:off x="6324600" y="3987800"/>
            <a:ext cx="1066800" cy="1066800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2175" name="Rectangle 95"/>
          <p:cNvSpPr>
            <a:spLocks noChangeArrowheads="1"/>
          </p:cNvSpPr>
          <p:nvPr/>
        </p:nvSpPr>
        <p:spPr bwMode="auto">
          <a:xfrm>
            <a:off x="3048000" y="1930400"/>
            <a:ext cx="2209800" cy="1447800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2176" name="Rectangle 96"/>
          <p:cNvSpPr>
            <a:spLocks noChangeArrowheads="1"/>
          </p:cNvSpPr>
          <p:nvPr/>
        </p:nvSpPr>
        <p:spPr bwMode="auto">
          <a:xfrm>
            <a:off x="2590800" y="1397000"/>
            <a:ext cx="2590800" cy="1905000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2177" name="Rectangle 97"/>
          <p:cNvSpPr>
            <a:spLocks noChangeArrowheads="1"/>
          </p:cNvSpPr>
          <p:nvPr/>
        </p:nvSpPr>
        <p:spPr bwMode="auto">
          <a:xfrm>
            <a:off x="5334000" y="3530600"/>
            <a:ext cx="1981200" cy="1447800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2178" name="Rectangle 98"/>
          <p:cNvSpPr>
            <a:spLocks noChangeArrowheads="1"/>
          </p:cNvSpPr>
          <p:nvPr/>
        </p:nvSpPr>
        <p:spPr bwMode="auto">
          <a:xfrm>
            <a:off x="2514600" y="1397000"/>
            <a:ext cx="3733800" cy="2438400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2179" name="Rectangle 99"/>
          <p:cNvSpPr>
            <a:spLocks noChangeArrowheads="1"/>
          </p:cNvSpPr>
          <p:nvPr/>
        </p:nvSpPr>
        <p:spPr bwMode="auto">
          <a:xfrm>
            <a:off x="3657600" y="2997200"/>
            <a:ext cx="3581400" cy="1905000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2180" name="Rectangle 100"/>
          <p:cNvSpPr>
            <a:spLocks noChangeArrowheads="1"/>
          </p:cNvSpPr>
          <p:nvPr/>
        </p:nvSpPr>
        <p:spPr bwMode="auto">
          <a:xfrm>
            <a:off x="3124200" y="1930400"/>
            <a:ext cx="3124200" cy="1905000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2181" name="Rectangle 101"/>
          <p:cNvSpPr>
            <a:spLocks noChangeArrowheads="1"/>
          </p:cNvSpPr>
          <p:nvPr/>
        </p:nvSpPr>
        <p:spPr bwMode="auto">
          <a:xfrm>
            <a:off x="2438400" y="1244600"/>
            <a:ext cx="5029200" cy="3886200"/>
          </a:xfrm>
          <a:prstGeom prst="rect">
            <a:avLst/>
          </a:prstGeom>
          <a:noFill/>
          <a:ln w="5715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2182" name="Rectangle 10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229600" cy="1143000"/>
          </a:xfrm>
          <a:noFill/>
          <a:ln/>
        </p:spPr>
        <p:txBody>
          <a:bodyPr/>
          <a:lstStyle/>
          <a:p>
            <a:r>
              <a:rPr lang="en-US" dirty="0"/>
              <a:t>Word Alignment Induced Phrases</a:t>
            </a:r>
          </a:p>
        </p:txBody>
      </p:sp>
      <p:sp>
        <p:nvSpPr>
          <p:cNvPr id="302183" name="Text Box 103"/>
          <p:cNvSpPr txBox="1">
            <a:spLocks noChangeArrowheads="1"/>
          </p:cNvSpPr>
          <p:nvPr/>
        </p:nvSpPr>
        <p:spPr bwMode="auto">
          <a:xfrm>
            <a:off x="112713" y="5029200"/>
            <a:ext cx="8516937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 sz="1600"/>
              <a:t>(Maria, Mary) (no, did not) (slap, di</a:t>
            </a:r>
            <a:r>
              <a:rPr lang="en-US" sz="1600">
                <a:ea typeface="Arial" pitchFamily="-65" charset="0"/>
                <a:cs typeface="Arial" pitchFamily="-65" charset="0"/>
              </a:rPr>
              <a:t>ó</a:t>
            </a:r>
            <a:r>
              <a:rPr lang="en-US" sz="1600"/>
              <a:t> una bofetada) (la, the) (bruja, witch) (verde, green) </a:t>
            </a:r>
          </a:p>
          <a:p>
            <a:pPr algn="l">
              <a:spcBef>
                <a:spcPct val="20000"/>
              </a:spcBef>
            </a:pPr>
            <a:r>
              <a:rPr lang="en-US" sz="1600">
                <a:solidFill>
                  <a:srgbClr val="FF00FF"/>
                </a:solidFill>
              </a:rPr>
              <a:t>(a la, the) (dió una bofetada a, slap the)</a:t>
            </a:r>
            <a:endParaRPr lang="en-US" sz="1600"/>
          </a:p>
          <a:p>
            <a:pPr algn="l">
              <a:spcBef>
                <a:spcPct val="20000"/>
              </a:spcBef>
            </a:pPr>
            <a:r>
              <a:rPr lang="en-US" sz="1600">
                <a:solidFill>
                  <a:schemeClr val="accent2"/>
                </a:solidFill>
              </a:rPr>
              <a:t>(Maria no, Mary did not) (no di</a:t>
            </a:r>
            <a:r>
              <a:rPr lang="en-US" sz="1600">
                <a:solidFill>
                  <a:schemeClr val="accent2"/>
                </a:solidFill>
                <a:ea typeface="Arial" pitchFamily="-65" charset="0"/>
                <a:cs typeface="Arial" pitchFamily="-65" charset="0"/>
              </a:rPr>
              <a:t>ó</a:t>
            </a:r>
            <a:r>
              <a:rPr lang="en-US" sz="1600">
                <a:solidFill>
                  <a:schemeClr val="accent2"/>
                </a:solidFill>
              </a:rPr>
              <a:t> una bofetada, did not slap), (di</a:t>
            </a:r>
            <a:r>
              <a:rPr lang="en-US" sz="1600">
                <a:solidFill>
                  <a:schemeClr val="accent2"/>
                </a:solidFill>
                <a:ea typeface="Arial" pitchFamily="-65" charset="0"/>
                <a:cs typeface="Arial" pitchFamily="-65" charset="0"/>
              </a:rPr>
              <a:t>ó</a:t>
            </a:r>
            <a:r>
              <a:rPr lang="en-US" sz="1600">
                <a:solidFill>
                  <a:schemeClr val="accent2"/>
                </a:solidFill>
              </a:rPr>
              <a:t> una bofetada a la, slap the) </a:t>
            </a:r>
          </a:p>
          <a:p>
            <a:pPr algn="l">
              <a:spcBef>
                <a:spcPct val="20000"/>
              </a:spcBef>
            </a:pPr>
            <a:r>
              <a:rPr lang="en-US" sz="1600">
                <a:solidFill>
                  <a:schemeClr val="accent2"/>
                </a:solidFill>
              </a:rPr>
              <a:t>(bruja verde, green witch)</a:t>
            </a:r>
            <a:r>
              <a:rPr lang="en-US" sz="1600"/>
              <a:t> </a:t>
            </a:r>
            <a:r>
              <a:rPr lang="en-US" sz="1600">
                <a:solidFill>
                  <a:schemeClr val="accent1"/>
                </a:solidFill>
              </a:rPr>
              <a:t>(Maria no di</a:t>
            </a:r>
            <a:r>
              <a:rPr lang="en-US" sz="1600">
                <a:solidFill>
                  <a:schemeClr val="accent1"/>
                </a:solidFill>
                <a:ea typeface="Arial" pitchFamily="-65" charset="0"/>
                <a:cs typeface="Arial" pitchFamily="-65" charset="0"/>
              </a:rPr>
              <a:t>ó</a:t>
            </a:r>
            <a:r>
              <a:rPr lang="en-US" sz="1600">
                <a:solidFill>
                  <a:schemeClr val="accent1"/>
                </a:solidFill>
              </a:rPr>
              <a:t> una bofetada, Mary did not slap) </a:t>
            </a:r>
          </a:p>
          <a:p>
            <a:pPr algn="l">
              <a:spcBef>
                <a:spcPct val="20000"/>
              </a:spcBef>
            </a:pPr>
            <a:r>
              <a:rPr lang="en-US" sz="1600">
                <a:solidFill>
                  <a:schemeClr val="accent1"/>
                </a:solidFill>
              </a:rPr>
              <a:t>(a la bruja verde, the green witch)</a:t>
            </a:r>
            <a:r>
              <a:rPr lang="en-US" sz="1600"/>
              <a:t> … </a:t>
            </a:r>
          </a:p>
          <a:p>
            <a:pPr algn="l">
              <a:spcBef>
                <a:spcPct val="20000"/>
              </a:spcBef>
            </a:pPr>
            <a:r>
              <a:rPr lang="en-US" sz="1600">
                <a:solidFill>
                  <a:srgbClr val="FF3399"/>
                </a:solidFill>
              </a:rPr>
              <a:t>(Maria no di</a:t>
            </a:r>
            <a:r>
              <a:rPr lang="en-US" sz="1600">
                <a:solidFill>
                  <a:srgbClr val="FF3399"/>
                </a:solidFill>
                <a:ea typeface="Arial" pitchFamily="-65" charset="0"/>
                <a:cs typeface="Arial" pitchFamily="-65" charset="0"/>
              </a:rPr>
              <a:t>ó</a:t>
            </a:r>
            <a:r>
              <a:rPr lang="en-US" sz="1600">
                <a:solidFill>
                  <a:srgbClr val="FF3399"/>
                </a:solidFill>
              </a:rPr>
              <a:t> una bofetada a la bruja verde, Mary did not slap the green witch)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phrase probabilities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Extract all phrase pairs from our bilingual corpus</a:t>
            </a:r>
          </a:p>
          <a:p>
            <a:r>
              <a:rPr lang="en-US" dirty="0" smtClean="0"/>
              <a:t>Estimate </a:t>
            </a:r>
            <a:r>
              <a:rPr lang="en-US" dirty="0" err="1" smtClean="0"/>
              <a:t>p(f</a:t>
            </a:r>
            <a:r>
              <a:rPr lang="en-US" baseline="-25000" dirty="0" err="1" smtClean="0"/>
              <a:t>phrase</a:t>
            </a:r>
            <a:r>
              <a:rPr lang="en-US" dirty="0" smtClean="0"/>
              <a:t>|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phrase</a:t>
            </a:r>
            <a:r>
              <a:rPr lang="en-US" dirty="0" smtClean="0"/>
              <a:t>) using MLE</a:t>
            </a:r>
          </a:p>
          <a:p>
            <a:r>
              <a:rPr lang="en-US" dirty="0" smtClean="0"/>
              <a:t>Prune the rules</a:t>
            </a:r>
          </a:p>
          <a:p>
            <a:pPr lvl="1"/>
            <a:r>
              <a:rPr lang="en-US" dirty="0" smtClean="0"/>
              <a:t>remove rules based on low-frequency events</a:t>
            </a:r>
          </a:p>
          <a:p>
            <a:pPr lvl="1"/>
            <a:r>
              <a:rPr lang="en-US" dirty="0" smtClean="0"/>
              <a:t>remove rules with very low probabilities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Language translation</a:t>
            </a:r>
          </a:p>
        </p:txBody>
      </p:sp>
      <p:pic>
        <p:nvPicPr>
          <p:cNvPr id="386051" name="Picture 3" descr="chihuahu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2743200"/>
            <a:ext cx="2057400" cy="2057400"/>
          </a:xfrm>
          <a:prstGeom prst="rect">
            <a:avLst/>
          </a:prstGeom>
          <a:noFill/>
        </p:spPr>
      </p:pic>
      <p:pic>
        <p:nvPicPr>
          <p:cNvPr id="386052" name="Picture 4" descr="talk_circl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0" y="1905000"/>
            <a:ext cx="1943100" cy="1257300"/>
          </a:xfrm>
          <a:prstGeom prst="rect">
            <a:avLst/>
          </a:prstGeom>
          <a:noFill/>
        </p:spPr>
      </p:pic>
      <p:sp>
        <p:nvSpPr>
          <p:cNvPr id="386053" name="Text Box 5"/>
          <p:cNvSpPr txBox="1">
            <a:spLocks noChangeArrowheads="1"/>
          </p:cNvSpPr>
          <p:nvPr/>
        </p:nvSpPr>
        <p:spPr bwMode="auto">
          <a:xfrm>
            <a:off x="3048000" y="2133600"/>
            <a:ext cx="152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200">
                <a:latin typeface="Tahoma" pitchFamily="-111" charset="0"/>
              </a:rPr>
              <a:t>Yo quiero Taco Bell</a:t>
            </a:r>
          </a:p>
        </p:txBody>
      </p:sp>
      <p:pic>
        <p:nvPicPr>
          <p:cNvPr id="386054" name="Picture 6" descr="spanish fla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8200" y="5181600"/>
            <a:ext cx="1562100" cy="952500"/>
          </a:xfrm>
          <a:prstGeom prst="rect">
            <a:avLst/>
          </a:prstGeom>
          <a:noFill/>
        </p:spPr>
      </p:pic>
      <p:pic>
        <p:nvPicPr>
          <p:cNvPr id="386055" name="Picture 7" descr="confused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0" y="1905000"/>
            <a:ext cx="1689100" cy="3124200"/>
          </a:xfrm>
          <a:prstGeom prst="rect">
            <a:avLst/>
          </a:prstGeom>
          <a:noFill/>
        </p:spPr>
      </p:pic>
      <p:pic>
        <p:nvPicPr>
          <p:cNvPr id="386056" name="Picture 8" descr="american fla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96000" y="5105400"/>
            <a:ext cx="1536700" cy="1003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658" name="Rectangle 2"/>
          <p:cNvSpPr>
            <a:spLocks noChangeArrowheads="1"/>
          </p:cNvSpPr>
          <p:nvPr/>
        </p:nvSpPr>
        <p:spPr bwMode="auto">
          <a:xfrm>
            <a:off x="4800600" y="5334000"/>
            <a:ext cx="2362200" cy="1371600"/>
          </a:xfrm>
          <a:prstGeom prst="rect">
            <a:avLst/>
          </a:prstGeom>
          <a:noFill/>
          <a:ln w="76200">
            <a:solidFill>
              <a:srgbClr val="F5FEA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59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8229600" cy="1143000"/>
          </a:xfrm>
        </p:spPr>
        <p:txBody>
          <a:bodyPr/>
          <a:lstStyle/>
          <a:p>
            <a:r>
              <a:rPr lang="en-US" dirty="0"/>
              <a:t>Statistical MT Overview</a:t>
            </a:r>
          </a:p>
        </p:txBody>
      </p:sp>
      <p:sp>
        <p:nvSpPr>
          <p:cNvPr id="838660" name="AutoShape 4"/>
          <p:cNvSpPr>
            <a:spLocks noChangeArrowheads="1"/>
          </p:cNvSpPr>
          <p:nvPr/>
        </p:nvSpPr>
        <p:spPr bwMode="auto">
          <a:xfrm>
            <a:off x="2209800" y="2362200"/>
            <a:ext cx="533400" cy="533400"/>
          </a:xfrm>
          <a:prstGeom prst="vertic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61" name="AutoShape 5"/>
          <p:cNvSpPr>
            <a:spLocks noChangeArrowheads="1"/>
          </p:cNvSpPr>
          <p:nvPr/>
        </p:nvSpPr>
        <p:spPr bwMode="auto">
          <a:xfrm>
            <a:off x="2743200" y="2362200"/>
            <a:ext cx="533400" cy="533400"/>
          </a:xfrm>
          <a:prstGeom prst="vertic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62" name="Text Box 6"/>
          <p:cNvSpPr txBox="1">
            <a:spLocks noChangeArrowheads="1"/>
          </p:cNvSpPr>
          <p:nvPr/>
        </p:nvSpPr>
        <p:spPr bwMode="auto">
          <a:xfrm>
            <a:off x="2057400" y="1828800"/>
            <a:ext cx="2209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Bilingual data</a:t>
            </a:r>
          </a:p>
        </p:txBody>
      </p:sp>
      <p:sp>
        <p:nvSpPr>
          <p:cNvPr id="838682" name="Rectangle 26"/>
          <p:cNvSpPr>
            <a:spLocks noChangeArrowheads="1"/>
          </p:cNvSpPr>
          <p:nvPr/>
        </p:nvSpPr>
        <p:spPr bwMode="auto">
          <a:xfrm>
            <a:off x="5029200" y="1981200"/>
            <a:ext cx="1828800" cy="2819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83" name="Text Box 27"/>
          <p:cNvSpPr txBox="1">
            <a:spLocks noChangeArrowheads="1"/>
          </p:cNvSpPr>
          <p:nvPr/>
        </p:nvSpPr>
        <p:spPr bwMode="auto">
          <a:xfrm>
            <a:off x="5257800" y="2286000"/>
            <a:ext cx="1371600" cy="650875"/>
          </a:xfrm>
          <a:prstGeom prst="rect">
            <a:avLst/>
          </a:prstGeom>
          <a:solidFill>
            <a:srgbClr val="008000">
              <a:alpha val="72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Translation model</a:t>
            </a:r>
          </a:p>
        </p:txBody>
      </p:sp>
      <p:sp>
        <p:nvSpPr>
          <p:cNvPr id="838684" name="Text Box 28"/>
          <p:cNvSpPr txBox="1">
            <a:spLocks noChangeArrowheads="1"/>
          </p:cNvSpPr>
          <p:nvPr/>
        </p:nvSpPr>
        <p:spPr bwMode="auto">
          <a:xfrm>
            <a:off x="3962400" y="1066800"/>
            <a:ext cx="160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FF0000"/>
                </a:solidFill>
              </a:rPr>
              <a:t>training</a:t>
            </a:r>
          </a:p>
        </p:txBody>
      </p:sp>
      <p:sp>
        <p:nvSpPr>
          <p:cNvPr id="838685" name="AutoShape 29"/>
          <p:cNvSpPr>
            <a:spLocks noChangeArrowheads="1"/>
          </p:cNvSpPr>
          <p:nvPr/>
        </p:nvSpPr>
        <p:spPr bwMode="auto">
          <a:xfrm>
            <a:off x="2743200" y="4038600"/>
            <a:ext cx="533400" cy="533400"/>
          </a:xfrm>
          <a:prstGeom prst="vertic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86" name="Text Box 30"/>
          <p:cNvSpPr txBox="1">
            <a:spLocks noChangeArrowheads="1"/>
          </p:cNvSpPr>
          <p:nvPr/>
        </p:nvSpPr>
        <p:spPr bwMode="auto">
          <a:xfrm>
            <a:off x="1524000" y="3505200"/>
            <a:ext cx="2209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monolingual data</a:t>
            </a:r>
          </a:p>
        </p:txBody>
      </p:sp>
      <p:sp>
        <p:nvSpPr>
          <p:cNvPr id="838687" name="Text Box 31"/>
          <p:cNvSpPr txBox="1">
            <a:spLocks noChangeArrowheads="1"/>
          </p:cNvSpPr>
          <p:nvPr/>
        </p:nvSpPr>
        <p:spPr bwMode="auto">
          <a:xfrm>
            <a:off x="5257800" y="3810000"/>
            <a:ext cx="1371600" cy="650875"/>
          </a:xfrm>
          <a:prstGeom prst="rect">
            <a:avLst/>
          </a:prstGeom>
          <a:solidFill>
            <a:srgbClr val="008000">
              <a:alpha val="82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Language model</a:t>
            </a:r>
          </a:p>
        </p:txBody>
      </p:sp>
      <p:sp>
        <p:nvSpPr>
          <p:cNvPr id="838688" name="Text Box 32"/>
          <p:cNvSpPr txBox="1">
            <a:spLocks noChangeArrowheads="1"/>
          </p:cNvSpPr>
          <p:nvPr/>
        </p:nvSpPr>
        <p:spPr bwMode="auto">
          <a:xfrm>
            <a:off x="5257800" y="1295400"/>
            <a:ext cx="144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learned parameters</a:t>
            </a:r>
          </a:p>
        </p:txBody>
      </p:sp>
      <p:sp>
        <p:nvSpPr>
          <p:cNvPr id="838689" name="Line 33"/>
          <p:cNvSpPr>
            <a:spLocks noChangeShapeType="1"/>
          </p:cNvSpPr>
          <p:nvPr/>
        </p:nvSpPr>
        <p:spPr bwMode="auto">
          <a:xfrm>
            <a:off x="457200" y="5029200"/>
            <a:ext cx="83820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90" name="Text Box 34"/>
          <p:cNvSpPr txBox="1">
            <a:spLocks noChangeArrowheads="1"/>
          </p:cNvSpPr>
          <p:nvPr/>
        </p:nvSpPr>
        <p:spPr bwMode="auto">
          <a:xfrm>
            <a:off x="2819400" y="5562600"/>
            <a:ext cx="152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Foreign sentence</a:t>
            </a:r>
          </a:p>
        </p:txBody>
      </p:sp>
      <p:sp>
        <p:nvSpPr>
          <p:cNvPr id="838691" name="Text Box 35"/>
          <p:cNvSpPr txBox="1">
            <a:spLocks noChangeArrowheads="1"/>
          </p:cNvSpPr>
          <p:nvPr/>
        </p:nvSpPr>
        <p:spPr bwMode="auto">
          <a:xfrm>
            <a:off x="609600" y="5638800"/>
            <a:ext cx="175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Translation</a:t>
            </a:r>
          </a:p>
        </p:txBody>
      </p:sp>
      <p:sp>
        <p:nvSpPr>
          <p:cNvPr id="838692" name="Line 36"/>
          <p:cNvSpPr>
            <a:spLocks noChangeShapeType="1"/>
          </p:cNvSpPr>
          <p:nvPr/>
        </p:nvSpPr>
        <p:spPr bwMode="auto">
          <a:xfrm>
            <a:off x="4191000" y="5867400"/>
            <a:ext cx="60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93" name="Line 37"/>
          <p:cNvSpPr>
            <a:spLocks noChangeShapeType="1"/>
          </p:cNvSpPr>
          <p:nvPr/>
        </p:nvSpPr>
        <p:spPr bwMode="auto">
          <a:xfrm>
            <a:off x="5943600" y="4800600"/>
            <a:ext cx="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94" name="Text Box 38"/>
          <p:cNvSpPr txBox="1">
            <a:spLocks noChangeArrowheads="1"/>
          </p:cNvSpPr>
          <p:nvPr/>
        </p:nvSpPr>
        <p:spPr bwMode="auto">
          <a:xfrm>
            <a:off x="4876800" y="5410200"/>
            <a:ext cx="2209800" cy="122078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Decoder </a:t>
            </a:r>
            <a:br>
              <a:rPr lang="en-US"/>
            </a:br>
            <a:r>
              <a:rPr lang="en-US" sz="1400"/>
              <a:t>(what English sentence is most probable given foreign sentence with learned models)</a:t>
            </a:r>
          </a:p>
        </p:txBody>
      </p:sp>
      <p:sp>
        <p:nvSpPr>
          <p:cNvPr id="838697" name="Line 41"/>
          <p:cNvSpPr>
            <a:spLocks noChangeShapeType="1"/>
          </p:cNvSpPr>
          <p:nvPr/>
        </p:nvSpPr>
        <p:spPr bwMode="auto">
          <a:xfrm>
            <a:off x="3886200" y="2590800"/>
            <a:ext cx="1219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98" name="Line 42"/>
          <p:cNvSpPr>
            <a:spLocks noChangeShapeType="1"/>
          </p:cNvSpPr>
          <p:nvPr/>
        </p:nvSpPr>
        <p:spPr bwMode="auto">
          <a:xfrm>
            <a:off x="3886200" y="4114800"/>
            <a:ext cx="1219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Translation (aka decoding)</a:t>
            </a:r>
            <a:endParaRPr lang="en-US" dirty="0"/>
          </a:p>
        </p:txBody>
      </p:sp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304800" y="1295400"/>
            <a:ext cx="8458200" cy="0"/>
          </a:xfrm>
          <a:prstGeom prst="line">
            <a:avLst/>
          </a:prstGeom>
          <a:noFill/>
          <a:ln w="76200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863235" name="Object 3"/>
          <p:cNvGraphicFramePr>
            <a:graphicFrameLocks noChangeAspect="1"/>
          </p:cNvGraphicFramePr>
          <p:nvPr/>
        </p:nvGraphicFramePr>
        <p:xfrm>
          <a:off x="1600200" y="3429000"/>
          <a:ext cx="5715000" cy="533400"/>
        </p:xfrm>
        <a:graphic>
          <a:graphicData uri="http://schemas.openxmlformats.org/presentationml/2006/ole">
            <p:oleObj spid="_x0000_s37891" name="Equation" r:id="rId4" imgW="1905000" imgH="177800" progId="Equation.3">
              <p:embed/>
            </p:oleObj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5257800" y="1600200"/>
            <a:ext cx="2362200" cy="1371600"/>
          </a:xfrm>
          <a:prstGeom prst="rect">
            <a:avLst/>
          </a:prstGeom>
          <a:noFill/>
          <a:ln w="76200">
            <a:solidFill>
              <a:srgbClr val="F5FEA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 Box 34"/>
          <p:cNvSpPr txBox="1">
            <a:spLocks noChangeArrowheads="1"/>
          </p:cNvSpPr>
          <p:nvPr/>
        </p:nvSpPr>
        <p:spPr bwMode="auto">
          <a:xfrm>
            <a:off x="3276600" y="1828800"/>
            <a:ext cx="152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Foreign sentence</a:t>
            </a:r>
          </a:p>
        </p:txBody>
      </p:sp>
      <p:sp>
        <p:nvSpPr>
          <p:cNvPr id="10" name="Text Box 35"/>
          <p:cNvSpPr txBox="1">
            <a:spLocks noChangeArrowheads="1"/>
          </p:cNvSpPr>
          <p:nvPr/>
        </p:nvSpPr>
        <p:spPr bwMode="auto">
          <a:xfrm>
            <a:off x="1066800" y="1905000"/>
            <a:ext cx="175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Translation</a:t>
            </a:r>
          </a:p>
        </p:txBody>
      </p:sp>
      <p:sp>
        <p:nvSpPr>
          <p:cNvPr id="11" name="Line 36"/>
          <p:cNvSpPr>
            <a:spLocks noChangeShapeType="1"/>
          </p:cNvSpPr>
          <p:nvPr/>
        </p:nvSpPr>
        <p:spPr bwMode="auto">
          <a:xfrm>
            <a:off x="4648200" y="2133600"/>
            <a:ext cx="60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 Box 38"/>
          <p:cNvSpPr txBox="1">
            <a:spLocks noChangeArrowheads="1"/>
          </p:cNvSpPr>
          <p:nvPr/>
        </p:nvSpPr>
        <p:spPr bwMode="auto">
          <a:xfrm>
            <a:off x="5334000" y="1676400"/>
            <a:ext cx="2209800" cy="122078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Decoder </a:t>
            </a:r>
            <a:br>
              <a:rPr lang="en-US"/>
            </a:br>
            <a:r>
              <a:rPr lang="en-US" sz="1400"/>
              <a:t>(what English sentence is most probable given foreign sentence with learned models)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67200" y="41148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phrase-based translation model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29400" y="4078069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n</a:t>
            </a:r>
            <a:r>
              <a:rPr lang="en-US" dirty="0" smtClean="0">
                <a:solidFill>
                  <a:srgbClr val="0000FF"/>
                </a:solidFill>
              </a:rPr>
              <a:t>-gram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language model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76600" y="5486400"/>
            <a:ext cx="449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Ideas?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Decoding</a:t>
            </a:r>
            <a:endParaRPr lang="en-US" sz="2800" dirty="0"/>
          </a:p>
        </p:txBody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7749987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Of all conceivable English word strings, find the one maximizing </a:t>
            </a:r>
            <a:r>
              <a:rPr lang="en-US" sz="2800" dirty="0" err="1"/>
              <a:t>P(e</a:t>
            </a:r>
            <a:r>
              <a:rPr lang="en-US" sz="2800" dirty="0"/>
              <a:t>) </a:t>
            </a:r>
            <a:r>
              <a:rPr lang="en-US" sz="2000" dirty="0" err="1"/>
              <a:t>x</a:t>
            </a:r>
            <a:r>
              <a:rPr lang="en-US" sz="2800" dirty="0"/>
              <a:t> </a:t>
            </a:r>
            <a:r>
              <a:rPr lang="en-US" sz="2800" dirty="0" err="1"/>
              <a:t>P(f</a:t>
            </a:r>
            <a:r>
              <a:rPr lang="en-US" sz="2800" dirty="0"/>
              <a:t> | </a:t>
            </a:r>
            <a:r>
              <a:rPr lang="en-US" sz="2800" dirty="0" err="1"/>
              <a:t>e</a:t>
            </a:r>
            <a:r>
              <a:rPr lang="en-US" sz="2800" dirty="0"/>
              <a:t>)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Decoding is an NP-complete</a:t>
            </a:r>
            <a:r>
              <a:rPr lang="en-US" sz="2800" dirty="0" smtClean="0"/>
              <a:t> problem (for many translation models) 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(Knight, 1999)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AI to the rescue: pose as a search problem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34290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r>
              <a:rPr lang="en-US" dirty="0" smtClean="0"/>
              <a:t> f</a:t>
            </a:r>
            <a:r>
              <a:rPr lang="en-US" baseline="-25000" dirty="0" smtClean="0"/>
              <a:t>2</a:t>
            </a:r>
            <a:r>
              <a:rPr lang="en-US" dirty="0" smtClean="0"/>
              <a:t> f</a:t>
            </a:r>
            <a:r>
              <a:rPr lang="en-US" baseline="-25000" dirty="0" smtClean="0"/>
              <a:t>3</a:t>
            </a:r>
            <a:r>
              <a:rPr lang="en-US" dirty="0" smtClean="0"/>
              <a:t> f</a:t>
            </a:r>
            <a:r>
              <a:rPr lang="en-US" baseline="-25000" dirty="0" smtClean="0"/>
              <a:t>4</a:t>
            </a:r>
            <a:r>
              <a:rPr lang="en-US" dirty="0" smtClean="0"/>
              <a:t> f</a:t>
            </a:r>
            <a:r>
              <a:rPr lang="en-US" baseline="-25000" dirty="0" smtClean="0"/>
              <a:t>5</a:t>
            </a:r>
            <a:r>
              <a:rPr lang="en-US" dirty="0" smtClean="0"/>
              <a:t> f</a:t>
            </a:r>
            <a:r>
              <a:rPr lang="en-US" baseline="-25000" dirty="0" smtClean="0"/>
              <a:t>6</a:t>
            </a:r>
            <a:endParaRPr lang="en-US" baseline="-25000" dirty="0"/>
          </a:p>
        </p:txBody>
      </p:sp>
      <p:graphicFrame>
        <p:nvGraphicFramePr>
          <p:cNvPr id="903170" name="Object 2"/>
          <p:cNvGraphicFramePr>
            <a:graphicFrameLocks noChangeAspect="1"/>
          </p:cNvGraphicFramePr>
          <p:nvPr/>
        </p:nvGraphicFramePr>
        <p:xfrm>
          <a:off x="762000" y="1371600"/>
          <a:ext cx="2901950" cy="398463"/>
        </p:xfrm>
        <a:graphic>
          <a:graphicData uri="http://schemas.openxmlformats.org/presentationml/2006/ole">
            <p:oleObj spid="_x0000_s84994" name="Equation" r:id="rId3" imgW="1295400" imgH="177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34290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r>
              <a:rPr lang="en-US" dirty="0" smtClean="0"/>
              <a:t> f</a:t>
            </a:r>
            <a:r>
              <a:rPr lang="en-US" baseline="-25000" dirty="0" smtClean="0"/>
              <a:t>2</a:t>
            </a:r>
            <a:r>
              <a:rPr lang="en-US" dirty="0" smtClean="0"/>
              <a:t> f</a:t>
            </a:r>
            <a:r>
              <a:rPr lang="en-US" baseline="-25000" dirty="0" smtClean="0"/>
              <a:t>3</a:t>
            </a:r>
            <a:r>
              <a:rPr lang="en-US" dirty="0" smtClean="0"/>
              <a:t> f</a:t>
            </a:r>
            <a:r>
              <a:rPr lang="en-US" baseline="-25000" dirty="0" smtClean="0"/>
              <a:t>4</a:t>
            </a:r>
            <a:r>
              <a:rPr lang="en-US" dirty="0" smtClean="0"/>
              <a:t> f</a:t>
            </a:r>
            <a:r>
              <a:rPr lang="en-US" baseline="-25000" dirty="0" smtClean="0"/>
              <a:t>5</a:t>
            </a:r>
            <a:r>
              <a:rPr lang="en-US" dirty="0" smtClean="0"/>
              <a:t> f</a:t>
            </a:r>
            <a:r>
              <a:rPr lang="en-US" baseline="-25000" dirty="0" smtClean="0"/>
              <a:t>6</a:t>
            </a:r>
            <a:endParaRPr lang="en-US" baseline="-25000" dirty="0"/>
          </a:p>
        </p:txBody>
      </p:sp>
      <p:graphicFrame>
        <p:nvGraphicFramePr>
          <p:cNvPr id="903170" name="Object 2"/>
          <p:cNvGraphicFramePr>
            <a:graphicFrameLocks noChangeAspect="1"/>
          </p:cNvGraphicFramePr>
          <p:nvPr/>
        </p:nvGraphicFramePr>
        <p:xfrm>
          <a:off x="762000" y="1371600"/>
          <a:ext cx="2901950" cy="398463"/>
        </p:xfrm>
        <a:graphic>
          <a:graphicData uri="http://schemas.openxmlformats.org/presentationml/2006/ole">
            <p:oleObj spid="_x0000_s86018" name="Equation" r:id="rId3" imgW="1295400" imgH="1778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6000" y="22860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partial trans.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00FF"/>
                </a:solidFill>
              </a:rPr>
              <a:t>f</a:t>
            </a:r>
            <a:r>
              <a:rPr lang="en-US" baseline="-25000" dirty="0" smtClean="0">
                <a:solidFill>
                  <a:srgbClr val="FF00FF"/>
                </a:solidFill>
              </a:rPr>
              <a:t>1</a:t>
            </a:r>
            <a:r>
              <a:rPr lang="en-US" dirty="0" smtClean="0"/>
              <a:t> f</a:t>
            </a:r>
            <a:r>
              <a:rPr lang="en-US" baseline="-25000" dirty="0" smtClean="0"/>
              <a:t>2</a:t>
            </a:r>
            <a:r>
              <a:rPr lang="en-US" dirty="0" smtClean="0"/>
              <a:t> f</a:t>
            </a:r>
            <a:r>
              <a:rPr lang="en-US" baseline="-25000" dirty="0" smtClean="0"/>
              <a:t>3</a:t>
            </a:r>
            <a:r>
              <a:rPr lang="en-US" dirty="0" smtClean="0"/>
              <a:t> f</a:t>
            </a:r>
            <a:r>
              <a:rPr lang="en-US" baseline="-25000" dirty="0" smtClean="0"/>
              <a:t>4</a:t>
            </a:r>
            <a:r>
              <a:rPr lang="en-US" dirty="0" smtClean="0"/>
              <a:t> f</a:t>
            </a:r>
            <a:r>
              <a:rPr lang="en-US" baseline="-25000" dirty="0" smtClean="0"/>
              <a:t>5</a:t>
            </a:r>
            <a:r>
              <a:rPr lang="en-US" dirty="0" smtClean="0"/>
              <a:t> f</a:t>
            </a:r>
            <a:r>
              <a:rPr lang="en-US" baseline="-25000" dirty="0" smtClean="0"/>
              <a:t>6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09800" y="411480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…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0" y="3468469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partial trans.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00FF"/>
                </a:solidFill>
              </a:rPr>
              <a:t>f</a:t>
            </a:r>
            <a:r>
              <a:rPr lang="en-US" baseline="-25000" dirty="0" smtClean="0">
                <a:solidFill>
                  <a:srgbClr val="FF00FF"/>
                </a:solidFill>
              </a:rPr>
              <a:t>1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FF"/>
                </a:solidFill>
              </a:rPr>
              <a:t>f</a:t>
            </a:r>
            <a:r>
              <a:rPr lang="en-US" baseline="-25000" dirty="0" smtClean="0">
                <a:solidFill>
                  <a:srgbClr val="FF00FF"/>
                </a:solidFill>
              </a:rPr>
              <a:t>2</a:t>
            </a:r>
            <a:r>
              <a:rPr lang="en-US" dirty="0" smtClean="0"/>
              <a:t> f</a:t>
            </a:r>
            <a:r>
              <a:rPr lang="en-US" baseline="-25000" dirty="0" smtClean="0"/>
              <a:t>3</a:t>
            </a:r>
            <a:r>
              <a:rPr lang="en-US" dirty="0" smtClean="0"/>
              <a:t> f</a:t>
            </a:r>
            <a:r>
              <a:rPr lang="en-US" baseline="-25000" dirty="0" smtClean="0"/>
              <a:t>4</a:t>
            </a:r>
            <a:r>
              <a:rPr lang="en-US" dirty="0" smtClean="0"/>
              <a:t> f</a:t>
            </a:r>
            <a:r>
              <a:rPr lang="en-US" baseline="-25000" dirty="0" smtClean="0"/>
              <a:t>5</a:t>
            </a:r>
            <a:r>
              <a:rPr lang="en-US" dirty="0" smtClean="0"/>
              <a:t> f</a:t>
            </a:r>
            <a:r>
              <a:rPr lang="en-US" baseline="-25000" dirty="0" smtClean="0"/>
              <a:t>6</a:t>
            </a:r>
            <a:endParaRPr lang="en-US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2362200" y="5221069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partial trans.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tx2"/>
                </a:solidFill>
              </a:rPr>
              <a:t>f</a:t>
            </a:r>
            <a:r>
              <a:rPr lang="en-US" baseline="-25000" dirty="0" smtClean="0">
                <a:solidFill>
                  <a:schemeClr val="tx2"/>
                </a:solidFill>
              </a:rPr>
              <a:t>1</a:t>
            </a:r>
            <a:r>
              <a:rPr lang="en-US" dirty="0" smtClean="0">
                <a:solidFill>
                  <a:schemeClr val="tx2"/>
                </a:solidFill>
              </a:rPr>
              <a:t> f</a:t>
            </a:r>
            <a:r>
              <a:rPr lang="en-US" baseline="-25000" dirty="0" smtClean="0">
                <a:solidFill>
                  <a:schemeClr val="tx2"/>
                </a:solidFill>
              </a:rPr>
              <a:t>2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smtClean="0"/>
              <a:t>f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FF"/>
                </a:solidFill>
              </a:rPr>
              <a:t>f</a:t>
            </a:r>
            <a:r>
              <a:rPr lang="en-US" baseline="-25000" dirty="0" smtClean="0">
                <a:solidFill>
                  <a:srgbClr val="FF00FF"/>
                </a:solidFill>
              </a:rPr>
              <a:t>4</a:t>
            </a:r>
            <a:r>
              <a:rPr lang="en-US" dirty="0" smtClean="0">
                <a:solidFill>
                  <a:srgbClr val="FF00FF"/>
                </a:solidFill>
              </a:rPr>
              <a:t> f</a:t>
            </a:r>
            <a:r>
              <a:rPr lang="en-US" baseline="-25000" dirty="0" smtClean="0">
                <a:solidFill>
                  <a:srgbClr val="FF00FF"/>
                </a:solidFill>
              </a:rPr>
              <a:t>5</a:t>
            </a:r>
            <a:r>
              <a:rPr lang="en-US" dirty="0" smtClean="0">
                <a:solidFill>
                  <a:srgbClr val="FF00FF"/>
                </a:solidFill>
              </a:rPr>
              <a:t> f</a:t>
            </a:r>
            <a:r>
              <a:rPr lang="en-US" baseline="-25000" dirty="0" smtClean="0">
                <a:solidFill>
                  <a:srgbClr val="FF00FF"/>
                </a:solidFill>
              </a:rPr>
              <a:t>6</a:t>
            </a:r>
            <a:endParaRPr lang="en-US" baseline="-25000" dirty="0">
              <a:solidFill>
                <a:srgbClr val="FF00FF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rot="5400000" flipH="1" flipV="1">
            <a:off x="1866900" y="2933700"/>
            <a:ext cx="609600" cy="533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1905000" y="3657600"/>
            <a:ext cx="4572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rot="16200000" flipH="1">
            <a:off x="1371600" y="4343400"/>
            <a:ext cx="1600200" cy="533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4800600" y="33528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Key: partial translations represent </a:t>
            </a:r>
            <a:r>
              <a:rPr lang="en-US" b="1" i="1" dirty="0" err="1" smtClean="0">
                <a:solidFill>
                  <a:srgbClr val="0000FF"/>
                </a:solidFill>
              </a:rPr>
              <a:t>inorder</a:t>
            </a:r>
            <a:r>
              <a:rPr lang="en-US" dirty="0" smtClean="0">
                <a:solidFill>
                  <a:srgbClr val="0000FF"/>
                </a:solidFill>
              </a:rPr>
              <a:t> translations on the English side 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34290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r>
              <a:rPr lang="en-US" dirty="0" smtClean="0"/>
              <a:t> f</a:t>
            </a:r>
            <a:r>
              <a:rPr lang="en-US" baseline="-25000" dirty="0" smtClean="0"/>
              <a:t>2</a:t>
            </a:r>
            <a:r>
              <a:rPr lang="en-US" dirty="0" smtClean="0"/>
              <a:t> f</a:t>
            </a:r>
            <a:r>
              <a:rPr lang="en-US" baseline="-25000" dirty="0" smtClean="0"/>
              <a:t>3</a:t>
            </a:r>
            <a:r>
              <a:rPr lang="en-US" dirty="0" smtClean="0"/>
              <a:t> f</a:t>
            </a:r>
            <a:r>
              <a:rPr lang="en-US" baseline="-25000" dirty="0" smtClean="0"/>
              <a:t>4</a:t>
            </a:r>
            <a:r>
              <a:rPr lang="en-US" dirty="0" smtClean="0"/>
              <a:t> f</a:t>
            </a:r>
            <a:r>
              <a:rPr lang="en-US" baseline="-25000" dirty="0" smtClean="0"/>
              <a:t>5</a:t>
            </a:r>
            <a:r>
              <a:rPr lang="en-US" dirty="0" smtClean="0"/>
              <a:t> f</a:t>
            </a:r>
            <a:r>
              <a:rPr lang="en-US" baseline="-25000" dirty="0" smtClean="0"/>
              <a:t>6</a:t>
            </a:r>
            <a:endParaRPr lang="en-US" baseline="-25000" dirty="0"/>
          </a:p>
        </p:txBody>
      </p:sp>
      <p:graphicFrame>
        <p:nvGraphicFramePr>
          <p:cNvPr id="903170" name="Object 2"/>
          <p:cNvGraphicFramePr>
            <a:graphicFrameLocks noChangeAspect="1"/>
          </p:cNvGraphicFramePr>
          <p:nvPr/>
        </p:nvGraphicFramePr>
        <p:xfrm>
          <a:off x="762000" y="1371600"/>
          <a:ext cx="2901950" cy="398463"/>
        </p:xfrm>
        <a:graphic>
          <a:graphicData uri="http://schemas.openxmlformats.org/presentationml/2006/ole">
            <p:oleObj spid="_x0000_s87042" name="Equation" r:id="rId3" imgW="1295400" imgH="1778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6000" y="22860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partial trans.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00FF"/>
                </a:solidFill>
              </a:rPr>
              <a:t>f</a:t>
            </a:r>
            <a:r>
              <a:rPr lang="en-US" baseline="-25000" dirty="0" smtClean="0">
                <a:solidFill>
                  <a:srgbClr val="FF00FF"/>
                </a:solidFill>
              </a:rPr>
              <a:t>1</a:t>
            </a:r>
            <a:r>
              <a:rPr lang="en-US" dirty="0" smtClean="0"/>
              <a:t> f</a:t>
            </a:r>
            <a:r>
              <a:rPr lang="en-US" baseline="-25000" dirty="0" smtClean="0"/>
              <a:t>2</a:t>
            </a:r>
            <a:r>
              <a:rPr lang="en-US" dirty="0" smtClean="0"/>
              <a:t> f</a:t>
            </a:r>
            <a:r>
              <a:rPr lang="en-US" baseline="-25000" dirty="0" smtClean="0"/>
              <a:t>3</a:t>
            </a:r>
            <a:r>
              <a:rPr lang="en-US" dirty="0" smtClean="0"/>
              <a:t> f</a:t>
            </a:r>
            <a:r>
              <a:rPr lang="en-US" baseline="-25000" dirty="0" smtClean="0"/>
              <a:t>4</a:t>
            </a:r>
            <a:r>
              <a:rPr lang="en-US" dirty="0" smtClean="0"/>
              <a:t> f</a:t>
            </a:r>
            <a:r>
              <a:rPr lang="en-US" baseline="-25000" dirty="0" smtClean="0"/>
              <a:t>5</a:t>
            </a:r>
            <a:r>
              <a:rPr lang="en-US" dirty="0" smtClean="0"/>
              <a:t> f</a:t>
            </a:r>
            <a:r>
              <a:rPr lang="en-US" baseline="-25000" dirty="0" smtClean="0"/>
              <a:t>6</a:t>
            </a:r>
            <a:endParaRPr lang="en-US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2209800" y="411480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…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0" y="3468469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partial trans.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00FF"/>
                </a:solidFill>
              </a:rPr>
              <a:t>f</a:t>
            </a:r>
            <a:r>
              <a:rPr lang="en-US" baseline="-25000" dirty="0" smtClean="0">
                <a:solidFill>
                  <a:srgbClr val="FF00FF"/>
                </a:solidFill>
              </a:rPr>
              <a:t>1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FF"/>
                </a:solidFill>
              </a:rPr>
              <a:t>f</a:t>
            </a:r>
            <a:r>
              <a:rPr lang="en-US" baseline="-25000" dirty="0" smtClean="0">
                <a:solidFill>
                  <a:srgbClr val="FF00FF"/>
                </a:solidFill>
              </a:rPr>
              <a:t>2</a:t>
            </a:r>
            <a:r>
              <a:rPr lang="en-US" dirty="0" smtClean="0"/>
              <a:t> f</a:t>
            </a:r>
            <a:r>
              <a:rPr lang="en-US" baseline="-25000" dirty="0" smtClean="0"/>
              <a:t>3</a:t>
            </a:r>
            <a:r>
              <a:rPr lang="en-US" dirty="0" smtClean="0"/>
              <a:t> f</a:t>
            </a:r>
            <a:r>
              <a:rPr lang="en-US" baseline="-25000" dirty="0" smtClean="0"/>
              <a:t>4</a:t>
            </a:r>
            <a:r>
              <a:rPr lang="en-US" dirty="0" smtClean="0"/>
              <a:t> f</a:t>
            </a:r>
            <a:r>
              <a:rPr lang="en-US" baseline="-25000" dirty="0" smtClean="0"/>
              <a:t>5</a:t>
            </a:r>
            <a:r>
              <a:rPr lang="en-US" dirty="0" smtClean="0"/>
              <a:t> f</a:t>
            </a:r>
            <a:r>
              <a:rPr lang="en-US" baseline="-25000" dirty="0" smtClean="0"/>
              <a:t>6</a:t>
            </a:r>
            <a:endParaRPr lang="en-US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2362200" y="5221069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partial trans.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tx2"/>
                </a:solidFill>
              </a:rPr>
              <a:t>f</a:t>
            </a:r>
            <a:r>
              <a:rPr lang="en-US" baseline="-25000" dirty="0" smtClean="0">
                <a:solidFill>
                  <a:schemeClr val="tx2"/>
                </a:solidFill>
              </a:rPr>
              <a:t>1</a:t>
            </a:r>
            <a:r>
              <a:rPr lang="en-US" dirty="0" smtClean="0">
                <a:solidFill>
                  <a:schemeClr val="tx2"/>
                </a:solidFill>
              </a:rPr>
              <a:t> f</a:t>
            </a:r>
            <a:r>
              <a:rPr lang="en-US" baseline="-25000" dirty="0" smtClean="0">
                <a:solidFill>
                  <a:schemeClr val="tx2"/>
                </a:solidFill>
              </a:rPr>
              <a:t>2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smtClean="0"/>
              <a:t>f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FF"/>
                </a:solidFill>
              </a:rPr>
              <a:t>f</a:t>
            </a:r>
            <a:r>
              <a:rPr lang="en-US" baseline="-25000" dirty="0" smtClean="0">
                <a:solidFill>
                  <a:srgbClr val="FF00FF"/>
                </a:solidFill>
              </a:rPr>
              <a:t>4</a:t>
            </a:r>
            <a:r>
              <a:rPr lang="en-US" dirty="0" smtClean="0">
                <a:solidFill>
                  <a:srgbClr val="FF00FF"/>
                </a:solidFill>
              </a:rPr>
              <a:t> f</a:t>
            </a:r>
            <a:r>
              <a:rPr lang="en-US" baseline="-25000" dirty="0" smtClean="0">
                <a:solidFill>
                  <a:srgbClr val="FF00FF"/>
                </a:solidFill>
              </a:rPr>
              <a:t>5</a:t>
            </a:r>
            <a:r>
              <a:rPr lang="en-US" dirty="0" smtClean="0">
                <a:solidFill>
                  <a:srgbClr val="FF00FF"/>
                </a:solidFill>
              </a:rPr>
              <a:t> f</a:t>
            </a:r>
            <a:r>
              <a:rPr lang="en-US" baseline="-25000" dirty="0" smtClean="0">
                <a:solidFill>
                  <a:srgbClr val="FF00FF"/>
                </a:solidFill>
              </a:rPr>
              <a:t>6</a:t>
            </a:r>
            <a:endParaRPr lang="en-US" baseline="-25000" dirty="0">
              <a:solidFill>
                <a:srgbClr val="FF00FF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rot="5400000" flipH="1" flipV="1">
            <a:off x="1866900" y="2933700"/>
            <a:ext cx="609600" cy="533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1905000" y="3657600"/>
            <a:ext cx="4572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rot="16200000" flipH="1">
            <a:off x="1371600" y="4343400"/>
            <a:ext cx="1600200" cy="533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4419600" y="1563469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partial trans.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00FF"/>
                </a:solidFill>
              </a:rPr>
              <a:t>f</a:t>
            </a:r>
            <a:r>
              <a:rPr lang="en-US" baseline="-25000" dirty="0" smtClean="0">
                <a:solidFill>
                  <a:srgbClr val="FF00FF"/>
                </a:solidFill>
              </a:rPr>
              <a:t>1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FF"/>
                </a:solidFill>
              </a:rPr>
              <a:t>f</a:t>
            </a:r>
            <a:r>
              <a:rPr lang="en-US" baseline="-25000" dirty="0" smtClean="0">
                <a:solidFill>
                  <a:srgbClr val="FF00FF"/>
                </a:solidFill>
              </a:rPr>
              <a:t>2</a:t>
            </a:r>
            <a:r>
              <a:rPr lang="en-US" dirty="0" smtClean="0">
                <a:solidFill>
                  <a:srgbClr val="FF00FF"/>
                </a:solidFill>
              </a:rPr>
              <a:t> f</a:t>
            </a:r>
            <a:r>
              <a:rPr lang="en-US" baseline="-25000" dirty="0" smtClean="0">
                <a:solidFill>
                  <a:srgbClr val="FF00FF"/>
                </a:solidFill>
              </a:rPr>
              <a:t>3</a:t>
            </a:r>
            <a:r>
              <a:rPr lang="en-US" dirty="0" smtClean="0"/>
              <a:t> f</a:t>
            </a:r>
            <a:r>
              <a:rPr lang="en-US" baseline="-25000" dirty="0" smtClean="0"/>
              <a:t>4</a:t>
            </a:r>
            <a:r>
              <a:rPr lang="en-US" dirty="0" smtClean="0"/>
              <a:t> f</a:t>
            </a:r>
            <a:r>
              <a:rPr lang="en-US" baseline="-25000" dirty="0" smtClean="0"/>
              <a:t>5</a:t>
            </a:r>
            <a:r>
              <a:rPr lang="en-US" dirty="0" smtClean="0"/>
              <a:t> f</a:t>
            </a:r>
            <a:r>
              <a:rPr lang="en-US" baseline="-25000" dirty="0" smtClean="0"/>
              <a:t>6</a:t>
            </a:r>
            <a:endParaRPr lang="en-US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4419600" y="2325469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partial trans.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00FF"/>
                </a:solidFill>
              </a:rPr>
              <a:t>f</a:t>
            </a:r>
            <a:r>
              <a:rPr lang="en-US" baseline="-25000" dirty="0" smtClean="0">
                <a:solidFill>
                  <a:srgbClr val="FF00FF"/>
                </a:solidFill>
              </a:rPr>
              <a:t>1</a:t>
            </a:r>
            <a:r>
              <a:rPr lang="en-US" dirty="0" smtClean="0"/>
              <a:t> f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FF"/>
                </a:solidFill>
              </a:rPr>
              <a:t>f</a:t>
            </a:r>
            <a:r>
              <a:rPr lang="en-US" baseline="-25000" dirty="0" smtClean="0">
                <a:solidFill>
                  <a:srgbClr val="FF00FF"/>
                </a:solidFill>
              </a:rPr>
              <a:t>3</a:t>
            </a:r>
            <a:r>
              <a:rPr lang="en-US" dirty="0" smtClean="0">
                <a:solidFill>
                  <a:srgbClr val="FF00FF"/>
                </a:solidFill>
              </a:rPr>
              <a:t> f</a:t>
            </a:r>
            <a:r>
              <a:rPr lang="en-US" baseline="-25000" dirty="0" smtClean="0">
                <a:solidFill>
                  <a:srgbClr val="FF00FF"/>
                </a:solidFill>
              </a:rPr>
              <a:t>4</a:t>
            </a:r>
            <a:r>
              <a:rPr lang="en-US" dirty="0" smtClean="0"/>
              <a:t> f</a:t>
            </a:r>
            <a:r>
              <a:rPr lang="en-US" baseline="-25000" dirty="0" smtClean="0"/>
              <a:t>5</a:t>
            </a:r>
            <a:r>
              <a:rPr lang="en-US" dirty="0" smtClean="0"/>
              <a:t> f</a:t>
            </a:r>
            <a:r>
              <a:rPr lang="en-US" baseline="-25000" dirty="0" smtClean="0"/>
              <a:t>6</a:t>
            </a:r>
            <a:endParaRPr lang="en-US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4419600" y="3087469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partial trans.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00FF"/>
                </a:solidFill>
              </a:rPr>
              <a:t>f</a:t>
            </a:r>
            <a:r>
              <a:rPr lang="en-US" baseline="-25000" dirty="0" smtClean="0">
                <a:solidFill>
                  <a:srgbClr val="FF00FF"/>
                </a:solidFill>
              </a:rPr>
              <a:t>1</a:t>
            </a:r>
            <a:r>
              <a:rPr lang="en-US" dirty="0" smtClean="0"/>
              <a:t> f</a:t>
            </a:r>
            <a:r>
              <a:rPr lang="en-US" baseline="-25000" dirty="0" smtClean="0"/>
              <a:t>2</a:t>
            </a:r>
            <a:r>
              <a:rPr lang="en-US" dirty="0" smtClean="0"/>
              <a:t> f</a:t>
            </a:r>
            <a:r>
              <a:rPr lang="en-US" baseline="-25000" dirty="0" smtClean="0"/>
              <a:t>3</a:t>
            </a:r>
            <a:r>
              <a:rPr lang="en-US" dirty="0" smtClean="0"/>
              <a:t> f</a:t>
            </a:r>
            <a:r>
              <a:rPr lang="en-US" baseline="-25000" dirty="0" smtClean="0"/>
              <a:t>4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FF"/>
                </a:solidFill>
              </a:rPr>
              <a:t>f</a:t>
            </a:r>
            <a:r>
              <a:rPr lang="en-US" baseline="-25000" dirty="0" smtClean="0">
                <a:solidFill>
                  <a:srgbClr val="FF00FF"/>
                </a:solidFill>
              </a:rPr>
              <a:t>5</a:t>
            </a:r>
            <a:r>
              <a:rPr lang="en-US" dirty="0" smtClean="0">
                <a:solidFill>
                  <a:srgbClr val="FF00FF"/>
                </a:solidFill>
              </a:rPr>
              <a:t> f</a:t>
            </a:r>
            <a:r>
              <a:rPr lang="en-US" baseline="-25000" dirty="0" smtClean="0">
                <a:solidFill>
                  <a:srgbClr val="FF00FF"/>
                </a:solidFill>
              </a:rPr>
              <a:t>6</a:t>
            </a:r>
            <a:endParaRPr lang="en-US" baseline="-25000" dirty="0">
              <a:solidFill>
                <a:srgbClr val="FF00FF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V="1">
            <a:off x="3810000" y="1981200"/>
            <a:ext cx="609600" cy="533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3810000" y="2667000"/>
            <a:ext cx="6096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>
            <a:off x="3810000" y="2819400"/>
            <a:ext cx="609600" cy="533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4114800" y="420118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…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34290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r>
              <a:rPr lang="en-US" dirty="0" smtClean="0"/>
              <a:t> f</a:t>
            </a:r>
            <a:r>
              <a:rPr lang="en-US" baseline="-25000" dirty="0" smtClean="0"/>
              <a:t>2</a:t>
            </a:r>
            <a:r>
              <a:rPr lang="en-US" dirty="0" smtClean="0"/>
              <a:t> f</a:t>
            </a:r>
            <a:r>
              <a:rPr lang="en-US" baseline="-25000" dirty="0" smtClean="0"/>
              <a:t>3</a:t>
            </a:r>
            <a:r>
              <a:rPr lang="en-US" dirty="0" smtClean="0"/>
              <a:t> f</a:t>
            </a:r>
            <a:r>
              <a:rPr lang="en-US" baseline="-25000" dirty="0" smtClean="0"/>
              <a:t>4</a:t>
            </a:r>
            <a:r>
              <a:rPr lang="en-US" dirty="0" smtClean="0"/>
              <a:t> f</a:t>
            </a:r>
            <a:r>
              <a:rPr lang="en-US" baseline="-25000" dirty="0" smtClean="0"/>
              <a:t>5</a:t>
            </a:r>
            <a:r>
              <a:rPr lang="en-US" dirty="0" smtClean="0"/>
              <a:t> f</a:t>
            </a:r>
            <a:r>
              <a:rPr lang="en-US" baseline="-25000" dirty="0" smtClean="0"/>
              <a:t>6</a:t>
            </a:r>
            <a:endParaRPr lang="en-US" baseline="-25000" dirty="0"/>
          </a:p>
        </p:txBody>
      </p:sp>
      <p:graphicFrame>
        <p:nvGraphicFramePr>
          <p:cNvPr id="903170" name="Object 2"/>
          <p:cNvGraphicFramePr>
            <a:graphicFrameLocks noChangeAspect="1"/>
          </p:cNvGraphicFramePr>
          <p:nvPr/>
        </p:nvGraphicFramePr>
        <p:xfrm>
          <a:off x="762000" y="1371600"/>
          <a:ext cx="2901950" cy="398463"/>
        </p:xfrm>
        <a:graphic>
          <a:graphicData uri="http://schemas.openxmlformats.org/presentationml/2006/ole">
            <p:oleObj spid="_x0000_s88066" name="Equation" r:id="rId3" imgW="1295400" imgH="1778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6000" y="22860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partial trans.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00FF"/>
                </a:solidFill>
              </a:rPr>
              <a:t>f</a:t>
            </a:r>
            <a:r>
              <a:rPr lang="en-US" baseline="-25000" dirty="0" smtClean="0">
                <a:solidFill>
                  <a:srgbClr val="FF00FF"/>
                </a:solidFill>
              </a:rPr>
              <a:t>1</a:t>
            </a:r>
            <a:r>
              <a:rPr lang="en-US" dirty="0" smtClean="0"/>
              <a:t> f</a:t>
            </a:r>
            <a:r>
              <a:rPr lang="en-US" baseline="-25000" dirty="0" smtClean="0"/>
              <a:t>2</a:t>
            </a:r>
            <a:r>
              <a:rPr lang="en-US" dirty="0" smtClean="0"/>
              <a:t> f</a:t>
            </a:r>
            <a:r>
              <a:rPr lang="en-US" baseline="-25000" dirty="0" smtClean="0"/>
              <a:t>3</a:t>
            </a:r>
            <a:r>
              <a:rPr lang="en-US" dirty="0" smtClean="0"/>
              <a:t> f</a:t>
            </a:r>
            <a:r>
              <a:rPr lang="en-US" baseline="-25000" dirty="0" smtClean="0"/>
              <a:t>4</a:t>
            </a:r>
            <a:r>
              <a:rPr lang="en-US" dirty="0" smtClean="0"/>
              <a:t> f</a:t>
            </a:r>
            <a:r>
              <a:rPr lang="en-US" baseline="-25000" dirty="0" smtClean="0"/>
              <a:t>5</a:t>
            </a:r>
            <a:r>
              <a:rPr lang="en-US" dirty="0" smtClean="0"/>
              <a:t> f</a:t>
            </a:r>
            <a:r>
              <a:rPr lang="en-US" baseline="-25000" dirty="0" smtClean="0"/>
              <a:t>6</a:t>
            </a:r>
            <a:endParaRPr lang="en-US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2209800" y="411480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…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0" y="3468469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partial trans.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00FF"/>
                </a:solidFill>
              </a:rPr>
              <a:t>f</a:t>
            </a:r>
            <a:r>
              <a:rPr lang="en-US" baseline="-25000" dirty="0" smtClean="0">
                <a:solidFill>
                  <a:srgbClr val="FF00FF"/>
                </a:solidFill>
              </a:rPr>
              <a:t>1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FF"/>
                </a:solidFill>
              </a:rPr>
              <a:t>f</a:t>
            </a:r>
            <a:r>
              <a:rPr lang="en-US" baseline="-25000" dirty="0" smtClean="0">
                <a:solidFill>
                  <a:srgbClr val="FF00FF"/>
                </a:solidFill>
              </a:rPr>
              <a:t>2</a:t>
            </a:r>
            <a:r>
              <a:rPr lang="en-US" dirty="0" smtClean="0"/>
              <a:t> f</a:t>
            </a:r>
            <a:r>
              <a:rPr lang="en-US" baseline="-25000" dirty="0" smtClean="0"/>
              <a:t>3</a:t>
            </a:r>
            <a:r>
              <a:rPr lang="en-US" dirty="0" smtClean="0"/>
              <a:t> f</a:t>
            </a:r>
            <a:r>
              <a:rPr lang="en-US" baseline="-25000" dirty="0" smtClean="0"/>
              <a:t>4</a:t>
            </a:r>
            <a:r>
              <a:rPr lang="en-US" dirty="0" smtClean="0"/>
              <a:t> f</a:t>
            </a:r>
            <a:r>
              <a:rPr lang="en-US" baseline="-25000" dirty="0" smtClean="0"/>
              <a:t>5</a:t>
            </a:r>
            <a:r>
              <a:rPr lang="en-US" dirty="0" smtClean="0"/>
              <a:t> f</a:t>
            </a:r>
            <a:r>
              <a:rPr lang="en-US" baseline="-25000" dirty="0" smtClean="0"/>
              <a:t>6</a:t>
            </a:r>
            <a:endParaRPr lang="en-US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2362200" y="5221069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partial trans.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tx2"/>
                </a:solidFill>
              </a:rPr>
              <a:t>f</a:t>
            </a:r>
            <a:r>
              <a:rPr lang="en-US" baseline="-25000" dirty="0" smtClean="0">
                <a:solidFill>
                  <a:schemeClr val="tx2"/>
                </a:solidFill>
              </a:rPr>
              <a:t>1</a:t>
            </a:r>
            <a:r>
              <a:rPr lang="en-US" dirty="0" smtClean="0">
                <a:solidFill>
                  <a:schemeClr val="tx2"/>
                </a:solidFill>
              </a:rPr>
              <a:t> f</a:t>
            </a:r>
            <a:r>
              <a:rPr lang="en-US" baseline="-25000" dirty="0" smtClean="0">
                <a:solidFill>
                  <a:schemeClr val="tx2"/>
                </a:solidFill>
              </a:rPr>
              <a:t>2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smtClean="0"/>
              <a:t>f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FF"/>
                </a:solidFill>
              </a:rPr>
              <a:t>f</a:t>
            </a:r>
            <a:r>
              <a:rPr lang="en-US" baseline="-25000" dirty="0" smtClean="0">
                <a:solidFill>
                  <a:srgbClr val="FF00FF"/>
                </a:solidFill>
              </a:rPr>
              <a:t>4</a:t>
            </a:r>
            <a:r>
              <a:rPr lang="en-US" dirty="0" smtClean="0">
                <a:solidFill>
                  <a:srgbClr val="FF00FF"/>
                </a:solidFill>
              </a:rPr>
              <a:t> f</a:t>
            </a:r>
            <a:r>
              <a:rPr lang="en-US" baseline="-25000" dirty="0" smtClean="0">
                <a:solidFill>
                  <a:srgbClr val="FF00FF"/>
                </a:solidFill>
              </a:rPr>
              <a:t>5</a:t>
            </a:r>
            <a:r>
              <a:rPr lang="en-US" dirty="0" smtClean="0">
                <a:solidFill>
                  <a:srgbClr val="FF00FF"/>
                </a:solidFill>
              </a:rPr>
              <a:t> f</a:t>
            </a:r>
            <a:r>
              <a:rPr lang="en-US" baseline="-25000" dirty="0" smtClean="0">
                <a:solidFill>
                  <a:srgbClr val="FF00FF"/>
                </a:solidFill>
              </a:rPr>
              <a:t>6</a:t>
            </a:r>
            <a:endParaRPr lang="en-US" baseline="-25000" dirty="0">
              <a:solidFill>
                <a:srgbClr val="FF00FF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rot="5400000" flipH="1" flipV="1">
            <a:off x="1866900" y="2933700"/>
            <a:ext cx="609600" cy="533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1905000" y="3657600"/>
            <a:ext cx="4572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rot="16200000" flipH="1">
            <a:off x="1371600" y="4343400"/>
            <a:ext cx="1600200" cy="533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4419600" y="1563469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partial trans.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00FF"/>
                </a:solidFill>
              </a:rPr>
              <a:t>f</a:t>
            </a:r>
            <a:r>
              <a:rPr lang="en-US" baseline="-25000" dirty="0" smtClean="0">
                <a:solidFill>
                  <a:srgbClr val="FF00FF"/>
                </a:solidFill>
              </a:rPr>
              <a:t>1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FF"/>
                </a:solidFill>
              </a:rPr>
              <a:t>f</a:t>
            </a:r>
            <a:r>
              <a:rPr lang="en-US" baseline="-25000" dirty="0" smtClean="0">
                <a:solidFill>
                  <a:srgbClr val="FF00FF"/>
                </a:solidFill>
              </a:rPr>
              <a:t>2</a:t>
            </a:r>
            <a:r>
              <a:rPr lang="en-US" dirty="0" smtClean="0">
                <a:solidFill>
                  <a:srgbClr val="FF00FF"/>
                </a:solidFill>
              </a:rPr>
              <a:t> f</a:t>
            </a:r>
            <a:r>
              <a:rPr lang="en-US" baseline="-25000" dirty="0" smtClean="0">
                <a:solidFill>
                  <a:srgbClr val="FF00FF"/>
                </a:solidFill>
              </a:rPr>
              <a:t>3</a:t>
            </a:r>
            <a:r>
              <a:rPr lang="en-US" dirty="0" smtClean="0"/>
              <a:t> f</a:t>
            </a:r>
            <a:r>
              <a:rPr lang="en-US" baseline="-25000" dirty="0" smtClean="0"/>
              <a:t>4</a:t>
            </a:r>
            <a:r>
              <a:rPr lang="en-US" dirty="0" smtClean="0"/>
              <a:t> f</a:t>
            </a:r>
            <a:r>
              <a:rPr lang="en-US" baseline="-25000" dirty="0" smtClean="0"/>
              <a:t>5</a:t>
            </a:r>
            <a:r>
              <a:rPr lang="en-US" dirty="0" smtClean="0"/>
              <a:t> f</a:t>
            </a:r>
            <a:r>
              <a:rPr lang="en-US" baseline="-25000" dirty="0" smtClean="0"/>
              <a:t>6</a:t>
            </a:r>
            <a:endParaRPr lang="en-US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4419600" y="2325469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partial trans.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00FF"/>
                </a:solidFill>
              </a:rPr>
              <a:t>f</a:t>
            </a:r>
            <a:r>
              <a:rPr lang="en-US" baseline="-25000" dirty="0" smtClean="0">
                <a:solidFill>
                  <a:srgbClr val="FF00FF"/>
                </a:solidFill>
              </a:rPr>
              <a:t>1</a:t>
            </a:r>
            <a:r>
              <a:rPr lang="en-US" dirty="0" smtClean="0"/>
              <a:t> f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FF"/>
                </a:solidFill>
              </a:rPr>
              <a:t>f</a:t>
            </a:r>
            <a:r>
              <a:rPr lang="en-US" baseline="-25000" dirty="0" smtClean="0">
                <a:solidFill>
                  <a:srgbClr val="FF00FF"/>
                </a:solidFill>
              </a:rPr>
              <a:t>3</a:t>
            </a:r>
            <a:r>
              <a:rPr lang="en-US" dirty="0" smtClean="0">
                <a:solidFill>
                  <a:srgbClr val="FF00FF"/>
                </a:solidFill>
              </a:rPr>
              <a:t> f</a:t>
            </a:r>
            <a:r>
              <a:rPr lang="en-US" baseline="-25000" dirty="0" smtClean="0">
                <a:solidFill>
                  <a:srgbClr val="FF00FF"/>
                </a:solidFill>
              </a:rPr>
              <a:t>4</a:t>
            </a:r>
            <a:r>
              <a:rPr lang="en-US" dirty="0" smtClean="0"/>
              <a:t> f</a:t>
            </a:r>
            <a:r>
              <a:rPr lang="en-US" baseline="-25000" dirty="0" smtClean="0"/>
              <a:t>5</a:t>
            </a:r>
            <a:r>
              <a:rPr lang="en-US" dirty="0" smtClean="0"/>
              <a:t> f</a:t>
            </a:r>
            <a:r>
              <a:rPr lang="en-US" baseline="-25000" dirty="0" smtClean="0"/>
              <a:t>6</a:t>
            </a:r>
            <a:endParaRPr lang="en-US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4419600" y="3087469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partial trans.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00FF"/>
                </a:solidFill>
              </a:rPr>
              <a:t>f</a:t>
            </a:r>
            <a:r>
              <a:rPr lang="en-US" baseline="-25000" dirty="0" smtClean="0">
                <a:solidFill>
                  <a:srgbClr val="FF00FF"/>
                </a:solidFill>
              </a:rPr>
              <a:t>1</a:t>
            </a:r>
            <a:r>
              <a:rPr lang="en-US" dirty="0" smtClean="0"/>
              <a:t> f</a:t>
            </a:r>
            <a:r>
              <a:rPr lang="en-US" baseline="-25000" dirty="0" smtClean="0"/>
              <a:t>2</a:t>
            </a:r>
            <a:r>
              <a:rPr lang="en-US" dirty="0" smtClean="0"/>
              <a:t> f</a:t>
            </a:r>
            <a:r>
              <a:rPr lang="en-US" baseline="-25000" dirty="0" smtClean="0"/>
              <a:t>3</a:t>
            </a:r>
            <a:r>
              <a:rPr lang="en-US" dirty="0" smtClean="0"/>
              <a:t> f</a:t>
            </a:r>
            <a:r>
              <a:rPr lang="en-US" baseline="-25000" dirty="0" smtClean="0"/>
              <a:t>4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FF"/>
                </a:solidFill>
              </a:rPr>
              <a:t>f</a:t>
            </a:r>
            <a:r>
              <a:rPr lang="en-US" baseline="-25000" dirty="0" smtClean="0">
                <a:solidFill>
                  <a:srgbClr val="FF00FF"/>
                </a:solidFill>
              </a:rPr>
              <a:t>5</a:t>
            </a:r>
            <a:r>
              <a:rPr lang="en-US" dirty="0" smtClean="0">
                <a:solidFill>
                  <a:srgbClr val="FF00FF"/>
                </a:solidFill>
              </a:rPr>
              <a:t> f</a:t>
            </a:r>
            <a:r>
              <a:rPr lang="en-US" baseline="-25000" dirty="0" smtClean="0">
                <a:solidFill>
                  <a:srgbClr val="FF00FF"/>
                </a:solidFill>
              </a:rPr>
              <a:t>6</a:t>
            </a:r>
            <a:endParaRPr lang="en-US" baseline="-25000" dirty="0">
              <a:solidFill>
                <a:srgbClr val="FF00FF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V="1">
            <a:off x="3810000" y="1981200"/>
            <a:ext cx="609600" cy="533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3810000" y="2667000"/>
            <a:ext cx="6096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>
            <a:off x="3810000" y="2819400"/>
            <a:ext cx="609600" cy="533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4114800" y="420118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…</a:t>
            </a:r>
            <a:endParaRPr lang="en-US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4267200" y="5105400"/>
            <a:ext cx="4495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Arial"/>
              <a:buChar char="•"/>
            </a:pPr>
            <a:r>
              <a:rPr lang="en-US" dirty="0" smtClean="0"/>
              <a:t> State space search problem</a:t>
            </a:r>
          </a:p>
          <a:p>
            <a:pPr algn="l">
              <a:buFont typeface="Arial"/>
              <a:buChar char="•"/>
            </a:pPr>
            <a:r>
              <a:rPr lang="en-US" dirty="0" smtClean="0"/>
              <a:t> Huge space</a:t>
            </a:r>
          </a:p>
          <a:p>
            <a:pPr algn="l">
              <a:buFont typeface="Arial"/>
              <a:buChar char="•"/>
            </a:pPr>
            <a:r>
              <a:rPr lang="en-US" dirty="0" smtClean="0"/>
              <a:t> Evaluate intermediate hypotheses using models and prune partial hypotheses (Beam search)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Phrased-based approach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Works very well!</a:t>
            </a:r>
          </a:p>
          <a:p>
            <a:r>
              <a:rPr lang="en-US" dirty="0" smtClean="0"/>
              <a:t>Still more or less state of the art</a:t>
            </a:r>
          </a:p>
          <a:p>
            <a:r>
              <a:rPr lang="en-US" dirty="0" smtClean="0"/>
              <a:t>Google translate currently still uses this approach</a:t>
            </a:r>
          </a:p>
          <a:p>
            <a:pPr lvl="1"/>
            <a:r>
              <a:rPr lang="en-US" dirty="0" smtClean="0"/>
              <a:t>much larger </a:t>
            </a:r>
            <a:r>
              <a:rPr lang="en-US" dirty="0" err="1" smtClean="0"/>
              <a:t>n</a:t>
            </a:r>
            <a:r>
              <a:rPr lang="en-US" dirty="0" smtClean="0"/>
              <a:t>-gram language model (5-grams &gt;)</a:t>
            </a:r>
          </a:p>
          <a:p>
            <a:endParaRPr lang="en-US" dirty="0" smtClean="0"/>
          </a:p>
          <a:p>
            <a:r>
              <a:rPr lang="en-US" dirty="0" smtClean="0"/>
              <a:t>but… we can do better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things are hard to model with phrases…</a:t>
            </a:r>
            <a:endParaRPr lang="en-US" dirty="0"/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8474" y="1981200"/>
            <a:ext cx="7556313" cy="4419600"/>
          </a:xfrm>
        </p:spPr>
        <p:txBody>
          <a:bodyPr>
            <a:normAutofit/>
          </a:bodyPr>
          <a:lstStyle/>
          <a:p>
            <a:pPr marL="609600" indent="-381000">
              <a:lnSpc>
                <a:spcPct val="80000"/>
              </a:lnSpc>
            </a:pPr>
            <a:r>
              <a:rPr lang="en-US" sz="2200" dirty="0" smtClean="0"/>
              <a:t>Word </a:t>
            </a:r>
            <a:r>
              <a:rPr lang="en-US" sz="2200" dirty="0"/>
              <a:t>order within constituents:</a:t>
            </a:r>
          </a:p>
          <a:p>
            <a:pPr marL="1028700" lvl="1" indent="-342900">
              <a:lnSpc>
                <a:spcPct val="80000"/>
              </a:lnSpc>
            </a:pPr>
            <a:r>
              <a:rPr lang="en-US" dirty="0"/>
              <a:t>English NPs:  </a:t>
            </a:r>
            <a:r>
              <a:rPr lang="en-US" dirty="0">
                <a:solidFill>
                  <a:schemeClr val="accent1"/>
                </a:solidFill>
              </a:rPr>
              <a:t>art </a:t>
            </a:r>
            <a:r>
              <a:rPr lang="en-US" dirty="0" err="1">
                <a:solidFill>
                  <a:schemeClr val="accent1"/>
                </a:solidFill>
              </a:rPr>
              <a:t>adj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n</a:t>
            </a:r>
            <a:r>
              <a:rPr lang="en-US" dirty="0">
                <a:solidFill>
                  <a:schemeClr val="accent1"/>
                </a:solidFill>
              </a:rPr>
              <a:t>         </a:t>
            </a:r>
            <a:r>
              <a:rPr lang="en-US" i="1" dirty="0">
                <a:solidFill>
                  <a:schemeClr val="accent1"/>
                </a:solidFill>
              </a:rPr>
              <a:t>the big boy</a:t>
            </a:r>
          </a:p>
          <a:p>
            <a:pPr marL="1028700" lvl="1" indent="-342900">
              <a:lnSpc>
                <a:spcPct val="80000"/>
              </a:lnSpc>
            </a:pPr>
            <a:r>
              <a:rPr lang="en-US" dirty="0"/>
              <a:t>Hebrew NPs: </a:t>
            </a:r>
            <a:r>
              <a:rPr lang="en-US" dirty="0">
                <a:solidFill>
                  <a:schemeClr val="accent1"/>
                </a:solidFill>
              </a:rPr>
              <a:t>art </a:t>
            </a:r>
            <a:r>
              <a:rPr lang="en-US" dirty="0" err="1">
                <a:solidFill>
                  <a:schemeClr val="accent1"/>
                </a:solidFill>
              </a:rPr>
              <a:t>n</a:t>
            </a:r>
            <a:r>
              <a:rPr lang="en-US" dirty="0">
                <a:solidFill>
                  <a:schemeClr val="accent1"/>
                </a:solidFill>
              </a:rPr>
              <a:t> art </a:t>
            </a:r>
            <a:r>
              <a:rPr lang="en-US" dirty="0" err="1">
                <a:solidFill>
                  <a:schemeClr val="accent1"/>
                </a:solidFill>
              </a:rPr>
              <a:t>adj</a:t>
            </a:r>
            <a:r>
              <a:rPr lang="en-US" dirty="0">
                <a:solidFill>
                  <a:schemeClr val="accent1"/>
                </a:solidFill>
              </a:rPr>
              <a:t>    </a:t>
            </a:r>
            <a:r>
              <a:rPr lang="en-US" i="1" dirty="0">
                <a:solidFill>
                  <a:schemeClr val="accent1"/>
                </a:solidFill>
              </a:rPr>
              <a:t>ha </a:t>
            </a:r>
            <a:r>
              <a:rPr lang="en-US" i="1" dirty="0" err="1">
                <a:solidFill>
                  <a:schemeClr val="accent1"/>
                </a:solidFill>
              </a:rPr>
              <a:t>yeled</a:t>
            </a:r>
            <a:r>
              <a:rPr lang="en-US" i="1" dirty="0">
                <a:solidFill>
                  <a:schemeClr val="accent1"/>
                </a:solidFill>
              </a:rPr>
              <a:t> ha </a:t>
            </a:r>
            <a:r>
              <a:rPr lang="en-US" i="1" dirty="0" err="1" smtClean="0">
                <a:solidFill>
                  <a:schemeClr val="accent1"/>
                </a:solidFill>
              </a:rPr>
              <a:t>gadol</a:t>
            </a:r>
            <a:endParaRPr lang="en-US" i="1" dirty="0" smtClean="0">
              <a:solidFill>
                <a:schemeClr val="accent1"/>
              </a:solidFill>
            </a:endParaRPr>
          </a:p>
          <a:p>
            <a:pPr marL="1028700" lvl="1" indent="-342900">
              <a:lnSpc>
                <a:spcPct val="80000"/>
              </a:lnSpc>
            </a:pPr>
            <a:r>
              <a:rPr lang="en-US" dirty="0" smtClean="0"/>
              <a:t>Spanish NPs: </a:t>
            </a:r>
            <a:r>
              <a:rPr lang="en-US" dirty="0" smtClean="0">
                <a:solidFill>
                  <a:schemeClr val="accent1"/>
                </a:solidFill>
              </a:rPr>
              <a:t>art </a:t>
            </a:r>
            <a:r>
              <a:rPr lang="en-US" dirty="0" err="1" smtClean="0">
                <a:solidFill>
                  <a:schemeClr val="accent1"/>
                </a:solidFill>
              </a:rPr>
              <a:t>n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dirty="0" err="1" smtClean="0">
                <a:solidFill>
                  <a:schemeClr val="accent1"/>
                </a:solidFill>
              </a:rPr>
              <a:t>adj</a:t>
            </a:r>
            <a:r>
              <a:rPr lang="en-US" dirty="0" smtClean="0">
                <a:solidFill>
                  <a:schemeClr val="accent1"/>
                </a:solidFill>
              </a:rPr>
              <a:t>	    </a:t>
            </a:r>
            <a:r>
              <a:rPr lang="en-US" i="1" dirty="0" smtClean="0">
                <a:solidFill>
                  <a:schemeClr val="accent1"/>
                </a:solidFill>
              </a:rPr>
              <a:t>el </a:t>
            </a:r>
            <a:r>
              <a:rPr lang="en-US" i="1" dirty="0" err="1" smtClean="0">
                <a:solidFill>
                  <a:schemeClr val="accent1"/>
                </a:solidFill>
              </a:rPr>
              <a:t>niño</a:t>
            </a:r>
            <a:r>
              <a:rPr lang="en-US" i="1" dirty="0" smtClean="0">
                <a:solidFill>
                  <a:schemeClr val="accent1"/>
                </a:solidFill>
              </a:rPr>
              <a:t> </a:t>
            </a:r>
            <a:r>
              <a:rPr lang="en-US" i="1" dirty="0" err="1" smtClean="0">
                <a:solidFill>
                  <a:schemeClr val="accent1"/>
                </a:solidFill>
              </a:rPr>
              <a:t>grande</a:t>
            </a:r>
            <a:endParaRPr lang="en-US" dirty="0" smtClean="0">
              <a:solidFill>
                <a:schemeClr val="accent1"/>
              </a:solidFill>
            </a:endParaRPr>
          </a:p>
          <a:p>
            <a:pPr marL="609600" indent="-381000">
              <a:lnSpc>
                <a:spcPct val="80000"/>
              </a:lnSpc>
            </a:pPr>
            <a:r>
              <a:rPr lang="en-US" sz="2200" dirty="0"/>
              <a:t>Constituent structure:</a:t>
            </a:r>
          </a:p>
          <a:p>
            <a:pPr marL="1257300" lvl="2" indent="-342900">
              <a:lnSpc>
                <a:spcPct val="80000"/>
              </a:lnSpc>
            </a:pPr>
            <a:r>
              <a:rPr lang="en-US" sz="1800" dirty="0"/>
              <a:t>English is SVO: </a:t>
            </a:r>
            <a:r>
              <a:rPr lang="en-US" sz="1800" dirty="0" err="1">
                <a:solidFill>
                  <a:schemeClr val="accent1"/>
                </a:solidFill>
              </a:rPr>
              <a:t>Subj</a:t>
            </a:r>
            <a:r>
              <a:rPr lang="en-US" sz="1800" dirty="0">
                <a:solidFill>
                  <a:schemeClr val="accent1"/>
                </a:solidFill>
              </a:rPr>
              <a:t>  Verb  </a:t>
            </a:r>
            <a:r>
              <a:rPr lang="en-US" sz="1800" dirty="0" err="1">
                <a:solidFill>
                  <a:schemeClr val="accent1"/>
                </a:solidFill>
              </a:rPr>
              <a:t>Obj</a:t>
            </a:r>
            <a:r>
              <a:rPr lang="en-US" sz="1800" dirty="0">
                <a:solidFill>
                  <a:schemeClr val="accent1"/>
                </a:solidFill>
              </a:rPr>
              <a:t>   </a:t>
            </a:r>
            <a:r>
              <a:rPr lang="en-US" sz="1800" i="1" dirty="0">
                <a:solidFill>
                  <a:schemeClr val="accent1"/>
                </a:solidFill>
              </a:rPr>
              <a:t>I saw the man</a:t>
            </a:r>
            <a:endParaRPr lang="en-US" sz="1800" dirty="0"/>
          </a:p>
          <a:p>
            <a:pPr marL="1257300" lvl="2" indent="-342900">
              <a:lnSpc>
                <a:spcPct val="80000"/>
              </a:lnSpc>
            </a:pPr>
            <a:r>
              <a:rPr lang="en-US" sz="1800" dirty="0"/>
              <a:t>Modern Arabic is VSO:  </a:t>
            </a:r>
            <a:r>
              <a:rPr lang="en-US" sz="1800" dirty="0">
                <a:solidFill>
                  <a:schemeClr val="accent1"/>
                </a:solidFill>
              </a:rPr>
              <a:t>Verb </a:t>
            </a:r>
            <a:r>
              <a:rPr lang="en-US" sz="1800" dirty="0" err="1">
                <a:solidFill>
                  <a:schemeClr val="accent1"/>
                </a:solidFill>
              </a:rPr>
              <a:t>Subj</a:t>
            </a:r>
            <a:r>
              <a:rPr lang="en-US" sz="1800" dirty="0">
                <a:solidFill>
                  <a:schemeClr val="accent1"/>
                </a:solidFill>
              </a:rPr>
              <a:t> </a:t>
            </a:r>
            <a:r>
              <a:rPr lang="en-US" sz="1800" dirty="0" err="1">
                <a:solidFill>
                  <a:schemeClr val="accent1"/>
                </a:solidFill>
              </a:rPr>
              <a:t>Obj</a:t>
            </a:r>
            <a:endParaRPr lang="en-US" sz="1800" dirty="0">
              <a:solidFill>
                <a:schemeClr val="accent1"/>
              </a:solidFill>
            </a:endParaRPr>
          </a:p>
          <a:p>
            <a:pPr marL="609600" indent="-381000">
              <a:lnSpc>
                <a:spcPct val="80000"/>
              </a:lnSpc>
            </a:pPr>
            <a:r>
              <a:rPr lang="en-US" sz="2200" dirty="0"/>
              <a:t>Different verb syntax:</a:t>
            </a:r>
          </a:p>
          <a:p>
            <a:pPr marL="1257300" lvl="2" indent="-342900">
              <a:lnSpc>
                <a:spcPct val="80000"/>
              </a:lnSpc>
            </a:pPr>
            <a:r>
              <a:rPr lang="en-US" sz="1800" dirty="0"/>
              <a:t>Verb complexes in English vs. in German</a:t>
            </a:r>
          </a:p>
          <a:p>
            <a:pPr marL="1257300" lvl="2" indent="-342900">
              <a:lnSpc>
                <a:spcPct val="80000"/>
              </a:lnSpc>
              <a:buFontTx/>
              <a:buNone/>
            </a:pPr>
            <a:r>
              <a:rPr lang="en-US" sz="1800" i="1" dirty="0">
                <a:solidFill>
                  <a:schemeClr val="accent1"/>
                </a:solidFill>
              </a:rPr>
              <a:t>   I can eat the apple   </a:t>
            </a:r>
            <a:r>
              <a:rPr lang="en-US" sz="1800" i="1" dirty="0" err="1">
                <a:solidFill>
                  <a:schemeClr val="accent1"/>
                </a:solidFill>
              </a:rPr>
              <a:t>Ich</a:t>
            </a:r>
            <a:r>
              <a:rPr lang="en-US" sz="1800" i="1" dirty="0">
                <a:solidFill>
                  <a:schemeClr val="accent1"/>
                </a:solidFill>
              </a:rPr>
              <a:t> </a:t>
            </a:r>
            <a:r>
              <a:rPr lang="en-US" sz="1800" i="1" dirty="0" err="1">
                <a:solidFill>
                  <a:schemeClr val="accent1"/>
                </a:solidFill>
              </a:rPr>
              <a:t>kann</a:t>
            </a:r>
            <a:r>
              <a:rPr lang="en-US" sz="1800" i="1" dirty="0">
                <a:solidFill>
                  <a:schemeClr val="accent1"/>
                </a:solidFill>
              </a:rPr>
              <a:t> den </a:t>
            </a:r>
            <a:r>
              <a:rPr lang="en-US" sz="1800" i="1" dirty="0" err="1">
                <a:solidFill>
                  <a:schemeClr val="accent1"/>
                </a:solidFill>
              </a:rPr>
              <a:t>apfel</a:t>
            </a:r>
            <a:r>
              <a:rPr lang="en-US" sz="1800" i="1" dirty="0">
                <a:solidFill>
                  <a:schemeClr val="accent1"/>
                </a:solidFill>
              </a:rPr>
              <a:t> </a:t>
            </a:r>
            <a:r>
              <a:rPr lang="en-US" sz="1800" i="1" dirty="0" err="1" smtClean="0">
                <a:solidFill>
                  <a:schemeClr val="accent1"/>
                </a:solidFill>
              </a:rPr>
              <a:t>essen</a:t>
            </a:r>
            <a:endParaRPr lang="en-US" sz="1800" i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099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Syntax!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19400" y="4796135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 eat sushi with tuna</a:t>
            </a:r>
            <a:endParaRPr lang="en-US" sz="2400" dirty="0"/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2781300" y="4605635"/>
            <a:ext cx="381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667000" y="3957935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PRP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43200" y="3207603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NP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2782094" y="3766641"/>
            <a:ext cx="381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3162300" y="4593967"/>
            <a:ext cx="381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200400" y="3957935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3695700" y="4593967"/>
            <a:ext cx="381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733800" y="3957935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 rot="5400000">
            <a:off x="4457700" y="4593967"/>
            <a:ext cx="381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495800" y="3957935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181600" y="3957935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 rot="5400000">
            <a:off x="5144294" y="4604841"/>
            <a:ext cx="381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800600" y="320760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PP</a:t>
            </a:r>
            <a:endParaRPr lang="en-US" dirty="0"/>
          </a:p>
        </p:txBody>
      </p:sp>
      <p:cxnSp>
        <p:nvCxnSpPr>
          <p:cNvPr id="23" name="Straight Connector 22"/>
          <p:cNvCxnSpPr>
            <a:stCxn id="18" idx="0"/>
          </p:cNvCxnSpPr>
          <p:nvPr/>
        </p:nvCxnSpPr>
        <p:spPr>
          <a:xfrm rot="5400000" flipH="1" flipV="1">
            <a:off x="4705350" y="3634085"/>
            <a:ext cx="381000" cy="266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6200000" flipV="1">
            <a:off x="5015984" y="3639919"/>
            <a:ext cx="369332" cy="266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114800" y="2598003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NP</a:t>
            </a:r>
            <a:endParaRPr lang="en-US" dirty="0"/>
          </a:p>
        </p:txBody>
      </p:sp>
      <p:cxnSp>
        <p:nvCxnSpPr>
          <p:cNvPr id="30" name="Straight Connector 29"/>
          <p:cNvCxnSpPr>
            <a:stCxn id="16" idx="0"/>
          </p:cNvCxnSpPr>
          <p:nvPr/>
        </p:nvCxnSpPr>
        <p:spPr>
          <a:xfrm rot="5400000" flipH="1" flipV="1">
            <a:off x="3562350" y="3329285"/>
            <a:ext cx="990600" cy="266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endCxn id="28" idx="2"/>
          </p:cNvCxnSpPr>
          <p:nvPr/>
        </p:nvCxnSpPr>
        <p:spPr>
          <a:xfrm rot="10800000">
            <a:off x="4419600" y="2967335"/>
            <a:ext cx="533400" cy="2402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581400" y="1988403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VP</a:t>
            </a:r>
            <a:endParaRPr lang="en-US" dirty="0"/>
          </a:p>
        </p:txBody>
      </p:sp>
      <p:cxnSp>
        <p:nvCxnSpPr>
          <p:cNvPr id="38" name="Straight Connector 37"/>
          <p:cNvCxnSpPr/>
          <p:nvPr/>
        </p:nvCxnSpPr>
        <p:spPr>
          <a:xfrm rot="5400000" flipH="1" flipV="1">
            <a:off x="2743597" y="2967732"/>
            <a:ext cx="1600200" cy="38020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endCxn id="36" idx="2"/>
          </p:cNvCxnSpPr>
          <p:nvPr/>
        </p:nvCxnSpPr>
        <p:spPr>
          <a:xfrm rot="10800000">
            <a:off x="3886200" y="2357735"/>
            <a:ext cx="304800" cy="2402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124200" y="1302603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endParaRPr lang="en-US" dirty="0"/>
          </a:p>
        </p:txBody>
      </p:sp>
      <p:cxnSp>
        <p:nvCxnSpPr>
          <p:cNvPr id="44" name="Straight Connector 43"/>
          <p:cNvCxnSpPr/>
          <p:nvPr/>
        </p:nvCxnSpPr>
        <p:spPr>
          <a:xfrm rot="5400000" flipH="1" flipV="1">
            <a:off x="2317869" y="2325072"/>
            <a:ext cx="1535668" cy="2293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10800000">
            <a:off x="3353594" y="1671935"/>
            <a:ext cx="380206" cy="3164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98474" y="5715000"/>
            <a:ext cx="75563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All of the examples before were motivated by the syntax of the languages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Noisy channel model</a:t>
            </a:r>
            <a:endParaRPr lang="en-US" dirty="0"/>
          </a:p>
        </p:txBody>
      </p:sp>
      <p:sp>
        <p:nvSpPr>
          <p:cNvPr id="844804" name="Line 4"/>
          <p:cNvSpPr>
            <a:spLocks noChangeShapeType="1"/>
          </p:cNvSpPr>
          <p:nvPr/>
        </p:nvSpPr>
        <p:spPr bwMode="auto">
          <a:xfrm>
            <a:off x="304800" y="1295400"/>
            <a:ext cx="8458200" cy="0"/>
          </a:xfrm>
          <a:prstGeom prst="line">
            <a:avLst/>
          </a:prstGeom>
          <a:noFill/>
          <a:ln w="76200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304800" y="1828800"/>
            <a:ext cx="2057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model</a:t>
            </a:r>
            <a:endParaRPr lang="en-US" sz="2000" dirty="0">
              <a:solidFill>
                <a:srgbClr val="FF0000"/>
              </a:solidFill>
            </a:endParaRPr>
          </a:p>
        </p:txBody>
      </p:sp>
      <p:graphicFrame>
        <p:nvGraphicFramePr>
          <p:cNvPr id="861191" name="Object 7"/>
          <p:cNvGraphicFramePr>
            <a:graphicFrameLocks noChangeAspect="1"/>
          </p:cNvGraphicFramePr>
          <p:nvPr/>
        </p:nvGraphicFramePr>
        <p:xfrm>
          <a:off x="2114550" y="1752600"/>
          <a:ext cx="4076700" cy="533400"/>
        </p:xfrm>
        <a:graphic>
          <a:graphicData uri="http://schemas.openxmlformats.org/presentationml/2006/ole">
            <p:oleObj spid="_x0000_s35842" name="Equation" r:id="rId3" imgW="1358900" imgH="177800" progId="Equation.3">
              <p:embed/>
            </p:oleObj>
          </a:graphicData>
        </a:graphic>
      </p:graphicFrame>
      <p:cxnSp>
        <p:nvCxnSpPr>
          <p:cNvPr id="18" name="Straight Arrow Connector 17"/>
          <p:cNvCxnSpPr/>
          <p:nvPr/>
        </p:nvCxnSpPr>
        <p:spPr bwMode="auto">
          <a:xfrm flipV="1">
            <a:off x="3657600" y="2286000"/>
            <a:ext cx="990600" cy="914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rot="16200000" flipV="1">
            <a:off x="5486400" y="2438400"/>
            <a:ext cx="914400" cy="609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1981200" y="32766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CC"/>
                </a:solidFill>
              </a:rPr>
              <a:t>translation model</a:t>
            </a:r>
            <a:endParaRPr lang="en-US" sz="2400" dirty="0">
              <a:solidFill>
                <a:srgbClr val="0000CC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181600" y="3272135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CC"/>
                </a:solidFill>
              </a:rPr>
              <a:t>language model</a:t>
            </a:r>
            <a:endParaRPr lang="en-US" sz="2400" dirty="0">
              <a:solidFill>
                <a:srgbClr val="0000CC"/>
              </a:solidFill>
            </a:endParaRP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1905000" y="3916740"/>
            <a:ext cx="2895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chemeClr val="tx2"/>
                </a:solidFill>
              </a:rPr>
              <a:t>how do foreign sentences get translated to </a:t>
            </a:r>
            <a:r>
              <a:rPr lang="en-US" sz="2400" dirty="0">
                <a:solidFill>
                  <a:schemeClr val="tx2"/>
                </a:solidFill>
              </a:rPr>
              <a:t>E</a:t>
            </a:r>
            <a:r>
              <a:rPr lang="en-US" sz="2400" dirty="0" smtClean="0">
                <a:solidFill>
                  <a:schemeClr val="tx2"/>
                </a:solidFill>
              </a:rPr>
              <a:t>nglish sentences?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5562600" y="3916740"/>
            <a:ext cx="2667000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chemeClr val="tx2"/>
                </a:solidFill>
              </a:rPr>
              <a:t>what do English sentences look like?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00200"/>
            <a:ext cx="7556313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Parsing is the field of NLP interested in automatically determining the syntactic structure of a sentence</a:t>
            </a:r>
          </a:p>
          <a:p>
            <a:r>
              <a:rPr lang="en-US" sz="2200" dirty="0" smtClean="0"/>
              <a:t>parsing can be thought of as determining what sentences are “valid” English sentences</a:t>
            </a:r>
          </a:p>
          <a:p>
            <a:r>
              <a:rPr lang="en-US" sz="2200" dirty="0" smtClean="0"/>
              <a:t>As a by product, we often can get the structure</a:t>
            </a:r>
          </a:p>
          <a:p>
            <a:r>
              <a:rPr lang="en-US" sz="2400" dirty="0" smtClean="0"/>
              <a:t>What types of grammars have you seen in CS?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Context free grammars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idx="1"/>
          </p:nvPr>
        </p:nvSpPr>
        <p:spPr>
          <a:xfrm>
            <a:off x="498474" y="1600200"/>
            <a:ext cx="7556313" cy="4144963"/>
          </a:xfrm>
        </p:spPr>
        <p:txBody>
          <a:bodyPr/>
          <a:lstStyle/>
          <a:p>
            <a:r>
              <a:rPr lang="en-US" dirty="0" smtClean="0"/>
              <a:t>Specify a language (i.e. set of valid sentences)</a:t>
            </a:r>
          </a:p>
          <a:p>
            <a:r>
              <a:rPr lang="en-US" dirty="0" smtClean="0"/>
              <a:t>If we look at the derivation it forms a tree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0" y="6243935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 eat sushi with tuna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4533900" y="6053435"/>
            <a:ext cx="381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419600" y="5405735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PRP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495800" y="4655403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NP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4534694" y="5214441"/>
            <a:ext cx="381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4914900" y="6041767"/>
            <a:ext cx="381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953000" y="5405735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5448300" y="6041767"/>
            <a:ext cx="381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486400" y="5405735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rot="5400000">
            <a:off x="6210300" y="6041767"/>
            <a:ext cx="381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248400" y="5405735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934200" y="5405735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6896894" y="6052641"/>
            <a:ext cx="381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553200" y="465540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PP</a:t>
            </a:r>
            <a:endParaRPr lang="en-US" dirty="0"/>
          </a:p>
        </p:txBody>
      </p:sp>
      <p:cxnSp>
        <p:nvCxnSpPr>
          <p:cNvPr id="18" name="Straight Connector 17"/>
          <p:cNvCxnSpPr>
            <a:stCxn id="14" idx="0"/>
          </p:cNvCxnSpPr>
          <p:nvPr/>
        </p:nvCxnSpPr>
        <p:spPr>
          <a:xfrm rot="5400000" flipH="1" flipV="1">
            <a:off x="6457950" y="5081885"/>
            <a:ext cx="381000" cy="266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6200000" flipV="1">
            <a:off x="6768584" y="5087719"/>
            <a:ext cx="369332" cy="266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867400" y="4045803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NP</a:t>
            </a:r>
            <a:endParaRPr lang="en-US" dirty="0"/>
          </a:p>
        </p:txBody>
      </p:sp>
      <p:cxnSp>
        <p:nvCxnSpPr>
          <p:cNvPr id="21" name="Straight Connector 20"/>
          <p:cNvCxnSpPr>
            <a:stCxn id="12" idx="0"/>
          </p:cNvCxnSpPr>
          <p:nvPr/>
        </p:nvCxnSpPr>
        <p:spPr>
          <a:xfrm rot="5400000" flipH="1" flipV="1">
            <a:off x="5314950" y="4777085"/>
            <a:ext cx="990600" cy="266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endCxn id="20" idx="2"/>
          </p:cNvCxnSpPr>
          <p:nvPr/>
        </p:nvCxnSpPr>
        <p:spPr>
          <a:xfrm rot="10800000">
            <a:off x="6172200" y="4415135"/>
            <a:ext cx="533400" cy="2402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334000" y="3436203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VP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 rot="5400000" flipH="1" flipV="1">
            <a:off x="4496197" y="4415532"/>
            <a:ext cx="1600200" cy="38020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endCxn id="23" idx="2"/>
          </p:cNvCxnSpPr>
          <p:nvPr/>
        </p:nvCxnSpPr>
        <p:spPr>
          <a:xfrm rot="10800000">
            <a:off x="5638800" y="3805535"/>
            <a:ext cx="304800" cy="2402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876800" y="2750403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 rot="5400000" flipH="1" flipV="1">
            <a:off x="4070469" y="3772872"/>
            <a:ext cx="1535668" cy="2293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10800000">
            <a:off x="5106194" y="3119735"/>
            <a:ext cx="380206" cy="3164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990600" y="3436203"/>
            <a:ext cx="209232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 -&gt; NP  VP</a:t>
            </a:r>
          </a:p>
          <a:p>
            <a:r>
              <a:rPr lang="en-US" dirty="0" smtClean="0"/>
              <a:t>NP -&gt; PRP</a:t>
            </a:r>
          </a:p>
          <a:p>
            <a:r>
              <a:rPr lang="en-US" dirty="0" smtClean="0"/>
              <a:t>NP -&gt; N PP</a:t>
            </a:r>
          </a:p>
          <a:p>
            <a:r>
              <a:rPr lang="en-US" dirty="0" smtClean="0"/>
              <a:t>VP -&gt; V NP</a:t>
            </a:r>
          </a:p>
          <a:p>
            <a:r>
              <a:rPr lang="en-US" dirty="0" smtClean="0"/>
              <a:t>VP -&gt; V NP PP</a:t>
            </a:r>
          </a:p>
          <a:p>
            <a:r>
              <a:rPr lang="en-US" dirty="0" smtClean="0"/>
              <a:t>PP -&gt; IN N</a:t>
            </a:r>
          </a:p>
          <a:p>
            <a:r>
              <a:rPr lang="en-US" dirty="0" smtClean="0"/>
              <a:t>PRP -&gt; I</a:t>
            </a:r>
          </a:p>
          <a:p>
            <a:r>
              <a:rPr lang="en-US" dirty="0" smtClean="0"/>
              <a:t>V -&gt; eat</a:t>
            </a:r>
          </a:p>
          <a:p>
            <a:r>
              <a:rPr lang="en-US" dirty="0" smtClean="0"/>
              <a:t>N -&gt; sushi</a:t>
            </a:r>
          </a:p>
          <a:p>
            <a:r>
              <a:rPr lang="en-US" dirty="0" smtClean="0"/>
              <a:t>N -&gt; tuna</a:t>
            </a:r>
          </a:p>
          <a:p>
            <a:r>
              <a:rPr lang="en-US" dirty="0" smtClean="0"/>
              <a:t>IN -&gt; with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a CFG and a sentence, determine the possible parse </a:t>
            </a:r>
            <a:r>
              <a:rPr lang="en-US" dirty="0" err="1" smtClean="0"/>
              <a:t>tree(s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3200400"/>
            <a:ext cx="209232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 -&gt; NP  VP</a:t>
            </a:r>
          </a:p>
          <a:p>
            <a:r>
              <a:rPr lang="en-US" dirty="0" smtClean="0"/>
              <a:t>NP -&gt; PRP</a:t>
            </a:r>
          </a:p>
          <a:p>
            <a:r>
              <a:rPr lang="en-US" dirty="0" smtClean="0"/>
              <a:t>NP -&gt; N PP</a:t>
            </a:r>
          </a:p>
          <a:p>
            <a:r>
              <a:rPr lang="en-US" dirty="0" smtClean="0"/>
              <a:t>VP -&gt; V NP</a:t>
            </a:r>
          </a:p>
          <a:p>
            <a:r>
              <a:rPr lang="en-US" dirty="0" smtClean="0"/>
              <a:t>VP -&gt; V NP PP</a:t>
            </a:r>
          </a:p>
          <a:p>
            <a:r>
              <a:rPr lang="en-US" dirty="0" smtClean="0"/>
              <a:t>PP -&gt; IN N</a:t>
            </a:r>
          </a:p>
          <a:p>
            <a:r>
              <a:rPr lang="en-US" dirty="0" smtClean="0"/>
              <a:t>PRP -&gt; I</a:t>
            </a:r>
          </a:p>
          <a:p>
            <a:r>
              <a:rPr lang="en-US" dirty="0" smtClean="0"/>
              <a:t>V -&gt; eat</a:t>
            </a:r>
          </a:p>
          <a:p>
            <a:r>
              <a:rPr lang="en-US" dirty="0" smtClean="0"/>
              <a:t>N -&gt; sushi</a:t>
            </a:r>
          </a:p>
          <a:p>
            <a:r>
              <a:rPr lang="en-US" dirty="0" smtClean="0"/>
              <a:t>N -&gt; tuna</a:t>
            </a:r>
          </a:p>
          <a:p>
            <a:r>
              <a:rPr lang="en-US" dirty="0" smtClean="0"/>
              <a:t>IN -&gt; with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62400" y="2969567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 eat sushi with tuna</a:t>
            </a:r>
            <a:endParaRPr lang="en-US" sz="2400" dirty="0"/>
          </a:p>
        </p:txBody>
      </p:sp>
      <p:sp>
        <p:nvSpPr>
          <p:cNvPr id="30" name="TextBox 29"/>
          <p:cNvSpPr txBox="1"/>
          <p:nvPr/>
        </p:nvSpPr>
        <p:spPr>
          <a:xfrm>
            <a:off x="2971800" y="4031397"/>
            <a:ext cx="5943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What parse trees are possible for this sentence?</a:t>
            </a: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How can you algorithmically determine this?</a:t>
            </a: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What if the grammar is much larger?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Parsing ambiguity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50874" y="5634335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 eat sushi with tuna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612774" y="5443835"/>
            <a:ext cx="381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98474" y="4796135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PRP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4674" y="4045803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NP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613568" y="4604841"/>
            <a:ext cx="381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993774" y="5432167"/>
            <a:ext cx="381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31874" y="4796135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1527174" y="5432167"/>
            <a:ext cx="381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65274" y="4796135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rot="5400000">
            <a:off x="2289174" y="5432167"/>
            <a:ext cx="381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27274" y="4796135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013074" y="4796135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2975768" y="5443041"/>
            <a:ext cx="381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632074" y="404580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PP</a:t>
            </a:r>
            <a:endParaRPr lang="en-US" dirty="0"/>
          </a:p>
        </p:txBody>
      </p:sp>
      <p:cxnSp>
        <p:nvCxnSpPr>
          <p:cNvPr id="18" name="Straight Connector 17"/>
          <p:cNvCxnSpPr>
            <a:stCxn id="14" idx="0"/>
          </p:cNvCxnSpPr>
          <p:nvPr/>
        </p:nvCxnSpPr>
        <p:spPr>
          <a:xfrm rot="5400000" flipH="1" flipV="1">
            <a:off x="2536824" y="4472285"/>
            <a:ext cx="381000" cy="266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6200000" flipV="1">
            <a:off x="2847458" y="4478119"/>
            <a:ext cx="369332" cy="266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946274" y="3436203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NP</a:t>
            </a:r>
            <a:endParaRPr lang="en-US" dirty="0"/>
          </a:p>
        </p:txBody>
      </p:sp>
      <p:cxnSp>
        <p:nvCxnSpPr>
          <p:cNvPr id="21" name="Straight Connector 20"/>
          <p:cNvCxnSpPr>
            <a:stCxn id="12" idx="0"/>
          </p:cNvCxnSpPr>
          <p:nvPr/>
        </p:nvCxnSpPr>
        <p:spPr>
          <a:xfrm rot="5400000" flipH="1" flipV="1">
            <a:off x="1393824" y="4167485"/>
            <a:ext cx="990600" cy="266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endCxn id="20" idx="2"/>
          </p:cNvCxnSpPr>
          <p:nvPr/>
        </p:nvCxnSpPr>
        <p:spPr>
          <a:xfrm rot="10800000">
            <a:off x="2251074" y="3805535"/>
            <a:ext cx="533400" cy="2402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412874" y="2826603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VP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rot="5400000" flipH="1" flipV="1">
            <a:off x="575071" y="3805932"/>
            <a:ext cx="1600200" cy="38020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endCxn id="23" idx="2"/>
          </p:cNvCxnSpPr>
          <p:nvPr/>
        </p:nvCxnSpPr>
        <p:spPr>
          <a:xfrm rot="10800000">
            <a:off x="1717674" y="3195935"/>
            <a:ext cx="304800" cy="2402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955674" y="2140803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 rot="5400000" flipH="1" flipV="1">
            <a:off x="149343" y="3163272"/>
            <a:ext cx="1535668" cy="2293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10800000">
            <a:off x="1185068" y="2510135"/>
            <a:ext cx="380206" cy="3164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962400" y="5634335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 eat sushi with tuna</a:t>
            </a:r>
            <a:endParaRPr lang="en-US" sz="2400" dirty="0"/>
          </a:p>
        </p:txBody>
      </p:sp>
      <p:cxnSp>
        <p:nvCxnSpPr>
          <p:cNvPr id="30" name="Straight Connector 29"/>
          <p:cNvCxnSpPr/>
          <p:nvPr/>
        </p:nvCxnSpPr>
        <p:spPr>
          <a:xfrm rot="5400000">
            <a:off x="3924300" y="5443835"/>
            <a:ext cx="381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810000" y="4796135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PRP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3886200" y="4045803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NP</a:t>
            </a:r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 rot="5400000">
            <a:off x="3925094" y="4604841"/>
            <a:ext cx="381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4305300" y="5432167"/>
            <a:ext cx="381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343400" y="4796135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cxnSp>
        <p:nvCxnSpPr>
          <p:cNvPr id="36" name="Straight Connector 35"/>
          <p:cNvCxnSpPr/>
          <p:nvPr/>
        </p:nvCxnSpPr>
        <p:spPr>
          <a:xfrm rot="5400000">
            <a:off x="4838700" y="5432167"/>
            <a:ext cx="381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876800" y="4796135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38" name="Straight Connector 37"/>
          <p:cNvCxnSpPr/>
          <p:nvPr/>
        </p:nvCxnSpPr>
        <p:spPr>
          <a:xfrm rot="5400000">
            <a:off x="5600700" y="5432167"/>
            <a:ext cx="381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638800" y="4796135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6324600" y="4796135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 rot="5400000">
            <a:off x="6287294" y="5443041"/>
            <a:ext cx="381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943600" y="404580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PP</a:t>
            </a:r>
            <a:endParaRPr lang="en-US" dirty="0"/>
          </a:p>
        </p:txBody>
      </p:sp>
      <p:cxnSp>
        <p:nvCxnSpPr>
          <p:cNvPr id="43" name="Straight Connector 42"/>
          <p:cNvCxnSpPr>
            <a:stCxn id="39" idx="0"/>
          </p:cNvCxnSpPr>
          <p:nvPr/>
        </p:nvCxnSpPr>
        <p:spPr>
          <a:xfrm rot="5400000" flipH="1" flipV="1">
            <a:off x="5848350" y="4472285"/>
            <a:ext cx="381000" cy="266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16200000" flipV="1">
            <a:off x="6158984" y="4478119"/>
            <a:ext cx="369332" cy="266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876800" y="39624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NP</a:t>
            </a:r>
            <a:endParaRPr lang="en-US" dirty="0"/>
          </a:p>
        </p:txBody>
      </p:sp>
      <p:cxnSp>
        <p:nvCxnSpPr>
          <p:cNvPr id="46" name="Straight Connector 45"/>
          <p:cNvCxnSpPr>
            <a:stCxn id="37" idx="0"/>
          </p:cNvCxnSpPr>
          <p:nvPr/>
        </p:nvCxnSpPr>
        <p:spPr>
          <a:xfrm rot="5400000" flipH="1" flipV="1">
            <a:off x="4876800" y="4605635"/>
            <a:ext cx="381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724400" y="2826603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VP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 rot="5400000" flipH="1" flipV="1">
            <a:off x="3886597" y="3805932"/>
            <a:ext cx="1600200" cy="38020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endCxn id="48" idx="2"/>
          </p:cNvCxnSpPr>
          <p:nvPr/>
        </p:nvCxnSpPr>
        <p:spPr>
          <a:xfrm rot="5400000" flipH="1" flipV="1">
            <a:off x="4645571" y="3578771"/>
            <a:ext cx="766465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267200" y="2140803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endParaRPr lang="en-US" dirty="0"/>
          </a:p>
        </p:txBody>
      </p:sp>
      <p:cxnSp>
        <p:nvCxnSpPr>
          <p:cNvPr id="52" name="Straight Connector 51"/>
          <p:cNvCxnSpPr/>
          <p:nvPr/>
        </p:nvCxnSpPr>
        <p:spPr>
          <a:xfrm rot="5400000" flipH="1" flipV="1">
            <a:off x="3460869" y="3163272"/>
            <a:ext cx="1535668" cy="2293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10800000">
            <a:off x="4496594" y="2510135"/>
            <a:ext cx="380206" cy="3164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10800000">
            <a:off x="5181602" y="3200401"/>
            <a:ext cx="990601" cy="84540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6858000" y="1953716"/>
            <a:ext cx="209232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 -&gt; NP  VP</a:t>
            </a:r>
          </a:p>
          <a:p>
            <a:r>
              <a:rPr lang="en-US" sz="1400" dirty="0" smtClean="0"/>
              <a:t>NP -&gt; PRP</a:t>
            </a:r>
          </a:p>
          <a:p>
            <a:r>
              <a:rPr lang="en-US" sz="1400" dirty="0" smtClean="0"/>
              <a:t>NP -&gt; N PP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VP -&gt; V NP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VP -&gt; V NP PP</a:t>
            </a:r>
          </a:p>
          <a:p>
            <a:r>
              <a:rPr lang="en-US" sz="1400" dirty="0" smtClean="0"/>
              <a:t>PP -&gt; IN N</a:t>
            </a:r>
          </a:p>
          <a:p>
            <a:r>
              <a:rPr lang="en-US" sz="1400" dirty="0" smtClean="0"/>
              <a:t>PRP -&gt; I</a:t>
            </a:r>
          </a:p>
          <a:p>
            <a:r>
              <a:rPr lang="en-US" sz="1400" dirty="0" smtClean="0"/>
              <a:t>V -&gt; eat</a:t>
            </a:r>
          </a:p>
          <a:p>
            <a:r>
              <a:rPr lang="en-US" sz="1400" dirty="0" smtClean="0"/>
              <a:t>N -&gt; sushi</a:t>
            </a:r>
          </a:p>
          <a:p>
            <a:r>
              <a:rPr lang="en-US" sz="1400" dirty="0" smtClean="0"/>
              <a:t>N -&gt; tuna</a:t>
            </a:r>
          </a:p>
          <a:p>
            <a:r>
              <a:rPr lang="en-US" sz="1400" dirty="0" smtClean="0"/>
              <a:t>IN -&gt; with</a:t>
            </a:r>
            <a:endParaRPr lang="en-US" sz="1400" dirty="0"/>
          </a:p>
        </p:txBody>
      </p:sp>
      <p:sp>
        <p:nvSpPr>
          <p:cNvPr id="59" name="TextBox 58"/>
          <p:cNvSpPr txBox="1"/>
          <p:nvPr/>
        </p:nvSpPr>
        <p:spPr>
          <a:xfrm>
            <a:off x="498474" y="6248400"/>
            <a:ext cx="71596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How can we decide between these?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ea typeface="굴림" charset="-127"/>
                <a:cs typeface="굴림" charset="-127"/>
              </a:rPr>
              <a:t>A Simple </a:t>
            </a:r>
            <a:r>
              <a:rPr lang="en-US" altLang="ko-KR" dirty="0" smtClean="0">
                <a:ea typeface="굴림" charset="-127"/>
                <a:cs typeface="굴림" charset="-127"/>
              </a:rPr>
              <a:t>PCFG</a:t>
            </a:r>
            <a:endParaRPr lang="en-US" altLang="ko-KR" dirty="0">
              <a:ea typeface="굴림" charset="-127"/>
              <a:cs typeface="굴림" charset="-127"/>
            </a:endParaRPr>
          </a:p>
        </p:txBody>
      </p:sp>
      <p:graphicFrame>
        <p:nvGraphicFramePr>
          <p:cNvPr id="520217" name="Group 25"/>
          <p:cNvGraphicFramePr>
            <a:graphicFrameLocks noGrp="1"/>
          </p:cNvGraphicFramePr>
          <p:nvPr/>
        </p:nvGraphicFramePr>
        <p:xfrm>
          <a:off x="1052513" y="2986088"/>
          <a:ext cx="7704137" cy="2627313"/>
        </p:xfrm>
        <a:graphic>
          <a:graphicData uri="http://schemas.openxmlformats.org/drawingml/2006/table">
            <a:tbl>
              <a:tblPr/>
              <a:tblGrid>
                <a:gridCol w="3852862"/>
                <a:gridCol w="3851275"/>
              </a:tblGrid>
              <a:tr h="2627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S      </a:t>
                      </a:r>
                      <a:r>
                        <a:rPr kumimoji="0" lang="en-US" altLang="ko-K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  <a:sym typeface="Symbol" charset="2"/>
                        </a:rPr>
                        <a:t></a:t>
                      </a:r>
                      <a:r>
                        <a:rPr kumimoji="0" lang="en-US" altLang="ko-K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    NP  VP       1.0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VP    </a:t>
                      </a:r>
                      <a:r>
                        <a:rPr kumimoji="0" lang="en-US" altLang="ko-K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  <a:sym typeface="Symbol" charset="2"/>
                        </a:rPr>
                        <a:t></a:t>
                      </a:r>
                      <a:r>
                        <a:rPr kumimoji="0" lang="en-US" altLang="ko-K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    V  NP         0.7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VP    </a:t>
                      </a:r>
                      <a:r>
                        <a:rPr kumimoji="0" lang="en-US" altLang="ko-K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  <a:sym typeface="Symbol" charset="2"/>
                        </a:rPr>
                        <a:t>   </a:t>
                      </a:r>
                      <a:r>
                        <a:rPr kumimoji="0" lang="en-US" altLang="ko-K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 VP  PP        0.3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PP    </a:t>
                      </a:r>
                      <a:r>
                        <a:rPr kumimoji="0" lang="en-US" altLang="ko-K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  <a:sym typeface="Symbol" charset="2"/>
                        </a:rPr>
                        <a:t>   </a:t>
                      </a:r>
                      <a:r>
                        <a:rPr kumimoji="0" lang="en-US" altLang="ko-K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P  NP          1.0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P      </a:t>
                      </a:r>
                      <a:r>
                        <a:rPr kumimoji="0" lang="en-US" altLang="ko-K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  <a:sym typeface="Symbol" charset="2"/>
                        </a:rPr>
                        <a:t> </a:t>
                      </a:r>
                      <a:r>
                        <a:rPr kumimoji="0" lang="en-US" altLang="ko-K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  </a:t>
                      </a:r>
                      <a:r>
                        <a:rPr kumimoji="0" lang="en-US" altLang="ko-KR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with</a:t>
                      </a:r>
                      <a:r>
                        <a:rPr kumimoji="0" lang="en-US" altLang="ko-K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           1.0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V      </a:t>
                      </a:r>
                      <a:r>
                        <a:rPr kumimoji="0" lang="en-US" altLang="ko-K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  <a:sym typeface="Symbol" charset="2"/>
                        </a:rPr>
                        <a:t> </a:t>
                      </a:r>
                      <a:r>
                        <a:rPr kumimoji="0" lang="en-US" altLang="ko-K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 </a:t>
                      </a:r>
                      <a:r>
                        <a:rPr kumimoji="0" lang="en-US" altLang="ko-KR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saw</a:t>
                      </a:r>
                      <a:r>
                        <a:rPr kumimoji="0" lang="en-US" altLang="ko-K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            1.0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ko-KR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 </a:t>
                      </a:r>
                      <a:r>
                        <a:rPr kumimoji="0" lang="en-US" altLang="ko-K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NP  </a:t>
                      </a:r>
                      <a:r>
                        <a:rPr kumimoji="0" lang="en-US" altLang="ko-KR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  <a:sym typeface="Symbol" charset="2"/>
                        </a:rPr>
                        <a:t></a:t>
                      </a:r>
                      <a:r>
                        <a:rPr kumimoji="0" lang="en-US" altLang="ko-K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    NP PP </a:t>
                      </a:r>
                      <a:r>
                        <a:rPr kumimoji="0" lang="en-US" altLang="ko-KR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            </a:t>
                      </a:r>
                      <a:r>
                        <a:rPr kumimoji="0" lang="en-US" altLang="ko-K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0.4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 NP   </a:t>
                      </a:r>
                      <a:r>
                        <a:rPr kumimoji="0" lang="en-US" altLang="ko-KR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  <a:sym typeface="Symbol" charset="2"/>
                        </a:rPr>
                        <a:t></a:t>
                      </a:r>
                      <a:r>
                        <a:rPr kumimoji="0" lang="en-US" altLang="ko-K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   </a:t>
                      </a:r>
                      <a:r>
                        <a:rPr kumimoji="0" lang="en-US" altLang="ko-KR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astronomers  </a:t>
                      </a:r>
                      <a:r>
                        <a:rPr kumimoji="0" lang="en-US" altLang="ko-K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0.1</a:t>
                      </a:r>
                      <a:r>
                        <a:rPr kumimoji="0" lang="en-US" altLang="ko-KR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         </a:t>
                      </a:r>
                      <a:endParaRPr kumimoji="0" lang="en-US" altLang="ko-KR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" charset="0"/>
                        <a:ea typeface="굴림" charset="-127"/>
                        <a:cs typeface="굴림" charset="-127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 NP   </a:t>
                      </a:r>
                      <a:r>
                        <a:rPr kumimoji="0" lang="en-US" altLang="ko-KR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  <a:sym typeface="Symbol" charset="2"/>
                        </a:rPr>
                        <a:t></a:t>
                      </a:r>
                      <a:r>
                        <a:rPr kumimoji="0" lang="en-US" altLang="ko-K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   </a:t>
                      </a:r>
                      <a:r>
                        <a:rPr kumimoji="0" lang="en-US" altLang="ko-KR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ears               </a:t>
                      </a:r>
                      <a:r>
                        <a:rPr kumimoji="0" lang="en-US" altLang="ko-K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0.18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 NP   </a:t>
                      </a:r>
                      <a:r>
                        <a:rPr kumimoji="0" lang="en-US" altLang="ko-KR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  <a:sym typeface="Symbol" charset="2"/>
                        </a:rPr>
                        <a:t></a:t>
                      </a:r>
                      <a:r>
                        <a:rPr kumimoji="0" lang="en-US" altLang="ko-K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   </a:t>
                      </a:r>
                      <a:r>
                        <a:rPr kumimoji="0" lang="en-US" altLang="ko-KR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saw                </a:t>
                      </a:r>
                      <a:r>
                        <a:rPr kumimoji="0" lang="en-US" altLang="ko-K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0.04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 NP   </a:t>
                      </a:r>
                      <a:r>
                        <a:rPr kumimoji="0" lang="en-US" altLang="ko-KR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  <a:sym typeface="Symbol" charset="2"/>
                        </a:rPr>
                        <a:t></a:t>
                      </a:r>
                      <a:r>
                        <a:rPr kumimoji="0" lang="en-US" altLang="ko-K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   </a:t>
                      </a:r>
                      <a:r>
                        <a:rPr kumimoji="0" lang="en-US" altLang="ko-KR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stars              </a:t>
                      </a:r>
                      <a:r>
                        <a:rPr kumimoji="0" lang="en-US" altLang="ko-K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0.18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Times" charset="0"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 NP   </a:t>
                      </a:r>
                      <a:r>
                        <a:rPr kumimoji="0" lang="en-US" altLang="ko-KR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  <a:sym typeface="Symbol" charset="2"/>
                        </a:rPr>
                        <a:t></a:t>
                      </a:r>
                      <a:r>
                        <a:rPr kumimoji="0" lang="en-US" altLang="ko-K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   </a:t>
                      </a:r>
                      <a:r>
                        <a:rPr kumimoji="0" lang="en-US" altLang="ko-KR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telescope        </a:t>
                      </a:r>
                      <a:r>
                        <a:rPr kumimoji="0" lang="en-US" altLang="ko-K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" charset="0"/>
                          <a:ea typeface="굴림" charset="-127"/>
                          <a:cs typeface="굴림" charset="-127"/>
                        </a:rPr>
                        <a:t>0.1</a:t>
                      </a:r>
                      <a:endParaRPr kumimoji="0" lang="en-US" altLang="ko-KR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" charset="0"/>
                        <a:ea typeface="굴림" charset="-127"/>
                        <a:cs typeface="굴림" charset="-127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160020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Probabilities!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52513" y="3429000"/>
            <a:ext cx="3214687" cy="685800"/>
          </a:xfrm>
          <a:prstGeom prst="rect">
            <a:avLst/>
          </a:prstGeom>
          <a:solidFill>
            <a:srgbClr val="FF0000">
              <a:alpha val="3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09600" y="228600"/>
            <a:ext cx="10353676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4572000" y="762000"/>
            <a:ext cx="4572000" cy="84484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dirty="0" smtClean="0">
                <a:solidFill>
                  <a:srgbClr val="0000FF"/>
                </a:solidFill>
                <a:ea typeface="굴림" charset="-127"/>
                <a:cs typeface="굴림" charset="-127"/>
              </a:rPr>
              <a:t>P(</a:t>
            </a:r>
            <a:r>
              <a:rPr lang="en-US" altLang="ko-KR" i="1" dirty="0" smtClean="0">
                <a:solidFill>
                  <a:srgbClr val="0000FF"/>
                </a:solidFill>
                <a:ea typeface="굴림" charset="-127"/>
                <a:cs typeface="굴림" charset="-127"/>
              </a:rPr>
              <a:t>t</a:t>
            </a:r>
            <a:r>
              <a:rPr lang="en-US" altLang="ko-KR" i="1" baseline="-25000" dirty="0" smtClean="0">
                <a:solidFill>
                  <a:srgbClr val="0000FF"/>
                </a:solidFill>
                <a:ea typeface="굴림" charset="-127"/>
                <a:cs typeface="굴림" charset="-127"/>
              </a:rPr>
              <a:t>1</a:t>
            </a:r>
            <a:r>
              <a:rPr lang="en-US" altLang="ko-KR" dirty="0" smtClean="0">
                <a:solidFill>
                  <a:srgbClr val="0000FF"/>
                </a:solidFill>
                <a:ea typeface="굴림" charset="-127"/>
                <a:cs typeface="굴림" charset="-127"/>
              </a:rPr>
              <a:t>)     = 1.0 * 0.1 * 0.7 * 1.0 * 0.4 * 0.18 </a:t>
            </a:r>
          </a:p>
          <a:p>
            <a:pPr>
              <a:lnSpc>
                <a:spcPct val="90000"/>
              </a:lnSpc>
              <a:buFont typeface="Times" charset="0"/>
              <a:buNone/>
            </a:pPr>
            <a:r>
              <a:rPr lang="en-US" altLang="ko-KR" dirty="0" smtClean="0">
                <a:solidFill>
                  <a:srgbClr val="0000FF"/>
                </a:solidFill>
                <a:ea typeface="굴림" charset="-127"/>
                <a:cs typeface="굴림" charset="-127"/>
              </a:rPr>
              <a:t>                     * 1.0 * 1.0 * 0.18</a:t>
            </a:r>
          </a:p>
          <a:p>
            <a:pPr>
              <a:lnSpc>
                <a:spcPct val="90000"/>
              </a:lnSpc>
              <a:buFont typeface="Times" charset="0"/>
              <a:buNone/>
            </a:pPr>
            <a:r>
              <a:rPr lang="en-US" altLang="ko-KR" dirty="0" smtClean="0">
                <a:solidFill>
                  <a:srgbClr val="0000FF"/>
                </a:solidFill>
                <a:ea typeface="굴림" charset="-127"/>
                <a:cs typeface="굴림" charset="-127"/>
              </a:rPr>
              <a:t>                =  0.0009072</a:t>
            </a:r>
            <a:endParaRPr lang="en-US" altLang="ko-KR" dirty="0">
              <a:solidFill>
                <a:srgbClr val="0000FF"/>
              </a:solidFill>
              <a:ea typeface="굴림" charset="-127"/>
              <a:cs typeface="굴림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4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04838" y="228600"/>
            <a:ext cx="10353676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4572000" y="1066800"/>
            <a:ext cx="4572000" cy="84484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dirty="0" smtClean="0">
                <a:solidFill>
                  <a:srgbClr val="0000FF"/>
                </a:solidFill>
                <a:ea typeface="굴림" charset="-127"/>
                <a:cs typeface="굴림" charset="-127"/>
              </a:rPr>
              <a:t>P(</a:t>
            </a:r>
            <a:r>
              <a:rPr lang="en-US" altLang="ko-KR" i="1" dirty="0" smtClean="0">
                <a:solidFill>
                  <a:srgbClr val="0000FF"/>
                </a:solidFill>
                <a:ea typeface="굴림" charset="-127"/>
                <a:cs typeface="굴림" charset="-127"/>
              </a:rPr>
              <a:t>t</a:t>
            </a:r>
            <a:r>
              <a:rPr lang="en-US" altLang="ko-KR" i="1" baseline="-25000" dirty="0" smtClean="0">
                <a:solidFill>
                  <a:srgbClr val="0000FF"/>
                </a:solidFill>
                <a:ea typeface="굴림" charset="-127"/>
                <a:cs typeface="굴림" charset="-127"/>
              </a:rPr>
              <a:t>2</a:t>
            </a:r>
            <a:r>
              <a:rPr lang="en-US" altLang="ko-KR" dirty="0" smtClean="0">
                <a:solidFill>
                  <a:srgbClr val="0000FF"/>
                </a:solidFill>
                <a:ea typeface="굴림" charset="-127"/>
                <a:cs typeface="굴림" charset="-127"/>
              </a:rPr>
              <a:t>)     = 1.0 * 0.1 * 0.3 * 0.7 * 1.0 * 0.18</a:t>
            </a:r>
          </a:p>
          <a:p>
            <a:pPr>
              <a:lnSpc>
                <a:spcPct val="90000"/>
              </a:lnSpc>
              <a:buFont typeface="Times" charset="0"/>
              <a:buNone/>
            </a:pPr>
            <a:r>
              <a:rPr lang="en-US" altLang="ko-KR" dirty="0" smtClean="0">
                <a:solidFill>
                  <a:srgbClr val="0000FF"/>
                </a:solidFill>
                <a:ea typeface="굴림" charset="-127"/>
                <a:cs typeface="굴림" charset="-127"/>
              </a:rPr>
              <a:t>                     * 1.0 * 1.0 * 0.18</a:t>
            </a:r>
          </a:p>
          <a:p>
            <a:pPr>
              <a:lnSpc>
                <a:spcPct val="90000"/>
              </a:lnSpc>
              <a:buFont typeface="Times" charset="0"/>
              <a:buNone/>
            </a:pPr>
            <a:r>
              <a:rPr lang="en-US" altLang="ko-KR" dirty="0" smtClean="0">
                <a:solidFill>
                  <a:srgbClr val="0000FF"/>
                </a:solidFill>
                <a:ea typeface="굴림" charset="-127"/>
                <a:cs typeface="굴림" charset="-127"/>
              </a:rPr>
              <a:t>                = 0.0006804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Parsing</a:t>
            </a:r>
            <a:endParaRPr lang="en-US" dirty="0"/>
          </a:p>
        </p:txBody>
      </p:sp>
      <p:sp>
        <p:nvSpPr>
          <p:cNvPr id="35" name="Content Placeholder 34"/>
          <p:cNvSpPr>
            <a:spLocks noGrp="1"/>
          </p:cNvSpPr>
          <p:nvPr>
            <p:ph idx="1"/>
          </p:nvPr>
        </p:nvSpPr>
        <p:spPr>
          <a:xfrm>
            <a:off x="498474" y="2057400"/>
            <a:ext cx="7556313" cy="40687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Top-down parsing</a:t>
            </a:r>
          </a:p>
          <a:p>
            <a:pPr lvl="1"/>
            <a:r>
              <a:rPr lang="en-US" sz="2000" dirty="0" smtClean="0"/>
              <a:t>ends up doing a lot of repeated work</a:t>
            </a:r>
          </a:p>
          <a:p>
            <a:pPr lvl="1"/>
            <a:r>
              <a:rPr lang="en-US" sz="2000" dirty="0" smtClean="0"/>
              <a:t>doesn’t take into account the words in the sentence until the end!</a:t>
            </a:r>
          </a:p>
          <a:p>
            <a:r>
              <a:rPr lang="en-US" sz="2400" dirty="0" smtClean="0"/>
              <a:t>Bottom-up parsing</a:t>
            </a:r>
          </a:p>
          <a:p>
            <a:pPr lvl="1"/>
            <a:r>
              <a:rPr lang="en-US" sz="2000" dirty="0" smtClean="0"/>
              <a:t>constrain based on the words</a:t>
            </a:r>
          </a:p>
          <a:p>
            <a:pPr lvl="1"/>
            <a:r>
              <a:rPr lang="en-US" sz="2000" dirty="0" smtClean="0"/>
              <a:t>avoids repeated work (dynamic programming)</a:t>
            </a:r>
          </a:p>
          <a:p>
            <a:pPr lvl="1"/>
            <a:r>
              <a:rPr lang="en-US" sz="2000" dirty="0" smtClean="0"/>
              <a:t>CKY parser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690" name="Text Box 2"/>
          <p:cNvSpPr txBox="1">
            <a:spLocks noChangeArrowheads="1"/>
          </p:cNvSpPr>
          <p:nvPr/>
        </p:nvSpPr>
        <p:spPr bwMode="auto">
          <a:xfrm>
            <a:off x="3436937" y="5730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endParaRPr kumimoji="1" lang="en-US" altLang="zh-TW" sz="1100">
              <a:latin typeface="Verdana" charset="0"/>
              <a:ea typeface="新細明體" charset="-120"/>
              <a:cs typeface="新細明體" charset="-120"/>
            </a:endParaRPr>
          </a:p>
          <a:p>
            <a:pPr algn="ctr" defTabSz="552450"/>
            <a:endParaRPr kumimoji="1" lang="en-US" altLang="zh-TW" sz="1100">
              <a:latin typeface="Verdana" charset="0"/>
              <a:ea typeface="新細明體" charset="-120"/>
              <a:cs typeface="新細明體" charset="-120"/>
            </a:endParaRPr>
          </a:p>
          <a:p>
            <a:pPr algn="ctr" defTabSz="552450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score[0][1]</a:t>
            </a:r>
          </a:p>
          <a:p>
            <a:pPr algn="l" defTabSz="552450"/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498691" name="Text Box 3"/>
          <p:cNvSpPr txBox="1">
            <a:spLocks noChangeArrowheads="1"/>
          </p:cNvSpPr>
          <p:nvPr/>
        </p:nvSpPr>
        <p:spPr bwMode="auto">
          <a:xfrm>
            <a:off x="4368800" y="15890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endParaRPr kumimoji="1" lang="en-US" altLang="zh-TW" sz="1100">
              <a:latin typeface="Verdana" charset="0"/>
              <a:ea typeface="新細明體" charset="-120"/>
              <a:cs typeface="新細明體" charset="-120"/>
            </a:endParaRPr>
          </a:p>
          <a:p>
            <a:pPr algn="ctr" defTabSz="552450"/>
            <a:endParaRPr kumimoji="1" lang="en-US" altLang="zh-TW" sz="1100">
              <a:latin typeface="Verdana" charset="0"/>
              <a:ea typeface="新細明體" charset="-120"/>
              <a:cs typeface="新細明體" charset="-120"/>
            </a:endParaRPr>
          </a:p>
          <a:p>
            <a:pPr algn="ctr" defTabSz="552450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score[1][2]</a:t>
            </a:r>
          </a:p>
          <a:p>
            <a:pPr algn="l" defTabSz="552450"/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498692" name="Text Box 4"/>
          <p:cNvSpPr txBox="1">
            <a:spLocks noChangeArrowheads="1"/>
          </p:cNvSpPr>
          <p:nvPr/>
        </p:nvSpPr>
        <p:spPr bwMode="auto">
          <a:xfrm>
            <a:off x="5300662" y="26050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endParaRPr kumimoji="1" lang="en-US" altLang="zh-TW" sz="1100">
              <a:latin typeface="Verdana" charset="0"/>
              <a:ea typeface="新細明體" charset="-120"/>
              <a:cs typeface="新細明體" charset="-120"/>
            </a:endParaRPr>
          </a:p>
          <a:p>
            <a:pPr algn="ctr" defTabSz="552450"/>
            <a:endParaRPr kumimoji="1" lang="en-US" altLang="zh-TW" sz="1100">
              <a:latin typeface="Verdana" charset="0"/>
              <a:ea typeface="新細明體" charset="-120"/>
              <a:cs typeface="新細明體" charset="-120"/>
            </a:endParaRPr>
          </a:p>
          <a:p>
            <a:pPr algn="ctr" defTabSz="552450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score[2][3]</a:t>
            </a:r>
          </a:p>
          <a:p>
            <a:pPr algn="l" defTabSz="552450"/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498693" name="Text Box 5"/>
          <p:cNvSpPr txBox="1">
            <a:spLocks noChangeArrowheads="1"/>
          </p:cNvSpPr>
          <p:nvPr/>
        </p:nvSpPr>
        <p:spPr bwMode="auto">
          <a:xfrm>
            <a:off x="6232525" y="36210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endParaRPr kumimoji="1" lang="en-US" altLang="zh-TW" sz="1100">
              <a:latin typeface="Verdana" charset="0"/>
              <a:ea typeface="新細明體" charset="-120"/>
              <a:cs typeface="新細明體" charset="-120"/>
            </a:endParaRPr>
          </a:p>
          <a:p>
            <a:pPr algn="ctr" defTabSz="552450"/>
            <a:endParaRPr kumimoji="1" lang="en-US" altLang="zh-TW" sz="1100">
              <a:latin typeface="Verdana" charset="0"/>
              <a:ea typeface="新細明體" charset="-120"/>
              <a:cs typeface="新細明體" charset="-120"/>
            </a:endParaRPr>
          </a:p>
          <a:p>
            <a:pPr algn="ctr" defTabSz="552450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score[3][4]</a:t>
            </a:r>
          </a:p>
          <a:p>
            <a:pPr algn="l" defTabSz="552450"/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498694" name="Text Box 6"/>
          <p:cNvSpPr txBox="1">
            <a:spLocks noChangeArrowheads="1"/>
          </p:cNvSpPr>
          <p:nvPr/>
        </p:nvSpPr>
        <p:spPr bwMode="auto">
          <a:xfrm>
            <a:off x="7164387" y="46370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endParaRPr kumimoji="1" lang="en-US" altLang="zh-TW" sz="1100">
              <a:latin typeface="Verdana" charset="0"/>
              <a:ea typeface="新細明體" charset="-120"/>
              <a:cs typeface="新細明體" charset="-120"/>
            </a:endParaRPr>
          </a:p>
          <a:p>
            <a:pPr algn="ctr" defTabSz="552450"/>
            <a:endParaRPr kumimoji="1" lang="en-US" altLang="zh-TW" sz="1100">
              <a:latin typeface="Verdana" charset="0"/>
              <a:ea typeface="新細明體" charset="-120"/>
              <a:cs typeface="新細明體" charset="-120"/>
            </a:endParaRPr>
          </a:p>
          <a:p>
            <a:pPr algn="ctr" defTabSz="552450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score[4][5]</a:t>
            </a:r>
          </a:p>
          <a:p>
            <a:pPr algn="l" defTabSz="552450"/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498695" name="Text Box 7"/>
          <p:cNvSpPr txBox="1">
            <a:spLocks noChangeArrowheads="1"/>
          </p:cNvSpPr>
          <p:nvPr/>
        </p:nvSpPr>
        <p:spPr bwMode="auto">
          <a:xfrm>
            <a:off x="4368800" y="5730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endParaRPr kumimoji="1" lang="en-US" altLang="zh-TW" sz="1100">
              <a:latin typeface="Verdana" charset="0"/>
              <a:ea typeface="新細明體" charset="-120"/>
              <a:cs typeface="新細明體" charset="-120"/>
            </a:endParaRPr>
          </a:p>
          <a:p>
            <a:pPr algn="ctr" defTabSz="552450"/>
            <a:endParaRPr kumimoji="1" lang="en-US" altLang="zh-TW" sz="1100">
              <a:latin typeface="Verdana" charset="0"/>
              <a:ea typeface="新細明體" charset="-120"/>
              <a:cs typeface="新細明體" charset="-120"/>
            </a:endParaRPr>
          </a:p>
          <a:p>
            <a:pPr algn="ctr" defTabSz="552450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score[0][2]</a:t>
            </a:r>
          </a:p>
          <a:p>
            <a:pPr algn="l" defTabSz="552450"/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498696" name="Text Box 8"/>
          <p:cNvSpPr txBox="1">
            <a:spLocks noChangeArrowheads="1"/>
          </p:cNvSpPr>
          <p:nvPr/>
        </p:nvSpPr>
        <p:spPr bwMode="auto">
          <a:xfrm>
            <a:off x="5300662" y="15890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endParaRPr kumimoji="1" lang="en-US" altLang="zh-TW" sz="1100">
              <a:latin typeface="Verdana" charset="0"/>
              <a:ea typeface="新細明體" charset="-120"/>
              <a:cs typeface="新細明體" charset="-120"/>
            </a:endParaRPr>
          </a:p>
          <a:p>
            <a:pPr algn="ctr" defTabSz="552450"/>
            <a:endParaRPr kumimoji="1" lang="en-US" altLang="zh-TW" sz="1100">
              <a:latin typeface="Verdana" charset="0"/>
              <a:ea typeface="新細明體" charset="-120"/>
              <a:cs typeface="新細明體" charset="-120"/>
            </a:endParaRPr>
          </a:p>
          <a:p>
            <a:pPr algn="ctr" defTabSz="552450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score[1][3]</a:t>
            </a:r>
          </a:p>
          <a:p>
            <a:pPr algn="l" defTabSz="552450"/>
            <a:endParaRPr kumimoji="1" lang="en-US" altLang="zh-TW" sz="1100">
              <a:latin typeface="Times New Roman" charset="0"/>
              <a:ea typeface="新細明體" charset="-120"/>
              <a:cs typeface="新細明體" charset="-120"/>
            </a:endParaRPr>
          </a:p>
          <a:p>
            <a:pPr algn="l" defTabSz="552450"/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498697" name="Text Box 9"/>
          <p:cNvSpPr txBox="1">
            <a:spLocks noChangeArrowheads="1"/>
          </p:cNvSpPr>
          <p:nvPr/>
        </p:nvSpPr>
        <p:spPr bwMode="auto">
          <a:xfrm>
            <a:off x="6232525" y="26050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endParaRPr kumimoji="1" lang="en-US" altLang="zh-TW" sz="1100">
              <a:latin typeface="Verdana" charset="0"/>
              <a:ea typeface="新細明體" charset="-120"/>
              <a:cs typeface="新細明體" charset="-120"/>
            </a:endParaRPr>
          </a:p>
          <a:p>
            <a:pPr algn="ctr" defTabSz="552450"/>
            <a:endParaRPr kumimoji="1" lang="en-US" altLang="zh-TW" sz="1100">
              <a:latin typeface="Verdana" charset="0"/>
              <a:ea typeface="新細明體" charset="-120"/>
              <a:cs typeface="新細明體" charset="-120"/>
            </a:endParaRPr>
          </a:p>
          <a:p>
            <a:pPr algn="ctr" defTabSz="552450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score[2][4]</a:t>
            </a:r>
          </a:p>
          <a:p>
            <a:pPr algn="l" defTabSz="552450"/>
            <a:endParaRPr kumimoji="1" lang="en-US" altLang="zh-TW" sz="1100">
              <a:latin typeface="Times New Roman" charset="0"/>
              <a:ea typeface="新細明體" charset="-120"/>
              <a:cs typeface="新細明體" charset="-120"/>
            </a:endParaRPr>
          </a:p>
          <a:p>
            <a:pPr algn="l" defTabSz="552450"/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498698" name="Text Box 10"/>
          <p:cNvSpPr txBox="1">
            <a:spLocks noChangeArrowheads="1"/>
          </p:cNvSpPr>
          <p:nvPr/>
        </p:nvSpPr>
        <p:spPr bwMode="auto">
          <a:xfrm>
            <a:off x="7164387" y="36210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endParaRPr kumimoji="1" lang="en-US" altLang="zh-TW" sz="1100">
              <a:latin typeface="Verdana" charset="0"/>
              <a:ea typeface="新細明體" charset="-120"/>
              <a:cs typeface="新細明體" charset="-120"/>
            </a:endParaRPr>
          </a:p>
          <a:p>
            <a:pPr algn="ctr" defTabSz="552450"/>
            <a:endParaRPr kumimoji="1" lang="en-US" altLang="zh-TW" sz="1100">
              <a:latin typeface="Verdana" charset="0"/>
              <a:ea typeface="新細明體" charset="-120"/>
              <a:cs typeface="新細明體" charset="-120"/>
            </a:endParaRPr>
          </a:p>
          <a:p>
            <a:pPr algn="ctr" defTabSz="552450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score[3][5]</a:t>
            </a:r>
          </a:p>
          <a:p>
            <a:pPr algn="l" defTabSz="552450"/>
            <a:endParaRPr kumimoji="1" lang="en-US" altLang="zh-TW" sz="1100">
              <a:latin typeface="Times New Roman" charset="0"/>
              <a:ea typeface="新細明體" charset="-120"/>
              <a:cs typeface="新細明體" charset="-120"/>
            </a:endParaRPr>
          </a:p>
          <a:p>
            <a:pPr algn="l" defTabSz="552450"/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498699" name="Text Box 11"/>
          <p:cNvSpPr txBox="1">
            <a:spLocks noChangeArrowheads="1"/>
          </p:cNvSpPr>
          <p:nvPr/>
        </p:nvSpPr>
        <p:spPr bwMode="auto">
          <a:xfrm>
            <a:off x="5300662" y="5730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endParaRPr kumimoji="1" lang="en-US" altLang="zh-TW" sz="1100">
              <a:latin typeface="Verdana" charset="0"/>
              <a:ea typeface="新細明體" charset="-120"/>
              <a:cs typeface="新細明體" charset="-120"/>
            </a:endParaRPr>
          </a:p>
          <a:p>
            <a:pPr algn="ctr" defTabSz="552450"/>
            <a:endParaRPr kumimoji="1" lang="en-US" altLang="zh-TW" sz="1100">
              <a:latin typeface="Verdana" charset="0"/>
              <a:ea typeface="新細明體" charset="-120"/>
              <a:cs typeface="新細明體" charset="-120"/>
            </a:endParaRPr>
          </a:p>
          <a:p>
            <a:pPr algn="ctr" defTabSz="552450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score[0][3]</a:t>
            </a:r>
          </a:p>
          <a:p>
            <a:pPr algn="l" defTabSz="552450"/>
            <a:endParaRPr kumimoji="1" lang="en-US" altLang="zh-TW" sz="1100">
              <a:latin typeface="Times New Roman" charset="0"/>
              <a:ea typeface="新細明體" charset="-120"/>
              <a:cs typeface="新細明體" charset="-120"/>
            </a:endParaRPr>
          </a:p>
          <a:p>
            <a:pPr algn="l" defTabSz="552450"/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498700" name="Text Box 12"/>
          <p:cNvSpPr txBox="1">
            <a:spLocks noChangeArrowheads="1"/>
          </p:cNvSpPr>
          <p:nvPr/>
        </p:nvSpPr>
        <p:spPr bwMode="auto">
          <a:xfrm>
            <a:off x="6232525" y="15890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endParaRPr kumimoji="1" lang="en-US" altLang="zh-TW" sz="1100">
              <a:latin typeface="Verdana" charset="0"/>
              <a:ea typeface="新細明體" charset="-120"/>
              <a:cs typeface="新細明體" charset="-120"/>
            </a:endParaRPr>
          </a:p>
          <a:p>
            <a:pPr algn="ctr" defTabSz="552450"/>
            <a:endParaRPr kumimoji="1" lang="en-US" altLang="zh-TW" sz="1100">
              <a:latin typeface="Verdana" charset="0"/>
              <a:ea typeface="新細明體" charset="-120"/>
              <a:cs typeface="新細明體" charset="-120"/>
            </a:endParaRPr>
          </a:p>
          <a:p>
            <a:pPr algn="ctr" defTabSz="552450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score[1][4]</a:t>
            </a:r>
          </a:p>
          <a:p>
            <a:pPr algn="l" defTabSz="552450"/>
            <a:endParaRPr kumimoji="1" lang="en-US" altLang="zh-TW" sz="1100">
              <a:latin typeface="Times New Roman" charset="0"/>
              <a:ea typeface="新細明體" charset="-120"/>
              <a:cs typeface="新細明體" charset="-120"/>
            </a:endParaRPr>
          </a:p>
          <a:p>
            <a:pPr algn="l" defTabSz="552450"/>
            <a:endParaRPr kumimoji="1" lang="en-US" altLang="zh-TW" sz="1100">
              <a:latin typeface="Times New Roman" charset="0"/>
              <a:ea typeface="新細明體" charset="-120"/>
              <a:cs typeface="新細明體" charset="-120"/>
            </a:endParaRPr>
          </a:p>
          <a:p>
            <a:pPr algn="l" defTabSz="552450"/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498701" name="Text Box 13"/>
          <p:cNvSpPr txBox="1">
            <a:spLocks noChangeArrowheads="1"/>
          </p:cNvSpPr>
          <p:nvPr/>
        </p:nvSpPr>
        <p:spPr bwMode="auto">
          <a:xfrm>
            <a:off x="7164387" y="26050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endParaRPr kumimoji="1" lang="en-US" altLang="zh-TW" sz="1100">
              <a:latin typeface="Verdana" charset="0"/>
              <a:ea typeface="新細明體" charset="-120"/>
              <a:cs typeface="新細明體" charset="-120"/>
            </a:endParaRPr>
          </a:p>
          <a:p>
            <a:pPr algn="ctr" defTabSz="552450"/>
            <a:endParaRPr kumimoji="1" lang="en-US" altLang="zh-TW" sz="1100">
              <a:latin typeface="Verdana" charset="0"/>
              <a:ea typeface="新細明體" charset="-120"/>
              <a:cs typeface="新細明體" charset="-120"/>
            </a:endParaRPr>
          </a:p>
          <a:p>
            <a:pPr algn="ctr" defTabSz="552450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score[2][5]</a:t>
            </a:r>
          </a:p>
          <a:p>
            <a:pPr algn="l" defTabSz="552450"/>
            <a:endParaRPr kumimoji="1" lang="en-US" altLang="zh-TW" sz="1100">
              <a:latin typeface="Times New Roman" charset="0"/>
              <a:ea typeface="新細明體" charset="-120"/>
              <a:cs typeface="新細明體" charset="-120"/>
            </a:endParaRPr>
          </a:p>
          <a:p>
            <a:pPr algn="l" defTabSz="552450"/>
            <a:endParaRPr kumimoji="1" lang="en-US" altLang="zh-TW" sz="1100">
              <a:latin typeface="Times New Roman" charset="0"/>
              <a:ea typeface="新細明體" charset="-120"/>
              <a:cs typeface="新細明體" charset="-120"/>
            </a:endParaRPr>
          </a:p>
          <a:p>
            <a:pPr algn="l" defTabSz="552450"/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498702" name="Text Box 14"/>
          <p:cNvSpPr txBox="1">
            <a:spLocks noChangeArrowheads="1"/>
          </p:cNvSpPr>
          <p:nvPr/>
        </p:nvSpPr>
        <p:spPr bwMode="auto">
          <a:xfrm>
            <a:off x="6232525" y="5730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endParaRPr kumimoji="1" lang="en-US" altLang="zh-TW" sz="1100">
              <a:latin typeface="Verdana" charset="0"/>
              <a:ea typeface="新細明體" charset="-120"/>
              <a:cs typeface="新細明體" charset="-120"/>
            </a:endParaRPr>
          </a:p>
          <a:p>
            <a:pPr algn="ctr" defTabSz="552450"/>
            <a:endParaRPr kumimoji="1" lang="en-US" altLang="zh-TW" sz="1100">
              <a:latin typeface="Verdana" charset="0"/>
              <a:ea typeface="新細明體" charset="-120"/>
              <a:cs typeface="新細明體" charset="-120"/>
            </a:endParaRPr>
          </a:p>
          <a:p>
            <a:pPr algn="ctr" defTabSz="552450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score[0][4]</a:t>
            </a:r>
          </a:p>
          <a:p>
            <a:pPr algn="l" defTabSz="552450"/>
            <a:endParaRPr kumimoji="1" lang="en-US" altLang="zh-TW" sz="1100">
              <a:latin typeface="Times New Roman" charset="0"/>
              <a:ea typeface="新細明體" charset="-120"/>
              <a:cs typeface="新細明體" charset="-120"/>
            </a:endParaRPr>
          </a:p>
          <a:p>
            <a:pPr algn="l" defTabSz="552450"/>
            <a:endParaRPr kumimoji="1" lang="en-US" altLang="zh-TW" sz="1100">
              <a:latin typeface="Times New Roman" charset="0"/>
              <a:ea typeface="新細明體" charset="-120"/>
              <a:cs typeface="新細明體" charset="-120"/>
            </a:endParaRPr>
          </a:p>
          <a:p>
            <a:pPr algn="l" defTabSz="552450"/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498703" name="Text Box 15"/>
          <p:cNvSpPr txBox="1">
            <a:spLocks noChangeArrowheads="1"/>
          </p:cNvSpPr>
          <p:nvPr/>
        </p:nvSpPr>
        <p:spPr bwMode="auto">
          <a:xfrm>
            <a:off x="7164387" y="15890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endParaRPr kumimoji="1" lang="en-US" altLang="zh-TW" sz="1100">
              <a:latin typeface="Verdana" charset="0"/>
              <a:ea typeface="新細明體" charset="-120"/>
              <a:cs typeface="新細明體" charset="-120"/>
            </a:endParaRPr>
          </a:p>
          <a:p>
            <a:pPr algn="ctr" defTabSz="552450"/>
            <a:endParaRPr kumimoji="1" lang="en-US" altLang="zh-TW" sz="1100">
              <a:latin typeface="Verdana" charset="0"/>
              <a:ea typeface="新細明體" charset="-120"/>
              <a:cs typeface="新細明體" charset="-120"/>
            </a:endParaRPr>
          </a:p>
          <a:p>
            <a:pPr algn="ctr" defTabSz="552450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score[1][5]</a:t>
            </a:r>
          </a:p>
          <a:p>
            <a:pPr algn="l" defTabSz="552450"/>
            <a:endParaRPr kumimoji="1" lang="en-US" altLang="zh-TW" sz="1100">
              <a:latin typeface="Times New Roman" charset="0"/>
              <a:ea typeface="新細明體" charset="-120"/>
              <a:cs typeface="新細明體" charset="-120"/>
            </a:endParaRPr>
          </a:p>
          <a:p>
            <a:pPr algn="l" defTabSz="552450"/>
            <a:endParaRPr kumimoji="1" lang="en-US" altLang="zh-TW" sz="1100">
              <a:latin typeface="Times New Roman" charset="0"/>
              <a:ea typeface="新細明體" charset="-120"/>
              <a:cs typeface="新細明體" charset="-120"/>
            </a:endParaRPr>
          </a:p>
          <a:p>
            <a:pPr algn="l" defTabSz="552450"/>
            <a:endParaRPr kumimoji="1" lang="en-US" altLang="zh-TW" sz="1100">
              <a:latin typeface="Times New Roman" charset="0"/>
              <a:ea typeface="新細明體" charset="-120"/>
              <a:cs typeface="新細明體" charset="-120"/>
            </a:endParaRPr>
          </a:p>
          <a:p>
            <a:pPr algn="l" defTabSz="552450"/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498704" name="Text Box 16"/>
          <p:cNvSpPr txBox="1">
            <a:spLocks noChangeArrowheads="1"/>
          </p:cNvSpPr>
          <p:nvPr/>
        </p:nvSpPr>
        <p:spPr bwMode="auto">
          <a:xfrm>
            <a:off x="7164387" y="5730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endParaRPr kumimoji="1" lang="en-US" altLang="zh-TW" sz="1100">
              <a:latin typeface="Verdana" charset="0"/>
              <a:ea typeface="新細明體" charset="-120"/>
              <a:cs typeface="新細明體" charset="-120"/>
            </a:endParaRPr>
          </a:p>
          <a:p>
            <a:pPr algn="ctr" defTabSz="552450"/>
            <a:endParaRPr kumimoji="1" lang="en-US" altLang="zh-TW" sz="1100">
              <a:latin typeface="Verdana" charset="0"/>
              <a:ea typeface="新細明體" charset="-120"/>
              <a:cs typeface="新細明體" charset="-120"/>
            </a:endParaRPr>
          </a:p>
          <a:p>
            <a:pPr algn="ctr" defTabSz="552450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score[0][5]</a:t>
            </a:r>
          </a:p>
          <a:p>
            <a:pPr algn="l" defTabSz="552450"/>
            <a:endParaRPr kumimoji="1" lang="en-US" altLang="zh-TW" sz="1100">
              <a:latin typeface="Times New Roman" charset="0"/>
              <a:ea typeface="新細明體" charset="-120"/>
              <a:cs typeface="新細明體" charset="-120"/>
            </a:endParaRPr>
          </a:p>
          <a:p>
            <a:pPr algn="l" defTabSz="552450"/>
            <a:endParaRPr kumimoji="1" lang="en-US" altLang="zh-TW" sz="1100">
              <a:latin typeface="Times New Roman" charset="0"/>
              <a:ea typeface="新細明體" charset="-120"/>
              <a:cs typeface="新細明體" charset="-120"/>
            </a:endParaRPr>
          </a:p>
          <a:p>
            <a:pPr algn="l" defTabSz="552450"/>
            <a:endParaRPr kumimoji="1" lang="en-US" altLang="zh-TW" sz="1100">
              <a:latin typeface="Times New Roman" charset="0"/>
              <a:ea typeface="新細明體" charset="-120"/>
              <a:cs typeface="新細明體" charset="-120"/>
            </a:endParaRPr>
          </a:p>
          <a:p>
            <a:pPr algn="l" defTabSz="552450"/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498705" name="Text Box 17"/>
          <p:cNvSpPr txBox="1">
            <a:spLocks noChangeArrowheads="1"/>
          </p:cNvSpPr>
          <p:nvPr/>
        </p:nvSpPr>
        <p:spPr bwMode="auto">
          <a:xfrm>
            <a:off x="3170237" y="428625"/>
            <a:ext cx="3333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0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498706" name="Text Box 18"/>
          <p:cNvSpPr txBox="1">
            <a:spLocks noChangeArrowheads="1"/>
          </p:cNvSpPr>
          <p:nvPr/>
        </p:nvSpPr>
        <p:spPr bwMode="auto">
          <a:xfrm>
            <a:off x="3170237" y="144462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1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498707" name="Text Box 19"/>
          <p:cNvSpPr txBox="1">
            <a:spLocks noChangeArrowheads="1"/>
          </p:cNvSpPr>
          <p:nvPr/>
        </p:nvSpPr>
        <p:spPr bwMode="auto">
          <a:xfrm>
            <a:off x="3170237" y="2400300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2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498708" name="Text Box 20"/>
          <p:cNvSpPr txBox="1">
            <a:spLocks noChangeArrowheads="1"/>
          </p:cNvSpPr>
          <p:nvPr/>
        </p:nvSpPr>
        <p:spPr bwMode="auto">
          <a:xfrm>
            <a:off x="3170237" y="347662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3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498709" name="Text Box 21"/>
          <p:cNvSpPr txBox="1">
            <a:spLocks noChangeArrowheads="1"/>
          </p:cNvSpPr>
          <p:nvPr/>
        </p:nvSpPr>
        <p:spPr bwMode="auto">
          <a:xfrm>
            <a:off x="3170237" y="449262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4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498710" name="Text Box 22"/>
          <p:cNvSpPr txBox="1">
            <a:spLocks noChangeArrowheads="1"/>
          </p:cNvSpPr>
          <p:nvPr/>
        </p:nvSpPr>
        <p:spPr bwMode="auto">
          <a:xfrm>
            <a:off x="3170237" y="550862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5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498711" name="Text Box 23"/>
          <p:cNvSpPr txBox="1">
            <a:spLocks noChangeArrowheads="1"/>
          </p:cNvSpPr>
          <p:nvPr/>
        </p:nvSpPr>
        <p:spPr bwMode="auto">
          <a:xfrm>
            <a:off x="4194175" y="282575"/>
            <a:ext cx="331787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1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498712" name="Text Box 24"/>
          <p:cNvSpPr txBox="1">
            <a:spLocks noChangeArrowheads="1"/>
          </p:cNvSpPr>
          <p:nvPr/>
        </p:nvSpPr>
        <p:spPr bwMode="auto">
          <a:xfrm>
            <a:off x="5141912" y="28257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2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498713" name="Text Box 25"/>
          <p:cNvSpPr txBox="1">
            <a:spLocks noChangeArrowheads="1"/>
          </p:cNvSpPr>
          <p:nvPr/>
        </p:nvSpPr>
        <p:spPr bwMode="auto">
          <a:xfrm>
            <a:off x="6045200" y="290513"/>
            <a:ext cx="3333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3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498714" name="Text Box 26"/>
          <p:cNvSpPr txBox="1">
            <a:spLocks noChangeArrowheads="1"/>
          </p:cNvSpPr>
          <p:nvPr/>
        </p:nvSpPr>
        <p:spPr bwMode="auto">
          <a:xfrm>
            <a:off x="7018337" y="28257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4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498715" name="Text Box 27"/>
          <p:cNvSpPr txBox="1">
            <a:spLocks noChangeArrowheads="1"/>
          </p:cNvSpPr>
          <p:nvPr/>
        </p:nvSpPr>
        <p:spPr bwMode="auto">
          <a:xfrm>
            <a:off x="7896225" y="28257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5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498716" name="Text Box 28"/>
          <p:cNvSpPr txBox="1">
            <a:spLocks noChangeArrowheads="1"/>
          </p:cNvSpPr>
          <p:nvPr/>
        </p:nvSpPr>
        <p:spPr bwMode="auto">
          <a:xfrm>
            <a:off x="3746500" y="238125"/>
            <a:ext cx="395287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cats</a:t>
            </a:r>
          </a:p>
        </p:txBody>
      </p:sp>
      <p:sp>
        <p:nvSpPr>
          <p:cNvPr id="498717" name="Text Box 29"/>
          <p:cNvSpPr txBox="1">
            <a:spLocks noChangeArrowheads="1"/>
          </p:cNvSpPr>
          <p:nvPr/>
        </p:nvSpPr>
        <p:spPr bwMode="auto">
          <a:xfrm>
            <a:off x="4613275" y="228600"/>
            <a:ext cx="61595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scratch</a:t>
            </a:r>
          </a:p>
        </p:txBody>
      </p:sp>
      <p:sp>
        <p:nvSpPr>
          <p:cNvPr id="498718" name="Text Box 30"/>
          <p:cNvSpPr txBox="1">
            <a:spLocks noChangeArrowheads="1"/>
          </p:cNvSpPr>
          <p:nvPr/>
        </p:nvSpPr>
        <p:spPr bwMode="auto">
          <a:xfrm>
            <a:off x="5549900" y="228600"/>
            <a:ext cx="458787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walls</a:t>
            </a:r>
          </a:p>
        </p:txBody>
      </p:sp>
      <p:sp>
        <p:nvSpPr>
          <p:cNvPr id="498719" name="Text Box 31"/>
          <p:cNvSpPr txBox="1">
            <a:spLocks noChangeArrowheads="1"/>
          </p:cNvSpPr>
          <p:nvPr/>
        </p:nvSpPr>
        <p:spPr bwMode="auto">
          <a:xfrm>
            <a:off x="6481762" y="228600"/>
            <a:ext cx="407988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with</a:t>
            </a:r>
          </a:p>
        </p:txBody>
      </p:sp>
      <p:sp>
        <p:nvSpPr>
          <p:cNvPr id="498720" name="Text Box 32"/>
          <p:cNvSpPr txBox="1">
            <a:spLocks noChangeArrowheads="1"/>
          </p:cNvSpPr>
          <p:nvPr/>
        </p:nvSpPr>
        <p:spPr bwMode="auto">
          <a:xfrm>
            <a:off x="7413625" y="228600"/>
            <a:ext cx="493712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claws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0" y="1828800"/>
            <a:ext cx="31654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score[i][j</a:t>
            </a:r>
            <a:r>
              <a:rPr lang="en-US" dirty="0" smtClean="0"/>
              <a:t>] has all of the</a:t>
            </a:r>
          </a:p>
          <a:p>
            <a:r>
              <a:rPr lang="en-US" dirty="0" smtClean="0"/>
              <a:t>partial parses spanning </a:t>
            </a:r>
          </a:p>
          <a:p>
            <a:r>
              <a:rPr lang="en-US" dirty="0" smtClean="0"/>
              <a:t>words </a:t>
            </a:r>
            <a:r>
              <a:rPr lang="en-US" dirty="0" err="1" smtClean="0"/>
              <a:t>i</a:t>
            </a:r>
            <a:r>
              <a:rPr lang="en-US" dirty="0" smtClean="0"/>
              <a:t> to j-1</a:t>
            </a:r>
          </a:p>
          <a:p>
            <a:endParaRPr lang="en-US" dirty="0" smtClean="0"/>
          </a:p>
          <a:p>
            <a:r>
              <a:rPr lang="en-US" dirty="0" smtClean="0"/>
              <a:t>build tree from the bottom up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738" name="Text Box 2"/>
          <p:cNvSpPr txBox="1">
            <a:spLocks noChangeArrowheads="1"/>
          </p:cNvSpPr>
          <p:nvPr/>
        </p:nvSpPr>
        <p:spPr bwMode="auto">
          <a:xfrm>
            <a:off x="2286000" y="966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N</a:t>
            </a:r>
            <a:r>
              <a:rPr kumimoji="1" lang="en-US" altLang="zh-TW" sz="1100"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cats</a:t>
            </a:r>
          </a:p>
          <a:p>
            <a:pPr algn="l" defTabSz="552450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P</a:t>
            </a:r>
            <a:r>
              <a:rPr kumimoji="1" lang="en-US" altLang="zh-TW" sz="1100"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cats</a:t>
            </a:r>
          </a:p>
          <a:p>
            <a:pPr algn="l" defTabSz="552450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V</a:t>
            </a:r>
            <a:r>
              <a:rPr kumimoji="1" lang="en-US" altLang="zh-TW" sz="1100"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cats</a:t>
            </a:r>
            <a:endParaRPr kumimoji="1" lang="en-US" altLang="zh-TW" sz="19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0739" name="Text Box 3"/>
          <p:cNvSpPr txBox="1">
            <a:spLocks noChangeArrowheads="1"/>
          </p:cNvSpPr>
          <p:nvPr/>
        </p:nvSpPr>
        <p:spPr bwMode="auto">
          <a:xfrm>
            <a:off x="3217863" y="1982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N</a:t>
            </a:r>
            <a:r>
              <a:rPr kumimoji="1" lang="en-US" altLang="zh-TW" sz="1000"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scratch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P</a:t>
            </a:r>
            <a:r>
              <a:rPr kumimoji="1" lang="en-US" altLang="zh-TW" sz="1000"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scratch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V</a:t>
            </a:r>
            <a:r>
              <a:rPr kumimoji="1" lang="en-US" altLang="zh-TW" sz="1000"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scratch</a:t>
            </a:r>
            <a:endParaRPr kumimoji="1" lang="en-US" altLang="zh-TW" sz="17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0740" name="Text Box 4"/>
          <p:cNvSpPr txBox="1">
            <a:spLocks noChangeArrowheads="1"/>
          </p:cNvSpPr>
          <p:nvPr/>
        </p:nvSpPr>
        <p:spPr bwMode="auto">
          <a:xfrm>
            <a:off x="4149725" y="2998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de-DE" altLang="zh-TW" sz="1100">
                <a:latin typeface="Verdana" charset="0"/>
                <a:ea typeface="新細明體" charset="-120"/>
                <a:cs typeface="新細明體" charset="-120"/>
              </a:rPr>
              <a:t>N</a:t>
            </a:r>
            <a:r>
              <a:rPr kumimoji="1" lang="de-DE" altLang="zh-TW" sz="1100">
                <a:latin typeface="Times New Roman" charset="0"/>
                <a:ea typeface="新細明體" charset="-120"/>
                <a:cs typeface="新細明體" charset="-120"/>
              </a:rPr>
              <a:t>→</a:t>
            </a:r>
            <a:r>
              <a:rPr kumimoji="1" lang="de-DE" altLang="zh-TW" sz="1100">
                <a:latin typeface="Verdana" charset="0"/>
                <a:ea typeface="新細明體" charset="-120"/>
                <a:cs typeface="新細明體" charset="-120"/>
              </a:rPr>
              <a:t>walls</a:t>
            </a:r>
          </a:p>
          <a:p>
            <a:pPr algn="l" defTabSz="552450"/>
            <a:r>
              <a:rPr kumimoji="1" lang="de-DE" altLang="zh-TW" sz="1100">
                <a:latin typeface="Verdana" charset="0"/>
                <a:ea typeface="新細明體" charset="-120"/>
                <a:cs typeface="新細明體" charset="-120"/>
              </a:rPr>
              <a:t>P</a:t>
            </a:r>
            <a:r>
              <a:rPr kumimoji="1" lang="de-DE" altLang="zh-TW" sz="1100">
                <a:latin typeface="Times New Roman" charset="0"/>
                <a:ea typeface="新細明體" charset="-120"/>
                <a:cs typeface="新細明體" charset="-120"/>
              </a:rPr>
              <a:t>→</a:t>
            </a:r>
            <a:r>
              <a:rPr kumimoji="1" lang="de-DE" altLang="zh-TW" sz="1100">
                <a:latin typeface="Verdana" charset="0"/>
                <a:ea typeface="新細明體" charset="-120"/>
                <a:cs typeface="新細明體" charset="-120"/>
              </a:rPr>
              <a:t>walls</a:t>
            </a:r>
          </a:p>
          <a:p>
            <a:pPr algn="l" defTabSz="552450"/>
            <a:r>
              <a:rPr kumimoji="1" lang="de-DE" altLang="zh-TW" sz="1100">
                <a:latin typeface="Verdana" charset="0"/>
                <a:ea typeface="新細明體" charset="-120"/>
                <a:cs typeface="新細明體" charset="-120"/>
              </a:rPr>
              <a:t>V</a:t>
            </a:r>
            <a:r>
              <a:rPr kumimoji="1" lang="de-DE" altLang="zh-TW" sz="1100">
                <a:latin typeface="Times New Roman" charset="0"/>
                <a:ea typeface="新細明體" charset="-120"/>
                <a:cs typeface="新細明體" charset="-120"/>
              </a:rPr>
              <a:t>→</a:t>
            </a:r>
            <a:r>
              <a:rPr kumimoji="1" lang="de-DE" altLang="zh-TW" sz="1100">
                <a:latin typeface="Verdana" charset="0"/>
                <a:ea typeface="新細明體" charset="-120"/>
                <a:cs typeface="新細明體" charset="-120"/>
              </a:rPr>
              <a:t>walls</a:t>
            </a:r>
            <a:endParaRPr kumimoji="1" lang="en-US" altLang="zh-TW" sz="19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0741" name="Text Box 5"/>
          <p:cNvSpPr txBox="1">
            <a:spLocks noChangeArrowheads="1"/>
          </p:cNvSpPr>
          <p:nvPr/>
        </p:nvSpPr>
        <p:spPr bwMode="auto">
          <a:xfrm>
            <a:off x="5081588" y="4014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N</a:t>
            </a:r>
            <a:r>
              <a:rPr kumimoji="1" lang="en-US" altLang="zh-TW" sz="1100"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with</a:t>
            </a:r>
          </a:p>
          <a:p>
            <a:pPr algn="l" defTabSz="552450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P</a:t>
            </a:r>
            <a:r>
              <a:rPr kumimoji="1" lang="en-US" altLang="zh-TW" sz="1100"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with</a:t>
            </a:r>
          </a:p>
          <a:p>
            <a:pPr algn="l" defTabSz="552450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V</a:t>
            </a:r>
            <a:r>
              <a:rPr kumimoji="1" lang="en-US" altLang="zh-TW" sz="1100"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with</a:t>
            </a:r>
            <a:endParaRPr kumimoji="1" lang="en-US" altLang="zh-TW" sz="19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0742" name="Text Box 6"/>
          <p:cNvSpPr txBox="1">
            <a:spLocks noChangeArrowheads="1"/>
          </p:cNvSpPr>
          <p:nvPr/>
        </p:nvSpPr>
        <p:spPr bwMode="auto">
          <a:xfrm>
            <a:off x="6013450" y="5030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N</a:t>
            </a:r>
            <a:r>
              <a:rPr kumimoji="1" lang="en-US" altLang="zh-TW" sz="1100"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claws</a:t>
            </a:r>
          </a:p>
          <a:p>
            <a:pPr algn="l" defTabSz="552450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P</a:t>
            </a:r>
            <a:r>
              <a:rPr kumimoji="1" lang="en-US" altLang="zh-TW" sz="1100"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claws</a:t>
            </a:r>
          </a:p>
          <a:p>
            <a:pPr algn="l" defTabSz="552450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V</a:t>
            </a:r>
            <a:r>
              <a:rPr kumimoji="1" lang="en-US" altLang="zh-TW" sz="1100"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claws</a:t>
            </a:r>
            <a:endParaRPr kumimoji="1" lang="en-US" altLang="zh-TW" sz="19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0743" name="Text Box 7"/>
          <p:cNvSpPr txBox="1">
            <a:spLocks noChangeArrowheads="1"/>
          </p:cNvSpPr>
          <p:nvPr/>
        </p:nvSpPr>
        <p:spPr bwMode="auto">
          <a:xfrm>
            <a:off x="3217863" y="966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0744" name="Text Box 8"/>
          <p:cNvSpPr txBox="1">
            <a:spLocks noChangeArrowheads="1"/>
          </p:cNvSpPr>
          <p:nvPr/>
        </p:nvSpPr>
        <p:spPr bwMode="auto">
          <a:xfrm>
            <a:off x="4149725" y="1982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0745" name="Text Box 9"/>
          <p:cNvSpPr txBox="1">
            <a:spLocks noChangeArrowheads="1"/>
          </p:cNvSpPr>
          <p:nvPr/>
        </p:nvSpPr>
        <p:spPr bwMode="auto">
          <a:xfrm>
            <a:off x="5081588" y="2998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0746" name="Text Box 10"/>
          <p:cNvSpPr txBox="1">
            <a:spLocks noChangeArrowheads="1"/>
          </p:cNvSpPr>
          <p:nvPr/>
        </p:nvSpPr>
        <p:spPr bwMode="auto">
          <a:xfrm>
            <a:off x="6013450" y="4014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0747" name="Text Box 11"/>
          <p:cNvSpPr txBox="1">
            <a:spLocks noChangeArrowheads="1"/>
          </p:cNvSpPr>
          <p:nvPr/>
        </p:nvSpPr>
        <p:spPr bwMode="auto">
          <a:xfrm>
            <a:off x="4149725" y="966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0748" name="Text Box 12"/>
          <p:cNvSpPr txBox="1">
            <a:spLocks noChangeArrowheads="1"/>
          </p:cNvSpPr>
          <p:nvPr/>
        </p:nvSpPr>
        <p:spPr bwMode="auto">
          <a:xfrm>
            <a:off x="5081588" y="1982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0749" name="Text Box 13"/>
          <p:cNvSpPr txBox="1">
            <a:spLocks noChangeArrowheads="1"/>
          </p:cNvSpPr>
          <p:nvPr/>
        </p:nvSpPr>
        <p:spPr bwMode="auto">
          <a:xfrm>
            <a:off x="6013450" y="2998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0750" name="Text Box 14"/>
          <p:cNvSpPr txBox="1">
            <a:spLocks noChangeArrowheads="1"/>
          </p:cNvSpPr>
          <p:nvPr/>
        </p:nvSpPr>
        <p:spPr bwMode="auto">
          <a:xfrm>
            <a:off x="5081588" y="966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0751" name="Text Box 15"/>
          <p:cNvSpPr txBox="1">
            <a:spLocks noChangeArrowheads="1"/>
          </p:cNvSpPr>
          <p:nvPr/>
        </p:nvSpPr>
        <p:spPr bwMode="auto">
          <a:xfrm>
            <a:off x="6013450" y="1982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0752" name="Text Box 16"/>
          <p:cNvSpPr txBox="1">
            <a:spLocks noChangeArrowheads="1"/>
          </p:cNvSpPr>
          <p:nvPr/>
        </p:nvSpPr>
        <p:spPr bwMode="auto">
          <a:xfrm>
            <a:off x="6013450" y="966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0753" name="Text Box 17"/>
          <p:cNvSpPr txBox="1">
            <a:spLocks noChangeArrowheads="1"/>
          </p:cNvSpPr>
          <p:nvPr/>
        </p:nvSpPr>
        <p:spPr bwMode="auto">
          <a:xfrm>
            <a:off x="2019300" y="822325"/>
            <a:ext cx="3333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0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0754" name="Text Box 18"/>
          <p:cNvSpPr txBox="1">
            <a:spLocks noChangeArrowheads="1"/>
          </p:cNvSpPr>
          <p:nvPr/>
        </p:nvSpPr>
        <p:spPr bwMode="auto">
          <a:xfrm>
            <a:off x="2019300" y="183832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1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0755" name="Text Box 19"/>
          <p:cNvSpPr txBox="1">
            <a:spLocks noChangeArrowheads="1"/>
          </p:cNvSpPr>
          <p:nvPr/>
        </p:nvSpPr>
        <p:spPr bwMode="auto">
          <a:xfrm>
            <a:off x="2019300" y="2794000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2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0756" name="Text Box 20"/>
          <p:cNvSpPr txBox="1">
            <a:spLocks noChangeArrowheads="1"/>
          </p:cNvSpPr>
          <p:nvPr/>
        </p:nvSpPr>
        <p:spPr bwMode="auto">
          <a:xfrm>
            <a:off x="2019300" y="387032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3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0757" name="Text Box 21"/>
          <p:cNvSpPr txBox="1">
            <a:spLocks noChangeArrowheads="1"/>
          </p:cNvSpPr>
          <p:nvPr/>
        </p:nvSpPr>
        <p:spPr bwMode="auto">
          <a:xfrm>
            <a:off x="2019300" y="488632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4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0758" name="Text Box 22"/>
          <p:cNvSpPr txBox="1">
            <a:spLocks noChangeArrowheads="1"/>
          </p:cNvSpPr>
          <p:nvPr/>
        </p:nvSpPr>
        <p:spPr bwMode="auto">
          <a:xfrm>
            <a:off x="2019300" y="590232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5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0759" name="Text Box 23"/>
          <p:cNvSpPr txBox="1">
            <a:spLocks noChangeArrowheads="1"/>
          </p:cNvSpPr>
          <p:nvPr/>
        </p:nvSpPr>
        <p:spPr bwMode="auto">
          <a:xfrm>
            <a:off x="3043238" y="676275"/>
            <a:ext cx="331787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1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0760" name="Text Box 24"/>
          <p:cNvSpPr txBox="1">
            <a:spLocks noChangeArrowheads="1"/>
          </p:cNvSpPr>
          <p:nvPr/>
        </p:nvSpPr>
        <p:spPr bwMode="auto">
          <a:xfrm>
            <a:off x="3990975" y="67627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2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0761" name="Text Box 25"/>
          <p:cNvSpPr txBox="1">
            <a:spLocks noChangeArrowheads="1"/>
          </p:cNvSpPr>
          <p:nvPr/>
        </p:nvSpPr>
        <p:spPr bwMode="auto">
          <a:xfrm>
            <a:off x="4894263" y="684213"/>
            <a:ext cx="3333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3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0762" name="Text Box 26"/>
          <p:cNvSpPr txBox="1">
            <a:spLocks noChangeArrowheads="1"/>
          </p:cNvSpPr>
          <p:nvPr/>
        </p:nvSpPr>
        <p:spPr bwMode="auto">
          <a:xfrm>
            <a:off x="5867400" y="67627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4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0763" name="Text Box 27"/>
          <p:cNvSpPr txBox="1">
            <a:spLocks noChangeArrowheads="1"/>
          </p:cNvSpPr>
          <p:nvPr/>
        </p:nvSpPr>
        <p:spPr bwMode="auto">
          <a:xfrm>
            <a:off x="6745288" y="67627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5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0764" name="Text Box 28"/>
          <p:cNvSpPr txBox="1">
            <a:spLocks noChangeArrowheads="1"/>
          </p:cNvSpPr>
          <p:nvPr/>
        </p:nvSpPr>
        <p:spPr bwMode="auto">
          <a:xfrm>
            <a:off x="2595563" y="631825"/>
            <a:ext cx="395287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cats</a:t>
            </a:r>
          </a:p>
        </p:txBody>
      </p:sp>
      <p:sp>
        <p:nvSpPr>
          <p:cNvPr id="500765" name="Text Box 29"/>
          <p:cNvSpPr txBox="1">
            <a:spLocks noChangeArrowheads="1"/>
          </p:cNvSpPr>
          <p:nvPr/>
        </p:nvSpPr>
        <p:spPr bwMode="auto">
          <a:xfrm>
            <a:off x="3462338" y="622300"/>
            <a:ext cx="61595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scratch</a:t>
            </a:r>
          </a:p>
        </p:txBody>
      </p:sp>
      <p:sp>
        <p:nvSpPr>
          <p:cNvPr id="500766" name="Text Box 30"/>
          <p:cNvSpPr txBox="1">
            <a:spLocks noChangeArrowheads="1"/>
          </p:cNvSpPr>
          <p:nvPr/>
        </p:nvSpPr>
        <p:spPr bwMode="auto">
          <a:xfrm>
            <a:off x="4398963" y="622300"/>
            <a:ext cx="458787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walls</a:t>
            </a:r>
          </a:p>
        </p:txBody>
      </p:sp>
      <p:sp>
        <p:nvSpPr>
          <p:cNvPr id="500767" name="Text Box 31"/>
          <p:cNvSpPr txBox="1">
            <a:spLocks noChangeArrowheads="1"/>
          </p:cNvSpPr>
          <p:nvPr/>
        </p:nvSpPr>
        <p:spPr bwMode="auto">
          <a:xfrm>
            <a:off x="5330825" y="622300"/>
            <a:ext cx="407988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with</a:t>
            </a:r>
          </a:p>
        </p:txBody>
      </p:sp>
      <p:sp>
        <p:nvSpPr>
          <p:cNvPr id="500768" name="Text Box 32"/>
          <p:cNvSpPr txBox="1">
            <a:spLocks noChangeArrowheads="1"/>
          </p:cNvSpPr>
          <p:nvPr/>
        </p:nvSpPr>
        <p:spPr bwMode="auto">
          <a:xfrm>
            <a:off x="6262688" y="622300"/>
            <a:ext cx="493712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claws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828800" y="6324600"/>
            <a:ext cx="3028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Start at the bottom level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658" name="Rectangle 2"/>
          <p:cNvSpPr>
            <a:spLocks noChangeArrowheads="1"/>
          </p:cNvSpPr>
          <p:nvPr/>
        </p:nvSpPr>
        <p:spPr bwMode="auto">
          <a:xfrm>
            <a:off x="4800600" y="5334000"/>
            <a:ext cx="2362200" cy="1371600"/>
          </a:xfrm>
          <a:prstGeom prst="rect">
            <a:avLst/>
          </a:prstGeom>
          <a:noFill/>
          <a:ln w="76200">
            <a:solidFill>
              <a:srgbClr val="F5FEA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59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8229600" cy="1143000"/>
          </a:xfrm>
        </p:spPr>
        <p:txBody>
          <a:bodyPr/>
          <a:lstStyle/>
          <a:p>
            <a:r>
              <a:rPr lang="en-US" dirty="0"/>
              <a:t>Statistical MT Overview</a:t>
            </a:r>
          </a:p>
        </p:txBody>
      </p:sp>
      <p:sp>
        <p:nvSpPr>
          <p:cNvPr id="838660" name="AutoShape 4"/>
          <p:cNvSpPr>
            <a:spLocks noChangeArrowheads="1"/>
          </p:cNvSpPr>
          <p:nvPr/>
        </p:nvSpPr>
        <p:spPr bwMode="auto">
          <a:xfrm>
            <a:off x="2133600" y="2362200"/>
            <a:ext cx="533400" cy="533400"/>
          </a:xfrm>
          <a:prstGeom prst="vertic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61" name="AutoShape 5"/>
          <p:cNvSpPr>
            <a:spLocks noChangeArrowheads="1"/>
          </p:cNvSpPr>
          <p:nvPr/>
        </p:nvSpPr>
        <p:spPr bwMode="auto">
          <a:xfrm>
            <a:off x="2667000" y="2362200"/>
            <a:ext cx="533400" cy="533400"/>
          </a:xfrm>
          <a:prstGeom prst="vertic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62" name="Text Box 6"/>
          <p:cNvSpPr txBox="1">
            <a:spLocks noChangeArrowheads="1"/>
          </p:cNvSpPr>
          <p:nvPr/>
        </p:nvSpPr>
        <p:spPr bwMode="auto">
          <a:xfrm>
            <a:off x="1981200" y="1828800"/>
            <a:ext cx="2209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Bilingual data</a:t>
            </a:r>
          </a:p>
        </p:txBody>
      </p:sp>
      <p:sp>
        <p:nvSpPr>
          <p:cNvPr id="838682" name="Rectangle 26"/>
          <p:cNvSpPr>
            <a:spLocks noChangeArrowheads="1"/>
          </p:cNvSpPr>
          <p:nvPr/>
        </p:nvSpPr>
        <p:spPr bwMode="auto">
          <a:xfrm>
            <a:off x="5029200" y="1981200"/>
            <a:ext cx="1828800" cy="2819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83" name="Text Box 27"/>
          <p:cNvSpPr txBox="1">
            <a:spLocks noChangeArrowheads="1"/>
          </p:cNvSpPr>
          <p:nvPr/>
        </p:nvSpPr>
        <p:spPr bwMode="auto">
          <a:xfrm>
            <a:off x="5257800" y="2286000"/>
            <a:ext cx="13716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Translation model</a:t>
            </a:r>
          </a:p>
        </p:txBody>
      </p:sp>
      <p:sp>
        <p:nvSpPr>
          <p:cNvPr id="838684" name="Text Box 28"/>
          <p:cNvSpPr txBox="1">
            <a:spLocks noChangeArrowheads="1"/>
          </p:cNvSpPr>
          <p:nvPr/>
        </p:nvSpPr>
        <p:spPr bwMode="auto">
          <a:xfrm>
            <a:off x="3962400" y="1066800"/>
            <a:ext cx="160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FF0000"/>
                </a:solidFill>
              </a:rPr>
              <a:t>training</a:t>
            </a:r>
          </a:p>
        </p:txBody>
      </p:sp>
      <p:sp>
        <p:nvSpPr>
          <p:cNvPr id="838685" name="AutoShape 29"/>
          <p:cNvSpPr>
            <a:spLocks noChangeArrowheads="1"/>
          </p:cNvSpPr>
          <p:nvPr/>
        </p:nvSpPr>
        <p:spPr bwMode="auto">
          <a:xfrm>
            <a:off x="2743200" y="4038600"/>
            <a:ext cx="533400" cy="533400"/>
          </a:xfrm>
          <a:prstGeom prst="vertic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86" name="Text Box 30"/>
          <p:cNvSpPr txBox="1">
            <a:spLocks noChangeArrowheads="1"/>
          </p:cNvSpPr>
          <p:nvPr/>
        </p:nvSpPr>
        <p:spPr bwMode="auto">
          <a:xfrm>
            <a:off x="1524000" y="3505200"/>
            <a:ext cx="2209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monolingual data</a:t>
            </a:r>
          </a:p>
        </p:txBody>
      </p:sp>
      <p:sp>
        <p:nvSpPr>
          <p:cNvPr id="838687" name="Text Box 31"/>
          <p:cNvSpPr txBox="1">
            <a:spLocks noChangeArrowheads="1"/>
          </p:cNvSpPr>
          <p:nvPr/>
        </p:nvSpPr>
        <p:spPr bwMode="auto">
          <a:xfrm>
            <a:off x="5257800" y="3810000"/>
            <a:ext cx="13716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Language model</a:t>
            </a:r>
          </a:p>
        </p:txBody>
      </p:sp>
      <p:sp>
        <p:nvSpPr>
          <p:cNvPr id="838688" name="Text Box 32"/>
          <p:cNvSpPr txBox="1">
            <a:spLocks noChangeArrowheads="1"/>
          </p:cNvSpPr>
          <p:nvPr/>
        </p:nvSpPr>
        <p:spPr bwMode="auto">
          <a:xfrm>
            <a:off x="5257800" y="1295400"/>
            <a:ext cx="144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learned parameters</a:t>
            </a:r>
          </a:p>
        </p:txBody>
      </p:sp>
      <p:sp>
        <p:nvSpPr>
          <p:cNvPr id="838689" name="Line 33"/>
          <p:cNvSpPr>
            <a:spLocks noChangeShapeType="1"/>
          </p:cNvSpPr>
          <p:nvPr/>
        </p:nvSpPr>
        <p:spPr bwMode="auto">
          <a:xfrm>
            <a:off x="457200" y="5029200"/>
            <a:ext cx="83820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90" name="Text Box 34"/>
          <p:cNvSpPr txBox="1">
            <a:spLocks noChangeArrowheads="1"/>
          </p:cNvSpPr>
          <p:nvPr/>
        </p:nvSpPr>
        <p:spPr bwMode="auto">
          <a:xfrm>
            <a:off x="2819400" y="5562600"/>
            <a:ext cx="152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Foreign sentence</a:t>
            </a:r>
          </a:p>
        </p:txBody>
      </p:sp>
      <p:sp>
        <p:nvSpPr>
          <p:cNvPr id="838691" name="Text Box 35"/>
          <p:cNvSpPr txBox="1">
            <a:spLocks noChangeArrowheads="1"/>
          </p:cNvSpPr>
          <p:nvPr/>
        </p:nvSpPr>
        <p:spPr bwMode="auto">
          <a:xfrm>
            <a:off x="609600" y="5638800"/>
            <a:ext cx="175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Translation</a:t>
            </a:r>
          </a:p>
        </p:txBody>
      </p:sp>
      <p:sp>
        <p:nvSpPr>
          <p:cNvPr id="838692" name="Line 36"/>
          <p:cNvSpPr>
            <a:spLocks noChangeShapeType="1"/>
          </p:cNvSpPr>
          <p:nvPr/>
        </p:nvSpPr>
        <p:spPr bwMode="auto">
          <a:xfrm>
            <a:off x="4191000" y="5867400"/>
            <a:ext cx="60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93" name="Line 37"/>
          <p:cNvSpPr>
            <a:spLocks noChangeShapeType="1"/>
          </p:cNvSpPr>
          <p:nvPr/>
        </p:nvSpPr>
        <p:spPr bwMode="auto">
          <a:xfrm>
            <a:off x="5943600" y="4800600"/>
            <a:ext cx="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94" name="Text Box 38"/>
          <p:cNvSpPr txBox="1">
            <a:spLocks noChangeArrowheads="1"/>
          </p:cNvSpPr>
          <p:nvPr/>
        </p:nvSpPr>
        <p:spPr bwMode="auto">
          <a:xfrm>
            <a:off x="4876800" y="5410200"/>
            <a:ext cx="2209800" cy="122078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Decoder </a:t>
            </a:r>
            <a:br>
              <a:rPr lang="en-US"/>
            </a:br>
            <a:r>
              <a:rPr lang="en-US" sz="1400"/>
              <a:t>(what English sentence is most probable given foreign sentence with learned models)</a:t>
            </a:r>
          </a:p>
        </p:txBody>
      </p:sp>
      <p:sp>
        <p:nvSpPr>
          <p:cNvPr id="838695" name="Rectangle 39"/>
          <p:cNvSpPr>
            <a:spLocks noChangeArrowheads="1"/>
          </p:cNvSpPr>
          <p:nvPr/>
        </p:nvSpPr>
        <p:spPr bwMode="auto">
          <a:xfrm>
            <a:off x="5181600" y="3733800"/>
            <a:ext cx="1524000" cy="838200"/>
          </a:xfrm>
          <a:prstGeom prst="rect">
            <a:avLst/>
          </a:prstGeom>
          <a:noFill/>
          <a:ln w="76200">
            <a:solidFill>
              <a:srgbClr val="F5FEA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96" name="Rectangle 40"/>
          <p:cNvSpPr>
            <a:spLocks noChangeArrowheads="1"/>
          </p:cNvSpPr>
          <p:nvPr/>
        </p:nvSpPr>
        <p:spPr bwMode="auto">
          <a:xfrm>
            <a:off x="5181600" y="2209800"/>
            <a:ext cx="1524000" cy="838200"/>
          </a:xfrm>
          <a:prstGeom prst="rect">
            <a:avLst/>
          </a:prstGeom>
          <a:noFill/>
          <a:ln w="76200">
            <a:solidFill>
              <a:srgbClr val="F5FEA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97" name="Line 41"/>
          <p:cNvSpPr>
            <a:spLocks noChangeShapeType="1"/>
          </p:cNvSpPr>
          <p:nvPr/>
        </p:nvSpPr>
        <p:spPr bwMode="auto">
          <a:xfrm>
            <a:off x="3886200" y="2590800"/>
            <a:ext cx="1219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98" name="Line 42"/>
          <p:cNvSpPr>
            <a:spLocks noChangeShapeType="1"/>
          </p:cNvSpPr>
          <p:nvPr/>
        </p:nvSpPr>
        <p:spPr bwMode="auto">
          <a:xfrm>
            <a:off x="3886200" y="4114800"/>
            <a:ext cx="1219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4800600" y="3505200"/>
            <a:ext cx="2286000" cy="1524000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786" name="Text Box 2"/>
          <p:cNvSpPr txBox="1">
            <a:spLocks noChangeArrowheads="1"/>
          </p:cNvSpPr>
          <p:nvPr/>
        </p:nvSpPr>
        <p:spPr bwMode="auto">
          <a:xfrm>
            <a:off x="2286000" y="966788"/>
            <a:ext cx="14271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1000" dirty="0" err="1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N</a:t>
            </a:r>
            <a:r>
              <a:rPr kumimoji="1" lang="en-US" altLang="zh-TW" sz="1000" dirty="0" err="1">
                <a:solidFill>
                  <a:schemeClr val="bg2"/>
                </a:solidFill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000" dirty="0" err="1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cats</a:t>
            </a:r>
            <a:endParaRPr kumimoji="1" lang="en-US" altLang="zh-TW" sz="1000" dirty="0">
              <a:solidFill>
                <a:schemeClr val="bg2"/>
              </a:solidFill>
              <a:latin typeface="Verdana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en-US" altLang="zh-TW" sz="1000" dirty="0" err="1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P</a:t>
            </a:r>
            <a:r>
              <a:rPr kumimoji="1" lang="en-US" altLang="zh-TW" sz="1000" dirty="0" err="1">
                <a:solidFill>
                  <a:schemeClr val="bg2"/>
                </a:solidFill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000" dirty="0" err="1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cats</a:t>
            </a:r>
            <a:endParaRPr kumimoji="1" lang="en-US" altLang="zh-TW" sz="1000" dirty="0">
              <a:solidFill>
                <a:schemeClr val="bg2"/>
              </a:solidFill>
              <a:latin typeface="Verdana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en-US" altLang="zh-TW" sz="1000" dirty="0" err="1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V</a:t>
            </a:r>
            <a:r>
              <a:rPr kumimoji="1" lang="en-US" altLang="zh-TW" sz="1000" dirty="0" err="1">
                <a:solidFill>
                  <a:schemeClr val="bg2"/>
                </a:solidFill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000" dirty="0" err="1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cats</a:t>
            </a:r>
            <a:endParaRPr kumimoji="1" lang="en-US" altLang="zh-TW" sz="1000" dirty="0">
              <a:solidFill>
                <a:schemeClr val="bg2"/>
              </a:solidFill>
              <a:latin typeface="Arial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en-US" altLang="zh-TW" sz="1000" dirty="0">
                <a:latin typeface="Verdana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1000" dirty="0">
                <a:latin typeface="Verdana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1000" dirty="0">
                <a:latin typeface="Verdana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02787" name="Text Box 3"/>
          <p:cNvSpPr txBox="1">
            <a:spLocks noChangeArrowheads="1"/>
          </p:cNvSpPr>
          <p:nvPr/>
        </p:nvSpPr>
        <p:spPr bwMode="auto">
          <a:xfrm>
            <a:off x="3217863" y="1982788"/>
            <a:ext cx="14271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N</a:t>
            </a:r>
            <a:r>
              <a:rPr kumimoji="1" lang="en-US" altLang="zh-TW" sz="1000">
                <a:solidFill>
                  <a:schemeClr val="bg2"/>
                </a:solidFill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scratch</a:t>
            </a:r>
          </a:p>
          <a:p>
            <a:pPr algn="l" defTabSz="552450"/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P</a:t>
            </a:r>
            <a:r>
              <a:rPr kumimoji="1" lang="en-US" altLang="zh-TW" sz="1000">
                <a:solidFill>
                  <a:schemeClr val="bg2"/>
                </a:solidFill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scratch</a:t>
            </a:r>
          </a:p>
          <a:p>
            <a:pPr algn="l" defTabSz="552450"/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V</a:t>
            </a:r>
            <a:r>
              <a:rPr kumimoji="1" lang="en-US" altLang="zh-TW" sz="1000">
                <a:solidFill>
                  <a:schemeClr val="bg2"/>
                </a:solidFill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scratch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02788" name="Text Box 4"/>
          <p:cNvSpPr txBox="1">
            <a:spLocks noChangeArrowheads="1"/>
          </p:cNvSpPr>
          <p:nvPr/>
        </p:nvSpPr>
        <p:spPr bwMode="auto">
          <a:xfrm>
            <a:off x="4149725" y="2998788"/>
            <a:ext cx="14271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de-DE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N</a:t>
            </a:r>
            <a:r>
              <a:rPr kumimoji="1" lang="de-DE" altLang="zh-TW" sz="1000">
                <a:solidFill>
                  <a:schemeClr val="bg2"/>
                </a:solidFill>
                <a:latin typeface="Times New Roman" charset="0"/>
                <a:ea typeface="新細明體" charset="-120"/>
                <a:cs typeface="新細明體" charset="-120"/>
              </a:rPr>
              <a:t>→</a:t>
            </a:r>
            <a:r>
              <a:rPr kumimoji="1" lang="de-DE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walls</a:t>
            </a:r>
          </a:p>
          <a:p>
            <a:pPr algn="l" defTabSz="552450"/>
            <a:r>
              <a:rPr kumimoji="1" lang="de-DE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P</a:t>
            </a:r>
            <a:r>
              <a:rPr kumimoji="1" lang="de-DE" altLang="zh-TW" sz="1000">
                <a:solidFill>
                  <a:schemeClr val="bg2"/>
                </a:solidFill>
                <a:latin typeface="Times New Roman" charset="0"/>
                <a:ea typeface="新細明體" charset="-120"/>
                <a:cs typeface="新細明體" charset="-120"/>
              </a:rPr>
              <a:t>→</a:t>
            </a:r>
            <a:r>
              <a:rPr kumimoji="1" lang="de-DE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walls</a:t>
            </a:r>
          </a:p>
          <a:p>
            <a:pPr algn="l" defTabSz="552450"/>
            <a:r>
              <a:rPr kumimoji="1" lang="de-DE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V</a:t>
            </a:r>
            <a:r>
              <a:rPr kumimoji="1" lang="de-DE" altLang="zh-TW" sz="1000">
                <a:solidFill>
                  <a:schemeClr val="bg2"/>
                </a:solidFill>
                <a:latin typeface="Times New Roman" charset="0"/>
                <a:ea typeface="新細明體" charset="-120"/>
                <a:cs typeface="新細明體" charset="-120"/>
              </a:rPr>
              <a:t>→</a:t>
            </a:r>
            <a:r>
              <a:rPr kumimoji="1" lang="de-DE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walls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02789" name="Text Box 5"/>
          <p:cNvSpPr txBox="1">
            <a:spLocks noChangeArrowheads="1"/>
          </p:cNvSpPr>
          <p:nvPr/>
        </p:nvSpPr>
        <p:spPr bwMode="auto">
          <a:xfrm>
            <a:off x="5081588" y="4014788"/>
            <a:ext cx="14271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N</a:t>
            </a:r>
            <a:r>
              <a:rPr kumimoji="1" lang="en-US" altLang="zh-TW" sz="1000">
                <a:solidFill>
                  <a:schemeClr val="bg2"/>
                </a:solidFill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with</a:t>
            </a:r>
          </a:p>
          <a:p>
            <a:pPr algn="l" defTabSz="552450"/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P</a:t>
            </a:r>
            <a:r>
              <a:rPr kumimoji="1" lang="en-US" altLang="zh-TW" sz="1000">
                <a:solidFill>
                  <a:schemeClr val="bg2"/>
                </a:solidFill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with</a:t>
            </a:r>
          </a:p>
          <a:p>
            <a:pPr algn="l" defTabSz="552450"/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V</a:t>
            </a:r>
            <a:r>
              <a:rPr kumimoji="1" lang="en-US" altLang="zh-TW" sz="1000">
                <a:solidFill>
                  <a:schemeClr val="bg2"/>
                </a:solidFill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with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02790" name="Text Box 6"/>
          <p:cNvSpPr txBox="1">
            <a:spLocks noChangeArrowheads="1"/>
          </p:cNvSpPr>
          <p:nvPr/>
        </p:nvSpPr>
        <p:spPr bwMode="auto">
          <a:xfrm>
            <a:off x="6013450" y="5030788"/>
            <a:ext cx="14271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N→claws</a:t>
            </a:r>
          </a:p>
          <a:p>
            <a:pPr algn="l" defTabSz="552450"/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P→claws</a:t>
            </a:r>
          </a:p>
          <a:p>
            <a:pPr algn="l" defTabSz="552450"/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V→claws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02791" name="Text Box 7"/>
          <p:cNvSpPr txBox="1">
            <a:spLocks noChangeArrowheads="1"/>
          </p:cNvSpPr>
          <p:nvPr/>
        </p:nvSpPr>
        <p:spPr bwMode="auto">
          <a:xfrm>
            <a:off x="3217863" y="966788"/>
            <a:ext cx="14271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500">
              <a:latin typeface="Verdana" charset="0"/>
              <a:ea typeface="新細明體" charset="-120"/>
              <a:cs typeface="新細明體" charset="-120"/>
            </a:endParaRPr>
          </a:p>
        </p:txBody>
      </p:sp>
      <p:sp>
        <p:nvSpPr>
          <p:cNvPr id="502792" name="Text Box 8"/>
          <p:cNvSpPr txBox="1">
            <a:spLocks noChangeArrowheads="1"/>
          </p:cNvSpPr>
          <p:nvPr/>
        </p:nvSpPr>
        <p:spPr bwMode="auto">
          <a:xfrm>
            <a:off x="4149725" y="1982788"/>
            <a:ext cx="14271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793" name="Text Box 9"/>
          <p:cNvSpPr txBox="1">
            <a:spLocks noChangeArrowheads="1"/>
          </p:cNvSpPr>
          <p:nvPr/>
        </p:nvSpPr>
        <p:spPr bwMode="auto">
          <a:xfrm>
            <a:off x="5081588" y="2998788"/>
            <a:ext cx="14271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794" name="Text Box 10"/>
          <p:cNvSpPr txBox="1">
            <a:spLocks noChangeArrowheads="1"/>
          </p:cNvSpPr>
          <p:nvPr/>
        </p:nvSpPr>
        <p:spPr bwMode="auto">
          <a:xfrm>
            <a:off x="6013450" y="4014788"/>
            <a:ext cx="14271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795" name="Text Box 11"/>
          <p:cNvSpPr txBox="1">
            <a:spLocks noChangeArrowheads="1"/>
          </p:cNvSpPr>
          <p:nvPr/>
        </p:nvSpPr>
        <p:spPr bwMode="auto">
          <a:xfrm>
            <a:off x="4149725" y="966788"/>
            <a:ext cx="14271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796" name="Text Box 12"/>
          <p:cNvSpPr txBox="1">
            <a:spLocks noChangeArrowheads="1"/>
          </p:cNvSpPr>
          <p:nvPr/>
        </p:nvSpPr>
        <p:spPr bwMode="auto">
          <a:xfrm>
            <a:off x="5081588" y="1982788"/>
            <a:ext cx="14271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797" name="Text Box 13"/>
          <p:cNvSpPr txBox="1">
            <a:spLocks noChangeArrowheads="1"/>
          </p:cNvSpPr>
          <p:nvPr/>
        </p:nvSpPr>
        <p:spPr bwMode="auto">
          <a:xfrm>
            <a:off x="6013450" y="2998788"/>
            <a:ext cx="14271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798" name="Text Box 14"/>
          <p:cNvSpPr txBox="1">
            <a:spLocks noChangeArrowheads="1"/>
          </p:cNvSpPr>
          <p:nvPr/>
        </p:nvSpPr>
        <p:spPr bwMode="auto">
          <a:xfrm>
            <a:off x="5081588" y="966788"/>
            <a:ext cx="14271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799" name="Text Box 15"/>
          <p:cNvSpPr txBox="1">
            <a:spLocks noChangeArrowheads="1"/>
          </p:cNvSpPr>
          <p:nvPr/>
        </p:nvSpPr>
        <p:spPr bwMode="auto">
          <a:xfrm>
            <a:off x="6013450" y="1982788"/>
            <a:ext cx="14271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00" name="Text Box 16"/>
          <p:cNvSpPr txBox="1">
            <a:spLocks noChangeArrowheads="1"/>
          </p:cNvSpPr>
          <p:nvPr/>
        </p:nvSpPr>
        <p:spPr bwMode="auto">
          <a:xfrm>
            <a:off x="6013450" y="966788"/>
            <a:ext cx="14271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01" name="Text Box 17"/>
          <p:cNvSpPr txBox="1">
            <a:spLocks noChangeArrowheads="1"/>
          </p:cNvSpPr>
          <p:nvPr/>
        </p:nvSpPr>
        <p:spPr bwMode="auto">
          <a:xfrm>
            <a:off x="2019300" y="822325"/>
            <a:ext cx="5111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0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02" name="Text Box 18"/>
          <p:cNvSpPr txBox="1">
            <a:spLocks noChangeArrowheads="1"/>
          </p:cNvSpPr>
          <p:nvPr/>
        </p:nvSpPr>
        <p:spPr bwMode="auto">
          <a:xfrm>
            <a:off x="2019300" y="1838325"/>
            <a:ext cx="5111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1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03" name="Text Box 19"/>
          <p:cNvSpPr txBox="1">
            <a:spLocks noChangeArrowheads="1"/>
          </p:cNvSpPr>
          <p:nvPr/>
        </p:nvSpPr>
        <p:spPr bwMode="auto">
          <a:xfrm>
            <a:off x="2019300" y="2794000"/>
            <a:ext cx="5111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2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04" name="Text Box 20"/>
          <p:cNvSpPr txBox="1">
            <a:spLocks noChangeArrowheads="1"/>
          </p:cNvSpPr>
          <p:nvPr/>
        </p:nvSpPr>
        <p:spPr bwMode="auto">
          <a:xfrm>
            <a:off x="2019300" y="3870325"/>
            <a:ext cx="5111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3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05" name="Text Box 21"/>
          <p:cNvSpPr txBox="1">
            <a:spLocks noChangeArrowheads="1"/>
          </p:cNvSpPr>
          <p:nvPr/>
        </p:nvSpPr>
        <p:spPr bwMode="auto">
          <a:xfrm>
            <a:off x="2019300" y="4886325"/>
            <a:ext cx="5111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4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06" name="Text Box 22"/>
          <p:cNvSpPr txBox="1">
            <a:spLocks noChangeArrowheads="1"/>
          </p:cNvSpPr>
          <p:nvPr/>
        </p:nvSpPr>
        <p:spPr bwMode="auto">
          <a:xfrm>
            <a:off x="2019300" y="5902325"/>
            <a:ext cx="5111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5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07" name="Text Box 23"/>
          <p:cNvSpPr txBox="1">
            <a:spLocks noChangeArrowheads="1"/>
          </p:cNvSpPr>
          <p:nvPr/>
        </p:nvSpPr>
        <p:spPr bwMode="auto">
          <a:xfrm>
            <a:off x="3043238" y="676275"/>
            <a:ext cx="5080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1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08" name="Text Box 24"/>
          <p:cNvSpPr txBox="1">
            <a:spLocks noChangeArrowheads="1"/>
          </p:cNvSpPr>
          <p:nvPr/>
        </p:nvSpPr>
        <p:spPr bwMode="auto">
          <a:xfrm>
            <a:off x="3990975" y="676275"/>
            <a:ext cx="5111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2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09" name="Text Box 25"/>
          <p:cNvSpPr txBox="1">
            <a:spLocks noChangeArrowheads="1"/>
          </p:cNvSpPr>
          <p:nvPr/>
        </p:nvSpPr>
        <p:spPr bwMode="auto">
          <a:xfrm>
            <a:off x="4894263" y="684213"/>
            <a:ext cx="5111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3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10" name="Text Box 26"/>
          <p:cNvSpPr txBox="1">
            <a:spLocks noChangeArrowheads="1"/>
          </p:cNvSpPr>
          <p:nvPr/>
        </p:nvSpPr>
        <p:spPr bwMode="auto">
          <a:xfrm>
            <a:off x="5867400" y="676275"/>
            <a:ext cx="5111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4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11" name="Text Box 27"/>
          <p:cNvSpPr txBox="1">
            <a:spLocks noChangeArrowheads="1"/>
          </p:cNvSpPr>
          <p:nvPr/>
        </p:nvSpPr>
        <p:spPr bwMode="auto">
          <a:xfrm>
            <a:off x="6745288" y="676275"/>
            <a:ext cx="5111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5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13" name="Text Box 29"/>
          <p:cNvSpPr txBox="1">
            <a:spLocks noChangeArrowheads="1"/>
          </p:cNvSpPr>
          <p:nvPr/>
        </p:nvSpPr>
        <p:spPr bwMode="auto">
          <a:xfrm>
            <a:off x="2595563" y="631825"/>
            <a:ext cx="395287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cats</a:t>
            </a:r>
          </a:p>
        </p:txBody>
      </p:sp>
      <p:sp>
        <p:nvSpPr>
          <p:cNvPr id="502814" name="Text Box 30"/>
          <p:cNvSpPr txBox="1">
            <a:spLocks noChangeArrowheads="1"/>
          </p:cNvSpPr>
          <p:nvPr/>
        </p:nvSpPr>
        <p:spPr bwMode="auto">
          <a:xfrm>
            <a:off x="3462338" y="622300"/>
            <a:ext cx="61595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scratch</a:t>
            </a:r>
          </a:p>
        </p:txBody>
      </p:sp>
      <p:sp>
        <p:nvSpPr>
          <p:cNvPr id="502815" name="Text Box 31"/>
          <p:cNvSpPr txBox="1">
            <a:spLocks noChangeArrowheads="1"/>
          </p:cNvSpPr>
          <p:nvPr/>
        </p:nvSpPr>
        <p:spPr bwMode="auto">
          <a:xfrm>
            <a:off x="4398963" y="622300"/>
            <a:ext cx="458787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walls</a:t>
            </a:r>
          </a:p>
        </p:txBody>
      </p:sp>
      <p:sp>
        <p:nvSpPr>
          <p:cNvPr id="502816" name="Text Box 32"/>
          <p:cNvSpPr txBox="1">
            <a:spLocks noChangeArrowheads="1"/>
          </p:cNvSpPr>
          <p:nvPr/>
        </p:nvSpPr>
        <p:spPr bwMode="auto">
          <a:xfrm>
            <a:off x="5330825" y="622300"/>
            <a:ext cx="407988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with</a:t>
            </a:r>
          </a:p>
        </p:txBody>
      </p:sp>
      <p:sp>
        <p:nvSpPr>
          <p:cNvPr id="502817" name="Text Box 33"/>
          <p:cNvSpPr txBox="1">
            <a:spLocks noChangeArrowheads="1"/>
          </p:cNvSpPr>
          <p:nvPr/>
        </p:nvSpPr>
        <p:spPr bwMode="auto">
          <a:xfrm>
            <a:off x="6262688" y="622300"/>
            <a:ext cx="493712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claws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09600" y="6324600"/>
            <a:ext cx="830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Be careful about unary rules (i.e. rules with 1 element on the RHS)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786" name="Text Box 2"/>
          <p:cNvSpPr txBox="1">
            <a:spLocks noChangeArrowheads="1"/>
          </p:cNvSpPr>
          <p:nvPr/>
        </p:nvSpPr>
        <p:spPr bwMode="auto">
          <a:xfrm>
            <a:off x="2286000" y="966788"/>
            <a:ext cx="14271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1000" dirty="0" err="1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N</a:t>
            </a:r>
            <a:r>
              <a:rPr kumimoji="1" lang="en-US" altLang="zh-TW" sz="1000" dirty="0" err="1">
                <a:solidFill>
                  <a:schemeClr val="bg2"/>
                </a:solidFill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000" dirty="0" err="1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cats</a:t>
            </a:r>
            <a:endParaRPr kumimoji="1" lang="en-US" altLang="zh-TW" sz="1000" dirty="0">
              <a:solidFill>
                <a:schemeClr val="bg2"/>
              </a:solidFill>
              <a:latin typeface="Verdana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en-US" altLang="zh-TW" sz="1000" dirty="0" err="1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P</a:t>
            </a:r>
            <a:r>
              <a:rPr kumimoji="1" lang="en-US" altLang="zh-TW" sz="1000" dirty="0" err="1">
                <a:solidFill>
                  <a:schemeClr val="bg2"/>
                </a:solidFill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000" dirty="0" err="1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cats</a:t>
            </a:r>
            <a:endParaRPr kumimoji="1" lang="en-US" altLang="zh-TW" sz="1000" dirty="0">
              <a:solidFill>
                <a:schemeClr val="bg2"/>
              </a:solidFill>
              <a:latin typeface="Verdana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en-US" altLang="zh-TW" sz="1000" dirty="0" err="1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V</a:t>
            </a:r>
            <a:r>
              <a:rPr kumimoji="1" lang="en-US" altLang="zh-TW" sz="1000" dirty="0" err="1">
                <a:solidFill>
                  <a:schemeClr val="bg2"/>
                </a:solidFill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000" dirty="0" err="1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cats</a:t>
            </a:r>
            <a:endParaRPr kumimoji="1" lang="en-US" altLang="zh-TW" sz="1000" dirty="0">
              <a:solidFill>
                <a:schemeClr val="bg2"/>
              </a:solidFill>
              <a:latin typeface="Arial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en-US" altLang="zh-TW" sz="1000" dirty="0">
                <a:latin typeface="Verdana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1000" dirty="0">
                <a:latin typeface="Verdana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1000" dirty="0">
                <a:latin typeface="Verdana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02787" name="Text Box 3"/>
          <p:cNvSpPr txBox="1">
            <a:spLocks noChangeArrowheads="1"/>
          </p:cNvSpPr>
          <p:nvPr/>
        </p:nvSpPr>
        <p:spPr bwMode="auto">
          <a:xfrm>
            <a:off x="3217863" y="1982788"/>
            <a:ext cx="14271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N</a:t>
            </a:r>
            <a:r>
              <a:rPr kumimoji="1" lang="en-US" altLang="zh-TW" sz="1000">
                <a:solidFill>
                  <a:schemeClr val="bg2"/>
                </a:solidFill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scratch</a:t>
            </a:r>
          </a:p>
          <a:p>
            <a:pPr algn="l" defTabSz="552450"/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P</a:t>
            </a:r>
            <a:r>
              <a:rPr kumimoji="1" lang="en-US" altLang="zh-TW" sz="1000">
                <a:solidFill>
                  <a:schemeClr val="bg2"/>
                </a:solidFill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scratch</a:t>
            </a:r>
          </a:p>
          <a:p>
            <a:pPr algn="l" defTabSz="552450"/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V</a:t>
            </a:r>
            <a:r>
              <a:rPr kumimoji="1" lang="en-US" altLang="zh-TW" sz="1000">
                <a:solidFill>
                  <a:schemeClr val="bg2"/>
                </a:solidFill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scratch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02788" name="Text Box 4"/>
          <p:cNvSpPr txBox="1">
            <a:spLocks noChangeArrowheads="1"/>
          </p:cNvSpPr>
          <p:nvPr/>
        </p:nvSpPr>
        <p:spPr bwMode="auto">
          <a:xfrm>
            <a:off x="4149725" y="2998788"/>
            <a:ext cx="14271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de-DE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N</a:t>
            </a:r>
            <a:r>
              <a:rPr kumimoji="1" lang="de-DE" altLang="zh-TW" sz="1000">
                <a:solidFill>
                  <a:schemeClr val="bg2"/>
                </a:solidFill>
                <a:latin typeface="Times New Roman" charset="0"/>
                <a:ea typeface="新細明體" charset="-120"/>
                <a:cs typeface="新細明體" charset="-120"/>
              </a:rPr>
              <a:t>→</a:t>
            </a:r>
            <a:r>
              <a:rPr kumimoji="1" lang="de-DE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walls</a:t>
            </a:r>
          </a:p>
          <a:p>
            <a:pPr algn="l" defTabSz="552450"/>
            <a:r>
              <a:rPr kumimoji="1" lang="de-DE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P</a:t>
            </a:r>
            <a:r>
              <a:rPr kumimoji="1" lang="de-DE" altLang="zh-TW" sz="1000">
                <a:solidFill>
                  <a:schemeClr val="bg2"/>
                </a:solidFill>
                <a:latin typeface="Times New Roman" charset="0"/>
                <a:ea typeface="新細明體" charset="-120"/>
                <a:cs typeface="新細明體" charset="-120"/>
              </a:rPr>
              <a:t>→</a:t>
            </a:r>
            <a:r>
              <a:rPr kumimoji="1" lang="de-DE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walls</a:t>
            </a:r>
          </a:p>
          <a:p>
            <a:pPr algn="l" defTabSz="552450"/>
            <a:r>
              <a:rPr kumimoji="1" lang="de-DE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V</a:t>
            </a:r>
            <a:r>
              <a:rPr kumimoji="1" lang="de-DE" altLang="zh-TW" sz="1000">
                <a:solidFill>
                  <a:schemeClr val="bg2"/>
                </a:solidFill>
                <a:latin typeface="Times New Roman" charset="0"/>
                <a:ea typeface="新細明體" charset="-120"/>
                <a:cs typeface="新細明體" charset="-120"/>
              </a:rPr>
              <a:t>→</a:t>
            </a:r>
            <a:r>
              <a:rPr kumimoji="1" lang="de-DE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walls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02789" name="Text Box 5"/>
          <p:cNvSpPr txBox="1">
            <a:spLocks noChangeArrowheads="1"/>
          </p:cNvSpPr>
          <p:nvPr/>
        </p:nvSpPr>
        <p:spPr bwMode="auto">
          <a:xfrm>
            <a:off x="5081588" y="4014788"/>
            <a:ext cx="14271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N</a:t>
            </a:r>
            <a:r>
              <a:rPr kumimoji="1" lang="en-US" altLang="zh-TW" sz="1000">
                <a:solidFill>
                  <a:schemeClr val="bg2"/>
                </a:solidFill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with</a:t>
            </a:r>
          </a:p>
          <a:p>
            <a:pPr algn="l" defTabSz="552450"/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P</a:t>
            </a:r>
            <a:r>
              <a:rPr kumimoji="1" lang="en-US" altLang="zh-TW" sz="1000">
                <a:solidFill>
                  <a:schemeClr val="bg2"/>
                </a:solidFill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with</a:t>
            </a:r>
          </a:p>
          <a:p>
            <a:pPr algn="l" defTabSz="552450"/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V</a:t>
            </a:r>
            <a:r>
              <a:rPr kumimoji="1" lang="en-US" altLang="zh-TW" sz="1000">
                <a:solidFill>
                  <a:schemeClr val="bg2"/>
                </a:solidFill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with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02790" name="Text Box 6"/>
          <p:cNvSpPr txBox="1">
            <a:spLocks noChangeArrowheads="1"/>
          </p:cNvSpPr>
          <p:nvPr/>
        </p:nvSpPr>
        <p:spPr bwMode="auto">
          <a:xfrm>
            <a:off x="6013450" y="5030788"/>
            <a:ext cx="14271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N→claws</a:t>
            </a:r>
          </a:p>
          <a:p>
            <a:pPr algn="l" defTabSz="552450"/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P→claws</a:t>
            </a:r>
          </a:p>
          <a:p>
            <a:pPr algn="l" defTabSz="552450"/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V→claws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02791" name="Text Box 7"/>
          <p:cNvSpPr txBox="1">
            <a:spLocks noChangeArrowheads="1"/>
          </p:cNvSpPr>
          <p:nvPr/>
        </p:nvSpPr>
        <p:spPr bwMode="auto">
          <a:xfrm>
            <a:off x="3217863" y="966788"/>
            <a:ext cx="14271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500">
              <a:latin typeface="Verdana" charset="0"/>
              <a:ea typeface="新細明體" charset="-120"/>
              <a:cs typeface="新細明體" charset="-120"/>
            </a:endParaRPr>
          </a:p>
        </p:txBody>
      </p:sp>
      <p:sp>
        <p:nvSpPr>
          <p:cNvPr id="502792" name="Text Box 8"/>
          <p:cNvSpPr txBox="1">
            <a:spLocks noChangeArrowheads="1"/>
          </p:cNvSpPr>
          <p:nvPr/>
        </p:nvSpPr>
        <p:spPr bwMode="auto">
          <a:xfrm>
            <a:off x="4149725" y="1982788"/>
            <a:ext cx="14271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793" name="Text Box 9"/>
          <p:cNvSpPr txBox="1">
            <a:spLocks noChangeArrowheads="1"/>
          </p:cNvSpPr>
          <p:nvPr/>
        </p:nvSpPr>
        <p:spPr bwMode="auto">
          <a:xfrm>
            <a:off x="5081588" y="2998788"/>
            <a:ext cx="14271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794" name="Text Box 10"/>
          <p:cNvSpPr txBox="1">
            <a:spLocks noChangeArrowheads="1"/>
          </p:cNvSpPr>
          <p:nvPr/>
        </p:nvSpPr>
        <p:spPr bwMode="auto">
          <a:xfrm>
            <a:off x="6013450" y="4014788"/>
            <a:ext cx="14271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795" name="Text Box 11"/>
          <p:cNvSpPr txBox="1">
            <a:spLocks noChangeArrowheads="1"/>
          </p:cNvSpPr>
          <p:nvPr/>
        </p:nvSpPr>
        <p:spPr bwMode="auto">
          <a:xfrm>
            <a:off x="4149725" y="966788"/>
            <a:ext cx="14271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796" name="Text Box 12"/>
          <p:cNvSpPr txBox="1">
            <a:spLocks noChangeArrowheads="1"/>
          </p:cNvSpPr>
          <p:nvPr/>
        </p:nvSpPr>
        <p:spPr bwMode="auto">
          <a:xfrm>
            <a:off x="5081588" y="1982788"/>
            <a:ext cx="14271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797" name="Text Box 13"/>
          <p:cNvSpPr txBox="1">
            <a:spLocks noChangeArrowheads="1"/>
          </p:cNvSpPr>
          <p:nvPr/>
        </p:nvSpPr>
        <p:spPr bwMode="auto">
          <a:xfrm>
            <a:off x="6013450" y="2998788"/>
            <a:ext cx="14271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798" name="Text Box 14"/>
          <p:cNvSpPr txBox="1">
            <a:spLocks noChangeArrowheads="1"/>
          </p:cNvSpPr>
          <p:nvPr/>
        </p:nvSpPr>
        <p:spPr bwMode="auto">
          <a:xfrm>
            <a:off x="5081588" y="966788"/>
            <a:ext cx="14271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799" name="Text Box 15"/>
          <p:cNvSpPr txBox="1">
            <a:spLocks noChangeArrowheads="1"/>
          </p:cNvSpPr>
          <p:nvPr/>
        </p:nvSpPr>
        <p:spPr bwMode="auto">
          <a:xfrm>
            <a:off x="6013450" y="1982788"/>
            <a:ext cx="14271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00" name="Text Box 16"/>
          <p:cNvSpPr txBox="1">
            <a:spLocks noChangeArrowheads="1"/>
          </p:cNvSpPr>
          <p:nvPr/>
        </p:nvSpPr>
        <p:spPr bwMode="auto">
          <a:xfrm>
            <a:off x="6013450" y="966788"/>
            <a:ext cx="14271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01" name="Text Box 17"/>
          <p:cNvSpPr txBox="1">
            <a:spLocks noChangeArrowheads="1"/>
          </p:cNvSpPr>
          <p:nvPr/>
        </p:nvSpPr>
        <p:spPr bwMode="auto">
          <a:xfrm>
            <a:off x="2019300" y="822325"/>
            <a:ext cx="5111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0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02" name="Text Box 18"/>
          <p:cNvSpPr txBox="1">
            <a:spLocks noChangeArrowheads="1"/>
          </p:cNvSpPr>
          <p:nvPr/>
        </p:nvSpPr>
        <p:spPr bwMode="auto">
          <a:xfrm>
            <a:off x="2019300" y="1838325"/>
            <a:ext cx="5111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1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03" name="Text Box 19"/>
          <p:cNvSpPr txBox="1">
            <a:spLocks noChangeArrowheads="1"/>
          </p:cNvSpPr>
          <p:nvPr/>
        </p:nvSpPr>
        <p:spPr bwMode="auto">
          <a:xfrm>
            <a:off x="2019300" y="2794000"/>
            <a:ext cx="5111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2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04" name="Text Box 20"/>
          <p:cNvSpPr txBox="1">
            <a:spLocks noChangeArrowheads="1"/>
          </p:cNvSpPr>
          <p:nvPr/>
        </p:nvSpPr>
        <p:spPr bwMode="auto">
          <a:xfrm>
            <a:off x="2019300" y="3870325"/>
            <a:ext cx="5111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3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05" name="Text Box 21"/>
          <p:cNvSpPr txBox="1">
            <a:spLocks noChangeArrowheads="1"/>
          </p:cNvSpPr>
          <p:nvPr/>
        </p:nvSpPr>
        <p:spPr bwMode="auto">
          <a:xfrm>
            <a:off x="2019300" y="4886325"/>
            <a:ext cx="5111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4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06" name="Text Box 22"/>
          <p:cNvSpPr txBox="1">
            <a:spLocks noChangeArrowheads="1"/>
          </p:cNvSpPr>
          <p:nvPr/>
        </p:nvSpPr>
        <p:spPr bwMode="auto">
          <a:xfrm>
            <a:off x="2019300" y="5902325"/>
            <a:ext cx="5111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5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07" name="Text Box 23"/>
          <p:cNvSpPr txBox="1">
            <a:spLocks noChangeArrowheads="1"/>
          </p:cNvSpPr>
          <p:nvPr/>
        </p:nvSpPr>
        <p:spPr bwMode="auto">
          <a:xfrm>
            <a:off x="3043238" y="676275"/>
            <a:ext cx="5080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1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08" name="Text Box 24"/>
          <p:cNvSpPr txBox="1">
            <a:spLocks noChangeArrowheads="1"/>
          </p:cNvSpPr>
          <p:nvPr/>
        </p:nvSpPr>
        <p:spPr bwMode="auto">
          <a:xfrm>
            <a:off x="3990975" y="676275"/>
            <a:ext cx="5111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2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09" name="Text Box 25"/>
          <p:cNvSpPr txBox="1">
            <a:spLocks noChangeArrowheads="1"/>
          </p:cNvSpPr>
          <p:nvPr/>
        </p:nvSpPr>
        <p:spPr bwMode="auto">
          <a:xfrm>
            <a:off x="4894263" y="684213"/>
            <a:ext cx="5111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3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10" name="Text Box 26"/>
          <p:cNvSpPr txBox="1">
            <a:spLocks noChangeArrowheads="1"/>
          </p:cNvSpPr>
          <p:nvPr/>
        </p:nvSpPr>
        <p:spPr bwMode="auto">
          <a:xfrm>
            <a:off x="5867400" y="676275"/>
            <a:ext cx="5111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4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11" name="Text Box 27"/>
          <p:cNvSpPr txBox="1">
            <a:spLocks noChangeArrowheads="1"/>
          </p:cNvSpPr>
          <p:nvPr/>
        </p:nvSpPr>
        <p:spPr bwMode="auto">
          <a:xfrm>
            <a:off x="6745288" y="676275"/>
            <a:ext cx="5111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5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13" name="Text Box 29"/>
          <p:cNvSpPr txBox="1">
            <a:spLocks noChangeArrowheads="1"/>
          </p:cNvSpPr>
          <p:nvPr/>
        </p:nvSpPr>
        <p:spPr bwMode="auto">
          <a:xfrm>
            <a:off x="2595563" y="631825"/>
            <a:ext cx="395287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cats</a:t>
            </a:r>
          </a:p>
        </p:txBody>
      </p:sp>
      <p:sp>
        <p:nvSpPr>
          <p:cNvPr id="502814" name="Text Box 30"/>
          <p:cNvSpPr txBox="1">
            <a:spLocks noChangeArrowheads="1"/>
          </p:cNvSpPr>
          <p:nvPr/>
        </p:nvSpPr>
        <p:spPr bwMode="auto">
          <a:xfrm>
            <a:off x="3462338" y="622300"/>
            <a:ext cx="61595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scratch</a:t>
            </a:r>
          </a:p>
        </p:txBody>
      </p:sp>
      <p:sp>
        <p:nvSpPr>
          <p:cNvPr id="502815" name="Text Box 31"/>
          <p:cNvSpPr txBox="1">
            <a:spLocks noChangeArrowheads="1"/>
          </p:cNvSpPr>
          <p:nvPr/>
        </p:nvSpPr>
        <p:spPr bwMode="auto">
          <a:xfrm>
            <a:off x="4398963" y="622300"/>
            <a:ext cx="458787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walls</a:t>
            </a:r>
          </a:p>
        </p:txBody>
      </p:sp>
      <p:sp>
        <p:nvSpPr>
          <p:cNvPr id="502816" name="Text Box 32"/>
          <p:cNvSpPr txBox="1">
            <a:spLocks noChangeArrowheads="1"/>
          </p:cNvSpPr>
          <p:nvPr/>
        </p:nvSpPr>
        <p:spPr bwMode="auto">
          <a:xfrm>
            <a:off x="5330825" y="622300"/>
            <a:ext cx="407988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with</a:t>
            </a:r>
          </a:p>
        </p:txBody>
      </p:sp>
      <p:sp>
        <p:nvSpPr>
          <p:cNvPr id="502817" name="Text Box 33"/>
          <p:cNvSpPr txBox="1">
            <a:spLocks noChangeArrowheads="1"/>
          </p:cNvSpPr>
          <p:nvPr/>
        </p:nvSpPr>
        <p:spPr bwMode="auto">
          <a:xfrm>
            <a:off x="6262688" y="622300"/>
            <a:ext cx="493712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claws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09600" y="6324600"/>
            <a:ext cx="830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How can we figure out what goes here (i.e. spans “cats scratch”)?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429000" y="990600"/>
            <a:ext cx="16097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?</a:t>
            </a:r>
            <a:endParaRPr lang="en-US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786" name="Text Box 2"/>
          <p:cNvSpPr txBox="1">
            <a:spLocks noChangeArrowheads="1"/>
          </p:cNvSpPr>
          <p:nvPr/>
        </p:nvSpPr>
        <p:spPr bwMode="auto">
          <a:xfrm>
            <a:off x="2286000" y="966788"/>
            <a:ext cx="931863" cy="1016000"/>
          </a:xfrm>
          <a:prstGeom prst="rect">
            <a:avLst/>
          </a:prstGeom>
          <a:solidFill>
            <a:srgbClr val="FF7E7E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50" dirty="0" err="1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N</a:t>
            </a:r>
            <a:r>
              <a:rPr kumimoji="1" lang="en-US" altLang="zh-TW" sz="950" dirty="0" err="1">
                <a:solidFill>
                  <a:schemeClr val="bg2"/>
                </a:solidFill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950" dirty="0" err="1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cats</a:t>
            </a:r>
            <a:endParaRPr kumimoji="1" lang="en-US" altLang="zh-TW" sz="950" dirty="0">
              <a:solidFill>
                <a:schemeClr val="bg2"/>
              </a:solidFill>
              <a:latin typeface="Verdana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en-US" altLang="zh-TW" sz="950" dirty="0" err="1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P</a:t>
            </a:r>
            <a:r>
              <a:rPr kumimoji="1" lang="en-US" altLang="zh-TW" sz="950" dirty="0" err="1">
                <a:solidFill>
                  <a:schemeClr val="bg2"/>
                </a:solidFill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950" dirty="0" err="1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cats</a:t>
            </a:r>
            <a:endParaRPr kumimoji="1" lang="en-US" altLang="zh-TW" sz="950" dirty="0">
              <a:solidFill>
                <a:schemeClr val="bg2"/>
              </a:solidFill>
              <a:latin typeface="Verdana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en-US" altLang="zh-TW" sz="950" dirty="0" err="1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V</a:t>
            </a:r>
            <a:r>
              <a:rPr kumimoji="1" lang="en-US" altLang="zh-TW" sz="950" dirty="0" err="1">
                <a:solidFill>
                  <a:schemeClr val="bg2"/>
                </a:solidFill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950" dirty="0" err="1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cats</a:t>
            </a:r>
            <a:endParaRPr kumimoji="1" lang="en-US" altLang="zh-TW" sz="950" dirty="0">
              <a:solidFill>
                <a:schemeClr val="bg2"/>
              </a:solidFill>
              <a:latin typeface="Arial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en-US" altLang="zh-TW" sz="950" dirty="0">
                <a:latin typeface="Verdana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950" dirty="0">
                <a:latin typeface="Verdana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950" dirty="0">
                <a:latin typeface="Verdana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02787" name="Text Box 3"/>
          <p:cNvSpPr txBox="1">
            <a:spLocks noChangeArrowheads="1"/>
          </p:cNvSpPr>
          <p:nvPr/>
        </p:nvSpPr>
        <p:spPr bwMode="auto">
          <a:xfrm>
            <a:off x="3217863" y="1982788"/>
            <a:ext cx="931862" cy="1016000"/>
          </a:xfrm>
          <a:prstGeom prst="rect">
            <a:avLst/>
          </a:prstGeom>
          <a:solidFill>
            <a:srgbClr val="FF7E7E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50" dirty="0" err="1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N</a:t>
            </a:r>
            <a:r>
              <a:rPr kumimoji="1" lang="en-US" altLang="zh-TW" sz="950" dirty="0" err="1">
                <a:solidFill>
                  <a:schemeClr val="bg2"/>
                </a:solidFill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950" dirty="0" err="1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scratch</a:t>
            </a:r>
            <a:endParaRPr kumimoji="1" lang="en-US" altLang="zh-TW" sz="950" dirty="0">
              <a:solidFill>
                <a:schemeClr val="bg2"/>
              </a:solidFill>
              <a:latin typeface="Verdana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en-US" altLang="zh-TW" sz="950" dirty="0" err="1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P</a:t>
            </a:r>
            <a:r>
              <a:rPr kumimoji="1" lang="en-US" altLang="zh-TW" sz="950" dirty="0" err="1">
                <a:solidFill>
                  <a:schemeClr val="bg2"/>
                </a:solidFill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950" dirty="0" err="1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scratch</a:t>
            </a:r>
            <a:endParaRPr kumimoji="1" lang="en-US" altLang="zh-TW" sz="950" dirty="0">
              <a:solidFill>
                <a:schemeClr val="bg2"/>
              </a:solidFill>
              <a:latin typeface="Verdana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en-US" altLang="zh-TW" sz="950" dirty="0" err="1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V</a:t>
            </a:r>
            <a:r>
              <a:rPr kumimoji="1" lang="en-US" altLang="zh-TW" sz="950" dirty="0" err="1">
                <a:solidFill>
                  <a:schemeClr val="bg2"/>
                </a:solidFill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950" dirty="0" err="1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scratch</a:t>
            </a:r>
            <a:endParaRPr kumimoji="1" lang="en-US" altLang="zh-TW" sz="950" dirty="0">
              <a:solidFill>
                <a:schemeClr val="bg2"/>
              </a:solidFill>
              <a:latin typeface="Verdana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en-US" altLang="zh-TW" sz="950" dirty="0">
                <a:latin typeface="Verdana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950" dirty="0">
                <a:latin typeface="Verdana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950" dirty="0">
                <a:latin typeface="Verdana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02788" name="Text Box 4"/>
          <p:cNvSpPr txBox="1">
            <a:spLocks noChangeArrowheads="1"/>
          </p:cNvSpPr>
          <p:nvPr/>
        </p:nvSpPr>
        <p:spPr bwMode="auto">
          <a:xfrm>
            <a:off x="4149725" y="2998788"/>
            <a:ext cx="14271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de-DE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N</a:t>
            </a:r>
            <a:r>
              <a:rPr kumimoji="1" lang="de-DE" altLang="zh-TW" sz="1000">
                <a:solidFill>
                  <a:schemeClr val="bg2"/>
                </a:solidFill>
                <a:latin typeface="Times New Roman" charset="0"/>
                <a:ea typeface="新細明體" charset="-120"/>
                <a:cs typeface="新細明體" charset="-120"/>
              </a:rPr>
              <a:t>→</a:t>
            </a:r>
            <a:r>
              <a:rPr kumimoji="1" lang="de-DE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walls</a:t>
            </a:r>
          </a:p>
          <a:p>
            <a:pPr algn="l" defTabSz="552450"/>
            <a:r>
              <a:rPr kumimoji="1" lang="de-DE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P</a:t>
            </a:r>
            <a:r>
              <a:rPr kumimoji="1" lang="de-DE" altLang="zh-TW" sz="1000">
                <a:solidFill>
                  <a:schemeClr val="bg2"/>
                </a:solidFill>
                <a:latin typeface="Times New Roman" charset="0"/>
                <a:ea typeface="新細明體" charset="-120"/>
                <a:cs typeface="新細明體" charset="-120"/>
              </a:rPr>
              <a:t>→</a:t>
            </a:r>
            <a:r>
              <a:rPr kumimoji="1" lang="de-DE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walls</a:t>
            </a:r>
          </a:p>
          <a:p>
            <a:pPr algn="l" defTabSz="552450"/>
            <a:r>
              <a:rPr kumimoji="1" lang="de-DE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V</a:t>
            </a:r>
            <a:r>
              <a:rPr kumimoji="1" lang="de-DE" altLang="zh-TW" sz="1000">
                <a:solidFill>
                  <a:schemeClr val="bg2"/>
                </a:solidFill>
                <a:latin typeface="Times New Roman" charset="0"/>
                <a:ea typeface="新細明體" charset="-120"/>
                <a:cs typeface="新細明體" charset="-120"/>
              </a:rPr>
              <a:t>→</a:t>
            </a:r>
            <a:r>
              <a:rPr kumimoji="1" lang="de-DE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walls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02789" name="Text Box 5"/>
          <p:cNvSpPr txBox="1">
            <a:spLocks noChangeArrowheads="1"/>
          </p:cNvSpPr>
          <p:nvPr/>
        </p:nvSpPr>
        <p:spPr bwMode="auto">
          <a:xfrm>
            <a:off x="5081588" y="4014788"/>
            <a:ext cx="14271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N</a:t>
            </a:r>
            <a:r>
              <a:rPr kumimoji="1" lang="en-US" altLang="zh-TW" sz="1000">
                <a:solidFill>
                  <a:schemeClr val="bg2"/>
                </a:solidFill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with</a:t>
            </a:r>
          </a:p>
          <a:p>
            <a:pPr algn="l" defTabSz="552450"/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P</a:t>
            </a:r>
            <a:r>
              <a:rPr kumimoji="1" lang="en-US" altLang="zh-TW" sz="1000">
                <a:solidFill>
                  <a:schemeClr val="bg2"/>
                </a:solidFill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with</a:t>
            </a:r>
          </a:p>
          <a:p>
            <a:pPr algn="l" defTabSz="552450"/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V</a:t>
            </a:r>
            <a:r>
              <a:rPr kumimoji="1" lang="en-US" altLang="zh-TW" sz="1000">
                <a:solidFill>
                  <a:schemeClr val="bg2"/>
                </a:solidFill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with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02790" name="Text Box 6"/>
          <p:cNvSpPr txBox="1">
            <a:spLocks noChangeArrowheads="1"/>
          </p:cNvSpPr>
          <p:nvPr/>
        </p:nvSpPr>
        <p:spPr bwMode="auto">
          <a:xfrm>
            <a:off x="6013450" y="5030788"/>
            <a:ext cx="14271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N→claws</a:t>
            </a:r>
          </a:p>
          <a:p>
            <a:pPr algn="l" defTabSz="552450"/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P→claws</a:t>
            </a:r>
          </a:p>
          <a:p>
            <a:pPr algn="l" defTabSz="552450"/>
            <a:r>
              <a:rPr kumimoji="1" lang="en-US" altLang="zh-TW" sz="1000">
                <a:solidFill>
                  <a:schemeClr val="bg2"/>
                </a:solidFill>
                <a:latin typeface="Verdana" charset="0"/>
                <a:ea typeface="新細明體" charset="-120"/>
                <a:cs typeface="新細明體" charset="-120"/>
              </a:rPr>
              <a:t>V→claws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1000">
                <a:latin typeface="Verdana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02791" name="Text Box 7"/>
          <p:cNvSpPr txBox="1">
            <a:spLocks noChangeArrowheads="1"/>
          </p:cNvSpPr>
          <p:nvPr/>
        </p:nvSpPr>
        <p:spPr bwMode="auto">
          <a:xfrm>
            <a:off x="3217863" y="966788"/>
            <a:ext cx="14271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500">
              <a:latin typeface="Verdana" charset="0"/>
              <a:ea typeface="新細明體" charset="-120"/>
              <a:cs typeface="新細明體" charset="-120"/>
            </a:endParaRPr>
          </a:p>
        </p:txBody>
      </p:sp>
      <p:sp>
        <p:nvSpPr>
          <p:cNvPr id="502792" name="Text Box 8"/>
          <p:cNvSpPr txBox="1">
            <a:spLocks noChangeArrowheads="1"/>
          </p:cNvSpPr>
          <p:nvPr/>
        </p:nvSpPr>
        <p:spPr bwMode="auto">
          <a:xfrm>
            <a:off x="4149725" y="1982788"/>
            <a:ext cx="14271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793" name="Text Box 9"/>
          <p:cNvSpPr txBox="1">
            <a:spLocks noChangeArrowheads="1"/>
          </p:cNvSpPr>
          <p:nvPr/>
        </p:nvSpPr>
        <p:spPr bwMode="auto">
          <a:xfrm>
            <a:off x="5081588" y="2998788"/>
            <a:ext cx="14271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794" name="Text Box 10"/>
          <p:cNvSpPr txBox="1">
            <a:spLocks noChangeArrowheads="1"/>
          </p:cNvSpPr>
          <p:nvPr/>
        </p:nvSpPr>
        <p:spPr bwMode="auto">
          <a:xfrm>
            <a:off x="6013450" y="4014788"/>
            <a:ext cx="14271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795" name="Text Box 11"/>
          <p:cNvSpPr txBox="1">
            <a:spLocks noChangeArrowheads="1"/>
          </p:cNvSpPr>
          <p:nvPr/>
        </p:nvSpPr>
        <p:spPr bwMode="auto">
          <a:xfrm>
            <a:off x="4149725" y="966788"/>
            <a:ext cx="14271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796" name="Text Box 12"/>
          <p:cNvSpPr txBox="1">
            <a:spLocks noChangeArrowheads="1"/>
          </p:cNvSpPr>
          <p:nvPr/>
        </p:nvSpPr>
        <p:spPr bwMode="auto">
          <a:xfrm>
            <a:off x="5081588" y="1982788"/>
            <a:ext cx="14271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797" name="Text Box 13"/>
          <p:cNvSpPr txBox="1">
            <a:spLocks noChangeArrowheads="1"/>
          </p:cNvSpPr>
          <p:nvPr/>
        </p:nvSpPr>
        <p:spPr bwMode="auto">
          <a:xfrm>
            <a:off x="6013450" y="2998788"/>
            <a:ext cx="14271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798" name="Text Box 14"/>
          <p:cNvSpPr txBox="1">
            <a:spLocks noChangeArrowheads="1"/>
          </p:cNvSpPr>
          <p:nvPr/>
        </p:nvSpPr>
        <p:spPr bwMode="auto">
          <a:xfrm>
            <a:off x="5081588" y="966788"/>
            <a:ext cx="14271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799" name="Text Box 15"/>
          <p:cNvSpPr txBox="1">
            <a:spLocks noChangeArrowheads="1"/>
          </p:cNvSpPr>
          <p:nvPr/>
        </p:nvSpPr>
        <p:spPr bwMode="auto">
          <a:xfrm>
            <a:off x="6013450" y="1982788"/>
            <a:ext cx="14271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00" name="Text Box 16"/>
          <p:cNvSpPr txBox="1">
            <a:spLocks noChangeArrowheads="1"/>
          </p:cNvSpPr>
          <p:nvPr/>
        </p:nvSpPr>
        <p:spPr bwMode="auto">
          <a:xfrm>
            <a:off x="6013450" y="966788"/>
            <a:ext cx="14271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01" name="Text Box 17"/>
          <p:cNvSpPr txBox="1">
            <a:spLocks noChangeArrowheads="1"/>
          </p:cNvSpPr>
          <p:nvPr/>
        </p:nvSpPr>
        <p:spPr bwMode="auto">
          <a:xfrm>
            <a:off x="2019300" y="822325"/>
            <a:ext cx="5111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0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02" name="Text Box 18"/>
          <p:cNvSpPr txBox="1">
            <a:spLocks noChangeArrowheads="1"/>
          </p:cNvSpPr>
          <p:nvPr/>
        </p:nvSpPr>
        <p:spPr bwMode="auto">
          <a:xfrm>
            <a:off x="2019300" y="1838325"/>
            <a:ext cx="5111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1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03" name="Text Box 19"/>
          <p:cNvSpPr txBox="1">
            <a:spLocks noChangeArrowheads="1"/>
          </p:cNvSpPr>
          <p:nvPr/>
        </p:nvSpPr>
        <p:spPr bwMode="auto">
          <a:xfrm>
            <a:off x="2019300" y="2794000"/>
            <a:ext cx="5111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2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04" name="Text Box 20"/>
          <p:cNvSpPr txBox="1">
            <a:spLocks noChangeArrowheads="1"/>
          </p:cNvSpPr>
          <p:nvPr/>
        </p:nvSpPr>
        <p:spPr bwMode="auto">
          <a:xfrm>
            <a:off x="2019300" y="3870325"/>
            <a:ext cx="5111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3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05" name="Text Box 21"/>
          <p:cNvSpPr txBox="1">
            <a:spLocks noChangeArrowheads="1"/>
          </p:cNvSpPr>
          <p:nvPr/>
        </p:nvSpPr>
        <p:spPr bwMode="auto">
          <a:xfrm>
            <a:off x="2019300" y="4886325"/>
            <a:ext cx="5111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4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06" name="Text Box 22"/>
          <p:cNvSpPr txBox="1">
            <a:spLocks noChangeArrowheads="1"/>
          </p:cNvSpPr>
          <p:nvPr/>
        </p:nvSpPr>
        <p:spPr bwMode="auto">
          <a:xfrm>
            <a:off x="2019300" y="5902325"/>
            <a:ext cx="5111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5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07" name="Text Box 23"/>
          <p:cNvSpPr txBox="1">
            <a:spLocks noChangeArrowheads="1"/>
          </p:cNvSpPr>
          <p:nvPr/>
        </p:nvSpPr>
        <p:spPr bwMode="auto">
          <a:xfrm>
            <a:off x="3043238" y="676275"/>
            <a:ext cx="5080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1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08" name="Text Box 24"/>
          <p:cNvSpPr txBox="1">
            <a:spLocks noChangeArrowheads="1"/>
          </p:cNvSpPr>
          <p:nvPr/>
        </p:nvSpPr>
        <p:spPr bwMode="auto">
          <a:xfrm>
            <a:off x="3990975" y="676275"/>
            <a:ext cx="5111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2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09" name="Text Box 25"/>
          <p:cNvSpPr txBox="1">
            <a:spLocks noChangeArrowheads="1"/>
          </p:cNvSpPr>
          <p:nvPr/>
        </p:nvSpPr>
        <p:spPr bwMode="auto">
          <a:xfrm>
            <a:off x="4894263" y="684213"/>
            <a:ext cx="5111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3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10" name="Text Box 26"/>
          <p:cNvSpPr txBox="1">
            <a:spLocks noChangeArrowheads="1"/>
          </p:cNvSpPr>
          <p:nvPr/>
        </p:nvSpPr>
        <p:spPr bwMode="auto">
          <a:xfrm>
            <a:off x="5867400" y="676275"/>
            <a:ext cx="5111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4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11" name="Text Box 27"/>
          <p:cNvSpPr txBox="1">
            <a:spLocks noChangeArrowheads="1"/>
          </p:cNvSpPr>
          <p:nvPr/>
        </p:nvSpPr>
        <p:spPr bwMode="auto">
          <a:xfrm>
            <a:off x="6745288" y="676275"/>
            <a:ext cx="5111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5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02813" name="Text Box 29"/>
          <p:cNvSpPr txBox="1">
            <a:spLocks noChangeArrowheads="1"/>
          </p:cNvSpPr>
          <p:nvPr/>
        </p:nvSpPr>
        <p:spPr bwMode="auto">
          <a:xfrm>
            <a:off x="2595563" y="631825"/>
            <a:ext cx="395287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cats</a:t>
            </a:r>
          </a:p>
        </p:txBody>
      </p:sp>
      <p:sp>
        <p:nvSpPr>
          <p:cNvPr id="502814" name="Text Box 30"/>
          <p:cNvSpPr txBox="1">
            <a:spLocks noChangeArrowheads="1"/>
          </p:cNvSpPr>
          <p:nvPr/>
        </p:nvSpPr>
        <p:spPr bwMode="auto">
          <a:xfrm>
            <a:off x="3462338" y="622300"/>
            <a:ext cx="61595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scratch</a:t>
            </a:r>
          </a:p>
        </p:txBody>
      </p:sp>
      <p:sp>
        <p:nvSpPr>
          <p:cNvPr id="502815" name="Text Box 31"/>
          <p:cNvSpPr txBox="1">
            <a:spLocks noChangeArrowheads="1"/>
          </p:cNvSpPr>
          <p:nvPr/>
        </p:nvSpPr>
        <p:spPr bwMode="auto">
          <a:xfrm>
            <a:off x="4398963" y="622300"/>
            <a:ext cx="458787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walls</a:t>
            </a:r>
          </a:p>
        </p:txBody>
      </p:sp>
      <p:sp>
        <p:nvSpPr>
          <p:cNvPr id="502816" name="Text Box 32"/>
          <p:cNvSpPr txBox="1">
            <a:spLocks noChangeArrowheads="1"/>
          </p:cNvSpPr>
          <p:nvPr/>
        </p:nvSpPr>
        <p:spPr bwMode="auto">
          <a:xfrm>
            <a:off x="5330825" y="622300"/>
            <a:ext cx="407988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with</a:t>
            </a:r>
          </a:p>
        </p:txBody>
      </p:sp>
      <p:sp>
        <p:nvSpPr>
          <p:cNvPr id="502817" name="Text Box 33"/>
          <p:cNvSpPr txBox="1">
            <a:spLocks noChangeArrowheads="1"/>
          </p:cNvSpPr>
          <p:nvPr/>
        </p:nvSpPr>
        <p:spPr bwMode="auto">
          <a:xfrm>
            <a:off x="6262688" y="622300"/>
            <a:ext cx="493712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1100">
                <a:latin typeface="Verdana" charset="0"/>
                <a:ea typeface="新細明體" charset="-120"/>
                <a:cs typeface="新細明體" charset="-120"/>
              </a:rPr>
              <a:t>claws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09600" y="6324600"/>
            <a:ext cx="830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How can we figure out what goes here (i.e. spans “cats scratch”)?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429000" y="990600"/>
            <a:ext cx="16097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?</a:t>
            </a:r>
            <a:endParaRPr lang="en-US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Text Box 2"/>
          <p:cNvSpPr txBox="1">
            <a:spLocks noChangeArrowheads="1"/>
          </p:cNvSpPr>
          <p:nvPr/>
        </p:nvSpPr>
        <p:spPr bwMode="auto">
          <a:xfrm>
            <a:off x="2286000" y="966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N→cats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P→cats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V→cats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29411" name="Text Box 3"/>
          <p:cNvSpPr txBox="1">
            <a:spLocks noChangeArrowheads="1"/>
          </p:cNvSpPr>
          <p:nvPr/>
        </p:nvSpPr>
        <p:spPr bwMode="auto">
          <a:xfrm>
            <a:off x="3217863" y="1982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N→scratch	0.0967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P→scratch	0.0773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V→scratch	0.9285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	0.0859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	0.0573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	0.0859</a:t>
            </a:r>
          </a:p>
          <a:p>
            <a:pPr algn="l" defTabSz="552450"/>
            <a:endParaRPr kumimoji="1" lang="en-US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2" name="Text Box 4"/>
          <p:cNvSpPr txBox="1">
            <a:spLocks noChangeArrowheads="1"/>
          </p:cNvSpPr>
          <p:nvPr/>
        </p:nvSpPr>
        <p:spPr bwMode="auto">
          <a:xfrm>
            <a:off x="4149725" y="2998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N→walls	0.2829</a:t>
            </a: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P→walls	0.0870</a:t>
            </a: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V→walls	0.1160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	0.2514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	0.1676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	0.2514</a:t>
            </a:r>
          </a:p>
          <a:p>
            <a:pPr algn="l" defTabSz="552450"/>
            <a:endParaRPr kumimoji="1" lang="en-US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3" name="Text Box 5"/>
          <p:cNvSpPr txBox="1">
            <a:spLocks noChangeArrowheads="1"/>
          </p:cNvSpPr>
          <p:nvPr/>
        </p:nvSpPr>
        <p:spPr bwMode="auto">
          <a:xfrm>
            <a:off x="5081588" y="4014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N→with	0.0967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P→with	1.3154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V→with	0.1031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	0.0859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	0.0573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	0.0859</a:t>
            </a:r>
          </a:p>
          <a:p>
            <a:pPr algn="l" defTabSz="552450"/>
            <a:endParaRPr kumimoji="1" lang="en-US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  <a:p>
            <a:pPr algn="l" defTabSz="552450"/>
            <a:endParaRPr kumimoji="1" lang="en-US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4" name="Text Box 6"/>
          <p:cNvSpPr txBox="1">
            <a:spLocks noChangeArrowheads="1"/>
          </p:cNvSpPr>
          <p:nvPr/>
        </p:nvSpPr>
        <p:spPr bwMode="auto">
          <a:xfrm>
            <a:off x="6013450" y="5030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N→claws	0.4062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P→claws	0.0773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V→claws	0.1031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	0.3611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	0.2407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	0.3611</a:t>
            </a:r>
          </a:p>
          <a:p>
            <a:pPr algn="l" defTabSz="552450"/>
            <a:endParaRPr kumimoji="1" lang="en-US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5" name="Text Box 7"/>
          <p:cNvSpPr txBox="1">
            <a:spLocks noChangeArrowheads="1"/>
          </p:cNvSpPr>
          <p:nvPr/>
        </p:nvSpPr>
        <p:spPr bwMode="auto">
          <a:xfrm>
            <a:off x="3217863" y="966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 dirty="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PP→P @PP-&gt;_P</a:t>
            </a:r>
            <a:endParaRPr kumimoji="1" lang="de-DE" altLang="zh-TW" sz="900" dirty="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de-DE" altLang="zh-TW" sz="900" dirty="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VP→V @VP-&gt;_V</a:t>
            </a:r>
          </a:p>
          <a:p>
            <a:pPr algn="l" defTabSz="552450"/>
            <a:r>
              <a:rPr kumimoji="1" lang="de-DE" altLang="zh-TW" sz="900" dirty="0">
                <a:latin typeface="Lucida Sans Typewriter" charset="0"/>
                <a:ea typeface="新細明體" charset="-120"/>
                <a:cs typeface="新細明體" charset="-120"/>
              </a:rPr>
              <a:t>@S-&gt;_NP→VP</a:t>
            </a:r>
          </a:p>
          <a:p>
            <a:pPr algn="l" defTabSz="552450"/>
            <a:r>
              <a:rPr kumimoji="1" lang="de-DE" altLang="zh-TW" sz="900" dirty="0">
                <a:latin typeface="Lucida Sans Typewriter" charset="0"/>
                <a:ea typeface="新細明體" charset="-120"/>
                <a:cs typeface="新細明體" charset="-120"/>
              </a:rPr>
              <a:t>@NP-&gt;_NP→PP</a:t>
            </a:r>
          </a:p>
          <a:p>
            <a:pPr algn="l" defTabSz="552450"/>
            <a:r>
              <a:rPr kumimoji="1" lang="de-DE" altLang="zh-TW" sz="900" dirty="0">
                <a:latin typeface="Lucida Sans Typewriter" charset="0"/>
                <a:ea typeface="新細明體" charset="-120"/>
                <a:cs typeface="新細明體" charset="-120"/>
              </a:rPr>
              <a:t>@VP-&gt;_V_NP→PP</a:t>
            </a:r>
          </a:p>
          <a:p>
            <a:pPr algn="l" defTabSz="552450"/>
            <a:endParaRPr kumimoji="1" lang="de-DE" altLang="zh-TW" sz="900" dirty="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6" name="Text Box 8"/>
          <p:cNvSpPr txBox="1">
            <a:spLocks noChangeArrowheads="1"/>
          </p:cNvSpPr>
          <p:nvPr/>
        </p:nvSpPr>
        <p:spPr bwMode="auto">
          <a:xfrm>
            <a:off x="4149725" y="1982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PP→P @PP-&gt;_P</a:t>
            </a:r>
            <a:endParaRPr kumimoji="1" lang="de-DE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VP→V @VP-&gt;_V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@S-&gt;_NP→VP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@NP-&gt;_NP→PP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@VP-&gt;_V_NP→PP</a:t>
            </a:r>
          </a:p>
          <a:p>
            <a:pPr algn="l" defTabSz="552450"/>
            <a:endParaRPr kumimoji="1" lang="de-DE" altLang="zh-TW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7" name="Text Box 9"/>
          <p:cNvSpPr txBox="1">
            <a:spLocks noChangeArrowheads="1"/>
          </p:cNvSpPr>
          <p:nvPr/>
        </p:nvSpPr>
        <p:spPr bwMode="auto">
          <a:xfrm>
            <a:off x="5081588" y="2998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PP→P @PP-&gt;_P</a:t>
            </a:r>
            <a:endParaRPr kumimoji="1" lang="de-DE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VP→V @VP-&gt;_V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@S-&gt;_NP→VP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@NP-&gt;_NP→PP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@VP-&gt;_V_NP→PP</a:t>
            </a:r>
          </a:p>
          <a:p>
            <a:pPr algn="l" defTabSz="552450"/>
            <a:endParaRPr kumimoji="1" lang="de-DE" altLang="zh-TW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8" name="Text Box 10"/>
          <p:cNvSpPr txBox="1">
            <a:spLocks noChangeArrowheads="1"/>
          </p:cNvSpPr>
          <p:nvPr/>
        </p:nvSpPr>
        <p:spPr bwMode="auto">
          <a:xfrm>
            <a:off x="6013450" y="4014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PP→P @PP-&gt;_P</a:t>
            </a:r>
            <a:endParaRPr kumimoji="1" lang="de-DE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VP→V @VP-&gt;_V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@S-&gt;_NP→VP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@NP-&gt;_NP→PP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@VP-&gt;_V_NP→PP</a:t>
            </a:r>
          </a:p>
          <a:p>
            <a:pPr algn="l" defTabSz="552450"/>
            <a:endParaRPr kumimoji="1" lang="de-DE" altLang="zh-TW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9" name="Text Box 11"/>
          <p:cNvSpPr txBox="1">
            <a:spLocks noChangeArrowheads="1"/>
          </p:cNvSpPr>
          <p:nvPr/>
        </p:nvSpPr>
        <p:spPr bwMode="auto">
          <a:xfrm>
            <a:off x="4149725" y="966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20" name="Text Box 12"/>
          <p:cNvSpPr txBox="1">
            <a:spLocks noChangeArrowheads="1"/>
          </p:cNvSpPr>
          <p:nvPr/>
        </p:nvSpPr>
        <p:spPr bwMode="auto">
          <a:xfrm>
            <a:off x="5081588" y="1982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21" name="Text Box 13"/>
          <p:cNvSpPr txBox="1">
            <a:spLocks noChangeArrowheads="1"/>
          </p:cNvSpPr>
          <p:nvPr/>
        </p:nvSpPr>
        <p:spPr bwMode="auto">
          <a:xfrm>
            <a:off x="6013450" y="2998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22" name="Text Box 14"/>
          <p:cNvSpPr txBox="1">
            <a:spLocks noChangeArrowheads="1"/>
          </p:cNvSpPr>
          <p:nvPr/>
        </p:nvSpPr>
        <p:spPr bwMode="auto">
          <a:xfrm>
            <a:off x="5081588" y="966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23" name="Text Box 15"/>
          <p:cNvSpPr txBox="1">
            <a:spLocks noChangeArrowheads="1"/>
          </p:cNvSpPr>
          <p:nvPr/>
        </p:nvSpPr>
        <p:spPr bwMode="auto">
          <a:xfrm>
            <a:off x="6013450" y="1982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24" name="Text Box 16"/>
          <p:cNvSpPr txBox="1">
            <a:spLocks noChangeArrowheads="1"/>
          </p:cNvSpPr>
          <p:nvPr/>
        </p:nvSpPr>
        <p:spPr bwMode="auto">
          <a:xfrm>
            <a:off x="6013450" y="966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25" name="Text Box 17"/>
          <p:cNvSpPr txBox="1">
            <a:spLocks noChangeArrowheads="1"/>
          </p:cNvSpPr>
          <p:nvPr/>
        </p:nvSpPr>
        <p:spPr bwMode="auto">
          <a:xfrm>
            <a:off x="2019300" y="822325"/>
            <a:ext cx="3333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0</a:t>
            </a:r>
          </a:p>
        </p:txBody>
      </p:sp>
      <p:sp>
        <p:nvSpPr>
          <p:cNvPr id="529426" name="Text Box 18"/>
          <p:cNvSpPr txBox="1">
            <a:spLocks noChangeArrowheads="1"/>
          </p:cNvSpPr>
          <p:nvPr/>
        </p:nvSpPr>
        <p:spPr bwMode="auto">
          <a:xfrm>
            <a:off x="2019300" y="183832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1</a:t>
            </a:r>
          </a:p>
        </p:txBody>
      </p:sp>
      <p:sp>
        <p:nvSpPr>
          <p:cNvPr id="529427" name="Text Box 19"/>
          <p:cNvSpPr txBox="1">
            <a:spLocks noChangeArrowheads="1"/>
          </p:cNvSpPr>
          <p:nvPr/>
        </p:nvSpPr>
        <p:spPr bwMode="auto">
          <a:xfrm>
            <a:off x="2019300" y="2794000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2</a:t>
            </a:r>
          </a:p>
        </p:txBody>
      </p:sp>
      <p:sp>
        <p:nvSpPr>
          <p:cNvPr id="529428" name="Text Box 20"/>
          <p:cNvSpPr txBox="1">
            <a:spLocks noChangeArrowheads="1"/>
          </p:cNvSpPr>
          <p:nvPr/>
        </p:nvSpPr>
        <p:spPr bwMode="auto">
          <a:xfrm>
            <a:off x="2019300" y="387032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3</a:t>
            </a:r>
          </a:p>
        </p:txBody>
      </p:sp>
      <p:sp>
        <p:nvSpPr>
          <p:cNvPr id="529429" name="Text Box 21"/>
          <p:cNvSpPr txBox="1">
            <a:spLocks noChangeArrowheads="1"/>
          </p:cNvSpPr>
          <p:nvPr/>
        </p:nvSpPr>
        <p:spPr bwMode="auto">
          <a:xfrm>
            <a:off x="2019300" y="488632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4</a:t>
            </a:r>
          </a:p>
        </p:txBody>
      </p:sp>
      <p:sp>
        <p:nvSpPr>
          <p:cNvPr id="529430" name="Text Box 22"/>
          <p:cNvSpPr txBox="1">
            <a:spLocks noChangeArrowheads="1"/>
          </p:cNvSpPr>
          <p:nvPr/>
        </p:nvSpPr>
        <p:spPr bwMode="auto">
          <a:xfrm>
            <a:off x="2019300" y="590232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5</a:t>
            </a:r>
          </a:p>
        </p:txBody>
      </p:sp>
      <p:sp>
        <p:nvSpPr>
          <p:cNvPr id="529431" name="Text Box 23"/>
          <p:cNvSpPr txBox="1">
            <a:spLocks noChangeArrowheads="1"/>
          </p:cNvSpPr>
          <p:nvPr/>
        </p:nvSpPr>
        <p:spPr bwMode="auto">
          <a:xfrm>
            <a:off x="3043238" y="676275"/>
            <a:ext cx="331787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1</a:t>
            </a:r>
          </a:p>
        </p:txBody>
      </p:sp>
      <p:sp>
        <p:nvSpPr>
          <p:cNvPr id="529432" name="Text Box 24"/>
          <p:cNvSpPr txBox="1">
            <a:spLocks noChangeArrowheads="1"/>
          </p:cNvSpPr>
          <p:nvPr/>
        </p:nvSpPr>
        <p:spPr bwMode="auto">
          <a:xfrm>
            <a:off x="3990975" y="67627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2</a:t>
            </a:r>
          </a:p>
        </p:txBody>
      </p:sp>
      <p:sp>
        <p:nvSpPr>
          <p:cNvPr id="529433" name="Text Box 25"/>
          <p:cNvSpPr txBox="1">
            <a:spLocks noChangeArrowheads="1"/>
          </p:cNvSpPr>
          <p:nvPr/>
        </p:nvSpPr>
        <p:spPr bwMode="auto">
          <a:xfrm>
            <a:off x="4894263" y="684213"/>
            <a:ext cx="3333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3</a:t>
            </a:r>
          </a:p>
        </p:txBody>
      </p:sp>
      <p:sp>
        <p:nvSpPr>
          <p:cNvPr id="529434" name="Text Box 26"/>
          <p:cNvSpPr txBox="1">
            <a:spLocks noChangeArrowheads="1"/>
          </p:cNvSpPr>
          <p:nvPr/>
        </p:nvSpPr>
        <p:spPr bwMode="auto">
          <a:xfrm>
            <a:off x="5867400" y="67627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4</a:t>
            </a:r>
          </a:p>
        </p:txBody>
      </p:sp>
      <p:sp>
        <p:nvSpPr>
          <p:cNvPr id="529435" name="Text Box 27"/>
          <p:cNvSpPr txBox="1">
            <a:spLocks noChangeArrowheads="1"/>
          </p:cNvSpPr>
          <p:nvPr/>
        </p:nvSpPr>
        <p:spPr bwMode="auto">
          <a:xfrm>
            <a:off x="6745288" y="67627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5</a:t>
            </a:r>
          </a:p>
        </p:txBody>
      </p:sp>
      <p:sp>
        <p:nvSpPr>
          <p:cNvPr id="529437" name="Text Box 29"/>
          <p:cNvSpPr txBox="1">
            <a:spLocks noChangeArrowheads="1"/>
          </p:cNvSpPr>
          <p:nvPr/>
        </p:nvSpPr>
        <p:spPr bwMode="auto">
          <a:xfrm>
            <a:off x="2595563" y="695325"/>
            <a:ext cx="389671" cy="194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cats</a:t>
            </a:r>
          </a:p>
        </p:txBody>
      </p:sp>
      <p:sp>
        <p:nvSpPr>
          <p:cNvPr id="529438" name="Text Box 30"/>
          <p:cNvSpPr txBox="1">
            <a:spLocks noChangeArrowheads="1"/>
          </p:cNvSpPr>
          <p:nvPr/>
        </p:nvSpPr>
        <p:spPr bwMode="auto">
          <a:xfrm>
            <a:off x="3462338" y="685800"/>
            <a:ext cx="598300" cy="194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scratch</a:t>
            </a:r>
          </a:p>
        </p:txBody>
      </p:sp>
      <p:sp>
        <p:nvSpPr>
          <p:cNvPr id="529439" name="Text Box 31"/>
          <p:cNvSpPr txBox="1">
            <a:spLocks noChangeArrowheads="1"/>
          </p:cNvSpPr>
          <p:nvPr/>
        </p:nvSpPr>
        <p:spPr bwMode="auto">
          <a:xfrm>
            <a:off x="4398963" y="685800"/>
            <a:ext cx="459214" cy="194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walls</a:t>
            </a:r>
          </a:p>
        </p:txBody>
      </p:sp>
      <p:sp>
        <p:nvSpPr>
          <p:cNvPr id="529440" name="Text Box 32"/>
          <p:cNvSpPr txBox="1">
            <a:spLocks noChangeArrowheads="1"/>
          </p:cNvSpPr>
          <p:nvPr/>
        </p:nvSpPr>
        <p:spPr bwMode="auto">
          <a:xfrm>
            <a:off x="5330825" y="685800"/>
            <a:ext cx="389671" cy="194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with</a:t>
            </a:r>
          </a:p>
        </p:txBody>
      </p:sp>
      <p:sp>
        <p:nvSpPr>
          <p:cNvPr id="529441" name="Text Box 33"/>
          <p:cNvSpPr txBox="1">
            <a:spLocks noChangeArrowheads="1"/>
          </p:cNvSpPr>
          <p:nvPr/>
        </p:nvSpPr>
        <p:spPr bwMode="auto">
          <a:xfrm>
            <a:off x="6262688" y="685800"/>
            <a:ext cx="459214" cy="194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claws</a:t>
            </a:r>
          </a:p>
        </p:txBody>
      </p:sp>
      <p:sp>
        <p:nvSpPr>
          <p:cNvPr id="529442" name="Text Box 34"/>
          <p:cNvSpPr txBox="1">
            <a:spLocks noChangeArrowheads="1"/>
          </p:cNvSpPr>
          <p:nvPr/>
        </p:nvSpPr>
        <p:spPr bwMode="auto">
          <a:xfrm>
            <a:off x="3217863" y="1978025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N→scratch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P→scratch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V→scratch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29443" name="Text Box 35"/>
          <p:cNvSpPr txBox="1">
            <a:spLocks noChangeArrowheads="1"/>
          </p:cNvSpPr>
          <p:nvPr/>
        </p:nvSpPr>
        <p:spPr bwMode="auto">
          <a:xfrm>
            <a:off x="4149725" y="2994025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N→walls</a:t>
            </a: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P→walls</a:t>
            </a: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V→walls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29444" name="Text Box 36"/>
          <p:cNvSpPr txBox="1">
            <a:spLocks noChangeArrowheads="1"/>
          </p:cNvSpPr>
          <p:nvPr/>
        </p:nvSpPr>
        <p:spPr bwMode="auto">
          <a:xfrm>
            <a:off x="5081588" y="4010025"/>
            <a:ext cx="933450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N→with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P→with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V→with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29445" name="Text Box 37"/>
          <p:cNvSpPr txBox="1">
            <a:spLocks noChangeArrowheads="1"/>
          </p:cNvSpPr>
          <p:nvPr/>
        </p:nvSpPr>
        <p:spPr bwMode="auto">
          <a:xfrm>
            <a:off x="6015038" y="5026025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N→claws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P→claws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V→claws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Text Box 2"/>
          <p:cNvSpPr txBox="1">
            <a:spLocks noChangeArrowheads="1"/>
          </p:cNvSpPr>
          <p:nvPr/>
        </p:nvSpPr>
        <p:spPr bwMode="auto">
          <a:xfrm>
            <a:off x="2286000" y="966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N→cats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P→cats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V→cats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29411" name="Text Box 3"/>
          <p:cNvSpPr txBox="1">
            <a:spLocks noChangeArrowheads="1"/>
          </p:cNvSpPr>
          <p:nvPr/>
        </p:nvSpPr>
        <p:spPr bwMode="auto">
          <a:xfrm>
            <a:off x="3217863" y="1982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N→scratch	0.0967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P→scratch	0.0773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V→scratch	0.9285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	0.0859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	0.0573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	0.0859</a:t>
            </a:r>
          </a:p>
          <a:p>
            <a:pPr algn="l" defTabSz="552450"/>
            <a:endParaRPr kumimoji="1" lang="en-US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2" name="Text Box 4"/>
          <p:cNvSpPr txBox="1">
            <a:spLocks noChangeArrowheads="1"/>
          </p:cNvSpPr>
          <p:nvPr/>
        </p:nvSpPr>
        <p:spPr bwMode="auto">
          <a:xfrm>
            <a:off x="4149725" y="2998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N→walls	0.2829</a:t>
            </a: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P→walls	0.0870</a:t>
            </a: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V→walls	0.1160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	0.2514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	0.1676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	0.2514</a:t>
            </a:r>
          </a:p>
          <a:p>
            <a:pPr algn="l" defTabSz="552450"/>
            <a:endParaRPr kumimoji="1" lang="en-US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3" name="Text Box 5"/>
          <p:cNvSpPr txBox="1">
            <a:spLocks noChangeArrowheads="1"/>
          </p:cNvSpPr>
          <p:nvPr/>
        </p:nvSpPr>
        <p:spPr bwMode="auto">
          <a:xfrm>
            <a:off x="5081588" y="4014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N→with	0.0967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P→with	1.3154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V→with	0.1031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	0.0859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	0.0573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	0.0859</a:t>
            </a:r>
          </a:p>
          <a:p>
            <a:pPr algn="l" defTabSz="552450"/>
            <a:endParaRPr kumimoji="1" lang="en-US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  <a:p>
            <a:pPr algn="l" defTabSz="552450"/>
            <a:endParaRPr kumimoji="1" lang="en-US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4" name="Text Box 6"/>
          <p:cNvSpPr txBox="1">
            <a:spLocks noChangeArrowheads="1"/>
          </p:cNvSpPr>
          <p:nvPr/>
        </p:nvSpPr>
        <p:spPr bwMode="auto">
          <a:xfrm>
            <a:off x="6013450" y="5030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N→claws	0.4062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P→claws	0.0773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V→claws	0.1031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	0.3611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	0.2407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	0.3611</a:t>
            </a:r>
          </a:p>
          <a:p>
            <a:pPr algn="l" defTabSz="552450"/>
            <a:endParaRPr kumimoji="1" lang="en-US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5" name="Text Box 7"/>
          <p:cNvSpPr txBox="1">
            <a:spLocks noChangeArrowheads="1"/>
          </p:cNvSpPr>
          <p:nvPr/>
        </p:nvSpPr>
        <p:spPr bwMode="auto">
          <a:xfrm>
            <a:off x="3217863" y="966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 dirty="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PP→P @PP-&gt;_P</a:t>
            </a:r>
            <a:endParaRPr kumimoji="1" lang="de-DE" altLang="zh-TW" sz="900" dirty="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de-DE" altLang="zh-TW" sz="900" dirty="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VP→V @VP-&gt;_V</a:t>
            </a:r>
          </a:p>
          <a:p>
            <a:pPr algn="l" defTabSz="552450"/>
            <a:r>
              <a:rPr kumimoji="1" lang="de-DE" altLang="zh-TW" sz="900" dirty="0">
                <a:latin typeface="Lucida Sans Typewriter" charset="0"/>
                <a:ea typeface="新細明體" charset="-120"/>
                <a:cs typeface="新細明體" charset="-120"/>
              </a:rPr>
              <a:t>@S-&gt;_NP→VP</a:t>
            </a:r>
          </a:p>
          <a:p>
            <a:pPr algn="l" defTabSz="552450"/>
            <a:r>
              <a:rPr kumimoji="1" lang="de-DE" altLang="zh-TW" sz="900" dirty="0">
                <a:latin typeface="Lucida Sans Typewriter" charset="0"/>
                <a:ea typeface="新細明體" charset="-120"/>
                <a:cs typeface="新細明體" charset="-120"/>
              </a:rPr>
              <a:t>@NP-&gt;_NP→PP</a:t>
            </a:r>
          </a:p>
          <a:p>
            <a:pPr algn="l" defTabSz="552450"/>
            <a:r>
              <a:rPr kumimoji="1" lang="de-DE" altLang="zh-TW" sz="900" dirty="0">
                <a:latin typeface="Lucida Sans Typewriter" charset="0"/>
                <a:ea typeface="新細明體" charset="-120"/>
                <a:cs typeface="新細明體" charset="-120"/>
              </a:rPr>
              <a:t>@VP-&gt;_V_NP→PP</a:t>
            </a:r>
          </a:p>
          <a:p>
            <a:pPr algn="l" defTabSz="552450"/>
            <a:endParaRPr kumimoji="1" lang="de-DE" altLang="zh-TW" sz="900" dirty="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6" name="Text Box 8"/>
          <p:cNvSpPr txBox="1">
            <a:spLocks noChangeArrowheads="1"/>
          </p:cNvSpPr>
          <p:nvPr/>
        </p:nvSpPr>
        <p:spPr bwMode="auto">
          <a:xfrm>
            <a:off x="4149725" y="1982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PP→P @PP-&gt;_P</a:t>
            </a:r>
            <a:endParaRPr kumimoji="1" lang="de-DE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VP→V @VP-&gt;_V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@S-&gt;_NP→VP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@NP-&gt;_NP→PP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@VP-&gt;_V_NP→PP</a:t>
            </a:r>
          </a:p>
          <a:p>
            <a:pPr algn="l" defTabSz="552450"/>
            <a:endParaRPr kumimoji="1" lang="de-DE" altLang="zh-TW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7" name="Text Box 9"/>
          <p:cNvSpPr txBox="1">
            <a:spLocks noChangeArrowheads="1"/>
          </p:cNvSpPr>
          <p:nvPr/>
        </p:nvSpPr>
        <p:spPr bwMode="auto">
          <a:xfrm>
            <a:off x="5081588" y="2998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PP→P @PP-&gt;_P</a:t>
            </a:r>
            <a:endParaRPr kumimoji="1" lang="de-DE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VP→V @VP-&gt;_V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@S-&gt;_NP→VP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@NP-&gt;_NP→PP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@VP-&gt;_V_NP→PP</a:t>
            </a:r>
          </a:p>
          <a:p>
            <a:pPr algn="l" defTabSz="552450"/>
            <a:endParaRPr kumimoji="1" lang="de-DE" altLang="zh-TW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8" name="Text Box 10"/>
          <p:cNvSpPr txBox="1">
            <a:spLocks noChangeArrowheads="1"/>
          </p:cNvSpPr>
          <p:nvPr/>
        </p:nvSpPr>
        <p:spPr bwMode="auto">
          <a:xfrm>
            <a:off x="6013450" y="4014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PP→P @PP-&gt;_P</a:t>
            </a:r>
            <a:endParaRPr kumimoji="1" lang="de-DE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VP→V @VP-&gt;_V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@S-&gt;_NP→VP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@NP-&gt;_NP→PP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@VP-&gt;_V_NP→PP</a:t>
            </a:r>
          </a:p>
          <a:p>
            <a:pPr algn="l" defTabSz="552450"/>
            <a:endParaRPr kumimoji="1" lang="de-DE" altLang="zh-TW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9" name="Text Box 11"/>
          <p:cNvSpPr txBox="1">
            <a:spLocks noChangeArrowheads="1"/>
          </p:cNvSpPr>
          <p:nvPr/>
        </p:nvSpPr>
        <p:spPr bwMode="auto">
          <a:xfrm>
            <a:off x="4149725" y="966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20" name="Text Box 12"/>
          <p:cNvSpPr txBox="1">
            <a:spLocks noChangeArrowheads="1"/>
          </p:cNvSpPr>
          <p:nvPr/>
        </p:nvSpPr>
        <p:spPr bwMode="auto">
          <a:xfrm>
            <a:off x="5081588" y="1982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21" name="Text Box 13"/>
          <p:cNvSpPr txBox="1">
            <a:spLocks noChangeArrowheads="1"/>
          </p:cNvSpPr>
          <p:nvPr/>
        </p:nvSpPr>
        <p:spPr bwMode="auto">
          <a:xfrm>
            <a:off x="6013450" y="2998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22" name="Text Box 14"/>
          <p:cNvSpPr txBox="1">
            <a:spLocks noChangeArrowheads="1"/>
          </p:cNvSpPr>
          <p:nvPr/>
        </p:nvSpPr>
        <p:spPr bwMode="auto">
          <a:xfrm>
            <a:off x="5081588" y="966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23" name="Text Box 15"/>
          <p:cNvSpPr txBox="1">
            <a:spLocks noChangeArrowheads="1"/>
          </p:cNvSpPr>
          <p:nvPr/>
        </p:nvSpPr>
        <p:spPr bwMode="auto">
          <a:xfrm>
            <a:off x="6013450" y="1982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24" name="Text Box 16"/>
          <p:cNvSpPr txBox="1">
            <a:spLocks noChangeArrowheads="1"/>
          </p:cNvSpPr>
          <p:nvPr/>
        </p:nvSpPr>
        <p:spPr bwMode="auto">
          <a:xfrm>
            <a:off x="6013450" y="966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25" name="Text Box 17"/>
          <p:cNvSpPr txBox="1">
            <a:spLocks noChangeArrowheads="1"/>
          </p:cNvSpPr>
          <p:nvPr/>
        </p:nvSpPr>
        <p:spPr bwMode="auto">
          <a:xfrm>
            <a:off x="2019300" y="822325"/>
            <a:ext cx="3333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0</a:t>
            </a:r>
          </a:p>
        </p:txBody>
      </p:sp>
      <p:sp>
        <p:nvSpPr>
          <p:cNvPr id="529426" name="Text Box 18"/>
          <p:cNvSpPr txBox="1">
            <a:spLocks noChangeArrowheads="1"/>
          </p:cNvSpPr>
          <p:nvPr/>
        </p:nvSpPr>
        <p:spPr bwMode="auto">
          <a:xfrm>
            <a:off x="2019300" y="183832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1</a:t>
            </a:r>
          </a:p>
        </p:txBody>
      </p:sp>
      <p:sp>
        <p:nvSpPr>
          <p:cNvPr id="529427" name="Text Box 19"/>
          <p:cNvSpPr txBox="1">
            <a:spLocks noChangeArrowheads="1"/>
          </p:cNvSpPr>
          <p:nvPr/>
        </p:nvSpPr>
        <p:spPr bwMode="auto">
          <a:xfrm>
            <a:off x="2019300" y="2794000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2</a:t>
            </a:r>
          </a:p>
        </p:txBody>
      </p:sp>
      <p:sp>
        <p:nvSpPr>
          <p:cNvPr id="529428" name="Text Box 20"/>
          <p:cNvSpPr txBox="1">
            <a:spLocks noChangeArrowheads="1"/>
          </p:cNvSpPr>
          <p:nvPr/>
        </p:nvSpPr>
        <p:spPr bwMode="auto">
          <a:xfrm>
            <a:off x="2019300" y="387032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3</a:t>
            </a:r>
          </a:p>
        </p:txBody>
      </p:sp>
      <p:sp>
        <p:nvSpPr>
          <p:cNvPr id="529429" name="Text Box 21"/>
          <p:cNvSpPr txBox="1">
            <a:spLocks noChangeArrowheads="1"/>
          </p:cNvSpPr>
          <p:nvPr/>
        </p:nvSpPr>
        <p:spPr bwMode="auto">
          <a:xfrm>
            <a:off x="2019300" y="488632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4</a:t>
            </a:r>
          </a:p>
        </p:txBody>
      </p:sp>
      <p:sp>
        <p:nvSpPr>
          <p:cNvPr id="529430" name="Text Box 22"/>
          <p:cNvSpPr txBox="1">
            <a:spLocks noChangeArrowheads="1"/>
          </p:cNvSpPr>
          <p:nvPr/>
        </p:nvSpPr>
        <p:spPr bwMode="auto">
          <a:xfrm>
            <a:off x="2019300" y="590232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5</a:t>
            </a:r>
          </a:p>
        </p:txBody>
      </p:sp>
      <p:sp>
        <p:nvSpPr>
          <p:cNvPr id="529431" name="Text Box 23"/>
          <p:cNvSpPr txBox="1">
            <a:spLocks noChangeArrowheads="1"/>
          </p:cNvSpPr>
          <p:nvPr/>
        </p:nvSpPr>
        <p:spPr bwMode="auto">
          <a:xfrm>
            <a:off x="3043238" y="676275"/>
            <a:ext cx="331787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1</a:t>
            </a:r>
          </a:p>
        </p:txBody>
      </p:sp>
      <p:sp>
        <p:nvSpPr>
          <p:cNvPr id="529432" name="Text Box 24"/>
          <p:cNvSpPr txBox="1">
            <a:spLocks noChangeArrowheads="1"/>
          </p:cNvSpPr>
          <p:nvPr/>
        </p:nvSpPr>
        <p:spPr bwMode="auto">
          <a:xfrm>
            <a:off x="3990975" y="67627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2</a:t>
            </a:r>
          </a:p>
        </p:txBody>
      </p:sp>
      <p:sp>
        <p:nvSpPr>
          <p:cNvPr id="529433" name="Text Box 25"/>
          <p:cNvSpPr txBox="1">
            <a:spLocks noChangeArrowheads="1"/>
          </p:cNvSpPr>
          <p:nvPr/>
        </p:nvSpPr>
        <p:spPr bwMode="auto">
          <a:xfrm>
            <a:off x="4894263" y="684213"/>
            <a:ext cx="3333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3</a:t>
            </a:r>
          </a:p>
        </p:txBody>
      </p:sp>
      <p:sp>
        <p:nvSpPr>
          <p:cNvPr id="529434" name="Text Box 26"/>
          <p:cNvSpPr txBox="1">
            <a:spLocks noChangeArrowheads="1"/>
          </p:cNvSpPr>
          <p:nvPr/>
        </p:nvSpPr>
        <p:spPr bwMode="auto">
          <a:xfrm>
            <a:off x="5867400" y="67627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4</a:t>
            </a:r>
          </a:p>
        </p:txBody>
      </p:sp>
      <p:sp>
        <p:nvSpPr>
          <p:cNvPr id="529435" name="Text Box 27"/>
          <p:cNvSpPr txBox="1">
            <a:spLocks noChangeArrowheads="1"/>
          </p:cNvSpPr>
          <p:nvPr/>
        </p:nvSpPr>
        <p:spPr bwMode="auto">
          <a:xfrm>
            <a:off x="6745288" y="67627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5</a:t>
            </a:r>
          </a:p>
        </p:txBody>
      </p:sp>
      <p:sp>
        <p:nvSpPr>
          <p:cNvPr id="529437" name="Text Box 29"/>
          <p:cNvSpPr txBox="1">
            <a:spLocks noChangeArrowheads="1"/>
          </p:cNvSpPr>
          <p:nvPr/>
        </p:nvSpPr>
        <p:spPr bwMode="auto">
          <a:xfrm>
            <a:off x="2595563" y="695325"/>
            <a:ext cx="389671" cy="194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cats</a:t>
            </a:r>
          </a:p>
        </p:txBody>
      </p:sp>
      <p:sp>
        <p:nvSpPr>
          <p:cNvPr id="529438" name="Text Box 30"/>
          <p:cNvSpPr txBox="1">
            <a:spLocks noChangeArrowheads="1"/>
          </p:cNvSpPr>
          <p:nvPr/>
        </p:nvSpPr>
        <p:spPr bwMode="auto">
          <a:xfrm>
            <a:off x="3462338" y="685800"/>
            <a:ext cx="598300" cy="194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scratch</a:t>
            </a:r>
          </a:p>
        </p:txBody>
      </p:sp>
      <p:sp>
        <p:nvSpPr>
          <p:cNvPr id="529439" name="Text Box 31"/>
          <p:cNvSpPr txBox="1">
            <a:spLocks noChangeArrowheads="1"/>
          </p:cNvSpPr>
          <p:nvPr/>
        </p:nvSpPr>
        <p:spPr bwMode="auto">
          <a:xfrm>
            <a:off x="4398963" y="685800"/>
            <a:ext cx="459214" cy="194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walls</a:t>
            </a:r>
          </a:p>
        </p:txBody>
      </p:sp>
      <p:sp>
        <p:nvSpPr>
          <p:cNvPr id="529440" name="Text Box 32"/>
          <p:cNvSpPr txBox="1">
            <a:spLocks noChangeArrowheads="1"/>
          </p:cNvSpPr>
          <p:nvPr/>
        </p:nvSpPr>
        <p:spPr bwMode="auto">
          <a:xfrm>
            <a:off x="5330825" y="685800"/>
            <a:ext cx="389671" cy="194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with</a:t>
            </a:r>
          </a:p>
        </p:txBody>
      </p:sp>
      <p:sp>
        <p:nvSpPr>
          <p:cNvPr id="529441" name="Text Box 33"/>
          <p:cNvSpPr txBox="1">
            <a:spLocks noChangeArrowheads="1"/>
          </p:cNvSpPr>
          <p:nvPr/>
        </p:nvSpPr>
        <p:spPr bwMode="auto">
          <a:xfrm>
            <a:off x="6262688" y="685800"/>
            <a:ext cx="459214" cy="194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claws</a:t>
            </a:r>
          </a:p>
        </p:txBody>
      </p:sp>
      <p:sp>
        <p:nvSpPr>
          <p:cNvPr id="529442" name="Text Box 34"/>
          <p:cNvSpPr txBox="1">
            <a:spLocks noChangeArrowheads="1"/>
          </p:cNvSpPr>
          <p:nvPr/>
        </p:nvSpPr>
        <p:spPr bwMode="auto">
          <a:xfrm>
            <a:off x="3217863" y="1978025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N→scratch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P→scratch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V→scratch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29443" name="Text Box 35"/>
          <p:cNvSpPr txBox="1">
            <a:spLocks noChangeArrowheads="1"/>
          </p:cNvSpPr>
          <p:nvPr/>
        </p:nvSpPr>
        <p:spPr bwMode="auto">
          <a:xfrm>
            <a:off x="4149725" y="2994025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N→walls</a:t>
            </a: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P→walls</a:t>
            </a: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V→walls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29444" name="Text Box 36"/>
          <p:cNvSpPr txBox="1">
            <a:spLocks noChangeArrowheads="1"/>
          </p:cNvSpPr>
          <p:nvPr/>
        </p:nvSpPr>
        <p:spPr bwMode="auto">
          <a:xfrm>
            <a:off x="5081588" y="4010025"/>
            <a:ext cx="933450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N→with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P→with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V→with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29445" name="Text Box 37"/>
          <p:cNvSpPr txBox="1">
            <a:spLocks noChangeArrowheads="1"/>
          </p:cNvSpPr>
          <p:nvPr/>
        </p:nvSpPr>
        <p:spPr bwMode="auto">
          <a:xfrm>
            <a:off x="6015038" y="5026025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N→claws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P→claws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V→claws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419600" y="966788"/>
            <a:ext cx="16097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?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1000" y="632460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How can we figure out what goes here (i.e. spans “cats scratch walls”)?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Text Box 2"/>
          <p:cNvSpPr txBox="1">
            <a:spLocks noChangeArrowheads="1"/>
          </p:cNvSpPr>
          <p:nvPr/>
        </p:nvSpPr>
        <p:spPr bwMode="auto">
          <a:xfrm>
            <a:off x="2286000" y="966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N→cats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P→cats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V→cats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29411" name="Text Box 3"/>
          <p:cNvSpPr txBox="1">
            <a:spLocks noChangeArrowheads="1"/>
          </p:cNvSpPr>
          <p:nvPr/>
        </p:nvSpPr>
        <p:spPr bwMode="auto">
          <a:xfrm>
            <a:off x="3217863" y="1982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N→scratch	0.0967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P→scratch	0.0773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V→scratch	0.9285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	0.0859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	0.0573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	0.0859</a:t>
            </a:r>
          </a:p>
          <a:p>
            <a:pPr algn="l" defTabSz="552450"/>
            <a:endParaRPr kumimoji="1" lang="en-US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2" name="Text Box 4"/>
          <p:cNvSpPr txBox="1">
            <a:spLocks noChangeArrowheads="1"/>
          </p:cNvSpPr>
          <p:nvPr/>
        </p:nvSpPr>
        <p:spPr bwMode="auto">
          <a:xfrm>
            <a:off x="4149725" y="2998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N→walls	0.2829</a:t>
            </a: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P→walls	0.0870</a:t>
            </a: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V→walls	0.1160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	0.2514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	0.1676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	0.2514</a:t>
            </a:r>
          </a:p>
          <a:p>
            <a:pPr algn="l" defTabSz="552450"/>
            <a:endParaRPr kumimoji="1" lang="en-US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3" name="Text Box 5"/>
          <p:cNvSpPr txBox="1">
            <a:spLocks noChangeArrowheads="1"/>
          </p:cNvSpPr>
          <p:nvPr/>
        </p:nvSpPr>
        <p:spPr bwMode="auto">
          <a:xfrm>
            <a:off x="5081588" y="4014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N→with	0.0967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P→with	1.3154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V→with	0.1031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	0.0859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	0.0573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	0.0859</a:t>
            </a:r>
          </a:p>
          <a:p>
            <a:pPr algn="l" defTabSz="552450"/>
            <a:endParaRPr kumimoji="1" lang="en-US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  <a:p>
            <a:pPr algn="l" defTabSz="552450"/>
            <a:endParaRPr kumimoji="1" lang="en-US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4" name="Text Box 6"/>
          <p:cNvSpPr txBox="1">
            <a:spLocks noChangeArrowheads="1"/>
          </p:cNvSpPr>
          <p:nvPr/>
        </p:nvSpPr>
        <p:spPr bwMode="auto">
          <a:xfrm>
            <a:off x="6013450" y="5030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N→claws	0.4062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P→claws	0.0773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V→claws	0.1031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	0.3611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	0.2407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	0.3611</a:t>
            </a:r>
          </a:p>
          <a:p>
            <a:pPr algn="l" defTabSz="552450"/>
            <a:endParaRPr kumimoji="1" lang="en-US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5" name="Text Box 7"/>
          <p:cNvSpPr txBox="1">
            <a:spLocks noChangeArrowheads="1"/>
          </p:cNvSpPr>
          <p:nvPr/>
        </p:nvSpPr>
        <p:spPr bwMode="auto">
          <a:xfrm>
            <a:off x="3217863" y="966788"/>
            <a:ext cx="931862" cy="1016000"/>
          </a:xfrm>
          <a:prstGeom prst="rect">
            <a:avLst/>
          </a:prstGeom>
          <a:solidFill>
            <a:srgbClr val="FF7E7E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PP→P @PP-&gt;_P</a:t>
            </a:r>
            <a:endParaRPr kumimoji="1" lang="de-DE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VP→V @VP-&gt;_V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@S-&gt;_NP→VP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@NP-&gt;_NP→PP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@VP-&gt;_V_NP→PP</a:t>
            </a:r>
          </a:p>
          <a:p>
            <a:pPr algn="l" defTabSz="552450"/>
            <a:endParaRPr kumimoji="1" lang="de-DE" altLang="zh-TW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6" name="Text Box 8"/>
          <p:cNvSpPr txBox="1">
            <a:spLocks noChangeArrowheads="1"/>
          </p:cNvSpPr>
          <p:nvPr/>
        </p:nvSpPr>
        <p:spPr bwMode="auto">
          <a:xfrm>
            <a:off x="4149725" y="1982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PP→P @PP-&gt;_P</a:t>
            </a:r>
            <a:endParaRPr kumimoji="1" lang="de-DE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VP→V @VP-&gt;_V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@S-&gt;_NP→VP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@NP-&gt;_NP→PP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@VP-&gt;_V_NP→PP</a:t>
            </a:r>
          </a:p>
          <a:p>
            <a:pPr algn="l" defTabSz="552450"/>
            <a:endParaRPr kumimoji="1" lang="de-DE" altLang="zh-TW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7" name="Text Box 9"/>
          <p:cNvSpPr txBox="1">
            <a:spLocks noChangeArrowheads="1"/>
          </p:cNvSpPr>
          <p:nvPr/>
        </p:nvSpPr>
        <p:spPr bwMode="auto">
          <a:xfrm>
            <a:off x="5081588" y="2998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PP→P @PP-&gt;_P</a:t>
            </a:r>
            <a:endParaRPr kumimoji="1" lang="de-DE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VP→V @VP-&gt;_V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@S-&gt;_NP→VP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@NP-&gt;_NP→PP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@VP-&gt;_V_NP→PP</a:t>
            </a:r>
          </a:p>
          <a:p>
            <a:pPr algn="l" defTabSz="552450"/>
            <a:endParaRPr kumimoji="1" lang="de-DE" altLang="zh-TW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8" name="Text Box 10"/>
          <p:cNvSpPr txBox="1">
            <a:spLocks noChangeArrowheads="1"/>
          </p:cNvSpPr>
          <p:nvPr/>
        </p:nvSpPr>
        <p:spPr bwMode="auto">
          <a:xfrm>
            <a:off x="6013450" y="4014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PP→P @PP-&gt;_P</a:t>
            </a:r>
            <a:endParaRPr kumimoji="1" lang="de-DE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VP→V @VP-&gt;_V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@S-&gt;_NP→VP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@NP-&gt;_NP→PP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@VP-&gt;_V_NP→PP</a:t>
            </a:r>
          </a:p>
          <a:p>
            <a:pPr algn="l" defTabSz="552450"/>
            <a:endParaRPr kumimoji="1" lang="de-DE" altLang="zh-TW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9" name="Text Box 11"/>
          <p:cNvSpPr txBox="1">
            <a:spLocks noChangeArrowheads="1"/>
          </p:cNvSpPr>
          <p:nvPr/>
        </p:nvSpPr>
        <p:spPr bwMode="auto">
          <a:xfrm>
            <a:off x="4149725" y="966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20" name="Text Box 12"/>
          <p:cNvSpPr txBox="1">
            <a:spLocks noChangeArrowheads="1"/>
          </p:cNvSpPr>
          <p:nvPr/>
        </p:nvSpPr>
        <p:spPr bwMode="auto">
          <a:xfrm>
            <a:off x="5081588" y="1982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21" name="Text Box 13"/>
          <p:cNvSpPr txBox="1">
            <a:spLocks noChangeArrowheads="1"/>
          </p:cNvSpPr>
          <p:nvPr/>
        </p:nvSpPr>
        <p:spPr bwMode="auto">
          <a:xfrm>
            <a:off x="6013450" y="2998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22" name="Text Box 14"/>
          <p:cNvSpPr txBox="1">
            <a:spLocks noChangeArrowheads="1"/>
          </p:cNvSpPr>
          <p:nvPr/>
        </p:nvSpPr>
        <p:spPr bwMode="auto">
          <a:xfrm>
            <a:off x="5081588" y="966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23" name="Text Box 15"/>
          <p:cNvSpPr txBox="1">
            <a:spLocks noChangeArrowheads="1"/>
          </p:cNvSpPr>
          <p:nvPr/>
        </p:nvSpPr>
        <p:spPr bwMode="auto">
          <a:xfrm>
            <a:off x="6013450" y="1982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24" name="Text Box 16"/>
          <p:cNvSpPr txBox="1">
            <a:spLocks noChangeArrowheads="1"/>
          </p:cNvSpPr>
          <p:nvPr/>
        </p:nvSpPr>
        <p:spPr bwMode="auto">
          <a:xfrm>
            <a:off x="6013450" y="966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25" name="Text Box 17"/>
          <p:cNvSpPr txBox="1">
            <a:spLocks noChangeArrowheads="1"/>
          </p:cNvSpPr>
          <p:nvPr/>
        </p:nvSpPr>
        <p:spPr bwMode="auto">
          <a:xfrm>
            <a:off x="2019300" y="822325"/>
            <a:ext cx="3333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0</a:t>
            </a:r>
          </a:p>
        </p:txBody>
      </p:sp>
      <p:sp>
        <p:nvSpPr>
          <p:cNvPr id="529426" name="Text Box 18"/>
          <p:cNvSpPr txBox="1">
            <a:spLocks noChangeArrowheads="1"/>
          </p:cNvSpPr>
          <p:nvPr/>
        </p:nvSpPr>
        <p:spPr bwMode="auto">
          <a:xfrm>
            <a:off x="2019300" y="183832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1</a:t>
            </a:r>
          </a:p>
        </p:txBody>
      </p:sp>
      <p:sp>
        <p:nvSpPr>
          <p:cNvPr id="529427" name="Text Box 19"/>
          <p:cNvSpPr txBox="1">
            <a:spLocks noChangeArrowheads="1"/>
          </p:cNvSpPr>
          <p:nvPr/>
        </p:nvSpPr>
        <p:spPr bwMode="auto">
          <a:xfrm>
            <a:off x="2019300" y="2794000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2</a:t>
            </a:r>
          </a:p>
        </p:txBody>
      </p:sp>
      <p:sp>
        <p:nvSpPr>
          <p:cNvPr id="529428" name="Text Box 20"/>
          <p:cNvSpPr txBox="1">
            <a:spLocks noChangeArrowheads="1"/>
          </p:cNvSpPr>
          <p:nvPr/>
        </p:nvSpPr>
        <p:spPr bwMode="auto">
          <a:xfrm>
            <a:off x="2019300" y="387032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3</a:t>
            </a:r>
          </a:p>
        </p:txBody>
      </p:sp>
      <p:sp>
        <p:nvSpPr>
          <p:cNvPr id="529429" name="Text Box 21"/>
          <p:cNvSpPr txBox="1">
            <a:spLocks noChangeArrowheads="1"/>
          </p:cNvSpPr>
          <p:nvPr/>
        </p:nvSpPr>
        <p:spPr bwMode="auto">
          <a:xfrm>
            <a:off x="2019300" y="488632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4</a:t>
            </a:r>
          </a:p>
        </p:txBody>
      </p:sp>
      <p:sp>
        <p:nvSpPr>
          <p:cNvPr id="529430" name="Text Box 22"/>
          <p:cNvSpPr txBox="1">
            <a:spLocks noChangeArrowheads="1"/>
          </p:cNvSpPr>
          <p:nvPr/>
        </p:nvSpPr>
        <p:spPr bwMode="auto">
          <a:xfrm>
            <a:off x="2019300" y="590232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5</a:t>
            </a:r>
          </a:p>
        </p:txBody>
      </p:sp>
      <p:sp>
        <p:nvSpPr>
          <p:cNvPr id="529431" name="Text Box 23"/>
          <p:cNvSpPr txBox="1">
            <a:spLocks noChangeArrowheads="1"/>
          </p:cNvSpPr>
          <p:nvPr/>
        </p:nvSpPr>
        <p:spPr bwMode="auto">
          <a:xfrm>
            <a:off x="3043238" y="676275"/>
            <a:ext cx="331787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1</a:t>
            </a:r>
          </a:p>
        </p:txBody>
      </p:sp>
      <p:sp>
        <p:nvSpPr>
          <p:cNvPr id="529432" name="Text Box 24"/>
          <p:cNvSpPr txBox="1">
            <a:spLocks noChangeArrowheads="1"/>
          </p:cNvSpPr>
          <p:nvPr/>
        </p:nvSpPr>
        <p:spPr bwMode="auto">
          <a:xfrm>
            <a:off x="3990975" y="67627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2</a:t>
            </a:r>
          </a:p>
        </p:txBody>
      </p:sp>
      <p:sp>
        <p:nvSpPr>
          <p:cNvPr id="529433" name="Text Box 25"/>
          <p:cNvSpPr txBox="1">
            <a:spLocks noChangeArrowheads="1"/>
          </p:cNvSpPr>
          <p:nvPr/>
        </p:nvSpPr>
        <p:spPr bwMode="auto">
          <a:xfrm>
            <a:off x="4894263" y="684213"/>
            <a:ext cx="3333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3</a:t>
            </a:r>
          </a:p>
        </p:txBody>
      </p:sp>
      <p:sp>
        <p:nvSpPr>
          <p:cNvPr id="529434" name="Text Box 26"/>
          <p:cNvSpPr txBox="1">
            <a:spLocks noChangeArrowheads="1"/>
          </p:cNvSpPr>
          <p:nvPr/>
        </p:nvSpPr>
        <p:spPr bwMode="auto">
          <a:xfrm>
            <a:off x="5867400" y="67627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4</a:t>
            </a:r>
          </a:p>
        </p:txBody>
      </p:sp>
      <p:sp>
        <p:nvSpPr>
          <p:cNvPr id="529435" name="Text Box 27"/>
          <p:cNvSpPr txBox="1">
            <a:spLocks noChangeArrowheads="1"/>
          </p:cNvSpPr>
          <p:nvPr/>
        </p:nvSpPr>
        <p:spPr bwMode="auto">
          <a:xfrm>
            <a:off x="6745288" y="67627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5</a:t>
            </a:r>
          </a:p>
        </p:txBody>
      </p:sp>
      <p:sp>
        <p:nvSpPr>
          <p:cNvPr id="529437" name="Text Box 29"/>
          <p:cNvSpPr txBox="1">
            <a:spLocks noChangeArrowheads="1"/>
          </p:cNvSpPr>
          <p:nvPr/>
        </p:nvSpPr>
        <p:spPr bwMode="auto">
          <a:xfrm>
            <a:off x="2595563" y="695325"/>
            <a:ext cx="389671" cy="194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cats</a:t>
            </a:r>
          </a:p>
        </p:txBody>
      </p:sp>
      <p:sp>
        <p:nvSpPr>
          <p:cNvPr id="529438" name="Text Box 30"/>
          <p:cNvSpPr txBox="1">
            <a:spLocks noChangeArrowheads="1"/>
          </p:cNvSpPr>
          <p:nvPr/>
        </p:nvSpPr>
        <p:spPr bwMode="auto">
          <a:xfrm>
            <a:off x="3462338" y="685800"/>
            <a:ext cx="598300" cy="194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scratch</a:t>
            </a:r>
          </a:p>
        </p:txBody>
      </p:sp>
      <p:sp>
        <p:nvSpPr>
          <p:cNvPr id="529439" name="Text Box 31"/>
          <p:cNvSpPr txBox="1">
            <a:spLocks noChangeArrowheads="1"/>
          </p:cNvSpPr>
          <p:nvPr/>
        </p:nvSpPr>
        <p:spPr bwMode="auto">
          <a:xfrm>
            <a:off x="4398963" y="685800"/>
            <a:ext cx="459214" cy="194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walls</a:t>
            </a:r>
          </a:p>
        </p:txBody>
      </p:sp>
      <p:sp>
        <p:nvSpPr>
          <p:cNvPr id="529440" name="Text Box 32"/>
          <p:cNvSpPr txBox="1">
            <a:spLocks noChangeArrowheads="1"/>
          </p:cNvSpPr>
          <p:nvPr/>
        </p:nvSpPr>
        <p:spPr bwMode="auto">
          <a:xfrm>
            <a:off x="5330825" y="685800"/>
            <a:ext cx="389671" cy="194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with</a:t>
            </a:r>
          </a:p>
        </p:txBody>
      </p:sp>
      <p:sp>
        <p:nvSpPr>
          <p:cNvPr id="529441" name="Text Box 33"/>
          <p:cNvSpPr txBox="1">
            <a:spLocks noChangeArrowheads="1"/>
          </p:cNvSpPr>
          <p:nvPr/>
        </p:nvSpPr>
        <p:spPr bwMode="auto">
          <a:xfrm>
            <a:off x="6262688" y="685800"/>
            <a:ext cx="459214" cy="194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claws</a:t>
            </a:r>
          </a:p>
        </p:txBody>
      </p:sp>
      <p:sp>
        <p:nvSpPr>
          <p:cNvPr id="529442" name="Text Box 34"/>
          <p:cNvSpPr txBox="1">
            <a:spLocks noChangeArrowheads="1"/>
          </p:cNvSpPr>
          <p:nvPr/>
        </p:nvSpPr>
        <p:spPr bwMode="auto">
          <a:xfrm>
            <a:off x="3217863" y="1978025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N→scratch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P→scratch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V→scratch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29443" name="Text Box 35"/>
          <p:cNvSpPr txBox="1">
            <a:spLocks noChangeArrowheads="1"/>
          </p:cNvSpPr>
          <p:nvPr/>
        </p:nvSpPr>
        <p:spPr bwMode="auto">
          <a:xfrm>
            <a:off x="4149725" y="2994025"/>
            <a:ext cx="931863" cy="1016000"/>
          </a:xfrm>
          <a:prstGeom prst="rect">
            <a:avLst/>
          </a:prstGeom>
          <a:solidFill>
            <a:srgbClr val="FF7E7E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N→walls</a:t>
            </a: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P→walls</a:t>
            </a: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V→walls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29444" name="Text Box 36"/>
          <p:cNvSpPr txBox="1">
            <a:spLocks noChangeArrowheads="1"/>
          </p:cNvSpPr>
          <p:nvPr/>
        </p:nvSpPr>
        <p:spPr bwMode="auto">
          <a:xfrm>
            <a:off x="5081588" y="4010025"/>
            <a:ext cx="933450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N→with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P→with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V→with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29445" name="Text Box 37"/>
          <p:cNvSpPr txBox="1">
            <a:spLocks noChangeArrowheads="1"/>
          </p:cNvSpPr>
          <p:nvPr/>
        </p:nvSpPr>
        <p:spPr bwMode="auto">
          <a:xfrm>
            <a:off x="6015038" y="5026025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N→claws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P→claws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V→claws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419600" y="966788"/>
            <a:ext cx="16097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?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1000" y="632460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How can we figure out what goes here (i.e. spans “cats scratch walls”)?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Text Box 2"/>
          <p:cNvSpPr txBox="1">
            <a:spLocks noChangeArrowheads="1"/>
          </p:cNvSpPr>
          <p:nvPr/>
        </p:nvSpPr>
        <p:spPr bwMode="auto">
          <a:xfrm>
            <a:off x="2286000" y="966788"/>
            <a:ext cx="931863" cy="1016000"/>
          </a:xfrm>
          <a:prstGeom prst="rect">
            <a:avLst/>
          </a:prstGeom>
          <a:solidFill>
            <a:srgbClr val="FF7E7E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N→cats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P→cats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V→cats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29411" name="Text Box 3"/>
          <p:cNvSpPr txBox="1">
            <a:spLocks noChangeArrowheads="1"/>
          </p:cNvSpPr>
          <p:nvPr/>
        </p:nvSpPr>
        <p:spPr bwMode="auto">
          <a:xfrm>
            <a:off x="3217863" y="1982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N→scratch	0.0967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P→scratch	0.0773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V→scratch	0.9285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	0.0859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	0.0573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	0.0859</a:t>
            </a:r>
          </a:p>
          <a:p>
            <a:pPr algn="l" defTabSz="552450"/>
            <a:endParaRPr kumimoji="1" lang="en-US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2" name="Text Box 4"/>
          <p:cNvSpPr txBox="1">
            <a:spLocks noChangeArrowheads="1"/>
          </p:cNvSpPr>
          <p:nvPr/>
        </p:nvSpPr>
        <p:spPr bwMode="auto">
          <a:xfrm>
            <a:off x="4149725" y="2998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N→walls	0.2829</a:t>
            </a: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P→walls	0.0870</a:t>
            </a: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V→walls	0.1160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	0.2514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	0.1676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	0.2514</a:t>
            </a:r>
          </a:p>
          <a:p>
            <a:pPr algn="l" defTabSz="552450"/>
            <a:endParaRPr kumimoji="1" lang="en-US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3" name="Text Box 5"/>
          <p:cNvSpPr txBox="1">
            <a:spLocks noChangeArrowheads="1"/>
          </p:cNvSpPr>
          <p:nvPr/>
        </p:nvSpPr>
        <p:spPr bwMode="auto">
          <a:xfrm>
            <a:off x="5081588" y="4014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N→with	0.0967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P→with	1.3154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V→with	0.1031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	0.0859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	0.0573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	0.0859</a:t>
            </a:r>
          </a:p>
          <a:p>
            <a:pPr algn="l" defTabSz="552450"/>
            <a:endParaRPr kumimoji="1" lang="en-US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  <a:p>
            <a:pPr algn="l" defTabSz="552450"/>
            <a:endParaRPr kumimoji="1" lang="en-US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4" name="Text Box 6"/>
          <p:cNvSpPr txBox="1">
            <a:spLocks noChangeArrowheads="1"/>
          </p:cNvSpPr>
          <p:nvPr/>
        </p:nvSpPr>
        <p:spPr bwMode="auto">
          <a:xfrm>
            <a:off x="6013450" y="5030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N→claws	0.4062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P→claws	0.0773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V→claws	0.1031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	0.3611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	0.2407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	0.3611</a:t>
            </a:r>
          </a:p>
          <a:p>
            <a:pPr algn="l" defTabSz="552450"/>
            <a:endParaRPr kumimoji="1" lang="en-US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5" name="Text Box 7"/>
          <p:cNvSpPr txBox="1">
            <a:spLocks noChangeArrowheads="1"/>
          </p:cNvSpPr>
          <p:nvPr/>
        </p:nvSpPr>
        <p:spPr bwMode="auto">
          <a:xfrm>
            <a:off x="3217863" y="966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PP→P @PP-&gt;_P</a:t>
            </a:r>
            <a:endParaRPr kumimoji="1" lang="de-DE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VP→V @VP-&gt;_V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@S-&gt;_NP→VP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@NP-&gt;_NP→PP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@VP-&gt;_V_NP→PP</a:t>
            </a:r>
          </a:p>
          <a:p>
            <a:pPr algn="l" defTabSz="552450"/>
            <a:endParaRPr kumimoji="1" lang="de-DE" altLang="zh-TW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6" name="Text Box 8"/>
          <p:cNvSpPr txBox="1">
            <a:spLocks noChangeArrowheads="1"/>
          </p:cNvSpPr>
          <p:nvPr/>
        </p:nvSpPr>
        <p:spPr bwMode="auto">
          <a:xfrm>
            <a:off x="4149725" y="1982788"/>
            <a:ext cx="931863" cy="1016000"/>
          </a:xfrm>
          <a:prstGeom prst="rect">
            <a:avLst/>
          </a:prstGeom>
          <a:solidFill>
            <a:srgbClr val="FF7E7E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 dirty="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PP→P @PP-&gt;_P</a:t>
            </a:r>
            <a:endParaRPr kumimoji="1" lang="de-DE" altLang="zh-TW" sz="900" dirty="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de-DE" altLang="zh-TW" sz="900" dirty="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VP→V @VP-&gt;_V</a:t>
            </a:r>
          </a:p>
          <a:p>
            <a:pPr algn="l" defTabSz="552450"/>
            <a:r>
              <a:rPr kumimoji="1" lang="de-DE" altLang="zh-TW" sz="900" dirty="0">
                <a:latin typeface="Lucida Sans Typewriter" charset="0"/>
                <a:ea typeface="新細明體" charset="-120"/>
                <a:cs typeface="新細明體" charset="-120"/>
              </a:rPr>
              <a:t>@S-&gt;_NP→VP</a:t>
            </a:r>
          </a:p>
          <a:p>
            <a:pPr algn="l" defTabSz="552450"/>
            <a:r>
              <a:rPr kumimoji="1" lang="de-DE" altLang="zh-TW" sz="900" dirty="0">
                <a:latin typeface="Lucida Sans Typewriter" charset="0"/>
                <a:ea typeface="新細明體" charset="-120"/>
                <a:cs typeface="新細明體" charset="-120"/>
              </a:rPr>
              <a:t>@NP-&gt;_NP→PP</a:t>
            </a:r>
          </a:p>
          <a:p>
            <a:pPr algn="l" defTabSz="552450"/>
            <a:r>
              <a:rPr kumimoji="1" lang="de-DE" altLang="zh-TW" sz="900" dirty="0">
                <a:latin typeface="Lucida Sans Typewriter" charset="0"/>
                <a:ea typeface="新細明體" charset="-120"/>
                <a:cs typeface="新細明體" charset="-120"/>
              </a:rPr>
              <a:t>@VP-&gt;_V_NP→PP</a:t>
            </a:r>
          </a:p>
          <a:p>
            <a:pPr algn="l" defTabSz="552450"/>
            <a:endParaRPr kumimoji="1" lang="de-DE" altLang="zh-TW" sz="900" dirty="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7" name="Text Box 9"/>
          <p:cNvSpPr txBox="1">
            <a:spLocks noChangeArrowheads="1"/>
          </p:cNvSpPr>
          <p:nvPr/>
        </p:nvSpPr>
        <p:spPr bwMode="auto">
          <a:xfrm>
            <a:off x="5081588" y="2998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PP→P @PP-&gt;_P</a:t>
            </a:r>
            <a:endParaRPr kumimoji="1" lang="de-DE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VP→V @VP-&gt;_V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@S-&gt;_NP→VP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@NP-&gt;_NP→PP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@VP-&gt;_V_NP→PP</a:t>
            </a:r>
          </a:p>
          <a:p>
            <a:pPr algn="l" defTabSz="552450"/>
            <a:endParaRPr kumimoji="1" lang="de-DE" altLang="zh-TW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8" name="Text Box 10"/>
          <p:cNvSpPr txBox="1">
            <a:spLocks noChangeArrowheads="1"/>
          </p:cNvSpPr>
          <p:nvPr/>
        </p:nvSpPr>
        <p:spPr bwMode="auto">
          <a:xfrm>
            <a:off x="6013450" y="4014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PP→P @PP-&gt;_P</a:t>
            </a:r>
            <a:endParaRPr kumimoji="1" lang="de-DE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VP→V @VP-&gt;_V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@S-&gt;_NP→VP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@NP-&gt;_NP→PP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@VP-&gt;_V_NP→PP</a:t>
            </a:r>
          </a:p>
          <a:p>
            <a:pPr algn="l" defTabSz="552450"/>
            <a:endParaRPr kumimoji="1" lang="de-DE" altLang="zh-TW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9" name="Text Box 11"/>
          <p:cNvSpPr txBox="1">
            <a:spLocks noChangeArrowheads="1"/>
          </p:cNvSpPr>
          <p:nvPr/>
        </p:nvSpPr>
        <p:spPr bwMode="auto">
          <a:xfrm>
            <a:off x="4149725" y="966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20" name="Text Box 12"/>
          <p:cNvSpPr txBox="1">
            <a:spLocks noChangeArrowheads="1"/>
          </p:cNvSpPr>
          <p:nvPr/>
        </p:nvSpPr>
        <p:spPr bwMode="auto">
          <a:xfrm>
            <a:off x="5081588" y="1982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21" name="Text Box 13"/>
          <p:cNvSpPr txBox="1">
            <a:spLocks noChangeArrowheads="1"/>
          </p:cNvSpPr>
          <p:nvPr/>
        </p:nvSpPr>
        <p:spPr bwMode="auto">
          <a:xfrm>
            <a:off x="6013450" y="2998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22" name="Text Box 14"/>
          <p:cNvSpPr txBox="1">
            <a:spLocks noChangeArrowheads="1"/>
          </p:cNvSpPr>
          <p:nvPr/>
        </p:nvSpPr>
        <p:spPr bwMode="auto">
          <a:xfrm>
            <a:off x="5081588" y="966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23" name="Text Box 15"/>
          <p:cNvSpPr txBox="1">
            <a:spLocks noChangeArrowheads="1"/>
          </p:cNvSpPr>
          <p:nvPr/>
        </p:nvSpPr>
        <p:spPr bwMode="auto">
          <a:xfrm>
            <a:off x="6013450" y="1982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24" name="Text Box 16"/>
          <p:cNvSpPr txBox="1">
            <a:spLocks noChangeArrowheads="1"/>
          </p:cNvSpPr>
          <p:nvPr/>
        </p:nvSpPr>
        <p:spPr bwMode="auto">
          <a:xfrm>
            <a:off x="6013450" y="966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25" name="Text Box 17"/>
          <p:cNvSpPr txBox="1">
            <a:spLocks noChangeArrowheads="1"/>
          </p:cNvSpPr>
          <p:nvPr/>
        </p:nvSpPr>
        <p:spPr bwMode="auto">
          <a:xfrm>
            <a:off x="2019300" y="822325"/>
            <a:ext cx="3333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0</a:t>
            </a:r>
          </a:p>
        </p:txBody>
      </p:sp>
      <p:sp>
        <p:nvSpPr>
          <p:cNvPr id="529426" name="Text Box 18"/>
          <p:cNvSpPr txBox="1">
            <a:spLocks noChangeArrowheads="1"/>
          </p:cNvSpPr>
          <p:nvPr/>
        </p:nvSpPr>
        <p:spPr bwMode="auto">
          <a:xfrm>
            <a:off x="2019300" y="183832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1</a:t>
            </a:r>
          </a:p>
        </p:txBody>
      </p:sp>
      <p:sp>
        <p:nvSpPr>
          <p:cNvPr id="529427" name="Text Box 19"/>
          <p:cNvSpPr txBox="1">
            <a:spLocks noChangeArrowheads="1"/>
          </p:cNvSpPr>
          <p:nvPr/>
        </p:nvSpPr>
        <p:spPr bwMode="auto">
          <a:xfrm>
            <a:off x="2019300" y="2794000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2</a:t>
            </a:r>
          </a:p>
        </p:txBody>
      </p:sp>
      <p:sp>
        <p:nvSpPr>
          <p:cNvPr id="529428" name="Text Box 20"/>
          <p:cNvSpPr txBox="1">
            <a:spLocks noChangeArrowheads="1"/>
          </p:cNvSpPr>
          <p:nvPr/>
        </p:nvSpPr>
        <p:spPr bwMode="auto">
          <a:xfrm>
            <a:off x="2019300" y="387032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3</a:t>
            </a:r>
          </a:p>
        </p:txBody>
      </p:sp>
      <p:sp>
        <p:nvSpPr>
          <p:cNvPr id="529429" name="Text Box 21"/>
          <p:cNvSpPr txBox="1">
            <a:spLocks noChangeArrowheads="1"/>
          </p:cNvSpPr>
          <p:nvPr/>
        </p:nvSpPr>
        <p:spPr bwMode="auto">
          <a:xfrm>
            <a:off x="2019300" y="488632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4</a:t>
            </a:r>
          </a:p>
        </p:txBody>
      </p:sp>
      <p:sp>
        <p:nvSpPr>
          <p:cNvPr id="529430" name="Text Box 22"/>
          <p:cNvSpPr txBox="1">
            <a:spLocks noChangeArrowheads="1"/>
          </p:cNvSpPr>
          <p:nvPr/>
        </p:nvSpPr>
        <p:spPr bwMode="auto">
          <a:xfrm>
            <a:off x="2019300" y="590232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5</a:t>
            </a:r>
          </a:p>
        </p:txBody>
      </p:sp>
      <p:sp>
        <p:nvSpPr>
          <p:cNvPr id="529431" name="Text Box 23"/>
          <p:cNvSpPr txBox="1">
            <a:spLocks noChangeArrowheads="1"/>
          </p:cNvSpPr>
          <p:nvPr/>
        </p:nvSpPr>
        <p:spPr bwMode="auto">
          <a:xfrm>
            <a:off x="3043238" y="676275"/>
            <a:ext cx="331787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1</a:t>
            </a:r>
          </a:p>
        </p:txBody>
      </p:sp>
      <p:sp>
        <p:nvSpPr>
          <p:cNvPr id="529432" name="Text Box 24"/>
          <p:cNvSpPr txBox="1">
            <a:spLocks noChangeArrowheads="1"/>
          </p:cNvSpPr>
          <p:nvPr/>
        </p:nvSpPr>
        <p:spPr bwMode="auto">
          <a:xfrm>
            <a:off x="3990975" y="67627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2</a:t>
            </a:r>
          </a:p>
        </p:txBody>
      </p:sp>
      <p:sp>
        <p:nvSpPr>
          <p:cNvPr id="529433" name="Text Box 25"/>
          <p:cNvSpPr txBox="1">
            <a:spLocks noChangeArrowheads="1"/>
          </p:cNvSpPr>
          <p:nvPr/>
        </p:nvSpPr>
        <p:spPr bwMode="auto">
          <a:xfrm>
            <a:off x="4894263" y="684213"/>
            <a:ext cx="3333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3</a:t>
            </a:r>
          </a:p>
        </p:txBody>
      </p:sp>
      <p:sp>
        <p:nvSpPr>
          <p:cNvPr id="529434" name="Text Box 26"/>
          <p:cNvSpPr txBox="1">
            <a:spLocks noChangeArrowheads="1"/>
          </p:cNvSpPr>
          <p:nvPr/>
        </p:nvSpPr>
        <p:spPr bwMode="auto">
          <a:xfrm>
            <a:off x="5867400" y="67627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4</a:t>
            </a:r>
          </a:p>
        </p:txBody>
      </p:sp>
      <p:sp>
        <p:nvSpPr>
          <p:cNvPr id="529435" name="Text Box 27"/>
          <p:cNvSpPr txBox="1">
            <a:spLocks noChangeArrowheads="1"/>
          </p:cNvSpPr>
          <p:nvPr/>
        </p:nvSpPr>
        <p:spPr bwMode="auto">
          <a:xfrm>
            <a:off x="6745288" y="67627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5</a:t>
            </a:r>
          </a:p>
        </p:txBody>
      </p:sp>
      <p:sp>
        <p:nvSpPr>
          <p:cNvPr id="529437" name="Text Box 29"/>
          <p:cNvSpPr txBox="1">
            <a:spLocks noChangeArrowheads="1"/>
          </p:cNvSpPr>
          <p:nvPr/>
        </p:nvSpPr>
        <p:spPr bwMode="auto">
          <a:xfrm>
            <a:off x="2595563" y="695325"/>
            <a:ext cx="389671" cy="194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cats</a:t>
            </a:r>
          </a:p>
        </p:txBody>
      </p:sp>
      <p:sp>
        <p:nvSpPr>
          <p:cNvPr id="529438" name="Text Box 30"/>
          <p:cNvSpPr txBox="1">
            <a:spLocks noChangeArrowheads="1"/>
          </p:cNvSpPr>
          <p:nvPr/>
        </p:nvSpPr>
        <p:spPr bwMode="auto">
          <a:xfrm>
            <a:off x="3462338" y="685800"/>
            <a:ext cx="598300" cy="194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scratch</a:t>
            </a:r>
          </a:p>
        </p:txBody>
      </p:sp>
      <p:sp>
        <p:nvSpPr>
          <p:cNvPr id="529439" name="Text Box 31"/>
          <p:cNvSpPr txBox="1">
            <a:spLocks noChangeArrowheads="1"/>
          </p:cNvSpPr>
          <p:nvPr/>
        </p:nvSpPr>
        <p:spPr bwMode="auto">
          <a:xfrm>
            <a:off x="4398963" y="685800"/>
            <a:ext cx="459214" cy="194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walls</a:t>
            </a:r>
          </a:p>
        </p:txBody>
      </p:sp>
      <p:sp>
        <p:nvSpPr>
          <p:cNvPr id="529440" name="Text Box 32"/>
          <p:cNvSpPr txBox="1">
            <a:spLocks noChangeArrowheads="1"/>
          </p:cNvSpPr>
          <p:nvPr/>
        </p:nvSpPr>
        <p:spPr bwMode="auto">
          <a:xfrm>
            <a:off x="5330825" y="685800"/>
            <a:ext cx="389671" cy="194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with</a:t>
            </a:r>
          </a:p>
        </p:txBody>
      </p:sp>
      <p:sp>
        <p:nvSpPr>
          <p:cNvPr id="529441" name="Text Box 33"/>
          <p:cNvSpPr txBox="1">
            <a:spLocks noChangeArrowheads="1"/>
          </p:cNvSpPr>
          <p:nvPr/>
        </p:nvSpPr>
        <p:spPr bwMode="auto">
          <a:xfrm>
            <a:off x="6262688" y="685800"/>
            <a:ext cx="459214" cy="194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claws</a:t>
            </a:r>
          </a:p>
        </p:txBody>
      </p:sp>
      <p:sp>
        <p:nvSpPr>
          <p:cNvPr id="529442" name="Text Box 34"/>
          <p:cNvSpPr txBox="1">
            <a:spLocks noChangeArrowheads="1"/>
          </p:cNvSpPr>
          <p:nvPr/>
        </p:nvSpPr>
        <p:spPr bwMode="auto">
          <a:xfrm>
            <a:off x="3217863" y="1978025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N→scratch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P→scratch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V→scratch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29443" name="Text Box 35"/>
          <p:cNvSpPr txBox="1">
            <a:spLocks noChangeArrowheads="1"/>
          </p:cNvSpPr>
          <p:nvPr/>
        </p:nvSpPr>
        <p:spPr bwMode="auto">
          <a:xfrm>
            <a:off x="4149725" y="2994025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N→walls</a:t>
            </a: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P→walls</a:t>
            </a: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V→walls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29444" name="Text Box 36"/>
          <p:cNvSpPr txBox="1">
            <a:spLocks noChangeArrowheads="1"/>
          </p:cNvSpPr>
          <p:nvPr/>
        </p:nvSpPr>
        <p:spPr bwMode="auto">
          <a:xfrm>
            <a:off x="5081588" y="4010025"/>
            <a:ext cx="933450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N→with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P→with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V→with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29445" name="Text Box 37"/>
          <p:cNvSpPr txBox="1">
            <a:spLocks noChangeArrowheads="1"/>
          </p:cNvSpPr>
          <p:nvPr/>
        </p:nvSpPr>
        <p:spPr bwMode="auto">
          <a:xfrm>
            <a:off x="6015038" y="5026025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N→claws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P→claws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V→claws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419600" y="966788"/>
            <a:ext cx="16097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?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1000" y="632460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How can we figure out what goes here (i.e. spans “cats scratch walls”)?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Text Box 2"/>
          <p:cNvSpPr txBox="1">
            <a:spLocks noChangeArrowheads="1"/>
          </p:cNvSpPr>
          <p:nvPr/>
        </p:nvSpPr>
        <p:spPr bwMode="auto">
          <a:xfrm>
            <a:off x="2286000" y="966788"/>
            <a:ext cx="931863" cy="1016000"/>
          </a:xfrm>
          <a:prstGeom prst="rect">
            <a:avLst/>
          </a:prstGeom>
          <a:solidFill>
            <a:srgbClr val="FF7E7E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N→cats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P→cats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V→cats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29411" name="Text Box 3"/>
          <p:cNvSpPr txBox="1">
            <a:spLocks noChangeArrowheads="1"/>
          </p:cNvSpPr>
          <p:nvPr/>
        </p:nvSpPr>
        <p:spPr bwMode="auto">
          <a:xfrm>
            <a:off x="3217863" y="1982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N→scratch	0.0967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P→scratch	0.0773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V→scratch	0.9285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	0.0859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	0.0573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	0.0859</a:t>
            </a:r>
          </a:p>
          <a:p>
            <a:pPr algn="l" defTabSz="552450"/>
            <a:endParaRPr kumimoji="1" lang="en-US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2" name="Text Box 4"/>
          <p:cNvSpPr txBox="1">
            <a:spLocks noChangeArrowheads="1"/>
          </p:cNvSpPr>
          <p:nvPr/>
        </p:nvSpPr>
        <p:spPr bwMode="auto">
          <a:xfrm>
            <a:off x="4149725" y="2998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N→walls	0.2829</a:t>
            </a: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P→walls	0.0870</a:t>
            </a: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V→walls	0.1160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	0.2514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	0.1676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	0.2514</a:t>
            </a:r>
          </a:p>
          <a:p>
            <a:pPr algn="l" defTabSz="552450"/>
            <a:endParaRPr kumimoji="1" lang="en-US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3" name="Text Box 5"/>
          <p:cNvSpPr txBox="1">
            <a:spLocks noChangeArrowheads="1"/>
          </p:cNvSpPr>
          <p:nvPr/>
        </p:nvSpPr>
        <p:spPr bwMode="auto">
          <a:xfrm>
            <a:off x="5081588" y="4014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N→with	0.0967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P→with	1.3154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V→with	0.1031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	0.0859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	0.0573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	0.0859</a:t>
            </a:r>
          </a:p>
          <a:p>
            <a:pPr algn="l" defTabSz="552450"/>
            <a:endParaRPr kumimoji="1" lang="en-US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  <a:p>
            <a:pPr algn="l" defTabSz="552450"/>
            <a:endParaRPr kumimoji="1" lang="en-US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4" name="Text Box 6"/>
          <p:cNvSpPr txBox="1">
            <a:spLocks noChangeArrowheads="1"/>
          </p:cNvSpPr>
          <p:nvPr/>
        </p:nvSpPr>
        <p:spPr bwMode="auto">
          <a:xfrm>
            <a:off x="6013450" y="5030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N→claws	0.4062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P→claws	0.0773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V→claws	0.1031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	0.3611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	0.2407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	0.3611</a:t>
            </a:r>
          </a:p>
          <a:p>
            <a:pPr algn="l" defTabSz="552450"/>
            <a:endParaRPr kumimoji="1" lang="en-US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5" name="Text Box 7"/>
          <p:cNvSpPr txBox="1">
            <a:spLocks noChangeArrowheads="1"/>
          </p:cNvSpPr>
          <p:nvPr/>
        </p:nvSpPr>
        <p:spPr bwMode="auto">
          <a:xfrm>
            <a:off x="3217863" y="966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PP→P @PP-&gt;_P</a:t>
            </a:r>
            <a:endParaRPr kumimoji="1" lang="de-DE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VP→V @VP-&gt;_V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@S-&gt;_NP→VP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@NP-&gt;_NP→PP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@VP-&gt;_V_NP→PP</a:t>
            </a:r>
          </a:p>
          <a:p>
            <a:pPr algn="l" defTabSz="552450"/>
            <a:endParaRPr kumimoji="1" lang="de-DE" altLang="zh-TW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6" name="Text Box 8"/>
          <p:cNvSpPr txBox="1">
            <a:spLocks noChangeArrowheads="1"/>
          </p:cNvSpPr>
          <p:nvPr/>
        </p:nvSpPr>
        <p:spPr bwMode="auto">
          <a:xfrm>
            <a:off x="4149725" y="1982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PP→P @PP-&gt;_P</a:t>
            </a:r>
            <a:endParaRPr kumimoji="1" lang="de-DE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VP→V @VP-&gt;_V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@S-&gt;_NP→VP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@NP-&gt;_NP→PP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@VP-&gt;_V_NP→PP</a:t>
            </a:r>
          </a:p>
          <a:p>
            <a:pPr algn="l" defTabSz="552450"/>
            <a:endParaRPr kumimoji="1" lang="de-DE" altLang="zh-TW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7" name="Text Box 9"/>
          <p:cNvSpPr txBox="1">
            <a:spLocks noChangeArrowheads="1"/>
          </p:cNvSpPr>
          <p:nvPr/>
        </p:nvSpPr>
        <p:spPr bwMode="auto">
          <a:xfrm>
            <a:off x="5081588" y="2998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PP→P @PP-&gt;_P</a:t>
            </a:r>
            <a:endParaRPr kumimoji="1" lang="de-DE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VP→V @VP-&gt;_V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@S-&gt;_NP→VP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@NP-&gt;_NP→PP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@VP-&gt;_V_NP→PP</a:t>
            </a:r>
          </a:p>
          <a:p>
            <a:pPr algn="l" defTabSz="552450"/>
            <a:endParaRPr kumimoji="1" lang="de-DE" altLang="zh-TW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8" name="Text Box 10"/>
          <p:cNvSpPr txBox="1">
            <a:spLocks noChangeArrowheads="1"/>
          </p:cNvSpPr>
          <p:nvPr/>
        </p:nvSpPr>
        <p:spPr bwMode="auto">
          <a:xfrm>
            <a:off x="6013450" y="4014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PP→P @PP-&gt;_P</a:t>
            </a:r>
            <a:endParaRPr kumimoji="1" lang="de-DE" altLang="zh-TW" sz="900">
              <a:solidFill>
                <a:schemeClr val="bg2"/>
              </a:solidFill>
              <a:latin typeface="Lucida Sans Typewriter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VP→V @VP-&gt;_V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@S-&gt;_NP→VP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@NP-&gt;_NP→PP</a:t>
            </a:r>
          </a:p>
          <a:p>
            <a:pPr algn="l" defTabSz="552450"/>
            <a:r>
              <a:rPr kumimoji="1" lang="de-DE" altLang="zh-TW" sz="900">
                <a:latin typeface="Lucida Sans Typewriter" charset="0"/>
                <a:ea typeface="新細明體" charset="-120"/>
                <a:cs typeface="新細明體" charset="-120"/>
              </a:rPr>
              <a:t>@VP-&gt;_V_NP→PP</a:t>
            </a:r>
          </a:p>
          <a:p>
            <a:pPr algn="l" defTabSz="552450"/>
            <a:endParaRPr kumimoji="1" lang="de-DE" altLang="zh-TW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19" name="Text Box 11"/>
          <p:cNvSpPr txBox="1">
            <a:spLocks noChangeArrowheads="1"/>
          </p:cNvSpPr>
          <p:nvPr/>
        </p:nvSpPr>
        <p:spPr bwMode="auto">
          <a:xfrm>
            <a:off x="4149725" y="966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20" name="Text Box 12"/>
          <p:cNvSpPr txBox="1">
            <a:spLocks noChangeArrowheads="1"/>
          </p:cNvSpPr>
          <p:nvPr/>
        </p:nvSpPr>
        <p:spPr bwMode="auto">
          <a:xfrm>
            <a:off x="5081588" y="1982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21" name="Text Box 13"/>
          <p:cNvSpPr txBox="1">
            <a:spLocks noChangeArrowheads="1"/>
          </p:cNvSpPr>
          <p:nvPr/>
        </p:nvSpPr>
        <p:spPr bwMode="auto">
          <a:xfrm>
            <a:off x="6013450" y="2998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22" name="Text Box 14"/>
          <p:cNvSpPr txBox="1">
            <a:spLocks noChangeArrowheads="1"/>
          </p:cNvSpPr>
          <p:nvPr/>
        </p:nvSpPr>
        <p:spPr bwMode="auto">
          <a:xfrm>
            <a:off x="5081588" y="966788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23" name="Text Box 15"/>
          <p:cNvSpPr txBox="1">
            <a:spLocks noChangeArrowheads="1"/>
          </p:cNvSpPr>
          <p:nvPr/>
        </p:nvSpPr>
        <p:spPr bwMode="auto">
          <a:xfrm>
            <a:off x="6013450" y="1982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24" name="Text Box 16"/>
          <p:cNvSpPr txBox="1">
            <a:spLocks noChangeArrowheads="1"/>
          </p:cNvSpPr>
          <p:nvPr/>
        </p:nvSpPr>
        <p:spPr bwMode="auto">
          <a:xfrm>
            <a:off x="6013450" y="966788"/>
            <a:ext cx="9318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endParaRPr kumimoji="1" lang="en-US" sz="900">
              <a:latin typeface="Lucida Sans Typewriter" charset="0"/>
              <a:ea typeface="新細明體" charset="-120"/>
              <a:cs typeface="新細明體" charset="-120"/>
            </a:endParaRPr>
          </a:p>
        </p:txBody>
      </p:sp>
      <p:sp>
        <p:nvSpPr>
          <p:cNvPr id="529425" name="Text Box 17"/>
          <p:cNvSpPr txBox="1">
            <a:spLocks noChangeArrowheads="1"/>
          </p:cNvSpPr>
          <p:nvPr/>
        </p:nvSpPr>
        <p:spPr bwMode="auto">
          <a:xfrm>
            <a:off x="2019300" y="822325"/>
            <a:ext cx="3333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0</a:t>
            </a:r>
          </a:p>
        </p:txBody>
      </p:sp>
      <p:sp>
        <p:nvSpPr>
          <p:cNvPr id="529426" name="Text Box 18"/>
          <p:cNvSpPr txBox="1">
            <a:spLocks noChangeArrowheads="1"/>
          </p:cNvSpPr>
          <p:nvPr/>
        </p:nvSpPr>
        <p:spPr bwMode="auto">
          <a:xfrm>
            <a:off x="2019300" y="183832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1</a:t>
            </a:r>
          </a:p>
        </p:txBody>
      </p:sp>
      <p:sp>
        <p:nvSpPr>
          <p:cNvPr id="529427" name="Text Box 19"/>
          <p:cNvSpPr txBox="1">
            <a:spLocks noChangeArrowheads="1"/>
          </p:cNvSpPr>
          <p:nvPr/>
        </p:nvSpPr>
        <p:spPr bwMode="auto">
          <a:xfrm>
            <a:off x="2019300" y="2794000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2</a:t>
            </a:r>
          </a:p>
        </p:txBody>
      </p:sp>
      <p:sp>
        <p:nvSpPr>
          <p:cNvPr id="529428" name="Text Box 20"/>
          <p:cNvSpPr txBox="1">
            <a:spLocks noChangeArrowheads="1"/>
          </p:cNvSpPr>
          <p:nvPr/>
        </p:nvSpPr>
        <p:spPr bwMode="auto">
          <a:xfrm>
            <a:off x="2019300" y="387032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3</a:t>
            </a:r>
          </a:p>
        </p:txBody>
      </p:sp>
      <p:sp>
        <p:nvSpPr>
          <p:cNvPr id="529429" name="Text Box 21"/>
          <p:cNvSpPr txBox="1">
            <a:spLocks noChangeArrowheads="1"/>
          </p:cNvSpPr>
          <p:nvPr/>
        </p:nvSpPr>
        <p:spPr bwMode="auto">
          <a:xfrm>
            <a:off x="2019300" y="488632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4</a:t>
            </a:r>
          </a:p>
        </p:txBody>
      </p:sp>
      <p:sp>
        <p:nvSpPr>
          <p:cNvPr id="529430" name="Text Box 22"/>
          <p:cNvSpPr txBox="1">
            <a:spLocks noChangeArrowheads="1"/>
          </p:cNvSpPr>
          <p:nvPr/>
        </p:nvSpPr>
        <p:spPr bwMode="auto">
          <a:xfrm>
            <a:off x="2019300" y="590232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5</a:t>
            </a:r>
          </a:p>
        </p:txBody>
      </p:sp>
      <p:sp>
        <p:nvSpPr>
          <p:cNvPr id="529431" name="Text Box 23"/>
          <p:cNvSpPr txBox="1">
            <a:spLocks noChangeArrowheads="1"/>
          </p:cNvSpPr>
          <p:nvPr/>
        </p:nvSpPr>
        <p:spPr bwMode="auto">
          <a:xfrm>
            <a:off x="3043238" y="676275"/>
            <a:ext cx="331787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1</a:t>
            </a:r>
          </a:p>
        </p:txBody>
      </p:sp>
      <p:sp>
        <p:nvSpPr>
          <p:cNvPr id="529432" name="Text Box 24"/>
          <p:cNvSpPr txBox="1">
            <a:spLocks noChangeArrowheads="1"/>
          </p:cNvSpPr>
          <p:nvPr/>
        </p:nvSpPr>
        <p:spPr bwMode="auto">
          <a:xfrm>
            <a:off x="3990975" y="67627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2</a:t>
            </a:r>
          </a:p>
        </p:txBody>
      </p:sp>
      <p:sp>
        <p:nvSpPr>
          <p:cNvPr id="529433" name="Text Box 25"/>
          <p:cNvSpPr txBox="1">
            <a:spLocks noChangeArrowheads="1"/>
          </p:cNvSpPr>
          <p:nvPr/>
        </p:nvSpPr>
        <p:spPr bwMode="auto">
          <a:xfrm>
            <a:off x="4894263" y="684213"/>
            <a:ext cx="3333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3</a:t>
            </a:r>
          </a:p>
        </p:txBody>
      </p:sp>
      <p:sp>
        <p:nvSpPr>
          <p:cNvPr id="529434" name="Text Box 26"/>
          <p:cNvSpPr txBox="1">
            <a:spLocks noChangeArrowheads="1"/>
          </p:cNvSpPr>
          <p:nvPr/>
        </p:nvSpPr>
        <p:spPr bwMode="auto">
          <a:xfrm>
            <a:off x="5867400" y="67627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4</a:t>
            </a:r>
          </a:p>
        </p:txBody>
      </p:sp>
      <p:sp>
        <p:nvSpPr>
          <p:cNvPr id="529435" name="Text Box 27"/>
          <p:cNvSpPr txBox="1">
            <a:spLocks noChangeArrowheads="1"/>
          </p:cNvSpPr>
          <p:nvPr/>
        </p:nvSpPr>
        <p:spPr bwMode="auto">
          <a:xfrm>
            <a:off x="6745288" y="676275"/>
            <a:ext cx="3333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5</a:t>
            </a:r>
          </a:p>
        </p:txBody>
      </p:sp>
      <p:sp>
        <p:nvSpPr>
          <p:cNvPr id="529437" name="Text Box 29"/>
          <p:cNvSpPr txBox="1">
            <a:spLocks noChangeArrowheads="1"/>
          </p:cNvSpPr>
          <p:nvPr/>
        </p:nvSpPr>
        <p:spPr bwMode="auto">
          <a:xfrm>
            <a:off x="2595563" y="695325"/>
            <a:ext cx="389671" cy="194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cats</a:t>
            </a:r>
          </a:p>
        </p:txBody>
      </p:sp>
      <p:sp>
        <p:nvSpPr>
          <p:cNvPr id="529438" name="Text Box 30"/>
          <p:cNvSpPr txBox="1">
            <a:spLocks noChangeArrowheads="1"/>
          </p:cNvSpPr>
          <p:nvPr/>
        </p:nvSpPr>
        <p:spPr bwMode="auto">
          <a:xfrm>
            <a:off x="3462338" y="685800"/>
            <a:ext cx="598300" cy="194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scratch</a:t>
            </a:r>
          </a:p>
        </p:txBody>
      </p:sp>
      <p:sp>
        <p:nvSpPr>
          <p:cNvPr id="529439" name="Text Box 31"/>
          <p:cNvSpPr txBox="1">
            <a:spLocks noChangeArrowheads="1"/>
          </p:cNvSpPr>
          <p:nvPr/>
        </p:nvSpPr>
        <p:spPr bwMode="auto">
          <a:xfrm>
            <a:off x="4398963" y="685800"/>
            <a:ext cx="459214" cy="194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walls</a:t>
            </a:r>
          </a:p>
        </p:txBody>
      </p:sp>
      <p:sp>
        <p:nvSpPr>
          <p:cNvPr id="529440" name="Text Box 32"/>
          <p:cNvSpPr txBox="1">
            <a:spLocks noChangeArrowheads="1"/>
          </p:cNvSpPr>
          <p:nvPr/>
        </p:nvSpPr>
        <p:spPr bwMode="auto">
          <a:xfrm>
            <a:off x="5330825" y="685800"/>
            <a:ext cx="389671" cy="194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with</a:t>
            </a:r>
          </a:p>
        </p:txBody>
      </p:sp>
      <p:sp>
        <p:nvSpPr>
          <p:cNvPr id="529441" name="Text Box 33"/>
          <p:cNvSpPr txBox="1">
            <a:spLocks noChangeArrowheads="1"/>
          </p:cNvSpPr>
          <p:nvPr/>
        </p:nvSpPr>
        <p:spPr bwMode="auto">
          <a:xfrm>
            <a:off x="6262688" y="685800"/>
            <a:ext cx="459214" cy="194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900">
                <a:latin typeface="Lucida Sans Typewriter" charset="0"/>
                <a:ea typeface="新細明體" charset="-120"/>
                <a:cs typeface="新細明體" charset="-120"/>
              </a:rPr>
              <a:t>claws</a:t>
            </a:r>
          </a:p>
        </p:txBody>
      </p:sp>
      <p:sp>
        <p:nvSpPr>
          <p:cNvPr id="529442" name="Text Box 34"/>
          <p:cNvSpPr txBox="1">
            <a:spLocks noChangeArrowheads="1"/>
          </p:cNvSpPr>
          <p:nvPr/>
        </p:nvSpPr>
        <p:spPr bwMode="auto">
          <a:xfrm>
            <a:off x="3217863" y="1978025"/>
            <a:ext cx="931862" cy="1016000"/>
          </a:xfrm>
          <a:prstGeom prst="rect">
            <a:avLst/>
          </a:prstGeom>
          <a:solidFill>
            <a:srgbClr val="FF7E7E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N→scratch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P→scratch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V→scratch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29443" name="Text Box 35"/>
          <p:cNvSpPr txBox="1">
            <a:spLocks noChangeArrowheads="1"/>
          </p:cNvSpPr>
          <p:nvPr/>
        </p:nvSpPr>
        <p:spPr bwMode="auto">
          <a:xfrm>
            <a:off x="4149725" y="2994025"/>
            <a:ext cx="931863" cy="1016000"/>
          </a:xfrm>
          <a:prstGeom prst="rect">
            <a:avLst/>
          </a:prstGeom>
          <a:solidFill>
            <a:srgbClr val="FF7E7E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N→walls</a:t>
            </a: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P→walls</a:t>
            </a:r>
          </a:p>
          <a:p>
            <a:pPr algn="l" defTabSz="552450"/>
            <a:r>
              <a:rPr kumimoji="1" lang="de-DE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V→walls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29444" name="Text Box 36"/>
          <p:cNvSpPr txBox="1">
            <a:spLocks noChangeArrowheads="1"/>
          </p:cNvSpPr>
          <p:nvPr/>
        </p:nvSpPr>
        <p:spPr bwMode="auto">
          <a:xfrm>
            <a:off x="5081588" y="4010025"/>
            <a:ext cx="933450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N→with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P→with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V→with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529445" name="Text Box 37"/>
          <p:cNvSpPr txBox="1">
            <a:spLocks noChangeArrowheads="1"/>
          </p:cNvSpPr>
          <p:nvPr/>
        </p:nvSpPr>
        <p:spPr bwMode="auto">
          <a:xfrm>
            <a:off x="6015038" y="5026025"/>
            <a:ext cx="9318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N→claws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P→claws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V→claws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NP→N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@VP-&gt;V→NP</a:t>
            </a:r>
          </a:p>
          <a:p>
            <a:pPr algn="l" defTabSz="552450"/>
            <a:r>
              <a:rPr kumimoji="1" lang="en-US" altLang="zh-TW" sz="900">
                <a:solidFill>
                  <a:schemeClr val="bg2"/>
                </a:solidFill>
                <a:latin typeface="Lucida Sans Typewriter" charset="0"/>
                <a:ea typeface="新細明體" charset="-120"/>
                <a:cs typeface="新細明體" charset="-120"/>
              </a:rPr>
              <a:t>@PP-&gt;P→NP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419600" y="966788"/>
            <a:ext cx="16097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?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27000" y="4495800"/>
            <a:ext cx="3911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This can be problematic for larger spans: make sure our rules have 2 or less elements on the RHS (Chomsky Normal Form)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93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Times" charset="0"/>
              <a:buNone/>
            </a:pPr>
            <a:r>
              <a:rPr lang="en-US" altLang="zh-TW"/>
              <a:t>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978" name="Text Box 2"/>
          <p:cNvSpPr txBox="1">
            <a:spLocks noChangeArrowheads="1"/>
          </p:cNvSpPr>
          <p:nvPr/>
        </p:nvSpPr>
        <p:spPr bwMode="auto">
          <a:xfrm>
            <a:off x="2222500" y="966788"/>
            <a:ext cx="1063625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N→cats	0.5259</a:t>
            </a:r>
          </a:p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P→cats	0.0725</a:t>
            </a:r>
          </a:p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V→cats	0.0967</a:t>
            </a:r>
          </a:p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NP→N	0.4675</a:t>
            </a:r>
          </a:p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@VP-&gt;V→NP	0.3116</a:t>
            </a:r>
          </a:p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@PP-&gt;P→NP	0.4675</a:t>
            </a:r>
          </a:p>
          <a:p>
            <a:pPr algn="l" defTabSz="552450"/>
            <a:endParaRPr kumimoji="1" lang="en-US" altLang="zh-TW" sz="600">
              <a:latin typeface="Verdana" charset="0"/>
              <a:ea typeface="新細明體" charset="-120"/>
              <a:cs typeface="新細明體" charset="-120"/>
            </a:endParaRPr>
          </a:p>
        </p:txBody>
      </p:sp>
      <p:sp>
        <p:nvSpPr>
          <p:cNvPr id="510979" name="Text Box 3"/>
          <p:cNvSpPr txBox="1">
            <a:spLocks noChangeArrowheads="1"/>
          </p:cNvSpPr>
          <p:nvPr/>
        </p:nvSpPr>
        <p:spPr bwMode="auto">
          <a:xfrm>
            <a:off x="3154363" y="1982788"/>
            <a:ext cx="1063625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N</a:t>
            </a:r>
            <a:r>
              <a:rPr kumimoji="1" lang="en-US" altLang="zh-TW" sz="600"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scratch	0.0967</a:t>
            </a:r>
          </a:p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P</a:t>
            </a:r>
            <a:r>
              <a:rPr kumimoji="1" lang="en-US" altLang="zh-TW" sz="600"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scratch	0.0773</a:t>
            </a:r>
          </a:p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V</a:t>
            </a:r>
            <a:r>
              <a:rPr kumimoji="1" lang="en-US" altLang="zh-TW" sz="600"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scratch	0.9285</a:t>
            </a:r>
          </a:p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NP→N	0.0859</a:t>
            </a:r>
          </a:p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@VP-&gt;V→NP	0.0573</a:t>
            </a:r>
          </a:p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@PP-&gt;P→NP	0.0859</a:t>
            </a:r>
          </a:p>
          <a:p>
            <a:pPr algn="l" defTabSz="552450"/>
            <a:endParaRPr kumimoji="1" lang="en-US" altLang="zh-TW" sz="600">
              <a:latin typeface="Verdana" charset="0"/>
              <a:ea typeface="新細明體" charset="-120"/>
              <a:cs typeface="新細明體" charset="-120"/>
            </a:endParaRPr>
          </a:p>
        </p:txBody>
      </p:sp>
      <p:sp>
        <p:nvSpPr>
          <p:cNvPr id="510980" name="Text Box 4"/>
          <p:cNvSpPr txBox="1">
            <a:spLocks noChangeArrowheads="1"/>
          </p:cNvSpPr>
          <p:nvPr/>
        </p:nvSpPr>
        <p:spPr bwMode="auto">
          <a:xfrm>
            <a:off x="4149725" y="2998788"/>
            <a:ext cx="9953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de-DE" altLang="zh-TW" sz="600">
                <a:latin typeface="Verdana" charset="0"/>
                <a:ea typeface="新細明體" charset="-120"/>
                <a:cs typeface="新細明體" charset="-120"/>
              </a:rPr>
              <a:t>N</a:t>
            </a:r>
            <a:r>
              <a:rPr kumimoji="1" lang="de-DE" altLang="zh-TW" sz="600">
                <a:latin typeface="Times New Roman" charset="0"/>
                <a:ea typeface="新細明體" charset="-120"/>
                <a:cs typeface="新細明體" charset="-120"/>
              </a:rPr>
              <a:t>→</a:t>
            </a:r>
            <a:r>
              <a:rPr kumimoji="1" lang="de-DE" altLang="zh-TW" sz="600">
                <a:latin typeface="Verdana" charset="0"/>
                <a:ea typeface="新細明體" charset="-120"/>
                <a:cs typeface="新細明體" charset="-120"/>
              </a:rPr>
              <a:t>walls	0.2829</a:t>
            </a:r>
          </a:p>
          <a:p>
            <a:pPr algn="l" defTabSz="552450"/>
            <a:r>
              <a:rPr kumimoji="1" lang="de-DE" altLang="zh-TW" sz="600">
                <a:latin typeface="Verdana" charset="0"/>
                <a:ea typeface="新細明體" charset="-120"/>
                <a:cs typeface="新細明體" charset="-120"/>
              </a:rPr>
              <a:t>P</a:t>
            </a:r>
            <a:r>
              <a:rPr kumimoji="1" lang="de-DE" altLang="zh-TW" sz="600">
                <a:latin typeface="Times New Roman" charset="0"/>
                <a:ea typeface="新細明體" charset="-120"/>
                <a:cs typeface="新細明體" charset="-120"/>
              </a:rPr>
              <a:t>→</a:t>
            </a:r>
            <a:r>
              <a:rPr kumimoji="1" lang="de-DE" altLang="zh-TW" sz="600">
                <a:latin typeface="Verdana" charset="0"/>
                <a:ea typeface="新細明體" charset="-120"/>
                <a:cs typeface="新細明體" charset="-120"/>
              </a:rPr>
              <a:t>walls	0.0870</a:t>
            </a:r>
          </a:p>
          <a:p>
            <a:pPr algn="l" defTabSz="552450"/>
            <a:r>
              <a:rPr kumimoji="1" lang="de-DE" altLang="zh-TW" sz="600">
                <a:latin typeface="Verdana" charset="0"/>
                <a:ea typeface="新細明體" charset="-120"/>
                <a:cs typeface="新細明體" charset="-120"/>
              </a:rPr>
              <a:t>V</a:t>
            </a:r>
            <a:r>
              <a:rPr kumimoji="1" lang="de-DE" altLang="zh-TW" sz="600">
                <a:latin typeface="Times New Roman" charset="0"/>
                <a:ea typeface="新細明體" charset="-120"/>
                <a:cs typeface="新細明體" charset="-120"/>
              </a:rPr>
              <a:t>→</a:t>
            </a:r>
            <a:r>
              <a:rPr kumimoji="1" lang="de-DE" altLang="zh-TW" sz="600">
                <a:latin typeface="Verdana" charset="0"/>
                <a:ea typeface="新細明體" charset="-120"/>
                <a:cs typeface="新細明體" charset="-120"/>
              </a:rPr>
              <a:t>walls	0.1160</a:t>
            </a:r>
          </a:p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NP→N	0.2514</a:t>
            </a:r>
          </a:p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@VP-&gt;V→NP	0.1676</a:t>
            </a:r>
          </a:p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@PP-&gt;P→NP	0.2514</a:t>
            </a:r>
          </a:p>
          <a:p>
            <a:pPr algn="l" defTabSz="552450"/>
            <a:endParaRPr kumimoji="1" lang="en-US" altLang="zh-TW" sz="600">
              <a:latin typeface="Verdana" charset="0"/>
              <a:ea typeface="新細明體" charset="-120"/>
              <a:cs typeface="新細明體" charset="-120"/>
            </a:endParaRPr>
          </a:p>
        </p:txBody>
      </p:sp>
      <p:sp>
        <p:nvSpPr>
          <p:cNvPr id="510981" name="Text Box 5"/>
          <p:cNvSpPr txBox="1">
            <a:spLocks noChangeArrowheads="1"/>
          </p:cNvSpPr>
          <p:nvPr/>
        </p:nvSpPr>
        <p:spPr bwMode="auto">
          <a:xfrm>
            <a:off x="5081588" y="4014788"/>
            <a:ext cx="9953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N</a:t>
            </a:r>
            <a:r>
              <a:rPr kumimoji="1" lang="en-US" altLang="zh-TW" sz="600"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with	0.0967</a:t>
            </a:r>
          </a:p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P</a:t>
            </a:r>
            <a:r>
              <a:rPr kumimoji="1" lang="en-US" altLang="zh-TW" sz="600"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with	1.3154</a:t>
            </a:r>
          </a:p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V</a:t>
            </a:r>
            <a:r>
              <a:rPr kumimoji="1" lang="en-US" altLang="zh-TW" sz="600">
                <a:latin typeface="Arial" charset="0"/>
                <a:ea typeface="新細明體" charset="-120"/>
                <a:cs typeface="新細明體" charset="-120"/>
              </a:rPr>
              <a:t>→</a:t>
            </a:r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with	0.1031</a:t>
            </a:r>
          </a:p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NP→N	0.0859</a:t>
            </a:r>
          </a:p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@VP-&gt;V→NP	0.0573</a:t>
            </a:r>
          </a:p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@PP-&gt;P→NP	0.0859</a:t>
            </a:r>
          </a:p>
          <a:p>
            <a:pPr algn="l" defTabSz="552450"/>
            <a:endParaRPr kumimoji="1" lang="en-US" altLang="zh-TW" sz="600">
              <a:latin typeface="Verdana" charset="0"/>
              <a:ea typeface="新細明體" charset="-120"/>
              <a:cs typeface="新細明體" charset="-120"/>
            </a:endParaRPr>
          </a:p>
          <a:p>
            <a:pPr algn="l" defTabSz="552450"/>
            <a:endParaRPr kumimoji="1" lang="en-US" altLang="zh-TW" sz="600">
              <a:latin typeface="Verdana" charset="0"/>
              <a:ea typeface="新細明體" charset="-120"/>
              <a:cs typeface="新細明體" charset="-120"/>
            </a:endParaRPr>
          </a:p>
        </p:txBody>
      </p:sp>
      <p:sp>
        <p:nvSpPr>
          <p:cNvPr id="510982" name="Text Box 6"/>
          <p:cNvSpPr txBox="1">
            <a:spLocks noChangeArrowheads="1"/>
          </p:cNvSpPr>
          <p:nvPr/>
        </p:nvSpPr>
        <p:spPr bwMode="auto">
          <a:xfrm>
            <a:off x="6013450" y="5030788"/>
            <a:ext cx="9953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N→claws	0.4062</a:t>
            </a:r>
          </a:p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P→claws	0.0773</a:t>
            </a:r>
          </a:p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V→claws	0.1031</a:t>
            </a:r>
          </a:p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NP→N	0.3611</a:t>
            </a:r>
          </a:p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@VP-&gt;V→NP	0.2407</a:t>
            </a:r>
          </a:p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@PP-&gt;P→NP	0.3611</a:t>
            </a:r>
          </a:p>
          <a:p>
            <a:pPr algn="l" defTabSz="552450"/>
            <a:endParaRPr kumimoji="1" lang="en-US" altLang="zh-TW" sz="600">
              <a:latin typeface="Verdana" charset="0"/>
              <a:ea typeface="新細明體" charset="-120"/>
              <a:cs typeface="新細明體" charset="-120"/>
            </a:endParaRPr>
          </a:p>
        </p:txBody>
      </p:sp>
      <p:sp>
        <p:nvSpPr>
          <p:cNvPr id="510983" name="Text Box 7"/>
          <p:cNvSpPr txBox="1">
            <a:spLocks noChangeArrowheads="1"/>
          </p:cNvSpPr>
          <p:nvPr/>
        </p:nvSpPr>
        <p:spPr bwMode="auto">
          <a:xfrm>
            <a:off x="3154363" y="966788"/>
            <a:ext cx="1063625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PP→P @PP-&gt;_P      0.0062</a:t>
            </a:r>
            <a:endParaRPr kumimoji="1" lang="de-DE" altLang="zh-TW" sz="600">
              <a:latin typeface="Verdana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de-DE" altLang="zh-TW" sz="600">
                <a:latin typeface="Verdana" charset="0"/>
                <a:ea typeface="新細明體" charset="-120"/>
                <a:cs typeface="新細明體" charset="-120"/>
              </a:rPr>
              <a:t>VP→V @VP-&gt;_V     0.0055</a:t>
            </a:r>
          </a:p>
          <a:p>
            <a:pPr algn="l" defTabSz="552450"/>
            <a:r>
              <a:rPr kumimoji="1" lang="de-DE" altLang="zh-TW" sz="600">
                <a:latin typeface="Verdana" charset="0"/>
                <a:ea typeface="新細明體" charset="-120"/>
                <a:cs typeface="新細明體" charset="-120"/>
              </a:rPr>
              <a:t>@S-&gt;_NP→VP        0.0055</a:t>
            </a:r>
          </a:p>
          <a:p>
            <a:pPr algn="l" defTabSz="552450"/>
            <a:r>
              <a:rPr kumimoji="1" lang="de-DE" altLang="zh-TW" sz="600">
                <a:latin typeface="Verdana" charset="0"/>
                <a:ea typeface="新細明體" charset="-120"/>
                <a:cs typeface="新細明體" charset="-120"/>
              </a:rPr>
              <a:t>@NP-&gt;_NP→PP      0.0062</a:t>
            </a:r>
          </a:p>
          <a:p>
            <a:pPr algn="l" defTabSz="552450"/>
            <a:r>
              <a:rPr kumimoji="1" lang="de-DE" altLang="zh-TW" sz="600">
                <a:latin typeface="Verdana" charset="0"/>
                <a:ea typeface="新細明體" charset="-120"/>
                <a:cs typeface="新細明體" charset="-120"/>
              </a:rPr>
              <a:t>@VP-&gt;_V_NP→PP   0.0062</a:t>
            </a:r>
          </a:p>
          <a:p>
            <a:pPr algn="l" defTabSz="552450"/>
            <a:endParaRPr kumimoji="1" lang="de-DE" altLang="zh-TW" sz="600">
              <a:latin typeface="Verdana" charset="0"/>
              <a:ea typeface="新細明體" charset="-120"/>
              <a:cs typeface="新細明體" charset="-120"/>
            </a:endParaRPr>
          </a:p>
        </p:txBody>
      </p:sp>
      <p:sp>
        <p:nvSpPr>
          <p:cNvPr id="510984" name="Text Box 8"/>
          <p:cNvSpPr txBox="1">
            <a:spLocks noChangeArrowheads="1"/>
          </p:cNvSpPr>
          <p:nvPr/>
        </p:nvSpPr>
        <p:spPr bwMode="auto">
          <a:xfrm>
            <a:off x="4149725" y="1982788"/>
            <a:ext cx="9953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PP→P @PP-&gt;_P      0.0194</a:t>
            </a:r>
            <a:endParaRPr kumimoji="1" lang="de-DE" altLang="zh-TW" sz="600">
              <a:latin typeface="Verdana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de-DE" altLang="zh-TW" sz="600">
                <a:latin typeface="Verdana" charset="0"/>
                <a:ea typeface="新細明體" charset="-120"/>
                <a:cs typeface="新細明體" charset="-120"/>
              </a:rPr>
              <a:t>VP→V @VP-&gt;_V     </a:t>
            </a:r>
            <a:r>
              <a:rPr kumimoji="1" lang="de-DE" altLang="zh-TW" sz="600">
                <a:latin typeface="Verdana" charset="0"/>
                <a:ea typeface="Times New Roman" charset="0"/>
                <a:cs typeface="Times New Roman" charset="0"/>
              </a:rPr>
              <a:t>0.1556</a:t>
            </a:r>
            <a:r>
              <a:rPr kumimoji="1" lang="de-DE" altLang="zh-TW" sz="600">
                <a:latin typeface="Verdana" charset="0"/>
                <a:ea typeface="新細明體" charset="-120"/>
                <a:cs typeface="新細明體" charset="-120"/>
              </a:rPr>
              <a:t> </a:t>
            </a:r>
          </a:p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@S-&gt;_NP→VP	  0.1556</a:t>
            </a:r>
          </a:p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@NP-&gt;_NP→PP	  0.0194</a:t>
            </a:r>
          </a:p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@VP-&gt;_V_NP→PP  0.0194</a:t>
            </a:r>
          </a:p>
          <a:p>
            <a:pPr algn="l" defTabSz="552450"/>
            <a:endParaRPr kumimoji="1" lang="en-US" altLang="zh-TW" sz="600">
              <a:latin typeface="Verdana" charset="0"/>
              <a:ea typeface="新細明體" charset="-120"/>
              <a:cs typeface="新細明體" charset="-120"/>
            </a:endParaRPr>
          </a:p>
        </p:txBody>
      </p:sp>
      <p:sp>
        <p:nvSpPr>
          <p:cNvPr id="510985" name="Text Box 9"/>
          <p:cNvSpPr txBox="1">
            <a:spLocks noChangeArrowheads="1"/>
          </p:cNvSpPr>
          <p:nvPr/>
        </p:nvSpPr>
        <p:spPr bwMode="auto">
          <a:xfrm>
            <a:off x="5081588" y="2998788"/>
            <a:ext cx="9953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PP→P @PP-&gt;_P      </a:t>
            </a:r>
            <a:r>
              <a:rPr kumimoji="1" lang="en-US" altLang="zh-TW" sz="600">
                <a:latin typeface="Verdana" charset="0"/>
                <a:ea typeface="Times New Roman" charset="0"/>
                <a:cs typeface="Times New Roman" charset="0"/>
              </a:rPr>
              <a:t>0.0074</a:t>
            </a:r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 </a:t>
            </a:r>
            <a:endParaRPr kumimoji="1" lang="de-DE" altLang="zh-TW" sz="600">
              <a:latin typeface="Verdana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de-DE" altLang="zh-TW" sz="600">
                <a:latin typeface="Verdana" charset="0"/>
                <a:ea typeface="新細明體" charset="-120"/>
                <a:cs typeface="新細明體" charset="-120"/>
              </a:rPr>
              <a:t>VP→V @VP-&gt;_V     0.0066</a:t>
            </a:r>
          </a:p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@S-&gt;_NP→VP	  0.0066</a:t>
            </a:r>
          </a:p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@NP-&gt;_NP→PP	  0.0074</a:t>
            </a:r>
          </a:p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@VP-&gt;_V_NP→PP  0.0074</a:t>
            </a:r>
          </a:p>
          <a:p>
            <a:pPr algn="l" defTabSz="552450"/>
            <a:endParaRPr kumimoji="1" lang="en-US" altLang="zh-TW" sz="600">
              <a:latin typeface="Verdana" charset="0"/>
              <a:ea typeface="新細明體" charset="-120"/>
              <a:cs typeface="新細明體" charset="-120"/>
            </a:endParaRPr>
          </a:p>
        </p:txBody>
      </p:sp>
      <p:sp>
        <p:nvSpPr>
          <p:cNvPr id="510986" name="Text Box 10"/>
          <p:cNvSpPr txBox="1">
            <a:spLocks noChangeArrowheads="1"/>
          </p:cNvSpPr>
          <p:nvPr/>
        </p:nvSpPr>
        <p:spPr bwMode="auto">
          <a:xfrm>
            <a:off x="6013450" y="4014788"/>
            <a:ext cx="9953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PP→P @PP-&gt;_P      </a:t>
            </a:r>
            <a:r>
              <a:rPr kumimoji="1" lang="en-US" altLang="zh-TW" sz="600">
                <a:latin typeface="Verdana" charset="0"/>
                <a:ea typeface="Times New Roman" charset="0"/>
                <a:cs typeface="Times New Roman" charset="0"/>
              </a:rPr>
              <a:t>0.4750</a:t>
            </a:r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 </a:t>
            </a:r>
            <a:endParaRPr kumimoji="1" lang="de-DE" altLang="zh-TW" sz="600">
              <a:latin typeface="Verdana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de-DE" altLang="zh-TW" sz="600">
                <a:latin typeface="Verdana" charset="0"/>
                <a:ea typeface="新細明體" charset="-120"/>
                <a:cs typeface="新細明體" charset="-120"/>
              </a:rPr>
              <a:t>VP→V @VP-&gt;_V     </a:t>
            </a:r>
            <a:r>
              <a:rPr kumimoji="1" lang="de-DE" altLang="zh-TW" sz="600">
                <a:latin typeface="Verdana" charset="0"/>
                <a:ea typeface="Times New Roman" charset="0"/>
                <a:cs typeface="Times New Roman" charset="0"/>
              </a:rPr>
              <a:t>0.0248</a:t>
            </a:r>
            <a:r>
              <a:rPr kumimoji="1" lang="de-DE" altLang="zh-TW" sz="600">
                <a:latin typeface="Verdana" charset="0"/>
                <a:ea typeface="新細明體" charset="-120"/>
                <a:cs typeface="新細明體" charset="-120"/>
              </a:rPr>
              <a:t> </a:t>
            </a:r>
          </a:p>
          <a:p>
            <a:pPr algn="l" defTabSz="552450"/>
            <a:r>
              <a:rPr kumimoji="1" lang="de-DE" altLang="zh-TW" sz="600">
                <a:latin typeface="Verdana" charset="0"/>
                <a:ea typeface="新細明體" charset="-120"/>
                <a:cs typeface="新細明體" charset="-120"/>
              </a:rPr>
              <a:t>@S-&gt;_NP→VP        0.0248</a:t>
            </a:r>
          </a:p>
          <a:p>
            <a:pPr algn="l" defTabSz="552450"/>
            <a:r>
              <a:rPr kumimoji="1" lang="de-DE" altLang="zh-TW" sz="600">
                <a:latin typeface="Verdana" charset="0"/>
                <a:ea typeface="新細明體" charset="-120"/>
                <a:cs typeface="新細明體" charset="-120"/>
              </a:rPr>
              <a:t>@NP-&gt;_NP→PP      </a:t>
            </a:r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0.4750</a:t>
            </a:r>
            <a:endParaRPr kumimoji="1" lang="de-DE" altLang="zh-TW" sz="600">
              <a:latin typeface="Verdana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de-DE" altLang="zh-TW" sz="600">
                <a:latin typeface="Verdana" charset="0"/>
                <a:ea typeface="新細明體" charset="-120"/>
                <a:cs typeface="新細明體" charset="-120"/>
              </a:rPr>
              <a:t>@VP-&gt;_V_NP→PP   </a:t>
            </a:r>
            <a:r>
              <a:rPr kumimoji="1" lang="en-US" altLang="zh-TW" sz="600">
                <a:latin typeface="Verdana" charset="0"/>
                <a:ea typeface="新細明體" charset="-120"/>
                <a:cs typeface="新細明體" charset="-120"/>
              </a:rPr>
              <a:t>0.4750</a:t>
            </a:r>
          </a:p>
        </p:txBody>
      </p:sp>
      <p:sp>
        <p:nvSpPr>
          <p:cNvPr id="510987" name="Text Box 11"/>
          <p:cNvSpPr txBox="1">
            <a:spLocks noChangeArrowheads="1"/>
          </p:cNvSpPr>
          <p:nvPr/>
        </p:nvSpPr>
        <p:spPr bwMode="auto">
          <a:xfrm>
            <a:off x="4149725" y="966788"/>
            <a:ext cx="9953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500">
                <a:latin typeface="Verdana" charset="0"/>
                <a:ea typeface="新細明體" charset="-120"/>
                <a:cs typeface="新細明體" charset="-120"/>
              </a:rPr>
              <a:t>@VP-&gt;_V→NP @VP-&gt;_V_NP</a:t>
            </a:r>
          </a:p>
          <a:p>
            <a:pPr algn="l" defTabSz="552450"/>
            <a:r>
              <a:rPr kumimoji="1" lang="en-US" altLang="zh-TW" sz="500">
                <a:latin typeface="Verdana" charset="0"/>
                <a:ea typeface="新細明體" charset="-120"/>
                <a:cs typeface="新細明體" charset="-120"/>
              </a:rPr>
              <a:t>                                  </a:t>
            </a:r>
            <a:r>
              <a:rPr kumimoji="1" lang="de-DE" altLang="zh-TW" sz="500">
                <a:latin typeface="Verdana" charset="0"/>
                <a:ea typeface="新細明體" charset="-120"/>
                <a:cs typeface="新細明體" charset="-120"/>
              </a:rPr>
              <a:t>0.0030</a:t>
            </a:r>
          </a:p>
          <a:p>
            <a:pPr algn="l" defTabSz="552450"/>
            <a:r>
              <a:rPr kumimoji="1" lang="de-DE" altLang="zh-TW" sz="500">
                <a:latin typeface="Verdana" charset="0"/>
                <a:ea typeface="新細明體" charset="-120"/>
                <a:cs typeface="新細明體" charset="-120"/>
              </a:rPr>
              <a:t>NP→NP @NP-&gt;_NP</a:t>
            </a:r>
          </a:p>
          <a:p>
            <a:pPr algn="l" defTabSz="552450"/>
            <a:r>
              <a:rPr kumimoji="1" lang="de-DE" altLang="zh-TW" sz="500">
                <a:latin typeface="Verdana" charset="0"/>
                <a:ea typeface="新細明體" charset="-120"/>
                <a:cs typeface="新細明體" charset="-120"/>
              </a:rPr>
              <a:t>                                  0.0010</a:t>
            </a:r>
          </a:p>
          <a:p>
            <a:pPr algn="l" defTabSz="552450"/>
            <a:r>
              <a:rPr kumimoji="1" lang="de-DE" altLang="zh-TW" sz="500">
                <a:latin typeface="Verdana" charset="0"/>
                <a:ea typeface="新細明體" charset="-120"/>
                <a:cs typeface="新細明體" charset="-120"/>
              </a:rPr>
              <a:t>S→NP @S-&gt;_NP          0.0727</a:t>
            </a:r>
          </a:p>
          <a:p>
            <a:pPr algn="l" defTabSz="552450"/>
            <a:endParaRPr kumimoji="1" lang="de-DE" altLang="zh-TW" sz="500">
              <a:latin typeface="Verdana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de-DE" altLang="zh-TW" sz="500">
                <a:latin typeface="Verdana" charset="0"/>
                <a:ea typeface="新細明體" charset="-120"/>
                <a:cs typeface="新細明體" charset="-120"/>
              </a:rPr>
              <a:t>ROOT→S                     0.0727</a:t>
            </a:r>
          </a:p>
          <a:p>
            <a:pPr algn="l" defTabSz="552450"/>
            <a:r>
              <a:rPr kumimoji="1" lang="de-DE" altLang="zh-TW" sz="500">
                <a:latin typeface="Verdana" charset="0"/>
                <a:ea typeface="新細明體" charset="-120"/>
                <a:cs typeface="新細明體" charset="-120"/>
              </a:rPr>
              <a:t>@PP-&gt;_P→NP              0.0010</a:t>
            </a:r>
            <a:endParaRPr kumimoji="1" lang="en-US" altLang="zh-TW" sz="500">
              <a:latin typeface="Verdana" charset="0"/>
              <a:ea typeface="新細明體" charset="-120"/>
              <a:cs typeface="新細明體" charset="-120"/>
            </a:endParaRPr>
          </a:p>
        </p:txBody>
      </p:sp>
      <p:sp>
        <p:nvSpPr>
          <p:cNvPr id="510988" name="Text Box 12"/>
          <p:cNvSpPr txBox="1">
            <a:spLocks noChangeArrowheads="1"/>
          </p:cNvSpPr>
          <p:nvPr/>
        </p:nvSpPr>
        <p:spPr bwMode="auto">
          <a:xfrm>
            <a:off x="5081588" y="1982788"/>
            <a:ext cx="9953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500">
                <a:latin typeface="Arial" charset="0"/>
                <a:ea typeface="新細明體" charset="-120"/>
                <a:cs typeface="新細明體" charset="-120"/>
              </a:rPr>
              <a:t>@VP-&gt;_V→NP @VP-&gt;_V_NP</a:t>
            </a:r>
          </a:p>
          <a:p>
            <a:pPr algn="l" defTabSz="552450"/>
            <a:r>
              <a:rPr kumimoji="1" lang="en-US" altLang="zh-TW" sz="500">
                <a:latin typeface="Arial" charset="0"/>
                <a:ea typeface="新細明體" charset="-120"/>
                <a:cs typeface="新細明體" charset="-120"/>
              </a:rPr>
              <a:t>                                  </a:t>
            </a:r>
            <a:r>
              <a:rPr kumimoji="1" lang="de-DE" altLang="zh-TW" sz="500">
                <a:latin typeface="Arial" charset="0"/>
                <a:ea typeface="新細明體" charset="-120"/>
                <a:cs typeface="新細明體" charset="-120"/>
              </a:rPr>
              <a:t>2.145E-4</a:t>
            </a:r>
          </a:p>
          <a:p>
            <a:pPr algn="l" defTabSz="552450"/>
            <a:r>
              <a:rPr kumimoji="1" lang="de-DE" altLang="zh-TW" sz="500">
                <a:latin typeface="Arial" charset="0"/>
                <a:ea typeface="新細明體" charset="-120"/>
                <a:cs typeface="新細明體" charset="-120"/>
              </a:rPr>
              <a:t>NP→NP @NP-&gt;_NP 7.150E-5</a:t>
            </a:r>
          </a:p>
          <a:p>
            <a:pPr algn="l" defTabSz="552450"/>
            <a:r>
              <a:rPr kumimoji="1" lang="de-DE" altLang="zh-TW" sz="500">
                <a:latin typeface="Arial" charset="0"/>
                <a:ea typeface="新細明體" charset="-120"/>
                <a:cs typeface="新細明體" charset="-120"/>
              </a:rPr>
              <a:t>S→NP @S-&gt;_NP      5.720E-4</a:t>
            </a:r>
          </a:p>
          <a:p>
            <a:pPr algn="l" defTabSz="552450"/>
            <a:r>
              <a:rPr kumimoji="1" lang="de-DE" altLang="zh-TW" sz="500">
                <a:latin typeface="Arial" charset="0"/>
                <a:ea typeface="新細明體" charset="-120"/>
                <a:cs typeface="新細明體" charset="-120"/>
              </a:rPr>
              <a:t>ROOT→S                  5.720E-4</a:t>
            </a:r>
            <a:endParaRPr kumimoji="1" lang="en-US" altLang="zh-TW" sz="500">
              <a:latin typeface="Arial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en-US" altLang="zh-TW" sz="500">
                <a:latin typeface="Arial" charset="0"/>
                <a:ea typeface="新細明體" charset="-120"/>
                <a:cs typeface="新細明體" charset="-120"/>
              </a:rPr>
              <a:t>@PP-&gt;_P→NP          </a:t>
            </a:r>
            <a:r>
              <a:rPr kumimoji="1" lang="de-DE" altLang="zh-TW" sz="500">
                <a:latin typeface="Arial" charset="0"/>
                <a:ea typeface="新細明體" charset="-120"/>
                <a:cs typeface="新細明體" charset="-120"/>
              </a:rPr>
              <a:t>7.150E-5</a:t>
            </a:r>
            <a:endParaRPr kumimoji="1" lang="en-US" altLang="zh-TW" sz="5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10989" name="Text Box 13"/>
          <p:cNvSpPr txBox="1">
            <a:spLocks noChangeArrowheads="1"/>
          </p:cNvSpPr>
          <p:nvPr/>
        </p:nvSpPr>
        <p:spPr bwMode="auto">
          <a:xfrm>
            <a:off x="6013450" y="2998788"/>
            <a:ext cx="9953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500">
                <a:latin typeface="Verdana" charset="0"/>
                <a:ea typeface="新細明體" charset="-120"/>
                <a:cs typeface="新細明體" charset="-120"/>
              </a:rPr>
              <a:t>@VP-&gt;_V→NP @VP-&gt;_V_NP</a:t>
            </a:r>
          </a:p>
          <a:p>
            <a:pPr algn="l" defTabSz="552450"/>
            <a:r>
              <a:rPr kumimoji="1" lang="en-US" altLang="zh-TW" sz="500">
                <a:latin typeface="Verdana" charset="0"/>
                <a:ea typeface="新細明體" charset="-120"/>
                <a:cs typeface="新細明體" charset="-120"/>
              </a:rPr>
              <a:t>                                  </a:t>
            </a:r>
            <a:r>
              <a:rPr kumimoji="1" lang="de-DE" altLang="zh-TW" sz="500">
                <a:latin typeface="Verdana" charset="0"/>
                <a:ea typeface="新細明體" charset="-120"/>
                <a:cs typeface="新細明體" charset="-120"/>
              </a:rPr>
              <a:t>0.0398</a:t>
            </a:r>
          </a:p>
          <a:p>
            <a:pPr algn="l" defTabSz="552450"/>
            <a:r>
              <a:rPr kumimoji="1" lang="de-DE" altLang="zh-TW" sz="500">
                <a:latin typeface="Verdana" charset="0"/>
                <a:ea typeface="新細明體" charset="-120"/>
                <a:cs typeface="新細明體" charset="-120"/>
              </a:rPr>
              <a:t>NP→NP @NP-&gt;_NP       0.0132</a:t>
            </a:r>
          </a:p>
          <a:p>
            <a:pPr algn="l" defTabSz="552450"/>
            <a:r>
              <a:rPr kumimoji="1" lang="de-DE" altLang="zh-TW" sz="500">
                <a:latin typeface="Verdana" charset="0"/>
                <a:ea typeface="新細明體" charset="-120"/>
                <a:cs typeface="新細明體" charset="-120"/>
              </a:rPr>
              <a:t>S→NP @S-&gt;_NP          0.0062</a:t>
            </a:r>
          </a:p>
          <a:p>
            <a:pPr algn="l" defTabSz="552450"/>
            <a:r>
              <a:rPr kumimoji="1" lang="de-DE" altLang="zh-TW" sz="500">
                <a:latin typeface="Verdana" charset="0"/>
                <a:ea typeface="新細明體" charset="-120"/>
                <a:cs typeface="新細明體" charset="-120"/>
              </a:rPr>
              <a:t>ROOT→S                     0.0062</a:t>
            </a:r>
          </a:p>
          <a:p>
            <a:pPr algn="l" defTabSz="552450"/>
            <a:r>
              <a:rPr kumimoji="1" lang="de-DE" altLang="zh-TW" sz="500">
                <a:latin typeface="Verdana" charset="0"/>
                <a:ea typeface="新細明體" charset="-120"/>
                <a:cs typeface="新細明體" charset="-120"/>
              </a:rPr>
              <a:t>@PP-&gt;_P→NP              0.0132</a:t>
            </a:r>
            <a:endParaRPr kumimoji="1" lang="en-US" altLang="zh-TW" sz="500">
              <a:latin typeface="Verdana" charset="0"/>
              <a:ea typeface="新細明體" charset="-120"/>
              <a:cs typeface="新細明體" charset="-120"/>
            </a:endParaRPr>
          </a:p>
        </p:txBody>
      </p:sp>
      <p:sp>
        <p:nvSpPr>
          <p:cNvPr id="510990" name="Text Box 14"/>
          <p:cNvSpPr txBox="1">
            <a:spLocks noChangeArrowheads="1"/>
          </p:cNvSpPr>
          <p:nvPr/>
        </p:nvSpPr>
        <p:spPr bwMode="auto">
          <a:xfrm>
            <a:off x="5081588" y="966788"/>
            <a:ext cx="995362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500">
                <a:latin typeface="Verdana" charset="0"/>
                <a:ea typeface="新細明體" charset="-120"/>
                <a:cs typeface="新細明體" charset="-120"/>
              </a:rPr>
              <a:t>PP→P @PP-&gt;_P   5.187E-6</a:t>
            </a:r>
            <a:endParaRPr kumimoji="1" lang="de-DE" altLang="zh-TW" sz="500">
              <a:latin typeface="Verdana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de-DE" altLang="zh-TW" sz="500">
                <a:latin typeface="Verdana" charset="0"/>
                <a:ea typeface="新細明體" charset="-120"/>
                <a:cs typeface="新細明體" charset="-120"/>
              </a:rPr>
              <a:t>VP→V @VP-&gt;_V  2.074E-5</a:t>
            </a:r>
          </a:p>
          <a:p>
            <a:pPr algn="l" defTabSz="552450"/>
            <a:r>
              <a:rPr kumimoji="1" lang="de-DE" altLang="zh-TW" sz="500">
                <a:latin typeface="Verdana" charset="0"/>
                <a:ea typeface="新細明體" charset="-120"/>
                <a:cs typeface="新細明體" charset="-120"/>
              </a:rPr>
              <a:t>@S-&gt;_NP→VP     2.074E-5</a:t>
            </a:r>
            <a:endParaRPr kumimoji="1" lang="en-US" altLang="zh-TW" sz="500">
              <a:latin typeface="Verdana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en-US" altLang="zh-TW" sz="500">
                <a:latin typeface="Verdana" charset="0"/>
                <a:ea typeface="新細明體" charset="-120"/>
                <a:cs typeface="新細明體" charset="-120"/>
              </a:rPr>
              <a:t>@NP-&gt;_NP→PP   5.187E-6</a:t>
            </a:r>
          </a:p>
          <a:p>
            <a:pPr algn="l" defTabSz="552450"/>
            <a:r>
              <a:rPr kumimoji="1" lang="en-US" altLang="zh-TW" sz="500">
                <a:latin typeface="Verdana" charset="0"/>
                <a:ea typeface="新細明體" charset="-120"/>
                <a:cs typeface="新細明體" charset="-120"/>
              </a:rPr>
              <a:t>@VP-&gt;_V_NP→PP</a:t>
            </a:r>
          </a:p>
          <a:p>
            <a:pPr algn="l" defTabSz="552450"/>
            <a:r>
              <a:rPr kumimoji="1" lang="en-US" altLang="zh-TW" sz="500">
                <a:latin typeface="Verdana" charset="0"/>
                <a:ea typeface="新細明體" charset="-120"/>
                <a:cs typeface="新細明體" charset="-120"/>
              </a:rPr>
              <a:t>                         5.187E-6</a:t>
            </a:r>
          </a:p>
        </p:txBody>
      </p:sp>
      <p:sp>
        <p:nvSpPr>
          <p:cNvPr id="510991" name="Text Box 15"/>
          <p:cNvSpPr txBox="1">
            <a:spLocks noChangeArrowheads="1"/>
          </p:cNvSpPr>
          <p:nvPr/>
        </p:nvSpPr>
        <p:spPr bwMode="auto">
          <a:xfrm>
            <a:off x="6013450" y="1982788"/>
            <a:ext cx="9953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500">
                <a:latin typeface="Verdana" charset="0"/>
                <a:ea typeface="新細明體" charset="-120"/>
                <a:cs typeface="新細明體" charset="-120"/>
              </a:rPr>
              <a:t>PP→P @PP-&gt;_P      0.0010</a:t>
            </a:r>
          </a:p>
          <a:p>
            <a:pPr algn="l" defTabSz="552450"/>
            <a:r>
              <a:rPr kumimoji="1" lang="en-US" altLang="zh-TW" sz="500">
                <a:latin typeface="Verdana" charset="0"/>
                <a:ea typeface="新細明體" charset="-120"/>
                <a:cs typeface="新細明體" charset="-120"/>
              </a:rPr>
              <a:t>VP→V @VP-&gt;_V     0.0369</a:t>
            </a:r>
          </a:p>
          <a:p>
            <a:pPr algn="l" defTabSz="552450"/>
            <a:r>
              <a:rPr kumimoji="1" lang="en-US" altLang="zh-TW" sz="500">
                <a:latin typeface="Verdana" charset="0"/>
                <a:ea typeface="新細明體" charset="-120"/>
                <a:cs typeface="新細明體" charset="-120"/>
              </a:rPr>
              <a:t>@S-&gt;_NP→VP        0.0369</a:t>
            </a:r>
          </a:p>
          <a:p>
            <a:pPr algn="l" defTabSz="552450"/>
            <a:r>
              <a:rPr kumimoji="1" lang="en-US" altLang="zh-TW" sz="500">
                <a:latin typeface="Verdana" charset="0"/>
                <a:ea typeface="新細明體" charset="-120"/>
                <a:cs typeface="新細明體" charset="-120"/>
              </a:rPr>
              <a:t>@NP-&gt;_NP→PP      0.0010</a:t>
            </a:r>
            <a:endParaRPr kumimoji="1" lang="de-DE" altLang="zh-TW" sz="500">
              <a:latin typeface="Verdana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de-DE" altLang="zh-TW" sz="500">
                <a:latin typeface="Verdana" charset="0"/>
                <a:ea typeface="新細明體" charset="-120"/>
                <a:cs typeface="新細明體" charset="-120"/>
              </a:rPr>
              <a:t>@VP-&gt;_V_NP→PP   0.0010</a:t>
            </a:r>
            <a:endParaRPr kumimoji="1" lang="en-US" altLang="zh-TW" sz="500">
              <a:latin typeface="Verdana" charset="0"/>
              <a:ea typeface="新細明體" charset="-120"/>
              <a:cs typeface="新細明體" charset="-120"/>
            </a:endParaRPr>
          </a:p>
        </p:txBody>
      </p:sp>
      <p:sp>
        <p:nvSpPr>
          <p:cNvPr id="510992" name="Text Box 16"/>
          <p:cNvSpPr txBox="1">
            <a:spLocks noChangeArrowheads="1"/>
          </p:cNvSpPr>
          <p:nvPr/>
        </p:nvSpPr>
        <p:spPr bwMode="auto">
          <a:xfrm>
            <a:off x="6013450" y="966788"/>
            <a:ext cx="995363" cy="1016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l" defTabSz="552450"/>
            <a:r>
              <a:rPr kumimoji="1" lang="en-US" altLang="zh-TW" sz="500">
                <a:latin typeface="Verdana" charset="0"/>
                <a:ea typeface="新細明體" charset="-120"/>
                <a:cs typeface="新細明體" charset="-120"/>
              </a:rPr>
              <a:t>@VP-&gt;_V→NP @VP-&gt;_V_NP</a:t>
            </a:r>
          </a:p>
          <a:p>
            <a:pPr algn="l" defTabSz="552450"/>
            <a:r>
              <a:rPr kumimoji="1" lang="en-US" altLang="zh-TW" sz="500">
                <a:latin typeface="Verdana" charset="0"/>
                <a:ea typeface="新細明體" charset="-120"/>
                <a:cs typeface="新細明體" charset="-120"/>
              </a:rPr>
              <a:t>                               </a:t>
            </a:r>
            <a:r>
              <a:rPr kumimoji="1" lang="de-DE" altLang="zh-TW" sz="500">
                <a:latin typeface="Verdana" charset="0"/>
                <a:ea typeface="新細明體" charset="-120"/>
                <a:cs typeface="新細明體" charset="-120"/>
              </a:rPr>
              <a:t>1.600E-4</a:t>
            </a:r>
          </a:p>
          <a:p>
            <a:pPr algn="l" defTabSz="552450"/>
            <a:r>
              <a:rPr kumimoji="1" lang="de-DE" altLang="zh-TW" sz="500">
                <a:latin typeface="Verdana" charset="0"/>
                <a:ea typeface="新細明體" charset="-120"/>
                <a:cs typeface="新細明體" charset="-120"/>
              </a:rPr>
              <a:t>NP→NP @NP-&gt;_NP    5.335E-5</a:t>
            </a:r>
          </a:p>
          <a:p>
            <a:pPr algn="l" defTabSz="552450"/>
            <a:r>
              <a:rPr kumimoji="1" lang="de-DE" altLang="zh-TW" sz="500">
                <a:latin typeface="Verdana" charset="0"/>
                <a:ea typeface="新細明體" charset="-120"/>
                <a:cs typeface="新細明體" charset="-120"/>
              </a:rPr>
              <a:t>S→NP @S-&gt;_NP          0.0172</a:t>
            </a:r>
          </a:p>
          <a:p>
            <a:pPr algn="l" defTabSz="552450"/>
            <a:r>
              <a:rPr kumimoji="1" lang="de-DE" altLang="zh-TW" sz="500">
                <a:latin typeface="Verdana" charset="0"/>
                <a:ea typeface="新細明體" charset="-120"/>
                <a:cs typeface="新細明體" charset="-120"/>
              </a:rPr>
              <a:t>ROOT→S                     0.0172</a:t>
            </a:r>
            <a:endParaRPr kumimoji="1" lang="en-US" altLang="zh-TW" sz="500">
              <a:latin typeface="Verdana" charset="0"/>
              <a:ea typeface="新細明體" charset="-120"/>
              <a:cs typeface="新細明體" charset="-120"/>
            </a:endParaRPr>
          </a:p>
          <a:p>
            <a:pPr algn="l" defTabSz="552450"/>
            <a:r>
              <a:rPr kumimoji="1" lang="en-US" altLang="zh-TW" sz="500">
                <a:latin typeface="Verdana" charset="0"/>
                <a:ea typeface="新細明體" charset="-120"/>
                <a:cs typeface="新細明體" charset="-120"/>
              </a:rPr>
              <a:t>@PP-&gt;_P→NP           </a:t>
            </a:r>
            <a:r>
              <a:rPr kumimoji="1" lang="de-DE" altLang="zh-TW" sz="500">
                <a:latin typeface="Verdana" charset="0"/>
                <a:ea typeface="新細明體" charset="-120"/>
                <a:cs typeface="新細明體" charset="-120"/>
              </a:rPr>
              <a:t>5.335E-5</a:t>
            </a:r>
            <a:endParaRPr kumimoji="1" lang="en-US" altLang="zh-TW" sz="500">
              <a:latin typeface="Verdana" charset="0"/>
              <a:ea typeface="新細明體" charset="-120"/>
              <a:cs typeface="新細明體" charset="-120"/>
            </a:endParaRPr>
          </a:p>
        </p:txBody>
      </p:sp>
      <p:sp>
        <p:nvSpPr>
          <p:cNvPr id="510993" name="Text Box 17"/>
          <p:cNvSpPr txBox="1">
            <a:spLocks noChangeArrowheads="1"/>
          </p:cNvSpPr>
          <p:nvPr/>
        </p:nvSpPr>
        <p:spPr bwMode="auto">
          <a:xfrm>
            <a:off x="2019300" y="822325"/>
            <a:ext cx="3556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400">
                <a:latin typeface="Times New Roman" charset="0"/>
                <a:ea typeface="新細明體" charset="-120"/>
                <a:cs typeface="新細明體" charset="-120"/>
              </a:rPr>
              <a:t>0</a:t>
            </a:r>
            <a:endParaRPr kumimoji="1" lang="en-US" altLang="zh-TW" sz="14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10994" name="Text Box 18"/>
          <p:cNvSpPr txBox="1">
            <a:spLocks noChangeArrowheads="1"/>
          </p:cNvSpPr>
          <p:nvPr/>
        </p:nvSpPr>
        <p:spPr bwMode="auto">
          <a:xfrm>
            <a:off x="2019300" y="1838325"/>
            <a:ext cx="3556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1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10995" name="Text Box 19"/>
          <p:cNvSpPr txBox="1">
            <a:spLocks noChangeArrowheads="1"/>
          </p:cNvSpPr>
          <p:nvPr/>
        </p:nvSpPr>
        <p:spPr bwMode="auto">
          <a:xfrm>
            <a:off x="2019300" y="2794000"/>
            <a:ext cx="3556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2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10996" name="Text Box 20"/>
          <p:cNvSpPr txBox="1">
            <a:spLocks noChangeArrowheads="1"/>
          </p:cNvSpPr>
          <p:nvPr/>
        </p:nvSpPr>
        <p:spPr bwMode="auto">
          <a:xfrm>
            <a:off x="2019300" y="3870325"/>
            <a:ext cx="3556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3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10997" name="Text Box 21"/>
          <p:cNvSpPr txBox="1">
            <a:spLocks noChangeArrowheads="1"/>
          </p:cNvSpPr>
          <p:nvPr/>
        </p:nvSpPr>
        <p:spPr bwMode="auto">
          <a:xfrm>
            <a:off x="2019300" y="4886325"/>
            <a:ext cx="3556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4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10998" name="Text Box 22"/>
          <p:cNvSpPr txBox="1">
            <a:spLocks noChangeArrowheads="1"/>
          </p:cNvSpPr>
          <p:nvPr/>
        </p:nvSpPr>
        <p:spPr bwMode="auto">
          <a:xfrm>
            <a:off x="2027238" y="5902325"/>
            <a:ext cx="3556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100">
                <a:latin typeface="Times New Roman" charset="0"/>
                <a:ea typeface="新細明體" charset="-120"/>
                <a:cs typeface="新細明體" charset="-120"/>
              </a:rPr>
              <a:t>5</a:t>
            </a:r>
            <a:endParaRPr kumimoji="1" lang="en-US" altLang="zh-TW" sz="11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10999" name="Text Box 23"/>
          <p:cNvSpPr txBox="1">
            <a:spLocks noChangeArrowheads="1"/>
          </p:cNvSpPr>
          <p:nvPr/>
        </p:nvSpPr>
        <p:spPr bwMode="auto">
          <a:xfrm>
            <a:off x="3043238" y="676275"/>
            <a:ext cx="354012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400">
                <a:latin typeface="Times New Roman" charset="0"/>
                <a:ea typeface="新細明體" charset="-120"/>
                <a:cs typeface="新細明體" charset="-120"/>
              </a:rPr>
              <a:t>1</a:t>
            </a:r>
            <a:endParaRPr kumimoji="1" lang="en-US" altLang="zh-TW" sz="14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11000" name="Text Box 24"/>
          <p:cNvSpPr txBox="1">
            <a:spLocks noChangeArrowheads="1"/>
          </p:cNvSpPr>
          <p:nvPr/>
        </p:nvSpPr>
        <p:spPr bwMode="auto">
          <a:xfrm>
            <a:off x="3990975" y="676275"/>
            <a:ext cx="3556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400">
                <a:latin typeface="Times New Roman" charset="0"/>
                <a:ea typeface="新細明體" charset="-120"/>
                <a:cs typeface="新細明體" charset="-120"/>
              </a:rPr>
              <a:t>2</a:t>
            </a:r>
            <a:endParaRPr kumimoji="1" lang="en-US" altLang="zh-TW" sz="14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11001" name="Text Box 25"/>
          <p:cNvSpPr txBox="1">
            <a:spLocks noChangeArrowheads="1"/>
          </p:cNvSpPr>
          <p:nvPr/>
        </p:nvSpPr>
        <p:spPr bwMode="auto">
          <a:xfrm>
            <a:off x="4894263" y="684213"/>
            <a:ext cx="3556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400">
                <a:latin typeface="Times New Roman" charset="0"/>
                <a:ea typeface="新細明體" charset="-120"/>
                <a:cs typeface="新細明體" charset="-120"/>
              </a:rPr>
              <a:t>3</a:t>
            </a:r>
            <a:endParaRPr kumimoji="1" lang="en-US" altLang="zh-TW" sz="14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11002" name="Text Box 26"/>
          <p:cNvSpPr txBox="1">
            <a:spLocks noChangeArrowheads="1"/>
          </p:cNvSpPr>
          <p:nvPr/>
        </p:nvSpPr>
        <p:spPr bwMode="auto">
          <a:xfrm>
            <a:off x="5867400" y="676275"/>
            <a:ext cx="3556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400">
                <a:latin typeface="Times New Roman" charset="0"/>
                <a:ea typeface="新細明體" charset="-120"/>
                <a:cs typeface="新細明體" charset="-120"/>
              </a:rPr>
              <a:t>4</a:t>
            </a:r>
            <a:endParaRPr kumimoji="1" lang="en-US" altLang="zh-TW" sz="14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11003" name="Text Box 27"/>
          <p:cNvSpPr txBox="1">
            <a:spLocks noChangeArrowheads="1"/>
          </p:cNvSpPr>
          <p:nvPr/>
        </p:nvSpPr>
        <p:spPr bwMode="auto">
          <a:xfrm>
            <a:off x="6745288" y="676275"/>
            <a:ext cx="3556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5205" tIns="27603" rIns="55205" bIns="27603">
            <a:prstTxWarp prst="textNoShape">
              <a:avLst/>
            </a:prstTxWarp>
          </a:bodyPr>
          <a:lstStyle/>
          <a:p>
            <a:pPr algn="ctr" defTabSz="552450"/>
            <a:r>
              <a:rPr kumimoji="1" lang="en-US" altLang="zh-TW" sz="1400">
                <a:latin typeface="Times New Roman" charset="0"/>
                <a:ea typeface="新細明體" charset="-120"/>
                <a:cs typeface="新細明體" charset="-120"/>
              </a:rPr>
              <a:t>5</a:t>
            </a:r>
            <a:endParaRPr kumimoji="1" lang="en-US" altLang="zh-TW" sz="1400">
              <a:latin typeface="Arial" charset="0"/>
              <a:ea typeface="新細明體" charset="-120"/>
              <a:cs typeface="新細明體" charset="-120"/>
            </a:endParaRPr>
          </a:p>
        </p:txBody>
      </p:sp>
      <p:sp>
        <p:nvSpPr>
          <p:cNvPr id="511005" name="Text Box 29"/>
          <p:cNvSpPr txBox="1">
            <a:spLocks noChangeArrowheads="1"/>
          </p:cNvSpPr>
          <p:nvPr/>
        </p:nvSpPr>
        <p:spPr bwMode="auto">
          <a:xfrm>
            <a:off x="2595563" y="631825"/>
            <a:ext cx="477148" cy="271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1400">
                <a:latin typeface="Verdana" charset="0"/>
                <a:ea typeface="新細明體" charset="-120"/>
                <a:cs typeface="新細明體" charset="-120"/>
              </a:rPr>
              <a:t>cats</a:t>
            </a:r>
          </a:p>
        </p:txBody>
      </p:sp>
      <p:sp>
        <p:nvSpPr>
          <p:cNvPr id="511006" name="Text Box 30"/>
          <p:cNvSpPr txBox="1">
            <a:spLocks noChangeArrowheads="1"/>
          </p:cNvSpPr>
          <p:nvPr/>
        </p:nvSpPr>
        <p:spPr bwMode="auto">
          <a:xfrm>
            <a:off x="3462338" y="622300"/>
            <a:ext cx="757761" cy="271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1400">
                <a:latin typeface="Verdana" charset="0"/>
                <a:ea typeface="新細明體" charset="-120"/>
                <a:cs typeface="新細明體" charset="-120"/>
              </a:rPr>
              <a:t>scratch</a:t>
            </a:r>
          </a:p>
        </p:txBody>
      </p:sp>
      <p:sp>
        <p:nvSpPr>
          <p:cNvPr id="511007" name="Text Box 31"/>
          <p:cNvSpPr txBox="1">
            <a:spLocks noChangeArrowheads="1"/>
          </p:cNvSpPr>
          <p:nvPr/>
        </p:nvSpPr>
        <p:spPr bwMode="auto">
          <a:xfrm>
            <a:off x="4398963" y="622300"/>
            <a:ext cx="556572" cy="271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1400">
                <a:latin typeface="Verdana" charset="0"/>
                <a:ea typeface="新細明體" charset="-120"/>
                <a:cs typeface="新細明體" charset="-120"/>
              </a:rPr>
              <a:t>walls</a:t>
            </a:r>
          </a:p>
        </p:txBody>
      </p:sp>
      <p:sp>
        <p:nvSpPr>
          <p:cNvPr id="511008" name="Text Box 32"/>
          <p:cNvSpPr txBox="1">
            <a:spLocks noChangeArrowheads="1"/>
          </p:cNvSpPr>
          <p:nvPr/>
        </p:nvSpPr>
        <p:spPr bwMode="auto">
          <a:xfrm>
            <a:off x="5330825" y="622300"/>
            <a:ext cx="492051" cy="271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1400">
                <a:latin typeface="Verdana" charset="0"/>
                <a:ea typeface="新細明體" charset="-120"/>
                <a:cs typeface="新細明體" charset="-120"/>
              </a:rPr>
              <a:t>with</a:t>
            </a:r>
          </a:p>
        </p:txBody>
      </p:sp>
      <p:sp>
        <p:nvSpPr>
          <p:cNvPr id="511009" name="Text Box 33"/>
          <p:cNvSpPr txBox="1">
            <a:spLocks noChangeArrowheads="1"/>
          </p:cNvSpPr>
          <p:nvPr/>
        </p:nvSpPr>
        <p:spPr bwMode="auto">
          <a:xfrm>
            <a:off x="6262688" y="622300"/>
            <a:ext cx="601719" cy="271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5211" tIns="27606" rIns="55211" bIns="27606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zh-TW" sz="1400">
                <a:latin typeface="Verdana" charset="0"/>
                <a:ea typeface="新細明體" charset="-120"/>
                <a:cs typeface="新細明體" charset="-120"/>
              </a:rPr>
              <a:t>claws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modeling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428690"/>
            <a:ext cx="45307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Step 1: decompose the probability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1143000" y="2057400"/>
            <a:ext cx="4473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P(</a:t>
            </a:r>
            <a:r>
              <a:rPr lang="en-US" dirty="0" smtClean="0">
                <a:solidFill>
                  <a:srgbClr val="0000FF"/>
                </a:solidFill>
              </a:rPr>
              <a:t>I think today is a good day to be me</a:t>
            </a:r>
            <a:r>
              <a:rPr lang="en-US" dirty="0" smtClean="0">
                <a:solidFill>
                  <a:srgbClr val="000000"/>
                </a:solidFill>
              </a:rPr>
              <a:t>) =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76400" y="2438400"/>
            <a:ext cx="7474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P(</a:t>
            </a:r>
            <a:r>
              <a:rPr lang="en-US" dirty="0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00"/>
                </a:solidFill>
              </a:rPr>
              <a:t>) </a:t>
            </a:r>
            <a:r>
              <a:rPr lang="en-US" dirty="0" err="1" smtClean="0">
                <a:solidFill>
                  <a:srgbClr val="000000"/>
                </a:solidFill>
              </a:rPr>
              <a:t>x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76400" y="2819400"/>
            <a:ext cx="1545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P(</a:t>
            </a:r>
            <a:r>
              <a:rPr lang="en-US" dirty="0" err="1" smtClean="0">
                <a:solidFill>
                  <a:srgbClr val="0000FF"/>
                </a:solidFill>
              </a:rPr>
              <a:t>think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|</a:t>
            </a:r>
            <a:r>
              <a:rPr lang="en-US" dirty="0" smtClean="0">
                <a:solidFill>
                  <a:srgbClr val="0000FF"/>
                </a:solidFill>
              </a:rPr>
              <a:t> I</a:t>
            </a:r>
            <a:r>
              <a:rPr lang="en-US" dirty="0" smtClean="0">
                <a:solidFill>
                  <a:srgbClr val="000000"/>
                </a:solidFill>
              </a:rPr>
              <a:t>) </a:t>
            </a:r>
            <a:r>
              <a:rPr lang="en-US" dirty="0" err="1" smtClean="0">
                <a:solidFill>
                  <a:srgbClr val="000000"/>
                </a:solidFill>
              </a:rPr>
              <a:t>x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76400" y="3212068"/>
            <a:ext cx="2112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P(</a:t>
            </a:r>
            <a:r>
              <a:rPr lang="en-US" dirty="0" err="1" smtClean="0">
                <a:solidFill>
                  <a:srgbClr val="0000FF"/>
                </a:solidFill>
              </a:rPr>
              <a:t>today</a:t>
            </a:r>
            <a:r>
              <a:rPr lang="en-US" dirty="0" smtClean="0">
                <a:solidFill>
                  <a:srgbClr val="000000"/>
                </a:solidFill>
              </a:rPr>
              <a:t>|</a:t>
            </a:r>
            <a:r>
              <a:rPr lang="en-US" dirty="0" smtClean="0">
                <a:solidFill>
                  <a:srgbClr val="0000FF"/>
                </a:solidFill>
              </a:rPr>
              <a:t> I think</a:t>
            </a:r>
            <a:r>
              <a:rPr lang="en-US" dirty="0" smtClean="0">
                <a:solidFill>
                  <a:srgbClr val="000000"/>
                </a:solidFill>
              </a:rPr>
              <a:t>) </a:t>
            </a:r>
            <a:r>
              <a:rPr lang="en-US" dirty="0" err="1" smtClean="0">
                <a:solidFill>
                  <a:srgbClr val="000000"/>
                </a:solidFill>
              </a:rPr>
              <a:t>x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76400" y="3581400"/>
            <a:ext cx="23434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P(</a:t>
            </a:r>
            <a:r>
              <a:rPr lang="en-US" dirty="0" err="1" smtClean="0">
                <a:solidFill>
                  <a:srgbClr val="0000FF"/>
                </a:solidFill>
              </a:rPr>
              <a:t>is</a:t>
            </a:r>
            <a:r>
              <a:rPr lang="en-US" dirty="0" smtClean="0">
                <a:solidFill>
                  <a:srgbClr val="000000"/>
                </a:solidFill>
              </a:rPr>
              <a:t>|</a:t>
            </a:r>
            <a:r>
              <a:rPr lang="en-US" dirty="0" smtClean="0">
                <a:solidFill>
                  <a:srgbClr val="0000FF"/>
                </a:solidFill>
              </a:rPr>
              <a:t> I think today</a:t>
            </a:r>
            <a:r>
              <a:rPr lang="en-US" dirty="0" smtClean="0">
                <a:solidFill>
                  <a:srgbClr val="000000"/>
                </a:solidFill>
              </a:rPr>
              <a:t>) </a:t>
            </a:r>
            <a:r>
              <a:rPr lang="en-US" dirty="0" err="1" smtClean="0">
                <a:solidFill>
                  <a:srgbClr val="000000"/>
                </a:solidFill>
              </a:rPr>
              <a:t>x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76400" y="3962400"/>
            <a:ext cx="2581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P(</a:t>
            </a:r>
            <a:r>
              <a:rPr lang="en-US" dirty="0" err="1" smtClean="0">
                <a:solidFill>
                  <a:srgbClr val="0000FF"/>
                </a:solidFill>
              </a:rPr>
              <a:t>a</a:t>
            </a:r>
            <a:r>
              <a:rPr lang="en-US" dirty="0" smtClean="0">
                <a:solidFill>
                  <a:srgbClr val="000000"/>
                </a:solidFill>
              </a:rPr>
              <a:t>|</a:t>
            </a:r>
            <a:r>
              <a:rPr lang="en-US" dirty="0" smtClean="0">
                <a:solidFill>
                  <a:srgbClr val="0000FF"/>
                </a:solidFill>
              </a:rPr>
              <a:t> I think today is</a:t>
            </a:r>
            <a:r>
              <a:rPr lang="en-US" dirty="0" smtClean="0">
                <a:solidFill>
                  <a:srgbClr val="000000"/>
                </a:solidFill>
              </a:rPr>
              <a:t>) </a:t>
            </a:r>
            <a:r>
              <a:rPr lang="en-US" dirty="0" err="1" smtClean="0">
                <a:solidFill>
                  <a:srgbClr val="000000"/>
                </a:solidFill>
              </a:rPr>
              <a:t>x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76400" y="4355068"/>
            <a:ext cx="3187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P(</a:t>
            </a:r>
            <a:r>
              <a:rPr lang="en-US" dirty="0" err="1" smtClean="0">
                <a:solidFill>
                  <a:srgbClr val="0000FF"/>
                </a:solidFill>
              </a:rPr>
              <a:t>good</a:t>
            </a:r>
            <a:r>
              <a:rPr lang="en-US" dirty="0" smtClean="0">
                <a:solidFill>
                  <a:srgbClr val="000000"/>
                </a:solidFill>
              </a:rPr>
              <a:t>|</a:t>
            </a:r>
            <a:r>
              <a:rPr lang="en-US" dirty="0" smtClean="0">
                <a:solidFill>
                  <a:srgbClr val="0000FF"/>
                </a:solidFill>
              </a:rPr>
              <a:t> I think today is a</a:t>
            </a:r>
            <a:r>
              <a:rPr lang="en-US" dirty="0" smtClean="0">
                <a:solidFill>
                  <a:srgbClr val="000000"/>
                </a:solidFill>
              </a:rPr>
              <a:t>) </a:t>
            </a:r>
            <a:r>
              <a:rPr lang="en-US" dirty="0" err="1" smtClean="0">
                <a:solidFill>
                  <a:srgbClr val="000000"/>
                </a:solidFill>
              </a:rPr>
              <a:t>x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76400" y="4736068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…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00200"/>
            <a:ext cx="7556313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Works well in practice</a:t>
            </a:r>
          </a:p>
          <a:p>
            <a:pPr lvl="1"/>
            <a:r>
              <a:rPr lang="en-US" dirty="0" smtClean="0"/>
              <a:t>many publicly available</a:t>
            </a:r>
          </a:p>
          <a:p>
            <a:pPr lvl="1"/>
            <a:r>
              <a:rPr lang="en-US" dirty="0" smtClean="0"/>
              <a:t>Stanford, CMU, Berkeley all have good ones available</a:t>
            </a:r>
          </a:p>
          <a:p>
            <a:pPr lvl="1"/>
            <a:r>
              <a:rPr lang="en-US" dirty="0" smtClean="0"/>
              <a:t> Many with online interfaces:</a:t>
            </a:r>
          </a:p>
          <a:p>
            <a:pPr lvl="2"/>
            <a:r>
              <a:rPr lang="en-US" dirty="0" smtClean="0"/>
              <a:t>http://nlp.stanford.edu:8080/parser/</a:t>
            </a:r>
          </a:p>
          <a:p>
            <a:r>
              <a:rPr lang="en-US" dirty="0" smtClean="0"/>
              <a:t>How do we obtain the grammars?</a:t>
            </a:r>
          </a:p>
          <a:p>
            <a:pPr lvl="1"/>
            <a:r>
              <a:rPr lang="en-US" dirty="0" smtClean="0"/>
              <a:t>Tree banks: contain examples sentences with human annotated parse trees</a:t>
            </a:r>
          </a:p>
          <a:p>
            <a:pPr lvl="1"/>
            <a:r>
              <a:rPr lang="en-US" dirty="0" smtClean="0"/>
              <a:t>learn rules and probabilities from these tree banks</a:t>
            </a:r>
          </a:p>
          <a:p>
            <a:r>
              <a:rPr lang="en-US" dirty="0" smtClean="0"/>
              <a:t>Improvements</a:t>
            </a:r>
          </a:p>
          <a:p>
            <a:pPr lvl="1"/>
            <a:r>
              <a:rPr lang="en-US" dirty="0" smtClean="0"/>
              <a:t>Lexicalize the rules</a:t>
            </a:r>
          </a:p>
          <a:p>
            <a:pPr lvl="2"/>
            <a:r>
              <a:rPr lang="en-US" dirty="0" smtClean="0"/>
              <a:t>S -&gt; NP VP  becomes </a:t>
            </a:r>
            <a:r>
              <a:rPr lang="en-US" dirty="0" err="1" smtClean="0"/>
              <a:t>S(eat</a:t>
            </a:r>
            <a:r>
              <a:rPr lang="en-US" dirty="0" smtClean="0"/>
              <a:t>) -&gt; NP(I) </a:t>
            </a:r>
            <a:r>
              <a:rPr lang="en-US" dirty="0" err="1" smtClean="0"/>
              <a:t>VP(eat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Machine learning approaches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types of parsing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 of speech tagging</a:t>
            </a:r>
          </a:p>
          <a:p>
            <a:pPr lvl="1"/>
            <a:r>
              <a:rPr lang="en-US" dirty="0" smtClean="0"/>
              <a:t>I/PRP eat/VBP sushi/NN with/IN tuna/NN ./.</a:t>
            </a:r>
          </a:p>
          <a:p>
            <a:r>
              <a:rPr lang="en-US" dirty="0" smtClean="0"/>
              <a:t>Dependency parsing</a:t>
            </a:r>
          </a:p>
          <a:p>
            <a:pPr lvl="1"/>
            <a:r>
              <a:rPr lang="en-US" dirty="0" smtClean="0"/>
              <a:t>nsubj(eat-2, I-1) – who’s doing the eating?</a:t>
            </a:r>
          </a:p>
          <a:p>
            <a:pPr lvl="1"/>
            <a:r>
              <a:rPr lang="en-US" dirty="0" smtClean="0"/>
              <a:t>dobj(eat-2, sushi-3) – what are they eating?</a:t>
            </a:r>
          </a:p>
          <a:p>
            <a:pPr lvl="1"/>
            <a:r>
              <a:rPr lang="en-US" dirty="0" smtClean="0"/>
              <a:t>prep_with(sushi-3, tuna-5) – what is the sushi with?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people do it?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76400" y="2875002"/>
            <a:ext cx="58286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The horse raced past the barn fell.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1447800" y="4419600"/>
            <a:ext cx="72477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The horse </a:t>
            </a:r>
            <a:r>
              <a:rPr lang="en-US" sz="2800" i="1" dirty="0" smtClean="0">
                <a:solidFill>
                  <a:srgbClr val="FF0000"/>
                </a:solidFill>
              </a:rPr>
              <a:t>that was</a:t>
            </a:r>
            <a:r>
              <a:rPr lang="en-US" sz="2800" dirty="0" smtClean="0"/>
              <a:t> raced past the barn fell.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people do it?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76400" y="2905780"/>
            <a:ext cx="37417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The old man the boat.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1828800" y="4572000"/>
            <a:ext cx="50026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The old </a:t>
            </a:r>
            <a:r>
              <a:rPr lang="en-US" sz="2800" i="1" dirty="0" smtClean="0">
                <a:solidFill>
                  <a:srgbClr val="FF0000"/>
                </a:solidFill>
              </a:rPr>
              <a:t>people</a:t>
            </a:r>
            <a:r>
              <a:rPr lang="en-US" sz="2800" dirty="0" smtClean="0"/>
              <a:t> man the boat.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people do it?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76400" y="3059668"/>
            <a:ext cx="53494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The man whistling tunes pianos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1676400" y="4800600"/>
            <a:ext cx="64796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The man </a:t>
            </a:r>
            <a:r>
              <a:rPr lang="en-US" sz="2800" i="1" dirty="0" smtClean="0">
                <a:solidFill>
                  <a:srgbClr val="FF0000"/>
                </a:solidFill>
              </a:rPr>
              <a:t>who is</a:t>
            </a:r>
            <a:r>
              <a:rPr lang="en-US" sz="2800" dirty="0" smtClean="0"/>
              <a:t> whistling tunes pianos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people do it?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3059668"/>
            <a:ext cx="86635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The government plans to raise taxes were defeated.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1478171" y="4572000"/>
            <a:ext cx="657661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The plans </a:t>
            </a:r>
            <a:r>
              <a:rPr lang="en-US" sz="2800" i="1" dirty="0" smtClean="0">
                <a:solidFill>
                  <a:srgbClr val="FF0000"/>
                </a:solidFill>
              </a:rPr>
              <a:t>of the government</a:t>
            </a:r>
            <a:r>
              <a:rPr lang="en-US" sz="2800" dirty="0" smtClean="0"/>
              <a:t> to raise taxes were defeated.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Garden path effect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tend to parse this a sentence as they read it</a:t>
            </a:r>
          </a:p>
          <a:p>
            <a:pPr lvl="1"/>
            <a:r>
              <a:rPr lang="en-US" dirty="0" smtClean="0"/>
              <a:t>not bottoms-up</a:t>
            </a:r>
          </a:p>
          <a:p>
            <a:r>
              <a:rPr lang="en-US" dirty="0" smtClean="0"/>
              <a:t>For garden path sentences, the initial parse is incorrect</a:t>
            </a:r>
          </a:p>
          <a:p>
            <a:pPr lvl="1"/>
            <a:r>
              <a:rPr lang="en-US" dirty="0" smtClean="0"/>
              <a:t>have to go back and reparse the sentence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658" name="Rectangle 2"/>
          <p:cNvSpPr>
            <a:spLocks noChangeArrowheads="1"/>
          </p:cNvSpPr>
          <p:nvPr/>
        </p:nvSpPr>
        <p:spPr bwMode="auto">
          <a:xfrm>
            <a:off x="4800600" y="5334000"/>
            <a:ext cx="2362200" cy="1371600"/>
          </a:xfrm>
          <a:prstGeom prst="rect">
            <a:avLst/>
          </a:prstGeom>
          <a:noFill/>
          <a:ln w="76200">
            <a:solidFill>
              <a:srgbClr val="F5FEA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59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8229600" cy="1143000"/>
          </a:xfrm>
        </p:spPr>
        <p:txBody>
          <a:bodyPr/>
          <a:lstStyle/>
          <a:p>
            <a:r>
              <a:rPr lang="en-US" dirty="0"/>
              <a:t>Statistical MT Overview</a:t>
            </a:r>
          </a:p>
        </p:txBody>
      </p:sp>
      <p:sp>
        <p:nvSpPr>
          <p:cNvPr id="838660" name="AutoShape 4"/>
          <p:cNvSpPr>
            <a:spLocks noChangeArrowheads="1"/>
          </p:cNvSpPr>
          <p:nvPr/>
        </p:nvSpPr>
        <p:spPr bwMode="auto">
          <a:xfrm>
            <a:off x="228600" y="2362200"/>
            <a:ext cx="533400" cy="533400"/>
          </a:xfrm>
          <a:prstGeom prst="vertic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61" name="AutoShape 5"/>
          <p:cNvSpPr>
            <a:spLocks noChangeArrowheads="1"/>
          </p:cNvSpPr>
          <p:nvPr/>
        </p:nvSpPr>
        <p:spPr bwMode="auto">
          <a:xfrm>
            <a:off x="762000" y="2362200"/>
            <a:ext cx="533400" cy="533400"/>
          </a:xfrm>
          <a:prstGeom prst="vertic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62" name="Text Box 6"/>
          <p:cNvSpPr txBox="1">
            <a:spLocks noChangeArrowheads="1"/>
          </p:cNvSpPr>
          <p:nvPr/>
        </p:nvSpPr>
        <p:spPr bwMode="auto">
          <a:xfrm>
            <a:off x="76200" y="1828800"/>
            <a:ext cx="2209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Bilingual data</a:t>
            </a:r>
          </a:p>
        </p:txBody>
      </p:sp>
      <p:sp>
        <p:nvSpPr>
          <p:cNvPr id="838663" name="Line 7"/>
          <p:cNvSpPr>
            <a:spLocks noChangeShapeType="1"/>
          </p:cNvSpPr>
          <p:nvPr/>
        </p:nvSpPr>
        <p:spPr bwMode="auto">
          <a:xfrm>
            <a:off x="1600200" y="42672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82" name="Rectangle 26"/>
          <p:cNvSpPr>
            <a:spLocks noChangeArrowheads="1"/>
          </p:cNvSpPr>
          <p:nvPr/>
        </p:nvSpPr>
        <p:spPr bwMode="auto">
          <a:xfrm>
            <a:off x="5029200" y="1981200"/>
            <a:ext cx="1828800" cy="2819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83" name="Text Box 27"/>
          <p:cNvSpPr txBox="1">
            <a:spLocks noChangeArrowheads="1"/>
          </p:cNvSpPr>
          <p:nvPr/>
        </p:nvSpPr>
        <p:spPr bwMode="auto">
          <a:xfrm>
            <a:off x="5257800" y="2286000"/>
            <a:ext cx="13716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Translation model</a:t>
            </a:r>
          </a:p>
        </p:txBody>
      </p:sp>
      <p:sp>
        <p:nvSpPr>
          <p:cNvPr id="838684" name="Text Box 28"/>
          <p:cNvSpPr txBox="1">
            <a:spLocks noChangeArrowheads="1"/>
          </p:cNvSpPr>
          <p:nvPr/>
        </p:nvSpPr>
        <p:spPr bwMode="auto">
          <a:xfrm>
            <a:off x="3962400" y="1066800"/>
            <a:ext cx="160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FF0000"/>
                </a:solidFill>
              </a:rPr>
              <a:t>training</a:t>
            </a:r>
          </a:p>
        </p:txBody>
      </p:sp>
      <p:sp>
        <p:nvSpPr>
          <p:cNvPr id="838685" name="AutoShape 29"/>
          <p:cNvSpPr>
            <a:spLocks noChangeArrowheads="1"/>
          </p:cNvSpPr>
          <p:nvPr/>
        </p:nvSpPr>
        <p:spPr bwMode="auto">
          <a:xfrm>
            <a:off x="838200" y="4038600"/>
            <a:ext cx="533400" cy="533400"/>
          </a:xfrm>
          <a:prstGeom prst="vertic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86" name="Text Box 30"/>
          <p:cNvSpPr txBox="1">
            <a:spLocks noChangeArrowheads="1"/>
          </p:cNvSpPr>
          <p:nvPr/>
        </p:nvSpPr>
        <p:spPr bwMode="auto">
          <a:xfrm>
            <a:off x="76200" y="3505200"/>
            <a:ext cx="2209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monolingual data</a:t>
            </a:r>
          </a:p>
        </p:txBody>
      </p:sp>
      <p:sp>
        <p:nvSpPr>
          <p:cNvPr id="838687" name="Text Box 31"/>
          <p:cNvSpPr txBox="1">
            <a:spLocks noChangeArrowheads="1"/>
          </p:cNvSpPr>
          <p:nvPr/>
        </p:nvSpPr>
        <p:spPr bwMode="auto">
          <a:xfrm>
            <a:off x="5257800" y="3810000"/>
            <a:ext cx="13716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Language model</a:t>
            </a:r>
          </a:p>
        </p:txBody>
      </p:sp>
      <p:sp>
        <p:nvSpPr>
          <p:cNvPr id="838688" name="Text Box 32"/>
          <p:cNvSpPr txBox="1">
            <a:spLocks noChangeArrowheads="1"/>
          </p:cNvSpPr>
          <p:nvPr/>
        </p:nvSpPr>
        <p:spPr bwMode="auto">
          <a:xfrm>
            <a:off x="5257800" y="1295400"/>
            <a:ext cx="144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learned parameters</a:t>
            </a:r>
          </a:p>
        </p:txBody>
      </p:sp>
      <p:sp>
        <p:nvSpPr>
          <p:cNvPr id="838689" name="Line 33"/>
          <p:cNvSpPr>
            <a:spLocks noChangeShapeType="1"/>
          </p:cNvSpPr>
          <p:nvPr/>
        </p:nvSpPr>
        <p:spPr bwMode="auto">
          <a:xfrm>
            <a:off x="457200" y="5029200"/>
            <a:ext cx="83820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90" name="Text Box 34"/>
          <p:cNvSpPr txBox="1">
            <a:spLocks noChangeArrowheads="1"/>
          </p:cNvSpPr>
          <p:nvPr/>
        </p:nvSpPr>
        <p:spPr bwMode="auto">
          <a:xfrm>
            <a:off x="2819400" y="5562600"/>
            <a:ext cx="152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Foreign sentence</a:t>
            </a:r>
          </a:p>
        </p:txBody>
      </p:sp>
      <p:sp>
        <p:nvSpPr>
          <p:cNvPr id="838691" name="Text Box 35"/>
          <p:cNvSpPr txBox="1">
            <a:spLocks noChangeArrowheads="1"/>
          </p:cNvSpPr>
          <p:nvPr/>
        </p:nvSpPr>
        <p:spPr bwMode="auto">
          <a:xfrm>
            <a:off x="609600" y="5638800"/>
            <a:ext cx="175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Translation</a:t>
            </a:r>
          </a:p>
        </p:txBody>
      </p:sp>
      <p:sp>
        <p:nvSpPr>
          <p:cNvPr id="838692" name="Line 36"/>
          <p:cNvSpPr>
            <a:spLocks noChangeShapeType="1"/>
          </p:cNvSpPr>
          <p:nvPr/>
        </p:nvSpPr>
        <p:spPr bwMode="auto">
          <a:xfrm>
            <a:off x="4191000" y="5867400"/>
            <a:ext cx="60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93" name="Line 37"/>
          <p:cNvSpPr>
            <a:spLocks noChangeShapeType="1"/>
          </p:cNvSpPr>
          <p:nvPr/>
        </p:nvSpPr>
        <p:spPr bwMode="auto">
          <a:xfrm>
            <a:off x="5943600" y="4800600"/>
            <a:ext cx="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94" name="Text Box 38"/>
          <p:cNvSpPr txBox="1">
            <a:spLocks noChangeArrowheads="1"/>
          </p:cNvSpPr>
          <p:nvPr/>
        </p:nvSpPr>
        <p:spPr bwMode="auto">
          <a:xfrm>
            <a:off x="4876800" y="5410200"/>
            <a:ext cx="2209800" cy="122078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Decoder </a:t>
            </a:r>
            <a:br>
              <a:rPr lang="en-US"/>
            </a:br>
            <a:r>
              <a:rPr lang="en-US" sz="1400"/>
              <a:t>(what English sentence is most probable given foreign sentence with learned models)</a:t>
            </a:r>
          </a:p>
        </p:txBody>
      </p:sp>
      <p:sp>
        <p:nvSpPr>
          <p:cNvPr id="838696" name="Rectangle 40"/>
          <p:cNvSpPr>
            <a:spLocks noChangeArrowheads="1"/>
          </p:cNvSpPr>
          <p:nvPr/>
        </p:nvSpPr>
        <p:spPr bwMode="auto">
          <a:xfrm>
            <a:off x="5181600" y="2209800"/>
            <a:ext cx="1524000" cy="838200"/>
          </a:xfrm>
          <a:prstGeom prst="rect">
            <a:avLst/>
          </a:prstGeom>
          <a:noFill/>
          <a:ln w="76200">
            <a:solidFill>
              <a:srgbClr val="F5FEA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97" name="Line 41"/>
          <p:cNvSpPr>
            <a:spLocks noChangeShapeType="1"/>
          </p:cNvSpPr>
          <p:nvPr/>
        </p:nvSpPr>
        <p:spPr bwMode="auto">
          <a:xfrm>
            <a:off x="3886200" y="2590800"/>
            <a:ext cx="1219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698" name="Line 42"/>
          <p:cNvSpPr>
            <a:spLocks noChangeShapeType="1"/>
          </p:cNvSpPr>
          <p:nvPr/>
        </p:nvSpPr>
        <p:spPr bwMode="auto">
          <a:xfrm>
            <a:off x="3886200" y="4114800"/>
            <a:ext cx="1219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Rectangle 40"/>
          <p:cNvSpPr>
            <a:spLocks noChangeArrowheads="1"/>
          </p:cNvSpPr>
          <p:nvPr/>
        </p:nvSpPr>
        <p:spPr bwMode="auto">
          <a:xfrm>
            <a:off x="5181600" y="3733800"/>
            <a:ext cx="1524000" cy="838200"/>
          </a:xfrm>
          <a:prstGeom prst="rect">
            <a:avLst/>
          </a:prstGeom>
          <a:noFill/>
          <a:ln w="76200">
            <a:solidFill>
              <a:srgbClr val="F5FEA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2819400" y="1567418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parser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4" name="Line 7"/>
          <p:cNvSpPr>
            <a:spLocks noChangeShapeType="1"/>
          </p:cNvSpPr>
          <p:nvPr/>
        </p:nvSpPr>
        <p:spPr bwMode="auto">
          <a:xfrm>
            <a:off x="1600200" y="25908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2514600" y="2133600"/>
            <a:ext cx="1295400" cy="2514600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7162800" y="2895600"/>
            <a:ext cx="167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Tree based models!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Tons of other NLP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Information extraction</a:t>
            </a:r>
          </a:p>
          <a:p>
            <a:pPr lvl="1"/>
            <a:r>
              <a:rPr lang="en-US" dirty="0" smtClean="0"/>
              <a:t>find entities in text</a:t>
            </a:r>
          </a:p>
          <a:p>
            <a:pPr lvl="1"/>
            <a:r>
              <a:rPr lang="en-US" dirty="0" smtClean="0"/>
              <a:t>find how they relate to each other</a:t>
            </a:r>
          </a:p>
          <a:p>
            <a:r>
              <a:rPr lang="en-US" dirty="0" smtClean="0"/>
              <a:t>Information retrieval (search)</a:t>
            </a:r>
          </a:p>
          <a:p>
            <a:r>
              <a:rPr lang="en-US" dirty="0" smtClean="0"/>
              <a:t>Speech recognition</a:t>
            </a:r>
          </a:p>
          <a:p>
            <a:r>
              <a:rPr lang="en-US" dirty="0" smtClean="0"/>
              <a:t>Speech generation</a:t>
            </a:r>
          </a:p>
          <a:p>
            <a:r>
              <a:rPr lang="en-US" dirty="0" smtClean="0"/>
              <a:t>Dialogue/conversational agents</a:t>
            </a:r>
          </a:p>
          <a:p>
            <a:pPr lvl="1"/>
            <a:r>
              <a:rPr lang="en-US" dirty="0" smtClean="0">
                <a:hlinkClick r:id="rId2"/>
              </a:rPr>
              <a:t>http://www.chatbots.org/us</a:t>
            </a:r>
          </a:p>
          <a:p>
            <a:pPr lvl="1"/>
            <a:r>
              <a:rPr lang="en-US" dirty="0" smtClean="0">
                <a:hlinkClick r:id="rId2"/>
              </a:rPr>
              <a:t>http://www.geekcavecreations.com/pChat/</a:t>
            </a:r>
            <a:endParaRPr lang="en-US" dirty="0" smtClean="0"/>
          </a:p>
          <a:p>
            <a:r>
              <a:rPr lang="en-US" dirty="0" smtClean="0"/>
              <a:t>Summarization</a:t>
            </a:r>
          </a:p>
          <a:p>
            <a:r>
              <a:rPr lang="en-US" dirty="0" smtClean="0"/>
              <a:t>Text simplification/compression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Tons of other NLP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556313" cy="4572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Language recognition (play with Google translate)</a:t>
            </a:r>
          </a:p>
          <a:p>
            <a:r>
              <a:rPr lang="en-US" dirty="0" smtClean="0"/>
              <a:t>Word sense disambiguation</a:t>
            </a:r>
          </a:p>
          <a:p>
            <a:r>
              <a:rPr lang="en-US" dirty="0" smtClean="0"/>
              <a:t>Text understanding</a:t>
            </a:r>
          </a:p>
          <a:p>
            <a:r>
              <a:rPr lang="en-US" dirty="0" smtClean="0"/>
              <a:t>Question answering</a:t>
            </a:r>
          </a:p>
          <a:p>
            <a:r>
              <a:rPr lang="en-US" dirty="0" smtClean="0"/>
              <a:t>Text coherence</a:t>
            </a:r>
          </a:p>
          <a:p>
            <a:pPr lvl="1"/>
            <a:r>
              <a:rPr lang="en-US" dirty="0" err="1" smtClean="0"/>
              <a:t>Coreference</a:t>
            </a:r>
            <a:r>
              <a:rPr lang="en-US" dirty="0" smtClean="0"/>
              <a:t> resolution</a:t>
            </a:r>
          </a:p>
          <a:p>
            <a:r>
              <a:rPr lang="en-US" dirty="0" smtClean="0"/>
              <a:t>Text segmentation</a:t>
            </a:r>
          </a:p>
          <a:p>
            <a:r>
              <a:rPr lang="en-US" dirty="0" smtClean="0"/>
              <a:t>Document classification</a:t>
            </a:r>
          </a:p>
          <a:p>
            <a:r>
              <a:rPr lang="en-US" dirty="0" smtClean="0"/>
              <a:t>Document clustering</a:t>
            </a:r>
          </a:p>
          <a:p>
            <a:r>
              <a:rPr lang="en-US" dirty="0" smtClean="0"/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</a:t>
            </a:r>
            <a:r>
              <a:rPr lang="en-US" dirty="0" smtClean="0"/>
              <a:t> </a:t>
            </a:r>
            <a:r>
              <a:rPr lang="en-US" dirty="0" err="1" smtClean="0"/>
              <a:t>n</a:t>
            </a:r>
            <a:r>
              <a:rPr lang="en-US" dirty="0" smtClean="0"/>
              <a:t>-gram </a:t>
            </a:r>
            <a:r>
              <a:rPr lang="en-US" dirty="0"/>
              <a:t>Approximation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7556313" cy="12954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Monotype Sorts" pitchFamily="-112" charset="2"/>
              <a:buNone/>
            </a:pPr>
            <a:r>
              <a:rPr lang="en-US" sz="2400" dirty="0">
                <a:sym typeface="Symbol" pitchFamily="-112" charset="2"/>
              </a:rPr>
              <a:t>Assume each word depends only on the previous</a:t>
            </a:r>
            <a:r>
              <a:rPr lang="en-US" sz="2400" dirty="0" smtClean="0">
                <a:sym typeface="Symbol" pitchFamily="-112" charset="2"/>
              </a:rPr>
              <a:t> n-1 words (e.g. trigram: three </a:t>
            </a:r>
            <a:r>
              <a:rPr lang="en-US" sz="2400" dirty="0">
                <a:sym typeface="Symbol" pitchFamily="-112" charset="2"/>
              </a:rPr>
              <a:t>words </a:t>
            </a:r>
            <a:r>
              <a:rPr lang="en-US" sz="2400" dirty="0" smtClean="0">
                <a:sym typeface="Symbol" pitchFamily="-112" charset="2"/>
              </a:rPr>
              <a:t>total)</a:t>
            </a:r>
            <a:endParaRPr lang="en-US" sz="2400" dirty="0">
              <a:sym typeface="Symbol" pitchFamily="-112" charset="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95400" y="2971800"/>
            <a:ext cx="4213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P(</a:t>
            </a:r>
            <a:r>
              <a:rPr lang="en-US" dirty="0" err="1" smtClean="0">
                <a:solidFill>
                  <a:srgbClr val="0000FF"/>
                </a:solidFill>
              </a:rPr>
              <a:t>is</a:t>
            </a:r>
            <a:r>
              <a:rPr lang="en-US" dirty="0" smtClean="0">
                <a:solidFill>
                  <a:srgbClr val="000000"/>
                </a:solidFill>
              </a:rPr>
              <a:t>|</a:t>
            </a:r>
            <a:r>
              <a:rPr lang="en-US" dirty="0" smtClean="0">
                <a:solidFill>
                  <a:srgbClr val="0000FF"/>
                </a:solidFill>
              </a:rPr>
              <a:t> I think today</a:t>
            </a:r>
            <a:r>
              <a:rPr lang="en-US" dirty="0" smtClean="0">
                <a:solidFill>
                  <a:srgbClr val="000000"/>
                </a:solidFill>
              </a:rPr>
              <a:t>) ≈ </a:t>
            </a:r>
            <a:r>
              <a:rPr lang="en-US" dirty="0" err="1" smtClean="0"/>
              <a:t>P(</a:t>
            </a:r>
            <a:r>
              <a:rPr lang="en-US" dirty="0" err="1" smtClean="0">
                <a:solidFill>
                  <a:srgbClr val="0000FF"/>
                </a:solidFill>
              </a:rPr>
              <a:t>is</a:t>
            </a:r>
            <a:r>
              <a:rPr lang="en-US" dirty="0" err="1" smtClean="0">
                <a:solidFill>
                  <a:srgbClr val="000000"/>
                </a:solidFill>
              </a:rPr>
              <a:t>|</a:t>
            </a:r>
            <a:r>
              <a:rPr lang="en-US" dirty="0" err="1" smtClean="0">
                <a:solidFill>
                  <a:srgbClr val="0000FF"/>
                </a:solidFill>
              </a:rPr>
              <a:t>think</a:t>
            </a:r>
            <a:r>
              <a:rPr lang="en-US" dirty="0" smtClean="0">
                <a:solidFill>
                  <a:srgbClr val="0000FF"/>
                </a:solidFill>
              </a:rPr>
              <a:t> today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95400" y="3352800"/>
            <a:ext cx="41701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P(</a:t>
            </a:r>
            <a:r>
              <a:rPr lang="en-US" dirty="0" err="1" smtClean="0">
                <a:solidFill>
                  <a:srgbClr val="0000FF"/>
                </a:solidFill>
              </a:rPr>
              <a:t>a</a:t>
            </a:r>
            <a:r>
              <a:rPr lang="en-US" dirty="0" smtClean="0">
                <a:solidFill>
                  <a:srgbClr val="000000"/>
                </a:solidFill>
              </a:rPr>
              <a:t>|</a:t>
            </a:r>
            <a:r>
              <a:rPr lang="en-US" dirty="0" smtClean="0">
                <a:solidFill>
                  <a:srgbClr val="0000FF"/>
                </a:solidFill>
              </a:rPr>
              <a:t> I think today is</a:t>
            </a:r>
            <a:r>
              <a:rPr lang="en-US" dirty="0" smtClean="0">
                <a:solidFill>
                  <a:srgbClr val="000000"/>
                </a:solidFill>
              </a:rPr>
              <a:t>) ≈ </a:t>
            </a:r>
            <a:r>
              <a:rPr lang="en-US" dirty="0" err="1" smtClean="0"/>
              <a:t>P(</a:t>
            </a:r>
            <a:r>
              <a:rPr lang="en-US" dirty="0" err="1" smtClean="0">
                <a:solidFill>
                  <a:srgbClr val="0000FF"/>
                </a:solidFill>
              </a:rPr>
              <a:t>a</a:t>
            </a:r>
            <a:r>
              <a:rPr lang="en-US" dirty="0" smtClean="0">
                <a:solidFill>
                  <a:srgbClr val="000000"/>
                </a:solidFill>
              </a:rPr>
              <a:t>|</a:t>
            </a:r>
            <a:r>
              <a:rPr lang="en-US" dirty="0" smtClean="0">
                <a:solidFill>
                  <a:srgbClr val="0000FF"/>
                </a:solidFill>
              </a:rPr>
              <a:t> today is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95400" y="3745468"/>
            <a:ext cx="47308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P(</a:t>
            </a:r>
            <a:r>
              <a:rPr lang="en-US" dirty="0" err="1" smtClean="0">
                <a:solidFill>
                  <a:srgbClr val="0000FF"/>
                </a:solidFill>
              </a:rPr>
              <a:t>good</a:t>
            </a:r>
            <a:r>
              <a:rPr lang="en-US" dirty="0" smtClean="0">
                <a:solidFill>
                  <a:srgbClr val="000000"/>
                </a:solidFill>
              </a:rPr>
              <a:t>|</a:t>
            </a:r>
            <a:r>
              <a:rPr lang="en-US" dirty="0" smtClean="0">
                <a:solidFill>
                  <a:srgbClr val="0000FF"/>
                </a:solidFill>
              </a:rPr>
              <a:t> I think today is a</a:t>
            </a:r>
            <a:r>
              <a:rPr lang="en-US" dirty="0" smtClean="0">
                <a:solidFill>
                  <a:srgbClr val="000000"/>
                </a:solidFill>
              </a:rPr>
              <a:t>) ≈ </a:t>
            </a:r>
            <a:r>
              <a:rPr lang="en-US" dirty="0" err="1" smtClean="0"/>
              <a:t>P(</a:t>
            </a:r>
            <a:r>
              <a:rPr lang="en-US" dirty="0" err="1" smtClean="0">
                <a:solidFill>
                  <a:srgbClr val="0000FF"/>
                </a:solidFill>
              </a:rPr>
              <a:t>good</a:t>
            </a:r>
            <a:r>
              <a:rPr lang="en-US" dirty="0" smtClean="0">
                <a:solidFill>
                  <a:srgbClr val="000000"/>
                </a:solidFill>
              </a:rPr>
              <a:t>|</a:t>
            </a:r>
            <a:r>
              <a:rPr lang="en-US" dirty="0" smtClean="0">
                <a:solidFill>
                  <a:srgbClr val="0000FF"/>
                </a:solidFill>
              </a:rPr>
              <a:t> is a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Estimating probabilities</a:t>
            </a:r>
            <a:endParaRPr lang="en-US" dirty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8474" y="1981201"/>
            <a:ext cx="7556313" cy="1219200"/>
          </a:xfrm>
        </p:spPr>
        <p:txBody>
          <a:bodyPr>
            <a:normAutofit/>
          </a:bodyPr>
          <a:lstStyle/>
          <a:p>
            <a:r>
              <a:rPr lang="en-US" sz="2400" dirty="0"/>
              <a:t>How do we find probabilities?</a:t>
            </a:r>
          </a:p>
          <a:p>
            <a:r>
              <a:rPr lang="en-US" sz="2400" dirty="0"/>
              <a:t>Get real text, and </a:t>
            </a:r>
            <a:r>
              <a:rPr lang="en-US" sz="2400" dirty="0" smtClean="0"/>
              <a:t>start </a:t>
            </a:r>
            <a:r>
              <a:rPr lang="en-US" sz="2400" dirty="0"/>
              <a:t>counting</a:t>
            </a:r>
            <a:r>
              <a:rPr lang="en-US" sz="2400" dirty="0" smtClean="0"/>
              <a:t>!</a:t>
            </a:r>
            <a:endParaRPr lang="en-US" sz="2400" dirty="0"/>
          </a:p>
        </p:txBody>
      </p:sp>
      <p:grpSp>
        <p:nvGrpSpPr>
          <p:cNvPr id="2" name="Group 9"/>
          <p:cNvGrpSpPr/>
          <p:nvPr/>
        </p:nvGrpSpPr>
        <p:grpSpPr>
          <a:xfrm>
            <a:off x="1300623" y="3669268"/>
            <a:ext cx="4414377" cy="750332"/>
            <a:chOff x="1300623" y="3669268"/>
            <a:chExt cx="4414377" cy="750332"/>
          </a:xfrm>
        </p:grpSpPr>
        <p:sp>
          <p:nvSpPr>
            <p:cNvPr id="5" name="Rectangle 4"/>
            <p:cNvSpPr/>
            <p:nvPr/>
          </p:nvSpPr>
          <p:spPr>
            <a:xfrm>
              <a:off x="1300623" y="3669268"/>
              <a:ext cx="441437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 smtClean="0"/>
                <a:t>P(</a:t>
              </a:r>
              <a:r>
                <a:rPr lang="en-US" dirty="0" err="1" smtClean="0">
                  <a:solidFill>
                    <a:srgbClr val="0000FF"/>
                  </a:solidFill>
                </a:rPr>
                <a:t>is</a:t>
              </a:r>
              <a:r>
                <a:rPr lang="en-US" dirty="0" err="1" smtClean="0">
                  <a:solidFill>
                    <a:srgbClr val="000000"/>
                  </a:solidFill>
                </a:rPr>
                <a:t>|</a:t>
              </a:r>
              <a:r>
                <a:rPr lang="en-US" dirty="0" err="1" smtClean="0">
                  <a:solidFill>
                    <a:srgbClr val="0000FF"/>
                  </a:solidFill>
                </a:rPr>
                <a:t>think</a:t>
              </a:r>
              <a:r>
                <a:rPr lang="en-US" dirty="0" smtClean="0">
                  <a:solidFill>
                    <a:srgbClr val="0000FF"/>
                  </a:solidFill>
                </a:rPr>
                <a:t> today</a:t>
              </a:r>
              <a:r>
                <a:rPr lang="en-US" dirty="0" smtClean="0">
                  <a:solidFill>
                    <a:srgbClr val="000000"/>
                  </a:solidFill>
                </a:rPr>
                <a:t>) = </a:t>
              </a:r>
              <a:r>
                <a:rPr lang="en-US" dirty="0" err="1" smtClean="0">
                  <a:solidFill>
                    <a:srgbClr val="000000"/>
                  </a:solidFill>
                </a:rPr>
                <a:t>count(</a:t>
              </a:r>
              <a:r>
                <a:rPr lang="en-US" dirty="0" err="1" smtClean="0">
                  <a:solidFill>
                    <a:srgbClr val="0000FF"/>
                  </a:solidFill>
                </a:rPr>
                <a:t>think</a:t>
              </a:r>
              <a:r>
                <a:rPr lang="en-US" dirty="0" smtClean="0">
                  <a:solidFill>
                    <a:srgbClr val="0000FF"/>
                  </a:solidFill>
                </a:rPr>
                <a:t> today is</a:t>
              </a:r>
              <a:r>
                <a:rPr lang="en-US" dirty="0" smtClean="0">
                  <a:solidFill>
                    <a:srgbClr val="000000"/>
                  </a:solidFill>
                </a:rPr>
                <a:t>)</a:t>
              </a:r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434223" y="4050268"/>
              <a:ext cx="212814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 smtClean="0">
                  <a:solidFill>
                    <a:srgbClr val="000000"/>
                  </a:solidFill>
                </a:rPr>
                <a:t>count(</a:t>
              </a:r>
              <a:r>
                <a:rPr lang="en-US" dirty="0" err="1" smtClean="0">
                  <a:solidFill>
                    <a:srgbClr val="0000FF"/>
                  </a:solidFill>
                </a:rPr>
                <a:t>think</a:t>
              </a:r>
              <a:r>
                <a:rPr lang="en-US" dirty="0" smtClean="0">
                  <a:solidFill>
                    <a:srgbClr val="0000FF"/>
                  </a:solidFill>
                </a:rPr>
                <a:t> today</a:t>
              </a:r>
              <a:r>
                <a:rPr lang="en-US" dirty="0" smtClean="0">
                  <a:solidFill>
                    <a:srgbClr val="000000"/>
                  </a:solidFill>
                </a:rPr>
                <a:t>)</a:t>
              </a:r>
              <a:endParaRPr lang="en-US" dirty="0"/>
            </a:p>
          </p:txBody>
        </p:sp>
        <p:cxnSp>
          <p:nvCxnSpPr>
            <p:cNvPr id="9" name="Straight Connector 8"/>
            <p:cNvCxnSpPr/>
            <p:nvPr/>
          </p:nvCxnSpPr>
          <p:spPr>
            <a:xfrm rot="10800000">
              <a:off x="3363246" y="4050268"/>
              <a:ext cx="2280777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7"/>
          <p:cNvSpPr/>
          <p:nvPr/>
        </p:nvSpPr>
        <p:spPr>
          <a:xfrm>
            <a:off x="5257800" y="1981200"/>
            <a:ext cx="19706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P(</a:t>
            </a:r>
            <a:r>
              <a:rPr lang="en-US" dirty="0" err="1" smtClean="0">
                <a:solidFill>
                  <a:srgbClr val="0000FF"/>
                </a:solidFill>
              </a:rPr>
              <a:t>is</a:t>
            </a:r>
            <a:r>
              <a:rPr lang="en-US" dirty="0" err="1" smtClean="0">
                <a:solidFill>
                  <a:srgbClr val="000000"/>
                </a:solidFill>
              </a:rPr>
              <a:t>|</a:t>
            </a:r>
            <a:r>
              <a:rPr lang="en-US" dirty="0" err="1" smtClean="0">
                <a:solidFill>
                  <a:srgbClr val="0000FF"/>
                </a:solidFill>
              </a:rPr>
              <a:t>think</a:t>
            </a:r>
            <a:r>
              <a:rPr lang="en-US" dirty="0" smtClean="0">
                <a:solidFill>
                  <a:srgbClr val="0000FF"/>
                </a:solidFill>
              </a:rPr>
              <a:t> today</a:t>
            </a:r>
            <a:r>
              <a:rPr lang="en-US" dirty="0" smtClean="0">
                <a:solidFill>
                  <a:srgbClr val="000000"/>
                </a:solidFill>
              </a:rPr>
              <a:t>)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469</TotalTime>
  <Words>7125</Words>
  <Application>Microsoft Macintosh PowerPoint</Application>
  <PresentationFormat>On-screen Show (4:3)</PresentationFormat>
  <Paragraphs>1464</Paragraphs>
  <Slides>79</Slides>
  <Notes>23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79</vt:i4>
      </vt:variant>
    </vt:vector>
  </HeadingPairs>
  <TitlesOfParts>
    <vt:vector size="81" baseType="lpstr">
      <vt:lpstr>Advantage</vt:lpstr>
      <vt:lpstr>Equation</vt:lpstr>
      <vt:lpstr>Slide 1</vt:lpstr>
      <vt:lpstr>Natural Language Processing 2</vt:lpstr>
      <vt:lpstr>Admin</vt:lpstr>
      <vt:lpstr>Language translation</vt:lpstr>
      <vt:lpstr>Noisy channel model</vt:lpstr>
      <vt:lpstr>Statistical MT Overview</vt:lpstr>
      <vt:lpstr>Language modeling</vt:lpstr>
      <vt:lpstr>The n-gram Approximation</vt:lpstr>
      <vt:lpstr>Estimating probabilities</vt:lpstr>
      <vt:lpstr>Smoothing</vt:lpstr>
      <vt:lpstr>Smoothing: Add One (Laplacian)</vt:lpstr>
      <vt:lpstr>A better idea</vt:lpstr>
      <vt:lpstr>Two general approaches</vt:lpstr>
      <vt:lpstr>Smoothing: Simple Interpolation</vt:lpstr>
      <vt:lpstr>Smoothing:  Finding parameter values</vt:lpstr>
      <vt:lpstr>Smoothing:  Jelinek-Mercer</vt:lpstr>
      <vt:lpstr>Smoothing:  Jelinek-Mercer</vt:lpstr>
      <vt:lpstr>Smoothing: Jelinek-Mercer continued</vt:lpstr>
      <vt:lpstr>Backoff models: absolute discounting</vt:lpstr>
      <vt:lpstr>Kneser-Ney</vt:lpstr>
      <vt:lpstr>Kneser-Ney</vt:lpstr>
      <vt:lpstr>Smoothing</vt:lpstr>
      <vt:lpstr>Other language model ideas?</vt:lpstr>
      <vt:lpstr>Language model evaluation</vt:lpstr>
      <vt:lpstr>Perplexity</vt:lpstr>
      <vt:lpstr>Smoothing results</vt:lpstr>
      <vt:lpstr>Language Modeling Toolkits</vt:lpstr>
      <vt:lpstr>Statistical MT Overview</vt:lpstr>
      <vt:lpstr>The Classic Translation Model Word Substitution/Permutation  [IBM Model 3, Brown et al., 1993]</vt:lpstr>
      <vt:lpstr>The Classic Translation Model Word Substitution/Permutation  [IBM Model 3, Brown et al., 1993]</vt:lpstr>
      <vt:lpstr>Phrase-based translation model</vt:lpstr>
      <vt:lpstr>How to Learn the Phrase Translation Table?</vt:lpstr>
      <vt:lpstr>How to Learn the Phrase Translation Table?</vt:lpstr>
      <vt:lpstr>Word Alignment Induced Phrases</vt:lpstr>
      <vt:lpstr>Word Alignment Induced Phrases</vt:lpstr>
      <vt:lpstr>Word Alignment Induced Phrases</vt:lpstr>
      <vt:lpstr>Word Alignment Induced Phrases</vt:lpstr>
      <vt:lpstr>Word Alignment Induced Phrases</vt:lpstr>
      <vt:lpstr>Learning phrase probabilities</vt:lpstr>
      <vt:lpstr>Statistical MT Overview</vt:lpstr>
      <vt:lpstr>Translation (aka decoding)</vt:lpstr>
      <vt:lpstr>Decoding</vt:lpstr>
      <vt:lpstr>Search</vt:lpstr>
      <vt:lpstr>Search</vt:lpstr>
      <vt:lpstr>Search</vt:lpstr>
      <vt:lpstr>Search</vt:lpstr>
      <vt:lpstr>Phrased-based approach</vt:lpstr>
      <vt:lpstr>Some things are hard to model with phrases…</vt:lpstr>
      <vt:lpstr>Syntax!</vt:lpstr>
      <vt:lpstr>Parsing</vt:lpstr>
      <vt:lpstr>Context free grammars</vt:lpstr>
      <vt:lpstr>Parsing</vt:lpstr>
      <vt:lpstr>Parsing ambiguity</vt:lpstr>
      <vt:lpstr>A Simple PCFG</vt:lpstr>
      <vt:lpstr>Slide 55</vt:lpstr>
      <vt:lpstr>Slide 56</vt:lpstr>
      <vt:lpstr>Parsing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Parsing</vt:lpstr>
      <vt:lpstr>Other types of parsing</vt:lpstr>
      <vt:lpstr>How do people do it?</vt:lpstr>
      <vt:lpstr>How do people do it?</vt:lpstr>
      <vt:lpstr>How do people do it?</vt:lpstr>
      <vt:lpstr>How do people do it?</vt:lpstr>
      <vt:lpstr>Garden path effect</vt:lpstr>
      <vt:lpstr>Statistical MT Overview</vt:lpstr>
      <vt:lpstr>Tons of other NLP problems</vt:lpstr>
      <vt:lpstr>Tons of other NLP problems</vt:lpstr>
    </vt:vector>
  </TitlesOfParts>
  <Company>Pomona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 Language Processing 2</dc:title>
  <dc:creator>Dave Kauchak</dc:creator>
  <cp:lastModifiedBy>Dave Kauchak</cp:lastModifiedBy>
  <cp:revision>64</cp:revision>
  <cp:lastPrinted>2010-11-18T00:44:11Z</cp:lastPrinted>
  <dcterms:created xsi:type="dcterms:W3CDTF">2010-11-18T00:41:55Z</dcterms:created>
  <dcterms:modified xsi:type="dcterms:W3CDTF">2010-11-18T00:44:16Z</dcterms:modified>
</cp:coreProperties>
</file>