
<file path=[Content_Types].xml><?xml version="1.0" encoding="utf-8"?>
<Types xmlns="http://schemas.openxmlformats.org/package/2006/content-types">
  <Override PartName="/ppt/slideLayouts/slideLayout8.xml" ContentType="application/vnd.openxmlformats-officedocument.presentationml.slideLayout+xml"/>
  <Override PartName="/ppt/slides/slide68.xml" ContentType="application/vnd.openxmlformats-officedocument.presentationml.slide+xml"/>
  <Default Extension="pdf" ContentType="application/pdf"/>
  <Override PartName="/ppt/notesSlides/notesSlide20.xml" ContentType="application/vnd.openxmlformats-officedocument.presentationml.notesSlide+xml"/>
  <Override PartName="/ppt/notesSlides/notesSlide22.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slides/slide66.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17.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embeddings/Microsoft_Equation8.bin" ContentType="application/vnd.openxmlformats-officedocument.oleObject"/>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Override PartName="/ppt/slides/slide7.xml" ContentType="application/vnd.openxmlformats-officedocument.presentationml.slide+xml"/>
  <Override PartName="/ppt/slides/slide62.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embeddings/Microsoft_Equation11.bin" ContentType="application/vnd.openxmlformats-officedocument.oleObject"/>
  <Override PartName="/ppt/embeddings/Microsoft_Equation12.bin" ContentType="application/vnd.openxmlformats-officedocument.oleObject"/>
  <Override PartName="/ppt/embeddings/Microsoft_Equation4.bin" ContentType="application/vnd.openxmlformats-officedocument.oleObject"/>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embeddings/Microsoft_Equation5.bin" ContentType="application/vnd.openxmlformats-officedocument.oleObject"/>
  <Default Extension="pict" ContentType="image/pict"/>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61.xml" ContentType="application/vnd.openxmlformats-officedocument.presentationml.slide+xml"/>
  <Override PartName="/ppt/slides/slide43.xml" ContentType="application/vnd.openxmlformats-officedocument.presentationml.slide+xml"/>
  <Override PartName="/ppt/slideLayouts/slideLayout6.xml" ContentType="application/vnd.openxmlformats-officedocument.presentationml.slideLayout+xml"/>
  <Override PartName="/ppt/slides/slide37.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notesSlides/notesSlide18.xml" ContentType="application/vnd.openxmlformats-officedocument.presentationml.notesSlide+xml"/>
  <Default Extension="vml" ContentType="application/vnd.openxmlformats-officedocument.vmlDrawing"/>
  <Default Extension="png" ContentType="image/png"/>
  <Override PartName="/ppt/embeddings/Microsoft_Equation1.bin" ContentType="application/vnd.openxmlformats-officedocument.oleObject"/>
  <Override PartName="/ppt/slides/slide27.xml" ContentType="application/vnd.openxmlformats-officedocument.presentationml.slide+xml"/>
  <Override PartName="/docProps/core.xml" ContentType="application/vnd.openxmlformats-package.core-properties+xml"/>
  <Override PartName="/ppt/slideLayouts/slideLayout16.xml" ContentType="application/vnd.openxmlformats-officedocument.presentationml.slideLayout+xml"/>
  <Override PartName="/ppt/slides/slide56.xml" ContentType="application/vnd.openxmlformats-officedocument.presentationml.slide+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slides/slide53.xml" ContentType="application/vnd.openxmlformats-officedocument.presentationml.slide+xml"/>
  <Override PartName="/ppt/notesSlides/notesSlide24.xml" ContentType="application/vnd.openxmlformats-officedocument.presentationml.notesSlide+xml"/>
  <Override PartName="/ppt/slideLayouts/slideLayout19.xml" ContentType="application/vnd.openxmlformats-officedocument.presentationml.slideLayout+xml"/>
  <Override PartName="/ppt/embeddings/Microsoft_Equation3.bin" ContentType="application/vnd.openxmlformats-officedocument.oleObject"/>
  <Override PartName="/ppt/slides/slide55.xml" ContentType="application/vnd.openxmlformats-officedocument.presentationml.slide+xml"/>
  <Override PartName="/ppt/slides/slide67.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embeddings/Microsoft_Equation15.bin" ContentType="application/vnd.openxmlformats-officedocument.oleObject"/>
  <Override PartName="/ppt/slides/slide2.xml" ContentType="application/vnd.openxmlformats-officedocument.presentationml.slide+xml"/>
  <Override PartName="/ppt/slides/slide69.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slides/slide45.xml" ContentType="application/vnd.openxmlformats-officedocument.presentationml.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s/slide50.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notesSlides/notesSlide3.xml" ContentType="application/vnd.openxmlformats-officedocument.presentationml.notesSlide+xml"/>
  <Override PartName="/ppt/slides/slide58.xml" ContentType="application/vnd.openxmlformats-officedocument.presentationml.slide+xml"/>
  <Default Extension="xml" ContentType="application/xml"/>
  <Override PartName="/ppt/embeddings/Microsoft_Equation14.bin" ContentType="application/vnd.openxmlformats-officedocument.oleObject"/>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embeddings/Microsoft_Equation2.bin" ContentType="application/vnd.openxmlformats-officedocument.oleObject"/>
  <Override PartName="/ppt/notesSlides/notesSlide19.xml" ContentType="application/vnd.openxmlformats-officedocument.presentationml.notesSlide+xml"/>
  <Override PartName="/ppt/slides/slide63.xml" ContentType="application/vnd.openxmlformats-officedocument.presentationml.slide+xml"/>
  <Override PartName="/ppt/slides/slide14.xml" ContentType="application/vnd.openxmlformats-officedocument.presentationml.slide+xml"/>
  <Override PartName="/ppt/slides/slide40.xml" ContentType="application/vnd.openxmlformats-officedocument.presentationml.slide+xml"/>
  <Override PartName="/ppt/slideLayouts/slideLayout18.xml" ContentType="application/vnd.openxmlformats-officedocument.presentationml.slideLayout+xml"/>
  <Override PartName="/ppt/embeddings/Microsoft_Equation10.bin" ContentType="application/vnd.openxmlformats-officedocument.oleObject"/>
  <Override PartName="/ppt/slides/slide34.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notesSlides/notesSlide12.xml" ContentType="application/vnd.openxmlformats-officedocument.presentationml.notesSlide+xml"/>
  <Override PartName="/ppt/embeddings/Microsoft_Equation7.bin" ContentType="application/vnd.openxmlformats-officedocument.oleObject"/>
  <Override PartName="/ppt/notesSlides/notesSlide5.xml" ContentType="application/vnd.openxmlformats-officedocument.presentationml.notesSlide+xml"/>
  <Override PartName="/ppt/slides/slide49.xml" ContentType="application/vnd.openxmlformats-officedocument.presentationml.slide+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s/slide70.xml" ContentType="application/vnd.openxmlformats-officedocument.presentationml.slide+xml"/>
  <Override PartName="/ppt/embeddings/Microsoft_Equation13.bin" ContentType="application/vnd.openxmlformats-officedocument.oleObject"/>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Override PartName="/ppt/slides/slide59.xml" ContentType="application/vnd.openxmlformats-officedocument.presentationml.slide+xml"/>
  <Default Extension="jpeg" ContentType="image/jpeg"/>
  <Override PartName="/ppt/slides/slide6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Layouts/slideLayout13.xml" ContentType="application/vnd.openxmlformats-officedocument.presentationml.slideLayout+xml"/>
  <Override PartName="/ppt/slides/slide8.xml" ContentType="application/vnd.openxmlformats-officedocument.presentationml.slide+xml"/>
  <Override PartName="/ppt/embeddings/Microsoft_Equation9.bin" ContentType="application/vnd.openxmlformats-officedocument.oleObject"/>
  <Override PartName="/ppt/slides/slide15.xml" ContentType="application/vnd.openxmlformats-officedocument.presentationml.slide+xml"/>
  <Override PartName="/ppt/embeddings/Microsoft_Equation6.bin" ContentType="application/vnd.openxmlformats-officedocument.oleObject"/>
  <Override PartName="/ppt/slideLayouts/slideLayout15.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slides/slide60.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71.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38.xml" ContentType="application/vnd.openxmlformats-officedocument.presentationml.slide+xml"/>
  <Default Extension="gif" ContentType="image/gif"/>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73"/>
  </p:notesMasterIdLst>
  <p:sldIdLst>
    <p:sldId id="388" r:id="rId2"/>
    <p:sldId id="256" r:id="rId3"/>
    <p:sldId id="257" r:id="rId4"/>
    <p:sldId id="258" r:id="rId5"/>
    <p:sldId id="259" r:id="rId6"/>
    <p:sldId id="260" r:id="rId7"/>
    <p:sldId id="261" r:id="rId8"/>
    <p:sldId id="262" r:id="rId9"/>
    <p:sldId id="263" r:id="rId10"/>
    <p:sldId id="264" r:id="rId11"/>
    <p:sldId id="265" r:id="rId12"/>
    <p:sldId id="381" r:id="rId13"/>
    <p:sldId id="268" r:id="rId14"/>
    <p:sldId id="267" r:id="rId15"/>
    <p:sldId id="269" r:id="rId16"/>
    <p:sldId id="270" r:id="rId17"/>
    <p:sldId id="272" r:id="rId18"/>
    <p:sldId id="271" r:id="rId19"/>
    <p:sldId id="273" r:id="rId20"/>
    <p:sldId id="274" r:id="rId21"/>
    <p:sldId id="275" r:id="rId22"/>
    <p:sldId id="276" r:id="rId23"/>
    <p:sldId id="321" r:id="rId24"/>
    <p:sldId id="283" r:id="rId25"/>
    <p:sldId id="284" r:id="rId26"/>
    <p:sldId id="285" r:id="rId27"/>
    <p:sldId id="286" r:id="rId28"/>
    <p:sldId id="287" r:id="rId29"/>
    <p:sldId id="288"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318" r:id="rId59"/>
    <p:sldId id="319" r:id="rId60"/>
    <p:sldId id="323" r:id="rId61"/>
    <p:sldId id="324" r:id="rId62"/>
    <p:sldId id="325" r:id="rId63"/>
    <p:sldId id="326" r:id="rId64"/>
    <p:sldId id="372" r:id="rId65"/>
    <p:sldId id="373" r:id="rId66"/>
    <p:sldId id="374" r:id="rId67"/>
    <p:sldId id="330" r:id="rId68"/>
    <p:sldId id="331" r:id="rId69"/>
    <p:sldId id="375" r:id="rId70"/>
    <p:sldId id="349" r:id="rId71"/>
    <p:sldId id="350" r:id="rId7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02" autoAdjust="0"/>
    <p:restoredTop sz="94660" autoAdjust="0"/>
  </p:normalViewPr>
  <p:slideViewPr>
    <p:cSldViewPr snapToObjects="1">
      <p:cViewPr varScale="1">
        <p:scale>
          <a:sx n="103" d="100"/>
          <a:sy n="103" d="100"/>
        </p:scale>
        <p:origin x="-1040" y="-112"/>
      </p:cViewPr>
      <p:guideLst>
        <p:guide orient="horz" pos="2160"/>
        <p:guide pos="2880"/>
      </p:guideLst>
    </p:cSldViewPr>
  </p:slideViewPr>
  <p:outlineViewPr>
    <p:cViewPr>
      <p:scale>
        <a:sx n="33" d="100"/>
        <a:sy n="33" d="100"/>
      </p:scale>
      <p:origin x="0" y="1576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slide" Target="slides/slide63.xml"/><Relationship Id="rId60" Type="http://schemas.openxmlformats.org/officeDocument/2006/relationships/slide" Target="slides/slide59.xml"/><Relationship Id="rId39" Type="http://schemas.openxmlformats.org/officeDocument/2006/relationships/slide" Target="slides/slide38.xml"/><Relationship Id="rId70" Type="http://schemas.openxmlformats.org/officeDocument/2006/relationships/slide" Target="slides/slide69.xml"/><Relationship Id="rId7" Type="http://schemas.openxmlformats.org/officeDocument/2006/relationships/slide" Target="slides/slide6.xml"/><Relationship Id="rId43" Type="http://schemas.openxmlformats.org/officeDocument/2006/relationships/slide" Target="slides/slide42.xml"/><Relationship Id="rId74" Type="http://schemas.openxmlformats.org/officeDocument/2006/relationships/printerSettings" Target="printerSettings/printerSettings1.bin"/><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77" Type="http://schemas.openxmlformats.org/officeDocument/2006/relationships/theme" Target="theme/theme1.xml"/><Relationship Id="rId63" Type="http://schemas.openxmlformats.org/officeDocument/2006/relationships/slide" Target="slides/slide62.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71" Type="http://schemas.openxmlformats.org/officeDocument/2006/relationships/slide" Target="slides/slide70.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73" Type="http://schemas.openxmlformats.org/officeDocument/2006/relationships/notesMaster" Target="notesMasters/notesMaster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69" Type="http://schemas.openxmlformats.org/officeDocument/2006/relationships/slide" Target="slides/slide68.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slide" Target="slides/slide61.xml"/><Relationship Id="rId66" Type="http://schemas.openxmlformats.org/officeDocument/2006/relationships/slide" Target="slides/slide65.xml"/><Relationship Id="rId36" Type="http://schemas.openxmlformats.org/officeDocument/2006/relationships/slide" Target="slides/slide35.xml"/><Relationship Id="rId72" Type="http://schemas.openxmlformats.org/officeDocument/2006/relationships/slide" Target="slides/slide71.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75"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65" Type="http://schemas.openxmlformats.org/officeDocument/2006/relationships/slide" Target="slides/slide64.xml"/><Relationship Id="rId67" Type="http://schemas.openxmlformats.org/officeDocument/2006/relationships/slide" Target="slides/slide66.xml"/><Relationship Id="rId54" Type="http://schemas.openxmlformats.org/officeDocument/2006/relationships/slide" Target="slides/slide53.xml"/><Relationship Id="rId12" Type="http://schemas.openxmlformats.org/officeDocument/2006/relationships/slide" Target="slides/slide11.xml"/><Relationship Id="rId76" Type="http://schemas.openxmlformats.org/officeDocument/2006/relationships/viewProps" Target="viewProps.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68" Type="http://schemas.openxmlformats.org/officeDocument/2006/relationships/slide" Target="slides/slide67.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78" Type="http://schemas.openxmlformats.org/officeDocument/2006/relationships/tableStyles" Target="tableStyles.xml"/><Relationship Id="rId22" Type="http://schemas.openxmlformats.org/officeDocument/2006/relationships/slide" Target="slides/slide21.xml"/><Relationship Id="rId2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4" Type="http://schemas.openxmlformats.org/officeDocument/2006/relationships/image" Target="../media/image21.pict"/><Relationship Id="rId1" Type="http://schemas.openxmlformats.org/officeDocument/2006/relationships/image" Target="../media/image18.pict"/><Relationship Id="rId2" Type="http://schemas.openxmlformats.org/officeDocument/2006/relationships/image" Target="../media/image19.pict"/><Relationship Id="rId3" Type="http://schemas.openxmlformats.org/officeDocument/2006/relationships/image" Target="../media/image20.pict"/><Relationship Id="rId5" Type="http://schemas.openxmlformats.org/officeDocument/2006/relationships/image" Target="../media/image22.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pict"/></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4.pict"/></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pict"/></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pict"/></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7.pict"/><Relationship Id="rId1" Type="http://schemas.openxmlformats.org/officeDocument/2006/relationships/image" Target="../media/image23.pict"/></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8.pict"/><Relationship Id="rId1" Type="http://schemas.openxmlformats.org/officeDocument/2006/relationships/image" Target="../media/image37.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044C75-2ABB-3148-9A78-7DDA8348875D}" type="datetimeFigureOut">
              <a:rPr lang="en-US" smtClean="0"/>
              <a:pPr/>
              <a:t>11/15/10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C725B8-B1F5-A44F-9082-266AD9B58EE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C725B8-B1F5-A44F-9082-266AD9B58EE5}" type="slidenum">
              <a:rPr lang="en-US" smtClean="0"/>
              <a:pPr/>
              <a:t>11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F814EF-7D72-AE4A-9DC4-DE29A17279D3}" type="slidenum">
              <a:rPr lang="en-US"/>
              <a:pPr/>
              <a:t>32</a:t>
            </a:fld>
            <a:endParaRPr lang="en-US"/>
          </a:p>
        </p:txBody>
      </p:sp>
      <p:sp>
        <p:nvSpPr>
          <p:cNvPr id="616450" name="Rectangle 2"/>
          <p:cNvSpPr>
            <a:spLocks noGrp="1" noRot="1" noChangeAspect="1" noChangeArrowheads="1" noTextEdit="1"/>
          </p:cNvSpPr>
          <p:nvPr>
            <p:ph type="sldImg"/>
          </p:nvPr>
        </p:nvSpPr>
        <p:spPr>
          <a:ln/>
        </p:spPr>
      </p:sp>
      <p:sp>
        <p:nvSpPr>
          <p:cNvPr id="616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01FF65-0A70-664A-96A3-442E982FFCB7}" type="slidenum">
              <a:rPr lang="en-US"/>
              <a:pPr/>
              <a:t>33</a:t>
            </a:fld>
            <a:endParaRPr lang="en-US"/>
          </a:p>
        </p:txBody>
      </p:sp>
      <p:sp>
        <p:nvSpPr>
          <p:cNvPr id="617474" name="Rectangle 2"/>
          <p:cNvSpPr>
            <a:spLocks noGrp="1" noRot="1" noChangeAspect="1" noChangeArrowheads="1" noTextEdit="1"/>
          </p:cNvSpPr>
          <p:nvPr>
            <p:ph type="sldImg"/>
          </p:nvPr>
        </p:nvSpPr>
        <p:spPr>
          <a:ln/>
        </p:spPr>
      </p:sp>
      <p:sp>
        <p:nvSpPr>
          <p:cNvPr id="617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F002D5-9E9C-314C-A706-0F36D2B9AEA7}" type="slidenum">
              <a:rPr lang="en-US"/>
              <a:pPr/>
              <a:t>34</a:t>
            </a:fld>
            <a:endParaRPr lang="en-US"/>
          </a:p>
        </p:txBody>
      </p:sp>
      <p:sp>
        <p:nvSpPr>
          <p:cNvPr id="618498" name="Rectangle 2"/>
          <p:cNvSpPr>
            <a:spLocks noGrp="1" noRot="1" noChangeAspect="1" noChangeArrowheads="1" noTextEdit="1"/>
          </p:cNvSpPr>
          <p:nvPr>
            <p:ph type="sldImg"/>
          </p:nvPr>
        </p:nvSpPr>
        <p:spPr>
          <a:ln/>
        </p:spPr>
      </p:sp>
      <p:sp>
        <p:nvSpPr>
          <p:cNvPr id="618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609009-C60F-4C4D-9DD4-D67C5E997095}" type="slidenum">
              <a:rPr lang="en-US"/>
              <a:pPr/>
              <a:t>35</a:t>
            </a:fld>
            <a:endParaRPr lang="en-US"/>
          </a:p>
        </p:txBody>
      </p:sp>
      <p:sp>
        <p:nvSpPr>
          <p:cNvPr id="619522" name="Rectangle 2"/>
          <p:cNvSpPr>
            <a:spLocks noGrp="1" noRot="1" noChangeAspect="1" noChangeArrowheads="1" noTextEdit="1"/>
          </p:cNvSpPr>
          <p:nvPr>
            <p:ph type="sldImg"/>
          </p:nvPr>
        </p:nvSpPr>
        <p:spPr>
          <a:ln/>
        </p:spPr>
      </p:sp>
      <p:sp>
        <p:nvSpPr>
          <p:cNvPr id="619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68E78A-E9F5-A749-A76D-697A045B5789}" type="slidenum">
              <a:rPr lang="en-US"/>
              <a:pPr/>
              <a:t>36</a:t>
            </a:fld>
            <a:endParaRPr lang="en-US"/>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544A40-E06E-264F-B888-A1CEB85B44B7}" type="slidenum">
              <a:rPr lang="en-US"/>
              <a:pPr/>
              <a:t>37</a:t>
            </a:fld>
            <a:endParaRPr lang="en-US"/>
          </a:p>
        </p:txBody>
      </p:sp>
      <p:sp>
        <p:nvSpPr>
          <p:cNvPr id="621570" name="Rectangle 2"/>
          <p:cNvSpPr>
            <a:spLocks noGrp="1" noRot="1" noChangeAspect="1" noChangeArrowheads="1" noTextEdit="1"/>
          </p:cNvSpPr>
          <p:nvPr>
            <p:ph type="sldImg"/>
          </p:nvPr>
        </p:nvSpPr>
        <p:spPr>
          <a:ln/>
        </p:spPr>
      </p:sp>
      <p:sp>
        <p:nvSpPr>
          <p:cNvPr id="621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9492A3-FE63-1042-BBFB-AEB7BD949D0C}" type="slidenum">
              <a:rPr lang="en-US"/>
              <a:pPr/>
              <a:t>38</a:t>
            </a:fld>
            <a:endParaRPr lang="en-US"/>
          </a:p>
        </p:txBody>
      </p:sp>
      <p:sp>
        <p:nvSpPr>
          <p:cNvPr id="622594" name="Rectangle 2"/>
          <p:cNvSpPr>
            <a:spLocks noGrp="1" noRot="1" noChangeAspect="1" noChangeArrowheads="1" noTextEdit="1"/>
          </p:cNvSpPr>
          <p:nvPr>
            <p:ph type="sldImg"/>
          </p:nvPr>
        </p:nvSpPr>
        <p:spPr>
          <a:ln/>
        </p:spPr>
      </p:sp>
      <p:sp>
        <p:nvSpPr>
          <p:cNvPr id="622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B12B1B-A26C-C24F-9B25-4D241603F9DD}" type="slidenum">
              <a:rPr lang="en-US"/>
              <a:pPr/>
              <a:t>39</a:t>
            </a:fld>
            <a:endParaRPr lang="en-US"/>
          </a:p>
        </p:txBody>
      </p:sp>
      <p:sp>
        <p:nvSpPr>
          <p:cNvPr id="623618" name="Rectangle 2"/>
          <p:cNvSpPr>
            <a:spLocks noGrp="1" noRot="1" noChangeAspect="1" noChangeArrowheads="1" noTextEdit="1"/>
          </p:cNvSpPr>
          <p:nvPr>
            <p:ph type="sldImg"/>
          </p:nvPr>
        </p:nvSpPr>
        <p:spPr>
          <a:ln/>
        </p:spPr>
      </p:sp>
      <p:sp>
        <p:nvSpPr>
          <p:cNvPr id="623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2F4739-756E-6145-8BFE-2F47652E7B0F}" type="slidenum">
              <a:rPr lang="en-US"/>
              <a:pPr/>
              <a:t>40</a:t>
            </a:fld>
            <a:endParaRPr lang="en-US"/>
          </a:p>
        </p:txBody>
      </p:sp>
      <p:sp>
        <p:nvSpPr>
          <p:cNvPr id="624642" name="Rectangle 2"/>
          <p:cNvSpPr>
            <a:spLocks noGrp="1" noRot="1" noChangeAspect="1" noChangeArrowheads="1" noTextEdit="1"/>
          </p:cNvSpPr>
          <p:nvPr>
            <p:ph type="sldImg"/>
          </p:nvPr>
        </p:nvSpPr>
        <p:spPr>
          <a:ln/>
        </p:spPr>
      </p:sp>
      <p:sp>
        <p:nvSpPr>
          <p:cNvPr id="624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0236E3-656C-304E-848D-84126F0DB0C4}" type="slidenum">
              <a:rPr lang="en-US"/>
              <a:pPr/>
              <a:t>41</a:t>
            </a:fld>
            <a:endParaRPr lang="en-US"/>
          </a:p>
        </p:txBody>
      </p:sp>
      <p:sp>
        <p:nvSpPr>
          <p:cNvPr id="625666" name="Rectangle 2"/>
          <p:cNvSpPr>
            <a:spLocks noGrp="1" noRot="1" noChangeAspect="1" noChangeArrowheads="1" noTextEdit="1"/>
          </p:cNvSpPr>
          <p:nvPr>
            <p:ph type="sldImg"/>
          </p:nvPr>
        </p:nvSpPr>
        <p:spPr>
          <a:ln/>
        </p:spPr>
      </p:sp>
      <p:sp>
        <p:nvSpPr>
          <p:cNvPr id="625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1DDEE9-FE35-2848-9E4C-8DC72509A221}" type="slidenum">
              <a:rPr lang="en-US"/>
              <a:pPr/>
              <a:t>24</a:t>
            </a:fld>
            <a:endParaRPr lang="en-US"/>
          </a:p>
        </p:txBody>
      </p:sp>
      <p:sp>
        <p:nvSpPr>
          <p:cNvPr id="610306" name="Rectangle 2"/>
          <p:cNvSpPr>
            <a:spLocks noGrp="1" noRot="1" noChangeAspect="1" noChangeArrowheads="1" noTextEdit="1"/>
          </p:cNvSpPr>
          <p:nvPr>
            <p:ph type="sldImg"/>
          </p:nvPr>
        </p:nvSpPr>
        <p:spPr>
          <a:ln/>
        </p:spPr>
      </p:sp>
      <p:sp>
        <p:nvSpPr>
          <p:cNvPr id="610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C462E3-5694-264A-9015-EB36FAE0153E}" type="slidenum">
              <a:rPr lang="en-US"/>
              <a:pPr/>
              <a:t>42</a:t>
            </a:fld>
            <a:endParaRPr lang="en-US"/>
          </a:p>
        </p:txBody>
      </p:sp>
      <p:sp>
        <p:nvSpPr>
          <p:cNvPr id="626690" name="Rectangle 2"/>
          <p:cNvSpPr>
            <a:spLocks noGrp="1" noRot="1" noChangeAspect="1" noChangeArrowheads="1" noTextEdit="1"/>
          </p:cNvSpPr>
          <p:nvPr>
            <p:ph type="sldImg"/>
          </p:nvPr>
        </p:nvSpPr>
        <p:spPr>
          <a:ln/>
        </p:spPr>
      </p:sp>
      <p:sp>
        <p:nvSpPr>
          <p:cNvPr id="626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4994AB-14AD-2B42-A836-6AC0FA9CCAC2}" type="slidenum">
              <a:rPr lang="en-US"/>
              <a:pPr/>
              <a:t>43</a:t>
            </a:fld>
            <a:endParaRPr lang="en-US"/>
          </a:p>
        </p:txBody>
      </p:sp>
      <p:sp>
        <p:nvSpPr>
          <p:cNvPr id="627714" name="Rectangle 2"/>
          <p:cNvSpPr>
            <a:spLocks noGrp="1" noRot="1" noChangeAspect="1" noChangeArrowheads="1" noTextEdit="1"/>
          </p:cNvSpPr>
          <p:nvPr>
            <p:ph type="sldImg"/>
          </p:nvPr>
        </p:nvSpPr>
        <p:spPr>
          <a:ln/>
        </p:spPr>
      </p:sp>
      <p:sp>
        <p:nvSpPr>
          <p:cNvPr id="627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09496B-4C22-0C49-8C44-C650099202B1}" type="slidenum">
              <a:rPr lang="en-US"/>
              <a:pPr/>
              <a:t>44</a:t>
            </a:fld>
            <a:endParaRPr lang="en-US"/>
          </a:p>
        </p:txBody>
      </p:sp>
      <p:sp>
        <p:nvSpPr>
          <p:cNvPr id="628738" name="Rectangle 2"/>
          <p:cNvSpPr>
            <a:spLocks noGrp="1" noRot="1" noChangeAspect="1" noChangeArrowheads="1" noTextEdit="1"/>
          </p:cNvSpPr>
          <p:nvPr>
            <p:ph type="sldImg"/>
          </p:nvPr>
        </p:nvSpPr>
        <p:spPr>
          <a:ln/>
        </p:spPr>
      </p:sp>
      <p:sp>
        <p:nvSpPr>
          <p:cNvPr id="628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454E77-0A18-8B44-B10E-6B2710C90CB4}" type="slidenum">
              <a:rPr lang="en-US"/>
              <a:pPr/>
              <a:t>45</a:t>
            </a:fld>
            <a:endParaRPr lang="en-US"/>
          </a:p>
        </p:txBody>
      </p:sp>
      <p:sp>
        <p:nvSpPr>
          <p:cNvPr id="827394" name="Rectangle 2"/>
          <p:cNvSpPr>
            <a:spLocks noGrp="1" noRot="1" noChangeAspect="1" noChangeArrowheads="1" noTextEdit="1"/>
          </p:cNvSpPr>
          <p:nvPr>
            <p:ph type="sldImg"/>
          </p:nvPr>
        </p:nvSpPr>
        <p:spPr>
          <a:ln/>
        </p:spPr>
      </p:sp>
      <p:sp>
        <p:nvSpPr>
          <p:cNvPr id="827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4697DF-75A1-4A42-9B46-A3C9B595B27E}" type="slidenum">
              <a:rPr lang="en-US"/>
              <a:pPr/>
              <a:t>46</a:t>
            </a:fld>
            <a:endParaRPr lang="en-US"/>
          </a:p>
        </p:txBody>
      </p:sp>
      <p:sp>
        <p:nvSpPr>
          <p:cNvPr id="843778" name="Rectangle 2"/>
          <p:cNvSpPr>
            <a:spLocks noGrp="1" noRot="1" noChangeAspect="1" noChangeArrowheads="1"/>
          </p:cNvSpPr>
          <p:nvPr>
            <p:ph type="sldImg"/>
          </p:nvPr>
        </p:nvSpPr>
        <p:spPr bwMode="auto">
          <a:xfrm>
            <a:off x="1144588" y="687388"/>
            <a:ext cx="4568825" cy="3427412"/>
          </a:xfrm>
          <a:prstGeom prst="rect">
            <a:avLst/>
          </a:prstGeom>
          <a:solidFill>
            <a:srgbClr val="FFFFFF"/>
          </a:solidFill>
          <a:ln>
            <a:solidFill>
              <a:srgbClr val="000000"/>
            </a:solidFill>
            <a:miter lim="800000"/>
            <a:headEnd/>
            <a:tailEnd/>
          </a:ln>
        </p:spPr>
      </p:sp>
      <p:sp>
        <p:nvSpPr>
          <p:cNvPr id="843779" name="Rectangle 3"/>
          <p:cNvSpPr>
            <a:spLocks noGrp="1" noChangeArrowheads="1"/>
          </p:cNvSpPr>
          <p:nvPr>
            <p:ph type="body" idx="1"/>
          </p:nvPr>
        </p:nvSpPr>
        <p:spPr bwMode="auto">
          <a:xfrm>
            <a:off x="915133" y="4342457"/>
            <a:ext cx="5027734" cy="4114486"/>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4462BC-2EA7-8C48-BB1C-C72B7F0705C4}" type="slidenum">
              <a:rPr lang="en-US"/>
              <a:pPr/>
              <a:t>56</a:t>
            </a:fld>
            <a:endParaRPr lang="en-US"/>
          </a:p>
        </p:txBody>
      </p:sp>
      <p:sp>
        <p:nvSpPr>
          <p:cNvPr id="831490" name="Rectangle 2"/>
          <p:cNvSpPr>
            <a:spLocks noGrp="1" noRot="1" noChangeAspect="1" noChangeArrowheads="1" noTextEdit="1"/>
          </p:cNvSpPr>
          <p:nvPr>
            <p:ph type="sldImg"/>
          </p:nvPr>
        </p:nvSpPr>
        <p:spPr bwMode="auto">
          <a:xfrm>
            <a:off x="1144588" y="687388"/>
            <a:ext cx="4568825" cy="3427412"/>
          </a:xfrm>
          <a:prstGeom prst="rect">
            <a:avLst/>
          </a:prstGeom>
          <a:solidFill>
            <a:srgbClr val="FFFFFF"/>
          </a:solidFill>
          <a:ln>
            <a:solidFill>
              <a:srgbClr val="000000"/>
            </a:solidFill>
            <a:miter lim="800000"/>
            <a:headEnd/>
            <a:tailEnd/>
          </a:ln>
        </p:spPr>
      </p:sp>
      <p:sp>
        <p:nvSpPr>
          <p:cNvPr id="831491" name="Rectangle 3"/>
          <p:cNvSpPr>
            <a:spLocks noGrp="1" noChangeArrowheads="1"/>
          </p:cNvSpPr>
          <p:nvPr>
            <p:ph type="body" idx="1"/>
          </p:nvPr>
        </p:nvSpPr>
        <p:spPr bwMode="auto">
          <a:xfrm>
            <a:off x="915133" y="4342457"/>
            <a:ext cx="5027734" cy="4114486"/>
          </a:xfrm>
          <a:prstGeom prst="rect">
            <a:avLst/>
          </a:prstGeom>
          <a:solidFill>
            <a:srgbClr val="FFFFFF"/>
          </a:solidFill>
          <a:ln>
            <a:solidFill>
              <a:srgbClr val="000000"/>
            </a:solidFill>
            <a:miter lim="800000"/>
            <a:headEnd/>
            <a:tailEnd/>
          </a:ln>
        </p:spPr>
        <p:txBody>
          <a:bodyPr lIns="91415" tIns="45707" rIns="91415" bIns="45707">
            <a:prstTxWarp prst="textNoShape">
              <a:avLst/>
            </a:prstTxWarp>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4462BC-2EA7-8C48-BB1C-C72B7F0705C4}" type="slidenum">
              <a:rPr lang="en-US"/>
              <a:pPr/>
              <a:t>57</a:t>
            </a:fld>
            <a:endParaRPr lang="en-US"/>
          </a:p>
        </p:txBody>
      </p:sp>
      <p:sp>
        <p:nvSpPr>
          <p:cNvPr id="831490" name="Rectangle 2"/>
          <p:cNvSpPr>
            <a:spLocks noGrp="1" noRot="1" noChangeAspect="1" noChangeArrowheads="1" noTextEdit="1"/>
          </p:cNvSpPr>
          <p:nvPr>
            <p:ph type="sldImg"/>
          </p:nvPr>
        </p:nvSpPr>
        <p:spPr bwMode="auto">
          <a:xfrm>
            <a:off x="1144588" y="687388"/>
            <a:ext cx="4568825" cy="3427412"/>
          </a:xfrm>
          <a:prstGeom prst="rect">
            <a:avLst/>
          </a:prstGeom>
          <a:solidFill>
            <a:srgbClr val="FFFFFF"/>
          </a:solidFill>
          <a:ln>
            <a:solidFill>
              <a:srgbClr val="000000"/>
            </a:solidFill>
            <a:miter lim="800000"/>
            <a:headEnd/>
            <a:tailEnd/>
          </a:ln>
        </p:spPr>
      </p:sp>
      <p:sp>
        <p:nvSpPr>
          <p:cNvPr id="831491" name="Rectangle 3"/>
          <p:cNvSpPr>
            <a:spLocks noGrp="1" noChangeArrowheads="1"/>
          </p:cNvSpPr>
          <p:nvPr>
            <p:ph type="body" idx="1"/>
          </p:nvPr>
        </p:nvSpPr>
        <p:spPr bwMode="auto">
          <a:xfrm>
            <a:off x="915133" y="4342457"/>
            <a:ext cx="5027734" cy="4114486"/>
          </a:xfrm>
          <a:prstGeom prst="rect">
            <a:avLst/>
          </a:prstGeom>
          <a:solidFill>
            <a:srgbClr val="FFFFFF"/>
          </a:solidFill>
          <a:ln>
            <a:solidFill>
              <a:srgbClr val="000000"/>
            </a:solidFill>
            <a:miter lim="800000"/>
            <a:headEnd/>
            <a:tailEnd/>
          </a:ln>
        </p:spPr>
        <p:txBody>
          <a:bodyPr lIns="91415" tIns="45707" rIns="91415" bIns="45707">
            <a:prstTxWarp prst="textNoShape">
              <a:avLst/>
            </a:prstTxWarp>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BE9B94-51ED-D142-B38B-533F2CA9A61F}" type="slidenum">
              <a:rPr lang="en-US"/>
              <a:pPr/>
              <a:t>59</a:t>
            </a:fld>
            <a:endParaRPr lang="en-US"/>
          </a:p>
        </p:txBody>
      </p:sp>
      <p:sp>
        <p:nvSpPr>
          <p:cNvPr id="839682" name="Rectangle 2"/>
          <p:cNvSpPr>
            <a:spLocks noGrp="1" noRot="1" noChangeAspect="1" noChangeArrowheads="1"/>
          </p:cNvSpPr>
          <p:nvPr>
            <p:ph type="sldImg"/>
          </p:nvPr>
        </p:nvSpPr>
        <p:spPr bwMode="auto">
          <a:xfrm>
            <a:off x="1144588" y="687388"/>
            <a:ext cx="4568825" cy="3427412"/>
          </a:xfrm>
          <a:prstGeom prst="rect">
            <a:avLst/>
          </a:prstGeom>
          <a:solidFill>
            <a:srgbClr val="FFFFFF"/>
          </a:solidFill>
          <a:ln>
            <a:solidFill>
              <a:srgbClr val="000000"/>
            </a:solidFill>
            <a:miter lim="800000"/>
            <a:headEnd/>
            <a:tailEnd/>
          </a:ln>
        </p:spPr>
      </p:sp>
      <p:sp>
        <p:nvSpPr>
          <p:cNvPr id="839683" name="Rectangle 3"/>
          <p:cNvSpPr>
            <a:spLocks noGrp="1" noChangeArrowheads="1"/>
          </p:cNvSpPr>
          <p:nvPr>
            <p:ph type="body" idx="1"/>
          </p:nvPr>
        </p:nvSpPr>
        <p:spPr bwMode="auto">
          <a:xfrm>
            <a:off x="915133" y="4342457"/>
            <a:ext cx="5027734" cy="4114486"/>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728799-DB99-D944-822D-338FF1405648}" type="slidenum">
              <a:rPr lang="en-US"/>
              <a:pPr/>
              <a:t>25</a:t>
            </a:fld>
            <a:endParaRPr lang="en-US"/>
          </a:p>
        </p:txBody>
      </p:sp>
      <p:sp>
        <p:nvSpPr>
          <p:cNvPr id="25602" name="Rectangle 2"/>
          <p:cNvSpPr>
            <a:spLocks noGrp="1" noRot="1" noChangeAspect="1" noChangeArrowheads="1" noTextEdit="1"/>
          </p:cNvSpPr>
          <p:nvPr>
            <p:ph type="sldImg"/>
          </p:nvPr>
        </p:nvSpPr>
        <p:spPr bwMode="auto">
          <a:xfrm>
            <a:off x="1157288" y="693738"/>
            <a:ext cx="4546600" cy="3411537"/>
          </a:xfrm>
          <a:prstGeom prst="rect">
            <a:avLst/>
          </a:prstGeom>
          <a:solidFill>
            <a:srgbClr val="FFFFFF"/>
          </a:solidFill>
          <a:ln>
            <a:solidFill>
              <a:srgbClr val="000000"/>
            </a:solidFill>
            <a:miter lim="800000"/>
            <a:headEnd/>
            <a:tailEnd/>
          </a:ln>
        </p:spPr>
      </p:sp>
      <p:sp>
        <p:nvSpPr>
          <p:cNvPr id="25603" name="Rectangle 3"/>
          <p:cNvSpPr>
            <a:spLocks noGrp="1" noChangeArrowheads="1"/>
          </p:cNvSpPr>
          <p:nvPr>
            <p:ph type="body" idx="1"/>
          </p:nvPr>
        </p:nvSpPr>
        <p:spPr bwMode="auto">
          <a:xfrm>
            <a:off x="913563" y="4339313"/>
            <a:ext cx="5026165" cy="4116058"/>
          </a:xfrm>
          <a:prstGeom prst="rect">
            <a:avLst/>
          </a:prstGeom>
          <a:solidFill>
            <a:srgbClr val="FFFFFF"/>
          </a:solidFill>
          <a:ln>
            <a:solidFill>
              <a:srgbClr val="000000"/>
            </a:solidFill>
            <a:miter lim="800000"/>
            <a:headEnd/>
            <a:tailEnd/>
          </a:ln>
        </p:spPr>
        <p:txBody>
          <a:bodyPr lIns="90136" tIns="45068" rIns="90136" bIns="45068">
            <a:prstTxWarp prst="textNoShape">
              <a:avLst/>
            </a:prstTxWarp>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728799-DB99-D944-822D-338FF1405648}" type="slidenum">
              <a:rPr lang="en-US"/>
              <a:pPr/>
              <a:t>26</a:t>
            </a:fld>
            <a:endParaRPr lang="en-US"/>
          </a:p>
        </p:txBody>
      </p:sp>
      <p:sp>
        <p:nvSpPr>
          <p:cNvPr id="25602" name="Rectangle 2"/>
          <p:cNvSpPr>
            <a:spLocks noGrp="1" noRot="1" noChangeAspect="1" noChangeArrowheads="1" noTextEdit="1"/>
          </p:cNvSpPr>
          <p:nvPr>
            <p:ph type="sldImg"/>
          </p:nvPr>
        </p:nvSpPr>
        <p:spPr bwMode="auto">
          <a:xfrm>
            <a:off x="1157288" y="693738"/>
            <a:ext cx="4546600" cy="3411537"/>
          </a:xfrm>
          <a:prstGeom prst="rect">
            <a:avLst/>
          </a:prstGeom>
          <a:solidFill>
            <a:srgbClr val="FFFFFF"/>
          </a:solidFill>
          <a:ln>
            <a:solidFill>
              <a:srgbClr val="000000"/>
            </a:solidFill>
            <a:miter lim="800000"/>
            <a:headEnd/>
            <a:tailEnd/>
          </a:ln>
        </p:spPr>
      </p:sp>
      <p:sp>
        <p:nvSpPr>
          <p:cNvPr id="25603" name="Rectangle 3"/>
          <p:cNvSpPr>
            <a:spLocks noGrp="1" noChangeArrowheads="1"/>
          </p:cNvSpPr>
          <p:nvPr>
            <p:ph type="body" idx="1"/>
          </p:nvPr>
        </p:nvSpPr>
        <p:spPr bwMode="auto">
          <a:xfrm>
            <a:off x="913563" y="4339313"/>
            <a:ext cx="5026165" cy="4116058"/>
          </a:xfrm>
          <a:prstGeom prst="rect">
            <a:avLst/>
          </a:prstGeom>
          <a:solidFill>
            <a:srgbClr val="FFFFFF"/>
          </a:solidFill>
          <a:ln>
            <a:solidFill>
              <a:srgbClr val="000000"/>
            </a:solidFill>
            <a:miter lim="800000"/>
            <a:headEnd/>
            <a:tailEnd/>
          </a:ln>
        </p:spPr>
        <p:txBody>
          <a:bodyPr lIns="90136" tIns="45068" rIns="90136" bIns="45068">
            <a:prstTxWarp prst="textNoShape">
              <a:avLst/>
            </a:prstTxWarp>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72332E-8796-4947-99A9-087886AA2F69}" type="slidenum">
              <a:rPr lang="en-US"/>
              <a:pPr/>
              <a:t>27</a:t>
            </a:fld>
            <a:endParaRPr lang="en-US"/>
          </a:p>
        </p:txBody>
      </p:sp>
      <p:sp>
        <p:nvSpPr>
          <p:cNvPr id="613378" name="Rectangle 2"/>
          <p:cNvSpPr>
            <a:spLocks noGrp="1" noRot="1" noChangeAspect="1" noChangeArrowheads="1" noTextEdit="1"/>
          </p:cNvSpPr>
          <p:nvPr>
            <p:ph type="sldImg"/>
          </p:nvPr>
        </p:nvSpPr>
        <p:spPr>
          <a:ln/>
        </p:spPr>
      </p:sp>
      <p:sp>
        <p:nvSpPr>
          <p:cNvPr id="613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198EAE-3A6D-C740-9093-87499703F943}" type="slidenum">
              <a:rPr lang="en-US"/>
              <a:pPr/>
              <a:t>28</a:t>
            </a:fld>
            <a:endParaRPr lang="en-US"/>
          </a:p>
        </p:txBody>
      </p:sp>
      <p:sp>
        <p:nvSpPr>
          <p:cNvPr id="614402" name="Rectangle 2"/>
          <p:cNvSpPr>
            <a:spLocks noGrp="1" noRot="1" noChangeAspect="1" noChangeArrowheads="1" noTextEdit="1"/>
          </p:cNvSpPr>
          <p:nvPr>
            <p:ph type="sldImg"/>
          </p:nvPr>
        </p:nvSpPr>
        <p:spPr>
          <a:ln/>
        </p:spPr>
      </p:sp>
      <p:sp>
        <p:nvSpPr>
          <p:cNvPr id="614403" name="Rectangle 3"/>
          <p:cNvSpPr>
            <a:spLocks noGrp="1" noChangeArrowheads="1"/>
          </p:cNvSpPr>
          <p:nvPr>
            <p:ph type="body" idx="1"/>
          </p:nvPr>
        </p:nvSpPr>
        <p:spPr/>
        <p:txBody>
          <a:bodyPr/>
          <a:lstStyle/>
          <a:p>
            <a:r>
              <a:rPr lang="en-US" dirty="0" smtClean="0"/>
              <a:t>taken from</a:t>
            </a:r>
            <a:r>
              <a:rPr lang="en-US" baseline="0" dirty="0" smtClean="0"/>
              <a:t> a 2004 system…</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529AAE-FD11-D74D-A5E0-8EB34EB98ECE}" type="slidenum">
              <a:rPr lang="en-US"/>
              <a:pPr/>
              <a:t>29</a:t>
            </a:fld>
            <a:endParaRPr lang="en-US"/>
          </a:p>
        </p:txBody>
      </p:sp>
      <p:sp>
        <p:nvSpPr>
          <p:cNvPr id="615426" name="Rectangle 2"/>
          <p:cNvSpPr>
            <a:spLocks noGrp="1" noRot="1" noChangeAspect="1" noChangeArrowheads="1" noTextEdit="1"/>
          </p:cNvSpPr>
          <p:nvPr>
            <p:ph type="sldImg"/>
          </p:nvPr>
        </p:nvSpPr>
        <p:spPr>
          <a:ln/>
        </p:spPr>
      </p:sp>
      <p:sp>
        <p:nvSpPr>
          <p:cNvPr id="615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CAF681-3C82-2B4B-9398-79627A2B36A3}" type="slidenum">
              <a:rPr lang="en-US"/>
              <a:pPr/>
              <a:t>30</a:t>
            </a:fld>
            <a:endParaRPr lang="en-US"/>
          </a:p>
        </p:txBody>
      </p:sp>
      <p:sp>
        <p:nvSpPr>
          <p:cNvPr id="612354" name="Rectangle 2"/>
          <p:cNvSpPr>
            <a:spLocks noGrp="1" noRot="1" noChangeAspect="1" noChangeArrowheads="1" noTextEdit="1"/>
          </p:cNvSpPr>
          <p:nvPr>
            <p:ph type="sldImg"/>
          </p:nvPr>
        </p:nvSpPr>
        <p:spPr>
          <a:ln/>
        </p:spPr>
      </p:sp>
      <p:sp>
        <p:nvSpPr>
          <p:cNvPr id="612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A1AFCB-1A8A-124F-AE4B-270D6D411D64}" type="slidenum">
              <a:rPr lang="en-US"/>
              <a:pPr/>
              <a:t>31</a:t>
            </a:fld>
            <a:endParaRPr lang="en-US"/>
          </a:p>
        </p:txBody>
      </p:sp>
      <p:sp>
        <p:nvSpPr>
          <p:cNvPr id="636930" name="Rectangle 2"/>
          <p:cNvSpPr>
            <a:spLocks noGrp="1" noRot="1" noChangeAspect="1" noChangeArrowheads="1" noTextEdit="1"/>
          </p:cNvSpPr>
          <p:nvPr>
            <p:ph type="sldImg"/>
          </p:nvPr>
        </p:nvSpPr>
        <p:spPr>
          <a:ln/>
        </p:spPr>
      </p:sp>
      <p:sp>
        <p:nvSpPr>
          <p:cNvPr id="63693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F17505A4-D4E3-EE45-B4C1-B13DBDED28F9}" type="datetimeFigureOut">
              <a:rPr lang="en-US" smtClean="0"/>
              <a:pPr/>
              <a:t>11/15/10</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F17505A4-D4E3-EE45-B4C1-B13DBDED28F9}" type="datetimeFigureOut">
              <a:rPr lang="en-US" smtClean="0"/>
              <a:pPr/>
              <a:t>11/15/10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79EFB2-9F4F-6B45-BD7A-3AFC65991A33}"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17505A4-D4E3-EE45-B4C1-B13DBDED28F9}" type="datetimeFigureOut">
              <a:rPr lang="en-US" smtClean="0"/>
              <a:pPr/>
              <a:t>11/15/10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79EFB2-9F4F-6B45-BD7A-3AFC65991A3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F17505A4-D4E3-EE45-B4C1-B13DBDED28F9}" type="datetimeFigureOut">
              <a:rPr lang="en-US" smtClean="0"/>
              <a:pPr/>
              <a:t>11/15/10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79EFB2-9F4F-6B45-BD7A-3AFC65991A33}"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F17505A4-D4E3-EE45-B4C1-B13DBDED28F9}" type="datetimeFigureOut">
              <a:rPr lang="en-US" smtClean="0"/>
              <a:pPr/>
              <a:t>11/15/10</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F17505A4-D4E3-EE45-B4C1-B13DBDED28F9}" type="datetimeFigureOut">
              <a:rPr lang="en-US" smtClean="0"/>
              <a:pPr/>
              <a:t>11/15/10</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AF79EFB2-9F4F-6B45-BD7A-3AFC65991A33}"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7505A4-D4E3-EE45-B4C1-B13DBDED28F9}" type="datetimeFigureOut">
              <a:rPr lang="en-US" smtClean="0"/>
              <a:pPr/>
              <a:t>11/15/10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79EFB2-9F4F-6B45-BD7A-3AFC65991A33}"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F17505A4-D4E3-EE45-B4C1-B13DBDED28F9}" type="datetimeFigureOut">
              <a:rPr lang="en-US" smtClean="0"/>
              <a:pPr/>
              <a:t>11/15/10</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AF79EFB2-9F4F-6B45-BD7A-3AFC65991A33}"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F17505A4-D4E3-EE45-B4C1-B13DBDED28F9}" type="datetimeFigureOut">
              <a:rPr lang="en-US" smtClean="0"/>
              <a:pPr/>
              <a:t>11/15/10</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AF79EFB2-9F4F-6B45-BD7A-3AFC65991A33}"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F17505A4-D4E3-EE45-B4C1-B13DBDED28F9}" type="datetimeFigureOut">
              <a:rPr lang="en-US" smtClean="0"/>
              <a:pPr/>
              <a:t>11/15/10</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AF79EFB2-9F4F-6B45-BD7A-3AFC65991A33}"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17505A4-D4E3-EE45-B4C1-B13DBDED28F9}" type="datetimeFigureOut">
              <a:rPr lang="en-US" smtClean="0"/>
              <a:pPr/>
              <a:t>11/15/10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9EFB2-9F4F-6B45-BD7A-3AFC65991A3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17505A4-D4E3-EE45-B4C1-B13DBDED28F9}" type="datetimeFigureOut">
              <a:rPr lang="en-US" smtClean="0"/>
              <a:pPr/>
              <a:t>11/15/10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9EFB2-9F4F-6B45-BD7A-3AFC65991A33}"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17505A4-D4E3-EE45-B4C1-B13DBDED28F9}" type="datetimeFigureOut">
              <a:rPr lang="en-US" smtClean="0"/>
              <a:pPr/>
              <a:t>11/15/10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9EFB2-9F4F-6B45-BD7A-3AFC65991A33}"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17505A4-D4E3-EE45-B4C1-B13DBDED28F9}" type="datetimeFigureOut">
              <a:rPr lang="en-US" smtClean="0"/>
              <a:pPr/>
              <a:t>11/15/10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9EFB2-9F4F-6B45-BD7A-3AFC65991A33}"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F17505A4-D4E3-EE45-B4C1-B13DBDED28F9}" type="datetimeFigureOut">
              <a:rPr lang="en-US" smtClean="0"/>
              <a:pPr/>
              <a:t>11/15/10</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F17505A4-D4E3-EE45-B4C1-B13DBDED28F9}" type="datetimeFigureOut">
              <a:rPr lang="en-US" smtClean="0"/>
              <a:pPr/>
              <a:t>11/15/10</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AF79EFB2-9F4F-6B45-BD7A-3AFC65991A33}"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17505A4-D4E3-EE45-B4C1-B13DBDED28F9}" type="datetimeFigureOut">
              <a:rPr lang="en-US" smtClean="0"/>
              <a:pPr/>
              <a:t>11/15/10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79EFB2-9F4F-6B45-BD7A-3AFC65991A3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17505A4-D4E3-EE45-B4C1-B13DBDED28F9}" type="datetimeFigureOut">
              <a:rPr lang="en-US" smtClean="0"/>
              <a:pPr/>
              <a:t>11/15/10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79EFB2-9F4F-6B45-BD7A-3AFC65991A33}"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17505A4-D4E3-EE45-B4C1-B13DBDED28F9}" type="datetimeFigureOut">
              <a:rPr lang="en-US" smtClean="0"/>
              <a:pPr/>
              <a:t>11/15/10</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AF79EFB2-9F4F-6B45-BD7A-3AFC65991A3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17505A4-D4E3-EE45-B4C1-B13DBDED28F9}" type="datetimeFigureOut">
              <a:rPr lang="en-US" smtClean="0"/>
              <a:pPr/>
              <a:t>11/15/10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79EFB2-9F4F-6B45-BD7A-3AFC65991A33}"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F17505A4-D4E3-EE45-B4C1-B13DBDED28F9}" type="datetimeFigureOut">
              <a:rPr lang="en-US" smtClean="0"/>
              <a:pPr/>
              <a:t>11/15/10</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AF79EFB2-9F4F-6B45-BD7A-3AFC65991A3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4" Type="http://schemas.openxmlformats.org/officeDocument/2006/relationships/image" Target="../media/image11.png"/><Relationship Id="rId5" Type="http://schemas.openxmlformats.org/officeDocument/2006/relationships/image" Target="../media/image12.jpeg"/><Relationship Id="rId7" Type="http://schemas.openxmlformats.org/officeDocument/2006/relationships/image" Target="../media/image14.jpeg"/><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0.png"/><Relationship Id="rId6" Type="http://schemas.openxmlformats.org/officeDocument/2006/relationships/image" Target="../media/image1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15.gif"/><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6.pd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4" Type="http://schemas.openxmlformats.org/officeDocument/2006/relationships/oleObject" Target="../embeddings/Microsoft_Equation2.bin"/><Relationship Id="rId5" Type="http://schemas.openxmlformats.org/officeDocument/2006/relationships/oleObject" Target="../embeddings/Microsoft_Equation3.bin"/><Relationship Id="rId7" Type="http://schemas.openxmlformats.org/officeDocument/2006/relationships/oleObject" Target="../embeddings/Microsoft_Equation5.bin"/><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quation1.bin"/><Relationship Id="rId6" Type="http://schemas.openxmlformats.org/officeDocument/2006/relationships/oleObject" Target="../embeddings/Microsoft_Equation4.bin"/></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6.bin"/><Relationship Id="rId1" Type="http://schemas.openxmlformats.org/officeDocument/2006/relationships/vmlDrawing" Target="../drawings/vmlDrawing2.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7.bin"/><Relationship Id="rId1" Type="http://schemas.openxmlformats.org/officeDocument/2006/relationships/vmlDrawing" Target="../drawings/vmlDrawing3.v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8.bin"/><Relationship Id="rId1" Type="http://schemas.openxmlformats.org/officeDocument/2006/relationships/vmlDrawing" Target="../drawings/vmlDrawing4.v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9.bin"/><Relationship Id="rId1" Type="http://schemas.openxmlformats.org/officeDocument/2006/relationships/vmlDrawing" Target="../drawings/vmlDrawing5.v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10.bin"/><Relationship Id="rId1" Type="http://schemas.openxmlformats.org/officeDocument/2006/relationships/vmlDrawing" Target="../drawings/vmlDrawing6.v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11.bin"/><Relationship Id="rId1" Type="http://schemas.openxmlformats.org/officeDocument/2006/relationships/vmlDrawing" Target="../drawings/vmlDrawing7.v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4" Type="http://schemas.openxmlformats.org/officeDocument/2006/relationships/oleObject" Target="../embeddings/Microsoft_Equation12.bin"/><Relationship Id="rId1" Type="http://schemas.openxmlformats.org/officeDocument/2006/relationships/vmlDrawing" Target="../drawings/vmlDrawing8.vml"/><Relationship Id="rId2" Type="http://schemas.openxmlformats.org/officeDocument/2006/relationships/slideLayout" Target="../slideLayouts/slideLayout2.xml"/><Relationship Id="rId3" Type="http://schemas.openxmlformats.org/officeDocument/2006/relationships/notesSlide" Target="../notesSlides/notesSlide26.xml"/><Relationship Id="rId5" Type="http://schemas.openxmlformats.org/officeDocument/2006/relationships/oleObject" Target="../embeddings/Microsoft_Equation13.bin"/></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4"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4" Type="http://schemas.openxmlformats.org/officeDocument/2006/relationships/oleObject" Target="../embeddings/Microsoft_Equation15.bin"/><Relationship Id="rId1" Type="http://schemas.openxmlformats.org/officeDocument/2006/relationships/vmlDrawing" Target="../drawings/vmlDrawing9.vml"/><Relationship Id="rId2" Type="http://schemas.openxmlformats.org/officeDocument/2006/relationships/slideLayout" Target="../slideLayouts/slideLayout2.xml"/><Relationship Id="rId3" Type="http://schemas.openxmlformats.org/officeDocument/2006/relationships/oleObject" Target="../embeddings/Microsoft_Equation14.bin"/></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08000" y="304800"/>
            <a:ext cx="8128000" cy="4572000"/>
          </a:xfrm>
          <a:prstGeom prst="rect">
            <a:avLst/>
          </a:prstGeom>
        </p:spPr>
      </p:pic>
      <p:sp>
        <p:nvSpPr>
          <p:cNvPr id="5" name="Rectangle 4"/>
          <p:cNvSpPr/>
          <p:nvPr/>
        </p:nvSpPr>
        <p:spPr>
          <a:xfrm>
            <a:off x="1219200" y="5257800"/>
            <a:ext cx="6781800" cy="369332"/>
          </a:xfrm>
          <a:prstGeom prst="rect">
            <a:avLst/>
          </a:prstGeom>
        </p:spPr>
        <p:txBody>
          <a:bodyPr wrap="square">
            <a:spAutoFit/>
          </a:bodyPr>
          <a:lstStyle/>
          <a:p>
            <a:r>
              <a:rPr lang="en-US" dirty="0" smtClean="0"/>
              <a:t>http://</a:t>
            </a:r>
            <a:r>
              <a:rPr lang="en-US" dirty="0" err="1" smtClean="0"/>
              <a:t>www.youtube.com/watch?v</a:t>
            </a:r>
            <a:r>
              <a:rPr lang="en-US" dirty="0" smtClean="0"/>
              <a:t>=</a:t>
            </a:r>
            <a:r>
              <a:rPr lang="en-US" dirty="0" err="1" smtClean="0"/>
              <a:t>u_gBSWE_KYE</a:t>
            </a:r>
            <a:endParaRPr lang="en-US" dirty="0"/>
          </a:p>
        </p:txBody>
      </p:sp>
      <p:sp>
        <p:nvSpPr>
          <p:cNvPr id="6" name="Rectangle 5"/>
          <p:cNvSpPr/>
          <p:nvPr/>
        </p:nvSpPr>
        <p:spPr>
          <a:xfrm>
            <a:off x="1600200" y="6019800"/>
            <a:ext cx="4263344" cy="369332"/>
          </a:xfrm>
          <a:prstGeom prst="rect">
            <a:avLst/>
          </a:prstGeom>
        </p:spPr>
        <p:txBody>
          <a:bodyPr wrap="none">
            <a:spAutoFit/>
          </a:bodyPr>
          <a:lstStyle/>
          <a:p>
            <a:r>
              <a:rPr lang="en-US" dirty="0" smtClean="0"/>
              <a:t>http://</a:t>
            </a:r>
            <a:r>
              <a:rPr lang="en-US" dirty="0" err="1" smtClean="0"/>
              <a:t>en.wikipedia.org/wiki/Vocaloid</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say dear Watson…</a:t>
            </a:r>
            <a:endParaRPr lang="en-US" dirty="0"/>
          </a:p>
        </p:txBody>
      </p:sp>
      <p:sp>
        <p:nvSpPr>
          <p:cNvPr id="3" name="Content Placeholder 2"/>
          <p:cNvSpPr>
            <a:spLocks noGrp="1"/>
          </p:cNvSpPr>
          <p:nvPr>
            <p:ph idx="1"/>
          </p:nvPr>
        </p:nvSpPr>
        <p:spPr/>
        <p:txBody>
          <a:bodyPr/>
          <a:lstStyle/>
          <a:p>
            <a:r>
              <a:rPr lang="en-US" dirty="0" smtClean="0"/>
              <a:t>Question answering</a:t>
            </a:r>
          </a:p>
          <a:p>
            <a:r>
              <a:rPr lang="en-US" dirty="0" smtClean="0"/>
              <a:t>http://</a:t>
            </a:r>
            <a:r>
              <a:rPr lang="en-US" dirty="0" err="1" smtClean="0"/>
              <a:t>www.research.ibm.com/deepqa</a:t>
            </a:r>
            <a:r>
              <a:rPr lang="en-US" dirty="0" smtClean="0"/>
              <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NLP hard? </a:t>
            </a:r>
            <a:endParaRPr lang="en-US" dirty="0"/>
          </a:p>
        </p:txBody>
      </p:sp>
      <p:pic>
        <p:nvPicPr>
          <p:cNvPr id="4" name="Picture 3"/>
          <p:cNvPicPr>
            <a:picLocks noChangeAspect="1"/>
          </p:cNvPicPr>
          <p:nvPr/>
        </p:nvPicPr>
        <p:blipFill>
          <a:blip r:embed="rId3"/>
          <a:stretch>
            <a:fillRect/>
          </a:stretch>
        </p:blipFill>
        <p:spPr>
          <a:xfrm>
            <a:off x="1974850" y="1498600"/>
            <a:ext cx="5194300" cy="4292600"/>
          </a:xfrm>
          <a:prstGeom prst="rect">
            <a:avLst/>
          </a:prstGeom>
        </p:spPr>
      </p:pic>
      <p:sp>
        <p:nvSpPr>
          <p:cNvPr id="5" name="TextBox 4"/>
          <p:cNvSpPr txBox="1"/>
          <p:nvPr/>
        </p:nvSpPr>
        <p:spPr>
          <a:xfrm>
            <a:off x="2057400" y="5791200"/>
            <a:ext cx="4724400" cy="954107"/>
          </a:xfrm>
          <a:prstGeom prst="rect">
            <a:avLst/>
          </a:prstGeom>
          <a:noFill/>
        </p:spPr>
        <p:txBody>
          <a:bodyPr wrap="square" rtlCol="0">
            <a:spAutoFit/>
          </a:bodyPr>
          <a:lstStyle/>
          <a:p>
            <a:r>
              <a:rPr lang="en-US" sz="2800" dirty="0" smtClean="0">
                <a:solidFill>
                  <a:srgbClr val="FF0000"/>
                </a:solidFill>
              </a:rPr>
              <a:t>What does this mean? How did you figure it out?</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NLP hard?</a:t>
            </a:r>
            <a:br>
              <a:rPr lang="en-US" dirty="0" smtClean="0"/>
            </a:br>
            <a:r>
              <a:rPr lang="en-US" dirty="0" smtClean="0"/>
              <a:t>“My lessons in life”</a:t>
            </a:r>
            <a:endParaRPr lang="en-US" dirty="0"/>
          </a:p>
        </p:txBody>
      </p:sp>
      <p:sp>
        <p:nvSpPr>
          <p:cNvPr id="3" name="Content Placeholder 2"/>
          <p:cNvSpPr>
            <a:spLocks noGrp="1"/>
          </p:cNvSpPr>
          <p:nvPr>
            <p:ph idx="1"/>
          </p:nvPr>
        </p:nvSpPr>
        <p:spPr/>
        <p:txBody>
          <a:bodyPr/>
          <a:lstStyle/>
          <a:p>
            <a:r>
              <a:rPr lang="en-US" dirty="0" smtClean="0"/>
              <a:t>What does: “… no one bats a hundred every time” mean?</a:t>
            </a:r>
          </a:p>
          <a:p>
            <a:r>
              <a:rPr lang="en-US" dirty="0" smtClean="0"/>
              <a:t>What happened to his hair?</a:t>
            </a:r>
          </a:p>
          <a:p>
            <a:r>
              <a:rPr lang="en-US" dirty="0" smtClean="0"/>
              <a:t>What does “… the lessons I have leant along the way.” mean?</a:t>
            </a:r>
          </a:p>
          <a:p>
            <a:r>
              <a:rPr lang="en-US" dirty="0" smtClean="0"/>
              <a:t>“The parents were concerned.”</a:t>
            </a:r>
          </a:p>
          <a:p>
            <a:pPr lvl="1"/>
            <a:r>
              <a:rPr lang="en-US" dirty="0" smtClean="0"/>
              <a:t>parents of whom/what?</a:t>
            </a:r>
          </a:p>
          <a:p>
            <a:r>
              <a:rPr lang="en-US" dirty="0" smtClean="0"/>
              <a:t>“She would always complain about the breakfast.”</a:t>
            </a:r>
          </a:p>
          <a:p>
            <a:pPr lvl="1"/>
            <a:r>
              <a:rPr lang="en-US" dirty="0" smtClean="0"/>
              <a:t>who is “she”?</a:t>
            </a:r>
          </a:p>
          <a:p>
            <a:pPr>
              <a:buNone/>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NLP hard?</a:t>
            </a:r>
            <a:endParaRPr lang="en-US" dirty="0"/>
          </a:p>
        </p:txBody>
      </p:sp>
      <p:sp>
        <p:nvSpPr>
          <p:cNvPr id="3" name="Content Placeholder 2"/>
          <p:cNvSpPr>
            <a:spLocks noGrp="1"/>
          </p:cNvSpPr>
          <p:nvPr>
            <p:ph idx="1"/>
          </p:nvPr>
        </p:nvSpPr>
        <p:spPr>
          <a:xfrm>
            <a:off x="498474" y="1981201"/>
            <a:ext cx="7556313" cy="914400"/>
          </a:xfrm>
        </p:spPr>
        <p:txBody>
          <a:bodyPr/>
          <a:lstStyle/>
          <a:p>
            <a:r>
              <a:rPr lang="en-US" dirty="0" smtClean="0"/>
              <a:t>An NLP researcher (</a:t>
            </a:r>
            <a:r>
              <a:rPr lang="en-US" dirty="0" err="1" smtClean="0"/>
              <a:t>Aravind</a:t>
            </a:r>
            <a:r>
              <a:rPr lang="en-US" dirty="0" smtClean="0"/>
              <a:t> Joshi) wanted to teach middle school students about the challenges of NLP</a:t>
            </a:r>
          </a:p>
          <a:p>
            <a:endParaRPr lang="en-US" dirty="0"/>
          </a:p>
        </p:txBody>
      </p:sp>
      <p:sp>
        <p:nvSpPr>
          <p:cNvPr id="4" name="TextBox 3"/>
          <p:cNvSpPr txBox="1"/>
          <p:nvPr/>
        </p:nvSpPr>
        <p:spPr>
          <a:xfrm>
            <a:off x="1524000" y="3657600"/>
            <a:ext cx="4876800" cy="646331"/>
          </a:xfrm>
          <a:prstGeom prst="rect">
            <a:avLst/>
          </a:prstGeom>
          <a:noFill/>
        </p:spPr>
        <p:txBody>
          <a:bodyPr wrap="square" rtlCol="0">
            <a:spAutoFit/>
          </a:bodyPr>
          <a:lstStyle/>
          <a:p>
            <a:r>
              <a:rPr lang="en-US" sz="3600" dirty="0" smtClean="0">
                <a:solidFill>
                  <a:srgbClr val="0000FF"/>
                </a:solidFill>
              </a:rPr>
              <a:t>“I saw her duck”</a:t>
            </a:r>
            <a:endParaRPr lang="en-US" sz="3600" dirty="0">
              <a:solidFill>
                <a:srgbClr val="0000FF"/>
              </a:solidFill>
            </a:endParaRPr>
          </a:p>
        </p:txBody>
      </p:sp>
      <p:sp>
        <p:nvSpPr>
          <p:cNvPr id="5" name="TextBox 4"/>
          <p:cNvSpPr txBox="1"/>
          <p:nvPr/>
        </p:nvSpPr>
        <p:spPr>
          <a:xfrm>
            <a:off x="1676400" y="5486400"/>
            <a:ext cx="4724400" cy="461665"/>
          </a:xfrm>
          <a:prstGeom prst="rect">
            <a:avLst/>
          </a:prstGeom>
          <a:noFill/>
        </p:spPr>
        <p:txBody>
          <a:bodyPr wrap="square" rtlCol="0">
            <a:spAutoFit/>
          </a:bodyPr>
          <a:lstStyle/>
          <a:p>
            <a:r>
              <a:rPr lang="en-US" sz="2400" dirty="0" smtClean="0">
                <a:solidFill>
                  <a:srgbClr val="FF0000"/>
                </a:solidFill>
              </a:rPr>
              <a:t>What does this mean?</a:t>
            </a:r>
            <a:endParaRPr lang="en-US" sz="2400" dirty="0">
              <a:solidFill>
                <a:srgbClr val="FF0000"/>
              </a:solidFill>
            </a:endParaRPr>
          </a:p>
        </p:txBody>
      </p:sp>
      <p:sp>
        <p:nvSpPr>
          <p:cNvPr id="6" name="TextBox 5"/>
          <p:cNvSpPr txBox="1"/>
          <p:nvPr/>
        </p:nvSpPr>
        <p:spPr>
          <a:xfrm>
            <a:off x="6225987" y="6334780"/>
            <a:ext cx="2918013" cy="523220"/>
          </a:xfrm>
          <a:prstGeom prst="rect">
            <a:avLst/>
          </a:prstGeom>
          <a:noFill/>
        </p:spPr>
        <p:txBody>
          <a:bodyPr wrap="square" rtlCol="0">
            <a:spAutoFit/>
          </a:bodyPr>
          <a:lstStyle/>
          <a:p>
            <a:r>
              <a:rPr lang="en-US" sz="1400" dirty="0" smtClean="0"/>
              <a:t>* Thanks to Liang Huang and </a:t>
            </a:r>
            <a:br>
              <a:rPr lang="en-US" sz="1400" dirty="0" smtClean="0"/>
            </a:br>
            <a:r>
              <a:rPr lang="en-US" sz="1400" dirty="0" err="1" smtClean="0"/>
              <a:t>Aravand</a:t>
            </a:r>
            <a:r>
              <a:rPr lang="en-US" sz="1400" dirty="0" smtClean="0"/>
              <a:t> Joshi for these examples</a:t>
            </a:r>
            <a:endParaRPr lang="en-US" sz="1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NLP hard?</a:t>
            </a:r>
            <a:endParaRPr lang="en-US" dirty="0"/>
          </a:p>
        </p:txBody>
      </p:sp>
      <p:sp>
        <p:nvSpPr>
          <p:cNvPr id="3" name="Content Placeholder 2"/>
          <p:cNvSpPr>
            <a:spLocks noGrp="1"/>
          </p:cNvSpPr>
          <p:nvPr>
            <p:ph idx="1"/>
          </p:nvPr>
        </p:nvSpPr>
        <p:spPr/>
        <p:txBody>
          <a:bodyPr/>
          <a:lstStyle/>
          <a:p>
            <a:r>
              <a:rPr lang="en-US" dirty="0" smtClean="0"/>
              <a:t>I viewed the woman physically duck (get lower)</a:t>
            </a:r>
          </a:p>
          <a:p>
            <a:r>
              <a:rPr lang="en-US" dirty="0" smtClean="0"/>
              <a:t>I viewed the woman’s duck (i.e. bird)</a:t>
            </a:r>
          </a:p>
          <a:p>
            <a:endParaRPr lang="en-US" dirty="0" smtClean="0"/>
          </a:p>
          <a:p>
            <a:endParaRPr lang="en-US" dirty="0"/>
          </a:p>
        </p:txBody>
      </p:sp>
      <p:pic>
        <p:nvPicPr>
          <p:cNvPr id="4" name="Picture 3"/>
          <p:cNvPicPr>
            <a:picLocks noChangeAspect="1"/>
          </p:cNvPicPr>
          <p:nvPr/>
        </p:nvPicPr>
        <p:blipFill>
          <a:blip r:embed="rId2"/>
          <a:stretch>
            <a:fillRect/>
          </a:stretch>
        </p:blipFill>
        <p:spPr>
          <a:xfrm>
            <a:off x="838200" y="3048000"/>
            <a:ext cx="4940300" cy="3389080"/>
          </a:xfrm>
          <a:prstGeom prst="rect">
            <a:avLst/>
          </a:prstGeom>
        </p:spPr>
      </p:pic>
      <p:sp>
        <p:nvSpPr>
          <p:cNvPr id="5" name="TextBox 4"/>
          <p:cNvSpPr txBox="1"/>
          <p:nvPr/>
        </p:nvSpPr>
        <p:spPr>
          <a:xfrm>
            <a:off x="6477000" y="4145340"/>
            <a:ext cx="2209800" cy="1569660"/>
          </a:xfrm>
          <a:prstGeom prst="rect">
            <a:avLst/>
          </a:prstGeom>
          <a:noFill/>
        </p:spPr>
        <p:txBody>
          <a:bodyPr wrap="square" rtlCol="0">
            <a:spAutoFit/>
          </a:bodyPr>
          <a:lstStyle/>
          <a:p>
            <a:r>
              <a:rPr lang="en-US" sz="2400" dirty="0" smtClean="0">
                <a:solidFill>
                  <a:srgbClr val="FF0000"/>
                </a:solidFill>
              </a:rPr>
              <a:t>What is the challenge with this sentence?</a:t>
            </a:r>
            <a:endParaRPr lang="en-US"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NLP is hard?</a:t>
            </a:r>
            <a:endParaRPr lang="en-US" dirty="0"/>
          </a:p>
        </p:txBody>
      </p:sp>
      <p:sp>
        <p:nvSpPr>
          <p:cNvPr id="4" name="TextBox 3"/>
          <p:cNvSpPr txBox="1"/>
          <p:nvPr/>
        </p:nvSpPr>
        <p:spPr>
          <a:xfrm>
            <a:off x="1143000" y="2590800"/>
            <a:ext cx="4876800" cy="646331"/>
          </a:xfrm>
          <a:prstGeom prst="rect">
            <a:avLst/>
          </a:prstGeom>
          <a:noFill/>
        </p:spPr>
        <p:txBody>
          <a:bodyPr wrap="square" rtlCol="0">
            <a:spAutoFit/>
          </a:bodyPr>
          <a:lstStyle/>
          <a:p>
            <a:r>
              <a:rPr lang="en-US" sz="3600" dirty="0" smtClean="0">
                <a:solidFill>
                  <a:srgbClr val="0000FF"/>
                </a:solidFill>
              </a:rPr>
              <a:t>“I eat sushi with tuna.”</a:t>
            </a:r>
            <a:endParaRPr lang="en-US" sz="3600" dirty="0">
              <a:solidFill>
                <a:srgbClr val="0000FF"/>
              </a:solidFill>
            </a:endParaRPr>
          </a:p>
        </p:txBody>
      </p:sp>
      <p:sp>
        <p:nvSpPr>
          <p:cNvPr id="5" name="TextBox 4"/>
          <p:cNvSpPr txBox="1"/>
          <p:nvPr/>
        </p:nvSpPr>
        <p:spPr>
          <a:xfrm>
            <a:off x="1295400" y="4419600"/>
            <a:ext cx="4724400" cy="461665"/>
          </a:xfrm>
          <a:prstGeom prst="rect">
            <a:avLst/>
          </a:prstGeom>
          <a:noFill/>
        </p:spPr>
        <p:txBody>
          <a:bodyPr wrap="square" rtlCol="0">
            <a:spAutoFit/>
          </a:bodyPr>
          <a:lstStyle/>
          <a:p>
            <a:r>
              <a:rPr lang="en-US" sz="2400" dirty="0" smtClean="0">
                <a:solidFill>
                  <a:srgbClr val="FF0000"/>
                </a:solidFill>
              </a:rPr>
              <a:t>What does this mean?</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NLP is hard?</a:t>
            </a:r>
            <a:endParaRPr lang="en-US" dirty="0"/>
          </a:p>
        </p:txBody>
      </p:sp>
      <p:pic>
        <p:nvPicPr>
          <p:cNvPr id="4" name="Picture 3"/>
          <p:cNvPicPr>
            <a:picLocks noChangeAspect="1"/>
          </p:cNvPicPr>
          <p:nvPr/>
        </p:nvPicPr>
        <p:blipFill>
          <a:blip r:embed="rId2"/>
          <a:stretch>
            <a:fillRect/>
          </a:stretch>
        </p:blipFill>
        <p:spPr>
          <a:xfrm>
            <a:off x="2286000" y="2590800"/>
            <a:ext cx="3733800" cy="3540521"/>
          </a:xfrm>
          <a:prstGeom prst="rect">
            <a:avLst/>
          </a:prstGeom>
        </p:spPr>
      </p:pic>
      <p:sp>
        <p:nvSpPr>
          <p:cNvPr id="5" name="TextBox 4"/>
          <p:cNvSpPr txBox="1"/>
          <p:nvPr/>
        </p:nvSpPr>
        <p:spPr>
          <a:xfrm>
            <a:off x="1066800" y="6243935"/>
            <a:ext cx="6987987" cy="461665"/>
          </a:xfrm>
          <a:prstGeom prst="rect">
            <a:avLst/>
          </a:prstGeom>
          <a:noFill/>
        </p:spPr>
        <p:txBody>
          <a:bodyPr wrap="square" rtlCol="0">
            <a:spAutoFit/>
          </a:bodyPr>
          <a:lstStyle/>
          <a:p>
            <a:r>
              <a:rPr lang="en-US" sz="2400" dirty="0" smtClean="0">
                <a:solidFill>
                  <a:srgbClr val="FF0000"/>
                </a:solidFill>
              </a:rPr>
              <a:t>Why do we get confused with this sentence?</a:t>
            </a:r>
            <a:endParaRPr lang="en-US" sz="2400" dirty="0">
              <a:solidFill>
                <a:srgbClr val="FF0000"/>
              </a:solidFill>
            </a:endParaRPr>
          </a:p>
        </p:txBody>
      </p:sp>
      <p:sp>
        <p:nvSpPr>
          <p:cNvPr id="6" name="TextBox 5"/>
          <p:cNvSpPr txBox="1"/>
          <p:nvPr/>
        </p:nvSpPr>
        <p:spPr>
          <a:xfrm>
            <a:off x="1371600" y="1600200"/>
            <a:ext cx="4876800" cy="523220"/>
          </a:xfrm>
          <a:prstGeom prst="rect">
            <a:avLst/>
          </a:prstGeom>
          <a:noFill/>
        </p:spPr>
        <p:txBody>
          <a:bodyPr wrap="square" rtlCol="0">
            <a:spAutoFit/>
          </a:bodyPr>
          <a:lstStyle/>
          <a:p>
            <a:r>
              <a:rPr lang="en-US" sz="2800" dirty="0" smtClean="0">
                <a:solidFill>
                  <a:srgbClr val="0000FF"/>
                </a:solidFill>
              </a:rPr>
              <a:t>“I eat sushi with tuna.”</a:t>
            </a:r>
            <a:endParaRPr lang="en-US" sz="2800" dirty="0">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r>
              <a:rPr lang="en-US" dirty="0" smtClean="0"/>
              <a:t> NLP </a:t>
            </a:r>
            <a:r>
              <a:rPr lang="en-US" dirty="0" smtClean="0"/>
              <a:t>is</a:t>
            </a:r>
            <a:r>
              <a:rPr lang="en-US" dirty="0" smtClean="0"/>
              <a:t> </a:t>
            </a:r>
            <a:r>
              <a:rPr lang="en-US" dirty="0" smtClean="0"/>
              <a:t>hard?</a:t>
            </a:r>
            <a:endParaRPr lang="en-US" dirty="0"/>
          </a:p>
        </p:txBody>
      </p:sp>
      <p:sp>
        <p:nvSpPr>
          <p:cNvPr id="4" name="TextBox 3"/>
          <p:cNvSpPr txBox="1"/>
          <p:nvPr/>
        </p:nvSpPr>
        <p:spPr>
          <a:xfrm>
            <a:off x="1371600" y="3048000"/>
            <a:ext cx="4876800" cy="523220"/>
          </a:xfrm>
          <a:prstGeom prst="rect">
            <a:avLst/>
          </a:prstGeom>
          <a:noFill/>
        </p:spPr>
        <p:txBody>
          <a:bodyPr wrap="square" rtlCol="0">
            <a:spAutoFit/>
          </a:bodyPr>
          <a:lstStyle/>
          <a:p>
            <a:r>
              <a:rPr lang="en-US" sz="2800" dirty="0" smtClean="0">
                <a:solidFill>
                  <a:srgbClr val="0000FF"/>
                </a:solidFill>
              </a:rPr>
              <a:t>“I eat sushi with tuna.”</a:t>
            </a:r>
            <a:endParaRPr lang="en-US" sz="2800" dirty="0">
              <a:solidFill>
                <a:srgbClr val="0000FF"/>
              </a:solidFill>
            </a:endParaRPr>
          </a:p>
        </p:txBody>
      </p:sp>
      <p:sp>
        <p:nvSpPr>
          <p:cNvPr id="5" name="TextBox 4"/>
          <p:cNvSpPr txBox="1"/>
          <p:nvPr/>
        </p:nvSpPr>
        <p:spPr>
          <a:xfrm>
            <a:off x="1828800" y="5065931"/>
            <a:ext cx="5943600" cy="830997"/>
          </a:xfrm>
          <a:prstGeom prst="rect">
            <a:avLst/>
          </a:prstGeom>
          <a:noFill/>
        </p:spPr>
        <p:txBody>
          <a:bodyPr wrap="square" rtlCol="0">
            <a:spAutoFit/>
          </a:bodyPr>
          <a:lstStyle/>
          <a:p>
            <a:r>
              <a:rPr lang="en-US" sz="2400" dirty="0" smtClean="0"/>
              <a:t>Structural ambiguity: what is “with tuna” associated with (PP attachment)</a:t>
            </a:r>
            <a:endParaRPr lang="en-US" sz="2400" dirty="0"/>
          </a:p>
        </p:txBody>
      </p:sp>
      <p:sp>
        <p:nvSpPr>
          <p:cNvPr id="6" name="Rectangle 5"/>
          <p:cNvSpPr/>
          <p:nvPr/>
        </p:nvSpPr>
        <p:spPr>
          <a:xfrm>
            <a:off x="3352800" y="3124200"/>
            <a:ext cx="1524000" cy="457200"/>
          </a:xfrm>
          <a:prstGeom prst="rect">
            <a:avLst/>
          </a:prstGeom>
          <a:solidFill>
            <a:srgbClr val="FF0000">
              <a:alpha val="2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urved Down Arrow 6"/>
          <p:cNvSpPr/>
          <p:nvPr/>
        </p:nvSpPr>
        <p:spPr>
          <a:xfrm flipH="1">
            <a:off x="2819400" y="2590800"/>
            <a:ext cx="1066800" cy="457200"/>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Curved Down Arrow 7"/>
          <p:cNvSpPr/>
          <p:nvPr/>
        </p:nvSpPr>
        <p:spPr>
          <a:xfrm rot="10800000">
            <a:off x="2003657" y="3628662"/>
            <a:ext cx="1936287" cy="638538"/>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3124200" y="1828800"/>
            <a:ext cx="1219200" cy="707886"/>
          </a:xfrm>
          <a:prstGeom prst="rect">
            <a:avLst/>
          </a:prstGeom>
          <a:noFill/>
        </p:spPr>
        <p:txBody>
          <a:bodyPr wrap="square" rtlCol="0">
            <a:spAutoFit/>
          </a:bodyPr>
          <a:lstStyle/>
          <a:p>
            <a:r>
              <a:rPr lang="en-US" sz="4000" dirty="0" smtClean="0">
                <a:solidFill>
                  <a:srgbClr val="FF0000"/>
                </a:solidFill>
              </a:rPr>
              <a:t>?</a:t>
            </a:r>
            <a:endParaRPr lang="en-US" sz="4000" dirty="0">
              <a:solidFill>
                <a:srgbClr val="FF0000"/>
              </a:solidFill>
            </a:endParaRPr>
          </a:p>
        </p:txBody>
      </p:sp>
      <p:sp>
        <p:nvSpPr>
          <p:cNvPr id="10" name="TextBox 9"/>
          <p:cNvSpPr txBox="1"/>
          <p:nvPr/>
        </p:nvSpPr>
        <p:spPr>
          <a:xfrm>
            <a:off x="2743200" y="4191000"/>
            <a:ext cx="1219200" cy="707886"/>
          </a:xfrm>
          <a:prstGeom prst="rect">
            <a:avLst/>
          </a:prstGeom>
          <a:noFill/>
        </p:spPr>
        <p:txBody>
          <a:bodyPr wrap="square" rtlCol="0">
            <a:spAutoFit/>
          </a:bodyPr>
          <a:lstStyle/>
          <a:p>
            <a:r>
              <a:rPr lang="en-US" sz="4000" dirty="0" smtClean="0">
                <a:solidFill>
                  <a:srgbClr val="FF0000"/>
                </a:solidFill>
              </a:rPr>
              <a:t>?</a:t>
            </a:r>
            <a:endParaRPr lang="en-US" sz="4000" dirty="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NLP is hard?</a:t>
            </a:r>
            <a:endParaRPr lang="en-US" dirty="0"/>
          </a:p>
        </p:txBody>
      </p:sp>
      <p:pic>
        <p:nvPicPr>
          <p:cNvPr id="4" name="Picture 3"/>
          <p:cNvPicPr>
            <a:picLocks noChangeAspect="1"/>
          </p:cNvPicPr>
          <p:nvPr/>
        </p:nvPicPr>
        <p:blipFill>
          <a:blip r:embed="rId2"/>
          <a:stretch>
            <a:fillRect/>
          </a:stretch>
        </p:blipFill>
        <p:spPr>
          <a:xfrm>
            <a:off x="1409700" y="1600200"/>
            <a:ext cx="6324600" cy="4254500"/>
          </a:xfrm>
          <a:prstGeom prst="rect">
            <a:avLst/>
          </a:prstGeom>
        </p:spPr>
      </p:pic>
      <p:sp>
        <p:nvSpPr>
          <p:cNvPr id="5" name="TextBox 4"/>
          <p:cNvSpPr txBox="1"/>
          <p:nvPr/>
        </p:nvSpPr>
        <p:spPr>
          <a:xfrm>
            <a:off x="1752600" y="6096000"/>
            <a:ext cx="4572000" cy="461665"/>
          </a:xfrm>
          <a:prstGeom prst="rect">
            <a:avLst/>
          </a:prstGeom>
          <a:noFill/>
        </p:spPr>
        <p:txBody>
          <a:bodyPr wrap="square" rtlCol="0">
            <a:spAutoFit/>
          </a:bodyPr>
          <a:lstStyle/>
          <a:p>
            <a:r>
              <a:rPr lang="en-US" sz="2400" dirty="0" smtClean="0">
                <a:solidFill>
                  <a:srgbClr val="0000FF"/>
                </a:solidFill>
              </a:rPr>
              <a:t>and some lexical ambiguity…</a:t>
            </a:r>
            <a:endParaRPr lang="en-US" sz="2400" dirty="0">
              <a:solidFill>
                <a:srgbClr val="0000FF"/>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Maybe Google has it all figured out…</a:t>
            </a:r>
            <a:endParaRPr lang="en-US" dirty="0"/>
          </a:p>
        </p:txBody>
      </p:sp>
      <p:pic>
        <p:nvPicPr>
          <p:cNvPr id="4" name="Picture 3"/>
          <p:cNvPicPr>
            <a:picLocks noChangeAspect="1"/>
          </p:cNvPicPr>
          <p:nvPr/>
        </p:nvPicPr>
        <p:blipFill>
          <a:blip r:embed="rId2"/>
          <a:srcRect b="83333"/>
          <a:stretch>
            <a:fillRect/>
          </a:stretch>
        </p:blipFill>
        <p:spPr>
          <a:xfrm>
            <a:off x="304800" y="2362200"/>
            <a:ext cx="8507134" cy="6096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Natural Language Processing</a:t>
            </a:r>
            <a:endParaRPr lang="en-US" dirty="0"/>
          </a:p>
        </p:txBody>
      </p:sp>
      <p:sp>
        <p:nvSpPr>
          <p:cNvPr id="3" name="Subtitle 2"/>
          <p:cNvSpPr>
            <a:spLocks noGrp="1"/>
          </p:cNvSpPr>
          <p:nvPr>
            <p:ph type="subTitle" idx="1"/>
          </p:nvPr>
        </p:nvSpPr>
        <p:spPr/>
        <p:txBody>
          <a:bodyPr/>
          <a:lstStyle/>
          <a:p>
            <a:r>
              <a:rPr lang="en-US" dirty="0" smtClean="0"/>
              <a:t>CS151</a:t>
            </a:r>
          </a:p>
          <a:p>
            <a:r>
              <a:rPr lang="en-US" dirty="0" smtClean="0"/>
              <a:t>David Kauchak</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Maybe Google has it all figured out…</a:t>
            </a:r>
            <a:endParaRPr lang="en-US" dirty="0"/>
          </a:p>
        </p:txBody>
      </p:sp>
      <p:pic>
        <p:nvPicPr>
          <p:cNvPr id="4" name="Picture 3"/>
          <p:cNvPicPr>
            <a:picLocks noChangeAspect="1"/>
          </p:cNvPicPr>
          <p:nvPr/>
        </p:nvPicPr>
        <p:blipFill>
          <a:blip r:embed="rId2"/>
          <a:stretch>
            <a:fillRect/>
          </a:stretch>
        </p:blipFill>
        <p:spPr>
          <a:xfrm>
            <a:off x="304800" y="2362200"/>
            <a:ext cx="8507134" cy="36576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Maybe Google has it all figured out…</a:t>
            </a:r>
            <a:endParaRPr lang="en-US" dirty="0"/>
          </a:p>
        </p:txBody>
      </p:sp>
      <p:pic>
        <p:nvPicPr>
          <p:cNvPr id="5" name="Picture 4"/>
          <p:cNvPicPr>
            <a:picLocks noChangeAspect="1"/>
          </p:cNvPicPr>
          <p:nvPr/>
        </p:nvPicPr>
        <p:blipFill>
          <a:blip r:embed="rId2"/>
          <a:srcRect b="84699"/>
          <a:stretch>
            <a:fillRect/>
          </a:stretch>
        </p:blipFill>
        <p:spPr>
          <a:xfrm>
            <a:off x="685800" y="2286000"/>
            <a:ext cx="7841122" cy="5334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Maybe Google has it all figured out…</a:t>
            </a:r>
            <a:endParaRPr lang="en-US" dirty="0"/>
          </a:p>
        </p:txBody>
      </p:sp>
      <p:pic>
        <p:nvPicPr>
          <p:cNvPr id="5" name="Picture 4"/>
          <p:cNvPicPr>
            <a:picLocks noChangeAspect="1"/>
          </p:cNvPicPr>
          <p:nvPr/>
        </p:nvPicPr>
        <p:blipFill>
          <a:blip r:embed="rId2"/>
          <a:stretch>
            <a:fillRect/>
          </a:stretch>
        </p:blipFill>
        <p:spPr>
          <a:xfrm>
            <a:off x="685800" y="2286000"/>
            <a:ext cx="7841122" cy="348615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NLP applications</a:t>
            </a:r>
            <a:endParaRPr lang="en-US" dirty="0"/>
          </a:p>
        </p:txBody>
      </p:sp>
      <p:sp>
        <p:nvSpPr>
          <p:cNvPr id="4" name="TextBox 3"/>
          <p:cNvSpPr txBox="1"/>
          <p:nvPr/>
        </p:nvSpPr>
        <p:spPr>
          <a:xfrm>
            <a:off x="498474" y="2819400"/>
            <a:ext cx="6816726" cy="954107"/>
          </a:xfrm>
          <a:prstGeom prst="rect">
            <a:avLst/>
          </a:prstGeom>
          <a:noFill/>
        </p:spPr>
        <p:txBody>
          <a:bodyPr wrap="square" rtlCol="0">
            <a:spAutoFit/>
          </a:bodyPr>
          <a:lstStyle/>
          <a:p>
            <a:r>
              <a:rPr lang="en-US" sz="2800" dirty="0" smtClean="0"/>
              <a:t>What are some places where you have seen NLP used?</a:t>
            </a:r>
            <a:endParaRPr lang="en-US" sz="2800" dirty="0"/>
          </a:p>
        </p:txBody>
      </p:sp>
      <p:sp>
        <p:nvSpPr>
          <p:cNvPr id="5" name="TextBox 4"/>
          <p:cNvSpPr txBox="1"/>
          <p:nvPr/>
        </p:nvSpPr>
        <p:spPr>
          <a:xfrm>
            <a:off x="533400" y="4431268"/>
            <a:ext cx="6816726" cy="523220"/>
          </a:xfrm>
          <a:prstGeom prst="rect">
            <a:avLst/>
          </a:prstGeom>
          <a:noFill/>
        </p:spPr>
        <p:txBody>
          <a:bodyPr wrap="square" rtlCol="0">
            <a:spAutoFit/>
          </a:bodyPr>
          <a:lstStyle/>
          <a:p>
            <a:r>
              <a:rPr lang="en-US" sz="2800" dirty="0" smtClean="0"/>
              <a:t>What are NLP problems?</a:t>
            </a:r>
            <a:endParaRPr lang="en-US"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6050" name="Rectangle 2"/>
          <p:cNvSpPr>
            <a:spLocks noGrp="1" noChangeArrowheads="1"/>
          </p:cNvSpPr>
          <p:nvPr>
            <p:ph type="title"/>
          </p:nvPr>
        </p:nvSpPr>
        <p:spPr/>
        <p:txBody>
          <a:bodyPr/>
          <a:lstStyle/>
          <a:p>
            <a:r>
              <a:rPr lang="en-US"/>
              <a:t>Language translation</a:t>
            </a:r>
          </a:p>
        </p:txBody>
      </p:sp>
      <p:pic>
        <p:nvPicPr>
          <p:cNvPr id="386051" name="Picture 3" descr="chihuahua"/>
          <p:cNvPicPr>
            <a:picLocks noChangeAspect="1" noChangeArrowheads="1"/>
          </p:cNvPicPr>
          <p:nvPr/>
        </p:nvPicPr>
        <p:blipFill>
          <a:blip r:embed="rId3"/>
          <a:srcRect/>
          <a:stretch>
            <a:fillRect/>
          </a:stretch>
        </p:blipFill>
        <p:spPr bwMode="auto">
          <a:xfrm>
            <a:off x="685800" y="2743200"/>
            <a:ext cx="2057400" cy="2057400"/>
          </a:xfrm>
          <a:prstGeom prst="rect">
            <a:avLst/>
          </a:prstGeom>
          <a:noFill/>
        </p:spPr>
      </p:pic>
      <p:pic>
        <p:nvPicPr>
          <p:cNvPr id="386052" name="Picture 4" descr="talk_circle"/>
          <p:cNvPicPr>
            <a:picLocks noChangeAspect="1" noChangeArrowheads="1"/>
          </p:cNvPicPr>
          <p:nvPr/>
        </p:nvPicPr>
        <p:blipFill>
          <a:blip r:embed="rId4"/>
          <a:srcRect/>
          <a:stretch>
            <a:fillRect/>
          </a:stretch>
        </p:blipFill>
        <p:spPr bwMode="auto">
          <a:xfrm>
            <a:off x="2667000" y="1905000"/>
            <a:ext cx="1943100" cy="1257300"/>
          </a:xfrm>
          <a:prstGeom prst="rect">
            <a:avLst/>
          </a:prstGeom>
          <a:noFill/>
        </p:spPr>
      </p:pic>
      <p:sp>
        <p:nvSpPr>
          <p:cNvPr id="386053" name="Text Box 5"/>
          <p:cNvSpPr txBox="1">
            <a:spLocks noChangeArrowheads="1"/>
          </p:cNvSpPr>
          <p:nvPr/>
        </p:nvSpPr>
        <p:spPr bwMode="auto">
          <a:xfrm>
            <a:off x="3048000" y="2133600"/>
            <a:ext cx="1524000" cy="762000"/>
          </a:xfrm>
          <a:prstGeom prst="rect">
            <a:avLst/>
          </a:prstGeom>
          <a:noFill/>
          <a:ln w="9525">
            <a:noFill/>
            <a:miter lim="800000"/>
            <a:headEnd/>
            <a:tailEnd/>
          </a:ln>
          <a:effectLst/>
        </p:spPr>
        <p:txBody>
          <a:bodyPr>
            <a:prstTxWarp prst="textNoShape">
              <a:avLst/>
            </a:prstTxWarp>
            <a:spAutoFit/>
          </a:bodyPr>
          <a:lstStyle/>
          <a:p>
            <a:pPr algn="l">
              <a:spcBef>
                <a:spcPct val="50000"/>
              </a:spcBef>
            </a:pPr>
            <a:r>
              <a:rPr lang="en-US" sz="2200">
                <a:latin typeface="Tahoma" pitchFamily="-111" charset="0"/>
              </a:rPr>
              <a:t>Yo quiero Taco Bell</a:t>
            </a:r>
          </a:p>
        </p:txBody>
      </p:sp>
      <p:pic>
        <p:nvPicPr>
          <p:cNvPr id="386054" name="Picture 6" descr="spanish flag"/>
          <p:cNvPicPr>
            <a:picLocks noChangeAspect="1" noChangeArrowheads="1"/>
          </p:cNvPicPr>
          <p:nvPr/>
        </p:nvPicPr>
        <p:blipFill>
          <a:blip r:embed="rId5"/>
          <a:srcRect/>
          <a:stretch>
            <a:fillRect/>
          </a:stretch>
        </p:blipFill>
        <p:spPr bwMode="auto">
          <a:xfrm>
            <a:off x="838200" y="5181600"/>
            <a:ext cx="1562100" cy="952500"/>
          </a:xfrm>
          <a:prstGeom prst="rect">
            <a:avLst/>
          </a:prstGeom>
          <a:noFill/>
        </p:spPr>
      </p:pic>
      <p:pic>
        <p:nvPicPr>
          <p:cNvPr id="386055" name="Picture 7" descr="confused"/>
          <p:cNvPicPr>
            <a:picLocks noChangeAspect="1" noChangeArrowheads="1"/>
          </p:cNvPicPr>
          <p:nvPr/>
        </p:nvPicPr>
        <p:blipFill>
          <a:blip r:embed="rId6"/>
          <a:srcRect/>
          <a:stretch>
            <a:fillRect/>
          </a:stretch>
        </p:blipFill>
        <p:spPr bwMode="auto">
          <a:xfrm>
            <a:off x="5715000" y="1905000"/>
            <a:ext cx="1689100" cy="3124200"/>
          </a:xfrm>
          <a:prstGeom prst="rect">
            <a:avLst/>
          </a:prstGeom>
          <a:noFill/>
        </p:spPr>
      </p:pic>
      <p:pic>
        <p:nvPicPr>
          <p:cNvPr id="386056" name="Picture 8" descr="american flag"/>
          <p:cNvPicPr>
            <a:picLocks noChangeAspect="1" noChangeArrowheads="1"/>
          </p:cNvPicPr>
          <p:nvPr/>
        </p:nvPicPr>
        <p:blipFill>
          <a:blip r:embed="rId7"/>
          <a:srcRect/>
          <a:stretch>
            <a:fillRect/>
          </a:stretch>
        </p:blipFill>
        <p:spPr bwMode="auto">
          <a:xfrm>
            <a:off x="6096000" y="5105400"/>
            <a:ext cx="1536700" cy="10033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685800" y="282575"/>
            <a:ext cx="7772400" cy="758825"/>
          </a:xfrm>
          <a:prstGeom prst="rect">
            <a:avLst/>
          </a:prstGeom>
          <a:noFill/>
          <a:ln w="12700">
            <a:noFill/>
            <a:miter lim="800000"/>
            <a:headEnd/>
            <a:tailEnd/>
          </a:ln>
          <a:effectLst/>
        </p:spPr>
        <p:txBody>
          <a:bodyPr lIns="90488" tIns="44450" rIns="90488" bIns="44450" anchor="b">
            <a:prstTxWarp prst="textNoShape">
              <a:avLst/>
            </a:prstTxWarp>
            <a:spAutoFit/>
          </a:bodyPr>
          <a:lstStyle/>
          <a:p>
            <a:pPr eaLnBrk="0" hangingPunct="0"/>
            <a:r>
              <a:rPr lang="en-US" sz="4400">
                <a:solidFill>
                  <a:schemeClr val="tx2"/>
                </a:solidFill>
              </a:rPr>
              <a:t>Machine Translation</a:t>
            </a:r>
          </a:p>
        </p:txBody>
      </p:sp>
      <p:sp>
        <p:nvSpPr>
          <p:cNvPr id="23555" name="Text Box 3"/>
          <p:cNvSpPr txBox="1">
            <a:spLocks noChangeArrowheads="1"/>
          </p:cNvSpPr>
          <p:nvPr/>
        </p:nvSpPr>
        <p:spPr bwMode="auto">
          <a:xfrm>
            <a:off x="215900" y="1587500"/>
            <a:ext cx="3810000" cy="1069975"/>
          </a:xfrm>
          <a:prstGeom prst="rect">
            <a:avLst/>
          </a:prstGeom>
          <a:noFill/>
          <a:ln w="9525">
            <a:noFill/>
            <a:miter lim="800000"/>
            <a:headEnd/>
            <a:tailEnd/>
          </a:ln>
          <a:effectLst/>
        </p:spPr>
        <p:txBody>
          <a:bodyPr>
            <a:prstTxWarp prst="textNoShape">
              <a:avLst/>
            </a:prstTxWarp>
            <a:spAutoFit/>
          </a:bodyPr>
          <a:lstStyle/>
          <a:p>
            <a:pPr algn="l"/>
            <a:r>
              <a:rPr lang="ja-JP" altLang="en-US" sz="1600" dirty="0">
                <a:latin typeface="Arial Unicode MS" pitchFamily="-111" charset="0"/>
                <a:ea typeface="Arial Unicode MS" pitchFamily="-111" charset="0"/>
                <a:cs typeface="Arial Unicode MS" pitchFamily="-111" charset="0"/>
              </a:rPr>
              <a:t>美国关岛国际机场及其办公室均接获一名自称沙地阿拉伯富商拉登等发出的电子邮件，威胁将会向机场等公众地方发动生化袭击後，关岛经保持高度戒备。</a:t>
            </a:r>
            <a:endParaRPr lang="en-US" sz="1600" dirty="0">
              <a:latin typeface="Times New Roman" pitchFamily="-111" charset="0"/>
            </a:endParaRPr>
          </a:p>
        </p:txBody>
      </p:sp>
      <p:sp>
        <p:nvSpPr>
          <p:cNvPr id="23556" name="Text Box 4"/>
          <p:cNvSpPr txBox="1">
            <a:spLocks noChangeArrowheads="1"/>
          </p:cNvSpPr>
          <p:nvPr/>
        </p:nvSpPr>
        <p:spPr bwMode="auto">
          <a:xfrm>
            <a:off x="4800600" y="1524000"/>
            <a:ext cx="4102100" cy="1368425"/>
          </a:xfrm>
          <a:prstGeom prst="rect">
            <a:avLst/>
          </a:prstGeom>
          <a:noFill/>
          <a:ln w="9525">
            <a:noFill/>
            <a:miter lim="800000"/>
            <a:headEnd/>
            <a:tailEnd/>
          </a:ln>
          <a:effectLst/>
        </p:spPr>
        <p:txBody>
          <a:bodyPr>
            <a:prstTxWarp prst="textNoShape">
              <a:avLst/>
            </a:prstTxWarp>
            <a:spAutoFit/>
          </a:bodyPr>
          <a:lstStyle/>
          <a:p>
            <a:pPr algn="l"/>
            <a:r>
              <a:rPr lang="en-US" sz="1400"/>
              <a:t>The U.S. island of Guam is maintaining a high state of alert after the Guam</a:t>
            </a:r>
            <a:r>
              <a:rPr lang="en-US" sz="1400" b="1"/>
              <a:t> </a:t>
            </a:r>
            <a:r>
              <a:rPr lang="en-US" sz="1400"/>
              <a:t>airport and its offices both received an e-mail from someone calling himself the Saudi Arabian Osama bin Laden and threatening a biological/chemical attack against public places such as the airport . </a:t>
            </a:r>
          </a:p>
        </p:txBody>
      </p:sp>
      <p:sp>
        <p:nvSpPr>
          <p:cNvPr id="23557" name="AutoShape 5"/>
          <p:cNvSpPr>
            <a:spLocks noChangeArrowheads="1"/>
          </p:cNvSpPr>
          <p:nvPr/>
        </p:nvSpPr>
        <p:spPr bwMode="auto">
          <a:xfrm>
            <a:off x="4025900" y="2082800"/>
            <a:ext cx="571500" cy="292100"/>
          </a:xfrm>
          <a:prstGeom prst="rightArrow">
            <a:avLst>
              <a:gd name="adj1" fmla="val 50000"/>
              <a:gd name="adj2" fmla="val 48913"/>
            </a:avLst>
          </a:prstGeom>
          <a:solidFill>
            <a:schemeClr val="tx1"/>
          </a:solidFill>
          <a:ln w="9525">
            <a:solidFill>
              <a:schemeClr val="tx1"/>
            </a:solidFill>
            <a:miter lim="800000"/>
            <a:headEnd type="none" w="sm" len="sm"/>
            <a:tailEnd type="none" w="sm" len="sm"/>
          </a:ln>
          <a:effectLst/>
        </p:spPr>
        <p:txBody>
          <a:bodyPr wrap="none" anchor="ctr">
            <a:prstTxWarp prst="textNoShape">
              <a:avLst/>
            </a:prstTxWarp>
          </a:bodyPr>
          <a:lstStyle/>
          <a:p>
            <a:endParaRPr lang="en-US"/>
          </a:p>
        </p:txBody>
      </p:sp>
      <p:sp>
        <p:nvSpPr>
          <p:cNvPr id="23558" name="Text Box 6"/>
          <p:cNvSpPr txBox="1">
            <a:spLocks noChangeArrowheads="1"/>
          </p:cNvSpPr>
          <p:nvPr/>
        </p:nvSpPr>
        <p:spPr bwMode="auto">
          <a:xfrm>
            <a:off x="533400" y="3352800"/>
            <a:ext cx="8525140" cy="3046988"/>
          </a:xfrm>
          <a:prstGeom prst="rect">
            <a:avLst/>
          </a:prstGeom>
          <a:noFill/>
          <a:ln w="9525">
            <a:noFill/>
            <a:miter lim="800000"/>
            <a:headEnd/>
            <a:tailEnd/>
          </a:ln>
          <a:effectLst/>
        </p:spPr>
        <p:txBody>
          <a:bodyPr wrap="none">
            <a:prstTxWarp prst="textNoShape">
              <a:avLst/>
            </a:prstTxWarp>
            <a:spAutoFit/>
          </a:bodyPr>
          <a:lstStyle/>
          <a:p>
            <a:pPr algn="l"/>
            <a:r>
              <a:rPr lang="en-US" sz="2400" dirty="0"/>
              <a:t>The classic acid test for natural language </a:t>
            </a:r>
            <a:r>
              <a:rPr lang="en-US" sz="2400" dirty="0" smtClean="0"/>
              <a:t>processing</a:t>
            </a:r>
          </a:p>
          <a:p>
            <a:pPr algn="l"/>
            <a:endParaRPr lang="en-US" sz="2400" dirty="0"/>
          </a:p>
          <a:p>
            <a:pPr algn="l"/>
            <a:r>
              <a:rPr lang="en-US" sz="2400" dirty="0"/>
              <a:t>Requires capabilities in both interpretation and </a:t>
            </a:r>
            <a:r>
              <a:rPr lang="en-US" sz="2400" dirty="0" smtClean="0"/>
              <a:t>generation</a:t>
            </a:r>
          </a:p>
          <a:p>
            <a:pPr algn="l"/>
            <a:endParaRPr lang="en-US" sz="2400" dirty="0" smtClean="0"/>
          </a:p>
          <a:p>
            <a:pPr algn="l"/>
            <a:r>
              <a:rPr lang="en-US" sz="2400" dirty="0" smtClean="0"/>
              <a:t>billions </a:t>
            </a:r>
            <a:r>
              <a:rPr lang="en-US" sz="2400" dirty="0"/>
              <a:t>spent annually on human </a:t>
            </a:r>
            <a:r>
              <a:rPr lang="en-US" sz="2400" dirty="0" smtClean="0"/>
              <a:t>translation</a:t>
            </a:r>
          </a:p>
          <a:p>
            <a:pPr algn="l"/>
            <a:endParaRPr lang="en-US" sz="2400" dirty="0"/>
          </a:p>
          <a:p>
            <a:pPr algn="l"/>
            <a:r>
              <a:rPr lang="en-US" sz="2400" dirty="0"/>
              <a:t>People around the world stubbornly refuse to write</a:t>
            </a:r>
          </a:p>
          <a:p>
            <a:pPr algn="l"/>
            <a:r>
              <a:rPr lang="en-US" sz="2400" dirty="0"/>
              <a:t>  everything in </a:t>
            </a:r>
            <a:r>
              <a:rPr lang="en-US" sz="2400" dirty="0" smtClean="0"/>
              <a:t>English</a:t>
            </a:r>
            <a:endParaRPr lang="en-US" sz="2400"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685800" y="282575"/>
            <a:ext cx="7772400" cy="758825"/>
          </a:xfrm>
          <a:prstGeom prst="rect">
            <a:avLst/>
          </a:prstGeom>
          <a:noFill/>
          <a:ln w="12700">
            <a:noFill/>
            <a:miter lim="800000"/>
            <a:headEnd/>
            <a:tailEnd/>
          </a:ln>
          <a:effectLst/>
        </p:spPr>
        <p:txBody>
          <a:bodyPr lIns="90488" tIns="44450" rIns="90488" bIns="44450" anchor="b">
            <a:prstTxWarp prst="textNoShape">
              <a:avLst/>
            </a:prstTxWarp>
            <a:spAutoFit/>
          </a:bodyPr>
          <a:lstStyle/>
          <a:p>
            <a:pPr eaLnBrk="0" hangingPunct="0"/>
            <a:r>
              <a:rPr lang="en-US" sz="4400">
                <a:solidFill>
                  <a:schemeClr val="tx2"/>
                </a:solidFill>
              </a:rPr>
              <a:t>Machine Translation</a:t>
            </a:r>
          </a:p>
        </p:txBody>
      </p:sp>
      <p:sp>
        <p:nvSpPr>
          <p:cNvPr id="23555" name="Text Box 3"/>
          <p:cNvSpPr txBox="1">
            <a:spLocks noChangeArrowheads="1"/>
          </p:cNvSpPr>
          <p:nvPr/>
        </p:nvSpPr>
        <p:spPr bwMode="auto">
          <a:xfrm>
            <a:off x="2590800" y="1371600"/>
            <a:ext cx="3810000" cy="1069975"/>
          </a:xfrm>
          <a:prstGeom prst="rect">
            <a:avLst/>
          </a:prstGeom>
          <a:noFill/>
          <a:ln w="9525">
            <a:noFill/>
            <a:miter lim="800000"/>
            <a:headEnd/>
            <a:tailEnd/>
          </a:ln>
          <a:effectLst/>
        </p:spPr>
        <p:txBody>
          <a:bodyPr>
            <a:prstTxWarp prst="textNoShape">
              <a:avLst/>
            </a:prstTxWarp>
            <a:spAutoFit/>
          </a:bodyPr>
          <a:lstStyle/>
          <a:p>
            <a:pPr algn="l"/>
            <a:r>
              <a:rPr lang="ja-JP" altLang="en-US" sz="1600" dirty="0">
                <a:latin typeface="Arial Unicode MS" pitchFamily="-111" charset="0"/>
                <a:ea typeface="Arial Unicode MS" pitchFamily="-111" charset="0"/>
                <a:cs typeface="Arial Unicode MS" pitchFamily="-111" charset="0"/>
              </a:rPr>
              <a:t>美国关岛国际机场及其办公室均接获一名自称沙地阿拉伯富商拉登等发出的电子邮件，威胁将会向机场等公众地方发动生化袭击後，关岛经保持高度戒备。</a:t>
            </a:r>
            <a:endParaRPr lang="en-US" sz="1600" dirty="0">
              <a:latin typeface="Times New Roman" pitchFamily="-111" charset="0"/>
            </a:endParaRPr>
          </a:p>
        </p:txBody>
      </p:sp>
      <p:sp>
        <p:nvSpPr>
          <p:cNvPr id="23556" name="Text Box 4"/>
          <p:cNvSpPr txBox="1">
            <a:spLocks noChangeArrowheads="1"/>
          </p:cNvSpPr>
          <p:nvPr/>
        </p:nvSpPr>
        <p:spPr bwMode="auto">
          <a:xfrm>
            <a:off x="152400" y="5029200"/>
            <a:ext cx="4102100" cy="1368425"/>
          </a:xfrm>
          <a:prstGeom prst="rect">
            <a:avLst/>
          </a:prstGeom>
          <a:noFill/>
          <a:ln w="9525">
            <a:noFill/>
            <a:miter lim="800000"/>
            <a:headEnd/>
            <a:tailEnd/>
          </a:ln>
          <a:effectLst/>
        </p:spPr>
        <p:txBody>
          <a:bodyPr>
            <a:prstTxWarp prst="textNoShape">
              <a:avLst/>
            </a:prstTxWarp>
            <a:spAutoFit/>
          </a:bodyPr>
          <a:lstStyle/>
          <a:p>
            <a:pPr algn="l"/>
            <a:r>
              <a:rPr lang="en-US" sz="1400" dirty="0"/>
              <a:t>The U.S. island of Guam is maintaining a high state of alert after the Guam</a:t>
            </a:r>
            <a:r>
              <a:rPr lang="en-US" sz="1400" b="1" dirty="0"/>
              <a:t> </a:t>
            </a:r>
            <a:r>
              <a:rPr lang="en-US" sz="1400" dirty="0"/>
              <a:t>airport and its offices both received an e-mail from someone calling himself the Saudi Arabian Osama bin Laden and threatening a biological/chemical attack against public places such as the airport . </a:t>
            </a:r>
          </a:p>
        </p:txBody>
      </p:sp>
      <p:sp>
        <p:nvSpPr>
          <p:cNvPr id="23558" name="Text Box 6"/>
          <p:cNvSpPr txBox="1">
            <a:spLocks noChangeArrowheads="1"/>
          </p:cNvSpPr>
          <p:nvPr/>
        </p:nvSpPr>
        <p:spPr bwMode="auto">
          <a:xfrm>
            <a:off x="609600" y="2667000"/>
            <a:ext cx="6906458" cy="1200328"/>
          </a:xfrm>
          <a:prstGeom prst="rect">
            <a:avLst/>
          </a:prstGeom>
          <a:noFill/>
          <a:ln w="9525">
            <a:noFill/>
            <a:miter lim="800000"/>
            <a:headEnd/>
            <a:tailEnd/>
          </a:ln>
          <a:effectLst/>
        </p:spPr>
        <p:txBody>
          <a:bodyPr wrap="none">
            <a:prstTxWarp prst="textNoShape">
              <a:avLst/>
            </a:prstTxWarp>
            <a:spAutoFit/>
          </a:bodyPr>
          <a:lstStyle/>
          <a:p>
            <a:pPr algn="l"/>
            <a:r>
              <a:rPr lang="en-US" sz="2400" dirty="0" smtClean="0"/>
              <a:t>Machine translation is becoming very prevalent</a:t>
            </a:r>
          </a:p>
          <a:p>
            <a:pPr algn="l"/>
            <a:endParaRPr lang="en-US" sz="2400" dirty="0" smtClean="0"/>
          </a:p>
          <a:p>
            <a:pPr algn="l"/>
            <a:r>
              <a:rPr lang="en-US" sz="2400" dirty="0" smtClean="0"/>
              <a:t>Even </a:t>
            </a:r>
            <a:r>
              <a:rPr lang="en-US" sz="2400" dirty="0" smtClean="0">
                <a:solidFill>
                  <a:schemeClr val="accent5">
                    <a:lumMod val="75000"/>
                  </a:schemeClr>
                </a:solidFill>
              </a:rPr>
              <a:t>PowerPoint </a:t>
            </a:r>
            <a:r>
              <a:rPr lang="en-US" sz="2400" dirty="0" smtClean="0"/>
              <a:t>has translation built into it!</a:t>
            </a:r>
            <a:endParaRPr lang="en-US" sz="2400" dirty="0"/>
          </a:p>
        </p:txBody>
      </p:sp>
      <p:sp>
        <p:nvSpPr>
          <p:cNvPr id="7" name="Rectangle 6"/>
          <p:cNvSpPr/>
          <p:nvPr/>
        </p:nvSpPr>
        <p:spPr>
          <a:xfrm>
            <a:off x="4267200" y="5029200"/>
            <a:ext cx="4572000" cy="1384995"/>
          </a:xfrm>
          <a:prstGeom prst="rect">
            <a:avLst/>
          </a:prstGeom>
        </p:spPr>
        <p:txBody>
          <a:bodyPr>
            <a:spAutoFit/>
          </a:bodyPr>
          <a:lstStyle/>
          <a:p>
            <a:pPr algn="l"/>
            <a:r>
              <a:rPr lang="en-US" sz="1400" dirty="0" smtClean="0">
                <a:solidFill>
                  <a:srgbClr val="C96D07"/>
                </a:solidFill>
              </a:rPr>
              <a:t>The American Guam international airport and the office will receive one to call self Saudi Arabian rich merchant </a:t>
            </a:r>
            <a:r>
              <a:rPr lang="en-US" sz="1400" dirty="0" err="1" smtClean="0">
                <a:solidFill>
                  <a:srgbClr val="C96D07"/>
                </a:solidFill>
              </a:rPr>
              <a:t>Radden</a:t>
            </a:r>
            <a:r>
              <a:rPr lang="en-US" sz="1400" dirty="0" smtClean="0">
                <a:solidFill>
                  <a:srgbClr val="C96D07"/>
                </a:solidFill>
              </a:rPr>
              <a:t> and so on the email which will send out, the threat can after public place launch biochemistry attacks and so on the airport, Guam after maintenance high alert.</a:t>
            </a:r>
            <a:endParaRPr lang="en-US" sz="1400" dirty="0">
              <a:solidFill>
                <a:srgbClr val="C96D07"/>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p:txBody>
          <a:bodyPr/>
          <a:lstStyle/>
          <a:p>
            <a:r>
              <a:rPr lang="en-US" b="1" dirty="0" smtClean="0">
                <a:solidFill>
                  <a:schemeClr val="accent2"/>
                </a:solidFill>
              </a:rPr>
              <a:t>Which </a:t>
            </a:r>
            <a:r>
              <a:rPr lang="en-US" b="1" dirty="0">
                <a:solidFill>
                  <a:schemeClr val="accent2"/>
                </a:solidFill>
              </a:rPr>
              <a:t>is the human?</a:t>
            </a:r>
          </a:p>
        </p:txBody>
      </p:sp>
      <p:sp>
        <p:nvSpPr>
          <p:cNvPr id="394243" name="Text Box 3"/>
          <p:cNvSpPr txBox="1">
            <a:spLocks noChangeArrowheads="1"/>
          </p:cNvSpPr>
          <p:nvPr/>
        </p:nvSpPr>
        <p:spPr bwMode="auto">
          <a:xfrm>
            <a:off x="533400" y="1828800"/>
            <a:ext cx="8610600" cy="6413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Beijing Youth Daily said that under the Ministry of Agriculture, the beef will be destroyed after tests.</a:t>
            </a:r>
          </a:p>
        </p:txBody>
      </p:sp>
      <p:sp>
        <p:nvSpPr>
          <p:cNvPr id="394244" name="Text Box 4"/>
          <p:cNvSpPr txBox="1">
            <a:spLocks noChangeArrowheads="1"/>
          </p:cNvSpPr>
          <p:nvPr/>
        </p:nvSpPr>
        <p:spPr bwMode="auto">
          <a:xfrm>
            <a:off x="685800" y="3657600"/>
            <a:ext cx="7620000" cy="915988"/>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The Beijing Youth Daily pointed out that the seized beef would be disposed of after being examined according to advice from the Ministry of Agriculture.</a:t>
            </a:r>
          </a:p>
        </p:txBody>
      </p:sp>
      <p:sp>
        <p:nvSpPr>
          <p:cNvPr id="394245" name="Text Box 5"/>
          <p:cNvSpPr txBox="1">
            <a:spLocks noChangeArrowheads="1"/>
          </p:cNvSpPr>
          <p:nvPr/>
        </p:nvSpPr>
        <p:spPr bwMode="auto">
          <a:xfrm>
            <a:off x="3048000" y="4724400"/>
            <a:ext cx="3429000" cy="17081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0600" b="1">
                <a:solidFill>
                  <a:srgbClr val="FF0000"/>
                </a:solidFill>
              </a:rPr>
              <a:t>?</a:t>
            </a:r>
          </a:p>
        </p:txBody>
      </p:sp>
      <p:sp>
        <p:nvSpPr>
          <p:cNvPr id="394246" name="Rectangle 6"/>
          <p:cNvSpPr>
            <a:spLocks noChangeArrowheads="1"/>
          </p:cNvSpPr>
          <p:nvPr/>
        </p:nvSpPr>
        <p:spPr bwMode="auto">
          <a:xfrm>
            <a:off x="685800" y="3505200"/>
            <a:ext cx="7848600" cy="1371600"/>
          </a:xfrm>
          <a:prstGeom prst="rect">
            <a:avLst/>
          </a:prstGeom>
          <a:noFill/>
          <a:ln w="57150">
            <a:solidFill>
              <a:srgbClr val="99FF33"/>
            </a:solidFill>
            <a:miter lim="800000"/>
            <a:headEnd/>
            <a:tailEnd/>
          </a:ln>
          <a:effectLst/>
        </p:spPr>
        <p:txBody>
          <a:bodyPr wrap="none" anchor="ctr">
            <a:prstTxWarp prst="textNoShape">
              <a:avLst/>
            </a:prstTxWarp>
          </a:bodyPr>
          <a:lstStyle/>
          <a:p>
            <a:endParaRPr lang="en-US">
              <a:solidFill>
                <a:srgbClr val="F5FE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4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6" grpId="0" animBg="1"/>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p:txBody>
          <a:bodyPr/>
          <a:lstStyle/>
          <a:p>
            <a:r>
              <a:rPr lang="en-US" b="1" dirty="0" smtClean="0">
                <a:solidFill>
                  <a:schemeClr val="accent2"/>
                </a:solidFill>
              </a:rPr>
              <a:t>Which </a:t>
            </a:r>
            <a:r>
              <a:rPr lang="en-US" b="1" dirty="0">
                <a:solidFill>
                  <a:schemeClr val="accent2"/>
                </a:solidFill>
              </a:rPr>
              <a:t>is the human?</a:t>
            </a:r>
          </a:p>
        </p:txBody>
      </p:sp>
      <p:sp>
        <p:nvSpPr>
          <p:cNvPr id="392196" name="Text Box 4"/>
          <p:cNvSpPr txBox="1">
            <a:spLocks noChangeArrowheads="1"/>
          </p:cNvSpPr>
          <p:nvPr/>
        </p:nvSpPr>
        <p:spPr bwMode="auto">
          <a:xfrm>
            <a:off x="685800" y="3657600"/>
            <a:ext cx="7620000" cy="105410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Pakistani President Musharraf Won the Trust Vote in Senate and Lower House</a:t>
            </a:r>
          </a:p>
          <a:p>
            <a:pPr>
              <a:spcBef>
                <a:spcPct val="50000"/>
              </a:spcBef>
            </a:pPr>
            <a:endParaRPr lang="en-US"/>
          </a:p>
        </p:txBody>
      </p:sp>
      <p:sp>
        <p:nvSpPr>
          <p:cNvPr id="392197" name="Text Box 5"/>
          <p:cNvSpPr txBox="1">
            <a:spLocks noChangeArrowheads="1"/>
          </p:cNvSpPr>
          <p:nvPr/>
        </p:nvSpPr>
        <p:spPr bwMode="auto">
          <a:xfrm>
            <a:off x="3048000" y="4724400"/>
            <a:ext cx="3429000" cy="17081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0600" b="1">
                <a:solidFill>
                  <a:srgbClr val="FF0000"/>
                </a:solidFill>
              </a:rPr>
              <a:t>?</a:t>
            </a:r>
          </a:p>
        </p:txBody>
      </p:sp>
      <p:sp>
        <p:nvSpPr>
          <p:cNvPr id="392198" name="Rectangle 6"/>
          <p:cNvSpPr>
            <a:spLocks noChangeArrowheads="1"/>
          </p:cNvSpPr>
          <p:nvPr/>
        </p:nvSpPr>
        <p:spPr bwMode="auto">
          <a:xfrm>
            <a:off x="685800" y="3505200"/>
            <a:ext cx="7848600" cy="990600"/>
          </a:xfrm>
          <a:prstGeom prst="rect">
            <a:avLst/>
          </a:prstGeom>
          <a:noFill/>
          <a:ln w="57150">
            <a:solidFill>
              <a:srgbClr val="99FF33"/>
            </a:solidFill>
            <a:miter lim="800000"/>
            <a:headEnd/>
            <a:tailEnd/>
          </a:ln>
          <a:effectLst/>
        </p:spPr>
        <p:txBody>
          <a:bodyPr wrap="none" anchor="ctr">
            <a:prstTxWarp prst="textNoShape">
              <a:avLst/>
            </a:prstTxWarp>
          </a:bodyPr>
          <a:lstStyle/>
          <a:p>
            <a:endParaRPr lang="en-US">
              <a:solidFill>
                <a:srgbClr val="F5FEA0"/>
              </a:solidFill>
            </a:endParaRPr>
          </a:p>
        </p:txBody>
      </p:sp>
      <p:sp>
        <p:nvSpPr>
          <p:cNvPr id="392199" name="Text Box 7"/>
          <p:cNvSpPr txBox="1">
            <a:spLocks noChangeArrowheads="1"/>
          </p:cNvSpPr>
          <p:nvPr/>
        </p:nvSpPr>
        <p:spPr bwMode="auto">
          <a:xfrm>
            <a:off x="533400" y="1828800"/>
            <a:ext cx="84582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Pakistan President Pervez Musharraf Wins Senate Confidence Vote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21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8" grpId="0" animBg="1"/>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3218" name="Rectangle 2"/>
          <p:cNvSpPr>
            <a:spLocks noGrp="1" noChangeArrowheads="1"/>
          </p:cNvSpPr>
          <p:nvPr>
            <p:ph type="title"/>
          </p:nvPr>
        </p:nvSpPr>
        <p:spPr/>
        <p:txBody>
          <a:bodyPr/>
          <a:lstStyle/>
          <a:p>
            <a:r>
              <a:rPr lang="en-US" b="1" dirty="0" smtClean="0">
                <a:solidFill>
                  <a:schemeClr val="accent2"/>
                </a:solidFill>
              </a:rPr>
              <a:t>Which </a:t>
            </a:r>
            <a:r>
              <a:rPr lang="en-US" b="1" dirty="0">
                <a:solidFill>
                  <a:schemeClr val="accent2"/>
                </a:solidFill>
              </a:rPr>
              <a:t>is the human?</a:t>
            </a:r>
          </a:p>
        </p:txBody>
      </p:sp>
      <p:sp>
        <p:nvSpPr>
          <p:cNvPr id="393219" name="Text Box 3"/>
          <p:cNvSpPr txBox="1">
            <a:spLocks noChangeArrowheads="1"/>
          </p:cNvSpPr>
          <p:nvPr/>
        </p:nvSpPr>
        <p:spPr bwMode="auto">
          <a:xfrm>
            <a:off x="533400" y="1828800"/>
            <a:ext cx="86106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There was not a single vote against him."</a:t>
            </a:r>
          </a:p>
        </p:txBody>
      </p:sp>
      <p:sp>
        <p:nvSpPr>
          <p:cNvPr id="393220" name="Text Box 4"/>
          <p:cNvSpPr txBox="1">
            <a:spLocks noChangeArrowheads="1"/>
          </p:cNvSpPr>
          <p:nvPr/>
        </p:nvSpPr>
        <p:spPr bwMode="auto">
          <a:xfrm>
            <a:off x="685800" y="3657600"/>
            <a:ext cx="76200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No members vote against him. "</a:t>
            </a:r>
          </a:p>
        </p:txBody>
      </p:sp>
      <p:sp>
        <p:nvSpPr>
          <p:cNvPr id="393221" name="Text Box 5"/>
          <p:cNvSpPr txBox="1">
            <a:spLocks noChangeArrowheads="1"/>
          </p:cNvSpPr>
          <p:nvPr/>
        </p:nvSpPr>
        <p:spPr bwMode="auto">
          <a:xfrm>
            <a:off x="3048000" y="4724400"/>
            <a:ext cx="3429000" cy="17081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0600" b="1">
                <a:solidFill>
                  <a:srgbClr val="FF0000"/>
                </a:solidFill>
              </a:rPr>
              <a:t>?</a:t>
            </a:r>
          </a:p>
        </p:txBody>
      </p:sp>
      <p:sp>
        <p:nvSpPr>
          <p:cNvPr id="393222" name="Rectangle 6"/>
          <p:cNvSpPr>
            <a:spLocks noChangeArrowheads="1"/>
          </p:cNvSpPr>
          <p:nvPr/>
        </p:nvSpPr>
        <p:spPr bwMode="auto">
          <a:xfrm>
            <a:off x="498474" y="1676400"/>
            <a:ext cx="4495800" cy="609600"/>
          </a:xfrm>
          <a:prstGeom prst="rect">
            <a:avLst/>
          </a:prstGeom>
          <a:noFill/>
          <a:ln w="57150">
            <a:solidFill>
              <a:srgbClr val="99FF33"/>
            </a:solidFill>
            <a:miter lim="800000"/>
            <a:headEnd/>
            <a:tailEnd/>
          </a:ln>
          <a:effectLst/>
        </p:spPr>
        <p:txBody>
          <a:bodyPr wrap="none" anchor="ctr">
            <a:prstTxWarp prst="textNoShape">
              <a:avLst/>
            </a:prstTxWarp>
          </a:bodyPr>
          <a:lstStyle/>
          <a:p>
            <a:endParaRPr lang="en-US">
              <a:solidFill>
                <a:srgbClr val="F5FE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3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22"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NELL</a:t>
            </a:r>
            <a:endParaRPr lang="en-US" dirty="0"/>
          </a:p>
        </p:txBody>
      </p:sp>
      <p:sp>
        <p:nvSpPr>
          <p:cNvPr id="3" name="Content Placeholder 2"/>
          <p:cNvSpPr>
            <a:spLocks noGrp="1"/>
          </p:cNvSpPr>
          <p:nvPr>
            <p:ph idx="1"/>
          </p:nvPr>
        </p:nvSpPr>
        <p:spPr>
          <a:xfrm>
            <a:off x="498474" y="1600200"/>
            <a:ext cx="7556313" cy="2895600"/>
          </a:xfrm>
        </p:spPr>
        <p:txBody>
          <a:bodyPr>
            <a:normAutofit/>
          </a:bodyPr>
          <a:lstStyle/>
          <a:p>
            <a:r>
              <a:rPr lang="en-US" sz="2400" dirty="0" smtClean="0"/>
              <a:t>NELL: Never-Ending Language Learning</a:t>
            </a:r>
          </a:p>
          <a:p>
            <a:pPr lvl="1"/>
            <a:r>
              <a:rPr lang="en-US" sz="2000" dirty="0" smtClean="0"/>
              <a:t>http://</a:t>
            </a:r>
            <a:r>
              <a:rPr lang="en-US" sz="2000" dirty="0" err="1" smtClean="0"/>
              <a:t>rtw.ml.cmu.edu/rtw</a:t>
            </a:r>
            <a:r>
              <a:rPr lang="en-US" sz="2000" dirty="0" smtClean="0"/>
              <a:t>/</a:t>
            </a:r>
          </a:p>
          <a:p>
            <a:pPr lvl="1"/>
            <a:r>
              <a:rPr lang="en-US" sz="2000" dirty="0" smtClean="0"/>
              <a:t>continuously crawls the web to grab new data</a:t>
            </a:r>
          </a:p>
          <a:p>
            <a:pPr lvl="1"/>
            <a:r>
              <a:rPr lang="en-US" sz="2000" dirty="0" smtClean="0"/>
              <a:t>learns entities and relationships from this data</a:t>
            </a:r>
          </a:p>
          <a:p>
            <a:pPr lvl="2"/>
            <a:r>
              <a:rPr lang="en-US" sz="2000" dirty="0" smtClean="0"/>
              <a:t>started with a seed set</a:t>
            </a:r>
          </a:p>
          <a:p>
            <a:pPr lvl="2"/>
            <a:r>
              <a:rPr lang="en-US" sz="2000" dirty="0" smtClean="0"/>
              <a:t>uses learning techniques based on current KB to learn new information</a:t>
            </a:r>
          </a:p>
          <a:p>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0"/>
            <a:ext cx="8610600" cy="1143000"/>
          </a:xfrm>
        </p:spPr>
        <p:txBody>
          <a:bodyPr/>
          <a:lstStyle/>
          <a:p>
            <a:r>
              <a:rPr lang="en-US" dirty="0"/>
              <a:t>Data-Driven Machine Translation</a:t>
            </a:r>
          </a:p>
        </p:txBody>
      </p:sp>
      <p:pic>
        <p:nvPicPr>
          <p:cNvPr id="21507" name="Picture 3" descr="j0283011"/>
          <p:cNvPicPr>
            <a:picLocks noChangeAspect="1" noChangeArrowheads="1" noCrop="1"/>
          </p:cNvPicPr>
          <p:nvPr/>
        </p:nvPicPr>
        <p:blipFill>
          <a:blip r:embed="rId3"/>
          <a:srcRect/>
          <a:stretch>
            <a:fillRect/>
          </a:stretch>
        </p:blipFill>
        <p:spPr bwMode="auto">
          <a:xfrm>
            <a:off x="228600" y="3810000"/>
            <a:ext cx="2667000" cy="2667000"/>
          </a:xfrm>
          <a:prstGeom prst="rect">
            <a:avLst/>
          </a:prstGeom>
          <a:noFill/>
        </p:spPr>
      </p:pic>
      <p:sp>
        <p:nvSpPr>
          <p:cNvPr id="21511" name="Text Box 7"/>
          <p:cNvSpPr txBox="1">
            <a:spLocks noChangeArrowheads="1"/>
          </p:cNvSpPr>
          <p:nvPr/>
        </p:nvSpPr>
        <p:spPr bwMode="auto">
          <a:xfrm>
            <a:off x="5638800" y="1676400"/>
            <a:ext cx="2852738" cy="1739900"/>
          </a:xfrm>
          <a:prstGeom prst="rect">
            <a:avLst/>
          </a:prstGeom>
          <a:noFill/>
          <a:ln w="9525">
            <a:noFill/>
            <a:miter lim="800000"/>
            <a:headEnd/>
            <a:tailEnd/>
          </a:ln>
          <a:effectLst/>
        </p:spPr>
        <p:txBody>
          <a:bodyPr wrap="none">
            <a:prstTxWarp prst="textNoShape">
              <a:avLst/>
            </a:prstTxWarp>
            <a:spAutoFit/>
          </a:bodyPr>
          <a:lstStyle/>
          <a:p>
            <a:pPr algn="l"/>
            <a:r>
              <a:rPr lang="en-US"/>
              <a:t>Hmm, every time he sees </a:t>
            </a:r>
          </a:p>
          <a:p>
            <a:pPr algn="l"/>
            <a:r>
              <a:rPr lang="en-US"/>
              <a:t>“banco”, he either types </a:t>
            </a:r>
          </a:p>
          <a:p>
            <a:pPr algn="l"/>
            <a:r>
              <a:rPr lang="en-US"/>
              <a:t>“bank” or “bench” … but if </a:t>
            </a:r>
          </a:p>
          <a:p>
            <a:pPr algn="l"/>
            <a:r>
              <a:rPr lang="en-US"/>
              <a:t>he sees “banco de…”,</a:t>
            </a:r>
          </a:p>
          <a:p>
            <a:pPr algn="l"/>
            <a:r>
              <a:rPr lang="en-US"/>
              <a:t>he always types “bank”, </a:t>
            </a:r>
          </a:p>
          <a:p>
            <a:pPr algn="l"/>
            <a:r>
              <a:rPr lang="en-US"/>
              <a:t>never “bench”…</a:t>
            </a:r>
          </a:p>
        </p:txBody>
      </p:sp>
      <p:sp>
        <p:nvSpPr>
          <p:cNvPr id="21513" name="AutoShape 9"/>
          <p:cNvSpPr>
            <a:spLocks noChangeArrowheads="1"/>
          </p:cNvSpPr>
          <p:nvPr/>
        </p:nvSpPr>
        <p:spPr bwMode="auto">
          <a:xfrm>
            <a:off x="5181600" y="1219200"/>
            <a:ext cx="3581400" cy="2819400"/>
          </a:xfrm>
          <a:prstGeom prst="cloudCallout">
            <a:avLst>
              <a:gd name="adj1" fmla="val 37986"/>
              <a:gd name="adj2" fmla="val 69653"/>
            </a:avLst>
          </a:prstGeom>
          <a:noFill/>
          <a:ln w="38100">
            <a:solidFill>
              <a:schemeClr val="tx1"/>
            </a:solidFill>
            <a:round/>
            <a:headEnd/>
            <a:tailEnd/>
          </a:ln>
          <a:effectLst/>
        </p:spPr>
        <p:txBody>
          <a:bodyPr>
            <a:prstTxWarp prst="textNoShape">
              <a:avLst/>
            </a:prstTxWarp>
          </a:bodyPr>
          <a:lstStyle/>
          <a:p>
            <a:endParaRPr lang="en-US"/>
          </a:p>
        </p:txBody>
      </p:sp>
      <p:sp>
        <p:nvSpPr>
          <p:cNvPr id="21512" name="Text Box 8"/>
          <p:cNvSpPr txBox="1">
            <a:spLocks noChangeArrowheads="1"/>
          </p:cNvSpPr>
          <p:nvPr/>
        </p:nvSpPr>
        <p:spPr bwMode="auto">
          <a:xfrm>
            <a:off x="914400" y="2590800"/>
            <a:ext cx="2408238" cy="366713"/>
          </a:xfrm>
          <a:prstGeom prst="rect">
            <a:avLst/>
          </a:prstGeom>
          <a:noFill/>
          <a:ln w="9525">
            <a:noFill/>
            <a:miter lim="800000"/>
            <a:headEnd/>
            <a:tailEnd/>
          </a:ln>
          <a:effectLst/>
        </p:spPr>
        <p:txBody>
          <a:bodyPr wrap="none">
            <a:prstTxWarp prst="textNoShape">
              <a:avLst/>
            </a:prstTxWarp>
            <a:spAutoFit/>
          </a:bodyPr>
          <a:lstStyle/>
          <a:p>
            <a:pPr algn="l"/>
            <a:r>
              <a:rPr lang="en-US"/>
              <a:t>Man, this is so boring.</a:t>
            </a:r>
          </a:p>
        </p:txBody>
      </p:sp>
      <p:sp>
        <p:nvSpPr>
          <p:cNvPr id="21514" name="AutoShape 10"/>
          <p:cNvSpPr>
            <a:spLocks noChangeArrowheads="1"/>
          </p:cNvSpPr>
          <p:nvPr/>
        </p:nvSpPr>
        <p:spPr bwMode="auto">
          <a:xfrm>
            <a:off x="533400" y="2362200"/>
            <a:ext cx="3429000" cy="838200"/>
          </a:xfrm>
          <a:prstGeom prst="cloudCallout">
            <a:avLst>
              <a:gd name="adj1" fmla="val -12639"/>
              <a:gd name="adj2" fmla="val 113824"/>
            </a:avLst>
          </a:prstGeom>
          <a:noFill/>
          <a:ln w="38100">
            <a:solidFill>
              <a:schemeClr val="tx1"/>
            </a:solidFill>
            <a:round/>
            <a:headEnd/>
            <a:tailEnd/>
          </a:ln>
          <a:effectLst/>
        </p:spPr>
        <p:txBody>
          <a:bodyPr>
            <a:prstTxWarp prst="textNoShape">
              <a:avLst/>
            </a:prstTxWarp>
          </a:bodyPr>
          <a:lstStyle/>
          <a:p>
            <a:endParaRPr lang="en-US"/>
          </a:p>
        </p:txBody>
      </p:sp>
      <p:sp>
        <p:nvSpPr>
          <p:cNvPr id="21515" name="Line 11"/>
          <p:cNvSpPr>
            <a:spLocks noChangeShapeType="1"/>
          </p:cNvSpPr>
          <p:nvPr/>
        </p:nvSpPr>
        <p:spPr bwMode="auto">
          <a:xfrm>
            <a:off x="2895600" y="5105400"/>
            <a:ext cx="1447800" cy="0"/>
          </a:xfrm>
          <a:prstGeom prst="line">
            <a:avLst/>
          </a:prstGeom>
          <a:noFill/>
          <a:ln w="76200">
            <a:solidFill>
              <a:schemeClr val="tx1"/>
            </a:solidFill>
            <a:round/>
            <a:headEnd/>
            <a:tailEnd type="triangle" w="med" len="med"/>
          </a:ln>
          <a:effectLst/>
        </p:spPr>
        <p:txBody>
          <a:bodyPr>
            <a:prstTxWarp prst="textNoShape">
              <a:avLst/>
            </a:prstTxWarp>
          </a:bodyPr>
          <a:lstStyle/>
          <a:p>
            <a:endParaRPr lang="en-US"/>
          </a:p>
        </p:txBody>
      </p:sp>
      <p:sp>
        <p:nvSpPr>
          <p:cNvPr id="21516" name="AutoShape 12"/>
          <p:cNvSpPr>
            <a:spLocks noChangeArrowheads="1"/>
          </p:cNvSpPr>
          <p:nvPr/>
        </p:nvSpPr>
        <p:spPr bwMode="auto">
          <a:xfrm>
            <a:off x="4495800" y="38862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1517" name="AutoShape 13"/>
          <p:cNvSpPr>
            <a:spLocks noChangeArrowheads="1"/>
          </p:cNvSpPr>
          <p:nvPr/>
        </p:nvSpPr>
        <p:spPr bwMode="auto">
          <a:xfrm>
            <a:off x="5029200" y="38862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1518" name="AutoShape 14"/>
          <p:cNvSpPr>
            <a:spLocks noChangeArrowheads="1"/>
          </p:cNvSpPr>
          <p:nvPr/>
        </p:nvSpPr>
        <p:spPr bwMode="auto">
          <a:xfrm>
            <a:off x="4495800" y="45720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1519" name="AutoShape 15"/>
          <p:cNvSpPr>
            <a:spLocks noChangeArrowheads="1"/>
          </p:cNvSpPr>
          <p:nvPr/>
        </p:nvSpPr>
        <p:spPr bwMode="auto">
          <a:xfrm>
            <a:off x="5029200" y="45720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1520" name="AutoShape 16"/>
          <p:cNvSpPr>
            <a:spLocks noChangeArrowheads="1"/>
          </p:cNvSpPr>
          <p:nvPr/>
        </p:nvSpPr>
        <p:spPr bwMode="auto">
          <a:xfrm>
            <a:off x="4495800" y="52578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1521" name="AutoShape 17"/>
          <p:cNvSpPr>
            <a:spLocks noChangeArrowheads="1"/>
          </p:cNvSpPr>
          <p:nvPr/>
        </p:nvSpPr>
        <p:spPr bwMode="auto">
          <a:xfrm>
            <a:off x="5029200" y="52578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21522" name="Text Box 18"/>
          <p:cNvSpPr txBox="1">
            <a:spLocks noChangeArrowheads="1"/>
          </p:cNvSpPr>
          <p:nvPr/>
        </p:nvSpPr>
        <p:spPr bwMode="auto">
          <a:xfrm>
            <a:off x="3733800" y="5791200"/>
            <a:ext cx="2622550" cy="366713"/>
          </a:xfrm>
          <a:prstGeom prst="rect">
            <a:avLst/>
          </a:prstGeom>
          <a:noFill/>
          <a:ln w="9525">
            <a:noFill/>
            <a:miter lim="800000"/>
            <a:headEnd/>
            <a:tailEnd/>
          </a:ln>
          <a:effectLst/>
        </p:spPr>
        <p:txBody>
          <a:bodyPr wrap="none">
            <a:prstTxWarp prst="textNoShape">
              <a:avLst/>
            </a:prstTxWarp>
            <a:spAutoFit/>
          </a:bodyPr>
          <a:lstStyle/>
          <a:p>
            <a:pPr algn="l"/>
            <a:r>
              <a:rPr lang="en-US" b="1"/>
              <a:t>Translated documents</a:t>
            </a:r>
          </a:p>
        </p:txBody>
      </p:sp>
      <p:sp>
        <p:nvSpPr>
          <p:cNvPr id="21523" name="laptop"/>
          <p:cNvSpPr>
            <a:spLocks noEditPoints="1" noChangeArrowheads="1"/>
          </p:cNvSpPr>
          <p:nvPr/>
        </p:nvSpPr>
        <p:spPr bwMode="auto">
          <a:xfrm>
            <a:off x="7620000" y="4876800"/>
            <a:ext cx="1223963" cy="920750"/>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a:prstTxWarp prst="textNoShape">
              <a:avLst/>
            </a:prstTxWarp>
          </a:bodyPr>
          <a:lstStyle/>
          <a:p>
            <a:endParaRPr lang="en-US"/>
          </a:p>
        </p:txBody>
      </p:sp>
      <p:sp>
        <p:nvSpPr>
          <p:cNvPr id="21524" name="Line 20"/>
          <p:cNvSpPr>
            <a:spLocks noChangeShapeType="1"/>
          </p:cNvSpPr>
          <p:nvPr/>
        </p:nvSpPr>
        <p:spPr bwMode="auto">
          <a:xfrm>
            <a:off x="5791200" y="5105400"/>
            <a:ext cx="1524000" cy="0"/>
          </a:xfrm>
          <a:prstGeom prst="line">
            <a:avLst/>
          </a:prstGeom>
          <a:noFill/>
          <a:ln w="76200">
            <a:solidFill>
              <a:schemeClr val="tx1"/>
            </a:solidFill>
            <a:round/>
            <a:headEnd/>
            <a:tailEnd type="triangle" w="med" len="med"/>
          </a:ln>
          <a:effectLst/>
        </p:spPr>
        <p:txBody>
          <a:bodyP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838200" y="304800"/>
            <a:ext cx="7772400" cy="1143000"/>
          </a:xfrm>
        </p:spPr>
        <p:txBody>
          <a:bodyPr/>
          <a:lstStyle/>
          <a:p>
            <a:r>
              <a:rPr lang="en-US" sz="3600"/>
              <a:t>Welcome to the Chinese Room</a:t>
            </a:r>
          </a:p>
        </p:txBody>
      </p:sp>
      <p:sp>
        <p:nvSpPr>
          <p:cNvPr id="48131" name="Oval 3"/>
          <p:cNvSpPr>
            <a:spLocks noChangeArrowheads="1"/>
          </p:cNvSpPr>
          <p:nvPr/>
        </p:nvSpPr>
        <p:spPr bwMode="auto">
          <a:xfrm>
            <a:off x="4178300" y="2716213"/>
            <a:ext cx="533400" cy="533400"/>
          </a:xfrm>
          <a:prstGeom prst="ellipse">
            <a:avLst/>
          </a:prstGeom>
          <a:noFill/>
          <a:ln w="38100">
            <a:solidFill>
              <a:schemeClr val="tx1"/>
            </a:solidFill>
            <a:round/>
            <a:headEnd/>
            <a:tailEnd/>
          </a:ln>
          <a:effectLst/>
        </p:spPr>
        <p:txBody>
          <a:bodyPr wrap="none" anchor="ctr">
            <a:prstTxWarp prst="textNoShape">
              <a:avLst/>
            </a:prstTxWarp>
          </a:bodyPr>
          <a:lstStyle/>
          <a:p>
            <a:endParaRPr lang="en-US"/>
          </a:p>
        </p:txBody>
      </p:sp>
      <p:sp>
        <p:nvSpPr>
          <p:cNvPr id="48132" name="Line 4"/>
          <p:cNvSpPr>
            <a:spLocks noChangeShapeType="1"/>
          </p:cNvSpPr>
          <p:nvPr/>
        </p:nvSpPr>
        <p:spPr bwMode="auto">
          <a:xfrm>
            <a:off x="4483100" y="3249613"/>
            <a:ext cx="0" cy="838200"/>
          </a:xfrm>
          <a:prstGeom prst="line">
            <a:avLst/>
          </a:prstGeom>
          <a:noFill/>
          <a:ln w="38100">
            <a:solidFill>
              <a:schemeClr val="tx1"/>
            </a:solidFill>
            <a:round/>
            <a:headEnd/>
            <a:tailEnd/>
          </a:ln>
          <a:effectLst/>
        </p:spPr>
        <p:txBody>
          <a:bodyPr>
            <a:prstTxWarp prst="textNoShape">
              <a:avLst/>
            </a:prstTxWarp>
          </a:bodyPr>
          <a:lstStyle/>
          <a:p>
            <a:endParaRPr lang="en-US"/>
          </a:p>
        </p:txBody>
      </p:sp>
      <p:sp>
        <p:nvSpPr>
          <p:cNvPr id="48133" name="Line 5"/>
          <p:cNvSpPr>
            <a:spLocks noChangeShapeType="1"/>
          </p:cNvSpPr>
          <p:nvPr/>
        </p:nvSpPr>
        <p:spPr bwMode="auto">
          <a:xfrm flipH="1">
            <a:off x="3797300" y="4087813"/>
            <a:ext cx="685800" cy="685800"/>
          </a:xfrm>
          <a:prstGeom prst="line">
            <a:avLst/>
          </a:prstGeom>
          <a:noFill/>
          <a:ln w="38100">
            <a:solidFill>
              <a:schemeClr val="tx1"/>
            </a:solidFill>
            <a:round/>
            <a:headEnd/>
            <a:tailEnd/>
          </a:ln>
          <a:effectLst/>
        </p:spPr>
        <p:txBody>
          <a:bodyPr>
            <a:prstTxWarp prst="textNoShape">
              <a:avLst/>
            </a:prstTxWarp>
          </a:bodyPr>
          <a:lstStyle/>
          <a:p>
            <a:endParaRPr lang="en-US"/>
          </a:p>
        </p:txBody>
      </p:sp>
      <p:sp>
        <p:nvSpPr>
          <p:cNvPr id="48134" name="Line 6"/>
          <p:cNvSpPr>
            <a:spLocks noChangeShapeType="1"/>
          </p:cNvSpPr>
          <p:nvPr/>
        </p:nvSpPr>
        <p:spPr bwMode="auto">
          <a:xfrm>
            <a:off x="4483100" y="4011613"/>
            <a:ext cx="533400" cy="838200"/>
          </a:xfrm>
          <a:prstGeom prst="line">
            <a:avLst/>
          </a:prstGeom>
          <a:noFill/>
          <a:ln w="38100">
            <a:solidFill>
              <a:schemeClr val="tx1"/>
            </a:solidFill>
            <a:round/>
            <a:headEnd/>
            <a:tailEnd/>
          </a:ln>
          <a:effectLst/>
        </p:spPr>
        <p:txBody>
          <a:bodyPr>
            <a:prstTxWarp prst="textNoShape">
              <a:avLst/>
            </a:prstTxWarp>
          </a:bodyPr>
          <a:lstStyle/>
          <a:p>
            <a:endParaRPr lang="en-US"/>
          </a:p>
        </p:txBody>
      </p:sp>
      <p:sp>
        <p:nvSpPr>
          <p:cNvPr id="48135" name="Line 7"/>
          <p:cNvSpPr>
            <a:spLocks noChangeShapeType="1"/>
          </p:cNvSpPr>
          <p:nvPr/>
        </p:nvSpPr>
        <p:spPr bwMode="auto">
          <a:xfrm>
            <a:off x="4025900" y="3478213"/>
            <a:ext cx="990600" cy="0"/>
          </a:xfrm>
          <a:prstGeom prst="line">
            <a:avLst/>
          </a:prstGeom>
          <a:noFill/>
          <a:ln w="38100">
            <a:solidFill>
              <a:schemeClr val="tx1"/>
            </a:solidFill>
            <a:round/>
            <a:headEnd/>
            <a:tailEnd/>
          </a:ln>
          <a:effectLst/>
        </p:spPr>
        <p:txBody>
          <a:bodyPr>
            <a:prstTxWarp prst="textNoShape">
              <a:avLst/>
            </a:prstTxWarp>
          </a:bodyPr>
          <a:lstStyle/>
          <a:p>
            <a:endParaRPr lang="en-US"/>
          </a:p>
        </p:txBody>
      </p:sp>
      <p:sp>
        <p:nvSpPr>
          <p:cNvPr id="48136" name="Line 8"/>
          <p:cNvSpPr>
            <a:spLocks noChangeShapeType="1"/>
          </p:cNvSpPr>
          <p:nvPr/>
        </p:nvSpPr>
        <p:spPr bwMode="auto">
          <a:xfrm>
            <a:off x="3797300" y="4545013"/>
            <a:ext cx="19050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37" name="Line 9"/>
          <p:cNvSpPr>
            <a:spLocks noChangeShapeType="1"/>
          </p:cNvSpPr>
          <p:nvPr/>
        </p:nvSpPr>
        <p:spPr bwMode="auto">
          <a:xfrm flipV="1">
            <a:off x="3797300" y="2335213"/>
            <a:ext cx="0" cy="2209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38" name="Line 10"/>
          <p:cNvSpPr>
            <a:spLocks noChangeShapeType="1"/>
          </p:cNvSpPr>
          <p:nvPr/>
        </p:nvSpPr>
        <p:spPr bwMode="auto">
          <a:xfrm>
            <a:off x="3797300" y="2335213"/>
            <a:ext cx="19050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39" name="Line 11"/>
          <p:cNvSpPr>
            <a:spLocks noChangeShapeType="1"/>
          </p:cNvSpPr>
          <p:nvPr/>
        </p:nvSpPr>
        <p:spPr bwMode="auto">
          <a:xfrm>
            <a:off x="5702300" y="2335213"/>
            <a:ext cx="0" cy="2209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40" name="Line 12"/>
          <p:cNvSpPr>
            <a:spLocks noChangeShapeType="1"/>
          </p:cNvSpPr>
          <p:nvPr/>
        </p:nvSpPr>
        <p:spPr bwMode="auto">
          <a:xfrm flipV="1">
            <a:off x="5702300" y="1878013"/>
            <a:ext cx="533400" cy="4572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41" name="Line 13"/>
          <p:cNvSpPr>
            <a:spLocks noChangeShapeType="1"/>
          </p:cNvSpPr>
          <p:nvPr/>
        </p:nvSpPr>
        <p:spPr bwMode="auto">
          <a:xfrm flipH="1" flipV="1">
            <a:off x="3263900" y="1878013"/>
            <a:ext cx="533400" cy="4572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42" name="Line 14"/>
          <p:cNvSpPr>
            <a:spLocks noChangeShapeType="1"/>
          </p:cNvSpPr>
          <p:nvPr/>
        </p:nvSpPr>
        <p:spPr bwMode="auto">
          <a:xfrm flipV="1">
            <a:off x="3644900" y="2792413"/>
            <a:ext cx="0" cy="1828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43" name="Line 15"/>
          <p:cNvSpPr>
            <a:spLocks noChangeShapeType="1"/>
          </p:cNvSpPr>
          <p:nvPr/>
        </p:nvSpPr>
        <p:spPr bwMode="auto">
          <a:xfrm flipH="1" flipV="1">
            <a:off x="3111500" y="2487613"/>
            <a:ext cx="5334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44" name="Line 16"/>
          <p:cNvSpPr>
            <a:spLocks noChangeShapeType="1"/>
          </p:cNvSpPr>
          <p:nvPr/>
        </p:nvSpPr>
        <p:spPr bwMode="auto">
          <a:xfrm flipV="1">
            <a:off x="5930900" y="2640013"/>
            <a:ext cx="0" cy="20574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45" name="Line 17"/>
          <p:cNvSpPr>
            <a:spLocks noChangeShapeType="1"/>
          </p:cNvSpPr>
          <p:nvPr/>
        </p:nvSpPr>
        <p:spPr bwMode="auto">
          <a:xfrm flipV="1">
            <a:off x="5930900" y="2259013"/>
            <a:ext cx="533400" cy="3810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46" name="Oval 18"/>
          <p:cNvSpPr>
            <a:spLocks noChangeArrowheads="1"/>
          </p:cNvSpPr>
          <p:nvPr/>
        </p:nvSpPr>
        <p:spPr bwMode="auto">
          <a:xfrm>
            <a:off x="3492500" y="3706813"/>
            <a:ext cx="76200" cy="152400"/>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48147" name="Oval 19"/>
          <p:cNvSpPr>
            <a:spLocks noChangeArrowheads="1"/>
          </p:cNvSpPr>
          <p:nvPr/>
        </p:nvSpPr>
        <p:spPr bwMode="auto">
          <a:xfrm>
            <a:off x="6311900" y="3706813"/>
            <a:ext cx="76200" cy="152400"/>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48148" name="AutoShape 20"/>
          <p:cNvSpPr>
            <a:spLocks noChangeArrowheads="1"/>
          </p:cNvSpPr>
          <p:nvPr/>
        </p:nvSpPr>
        <p:spPr bwMode="auto">
          <a:xfrm>
            <a:off x="596900" y="3325813"/>
            <a:ext cx="1752600" cy="13716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48149" name="Text Box 21"/>
          <p:cNvSpPr txBox="1">
            <a:spLocks noChangeArrowheads="1"/>
          </p:cNvSpPr>
          <p:nvPr/>
        </p:nvSpPr>
        <p:spPr bwMode="auto">
          <a:xfrm>
            <a:off x="825500" y="3402013"/>
            <a:ext cx="1454150" cy="1187450"/>
          </a:xfrm>
          <a:prstGeom prst="rect">
            <a:avLst/>
          </a:prstGeom>
          <a:noFill/>
          <a:ln w="9525">
            <a:noFill/>
            <a:miter lim="800000"/>
            <a:headEnd/>
            <a:tailEnd/>
          </a:ln>
          <a:effectLst/>
        </p:spPr>
        <p:txBody>
          <a:bodyPr wrap="none">
            <a:prstTxWarp prst="textNoShape">
              <a:avLst/>
            </a:prstTxWarp>
            <a:spAutoFit/>
          </a:bodyPr>
          <a:lstStyle/>
          <a:p>
            <a:pPr algn="l"/>
            <a:r>
              <a:rPr lang="en-US" sz="2400">
                <a:latin typeface="Times New Roman" pitchFamily="-111" charset="0"/>
              </a:rPr>
              <a:t>New </a:t>
            </a:r>
          </a:p>
          <a:p>
            <a:pPr algn="l"/>
            <a:r>
              <a:rPr lang="en-US" sz="2400">
                <a:latin typeface="Times New Roman" pitchFamily="-111" charset="0"/>
              </a:rPr>
              <a:t>Chinese</a:t>
            </a:r>
          </a:p>
          <a:p>
            <a:pPr algn="l"/>
            <a:r>
              <a:rPr lang="en-US" sz="2400">
                <a:latin typeface="Times New Roman" pitchFamily="-111" charset="0"/>
              </a:rPr>
              <a:t>Document</a:t>
            </a:r>
          </a:p>
        </p:txBody>
      </p:sp>
      <p:sp>
        <p:nvSpPr>
          <p:cNvPr id="48150" name="AutoShape 22"/>
          <p:cNvSpPr>
            <a:spLocks noChangeArrowheads="1"/>
          </p:cNvSpPr>
          <p:nvPr/>
        </p:nvSpPr>
        <p:spPr bwMode="auto">
          <a:xfrm>
            <a:off x="6769100" y="3173413"/>
            <a:ext cx="1981200" cy="13716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48151" name="Text Box 23"/>
          <p:cNvSpPr txBox="1">
            <a:spLocks noChangeArrowheads="1"/>
          </p:cNvSpPr>
          <p:nvPr/>
        </p:nvSpPr>
        <p:spPr bwMode="auto">
          <a:xfrm>
            <a:off x="6997700" y="3402013"/>
            <a:ext cx="1571625" cy="822325"/>
          </a:xfrm>
          <a:prstGeom prst="rect">
            <a:avLst/>
          </a:prstGeom>
          <a:noFill/>
          <a:ln w="9525">
            <a:noFill/>
            <a:miter lim="800000"/>
            <a:headEnd/>
            <a:tailEnd/>
          </a:ln>
          <a:effectLst/>
        </p:spPr>
        <p:txBody>
          <a:bodyPr wrap="none">
            <a:prstTxWarp prst="textNoShape">
              <a:avLst/>
            </a:prstTxWarp>
            <a:spAutoFit/>
          </a:bodyPr>
          <a:lstStyle/>
          <a:p>
            <a:pPr algn="l"/>
            <a:r>
              <a:rPr lang="en-US" sz="2400">
                <a:latin typeface="Times New Roman" pitchFamily="-111" charset="0"/>
              </a:rPr>
              <a:t>English</a:t>
            </a:r>
          </a:p>
          <a:p>
            <a:pPr algn="l"/>
            <a:r>
              <a:rPr lang="en-US" sz="2400">
                <a:latin typeface="Times New Roman" pitchFamily="-111" charset="0"/>
              </a:rPr>
              <a:t>Translation</a:t>
            </a:r>
          </a:p>
        </p:txBody>
      </p:sp>
      <p:cxnSp>
        <p:nvCxnSpPr>
          <p:cNvPr id="48152" name="AutoShape 24"/>
          <p:cNvCxnSpPr>
            <a:cxnSpLocks noChangeShapeType="1"/>
            <a:stCxn id="48149" idx="3"/>
            <a:endCxn id="48133" idx="1"/>
          </p:cNvCxnSpPr>
          <p:nvPr/>
        </p:nvCxnSpPr>
        <p:spPr bwMode="auto">
          <a:xfrm>
            <a:off x="2279650" y="3995738"/>
            <a:ext cx="1517650" cy="795337"/>
          </a:xfrm>
          <a:prstGeom prst="curvedConnector4">
            <a:avLst>
              <a:gd name="adj1" fmla="val 50000"/>
              <a:gd name="adj2" fmla="val 126546"/>
            </a:avLst>
          </a:prstGeom>
          <a:noFill/>
          <a:ln w="76200">
            <a:solidFill>
              <a:schemeClr val="tx1"/>
            </a:solidFill>
            <a:round/>
            <a:headEnd/>
            <a:tailEnd type="triangle" w="med" len="med"/>
          </a:ln>
          <a:effectLst/>
        </p:spPr>
      </p:cxnSp>
      <p:cxnSp>
        <p:nvCxnSpPr>
          <p:cNvPr id="48153" name="AutoShape 25"/>
          <p:cNvCxnSpPr>
            <a:cxnSpLocks noChangeShapeType="1"/>
            <a:endCxn id="48150" idx="1"/>
          </p:cNvCxnSpPr>
          <p:nvPr/>
        </p:nvCxnSpPr>
        <p:spPr bwMode="auto">
          <a:xfrm flipV="1">
            <a:off x="5321300" y="3859213"/>
            <a:ext cx="1619250" cy="1066800"/>
          </a:xfrm>
          <a:prstGeom prst="curvedConnector3">
            <a:avLst>
              <a:gd name="adj1" fmla="val 57843"/>
            </a:avLst>
          </a:prstGeom>
          <a:noFill/>
          <a:ln w="76200">
            <a:solidFill>
              <a:schemeClr val="tx1"/>
            </a:solidFill>
            <a:round/>
            <a:headEnd/>
            <a:tailEnd type="triangle" w="med" len="med"/>
          </a:ln>
          <a:effectLst/>
        </p:spPr>
      </p:cxnSp>
      <p:sp>
        <p:nvSpPr>
          <p:cNvPr id="48154" name="Line 26"/>
          <p:cNvSpPr>
            <a:spLocks noChangeShapeType="1"/>
          </p:cNvSpPr>
          <p:nvPr/>
        </p:nvSpPr>
        <p:spPr bwMode="auto">
          <a:xfrm flipH="1">
            <a:off x="3111500" y="2487613"/>
            <a:ext cx="0" cy="24384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55" name="Line 27"/>
          <p:cNvSpPr>
            <a:spLocks noChangeShapeType="1"/>
          </p:cNvSpPr>
          <p:nvPr/>
        </p:nvSpPr>
        <p:spPr bwMode="auto">
          <a:xfrm>
            <a:off x="6464300" y="2259013"/>
            <a:ext cx="0" cy="27432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56" name="Line 28"/>
          <p:cNvSpPr>
            <a:spLocks noChangeShapeType="1"/>
          </p:cNvSpPr>
          <p:nvPr/>
        </p:nvSpPr>
        <p:spPr bwMode="auto">
          <a:xfrm flipH="1">
            <a:off x="2806700" y="4545013"/>
            <a:ext cx="990600" cy="609600"/>
          </a:xfrm>
          <a:prstGeom prst="line">
            <a:avLst/>
          </a:prstGeom>
          <a:noFill/>
          <a:ln w="9525">
            <a:solidFill>
              <a:schemeClr val="tx1"/>
            </a:solidFill>
            <a:round/>
            <a:headEnd/>
            <a:tailEnd/>
          </a:ln>
          <a:effectLst/>
        </p:spPr>
        <p:txBody>
          <a:bodyPr>
            <a:prstTxWarp prst="textNoShape">
              <a:avLst/>
            </a:prstTxWarp>
          </a:bodyPr>
          <a:lstStyle/>
          <a:p>
            <a:endParaRPr lang="en-US"/>
          </a:p>
        </p:txBody>
      </p:sp>
      <p:pic>
        <p:nvPicPr>
          <p:cNvPr id="48157" name="Picture 29"/>
          <p:cNvPicPr>
            <a:picLocks noChangeAspect="1" noChangeArrowheads="1"/>
          </p:cNvPicPr>
          <p:nvPr/>
        </p:nvPicPr>
        <mc:AlternateContent>
          <mc:Choice xmlns:ma="http://schemas.microsoft.com/office/mac/drawingml/2008/main" Requires="ma">
            <p:blipFill>
              <a:blip r:embed="rId3"/>
              <a:srcRect/>
              <a:stretch>
                <a:fillRect/>
              </a:stretch>
            </p:blipFill>
          </mc:Choice>
          <mc:Fallback>
            <p:blipFill>
              <a:blip r:embed="rId4"/>
              <a:srcRect/>
              <a:stretch>
                <a:fillRect/>
              </a:stretch>
            </p:blipFill>
          </mc:Fallback>
        </mc:AlternateContent>
        <p:spPr bwMode="auto">
          <a:xfrm>
            <a:off x="4787900" y="3249613"/>
            <a:ext cx="762000" cy="665162"/>
          </a:xfrm>
          <a:prstGeom prst="rect">
            <a:avLst/>
          </a:prstGeom>
          <a:noFill/>
          <a:ln w="9525">
            <a:noFill/>
            <a:miter lim="800000"/>
            <a:headEnd/>
            <a:tailEnd/>
          </a:ln>
          <a:effectLst/>
        </p:spPr>
      </p:pic>
      <p:sp>
        <p:nvSpPr>
          <p:cNvPr id="48158" name="Text Box 30"/>
          <p:cNvSpPr txBox="1">
            <a:spLocks noChangeArrowheads="1"/>
          </p:cNvSpPr>
          <p:nvPr/>
        </p:nvSpPr>
        <p:spPr bwMode="auto">
          <a:xfrm>
            <a:off x="3721100" y="1649413"/>
            <a:ext cx="2195513" cy="701675"/>
          </a:xfrm>
          <a:prstGeom prst="rect">
            <a:avLst/>
          </a:prstGeom>
          <a:noFill/>
          <a:ln w="9525">
            <a:noFill/>
            <a:miter lim="800000"/>
            <a:headEnd/>
            <a:tailEnd/>
          </a:ln>
          <a:effectLst/>
        </p:spPr>
        <p:txBody>
          <a:bodyPr wrap="none">
            <a:prstTxWarp prst="textNoShape">
              <a:avLst/>
            </a:prstTxWarp>
            <a:spAutoFit/>
          </a:bodyPr>
          <a:lstStyle/>
          <a:p>
            <a:pPr algn="l"/>
            <a:r>
              <a:rPr lang="en-US" sz="2000">
                <a:latin typeface="Times New Roman" pitchFamily="-111" charset="0"/>
              </a:rPr>
              <a:t>Chinese texts with</a:t>
            </a:r>
          </a:p>
          <a:p>
            <a:pPr algn="l"/>
            <a:r>
              <a:rPr lang="en-US" sz="2000">
                <a:latin typeface="Times New Roman" pitchFamily="-111" charset="0"/>
              </a:rPr>
              <a:t>English translations</a:t>
            </a:r>
          </a:p>
        </p:txBody>
      </p:sp>
      <p:sp>
        <p:nvSpPr>
          <p:cNvPr id="48159" name="Line 31"/>
          <p:cNvSpPr>
            <a:spLocks noChangeShapeType="1"/>
          </p:cNvSpPr>
          <p:nvPr/>
        </p:nvSpPr>
        <p:spPr bwMode="auto">
          <a:xfrm>
            <a:off x="5702300" y="4545013"/>
            <a:ext cx="914400" cy="5334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8160" name="Text Box 32"/>
          <p:cNvSpPr txBox="1">
            <a:spLocks noChangeArrowheads="1"/>
          </p:cNvSpPr>
          <p:nvPr/>
        </p:nvSpPr>
        <p:spPr bwMode="auto">
          <a:xfrm>
            <a:off x="187325" y="5197475"/>
            <a:ext cx="6621463" cy="1200150"/>
          </a:xfrm>
          <a:prstGeom prst="rect">
            <a:avLst/>
          </a:prstGeom>
          <a:solidFill>
            <a:srgbClr val="FFFF00"/>
          </a:solidFill>
          <a:ln w="12700">
            <a:solidFill>
              <a:schemeClr val="tx1"/>
            </a:solidFill>
            <a:miter lim="800000"/>
            <a:headEnd/>
            <a:tailEnd/>
          </a:ln>
          <a:effectLst/>
        </p:spPr>
        <p:txBody>
          <a:bodyPr wrap="none">
            <a:prstTxWarp prst="textNoShape">
              <a:avLst/>
            </a:prstTxWarp>
            <a:spAutoFit/>
          </a:bodyPr>
          <a:lstStyle/>
          <a:p>
            <a:pPr algn="l"/>
            <a:r>
              <a:rPr lang="en-US" sz="2400">
                <a:latin typeface="Times New Roman" pitchFamily="-111" charset="0"/>
              </a:rPr>
              <a:t>You can teach yourself to translate Chinese</a:t>
            </a:r>
          </a:p>
          <a:p>
            <a:pPr algn="l"/>
            <a:r>
              <a:rPr lang="en-US" sz="2400">
                <a:latin typeface="Times New Roman" pitchFamily="-111" charset="0"/>
              </a:rPr>
              <a:t>using </a:t>
            </a:r>
            <a:r>
              <a:rPr lang="en-US" sz="2400" i="1">
                <a:latin typeface="Times New Roman" pitchFamily="-111" charset="0"/>
              </a:rPr>
              <a:t>only</a:t>
            </a:r>
            <a:r>
              <a:rPr lang="en-US" sz="2400">
                <a:latin typeface="Times New Roman" pitchFamily="-111" charset="0"/>
              </a:rPr>
              <a:t> bilingual data (without grammar books, </a:t>
            </a:r>
          </a:p>
          <a:p>
            <a:pPr algn="l"/>
            <a:r>
              <a:rPr lang="en-US" sz="2400">
                <a:latin typeface="Times New Roman" pitchFamily="-111" charset="0"/>
              </a:rPr>
              <a:t>dictionaries, any people to answer your questions…)</a:t>
            </a:r>
          </a:p>
        </p:txBody>
      </p:sp>
      <p:sp>
        <p:nvSpPr>
          <p:cNvPr id="48162" name="Line 34"/>
          <p:cNvSpPr>
            <a:spLocks noChangeShapeType="1"/>
          </p:cNvSpPr>
          <p:nvPr/>
        </p:nvSpPr>
        <p:spPr bwMode="auto">
          <a:xfrm>
            <a:off x="5092700" y="2335213"/>
            <a:ext cx="304800" cy="7620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48163" name="Rectangle 35"/>
          <p:cNvSpPr>
            <a:spLocks noChangeArrowheads="1"/>
          </p:cNvSpPr>
          <p:nvPr/>
        </p:nvSpPr>
        <p:spPr bwMode="auto">
          <a:xfrm>
            <a:off x="604838" y="5748338"/>
            <a:ext cx="184150" cy="457200"/>
          </a:xfrm>
          <a:prstGeom prst="rect">
            <a:avLst/>
          </a:prstGeom>
          <a:noFill/>
          <a:ln w="12700">
            <a:noFill/>
            <a:miter lim="800000"/>
            <a:headEnd/>
            <a:tailEnd/>
          </a:ln>
          <a:effectLst/>
        </p:spPr>
        <p:txBody>
          <a:bodyPr wrap="none">
            <a:prstTxWarp prst="textNoShape">
              <a:avLst/>
            </a:prstTxWarp>
            <a:spAutoFit/>
          </a:bodyPr>
          <a:lstStyle/>
          <a:p>
            <a:pPr algn="l"/>
            <a:endParaRPr lang="en-US" sz="2400">
              <a:latin typeface="Times New Roman" pitchFamily="-111"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138113"/>
            <a:ext cx="8458200" cy="838200"/>
          </a:xfrm>
        </p:spPr>
        <p:txBody>
          <a:bodyPr/>
          <a:lstStyle/>
          <a:p>
            <a:r>
              <a:rPr lang="en-US" sz="3600" dirty="0"/>
              <a:t>Centauri/</a:t>
            </a:r>
            <a:r>
              <a:rPr lang="en-US" sz="3600" dirty="0" err="1"/>
              <a:t>Arcturan</a:t>
            </a:r>
            <a:r>
              <a:rPr lang="en-US" sz="3600" dirty="0"/>
              <a:t> [Knight, 1997]</a:t>
            </a:r>
            <a:endParaRPr lang="en-US" dirty="0"/>
          </a:p>
        </p:txBody>
      </p:sp>
      <p:grpSp>
        <p:nvGrpSpPr>
          <p:cNvPr id="2" name="Group 3"/>
          <p:cNvGrpSpPr>
            <a:grpSpLocks/>
          </p:cNvGrpSpPr>
          <p:nvPr/>
        </p:nvGrpSpPr>
        <p:grpSpPr bwMode="auto">
          <a:xfrm>
            <a:off x="76200" y="1524000"/>
            <a:ext cx="8337550" cy="4873625"/>
            <a:chOff x="-3" y="-3"/>
            <a:chExt cx="3487" cy="3344"/>
          </a:xfrm>
        </p:grpSpPr>
        <p:grpSp>
          <p:nvGrpSpPr>
            <p:cNvPr id="3" name="Group 4"/>
            <p:cNvGrpSpPr>
              <a:grpSpLocks/>
            </p:cNvGrpSpPr>
            <p:nvPr/>
          </p:nvGrpSpPr>
          <p:grpSpPr bwMode="auto">
            <a:xfrm>
              <a:off x="0" y="0"/>
              <a:ext cx="3481" cy="3338"/>
              <a:chOff x="0" y="0"/>
              <a:chExt cx="3481" cy="3338"/>
            </a:xfrm>
          </p:grpSpPr>
          <p:grpSp>
            <p:nvGrpSpPr>
              <p:cNvPr id="4" name="Group 5"/>
              <p:cNvGrpSpPr>
                <a:grpSpLocks/>
              </p:cNvGrpSpPr>
              <p:nvPr/>
            </p:nvGrpSpPr>
            <p:grpSpPr bwMode="auto">
              <a:xfrm>
                <a:off x="0" y="0"/>
                <a:ext cx="1599" cy="633"/>
                <a:chOff x="0" y="0"/>
                <a:chExt cx="1599" cy="633"/>
              </a:xfrm>
            </p:grpSpPr>
            <p:sp>
              <p:nvSpPr>
                <p:cNvPr id="29702"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1a. ok-voon ororok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1b. at-voon bichat dat .</a:t>
                  </a:r>
                </a:p>
                <a:p>
                  <a:pPr algn="l" eaLnBrk="0" hangingPunct="0"/>
                  <a:endParaRPr lang="en-US" sz="3200">
                    <a:latin typeface="Times New Roman" pitchFamily="-111" charset="0"/>
                  </a:endParaRPr>
                </a:p>
              </p:txBody>
            </p:sp>
            <p:sp>
              <p:nvSpPr>
                <p:cNvPr id="29703"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29705"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farok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jjat bichat wat dat vat eneat .</a:t>
                  </a:r>
                </a:p>
                <a:p>
                  <a:pPr algn="l" eaLnBrk="0" hangingPunct="0"/>
                  <a:endParaRPr lang="en-US" sz="3200">
                    <a:latin typeface="Times New Roman" pitchFamily="-111" charset="0"/>
                  </a:endParaRPr>
                </a:p>
              </p:txBody>
            </p:sp>
            <p:sp>
              <p:nvSpPr>
                <p:cNvPr id="29706"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633"/>
                <a:chOff x="0" y="633"/>
                <a:chExt cx="1599" cy="633"/>
              </a:xfrm>
            </p:grpSpPr>
            <p:sp>
              <p:nvSpPr>
                <p:cNvPr id="29708" name="Rectangle 12"/>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29709" name="Rectangle 13"/>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633"/>
                <a:chOff x="1599" y="633"/>
                <a:chExt cx="1882" cy="633"/>
              </a:xfrm>
            </p:grpSpPr>
            <p:sp>
              <p:nvSpPr>
                <p:cNvPr id="29711" name="Rectangle 15"/>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29712" name="Rectangle 16"/>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266"/>
                <a:ext cx="1599" cy="518"/>
                <a:chOff x="0" y="1266"/>
                <a:chExt cx="1599" cy="518"/>
              </a:xfrm>
            </p:grpSpPr>
            <p:sp>
              <p:nvSpPr>
                <p:cNvPr id="29714" name="Rectangle 18"/>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hihok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29715" name="Rectangle 19"/>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266"/>
                <a:ext cx="1882" cy="518"/>
                <a:chOff x="1599" y="1266"/>
                <a:chExt cx="1882" cy="518"/>
              </a:xfrm>
            </p:grpSpPr>
            <p:sp>
              <p:nvSpPr>
                <p:cNvPr id="29717" name="Rectangle 21"/>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29718" name="Rectangle 22"/>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784"/>
                <a:ext cx="1599" cy="518"/>
                <a:chOff x="0" y="1784"/>
                <a:chExt cx="1599" cy="518"/>
              </a:xfrm>
            </p:grpSpPr>
            <p:sp>
              <p:nvSpPr>
                <p:cNvPr id="29720" name="Rectangle 24"/>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29721" name="Rectangle 25"/>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784"/>
                <a:ext cx="1882" cy="518"/>
                <a:chOff x="1599" y="1784"/>
                <a:chExt cx="1882" cy="518"/>
              </a:xfrm>
            </p:grpSpPr>
            <p:sp>
              <p:nvSpPr>
                <p:cNvPr id="29723" name="Rectangle 27"/>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yorok ghirok clok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29724" name="Rectangle 28"/>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302"/>
                <a:ext cx="1599" cy="518"/>
                <a:chOff x="0" y="2302"/>
                <a:chExt cx="1599" cy="518"/>
              </a:xfrm>
            </p:grpSpPr>
            <p:sp>
              <p:nvSpPr>
                <p:cNvPr id="29726" name="Rectangle 30"/>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farok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jjat quat cat .</a:t>
                  </a:r>
                </a:p>
                <a:p>
                  <a:pPr algn="l" eaLnBrk="0" hangingPunct="0"/>
                  <a:endParaRPr lang="en-US" sz="3200">
                    <a:latin typeface="Times New Roman" pitchFamily="-111" charset="0"/>
                  </a:endParaRPr>
                </a:p>
              </p:txBody>
            </p:sp>
            <p:sp>
              <p:nvSpPr>
                <p:cNvPr id="29727" name="Rectangle 31"/>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302"/>
                <a:ext cx="1882" cy="518"/>
                <a:chOff x="1599" y="2302"/>
                <a:chExt cx="1882" cy="518"/>
              </a:xfrm>
            </p:grpSpPr>
            <p:sp>
              <p:nvSpPr>
                <p:cNvPr id="29729" name="Rectangle 33"/>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crrrok hihok yorok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29730" name="Rectangle 34"/>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2820"/>
                <a:ext cx="1599" cy="518"/>
                <a:chOff x="0" y="2820"/>
                <a:chExt cx="1599" cy="518"/>
              </a:xfrm>
            </p:grpSpPr>
            <p:sp>
              <p:nvSpPr>
                <p:cNvPr id="29732" name="Rectangle 36"/>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29733" name="Rectangle 37"/>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2820"/>
                <a:ext cx="1882" cy="518"/>
                <a:chOff x="1599" y="2820"/>
                <a:chExt cx="1882" cy="518"/>
              </a:xfrm>
            </p:grpSpPr>
            <p:sp>
              <p:nvSpPr>
                <p:cNvPr id="29735" name="Rectangle 39"/>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hihok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29736" name="Rectangle 40"/>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29737" name="Rectangle 41"/>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29738" name="Text Box 42"/>
          <p:cNvSpPr txBox="1">
            <a:spLocks noChangeArrowheads="1"/>
          </p:cNvSpPr>
          <p:nvPr/>
        </p:nvSpPr>
        <p:spPr bwMode="auto">
          <a:xfrm>
            <a:off x="76200" y="832247"/>
            <a:ext cx="4666061" cy="615553"/>
          </a:xfrm>
          <a:prstGeom prst="rect">
            <a:avLst/>
          </a:prstGeom>
          <a:noFill/>
          <a:ln w="9525">
            <a:noFill/>
            <a:miter lim="800000"/>
            <a:headEnd/>
            <a:tailEnd/>
          </a:ln>
          <a:effectLst/>
        </p:spPr>
        <p:txBody>
          <a:bodyPr wrap="none">
            <a:prstTxWarp prst="textNoShape">
              <a:avLst/>
            </a:prstTxWarp>
            <a:spAutoFit/>
          </a:bodyPr>
          <a:lstStyle/>
          <a:p>
            <a:pPr algn="l"/>
            <a:r>
              <a:rPr lang="en-US" dirty="0">
                <a:solidFill>
                  <a:schemeClr val="tx2"/>
                </a:solidFill>
              </a:rPr>
              <a:t>Your assignment, translate this to </a:t>
            </a:r>
            <a:r>
              <a:rPr lang="en-US" dirty="0" err="1">
                <a:solidFill>
                  <a:schemeClr val="tx2"/>
                </a:solidFill>
              </a:rPr>
              <a:t>Arcturan</a:t>
            </a:r>
            <a:r>
              <a:rPr lang="en-US" dirty="0">
                <a:solidFill>
                  <a:schemeClr val="tx2"/>
                </a:solidFill>
              </a:rPr>
              <a:t>:   </a:t>
            </a:r>
            <a:r>
              <a:rPr lang="en-US" dirty="0" smtClean="0">
                <a:solidFill>
                  <a:schemeClr val="tx2"/>
                </a:solidFill>
              </a:rPr>
              <a:t> </a:t>
            </a:r>
            <a:br>
              <a:rPr lang="en-US" dirty="0" smtClean="0">
                <a:solidFill>
                  <a:schemeClr val="tx2"/>
                </a:solidFill>
              </a:rPr>
            </a:br>
            <a:r>
              <a:rPr lang="en-US" sz="1600" dirty="0" err="1" smtClean="0">
                <a:solidFill>
                  <a:schemeClr val="tx2"/>
                </a:solidFill>
                <a:latin typeface="Times New Roman" pitchFamily="-111" charset="0"/>
              </a:rPr>
              <a:t>farok</a:t>
            </a:r>
            <a:r>
              <a:rPr lang="en-US" sz="1600" dirty="0" smtClean="0">
                <a:solidFill>
                  <a:schemeClr val="tx2"/>
                </a:solidFill>
                <a:latin typeface="Times New Roman" pitchFamily="-111" charset="0"/>
              </a:rPr>
              <a:t> </a:t>
            </a:r>
            <a:r>
              <a:rPr lang="en-US" sz="1600" dirty="0" err="1">
                <a:solidFill>
                  <a:schemeClr val="tx2"/>
                </a:solidFill>
                <a:latin typeface="Times New Roman" pitchFamily="-111" charset="0"/>
              </a:rPr>
              <a:t>crrrok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hihok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yorok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clok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kantok</a:t>
            </a:r>
            <a:r>
              <a:rPr lang="en-US" sz="1600" dirty="0">
                <a:solidFill>
                  <a:schemeClr val="tx2"/>
                </a:solidFill>
                <a:latin typeface="Times New Roman" pitchFamily="-111" charset="0"/>
              </a:rPr>
              <a:t> ok-</a:t>
            </a:r>
            <a:r>
              <a:rPr lang="en-US" sz="1600" dirty="0" err="1">
                <a:solidFill>
                  <a:schemeClr val="tx2"/>
                </a:solidFill>
                <a:latin typeface="Times New Roman" pitchFamily="-111" charset="0"/>
              </a:rPr>
              <a:t>yurp</a:t>
            </a:r>
            <a:endParaRPr lang="en-US" sz="1600" dirty="0">
              <a:solidFill>
                <a:schemeClr val="tx2"/>
              </a:solidFill>
              <a:latin typeface="Times New Roman" pitchFamily="-111"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813" name="Rectangle 45"/>
          <p:cNvSpPr>
            <a:spLocks noChangeArrowheads="1"/>
          </p:cNvSpPr>
          <p:nvPr/>
        </p:nvSpPr>
        <p:spPr bwMode="auto">
          <a:xfrm>
            <a:off x="76200" y="1141413"/>
            <a:ext cx="568325"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2812" name="Rectangle 44"/>
          <p:cNvSpPr>
            <a:spLocks noChangeArrowheads="1"/>
          </p:cNvSpPr>
          <p:nvPr/>
        </p:nvSpPr>
        <p:spPr bwMode="auto">
          <a:xfrm>
            <a:off x="4816475" y="1522413"/>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2811" name="Rectangle 43"/>
          <p:cNvSpPr>
            <a:spLocks noChangeArrowheads="1"/>
          </p:cNvSpPr>
          <p:nvPr/>
        </p:nvSpPr>
        <p:spPr bwMode="auto">
          <a:xfrm>
            <a:off x="1143000" y="4876800"/>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2770" name="Rectangle 2"/>
          <p:cNvSpPr>
            <a:spLocks noGrp="1" noChangeArrowheads="1"/>
          </p:cNvSpPr>
          <p:nvPr>
            <p:ph type="title"/>
          </p:nvPr>
        </p:nvSpPr>
        <p:spPr>
          <a:xfrm>
            <a:off x="533400" y="138113"/>
            <a:ext cx="8458200" cy="838200"/>
          </a:xfrm>
        </p:spPr>
        <p:txBody>
          <a:bodyPr/>
          <a:lstStyle/>
          <a:p>
            <a:r>
              <a:rPr lang="en-US" sz="3600"/>
              <a:t>Centauri/Arcturan [Knight, 1997]</a:t>
            </a:r>
            <a:endParaRPr lang="en-US"/>
          </a:p>
        </p:txBody>
      </p:sp>
      <p:grpSp>
        <p:nvGrpSpPr>
          <p:cNvPr id="2" name="Group 3"/>
          <p:cNvGrpSpPr>
            <a:grpSpLocks/>
          </p:cNvGrpSpPr>
          <p:nvPr/>
        </p:nvGrpSpPr>
        <p:grpSpPr bwMode="auto">
          <a:xfrm>
            <a:off x="76200" y="1524000"/>
            <a:ext cx="8337550" cy="4873625"/>
            <a:chOff x="-3" y="-3"/>
            <a:chExt cx="3487" cy="3344"/>
          </a:xfrm>
        </p:grpSpPr>
        <p:grpSp>
          <p:nvGrpSpPr>
            <p:cNvPr id="3" name="Group 4"/>
            <p:cNvGrpSpPr>
              <a:grpSpLocks/>
            </p:cNvGrpSpPr>
            <p:nvPr/>
          </p:nvGrpSpPr>
          <p:grpSpPr bwMode="auto">
            <a:xfrm>
              <a:off x="0" y="0"/>
              <a:ext cx="3481" cy="3338"/>
              <a:chOff x="0" y="0"/>
              <a:chExt cx="3481" cy="3338"/>
            </a:xfrm>
          </p:grpSpPr>
          <p:grpSp>
            <p:nvGrpSpPr>
              <p:cNvPr id="4" name="Group 5"/>
              <p:cNvGrpSpPr>
                <a:grpSpLocks/>
              </p:cNvGrpSpPr>
              <p:nvPr/>
            </p:nvGrpSpPr>
            <p:grpSpPr bwMode="auto">
              <a:xfrm>
                <a:off x="0" y="0"/>
                <a:ext cx="1599" cy="633"/>
                <a:chOff x="0" y="0"/>
                <a:chExt cx="1599" cy="633"/>
              </a:xfrm>
            </p:grpSpPr>
            <p:sp>
              <p:nvSpPr>
                <p:cNvPr id="32774"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dirty="0">
                      <a:latin typeface="Times New Roman" pitchFamily="-111" charset="0"/>
                      <a:ea typeface="Times New Roman" pitchFamily="-111" charset="0"/>
                      <a:cs typeface="Times New Roman" pitchFamily="-111" charset="0"/>
                    </a:rPr>
                    <a:t>1a. ok-</a:t>
                  </a:r>
                  <a:r>
                    <a:rPr lang="en-US" sz="1600" dirty="0" err="1">
                      <a:latin typeface="Times New Roman" pitchFamily="-111" charset="0"/>
                      <a:ea typeface="Times New Roman" pitchFamily="-111" charset="0"/>
                      <a:cs typeface="Times New Roman" pitchFamily="-111" charset="0"/>
                    </a:rPr>
                    <a:t>voon</a:t>
                  </a:r>
                  <a:r>
                    <a:rPr lang="en-US" sz="1600" dirty="0">
                      <a:latin typeface="Times New Roman" pitchFamily="-111" charset="0"/>
                      <a:ea typeface="Times New Roman" pitchFamily="-111" charset="0"/>
                      <a:cs typeface="Times New Roman" pitchFamily="-111" charset="0"/>
                    </a:rPr>
                    <a:t> </a:t>
                  </a:r>
                  <a:r>
                    <a:rPr lang="en-US" sz="1600" dirty="0" err="1">
                      <a:latin typeface="Times New Roman" pitchFamily="-111" charset="0"/>
                      <a:ea typeface="Times New Roman" pitchFamily="-111" charset="0"/>
                      <a:cs typeface="Times New Roman" pitchFamily="-111" charset="0"/>
                    </a:rPr>
                    <a:t>ororok</a:t>
                  </a:r>
                  <a:r>
                    <a:rPr lang="en-US" sz="1600" dirty="0">
                      <a:latin typeface="Times New Roman" pitchFamily="-111" charset="0"/>
                      <a:ea typeface="Times New Roman" pitchFamily="-111" charset="0"/>
                      <a:cs typeface="Times New Roman" pitchFamily="-111" charset="0"/>
                    </a:rPr>
                    <a:t> </a:t>
                  </a:r>
                  <a:r>
                    <a:rPr lang="en-US" sz="1600" dirty="0" err="1">
                      <a:latin typeface="Times New Roman" pitchFamily="-111" charset="0"/>
                      <a:ea typeface="Times New Roman" pitchFamily="-111" charset="0"/>
                      <a:cs typeface="Times New Roman" pitchFamily="-111" charset="0"/>
                    </a:rPr>
                    <a:t>sprok</a:t>
                  </a:r>
                  <a:r>
                    <a:rPr lang="en-US" sz="1600" dirty="0">
                      <a:latin typeface="Times New Roman" pitchFamily="-111" charset="0"/>
                      <a:ea typeface="Times New Roman" pitchFamily="-111" charset="0"/>
                      <a:cs typeface="Times New Roman" pitchFamily="-111" charset="0"/>
                    </a:rPr>
                    <a:t> .</a:t>
                  </a:r>
                </a:p>
                <a:p>
                  <a:pPr algn="l" eaLnBrk="0" hangingPunct="0"/>
                  <a:endParaRPr lang="en-US" sz="1600" dirty="0">
                    <a:latin typeface="Times New Roman" pitchFamily="-111" charset="0"/>
                    <a:ea typeface="Times New Roman" pitchFamily="-111" charset="0"/>
                    <a:cs typeface="Times New Roman" pitchFamily="-111" charset="0"/>
                  </a:endParaRPr>
                </a:p>
                <a:p>
                  <a:pPr algn="l" eaLnBrk="0" hangingPunct="0"/>
                  <a:r>
                    <a:rPr lang="en-US" sz="1600" dirty="0">
                      <a:latin typeface="Times New Roman" pitchFamily="-111" charset="0"/>
                      <a:ea typeface="Times New Roman" pitchFamily="-111" charset="0"/>
                      <a:cs typeface="Times New Roman" pitchFamily="-111" charset="0"/>
                    </a:rPr>
                    <a:t>1b. at-</a:t>
                  </a:r>
                  <a:r>
                    <a:rPr lang="en-US" sz="1600" dirty="0" err="1">
                      <a:latin typeface="Times New Roman" pitchFamily="-111" charset="0"/>
                      <a:ea typeface="Times New Roman" pitchFamily="-111" charset="0"/>
                      <a:cs typeface="Times New Roman" pitchFamily="-111" charset="0"/>
                    </a:rPr>
                    <a:t>voon</a:t>
                  </a:r>
                  <a:r>
                    <a:rPr lang="en-US" sz="1600" dirty="0">
                      <a:latin typeface="Times New Roman" pitchFamily="-111" charset="0"/>
                      <a:ea typeface="Times New Roman" pitchFamily="-111" charset="0"/>
                      <a:cs typeface="Times New Roman" pitchFamily="-111" charset="0"/>
                    </a:rPr>
                    <a:t> </a:t>
                  </a:r>
                  <a:r>
                    <a:rPr lang="en-US" sz="1600" dirty="0" err="1">
                      <a:latin typeface="Times New Roman" pitchFamily="-111" charset="0"/>
                      <a:ea typeface="Times New Roman" pitchFamily="-111" charset="0"/>
                      <a:cs typeface="Times New Roman" pitchFamily="-111" charset="0"/>
                    </a:rPr>
                    <a:t>bichat</a:t>
                  </a:r>
                  <a:r>
                    <a:rPr lang="en-US" sz="1600" dirty="0">
                      <a:latin typeface="Times New Roman" pitchFamily="-111" charset="0"/>
                      <a:ea typeface="Times New Roman" pitchFamily="-111" charset="0"/>
                      <a:cs typeface="Times New Roman" pitchFamily="-111" charset="0"/>
                    </a:rPr>
                    <a:t> </a:t>
                  </a:r>
                  <a:r>
                    <a:rPr lang="en-US" sz="1600" dirty="0" err="1">
                      <a:latin typeface="Times New Roman" pitchFamily="-111" charset="0"/>
                      <a:ea typeface="Times New Roman" pitchFamily="-111" charset="0"/>
                      <a:cs typeface="Times New Roman" pitchFamily="-111" charset="0"/>
                    </a:rPr>
                    <a:t>dat</a:t>
                  </a:r>
                  <a:r>
                    <a:rPr lang="en-US" sz="1600" dirty="0">
                      <a:latin typeface="Times New Roman" pitchFamily="-111" charset="0"/>
                      <a:ea typeface="Times New Roman" pitchFamily="-111" charset="0"/>
                      <a:cs typeface="Times New Roman" pitchFamily="-111" charset="0"/>
                    </a:rPr>
                    <a:t> .</a:t>
                  </a:r>
                </a:p>
                <a:p>
                  <a:pPr algn="l" eaLnBrk="0" hangingPunct="0"/>
                  <a:endParaRPr lang="en-US" sz="3200" dirty="0">
                    <a:latin typeface="Times New Roman" pitchFamily="-111" charset="0"/>
                  </a:endParaRPr>
                </a:p>
              </p:txBody>
            </p:sp>
            <p:sp>
              <p:nvSpPr>
                <p:cNvPr id="32775"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32777"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a:t>
                  </a:r>
                  <a:r>
                    <a:rPr lang="en-US" sz="1600" b="1">
                      <a:latin typeface="Times New Roman" pitchFamily="-111" charset="0"/>
                      <a:ea typeface="Times New Roman" pitchFamily="-111" charset="0"/>
                      <a:cs typeface="Times New Roman" pitchFamily="-111" charset="0"/>
                    </a:rPr>
                    <a:t>farok</a:t>
                  </a:r>
                  <a:r>
                    <a:rPr lang="en-US" sz="1600">
                      <a:latin typeface="Times New Roman" pitchFamily="-111" charset="0"/>
                      <a:ea typeface="Times New Roman" pitchFamily="-111" charset="0"/>
                      <a:cs typeface="Times New Roman" pitchFamily="-111" charset="0"/>
                    </a:rPr>
                    <a:t>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jjat bichat wat dat vat eneat .</a:t>
                  </a:r>
                </a:p>
                <a:p>
                  <a:pPr algn="l" eaLnBrk="0" hangingPunct="0"/>
                  <a:endParaRPr lang="en-US" sz="3200">
                    <a:latin typeface="Times New Roman" pitchFamily="-111" charset="0"/>
                  </a:endParaRPr>
                </a:p>
              </p:txBody>
            </p:sp>
            <p:sp>
              <p:nvSpPr>
                <p:cNvPr id="32778"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633"/>
                <a:chOff x="0" y="633"/>
                <a:chExt cx="1599" cy="633"/>
              </a:xfrm>
            </p:grpSpPr>
            <p:sp>
              <p:nvSpPr>
                <p:cNvPr id="32780" name="Rectangle 12"/>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32781" name="Rectangle 13"/>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633"/>
                <a:chOff x="1599" y="633"/>
                <a:chExt cx="1882" cy="633"/>
              </a:xfrm>
            </p:grpSpPr>
            <p:sp>
              <p:nvSpPr>
                <p:cNvPr id="32783" name="Rectangle 15"/>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32784" name="Rectangle 16"/>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266"/>
                <a:ext cx="1599" cy="518"/>
                <a:chOff x="0" y="1266"/>
                <a:chExt cx="1599" cy="518"/>
              </a:xfrm>
            </p:grpSpPr>
            <p:sp>
              <p:nvSpPr>
                <p:cNvPr id="32786" name="Rectangle 18"/>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hihok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32787" name="Rectangle 19"/>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266"/>
                <a:ext cx="1882" cy="518"/>
                <a:chOff x="1599" y="1266"/>
                <a:chExt cx="1882" cy="518"/>
              </a:xfrm>
            </p:grpSpPr>
            <p:sp>
              <p:nvSpPr>
                <p:cNvPr id="32789" name="Rectangle 21"/>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32790" name="Rectangle 22"/>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784"/>
                <a:ext cx="1599" cy="518"/>
                <a:chOff x="0" y="1784"/>
                <a:chExt cx="1599" cy="518"/>
              </a:xfrm>
            </p:grpSpPr>
            <p:sp>
              <p:nvSpPr>
                <p:cNvPr id="32792" name="Rectangle 24"/>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32793" name="Rectangle 25"/>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784"/>
                <a:ext cx="1882" cy="518"/>
                <a:chOff x="1599" y="1784"/>
                <a:chExt cx="1882" cy="518"/>
              </a:xfrm>
            </p:grpSpPr>
            <p:sp>
              <p:nvSpPr>
                <p:cNvPr id="32795" name="Rectangle 27"/>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yorok ghirok clok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32796" name="Rectangle 28"/>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302"/>
                <a:ext cx="1599" cy="518"/>
                <a:chOff x="0" y="2302"/>
                <a:chExt cx="1599" cy="518"/>
              </a:xfrm>
            </p:grpSpPr>
            <p:sp>
              <p:nvSpPr>
                <p:cNvPr id="32798" name="Rectangle 30"/>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a:t>
                  </a:r>
                  <a:r>
                    <a:rPr lang="en-US" sz="1600" b="1">
                      <a:latin typeface="Times New Roman" pitchFamily="-111" charset="0"/>
                      <a:ea typeface="Times New Roman" pitchFamily="-111" charset="0"/>
                      <a:cs typeface="Times New Roman" pitchFamily="-111" charset="0"/>
                    </a:rPr>
                    <a:t>farok</a:t>
                  </a:r>
                  <a:r>
                    <a:rPr lang="en-US" sz="1600">
                      <a:latin typeface="Times New Roman" pitchFamily="-111" charset="0"/>
                      <a:ea typeface="Times New Roman" pitchFamily="-111" charset="0"/>
                      <a:cs typeface="Times New Roman" pitchFamily="-111" charset="0"/>
                    </a:rPr>
                    <a:t>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jjat quat cat .</a:t>
                  </a:r>
                </a:p>
                <a:p>
                  <a:pPr algn="l" eaLnBrk="0" hangingPunct="0"/>
                  <a:endParaRPr lang="en-US" sz="3200">
                    <a:latin typeface="Times New Roman" pitchFamily="-111" charset="0"/>
                  </a:endParaRPr>
                </a:p>
              </p:txBody>
            </p:sp>
            <p:sp>
              <p:nvSpPr>
                <p:cNvPr id="32799" name="Rectangle 31"/>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302"/>
                <a:ext cx="1882" cy="518"/>
                <a:chOff x="1599" y="2302"/>
                <a:chExt cx="1882" cy="518"/>
              </a:xfrm>
            </p:grpSpPr>
            <p:sp>
              <p:nvSpPr>
                <p:cNvPr id="32801" name="Rectangle 33"/>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crrrok hihok yorok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32802" name="Rectangle 34"/>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2820"/>
                <a:ext cx="1599" cy="518"/>
                <a:chOff x="0" y="2820"/>
                <a:chExt cx="1599" cy="518"/>
              </a:xfrm>
            </p:grpSpPr>
            <p:sp>
              <p:nvSpPr>
                <p:cNvPr id="32804" name="Rectangle 36"/>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32805" name="Rectangle 37"/>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2820"/>
                <a:ext cx="1882" cy="518"/>
                <a:chOff x="1599" y="2820"/>
                <a:chExt cx="1882" cy="518"/>
              </a:xfrm>
            </p:grpSpPr>
            <p:sp>
              <p:nvSpPr>
                <p:cNvPr id="32807" name="Rectangle 39"/>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hihok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32808" name="Rectangle 40"/>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32809" name="Rectangle 41"/>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46" name="Text Box 42"/>
          <p:cNvSpPr txBox="1">
            <a:spLocks noChangeArrowheads="1"/>
          </p:cNvSpPr>
          <p:nvPr/>
        </p:nvSpPr>
        <p:spPr bwMode="auto">
          <a:xfrm>
            <a:off x="76200" y="832247"/>
            <a:ext cx="4666061" cy="615553"/>
          </a:xfrm>
          <a:prstGeom prst="rect">
            <a:avLst/>
          </a:prstGeom>
          <a:noFill/>
          <a:ln w="9525">
            <a:noFill/>
            <a:miter lim="800000"/>
            <a:headEnd/>
            <a:tailEnd/>
          </a:ln>
          <a:effectLst/>
        </p:spPr>
        <p:txBody>
          <a:bodyPr wrap="none">
            <a:prstTxWarp prst="textNoShape">
              <a:avLst/>
            </a:prstTxWarp>
            <a:spAutoFit/>
          </a:bodyPr>
          <a:lstStyle/>
          <a:p>
            <a:pPr algn="l"/>
            <a:r>
              <a:rPr lang="en-US" dirty="0">
                <a:solidFill>
                  <a:schemeClr val="tx2"/>
                </a:solidFill>
              </a:rPr>
              <a:t>Your assignment, translate this to </a:t>
            </a:r>
            <a:r>
              <a:rPr lang="en-US" dirty="0" err="1">
                <a:solidFill>
                  <a:schemeClr val="tx2"/>
                </a:solidFill>
              </a:rPr>
              <a:t>Arcturan</a:t>
            </a:r>
            <a:r>
              <a:rPr lang="en-US" dirty="0">
                <a:solidFill>
                  <a:schemeClr val="tx2"/>
                </a:solidFill>
              </a:rPr>
              <a:t>:   </a:t>
            </a:r>
            <a:r>
              <a:rPr lang="en-US" dirty="0" smtClean="0">
                <a:solidFill>
                  <a:schemeClr val="tx2"/>
                </a:solidFill>
              </a:rPr>
              <a:t> </a:t>
            </a:r>
            <a:br>
              <a:rPr lang="en-US" dirty="0" smtClean="0">
                <a:solidFill>
                  <a:schemeClr val="tx2"/>
                </a:solidFill>
              </a:rPr>
            </a:br>
            <a:r>
              <a:rPr lang="en-US" sz="1600" dirty="0" err="1" smtClean="0">
                <a:solidFill>
                  <a:schemeClr val="tx2"/>
                </a:solidFill>
                <a:latin typeface="Times New Roman" pitchFamily="-111" charset="0"/>
              </a:rPr>
              <a:t>farok</a:t>
            </a:r>
            <a:r>
              <a:rPr lang="en-US" sz="1600" dirty="0" smtClean="0">
                <a:solidFill>
                  <a:schemeClr val="tx2"/>
                </a:solidFill>
                <a:latin typeface="Times New Roman" pitchFamily="-111" charset="0"/>
              </a:rPr>
              <a:t> </a:t>
            </a:r>
            <a:r>
              <a:rPr lang="en-US" sz="1600" dirty="0" err="1">
                <a:solidFill>
                  <a:schemeClr val="tx2"/>
                </a:solidFill>
                <a:latin typeface="Times New Roman" pitchFamily="-111" charset="0"/>
              </a:rPr>
              <a:t>crrrok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hihok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yorok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clok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kantok</a:t>
            </a:r>
            <a:r>
              <a:rPr lang="en-US" sz="1600" dirty="0">
                <a:solidFill>
                  <a:schemeClr val="tx2"/>
                </a:solidFill>
                <a:latin typeface="Times New Roman" pitchFamily="-111" charset="0"/>
              </a:rPr>
              <a:t> ok-</a:t>
            </a:r>
            <a:r>
              <a:rPr lang="en-US" sz="1600" dirty="0" err="1">
                <a:solidFill>
                  <a:schemeClr val="tx2"/>
                </a:solidFill>
                <a:latin typeface="Times New Roman" pitchFamily="-111" charset="0"/>
              </a:rPr>
              <a:t>yurp</a:t>
            </a:r>
            <a:endParaRPr lang="en-US" sz="1600" dirty="0">
              <a:solidFill>
                <a:schemeClr val="tx2"/>
              </a:solidFill>
              <a:latin typeface="Times New Roman" pitchFamily="-111"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62" name="Rectangle 2"/>
          <p:cNvSpPr>
            <a:spLocks noChangeArrowheads="1"/>
          </p:cNvSpPr>
          <p:nvPr/>
        </p:nvSpPr>
        <p:spPr bwMode="auto">
          <a:xfrm>
            <a:off x="76200" y="1147372"/>
            <a:ext cx="568325"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143407" name="Rectangle 47"/>
          <p:cNvSpPr>
            <a:spLocks noChangeArrowheads="1"/>
          </p:cNvSpPr>
          <p:nvPr/>
        </p:nvSpPr>
        <p:spPr bwMode="auto">
          <a:xfrm>
            <a:off x="4724400" y="1981200"/>
            <a:ext cx="315913"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143406" name="Rectangle 46"/>
          <p:cNvSpPr>
            <a:spLocks noChangeArrowheads="1"/>
          </p:cNvSpPr>
          <p:nvPr/>
        </p:nvSpPr>
        <p:spPr bwMode="auto">
          <a:xfrm>
            <a:off x="990600" y="5410200"/>
            <a:ext cx="315913"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143363" name="Rectangle 3"/>
          <p:cNvSpPr>
            <a:spLocks noChangeArrowheads="1"/>
          </p:cNvSpPr>
          <p:nvPr/>
        </p:nvSpPr>
        <p:spPr bwMode="auto">
          <a:xfrm>
            <a:off x="4816475" y="1522413"/>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143364" name="Rectangle 4"/>
          <p:cNvSpPr>
            <a:spLocks noChangeArrowheads="1"/>
          </p:cNvSpPr>
          <p:nvPr/>
        </p:nvSpPr>
        <p:spPr bwMode="auto">
          <a:xfrm>
            <a:off x="1143000" y="4876800"/>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143365" name="Rectangle 5"/>
          <p:cNvSpPr>
            <a:spLocks noGrp="1" noChangeArrowheads="1"/>
          </p:cNvSpPr>
          <p:nvPr>
            <p:ph type="title"/>
          </p:nvPr>
        </p:nvSpPr>
        <p:spPr>
          <a:xfrm>
            <a:off x="533400" y="138113"/>
            <a:ext cx="8458200" cy="838200"/>
          </a:xfrm>
        </p:spPr>
        <p:txBody>
          <a:bodyPr/>
          <a:lstStyle/>
          <a:p>
            <a:r>
              <a:rPr lang="en-US" sz="3600" dirty="0"/>
              <a:t>Centauri/</a:t>
            </a:r>
            <a:r>
              <a:rPr lang="en-US" sz="3600" dirty="0" err="1"/>
              <a:t>Arcturan</a:t>
            </a:r>
            <a:r>
              <a:rPr lang="en-US" sz="3600" dirty="0"/>
              <a:t> [Knight, 1997]</a:t>
            </a:r>
            <a:endParaRPr lang="en-US" dirty="0"/>
          </a:p>
        </p:txBody>
      </p:sp>
      <p:grpSp>
        <p:nvGrpSpPr>
          <p:cNvPr id="2" name="Group 6"/>
          <p:cNvGrpSpPr>
            <a:grpSpLocks/>
          </p:cNvGrpSpPr>
          <p:nvPr/>
        </p:nvGrpSpPr>
        <p:grpSpPr bwMode="auto">
          <a:xfrm>
            <a:off x="76200" y="1524000"/>
            <a:ext cx="8337550" cy="4873625"/>
            <a:chOff x="-3" y="-3"/>
            <a:chExt cx="3487" cy="3344"/>
          </a:xfrm>
        </p:grpSpPr>
        <p:grpSp>
          <p:nvGrpSpPr>
            <p:cNvPr id="3" name="Group 7"/>
            <p:cNvGrpSpPr>
              <a:grpSpLocks/>
            </p:cNvGrpSpPr>
            <p:nvPr/>
          </p:nvGrpSpPr>
          <p:grpSpPr bwMode="auto">
            <a:xfrm>
              <a:off x="0" y="0"/>
              <a:ext cx="3481" cy="3338"/>
              <a:chOff x="0" y="0"/>
              <a:chExt cx="3481" cy="3338"/>
            </a:xfrm>
          </p:grpSpPr>
          <p:grpSp>
            <p:nvGrpSpPr>
              <p:cNvPr id="4" name="Group 8"/>
              <p:cNvGrpSpPr>
                <a:grpSpLocks/>
              </p:cNvGrpSpPr>
              <p:nvPr/>
            </p:nvGrpSpPr>
            <p:grpSpPr bwMode="auto">
              <a:xfrm>
                <a:off x="0" y="0"/>
                <a:ext cx="1599" cy="633"/>
                <a:chOff x="0" y="0"/>
                <a:chExt cx="1599" cy="633"/>
              </a:xfrm>
            </p:grpSpPr>
            <p:sp>
              <p:nvSpPr>
                <p:cNvPr id="143369" name="Rectangle 9"/>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1a. ok-voon ororok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1b. at-voon bichat dat .</a:t>
                  </a:r>
                </a:p>
                <a:p>
                  <a:pPr algn="l" eaLnBrk="0" hangingPunct="0"/>
                  <a:endParaRPr lang="en-US" sz="3200">
                    <a:latin typeface="Times New Roman" pitchFamily="-111" charset="0"/>
                  </a:endParaRPr>
                </a:p>
              </p:txBody>
            </p:sp>
            <p:sp>
              <p:nvSpPr>
                <p:cNvPr id="143370" name="Rectangle 10"/>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11"/>
              <p:cNvGrpSpPr>
                <a:grpSpLocks/>
              </p:cNvGrpSpPr>
              <p:nvPr/>
            </p:nvGrpSpPr>
            <p:grpSpPr bwMode="auto">
              <a:xfrm>
                <a:off x="1599" y="0"/>
                <a:ext cx="1882" cy="633"/>
                <a:chOff x="1599" y="0"/>
                <a:chExt cx="1882" cy="633"/>
              </a:xfrm>
            </p:grpSpPr>
            <p:sp>
              <p:nvSpPr>
                <p:cNvPr id="143372" name="Rectangle 12"/>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a:t>
                  </a:r>
                  <a:r>
                    <a:rPr lang="en-US" sz="1600" b="1">
                      <a:latin typeface="Times New Roman" pitchFamily="-111" charset="0"/>
                      <a:ea typeface="Times New Roman" pitchFamily="-111" charset="0"/>
                      <a:cs typeface="Times New Roman" pitchFamily="-111" charset="0"/>
                    </a:rPr>
                    <a:t>farok</a:t>
                  </a:r>
                  <a:r>
                    <a:rPr lang="en-US" sz="1600">
                      <a:latin typeface="Times New Roman" pitchFamily="-111" charset="0"/>
                      <a:ea typeface="Times New Roman" pitchFamily="-111" charset="0"/>
                      <a:cs typeface="Times New Roman" pitchFamily="-111" charset="0"/>
                    </a:rPr>
                    <a:t>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a:t>
                  </a:r>
                  <a:r>
                    <a:rPr lang="en-US" sz="1600" b="1">
                      <a:latin typeface="Times New Roman" pitchFamily="-111" charset="0"/>
                      <a:ea typeface="Times New Roman" pitchFamily="-111" charset="0"/>
                      <a:cs typeface="Times New Roman" pitchFamily="-111" charset="0"/>
                    </a:rPr>
                    <a:t>jjat</a:t>
                  </a:r>
                  <a:r>
                    <a:rPr lang="en-US" sz="1600">
                      <a:latin typeface="Times New Roman" pitchFamily="-111" charset="0"/>
                      <a:ea typeface="Times New Roman" pitchFamily="-111" charset="0"/>
                      <a:cs typeface="Times New Roman" pitchFamily="-111" charset="0"/>
                    </a:rPr>
                    <a:t> bichat wat dat vat eneat .</a:t>
                  </a:r>
                </a:p>
                <a:p>
                  <a:pPr algn="l" eaLnBrk="0" hangingPunct="0"/>
                  <a:endParaRPr lang="en-US" sz="3200">
                    <a:latin typeface="Times New Roman" pitchFamily="-111" charset="0"/>
                  </a:endParaRPr>
                </a:p>
              </p:txBody>
            </p:sp>
            <p:sp>
              <p:nvSpPr>
                <p:cNvPr id="143373" name="Rectangle 13"/>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4"/>
              <p:cNvGrpSpPr>
                <a:grpSpLocks/>
              </p:cNvGrpSpPr>
              <p:nvPr/>
            </p:nvGrpSpPr>
            <p:grpSpPr bwMode="auto">
              <a:xfrm>
                <a:off x="0" y="633"/>
                <a:ext cx="1599" cy="633"/>
                <a:chOff x="0" y="633"/>
                <a:chExt cx="1599" cy="633"/>
              </a:xfrm>
            </p:grpSpPr>
            <p:sp>
              <p:nvSpPr>
                <p:cNvPr id="143375" name="Rectangle 15"/>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143376" name="Rectangle 16"/>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7"/>
              <p:cNvGrpSpPr>
                <a:grpSpLocks/>
              </p:cNvGrpSpPr>
              <p:nvPr/>
            </p:nvGrpSpPr>
            <p:grpSpPr bwMode="auto">
              <a:xfrm>
                <a:off x="1599" y="633"/>
                <a:ext cx="1882" cy="633"/>
                <a:chOff x="1599" y="633"/>
                <a:chExt cx="1882" cy="633"/>
              </a:xfrm>
            </p:grpSpPr>
            <p:sp>
              <p:nvSpPr>
                <p:cNvPr id="143378" name="Rectangle 18"/>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143379" name="Rectangle 19"/>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20"/>
              <p:cNvGrpSpPr>
                <a:grpSpLocks/>
              </p:cNvGrpSpPr>
              <p:nvPr/>
            </p:nvGrpSpPr>
            <p:grpSpPr bwMode="auto">
              <a:xfrm>
                <a:off x="0" y="1266"/>
                <a:ext cx="1599" cy="518"/>
                <a:chOff x="0" y="1266"/>
                <a:chExt cx="1599" cy="518"/>
              </a:xfrm>
            </p:grpSpPr>
            <p:sp>
              <p:nvSpPr>
                <p:cNvPr id="143381" name="Rectangle 21"/>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hihok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143382" name="Rectangle 22"/>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3"/>
              <p:cNvGrpSpPr>
                <a:grpSpLocks/>
              </p:cNvGrpSpPr>
              <p:nvPr/>
            </p:nvGrpSpPr>
            <p:grpSpPr bwMode="auto">
              <a:xfrm>
                <a:off x="1599" y="1266"/>
                <a:ext cx="1882" cy="518"/>
                <a:chOff x="1599" y="1266"/>
                <a:chExt cx="1882" cy="518"/>
              </a:xfrm>
            </p:grpSpPr>
            <p:sp>
              <p:nvSpPr>
                <p:cNvPr id="143384" name="Rectangle 24"/>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143385" name="Rectangle 25"/>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6"/>
              <p:cNvGrpSpPr>
                <a:grpSpLocks/>
              </p:cNvGrpSpPr>
              <p:nvPr/>
            </p:nvGrpSpPr>
            <p:grpSpPr bwMode="auto">
              <a:xfrm>
                <a:off x="0" y="1784"/>
                <a:ext cx="1599" cy="518"/>
                <a:chOff x="0" y="1784"/>
                <a:chExt cx="1599" cy="518"/>
              </a:xfrm>
            </p:grpSpPr>
            <p:sp>
              <p:nvSpPr>
                <p:cNvPr id="143387" name="Rectangle 27"/>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143388" name="Rectangle 28"/>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9"/>
              <p:cNvGrpSpPr>
                <a:grpSpLocks/>
              </p:cNvGrpSpPr>
              <p:nvPr/>
            </p:nvGrpSpPr>
            <p:grpSpPr bwMode="auto">
              <a:xfrm>
                <a:off x="1599" y="1784"/>
                <a:ext cx="1882" cy="518"/>
                <a:chOff x="1599" y="1784"/>
                <a:chExt cx="1882" cy="518"/>
              </a:xfrm>
            </p:grpSpPr>
            <p:sp>
              <p:nvSpPr>
                <p:cNvPr id="143390" name="Rectangle 30"/>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yorok ghirok clok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143391" name="Rectangle 31"/>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32"/>
              <p:cNvGrpSpPr>
                <a:grpSpLocks/>
              </p:cNvGrpSpPr>
              <p:nvPr/>
            </p:nvGrpSpPr>
            <p:grpSpPr bwMode="auto">
              <a:xfrm>
                <a:off x="0" y="2302"/>
                <a:ext cx="1599" cy="518"/>
                <a:chOff x="0" y="2302"/>
                <a:chExt cx="1599" cy="518"/>
              </a:xfrm>
            </p:grpSpPr>
            <p:sp>
              <p:nvSpPr>
                <p:cNvPr id="143393" name="Rectangle 33"/>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a:t>
                  </a:r>
                  <a:r>
                    <a:rPr lang="en-US" sz="1600" b="1">
                      <a:latin typeface="Times New Roman" pitchFamily="-111" charset="0"/>
                      <a:ea typeface="Times New Roman" pitchFamily="-111" charset="0"/>
                      <a:cs typeface="Times New Roman" pitchFamily="-111" charset="0"/>
                    </a:rPr>
                    <a:t>farok</a:t>
                  </a:r>
                  <a:r>
                    <a:rPr lang="en-US" sz="1600">
                      <a:latin typeface="Times New Roman" pitchFamily="-111" charset="0"/>
                      <a:ea typeface="Times New Roman" pitchFamily="-111" charset="0"/>
                      <a:cs typeface="Times New Roman" pitchFamily="-111" charset="0"/>
                    </a:rPr>
                    <a:t>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a:t>
                  </a:r>
                  <a:r>
                    <a:rPr lang="en-US" sz="1600" b="1">
                      <a:latin typeface="Times New Roman" pitchFamily="-111" charset="0"/>
                      <a:ea typeface="Times New Roman" pitchFamily="-111" charset="0"/>
                      <a:cs typeface="Times New Roman" pitchFamily="-111" charset="0"/>
                    </a:rPr>
                    <a:t>jjat</a:t>
                  </a:r>
                  <a:r>
                    <a:rPr lang="en-US" sz="1600">
                      <a:latin typeface="Times New Roman" pitchFamily="-111" charset="0"/>
                      <a:ea typeface="Times New Roman" pitchFamily="-111" charset="0"/>
                      <a:cs typeface="Times New Roman" pitchFamily="-111" charset="0"/>
                    </a:rPr>
                    <a:t> quat cat .</a:t>
                  </a:r>
                </a:p>
                <a:p>
                  <a:pPr algn="l" eaLnBrk="0" hangingPunct="0"/>
                  <a:endParaRPr lang="en-US" sz="3200">
                    <a:latin typeface="Times New Roman" pitchFamily="-111" charset="0"/>
                  </a:endParaRPr>
                </a:p>
              </p:txBody>
            </p:sp>
            <p:sp>
              <p:nvSpPr>
                <p:cNvPr id="143394" name="Rectangle 34"/>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5"/>
              <p:cNvGrpSpPr>
                <a:grpSpLocks/>
              </p:cNvGrpSpPr>
              <p:nvPr/>
            </p:nvGrpSpPr>
            <p:grpSpPr bwMode="auto">
              <a:xfrm>
                <a:off x="1599" y="2302"/>
                <a:ext cx="1882" cy="518"/>
                <a:chOff x="1599" y="2302"/>
                <a:chExt cx="1882" cy="518"/>
              </a:xfrm>
            </p:grpSpPr>
            <p:sp>
              <p:nvSpPr>
                <p:cNvPr id="143396" name="Rectangle 36"/>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crrrok hihok yorok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143397" name="Rectangle 37"/>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8"/>
              <p:cNvGrpSpPr>
                <a:grpSpLocks/>
              </p:cNvGrpSpPr>
              <p:nvPr/>
            </p:nvGrpSpPr>
            <p:grpSpPr bwMode="auto">
              <a:xfrm>
                <a:off x="0" y="2820"/>
                <a:ext cx="1599" cy="518"/>
                <a:chOff x="0" y="2820"/>
                <a:chExt cx="1599" cy="518"/>
              </a:xfrm>
            </p:grpSpPr>
            <p:sp>
              <p:nvSpPr>
                <p:cNvPr id="143399" name="Rectangle 39"/>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143400" name="Rectangle 40"/>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41"/>
              <p:cNvGrpSpPr>
                <a:grpSpLocks/>
              </p:cNvGrpSpPr>
              <p:nvPr/>
            </p:nvGrpSpPr>
            <p:grpSpPr bwMode="auto">
              <a:xfrm>
                <a:off x="1599" y="2820"/>
                <a:ext cx="1882" cy="518"/>
                <a:chOff x="1599" y="2820"/>
                <a:chExt cx="1882" cy="518"/>
              </a:xfrm>
            </p:grpSpPr>
            <p:sp>
              <p:nvSpPr>
                <p:cNvPr id="143402" name="Rectangle 42"/>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hihok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143403" name="Rectangle 43"/>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143404" name="Rectangle 44"/>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143408" name="Line 48"/>
          <p:cNvSpPr>
            <a:spLocks noChangeShapeType="1"/>
          </p:cNvSpPr>
          <p:nvPr/>
        </p:nvSpPr>
        <p:spPr bwMode="auto">
          <a:xfrm flipH="1">
            <a:off x="1143000" y="5181600"/>
            <a:ext cx="152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143409" name="Line 49"/>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50" name="Text Box 42"/>
          <p:cNvSpPr txBox="1">
            <a:spLocks noChangeArrowheads="1"/>
          </p:cNvSpPr>
          <p:nvPr/>
        </p:nvSpPr>
        <p:spPr bwMode="auto">
          <a:xfrm>
            <a:off x="76200" y="832247"/>
            <a:ext cx="4666061" cy="615553"/>
          </a:xfrm>
          <a:prstGeom prst="rect">
            <a:avLst/>
          </a:prstGeom>
          <a:noFill/>
          <a:ln w="9525">
            <a:noFill/>
            <a:miter lim="800000"/>
            <a:headEnd/>
            <a:tailEnd/>
          </a:ln>
          <a:effectLst/>
        </p:spPr>
        <p:txBody>
          <a:bodyPr wrap="none">
            <a:prstTxWarp prst="textNoShape">
              <a:avLst/>
            </a:prstTxWarp>
            <a:spAutoFit/>
          </a:bodyPr>
          <a:lstStyle/>
          <a:p>
            <a:pPr algn="l"/>
            <a:r>
              <a:rPr lang="en-US" dirty="0">
                <a:solidFill>
                  <a:schemeClr val="tx2"/>
                </a:solidFill>
              </a:rPr>
              <a:t>Your assignment, translate this to </a:t>
            </a:r>
            <a:r>
              <a:rPr lang="en-US" dirty="0" err="1">
                <a:solidFill>
                  <a:schemeClr val="tx2"/>
                </a:solidFill>
              </a:rPr>
              <a:t>Arcturan</a:t>
            </a:r>
            <a:r>
              <a:rPr lang="en-US" dirty="0">
                <a:solidFill>
                  <a:schemeClr val="tx2"/>
                </a:solidFill>
              </a:rPr>
              <a:t>:   </a:t>
            </a:r>
            <a:r>
              <a:rPr lang="en-US" dirty="0" smtClean="0">
                <a:solidFill>
                  <a:schemeClr val="tx2"/>
                </a:solidFill>
              </a:rPr>
              <a:t> </a:t>
            </a:r>
            <a:br>
              <a:rPr lang="en-US" dirty="0" smtClean="0">
                <a:solidFill>
                  <a:schemeClr val="tx2"/>
                </a:solidFill>
              </a:rPr>
            </a:br>
            <a:r>
              <a:rPr lang="en-US" sz="1600" dirty="0" err="1" smtClean="0">
                <a:solidFill>
                  <a:schemeClr val="tx2"/>
                </a:solidFill>
                <a:latin typeface="Times New Roman" pitchFamily="-111" charset="0"/>
              </a:rPr>
              <a:t>farok</a:t>
            </a:r>
            <a:r>
              <a:rPr lang="en-US" sz="1600" dirty="0" smtClean="0">
                <a:solidFill>
                  <a:schemeClr val="tx2"/>
                </a:solidFill>
                <a:latin typeface="Times New Roman" pitchFamily="-111" charset="0"/>
              </a:rPr>
              <a:t> </a:t>
            </a:r>
            <a:r>
              <a:rPr lang="en-US" sz="1600" dirty="0" err="1">
                <a:solidFill>
                  <a:schemeClr val="tx2"/>
                </a:solidFill>
                <a:latin typeface="Times New Roman" pitchFamily="-111" charset="0"/>
              </a:rPr>
              <a:t>crrrok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hihok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yorok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clok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kantok</a:t>
            </a:r>
            <a:r>
              <a:rPr lang="en-US" sz="1600" dirty="0">
                <a:solidFill>
                  <a:schemeClr val="tx2"/>
                </a:solidFill>
                <a:latin typeface="Times New Roman" pitchFamily="-111" charset="0"/>
              </a:rPr>
              <a:t> ok-</a:t>
            </a:r>
            <a:r>
              <a:rPr lang="en-US" sz="1600" dirty="0" err="1">
                <a:solidFill>
                  <a:schemeClr val="tx2"/>
                </a:solidFill>
                <a:latin typeface="Times New Roman" pitchFamily="-111" charset="0"/>
              </a:rPr>
              <a:t>yurp</a:t>
            </a:r>
            <a:endParaRPr lang="en-US" sz="1600" dirty="0">
              <a:solidFill>
                <a:schemeClr val="tx2"/>
              </a:solidFill>
              <a:latin typeface="Times New Roman" pitchFamily="-111"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840" name="Rectangle 48"/>
          <p:cNvSpPr>
            <a:spLocks noChangeArrowheads="1"/>
          </p:cNvSpPr>
          <p:nvPr/>
        </p:nvSpPr>
        <p:spPr bwMode="auto">
          <a:xfrm>
            <a:off x="76200" y="1143000"/>
            <a:ext cx="568325"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33839" name="Rectangle 47"/>
          <p:cNvSpPr>
            <a:spLocks noChangeArrowheads="1"/>
          </p:cNvSpPr>
          <p:nvPr/>
        </p:nvSpPr>
        <p:spPr bwMode="auto">
          <a:xfrm>
            <a:off x="609600" y="1143000"/>
            <a:ext cx="568325"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3838" name="Rectangle 46"/>
          <p:cNvSpPr>
            <a:spLocks noChangeArrowheads="1"/>
          </p:cNvSpPr>
          <p:nvPr/>
        </p:nvSpPr>
        <p:spPr bwMode="auto">
          <a:xfrm>
            <a:off x="5278438" y="4903788"/>
            <a:ext cx="633412"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3794" name="Rectangle 2"/>
          <p:cNvSpPr>
            <a:spLocks noGrp="1" noChangeArrowheads="1"/>
          </p:cNvSpPr>
          <p:nvPr>
            <p:ph type="title"/>
          </p:nvPr>
        </p:nvSpPr>
        <p:spPr>
          <a:xfrm>
            <a:off x="533400" y="138113"/>
            <a:ext cx="8458200" cy="838200"/>
          </a:xfrm>
        </p:spPr>
        <p:txBody>
          <a:bodyPr/>
          <a:lstStyle/>
          <a:p>
            <a:r>
              <a:rPr lang="en-US" sz="3600" dirty="0"/>
              <a:t>Centauri/</a:t>
            </a:r>
            <a:r>
              <a:rPr lang="en-US" sz="3600" dirty="0" err="1"/>
              <a:t>Arcturan</a:t>
            </a:r>
            <a:r>
              <a:rPr lang="en-US" sz="3600" dirty="0"/>
              <a:t> [Knight, 1997]</a:t>
            </a:r>
            <a:endParaRPr lang="en-US" dirty="0"/>
          </a:p>
        </p:txBody>
      </p:sp>
      <p:grpSp>
        <p:nvGrpSpPr>
          <p:cNvPr id="2" name="Group 3"/>
          <p:cNvGrpSpPr>
            <a:grpSpLocks/>
          </p:cNvGrpSpPr>
          <p:nvPr/>
        </p:nvGrpSpPr>
        <p:grpSpPr bwMode="auto">
          <a:xfrm>
            <a:off x="76200" y="1524000"/>
            <a:ext cx="8337550" cy="4873625"/>
            <a:chOff x="-3" y="-3"/>
            <a:chExt cx="3487" cy="3344"/>
          </a:xfrm>
        </p:grpSpPr>
        <p:grpSp>
          <p:nvGrpSpPr>
            <p:cNvPr id="3" name="Group 4"/>
            <p:cNvGrpSpPr>
              <a:grpSpLocks/>
            </p:cNvGrpSpPr>
            <p:nvPr/>
          </p:nvGrpSpPr>
          <p:grpSpPr bwMode="auto">
            <a:xfrm>
              <a:off x="0" y="0"/>
              <a:ext cx="3481" cy="3338"/>
              <a:chOff x="0" y="0"/>
              <a:chExt cx="3481" cy="3338"/>
            </a:xfrm>
          </p:grpSpPr>
          <p:grpSp>
            <p:nvGrpSpPr>
              <p:cNvPr id="4" name="Group 5"/>
              <p:cNvGrpSpPr>
                <a:grpSpLocks/>
              </p:cNvGrpSpPr>
              <p:nvPr/>
            </p:nvGrpSpPr>
            <p:grpSpPr bwMode="auto">
              <a:xfrm>
                <a:off x="0" y="0"/>
                <a:ext cx="1599" cy="633"/>
                <a:chOff x="0" y="0"/>
                <a:chExt cx="1599" cy="633"/>
              </a:xfrm>
            </p:grpSpPr>
            <p:sp>
              <p:nvSpPr>
                <p:cNvPr id="33798"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1a. ok-voon ororok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1b. at-voon bichat dat .</a:t>
                  </a:r>
                </a:p>
                <a:p>
                  <a:pPr algn="l" eaLnBrk="0" hangingPunct="0"/>
                  <a:endParaRPr lang="en-US" sz="3200">
                    <a:latin typeface="Times New Roman" pitchFamily="-111" charset="0"/>
                  </a:endParaRPr>
                </a:p>
              </p:txBody>
            </p:sp>
            <p:sp>
              <p:nvSpPr>
                <p:cNvPr id="33799"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33801"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a:t>
                  </a:r>
                  <a:r>
                    <a:rPr lang="en-US" sz="1600" b="1">
                      <a:latin typeface="Times New Roman" pitchFamily="-111" charset="0"/>
                      <a:ea typeface="Times New Roman" pitchFamily="-111" charset="0"/>
                      <a:cs typeface="Times New Roman" pitchFamily="-111" charset="0"/>
                    </a:rPr>
                    <a:t>farok</a:t>
                  </a:r>
                  <a:r>
                    <a:rPr lang="en-US" sz="1600">
                      <a:latin typeface="Times New Roman" pitchFamily="-111" charset="0"/>
                      <a:ea typeface="Times New Roman" pitchFamily="-111" charset="0"/>
                      <a:cs typeface="Times New Roman" pitchFamily="-111" charset="0"/>
                    </a:rPr>
                    <a:t>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jjat bichat wat dat vat eneat .</a:t>
                  </a:r>
                </a:p>
                <a:p>
                  <a:pPr algn="l" eaLnBrk="0" hangingPunct="0"/>
                  <a:endParaRPr lang="en-US" sz="3200">
                    <a:latin typeface="Times New Roman" pitchFamily="-111" charset="0"/>
                  </a:endParaRPr>
                </a:p>
              </p:txBody>
            </p:sp>
            <p:sp>
              <p:nvSpPr>
                <p:cNvPr id="33802"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633"/>
                <a:chOff x="0" y="633"/>
                <a:chExt cx="1599" cy="633"/>
              </a:xfrm>
            </p:grpSpPr>
            <p:sp>
              <p:nvSpPr>
                <p:cNvPr id="33804" name="Rectangle 12"/>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33805" name="Rectangle 13"/>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633"/>
                <a:chOff x="1599" y="633"/>
                <a:chExt cx="1882" cy="633"/>
              </a:xfrm>
            </p:grpSpPr>
            <p:sp>
              <p:nvSpPr>
                <p:cNvPr id="33807" name="Rectangle 15"/>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33808" name="Rectangle 16"/>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266"/>
                <a:ext cx="1599" cy="518"/>
                <a:chOff x="0" y="1266"/>
                <a:chExt cx="1599" cy="518"/>
              </a:xfrm>
            </p:grpSpPr>
            <p:sp>
              <p:nvSpPr>
                <p:cNvPr id="33810" name="Rectangle 18"/>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hihok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33811" name="Rectangle 19"/>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266"/>
                <a:ext cx="1882" cy="518"/>
                <a:chOff x="1599" y="1266"/>
                <a:chExt cx="1882" cy="518"/>
              </a:xfrm>
            </p:grpSpPr>
            <p:sp>
              <p:nvSpPr>
                <p:cNvPr id="33813" name="Rectangle 21"/>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33814" name="Rectangle 22"/>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784"/>
                <a:ext cx="1599" cy="518"/>
                <a:chOff x="0" y="1784"/>
                <a:chExt cx="1599" cy="518"/>
              </a:xfrm>
            </p:grpSpPr>
            <p:sp>
              <p:nvSpPr>
                <p:cNvPr id="33816" name="Rectangle 24"/>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33817" name="Rectangle 25"/>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784"/>
                <a:ext cx="1882" cy="518"/>
                <a:chOff x="1599" y="1784"/>
                <a:chExt cx="1882" cy="518"/>
              </a:xfrm>
            </p:grpSpPr>
            <p:sp>
              <p:nvSpPr>
                <p:cNvPr id="33819" name="Rectangle 27"/>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yorok ghirok clok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33820" name="Rectangle 28"/>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302"/>
                <a:ext cx="1599" cy="518"/>
                <a:chOff x="0" y="2302"/>
                <a:chExt cx="1599" cy="518"/>
              </a:xfrm>
            </p:grpSpPr>
            <p:sp>
              <p:nvSpPr>
                <p:cNvPr id="33822" name="Rectangle 30"/>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a:t>
                  </a:r>
                  <a:r>
                    <a:rPr lang="en-US" sz="1600" b="1">
                      <a:latin typeface="Times New Roman" pitchFamily="-111" charset="0"/>
                      <a:ea typeface="Times New Roman" pitchFamily="-111" charset="0"/>
                      <a:cs typeface="Times New Roman" pitchFamily="-111" charset="0"/>
                    </a:rPr>
                    <a:t>farok</a:t>
                  </a:r>
                  <a:r>
                    <a:rPr lang="en-US" sz="1600">
                      <a:latin typeface="Times New Roman" pitchFamily="-111" charset="0"/>
                      <a:ea typeface="Times New Roman" pitchFamily="-111" charset="0"/>
                      <a:cs typeface="Times New Roman" pitchFamily="-111" charset="0"/>
                    </a:rPr>
                    <a:t>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jjat quat cat .</a:t>
                  </a:r>
                </a:p>
                <a:p>
                  <a:pPr algn="l" eaLnBrk="0" hangingPunct="0"/>
                  <a:endParaRPr lang="en-US" sz="3200">
                    <a:latin typeface="Times New Roman" pitchFamily="-111" charset="0"/>
                  </a:endParaRPr>
                </a:p>
              </p:txBody>
            </p:sp>
            <p:sp>
              <p:nvSpPr>
                <p:cNvPr id="33823" name="Rectangle 31"/>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302"/>
                <a:ext cx="1882" cy="518"/>
                <a:chOff x="1599" y="2302"/>
                <a:chExt cx="1882" cy="518"/>
              </a:xfrm>
            </p:grpSpPr>
            <p:sp>
              <p:nvSpPr>
                <p:cNvPr id="33825" name="Rectangle 33"/>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a:t>
                  </a:r>
                  <a:r>
                    <a:rPr lang="en-US" sz="1600" b="1">
                      <a:latin typeface="Times New Roman" pitchFamily="-111" charset="0"/>
                      <a:ea typeface="Times New Roman" pitchFamily="-111" charset="0"/>
                      <a:cs typeface="Times New Roman" pitchFamily="-111" charset="0"/>
                    </a:rPr>
                    <a:t>crrrok</a:t>
                  </a:r>
                  <a:r>
                    <a:rPr lang="en-US" sz="1600">
                      <a:latin typeface="Times New Roman" pitchFamily="-111" charset="0"/>
                      <a:ea typeface="Times New Roman" pitchFamily="-111" charset="0"/>
                      <a:cs typeface="Times New Roman" pitchFamily="-111" charset="0"/>
                    </a:rPr>
                    <a:t> hihok yorok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33826" name="Rectangle 34"/>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2820"/>
                <a:ext cx="1599" cy="518"/>
                <a:chOff x="0" y="2820"/>
                <a:chExt cx="1599" cy="518"/>
              </a:xfrm>
            </p:grpSpPr>
            <p:sp>
              <p:nvSpPr>
                <p:cNvPr id="33828" name="Rectangle 36"/>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33829" name="Rectangle 37"/>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2820"/>
                <a:ext cx="1882" cy="518"/>
                <a:chOff x="1599" y="2820"/>
                <a:chExt cx="1882" cy="518"/>
              </a:xfrm>
            </p:grpSpPr>
            <p:sp>
              <p:nvSpPr>
                <p:cNvPr id="33831" name="Rectangle 39"/>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hihok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33832" name="Rectangle 40"/>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33833" name="Rectangle 41"/>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33835" name="Line 43"/>
          <p:cNvSpPr>
            <a:spLocks noChangeShapeType="1"/>
          </p:cNvSpPr>
          <p:nvPr/>
        </p:nvSpPr>
        <p:spPr bwMode="auto">
          <a:xfrm flipH="1">
            <a:off x="1143000" y="5181600"/>
            <a:ext cx="152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3836"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3837" name="Text Box 45"/>
          <p:cNvSpPr txBox="1">
            <a:spLocks noChangeArrowheads="1"/>
          </p:cNvSpPr>
          <p:nvPr/>
        </p:nvSpPr>
        <p:spPr bwMode="auto">
          <a:xfrm>
            <a:off x="5257800" y="5181600"/>
            <a:ext cx="565150" cy="366713"/>
          </a:xfrm>
          <a:prstGeom prst="rect">
            <a:avLst/>
          </a:prstGeom>
          <a:noFill/>
          <a:ln w="9525">
            <a:noFill/>
            <a:miter lim="800000"/>
            <a:headEnd/>
            <a:tailEnd/>
          </a:ln>
          <a:effectLst/>
        </p:spPr>
        <p:txBody>
          <a:bodyPr wrap="none">
            <a:prstTxWarp prst="textNoShape">
              <a:avLst/>
            </a:prstTxWarp>
            <a:spAutoFit/>
          </a:bodyPr>
          <a:lstStyle/>
          <a:p>
            <a:pPr algn="l"/>
            <a:r>
              <a:rPr lang="en-US"/>
              <a:t>???</a:t>
            </a:r>
          </a:p>
        </p:txBody>
      </p:sp>
      <p:sp>
        <p:nvSpPr>
          <p:cNvPr id="49" name="Text Box 42"/>
          <p:cNvSpPr txBox="1">
            <a:spLocks noChangeArrowheads="1"/>
          </p:cNvSpPr>
          <p:nvPr/>
        </p:nvSpPr>
        <p:spPr bwMode="auto">
          <a:xfrm>
            <a:off x="76200" y="838200"/>
            <a:ext cx="4666061" cy="615553"/>
          </a:xfrm>
          <a:prstGeom prst="rect">
            <a:avLst/>
          </a:prstGeom>
          <a:noFill/>
          <a:ln w="9525">
            <a:noFill/>
            <a:miter lim="800000"/>
            <a:headEnd/>
            <a:tailEnd/>
          </a:ln>
          <a:effectLst/>
        </p:spPr>
        <p:txBody>
          <a:bodyPr wrap="none">
            <a:prstTxWarp prst="textNoShape">
              <a:avLst/>
            </a:prstTxWarp>
            <a:spAutoFit/>
          </a:bodyPr>
          <a:lstStyle/>
          <a:p>
            <a:pPr algn="l"/>
            <a:r>
              <a:rPr lang="en-US" dirty="0">
                <a:solidFill>
                  <a:schemeClr val="tx2"/>
                </a:solidFill>
              </a:rPr>
              <a:t>Your assignment, translate this to </a:t>
            </a:r>
            <a:r>
              <a:rPr lang="en-US" dirty="0" err="1">
                <a:solidFill>
                  <a:schemeClr val="tx2"/>
                </a:solidFill>
              </a:rPr>
              <a:t>Arcturan</a:t>
            </a:r>
            <a:r>
              <a:rPr lang="en-US" dirty="0">
                <a:solidFill>
                  <a:schemeClr val="tx2"/>
                </a:solidFill>
              </a:rPr>
              <a:t>:   </a:t>
            </a:r>
            <a:r>
              <a:rPr lang="en-US" dirty="0" smtClean="0">
                <a:solidFill>
                  <a:schemeClr val="tx2"/>
                </a:solidFill>
              </a:rPr>
              <a:t> </a:t>
            </a:r>
            <a:br>
              <a:rPr lang="en-US" dirty="0" smtClean="0">
                <a:solidFill>
                  <a:schemeClr val="tx2"/>
                </a:solidFill>
              </a:rPr>
            </a:br>
            <a:r>
              <a:rPr lang="en-US" sz="1600" dirty="0" err="1" smtClean="0">
                <a:solidFill>
                  <a:schemeClr val="tx2"/>
                </a:solidFill>
                <a:latin typeface="Times New Roman" pitchFamily="-111" charset="0"/>
              </a:rPr>
              <a:t>farok</a:t>
            </a:r>
            <a:r>
              <a:rPr lang="en-US" sz="1600" dirty="0" smtClean="0">
                <a:solidFill>
                  <a:schemeClr val="tx2"/>
                </a:solidFill>
                <a:latin typeface="Times New Roman" pitchFamily="-111" charset="0"/>
              </a:rPr>
              <a:t> </a:t>
            </a:r>
            <a:r>
              <a:rPr lang="en-US" sz="1600" dirty="0" err="1">
                <a:solidFill>
                  <a:schemeClr val="tx2"/>
                </a:solidFill>
                <a:latin typeface="Times New Roman" pitchFamily="-111" charset="0"/>
              </a:rPr>
              <a:t>crrrok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hihok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yorok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clok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kantok</a:t>
            </a:r>
            <a:r>
              <a:rPr lang="en-US" sz="1600" dirty="0">
                <a:solidFill>
                  <a:schemeClr val="tx2"/>
                </a:solidFill>
                <a:latin typeface="Times New Roman" pitchFamily="-111" charset="0"/>
              </a:rPr>
              <a:t> ok-</a:t>
            </a:r>
            <a:r>
              <a:rPr lang="en-US" sz="1600" dirty="0" err="1">
                <a:solidFill>
                  <a:schemeClr val="tx2"/>
                </a:solidFill>
                <a:latin typeface="Times New Roman" pitchFamily="-111" charset="0"/>
              </a:rPr>
              <a:t>yurp</a:t>
            </a:r>
            <a:endParaRPr lang="en-US" sz="1600" dirty="0">
              <a:solidFill>
                <a:schemeClr val="tx2"/>
              </a:solidFill>
              <a:latin typeface="Times New Roman" pitchFamily="-111"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66" name="Rectangle 50"/>
          <p:cNvSpPr>
            <a:spLocks noChangeArrowheads="1"/>
          </p:cNvSpPr>
          <p:nvPr/>
        </p:nvSpPr>
        <p:spPr bwMode="auto">
          <a:xfrm>
            <a:off x="76200" y="1143000"/>
            <a:ext cx="568325"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34864" name="Rectangle 48"/>
          <p:cNvSpPr>
            <a:spLocks noChangeArrowheads="1"/>
          </p:cNvSpPr>
          <p:nvPr/>
        </p:nvSpPr>
        <p:spPr bwMode="auto">
          <a:xfrm>
            <a:off x="1143000" y="1143000"/>
            <a:ext cx="568325"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4863" name="Rectangle 47"/>
          <p:cNvSpPr>
            <a:spLocks noChangeArrowheads="1"/>
          </p:cNvSpPr>
          <p:nvPr/>
        </p:nvSpPr>
        <p:spPr bwMode="auto">
          <a:xfrm>
            <a:off x="6180138" y="5641975"/>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4862" name="Rectangle 46"/>
          <p:cNvSpPr>
            <a:spLocks noChangeArrowheads="1"/>
          </p:cNvSpPr>
          <p:nvPr/>
        </p:nvSpPr>
        <p:spPr bwMode="auto">
          <a:xfrm>
            <a:off x="5824538" y="4876800"/>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4861" name="Rectangle 45"/>
          <p:cNvSpPr>
            <a:spLocks noChangeArrowheads="1"/>
          </p:cNvSpPr>
          <p:nvPr/>
        </p:nvSpPr>
        <p:spPr bwMode="auto">
          <a:xfrm>
            <a:off x="1879600" y="3376613"/>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4818" name="Rectangle 2"/>
          <p:cNvSpPr>
            <a:spLocks noGrp="1" noChangeArrowheads="1"/>
          </p:cNvSpPr>
          <p:nvPr>
            <p:ph type="title"/>
          </p:nvPr>
        </p:nvSpPr>
        <p:spPr>
          <a:xfrm>
            <a:off x="533400" y="138113"/>
            <a:ext cx="8458200" cy="838200"/>
          </a:xfrm>
        </p:spPr>
        <p:txBody>
          <a:bodyPr/>
          <a:lstStyle/>
          <a:p>
            <a:r>
              <a:rPr lang="en-US" sz="3600" dirty="0"/>
              <a:t>Centauri/</a:t>
            </a:r>
            <a:r>
              <a:rPr lang="en-US" sz="3600" dirty="0" err="1"/>
              <a:t>Arcturan</a:t>
            </a:r>
            <a:r>
              <a:rPr lang="en-US" sz="3600" dirty="0"/>
              <a:t> [Knight, 1997]</a:t>
            </a:r>
            <a:endParaRPr lang="en-US" dirty="0"/>
          </a:p>
        </p:txBody>
      </p:sp>
      <p:grpSp>
        <p:nvGrpSpPr>
          <p:cNvPr id="2" name="Group 3"/>
          <p:cNvGrpSpPr>
            <a:grpSpLocks/>
          </p:cNvGrpSpPr>
          <p:nvPr/>
        </p:nvGrpSpPr>
        <p:grpSpPr bwMode="auto">
          <a:xfrm>
            <a:off x="76200" y="1524000"/>
            <a:ext cx="8337550" cy="4873625"/>
            <a:chOff x="-3" y="-3"/>
            <a:chExt cx="3487" cy="3344"/>
          </a:xfrm>
        </p:grpSpPr>
        <p:grpSp>
          <p:nvGrpSpPr>
            <p:cNvPr id="3" name="Group 4"/>
            <p:cNvGrpSpPr>
              <a:grpSpLocks/>
            </p:cNvGrpSpPr>
            <p:nvPr/>
          </p:nvGrpSpPr>
          <p:grpSpPr bwMode="auto">
            <a:xfrm>
              <a:off x="0" y="0"/>
              <a:ext cx="3481" cy="3338"/>
              <a:chOff x="0" y="0"/>
              <a:chExt cx="3481" cy="3338"/>
            </a:xfrm>
          </p:grpSpPr>
          <p:grpSp>
            <p:nvGrpSpPr>
              <p:cNvPr id="4" name="Group 5"/>
              <p:cNvGrpSpPr>
                <a:grpSpLocks/>
              </p:cNvGrpSpPr>
              <p:nvPr/>
            </p:nvGrpSpPr>
            <p:grpSpPr bwMode="auto">
              <a:xfrm>
                <a:off x="0" y="0"/>
                <a:ext cx="1599" cy="633"/>
                <a:chOff x="0" y="0"/>
                <a:chExt cx="1599" cy="633"/>
              </a:xfrm>
            </p:grpSpPr>
            <p:sp>
              <p:nvSpPr>
                <p:cNvPr id="34822"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1a. ok-voon ororok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1b. at-voon bichat dat .</a:t>
                  </a:r>
                </a:p>
                <a:p>
                  <a:pPr algn="l" eaLnBrk="0" hangingPunct="0"/>
                  <a:endParaRPr lang="en-US" sz="3200">
                    <a:latin typeface="Times New Roman" pitchFamily="-111" charset="0"/>
                  </a:endParaRPr>
                </a:p>
              </p:txBody>
            </p:sp>
            <p:sp>
              <p:nvSpPr>
                <p:cNvPr id="34823"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34825"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farok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jjat bichat wat dat vat eneat .</a:t>
                  </a:r>
                </a:p>
                <a:p>
                  <a:pPr algn="l" eaLnBrk="0" hangingPunct="0"/>
                  <a:endParaRPr lang="en-US" sz="3200">
                    <a:latin typeface="Times New Roman" pitchFamily="-111" charset="0"/>
                  </a:endParaRPr>
                </a:p>
              </p:txBody>
            </p:sp>
            <p:sp>
              <p:nvSpPr>
                <p:cNvPr id="34826"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633"/>
                <a:chOff x="0" y="633"/>
                <a:chExt cx="1599" cy="633"/>
              </a:xfrm>
            </p:grpSpPr>
            <p:sp>
              <p:nvSpPr>
                <p:cNvPr id="34828" name="Rectangle 12"/>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34829" name="Rectangle 13"/>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633"/>
                <a:chOff x="1599" y="633"/>
                <a:chExt cx="1882" cy="633"/>
              </a:xfrm>
            </p:grpSpPr>
            <p:sp>
              <p:nvSpPr>
                <p:cNvPr id="34831" name="Rectangle 15"/>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34832" name="Rectangle 16"/>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266"/>
                <a:ext cx="1599" cy="518"/>
                <a:chOff x="0" y="1266"/>
                <a:chExt cx="1599" cy="518"/>
              </a:xfrm>
            </p:grpSpPr>
            <p:sp>
              <p:nvSpPr>
                <p:cNvPr id="34834" name="Rectangle 18"/>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a:t>
                  </a:r>
                  <a:r>
                    <a:rPr lang="en-US" sz="1600" b="1">
                      <a:latin typeface="Times New Roman" pitchFamily="-111" charset="0"/>
                      <a:ea typeface="Times New Roman" pitchFamily="-111" charset="0"/>
                      <a:cs typeface="Times New Roman" pitchFamily="-111" charset="0"/>
                    </a:rPr>
                    <a:t>hihok</a:t>
                  </a:r>
                  <a:r>
                    <a:rPr lang="en-US" sz="1600">
                      <a:latin typeface="Times New Roman" pitchFamily="-111" charset="0"/>
                      <a:ea typeface="Times New Roman" pitchFamily="-111" charset="0"/>
                      <a:cs typeface="Times New Roman" pitchFamily="-111" charset="0"/>
                    </a:rPr>
                    <a:t>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34835" name="Rectangle 19"/>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266"/>
                <a:ext cx="1882" cy="518"/>
                <a:chOff x="1599" y="1266"/>
                <a:chExt cx="1882" cy="518"/>
              </a:xfrm>
            </p:grpSpPr>
            <p:sp>
              <p:nvSpPr>
                <p:cNvPr id="34837" name="Rectangle 21"/>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34838" name="Rectangle 22"/>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784"/>
                <a:ext cx="1599" cy="518"/>
                <a:chOff x="0" y="1784"/>
                <a:chExt cx="1599" cy="518"/>
              </a:xfrm>
            </p:grpSpPr>
            <p:sp>
              <p:nvSpPr>
                <p:cNvPr id="34840" name="Rectangle 24"/>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34841" name="Rectangle 25"/>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784"/>
                <a:ext cx="1882" cy="518"/>
                <a:chOff x="1599" y="1784"/>
                <a:chExt cx="1882" cy="518"/>
              </a:xfrm>
            </p:grpSpPr>
            <p:sp>
              <p:nvSpPr>
                <p:cNvPr id="34843" name="Rectangle 27"/>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yorok ghirok clok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34844" name="Rectangle 28"/>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302"/>
                <a:ext cx="1599" cy="518"/>
                <a:chOff x="0" y="2302"/>
                <a:chExt cx="1599" cy="518"/>
              </a:xfrm>
            </p:grpSpPr>
            <p:sp>
              <p:nvSpPr>
                <p:cNvPr id="34846" name="Rectangle 30"/>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farok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jjat quat cat .</a:t>
                  </a:r>
                </a:p>
                <a:p>
                  <a:pPr algn="l" eaLnBrk="0" hangingPunct="0"/>
                  <a:endParaRPr lang="en-US" sz="3200">
                    <a:latin typeface="Times New Roman" pitchFamily="-111" charset="0"/>
                  </a:endParaRPr>
                </a:p>
              </p:txBody>
            </p:sp>
            <p:sp>
              <p:nvSpPr>
                <p:cNvPr id="34847" name="Rectangle 31"/>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302"/>
                <a:ext cx="1882" cy="518"/>
                <a:chOff x="1599" y="2302"/>
                <a:chExt cx="1882" cy="518"/>
              </a:xfrm>
            </p:grpSpPr>
            <p:sp>
              <p:nvSpPr>
                <p:cNvPr id="34849" name="Rectangle 33"/>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crrrok </a:t>
                  </a:r>
                  <a:r>
                    <a:rPr lang="en-US" sz="1600" b="1">
                      <a:latin typeface="Times New Roman" pitchFamily="-111" charset="0"/>
                      <a:ea typeface="Times New Roman" pitchFamily="-111" charset="0"/>
                      <a:cs typeface="Times New Roman" pitchFamily="-111" charset="0"/>
                    </a:rPr>
                    <a:t>hihok</a:t>
                  </a:r>
                  <a:r>
                    <a:rPr lang="en-US" sz="1600">
                      <a:latin typeface="Times New Roman" pitchFamily="-111" charset="0"/>
                      <a:ea typeface="Times New Roman" pitchFamily="-111" charset="0"/>
                      <a:cs typeface="Times New Roman" pitchFamily="-111" charset="0"/>
                    </a:rPr>
                    <a:t> yorok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34850" name="Rectangle 34"/>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2820"/>
                <a:ext cx="1599" cy="518"/>
                <a:chOff x="0" y="2820"/>
                <a:chExt cx="1599" cy="518"/>
              </a:xfrm>
            </p:grpSpPr>
            <p:sp>
              <p:nvSpPr>
                <p:cNvPr id="34852" name="Rectangle 36"/>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34853" name="Rectangle 37"/>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2820"/>
                <a:ext cx="1882" cy="518"/>
                <a:chOff x="1599" y="2820"/>
                <a:chExt cx="1882" cy="518"/>
              </a:xfrm>
            </p:grpSpPr>
            <p:sp>
              <p:nvSpPr>
                <p:cNvPr id="34855" name="Rectangle 39"/>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a:t>
                  </a:r>
                  <a:r>
                    <a:rPr lang="en-US" sz="1600" b="1">
                      <a:latin typeface="Times New Roman" pitchFamily="-111" charset="0"/>
                      <a:ea typeface="Times New Roman" pitchFamily="-111" charset="0"/>
                      <a:cs typeface="Times New Roman" pitchFamily="-111" charset="0"/>
                    </a:rPr>
                    <a:t>hihok</a:t>
                  </a:r>
                  <a:r>
                    <a:rPr lang="en-US" sz="1600">
                      <a:latin typeface="Times New Roman" pitchFamily="-111" charset="0"/>
                      <a:ea typeface="Times New Roman" pitchFamily="-111" charset="0"/>
                      <a:cs typeface="Times New Roman" pitchFamily="-111" charset="0"/>
                    </a:rPr>
                    <a:t>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34856" name="Rectangle 40"/>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34857" name="Rectangle 41"/>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34859" name="Line 43"/>
          <p:cNvSpPr>
            <a:spLocks noChangeShapeType="1"/>
          </p:cNvSpPr>
          <p:nvPr/>
        </p:nvSpPr>
        <p:spPr bwMode="auto">
          <a:xfrm flipH="1">
            <a:off x="1143000" y="5181600"/>
            <a:ext cx="152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4860"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50" name="Text Box 42"/>
          <p:cNvSpPr txBox="1">
            <a:spLocks noChangeArrowheads="1"/>
          </p:cNvSpPr>
          <p:nvPr/>
        </p:nvSpPr>
        <p:spPr bwMode="auto">
          <a:xfrm>
            <a:off x="76200" y="832247"/>
            <a:ext cx="4666061" cy="615553"/>
          </a:xfrm>
          <a:prstGeom prst="rect">
            <a:avLst/>
          </a:prstGeom>
          <a:noFill/>
          <a:ln w="9525">
            <a:noFill/>
            <a:miter lim="800000"/>
            <a:headEnd/>
            <a:tailEnd/>
          </a:ln>
          <a:effectLst/>
        </p:spPr>
        <p:txBody>
          <a:bodyPr wrap="none">
            <a:prstTxWarp prst="textNoShape">
              <a:avLst/>
            </a:prstTxWarp>
            <a:spAutoFit/>
          </a:bodyPr>
          <a:lstStyle/>
          <a:p>
            <a:pPr algn="l"/>
            <a:r>
              <a:rPr lang="en-US" dirty="0">
                <a:solidFill>
                  <a:schemeClr val="tx2"/>
                </a:solidFill>
              </a:rPr>
              <a:t>Your assignment, translate this to </a:t>
            </a:r>
            <a:r>
              <a:rPr lang="en-US" dirty="0" err="1">
                <a:solidFill>
                  <a:schemeClr val="tx2"/>
                </a:solidFill>
              </a:rPr>
              <a:t>Arcturan</a:t>
            </a:r>
            <a:r>
              <a:rPr lang="en-US" dirty="0">
                <a:solidFill>
                  <a:schemeClr val="tx2"/>
                </a:solidFill>
              </a:rPr>
              <a:t>:   </a:t>
            </a:r>
            <a:r>
              <a:rPr lang="en-US" dirty="0" smtClean="0">
                <a:solidFill>
                  <a:schemeClr val="tx2"/>
                </a:solidFill>
              </a:rPr>
              <a:t> </a:t>
            </a:r>
            <a:br>
              <a:rPr lang="en-US" dirty="0" smtClean="0">
                <a:solidFill>
                  <a:schemeClr val="tx2"/>
                </a:solidFill>
              </a:rPr>
            </a:br>
            <a:r>
              <a:rPr lang="en-US" sz="1600" dirty="0" err="1" smtClean="0">
                <a:solidFill>
                  <a:schemeClr val="tx2"/>
                </a:solidFill>
                <a:latin typeface="Times New Roman" pitchFamily="-111" charset="0"/>
              </a:rPr>
              <a:t>farok</a:t>
            </a:r>
            <a:r>
              <a:rPr lang="en-US" sz="1600" dirty="0" smtClean="0">
                <a:solidFill>
                  <a:schemeClr val="tx2"/>
                </a:solidFill>
                <a:latin typeface="Times New Roman" pitchFamily="-111" charset="0"/>
              </a:rPr>
              <a:t> </a:t>
            </a:r>
            <a:r>
              <a:rPr lang="en-US" sz="1600" dirty="0" err="1">
                <a:solidFill>
                  <a:schemeClr val="tx2"/>
                </a:solidFill>
                <a:latin typeface="Times New Roman" pitchFamily="-111" charset="0"/>
              </a:rPr>
              <a:t>crrrok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hihok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yorok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clok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kantok</a:t>
            </a:r>
            <a:r>
              <a:rPr lang="en-US" sz="1600" dirty="0">
                <a:solidFill>
                  <a:schemeClr val="tx2"/>
                </a:solidFill>
                <a:latin typeface="Times New Roman" pitchFamily="-111" charset="0"/>
              </a:rPr>
              <a:t> ok-</a:t>
            </a:r>
            <a:r>
              <a:rPr lang="en-US" sz="1600" dirty="0" err="1">
                <a:solidFill>
                  <a:schemeClr val="tx2"/>
                </a:solidFill>
                <a:latin typeface="Times New Roman" pitchFamily="-111" charset="0"/>
              </a:rPr>
              <a:t>yurp</a:t>
            </a:r>
            <a:endParaRPr lang="en-US" sz="1600" dirty="0">
              <a:solidFill>
                <a:schemeClr val="tx2"/>
              </a:solidFill>
              <a:latin typeface="Times New Roman" pitchFamily="-111"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93" name="Rectangle 53"/>
          <p:cNvSpPr>
            <a:spLocks noChangeArrowheads="1"/>
          </p:cNvSpPr>
          <p:nvPr/>
        </p:nvSpPr>
        <p:spPr bwMode="auto">
          <a:xfrm>
            <a:off x="1143000" y="1143000"/>
            <a:ext cx="568325"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35892" name="Rectangle 52"/>
          <p:cNvSpPr>
            <a:spLocks noChangeArrowheads="1"/>
          </p:cNvSpPr>
          <p:nvPr/>
        </p:nvSpPr>
        <p:spPr bwMode="auto">
          <a:xfrm>
            <a:off x="117475" y="1143000"/>
            <a:ext cx="492125"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35891" name="Rectangle 51"/>
          <p:cNvSpPr>
            <a:spLocks noChangeArrowheads="1"/>
          </p:cNvSpPr>
          <p:nvPr/>
        </p:nvSpPr>
        <p:spPr bwMode="auto">
          <a:xfrm>
            <a:off x="1676400" y="1143000"/>
            <a:ext cx="568325"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5890" name="Rectangle 50"/>
          <p:cNvSpPr>
            <a:spLocks noChangeArrowheads="1"/>
          </p:cNvSpPr>
          <p:nvPr/>
        </p:nvSpPr>
        <p:spPr bwMode="auto">
          <a:xfrm>
            <a:off x="6370638" y="4905375"/>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5889" name="Rectangle 49"/>
          <p:cNvSpPr>
            <a:spLocks noChangeArrowheads="1"/>
          </p:cNvSpPr>
          <p:nvPr/>
        </p:nvSpPr>
        <p:spPr bwMode="auto">
          <a:xfrm>
            <a:off x="5699125" y="4135438"/>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5842" name="Rectangle 2"/>
          <p:cNvSpPr>
            <a:spLocks noGrp="1" noChangeArrowheads="1"/>
          </p:cNvSpPr>
          <p:nvPr>
            <p:ph type="title"/>
          </p:nvPr>
        </p:nvSpPr>
        <p:spPr>
          <a:xfrm>
            <a:off x="533400" y="138113"/>
            <a:ext cx="8458200" cy="838200"/>
          </a:xfrm>
        </p:spPr>
        <p:txBody>
          <a:bodyPr/>
          <a:lstStyle/>
          <a:p>
            <a:r>
              <a:rPr lang="en-US" sz="3600" dirty="0"/>
              <a:t>Centauri/</a:t>
            </a:r>
            <a:r>
              <a:rPr lang="en-US" sz="3600" dirty="0" err="1"/>
              <a:t>Arcturan</a:t>
            </a:r>
            <a:r>
              <a:rPr lang="en-US" sz="3600" dirty="0"/>
              <a:t> [Knight, 1997]</a:t>
            </a:r>
            <a:endParaRPr lang="en-US" dirty="0"/>
          </a:p>
        </p:txBody>
      </p:sp>
      <p:grpSp>
        <p:nvGrpSpPr>
          <p:cNvPr id="2" name="Group 3"/>
          <p:cNvGrpSpPr>
            <a:grpSpLocks/>
          </p:cNvGrpSpPr>
          <p:nvPr/>
        </p:nvGrpSpPr>
        <p:grpSpPr bwMode="auto">
          <a:xfrm>
            <a:off x="76200" y="1524000"/>
            <a:ext cx="8337550" cy="4873625"/>
            <a:chOff x="-3" y="-3"/>
            <a:chExt cx="3487" cy="3344"/>
          </a:xfrm>
        </p:grpSpPr>
        <p:grpSp>
          <p:nvGrpSpPr>
            <p:cNvPr id="3" name="Group 4"/>
            <p:cNvGrpSpPr>
              <a:grpSpLocks/>
            </p:cNvGrpSpPr>
            <p:nvPr/>
          </p:nvGrpSpPr>
          <p:grpSpPr bwMode="auto">
            <a:xfrm>
              <a:off x="0" y="0"/>
              <a:ext cx="3481" cy="3338"/>
              <a:chOff x="0" y="0"/>
              <a:chExt cx="3481" cy="3338"/>
            </a:xfrm>
          </p:grpSpPr>
          <p:grpSp>
            <p:nvGrpSpPr>
              <p:cNvPr id="4" name="Group 5"/>
              <p:cNvGrpSpPr>
                <a:grpSpLocks/>
              </p:cNvGrpSpPr>
              <p:nvPr/>
            </p:nvGrpSpPr>
            <p:grpSpPr bwMode="auto">
              <a:xfrm>
                <a:off x="0" y="0"/>
                <a:ext cx="1599" cy="633"/>
                <a:chOff x="0" y="0"/>
                <a:chExt cx="1599" cy="633"/>
              </a:xfrm>
            </p:grpSpPr>
            <p:sp>
              <p:nvSpPr>
                <p:cNvPr id="35846"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1a. ok-voon ororok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1b. at-voon bichat dat .</a:t>
                  </a:r>
                </a:p>
                <a:p>
                  <a:pPr algn="l" eaLnBrk="0" hangingPunct="0"/>
                  <a:endParaRPr lang="en-US" sz="3200">
                    <a:latin typeface="Times New Roman" pitchFamily="-111" charset="0"/>
                  </a:endParaRPr>
                </a:p>
              </p:txBody>
            </p:sp>
            <p:sp>
              <p:nvSpPr>
                <p:cNvPr id="35847"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35849"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farok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jjat bichat wat dat vat eneat .</a:t>
                  </a:r>
                </a:p>
                <a:p>
                  <a:pPr algn="l" eaLnBrk="0" hangingPunct="0"/>
                  <a:endParaRPr lang="en-US" sz="3200">
                    <a:latin typeface="Times New Roman" pitchFamily="-111" charset="0"/>
                  </a:endParaRPr>
                </a:p>
              </p:txBody>
            </p:sp>
            <p:sp>
              <p:nvSpPr>
                <p:cNvPr id="35850"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633"/>
                <a:chOff x="0" y="633"/>
                <a:chExt cx="1599" cy="633"/>
              </a:xfrm>
            </p:grpSpPr>
            <p:sp>
              <p:nvSpPr>
                <p:cNvPr id="35852" name="Rectangle 12"/>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35853" name="Rectangle 13"/>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633"/>
                <a:chOff x="1599" y="633"/>
                <a:chExt cx="1882" cy="633"/>
              </a:xfrm>
            </p:grpSpPr>
            <p:sp>
              <p:nvSpPr>
                <p:cNvPr id="35855" name="Rectangle 15"/>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35856" name="Rectangle 16"/>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266"/>
                <a:ext cx="1599" cy="518"/>
                <a:chOff x="0" y="1266"/>
                <a:chExt cx="1599" cy="518"/>
              </a:xfrm>
            </p:grpSpPr>
            <p:sp>
              <p:nvSpPr>
                <p:cNvPr id="35858" name="Rectangle 18"/>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a:t>
                  </a:r>
                  <a:r>
                    <a:rPr lang="en-US" sz="1600" b="1">
                      <a:latin typeface="Times New Roman" pitchFamily="-111" charset="0"/>
                      <a:ea typeface="Times New Roman" pitchFamily="-111" charset="0"/>
                      <a:cs typeface="Times New Roman" pitchFamily="-111" charset="0"/>
                    </a:rPr>
                    <a:t>hihok</a:t>
                  </a:r>
                  <a:r>
                    <a:rPr lang="en-US" sz="1600">
                      <a:latin typeface="Times New Roman" pitchFamily="-111" charset="0"/>
                      <a:ea typeface="Times New Roman" pitchFamily="-111" charset="0"/>
                      <a:cs typeface="Times New Roman" pitchFamily="-111" charset="0"/>
                    </a:rPr>
                    <a:t>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35859" name="Rectangle 19"/>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266"/>
                <a:ext cx="1882" cy="518"/>
                <a:chOff x="1599" y="1266"/>
                <a:chExt cx="1882" cy="518"/>
              </a:xfrm>
            </p:grpSpPr>
            <p:sp>
              <p:nvSpPr>
                <p:cNvPr id="35861" name="Rectangle 21"/>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35862" name="Rectangle 22"/>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784"/>
                <a:ext cx="1599" cy="518"/>
                <a:chOff x="0" y="1784"/>
                <a:chExt cx="1599" cy="518"/>
              </a:xfrm>
            </p:grpSpPr>
            <p:sp>
              <p:nvSpPr>
                <p:cNvPr id="35864" name="Rectangle 24"/>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35865" name="Rectangle 25"/>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784"/>
                <a:ext cx="1882" cy="518"/>
                <a:chOff x="1599" y="1784"/>
                <a:chExt cx="1882" cy="518"/>
              </a:xfrm>
            </p:grpSpPr>
            <p:sp>
              <p:nvSpPr>
                <p:cNvPr id="35867" name="Rectangle 27"/>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a:t>
                  </a:r>
                  <a:r>
                    <a:rPr lang="en-US" sz="1600" b="1">
                      <a:latin typeface="Times New Roman" pitchFamily="-111" charset="0"/>
                      <a:ea typeface="Times New Roman" pitchFamily="-111" charset="0"/>
                      <a:cs typeface="Times New Roman" pitchFamily="-111" charset="0"/>
                    </a:rPr>
                    <a:t>yorok</a:t>
                  </a:r>
                  <a:r>
                    <a:rPr lang="en-US" sz="1600">
                      <a:latin typeface="Times New Roman" pitchFamily="-111" charset="0"/>
                      <a:ea typeface="Times New Roman" pitchFamily="-111" charset="0"/>
                      <a:cs typeface="Times New Roman" pitchFamily="-111" charset="0"/>
                    </a:rPr>
                    <a:t> ghirok clok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35868" name="Rectangle 28"/>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302"/>
                <a:ext cx="1599" cy="518"/>
                <a:chOff x="0" y="2302"/>
                <a:chExt cx="1599" cy="518"/>
              </a:xfrm>
            </p:grpSpPr>
            <p:sp>
              <p:nvSpPr>
                <p:cNvPr id="35870" name="Rectangle 30"/>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farok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jjat quat cat .</a:t>
                  </a:r>
                </a:p>
                <a:p>
                  <a:pPr algn="l" eaLnBrk="0" hangingPunct="0"/>
                  <a:endParaRPr lang="en-US" sz="3200">
                    <a:latin typeface="Times New Roman" pitchFamily="-111" charset="0"/>
                  </a:endParaRPr>
                </a:p>
              </p:txBody>
            </p:sp>
            <p:sp>
              <p:nvSpPr>
                <p:cNvPr id="35871" name="Rectangle 31"/>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302"/>
                <a:ext cx="1882" cy="518"/>
                <a:chOff x="1599" y="2302"/>
                <a:chExt cx="1882" cy="518"/>
              </a:xfrm>
            </p:grpSpPr>
            <p:sp>
              <p:nvSpPr>
                <p:cNvPr id="35873" name="Rectangle 33"/>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crrrok </a:t>
                  </a:r>
                  <a:r>
                    <a:rPr lang="en-US" sz="1600" b="1">
                      <a:latin typeface="Times New Roman" pitchFamily="-111" charset="0"/>
                      <a:ea typeface="Times New Roman" pitchFamily="-111" charset="0"/>
                      <a:cs typeface="Times New Roman" pitchFamily="-111" charset="0"/>
                    </a:rPr>
                    <a:t>hihok</a:t>
                  </a:r>
                  <a:r>
                    <a:rPr lang="en-US" sz="1600">
                      <a:latin typeface="Times New Roman" pitchFamily="-111" charset="0"/>
                      <a:ea typeface="Times New Roman" pitchFamily="-111" charset="0"/>
                      <a:cs typeface="Times New Roman" pitchFamily="-111" charset="0"/>
                    </a:rPr>
                    <a:t> </a:t>
                  </a:r>
                  <a:r>
                    <a:rPr lang="en-US" sz="1600" b="1">
                      <a:latin typeface="Times New Roman" pitchFamily="-111" charset="0"/>
                      <a:ea typeface="Times New Roman" pitchFamily="-111" charset="0"/>
                      <a:cs typeface="Times New Roman" pitchFamily="-111" charset="0"/>
                    </a:rPr>
                    <a:t>yorok</a:t>
                  </a:r>
                  <a:r>
                    <a:rPr lang="en-US" sz="1600">
                      <a:latin typeface="Times New Roman" pitchFamily="-111" charset="0"/>
                      <a:ea typeface="Times New Roman" pitchFamily="-111" charset="0"/>
                      <a:cs typeface="Times New Roman" pitchFamily="-111" charset="0"/>
                    </a:rPr>
                    <a:t>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35874" name="Rectangle 34"/>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2820"/>
                <a:ext cx="1599" cy="518"/>
                <a:chOff x="0" y="2820"/>
                <a:chExt cx="1599" cy="518"/>
              </a:xfrm>
            </p:grpSpPr>
            <p:sp>
              <p:nvSpPr>
                <p:cNvPr id="35876" name="Rectangle 36"/>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35877" name="Rectangle 37"/>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2820"/>
                <a:ext cx="1882" cy="518"/>
                <a:chOff x="1599" y="2820"/>
                <a:chExt cx="1882" cy="518"/>
              </a:xfrm>
            </p:grpSpPr>
            <p:sp>
              <p:nvSpPr>
                <p:cNvPr id="35879" name="Rectangle 39"/>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a:t>
                  </a:r>
                  <a:r>
                    <a:rPr lang="en-US" sz="1600" b="1">
                      <a:latin typeface="Times New Roman" pitchFamily="-111" charset="0"/>
                      <a:ea typeface="Times New Roman" pitchFamily="-111" charset="0"/>
                      <a:cs typeface="Times New Roman" pitchFamily="-111" charset="0"/>
                    </a:rPr>
                    <a:t>hihok</a:t>
                  </a:r>
                  <a:r>
                    <a:rPr lang="en-US" sz="1600">
                      <a:latin typeface="Times New Roman" pitchFamily="-111" charset="0"/>
                      <a:ea typeface="Times New Roman" pitchFamily="-111" charset="0"/>
                      <a:cs typeface="Times New Roman" pitchFamily="-111" charset="0"/>
                    </a:rPr>
                    <a:t>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35880" name="Rectangle 40"/>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35881" name="Rectangle 41"/>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35883" name="Line 43"/>
          <p:cNvSpPr>
            <a:spLocks noChangeShapeType="1"/>
          </p:cNvSpPr>
          <p:nvPr/>
        </p:nvSpPr>
        <p:spPr bwMode="auto">
          <a:xfrm flipH="1">
            <a:off x="1143000" y="5181600"/>
            <a:ext cx="152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5884"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5885" name="Line 45"/>
          <p:cNvSpPr>
            <a:spLocks noChangeShapeType="1"/>
          </p:cNvSpPr>
          <p:nvPr/>
        </p:nvSpPr>
        <p:spPr bwMode="auto">
          <a:xfrm flipH="1">
            <a:off x="1447800" y="3657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5886" name="Line 46"/>
          <p:cNvSpPr>
            <a:spLocks noChangeShapeType="1"/>
          </p:cNvSpPr>
          <p:nvPr/>
        </p:nvSpPr>
        <p:spPr bwMode="auto">
          <a:xfrm flipH="1">
            <a:off x="5410200" y="5181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5887" name="Line 47"/>
          <p:cNvSpPr>
            <a:spLocks noChangeShapeType="1"/>
          </p:cNvSpPr>
          <p:nvPr/>
        </p:nvSpPr>
        <p:spPr bwMode="auto">
          <a:xfrm flipH="1">
            <a:off x="5867400" y="5943600"/>
            <a:ext cx="533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53" name="Text Box 42"/>
          <p:cNvSpPr txBox="1">
            <a:spLocks noChangeArrowheads="1"/>
          </p:cNvSpPr>
          <p:nvPr/>
        </p:nvSpPr>
        <p:spPr bwMode="auto">
          <a:xfrm>
            <a:off x="76200" y="832247"/>
            <a:ext cx="4666061" cy="615553"/>
          </a:xfrm>
          <a:prstGeom prst="rect">
            <a:avLst/>
          </a:prstGeom>
          <a:noFill/>
          <a:ln w="9525">
            <a:noFill/>
            <a:miter lim="800000"/>
            <a:headEnd/>
            <a:tailEnd/>
          </a:ln>
          <a:effectLst/>
        </p:spPr>
        <p:txBody>
          <a:bodyPr wrap="none">
            <a:prstTxWarp prst="textNoShape">
              <a:avLst/>
            </a:prstTxWarp>
            <a:spAutoFit/>
          </a:bodyPr>
          <a:lstStyle/>
          <a:p>
            <a:pPr algn="l"/>
            <a:r>
              <a:rPr lang="en-US" dirty="0">
                <a:solidFill>
                  <a:schemeClr val="tx2"/>
                </a:solidFill>
              </a:rPr>
              <a:t>Your assignment, translate this to </a:t>
            </a:r>
            <a:r>
              <a:rPr lang="en-US" dirty="0" err="1">
                <a:solidFill>
                  <a:schemeClr val="tx2"/>
                </a:solidFill>
              </a:rPr>
              <a:t>Arcturan</a:t>
            </a:r>
            <a:r>
              <a:rPr lang="en-US" dirty="0">
                <a:solidFill>
                  <a:schemeClr val="tx2"/>
                </a:solidFill>
              </a:rPr>
              <a:t>:   </a:t>
            </a:r>
            <a:r>
              <a:rPr lang="en-US" dirty="0" smtClean="0">
                <a:solidFill>
                  <a:schemeClr val="tx2"/>
                </a:solidFill>
              </a:rPr>
              <a:t> </a:t>
            </a:r>
            <a:br>
              <a:rPr lang="en-US" dirty="0" smtClean="0">
                <a:solidFill>
                  <a:schemeClr val="tx2"/>
                </a:solidFill>
              </a:rPr>
            </a:br>
            <a:r>
              <a:rPr lang="en-US" sz="1600" dirty="0" err="1" smtClean="0">
                <a:solidFill>
                  <a:schemeClr val="tx2"/>
                </a:solidFill>
                <a:latin typeface="Times New Roman" pitchFamily="-111" charset="0"/>
              </a:rPr>
              <a:t>farok</a:t>
            </a:r>
            <a:r>
              <a:rPr lang="en-US" sz="1600" dirty="0" smtClean="0">
                <a:solidFill>
                  <a:schemeClr val="tx2"/>
                </a:solidFill>
                <a:latin typeface="Times New Roman" pitchFamily="-111" charset="0"/>
              </a:rPr>
              <a:t> </a:t>
            </a:r>
            <a:r>
              <a:rPr lang="en-US" sz="1600" dirty="0" err="1">
                <a:solidFill>
                  <a:schemeClr val="tx2"/>
                </a:solidFill>
                <a:latin typeface="Times New Roman" pitchFamily="-111" charset="0"/>
              </a:rPr>
              <a:t>crrrok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hihok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yorok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clok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kantok</a:t>
            </a:r>
            <a:r>
              <a:rPr lang="en-US" sz="1600" dirty="0">
                <a:solidFill>
                  <a:schemeClr val="tx2"/>
                </a:solidFill>
                <a:latin typeface="Times New Roman" pitchFamily="-111" charset="0"/>
              </a:rPr>
              <a:t> ok-</a:t>
            </a:r>
            <a:r>
              <a:rPr lang="en-US" sz="1600" dirty="0" err="1">
                <a:solidFill>
                  <a:schemeClr val="tx2"/>
                </a:solidFill>
                <a:latin typeface="Times New Roman" pitchFamily="-111" charset="0"/>
              </a:rPr>
              <a:t>yurp</a:t>
            </a:r>
            <a:endParaRPr lang="en-US" sz="1600" dirty="0">
              <a:solidFill>
                <a:schemeClr val="tx2"/>
              </a:solidFill>
              <a:latin typeface="Times New Roman" pitchFamily="-111"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68" name="Rectangle 56"/>
          <p:cNvSpPr>
            <a:spLocks noChangeArrowheads="1"/>
          </p:cNvSpPr>
          <p:nvPr/>
        </p:nvSpPr>
        <p:spPr bwMode="auto">
          <a:xfrm>
            <a:off x="1141412" y="1143000"/>
            <a:ext cx="1066800"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38967" name="Rectangle 55"/>
          <p:cNvSpPr>
            <a:spLocks noChangeArrowheads="1"/>
          </p:cNvSpPr>
          <p:nvPr/>
        </p:nvSpPr>
        <p:spPr bwMode="auto">
          <a:xfrm>
            <a:off x="126236" y="1143000"/>
            <a:ext cx="483364"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38965" name="Rectangle 53"/>
          <p:cNvSpPr>
            <a:spLocks noChangeArrowheads="1"/>
          </p:cNvSpPr>
          <p:nvPr/>
        </p:nvSpPr>
        <p:spPr bwMode="auto">
          <a:xfrm>
            <a:off x="2208212" y="1143000"/>
            <a:ext cx="458788"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8964" name="Rectangle 52"/>
          <p:cNvSpPr>
            <a:spLocks noChangeArrowheads="1"/>
          </p:cNvSpPr>
          <p:nvPr/>
        </p:nvSpPr>
        <p:spPr bwMode="auto">
          <a:xfrm>
            <a:off x="6781800" y="4114800"/>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8914" name="Rectangle 2"/>
          <p:cNvSpPr>
            <a:spLocks noGrp="1" noChangeArrowheads="1"/>
          </p:cNvSpPr>
          <p:nvPr>
            <p:ph type="title"/>
          </p:nvPr>
        </p:nvSpPr>
        <p:spPr>
          <a:xfrm>
            <a:off x="533400" y="138113"/>
            <a:ext cx="8458200" cy="838200"/>
          </a:xfrm>
        </p:spPr>
        <p:txBody>
          <a:bodyPr/>
          <a:lstStyle/>
          <a:p>
            <a:r>
              <a:rPr lang="en-US" sz="3600" dirty="0"/>
              <a:t>Centauri/</a:t>
            </a:r>
            <a:r>
              <a:rPr lang="en-US" sz="3600" dirty="0" err="1"/>
              <a:t>Arcturan</a:t>
            </a:r>
            <a:r>
              <a:rPr lang="en-US" sz="3600" dirty="0"/>
              <a:t> [Knight, 1997]</a:t>
            </a:r>
            <a:endParaRPr lang="en-US" dirty="0"/>
          </a:p>
        </p:txBody>
      </p:sp>
      <p:grpSp>
        <p:nvGrpSpPr>
          <p:cNvPr id="2" name="Group 3"/>
          <p:cNvGrpSpPr>
            <a:grpSpLocks/>
          </p:cNvGrpSpPr>
          <p:nvPr/>
        </p:nvGrpSpPr>
        <p:grpSpPr bwMode="auto">
          <a:xfrm>
            <a:off x="76200" y="1524000"/>
            <a:ext cx="8337550" cy="4873625"/>
            <a:chOff x="-3" y="-3"/>
            <a:chExt cx="3487" cy="3344"/>
          </a:xfrm>
        </p:grpSpPr>
        <p:grpSp>
          <p:nvGrpSpPr>
            <p:cNvPr id="3" name="Group 4"/>
            <p:cNvGrpSpPr>
              <a:grpSpLocks/>
            </p:cNvGrpSpPr>
            <p:nvPr/>
          </p:nvGrpSpPr>
          <p:grpSpPr bwMode="auto">
            <a:xfrm>
              <a:off x="0" y="0"/>
              <a:ext cx="3481" cy="3338"/>
              <a:chOff x="0" y="0"/>
              <a:chExt cx="3481" cy="3338"/>
            </a:xfrm>
          </p:grpSpPr>
          <p:grpSp>
            <p:nvGrpSpPr>
              <p:cNvPr id="4" name="Group 5"/>
              <p:cNvGrpSpPr>
                <a:grpSpLocks/>
              </p:cNvGrpSpPr>
              <p:nvPr/>
            </p:nvGrpSpPr>
            <p:grpSpPr bwMode="auto">
              <a:xfrm>
                <a:off x="0" y="0"/>
                <a:ext cx="1599" cy="633"/>
                <a:chOff x="0" y="0"/>
                <a:chExt cx="1599" cy="633"/>
              </a:xfrm>
            </p:grpSpPr>
            <p:sp>
              <p:nvSpPr>
                <p:cNvPr id="38918"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1a. ok-voon ororok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1b. at-voon bichat dat .</a:t>
                  </a:r>
                </a:p>
                <a:p>
                  <a:pPr algn="l" eaLnBrk="0" hangingPunct="0"/>
                  <a:endParaRPr lang="en-US" sz="3200">
                    <a:latin typeface="Times New Roman" pitchFamily="-111" charset="0"/>
                  </a:endParaRPr>
                </a:p>
              </p:txBody>
            </p:sp>
            <p:sp>
              <p:nvSpPr>
                <p:cNvPr id="38919"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38921"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farok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jjat bichat wat dat vat eneat .</a:t>
                  </a:r>
                </a:p>
                <a:p>
                  <a:pPr algn="l" eaLnBrk="0" hangingPunct="0"/>
                  <a:endParaRPr lang="en-US" sz="3200">
                    <a:latin typeface="Times New Roman" pitchFamily="-111" charset="0"/>
                  </a:endParaRPr>
                </a:p>
              </p:txBody>
            </p:sp>
            <p:sp>
              <p:nvSpPr>
                <p:cNvPr id="38922"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633"/>
                <a:chOff x="0" y="633"/>
                <a:chExt cx="1599" cy="633"/>
              </a:xfrm>
            </p:grpSpPr>
            <p:sp>
              <p:nvSpPr>
                <p:cNvPr id="38924" name="Rectangle 12"/>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38925" name="Rectangle 13"/>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633"/>
                <a:chOff x="1599" y="633"/>
                <a:chExt cx="1882" cy="633"/>
              </a:xfrm>
            </p:grpSpPr>
            <p:sp>
              <p:nvSpPr>
                <p:cNvPr id="38927" name="Rectangle 15"/>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38928" name="Rectangle 16"/>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266"/>
                <a:ext cx="1599" cy="518"/>
                <a:chOff x="0" y="1266"/>
                <a:chExt cx="1599" cy="518"/>
              </a:xfrm>
            </p:grpSpPr>
            <p:sp>
              <p:nvSpPr>
                <p:cNvPr id="38930" name="Rectangle 18"/>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hihok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38931" name="Rectangle 19"/>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266"/>
                <a:ext cx="1882" cy="518"/>
                <a:chOff x="1599" y="1266"/>
                <a:chExt cx="1882" cy="518"/>
              </a:xfrm>
            </p:grpSpPr>
            <p:sp>
              <p:nvSpPr>
                <p:cNvPr id="38933" name="Rectangle 21"/>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38934" name="Rectangle 22"/>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784"/>
                <a:ext cx="1599" cy="518"/>
                <a:chOff x="0" y="1784"/>
                <a:chExt cx="1599" cy="518"/>
              </a:xfrm>
            </p:grpSpPr>
            <p:sp>
              <p:nvSpPr>
                <p:cNvPr id="38936" name="Rectangle 24"/>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38937" name="Rectangle 25"/>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784"/>
                <a:ext cx="1882" cy="518"/>
                <a:chOff x="1599" y="1784"/>
                <a:chExt cx="1882" cy="518"/>
              </a:xfrm>
            </p:grpSpPr>
            <p:sp>
              <p:nvSpPr>
                <p:cNvPr id="38939" name="Rectangle 27"/>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yorok ghirok </a:t>
                  </a:r>
                  <a:r>
                    <a:rPr lang="en-US" sz="1600" b="1">
                      <a:latin typeface="Times New Roman" pitchFamily="-111" charset="0"/>
                      <a:ea typeface="Times New Roman" pitchFamily="-111" charset="0"/>
                      <a:cs typeface="Times New Roman" pitchFamily="-111" charset="0"/>
                    </a:rPr>
                    <a:t>clok</a:t>
                  </a:r>
                  <a:r>
                    <a:rPr lang="en-US" sz="1600">
                      <a:latin typeface="Times New Roman" pitchFamily="-111" charset="0"/>
                      <a:ea typeface="Times New Roman" pitchFamily="-111" charset="0"/>
                      <a:cs typeface="Times New Roman" pitchFamily="-111" charset="0"/>
                    </a:rPr>
                    <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38940" name="Rectangle 28"/>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302"/>
                <a:ext cx="1599" cy="518"/>
                <a:chOff x="0" y="2302"/>
                <a:chExt cx="1599" cy="518"/>
              </a:xfrm>
            </p:grpSpPr>
            <p:sp>
              <p:nvSpPr>
                <p:cNvPr id="38942" name="Rectangle 30"/>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farok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jjat quat cat .</a:t>
                  </a:r>
                </a:p>
                <a:p>
                  <a:pPr algn="l" eaLnBrk="0" hangingPunct="0"/>
                  <a:endParaRPr lang="en-US" sz="3200">
                    <a:latin typeface="Times New Roman" pitchFamily="-111" charset="0"/>
                  </a:endParaRPr>
                </a:p>
              </p:txBody>
            </p:sp>
            <p:sp>
              <p:nvSpPr>
                <p:cNvPr id="38943" name="Rectangle 31"/>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302"/>
                <a:ext cx="1882" cy="518"/>
                <a:chOff x="1599" y="2302"/>
                <a:chExt cx="1882" cy="518"/>
              </a:xfrm>
            </p:grpSpPr>
            <p:sp>
              <p:nvSpPr>
                <p:cNvPr id="38945" name="Rectangle 33"/>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crrrok hihok yorok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38946" name="Rectangle 34"/>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2820"/>
                <a:ext cx="1599" cy="518"/>
                <a:chOff x="0" y="2820"/>
                <a:chExt cx="1599" cy="518"/>
              </a:xfrm>
            </p:grpSpPr>
            <p:sp>
              <p:nvSpPr>
                <p:cNvPr id="38948" name="Rectangle 36"/>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38949" name="Rectangle 37"/>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2820"/>
                <a:ext cx="1882" cy="518"/>
                <a:chOff x="1599" y="2820"/>
                <a:chExt cx="1882" cy="518"/>
              </a:xfrm>
            </p:grpSpPr>
            <p:sp>
              <p:nvSpPr>
                <p:cNvPr id="38951" name="Rectangle 39"/>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hihok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38952" name="Rectangle 40"/>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38953" name="Rectangle 41"/>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38955" name="Line 43"/>
          <p:cNvSpPr>
            <a:spLocks noChangeShapeType="1"/>
          </p:cNvSpPr>
          <p:nvPr/>
        </p:nvSpPr>
        <p:spPr bwMode="auto">
          <a:xfrm flipH="1">
            <a:off x="1143000" y="5181600"/>
            <a:ext cx="152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8956"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8957" name="Line 45"/>
          <p:cNvSpPr>
            <a:spLocks noChangeShapeType="1"/>
          </p:cNvSpPr>
          <p:nvPr/>
        </p:nvSpPr>
        <p:spPr bwMode="auto">
          <a:xfrm flipH="1">
            <a:off x="1447800" y="3657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8958" name="Line 46"/>
          <p:cNvSpPr>
            <a:spLocks noChangeShapeType="1"/>
          </p:cNvSpPr>
          <p:nvPr/>
        </p:nvSpPr>
        <p:spPr bwMode="auto">
          <a:xfrm flipH="1">
            <a:off x="5410200" y="5181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8959" name="Line 47"/>
          <p:cNvSpPr>
            <a:spLocks noChangeShapeType="1"/>
          </p:cNvSpPr>
          <p:nvPr/>
        </p:nvSpPr>
        <p:spPr bwMode="auto">
          <a:xfrm flipH="1">
            <a:off x="5867400" y="5943600"/>
            <a:ext cx="533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8961" name="Line 49"/>
          <p:cNvSpPr>
            <a:spLocks noChangeShapeType="1"/>
          </p:cNvSpPr>
          <p:nvPr/>
        </p:nvSpPr>
        <p:spPr bwMode="auto">
          <a:xfrm flipH="1">
            <a:off x="5867400" y="5181600"/>
            <a:ext cx="6858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8966" name="Line 54"/>
          <p:cNvSpPr>
            <a:spLocks noChangeShapeType="1"/>
          </p:cNvSpPr>
          <p:nvPr/>
        </p:nvSpPr>
        <p:spPr bwMode="auto">
          <a:xfrm flipH="1">
            <a:off x="5638800" y="4419600"/>
            <a:ext cx="3048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54" name="Text Box 42"/>
          <p:cNvSpPr txBox="1">
            <a:spLocks noChangeArrowheads="1"/>
          </p:cNvSpPr>
          <p:nvPr/>
        </p:nvSpPr>
        <p:spPr bwMode="auto">
          <a:xfrm>
            <a:off x="76200" y="832247"/>
            <a:ext cx="4666061" cy="615553"/>
          </a:xfrm>
          <a:prstGeom prst="rect">
            <a:avLst/>
          </a:prstGeom>
          <a:noFill/>
          <a:ln w="9525">
            <a:noFill/>
            <a:miter lim="800000"/>
            <a:headEnd/>
            <a:tailEnd/>
          </a:ln>
          <a:effectLst/>
        </p:spPr>
        <p:txBody>
          <a:bodyPr wrap="none">
            <a:prstTxWarp prst="textNoShape">
              <a:avLst/>
            </a:prstTxWarp>
            <a:spAutoFit/>
          </a:bodyPr>
          <a:lstStyle/>
          <a:p>
            <a:pPr algn="l"/>
            <a:r>
              <a:rPr lang="en-US" dirty="0">
                <a:solidFill>
                  <a:schemeClr val="tx2"/>
                </a:solidFill>
              </a:rPr>
              <a:t>Your assignment, translate this to </a:t>
            </a:r>
            <a:r>
              <a:rPr lang="en-US" dirty="0" err="1">
                <a:solidFill>
                  <a:schemeClr val="tx2"/>
                </a:solidFill>
              </a:rPr>
              <a:t>Arcturan</a:t>
            </a:r>
            <a:r>
              <a:rPr lang="en-US" dirty="0">
                <a:solidFill>
                  <a:schemeClr val="tx2"/>
                </a:solidFill>
              </a:rPr>
              <a:t>:   </a:t>
            </a:r>
            <a:r>
              <a:rPr lang="en-US" dirty="0" smtClean="0">
                <a:solidFill>
                  <a:schemeClr val="tx2"/>
                </a:solidFill>
              </a:rPr>
              <a:t> </a:t>
            </a:r>
            <a:br>
              <a:rPr lang="en-US" dirty="0" smtClean="0">
                <a:solidFill>
                  <a:schemeClr val="tx2"/>
                </a:solidFill>
              </a:rPr>
            </a:br>
            <a:r>
              <a:rPr lang="en-US" sz="1600" dirty="0" err="1" smtClean="0">
                <a:solidFill>
                  <a:schemeClr val="tx2"/>
                </a:solidFill>
                <a:latin typeface="Times New Roman" pitchFamily="-111" charset="0"/>
              </a:rPr>
              <a:t>farok</a:t>
            </a:r>
            <a:r>
              <a:rPr lang="en-US" sz="1600" dirty="0" smtClean="0">
                <a:solidFill>
                  <a:schemeClr val="tx2"/>
                </a:solidFill>
                <a:latin typeface="Times New Roman" pitchFamily="-111" charset="0"/>
              </a:rPr>
              <a:t> </a:t>
            </a:r>
            <a:r>
              <a:rPr lang="en-US" sz="1600" dirty="0" err="1">
                <a:solidFill>
                  <a:schemeClr val="tx2"/>
                </a:solidFill>
                <a:latin typeface="Times New Roman" pitchFamily="-111" charset="0"/>
              </a:rPr>
              <a:t>crrrok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hihok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yorok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clok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kantok</a:t>
            </a:r>
            <a:r>
              <a:rPr lang="en-US" sz="1600" dirty="0">
                <a:solidFill>
                  <a:schemeClr val="tx2"/>
                </a:solidFill>
                <a:latin typeface="Times New Roman" pitchFamily="-111" charset="0"/>
              </a:rPr>
              <a:t> ok-</a:t>
            </a:r>
            <a:r>
              <a:rPr lang="en-US" sz="1600" dirty="0" err="1">
                <a:solidFill>
                  <a:schemeClr val="tx2"/>
                </a:solidFill>
                <a:latin typeface="Times New Roman" pitchFamily="-111" charset="0"/>
              </a:rPr>
              <a:t>yurp</a:t>
            </a:r>
            <a:endParaRPr lang="en-US" sz="1600" dirty="0">
              <a:solidFill>
                <a:schemeClr val="tx2"/>
              </a:solidFill>
              <a:latin typeface="Times New Roman" pitchFamily="-111"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920" name="Rectangle 56"/>
          <p:cNvSpPr>
            <a:spLocks noChangeArrowheads="1"/>
          </p:cNvSpPr>
          <p:nvPr/>
        </p:nvSpPr>
        <p:spPr bwMode="auto">
          <a:xfrm>
            <a:off x="6781800" y="4114800"/>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6866" name="Rectangle 2"/>
          <p:cNvSpPr>
            <a:spLocks noGrp="1" noChangeArrowheads="1"/>
          </p:cNvSpPr>
          <p:nvPr>
            <p:ph type="title"/>
          </p:nvPr>
        </p:nvSpPr>
        <p:spPr>
          <a:xfrm>
            <a:off x="533400" y="138113"/>
            <a:ext cx="8458200" cy="838200"/>
          </a:xfrm>
        </p:spPr>
        <p:txBody>
          <a:bodyPr/>
          <a:lstStyle/>
          <a:p>
            <a:r>
              <a:rPr lang="en-US" sz="3600"/>
              <a:t>Centauri/Arcturan [Knight, 1997]</a:t>
            </a:r>
            <a:endParaRPr lang="en-US"/>
          </a:p>
        </p:txBody>
      </p:sp>
      <p:grpSp>
        <p:nvGrpSpPr>
          <p:cNvPr id="2" name="Group 3"/>
          <p:cNvGrpSpPr>
            <a:grpSpLocks/>
          </p:cNvGrpSpPr>
          <p:nvPr/>
        </p:nvGrpSpPr>
        <p:grpSpPr bwMode="auto">
          <a:xfrm>
            <a:off x="76200" y="1524000"/>
            <a:ext cx="8337550" cy="4873625"/>
            <a:chOff x="-3" y="-3"/>
            <a:chExt cx="3487" cy="3344"/>
          </a:xfrm>
        </p:grpSpPr>
        <p:grpSp>
          <p:nvGrpSpPr>
            <p:cNvPr id="3" name="Group 4"/>
            <p:cNvGrpSpPr>
              <a:grpSpLocks/>
            </p:cNvGrpSpPr>
            <p:nvPr/>
          </p:nvGrpSpPr>
          <p:grpSpPr bwMode="auto">
            <a:xfrm>
              <a:off x="0" y="0"/>
              <a:ext cx="3481" cy="3338"/>
              <a:chOff x="0" y="0"/>
              <a:chExt cx="3481" cy="3338"/>
            </a:xfrm>
          </p:grpSpPr>
          <p:grpSp>
            <p:nvGrpSpPr>
              <p:cNvPr id="4" name="Group 5"/>
              <p:cNvGrpSpPr>
                <a:grpSpLocks/>
              </p:cNvGrpSpPr>
              <p:nvPr/>
            </p:nvGrpSpPr>
            <p:grpSpPr bwMode="auto">
              <a:xfrm>
                <a:off x="0" y="0"/>
                <a:ext cx="1599" cy="633"/>
                <a:chOff x="0" y="0"/>
                <a:chExt cx="1599" cy="633"/>
              </a:xfrm>
            </p:grpSpPr>
            <p:sp>
              <p:nvSpPr>
                <p:cNvPr id="36870"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1a. ok-voon ororok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1b. at-voon bichat dat .</a:t>
                  </a:r>
                </a:p>
                <a:p>
                  <a:pPr algn="l" eaLnBrk="0" hangingPunct="0"/>
                  <a:endParaRPr lang="en-US" sz="3200">
                    <a:latin typeface="Times New Roman" pitchFamily="-111" charset="0"/>
                  </a:endParaRPr>
                </a:p>
              </p:txBody>
            </p:sp>
            <p:sp>
              <p:nvSpPr>
                <p:cNvPr id="36871"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36873"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farok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jjat bichat wat dat vat eneat .</a:t>
                  </a:r>
                </a:p>
                <a:p>
                  <a:pPr algn="l" eaLnBrk="0" hangingPunct="0"/>
                  <a:endParaRPr lang="en-US" sz="3200">
                    <a:latin typeface="Times New Roman" pitchFamily="-111" charset="0"/>
                  </a:endParaRPr>
                </a:p>
              </p:txBody>
            </p:sp>
            <p:sp>
              <p:nvSpPr>
                <p:cNvPr id="36874"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633"/>
                <a:chOff x="0" y="633"/>
                <a:chExt cx="1599" cy="633"/>
              </a:xfrm>
            </p:grpSpPr>
            <p:sp>
              <p:nvSpPr>
                <p:cNvPr id="36876" name="Rectangle 12"/>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36877" name="Rectangle 13"/>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633"/>
                <a:chOff x="1599" y="633"/>
                <a:chExt cx="1882" cy="633"/>
              </a:xfrm>
            </p:grpSpPr>
            <p:sp>
              <p:nvSpPr>
                <p:cNvPr id="36879" name="Rectangle 15"/>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36880" name="Rectangle 16"/>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266"/>
                <a:ext cx="1599" cy="518"/>
                <a:chOff x="0" y="1266"/>
                <a:chExt cx="1599" cy="518"/>
              </a:xfrm>
            </p:grpSpPr>
            <p:sp>
              <p:nvSpPr>
                <p:cNvPr id="36882" name="Rectangle 18"/>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hihok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36883" name="Rectangle 19"/>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266"/>
                <a:ext cx="1882" cy="518"/>
                <a:chOff x="1599" y="1266"/>
                <a:chExt cx="1882" cy="518"/>
              </a:xfrm>
            </p:grpSpPr>
            <p:sp>
              <p:nvSpPr>
                <p:cNvPr id="36885" name="Rectangle 21"/>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36886" name="Rectangle 22"/>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784"/>
                <a:ext cx="1599" cy="518"/>
                <a:chOff x="0" y="1784"/>
                <a:chExt cx="1599" cy="518"/>
              </a:xfrm>
            </p:grpSpPr>
            <p:sp>
              <p:nvSpPr>
                <p:cNvPr id="36888" name="Rectangle 24"/>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36889" name="Rectangle 25"/>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784"/>
                <a:ext cx="1882" cy="518"/>
                <a:chOff x="1599" y="1784"/>
                <a:chExt cx="1882" cy="518"/>
              </a:xfrm>
            </p:grpSpPr>
            <p:sp>
              <p:nvSpPr>
                <p:cNvPr id="36891" name="Rectangle 27"/>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yorok ghirok </a:t>
                  </a:r>
                  <a:r>
                    <a:rPr lang="en-US" sz="1600" b="1">
                      <a:latin typeface="Times New Roman" pitchFamily="-111" charset="0"/>
                      <a:ea typeface="Times New Roman" pitchFamily="-111" charset="0"/>
                      <a:cs typeface="Times New Roman" pitchFamily="-111" charset="0"/>
                    </a:rPr>
                    <a:t>clok</a:t>
                  </a:r>
                  <a:r>
                    <a:rPr lang="en-US" sz="1600">
                      <a:latin typeface="Times New Roman" pitchFamily="-111" charset="0"/>
                      <a:ea typeface="Times New Roman" pitchFamily="-111" charset="0"/>
                      <a:cs typeface="Times New Roman" pitchFamily="-111" charset="0"/>
                    </a:rPr>
                    <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36892" name="Rectangle 28"/>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302"/>
                <a:ext cx="1599" cy="518"/>
                <a:chOff x="0" y="2302"/>
                <a:chExt cx="1599" cy="518"/>
              </a:xfrm>
            </p:grpSpPr>
            <p:sp>
              <p:nvSpPr>
                <p:cNvPr id="36894" name="Rectangle 30"/>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farok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jjat quat cat .</a:t>
                  </a:r>
                </a:p>
                <a:p>
                  <a:pPr algn="l" eaLnBrk="0" hangingPunct="0"/>
                  <a:endParaRPr lang="en-US" sz="3200">
                    <a:latin typeface="Times New Roman" pitchFamily="-111" charset="0"/>
                  </a:endParaRPr>
                </a:p>
              </p:txBody>
            </p:sp>
            <p:sp>
              <p:nvSpPr>
                <p:cNvPr id="36895" name="Rectangle 31"/>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302"/>
                <a:ext cx="1882" cy="518"/>
                <a:chOff x="1599" y="2302"/>
                <a:chExt cx="1882" cy="518"/>
              </a:xfrm>
            </p:grpSpPr>
            <p:sp>
              <p:nvSpPr>
                <p:cNvPr id="36897" name="Rectangle 33"/>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crrrok hihok yorok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36898" name="Rectangle 34"/>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2820"/>
                <a:ext cx="1599" cy="518"/>
                <a:chOff x="0" y="2820"/>
                <a:chExt cx="1599" cy="518"/>
              </a:xfrm>
            </p:grpSpPr>
            <p:sp>
              <p:nvSpPr>
                <p:cNvPr id="36900" name="Rectangle 36"/>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36901" name="Rectangle 37"/>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2820"/>
                <a:ext cx="1882" cy="518"/>
                <a:chOff x="1599" y="2820"/>
                <a:chExt cx="1882" cy="518"/>
              </a:xfrm>
            </p:grpSpPr>
            <p:sp>
              <p:nvSpPr>
                <p:cNvPr id="36903" name="Rectangle 39"/>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hihok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36904" name="Rectangle 40"/>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36905" name="Rectangle 41"/>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36907" name="Line 43"/>
          <p:cNvSpPr>
            <a:spLocks noChangeShapeType="1"/>
          </p:cNvSpPr>
          <p:nvPr/>
        </p:nvSpPr>
        <p:spPr bwMode="auto">
          <a:xfrm flipH="1">
            <a:off x="1143000" y="5181600"/>
            <a:ext cx="152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908"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909" name="Line 45"/>
          <p:cNvSpPr>
            <a:spLocks noChangeShapeType="1"/>
          </p:cNvSpPr>
          <p:nvPr/>
        </p:nvSpPr>
        <p:spPr bwMode="auto">
          <a:xfrm flipH="1">
            <a:off x="1447800" y="3657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910" name="Line 46"/>
          <p:cNvSpPr>
            <a:spLocks noChangeShapeType="1"/>
          </p:cNvSpPr>
          <p:nvPr/>
        </p:nvSpPr>
        <p:spPr bwMode="auto">
          <a:xfrm flipH="1">
            <a:off x="5410200" y="5181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911" name="Line 47"/>
          <p:cNvSpPr>
            <a:spLocks noChangeShapeType="1"/>
          </p:cNvSpPr>
          <p:nvPr/>
        </p:nvSpPr>
        <p:spPr bwMode="auto">
          <a:xfrm flipH="1">
            <a:off x="5867400" y="5943600"/>
            <a:ext cx="533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912" name="Line 48"/>
          <p:cNvSpPr>
            <a:spLocks noChangeShapeType="1"/>
          </p:cNvSpPr>
          <p:nvPr/>
        </p:nvSpPr>
        <p:spPr bwMode="auto">
          <a:xfrm flipH="1">
            <a:off x="4648200" y="4419600"/>
            <a:ext cx="23622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913" name="Line 49"/>
          <p:cNvSpPr>
            <a:spLocks noChangeShapeType="1"/>
          </p:cNvSpPr>
          <p:nvPr/>
        </p:nvSpPr>
        <p:spPr bwMode="auto">
          <a:xfrm flipH="1">
            <a:off x="5105400" y="4419600"/>
            <a:ext cx="19050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914" name="Line 50"/>
          <p:cNvSpPr>
            <a:spLocks noChangeShapeType="1"/>
          </p:cNvSpPr>
          <p:nvPr/>
        </p:nvSpPr>
        <p:spPr bwMode="auto">
          <a:xfrm flipH="1">
            <a:off x="5410200" y="4419600"/>
            <a:ext cx="16002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915" name="Line 51"/>
          <p:cNvSpPr>
            <a:spLocks noChangeShapeType="1"/>
          </p:cNvSpPr>
          <p:nvPr/>
        </p:nvSpPr>
        <p:spPr bwMode="auto">
          <a:xfrm flipH="1">
            <a:off x="5715000" y="4419600"/>
            <a:ext cx="1524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916" name="Line 52"/>
          <p:cNvSpPr>
            <a:spLocks noChangeShapeType="1"/>
          </p:cNvSpPr>
          <p:nvPr/>
        </p:nvSpPr>
        <p:spPr bwMode="auto">
          <a:xfrm flipH="1">
            <a:off x="6019800" y="4419600"/>
            <a:ext cx="990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917" name="Line 53"/>
          <p:cNvSpPr>
            <a:spLocks noChangeShapeType="1"/>
          </p:cNvSpPr>
          <p:nvPr/>
        </p:nvSpPr>
        <p:spPr bwMode="auto">
          <a:xfrm flipH="1">
            <a:off x="6324600" y="4419600"/>
            <a:ext cx="6858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6918" name="Text Box 54"/>
          <p:cNvSpPr txBox="1">
            <a:spLocks noChangeArrowheads="1"/>
          </p:cNvSpPr>
          <p:nvPr/>
        </p:nvSpPr>
        <p:spPr bwMode="auto">
          <a:xfrm>
            <a:off x="7239000" y="4343400"/>
            <a:ext cx="565150" cy="366713"/>
          </a:xfrm>
          <a:prstGeom prst="rect">
            <a:avLst/>
          </a:prstGeom>
          <a:noFill/>
          <a:ln w="9525">
            <a:noFill/>
            <a:miter lim="800000"/>
            <a:headEnd/>
            <a:tailEnd/>
          </a:ln>
          <a:effectLst/>
        </p:spPr>
        <p:txBody>
          <a:bodyPr wrap="none">
            <a:prstTxWarp prst="textNoShape">
              <a:avLst/>
            </a:prstTxWarp>
            <a:spAutoFit/>
          </a:bodyPr>
          <a:lstStyle/>
          <a:p>
            <a:pPr algn="l"/>
            <a:r>
              <a:rPr lang="en-US"/>
              <a:t>???</a:t>
            </a:r>
          </a:p>
        </p:txBody>
      </p:sp>
      <p:sp>
        <p:nvSpPr>
          <p:cNvPr id="36919" name="Line 55"/>
          <p:cNvSpPr>
            <a:spLocks noChangeShapeType="1"/>
          </p:cNvSpPr>
          <p:nvPr/>
        </p:nvSpPr>
        <p:spPr bwMode="auto">
          <a:xfrm flipH="1">
            <a:off x="5943600" y="5181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61" name="Rectangle 56"/>
          <p:cNvSpPr>
            <a:spLocks noChangeArrowheads="1"/>
          </p:cNvSpPr>
          <p:nvPr/>
        </p:nvSpPr>
        <p:spPr bwMode="auto">
          <a:xfrm>
            <a:off x="1141412" y="1143000"/>
            <a:ext cx="1066800"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62" name="Rectangle 55"/>
          <p:cNvSpPr>
            <a:spLocks noChangeArrowheads="1"/>
          </p:cNvSpPr>
          <p:nvPr/>
        </p:nvSpPr>
        <p:spPr bwMode="auto">
          <a:xfrm>
            <a:off x="126236" y="1143000"/>
            <a:ext cx="483364"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63" name="Rectangle 53"/>
          <p:cNvSpPr>
            <a:spLocks noChangeArrowheads="1"/>
          </p:cNvSpPr>
          <p:nvPr/>
        </p:nvSpPr>
        <p:spPr bwMode="auto">
          <a:xfrm>
            <a:off x="2208212" y="1143000"/>
            <a:ext cx="458788"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64"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65" name="Text Box 42"/>
          <p:cNvSpPr txBox="1">
            <a:spLocks noChangeArrowheads="1"/>
          </p:cNvSpPr>
          <p:nvPr/>
        </p:nvSpPr>
        <p:spPr bwMode="auto">
          <a:xfrm>
            <a:off x="76200" y="832247"/>
            <a:ext cx="4666061" cy="615553"/>
          </a:xfrm>
          <a:prstGeom prst="rect">
            <a:avLst/>
          </a:prstGeom>
          <a:noFill/>
          <a:ln w="9525">
            <a:noFill/>
            <a:miter lim="800000"/>
            <a:headEnd/>
            <a:tailEnd/>
          </a:ln>
          <a:effectLst/>
        </p:spPr>
        <p:txBody>
          <a:bodyPr wrap="none">
            <a:prstTxWarp prst="textNoShape">
              <a:avLst/>
            </a:prstTxWarp>
            <a:spAutoFit/>
          </a:bodyPr>
          <a:lstStyle/>
          <a:p>
            <a:pPr algn="l"/>
            <a:r>
              <a:rPr lang="en-US" dirty="0">
                <a:solidFill>
                  <a:schemeClr val="tx2"/>
                </a:solidFill>
              </a:rPr>
              <a:t>Your assignment, translate this to </a:t>
            </a:r>
            <a:r>
              <a:rPr lang="en-US" dirty="0" err="1">
                <a:solidFill>
                  <a:schemeClr val="tx2"/>
                </a:solidFill>
              </a:rPr>
              <a:t>Arcturan</a:t>
            </a:r>
            <a:r>
              <a:rPr lang="en-US" dirty="0">
                <a:solidFill>
                  <a:schemeClr val="tx2"/>
                </a:solidFill>
              </a:rPr>
              <a:t>:   </a:t>
            </a:r>
            <a:r>
              <a:rPr lang="en-US" dirty="0" smtClean="0">
                <a:solidFill>
                  <a:schemeClr val="tx2"/>
                </a:solidFill>
              </a:rPr>
              <a:t> </a:t>
            </a:r>
            <a:br>
              <a:rPr lang="en-US" dirty="0" smtClean="0">
                <a:solidFill>
                  <a:schemeClr val="tx2"/>
                </a:solidFill>
              </a:rPr>
            </a:br>
            <a:r>
              <a:rPr lang="en-US" sz="1600" dirty="0" err="1" smtClean="0">
                <a:solidFill>
                  <a:schemeClr val="tx2"/>
                </a:solidFill>
                <a:latin typeface="Times New Roman" pitchFamily="-111" charset="0"/>
              </a:rPr>
              <a:t>farok</a:t>
            </a:r>
            <a:r>
              <a:rPr lang="en-US" sz="1600" dirty="0" smtClean="0">
                <a:solidFill>
                  <a:schemeClr val="tx2"/>
                </a:solidFill>
                <a:latin typeface="Times New Roman" pitchFamily="-111" charset="0"/>
              </a:rPr>
              <a:t> </a:t>
            </a:r>
            <a:r>
              <a:rPr lang="en-US" sz="1600" dirty="0" err="1">
                <a:solidFill>
                  <a:schemeClr val="tx2"/>
                </a:solidFill>
                <a:latin typeface="Times New Roman" pitchFamily="-111" charset="0"/>
              </a:rPr>
              <a:t>crrrok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hihok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yorok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clok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kantok</a:t>
            </a:r>
            <a:r>
              <a:rPr lang="en-US" sz="1600" dirty="0">
                <a:solidFill>
                  <a:schemeClr val="tx2"/>
                </a:solidFill>
                <a:latin typeface="Times New Roman" pitchFamily="-111" charset="0"/>
              </a:rPr>
              <a:t> ok-</a:t>
            </a:r>
            <a:r>
              <a:rPr lang="en-US" sz="1600" dirty="0" err="1">
                <a:solidFill>
                  <a:schemeClr val="tx2"/>
                </a:solidFill>
                <a:latin typeface="Times New Roman" pitchFamily="-111" charset="0"/>
              </a:rPr>
              <a:t>yurp</a:t>
            </a:r>
            <a:endParaRPr lang="en-US" sz="1600" dirty="0">
              <a:solidFill>
                <a:schemeClr val="tx2"/>
              </a:solidFill>
              <a:latin typeface="Times New Roman" pitchFamily="-111"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NELL</a:t>
            </a:r>
            <a:endParaRPr lang="en-US" dirty="0"/>
          </a:p>
        </p:txBody>
      </p:sp>
      <p:sp>
        <p:nvSpPr>
          <p:cNvPr id="3" name="Content Placeholder 2"/>
          <p:cNvSpPr>
            <a:spLocks noGrp="1"/>
          </p:cNvSpPr>
          <p:nvPr>
            <p:ph idx="1"/>
          </p:nvPr>
        </p:nvSpPr>
        <p:spPr>
          <a:xfrm>
            <a:off x="498474" y="4572000"/>
            <a:ext cx="7556313" cy="2057400"/>
          </a:xfrm>
        </p:spPr>
        <p:txBody>
          <a:bodyPr>
            <a:normAutofit fontScale="92500" lnSpcReduction="10000"/>
          </a:bodyPr>
          <a:lstStyle/>
          <a:p>
            <a:r>
              <a:rPr lang="en-US" dirty="0" smtClean="0"/>
              <a:t>4 different approaches to learning relationships</a:t>
            </a:r>
          </a:p>
          <a:p>
            <a:r>
              <a:rPr lang="en-US" dirty="0" smtClean="0"/>
              <a:t>Combine these in the knowledge integrator</a:t>
            </a:r>
          </a:p>
          <a:p>
            <a:pPr lvl="1"/>
            <a:r>
              <a:rPr lang="en-US" dirty="0" smtClean="0"/>
              <a:t>idea: using different approaches will avoid </a:t>
            </a:r>
            <a:r>
              <a:rPr lang="en-US" dirty="0" err="1" smtClean="0"/>
              <a:t>overfitting</a:t>
            </a:r>
            <a:endParaRPr lang="en-US" dirty="0" smtClean="0"/>
          </a:p>
          <a:p>
            <a:r>
              <a:rPr lang="en-US" dirty="0" smtClean="0"/>
              <a:t>Initially was wholly unsupervised, now some human supervision</a:t>
            </a:r>
          </a:p>
          <a:p>
            <a:pPr lvl="1"/>
            <a:r>
              <a:rPr lang="en-US" dirty="0" smtClean="0"/>
              <a:t>cookies are food =&gt; internet cookies are food =&gt; files are food</a:t>
            </a:r>
          </a:p>
        </p:txBody>
      </p:sp>
      <p:pic>
        <p:nvPicPr>
          <p:cNvPr id="5" name="Picture 4"/>
          <p:cNvPicPr>
            <a:picLocks noChangeAspect="1"/>
          </p:cNvPicPr>
          <p:nvPr/>
        </p:nvPicPr>
        <p:blipFill>
          <a:blip r:embed="rId2"/>
          <a:stretch>
            <a:fillRect/>
          </a:stretch>
        </p:blipFill>
        <p:spPr>
          <a:xfrm>
            <a:off x="1524000" y="1295400"/>
            <a:ext cx="4610100" cy="30480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949" name="Rectangle 61"/>
          <p:cNvSpPr>
            <a:spLocks noChangeArrowheads="1"/>
          </p:cNvSpPr>
          <p:nvPr/>
        </p:nvSpPr>
        <p:spPr bwMode="auto">
          <a:xfrm>
            <a:off x="4419600" y="4114800"/>
            <a:ext cx="23622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7890" name="Rectangle 2"/>
          <p:cNvSpPr>
            <a:spLocks noGrp="1" noChangeArrowheads="1"/>
          </p:cNvSpPr>
          <p:nvPr>
            <p:ph type="title"/>
          </p:nvPr>
        </p:nvSpPr>
        <p:spPr>
          <a:xfrm>
            <a:off x="533400" y="138113"/>
            <a:ext cx="8458200" cy="838200"/>
          </a:xfrm>
        </p:spPr>
        <p:txBody>
          <a:bodyPr/>
          <a:lstStyle/>
          <a:p>
            <a:r>
              <a:rPr lang="en-US" sz="3600" dirty="0"/>
              <a:t>Centauri/</a:t>
            </a:r>
            <a:r>
              <a:rPr lang="en-US" sz="3600" dirty="0" err="1"/>
              <a:t>Arcturan</a:t>
            </a:r>
            <a:r>
              <a:rPr lang="en-US" sz="3600" dirty="0"/>
              <a:t> [Knight, 1997]</a:t>
            </a:r>
            <a:endParaRPr lang="en-US" dirty="0"/>
          </a:p>
        </p:txBody>
      </p:sp>
      <p:grpSp>
        <p:nvGrpSpPr>
          <p:cNvPr id="2" name="Group 3"/>
          <p:cNvGrpSpPr>
            <a:grpSpLocks/>
          </p:cNvGrpSpPr>
          <p:nvPr/>
        </p:nvGrpSpPr>
        <p:grpSpPr bwMode="auto">
          <a:xfrm>
            <a:off x="76200" y="1524000"/>
            <a:ext cx="8337550" cy="4873625"/>
            <a:chOff x="-3" y="-3"/>
            <a:chExt cx="3487" cy="3344"/>
          </a:xfrm>
        </p:grpSpPr>
        <p:grpSp>
          <p:nvGrpSpPr>
            <p:cNvPr id="3" name="Group 4"/>
            <p:cNvGrpSpPr>
              <a:grpSpLocks/>
            </p:cNvGrpSpPr>
            <p:nvPr/>
          </p:nvGrpSpPr>
          <p:grpSpPr bwMode="auto">
            <a:xfrm>
              <a:off x="0" y="0"/>
              <a:ext cx="3481" cy="3338"/>
              <a:chOff x="0" y="0"/>
              <a:chExt cx="3481" cy="3338"/>
            </a:xfrm>
          </p:grpSpPr>
          <p:grpSp>
            <p:nvGrpSpPr>
              <p:cNvPr id="4" name="Group 5"/>
              <p:cNvGrpSpPr>
                <a:grpSpLocks/>
              </p:cNvGrpSpPr>
              <p:nvPr/>
            </p:nvGrpSpPr>
            <p:grpSpPr bwMode="auto">
              <a:xfrm>
                <a:off x="0" y="0"/>
                <a:ext cx="1599" cy="633"/>
                <a:chOff x="0" y="0"/>
                <a:chExt cx="1599" cy="633"/>
              </a:xfrm>
            </p:grpSpPr>
            <p:sp>
              <p:nvSpPr>
                <p:cNvPr id="37894"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dirty="0">
                      <a:latin typeface="Times New Roman" pitchFamily="-111" charset="0"/>
                      <a:ea typeface="Times New Roman" pitchFamily="-111" charset="0"/>
                      <a:cs typeface="Times New Roman" pitchFamily="-111" charset="0"/>
                    </a:rPr>
                    <a:t>1a. ok-</a:t>
                  </a:r>
                  <a:r>
                    <a:rPr lang="en-US" sz="1600" dirty="0" err="1">
                      <a:latin typeface="Times New Roman" pitchFamily="-111" charset="0"/>
                      <a:ea typeface="Times New Roman" pitchFamily="-111" charset="0"/>
                      <a:cs typeface="Times New Roman" pitchFamily="-111" charset="0"/>
                    </a:rPr>
                    <a:t>voon</a:t>
                  </a:r>
                  <a:r>
                    <a:rPr lang="en-US" sz="1600" dirty="0">
                      <a:latin typeface="Times New Roman" pitchFamily="-111" charset="0"/>
                      <a:ea typeface="Times New Roman" pitchFamily="-111" charset="0"/>
                      <a:cs typeface="Times New Roman" pitchFamily="-111" charset="0"/>
                    </a:rPr>
                    <a:t> </a:t>
                  </a:r>
                  <a:r>
                    <a:rPr lang="en-US" sz="1600" dirty="0" err="1">
                      <a:latin typeface="Times New Roman" pitchFamily="-111" charset="0"/>
                      <a:ea typeface="Times New Roman" pitchFamily="-111" charset="0"/>
                      <a:cs typeface="Times New Roman" pitchFamily="-111" charset="0"/>
                    </a:rPr>
                    <a:t>ororok</a:t>
                  </a:r>
                  <a:r>
                    <a:rPr lang="en-US" sz="1600" dirty="0">
                      <a:latin typeface="Times New Roman" pitchFamily="-111" charset="0"/>
                      <a:ea typeface="Times New Roman" pitchFamily="-111" charset="0"/>
                      <a:cs typeface="Times New Roman" pitchFamily="-111" charset="0"/>
                    </a:rPr>
                    <a:t> </a:t>
                  </a:r>
                  <a:r>
                    <a:rPr lang="en-US" sz="1600" dirty="0" err="1">
                      <a:latin typeface="Times New Roman" pitchFamily="-111" charset="0"/>
                      <a:ea typeface="Times New Roman" pitchFamily="-111" charset="0"/>
                      <a:cs typeface="Times New Roman" pitchFamily="-111" charset="0"/>
                    </a:rPr>
                    <a:t>sprok</a:t>
                  </a:r>
                  <a:r>
                    <a:rPr lang="en-US" sz="1600" dirty="0">
                      <a:latin typeface="Times New Roman" pitchFamily="-111" charset="0"/>
                      <a:ea typeface="Times New Roman" pitchFamily="-111" charset="0"/>
                      <a:cs typeface="Times New Roman" pitchFamily="-111" charset="0"/>
                    </a:rPr>
                    <a:t> .</a:t>
                  </a:r>
                </a:p>
                <a:p>
                  <a:pPr algn="l" eaLnBrk="0" hangingPunct="0"/>
                  <a:endParaRPr lang="en-US" sz="1600" dirty="0">
                    <a:latin typeface="Times New Roman" pitchFamily="-111" charset="0"/>
                    <a:ea typeface="Times New Roman" pitchFamily="-111" charset="0"/>
                    <a:cs typeface="Times New Roman" pitchFamily="-111" charset="0"/>
                  </a:endParaRPr>
                </a:p>
                <a:p>
                  <a:pPr algn="l" eaLnBrk="0" hangingPunct="0"/>
                  <a:r>
                    <a:rPr lang="en-US" sz="1600" dirty="0">
                      <a:latin typeface="Times New Roman" pitchFamily="-111" charset="0"/>
                      <a:ea typeface="Times New Roman" pitchFamily="-111" charset="0"/>
                      <a:cs typeface="Times New Roman" pitchFamily="-111" charset="0"/>
                    </a:rPr>
                    <a:t>1b. at-</a:t>
                  </a:r>
                  <a:r>
                    <a:rPr lang="en-US" sz="1600" dirty="0" err="1">
                      <a:latin typeface="Times New Roman" pitchFamily="-111" charset="0"/>
                      <a:ea typeface="Times New Roman" pitchFamily="-111" charset="0"/>
                      <a:cs typeface="Times New Roman" pitchFamily="-111" charset="0"/>
                    </a:rPr>
                    <a:t>voon</a:t>
                  </a:r>
                  <a:r>
                    <a:rPr lang="en-US" sz="1600" dirty="0">
                      <a:latin typeface="Times New Roman" pitchFamily="-111" charset="0"/>
                      <a:ea typeface="Times New Roman" pitchFamily="-111" charset="0"/>
                      <a:cs typeface="Times New Roman" pitchFamily="-111" charset="0"/>
                    </a:rPr>
                    <a:t> </a:t>
                  </a:r>
                  <a:r>
                    <a:rPr lang="en-US" sz="1600" dirty="0" err="1">
                      <a:latin typeface="Times New Roman" pitchFamily="-111" charset="0"/>
                      <a:ea typeface="Times New Roman" pitchFamily="-111" charset="0"/>
                      <a:cs typeface="Times New Roman" pitchFamily="-111" charset="0"/>
                    </a:rPr>
                    <a:t>bichat</a:t>
                  </a:r>
                  <a:r>
                    <a:rPr lang="en-US" sz="1600" dirty="0">
                      <a:latin typeface="Times New Roman" pitchFamily="-111" charset="0"/>
                      <a:ea typeface="Times New Roman" pitchFamily="-111" charset="0"/>
                      <a:cs typeface="Times New Roman" pitchFamily="-111" charset="0"/>
                    </a:rPr>
                    <a:t> </a:t>
                  </a:r>
                  <a:r>
                    <a:rPr lang="en-US" sz="1600" dirty="0" err="1">
                      <a:latin typeface="Times New Roman" pitchFamily="-111" charset="0"/>
                      <a:ea typeface="Times New Roman" pitchFamily="-111" charset="0"/>
                      <a:cs typeface="Times New Roman" pitchFamily="-111" charset="0"/>
                    </a:rPr>
                    <a:t>dat</a:t>
                  </a:r>
                  <a:r>
                    <a:rPr lang="en-US" sz="1600" dirty="0">
                      <a:latin typeface="Times New Roman" pitchFamily="-111" charset="0"/>
                      <a:ea typeface="Times New Roman" pitchFamily="-111" charset="0"/>
                      <a:cs typeface="Times New Roman" pitchFamily="-111" charset="0"/>
                    </a:rPr>
                    <a:t> .</a:t>
                  </a:r>
                </a:p>
                <a:p>
                  <a:pPr algn="l" eaLnBrk="0" hangingPunct="0"/>
                  <a:endParaRPr lang="en-US" sz="3200" dirty="0">
                    <a:latin typeface="Times New Roman" pitchFamily="-111" charset="0"/>
                  </a:endParaRPr>
                </a:p>
              </p:txBody>
            </p:sp>
            <p:sp>
              <p:nvSpPr>
                <p:cNvPr id="37895"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37897"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farok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jjat bichat wat dat vat eneat .</a:t>
                  </a:r>
                </a:p>
                <a:p>
                  <a:pPr algn="l" eaLnBrk="0" hangingPunct="0"/>
                  <a:endParaRPr lang="en-US" sz="3200">
                    <a:latin typeface="Times New Roman" pitchFamily="-111" charset="0"/>
                  </a:endParaRPr>
                </a:p>
              </p:txBody>
            </p:sp>
            <p:sp>
              <p:nvSpPr>
                <p:cNvPr id="37898"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633"/>
                <a:chOff x="0" y="633"/>
                <a:chExt cx="1599" cy="633"/>
              </a:xfrm>
            </p:grpSpPr>
            <p:sp>
              <p:nvSpPr>
                <p:cNvPr id="37900" name="Rectangle 12"/>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37901" name="Rectangle 13"/>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633"/>
                <a:chOff x="1599" y="633"/>
                <a:chExt cx="1882" cy="633"/>
              </a:xfrm>
            </p:grpSpPr>
            <p:sp>
              <p:nvSpPr>
                <p:cNvPr id="37903" name="Rectangle 15"/>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37904" name="Rectangle 16"/>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266"/>
                <a:ext cx="1599" cy="518"/>
                <a:chOff x="0" y="1266"/>
                <a:chExt cx="1599" cy="518"/>
              </a:xfrm>
            </p:grpSpPr>
            <p:sp>
              <p:nvSpPr>
                <p:cNvPr id="37906" name="Rectangle 18"/>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hihok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37907" name="Rectangle 19"/>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266"/>
                <a:ext cx="1882" cy="518"/>
                <a:chOff x="1599" y="1266"/>
                <a:chExt cx="1882" cy="518"/>
              </a:xfrm>
            </p:grpSpPr>
            <p:sp>
              <p:nvSpPr>
                <p:cNvPr id="37909" name="Rectangle 21"/>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37910" name="Rectangle 22"/>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784"/>
                <a:ext cx="1599" cy="518"/>
                <a:chOff x="0" y="1784"/>
                <a:chExt cx="1599" cy="518"/>
              </a:xfrm>
            </p:grpSpPr>
            <p:sp>
              <p:nvSpPr>
                <p:cNvPr id="37912" name="Rectangle 24"/>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37913" name="Rectangle 25"/>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784"/>
                <a:ext cx="1882" cy="518"/>
                <a:chOff x="1599" y="1784"/>
                <a:chExt cx="1882" cy="518"/>
              </a:xfrm>
            </p:grpSpPr>
            <p:sp>
              <p:nvSpPr>
                <p:cNvPr id="37915" name="Rectangle 27"/>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yorok ghirok clok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37916" name="Rectangle 28"/>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302"/>
                <a:ext cx="1599" cy="518"/>
                <a:chOff x="0" y="2302"/>
                <a:chExt cx="1599" cy="518"/>
              </a:xfrm>
            </p:grpSpPr>
            <p:sp>
              <p:nvSpPr>
                <p:cNvPr id="37918" name="Rectangle 30"/>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farok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jjat quat cat .</a:t>
                  </a:r>
                </a:p>
                <a:p>
                  <a:pPr algn="l" eaLnBrk="0" hangingPunct="0"/>
                  <a:endParaRPr lang="en-US" sz="3200">
                    <a:latin typeface="Times New Roman" pitchFamily="-111" charset="0"/>
                  </a:endParaRPr>
                </a:p>
              </p:txBody>
            </p:sp>
            <p:sp>
              <p:nvSpPr>
                <p:cNvPr id="37919" name="Rectangle 31"/>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302"/>
                <a:ext cx="1882" cy="518"/>
                <a:chOff x="1599" y="2302"/>
                <a:chExt cx="1882" cy="518"/>
              </a:xfrm>
            </p:grpSpPr>
            <p:sp>
              <p:nvSpPr>
                <p:cNvPr id="37921" name="Rectangle 33"/>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crrrok hihok yorok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37922" name="Rectangle 34"/>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2820"/>
                <a:ext cx="1599" cy="518"/>
                <a:chOff x="0" y="2820"/>
                <a:chExt cx="1599" cy="518"/>
              </a:xfrm>
            </p:grpSpPr>
            <p:sp>
              <p:nvSpPr>
                <p:cNvPr id="37924" name="Rectangle 36"/>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37925" name="Rectangle 37"/>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2820"/>
                <a:ext cx="1882" cy="518"/>
                <a:chOff x="1599" y="2820"/>
                <a:chExt cx="1882" cy="518"/>
              </a:xfrm>
            </p:grpSpPr>
            <p:sp>
              <p:nvSpPr>
                <p:cNvPr id="37927" name="Rectangle 39"/>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hihok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37928" name="Rectangle 40"/>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37929" name="Rectangle 41"/>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37931" name="Line 43"/>
          <p:cNvSpPr>
            <a:spLocks noChangeShapeType="1"/>
          </p:cNvSpPr>
          <p:nvPr/>
        </p:nvSpPr>
        <p:spPr bwMode="auto">
          <a:xfrm flipH="1">
            <a:off x="1143000" y="5181600"/>
            <a:ext cx="152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32"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33" name="Line 45"/>
          <p:cNvSpPr>
            <a:spLocks noChangeShapeType="1"/>
          </p:cNvSpPr>
          <p:nvPr/>
        </p:nvSpPr>
        <p:spPr bwMode="auto">
          <a:xfrm flipH="1">
            <a:off x="1447800" y="3657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34" name="Line 46"/>
          <p:cNvSpPr>
            <a:spLocks noChangeShapeType="1"/>
          </p:cNvSpPr>
          <p:nvPr/>
        </p:nvSpPr>
        <p:spPr bwMode="auto">
          <a:xfrm flipH="1">
            <a:off x="5410200" y="5181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35" name="Line 47"/>
          <p:cNvSpPr>
            <a:spLocks noChangeShapeType="1"/>
          </p:cNvSpPr>
          <p:nvPr/>
        </p:nvSpPr>
        <p:spPr bwMode="auto">
          <a:xfrm flipH="1">
            <a:off x="5867400" y="5943600"/>
            <a:ext cx="533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43" name="Line 55"/>
          <p:cNvSpPr>
            <a:spLocks noChangeShapeType="1"/>
          </p:cNvSpPr>
          <p:nvPr/>
        </p:nvSpPr>
        <p:spPr bwMode="auto">
          <a:xfrm>
            <a:off x="4648200" y="4419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44" name="Line 56"/>
          <p:cNvSpPr>
            <a:spLocks noChangeShapeType="1"/>
          </p:cNvSpPr>
          <p:nvPr/>
        </p:nvSpPr>
        <p:spPr bwMode="auto">
          <a:xfrm flipH="1">
            <a:off x="5029200" y="4419600"/>
            <a:ext cx="4572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45" name="Line 57"/>
          <p:cNvSpPr>
            <a:spLocks noChangeShapeType="1"/>
          </p:cNvSpPr>
          <p:nvPr/>
        </p:nvSpPr>
        <p:spPr bwMode="auto">
          <a:xfrm>
            <a:off x="5105400" y="4419600"/>
            <a:ext cx="3048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46" name="Line 58"/>
          <p:cNvSpPr>
            <a:spLocks noChangeShapeType="1"/>
          </p:cNvSpPr>
          <p:nvPr/>
        </p:nvSpPr>
        <p:spPr bwMode="auto">
          <a:xfrm flipH="1">
            <a:off x="6400800" y="44196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47" name="Line 59"/>
          <p:cNvSpPr>
            <a:spLocks noChangeShapeType="1"/>
          </p:cNvSpPr>
          <p:nvPr/>
        </p:nvSpPr>
        <p:spPr bwMode="auto">
          <a:xfrm flipH="1">
            <a:off x="5715000" y="4419600"/>
            <a:ext cx="228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48" name="Line 60"/>
          <p:cNvSpPr>
            <a:spLocks noChangeShapeType="1"/>
          </p:cNvSpPr>
          <p:nvPr/>
        </p:nvSpPr>
        <p:spPr bwMode="auto">
          <a:xfrm flipH="1">
            <a:off x="5867400" y="5181600"/>
            <a:ext cx="6858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51" name="Line 63"/>
          <p:cNvSpPr>
            <a:spLocks noChangeShapeType="1"/>
          </p:cNvSpPr>
          <p:nvPr/>
        </p:nvSpPr>
        <p:spPr bwMode="auto">
          <a:xfrm>
            <a:off x="4648200" y="5181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52" name="Line 64"/>
          <p:cNvSpPr>
            <a:spLocks noChangeShapeType="1"/>
          </p:cNvSpPr>
          <p:nvPr/>
        </p:nvSpPr>
        <p:spPr bwMode="auto">
          <a:xfrm>
            <a:off x="4572000" y="1828800"/>
            <a:ext cx="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53" name="Line 65"/>
          <p:cNvSpPr>
            <a:spLocks noChangeShapeType="1"/>
          </p:cNvSpPr>
          <p:nvPr/>
        </p:nvSpPr>
        <p:spPr bwMode="auto">
          <a:xfrm>
            <a:off x="762000" y="5943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54" name="Line 66"/>
          <p:cNvSpPr>
            <a:spLocks noChangeShapeType="1"/>
          </p:cNvSpPr>
          <p:nvPr/>
        </p:nvSpPr>
        <p:spPr bwMode="auto">
          <a:xfrm>
            <a:off x="4648200" y="5943600"/>
            <a:ext cx="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55" name="Line 67"/>
          <p:cNvSpPr>
            <a:spLocks noChangeShapeType="1"/>
          </p:cNvSpPr>
          <p:nvPr/>
        </p:nvSpPr>
        <p:spPr bwMode="auto">
          <a:xfrm flipH="1">
            <a:off x="6553200" y="5943600"/>
            <a:ext cx="3048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56" name="Line 68"/>
          <p:cNvSpPr>
            <a:spLocks noChangeShapeType="1"/>
          </p:cNvSpPr>
          <p:nvPr/>
        </p:nvSpPr>
        <p:spPr bwMode="auto">
          <a:xfrm flipH="1">
            <a:off x="5029200" y="5943600"/>
            <a:ext cx="533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57" name="Line 69"/>
          <p:cNvSpPr>
            <a:spLocks noChangeShapeType="1"/>
          </p:cNvSpPr>
          <p:nvPr/>
        </p:nvSpPr>
        <p:spPr bwMode="auto">
          <a:xfrm flipH="1">
            <a:off x="5029200" y="5181600"/>
            <a:ext cx="762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58" name="Line 70"/>
          <p:cNvSpPr>
            <a:spLocks noChangeShapeType="1"/>
          </p:cNvSpPr>
          <p:nvPr/>
        </p:nvSpPr>
        <p:spPr bwMode="auto">
          <a:xfrm flipH="1">
            <a:off x="6019800" y="2743200"/>
            <a:ext cx="2286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7959" name="Line 71"/>
          <p:cNvSpPr>
            <a:spLocks noChangeShapeType="1"/>
          </p:cNvSpPr>
          <p:nvPr/>
        </p:nvSpPr>
        <p:spPr bwMode="auto">
          <a:xfrm flipH="1">
            <a:off x="2209800" y="3657600"/>
            <a:ext cx="3810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68" name="Rectangle 56"/>
          <p:cNvSpPr>
            <a:spLocks noChangeArrowheads="1"/>
          </p:cNvSpPr>
          <p:nvPr/>
        </p:nvSpPr>
        <p:spPr bwMode="auto">
          <a:xfrm>
            <a:off x="1141412" y="1143000"/>
            <a:ext cx="1066800"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69" name="Rectangle 55"/>
          <p:cNvSpPr>
            <a:spLocks noChangeArrowheads="1"/>
          </p:cNvSpPr>
          <p:nvPr/>
        </p:nvSpPr>
        <p:spPr bwMode="auto">
          <a:xfrm>
            <a:off x="126236" y="1143000"/>
            <a:ext cx="483364"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70" name="Rectangle 53"/>
          <p:cNvSpPr>
            <a:spLocks noChangeArrowheads="1"/>
          </p:cNvSpPr>
          <p:nvPr/>
        </p:nvSpPr>
        <p:spPr bwMode="auto">
          <a:xfrm>
            <a:off x="2208212" y="1143000"/>
            <a:ext cx="458788"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71"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72" name="Text Box 42"/>
          <p:cNvSpPr txBox="1">
            <a:spLocks noChangeArrowheads="1"/>
          </p:cNvSpPr>
          <p:nvPr/>
        </p:nvSpPr>
        <p:spPr bwMode="auto">
          <a:xfrm>
            <a:off x="76200" y="832247"/>
            <a:ext cx="4666061" cy="615553"/>
          </a:xfrm>
          <a:prstGeom prst="rect">
            <a:avLst/>
          </a:prstGeom>
          <a:noFill/>
          <a:ln w="9525">
            <a:noFill/>
            <a:miter lim="800000"/>
            <a:headEnd/>
            <a:tailEnd/>
          </a:ln>
          <a:effectLst/>
        </p:spPr>
        <p:txBody>
          <a:bodyPr wrap="none">
            <a:prstTxWarp prst="textNoShape">
              <a:avLst/>
            </a:prstTxWarp>
            <a:spAutoFit/>
          </a:bodyPr>
          <a:lstStyle/>
          <a:p>
            <a:pPr algn="l"/>
            <a:r>
              <a:rPr lang="en-US" dirty="0">
                <a:solidFill>
                  <a:schemeClr val="tx2"/>
                </a:solidFill>
              </a:rPr>
              <a:t>Your assignment, translate this to </a:t>
            </a:r>
            <a:r>
              <a:rPr lang="en-US" dirty="0" err="1">
                <a:solidFill>
                  <a:schemeClr val="tx2"/>
                </a:solidFill>
              </a:rPr>
              <a:t>Arcturan</a:t>
            </a:r>
            <a:r>
              <a:rPr lang="en-US" dirty="0">
                <a:solidFill>
                  <a:schemeClr val="tx2"/>
                </a:solidFill>
              </a:rPr>
              <a:t>:   </a:t>
            </a:r>
            <a:r>
              <a:rPr lang="en-US" dirty="0" smtClean="0">
                <a:solidFill>
                  <a:schemeClr val="tx2"/>
                </a:solidFill>
              </a:rPr>
              <a:t> </a:t>
            </a:r>
            <a:br>
              <a:rPr lang="en-US" dirty="0" smtClean="0">
                <a:solidFill>
                  <a:schemeClr val="tx2"/>
                </a:solidFill>
              </a:rPr>
            </a:br>
            <a:r>
              <a:rPr lang="en-US" sz="1600" dirty="0" err="1" smtClean="0">
                <a:solidFill>
                  <a:schemeClr val="tx2"/>
                </a:solidFill>
                <a:latin typeface="Times New Roman" pitchFamily="-111" charset="0"/>
              </a:rPr>
              <a:t>farok</a:t>
            </a:r>
            <a:r>
              <a:rPr lang="en-US" sz="1600" dirty="0" smtClean="0">
                <a:solidFill>
                  <a:schemeClr val="tx2"/>
                </a:solidFill>
                <a:latin typeface="Times New Roman" pitchFamily="-111" charset="0"/>
              </a:rPr>
              <a:t> </a:t>
            </a:r>
            <a:r>
              <a:rPr lang="en-US" sz="1600" dirty="0" err="1">
                <a:solidFill>
                  <a:schemeClr val="tx2"/>
                </a:solidFill>
                <a:latin typeface="Times New Roman" pitchFamily="-111" charset="0"/>
              </a:rPr>
              <a:t>crrrok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hihok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yorok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clok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kantok</a:t>
            </a:r>
            <a:r>
              <a:rPr lang="en-US" sz="1600" dirty="0">
                <a:solidFill>
                  <a:schemeClr val="tx2"/>
                </a:solidFill>
                <a:latin typeface="Times New Roman" pitchFamily="-111" charset="0"/>
              </a:rPr>
              <a:t> ok-</a:t>
            </a:r>
            <a:r>
              <a:rPr lang="en-US" sz="1600" dirty="0" err="1">
                <a:solidFill>
                  <a:schemeClr val="tx2"/>
                </a:solidFill>
                <a:latin typeface="Times New Roman" pitchFamily="-111" charset="0"/>
              </a:rPr>
              <a:t>yurp</a:t>
            </a:r>
            <a:endParaRPr lang="en-US" sz="1600" dirty="0">
              <a:solidFill>
                <a:schemeClr val="tx2"/>
              </a:solidFill>
              <a:latin typeface="Times New Roman" pitchFamily="-111"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92" name="Rectangle 56"/>
          <p:cNvSpPr>
            <a:spLocks noChangeArrowheads="1"/>
          </p:cNvSpPr>
          <p:nvPr/>
        </p:nvSpPr>
        <p:spPr bwMode="auto">
          <a:xfrm>
            <a:off x="6781800" y="4114800"/>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39938" name="Rectangle 2"/>
          <p:cNvSpPr>
            <a:spLocks noGrp="1" noChangeArrowheads="1"/>
          </p:cNvSpPr>
          <p:nvPr>
            <p:ph type="title"/>
          </p:nvPr>
        </p:nvSpPr>
        <p:spPr>
          <a:xfrm>
            <a:off x="533400" y="138113"/>
            <a:ext cx="8458200" cy="838200"/>
          </a:xfrm>
        </p:spPr>
        <p:txBody>
          <a:bodyPr/>
          <a:lstStyle/>
          <a:p>
            <a:r>
              <a:rPr lang="en-US" sz="3600" dirty="0"/>
              <a:t>Centauri/</a:t>
            </a:r>
            <a:r>
              <a:rPr lang="en-US" sz="3600" dirty="0" err="1"/>
              <a:t>Arcturan</a:t>
            </a:r>
            <a:r>
              <a:rPr lang="en-US" sz="3600" dirty="0"/>
              <a:t> [Knight, 1997]</a:t>
            </a:r>
            <a:endParaRPr lang="en-US" dirty="0"/>
          </a:p>
        </p:txBody>
      </p:sp>
      <p:grpSp>
        <p:nvGrpSpPr>
          <p:cNvPr id="2" name="Group 3"/>
          <p:cNvGrpSpPr>
            <a:grpSpLocks/>
          </p:cNvGrpSpPr>
          <p:nvPr/>
        </p:nvGrpSpPr>
        <p:grpSpPr bwMode="auto">
          <a:xfrm>
            <a:off x="76200" y="1524000"/>
            <a:ext cx="8337550" cy="4873625"/>
            <a:chOff x="-3" y="-3"/>
            <a:chExt cx="3487" cy="3344"/>
          </a:xfrm>
        </p:grpSpPr>
        <p:grpSp>
          <p:nvGrpSpPr>
            <p:cNvPr id="3" name="Group 4"/>
            <p:cNvGrpSpPr>
              <a:grpSpLocks/>
            </p:cNvGrpSpPr>
            <p:nvPr/>
          </p:nvGrpSpPr>
          <p:grpSpPr bwMode="auto">
            <a:xfrm>
              <a:off x="0" y="0"/>
              <a:ext cx="3481" cy="3338"/>
              <a:chOff x="0" y="0"/>
              <a:chExt cx="3481" cy="3338"/>
            </a:xfrm>
          </p:grpSpPr>
          <p:grpSp>
            <p:nvGrpSpPr>
              <p:cNvPr id="4" name="Group 5"/>
              <p:cNvGrpSpPr>
                <a:grpSpLocks/>
              </p:cNvGrpSpPr>
              <p:nvPr/>
            </p:nvGrpSpPr>
            <p:grpSpPr bwMode="auto">
              <a:xfrm>
                <a:off x="0" y="0"/>
                <a:ext cx="1599" cy="633"/>
                <a:chOff x="0" y="0"/>
                <a:chExt cx="1599" cy="633"/>
              </a:xfrm>
            </p:grpSpPr>
            <p:sp>
              <p:nvSpPr>
                <p:cNvPr id="39942"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1a. ok-voon ororok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1b. at-voon bichat dat .</a:t>
                  </a:r>
                </a:p>
                <a:p>
                  <a:pPr algn="l" eaLnBrk="0" hangingPunct="0"/>
                  <a:endParaRPr lang="en-US" sz="3200">
                    <a:latin typeface="Times New Roman" pitchFamily="-111" charset="0"/>
                  </a:endParaRPr>
                </a:p>
              </p:txBody>
            </p:sp>
            <p:sp>
              <p:nvSpPr>
                <p:cNvPr id="39943"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39945"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farok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jjat bichat wat dat vat eneat .</a:t>
                  </a:r>
                </a:p>
                <a:p>
                  <a:pPr algn="l" eaLnBrk="0" hangingPunct="0"/>
                  <a:endParaRPr lang="en-US" sz="3200">
                    <a:latin typeface="Times New Roman" pitchFamily="-111" charset="0"/>
                  </a:endParaRPr>
                </a:p>
              </p:txBody>
            </p:sp>
            <p:sp>
              <p:nvSpPr>
                <p:cNvPr id="39946"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633"/>
                <a:chOff x="0" y="633"/>
                <a:chExt cx="1599" cy="633"/>
              </a:xfrm>
            </p:grpSpPr>
            <p:sp>
              <p:nvSpPr>
                <p:cNvPr id="39948" name="Rectangle 12"/>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39949" name="Rectangle 13"/>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633"/>
                <a:chOff x="1599" y="633"/>
                <a:chExt cx="1882" cy="633"/>
              </a:xfrm>
            </p:grpSpPr>
            <p:sp>
              <p:nvSpPr>
                <p:cNvPr id="39951" name="Rectangle 15"/>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39952" name="Rectangle 16"/>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266"/>
                <a:ext cx="1599" cy="518"/>
                <a:chOff x="0" y="1266"/>
                <a:chExt cx="1599" cy="518"/>
              </a:xfrm>
            </p:grpSpPr>
            <p:sp>
              <p:nvSpPr>
                <p:cNvPr id="39954" name="Rectangle 18"/>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hihok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39955" name="Rectangle 19"/>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266"/>
                <a:ext cx="1882" cy="518"/>
                <a:chOff x="1599" y="1266"/>
                <a:chExt cx="1882" cy="518"/>
              </a:xfrm>
            </p:grpSpPr>
            <p:sp>
              <p:nvSpPr>
                <p:cNvPr id="39957" name="Rectangle 21"/>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39958" name="Rectangle 22"/>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784"/>
                <a:ext cx="1599" cy="518"/>
                <a:chOff x="0" y="1784"/>
                <a:chExt cx="1599" cy="518"/>
              </a:xfrm>
            </p:grpSpPr>
            <p:sp>
              <p:nvSpPr>
                <p:cNvPr id="39960" name="Rectangle 24"/>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39961" name="Rectangle 25"/>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784"/>
                <a:ext cx="1882" cy="518"/>
                <a:chOff x="1599" y="1784"/>
                <a:chExt cx="1882" cy="518"/>
              </a:xfrm>
            </p:grpSpPr>
            <p:sp>
              <p:nvSpPr>
                <p:cNvPr id="39963" name="Rectangle 27"/>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yorok ghirok clok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39964" name="Rectangle 28"/>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302"/>
                <a:ext cx="1599" cy="518"/>
                <a:chOff x="0" y="2302"/>
                <a:chExt cx="1599" cy="518"/>
              </a:xfrm>
            </p:grpSpPr>
            <p:sp>
              <p:nvSpPr>
                <p:cNvPr id="39966" name="Rectangle 30"/>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farok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jjat quat cat .</a:t>
                  </a:r>
                </a:p>
                <a:p>
                  <a:pPr algn="l" eaLnBrk="0" hangingPunct="0"/>
                  <a:endParaRPr lang="en-US" sz="3200">
                    <a:latin typeface="Times New Roman" pitchFamily="-111" charset="0"/>
                  </a:endParaRPr>
                </a:p>
              </p:txBody>
            </p:sp>
            <p:sp>
              <p:nvSpPr>
                <p:cNvPr id="39967" name="Rectangle 31"/>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302"/>
                <a:ext cx="1882" cy="518"/>
                <a:chOff x="1599" y="2302"/>
                <a:chExt cx="1882" cy="518"/>
              </a:xfrm>
            </p:grpSpPr>
            <p:sp>
              <p:nvSpPr>
                <p:cNvPr id="39969" name="Rectangle 33"/>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crrrok hihok yorok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39970" name="Rectangle 34"/>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2820"/>
                <a:ext cx="1599" cy="518"/>
                <a:chOff x="0" y="2820"/>
                <a:chExt cx="1599" cy="518"/>
              </a:xfrm>
            </p:grpSpPr>
            <p:sp>
              <p:nvSpPr>
                <p:cNvPr id="39972" name="Rectangle 36"/>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39973" name="Rectangle 37"/>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2820"/>
                <a:ext cx="1882" cy="518"/>
                <a:chOff x="1599" y="2820"/>
                <a:chExt cx="1882" cy="518"/>
              </a:xfrm>
            </p:grpSpPr>
            <p:sp>
              <p:nvSpPr>
                <p:cNvPr id="39975" name="Rectangle 39"/>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hihok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39976" name="Rectangle 40"/>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39977" name="Rectangle 41"/>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39979" name="Line 43"/>
          <p:cNvSpPr>
            <a:spLocks noChangeShapeType="1"/>
          </p:cNvSpPr>
          <p:nvPr/>
        </p:nvSpPr>
        <p:spPr bwMode="auto">
          <a:xfrm flipH="1">
            <a:off x="1143000" y="5181600"/>
            <a:ext cx="152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80"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81" name="Line 45"/>
          <p:cNvSpPr>
            <a:spLocks noChangeShapeType="1"/>
          </p:cNvSpPr>
          <p:nvPr/>
        </p:nvSpPr>
        <p:spPr bwMode="auto">
          <a:xfrm flipH="1">
            <a:off x="1447800" y="3657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82" name="Line 46"/>
          <p:cNvSpPr>
            <a:spLocks noChangeShapeType="1"/>
          </p:cNvSpPr>
          <p:nvPr/>
        </p:nvSpPr>
        <p:spPr bwMode="auto">
          <a:xfrm flipH="1">
            <a:off x="5410200" y="5181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83" name="Line 47"/>
          <p:cNvSpPr>
            <a:spLocks noChangeShapeType="1"/>
          </p:cNvSpPr>
          <p:nvPr/>
        </p:nvSpPr>
        <p:spPr bwMode="auto">
          <a:xfrm flipH="1">
            <a:off x="5867400" y="5943600"/>
            <a:ext cx="533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84" name="Line 48"/>
          <p:cNvSpPr>
            <a:spLocks noChangeShapeType="1"/>
          </p:cNvSpPr>
          <p:nvPr/>
        </p:nvSpPr>
        <p:spPr bwMode="auto">
          <a:xfrm>
            <a:off x="4648200" y="4419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85" name="Line 49"/>
          <p:cNvSpPr>
            <a:spLocks noChangeShapeType="1"/>
          </p:cNvSpPr>
          <p:nvPr/>
        </p:nvSpPr>
        <p:spPr bwMode="auto">
          <a:xfrm flipH="1">
            <a:off x="5029200" y="4419600"/>
            <a:ext cx="4572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86" name="Line 50"/>
          <p:cNvSpPr>
            <a:spLocks noChangeShapeType="1"/>
          </p:cNvSpPr>
          <p:nvPr/>
        </p:nvSpPr>
        <p:spPr bwMode="auto">
          <a:xfrm>
            <a:off x="5105400" y="4419600"/>
            <a:ext cx="3048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87" name="Line 51"/>
          <p:cNvSpPr>
            <a:spLocks noChangeShapeType="1"/>
          </p:cNvSpPr>
          <p:nvPr/>
        </p:nvSpPr>
        <p:spPr bwMode="auto">
          <a:xfrm flipH="1">
            <a:off x="6400800" y="44196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88" name="Line 52"/>
          <p:cNvSpPr>
            <a:spLocks noChangeShapeType="1"/>
          </p:cNvSpPr>
          <p:nvPr/>
        </p:nvSpPr>
        <p:spPr bwMode="auto">
          <a:xfrm flipH="1">
            <a:off x="5715000" y="4419600"/>
            <a:ext cx="228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89" name="Line 53"/>
          <p:cNvSpPr>
            <a:spLocks noChangeShapeType="1"/>
          </p:cNvSpPr>
          <p:nvPr/>
        </p:nvSpPr>
        <p:spPr bwMode="auto">
          <a:xfrm flipV="1">
            <a:off x="6019800" y="4419600"/>
            <a:ext cx="914400" cy="304800"/>
          </a:xfrm>
          <a:prstGeom prst="line">
            <a:avLst/>
          </a:prstGeom>
          <a:noFill/>
          <a:ln w="57150" cap="rnd">
            <a:solidFill>
              <a:schemeClr val="tx1"/>
            </a:solidFill>
            <a:prstDash val="sysDot"/>
            <a:round/>
            <a:headEnd/>
            <a:tailEnd/>
          </a:ln>
          <a:effectLst/>
        </p:spPr>
        <p:txBody>
          <a:bodyPr>
            <a:prstTxWarp prst="textNoShape">
              <a:avLst/>
            </a:prstTxWarp>
          </a:bodyPr>
          <a:lstStyle/>
          <a:p>
            <a:endParaRPr lang="en-US"/>
          </a:p>
        </p:txBody>
      </p:sp>
      <p:sp>
        <p:nvSpPr>
          <p:cNvPr id="39990" name="Text Box 54"/>
          <p:cNvSpPr txBox="1">
            <a:spLocks noChangeArrowheads="1"/>
          </p:cNvSpPr>
          <p:nvPr/>
        </p:nvSpPr>
        <p:spPr bwMode="auto">
          <a:xfrm>
            <a:off x="7086600" y="4267200"/>
            <a:ext cx="1276350" cy="641350"/>
          </a:xfrm>
          <a:prstGeom prst="rect">
            <a:avLst/>
          </a:prstGeom>
          <a:noFill/>
          <a:ln w="9525">
            <a:noFill/>
            <a:miter lim="800000"/>
            <a:headEnd/>
            <a:tailEnd/>
          </a:ln>
          <a:effectLst/>
        </p:spPr>
        <p:txBody>
          <a:bodyPr wrap="none">
            <a:prstTxWarp prst="textNoShape">
              <a:avLst/>
            </a:prstTxWarp>
            <a:spAutoFit/>
          </a:bodyPr>
          <a:lstStyle/>
          <a:p>
            <a:pPr algn="l"/>
            <a:r>
              <a:rPr lang="en-US"/>
              <a:t>process of</a:t>
            </a:r>
          </a:p>
          <a:p>
            <a:pPr algn="l"/>
            <a:r>
              <a:rPr lang="en-US"/>
              <a:t>elimination</a:t>
            </a:r>
          </a:p>
        </p:txBody>
      </p:sp>
      <p:sp>
        <p:nvSpPr>
          <p:cNvPr id="39991" name="Line 55"/>
          <p:cNvSpPr>
            <a:spLocks noChangeShapeType="1"/>
          </p:cNvSpPr>
          <p:nvPr/>
        </p:nvSpPr>
        <p:spPr bwMode="auto">
          <a:xfrm flipH="1">
            <a:off x="5943600" y="5181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94" name="Line 58"/>
          <p:cNvSpPr>
            <a:spLocks noChangeShapeType="1"/>
          </p:cNvSpPr>
          <p:nvPr/>
        </p:nvSpPr>
        <p:spPr bwMode="auto">
          <a:xfrm>
            <a:off x="4648200" y="5181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95" name="Line 59"/>
          <p:cNvSpPr>
            <a:spLocks noChangeShapeType="1"/>
          </p:cNvSpPr>
          <p:nvPr/>
        </p:nvSpPr>
        <p:spPr bwMode="auto">
          <a:xfrm>
            <a:off x="4572000" y="1828800"/>
            <a:ext cx="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96" name="Line 60"/>
          <p:cNvSpPr>
            <a:spLocks noChangeShapeType="1"/>
          </p:cNvSpPr>
          <p:nvPr/>
        </p:nvSpPr>
        <p:spPr bwMode="auto">
          <a:xfrm>
            <a:off x="762000" y="5943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97" name="Line 61"/>
          <p:cNvSpPr>
            <a:spLocks noChangeShapeType="1"/>
          </p:cNvSpPr>
          <p:nvPr/>
        </p:nvSpPr>
        <p:spPr bwMode="auto">
          <a:xfrm>
            <a:off x="4648200" y="5943600"/>
            <a:ext cx="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98" name="Line 62"/>
          <p:cNvSpPr>
            <a:spLocks noChangeShapeType="1"/>
          </p:cNvSpPr>
          <p:nvPr/>
        </p:nvSpPr>
        <p:spPr bwMode="auto">
          <a:xfrm flipH="1">
            <a:off x="6553200" y="5943600"/>
            <a:ext cx="3048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9999" name="Line 63"/>
          <p:cNvSpPr>
            <a:spLocks noChangeShapeType="1"/>
          </p:cNvSpPr>
          <p:nvPr/>
        </p:nvSpPr>
        <p:spPr bwMode="auto">
          <a:xfrm flipH="1">
            <a:off x="5029200" y="5943600"/>
            <a:ext cx="533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0000" name="Line 64"/>
          <p:cNvSpPr>
            <a:spLocks noChangeShapeType="1"/>
          </p:cNvSpPr>
          <p:nvPr/>
        </p:nvSpPr>
        <p:spPr bwMode="auto">
          <a:xfrm flipH="1">
            <a:off x="5029200" y="5181600"/>
            <a:ext cx="762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0001" name="Line 65"/>
          <p:cNvSpPr>
            <a:spLocks noChangeShapeType="1"/>
          </p:cNvSpPr>
          <p:nvPr/>
        </p:nvSpPr>
        <p:spPr bwMode="auto">
          <a:xfrm flipH="1">
            <a:off x="6019800" y="2743200"/>
            <a:ext cx="2286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0002" name="Line 66"/>
          <p:cNvSpPr>
            <a:spLocks noChangeShapeType="1"/>
          </p:cNvSpPr>
          <p:nvPr/>
        </p:nvSpPr>
        <p:spPr bwMode="auto">
          <a:xfrm flipH="1">
            <a:off x="2209800" y="3657600"/>
            <a:ext cx="3810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69" name="Rectangle 56"/>
          <p:cNvSpPr>
            <a:spLocks noChangeArrowheads="1"/>
          </p:cNvSpPr>
          <p:nvPr/>
        </p:nvSpPr>
        <p:spPr bwMode="auto">
          <a:xfrm>
            <a:off x="1141412" y="1143000"/>
            <a:ext cx="1066800"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70" name="Rectangle 55"/>
          <p:cNvSpPr>
            <a:spLocks noChangeArrowheads="1"/>
          </p:cNvSpPr>
          <p:nvPr/>
        </p:nvSpPr>
        <p:spPr bwMode="auto">
          <a:xfrm>
            <a:off x="126236" y="1143000"/>
            <a:ext cx="483364"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71" name="Rectangle 53"/>
          <p:cNvSpPr>
            <a:spLocks noChangeArrowheads="1"/>
          </p:cNvSpPr>
          <p:nvPr/>
        </p:nvSpPr>
        <p:spPr bwMode="auto">
          <a:xfrm>
            <a:off x="2208212" y="1143000"/>
            <a:ext cx="458788"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72"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73" name="Text Box 42"/>
          <p:cNvSpPr txBox="1">
            <a:spLocks noChangeArrowheads="1"/>
          </p:cNvSpPr>
          <p:nvPr/>
        </p:nvSpPr>
        <p:spPr bwMode="auto">
          <a:xfrm>
            <a:off x="76200" y="832247"/>
            <a:ext cx="4666061" cy="615553"/>
          </a:xfrm>
          <a:prstGeom prst="rect">
            <a:avLst/>
          </a:prstGeom>
          <a:noFill/>
          <a:ln w="9525">
            <a:noFill/>
            <a:miter lim="800000"/>
            <a:headEnd/>
            <a:tailEnd/>
          </a:ln>
          <a:effectLst/>
        </p:spPr>
        <p:txBody>
          <a:bodyPr wrap="none">
            <a:prstTxWarp prst="textNoShape">
              <a:avLst/>
            </a:prstTxWarp>
            <a:spAutoFit/>
          </a:bodyPr>
          <a:lstStyle/>
          <a:p>
            <a:pPr algn="l"/>
            <a:r>
              <a:rPr lang="en-US" dirty="0">
                <a:solidFill>
                  <a:schemeClr val="tx2"/>
                </a:solidFill>
              </a:rPr>
              <a:t>Your assignment, translate this to </a:t>
            </a:r>
            <a:r>
              <a:rPr lang="en-US" dirty="0" err="1">
                <a:solidFill>
                  <a:schemeClr val="tx2"/>
                </a:solidFill>
              </a:rPr>
              <a:t>Arcturan</a:t>
            </a:r>
            <a:r>
              <a:rPr lang="en-US" dirty="0">
                <a:solidFill>
                  <a:schemeClr val="tx2"/>
                </a:solidFill>
              </a:rPr>
              <a:t>:   </a:t>
            </a:r>
            <a:r>
              <a:rPr lang="en-US" dirty="0" smtClean="0">
                <a:solidFill>
                  <a:schemeClr val="tx2"/>
                </a:solidFill>
              </a:rPr>
              <a:t> </a:t>
            </a:r>
            <a:br>
              <a:rPr lang="en-US" dirty="0" smtClean="0">
                <a:solidFill>
                  <a:schemeClr val="tx2"/>
                </a:solidFill>
              </a:rPr>
            </a:br>
            <a:r>
              <a:rPr lang="en-US" sz="1600" dirty="0" err="1" smtClean="0">
                <a:solidFill>
                  <a:schemeClr val="tx2"/>
                </a:solidFill>
                <a:latin typeface="Times New Roman" pitchFamily="-111" charset="0"/>
              </a:rPr>
              <a:t>farok</a:t>
            </a:r>
            <a:r>
              <a:rPr lang="en-US" sz="1600" dirty="0" smtClean="0">
                <a:solidFill>
                  <a:schemeClr val="tx2"/>
                </a:solidFill>
                <a:latin typeface="Times New Roman" pitchFamily="-111" charset="0"/>
              </a:rPr>
              <a:t> </a:t>
            </a:r>
            <a:r>
              <a:rPr lang="en-US" sz="1600" dirty="0" err="1">
                <a:solidFill>
                  <a:schemeClr val="tx2"/>
                </a:solidFill>
                <a:latin typeface="Times New Roman" pitchFamily="-111" charset="0"/>
              </a:rPr>
              <a:t>crrrok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hihok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yorok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clok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kantok</a:t>
            </a:r>
            <a:r>
              <a:rPr lang="en-US" sz="1600" dirty="0">
                <a:solidFill>
                  <a:schemeClr val="tx2"/>
                </a:solidFill>
                <a:latin typeface="Times New Roman" pitchFamily="-111" charset="0"/>
              </a:rPr>
              <a:t> ok-</a:t>
            </a:r>
            <a:r>
              <a:rPr lang="en-US" sz="1600" dirty="0" err="1">
                <a:solidFill>
                  <a:schemeClr val="tx2"/>
                </a:solidFill>
                <a:latin typeface="Times New Roman" pitchFamily="-111" charset="0"/>
              </a:rPr>
              <a:t>yurp</a:t>
            </a:r>
            <a:endParaRPr lang="en-US" sz="1600" dirty="0">
              <a:solidFill>
                <a:schemeClr val="tx2"/>
              </a:solidFill>
              <a:latin typeface="Times New Roman" pitchFamily="-111"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2056" name="Rectangle 72"/>
          <p:cNvSpPr>
            <a:spLocks noChangeArrowheads="1"/>
          </p:cNvSpPr>
          <p:nvPr/>
        </p:nvSpPr>
        <p:spPr bwMode="auto">
          <a:xfrm>
            <a:off x="1143000" y="1143000"/>
            <a:ext cx="1447800"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42057" name="Rectangle 73"/>
          <p:cNvSpPr>
            <a:spLocks noChangeArrowheads="1"/>
          </p:cNvSpPr>
          <p:nvPr/>
        </p:nvSpPr>
        <p:spPr bwMode="auto">
          <a:xfrm>
            <a:off x="83373" y="1143000"/>
            <a:ext cx="484952"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42055" name="Rectangle 71"/>
          <p:cNvSpPr>
            <a:spLocks noChangeArrowheads="1"/>
          </p:cNvSpPr>
          <p:nvPr/>
        </p:nvSpPr>
        <p:spPr bwMode="auto">
          <a:xfrm>
            <a:off x="5299075" y="4889500"/>
            <a:ext cx="500063"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42054" name="Rectangle 70"/>
          <p:cNvSpPr>
            <a:spLocks noChangeArrowheads="1"/>
          </p:cNvSpPr>
          <p:nvPr/>
        </p:nvSpPr>
        <p:spPr bwMode="auto">
          <a:xfrm>
            <a:off x="609600" y="1143000"/>
            <a:ext cx="500063"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42053" name="Rectangle 69"/>
          <p:cNvSpPr>
            <a:spLocks noChangeArrowheads="1"/>
          </p:cNvSpPr>
          <p:nvPr/>
        </p:nvSpPr>
        <p:spPr bwMode="auto">
          <a:xfrm>
            <a:off x="6875463" y="4891088"/>
            <a:ext cx="820737"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41986" name="Rectangle 2"/>
          <p:cNvSpPr>
            <a:spLocks noGrp="1" noChangeArrowheads="1"/>
          </p:cNvSpPr>
          <p:nvPr>
            <p:ph type="title"/>
          </p:nvPr>
        </p:nvSpPr>
        <p:spPr>
          <a:xfrm>
            <a:off x="533400" y="138113"/>
            <a:ext cx="8458200" cy="838200"/>
          </a:xfrm>
        </p:spPr>
        <p:txBody>
          <a:bodyPr/>
          <a:lstStyle/>
          <a:p>
            <a:r>
              <a:rPr lang="en-US" sz="3600" dirty="0"/>
              <a:t>Centauri/</a:t>
            </a:r>
            <a:r>
              <a:rPr lang="en-US" sz="3600" dirty="0" err="1"/>
              <a:t>Arcturan</a:t>
            </a:r>
            <a:r>
              <a:rPr lang="en-US" sz="3600" dirty="0"/>
              <a:t> [Knight, 1997]</a:t>
            </a:r>
            <a:endParaRPr lang="en-US" dirty="0"/>
          </a:p>
        </p:txBody>
      </p:sp>
      <p:grpSp>
        <p:nvGrpSpPr>
          <p:cNvPr id="2" name="Group 3"/>
          <p:cNvGrpSpPr>
            <a:grpSpLocks/>
          </p:cNvGrpSpPr>
          <p:nvPr/>
        </p:nvGrpSpPr>
        <p:grpSpPr bwMode="auto">
          <a:xfrm>
            <a:off x="76200" y="1524000"/>
            <a:ext cx="8337550" cy="4873625"/>
            <a:chOff x="-3" y="-3"/>
            <a:chExt cx="3487" cy="3344"/>
          </a:xfrm>
        </p:grpSpPr>
        <p:grpSp>
          <p:nvGrpSpPr>
            <p:cNvPr id="3" name="Group 4"/>
            <p:cNvGrpSpPr>
              <a:grpSpLocks/>
            </p:cNvGrpSpPr>
            <p:nvPr/>
          </p:nvGrpSpPr>
          <p:grpSpPr bwMode="auto">
            <a:xfrm>
              <a:off x="0" y="0"/>
              <a:ext cx="3481" cy="3338"/>
              <a:chOff x="0" y="0"/>
              <a:chExt cx="3481" cy="3338"/>
            </a:xfrm>
          </p:grpSpPr>
          <p:grpSp>
            <p:nvGrpSpPr>
              <p:cNvPr id="4" name="Group 5"/>
              <p:cNvGrpSpPr>
                <a:grpSpLocks/>
              </p:cNvGrpSpPr>
              <p:nvPr/>
            </p:nvGrpSpPr>
            <p:grpSpPr bwMode="auto">
              <a:xfrm>
                <a:off x="0" y="0"/>
                <a:ext cx="1599" cy="633"/>
                <a:chOff x="0" y="0"/>
                <a:chExt cx="1599" cy="633"/>
              </a:xfrm>
            </p:grpSpPr>
            <p:sp>
              <p:nvSpPr>
                <p:cNvPr id="41990"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1a. ok-voon ororok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1b. at-voon bichat dat .</a:t>
                  </a:r>
                </a:p>
                <a:p>
                  <a:pPr algn="l" eaLnBrk="0" hangingPunct="0"/>
                  <a:endParaRPr lang="en-US" sz="3200">
                    <a:latin typeface="Times New Roman" pitchFamily="-111" charset="0"/>
                  </a:endParaRPr>
                </a:p>
              </p:txBody>
            </p:sp>
            <p:sp>
              <p:nvSpPr>
                <p:cNvPr id="41991"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41993"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farok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jjat bichat wat dat vat eneat .</a:t>
                  </a:r>
                </a:p>
                <a:p>
                  <a:pPr algn="l" eaLnBrk="0" hangingPunct="0"/>
                  <a:endParaRPr lang="en-US" sz="3200">
                    <a:latin typeface="Times New Roman" pitchFamily="-111" charset="0"/>
                  </a:endParaRPr>
                </a:p>
              </p:txBody>
            </p:sp>
            <p:sp>
              <p:nvSpPr>
                <p:cNvPr id="41994"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633"/>
                <a:chOff x="0" y="633"/>
                <a:chExt cx="1599" cy="633"/>
              </a:xfrm>
            </p:grpSpPr>
            <p:sp>
              <p:nvSpPr>
                <p:cNvPr id="41996" name="Rectangle 12"/>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41997" name="Rectangle 13"/>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633"/>
                <a:chOff x="1599" y="633"/>
                <a:chExt cx="1882" cy="633"/>
              </a:xfrm>
            </p:grpSpPr>
            <p:sp>
              <p:nvSpPr>
                <p:cNvPr id="41999" name="Rectangle 15"/>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42000" name="Rectangle 16"/>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266"/>
                <a:ext cx="1599" cy="518"/>
                <a:chOff x="0" y="1266"/>
                <a:chExt cx="1599" cy="518"/>
              </a:xfrm>
            </p:grpSpPr>
            <p:sp>
              <p:nvSpPr>
                <p:cNvPr id="42002" name="Rectangle 18"/>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hihok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42003" name="Rectangle 19"/>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266"/>
                <a:ext cx="1882" cy="518"/>
                <a:chOff x="1599" y="1266"/>
                <a:chExt cx="1882" cy="518"/>
              </a:xfrm>
            </p:grpSpPr>
            <p:sp>
              <p:nvSpPr>
                <p:cNvPr id="42005" name="Rectangle 21"/>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42006" name="Rectangle 22"/>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784"/>
                <a:ext cx="1599" cy="518"/>
                <a:chOff x="0" y="1784"/>
                <a:chExt cx="1599" cy="518"/>
              </a:xfrm>
            </p:grpSpPr>
            <p:sp>
              <p:nvSpPr>
                <p:cNvPr id="42008" name="Rectangle 24"/>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42009" name="Rectangle 25"/>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784"/>
                <a:ext cx="1882" cy="518"/>
                <a:chOff x="1599" y="1784"/>
                <a:chExt cx="1882" cy="518"/>
              </a:xfrm>
            </p:grpSpPr>
            <p:sp>
              <p:nvSpPr>
                <p:cNvPr id="42011" name="Rectangle 27"/>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yorok ghirok clok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42012" name="Rectangle 28"/>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302"/>
                <a:ext cx="1599" cy="518"/>
                <a:chOff x="0" y="2302"/>
                <a:chExt cx="1599" cy="518"/>
              </a:xfrm>
            </p:grpSpPr>
            <p:sp>
              <p:nvSpPr>
                <p:cNvPr id="42014" name="Rectangle 30"/>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farok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jjat quat cat .</a:t>
                  </a:r>
                </a:p>
                <a:p>
                  <a:pPr algn="l" eaLnBrk="0" hangingPunct="0"/>
                  <a:endParaRPr lang="en-US" sz="3200">
                    <a:latin typeface="Times New Roman" pitchFamily="-111" charset="0"/>
                  </a:endParaRPr>
                </a:p>
              </p:txBody>
            </p:sp>
            <p:sp>
              <p:nvSpPr>
                <p:cNvPr id="42015" name="Rectangle 31"/>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302"/>
                <a:ext cx="1882" cy="518"/>
                <a:chOff x="1599" y="2302"/>
                <a:chExt cx="1882" cy="518"/>
              </a:xfrm>
            </p:grpSpPr>
            <p:sp>
              <p:nvSpPr>
                <p:cNvPr id="42017" name="Rectangle 33"/>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crrrok hihok yorok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42018" name="Rectangle 34"/>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2820"/>
                <a:ext cx="1599" cy="518"/>
                <a:chOff x="0" y="2820"/>
                <a:chExt cx="1599" cy="518"/>
              </a:xfrm>
            </p:grpSpPr>
            <p:sp>
              <p:nvSpPr>
                <p:cNvPr id="42020" name="Rectangle 36"/>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42021" name="Rectangle 37"/>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2820"/>
                <a:ext cx="1882" cy="518"/>
                <a:chOff x="1599" y="2820"/>
                <a:chExt cx="1882" cy="518"/>
              </a:xfrm>
            </p:grpSpPr>
            <p:sp>
              <p:nvSpPr>
                <p:cNvPr id="42023" name="Rectangle 39"/>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hihok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42024" name="Rectangle 40"/>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42025" name="Rectangle 41"/>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42027" name="Line 43"/>
          <p:cNvSpPr>
            <a:spLocks noChangeShapeType="1"/>
          </p:cNvSpPr>
          <p:nvPr/>
        </p:nvSpPr>
        <p:spPr bwMode="auto">
          <a:xfrm flipH="1">
            <a:off x="1143000" y="5181600"/>
            <a:ext cx="152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28"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29" name="Line 45"/>
          <p:cNvSpPr>
            <a:spLocks noChangeShapeType="1"/>
          </p:cNvSpPr>
          <p:nvPr/>
        </p:nvSpPr>
        <p:spPr bwMode="auto">
          <a:xfrm flipH="1">
            <a:off x="1447800" y="3657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30" name="Line 46"/>
          <p:cNvSpPr>
            <a:spLocks noChangeShapeType="1"/>
          </p:cNvSpPr>
          <p:nvPr/>
        </p:nvSpPr>
        <p:spPr bwMode="auto">
          <a:xfrm flipH="1">
            <a:off x="5410200" y="5181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31" name="Line 47"/>
          <p:cNvSpPr>
            <a:spLocks noChangeShapeType="1"/>
          </p:cNvSpPr>
          <p:nvPr/>
        </p:nvSpPr>
        <p:spPr bwMode="auto">
          <a:xfrm flipH="1">
            <a:off x="5867400" y="5943600"/>
            <a:ext cx="533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32" name="Line 48"/>
          <p:cNvSpPr>
            <a:spLocks noChangeShapeType="1"/>
          </p:cNvSpPr>
          <p:nvPr/>
        </p:nvSpPr>
        <p:spPr bwMode="auto">
          <a:xfrm>
            <a:off x="4648200" y="4419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33" name="Line 49"/>
          <p:cNvSpPr>
            <a:spLocks noChangeShapeType="1"/>
          </p:cNvSpPr>
          <p:nvPr/>
        </p:nvSpPr>
        <p:spPr bwMode="auto">
          <a:xfrm flipH="1">
            <a:off x="5029200" y="4419600"/>
            <a:ext cx="4572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34" name="Line 50"/>
          <p:cNvSpPr>
            <a:spLocks noChangeShapeType="1"/>
          </p:cNvSpPr>
          <p:nvPr/>
        </p:nvSpPr>
        <p:spPr bwMode="auto">
          <a:xfrm>
            <a:off x="5105400" y="4419600"/>
            <a:ext cx="3048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35" name="Line 51"/>
          <p:cNvSpPr>
            <a:spLocks noChangeShapeType="1"/>
          </p:cNvSpPr>
          <p:nvPr/>
        </p:nvSpPr>
        <p:spPr bwMode="auto">
          <a:xfrm flipH="1">
            <a:off x="6400800" y="44196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36" name="Line 52"/>
          <p:cNvSpPr>
            <a:spLocks noChangeShapeType="1"/>
          </p:cNvSpPr>
          <p:nvPr/>
        </p:nvSpPr>
        <p:spPr bwMode="auto">
          <a:xfrm flipH="1">
            <a:off x="5715000" y="4419600"/>
            <a:ext cx="228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37" name="Line 53"/>
          <p:cNvSpPr>
            <a:spLocks noChangeShapeType="1"/>
          </p:cNvSpPr>
          <p:nvPr/>
        </p:nvSpPr>
        <p:spPr bwMode="auto">
          <a:xfrm flipV="1">
            <a:off x="6019800" y="4419600"/>
            <a:ext cx="914400" cy="30480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42039" name="Line 55"/>
          <p:cNvSpPr>
            <a:spLocks noChangeShapeType="1"/>
          </p:cNvSpPr>
          <p:nvPr/>
        </p:nvSpPr>
        <p:spPr bwMode="auto">
          <a:xfrm>
            <a:off x="4648200" y="5181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40" name="Line 56"/>
          <p:cNvSpPr>
            <a:spLocks noChangeShapeType="1"/>
          </p:cNvSpPr>
          <p:nvPr/>
        </p:nvSpPr>
        <p:spPr bwMode="auto">
          <a:xfrm>
            <a:off x="4572000" y="1828800"/>
            <a:ext cx="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41" name="Line 57"/>
          <p:cNvSpPr>
            <a:spLocks noChangeShapeType="1"/>
          </p:cNvSpPr>
          <p:nvPr/>
        </p:nvSpPr>
        <p:spPr bwMode="auto">
          <a:xfrm>
            <a:off x="762000" y="5943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42" name="Line 58"/>
          <p:cNvSpPr>
            <a:spLocks noChangeShapeType="1"/>
          </p:cNvSpPr>
          <p:nvPr/>
        </p:nvSpPr>
        <p:spPr bwMode="auto">
          <a:xfrm>
            <a:off x="4648200" y="5943600"/>
            <a:ext cx="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43" name="Line 59"/>
          <p:cNvSpPr>
            <a:spLocks noChangeShapeType="1"/>
          </p:cNvSpPr>
          <p:nvPr/>
        </p:nvSpPr>
        <p:spPr bwMode="auto">
          <a:xfrm flipH="1">
            <a:off x="6553200" y="5943600"/>
            <a:ext cx="3048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44" name="Line 60"/>
          <p:cNvSpPr>
            <a:spLocks noChangeShapeType="1"/>
          </p:cNvSpPr>
          <p:nvPr/>
        </p:nvSpPr>
        <p:spPr bwMode="auto">
          <a:xfrm flipH="1">
            <a:off x="5029200" y="5943600"/>
            <a:ext cx="533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45" name="Line 61"/>
          <p:cNvSpPr>
            <a:spLocks noChangeShapeType="1"/>
          </p:cNvSpPr>
          <p:nvPr/>
        </p:nvSpPr>
        <p:spPr bwMode="auto">
          <a:xfrm flipH="1">
            <a:off x="5943600" y="5181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46" name="Line 62"/>
          <p:cNvSpPr>
            <a:spLocks noChangeShapeType="1"/>
          </p:cNvSpPr>
          <p:nvPr/>
        </p:nvSpPr>
        <p:spPr bwMode="auto">
          <a:xfrm flipH="1">
            <a:off x="5029200" y="5181600"/>
            <a:ext cx="762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47" name="Line 63"/>
          <p:cNvSpPr>
            <a:spLocks noChangeShapeType="1"/>
          </p:cNvSpPr>
          <p:nvPr/>
        </p:nvSpPr>
        <p:spPr bwMode="auto">
          <a:xfrm flipH="1">
            <a:off x="6019800" y="2743200"/>
            <a:ext cx="2286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2048" name="Line 64"/>
          <p:cNvSpPr>
            <a:spLocks noChangeShapeType="1"/>
          </p:cNvSpPr>
          <p:nvPr/>
        </p:nvSpPr>
        <p:spPr bwMode="auto">
          <a:xfrm flipH="1">
            <a:off x="6477000" y="5181600"/>
            <a:ext cx="609600" cy="304800"/>
          </a:xfrm>
          <a:prstGeom prst="line">
            <a:avLst/>
          </a:prstGeom>
          <a:noFill/>
          <a:ln w="57150" cap="rnd">
            <a:solidFill>
              <a:schemeClr val="tx1"/>
            </a:solidFill>
            <a:prstDash val="sysDot"/>
            <a:round/>
            <a:headEnd/>
            <a:tailEnd/>
          </a:ln>
          <a:effectLst/>
        </p:spPr>
        <p:txBody>
          <a:bodyPr>
            <a:prstTxWarp prst="textNoShape">
              <a:avLst/>
            </a:prstTxWarp>
          </a:bodyPr>
          <a:lstStyle/>
          <a:p>
            <a:endParaRPr lang="en-US"/>
          </a:p>
        </p:txBody>
      </p:sp>
      <p:sp>
        <p:nvSpPr>
          <p:cNvPr id="42049" name="Text Box 65"/>
          <p:cNvSpPr txBox="1">
            <a:spLocks noChangeArrowheads="1"/>
          </p:cNvSpPr>
          <p:nvPr/>
        </p:nvSpPr>
        <p:spPr bwMode="auto">
          <a:xfrm>
            <a:off x="7315200" y="5257800"/>
            <a:ext cx="1123950" cy="366713"/>
          </a:xfrm>
          <a:prstGeom prst="rect">
            <a:avLst/>
          </a:prstGeom>
          <a:noFill/>
          <a:ln w="9525">
            <a:noFill/>
            <a:miter lim="800000"/>
            <a:headEnd/>
            <a:tailEnd/>
          </a:ln>
          <a:effectLst/>
        </p:spPr>
        <p:txBody>
          <a:bodyPr wrap="none">
            <a:prstTxWarp prst="textNoShape">
              <a:avLst/>
            </a:prstTxWarp>
            <a:spAutoFit/>
          </a:bodyPr>
          <a:lstStyle/>
          <a:p>
            <a:pPr algn="l"/>
            <a:r>
              <a:rPr lang="en-US"/>
              <a:t>cognate?</a:t>
            </a:r>
          </a:p>
        </p:txBody>
      </p:sp>
      <p:sp>
        <p:nvSpPr>
          <p:cNvPr id="42052" name="Line 68"/>
          <p:cNvSpPr>
            <a:spLocks noChangeShapeType="1"/>
          </p:cNvSpPr>
          <p:nvPr/>
        </p:nvSpPr>
        <p:spPr bwMode="auto">
          <a:xfrm flipH="1">
            <a:off x="2209800" y="3657600"/>
            <a:ext cx="3810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71" name="Text Box 42"/>
          <p:cNvSpPr txBox="1">
            <a:spLocks noChangeArrowheads="1"/>
          </p:cNvSpPr>
          <p:nvPr/>
        </p:nvSpPr>
        <p:spPr bwMode="auto">
          <a:xfrm>
            <a:off x="76200" y="832247"/>
            <a:ext cx="4666061" cy="615553"/>
          </a:xfrm>
          <a:prstGeom prst="rect">
            <a:avLst/>
          </a:prstGeom>
          <a:noFill/>
          <a:ln w="9525">
            <a:noFill/>
            <a:miter lim="800000"/>
            <a:headEnd/>
            <a:tailEnd/>
          </a:ln>
          <a:effectLst/>
        </p:spPr>
        <p:txBody>
          <a:bodyPr wrap="none">
            <a:prstTxWarp prst="textNoShape">
              <a:avLst/>
            </a:prstTxWarp>
            <a:spAutoFit/>
          </a:bodyPr>
          <a:lstStyle/>
          <a:p>
            <a:pPr algn="l"/>
            <a:r>
              <a:rPr lang="en-US" dirty="0">
                <a:solidFill>
                  <a:schemeClr val="tx2"/>
                </a:solidFill>
              </a:rPr>
              <a:t>Your assignment, translate this to </a:t>
            </a:r>
            <a:r>
              <a:rPr lang="en-US" dirty="0" err="1">
                <a:solidFill>
                  <a:schemeClr val="tx2"/>
                </a:solidFill>
              </a:rPr>
              <a:t>Arcturan</a:t>
            </a:r>
            <a:r>
              <a:rPr lang="en-US" dirty="0">
                <a:solidFill>
                  <a:schemeClr val="tx2"/>
                </a:solidFill>
              </a:rPr>
              <a:t>:   </a:t>
            </a:r>
            <a:r>
              <a:rPr lang="en-US" dirty="0" smtClean="0">
                <a:solidFill>
                  <a:schemeClr val="tx2"/>
                </a:solidFill>
              </a:rPr>
              <a:t> </a:t>
            </a:r>
            <a:br>
              <a:rPr lang="en-US" dirty="0" smtClean="0">
                <a:solidFill>
                  <a:schemeClr val="tx2"/>
                </a:solidFill>
              </a:rPr>
            </a:br>
            <a:r>
              <a:rPr lang="en-US" sz="1600" dirty="0" err="1" smtClean="0">
                <a:solidFill>
                  <a:schemeClr val="tx2"/>
                </a:solidFill>
                <a:latin typeface="Times New Roman" pitchFamily="-111" charset="0"/>
              </a:rPr>
              <a:t>farok</a:t>
            </a:r>
            <a:r>
              <a:rPr lang="en-US" sz="1600" dirty="0" smtClean="0">
                <a:solidFill>
                  <a:schemeClr val="tx2"/>
                </a:solidFill>
                <a:latin typeface="Times New Roman" pitchFamily="-111" charset="0"/>
              </a:rPr>
              <a:t> </a:t>
            </a:r>
            <a:r>
              <a:rPr lang="en-US" sz="1600" dirty="0" err="1">
                <a:solidFill>
                  <a:schemeClr val="tx2"/>
                </a:solidFill>
                <a:latin typeface="Times New Roman" pitchFamily="-111" charset="0"/>
              </a:rPr>
              <a:t>crrrok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hihok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yorok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clok</a:t>
            </a:r>
            <a:r>
              <a:rPr lang="en-US" sz="1600" dirty="0">
                <a:solidFill>
                  <a:schemeClr val="tx2"/>
                </a:solidFill>
                <a:latin typeface="Times New Roman" pitchFamily="-111" charset="0"/>
              </a:rPr>
              <a:t> </a:t>
            </a:r>
            <a:r>
              <a:rPr lang="en-US" sz="1600" dirty="0" err="1">
                <a:solidFill>
                  <a:schemeClr val="tx2"/>
                </a:solidFill>
                <a:latin typeface="Times New Roman" pitchFamily="-111" charset="0"/>
              </a:rPr>
              <a:t>kantok</a:t>
            </a:r>
            <a:r>
              <a:rPr lang="en-US" sz="1600" dirty="0">
                <a:solidFill>
                  <a:schemeClr val="tx2"/>
                </a:solidFill>
                <a:latin typeface="Times New Roman" pitchFamily="-111" charset="0"/>
              </a:rPr>
              <a:t> ok-</a:t>
            </a:r>
            <a:r>
              <a:rPr lang="en-US" sz="1600" dirty="0" err="1">
                <a:solidFill>
                  <a:schemeClr val="tx2"/>
                </a:solidFill>
                <a:latin typeface="Times New Roman" pitchFamily="-111" charset="0"/>
              </a:rPr>
              <a:t>yurp</a:t>
            </a:r>
            <a:endParaRPr lang="en-US" sz="1600" dirty="0">
              <a:solidFill>
                <a:schemeClr val="tx2"/>
              </a:solidFill>
              <a:latin typeface="Times New Roman" pitchFamily="-111"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78" name="Rectangle 70"/>
          <p:cNvSpPr>
            <a:spLocks noChangeArrowheads="1"/>
          </p:cNvSpPr>
          <p:nvPr/>
        </p:nvSpPr>
        <p:spPr bwMode="auto">
          <a:xfrm>
            <a:off x="4800600" y="1066800"/>
            <a:ext cx="3352800"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43050" name="Text Box 42"/>
          <p:cNvSpPr txBox="1">
            <a:spLocks noChangeArrowheads="1"/>
          </p:cNvSpPr>
          <p:nvPr/>
        </p:nvSpPr>
        <p:spPr bwMode="auto">
          <a:xfrm>
            <a:off x="152400" y="1066800"/>
            <a:ext cx="8032750" cy="366713"/>
          </a:xfrm>
          <a:prstGeom prst="rect">
            <a:avLst/>
          </a:prstGeom>
          <a:noFill/>
          <a:ln w="9525">
            <a:noFill/>
            <a:miter lim="800000"/>
            <a:headEnd/>
            <a:tailEnd/>
          </a:ln>
          <a:effectLst/>
        </p:spPr>
        <p:txBody>
          <a:bodyPr wrap="none">
            <a:prstTxWarp prst="textNoShape">
              <a:avLst/>
            </a:prstTxWarp>
            <a:spAutoFit/>
          </a:bodyPr>
          <a:lstStyle/>
          <a:p>
            <a:pPr algn="l"/>
            <a:r>
              <a:rPr lang="en-US">
                <a:solidFill>
                  <a:schemeClr val="tx2"/>
                </a:solidFill>
              </a:rPr>
              <a:t>Your assignment, put these words in order:    { </a:t>
            </a:r>
            <a:r>
              <a:rPr lang="en-US" sz="1600" b="1">
                <a:latin typeface="Times New Roman" pitchFamily="-111" charset="0"/>
              </a:rPr>
              <a:t>jjat, arrat, mat, bat, oloat, at-yurp</a:t>
            </a:r>
            <a:r>
              <a:rPr lang="en-US" sz="1400">
                <a:solidFill>
                  <a:srgbClr val="003366"/>
                </a:solidFill>
                <a:latin typeface="Times New Roman" pitchFamily="-111" charset="0"/>
              </a:rPr>
              <a:t> </a:t>
            </a:r>
            <a:r>
              <a:rPr lang="en-US" sz="1600" b="1">
                <a:solidFill>
                  <a:srgbClr val="003366"/>
                </a:solidFill>
              </a:rPr>
              <a:t>}</a:t>
            </a:r>
          </a:p>
        </p:txBody>
      </p:sp>
      <p:sp>
        <p:nvSpPr>
          <p:cNvPr id="43077" name="Rectangle 69"/>
          <p:cNvSpPr>
            <a:spLocks noChangeArrowheads="1"/>
          </p:cNvSpPr>
          <p:nvPr/>
        </p:nvSpPr>
        <p:spPr bwMode="auto">
          <a:xfrm>
            <a:off x="5278438" y="4876800"/>
            <a:ext cx="533400" cy="381000"/>
          </a:xfrm>
          <a:prstGeom prst="rect">
            <a:avLst/>
          </a:prstGeom>
          <a:solidFill>
            <a:srgbClr val="FFFF00"/>
          </a:solidFill>
          <a:ln w="9525">
            <a:noFill/>
            <a:miter lim="800000"/>
            <a:headEnd/>
            <a:tailEnd/>
          </a:ln>
          <a:effectLst/>
        </p:spPr>
        <p:txBody>
          <a:bodyPr wrap="none" anchor="ctr">
            <a:prstTxWarp prst="textNoShape">
              <a:avLst/>
            </a:prstTxWarp>
          </a:bodyPr>
          <a:lstStyle/>
          <a:p>
            <a:endParaRPr lang="en-US"/>
          </a:p>
        </p:txBody>
      </p:sp>
      <p:sp>
        <p:nvSpPr>
          <p:cNvPr id="43010" name="Rectangle 2"/>
          <p:cNvSpPr>
            <a:spLocks noGrp="1" noChangeArrowheads="1"/>
          </p:cNvSpPr>
          <p:nvPr>
            <p:ph type="title"/>
          </p:nvPr>
        </p:nvSpPr>
        <p:spPr>
          <a:xfrm>
            <a:off x="533400" y="138113"/>
            <a:ext cx="8458200" cy="838200"/>
          </a:xfrm>
        </p:spPr>
        <p:txBody>
          <a:bodyPr/>
          <a:lstStyle/>
          <a:p>
            <a:r>
              <a:rPr lang="en-US" sz="3600" dirty="0"/>
              <a:t>Centauri/</a:t>
            </a:r>
            <a:r>
              <a:rPr lang="en-US" sz="3600" dirty="0" err="1"/>
              <a:t>Arcturan</a:t>
            </a:r>
            <a:r>
              <a:rPr lang="en-US" sz="3600" dirty="0"/>
              <a:t> [Knight, 1997]</a:t>
            </a:r>
            <a:endParaRPr lang="en-US" dirty="0"/>
          </a:p>
        </p:txBody>
      </p:sp>
      <p:grpSp>
        <p:nvGrpSpPr>
          <p:cNvPr id="2" name="Group 3"/>
          <p:cNvGrpSpPr>
            <a:grpSpLocks/>
          </p:cNvGrpSpPr>
          <p:nvPr/>
        </p:nvGrpSpPr>
        <p:grpSpPr bwMode="auto">
          <a:xfrm>
            <a:off x="76200" y="1524000"/>
            <a:ext cx="8337550" cy="4873625"/>
            <a:chOff x="-3" y="-3"/>
            <a:chExt cx="3487" cy="3344"/>
          </a:xfrm>
        </p:grpSpPr>
        <p:grpSp>
          <p:nvGrpSpPr>
            <p:cNvPr id="3" name="Group 4"/>
            <p:cNvGrpSpPr>
              <a:grpSpLocks/>
            </p:cNvGrpSpPr>
            <p:nvPr/>
          </p:nvGrpSpPr>
          <p:grpSpPr bwMode="auto">
            <a:xfrm>
              <a:off x="0" y="0"/>
              <a:ext cx="3481" cy="3338"/>
              <a:chOff x="0" y="0"/>
              <a:chExt cx="3481" cy="3338"/>
            </a:xfrm>
          </p:grpSpPr>
          <p:grpSp>
            <p:nvGrpSpPr>
              <p:cNvPr id="4" name="Group 5"/>
              <p:cNvGrpSpPr>
                <a:grpSpLocks/>
              </p:cNvGrpSpPr>
              <p:nvPr/>
            </p:nvGrpSpPr>
            <p:grpSpPr bwMode="auto">
              <a:xfrm>
                <a:off x="0" y="0"/>
                <a:ext cx="1599" cy="633"/>
                <a:chOff x="0" y="0"/>
                <a:chExt cx="1599" cy="633"/>
              </a:xfrm>
            </p:grpSpPr>
            <p:sp>
              <p:nvSpPr>
                <p:cNvPr id="43014"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1a. ok-voon ororok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1b. at-voon bichat dat .</a:t>
                  </a:r>
                </a:p>
                <a:p>
                  <a:pPr algn="l" eaLnBrk="0" hangingPunct="0"/>
                  <a:endParaRPr lang="en-US" sz="3200">
                    <a:latin typeface="Times New Roman" pitchFamily="-111" charset="0"/>
                  </a:endParaRPr>
                </a:p>
              </p:txBody>
            </p:sp>
            <p:sp>
              <p:nvSpPr>
                <p:cNvPr id="43015"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43017"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lalok farok ororok lalok sprok izok enemok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7b. wat jjat bichat wat dat vat eneat .</a:t>
                  </a:r>
                </a:p>
                <a:p>
                  <a:pPr algn="l" eaLnBrk="0" hangingPunct="0"/>
                  <a:endParaRPr lang="en-US" sz="3200">
                    <a:latin typeface="Times New Roman" pitchFamily="-111" charset="0"/>
                  </a:endParaRPr>
                </a:p>
              </p:txBody>
            </p:sp>
            <p:sp>
              <p:nvSpPr>
                <p:cNvPr id="43018"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633"/>
                <a:chOff x="0" y="633"/>
                <a:chExt cx="1599" cy="633"/>
              </a:xfrm>
            </p:grpSpPr>
            <p:sp>
              <p:nvSpPr>
                <p:cNvPr id="43020" name="Rectangle 12"/>
                <p:cNvSpPr>
                  <a:spLocks noChangeArrowheads="1"/>
                </p:cNvSpPr>
                <p:nvPr/>
              </p:nvSpPr>
              <p:spPr bwMode="auto">
                <a:xfrm>
                  <a:off x="43" y="633"/>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ok-drubel ok-voon anok plok sprok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2b. at-drubel at-voon pippat rrat dat .</a:t>
                  </a:r>
                </a:p>
                <a:p>
                  <a:pPr algn="l" eaLnBrk="0" hangingPunct="0"/>
                  <a:endParaRPr lang="en-US" sz="3200">
                    <a:latin typeface="Times New Roman" pitchFamily="-111" charset="0"/>
                  </a:endParaRPr>
                </a:p>
              </p:txBody>
            </p:sp>
            <p:sp>
              <p:nvSpPr>
                <p:cNvPr id="43021" name="Rectangle 13"/>
                <p:cNvSpPr>
                  <a:spLocks noChangeArrowheads="1"/>
                </p:cNvSpPr>
                <p:nvPr/>
              </p:nvSpPr>
              <p:spPr bwMode="auto">
                <a:xfrm>
                  <a:off x="0" y="633"/>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633"/>
                <a:chOff x="1599" y="633"/>
                <a:chExt cx="1882" cy="633"/>
              </a:xfrm>
            </p:grpSpPr>
            <p:sp>
              <p:nvSpPr>
                <p:cNvPr id="43023" name="Rectangle 15"/>
                <p:cNvSpPr>
                  <a:spLocks noChangeArrowheads="1"/>
                </p:cNvSpPr>
                <p:nvPr/>
              </p:nvSpPr>
              <p:spPr bwMode="auto">
                <a:xfrm>
                  <a:off x="1642" y="633"/>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lalok brok anok plok 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8b. iat lat pippat rrat nnat .</a:t>
                  </a:r>
                </a:p>
                <a:p>
                  <a:pPr algn="l" eaLnBrk="0" hangingPunct="0"/>
                  <a:endParaRPr lang="en-US" sz="3200">
                    <a:latin typeface="Times New Roman" pitchFamily="-111" charset="0"/>
                  </a:endParaRPr>
                </a:p>
              </p:txBody>
            </p:sp>
            <p:sp>
              <p:nvSpPr>
                <p:cNvPr id="43024" name="Rectangle 16"/>
                <p:cNvSpPr>
                  <a:spLocks noChangeArrowheads="1"/>
                </p:cNvSpPr>
                <p:nvPr/>
              </p:nvSpPr>
              <p:spPr bwMode="auto">
                <a:xfrm>
                  <a:off x="1599" y="633"/>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266"/>
                <a:ext cx="1599" cy="518"/>
                <a:chOff x="0" y="1266"/>
                <a:chExt cx="1599" cy="518"/>
              </a:xfrm>
            </p:grpSpPr>
            <p:sp>
              <p:nvSpPr>
                <p:cNvPr id="43026" name="Rectangle 18"/>
                <p:cNvSpPr>
                  <a:spLocks noChangeArrowheads="1"/>
                </p:cNvSpPr>
                <p:nvPr/>
              </p:nvSpPr>
              <p:spPr bwMode="auto">
                <a:xfrm>
                  <a:off x="43" y="1266"/>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erok sprok izok hihok ghirok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3b. totat dat arrat vat hilat .</a:t>
                  </a:r>
                </a:p>
                <a:p>
                  <a:pPr algn="l" eaLnBrk="0" hangingPunct="0"/>
                  <a:endParaRPr lang="en-US" sz="3200">
                    <a:latin typeface="Times New Roman" pitchFamily="-111" charset="0"/>
                  </a:endParaRPr>
                </a:p>
              </p:txBody>
            </p:sp>
            <p:sp>
              <p:nvSpPr>
                <p:cNvPr id="43027" name="Rectangle 19"/>
                <p:cNvSpPr>
                  <a:spLocks noChangeArrowheads="1"/>
                </p:cNvSpPr>
                <p:nvPr/>
              </p:nvSpPr>
              <p:spPr bwMode="auto">
                <a:xfrm>
                  <a:off x="0" y="1266"/>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266"/>
                <a:ext cx="1882" cy="518"/>
                <a:chOff x="1599" y="1266"/>
                <a:chExt cx="1882" cy="518"/>
              </a:xfrm>
            </p:grpSpPr>
            <p:sp>
              <p:nvSpPr>
                <p:cNvPr id="43029" name="Rectangle 21"/>
                <p:cNvSpPr>
                  <a:spLocks noChangeArrowheads="1"/>
                </p:cNvSpPr>
                <p:nvPr/>
              </p:nvSpPr>
              <p:spPr bwMode="auto">
                <a:xfrm>
                  <a:off x="1642" y="1266"/>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wiwok nok izok kantok ok-yurp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9b. totat nnat quat oloat at-yurp .</a:t>
                  </a:r>
                </a:p>
                <a:p>
                  <a:pPr algn="l" eaLnBrk="0" hangingPunct="0"/>
                  <a:endParaRPr lang="en-US" sz="3200">
                    <a:latin typeface="Times New Roman" pitchFamily="-111" charset="0"/>
                  </a:endParaRPr>
                </a:p>
              </p:txBody>
            </p:sp>
            <p:sp>
              <p:nvSpPr>
                <p:cNvPr id="43030" name="Rectangle 22"/>
                <p:cNvSpPr>
                  <a:spLocks noChangeArrowheads="1"/>
                </p:cNvSpPr>
                <p:nvPr/>
              </p:nvSpPr>
              <p:spPr bwMode="auto">
                <a:xfrm>
                  <a:off x="1599" y="1266"/>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784"/>
                <a:ext cx="1599" cy="518"/>
                <a:chOff x="0" y="1784"/>
                <a:chExt cx="1599" cy="518"/>
              </a:xfrm>
            </p:grpSpPr>
            <p:sp>
              <p:nvSpPr>
                <p:cNvPr id="43032" name="Rectangle 24"/>
                <p:cNvSpPr>
                  <a:spLocks noChangeArrowheads="1"/>
                </p:cNvSpPr>
                <p:nvPr/>
              </p:nvSpPr>
              <p:spPr bwMode="auto">
                <a:xfrm>
                  <a:off x="43" y="1784"/>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ok-voon anok drok brok jok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4b. at-voon krat pippat sat lat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endParaRPr lang="en-US" sz="3200">
                    <a:latin typeface="Times New Roman" pitchFamily="-111" charset="0"/>
                  </a:endParaRPr>
                </a:p>
              </p:txBody>
            </p:sp>
            <p:sp>
              <p:nvSpPr>
                <p:cNvPr id="43033" name="Rectangle 25"/>
                <p:cNvSpPr>
                  <a:spLocks noChangeArrowheads="1"/>
                </p:cNvSpPr>
                <p:nvPr/>
              </p:nvSpPr>
              <p:spPr bwMode="auto">
                <a:xfrm>
                  <a:off x="0" y="1784"/>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784"/>
                <a:ext cx="1882" cy="518"/>
                <a:chOff x="1599" y="1784"/>
                <a:chExt cx="1882" cy="518"/>
              </a:xfrm>
            </p:grpSpPr>
            <p:sp>
              <p:nvSpPr>
                <p:cNvPr id="43035" name="Rectangle 27"/>
                <p:cNvSpPr>
                  <a:spLocks noChangeArrowheads="1"/>
                </p:cNvSpPr>
                <p:nvPr/>
              </p:nvSpPr>
              <p:spPr bwMode="auto">
                <a:xfrm>
                  <a:off x="1642" y="1784"/>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lalok mok nok yorok ghirok clok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10b. wat nnat gat mat bat hilat .</a:t>
                  </a:r>
                </a:p>
                <a:p>
                  <a:pPr algn="l" eaLnBrk="0" hangingPunct="0"/>
                  <a:endParaRPr lang="en-US" sz="3200">
                    <a:latin typeface="Times New Roman" pitchFamily="-111" charset="0"/>
                  </a:endParaRPr>
                </a:p>
              </p:txBody>
            </p:sp>
            <p:sp>
              <p:nvSpPr>
                <p:cNvPr id="43036" name="Rectangle 28"/>
                <p:cNvSpPr>
                  <a:spLocks noChangeArrowheads="1"/>
                </p:cNvSpPr>
                <p:nvPr/>
              </p:nvSpPr>
              <p:spPr bwMode="auto">
                <a:xfrm>
                  <a:off x="1599" y="1784"/>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302"/>
                <a:ext cx="1599" cy="518"/>
                <a:chOff x="0" y="2302"/>
                <a:chExt cx="1599" cy="518"/>
              </a:xfrm>
            </p:grpSpPr>
            <p:sp>
              <p:nvSpPr>
                <p:cNvPr id="43038" name="Rectangle 30"/>
                <p:cNvSpPr>
                  <a:spLocks noChangeArrowheads="1"/>
                </p:cNvSpPr>
                <p:nvPr/>
              </p:nvSpPr>
              <p:spPr bwMode="auto">
                <a:xfrm>
                  <a:off x="43" y="2302"/>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wiwok farok izok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5b. totat jjat quat cat .</a:t>
                  </a:r>
                </a:p>
                <a:p>
                  <a:pPr algn="l" eaLnBrk="0" hangingPunct="0"/>
                  <a:endParaRPr lang="en-US" sz="3200">
                    <a:latin typeface="Times New Roman" pitchFamily="-111" charset="0"/>
                  </a:endParaRPr>
                </a:p>
              </p:txBody>
            </p:sp>
            <p:sp>
              <p:nvSpPr>
                <p:cNvPr id="43039" name="Rectangle 31"/>
                <p:cNvSpPr>
                  <a:spLocks noChangeArrowheads="1"/>
                </p:cNvSpPr>
                <p:nvPr/>
              </p:nvSpPr>
              <p:spPr bwMode="auto">
                <a:xfrm>
                  <a:off x="0" y="2302"/>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302"/>
                <a:ext cx="1882" cy="518"/>
                <a:chOff x="1599" y="2302"/>
                <a:chExt cx="1882" cy="518"/>
              </a:xfrm>
            </p:grpSpPr>
            <p:sp>
              <p:nvSpPr>
                <p:cNvPr id="43041" name="Rectangle 33"/>
                <p:cNvSpPr>
                  <a:spLocks noChangeArrowheads="1"/>
                </p:cNvSpPr>
                <p:nvPr/>
              </p:nvSpPr>
              <p:spPr bwMode="auto">
                <a:xfrm>
                  <a:off x="1642" y="2302"/>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lalok nok crrrok hihok yorok zanzanok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11b. wat nnat arrat mat zanzanat .</a:t>
                  </a:r>
                </a:p>
                <a:p>
                  <a:pPr algn="l" eaLnBrk="0" hangingPunct="0"/>
                  <a:endParaRPr lang="en-US" sz="3200">
                    <a:latin typeface="Times New Roman" pitchFamily="-111" charset="0"/>
                  </a:endParaRPr>
                </a:p>
              </p:txBody>
            </p:sp>
            <p:sp>
              <p:nvSpPr>
                <p:cNvPr id="43042" name="Rectangle 34"/>
                <p:cNvSpPr>
                  <a:spLocks noChangeArrowheads="1"/>
                </p:cNvSpPr>
                <p:nvPr/>
              </p:nvSpPr>
              <p:spPr bwMode="auto">
                <a:xfrm>
                  <a:off x="1599" y="2302"/>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2820"/>
                <a:ext cx="1599" cy="518"/>
                <a:chOff x="0" y="2820"/>
                <a:chExt cx="1599" cy="518"/>
              </a:xfrm>
            </p:grpSpPr>
            <p:sp>
              <p:nvSpPr>
                <p:cNvPr id="43044" name="Rectangle 36"/>
                <p:cNvSpPr>
                  <a:spLocks noChangeArrowheads="1"/>
                </p:cNvSpPr>
                <p:nvPr/>
              </p:nvSpPr>
              <p:spPr bwMode="auto">
                <a:xfrm>
                  <a:off x="43" y="2820"/>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lalok sprok izok jok stok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6b. wat dat krat quat cat .</a:t>
                  </a:r>
                </a:p>
                <a:p>
                  <a:pPr algn="l" eaLnBrk="0" hangingPunct="0"/>
                  <a:endParaRPr lang="en-US" sz="3200">
                    <a:latin typeface="Times New Roman" pitchFamily="-111" charset="0"/>
                  </a:endParaRPr>
                </a:p>
              </p:txBody>
            </p:sp>
            <p:sp>
              <p:nvSpPr>
                <p:cNvPr id="43045" name="Rectangle 37"/>
                <p:cNvSpPr>
                  <a:spLocks noChangeArrowheads="1"/>
                </p:cNvSpPr>
                <p:nvPr/>
              </p:nvSpPr>
              <p:spPr bwMode="auto">
                <a:xfrm>
                  <a:off x="0" y="2820"/>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2820"/>
                <a:ext cx="1882" cy="518"/>
                <a:chOff x="1599" y="2820"/>
                <a:chExt cx="1882" cy="518"/>
              </a:xfrm>
            </p:grpSpPr>
            <p:sp>
              <p:nvSpPr>
                <p:cNvPr id="43047" name="Rectangle 39"/>
                <p:cNvSpPr>
                  <a:spLocks noChangeArrowheads="1"/>
                </p:cNvSpPr>
                <p:nvPr/>
              </p:nvSpPr>
              <p:spPr bwMode="auto">
                <a:xfrm>
                  <a:off x="1642" y="2820"/>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lalok rarok nok izok hihok mok .</a:t>
                  </a:r>
                </a:p>
                <a:p>
                  <a:pPr algn="l" eaLnBrk="0" hangingPunct="0"/>
                  <a:endParaRPr lang="en-US" sz="1600">
                    <a:latin typeface="Times New Roman" pitchFamily="-111" charset="0"/>
                    <a:ea typeface="Times New Roman" pitchFamily="-111" charset="0"/>
                    <a:cs typeface="Times New Roman" pitchFamily="-111" charset="0"/>
                  </a:endParaRPr>
                </a:p>
                <a:p>
                  <a:pPr algn="l" eaLnBrk="0" hangingPunct="0"/>
                  <a:r>
                    <a:rPr lang="en-US" sz="1600">
                      <a:latin typeface="Times New Roman" pitchFamily="-111" charset="0"/>
                      <a:ea typeface="Times New Roman" pitchFamily="-111" charset="0"/>
                      <a:cs typeface="Times New Roman" pitchFamily="-111" charset="0"/>
                    </a:rPr>
                    <a:t>12b. wat nnat forat arrat vat gat .</a:t>
                  </a:r>
                </a:p>
                <a:p>
                  <a:pPr algn="l" eaLnBrk="0" hangingPunct="0"/>
                  <a:endParaRPr lang="en-US" sz="3200">
                    <a:latin typeface="Times New Roman" pitchFamily="-111" charset="0"/>
                  </a:endParaRPr>
                </a:p>
              </p:txBody>
            </p:sp>
            <p:sp>
              <p:nvSpPr>
                <p:cNvPr id="43048" name="Rectangle 40"/>
                <p:cNvSpPr>
                  <a:spLocks noChangeArrowheads="1"/>
                </p:cNvSpPr>
                <p:nvPr/>
              </p:nvSpPr>
              <p:spPr bwMode="auto">
                <a:xfrm>
                  <a:off x="1599" y="2820"/>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43049" name="Rectangle 41"/>
            <p:cNvSpPr>
              <a:spLocks noChangeArrowheads="1"/>
            </p:cNvSpPr>
            <p:nvPr/>
          </p:nvSpPr>
          <p:spPr bwMode="auto">
            <a:xfrm>
              <a:off x="-3" y="-3"/>
              <a:ext cx="3487" cy="3344"/>
            </a:xfrm>
            <a:prstGeom prst="rect">
              <a:avLst/>
            </a:prstGeom>
            <a:noFill/>
            <a:ln w="9525">
              <a:solidFill>
                <a:srgbClr val="A0A0A0"/>
              </a:solidFill>
              <a:miter lim="800000"/>
              <a:headEnd/>
              <a:tailEnd/>
            </a:ln>
            <a:effectLst/>
          </p:spPr>
          <p:txBody>
            <a:bodyPr wrap="none" anchor="ctr">
              <a:prstTxWarp prst="textNoShape">
                <a:avLst/>
              </a:prstTxWarp>
              <a:spAutoFit/>
            </a:bodyPr>
            <a:lstStyle/>
            <a:p>
              <a:endParaRPr lang="en-US"/>
            </a:p>
          </p:txBody>
        </p:sp>
      </p:grpSp>
      <p:sp>
        <p:nvSpPr>
          <p:cNvPr id="43051" name="Line 43"/>
          <p:cNvSpPr>
            <a:spLocks noChangeShapeType="1"/>
          </p:cNvSpPr>
          <p:nvPr/>
        </p:nvSpPr>
        <p:spPr bwMode="auto">
          <a:xfrm flipH="1">
            <a:off x="1143000" y="5181600"/>
            <a:ext cx="152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52" name="Line 44"/>
          <p:cNvSpPr>
            <a:spLocks noChangeShapeType="1"/>
          </p:cNvSpPr>
          <p:nvPr/>
        </p:nvSpPr>
        <p:spPr bwMode="auto">
          <a:xfrm flipH="1">
            <a:off x="4953000" y="18288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53" name="Line 45"/>
          <p:cNvSpPr>
            <a:spLocks noChangeShapeType="1"/>
          </p:cNvSpPr>
          <p:nvPr/>
        </p:nvSpPr>
        <p:spPr bwMode="auto">
          <a:xfrm flipH="1">
            <a:off x="1447800" y="3657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54" name="Line 46"/>
          <p:cNvSpPr>
            <a:spLocks noChangeShapeType="1"/>
          </p:cNvSpPr>
          <p:nvPr/>
        </p:nvSpPr>
        <p:spPr bwMode="auto">
          <a:xfrm flipH="1">
            <a:off x="5410200" y="5181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55" name="Line 47"/>
          <p:cNvSpPr>
            <a:spLocks noChangeShapeType="1"/>
          </p:cNvSpPr>
          <p:nvPr/>
        </p:nvSpPr>
        <p:spPr bwMode="auto">
          <a:xfrm flipH="1">
            <a:off x="5867400" y="5943600"/>
            <a:ext cx="533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56" name="Line 48"/>
          <p:cNvSpPr>
            <a:spLocks noChangeShapeType="1"/>
          </p:cNvSpPr>
          <p:nvPr/>
        </p:nvSpPr>
        <p:spPr bwMode="auto">
          <a:xfrm>
            <a:off x="4648200" y="4419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57" name="Line 49"/>
          <p:cNvSpPr>
            <a:spLocks noChangeShapeType="1"/>
          </p:cNvSpPr>
          <p:nvPr/>
        </p:nvSpPr>
        <p:spPr bwMode="auto">
          <a:xfrm flipH="1">
            <a:off x="5029200" y="4419600"/>
            <a:ext cx="4572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58" name="Line 50"/>
          <p:cNvSpPr>
            <a:spLocks noChangeShapeType="1"/>
          </p:cNvSpPr>
          <p:nvPr/>
        </p:nvSpPr>
        <p:spPr bwMode="auto">
          <a:xfrm>
            <a:off x="5105400" y="4419600"/>
            <a:ext cx="3048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59" name="Line 51"/>
          <p:cNvSpPr>
            <a:spLocks noChangeShapeType="1"/>
          </p:cNvSpPr>
          <p:nvPr/>
        </p:nvSpPr>
        <p:spPr bwMode="auto">
          <a:xfrm flipH="1">
            <a:off x="6400800" y="4419600"/>
            <a:ext cx="762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60" name="Line 52"/>
          <p:cNvSpPr>
            <a:spLocks noChangeShapeType="1"/>
          </p:cNvSpPr>
          <p:nvPr/>
        </p:nvSpPr>
        <p:spPr bwMode="auto">
          <a:xfrm flipH="1">
            <a:off x="5715000" y="4419600"/>
            <a:ext cx="228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61" name="Line 53"/>
          <p:cNvSpPr>
            <a:spLocks noChangeShapeType="1"/>
          </p:cNvSpPr>
          <p:nvPr/>
        </p:nvSpPr>
        <p:spPr bwMode="auto">
          <a:xfrm flipV="1">
            <a:off x="6019800" y="4419600"/>
            <a:ext cx="914400" cy="30480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43062" name="Line 54"/>
          <p:cNvSpPr>
            <a:spLocks noChangeShapeType="1"/>
          </p:cNvSpPr>
          <p:nvPr/>
        </p:nvSpPr>
        <p:spPr bwMode="auto">
          <a:xfrm>
            <a:off x="4648200" y="5181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63" name="Line 55"/>
          <p:cNvSpPr>
            <a:spLocks noChangeShapeType="1"/>
          </p:cNvSpPr>
          <p:nvPr/>
        </p:nvSpPr>
        <p:spPr bwMode="auto">
          <a:xfrm>
            <a:off x="4572000" y="1828800"/>
            <a:ext cx="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64" name="Line 56"/>
          <p:cNvSpPr>
            <a:spLocks noChangeShapeType="1"/>
          </p:cNvSpPr>
          <p:nvPr/>
        </p:nvSpPr>
        <p:spPr bwMode="auto">
          <a:xfrm>
            <a:off x="762000" y="5943600"/>
            <a:ext cx="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65" name="Line 57"/>
          <p:cNvSpPr>
            <a:spLocks noChangeShapeType="1"/>
          </p:cNvSpPr>
          <p:nvPr/>
        </p:nvSpPr>
        <p:spPr bwMode="auto">
          <a:xfrm>
            <a:off x="4648200" y="5943600"/>
            <a:ext cx="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66" name="Line 58"/>
          <p:cNvSpPr>
            <a:spLocks noChangeShapeType="1"/>
          </p:cNvSpPr>
          <p:nvPr/>
        </p:nvSpPr>
        <p:spPr bwMode="auto">
          <a:xfrm flipH="1">
            <a:off x="6553200" y="5943600"/>
            <a:ext cx="3048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67" name="Line 59"/>
          <p:cNvSpPr>
            <a:spLocks noChangeShapeType="1"/>
          </p:cNvSpPr>
          <p:nvPr/>
        </p:nvSpPr>
        <p:spPr bwMode="auto">
          <a:xfrm flipH="1">
            <a:off x="5029200" y="5943600"/>
            <a:ext cx="5334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68" name="Line 60"/>
          <p:cNvSpPr>
            <a:spLocks noChangeShapeType="1"/>
          </p:cNvSpPr>
          <p:nvPr/>
        </p:nvSpPr>
        <p:spPr bwMode="auto">
          <a:xfrm flipH="1">
            <a:off x="5943600" y="5181600"/>
            <a:ext cx="6096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69" name="Line 61"/>
          <p:cNvSpPr>
            <a:spLocks noChangeShapeType="1"/>
          </p:cNvSpPr>
          <p:nvPr/>
        </p:nvSpPr>
        <p:spPr bwMode="auto">
          <a:xfrm flipH="1">
            <a:off x="5029200" y="5181600"/>
            <a:ext cx="76200" cy="3048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70" name="Line 62"/>
          <p:cNvSpPr>
            <a:spLocks noChangeShapeType="1"/>
          </p:cNvSpPr>
          <p:nvPr/>
        </p:nvSpPr>
        <p:spPr bwMode="auto">
          <a:xfrm flipH="1">
            <a:off x="6019800" y="2743200"/>
            <a:ext cx="2286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3071" name="Line 63"/>
          <p:cNvSpPr>
            <a:spLocks noChangeShapeType="1"/>
          </p:cNvSpPr>
          <p:nvPr/>
        </p:nvSpPr>
        <p:spPr bwMode="auto">
          <a:xfrm flipH="1">
            <a:off x="6477000" y="5181600"/>
            <a:ext cx="609600" cy="30480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43073" name="Line 65"/>
          <p:cNvSpPr>
            <a:spLocks noChangeShapeType="1"/>
          </p:cNvSpPr>
          <p:nvPr/>
        </p:nvSpPr>
        <p:spPr bwMode="auto">
          <a:xfrm flipH="1">
            <a:off x="5334000" y="5181600"/>
            <a:ext cx="152400" cy="152400"/>
          </a:xfrm>
          <a:prstGeom prst="line">
            <a:avLst/>
          </a:prstGeom>
          <a:noFill/>
          <a:ln w="38100">
            <a:solidFill>
              <a:schemeClr val="tx1"/>
            </a:solidFill>
            <a:round/>
            <a:headEnd/>
            <a:tailEnd/>
          </a:ln>
          <a:effectLst/>
        </p:spPr>
        <p:txBody>
          <a:bodyPr>
            <a:prstTxWarp prst="textNoShape">
              <a:avLst/>
            </a:prstTxWarp>
          </a:bodyPr>
          <a:lstStyle/>
          <a:p>
            <a:endParaRPr lang="en-US"/>
          </a:p>
        </p:txBody>
      </p:sp>
      <p:sp>
        <p:nvSpPr>
          <p:cNvPr id="43074" name="Line 66"/>
          <p:cNvSpPr>
            <a:spLocks noChangeShapeType="1"/>
          </p:cNvSpPr>
          <p:nvPr/>
        </p:nvSpPr>
        <p:spPr bwMode="auto">
          <a:xfrm>
            <a:off x="5181600" y="5334000"/>
            <a:ext cx="304800" cy="0"/>
          </a:xfrm>
          <a:prstGeom prst="line">
            <a:avLst/>
          </a:prstGeom>
          <a:noFill/>
          <a:ln w="38100">
            <a:solidFill>
              <a:schemeClr val="tx1"/>
            </a:solidFill>
            <a:round/>
            <a:headEnd/>
            <a:tailEnd/>
          </a:ln>
          <a:effectLst/>
        </p:spPr>
        <p:txBody>
          <a:bodyPr>
            <a:prstTxWarp prst="textNoShape">
              <a:avLst/>
            </a:prstTxWarp>
          </a:bodyPr>
          <a:lstStyle/>
          <a:p>
            <a:endParaRPr lang="en-US"/>
          </a:p>
        </p:txBody>
      </p:sp>
      <p:sp>
        <p:nvSpPr>
          <p:cNvPr id="43075" name="Text Box 67"/>
          <p:cNvSpPr txBox="1">
            <a:spLocks noChangeArrowheads="1"/>
          </p:cNvSpPr>
          <p:nvPr/>
        </p:nvSpPr>
        <p:spPr bwMode="auto">
          <a:xfrm>
            <a:off x="7223125" y="5065713"/>
            <a:ext cx="844550" cy="641350"/>
          </a:xfrm>
          <a:prstGeom prst="rect">
            <a:avLst/>
          </a:prstGeom>
          <a:noFill/>
          <a:ln w="9525">
            <a:noFill/>
            <a:miter lim="800000"/>
            <a:headEnd/>
            <a:tailEnd/>
          </a:ln>
          <a:effectLst/>
        </p:spPr>
        <p:txBody>
          <a:bodyPr wrap="none">
            <a:prstTxWarp prst="textNoShape">
              <a:avLst/>
            </a:prstTxWarp>
            <a:spAutoFit/>
          </a:bodyPr>
          <a:lstStyle/>
          <a:p>
            <a:pPr algn="l"/>
            <a:r>
              <a:rPr lang="en-US"/>
              <a:t>zero</a:t>
            </a:r>
          </a:p>
          <a:p>
            <a:pPr algn="l"/>
            <a:r>
              <a:rPr lang="en-US"/>
              <a:t>fertility</a:t>
            </a:r>
          </a:p>
        </p:txBody>
      </p:sp>
      <p:sp>
        <p:nvSpPr>
          <p:cNvPr id="43076" name="Line 68"/>
          <p:cNvSpPr>
            <a:spLocks noChangeShapeType="1"/>
          </p:cNvSpPr>
          <p:nvPr/>
        </p:nvSpPr>
        <p:spPr bwMode="auto">
          <a:xfrm flipH="1">
            <a:off x="2286000" y="3657600"/>
            <a:ext cx="3048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89" name="Rectangle 45"/>
          <p:cNvSpPr>
            <a:spLocks noChangeArrowheads="1"/>
          </p:cNvSpPr>
          <p:nvPr/>
        </p:nvSpPr>
        <p:spPr bwMode="auto">
          <a:xfrm>
            <a:off x="4495800" y="1295400"/>
            <a:ext cx="3760204"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31788" name="Rectangle 44"/>
          <p:cNvSpPr>
            <a:spLocks noChangeArrowheads="1"/>
          </p:cNvSpPr>
          <p:nvPr/>
        </p:nvSpPr>
        <p:spPr bwMode="auto">
          <a:xfrm>
            <a:off x="76200" y="1295400"/>
            <a:ext cx="4137269" cy="38100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31787" name="Text Box 43"/>
          <p:cNvSpPr txBox="1">
            <a:spLocks noChangeArrowheads="1"/>
          </p:cNvSpPr>
          <p:nvPr/>
        </p:nvSpPr>
        <p:spPr bwMode="auto">
          <a:xfrm>
            <a:off x="117475" y="1289050"/>
            <a:ext cx="8138529" cy="307777"/>
          </a:xfrm>
          <a:prstGeom prst="rect">
            <a:avLst/>
          </a:prstGeom>
          <a:noFill/>
          <a:ln w="9525">
            <a:noFill/>
            <a:miter lim="800000"/>
            <a:headEnd/>
            <a:tailEnd/>
          </a:ln>
          <a:effectLst/>
        </p:spPr>
        <p:txBody>
          <a:bodyPr wrap="none">
            <a:prstTxWarp prst="textNoShape">
              <a:avLst/>
            </a:prstTxWarp>
            <a:spAutoFit/>
          </a:bodyPr>
          <a:lstStyle/>
          <a:p>
            <a:pPr algn="l"/>
            <a:r>
              <a:rPr lang="en-US" sz="1400" b="1" dirty="0"/>
              <a:t>Clients do not sell pharmaceuticals in Europe =&gt; </a:t>
            </a:r>
            <a:r>
              <a:rPr lang="en-US" sz="1400" b="1" dirty="0" err="1"/>
              <a:t>Clientes</a:t>
            </a:r>
            <a:r>
              <a:rPr lang="en-US" sz="1400" b="1" dirty="0"/>
              <a:t> no </a:t>
            </a:r>
            <a:r>
              <a:rPr lang="en-US" sz="1400" b="1" dirty="0" err="1"/>
              <a:t>venden</a:t>
            </a:r>
            <a:r>
              <a:rPr lang="en-US" sz="1400" b="1" dirty="0"/>
              <a:t> </a:t>
            </a:r>
            <a:r>
              <a:rPr lang="en-US" sz="1400" b="1" dirty="0" err="1"/>
              <a:t>medicinas</a:t>
            </a:r>
            <a:r>
              <a:rPr lang="en-US" sz="1400" b="1" dirty="0"/>
              <a:t> en </a:t>
            </a:r>
            <a:r>
              <a:rPr lang="en-US" sz="1400" b="1" dirty="0" err="1"/>
              <a:t>Europa</a:t>
            </a:r>
            <a:endParaRPr lang="en-US" sz="1400" b="1" dirty="0"/>
          </a:p>
        </p:txBody>
      </p:sp>
      <p:sp>
        <p:nvSpPr>
          <p:cNvPr id="31746" name="Rectangle 2"/>
          <p:cNvSpPr>
            <a:spLocks noGrp="1" noChangeArrowheads="1"/>
          </p:cNvSpPr>
          <p:nvPr>
            <p:ph type="title"/>
          </p:nvPr>
        </p:nvSpPr>
        <p:spPr>
          <a:xfrm>
            <a:off x="533400" y="95250"/>
            <a:ext cx="8458200" cy="838200"/>
          </a:xfrm>
        </p:spPr>
        <p:txBody>
          <a:bodyPr/>
          <a:lstStyle/>
          <a:p>
            <a:r>
              <a:rPr lang="en-US" sz="4000" dirty="0">
                <a:solidFill>
                  <a:schemeClr val="tx1"/>
                </a:solidFill>
              </a:rPr>
              <a:t>It’s Really Spanish/English</a:t>
            </a:r>
          </a:p>
        </p:txBody>
      </p:sp>
      <p:grpSp>
        <p:nvGrpSpPr>
          <p:cNvPr id="2" name="Group 3"/>
          <p:cNvGrpSpPr>
            <a:grpSpLocks/>
          </p:cNvGrpSpPr>
          <p:nvPr/>
        </p:nvGrpSpPr>
        <p:grpSpPr bwMode="auto">
          <a:xfrm>
            <a:off x="65088" y="1889125"/>
            <a:ext cx="8955087" cy="4689475"/>
            <a:chOff x="-3" y="-3"/>
            <a:chExt cx="3487" cy="3804"/>
          </a:xfrm>
        </p:grpSpPr>
        <p:grpSp>
          <p:nvGrpSpPr>
            <p:cNvPr id="3" name="Group 4"/>
            <p:cNvGrpSpPr>
              <a:grpSpLocks/>
            </p:cNvGrpSpPr>
            <p:nvPr/>
          </p:nvGrpSpPr>
          <p:grpSpPr bwMode="auto">
            <a:xfrm>
              <a:off x="0" y="0"/>
              <a:ext cx="3481" cy="3798"/>
              <a:chOff x="0" y="0"/>
              <a:chExt cx="3481" cy="3798"/>
            </a:xfrm>
          </p:grpSpPr>
          <p:grpSp>
            <p:nvGrpSpPr>
              <p:cNvPr id="4" name="Group 5"/>
              <p:cNvGrpSpPr>
                <a:grpSpLocks/>
              </p:cNvGrpSpPr>
              <p:nvPr/>
            </p:nvGrpSpPr>
            <p:grpSpPr bwMode="auto">
              <a:xfrm>
                <a:off x="0" y="0"/>
                <a:ext cx="1599" cy="633"/>
                <a:chOff x="0" y="0"/>
                <a:chExt cx="1599" cy="633"/>
              </a:xfrm>
            </p:grpSpPr>
            <p:sp>
              <p:nvSpPr>
                <p:cNvPr id="31750" name="Rectangle 6"/>
                <p:cNvSpPr>
                  <a:spLocks noChangeArrowheads="1"/>
                </p:cNvSpPr>
                <p:nvPr/>
              </p:nvSpPr>
              <p:spPr bwMode="auto">
                <a:xfrm>
                  <a:off x="43" y="0"/>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1a. Garcia and associates .</a:t>
                  </a:r>
                </a:p>
                <a:p>
                  <a:pPr algn="l" eaLnBrk="0" hangingPunct="0"/>
                  <a:r>
                    <a:rPr lang="en-US" sz="1600">
                      <a:latin typeface="Times New Roman" pitchFamily="-111" charset="0"/>
                      <a:ea typeface="Times New Roman" pitchFamily="-111" charset="0"/>
                      <a:cs typeface="Times New Roman" pitchFamily="-111" charset="0"/>
                    </a:rPr>
                    <a:t>1b. Garcia y asociados .</a:t>
                  </a:r>
                </a:p>
                <a:p>
                  <a:pPr algn="l" eaLnBrk="0" hangingPunct="0"/>
                  <a:endParaRPr lang="en-US" sz="3200">
                    <a:latin typeface="Times New Roman" pitchFamily="-111" charset="0"/>
                  </a:endParaRPr>
                </a:p>
              </p:txBody>
            </p:sp>
            <p:sp>
              <p:nvSpPr>
                <p:cNvPr id="31751" name="Rectangle 7"/>
                <p:cNvSpPr>
                  <a:spLocks noChangeArrowheads="1"/>
                </p:cNvSpPr>
                <p:nvPr/>
              </p:nvSpPr>
              <p:spPr bwMode="auto">
                <a:xfrm>
                  <a:off x="0" y="0"/>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5" name="Group 8"/>
              <p:cNvGrpSpPr>
                <a:grpSpLocks/>
              </p:cNvGrpSpPr>
              <p:nvPr/>
            </p:nvGrpSpPr>
            <p:grpSpPr bwMode="auto">
              <a:xfrm>
                <a:off x="1599" y="0"/>
                <a:ext cx="1882" cy="633"/>
                <a:chOff x="1599" y="0"/>
                <a:chExt cx="1882" cy="633"/>
              </a:xfrm>
            </p:grpSpPr>
            <p:sp>
              <p:nvSpPr>
                <p:cNvPr id="31753" name="Rectangle 9"/>
                <p:cNvSpPr>
                  <a:spLocks noChangeArrowheads="1"/>
                </p:cNvSpPr>
                <p:nvPr/>
              </p:nvSpPr>
              <p:spPr bwMode="auto">
                <a:xfrm>
                  <a:off x="1642" y="0"/>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7a. the clients and the associates are enemies .</a:t>
                  </a:r>
                </a:p>
                <a:p>
                  <a:pPr algn="l" eaLnBrk="0" hangingPunct="0"/>
                  <a:r>
                    <a:rPr lang="en-US" sz="1600">
                      <a:latin typeface="Times New Roman" pitchFamily="-111" charset="0"/>
                      <a:ea typeface="Times New Roman" pitchFamily="-111" charset="0"/>
                      <a:cs typeface="Times New Roman" pitchFamily="-111" charset="0"/>
                    </a:rPr>
                    <a:t>7b. los clients y los asociados son enemigos .</a:t>
                  </a:r>
                </a:p>
                <a:p>
                  <a:pPr algn="l" eaLnBrk="0" hangingPunct="0"/>
                  <a:endParaRPr lang="en-US" sz="3200">
                    <a:latin typeface="Times New Roman" pitchFamily="-111" charset="0"/>
                  </a:endParaRPr>
                </a:p>
              </p:txBody>
            </p:sp>
            <p:sp>
              <p:nvSpPr>
                <p:cNvPr id="31754" name="Rectangle 10"/>
                <p:cNvSpPr>
                  <a:spLocks noChangeArrowheads="1"/>
                </p:cNvSpPr>
                <p:nvPr/>
              </p:nvSpPr>
              <p:spPr bwMode="auto">
                <a:xfrm>
                  <a:off x="1599" y="0"/>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6" name="Group 11"/>
              <p:cNvGrpSpPr>
                <a:grpSpLocks/>
              </p:cNvGrpSpPr>
              <p:nvPr/>
            </p:nvGrpSpPr>
            <p:grpSpPr bwMode="auto">
              <a:xfrm>
                <a:off x="0" y="633"/>
                <a:ext cx="1599" cy="748"/>
                <a:chOff x="0" y="633"/>
                <a:chExt cx="1599" cy="748"/>
              </a:xfrm>
            </p:grpSpPr>
            <p:sp>
              <p:nvSpPr>
                <p:cNvPr id="31756" name="Rectangle 12"/>
                <p:cNvSpPr>
                  <a:spLocks noChangeArrowheads="1"/>
                </p:cNvSpPr>
                <p:nvPr/>
              </p:nvSpPr>
              <p:spPr bwMode="auto">
                <a:xfrm>
                  <a:off x="43" y="633"/>
                  <a:ext cx="1513" cy="74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2a. Carlos Garcia has three associates .</a:t>
                  </a:r>
                </a:p>
                <a:p>
                  <a:pPr algn="l" eaLnBrk="0" hangingPunct="0"/>
                  <a:r>
                    <a:rPr lang="en-US" sz="1600">
                      <a:latin typeface="Times New Roman" pitchFamily="-111" charset="0"/>
                      <a:ea typeface="Times New Roman" pitchFamily="-111" charset="0"/>
                      <a:cs typeface="Times New Roman" pitchFamily="-111" charset="0"/>
                    </a:rPr>
                    <a:t>2b. Carlos Garcia tiene tres asociados .</a:t>
                  </a:r>
                </a:p>
                <a:p>
                  <a:pPr algn="l" eaLnBrk="0" hangingPunct="0"/>
                  <a:endParaRPr lang="en-US" sz="3200">
                    <a:latin typeface="Times New Roman" pitchFamily="-111" charset="0"/>
                  </a:endParaRPr>
                </a:p>
              </p:txBody>
            </p:sp>
            <p:sp>
              <p:nvSpPr>
                <p:cNvPr id="31757" name="Rectangle 13"/>
                <p:cNvSpPr>
                  <a:spLocks noChangeArrowheads="1"/>
                </p:cNvSpPr>
                <p:nvPr/>
              </p:nvSpPr>
              <p:spPr bwMode="auto">
                <a:xfrm>
                  <a:off x="0" y="633"/>
                  <a:ext cx="1599" cy="74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7" name="Group 14"/>
              <p:cNvGrpSpPr>
                <a:grpSpLocks/>
              </p:cNvGrpSpPr>
              <p:nvPr/>
            </p:nvGrpSpPr>
            <p:grpSpPr bwMode="auto">
              <a:xfrm>
                <a:off x="1599" y="633"/>
                <a:ext cx="1882" cy="748"/>
                <a:chOff x="1599" y="633"/>
                <a:chExt cx="1882" cy="748"/>
              </a:xfrm>
            </p:grpSpPr>
            <p:sp>
              <p:nvSpPr>
                <p:cNvPr id="31759" name="Rectangle 15"/>
                <p:cNvSpPr>
                  <a:spLocks noChangeArrowheads="1"/>
                </p:cNvSpPr>
                <p:nvPr/>
              </p:nvSpPr>
              <p:spPr bwMode="auto">
                <a:xfrm>
                  <a:off x="1642" y="633"/>
                  <a:ext cx="1796" cy="74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8a. the company has three groups .</a:t>
                  </a:r>
                </a:p>
                <a:p>
                  <a:pPr algn="l" eaLnBrk="0" hangingPunct="0"/>
                  <a:r>
                    <a:rPr lang="en-US" sz="1600">
                      <a:latin typeface="Times New Roman" pitchFamily="-111" charset="0"/>
                      <a:ea typeface="Times New Roman" pitchFamily="-111" charset="0"/>
                      <a:cs typeface="Times New Roman" pitchFamily="-111" charset="0"/>
                    </a:rPr>
                    <a:t>8b. la empresa tiene tres grupos .</a:t>
                  </a:r>
                </a:p>
                <a:p>
                  <a:pPr algn="l" eaLnBrk="0" hangingPunct="0"/>
                  <a:endParaRPr lang="en-US" sz="3200">
                    <a:latin typeface="Times New Roman" pitchFamily="-111" charset="0"/>
                  </a:endParaRPr>
                </a:p>
              </p:txBody>
            </p:sp>
            <p:sp>
              <p:nvSpPr>
                <p:cNvPr id="31760" name="Rectangle 16"/>
                <p:cNvSpPr>
                  <a:spLocks noChangeArrowheads="1"/>
                </p:cNvSpPr>
                <p:nvPr/>
              </p:nvSpPr>
              <p:spPr bwMode="auto">
                <a:xfrm>
                  <a:off x="1599" y="633"/>
                  <a:ext cx="1882" cy="74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8" name="Group 17"/>
              <p:cNvGrpSpPr>
                <a:grpSpLocks/>
              </p:cNvGrpSpPr>
              <p:nvPr/>
            </p:nvGrpSpPr>
            <p:grpSpPr bwMode="auto">
              <a:xfrm>
                <a:off x="0" y="1381"/>
                <a:ext cx="1599" cy="518"/>
                <a:chOff x="0" y="1381"/>
                <a:chExt cx="1599" cy="518"/>
              </a:xfrm>
            </p:grpSpPr>
            <p:sp>
              <p:nvSpPr>
                <p:cNvPr id="31762" name="Rectangle 18"/>
                <p:cNvSpPr>
                  <a:spLocks noChangeArrowheads="1"/>
                </p:cNvSpPr>
                <p:nvPr/>
              </p:nvSpPr>
              <p:spPr bwMode="auto">
                <a:xfrm>
                  <a:off x="43" y="1381"/>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3a. his associates are not strong .</a:t>
                  </a:r>
                </a:p>
                <a:p>
                  <a:pPr algn="l" eaLnBrk="0" hangingPunct="0"/>
                  <a:r>
                    <a:rPr lang="en-US" sz="1600">
                      <a:latin typeface="Times New Roman" pitchFamily="-111" charset="0"/>
                      <a:ea typeface="Times New Roman" pitchFamily="-111" charset="0"/>
                      <a:cs typeface="Times New Roman" pitchFamily="-111" charset="0"/>
                    </a:rPr>
                    <a:t>3b. sus asociados no son fuertes .</a:t>
                  </a:r>
                </a:p>
                <a:p>
                  <a:pPr algn="l" eaLnBrk="0" hangingPunct="0"/>
                  <a:endParaRPr lang="en-US" sz="3200">
                    <a:latin typeface="Times New Roman" pitchFamily="-111" charset="0"/>
                  </a:endParaRPr>
                </a:p>
              </p:txBody>
            </p:sp>
            <p:sp>
              <p:nvSpPr>
                <p:cNvPr id="31763" name="Rectangle 19"/>
                <p:cNvSpPr>
                  <a:spLocks noChangeArrowheads="1"/>
                </p:cNvSpPr>
                <p:nvPr/>
              </p:nvSpPr>
              <p:spPr bwMode="auto">
                <a:xfrm>
                  <a:off x="0" y="1381"/>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9" name="Group 20"/>
              <p:cNvGrpSpPr>
                <a:grpSpLocks/>
              </p:cNvGrpSpPr>
              <p:nvPr/>
            </p:nvGrpSpPr>
            <p:grpSpPr bwMode="auto">
              <a:xfrm>
                <a:off x="1599" y="1381"/>
                <a:ext cx="1882" cy="518"/>
                <a:chOff x="1599" y="1381"/>
                <a:chExt cx="1882" cy="518"/>
              </a:xfrm>
            </p:grpSpPr>
            <p:sp>
              <p:nvSpPr>
                <p:cNvPr id="31765" name="Rectangle 21"/>
                <p:cNvSpPr>
                  <a:spLocks noChangeArrowheads="1"/>
                </p:cNvSpPr>
                <p:nvPr/>
              </p:nvSpPr>
              <p:spPr bwMode="auto">
                <a:xfrm>
                  <a:off x="1642" y="1381"/>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9a. its groups are in Europe .</a:t>
                  </a:r>
                </a:p>
                <a:p>
                  <a:pPr algn="l" eaLnBrk="0" hangingPunct="0"/>
                  <a:r>
                    <a:rPr lang="en-US" sz="1600">
                      <a:latin typeface="Times New Roman" pitchFamily="-111" charset="0"/>
                      <a:ea typeface="Times New Roman" pitchFamily="-111" charset="0"/>
                      <a:cs typeface="Times New Roman" pitchFamily="-111" charset="0"/>
                    </a:rPr>
                    <a:t>9b. sus grupos estan en Europa .</a:t>
                  </a:r>
                </a:p>
                <a:p>
                  <a:pPr algn="l" eaLnBrk="0" hangingPunct="0"/>
                  <a:endParaRPr lang="en-US" sz="3200">
                    <a:latin typeface="Times New Roman" pitchFamily="-111" charset="0"/>
                  </a:endParaRPr>
                </a:p>
              </p:txBody>
            </p:sp>
            <p:sp>
              <p:nvSpPr>
                <p:cNvPr id="31766" name="Rectangle 22"/>
                <p:cNvSpPr>
                  <a:spLocks noChangeArrowheads="1"/>
                </p:cNvSpPr>
                <p:nvPr/>
              </p:nvSpPr>
              <p:spPr bwMode="auto">
                <a:xfrm>
                  <a:off x="1599" y="1381"/>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0" name="Group 23"/>
              <p:cNvGrpSpPr>
                <a:grpSpLocks/>
              </p:cNvGrpSpPr>
              <p:nvPr/>
            </p:nvGrpSpPr>
            <p:grpSpPr bwMode="auto">
              <a:xfrm>
                <a:off x="0" y="1899"/>
                <a:ext cx="1599" cy="748"/>
                <a:chOff x="0" y="1899"/>
                <a:chExt cx="1599" cy="748"/>
              </a:xfrm>
            </p:grpSpPr>
            <p:sp>
              <p:nvSpPr>
                <p:cNvPr id="31768" name="Rectangle 24"/>
                <p:cNvSpPr>
                  <a:spLocks noChangeArrowheads="1"/>
                </p:cNvSpPr>
                <p:nvPr/>
              </p:nvSpPr>
              <p:spPr bwMode="auto">
                <a:xfrm>
                  <a:off x="43" y="1899"/>
                  <a:ext cx="1513" cy="74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4a. Garcia has a company also .</a:t>
                  </a:r>
                </a:p>
                <a:p>
                  <a:pPr algn="l" eaLnBrk="0" hangingPunct="0"/>
                  <a:r>
                    <a:rPr lang="en-US" sz="1600">
                      <a:latin typeface="Times New Roman" pitchFamily="-111" charset="0"/>
                      <a:ea typeface="Times New Roman" pitchFamily="-111" charset="0"/>
                      <a:cs typeface="Times New Roman" pitchFamily="-111" charset="0"/>
                    </a:rPr>
                    <a:t>4b. Garcia tambien tiene una empresa .</a:t>
                  </a:r>
                </a:p>
                <a:p>
                  <a:pPr algn="l" eaLnBrk="0" hangingPunct="0"/>
                  <a:endParaRPr lang="en-US" sz="3200">
                    <a:latin typeface="Times New Roman" pitchFamily="-111" charset="0"/>
                  </a:endParaRPr>
                </a:p>
              </p:txBody>
            </p:sp>
            <p:sp>
              <p:nvSpPr>
                <p:cNvPr id="31769" name="Rectangle 25"/>
                <p:cNvSpPr>
                  <a:spLocks noChangeArrowheads="1"/>
                </p:cNvSpPr>
                <p:nvPr/>
              </p:nvSpPr>
              <p:spPr bwMode="auto">
                <a:xfrm>
                  <a:off x="0" y="1899"/>
                  <a:ext cx="1599" cy="74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1" name="Group 26"/>
              <p:cNvGrpSpPr>
                <a:grpSpLocks/>
              </p:cNvGrpSpPr>
              <p:nvPr/>
            </p:nvGrpSpPr>
            <p:grpSpPr bwMode="auto">
              <a:xfrm>
                <a:off x="1599" y="1899"/>
                <a:ext cx="1882" cy="748"/>
                <a:chOff x="1599" y="1899"/>
                <a:chExt cx="1882" cy="748"/>
              </a:xfrm>
            </p:grpSpPr>
            <p:sp>
              <p:nvSpPr>
                <p:cNvPr id="31771" name="Rectangle 27"/>
                <p:cNvSpPr>
                  <a:spLocks noChangeArrowheads="1"/>
                </p:cNvSpPr>
                <p:nvPr/>
              </p:nvSpPr>
              <p:spPr bwMode="auto">
                <a:xfrm>
                  <a:off x="1642" y="1899"/>
                  <a:ext cx="1796" cy="74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10a. the modern groups sell strong pharmaceuticals .</a:t>
                  </a:r>
                </a:p>
                <a:p>
                  <a:pPr algn="l" eaLnBrk="0" hangingPunct="0"/>
                  <a:r>
                    <a:rPr lang="en-US" sz="1600">
                      <a:latin typeface="Times New Roman" pitchFamily="-111" charset="0"/>
                      <a:ea typeface="Times New Roman" pitchFamily="-111" charset="0"/>
                      <a:cs typeface="Times New Roman" pitchFamily="-111" charset="0"/>
                    </a:rPr>
                    <a:t>10b. los grupos modernos venden medicinas fuertes .</a:t>
                  </a:r>
                </a:p>
                <a:p>
                  <a:pPr algn="l" eaLnBrk="0" hangingPunct="0"/>
                  <a:endParaRPr lang="en-US" sz="3200">
                    <a:latin typeface="Times New Roman" pitchFamily="-111" charset="0"/>
                  </a:endParaRPr>
                </a:p>
              </p:txBody>
            </p:sp>
            <p:sp>
              <p:nvSpPr>
                <p:cNvPr id="31772" name="Rectangle 28"/>
                <p:cNvSpPr>
                  <a:spLocks noChangeArrowheads="1"/>
                </p:cNvSpPr>
                <p:nvPr/>
              </p:nvSpPr>
              <p:spPr bwMode="auto">
                <a:xfrm>
                  <a:off x="1599" y="1899"/>
                  <a:ext cx="1882" cy="74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2" name="Group 29"/>
              <p:cNvGrpSpPr>
                <a:grpSpLocks/>
              </p:cNvGrpSpPr>
              <p:nvPr/>
            </p:nvGrpSpPr>
            <p:grpSpPr bwMode="auto">
              <a:xfrm>
                <a:off x="0" y="2647"/>
                <a:ext cx="1599" cy="518"/>
                <a:chOff x="0" y="2647"/>
                <a:chExt cx="1599" cy="518"/>
              </a:xfrm>
            </p:grpSpPr>
            <p:sp>
              <p:nvSpPr>
                <p:cNvPr id="31774" name="Rectangle 30"/>
                <p:cNvSpPr>
                  <a:spLocks noChangeArrowheads="1"/>
                </p:cNvSpPr>
                <p:nvPr/>
              </p:nvSpPr>
              <p:spPr bwMode="auto">
                <a:xfrm>
                  <a:off x="43" y="2647"/>
                  <a:ext cx="1513"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5a. its clients are angry .</a:t>
                  </a:r>
                </a:p>
                <a:p>
                  <a:pPr algn="l" eaLnBrk="0" hangingPunct="0"/>
                  <a:r>
                    <a:rPr lang="en-US" sz="1600">
                      <a:latin typeface="Times New Roman" pitchFamily="-111" charset="0"/>
                      <a:ea typeface="Times New Roman" pitchFamily="-111" charset="0"/>
                      <a:cs typeface="Times New Roman" pitchFamily="-111" charset="0"/>
                    </a:rPr>
                    <a:t>5b. sus clientes estan enfadados .</a:t>
                  </a:r>
                </a:p>
                <a:p>
                  <a:pPr algn="l" eaLnBrk="0" hangingPunct="0"/>
                  <a:endParaRPr lang="en-US" sz="3200">
                    <a:latin typeface="Times New Roman" pitchFamily="-111" charset="0"/>
                  </a:endParaRPr>
                </a:p>
              </p:txBody>
            </p:sp>
            <p:sp>
              <p:nvSpPr>
                <p:cNvPr id="31775" name="Rectangle 31"/>
                <p:cNvSpPr>
                  <a:spLocks noChangeArrowheads="1"/>
                </p:cNvSpPr>
                <p:nvPr/>
              </p:nvSpPr>
              <p:spPr bwMode="auto">
                <a:xfrm>
                  <a:off x="0" y="2647"/>
                  <a:ext cx="1599"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3" name="Group 32"/>
              <p:cNvGrpSpPr>
                <a:grpSpLocks/>
              </p:cNvGrpSpPr>
              <p:nvPr/>
            </p:nvGrpSpPr>
            <p:grpSpPr bwMode="auto">
              <a:xfrm>
                <a:off x="1599" y="2647"/>
                <a:ext cx="1882" cy="518"/>
                <a:chOff x="1599" y="2647"/>
                <a:chExt cx="1882" cy="518"/>
              </a:xfrm>
            </p:grpSpPr>
            <p:sp>
              <p:nvSpPr>
                <p:cNvPr id="31777" name="Rectangle 33"/>
                <p:cNvSpPr>
                  <a:spLocks noChangeArrowheads="1"/>
                </p:cNvSpPr>
                <p:nvPr/>
              </p:nvSpPr>
              <p:spPr bwMode="auto">
                <a:xfrm>
                  <a:off x="1642" y="2647"/>
                  <a:ext cx="1796" cy="518"/>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11a. the groups do not sell zenzanine .</a:t>
                  </a:r>
                </a:p>
                <a:p>
                  <a:pPr algn="l" eaLnBrk="0" hangingPunct="0"/>
                  <a:r>
                    <a:rPr lang="en-US" sz="1600">
                      <a:latin typeface="Times New Roman" pitchFamily="-111" charset="0"/>
                      <a:ea typeface="Times New Roman" pitchFamily="-111" charset="0"/>
                      <a:cs typeface="Times New Roman" pitchFamily="-111" charset="0"/>
                    </a:rPr>
                    <a:t>11b. los grupos no venden zanzanina .</a:t>
                  </a:r>
                </a:p>
                <a:p>
                  <a:pPr algn="l" eaLnBrk="0" hangingPunct="0"/>
                  <a:endParaRPr lang="en-US" sz="3200">
                    <a:latin typeface="Times New Roman" pitchFamily="-111" charset="0"/>
                  </a:endParaRPr>
                </a:p>
              </p:txBody>
            </p:sp>
            <p:sp>
              <p:nvSpPr>
                <p:cNvPr id="31778" name="Rectangle 34"/>
                <p:cNvSpPr>
                  <a:spLocks noChangeArrowheads="1"/>
                </p:cNvSpPr>
                <p:nvPr/>
              </p:nvSpPr>
              <p:spPr bwMode="auto">
                <a:xfrm>
                  <a:off x="1599" y="2647"/>
                  <a:ext cx="1882" cy="518"/>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4" name="Group 35"/>
              <p:cNvGrpSpPr>
                <a:grpSpLocks/>
              </p:cNvGrpSpPr>
              <p:nvPr/>
            </p:nvGrpSpPr>
            <p:grpSpPr bwMode="auto">
              <a:xfrm>
                <a:off x="0" y="3165"/>
                <a:ext cx="1599" cy="633"/>
                <a:chOff x="0" y="3165"/>
                <a:chExt cx="1599" cy="633"/>
              </a:xfrm>
            </p:grpSpPr>
            <p:sp>
              <p:nvSpPr>
                <p:cNvPr id="31780" name="Rectangle 36"/>
                <p:cNvSpPr>
                  <a:spLocks noChangeArrowheads="1"/>
                </p:cNvSpPr>
                <p:nvPr/>
              </p:nvSpPr>
              <p:spPr bwMode="auto">
                <a:xfrm>
                  <a:off x="43" y="3165"/>
                  <a:ext cx="1513"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6a. the associates are also angry .</a:t>
                  </a:r>
                </a:p>
                <a:p>
                  <a:pPr algn="l" eaLnBrk="0" hangingPunct="0"/>
                  <a:r>
                    <a:rPr lang="en-US" sz="1600">
                      <a:latin typeface="Times New Roman" pitchFamily="-111" charset="0"/>
                      <a:ea typeface="Times New Roman" pitchFamily="-111" charset="0"/>
                      <a:cs typeface="Times New Roman" pitchFamily="-111" charset="0"/>
                    </a:rPr>
                    <a:t>6b. los asociados tambien estan enfadados .</a:t>
                  </a:r>
                </a:p>
                <a:p>
                  <a:pPr algn="l" eaLnBrk="0" hangingPunct="0"/>
                  <a:endParaRPr lang="en-US" sz="3200">
                    <a:latin typeface="Times New Roman" pitchFamily="-111" charset="0"/>
                  </a:endParaRPr>
                </a:p>
              </p:txBody>
            </p:sp>
            <p:sp>
              <p:nvSpPr>
                <p:cNvPr id="31781" name="Rectangle 37"/>
                <p:cNvSpPr>
                  <a:spLocks noChangeArrowheads="1"/>
                </p:cNvSpPr>
                <p:nvPr/>
              </p:nvSpPr>
              <p:spPr bwMode="auto">
                <a:xfrm>
                  <a:off x="0" y="3165"/>
                  <a:ext cx="1599"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nvGrpSpPr>
              <p:cNvPr id="15" name="Group 38"/>
              <p:cNvGrpSpPr>
                <a:grpSpLocks/>
              </p:cNvGrpSpPr>
              <p:nvPr/>
            </p:nvGrpSpPr>
            <p:grpSpPr bwMode="auto">
              <a:xfrm>
                <a:off x="1599" y="3165"/>
                <a:ext cx="1882" cy="633"/>
                <a:chOff x="1599" y="3165"/>
                <a:chExt cx="1882" cy="633"/>
              </a:xfrm>
            </p:grpSpPr>
            <p:sp>
              <p:nvSpPr>
                <p:cNvPr id="31783" name="Rectangle 39"/>
                <p:cNvSpPr>
                  <a:spLocks noChangeArrowheads="1"/>
                </p:cNvSpPr>
                <p:nvPr/>
              </p:nvSpPr>
              <p:spPr bwMode="auto">
                <a:xfrm>
                  <a:off x="1642" y="3165"/>
                  <a:ext cx="1796" cy="633"/>
                </a:xfrm>
                <a:prstGeom prst="rect">
                  <a:avLst/>
                </a:prstGeom>
                <a:noFill/>
                <a:ln w="12700">
                  <a:noFill/>
                  <a:miter lim="800000"/>
                  <a:headEnd/>
                  <a:tailEnd/>
                </a:ln>
                <a:effectLst/>
              </p:spPr>
              <p:txBody>
                <a:bodyPr>
                  <a:prstTxWarp prst="textNoShape">
                    <a:avLst/>
                  </a:prstTxWarp>
                </a:bodyPr>
                <a:lstStyle/>
                <a:p>
                  <a:pPr algn="l" eaLnBrk="0" hangingPunct="0"/>
                  <a:r>
                    <a:rPr lang="en-US" sz="1600">
                      <a:latin typeface="Times New Roman" pitchFamily="-111" charset="0"/>
                      <a:ea typeface="Times New Roman" pitchFamily="-111" charset="0"/>
                      <a:cs typeface="Times New Roman" pitchFamily="-111" charset="0"/>
                    </a:rPr>
                    <a:t>12a. the small groups are not modern .</a:t>
                  </a:r>
                </a:p>
                <a:p>
                  <a:pPr algn="l" eaLnBrk="0" hangingPunct="0"/>
                  <a:r>
                    <a:rPr lang="en-US" sz="1600">
                      <a:latin typeface="Times New Roman" pitchFamily="-111" charset="0"/>
                      <a:ea typeface="Times New Roman" pitchFamily="-111" charset="0"/>
                      <a:cs typeface="Times New Roman" pitchFamily="-111" charset="0"/>
                    </a:rPr>
                    <a:t>12b. los grupos pequenos no son modernos .</a:t>
                  </a:r>
                </a:p>
                <a:p>
                  <a:pPr algn="l" eaLnBrk="0" hangingPunct="0"/>
                  <a:endParaRPr lang="en-US" sz="3200">
                    <a:latin typeface="Times New Roman" pitchFamily="-111" charset="0"/>
                  </a:endParaRPr>
                </a:p>
              </p:txBody>
            </p:sp>
            <p:sp>
              <p:nvSpPr>
                <p:cNvPr id="31784" name="Rectangle 40"/>
                <p:cNvSpPr>
                  <a:spLocks noChangeArrowheads="1"/>
                </p:cNvSpPr>
                <p:nvPr/>
              </p:nvSpPr>
              <p:spPr bwMode="auto">
                <a:xfrm>
                  <a:off x="1599" y="3165"/>
                  <a:ext cx="1882" cy="633"/>
                </a:xfrm>
                <a:prstGeom prst="rect">
                  <a:avLst/>
                </a:prstGeom>
                <a:noFill/>
                <a:ln w="7">
                  <a:solidFill>
                    <a:srgbClr val="A0A0A0"/>
                  </a:solidFill>
                  <a:miter lim="800000"/>
                  <a:headEnd/>
                  <a:tailEnd/>
                </a:ln>
                <a:effectLst/>
              </p:spPr>
              <p:txBody>
                <a:bodyPr wrap="none" anchor="ctr">
                  <a:prstTxWarp prst="textNoShape">
                    <a:avLst/>
                  </a:prstTxWarp>
                  <a:spAutoFit/>
                </a:bodyPr>
                <a:lstStyle/>
                <a:p>
                  <a:endParaRPr lang="en-US"/>
                </a:p>
              </p:txBody>
            </p:sp>
          </p:grpSp>
        </p:grpSp>
        <p:sp>
          <p:nvSpPr>
            <p:cNvPr id="31785" name="Rectangle 41"/>
            <p:cNvSpPr>
              <a:spLocks noChangeArrowheads="1"/>
            </p:cNvSpPr>
            <p:nvPr/>
          </p:nvSpPr>
          <p:spPr bwMode="auto">
            <a:xfrm>
              <a:off x="-3" y="-3"/>
              <a:ext cx="3487" cy="3804"/>
            </a:xfrm>
            <a:prstGeom prst="rect">
              <a:avLst/>
            </a:prstGeom>
            <a:noFill/>
            <a:ln w="9525">
              <a:solidFill>
                <a:srgbClr val="A0A0A0"/>
              </a:solidFill>
              <a:miter lim="800000"/>
              <a:headEnd/>
              <a:tailEnd/>
            </a:ln>
            <a:effectLst/>
          </p:spPr>
          <p:txBody>
            <a:bodyPr anchor="ctr">
              <a:prstTxWarp prst="textNoShape">
                <a:avLst/>
              </a:prstTxWarp>
              <a:spAutoFit/>
            </a:bodyPr>
            <a:lstStyle/>
            <a:p>
              <a:endParaRPr lang="en-US"/>
            </a:p>
          </p:txBody>
        </p:sp>
      </p:grpSp>
      <p:sp>
        <p:nvSpPr>
          <p:cNvPr id="31786" name="Rectangle 42"/>
          <p:cNvSpPr>
            <a:spLocks noChangeArrowheads="1"/>
          </p:cNvSpPr>
          <p:nvPr/>
        </p:nvSpPr>
        <p:spPr bwMode="auto">
          <a:xfrm>
            <a:off x="3175" y="6083300"/>
            <a:ext cx="9144000" cy="731838"/>
          </a:xfrm>
          <a:prstGeom prst="rect">
            <a:avLst/>
          </a:prstGeom>
          <a:noFill/>
          <a:ln w="12700">
            <a:noFill/>
            <a:miter lim="800000"/>
            <a:headEnd/>
            <a:tailEnd/>
          </a:ln>
          <a:effectLst/>
        </p:spPr>
        <p:txBody>
          <a:bodyPr>
            <a:prstTxWarp prst="textNoShape">
              <a:avLst/>
            </a:prstTxWarp>
            <a:spAutoFit/>
          </a:bodyPr>
          <a:lstStyle/>
          <a:p>
            <a:pPr algn="l" eaLnBrk="0" hangingPunct="0"/>
            <a:r>
              <a:rPr lang="en-US">
                <a:latin typeface="Times New Roman" pitchFamily="-111" charset="0"/>
                <a:ea typeface="Times New Roman" pitchFamily="-111" charset="0"/>
                <a:cs typeface="Times New Roman" pitchFamily="-111" charset="0"/>
              </a:rPr>
              <a:t> </a:t>
            </a:r>
            <a:endParaRPr lang="en-US" sz="1200">
              <a:latin typeface="Times New Roman" pitchFamily="-111" charset="0"/>
              <a:ea typeface="Times New Roman" pitchFamily="-111" charset="0"/>
              <a:cs typeface="Times New Roman" pitchFamily="-111" charset="0"/>
            </a:endParaRPr>
          </a:p>
          <a:p>
            <a:pPr algn="l" eaLnBrk="0" hangingPunct="0"/>
            <a:endParaRPr lang="en-US" sz="2400">
              <a:latin typeface="Times New Roman" pitchFamily="-111"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6370" name="Rectangle 2"/>
          <p:cNvSpPr>
            <a:spLocks noGrp="1" noChangeArrowheads="1"/>
          </p:cNvSpPr>
          <p:nvPr>
            <p:ph type="title"/>
          </p:nvPr>
        </p:nvSpPr>
        <p:spPr/>
        <p:txBody>
          <a:bodyPr/>
          <a:lstStyle/>
          <a:p>
            <a:r>
              <a:rPr lang="en-US"/>
              <a:t>Data available</a:t>
            </a:r>
          </a:p>
        </p:txBody>
      </p:sp>
      <p:sp>
        <p:nvSpPr>
          <p:cNvPr id="826371" name="Rectangle 3"/>
          <p:cNvSpPr>
            <a:spLocks noGrp="1" noChangeArrowheads="1"/>
          </p:cNvSpPr>
          <p:nvPr>
            <p:ph type="body" idx="1"/>
          </p:nvPr>
        </p:nvSpPr>
        <p:spPr>
          <a:xfrm>
            <a:off x="498474" y="1295400"/>
            <a:ext cx="7556313" cy="4144963"/>
          </a:xfrm>
        </p:spPr>
        <p:txBody>
          <a:bodyPr>
            <a:noAutofit/>
          </a:bodyPr>
          <a:lstStyle/>
          <a:p>
            <a:pPr>
              <a:lnSpc>
                <a:spcPct val="90000"/>
              </a:lnSpc>
            </a:pPr>
            <a:r>
              <a:rPr lang="en-US" sz="2400" dirty="0"/>
              <a:t>Many languages</a:t>
            </a:r>
          </a:p>
          <a:p>
            <a:pPr lvl="1">
              <a:lnSpc>
                <a:spcPct val="90000"/>
              </a:lnSpc>
            </a:pPr>
            <a:r>
              <a:rPr lang="en-US" dirty="0" err="1"/>
              <a:t>Europarl</a:t>
            </a:r>
            <a:r>
              <a:rPr lang="en-US" dirty="0"/>
              <a:t> corpus has all European languages</a:t>
            </a:r>
          </a:p>
          <a:p>
            <a:pPr lvl="1">
              <a:lnSpc>
                <a:spcPct val="90000"/>
              </a:lnSpc>
            </a:pPr>
            <a:r>
              <a:rPr lang="en-US" dirty="0"/>
              <a:t>French/English from French parliamentary proceedings</a:t>
            </a:r>
          </a:p>
          <a:p>
            <a:pPr lvl="1">
              <a:lnSpc>
                <a:spcPct val="90000"/>
              </a:lnSpc>
            </a:pPr>
            <a:r>
              <a:rPr lang="en-US" dirty="0"/>
              <a:t>Lots of Chinese/English and Arabic/English from government projects/interests</a:t>
            </a:r>
          </a:p>
          <a:p>
            <a:pPr lvl="1">
              <a:lnSpc>
                <a:spcPct val="90000"/>
              </a:lnSpc>
            </a:pPr>
            <a:r>
              <a:rPr lang="en-US" dirty="0"/>
              <a:t>Smaller corpora in many, many other languages</a:t>
            </a:r>
          </a:p>
          <a:p>
            <a:pPr>
              <a:lnSpc>
                <a:spcPct val="90000"/>
              </a:lnSpc>
            </a:pPr>
            <a:r>
              <a:rPr lang="en-US" sz="2400" dirty="0"/>
              <a:t>Lots of monolingual data available in many languages</a:t>
            </a:r>
          </a:p>
          <a:p>
            <a:pPr>
              <a:lnSpc>
                <a:spcPct val="90000"/>
              </a:lnSpc>
            </a:pPr>
            <a:r>
              <a:rPr lang="en-US" sz="2400" dirty="0"/>
              <a:t>Less bilingual data available</a:t>
            </a:r>
          </a:p>
          <a:p>
            <a:pPr>
              <a:lnSpc>
                <a:spcPct val="90000"/>
              </a:lnSpc>
            </a:pPr>
            <a:r>
              <a:rPr lang="en-US" sz="2400" dirty="0"/>
              <a:t>Even less data with multiple translations available</a:t>
            </a:r>
          </a:p>
          <a:p>
            <a:pPr>
              <a:lnSpc>
                <a:spcPct val="90000"/>
              </a:lnSpc>
            </a:pPr>
            <a:r>
              <a:rPr lang="en-US" sz="2400" dirty="0"/>
              <a:t>Available in limited domains</a:t>
            </a:r>
          </a:p>
          <a:p>
            <a:pPr lvl="1">
              <a:lnSpc>
                <a:spcPct val="90000"/>
              </a:lnSpc>
            </a:pPr>
            <a:r>
              <a:rPr lang="en-US" dirty="0"/>
              <a:t>most data is either news or government proceedings</a:t>
            </a:r>
          </a:p>
          <a:p>
            <a:pPr lvl="1">
              <a:lnSpc>
                <a:spcPct val="90000"/>
              </a:lnSpc>
            </a:pPr>
            <a:r>
              <a:rPr lang="en-US" dirty="0"/>
              <a:t>some other domains recently, like blogs</a:t>
            </a:r>
          </a:p>
          <a:p>
            <a:pPr lvl="1">
              <a:lnSpc>
                <a:spcPct val="90000"/>
              </a:lnSpc>
            </a:pP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2754" name="Rectangle 2"/>
          <p:cNvSpPr>
            <a:spLocks noChangeArrowheads="1"/>
          </p:cNvSpPr>
          <p:nvPr/>
        </p:nvSpPr>
        <p:spPr bwMode="auto">
          <a:xfrm>
            <a:off x="4419600" y="5334000"/>
            <a:ext cx="2362200" cy="1219200"/>
          </a:xfrm>
          <a:prstGeom prst="rect">
            <a:avLst/>
          </a:prstGeom>
          <a:noFill/>
          <a:ln w="76200">
            <a:solidFill>
              <a:srgbClr val="F5FEA0"/>
            </a:solidFill>
            <a:miter lim="800000"/>
            <a:headEnd/>
            <a:tailEnd/>
          </a:ln>
          <a:effectLst/>
        </p:spPr>
        <p:txBody>
          <a:bodyPr wrap="none" anchor="ctr">
            <a:prstTxWarp prst="textNoShape">
              <a:avLst/>
            </a:prstTxWarp>
          </a:bodyPr>
          <a:lstStyle/>
          <a:p>
            <a:endParaRPr lang="en-US"/>
          </a:p>
        </p:txBody>
      </p:sp>
      <p:sp>
        <p:nvSpPr>
          <p:cNvPr id="842755" name="Rectangle 3"/>
          <p:cNvSpPr>
            <a:spLocks noGrp="1" noChangeArrowheads="1"/>
          </p:cNvSpPr>
          <p:nvPr>
            <p:ph type="title"/>
          </p:nvPr>
        </p:nvSpPr>
        <p:spPr>
          <a:xfrm>
            <a:off x="685800" y="0"/>
            <a:ext cx="8229600" cy="1143000"/>
          </a:xfrm>
        </p:spPr>
        <p:txBody>
          <a:bodyPr/>
          <a:lstStyle/>
          <a:p>
            <a:r>
              <a:rPr lang="en-US" dirty="0"/>
              <a:t>Statistical MT Overview</a:t>
            </a:r>
          </a:p>
        </p:txBody>
      </p:sp>
      <p:sp>
        <p:nvSpPr>
          <p:cNvPr id="842756" name="AutoShape 4"/>
          <p:cNvSpPr>
            <a:spLocks noChangeArrowheads="1"/>
          </p:cNvSpPr>
          <p:nvPr/>
        </p:nvSpPr>
        <p:spPr bwMode="auto">
          <a:xfrm>
            <a:off x="1143000" y="23622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842757" name="AutoShape 5"/>
          <p:cNvSpPr>
            <a:spLocks noChangeArrowheads="1"/>
          </p:cNvSpPr>
          <p:nvPr/>
        </p:nvSpPr>
        <p:spPr bwMode="auto">
          <a:xfrm>
            <a:off x="1676400" y="23622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842758" name="Text Box 6"/>
          <p:cNvSpPr txBox="1">
            <a:spLocks noChangeArrowheads="1"/>
          </p:cNvSpPr>
          <p:nvPr/>
        </p:nvSpPr>
        <p:spPr bwMode="auto">
          <a:xfrm>
            <a:off x="685800" y="1828800"/>
            <a:ext cx="22098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Bilingual data</a:t>
            </a:r>
          </a:p>
        </p:txBody>
      </p:sp>
      <p:sp>
        <p:nvSpPr>
          <p:cNvPr id="842778" name="Rectangle 26"/>
          <p:cNvSpPr>
            <a:spLocks noChangeArrowheads="1"/>
          </p:cNvSpPr>
          <p:nvPr/>
        </p:nvSpPr>
        <p:spPr bwMode="auto">
          <a:xfrm>
            <a:off x="3962400" y="1981200"/>
            <a:ext cx="1828800" cy="2819400"/>
          </a:xfrm>
          <a:prstGeom prst="rect">
            <a:avLst/>
          </a:prstGeom>
          <a:noFill/>
          <a:ln w="19050">
            <a:solidFill>
              <a:schemeClr val="tx1"/>
            </a:solidFill>
            <a:miter lim="800000"/>
            <a:headEnd/>
            <a:tailEnd/>
          </a:ln>
          <a:effectLst/>
        </p:spPr>
        <p:txBody>
          <a:bodyPr wrap="none" anchor="ctr">
            <a:prstTxWarp prst="textNoShape">
              <a:avLst/>
            </a:prstTxWarp>
          </a:bodyPr>
          <a:lstStyle/>
          <a:p>
            <a:endParaRPr lang="en-US"/>
          </a:p>
        </p:txBody>
      </p:sp>
      <p:sp>
        <p:nvSpPr>
          <p:cNvPr id="842779" name="Text Box 27"/>
          <p:cNvSpPr txBox="1">
            <a:spLocks noChangeArrowheads="1"/>
          </p:cNvSpPr>
          <p:nvPr/>
        </p:nvSpPr>
        <p:spPr bwMode="auto">
          <a:xfrm>
            <a:off x="4191000" y="3048000"/>
            <a:ext cx="13716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model</a:t>
            </a:r>
          </a:p>
        </p:txBody>
      </p:sp>
      <p:sp>
        <p:nvSpPr>
          <p:cNvPr id="842780" name="Text Box 28"/>
          <p:cNvSpPr txBox="1">
            <a:spLocks noChangeArrowheads="1"/>
          </p:cNvSpPr>
          <p:nvPr/>
        </p:nvSpPr>
        <p:spPr bwMode="auto">
          <a:xfrm>
            <a:off x="4267200" y="914400"/>
            <a:ext cx="1447800" cy="39687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2000" b="1" dirty="0">
                <a:solidFill>
                  <a:srgbClr val="FF0000"/>
                </a:solidFill>
              </a:rPr>
              <a:t>training</a:t>
            </a:r>
          </a:p>
        </p:txBody>
      </p:sp>
      <p:sp>
        <p:nvSpPr>
          <p:cNvPr id="842781" name="AutoShape 29"/>
          <p:cNvSpPr>
            <a:spLocks noChangeArrowheads="1"/>
          </p:cNvSpPr>
          <p:nvPr/>
        </p:nvSpPr>
        <p:spPr bwMode="auto">
          <a:xfrm>
            <a:off x="1371600" y="40386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842782" name="Text Box 30"/>
          <p:cNvSpPr txBox="1">
            <a:spLocks noChangeArrowheads="1"/>
          </p:cNvSpPr>
          <p:nvPr/>
        </p:nvSpPr>
        <p:spPr bwMode="auto">
          <a:xfrm>
            <a:off x="609600" y="3581400"/>
            <a:ext cx="22098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monolingual data</a:t>
            </a:r>
          </a:p>
        </p:txBody>
      </p:sp>
      <p:sp>
        <p:nvSpPr>
          <p:cNvPr id="842784" name="Text Box 32"/>
          <p:cNvSpPr txBox="1">
            <a:spLocks noChangeArrowheads="1"/>
          </p:cNvSpPr>
          <p:nvPr/>
        </p:nvSpPr>
        <p:spPr bwMode="auto">
          <a:xfrm>
            <a:off x="4191000" y="1295400"/>
            <a:ext cx="1447800" cy="6413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learned parameters</a:t>
            </a:r>
          </a:p>
        </p:txBody>
      </p:sp>
      <p:sp>
        <p:nvSpPr>
          <p:cNvPr id="842785" name="Line 33"/>
          <p:cNvSpPr>
            <a:spLocks noChangeShapeType="1"/>
          </p:cNvSpPr>
          <p:nvPr/>
        </p:nvSpPr>
        <p:spPr bwMode="auto">
          <a:xfrm>
            <a:off x="457200" y="5029200"/>
            <a:ext cx="8382000" cy="0"/>
          </a:xfrm>
          <a:prstGeom prst="line">
            <a:avLst/>
          </a:prstGeom>
          <a:noFill/>
          <a:ln w="28575">
            <a:solidFill>
              <a:srgbClr val="FF0000"/>
            </a:solidFill>
            <a:round/>
            <a:headEnd/>
            <a:tailEnd/>
          </a:ln>
          <a:effectLst/>
        </p:spPr>
        <p:txBody>
          <a:bodyPr>
            <a:prstTxWarp prst="textNoShape">
              <a:avLst/>
            </a:prstTxWarp>
          </a:bodyPr>
          <a:lstStyle/>
          <a:p>
            <a:endParaRPr lang="en-US"/>
          </a:p>
        </p:txBody>
      </p:sp>
      <p:sp>
        <p:nvSpPr>
          <p:cNvPr id="842786" name="Text Box 34"/>
          <p:cNvSpPr txBox="1">
            <a:spLocks noChangeArrowheads="1"/>
          </p:cNvSpPr>
          <p:nvPr/>
        </p:nvSpPr>
        <p:spPr bwMode="auto">
          <a:xfrm>
            <a:off x="2362200" y="5562600"/>
            <a:ext cx="1524000" cy="6413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Foreign sentence</a:t>
            </a:r>
          </a:p>
        </p:txBody>
      </p:sp>
      <p:sp>
        <p:nvSpPr>
          <p:cNvPr id="842787" name="Text Box 35"/>
          <p:cNvSpPr txBox="1">
            <a:spLocks noChangeArrowheads="1"/>
          </p:cNvSpPr>
          <p:nvPr/>
        </p:nvSpPr>
        <p:spPr bwMode="auto">
          <a:xfrm>
            <a:off x="609600" y="5638800"/>
            <a:ext cx="1752600" cy="3968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000" b="1">
                <a:solidFill>
                  <a:schemeClr val="accent2"/>
                </a:solidFill>
              </a:rPr>
              <a:t>Translation</a:t>
            </a:r>
          </a:p>
        </p:txBody>
      </p:sp>
      <p:sp>
        <p:nvSpPr>
          <p:cNvPr id="842788" name="Line 36"/>
          <p:cNvSpPr>
            <a:spLocks noChangeShapeType="1"/>
          </p:cNvSpPr>
          <p:nvPr/>
        </p:nvSpPr>
        <p:spPr bwMode="auto">
          <a:xfrm>
            <a:off x="3810000" y="5867400"/>
            <a:ext cx="609600"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842789" name="Line 37"/>
          <p:cNvSpPr>
            <a:spLocks noChangeShapeType="1"/>
          </p:cNvSpPr>
          <p:nvPr/>
        </p:nvSpPr>
        <p:spPr bwMode="auto">
          <a:xfrm>
            <a:off x="4876800" y="4800600"/>
            <a:ext cx="0" cy="53340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842790" name="Text Box 38"/>
          <p:cNvSpPr txBox="1">
            <a:spLocks noChangeArrowheads="1"/>
          </p:cNvSpPr>
          <p:nvPr/>
        </p:nvSpPr>
        <p:spPr bwMode="auto">
          <a:xfrm>
            <a:off x="4495800" y="5410200"/>
            <a:ext cx="2209800" cy="1073150"/>
          </a:xfrm>
          <a:prstGeom prst="rect">
            <a:avLst/>
          </a:prstGeom>
          <a:noFill/>
          <a:ln w="3175">
            <a:solidFill>
              <a:schemeClr val="tx1"/>
            </a:solidFill>
            <a:miter lim="800000"/>
            <a:headEnd/>
            <a:tailEnd/>
          </a:ln>
          <a:effectLst/>
        </p:spPr>
        <p:txBody>
          <a:bodyPr>
            <a:prstTxWarp prst="textNoShape">
              <a:avLst/>
            </a:prstTxWarp>
            <a:spAutoFit/>
          </a:bodyPr>
          <a:lstStyle/>
          <a:p>
            <a:pPr>
              <a:spcBef>
                <a:spcPct val="50000"/>
              </a:spcBef>
            </a:pPr>
            <a:r>
              <a:rPr lang="en-US" sz="1600"/>
              <a:t>Find the best</a:t>
            </a:r>
            <a:br>
              <a:rPr lang="en-US" sz="1600"/>
            </a:br>
            <a:r>
              <a:rPr lang="en-US" sz="1600"/>
              <a:t>translation given the foreign sentence and the model</a:t>
            </a:r>
          </a:p>
        </p:txBody>
      </p:sp>
      <p:sp>
        <p:nvSpPr>
          <p:cNvPr id="842793" name="Line 41"/>
          <p:cNvSpPr>
            <a:spLocks noChangeShapeType="1"/>
          </p:cNvSpPr>
          <p:nvPr/>
        </p:nvSpPr>
        <p:spPr bwMode="auto">
          <a:xfrm>
            <a:off x="2819400" y="2590800"/>
            <a:ext cx="1219200" cy="0"/>
          </a:xfrm>
          <a:prstGeom prst="line">
            <a:avLst/>
          </a:prstGeom>
          <a:noFill/>
          <a:ln w="38100">
            <a:solidFill>
              <a:srgbClr val="FF0000"/>
            </a:solidFill>
            <a:round/>
            <a:headEnd/>
            <a:tailEnd type="triangle" w="med" len="med"/>
          </a:ln>
          <a:effectLst/>
        </p:spPr>
        <p:txBody>
          <a:bodyPr>
            <a:prstTxWarp prst="textNoShape">
              <a:avLst/>
            </a:prstTxWarp>
          </a:bodyPr>
          <a:lstStyle/>
          <a:p>
            <a:endParaRPr lang="en-US"/>
          </a:p>
        </p:txBody>
      </p:sp>
      <p:sp>
        <p:nvSpPr>
          <p:cNvPr id="842794" name="Line 42"/>
          <p:cNvSpPr>
            <a:spLocks noChangeShapeType="1"/>
          </p:cNvSpPr>
          <p:nvPr/>
        </p:nvSpPr>
        <p:spPr bwMode="auto">
          <a:xfrm>
            <a:off x="2819400" y="4114800"/>
            <a:ext cx="1219200" cy="0"/>
          </a:xfrm>
          <a:prstGeom prst="line">
            <a:avLst/>
          </a:prstGeom>
          <a:noFill/>
          <a:ln w="38100">
            <a:solidFill>
              <a:srgbClr val="FF0000"/>
            </a:solidFill>
            <a:round/>
            <a:headEnd/>
            <a:tailEnd type="triangle" w="med" len="med"/>
          </a:ln>
          <a:effectLst/>
        </p:spPr>
        <p:txBody>
          <a:bodyPr>
            <a:prstTxWarp prst="textNoShape">
              <a:avLst/>
            </a:prstTxWarp>
          </a:bodyPr>
          <a:lstStyle/>
          <a:p>
            <a:endParaRPr lang="en-US"/>
          </a:p>
        </p:txBody>
      </p:sp>
      <p:sp>
        <p:nvSpPr>
          <p:cNvPr id="842795" name="Line 43"/>
          <p:cNvSpPr>
            <a:spLocks noChangeShapeType="1"/>
          </p:cNvSpPr>
          <p:nvPr/>
        </p:nvSpPr>
        <p:spPr bwMode="auto">
          <a:xfrm>
            <a:off x="6858000" y="5867400"/>
            <a:ext cx="609600"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842796" name="Text Box 44"/>
          <p:cNvSpPr txBox="1">
            <a:spLocks noChangeArrowheads="1"/>
          </p:cNvSpPr>
          <p:nvPr/>
        </p:nvSpPr>
        <p:spPr bwMode="auto">
          <a:xfrm>
            <a:off x="7391400" y="5562600"/>
            <a:ext cx="1524000" cy="6413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English</a:t>
            </a:r>
            <a:br>
              <a:rPr lang="en-US"/>
            </a:br>
            <a:r>
              <a:rPr lang="en-US"/>
              <a:t>sentence</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0708" name="Line 4"/>
          <p:cNvSpPr>
            <a:spLocks noChangeShapeType="1"/>
          </p:cNvSpPr>
          <p:nvPr/>
        </p:nvSpPr>
        <p:spPr bwMode="auto">
          <a:xfrm>
            <a:off x="304800" y="1295400"/>
            <a:ext cx="7749987" cy="0"/>
          </a:xfrm>
          <a:prstGeom prst="line">
            <a:avLst/>
          </a:prstGeom>
          <a:noFill/>
          <a:ln w="76200">
            <a:solidFill>
              <a:srgbClr val="0000CC"/>
            </a:solidFill>
            <a:round/>
            <a:headEnd/>
            <a:tailEnd/>
          </a:ln>
          <a:effectLst/>
        </p:spPr>
        <p:txBody>
          <a:bodyPr wrap="none" anchor="ctr">
            <a:prstTxWarp prst="textNoShape">
              <a:avLst/>
            </a:prstTxWarp>
          </a:bodyPr>
          <a:lstStyle/>
          <a:p>
            <a:endParaRPr lang="en-US"/>
          </a:p>
        </p:txBody>
      </p:sp>
      <p:sp>
        <p:nvSpPr>
          <p:cNvPr id="840711" name="Rectangle 7"/>
          <p:cNvSpPr>
            <a:spLocks noGrp="1" noChangeArrowheads="1"/>
          </p:cNvSpPr>
          <p:nvPr>
            <p:ph type="title"/>
          </p:nvPr>
        </p:nvSpPr>
        <p:spPr/>
        <p:txBody>
          <a:bodyPr/>
          <a:lstStyle/>
          <a:p>
            <a:r>
              <a:rPr lang="en-US"/>
              <a:t>Statistical MT</a:t>
            </a:r>
          </a:p>
        </p:txBody>
      </p:sp>
      <p:sp>
        <p:nvSpPr>
          <p:cNvPr id="840712" name="Rectangle 8"/>
          <p:cNvSpPr>
            <a:spLocks noGrp="1" noChangeArrowheads="1"/>
          </p:cNvSpPr>
          <p:nvPr>
            <p:ph type="body" idx="1"/>
          </p:nvPr>
        </p:nvSpPr>
        <p:spPr>
          <a:xfrm>
            <a:off x="457200" y="1600200"/>
            <a:ext cx="7597587" cy="3429000"/>
          </a:xfrm>
        </p:spPr>
        <p:txBody>
          <a:bodyPr>
            <a:normAutofit lnSpcReduction="10000"/>
          </a:bodyPr>
          <a:lstStyle/>
          <a:p>
            <a:r>
              <a:rPr lang="en-US" sz="2400" dirty="0"/>
              <a:t>We will model the translation process </a:t>
            </a:r>
            <a:r>
              <a:rPr lang="en-US" sz="2400" dirty="0" smtClean="0"/>
              <a:t>probabilistically</a:t>
            </a:r>
          </a:p>
          <a:p>
            <a:endParaRPr lang="en-US" sz="2400" dirty="0" smtClean="0"/>
          </a:p>
          <a:p>
            <a:endParaRPr lang="en-US" sz="2400" dirty="0" smtClean="0"/>
          </a:p>
          <a:p>
            <a:endParaRPr lang="en-US" sz="2400" dirty="0" smtClean="0"/>
          </a:p>
          <a:p>
            <a:r>
              <a:rPr lang="en-US" sz="2400" dirty="0" smtClean="0"/>
              <a:t>If we can find the most probable English sentence, we’re done</a:t>
            </a:r>
            <a:endParaRPr lang="en-US" sz="2400" dirty="0"/>
          </a:p>
        </p:txBody>
      </p:sp>
      <p:sp>
        <p:nvSpPr>
          <p:cNvPr id="840713" name="Text Box 9"/>
          <p:cNvSpPr txBox="1">
            <a:spLocks noChangeArrowheads="1"/>
          </p:cNvSpPr>
          <p:nvPr/>
        </p:nvSpPr>
        <p:spPr bwMode="auto">
          <a:xfrm>
            <a:off x="1219200" y="3050232"/>
            <a:ext cx="5715000" cy="46166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2400" dirty="0" err="1"/>
              <a:t>p(english</a:t>
            </a:r>
            <a:r>
              <a:rPr lang="en-US" sz="2400" dirty="0"/>
              <a:t> sentence | foreign sentence)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p:txBody>
          <a:bodyPr/>
          <a:lstStyle/>
          <a:p>
            <a:r>
              <a:rPr lang="en-US" dirty="0" smtClean="0"/>
              <a:t>Noisy channel model</a:t>
            </a:r>
            <a:endParaRPr lang="en-US" dirty="0"/>
          </a:p>
        </p:txBody>
      </p:sp>
      <p:sp>
        <p:nvSpPr>
          <p:cNvPr id="844804" name="Line 4"/>
          <p:cNvSpPr>
            <a:spLocks noChangeShapeType="1"/>
          </p:cNvSpPr>
          <p:nvPr/>
        </p:nvSpPr>
        <p:spPr bwMode="auto">
          <a:xfrm>
            <a:off x="304800" y="1295400"/>
            <a:ext cx="8458200" cy="0"/>
          </a:xfrm>
          <a:prstGeom prst="line">
            <a:avLst/>
          </a:prstGeom>
          <a:noFill/>
          <a:ln w="76200">
            <a:solidFill>
              <a:srgbClr val="0000CC"/>
            </a:solidFill>
            <a:round/>
            <a:headEnd/>
            <a:tailEnd/>
          </a:ln>
          <a:effectLst/>
        </p:spPr>
        <p:txBody>
          <a:bodyPr wrap="none" anchor="ctr">
            <a:prstTxWarp prst="textNoShape">
              <a:avLst/>
            </a:prstTxWarp>
          </a:bodyPr>
          <a:lstStyle/>
          <a:p>
            <a:endParaRPr lang="en-US"/>
          </a:p>
        </p:txBody>
      </p:sp>
      <p:sp>
        <p:nvSpPr>
          <p:cNvPr id="7" name="Text Box 9"/>
          <p:cNvSpPr txBox="1">
            <a:spLocks noChangeArrowheads="1"/>
          </p:cNvSpPr>
          <p:nvPr/>
        </p:nvSpPr>
        <p:spPr bwMode="auto">
          <a:xfrm>
            <a:off x="457200" y="1614487"/>
            <a:ext cx="51816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dirty="0" err="1"/>
              <a:t>p(english</a:t>
            </a:r>
            <a:r>
              <a:rPr lang="en-US" dirty="0"/>
              <a:t> sentence | foreign sentence)</a:t>
            </a:r>
          </a:p>
        </p:txBody>
      </p:sp>
      <p:graphicFrame>
        <p:nvGraphicFramePr>
          <p:cNvPr id="8" name="Object 7"/>
          <p:cNvGraphicFramePr>
            <a:graphicFrameLocks noChangeAspect="1"/>
          </p:cNvGraphicFramePr>
          <p:nvPr/>
        </p:nvGraphicFramePr>
        <p:xfrm>
          <a:off x="1219200" y="2438400"/>
          <a:ext cx="1534886" cy="457200"/>
        </p:xfrm>
        <a:graphic>
          <a:graphicData uri="http://schemas.openxmlformats.org/presentationml/2006/ole">
            <p:oleObj spid="_x0000_s114690" name="Equation" r:id="rId3" imgW="596900" imgH="177800" progId="Equation.3">
              <p:embed/>
            </p:oleObj>
          </a:graphicData>
        </a:graphic>
      </p:graphicFrame>
      <p:graphicFrame>
        <p:nvGraphicFramePr>
          <p:cNvPr id="844807" name="Object 7"/>
          <p:cNvGraphicFramePr>
            <a:graphicFrameLocks noChangeAspect="1"/>
          </p:cNvGraphicFramePr>
          <p:nvPr/>
        </p:nvGraphicFramePr>
        <p:xfrm>
          <a:off x="3200400" y="2209800"/>
          <a:ext cx="1992313" cy="1012825"/>
        </p:xfrm>
        <a:graphic>
          <a:graphicData uri="http://schemas.openxmlformats.org/presentationml/2006/ole">
            <p:oleObj spid="_x0000_s114691" name="Equation" r:id="rId4" imgW="774700" imgH="393700" progId="Equation.3">
              <p:embed/>
            </p:oleObj>
          </a:graphicData>
        </a:graphic>
      </p:graphicFrame>
      <p:sp>
        <p:nvSpPr>
          <p:cNvPr id="11" name="Text Box 9"/>
          <p:cNvSpPr txBox="1">
            <a:spLocks noChangeArrowheads="1"/>
          </p:cNvSpPr>
          <p:nvPr/>
        </p:nvSpPr>
        <p:spPr bwMode="auto">
          <a:xfrm>
            <a:off x="6324600" y="2514600"/>
            <a:ext cx="2057400" cy="400110"/>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2000" dirty="0" err="1" smtClean="0">
                <a:solidFill>
                  <a:srgbClr val="FF0000"/>
                </a:solidFill>
              </a:rPr>
              <a:t>Bayes</a:t>
            </a:r>
            <a:r>
              <a:rPr lang="en-US" sz="2000" dirty="0" smtClean="0">
                <a:solidFill>
                  <a:srgbClr val="FF0000"/>
                </a:solidFill>
              </a:rPr>
              <a:t>’ rule</a:t>
            </a:r>
            <a:endParaRPr lang="en-US" sz="2000" dirty="0">
              <a:solidFill>
                <a:srgbClr val="FF0000"/>
              </a:solidFill>
            </a:endParaRPr>
          </a:p>
        </p:txBody>
      </p:sp>
      <p:graphicFrame>
        <p:nvGraphicFramePr>
          <p:cNvPr id="844808" name="Object 8"/>
          <p:cNvGraphicFramePr>
            <a:graphicFrameLocks noChangeAspect="1"/>
          </p:cNvGraphicFramePr>
          <p:nvPr/>
        </p:nvGraphicFramePr>
        <p:xfrm>
          <a:off x="1295400" y="3810000"/>
          <a:ext cx="849312" cy="457200"/>
        </p:xfrm>
        <a:graphic>
          <a:graphicData uri="http://schemas.openxmlformats.org/presentationml/2006/ole">
            <p:oleObj spid="_x0000_s114692" name="Equation" r:id="rId5" imgW="330200" imgH="177800" progId="Equation.3">
              <p:embed/>
            </p:oleObj>
          </a:graphicData>
        </a:graphic>
      </p:graphicFrame>
      <p:sp>
        <p:nvSpPr>
          <p:cNvPr id="13" name="Text Box 9"/>
          <p:cNvSpPr txBox="1">
            <a:spLocks noChangeArrowheads="1"/>
          </p:cNvSpPr>
          <p:nvPr/>
        </p:nvSpPr>
        <p:spPr bwMode="auto">
          <a:xfrm>
            <a:off x="3124200" y="3824287"/>
            <a:ext cx="4724400" cy="366713"/>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a:t>p</a:t>
            </a:r>
            <a:r>
              <a:rPr lang="en-US" dirty="0" smtClean="0"/>
              <a:t>robability of the foreign sentence</a:t>
            </a:r>
            <a:endParaRPr lang="en-US" dirty="0"/>
          </a:p>
        </p:txBody>
      </p:sp>
      <p:graphicFrame>
        <p:nvGraphicFramePr>
          <p:cNvPr id="844809" name="Object 9"/>
          <p:cNvGraphicFramePr>
            <a:graphicFrameLocks noChangeAspect="1"/>
          </p:cNvGraphicFramePr>
          <p:nvPr/>
        </p:nvGraphicFramePr>
        <p:xfrm>
          <a:off x="1344613" y="4740275"/>
          <a:ext cx="750887" cy="425450"/>
        </p:xfrm>
        <a:graphic>
          <a:graphicData uri="http://schemas.openxmlformats.org/presentationml/2006/ole">
            <p:oleObj spid="_x0000_s114693" name="Equation" r:id="rId6" imgW="292100" imgH="165100" progId="Equation.3">
              <p:embed/>
            </p:oleObj>
          </a:graphicData>
        </a:graphic>
      </p:graphicFrame>
      <p:sp>
        <p:nvSpPr>
          <p:cNvPr id="15" name="Text Box 9"/>
          <p:cNvSpPr txBox="1">
            <a:spLocks noChangeArrowheads="1"/>
          </p:cNvSpPr>
          <p:nvPr/>
        </p:nvSpPr>
        <p:spPr bwMode="auto">
          <a:xfrm>
            <a:off x="3124200" y="4724400"/>
            <a:ext cx="5486400" cy="646331"/>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smtClean="0"/>
              <a:t>probability of the translated </a:t>
            </a:r>
            <a:r>
              <a:rPr lang="en-US" dirty="0"/>
              <a:t>E</a:t>
            </a:r>
            <a:r>
              <a:rPr lang="en-US" dirty="0" smtClean="0"/>
              <a:t>nglish sentence:  how likely is the translation to be an English sentence?</a:t>
            </a:r>
            <a:endParaRPr lang="en-US" dirty="0"/>
          </a:p>
        </p:txBody>
      </p:sp>
      <p:graphicFrame>
        <p:nvGraphicFramePr>
          <p:cNvPr id="844810" name="Object 10"/>
          <p:cNvGraphicFramePr>
            <a:graphicFrameLocks noChangeAspect="1"/>
          </p:cNvGraphicFramePr>
          <p:nvPr/>
        </p:nvGraphicFramePr>
        <p:xfrm>
          <a:off x="1062038" y="5883275"/>
          <a:ext cx="1239837" cy="457200"/>
        </p:xfrm>
        <a:graphic>
          <a:graphicData uri="http://schemas.openxmlformats.org/presentationml/2006/ole">
            <p:oleObj spid="_x0000_s114694" name="Equation" r:id="rId7" imgW="482600" imgH="177800" progId="Equation.3">
              <p:embed/>
            </p:oleObj>
          </a:graphicData>
        </a:graphic>
      </p:graphicFrame>
      <p:sp>
        <p:nvSpPr>
          <p:cNvPr id="17" name="Text Box 9"/>
          <p:cNvSpPr txBox="1">
            <a:spLocks noChangeArrowheads="1"/>
          </p:cNvSpPr>
          <p:nvPr/>
        </p:nvSpPr>
        <p:spPr bwMode="auto">
          <a:xfrm>
            <a:off x="3124200" y="5754469"/>
            <a:ext cx="5486400" cy="646331"/>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smtClean="0"/>
              <a:t>probability of the translated </a:t>
            </a:r>
            <a:r>
              <a:rPr lang="en-US" dirty="0"/>
              <a:t>E</a:t>
            </a:r>
            <a:r>
              <a:rPr lang="en-US" dirty="0" smtClean="0"/>
              <a:t>nglish sentence given the foreign sentence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448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480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4480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448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p:txBody>
          <a:bodyPr/>
          <a:lstStyle/>
          <a:p>
            <a:r>
              <a:rPr lang="en-US" dirty="0" smtClean="0"/>
              <a:t>Noisy channel model</a:t>
            </a:r>
            <a:endParaRPr lang="en-US" dirty="0"/>
          </a:p>
        </p:txBody>
      </p:sp>
      <p:sp>
        <p:nvSpPr>
          <p:cNvPr id="844804" name="Line 4"/>
          <p:cNvSpPr>
            <a:spLocks noChangeShapeType="1"/>
          </p:cNvSpPr>
          <p:nvPr/>
        </p:nvSpPr>
        <p:spPr bwMode="auto">
          <a:xfrm>
            <a:off x="304800" y="1295400"/>
            <a:ext cx="8458200" cy="0"/>
          </a:xfrm>
          <a:prstGeom prst="line">
            <a:avLst/>
          </a:prstGeom>
          <a:noFill/>
          <a:ln w="76200">
            <a:solidFill>
              <a:srgbClr val="0000CC"/>
            </a:solidFill>
            <a:round/>
            <a:headEnd/>
            <a:tailEnd/>
          </a:ln>
          <a:effectLst/>
        </p:spPr>
        <p:txBody>
          <a:bodyPr wrap="none" anchor="ctr">
            <a:prstTxWarp prst="textNoShape">
              <a:avLst/>
            </a:prstTxWarp>
          </a:bodyPr>
          <a:lstStyle/>
          <a:p>
            <a:endParaRPr lang="en-US"/>
          </a:p>
        </p:txBody>
      </p:sp>
      <p:sp>
        <p:nvSpPr>
          <p:cNvPr id="11" name="Text Box 9"/>
          <p:cNvSpPr txBox="1">
            <a:spLocks noChangeArrowheads="1"/>
          </p:cNvSpPr>
          <p:nvPr/>
        </p:nvSpPr>
        <p:spPr bwMode="auto">
          <a:xfrm>
            <a:off x="304800" y="1828800"/>
            <a:ext cx="2057400" cy="400110"/>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2000" dirty="0" smtClean="0">
                <a:solidFill>
                  <a:srgbClr val="FF0000"/>
                </a:solidFill>
              </a:rPr>
              <a:t>model</a:t>
            </a:r>
            <a:endParaRPr lang="en-US" sz="2000" dirty="0">
              <a:solidFill>
                <a:srgbClr val="FF0000"/>
              </a:solidFill>
            </a:endParaRPr>
          </a:p>
        </p:txBody>
      </p:sp>
      <p:graphicFrame>
        <p:nvGraphicFramePr>
          <p:cNvPr id="861191" name="Object 7"/>
          <p:cNvGraphicFramePr>
            <a:graphicFrameLocks noChangeAspect="1"/>
          </p:cNvGraphicFramePr>
          <p:nvPr/>
        </p:nvGraphicFramePr>
        <p:xfrm>
          <a:off x="2114550" y="1752600"/>
          <a:ext cx="4076700" cy="533400"/>
        </p:xfrm>
        <a:graphic>
          <a:graphicData uri="http://schemas.openxmlformats.org/presentationml/2006/ole">
            <p:oleObj spid="_x0000_s115714" name="Equation" r:id="rId3" imgW="1358900" imgH="177800" progId="Equation.3">
              <p:embed/>
            </p:oleObj>
          </a:graphicData>
        </a:graphic>
      </p:graphicFrame>
      <p:cxnSp>
        <p:nvCxnSpPr>
          <p:cNvPr id="18" name="Straight Arrow Connector 17"/>
          <p:cNvCxnSpPr/>
          <p:nvPr/>
        </p:nvCxnSpPr>
        <p:spPr bwMode="auto">
          <a:xfrm flipV="1">
            <a:off x="3657600" y="2286000"/>
            <a:ext cx="990600" cy="9144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0" name="Straight Arrow Connector 19"/>
          <p:cNvCxnSpPr/>
          <p:nvPr/>
        </p:nvCxnSpPr>
        <p:spPr bwMode="auto">
          <a:xfrm rot="16200000" flipV="1">
            <a:off x="5486400" y="2438400"/>
            <a:ext cx="914400" cy="6096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2" name="TextBox 21"/>
          <p:cNvSpPr txBox="1"/>
          <p:nvPr/>
        </p:nvSpPr>
        <p:spPr>
          <a:xfrm>
            <a:off x="1981200" y="3276600"/>
            <a:ext cx="2895600" cy="461665"/>
          </a:xfrm>
          <a:prstGeom prst="rect">
            <a:avLst/>
          </a:prstGeom>
          <a:noFill/>
        </p:spPr>
        <p:txBody>
          <a:bodyPr wrap="square" rtlCol="0">
            <a:spAutoFit/>
          </a:bodyPr>
          <a:lstStyle/>
          <a:p>
            <a:r>
              <a:rPr lang="en-US" sz="2400" dirty="0" smtClean="0">
                <a:solidFill>
                  <a:srgbClr val="0000CC"/>
                </a:solidFill>
              </a:rPr>
              <a:t>translation model</a:t>
            </a:r>
            <a:endParaRPr lang="en-US" sz="2400" dirty="0">
              <a:solidFill>
                <a:srgbClr val="0000CC"/>
              </a:solidFill>
            </a:endParaRPr>
          </a:p>
        </p:txBody>
      </p:sp>
      <p:sp>
        <p:nvSpPr>
          <p:cNvPr id="23" name="TextBox 22"/>
          <p:cNvSpPr txBox="1"/>
          <p:nvPr/>
        </p:nvSpPr>
        <p:spPr>
          <a:xfrm>
            <a:off x="5181600" y="3272135"/>
            <a:ext cx="2895600" cy="461665"/>
          </a:xfrm>
          <a:prstGeom prst="rect">
            <a:avLst/>
          </a:prstGeom>
          <a:noFill/>
        </p:spPr>
        <p:txBody>
          <a:bodyPr wrap="square" rtlCol="0">
            <a:spAutoFit/>
          </a:bodyPr>
          <a:lstStyle/>
          <a:p>
            <a:r>
              <a:rPr lang="en-US" sz="2400" dirty="0" smtClean="0">
                <a:solidFill>
                  <a:srgbClr val="0000CC"/>
                </a:solidFill>
              </a:rPr>
              <a:t>language model</a:t>
            </a:r>
            <a:endParaRPr lang="en-US" sz="2400" dirty="0">
              <a:solidFill>
                <a:srgbClr val="0000CC"/>
              </a:solidFill>
            </a:endParaRPr>
          </a:p>
        </p:txBody>
      </p:sp>
      <p:sp>
        <p:nvSpPr>
          <p:cNvPr id="24" name="Text Box 9"/>
          <p:cNvSpPr txBox="1">
            <a:spLocks noChangeArrowheads="1"/>
          </p:cNvSpPr>
          <p:nvPr/>
        </p:nvSpPr>
        <p:spPr bwMode="auto">
          <a:xfrm>
            <a:off x="1905000" y="3916740"/>
            <a:ext cx="2895600" cy="1569660"/>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2400" dirty="0" smtClean="0">
                <a:solidFill>
                  <a:schemeClr val="tx2"/>
                </a:solidFill>
              </a:rPr>
              <a:t>how do foreign sentences get translated to </a:t>
            </a:r>
            <a:r>
              <a:rPr lang="en-US" sz="2400" dirty="0">
                <a:solidFill>
                  <a:schemeClr val="tx2"/>
                </a:solidFill>
              </a:rPr>
              <a:t>E</a:t>
            </a:r>
            <a:r>
              <a:rPr lang="en-US" sz="2400" dirty="0" smtClean="0">
                <a:solidFill>
                  <a:schemeClr val="tx2"/>
                </a:solidFill>
              </a:rPr>
              <a:t>nglish sentences?</a:t>
            </a:r>
            <a:endParaRPr lang="en-US" sz="2400" dirty="0">
              <a:solidFill>
                <a:schemeClr val="tx2"/>
              </a:solidFill>
            </a:endParaRPr>
          </a:p>
        </p:txBody>
      </p:sp>
      <p:sp>
        <p:nvSpPr>
          <p:cNvPr id="25" name="Text Box 9"/>
          <p:cNvSpPr txBox="1">
            <a:spLocks noChangeArrowheads="1"/>
          </p:cNvSpPr>
          <p:nvPr/>
        </p:nvSpPr>
        <p:spPr bwMode="auto">
          <a:xfrm>
            <a:off x="5562600" y="3916740"/>
            <a:ext cx="2667000" cy="1200328"/>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2400" dirty="0" smtClean="0">
                <a:solidFill>
                  <a:schemeClr val="tx2"/>
                </a:solidFill>
              </a:rPr>
              <a:t>what do English sentences look like?</a:t>
            </a:r>
            <a:endParaRPr lang="en-US" sz="2400" dirty="0">
              <a:solidFill>
                <a:schemeClr val="tx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 example learner: coupled pattern learner (CPL)</a:t>
            </a:r>
            <a:endParaRPr lang="en-US" dirty="0"/>
          </a:p>
        </p:txBody>
      </p:sp>
      <p:sp>
        <p:nvSpPr>
          <p:cNvPr id="4" name="TextBox 3"/>
          <p:cNvSpPr txBox="1"/>
          <p:nvPr/>
        </p:nvSpPr>
        <p:spPr>
          <a:xfrm>
            <a:off x="304800" y="3149262"/>
            <a:ext cx="1752600" cy="2031325"/>
          </a:xfrm>
          <a:prstGeom prst="rect">
            <a:avLst/>
          </a:prstGeom>
          <a:noFill/>
        </p:spPr>
        <p:txBody>
          <a:bodyPr wrap="square" rtlCol="0">
            <a:spAutoFit/>
          </a:bodyPr>
          <a:lstStyle/>
          <a:p>
            <a:r>
              <a:rPr lang="en-US" dirty="0" smtClean="0"/>
              <a:t>Cities:</a:t>
            </a:r>
          </a:p>
          <a:p>
            <a:endParaRPr lang="en-US" dirty="0" smtClean="0"/>
          </a:p>
          <a:p>
            <a:r>
              <a:rPr lang="en-US" dirty="0" smtClean="0"/>
              <a:t>Los Angeles</a:t>
            </a:r>
          </a:p>
          <a:p>
            <a:r>
              <a:rPr lang="en-US" dirty="0" smtClean="0"/>
              <a:t>San Francisco</a:t>
            </a:r>
          </a:p>
          <a:p>
            <a:r>
              <a:rPr lang="en-US" dirty="0" smtClean="0"/>
              <a:t>New York</a:t>
            </a:r>
          </a:p>
          <a:p>
            <a:r>
              <a:rPr lang="en-US" dirty="0" smtClean="0"/>
              <a:t>Seattle</a:t>
            </a:r>
          </a:p>
          <a:p>
            <a:r>
              <a:rPr lang="en-US" dirty="0" smtClean="0"/>
              <a:t>…</a:t>
            </a:r>
            <a:endParaRPr lang="en-US" dirty="0"/>
          </a:p>
        </p:txBody>
      </p:sp>
      <p:sp>
        <p:nvSpPr>
          <p:cNvPr id="5" name="Right Arrow 4"/>
          <p:cNvSpPr/>
          <p:nvPr/>
        </p:nvSpPr>
        <p:spPr>
          <a:xfrm>
            <a:off x="2133600" y="3886200"/>
            <a:ext cx="685800" cy="533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3124200" y="3149262"/>
            <a:ext cx="3505200" cy="1754327"/>
          </a:xfrm>
          <a:prstGeom prst="rect">
            <a:avLst/>
          </a:prstGeom>
          <a:noFill/>
        </p:spPr>
        <p:txBody>
          <a:bodyPr wrap="square" rtlCol="0">
            <a:spAutoFit/>
          </a:bodyPr>
          <a:lstStyle/>
          <a:p>
            <a:r>
              <a:rPr lang="en-US" dirty="0" smtClean="0"/>
              <a:t>… city of </a:t>
            </a:r>
            <a:r>
              <a:rPr lang="en-US" dirty="0" smtClean="0"/>
              <a:t>X …</a:t>
            </a:r>
            <a:endParaRPr lang="en-US" dirty="0" smtClean="0"/>
          </a:p>
          <a:p>
            <a:r>
              <a:rPr lang="en-US" dirty="0" smtClean="0"/>
              <a:t>... the official guide to X …</a:t>
            </a:r>
          </a:p>
          <a:p>
            <a:r>
              <a:rPr lang="en-US" dirty="0" smtClean="0"/>
              <a:t>… only in X …</a:t>
            </a:r>
          </a:p>
          <a:p>
            <a:r>
              <a:rPr lang="en-US" dirty="0" smtClean="0"/>
              <a:t>… what to do in X …</a:t>
            </a:r>
          </a:p>
          <a:p>
            <a:r>
              <a:rPr lang="en-US" dirty="0" smtClean="0"/>
              <a:t>… mayor of X …</a:t>
            </a:r>
          </a:p>
          <a:p>
            <a:endParaRPr lang="en-US" dirty="0"/>
          </a:p>
        </p:txBody>
      </p:sp>
      <p:sp>
        <p:nvSpPr>
          <p:cNvPr id="7" name="TextBox 6"/>
          <p:cNvSpPr txBox="1"/>
          <p:nvPr/>
        </p:nvSpPr>
        <p:spPr>
          <a:xfrm>
            <a:off x="1371600" y="5180587"/>
            <a:ext cx="2438400" cy="646331"/>
          </a:xfrm>
          <a:prstGeom prst="rect">
            <a:avLst/>
          </a:prstGeom>
          <a:noFill/>
        </p:spPr>
        <p:txBody>
          <a:bodyPr wrap="square" rtlCol="0">
            <a:spAutoFit/>
          </a:bodyPr>
          <a:lstStyle/>
          <a:p>
            <a:r>
              <a:rPr lang="en-US" dirty="0" smtClean="0">
                <a:solidFill>
                  <a:srgbClr val="0000FF"/>
                </a:solidFill>
              </a:rPr>
              <a:t>extract occurrences of group</a:t>
            </a:r>
            <a:endParaRPr lang="en-US" dirty="0">
              <a:solidFill>
                <a:srgbClr val="0000FF"/>
              </a:solidFill>
            </a:endParaRPr>
          </a:p>
        </p:txBody>
      </p:sp>
      <p:sp>
        <p:nvSpPr>
          <p:cNvPr id="8" name="Right Arrow 7"/>
          <p:cNvSpPr/>
          <p:nvPr/>
        </p:nvSpPr>
        <p:spPr>
          <a:xfrm>
            <a:off x="6172200" y="3810000"/>
            <a:ext cx="685800" cy="533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4953000" y="5180587"/>
            <a:ext cx="2438400" cy="646331"/>
          </a:xfrm>
          <a:prstGeom prst="rect">
            <a:avLst/>
          </a:prstGeom>
          <a:noFill/>
        </p:spPr>
        <p:txBody>
          <a:bodyPr wrap="square" rtlCol="0">
            <a:spAutoFit/>
          </a:bodyPr>
          <a:lstStyle/>
          <a:p>
            <a:r>
              <a:rPr lang="en-US" dirty="0" smtClean="0">
                <a:solidFill>
                  <a:srgbClr val="0000FF"/>
                </a:solidFill>
              </a:rPr>
              <a:t>statistical co-occurrence test</a:t>
            </a:r>
            <a:endParaRPr lang="en-US" dirty="0">
              <a:solidFill>
                <a:srgbClr val="0000FF"/>
              </a:solidFill>
            </a:endParaRPr>
          </a:p>
        </p:txBody>
      </p:sp>
      <p:sp>
        <p:nvSpPr>
          <p:cNvPr id="10" name="Rectangle 9"/>
          <p:cNvSpPr/>
          <p:nvPr/>
        </p:nvSpPr>
        <p:spPr>
          <a:xfrm>
            <a:off x="7108329" y="3810000"/>
            <a:ext cx="1892916" cy="369332"/>
          </a:xfrm>
          <a:prstGeom prst="rect">
            <a:avLst/>
          </a:prstGeom>
        </p:spPr>
        <p:txBody>
          <a:bodyPr wrap="none">
            <a:spAutoFit/>
          </a:bodyPr>
          <a:lstStyle/>
          <a:p>
            <a:r>
              <a:rPr lang="en-US" dirty="0" smtClean="0"/>
              <a:t>… mayor of X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p:txBody>
          <a:bodyPr/>
          <a:lstStyle/>
          <a:p>
            <a:r>
              <a:rPr lang="en-US" dirty="0" smtClean="0"/>
              <a:t>Translation model</a:t>
            </a:r>
            <a:endParaRPr lang="en-US" dirty="0"/>
          </a:p>
        </p:txBody>
      </p:sp>
      <p:sp>
        <p:nvSpPr>
          <p:cNvPr id="34" name="Content Placeholder 33"/>
          <p:cNvSpPr>
            <a:spLocks noGrp="1"/>
          </p:cNvSpPr>
          <p:nvPr>
            <p:ph idx="1"/>
          </p:nvPr>
        </p:nvSpPr>
        <p:spPr>
          <a:xfrm>
            <a:off x="457200" y="1600201"/>
            <a:ext cx="8229600" cy="609599"/>
          </a:xfrm>
        </p:spPr>
        <p:txBody>
          <a:bodyPr/>
          <a:lstStyle/>
          <a:p>
            <a:r>
              <a:rPr lang="en-US" sz="2800" dirty="0" smtClean="0"/>
              <a:t>The models define probabilities over inputs</a:t>
            </a:r>
            <a:endParaRPr lang="en-US" sz="2800" dirty="0"/>
          </a:p>
        </p:txBody>
      </p:sp>
      <p:sp>
        <p:nvSpPr>
          <p:cNvPr id="844804" name="Line 4"/>
          <p:cNvSpPr>
            <a:spLocks noChangeShapeType="1"/>
          </p:cNvSpPr>
          <p:nvPr/>
        </p:nvSpPr>
        <p:spPr bwMode="auto">
          <a:xfrm>
            <a:off x="304800" y="1295400"/>
            <a:ext cx="8458200" cy="0"/>
          </a:xfrm>
          <a:prstGeom prst="line">
            <a:avLst/>
          </a:prstGeom>
          <a:noFill/>
          <a:ln w="76200">
            <a:solidFill>
              <a:srgbClr val="0000CC"/>
            </a:solidFill>
            <a:round/>
            <a:headEnd/>
            <a:tailEnd/>
          </a:ln>
          <a:effectLst/>
        </p:spPr>
        <p:txBody>
          <a:bodyPr wrap="none" anchor="ctr">
            <a:prstTxWarp prst="textNoShape">
              <a:avLst/>
            </a:prstTxWarp>
          </a:bodyPr>
          <a:lstStyle/>
          <a:p>
            <a:endParaRPr lang="en-US"/>
          </a:p>
        </p:txBody>
      </p:sp>
      <p:graphicFrame>
        <p:nvGraphicFramePr>
          <p:cNvPr id="862211" name="Object 3"/>
          <p:cNvGraphicFramePr>
            <a:graphicFrameLocks noChangeAspect="1"/>
          </p:cNvGraphicFramePr>
          <p:nvPr/>
        </p:nvGraphicFramePr>
        <p:xfrm>
          <a:off x="3352800" y="2133600"/>
          <a:ext cx="1447800" cy="533400"/>
        </p:xfrm>
        <a:graphic>
          <a:graphicData uri="http://schemas.openxmlformats.org/presentationml/2006/ole">
            <p:oleObj spid="_x0000_s116738" name="Equation" r:id="rId3" imgW="482600" imgH="177800" progId="Equation.3">
              <p:embed/>
            </p:oleObj>
          </a:graphicData>
        </a:graphic>
      </p:graphicFrame>
      <p:sp>
        <p:nvSpPr>
          <p:cNvPr id="51" name="TextBox 50"/>
          <p:cNvSpPr txBox="1"/>
          <p:nvPr/>
        </p:nvSpPr>
        <p:spPr>
          <a:xfrm>
            <a:off x="762000" y="3124200"/>
            <a:ext cx="7543800" cy="400110"/>
          </a:xfrm>
          <a:prstGeom prst="rect">
            <a:avLst/>
          </a:prstGeom>
          <a:noFill/>
        </p:spPr>
        <p:txBody>
          <a:bodyPr wrap="square" rtlCol="0">
            <a:spAutoFit/>
          </a:bodyPr>
          <a:lstStyle/>
          <a:p>
            <a:r>
              <a:rPr lang="en-US" sz="2000" dirty="0" err="1" smtClean="0">
                <a:solidFill>
                  <a:srgbClr val="0000FF"/>
                </a:solidFill>
              </a:rPr>
              <a:t>Morgen</a:t>
            </a:r>
            <a:r>
              <a:rPr lang="en-US" sz="2000" dirty="0" smtClean="0">
                <a:solidFill>
                  <a:srgbClr val="0000FF"/>
                </a:solidFill>
              </a:rPr>
              <a:t> </a:t>
            </a:r>
            <a:r>
              <a:rPr lang="en-US" sz="2000" dirty="0" err="1" smtClean="0">
                <a:solidFill>
                  <a:srgbClr val="0000FF"/>
                </a:solidFill>
              </a:rPr>
              <a:t>fliege</a:t>
            </a:r>
            <a:r>
              <a:rPr lang="en-US" sz="2000" dirty="0" smtClean="0">
                <a:solidFill>
                  <a:srgbClr val="0000FF"/>
                </a:solidFill>
              </a:rPr>
              <a:t> </a:t>
            </a:r>
            <a:r>
              <a:rPr lang="en-US" sz="2000" dirty="0" err="1" smtClean="0">
                <a:solidFill>
                  <a:srgbClr val="0000FF"/>
                </a:solidFill>
              </a:rPr>
              <a:t>ich</a:t>
            </a:r>
            <a:r>
              <a:rPr lang="en-US" sz="2000" dirty="0" smtClean="0">
                <a:solidFill>
                  <a:srgbClr val="0000FF"/>
                </a:solidFill>
              </a:rPr>
              <a:t> </a:t>
            </a:r>
            <a:r>
              <a:rPr lang="en-US" sz="2000" dirty="0" err="1" smtClean="0">
                <a:solidFill>
                  <a:srgbClr val="0000FF"/>
                </a:solidFill>
              </a:rPr>
              <a:t>nach</a:t>
            </a:r>
            <a:r>
              <a:rPr lang="en-US" sz="2000" dirty="0" smtClean="0">
                <a:solidFill>
                  <a:srgbClr val="0000FF"/>
                </a:solidFill>
              </a:rPr>
              <a:t> </a:t>
            </a:r>
            <a:r>
              <a:rPr lang="en-US" sz="2000" dirty="0" err="1" smtClean="0">
                <a:solidFill>
                  <a:srgbClr val="0000FF"/>
                </a:solidFill>
              </a:rPr>
              <a:t>Kanada</a:t>
            </a:r>
            <a:r>
              <a:rPr lang="en-US" sz="2000" dirty="0" smtClean="0">
                <a:solidFill>
                  <a:srgbClr val="0000FF"/>
                </a:solidFill>
              </a:rPr>
              <a:t> </a:t>
            </a:r>
            <a:r>
              <a:rPr lang="en-US" sz="2000" dirty="0" err="1" smtClean="0">
                <a:solidFill>
                  <a:srgbClr val="0000FF"/>
                </a:solidFill>
              </a:rPr>
              <a:t>zur</a:t>
            </a:r>
            <a:r>
              <a:rPr lang="en-US" sz="2000" dirty="0" smtClean="0">
                <a:solidFill>
                  <a:srgbClr val="0000FF"/>
                </a:solidFill>
              </a:rPr>
              <a:t> </a:t>
            </a:r>
            <a:r>
              <a:rPr lang="en-US" sz="2000" dirty="0" err="1" smtClean="0">
                <a:solidFill>
                  <a:srgbClr val="0000FF"/>
                </a:solidFill>
              </a:rPr>
              <a:t>Konferenz</a:t>
            </a:r>
            <a:endParaRPr lang="en-US" sz="2000" dirty="0">
              <a:solidFill>
                <a:srgbClr val="0000FF"/>
              </a:solidFill>
            </a:endParaRPr>
          </a:p>
        </p:txBody>
      </p:sp>
      <p:sp>
        <p:nvSpPr>
          <p:cNvPr id="52" name="TextBox 51"/>
          <p:cNvSpPr txBox="1"/>
          <p:nvPr/>
        </p:nvSpPr>
        <p:spPr>
          <a:xfrm>
            <a:off x="762000" y="3810000"/>
            <a:ext cx="7543800" cy="400110"/>
          </a:xfrm>
          <a:prstGeom prst="rect">
            <a:avLst/>
          </a:prstGeom>
          <a:noFill/>
        </p:spPr>
        <p:txBody>
          <a:bodyPr wrap="square" rtlCol="0">
            <a:spAutoFit/>
          </a:bodyPr>
          <a:lstStyle/>
          <a:p>
            <a:r>
              <a:rPr lang="en-US" sz="2000" dirty="0" smtClean="0">
                <a:solidFill>
                  <a:srgbClr val="00FF00"/>
                </a:solidFill>
              </a:rPr>
              <a:t>Tomorrow I will fly to the conference in Canada</a:t>
            </a:r>
            <a:endParaRPr lang="en-US" sz="2000" dirty="0">
              <a:solidFill>
                <a:srgbClr val="00FF00"/>
              </a:solidFill>
            </a:endParaRPr>
          </a:p>
        </p:txBody>
      </p:sp>
      <p:sp>
        <p:nvSpPr>
          <p:cNvPr id="53" name="TextBox 52"/>
          <p:cNvSpPr txBox="1"/>
          <p:nvPr/>
        </p:nvSpPr>
        <p:spPr>
          <a:xfrm>
            <a:off x="914400" y="4876800"/>
            <a:ext cx="7239000" cy="830997"/>
          </a:xfrm>
          <a:prstGeom prst="rect">
            <a:avLst/>
          </a:prstGeom>
          <a:noFill/>
        </p:spPr>
        <p:txBody>
          <a:bodyPr wrap="square" rtlCol="0">
            <a:spAutoFit/>
          </a:bodyPr>
          <a:lstStyle/>
          <a:p>
            <a:r>
              <a:rPr lang="en-US" sz="2400" dirty="0" smtClean="0">
                <a:solidFill>
                  <a:srgbClr val="FF0000"/>
                </a:solidFill>
              </a:rPr>
              <a:t>What is the probability that the English sentence is a translation of the foreign sentence?</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p:txBody>
          <a:bodyPr/>
          <a:lstStyle/>
          <a:p>
            <a:r>
              <a:rPr lang="en-US" dirty="0" smtClean="0"/>
              <a:t>Translation model</a:t>
            </a:r>
            <a:endParaRPr lang="en-US" dirty="0"/>
          </a:p>
        </p:txBody>
      </p:sp>
      <p:sp>
        <p:nvSpPr>
          <p:cNvPr id="34" name="Content Placeholder 33"/>
          <p:cNvSpPr>
            <a:spLocks noGrp="1"/>
          </p:cNvSpPr>
          <p:nvPr>
            <p:ph idx="1"/>
          </p:nvPr>
        </p:nvSpPr>
        <p:spPr>
          <a:xfrm>
            <a:off x="457200" y="1600201"/>
            <a:ext cx="8229600" cy="609599"/>
          </a:xfrm>
        </p:spPr>
        <p:txBody>
          <a:bodyPr/>
          <a:lstStyle/>
          <a:p>
            <a:r>
              <a:rPr lang="en-US" sz="2800" dirty="0" smtClean="0"/>
              <a:t>The models define probabilities over inputs</a:t>
            </a:r>
            <a:endParaRPr lang="en-US" sz="2800" dirty="0"/>
          </a:p>
        </p:txBody>
      </p:sp>
      <p:sp>
        <p:nvSpPr>
          <p:cNvPr id="844804" name="Line 4"/>
          <p:cNvSpPr>
            <a:spLocks noChangeShapeType="1"/>
          </p:cNvSpPr>
          <p:nvPr/>
        </p:nvSpPr>
        <p:spPr bwMode="auto">
          <a:xfrm>
            <a:off x="304800" y="1295400"/>
            <a:ext cx="8458200" cy="0"/>
          </a:xfrm>
          <a:prstGeom prst="line">
            <a:avLst/>
          </a:prstGeom>
          <a:noFill/>
          <a:ln w="76200">
            <a:solidFill>
              <a:srgbClr val="0000CC"/>
            </a:solidFill>
            <a:round/>
            <a:headEnd/>
            <a:tailEnd/>
          </a:ln>
          <a:effectLst/>
        </p:spPr>
        <p:txBody>
          <a:bodyPr wrap="none" anchor="ctr">
            <a:prstTxWarp prst="textNoShape">
              <a:avLst/>
            </a:prstTxWarp>
          </a:bodyPr>
          <a:lstStyle/>
          <a:p>
            <a:endParaRPr lang="en-US"/>
          </a:p>
        </p:txBody>
      </p:sp>
      <p:graphicFrame>
        <p:nvGraphicFramePr>
          <p:cNvPr id="862211" name="Object 3"/>
          <p:cNvGraphicFramePr>
            <a:graphicFrameLocks noChangeAspect="1"/>
          </p:cNvGraphicFramePr>
          <p:nvPr/>
        </p:nvGraphicFramePr>
        <p:xfrm>
          <a:off x="3352800" y="2133600"/>
          <a:ext cx="1447800" cy="533400"/>
        </p:xfrm>
        <a:graphic>
          <a:graphicData uri="http://schemas.openxmlformats.org/presentationml/2006/ole">
            <p:oleObj spid="_x0000_s117762" name="Equation" r:id="rId3" imgW="482600" imgH="177800" progId="Equation.3">
              <p:embed/>
            </p:oleObj>
          </a:graphicData>
        </a:graphic>
      </p:graphicFrame>
      <p:sp>
        <p:nvSpPr>
          <p:cNvPr id="35" name="Text Box 4"/>
          <p:cNvSpPr txBox="1">
            <a:spLocks noChangeArrowheads="1"/>
          </p:cNvSpPr>
          <p:nvPr/>
        </p:nvSpPr>
        <p:spPr bwMode="auto">
          <a:xfrm>
            <a:off x="733425" y="2971800"/>
            <a:ext cx="971550" cy="379412"/>
          </a:xfrm>
          <a:prstGeom prst="rect">
            <a:avLst/>
          </a:prstGeom>
          <a:noFill/>
          <a:ln w="12700">
            <a:solidFill>
              <a:schemeClr val="tx1"/>
            </a:solidFill>
            <a:miter lim="800000"/>
            <a:headEnd/>
            <a:tailEnd/>
          </a:ln>
          <a:effectLst/>
        </p:spPr>
        <p:txBody>
          <a:bodyPr wrap="none">
            <a:prstTxWarp prst="textNoShape">
              <a:avLst/>
            </a:prstTxWarp>
            <a:spAutoFit/>
          </a:bodyPr>
          <a:lstStyle/>
          <a:p>
            <a:r>
              <a:rPr lang="en-US">
                <a:solidFill>
                  <a:srgbClr val="0000FF"/>
                </a:solidFill>
              </a:rPr>
              <a:t>Morgen</a:t>
            </a:r>
          </a:p>
        </p:txBody>
      </p:sp>
      <p:sp>
        <p:nvSpPr>
          <p:cNvPr id="36" name="Text Box 5"/>
          <p:cNvSpPr txBox="1">
            <a:spLocks noChangeArrowheads="1"/>
          </p:cNvSpPr>
          <p:nvPr/>
        </p:nvSpPr>
        <p:spPr bwMode="auto">
          <a:xfrm>
            <a:off x="1962150" y="2971800"/>
            <a:ext cx="742950" cy="379412"/>
          </a:xfrm>
          <a:prstGeom prst="rect">
            <a:avLst/>
          </a:prstGeom>
          <a:noFill/>
          <a:ln w="12700">
            <a:solidFill>
              <a:schemeClr val="tx1"/>
            </a:solidFill>
            <a:miter lim="800000"/>
            <a:headEnd/>
            <a:tailEnd/>
          </a:ln>
          <a:effectLst/>
        </p:spPr>
        <p:txBody>
          <a:bodyPr wrap="none">
            <a:prstTxWarp prst="textNoShape">
              <a:avLst/>
            </a:prstTxWarp>
            <a:spAutoFit/>
          </a:bodyPr>
          <a:lstStyle/>
          <a:p>
            <a:r>
              <a:rPr lang="en-US">
                <a:solidFill>
                  <a:srgbClr val="0000FF"/>
                </a:solidFill>
              </a:rPr>
              <a:t>fliege</a:t>
            </a:r>
          </a:p>
        </p:txBody>
      </p:sp>
      <p:sp>
        <p:nvSpPr>
          <p:cNvPr id="37" name="Text Box 6"/>
          <p:cNvSpPr txBox="1">
            <a:spLocks noChangeArrowheads="1"/>
          </p:cNvSpPr>
          <p:nvPr/>
        </p:nvSpPr>
        <p:spPr bwMode="auto">
          <a:xfrm>
            <a:off x="3117850" y="2971800"/>
            <a:ext cx="488950" cy="379412"/>
          </a:xfrm>
          <a:prstGeom prst="rect">
            <a:avLst/>
          </a:prstGeom>
          <a:noFill/>
          <a:ln w="12700">
            <a:solidFill>
              <a:schemeClr val="tx1"/>
            </a:solidFill>
            <a:miter lim="800000"/>
            <a:headEnd/>
            <a:tailEnd/>
          </a:ln>
          <a:effectLst/>
        </p:spPr>
        <p:txBody>
          <a:bodyPr wrap="none">
            <a:prstTxWarp prst="textNoShape">
              <a:avLst/>
            </a:prstTxWarp>
            <a:spAutoFit/>
          </a:bodyPr>
          <a:lstStyle/>
          <a:p>
            <a:r>
              <a:rPr lang="en-US">
                <a:solidFill>
                  <a:srgbClr val="0000FF"/>
                </a:solidFill>
              </a:rPr>
              <a:t>ich</a:t>
            </a:r>
          </a:p>
        </p:txBody>
      </p:sp>
      <p:sp>
        <p:nvSpPr>
          <p:cNvPr id="38" name="Text Box 7"/>
          <p:cNvSpPr txBox="1">
            <a:spLocks noChangeArrowheads="1"/>
          </p:cNvSpPr>
          <p:nvPr/>
        </p:nvSpPr>
        <p:spPr bwMode="auto">
          <a:xfrm>
            <a:off x="4191000" y="2971800"/>
            <a:ext cx="1544638" cy="379412"/>
          </a:xfrm>
          <a:prstGeom prst="rect">
            <a:avLst/>
          </a:prstGeom>
          <a:noFill/>
          <a:ln w="12700">
            <a:solidFill>
              <a:schemeClr val="tx1"/>
            </a:solidFill>
            <a:miter lim="800000"/>
            <a:headEnd/>
            <a:tailEnd/>
          </a:ln>
          <a:effectLst/>
        </p:spPr>
        <p:txBody>
          <a:bodyPr wrap="none">
            <a:prstTxWarp prst="textNoShape">
              <a:avLst/>
            </a:prstTxWarp>
            <a:spAutoFit/>
          </a:bodyPr>
          <a:lstStyle/>
          <a:p>
            <a:r>
              <a:rPr lang="en-US">
                <a:solidFill>
                  <a:srgbClr val="0000FF"/>
                </a:solidFill>
              </a:rPr>
              <a:t>nach Kanada</a:t>
            </a:r>
          </a:p>
        </p:txBody>
      </p:sp>
      <p:sp>
        <p:nvSpPr>
          <p:cNvPr id="39" name="Text Box 8"/>
          <p:cNvSpPr txBox="1">
            <a:spLocks noChangeArrowheads="1"/>
          </p:cNvSpPr>
          <p:nvPr/>
        </p:nvSpPr>
        <p:spPr bwMode="auto">
          <a:xfrm>
            <a:off x="6553200" y="2971800"/>
            <a:ext cx="1619250" cy="379412"/>
          </a:xfrm>
          <a:prstGeom prst="rect">
            <a:avLst/>
          </a:prstGeom>
          <a:noFill/>
          <a:ln w="12700">
            <a:solidFill>
              <a:schemeClr val="tx1"/>
            </a:solidFill>
            <a:miter lim="800000"/>
            <a:headEnd/>
            <a:tailEnd/>
          </a:ln>
          <a:effectLst/>
        </p:spPr>
        <p:txBody>
          <a:bodyPr wrap="none">
            <a:prstTxWarp prst="textNoShape">
              <a:avLst/>
            </a:prstTxWarp>
            <a:spAutoFit/>
          </a:bodyPr>
          <a:lstStyle/>
          <a:p>
            <a:r>
              <a:rPr lang="en-US">
                <a:solidFill>
                  <a:srgbClr val="0000FF"/>
                </a:solidFill>
              </a:rPr>
              <a:t>zur Konferenz</a:t>
            </a:r>
          </a:p>
        </p:txBody>
      </p:sp>
      <p:sp>
        <p:nvSpPr>
          <p:cNvPr id="40" name="Text Box 9"/>
          <p:cNvSpPr txBox="1">
            <a:spLocks noChangeArrowheads="1"/>
          </p:cNvSpPr>
          <p:nvPr/>
        </p:nvSpPr>
        <p:spPr bwMode="auto">
          <a:xfrm>
            <a:off x="635000" y="4038600"/>
            <a:ext cx="1225550" cy="379412"/>
          </a:xfrm>
          <a:prstGeom prst="rect">
            <a:avLst/>
          </a:prstGeom>
          <a:noFill/>
          <a:ln w="12700">
            <a:solidFill>
              <a:schemeClr val="tx1"/>
            </a:solidFill>
            <a:miter lim="800000"/>
            <a:headEnd/>
            <a:tailEnd/>
          </a:ln>
          <a:effectLst/>
        </p:spPr>
        <p:txBody>
          <a:bodyPr wrap="none">
            <a:prstTxWarp prst="textNoShape">
              <a:avLst/>
            </a:prstTxWarp>
            <a:spAutoFit/>
          </a:bodyPr>
          <a:lstStyle/>
          <a:p>
            <a:r>
              <a:rPr lang="en-US">
                <a:solidFill>
                  <a:srgbClr val="00FF00"/>
                </a:solidFill>
              </a:rPr>
              <a:t>Tomorrow</a:t>
            </a:r>
          </a:p>
        </p:txBody>
      </p:sp>
      <p:sp>
        <p:nvSpPr>
          <p:cNvPr id="41" name="Text Box 10"/>
          <p:cNvSpPr txBox="1">
            <a:spLocks noChangeArrowheads="1"/>
          </p:cNvSpPr>
          <p:nvPr/>
        </p:nvSpPr>
        <p:spPr bwMode="auto">
          <a:xfrm>
            <a:off x="2237800" y="4038600"/>
            <a:ext cx="248799" cy="369332"/>
          </a:xfrm>
          <a:prstGeom prst="rect">
            <a:avLst/>
          </a:prstGeom>
          <a:noFill/>
          <a:ln w="12700">
            <a:solidFill>
              <a:schemeClr val="tx1"/>
            </a:solidFill>
            <a:miter lim="800000"/>
            <a:headEnd/>
            <a:tailEnd/>
          </a:ln>
          <a:effectLst/>
        </p:spPr>
        <p:txBody>
          <a:bodyPr wrap="none">
            <a:prstTxWarp prst="textNoShape">
              <a:avLst/>
            </a:prstTxWarp>
            <a:spAutoFit/>
          </a:bodyPr>
          <a:lstStyle/>
          <a:p>
            <a:r>
              <a:rPr lang="en-US">
                <a:solidFill>
                  <a:srgbClr val="00FF00"/>
                </a:solidFill>
              </a:rPr>
              <a:t>I</a:t>
            </a:r>
          </a:p>
        </p:txBody>
      </p:sp>
      <p:sp>
        <p:nvSpPr>
          <p:cNvPr id="42" name="Text Box 11"/>
          <p:cNvSpPr txBox="1">
            <a:spLocks noChangeArrowheads="1"/>
          </p:cNvSpPr>
          <p:nvPr/>
        </p:nvSpPr>
        <p:spPr bwMode="auto">
          <a:xfrm>
            <a:off x="2987675" y="4038600"/>
            <a:ext cx="806450" cy="379412"/>
          </a:xfrm>
          <a:prstGeom prst="rect">
            <a:avLst/>
          </a:prstGeom>
          <a:noFill/>
          <a:ln w="12700">
            <a:solidFill>
              <a:schemeClr val="tx1"/>
            </a:solidFill>
            <a:miter lim="800000"/>
            <a:headEnd/>
            <a:tailEnd/>
          </a:ln>
          <a:effectLst/>
        </p:spPr>
        <p:txBody>
          <a:bodyPr wrap="none">
            <a:prstTxWarp prst="textNoShape">
              <a:avLst/>
            </a:prstTxWarp>
            <a:spAutoFit/>
          </a:bodyPr>
          <a:lstStyle/>
          <a:p>
            <a:r>
              <a:rPr lang="en-US">
                <a:solidFill>
                  <a:srgbClr val="00FF00"/>
                </a:solidFill>
              </a:rPr>
              <a:t>will fly</a:t>
            </a:r>
          </a:p>
        </p:txBody>
      </p:sp>
      <p:sp>
        <p:nvSpPr>
          <p:cNvPr id="43" name="Text Box 12"/>
          <p:cNvSpPr txBox="1">
            <a:spLocks noChangeArrowheads="1"/>
          </p:cNvSpPr>
          <p:nvPr/>
        </p:nvSpPr>
        <p:spPr bwMode="auto">
          <a:xfrm>
            <a:off x="4286250" y="4038600"/>
            <a:ext cx="1963738" cy="379412"/>
          </a:xfrm>
          <a:prstGeom prst="rect">
            <a:avLst/>
          </a:prstGeom>
          <a:noFill/>
          <a:ln w="12700">
            <a:solidFill>
              <a:schemeClr val="tx1"/>
            </a:solidFill>
            <a:miter lim="800000"/>
            <a:headEnd/>
            <a:tailEnd/>
          </a:ln>
          <a:effectLst/>
        </p:spPr>
        <p:txBody>
          <a:bodyPr wrap="none">
            <a:prstTxWarp prst="textNoShape">
              <a:avLst/>
            </a:prstTxWarp>
            <a:spAutoFit/>
          </a:bodyPr>
          <a:lstStyle/>
          <a:p>
            <a:r>
              <a:rPr lang="en-US">
                <a:solidFill>
                  <a:srgbClr val="00FF00"/>
                </a:solidFill>
              </a:rPr>
              <a:t>to the conference</a:t>
            </a:r>
          </a:p>
        </p:txBody>
      </p:sp>
      <p:sp>
        <p:nvSpPr>
          <p:cNvPr id="44" name="Text Box 13"/>
          <p:cNvSpPr txBox="1">
            <a:spLocks noChangeArrowheads="1"/>
          </p:cNvSpPr>
          <p:nvPr/>
        </p:nvSpPr>
        <p:spPr bwMode="auto">
          <a:xfrm>
            <a:off x="6765925" y="4038600"/>
            <a:ext cx="1252538" cy="379412"/>
          </a:xfrm>
          <a:prstGeom prst="rect">
            <a:avLst/>
          </a:prstGeom>
          <a:noFill/>
          <a:ln w="12700">
            <a:solidFill>
              <a:schemeClr val="tx1"/>
            </a:solidFill>
            <a:miter lim="800000"/>
            <a:headEnd/>
            <a:tailEnd/>
          </a:ln>
          <a:effectLst/>
        </p:spPr>
        <p:txBody>
          <a:bodyPr wrap="none">
            <a:prstTxWarp prst="textNoShape">
              <a:avLst/>
            </a:prstTxWarp>
            <a:spAutoFit/>
          </a:bodyPr>
          <a:lstStyle/>
          <a:p>
            <a:r>
              <a:rPr lang="en-US">
                <a:solidFill>
                  <a:srgbClr val="00FF00"/>
                </a:solidFill>
              </a:rPr>
              <a:t>In Canada</a:t>
            </a:r>
          </a:p>
        </p:txBody>
      </p:sp>
      <p:sp>
        <p:nvSpPr>
          <p:cNvPr id="45" name="Line 14"/>
          <p:cNvSpPr>
            <a:spLocks noChangeShapeType="1"/>
          </p:cNvSpPr>
          <p:nvPr/>
        </p:nvSpPr>
        <p:spPr bwMode="auto">
          <a:xfrm>
            <a:off x="1219200" y="3351212"/>
            <a:ext cx="0" cy="6858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46" name="Line 15"/>
          <p:cNvSpPr>
            <a:spLocks noChangeShapeType="1"/>
          </p:cNvSpPr>
          <p:nvPr/>
        </p:nvSpPr>
        <p:spPr bwMode="auto">
          <a:xfrm>
            <a:off x="2362200" y="3351212"/>
            <a:ext cx="914400" cy="6858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47" name="Line 16"/>
          <p:cNvSpPr>
            <a:spLocks noChangeShapeType="1"/>
          </p:cNvSpPr>
          <p:nvPr/>
        </p:nvSpPr>
        <p:spPr bwMode="auto">
          <a:xfrm flipH="1">
            <a:off x="2438400" y="3351212"/>
            <a:ext cx="990600" cy="6096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48" name="Line 17"/>
          <p:cNvSpPr>
            <a:spLocks noChangeShapeType="1"/>
          </p:cNvSpPr>
          <p:nvPr/>
        </p:nvSpPr>
        <p:spPr bwMode="auto">
          <a:xfrm>
            <a:off x="4953000" y="3351212"/>
            <a:ext cx="2133600" cy="6096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49" name="Line 18"/>
          <p:cNvSpPr>
            <a:spLocks noChangeShapeType="1"/>
          </p:cNvSpPr>
          <p:nvPr/>
        </p:nvSpPr>
        <p:spPr bwMode="auto">
          <a:xfrm flipH="1">
            <a:off x="5181600" y="3351212"/>
            <a:ext cx="1981200" cy="6096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50" name="TextBox 49"/>
          <p:cNvSpPr txBox="1"/>
          <p:nvPr/>
        </p:nvSpPr>
        <p:spPr>
          <a:xfrm>
            <a:off x="381000" y="4648200"/>
            <a:ext cx="8763000" cy="2031325"/>
          </a:xfrm>
          <a:prstGeom prst="rect">
            <a:avLst/>
          </a:prstGeom>
          <a:noFill/>
        </p:spPr>
        <p:txBody>
          <a:bodyPr wrap="square" rtlCol="0">
            <a:spAutoFit/>
          </a:bodyPr>
          <a:lstStyle/>
          <a:p>
            <a:pPr algn="l">
              <a:buFont typeface="Arial"/>
              <a:buChar char="•"/>
            </a:pPr>
            <a:r>
              <a:rPr lang="en-US" dirty="0" smtClean="0"/>
              <a:t> What is the probability of a foreign word being translated as a particular English word?</a:t>
            </a:r>
          </a:p>
          <a:p>
            <a:pPr algn="l">
              <a:buFont typeface="Arial"/>
              <a:buChar char="•"/>
            </a:pPr>
            <a:r>
              <a:rPr lang="en-US" dirty="0" smtClean="0"/>
              <a:t> What is the probability of a foreign foreign phrase being translated as a particular English phrase?</a:t>
            </a:r>
          </a:p>
          <a:p>
            <a:pPr algn="l">
              <a:buFont typeface="Arial"/>
              <a:buChar char="•"/>
            </a:pPr>
            <a:r>
              <a:rPr lang="en-US" dirty="0" smtClean="0"/>
              <a:t> What is the probability of a word/phrase changing ordering?</a:t>
            </a:r>
          </a:p>
          <a:p>
            <a:pPr algn="l">
              <a:buFont typeface="Arial"/>
              <a:buChar char="•"/>
            </a:pPr>
            <a:r>
              <a:rPr lang="en-US" dirty="0" smtClean="0"/>
              <a:t> What is the probability of a foreign word/phrase disappearing?</a:t>
            </a:r>
          </a:p>
          <a:p>
            <a:pPr algn="l">
              <a:buFont typeface="Arial"/>
              <a:buChar char="•"/>
            </a:pPr>
            <a:r>
              <a:rPr lang="en-US" dirty="0" smtClean="0"/>
              <a:t> What is the probability of a English word/phrase appearing? </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p:txBody>
          <a:bodyPr/>
          <a:lstStyle/>
          <a:p>
            <a:r>
              <a:rPr lang="en-US" dirty="0" smtClean="0"/>
              <a:t>Translation model</a:t>
            </a:r>
            <a:endParaRPr lang="en-US" dirty="0"/>
          </a:p>
        </p:txBody>
      </p:sp>
      <p:sp>
        <p:nvSpPr>
          <p:cNvPr id="34" name="Content Placeholder 33"/>
          <p:cNvSpPr>
            <a:spLocks noGrp="1"/>
          </p:cNvSpPr>
          <p:nvPr>
            <p:ph idx="1"/>
          </p:nvPr>
        </p:nvSpPr>
        <p:spPr>
          <a:xfrm>
            <a:off x="457200" y="1600201"/>
            <a:ext cx="8229600" cy="609599"/>
          </a:xfrm>
        </p:spPr>
        <p:txBody>
          <a:bodyPr/>
          <a:lstStyle/>
          <a:p>
            <a:r>
              <a:rPr lang="en-US" sz="2800" dirty="0" smtClean="0"/>
              <a:t>The models define probabilities over inputs</a:t>
            </a:r>
            <a:endParaRPr lang="en-US" sz="2800" dirty="0"/>
          </a:p>
        </p:txBody>
      </p:sp>
      <p:sp>
        <p:nvSpPr>
          <p:cNvPr id="844804" name="Line 4"/>
          <p:cNvSpPr>
            <a:spLocks noChangeShapeType="1"/>
          </p:cNvSpPr>
          <p:nvPr/>
        </p:nvSpPr>
        <p:spPr bwMode="auto">
          <a:xfrm>
            <a:off x="304800" y="1295400"/>
            <a:ext cx="8458200" cy="0"/>
          </a:xfrm>
          <a:prstGeom prst="line">
            <a:avLst/>
          </a:prstGeom>
          <a:noFill/>
          <a:ln w="76200">
            <a:solidFill>
              <a:srgbClr val="0000CC"/>
            </a:solidFill>
            <a:round/>
            <a:headEnd/>
            <a:tailEnd/>
          </a:ln>
          <a:effectLst/>
        </p:spPr>
        <p:txBody>
          <a:bodyPr wrap="none" anchor="ctr">
            <a:prstTxWarp prst="textNoShape">
              <a:avLst/>
            </a:prstTxWarp>
          </a:bodyPr>
          <a:lstStyle/>
          <a:p>
            <a:endParaRPr lang="en-US"/>
          </a:p>
        </p:txBody>
      </p:sp>
      <p:graphicFrame>
        <p:nvGraphicFramePr>
          <p:cNvPr id="862211" name="Object 3"/>
          <p:cNvGraphicFramePr>
            <a:graphicFrameLocks noChangeAspect="1"/>
          </p:cNvGraphicFramePr>
          <p:nvPr/>
        </p:nvGraphicFramePr>
        <p:xfrm>
          <a:off x="3352800" y="2133600"/>
          <a:ext cx="1447800" cy="533400"/>
        </p:xfrm>
        <a:graphic>
          <a:graphicData uri="http://schemas.openxmlformats.org/presentationml/2006/ole">
            <p:oleObj spid="_x0000_s118786" name="Equation" r:id="rId3" imgW="482600" imgH="177800" progId="Equation.3">
              <p:embed/>
            </p:oleObj>
          </a:graphicData>
        </a:graphic>
      </p:graphicFrame>
      <p:sp>
        <p:nvSpPr>
          <p:cNvPr id="22" name="TextBox 21"/>
          <p:cNvSpPr txBox="1"/>
          <p:nvPr/>
        </p:nvSpPr>
        <p:spPr>
          <a:xfrm>
            <a:off x="228600" y="3200400"/>
            <a:ext cx="6400800" cy="707886"/>
          </a:xfrm>
          <a:prstGeom prst="rect">
            <a:avLst/>
          </a:prstGeom>
          <a:noFill/>
        </p:spPr>
        <p:txBody>
          <a:bodyPr wrap="square" rtlCol="0">
            <a:spAutoFit/>
          </a:bodyPr>
          <a:lstStyle/>
          <a:p>
            <a:r>
              <a:rPr lang="en-US" sz="2000" dirty="0" err="1" smtClean="0"/>
              <a:t>p</a:t>
            </a:r>
            <a:r>
              <a:rPr lang="en-US" sz="2000" dirty="0" smtClean="0"/>
              <a:t>( </a:t>
            </a:r>
            <a:r>
              <a:rPr lang="en-US" sz="2000" dirty="0" err="1" smtClean="0">
                <a:solidFill>
                  <a:srgbClr val="0000FF"/>
                </a:solidFill>
              </a:rPr>
              <a:t>Morgen</a:t>
            </a:r>
            <a:r>
              <a:rPr lang="en-US" sz="2000" dirty="0" smtClean="0">
                <a:solidFill>
                  <a:srgbClr val="0000FF"/>
                </a:solidFill>
              </a:rPr>
              <a:t> </a:t>
            </a:r>
            <a:r>
              <a:rPr lang="en-US" sz="2000" dirty="0" err="1" smtClean="0">
                <a:solidFill>
                  <a:srgbClr val="0000FF"/>
                </a:solidFill>
              </a:rPr>
              <a:t>fliege</a:t>
            </a:r>
            <a:r>
              <a:rPr lang="en-US" sz="2000" dirty="0" smtClean="0">
                <a:solidFill>
                  <a:srgbClr val="0000FF"/>
                </a:solidFill>
              </a:rPr>
              <a:t> </a:t>
            </a:r>
            <a:r>
              <a:rPr lang="en-US" sz="2000" dirty="0" err="1" smtClean="0">
                <a:solidFill>
                  <a:srgbClr val="0000FF"/>
                </a:solidFill>
              </a:rPr>
              <a:t>ich</a:t>
            </a:r>
            <a:r>
              <a:rPr lang="en-US" sz="2000" dirty="0" smtClean="0">
                <a:solidFill>
                  <a:srgbClr val="0000FF"/>
                </a:solidFill>
              </a:rPr>
              <a:t> </a:t>
            </a:r>
            <a:r>
              <a:rPr lang="en-US" sz="2000" dirty="0" err="1" smtClean="0">
                <a:solidFill>
                  <a:srgbClr val="0000FF"/>
                </a:solidFill>
              </a:rPr>
              <a:t>nach</a:t>
            </a:r>
            <a:r>
              <a:rPr lang="en-US" sz="2000" dirty="0" smtClean="0">
                <a:solidFill>
                  <a:srgbClr val="0000FF"/>
                </a:solidFill>
              </a:rPr>
              <a:t> </a:t>
            </a:r>
            <a:r>
              <a:rPr lang="en-US" sz="2000" dirty="0" err="1" smtClean="0">
                <a:solidFill>
                  <a:srgbClr val="0000FF"/>
                </a:solidFill>
              </a:rPr>
              <a:t>Kanada</a:t>
            </a:r>
            <a:r>
              <a:rPr lang="en-US" sz="2000" dirty="0" smtClean="0">
                <a:solidFill>
                  <a:srgbClr val="0000FF"/>
                </a:solidFill>
              </a:rPr>
              <a:t> </a:t>
            </a:r>
            <a:r>
              <a:rPr lang="en-US" sz="2000" dirty="0" err="1" smtClean="0">
                <a:solidFill>
                  <a:srgbClr val="0000FF"/>
                </a:solidFill>
              </a:rPr>
              <a:t>zur</a:t>
            </a:r>
            <a:r>
              <a:rPr lang="en-US" sz="2000" dirty="0" smtClean="0">
                <a:solidFill>
                  <a:srgbClr val="0000FF"/>
                </a:solidFill>
              </a:rPr>
              <a:t> </a:t>
            </a:r>
            <a:r>
              <a:rPr lang="en-US" sz="2000" dirty="0" err="1" smtClean="0">
                <a:solidFill>
                  <a:srgbClr val="0000FF"/>
                </a:solidFill>
              </a:rPr>
              <a:t>Konferenz</a:t>
            </a:r>
            <a:r>
              <a:rPr lang="en-US" sz="2000" dirty="0" smtClean="0">
                <a:solidFill>
                  <a:srgbClr val="0000FF"/>
                </a:solidFill>
              </a:rPr>
              <a:t> </a:t>
            </a:r>
            <a:r>
              <a:rPr lang="en-US" sz="2000" dirty="0" smtClean="0">
                <a:solidFill>
                  <a:srgbClr val="000000"/>
                </a:solidFill>
              </a:rPr>
              <a:t>| </a:t>
            </a:r>
            <a:br>
              <a:rPr lang="en-US" sz="2000" dirty="0" smtClean="0">
                <a:solidFill>
                  <a:srgbClr val="000000"/>
                </a:solidFill>
              </a:rPr>
            </a:br>
            <a:r>
              <a:rPr lang="en-US" sz="2000" dirty="0" smtClean="0">
                <a:solidFill>
                  <a:srgbClr val="000000"/>
                </a:solidFill>
              </a:rPr>
              <a:t>     </a:t>
            </a:r>
            <a:r>
              <a:rPr lang="en-US" sz="2000" dirty="0" smtClean="0">
                <a:solidFill>
                  <a:srgbClr val="00FF00"/>
                </a:solidFill>
              </a:rPr>
              <a:t>Tomorrow I will fly to the conference in Canada</a:t>
            </a:r>
            <a:r>
              <a:rPr lang="en-US" sz="2000" dirty="0" smtClean="0">
                <a:solidFill>
                  <a:srgbClr val="000000"/>
                </a:solidFill>
              </a:rPr>
              <a:t> )</a:t>
            </a:r>
            <a:r>
              <a:rPr lang="en-US" sz="2000" dirty="0" smtClean="0">
                <a:solidFill>
                  <a:srgbClr val="0000FF"/>
                </a:solidFill>
              </a:rPr>
              <a:t> </a:t>
            </a:r>
            <a:endParaRPr lang="en-US" sz="2000" dirty="0">
              <a:solidFill>
                <a:srgbClr val="0000FF"/>
              </a:solidFill>
            </a:endParaRPr>
          </a:p>
        </p:txBody>
      </p:sp>
      <p:sp>
        <p:nvSpPr>
          <p:cNvPr id="24" name="TextBox 23"/>
          <p:cNvSpPr txBox="1"/>
          <p:nvPr/>
        </p:nvSpPr>
        <p:spPr>
          <a:xfrm>
            <a:off x="228600" y="4778514"/>
            <a:ext cx="6400800" cy="707886"/>
          </a:xfrm>
          <a:prstGeom prst="rect">
            <a:avLst/>
          </a:prstGeom>
          <a:noFill/>
        </p:spPr>
        <p:txBody>
          <a:bodyPr wrap="square" rtlCol="0">
            <a:spAutoFit/>
          </a:bodyPr>
          <a:lstStyle/>
          <a:p>
            <a:r>
              <a:rPr lang="en-US" sz="2000" dirty="0" err="1" smtClean="0"/>
              <a:t>p</a:t>
            </a:r>
            <a:r>
              <a:rPr lang="en-US" sz="2000" dirty="0" smtClean="0"/>
              <a:t>( </a:t>
            </a:r>
            <a:r>
              <a:rPr lang="en-US" sz="2000" dirty="0" err="1" smtClean="0">
                <a:solidFill>
                  <a:srgbClr val="0000FF"/>
                </a:solidFill>
              </a:rPr>
              <a:t>Morgen</a:t>
            </a:r>
            <a:r>
              <a:rPr lang="en-US" sz="2000" dirty="0" smtClean="0">
                <a:solidFill>
                  <a:srgbClr val="0000FF"/>
                </a:solidFill>
              </a:rPr>
              <a:t> </a:t>
            </a:r>
            <a:r>
              <a:rPr lang="en-US" sz="2000" dirty="0" err="1" smtClean="0">
                <a:solidFill>
                  <a:srgbClr val="0000FF"/>
                </a:solidFill>
              </a:rPr>
              <a:t>fliege</a:t>
            </a:r>
            <a:r>
              <a:rPr lang="en-US" sz="2000" dirty="0" smtClean="0">
                <a:solidFill>
                  <a:srgbClr val="0000FF"/>
                </a:solidFill>
              </a:rPr>
              <a:t> </a:t>
            </a:r>
            <a:r>
              <a:rPr lang="en-US" sz="2000" dirty="0" err="1" smtClean="0">
                <a:solidFill>
                  <a:srgbClr val="0000FF"/>
                </a:solidFill>
              </a:rPr>
              <a:t>ich</a:t>
            </a:r>
            <a:r>
              <a:rPr lang="en-US" sz="2000" dirty="0" smtClean="0">
                <a:solidFill>
                  <a:srgbClr val="0000FF"/>
                </a:solidFill>
              </a:rPr>
              <a:t> </a:t>
            </a:r>
            <a:r>
              <a:rPr lang="en-US" sz="2000" dirty="0" err="1" smtClean="0">
                <a:solidFill>
                  <a:srgbClr val="0000FF"/>
                </a:solidFill>
              </a:rPr>
              <a:t>nach</a:t>
            </a:r>
            <a:r>
              <a:rPr lang="en-US" sz="2000" dirty="0" smtClean="0">
                <a:solidFill>
                  <a:srgbClr val="0000FF"/>
                </a:solidFill>
              </a:rPr>
              <a:t> </a:t>
            </a:r>
            <a:r>
              <a:rPr lang="en-US" sz="2000" dirty="0" err="1" smtClean="0">
                <a:solidFill>
                  <a:srgbClr val="0000FF"/>
                </a:solidFill>
              </a:rPr>
              <a:t>Kanada</a:t>
            </a:r>
            <a:r>
              <a:rPr lang="en-US" sz="2000" dirty="0" smtClean="0">
                <a:solidFill>
                  <a:srgbClr val="0000FF"/>
                </a:solidFill>
              </a:rPr>
              <a:t> </a:t>
            </a:r>
            <a:r>
              <a:rPr lang="en-US" sz="2000" dirty="0" err="1" smtClean="0">
                <a:solidFill>
                  <a:srgbClr val="0000FF"/>
                </a:solidFill>
              </a:rPr>
              <a:t>zur</a:t>
            </a:r>
            <a:r>
              <a:rPr lang="en-US" sz="2000" dirty="0" smtClean="0">
                <a:solidFill>
                  <a:srgbClr val="0000FF"/>
                </a:solidFill>
              </a:rPr>
              <a:t> </a:t>
            </a:r>
            <a:r>
              <a:rPr lang="en-US" sz="2000" dirty="0" err="1" smtClean="0">
                <a:solidFill>
                  <a:srgbClr val="0000FF"/>
                </a:solidFill>
              </a:rPr>
              <a:t>Konferenz</a:t>
            </a:r>
            <a:r>
              <a:rPr lang="en-US" sz="2000" dirty="0" smtClean="0">
                <a:solidFill>
                  <a:srgbClr val="0000FF"/>
                </a:solidFill>
              </a:rPr>
              <a:t> </a:t>
            </a:r>
            <a:r>
              <a:rPr lang="en-US" sz="2000" dirty="0" smtClean="0">
                <a:solidFill>
                  <a:srgbClr val="000000"/>
                </a:solidFill>
              </a:rPr>
              <a:t>| </a:t>
            </a:r>
            <a:br>
              <a:rPr lang="en-US" sz="2000" dirty="0" smtClean="0">
                <a:solidFill>
                  <a:srgbClr val="000000"/>
                </a:solidFill>
              </a:rPr>
            </a:br>
            <a:r>
              <a:rPr lang="en-US" sz="2000" dirty="0" smtClean="0">
                <a:solidFill>
                  <a:srgbClr val="000000"/>
                </a:solidFill>
              </a:rPr>
              <a:t>     </a:t>
            </a:r>
            <a:r>
              <a:rPr lang="en-US" sz="2000" dirty="0" smtClean="0">
                <a:solidFill>
                  <a:srgbClr val="00FF00"/>
                </a:solidFill>
              </a:rPr>
              <a:t>I like peanut butter and jelly </a:t>
            </a:r>
            <a:r>
              <a:rPr lang="en-US" sz="2000" dirty="0" smtClean="0">
                <a:solidFill>
                  <a:srgbClr val="000000"/>
                </a:solidFill>
              </a:rPr>
              <a:t>)</a:t>
            </a:r>
            <a:r>
              <a:rPr lang="en-US" sz="2000" dirty="0" smtClean="0">
                <a:solidFill>
                  <a:srgbClr val="0000FF"/>
                </a:solidFill>
              </a:rPr>
              <a:t> </a:t>
            </a:r>
            <a:endParaRPr lang="en-US" sz="2000" dirty="0">
              <a:solidFill>
                <a:srgbClr val="0000FF"/>
              </a:solidFill>
            </a:endParaRPr>
          </a:p>
        </p:txBody>
      </p:sp>
      <p:sp>
        <p:nvSpPr>
          <p:cNvPr id="25" name="TextBox 24"/>
          <p:cNvSpPr txBox="1"/>
          <p:nvPr/>
        </p:nvSpPr>
        <p:spPr>
          <a:xfrm>
            <a:off x="7010400" y="3352800"/>
            <a:ext cx="1447800" cy="369332"/>
          </a:xfrm>
          <a:prstGeom prst="rect">
            <a:avLst/>
          </a:prstGeom>
          <a:noFill/>
        </p:spPr>
        <p:txBody>
          <a:bodyPr wrap="square" rtlCol="0">
            <a:spAutoFit/>
          </a:bodyPr>
          <a:lstStyle/>
          <a:p>
            <a:r>
              <a:rPr lang="en-US" dirty="0" smtClean="0"/>
              <a:t>= 0.1</a:t>
            </a:r>
            <a:endParaRPr lang="en-US" dirty="0"/>
          </a:p>
        </p:txBody>
      </p:sp>
      <p:sp>
        <p:nvSpPr>
          <p:cNvPr id="26" name="TextBox 25"/>
          <p:cNvSpPr txBox="1"/>
          <p:nvPr/>
        </p:nvSpPr>
        <p:spPr>
          <a:xfrm>
            <a:off x="7010400" y="4800600"/>
            <a:ext cx="1447800" cy="369332"/>
          </a:xfrm>
          <a:prstGeom prst="rect">
            <a:avLst/>
          </a:prstGeom>
          <a:noFill/>
        </p:spPr>
        <p:txBody>
          <a:bodyPr wrap="square" rtlCol="0">
            <a:spAutoFit/>
          </a:bodyPr>
          <a:lstStyle/>
          <a:p>
            <a:r>
              <a:rPr lang="en-US" dirty="0" smtClean="0"/>
              <a:t>= 0.0001</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p:txBody>
          <a:bodyPr/>
          <a:lstStyle/>
          <a:p>
            <a:r>
              <a:rPr lang="en-US" dirty="0" smtClean="0"/>
              <a:t>Language model</a:t>
            </a:r>
            <a:endParaRPr lang="en-US" dirty="0"/>
          </a:p>
        </p:txBody>
      </p:sp>
      <p:sp>
        <p:nvSpPr>
          <p:cNvPr id="34" name="Content Placeholder 33"/>
          <p:cNvSpPr>
            <a:spLocks noGrp="1"/>
          </p:cNvSpPr>
          <p:nvPr>
            <p:ph idx="1"/>
          </p:nvPr>
        </p:nvSpPr>
        <p:spPr>
          <a:xfrm>
            <a:off x="457200" y="1600201"/>
            <a:ext cx="8229600" cy="609599"/>
          </a:xfrm>
        </p:spPr>
        <p:txBody>
          <a:bodyPr/>
          <a:lstStyle/>
          <a:p>
            <a:r>
              <a:rPr lang="en-US" sz="2800" dirty="0" smtClean="0"/>
              <a:t>The models define probabilities over inputs</a:t>
            </a:r>
            <a:endParaRPr lang="en-US" sz="2800" dirty="0"/>
          </a:p>
        </p:txBody>
      </p:sp>
      <p:sp>
        <p:nvSpPr>
          <p:cNvPr id="844804" name="Line 4"/>
          <p:cNvSpPr>
            <a:spLocks noChangeShapeType="1"/>
          </p:cNvSpPr>
          <p:nvPr/>
        </p:nvSpPr>
        <p:spPr bwMode="auto">
          <a:xfrm>
            <a:off x="304800" y="1295400"/>
            <a:ext cx="8458200" cy="0"/>
          </a:xfrm>
          <a:prstGeom prst="line">
            <a:avLst/>
          </a:prstGeom>
          <a:noFill/>
          <a:ln w="76200">
            <a:solidFill>
              <a:srgbClr val="0000CC"/>
            </a:solidFill>
            <a:round/>
            <a:headEnd/>
            <a:tailEnd/>
          </a:ln>
          <a:effectLst/>
        </p:spPr>
        <p:txBody>
          <a:bodyPr wrap="none" anchor="ctr">
            <a:prstTxWarp prst="textNoShape">
              <a:avLst/>
            </a:prstTxWarp>
          </a:bodyPr>
          <a:lstStyle/>
          <a:p>
            <a:endParaRPr lang="en-US"/>
          </a:p>
        </p:txBody>
      </p:sp>
      <p:graphicFrame>
        <p:nvGraphicFramePr>
          <p:cNvPr id="862211" name="Object 3"/>
          <p:cNvGraphicFramePr>
            <a:graphicFrameLocks noChangeAspect="1"/>
          </p:cNvGraphicFramePr>
          <p:nvPr/>
        </p:nvGraphicFramePr>
        <p:xfrm>
          <a:off x="3638550" y="2152650"/>
          <a:ext cx="876300" cy="495300"/>
        </p:xfrm>
        <a:graphic>
          <a:graphicData uri="http://schemas.openxmlformats.org/presentationml/2006/ole">
            <p:oleObj spid="_x0000_s119810" name="Equation" r:id="rId3" imgW="292100" imgH="165100" progId="Equation.3">
              <p:embed/>
            </p:oleObj>
          </a:graphicData>
        </a:graphic>
      </p:graphicFrame>
      <p:sp>
        <p:nvSpPr>
          <p:cNvPr id="13" name="TextBox 12"/>
          <p:cNvSpPr txBox="1"/>
          <p:nvPr/>
        </p:nvSpPr>
        <p:spPr>
          <a:xfrm>
            <a:off x="762000" y="3048000"/>
            <a:ext cx="7543800" cy="400110"/>
          </a:xfrm>
          <a:prstGeom prst="rect">
            <a:avLst/>
          </a:prstGeom>
          <a:noFill/>
        </p:spPr>
        <p:txBody>
          <a:bodyPr wrap="square" rtlCol="0">
            <a:spAutoFit/>
          </a:bodyPr>
          <a:lstStyle/>
          <a:p>
            <a:r>
              <a:rPr lang="en-US" sz="2000" dirty="0" smtClean="0">
                <a:solidFill>
                  <a:srgbClr val="00FF00"/>
                </a:solidFill>
              </a:rPr>
              <a:t>Tomorrow I will fly to the conference in Canada</a:t>
            </a:r>
            <a:endParaRPr lang="en-US" sz="2000" dirty="0">
              <a:solidFill>
                <a:srgbClr val="00FF00"/>
              </a:solidFill>
            </a:endParaRPr>
          </a:p>
        </p:txBody>
      </p:sp>
      <p:sp>
        <p:nvSpPr>
          <p:cNvPr id="14" name="TextBox 13"/>
          <p:cNvSpPr txBox="1"/>
          <p:nvPr/>
        </p:nvSpPr>
        <p:spPr>
          <a:xfrm>
            <a:off x="381000" y="4648200"/>
            <a:ext cx="8763000" cy="1200329"/>
          </a:xfrm>
          <a:prstGeom prst="rect">
            <a:avLst/>
          </a:prstGeom>
          <a:noFill/>
        </p:spPr>
        <p:txBody>
          <a:bodyPr wrap="square" rtlCol="0">
            <a:spAutoFit/>
          </a:bodyPr>
          <a:lstStyle/>
          <a:p>
            <a:pPr algn="l">
              <a:buFont typeface="Arial"/>
              <a:buChar char="•"/>
            </a:pPr>
            <a:r>
              <a:rPr lang="en-US" dirty="0" smtClean="0"/>
              <a:t> What is the probability that an English sentence starts with “Tomorrow”?</a:t>
            </a:r>
          </a:p>
          <a:p>
            <a:pPr algn="l">
              <a:buFont typeface="Arial"/>
              <a:buChar char="•"/>
            </a:pPr>
            <a:r>
              <a:rPr lang="en-US" dirty="0" smtClean="0"/>
              <a:t> What is the probability of seeing the word “fly”?</a:t>
            </a:r>
          </a:p>
          <a:p>
            <a:pPr algn="l">
              <a:buFont typeface="Arial"/>
              <a:buChar char="•"/>
            </a:pPr>
            <a:r>
              <a:rPr lang="en-US" dirty="0" smtClean="0"/>
              <a:t> What is the probability of seeing the word “fly” given that the previous two words are “I will”?</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p:txBody>
          <a:bodyPr/>
          <a:lstStyle/>
          <a:p>
            <a:r>
              <a:rPr lang="en-US" dirty="0" smtClean="0"/>
              <a:t>Language model</a:t>
            </a:r>
            <a:endParaRPr lang="en-US" dirty="0"/>
          </a:p>
        </p:txBody>
      </p:sp>
      <p:sp>
        <p:nvSpPr>
          <p:cNvPr id="34" name="Content Placeholder 33"/>
          <p:cNvSpPr>
            <a:spLocks noGrp="1"/>
          </p:cNvSpPr>
          <p:nvPr>
            <p:ph idx="1"/>
          </p:nvPr>
        </p:nvSpPr>
        <p:spPr>
          <a:xfrm>
            <a:off x="457200" y="1600201"/>
            <a:ext cx="8229600" cy="609599"/>
          </a:xfrm>
        </p:spPr>
        <p:txBody>
          <a:bodyPr/>
          <a:lstStyle/>
          <a:p>
            <a:r>
              <a:rPr lang="en-US" sz="2800" dirty="0" smtClean="0"/>
              <a:t>The models define probabilities over inputs</a:t>
            </a:r>
            <a:endParaRPr lang="en-US" sz="2800" dirty="0"/>
          </a:p>
        </p:txBody>
      </p:sp>
      <p:sp>
        <p:nvSpPr>
          <p:cNvPr id="844804" name="Line 4"/>
          <p:cNvSpPr>
            <a:spLocks noChangeShapeType="1"/>
          </p:cNvSpPr>
          <p:nvPr/>
        </p:nvSpPr>
        <p:spPr bwMode="auto">
          <a:xfrm>
            <a:off x="304800" y="1295400"/>
            <a:ext cx="8458200" cy="0"/>
          </a:xfrm>
          <a:prstGeom prst="line">
            <a:avLst/>
          </a:prstGeom>
          <a:noFill/>
          <a:ln w="76200">
            <a:solidFill>
              <a:srgbClr val="0000CC"/>
            </a:solidFill>
            <a:round/>
            <a:headEnd/>
            <a:tailEnd/>
          </a:ln>
          <a:effectLst/>
        </p:spPr>
        <p:txBody>
          <a:bodyPr wrap="none" anchor="ctr">
            <a:prstTxWarp prst="textNoShape">
              <a:avLst/>
            </a:prstTxWarp>
          </a:bodyPr>
          <a:lstStyle/>
          <a:p>
            <a:endParaRPr lang="en-US"/>
          </a:p>
        </p:txBody>
      </p:sp>
      <p:graphicFrame>
        <p:nvGraphicFramePr>
          <p:cNvPr id="862211" name="Object 3"/>
          <p:cNvGraphicFramePr>
            <a:graphicFrameLocks noChangeAspect="1"/>
          </p:cNvGraphicFramePr>
          <p:nvPr/>
        </p:nvGraphicFramePr>
        <p:xfrm>
          <a:off x="3638550" y="2152650"/>
          <a:ext cx="876300" cy="495300"/>
        </p:xfrm>
        <a:graphic>
          <a:graphicData uri="http://schemas.openxmlformats.org/presentationml/2006/ole">
            <p:oleObj spid="_x0000_s120834" name="Equation" r:id="rId3" imgW="292100" imgH="165100" progId="Equation.3">
              <p:embed/>
            </p:oleObj>
          </a:graphicData>
        </a:graphic>
      </p:graphicFrame>
      <p:sp>
        <p:nvSpPr>
          <p:cNvPr id="22" name="TextBox 21"/>
          <p:cNvSpPr txBox="1"/>
          <p:nvPr/>
        </p:nvSpPr>
        <p:spPr>
          <a:xfrm>
            <a:off x="228600" y="3200400"/>
            <a:ext cx="7239000" cy="400110"/>
          </a:xfrm>
          <a:prstGeom prst="rect">
            <a:avLst/>
          </a:prstGeom>
          <a:noFill/>
        </p:spPr>
        <p:txBody>
          <a:bodyPr wrap="square" rtlCol="0">
            <a:spAutoFit/>
          </a:bodyPr>
          <a:lstStyle/>
          <a:p>
            <a:r>
              <a:rPr lang="en-US" sz="2000" dirty="0" err="1" smtClean="0"/>
              <a:t>p</a:t>
            </a:r>
            <a:r>
              <a:rPr lang="en-US" sz="2000" dirty="0" smtClean="0"/>
              <a:t>( </a:t>
            </a:r>
            <a:r>
              <a:rPr lang="en-US" sz="2000" dirty="0" smtClean="0">
                <a:solidFill>
                  <a:srgbClr val="00FF00"/>
                </a:solidFill>
              </a:rPr>
              <a:t>Tomorrow I will fly to the conference in Canada</a:t>
            </a:r>
            <a:r>
              <a:rPr lang="en-US" sz="2000" dirty="0" smtClean="0">
                <a:solidFill>
                  <a:srgbClr val="000000"/>
                </a:solidFill>
              </a:rPr>
              <a:t> ) = .001</a:t>
            </a:r>
            <a:r>
              <a:rPr lang="en-US" sz="2000" dirty="0" smtClean="0">
                <a:solidFill>
                  <a:srgbClr val="0000FF"/>
                </a:solidFill>
              </a:rPr>
              <a:t> </a:t>
            </a:r>
            <a:endParaRPr lang="en-US" sz="2000" dirty="0">
              <a:solidFill>
                <a:srgbClr val="0000FF"/>
              </a:solidFill>
            </a:endParaRPr>
          </a:p>
        </p:txBody>
      </p:sp>
      <p:sp>
        <p:nvSpPr>
          <p:cNvPr id="24" name="TextBox 23"/>
          <p:cNvSpPr txBox="1"/>
          <p:nvPr/>
        </p:nvSpPr>
        <p:spPr>
          <a:xfrm>
            <a:off x="228600" y="4778514"/>
            <a:ext cx="8077200" cy="400110"/>
          </a:xfrm>
          <a:prstGeom prst="rect">
            <a:avLst/>
          </a:prstGeom>
          <a:noFill/>
        </p:spPr>
        <p:txBody>
          <a:bodyPr wrap="square" rtlCol="0">
            <a:spAutoFit/>
          </a:bodyPr>
          <a:lstStyle/>
          <a:p>
            <a:r>
              <a:rPr lang="en-US" sz="2000" dirty="0" err="1" smtClean="0"/>
              <a:t>p</a:t>
            </a:r>
            <a:r>
              <a:rPr lang="en-US" sz="2000" dirty="0" smtClean="0"/>
              <a:t>(</a:t>
            </a:r>
            <a:r>
              <a:rPr lang="en-US" sz="2000" dirty="0" smtClean="0">
                <a:solidFill>
                  <a:srgbClr val="000000"/>
                </a:solidFill>
              </a:rPr>
              <a:t> </a:t>
            </a:r>
            <a:r>
              <a:rPr lang="en-US" sz="2000" dirty="0" smtClean="0">
                <a:solidFill>
                  <a:srgbClr val="00FF00"/>
                </a:solidFill>
              </a:rPr>
              <a:t>fly conference the Canada Tomorrow will I to </a:t>
            </a:r>
            <a:r>
              <a:rPr lang="en-US" sz="2000" dirty="0" smtClean="0">
                <a:solidFill>
                  <a:srgbClr val="000000"/>
                </a:solidFill>
              </a:rPr>
              <a:t>) = .0000001</a:t>
            </a:r>
            <a:r>
              <a:rPr lang="en-US" sz="2000" dirty="0" smtClean="0">
                <a:solidFill>
                  <a:srgbClr val="0000FF"/>
                </a:solidFill>
              </a:rPr>
              <a:t> </a:t>
            </a:r>
            <a:endParaRPr lang="en-US" sz="2000" dirty="0">
              <a:solidFill>
                <a:srgbClr val="0000FF"/>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a:xfrm>
            <a:off x="685800" y="274638"/>
            <a:ext cx="8382000" cy="1143000"/>
          </a:xfrm>
        </p:spPr>
        <p:txBody>
          <a:bodyPr/>
          <a:lstStyle/>
          <a:p>
            <a:r>
              <a:rPr lang="en-US" dirty="0" smtClean="0"/>
              <a:t>What is a probability distribution?</a:t>
            </a:r>
            <a:endParaRPr lang="en-US" dirty="0"/>
          </a:p>
        </p:txBody>
      </p:sp>
      <p:sp>
        <p:nvSpPr>
          <p:cNvPr id="34" name="Content Placeholder 33"/>
          <p:cNvSpPr>
            <a:spLocks noGrp="1"/>
          </p:cNvSpPr>
          <p:nvPr>
            <p:ph idx="1"/>
          </p:nvPr>
        </p:nvSpPr>
        <p:spPr>
          <a:xfrm>
            <a:off x="457200" y="1600201"/>
            <a:ext cx="8229600" cy="5029199"/>
          </a:xfrm>
        </p:spPr>
        <p:txBody>
          <a:bodyPr/>
          <a:lstStyle/>
          <a:p>
            <a:r>
              <a:rPr lang="en-US" sz="2800" dirty="0" smtClean="0"/>
              <a:t>A probability distribution defines the probability over a space of possible inputs</a:t>
            </a:r>
          </a:p>
          <a:p>
            <a:r>
              <a:rPr lang="en-US" sz="2800" dirty="0" smtClean="0"/>
              <a:t>For the language model, what is the space of possible inputs?</a:t>
            </a:r>
          </a:p>
          <a:p>
            <a:pPr lvl="1"/>
            <a:r>
              <a:rPr lang="en-US" sz="2400" dirty="0" smtClean="0"/>
              <a:t>A language model describes the probability over </a:t>
            </a:r>
            <a:r>
              <a:rPr lang="en-US" sz="2400" dirty="0" smtClean="0">
                <a:solidFill>
                  <a:srgbClr val="FF0000"/>
                </a:solidFill>
              </a:rPr>
              <a:t>ALL</a:t>
            </a:r>
            <a:r>
              <a:rPr lang="en-US" sz="2400" dirty="0" smtClean="0"/>
              <a:t> possible combinations of English words</a:t>
            </a:r>
          </a:p>
          <a:p>
            <a:r>
              <a:rPr lang="en-US" sz="2800" dirty="0" smtClean="0"/>
              <a:t>For the translation model, what is the space of possible inputs?</a:t>
            </a:r>
          </a:p>
          <a:p>
            <a:pPr lvl="1"/>
            <a:r>
              <a:rPr lang="en-US" sz="2400" dirty="0" smtClean="0">
                <a:solidFill>
                  <a:srgbClr val="FF0000"/>
                </a:solidFill>
              </a:rPr>
              <a:t>ALL</a:t>
            </a:r>
            <a:r>
              <a:rPr lang="en-US" sz="2400" dirty="0" smtClean="0"/>
              <a:t> possible combinations of foreign words with </a:t>
            </a:r>
            <a:r>
              <a:rPr lang="en-US" sz="2400" dirty="0" smtClean="0">
                <a:solidFill>
                  <a:srgbClr val="FF0000"/>
                </a:solidFill>
              </a:rPr>
              <a:t>ALL</a:t>
            </a:r>
            <a:r>
              <a:rPr lang="en-US" sz="2400" dirty="0" smtClean="0"/>
              <a:t> possible combinations of English words</a:t>
            </a:r>
            <a:endParaRPr lang="en-US" sz="2400" dirty="0"/>
          </a:p>
        </p:txBody>
      </p:sp>
      <p:sp>
        <p:nvSpPr>
          <p:cNvPr id="844804" name="Line 4"/>
          <p:cNvSpPr>
            <a:spLocks noChangeShapeType="1"/>
          </p:cNvSpPr>
          <p:nvPr/>
        </p:nvSpPr>
        <p:spPr bwMode="auto">
          <a:xfrm>
            <a:off x="304800" y="1295400"/>
            <a:ext cx="8458200" cy="0"/>
          </a:xfrm>
          <a:prstGeom prst="line">
            <a:avLst/>
          </a:prstGeom>
          <a:noFill/>
          <a:ln w="76200">
            <a:solidFill>
              <a:srgbClr val="0000CC"/>
            </a:solidFill>
            <a:round/>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uild="p"/>
    </p:bld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0466" name="Rectangle 2"/>
          <p:cNvSpPr>
            <a:spLocks noGrp="1" noChangeArrowheads="1"/>
          </p:cNvSpPr>
          <p:nvPr>
            <p:ph type="title"/>
          </p:nvPr>
        </p:nvSpPr>
        <p:spPr>
          <a:xfrm>
            <a:off x="685800" y="304800"/>
            <a:ext cx="7772400" cy="1143000"/>
          </a:xfrm>
          <a:noFill/>
          <a:ln/>
        </p:spPr>
        <p:txBody>
          <a:bodyPr/>
          <a:lstStyle/>
          <a:p>
            <a:r>
              <a:rPr lang="en-US" dirty="0" smtClean="0">
                <a:solidFill>
                  <a:schemeClr val="tx1"/>
                </a:solidFill>
              </a:rPr>
              <a:t>One way to think about it…</a:t>
            </a:r>
            <a:endParaRPr lang="en-US" dirty="0">
              <a:solidFill>
                <a:schemeClr val="tx1"/>
              </a:solidFill>
            </a:endParaRPr>
          </a:p>
        </p:txBody>
      </p:sp>
      <p:sp>
        <p:nvSpPr>
          <p:cNvPr id="830467" name="Text Box 3"/>
          <p:cNvSpPr txBox="1">
            <a:spLocks noChangeArrowheads="1"/>
          </p:cNvSpPr>
          <p:nvPr/>
        </p:nvSpPr>
        <p:spPr bwMode="auto">
          <a:xfrm>
            <a:off x="349705" y="2225675"/>
            <a:ext cx="1432604" cy="830997"/>
          </a:xfrm>
          <a:prstGeom prst="rect">
            <a:avLst/>
          </a:prstGeom>
          <a:noFill/>
          <a:ln w="9525">
            <a:noFill/>
            <a:miter lim="800000"/>
            <a:headEnd/>
            <a:tailEnd/>
          </a:ln>
          <a:effectLst/>
        </p:spPr>
        <p:txBody>
          <a:bodyPr wrap="none">
            <a:prstTxWarp prst="textNoShape">
              <a:avLst/>
            </a:prstTxWarp>
            <a:spAutoFit/>
          </a:bodyPr>
          <a:lstStyle/>
          <a:p>
            <a:r>
              <a:rPr lang="en-US" sz="2400" b="1" dirty="0" smtClean="0"/>
              <a:t>Spanish</a:t>
            </a:r>
            <a:br>
              <a:rPr lang="en-US" sz="2400" b="1" dirty="0" smtClean="0"/>
            </a:br>
            <a:r>
              <a:rPr lang="en-US" sz="2400" b="1" dirty="0" smtClean="0"/>
              <a:t>(foreign)</a:t>
            </a:r>
            <a:endParaRPr lang="en-US" sz="2400" b="1" dirty="0"/>
          </a:p>
        </p:txBody>
      </p:sp>
      <p:sp>
        <p:nvSpPr>
          <p:cNvPr id="830468" name="Line 4"/>
          <p:cNvSpPr>
            <a:spLocks noChangeShapeType="1"/>
          </p:cNvSpPr>
          <p:nvPr/>
        </p:nvSpPr>
        <p:spPr bwMode="auto">
          <a:xfrm>
            <a:off x="1900237" y="2452687"/>
            <a:ext cx="457200" cy="0"/>
          </a:xfrm>
          <a:prstGeom prst="line">
            <a:avLst/>
          </a:prstGeom>
          <a:noFill/>
          <a:ln w="38100">
            <a:solidFill>
              <a:schemeClr val="tx1"/>
            </a:solidFill>
            <a:round/>
            <a:headEnd/>
            <a:tailEnd type="triangle" w="med" len="med"/>
          </a:ln>
          <a:effectLst/>
        </p:spPr>
        <p:txBody>
          <a:bodyPr wrap="none">
            <a:prstTxWarp prst="textNoShape">
              <a:avLst/>
            </a:prstTxWarp>
          </a:bodyPr>
          <a:lstStyle/>
          <a:p>
            <a:endParaRPr lang="en-US"/>
          </a:p>
        </p:txBody>
      </p:sp>
      <p:sp>
        <p:nvSpPr>
          <p:cNvPr id="830469" name="Rectangle 5"/>
          <p:cNvSpPr>
            <a:spLocks noChangeArrowheads="1"/>
          </p:cNvSpPr>
          <p:nvPr/>
        </p:nvSpPr>
        <p:spPr bwMode="auto">
          <a:xfrm>
            <a:off x="2514600" y="2057400"/>
            <a:ext cx="1219200" cy="823914"/>
          </a:xfrm>
          <a:prstGeom prst="rect">
            <a:avLst/>
          </a:prstGeom>
          <a:solidFill>
            <a:srgbClr val="FFFF00"/>
          </a:solidFill>
          <a:ln w="38100">
            <a:solidFill>
              <a:schemeClr val="tx1"/>
            </a:solidFill>
            <a:miter lim="800000"/>
            <a:headEnd/>
            <a:tailEnd/>
          </a:ln>
          <a:effectLst/>
        </p:spPr>
        <p:txBody>
          <a:bodyPr wrap="none" anchor="ctr">
            <a:prstTxWarp prst="textNoShape">
              <a:avLst/>
            </a:prstTxWarp>
          </a:bodyPr>
          <a:lstStyle/>
          <a:p>
            <a:r>
              <a:rPr lang="en-US" sz="1600" dirty="0" smtClean="0"/>
              <a:t>Translation</a:t>
            </a:r>
            <a:br>
              <a:rPr lang="en-US" sz="1600" dirty="0" smtClean="0"/>
            </a:br>
            <a:r>
              <a:rPr lang="en-US" sz="1600" dirty="0" smtClean="0"/>
              <a:t>model</a:t>
            </a:r>
            <a:endParaRPr lang="en-US" sz="1600" dirty="0"/>
          </a:p>
        </p:txBody>
      </p:sp>
      <p:sp>
        <p:nvSpPr>
          <p:cNvPr id="830470" name="Rectangle 6"/>
          <p:cNvSpPr>
            <a:spLocks noChangeArrowheads="1"/>
          </p:cNvSpPr>
          <p:nvPr/>
        </p:nvSpPr>
        <p:spPr bwMode="auto">
          <a:xfrm>
            <a:off x="5943600" y="2147887"/>
            <a:ext cx="1219200" cy="609600"/>
          </a:xfrm>
          <a:prstGeom prst="rect">
            <a:avLst/>
          </a:prstGeom>
          <a:solidFill>
            <a:srgbClr val="FFFF00"/>
          </a:solidFill>
          <a:ln w="38100">
            <a:solidFill>
              <a:schemeClr val="tx1"/>
            </a:solidFill>
            <a:miter lim="800000"/>
            <a:headEnd/>
            <a:tailEnd/>
          </a:ln>
          <a:effectLst/>
        </p:spPr>
        <p:txBody>
          <a:bodyPr wrap="none" anchor="ctr">
            <a:prstTxWarp prst="textNoShape">
              <a:avLst/>
            </a:prstTxWarp>
          </a:bodyPr>
          <a:lstStyle/>
          <a:p>
            <a:r>
              <a:rPr lang="en-US" dirty="0" smtClean="0"/>
              <a:t>language</a:t>
            </a:r>
            <a:br>
              <a:rPr lang="en-US" dirty="0" smtClean="0"/>
            </a:br>
            <a:r>
              <a:rPr lang="en-US" dirty="0" smtClean="0"/>
              <a:t>model</a:t>
            </a:r>
            <a:endParaRPr lang="en-US" dirty="0"/>
          </a:p>
        </p:txBody>
      </p:sp>
      <p:sp>
        <p:nvSpPr>
          <p:cNvPr id="830471" name="Text Box 7"/>
          <p:cNvSpPr txBox="1">
            <a:spLocks noChangeArrowheads="1"/>
          </p:cNvSpPr>
          <p:nvPr/>
        </p:nvSpPr>
        <p:spPr bwMode="auto">
          <a:xfrm>
            <a:off x="4087813" y="2149475"/>
            <a:ext cx="1284287" cy="822325"/>
          </a:xfrm>
          <a:prstGeom prst="rect">
            <a:avLst/>
          </a:prstGeom>
          <a:noFill/>
          <a:ln w="9525">
            <a:noFill/>
            <a:miter lim="800000"/>
            <a:headEnd/>
            <a:tailEnd/>
          </a:ln>
          <a:effectLst/>
        </p:spPr>
        <p:txBody>
          <a:bodyPr wrap="none">
            <a:prstTxWarp prst="textNoShape">
              <a:avLst/>
            </a:prstTxWarp>
            <a:spAutoFit/>
          </a:bodyPr>
          <a:lstStyle/>
          <a:p>
            <a:r>
              <a:rPr lang="en-US" sz="2400" b="1"/>
              <a:t>Broken</a:t>
            </a:r>
          </a:p>
          <a:p>
            <a:r>
              <a:rPr lang="en-US" sz="2400" b="1"/>
              <a:t>English</a:t>
            </a:r>
          </a:p>
        </p:txBody>
      </p:sp>
      <p:sp>
        <p:nvSpPr>
          <p:cNvPr id="830472" name="Line 8"/>
          <p:cNvSpPr>
            <a:spLocks noChangeShapeType="1"/>
          </p:cNvSpPr>
          <p:nvPr/>
        </p:nvSpPr>
        <p:spPr bwMode="auto">
          <a:xfrm>
            <a:off x="5486400" y="2452687"/>
            <a:ext cx="457200" cy="0"/>
          </a:xfrm>
          <a:prstGeom prst="line">
            <a:avLst/>
          </a:prstGeom>
          <a:noFill/>
          <a:ln w="38100">
            <a:solidFill>
              <a:schemeClr val="tx1"/>
            </a:solidFill>
            <a:round/>
            <a:headEnd/>
            <a:tailEnd type="triangle" w="med" len="med"/>
          </a:ln>
          <a:effectLst/>
        </p:spPr>
        <p:txBody>
          <a:bodyPr wrap="none">
            <a:prstTxWarp prst="textNoShape">
              <a:avLst/>
            </a:prstTxWarp>
          </a:bodyPr>
          <a:lstStyle/>
          <a:p>
            <a:endParaRPr lang="en-US"/>
          </a:p>
        </p:txBody>
      </p:sp>
      <p:sp>
        <p:nvSpPr>
          <p:cNvPr id="830473" name="Line 9"/>
          <p:cNvSpPr>
            <a:spLocks noChangeShapeType="1"/>
          </p:cNvSpPr>
          <p:nvPr/>
        </p:nvSpPr>
        <p:spPr bwMode="auto">
          <a:xfrm>
            <a:off x="3810000" y="2438400"/>
            <a:ext cx="304800" cy="0"/>
          </a:xfrm>
          <a:prstGeom prst="line">
            <a:avLst/>
          </a:prstGeom>
          <a:noFill/>
          <a:ln w="38100">
            <a:solidFill>
              <a:schemeClr val="tx1"/>
            </a:solidFill>
            <a:round/>
            <a:headEnd/>
            <a:tailEnd type="triangle" w="med" len="med"/>
          </a:ln>
          <a:effectLst/>
        </p:spPr>
        <p:txBody>
          <a:bodyPr wrap="none">
            <a:prstTxWarp prst="textNoShape">
              <a:avLst/>
            </a:prstTxWarp>
          </a:bodyPr>
          <a:lstStyle/>
          <a:p>
            <a:endParaRPr lang="en-US"/>
          </a:p>
        </p:txBody>
      </p:sp>
      <p:sp>
        <p:nvSpPr>
          <p:cNvPr id="830474" name="Text Box 10"/>
          <p:cNvSpPr txBox="1">
            <a:spLocks noChangeArrowheads="1"/>
          </p:cNvSpPr>
          <p:nvPr/>
        </p:nvSpPr>
        <p:spPr bwMode="auto">
          <a:xfrm>
            <a:off x="7772400" y="2209800"/>
            <a:ext cx="1284287" cy="457200"/>
          </a:xfrm>
          <a:prstGeom prst="rect">
            <a:avLst/>
          </a:prstGeom>
          <a:noFill/>
          <a:ln w="9525">
            <a:noFill/>
            <a:miter lim="800000"/>
            <a:headEnd/>
            <a:tailEnd/>
          </a:ln>
          <a:effectLst/>
        </p:spPr>
        <p:txBody>
          <a:bodyPr wrap="none">
            <a:prstTxWarp prst="textNoShape">
              <a:avLst/>
            </a:prstTxWarp>
            <a:spAutoFit/>
          </a:bodyPr>
          <a:lstStyle/>
          <a:p>
            <a:r>
              <a:rPr lang="en-US" sz="2400" b="1" dirty="0"/>
              <a:t>English</a:t>
            </a:r>
          </a:p>
        </p:txBody>
      </p:sp>
      <p:sp>
        <p:nvSpPr>
          <p:cNvPr id="830475" name="Line 11"/>
          <p:cNvSpPr>
            <a:spLocks noChangeShapeType="1"/>
          </p:cNvSpPr>
          <p:nvPr/>
        </p:nvSpPr>
        <p:spPr bwMode="auto">
          <a:xfrm>
            <a:off x="7162800" y="2438400"/>
            <a:ext cx="457200" cy="0"/>
          </a:xfrm>
          <a:prstGeom prst="line">
            <a:avLst/>
          </a:prstGeom>
          <a:noFill/>
          <a:ln w="38100">
            <a:solidFill>
              <a:schemeClr val="tx1"/>
            </a:solidFill>
            <a:round/>
            <a:headEnd/>
            <a:tailEnd type="triangle" w="med" len="med"/>
          </a:ln>
          <a:effectLst/>
        </p:spPr>
        <p:txBody>
          <a:bodyPr wrap="none">
            <a:prstTxWarp prst="textNoShape">
              <a:avLst/>
            </a:prstTxWarp>
          </a:bodyPr>
          <a:lstStyle/>
          <a:p>
            <a:endParaRPr lang="en-US"/>
          </a:p>
        </p:txBody>
      </p:sp>
      <p:sp>
        <p:nvSpPr>
          <p:cNvPr id="830486" name="Text Box 22"/>
          <p:cNvSpPr txBox="1">
            <a:spLocks noChangeArrowheads="1"/>
          </p:cNvSpPr>
          <p:nvPr/>
        </p:nvSpPr>
        <p:spPr bwMode="auto">
          <a:xfrm>
            <a:off x="228600" y="4419600"/>
            <a:ext cx="2816225" cy="457200"/>
          </a:xfrm>
          <a:prstGeom prst="rect">
            <a:avLst/>
          </a:prstGeom>
          <a:noFill/>
          <a:ln w="9525">
            <a:noFill/>
            <a:miter lim="800000"/>
            <a:headEnd/>
            <a:tailEnd/>
          </a:ln>
          <a:effectLst/>
        </p:spPr>
        <p:txBody>
          <a:bodyPr wrap="none">
            <a:prstTxWarp prst="textNoShape">
              <a:avLst/>
            </a:prstTxWarp>
            <a:spAutoFit/>
          </a:bodyPr>
          <a:lstStyle/>
          <a:p>
            <a:pPr algn="l"/>
            <a:r>
              <a:rPr lang="en-US" sz="2400">
                <a:latin typeface="Times New Roman" pitchFamily="-111" charset="0"/>
              </a:rPr>
              <a:t>Que hambre tengo yo</a:t>
            </a:r>
          </a:p>
        </p:txBody>
      </p:sp>
      <p:sp>
        <p:nvSpPr>
          <p:cNvPr id="830487" name="Text Box 23"/>
          <p:cNvSpPr txBox="1">
            <a:spLocks noChangeArrowheads="1"/>
          </p:cNvSpPr>
          <p:nvPr/>
        </p:nvSpPr>
        <p:spPr bwMode="auto">
          <a:xfrm>
            <a:off x="3581400" y="3886200"/>
            <a:ext cx="2841625" cy="1552575"/>
          </a:xfrm>
          <a:prstGeom prst="rect">
            <a:avLst/>
          </a:prstGeom>
          <a:noFill/>
          <a:ln w="9525">
            <a:noFill/>
            <a:miter lim="800000"/>
            <a:headEnd/>
            <a:tailEnd/>
          </a:ln>
          <a:effectLst/>
        </p:spPr>
        <p:txBody>
          <a:bodyPr wrap="none">
            <a:prstTxWarp prst="textNoShape">
              <a:avLst/>
            </a:prstTxWarp>
            <a:spAutoFit/>
          </a:bodyPr>
          <a:lstStyle/>
          <a:p>
            <a:pPr algn="l"/>
            <a:r>
              <a:rPr lang="en-US" sz="2400">
                <a:latin typeface="Times New Roman" pitchFamily="-111" charset="0"/>
              </a:rPr>
              <a:t>What hunger have I,</a:t>
            </a:r>
          </a:p>
          <a:p>
            <a:pPr algn="l"/>
            <a:r>
              <a:rPr lang="en-US" sz="2400">
                <a:latin typeface="Times New Roman" pitchFamily="-111" charset="0"/>
              </a:rPr>
              <a:t>Hungry I am so,</a:t>
            </a:r>
          </a:p>
          <a:p>
            <a:pPr algn="l"/>
            <a:r>
              <a:rPr lang="en-US" sz="2400">
                <a:latin typeface="Times New Roman" pitchFamily="-111" charset="0"/>
              </a:rPr>
              <a:t>I am so hungry,</a:t>
            </a:r>
          </a:p>
          <a:p>
            <a:pPr algn="l"/>
            <a:r>
              <a:rPr lang="en-US" sz="2400">
                <a:latin typeface="Times New Roman" pitchFamily="-111" charset="0"/>
              </a:rPr>
              <a:t>Have I that hunger …</a:t>
            </a:r>
          </a:p>
        </p:txBody>
      </p:sp>
      <p:sp>
        <p:nvSpPr>
          <p:cNvPr id="830488" name="Text Box 24"/>
          <p:cNvSpPr txBox="1">
            <a:spLocks noChangeArrowheads="1"/>
          </p:cNvSpPr>
          <p:nvPr/>
        </p:nvSpPr>
        <p:spPr bwMode="auto">
          <a:xfrm>
            <a:off x="6934200" y="4419600"/>
            <a:ext cx="2020888" cy="457200"/>
          </a:xfrm>
          <a:prstGeom prst="rect">
            <a:avLst/>
          </a:prstGeom>
          <a:noFill/>
          <a:ln w="9525">
            <a:noFill/>
            <a:miter lim="800000"/>
            <a:headEnd/>
            <a:tailEnd/>
          </a:ln>
          <a:effectLst/>
        </p:spPr>
        <p:txBody>
          <a:bodyPr wrap="none">
            <a:prstTxWarp prst="textNoShape">
              <a:avLst/>
            </a:prstTxWarp>
            <a:spAutoFit/>
          </a:bodyPr>
          <a:lstStyle/>
          <a:p>
            <a:pPr algn="l"/>
            <a:r>
              <a:rPr lang="en-US" sz="2400">
                <a:latin typeface="Times New Roman" pitchFamily="-111" charset="0"/>
              </a:rPr>
              <a:t>I am so hungry</a:t>
            </a:r>
          </a:p>
        </p:txBody>
      </p:sp>
      <p:sp>
        <p:nvSpPr>
          <p:cNvPr id="830489" name="Line 25"/>
          <p:cNvSpPr>
            <a:spLocks noChangeShapeType="1"/>
          </p:cNvSpPr>
          <p:nvPr/>
        </p:nvSpPr>
        <p:spPr bwMode="auto">
          <a:xfrm>
            <a:off x="3124200" y="4648200"/>
            <a:ext cx="304800" cy="0"/>
          </a:xfrm>
          <a:prstGeom prst="line">
            <a:avLst/>
          </a:prstGeom>
          <a:noFill/>
          <a:ln w="9525">
            <a:solidFill>
              <a:schemeClr val="tx1"/>
            </a:solidFill>
            <a:round/>
            <a:headEnd/>
            <a:tailEnd type="triangle" w="med" len="med"/>
          </a:ln>
          <a:effectLst/>
        </p:spPr>
        <p:txBody>
          <a:bodyPr wrap="none">
            <a:prstTxWarp prst="textNoShape">
              <a:avLst/>
            </a:prstTxWarp>
          </a:bodyPr>
          <a:lstStyle/>
          <a:p>
            <a:endParaRPr lang="en-US"/>
          </a:p>
        </p:txBody>
      </p:sp>
      <p:sp>
        <p:nvSpPr>
          <p:cNvPr id="830490" name="Line 26"/>
          <p:cNvSpPr>
            <a:spLocks noChangeShapeType="1"/>
          </p:cNvSpPr>
          <p:nvPr/>
        </p:nvSpPr>
        <p:spPr bwMode="auto">
          <a:xfrm>
            <a:off x="6477000" y="4648200"/>
            <a:ext cx="304800" cy="0"/>
          </a:xfrm>
          <a:prstGeom prst="line">
            <a:avLst/>
          </a:prstGeom>
          <a:noFill/>
          <a:ln w="9525">
            <a:solidFill>
              <a:schemeClr val="tx1"/>
            </a:solidFill>
            <a:round/>
            <a:headEnd/>
            <a:tailEnd type="triangle" w="med" len="med"/>
          </a:ln>
          <a:effectLst/>
        </p:spPr>
        <p:txBody>
          <a:bodyPr wrap="none">
            <a:prstTxWarp prst="textNoShape">
              <a:avLst/>
            </a:prstTxWarp>
          </a:bodyPr>
          <a:lstStyle/>
          <a:p>
            <a:endParaRPr lang="en-US"/>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0466" name="Rectangle 2"/>
          <p:cNvSpPr>
            <a:spLocks noGrp="1" noChangeArrowheads="1"/>
          </p:cNvSpPr>
          <p:nvPr>
            <p:ph type="title"/>
          </p:nvPr>
        </p:nvSpPr>
        <p:spPr/>
        <p:txBody>
          <a:bodyPr/>
          <a:lstStyle/>
          <a:p>
            <a:r>
              <a:rPr lang="en-US" dirty="0" smtClean="0"/>
              <a:t>Translation (aka decoding)</a:t>
            </a:r>
            <a:endParaRPr lang="en-US" dirty="0"/>
          </a:p>
        </p:txBody>
      </p:sp>
      <p:sp>
        <p:nvSpPr>
          <p:cNvPr id="20" name="Content Placeholder 19"/>
          <p:cNvSpPr>
            <a:spLocks noGrp="1"/>
          </p:cNvSpPr>
          <p:nvPr>
            <p:ph idx="1"/>
          </p:nvPr>
        </p:nvSpPr>
        <p:spPr>
          <a:xfrm>
            <a:off x="457200" y="2362201"/>
            <a:ext cx="8229600" cy="2819400"/>
          </a:xfrm>
        </p:spPr>
        <p:txBody>
          <a:bodyPr/>
          <a:lstStyle/>
          <a:p>
            <a:r>
              <a:rPr lang="en-US" dirty="0" smtClean="0"/>
              <a:t>Let’s assume we have a translation model and a language model</a:t>
            </a:r>
          </a:p>
          <a:p>
            <a:r>
              <a:rPr lang="en-US" dirty="0" smtClean="0"/>
              <a:t>Given a foreign sentence, what question do we want to ask to translate that sentence into English?</a:t>
            </a:r>
            <a:endParaRPr lang="en-US" dirty="0"/>
          </a:p>
        </p:txBody>
      </p:sp>
      <p:sp>
        <p:nvSpPr>
          <p:cNvPr id="17" name="Line 4"/>
          <p:cNvSpPr>
            <a:spLocks noChangeShapeType="1"/>
          </p:cNvSpPr>
          <p:nvPr/>
        </p:nvSpPr>
        <p:spPr bwMode="auto">
          <a:xfrm>
            <a:off x="304800" y="1295400"/>
            <a:ext cx="8458200" cy="0"/>
          </a:xfrm>
          <a:prstGeom prst="line">
            <a:avLst/>
          </a:prstGeom>
          <a:noFill/>
          <a:ln w="76200">
            <a:solidFill>
              <a:srgbClr val="0000CC"/>
            </a:solidFill>
            <a:round/>
            <a:headEnd/>
            <a:tailEnd/>
          </a:ln>
          <a:effectLst/>
        </p:spPr>
        <p:txBody>
          <a:bodyPr wrap="none" anchor="ctr">
            <a:prstTxWarp prst="textNoShape">
              <a:avLst/>
            </a:prstTxWarp>
          </a:bodyPr>
          <a:lstStyle/>
          <a:p>
            <a:endParaRPr lang="en-US"/>
          </a:p>
        </p:txBody>
      </p:sp>
      <p:graphicFrame>
        <p:nvGraphicFramePr>
          <p:cNvPr id="863234" name="Object 2"/>
          <p:cNvGraphicFramePr>
            <a:graphicFrameLocks noChangeAspect="1"/>
          </p:cNvGraphicFramePr>
          <p:nvPr/>
        </p:nvGraphicFramePr>
        <p:xfrm>
          <a:off x="2286000" y="1600200"/>
          <a:ext cx="4076700" cy="533400"/>
        </p:xfrm>
        <a:graphic>
          <a:graphicData uri="http://schemas.openxmlformats.org/presentationml/2006/ole">
            <p:oleObj spid="_x0000_s124930" name="Equation" r:id="rId4" imgW="1358900" imgH="177800" progId="Equation.3">
              <p:embed/>
            </p:oleObj>
          </a:graphicData>
        </a:graphic>
      </p:graphicFrame>
      <p:graphicFrame>
        <p:nvGraphicFramePr>
          <p:cNvPr id="863235" name="Object 3"/>
          <p:cNvGraphicFramePr>
            <a:graphicFrameLocks noChangeAspect="1"/>
          </p:cNvGraphicFramePr>
          <p:nvPr/>
        </p:nvGraphicFramePr>
        <p:xfrm>
          <a:off x="1600200" y="4914901"/>
          <a:ext cx="5715000" cy="533400"/>
        </p:xfrm>
        <a:graphic>
          <a:graphicData uri="http://schemas.openxmlformats.org/presentationml/2006/ole">
            <p:oleObj spid="_x0000_s124931" name="Equation" r:id="rId5" imgW="1905000" imgH="17780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632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a system</a:t>
            </a:r>
            <a:endParaRPr lang="en-US" dirty="0"/>
          </a:p>
        </p:txBody>
      </p:sp>
      <p:sp>
        <p:nvSpPr>
          <p:cNvPr id="3" name="Content Placeholder 2"/>
          <p:cNvSpPr>
            <a:spLocks noGrp="1"/>
          </p:cNvSpPr>
          <p:nvPr>
            <p:ph idx="1"/>
          </p:nvPr>
        </p:nvSpPr>
        <p:spPr/>
        <p:txBody>
          <a:bodyPr/>
          <a:lstStyle/>
          <a:p>
            <a:r>
              <a:rPr lang="en-US" dirty="0" smtClean="0"/>
              <a:t>What type of data would be useful for training a translation model: </a:t>
            </a:r>
            <a:r>
              <a:rPr lang="en-US" dirty="0" err="1" smtClean="0"/>
              <a:t>p(f|e</a:t>
            </a:r>
            <a:r>
              <a:rPr lang="en-US" dirty="0" smtClean="0"/>
              <a:t>)?</a:t>
            </a:r>
          </a:p>
          <a:p>
            <a:pPr lvl="1"/>
            <a:r>
              <a:rPr lang="en-US" dirty="0" smtClean="0"/>
              <a:t>Bilingual data:  documents/sentences that are equivalent, but in two languages</a:t>
            </a:r>
          </a:p>
          <a:p>
            <a:r>
              <a:rPr lang="en-US" dirty="0" smtClean="0"/>
              <a:t>What type of data would be useful for training a language model: </a:t>
            </a:r>
            <a:r>
              <a:rPr lang="en-US" dirty="0" err="1" smtClean="0"/>
              <a:t>p(e</a:t>
            </a:r>
            <a:r>
              <a:rPr lang="en-US" dirty="0" smtClean="0"/>
              <a:t>)?</a:t>
            </a:r>
          </a:p>
          <a:p>
            <a:pPr lvl="1"/>
            <a:r>
              <a:rPr lang="en-US" dirty="0" smtClean="0"/>
              <a:t>Monolingual data: lots of text in English</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8658" name="Rectangle 2"/>
          <p:cNvSpPr>
            <a:spLocks noChangeArrowheads="1"/>
          </p:cNvSpPr>
          <p:nvPr/>
        </p:nvSpPr>
        <p:spPr bwMode="auto">
          <a:xfrm>
            <a:off x="4800600" y="5334000"/>
            <a:ext cx="2362200" cy="1371600"/>
          </a:xfrm>
          <a:prstGeom prst="rect">
            <a:avLst/>
          </a:prstGeom>
          <a:noFill/>
          <a:ln w="76200">
            <a:solidFill>
              <a:srgbClr val="F5FEA0"/>
            </a:solidFill>
            <a:miter lim="800000"/>
            <a:headEnd/>
            <a:tailEnd/>
          </a:ln>
          <a:effectLst/>
        </p:spPr>
        <p:txBody>
          <a:bodyPr wrap="none" anchor="ctr">
            <a:prstTxWarp prst="textNoShape">
              <a:avLst/>
            </a:prstTxWarp>
          </a:bodyPr>
          <a:lstStyle/>
          <a:p>
            <a:endParaRPr lang="en-US"/>
          </a:p>
        </p:txBody>
      </p:sp>
      <p:sp>
        <p:nvSpPr>
          <p:cNvPr id="838659" name="Rectangle 3"/>
          <p:cNvSpPr>
            <a:spLocks noGrp="1" noChangeArrowheads="1"/>
          </p:cNvSpPr>
          <p:nvPr>
            <p:ph type="title"/>
          </p:nvPr>
        </p:nvSpPr>
        <p:spPr>
          <a:xfrm>
            <a:off x="457200" y="0"/>
            <a:ext cx="8229600" cy="1143000"/>
          </a:xfrm>
        </p:spPr>
        <p:txBody>
          <a:bodyPr/>
          <a:lstStyle/>
          <a:p>
            <a:r>
              <a:rPr lang="en-US"/>
              <a:t>Statistical MT Overview</a:t>
            </a:r>
          </a:p>
        </p:txBody>
      </p:sp>
      <p:sp>
        <p:nvSpPr>
          <p:cNvPr id="838660" name="AutoShape 4"/>
          <p:cNvSpPr>
            <a:spLocks noChangeArrowheads="1"/>
          </p:cNvSpPr>
          <p:nvPr/>
        </p:nvSpPr>
        <p:spPr bwMode="auto">
          <a:xfrm>
            <a:off x="228600" y="23622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838661" name="AutoShape 5"/>
          <p:cNvSpPr>
            <a:spLocks noChangeArrowheads="1"/>
          </p:cNvSpPr>
          <p:nvPr/>
        </p:nvSpPr>
        <p:spPr bwMode="auto">
          <a:xfrm>
            <a:off x="762000" y="23622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838662" name="Text Box 6"/>
          <p:cNvSpPr txBox="1">
            <a:spLocks noChangeArrowheads="1"/>
          </p:cNvSpPr>
          <p:nvPr/>
        </p:nvSpPr>
        <p:spPr bwMode="auto">
          <a:xfrm>
            <a:off x="-152400" y="1828800"/>
            <a:ext cx="22098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Bilingual data</a:t>
            </a:r>
          </a:p>
        </p:txBody>
      </p:sp>
      <p:sp>
        <p:nvSpPr>
          <p:cNvPr id="838663" name="Line 7"/>
          <p:cNvSpPr>
            <a:spLocks noChangeShapeType="1"/>
          </p:cNvSpPr>
          <p:nvPr/>
        </p:nvSpPr>
        <p:spPr bwMode="auto">
          <a:xfrm>
            <a:off x="1676400" y="2667000"/>
            <a:ext cx="685800" cy="0"/>
          </a:xfrm>
          <a:prstGeom prst="line">
            <a:avLst/>
          </a:prstGeom>
          <a:noFill/>
          <a:ln w="38100">
            <a:solidFill>
              <a:schemeClr val="tx1"/>
            </a:solidFill>
            <a:round/>
            <a:headEnd/>
            <a:tailEnd type="triangle" w="med" len="med"/>
          </a:ln>
          <a:effectLst/>
        </p:spPr>
        <p:txBody>
          <a:bodyPr>
            <a:prstTxWarp prst="textNoShape">
              <a:avLst/>
            </a:prstTxWarp>
          </a:bodyPr>
          <a:lstStyle/>
          <a:p>
            <a:endParaRPr lang="en-US"/>
          </a:p>
        </p:txBody>
      </p:sp>
      <p:sp>
        <p:nvSpPr>
          <p:cNvPr id="838664" name="Line 8"/>
          <p:cNvSpPr>
            <a:spLocks noChangeShapeType="1"/>
          </p:cNvSpPr>
          <p:nvPr/>
        </p:nvSpPr>
        <p:spPr bwMode="auto">
          <a:xfrm>
            <a:off x="2743200" y="22860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65" name="Line 9"/>
          <p:cNvSpPr>
            <a:spLocks noChangeShapeType="1"/>
          </p:cNvSpPr>
          <p:nvPr/>
        </p:nvSpPr>
        <p:spPr bwMode="auto">
          <a:xfrm>
            <a:off x="3276600" y="22860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66" name="Line 10"/>
          <p:cNvSpPr>
            <a:spLocks noChangeShapeType="1"/>
          </p:cNvSpPr>
          <p:nvPr/>
        </p:nvSpPr>
        <p:spPr bwMode="auto">
          <a:xfrm>
            <a:off x="2743200" y="23622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67" name="Line 11"/>
          <p:cNvSpPr>
            <a:spLocks noChangeShapeType="1"/>
          </p:cNvSpPr>
          <p:nvPr/>
        </p:nvSpPr>
        <p:spPr bwMode="auto">
          <a:xfrm>
            <a:off x="3276600" y="23622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68" name="Line 12"/>
          <p:cNvSpPr>
            <a:spLocks noChangeShapeType="1"/>
          </p:cNvSpPr>
          <p:nvPr/>
        </p:nvSpPr>
        <p:spPr bwMode="auto">
          <a:xfrm>
            <a:off x="2743200" y="24384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69" name="Line 13"/>
          <p:cNvSpPr>
            <a:spLocks noChangeShapeType="1"/>
          </p:cNvSpPr>
          <p:nvPr/>
        </p:nvSpPr>
        <p:spPr bwMode="auto">
          <a:xfrm>
            <a:off x="3276600" y="24384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70" name="Line 14"/>
          <p:cNvSpPr>
            <a:spLocks noChangeShapeType="1"/>
          </p:cNvSpPr>
          <p:nvPr/>
        </p:nvSpPr>
        <p:spPr bwMode="auto">
          <a:xfrm>
            <a:off x="2743200" y="25146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71" name="Line 15"/>
          <p:cNvSpPr>
            <a:spLocks noChangeShapeType="1"/>
          </p:cNvSpPr>
          <p:nvPr/>
        </p:nvSpPr>
        <p:spPr bwMode="auto">
          <a:xfrm>
            <a:off x="3276600" y="25146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72" name="Line 16"/>
          <p:cNvSpPr>
            <a:spLocks noChangeShapeType="1"/>
          </p:cNvSpPr>
          <p:nvPr/>
        </p:nvSpPr>
        <p:spPr bwMode="auto">
          <a:xfrm>
            <a:off x="2743200" y="25908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73" name="Line 17"/>
          <p:cNvSpPr>
            <a:spLocks noChangeShapeType="1"/>
          </p:cNvSpPr>
          <p:nvPr/>
        </p:nvSpPr>
        <p:spPr bwMode="auto">
          <a:xfrm>
            <a:off x="3276600" y="25908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74" name="Line 18"/>
          <p:cNvSpPr>
            <a:spLocks noChangeShapeType="1"/>
          </p:cNvSpPr>
          <p:nvPr/>
        </p:nvSpPr>
        <p:spPr bwMode="auto">
          <a:xfrm>
            <a:off x="2743200" y="26670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75" name="Line 19"/>
          <p:cNvSpPr>
            <a:spLocks noChangeShapeType="1"/>
          </p:cNvSpPr>
          <p:nvPr/>
        </p:nvSpPr>
        <p:spPr bwMode="auto">
          <a:xfrm>
            <a:off x="3276600" y="26670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76" name="Line 20"/>
          <p:cNvSpPr>
            <a:spLocks noChangeShapeType="1"/>
          </p:cNvSpPr>
          <p:nvPr/>
        </p:nvSpPr>
        <p:spPr bwMode="auto">
          <a:xfrm>
            <a:off x="2743200" y="27432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77" name="Line 21"/>
          <p:cNvSpPr>
            <a:spLocks noChangeShapeType="1"/>
          </p:cNvSpPr>
          <p:nvPr/>
        </p:nvSpPr>
        <p:spPr bwMode="auto">
          <a:xfrm>
            <a:off x="3276600" y="27432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78" name="Line 22"/>
          <p:cNvSpPr>
            <a:spLocks noChangeShapeType="1"/>
          </p:cNvSpPr>
          <p:nvPr/>
        </p:nvSpPr>
        <p:spPr bwMode="auto">
          <a:xfrm>
            <a:off x="2743200" y="28194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79" name="Line 23"/>
          <p:cNvSpPr>
            <a:spLocks noChangeShapeType="1"/>
          </p:cNvSpPr>
          <p:nvPr/>
        </p:nvSpPr>
        <p:spPr bwMode="auto">
          <a:xfrm>
            <a:off x="3276600" y="2819400"/>
            <a:ext cx="304800"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838680" name="Text Box 24"/>
          <p:cNvSpPr txBox="1">
            <a:spLocks noChangeArrowheads="1"/>
          </p:cNvSpPr>
          <p:nvPr/>
        </p:nvSpPr>
        <p:spPr bwMode="auto">
          <a:xfrm>
            <a:off x="1143000" y="2895600"/>
            <a:ext cx="2133600" cy="366713"/>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a:t>preprocessing</a:t>
            </a:r>
          </a:p>
        </p:txBody>
      </p:sp>
      <p:sp>
        <p:nvSpPr>
          <p:cNvPr id="838681" name="Text Box 25"/>
          <p:cNvSpPr txBox="1">
            <a:spLocks noChangeArrowheads="1"/>
          </p:cNvSpPr>
          <p:nvPr/>
        </p:nvSpPr>
        <p:spPr bwMode="auto">
          <a:xfrm>
            <a:off x="2286000" y="1600200"/>
            <a:ext cx="1981200" cy="6413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“nice” fragment aligned data</a:t>
            </a:r>
          </a:p>
        </p:txBody>
      </p:sp>
      <p:sp>
        <p:nvSpPr>
          <p:cNvPr id="838682" name="Rectangle 26"/>
          <p:cNvSpPr>
            <a:spLocks noChangeArrowheads="1"/>
          </p:cNvSpPr>
          <p:nvPr/>
        </p:nvSpPr>
        <p:spPr bwMode="auto">
          <a:xfrm>
            <a:off x="5029200" y="1981200"/>
            <a:ext cx="1828800" cy="2819400"/>
          </a:xfrm>
          <a:prstGeom prst="rect">
            <a:avLst/>
          </a:prstGeom>
          <a:noFill/>
          <a:ln w="19050">
            <a:solidFill>
              <a:schemeClr val="tx1"/>
            </a:solidFill>
            <a:miter lim="800000"/>
            <a:headEnd/>
            <a:tailEnd/>
          </a:ln>
          <a:effectLst/>
        </p:spPr>
        <p:txBody>
          <a:bodyPr wrap="none" anchor="ctr">
            <a:prstTxWarp prst="textNoShape">
              <a:avLst/>
            </a:prstTxWarp>
          </a:bodyPr>
          <a:lstStyle/>
          <a:p>
            <a:endParaRPr lang="en-US"/>
          </a:p>
        </p:txBody>
      </p:sp>
      <p:sp>
        <p:nvSpPr>
          <p:cNvPr id="838683" name="Text Box 27"/>
          <p:cNvSpPr txBox="1">
            <a:spLocks noChangeArrowheads="1"/>
          </p:cNvSpPr>
          <p:nvPr/>
        </p:nvSpPr>
        <p:spPr bwMode="auto">
          <a:xfrm>
            <a:off x="5257800" y="2286000"/>
            <a:ext cx="1371600" cy="650875"/>
          </a:xfrm>
          <a:prstGeom prst="rect">
            <a:avLst/>
          </a:prstGeom>
          <a:noFill/>
          <a:ln w="9525">
            <a:solidFill>
              <a:schemeClr val="tx1"/>
            </a:solidFill>
            <a:miter lim="800000"/>
            <a:headEnd/>
            <a:tailEnd/>
          </a:ln>
          <a:effectLst/>
        </p:spPr>
        <p:txBody>
          <a:bodyPr>
            <a:prstTxWarp prst="textNoShape">
              <a:avLst/>
            </a:prstTxWarp>
            <a:spAutoFit/>
          </a:bodyPr>
          <a:lstStyle/>
          <a:p>
            <a:pPr>
              <a:spcBef>
                <a:spcPct val="50000"/>
              </a:spcBef>
            </a:pPr>
            <a:r>
              <a:rPr lang="en-US"/>
              <a:t>Translation model</a:t>
            </a:r>
          </a:p>
        </p:txBody>
      </p:sp>
      <p:sp>
        <p:nvSpPr>
          <p:cNvPr id="838684" name="Text Box 28"/>
          <p:cNvSpPr txBox="1">
            <a:spLocks noChangeArrowheads="1"/>
          </p:cNvSpPr>
          <p:nvPr/>
        </p:nvSpPr>
        <p:spPr bwMode="auto">
          <a:xfrm>
            <a:off x="3962400" y="1066800"/>
            <a:ext cx="1600200" cy="39687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2000" b="1" dirty="0">
                <a:solidFill>
                  <a:srgbClr val="FF0000"/>
                </a:solidFill>
              </a:rPr>
              <a:t>training</a:t>
            </a:r>
          </a:p>
        </p:txBody>
      </p:sp>
      <p:sp>
        <p:nvSpPr>
          <p:cNvPr id="838685" name="AutoShape 29"/>
          <p:cNvSpPr>
            <a:spLocks noChangeArrowheads="1"/>
          </p:cNvSpPr>
          <p:nvPr/>
        </p:nvSpPr>
        <p:spPr bwMode="auto">
          <a:xfrm>
            <a:off x="2743200" y="4038600"/>
            <a:ext cx="533400" cy="533400"/>
          </a:xfrm>
          <a:prstGeom prst="vertic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838686" name="Text Box 30"/>
          <p:cNvSpPr txBox="1">
            <a:spLocks noChangeArrowheads="1"/>
          </p:cNvSpPr>
          <p:nvPr/>
        </p:nvSpPr>
        <p:spPr bwMode="auto">
          <a:xfrm>
            <a:off x="1524000" y="3505200"/>
            <a:ext cx="22098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monolingual data</a:t>
            </a:r>
          </a:p>
        </p:txBody>
      </p:sp>
      <p:sp>
        <p:nvSpPr>
          <p:cNvPr id="838687" name="Text Box 31"/>
          <p:cNvSpPr txBox="1">
            <a:spLocks noChangeArrowheads="1"/>
          </p:cNvSpPr>
          <p:nvPr/>
        </p:nvSpPr>
        <p:spPr bwMode="auto">
          <a:xfrm>
            <a:off x="5257800" y="3810000"/>
            <a:ext cx="1371600" cy="650875"/>
          </a:xfrm>
          <a:prstGeom prst="rect">
            <a:avLst/>
          </a:prstGeom>
          <a:noFill/>
          <a:ln w="9525">
            <a:solidFill>
              <a:schemeClr val="tx1"/>
            </a:solidFill>
            <a:miter lim="800000"/>
            <a:headEnd/>
            <a:tailEnd/>
          </a:ln>
          <a:effectLst/>
        </p:spPr>
        <p:txBody>
          <a:bodyPr>
            <a:prstTxWarp prst="textNoShape">
              <a:avLst/>
            </a:prstTxWarp>
            <a:spAutoFit/>
          </a:bodyPr>
          <a:lstStyle/>
          <a:p>
            <a:pPr>
              <a:spcBef>
                <a:spcPct val="50000"/>
              </a:spcBef>
            </a:pPr>
            <a:r>
              <a:rPr lang="en-US"/>
              <a:t>Language model</a:t>
            </a:r>
          </a:p>
        </p:txBody>
      </p:sp>
      <p:sp>
        <p:nvSpPr>
          <p:cNvPr id="838688" name="Text Box 32"/>
          <p:cNvSpPr txBox="1">
            <a:spLocks noChangeArrowheads="1"/>
          </p:cNvSpPr>
          <p:nvPr/>
        </p:nvSpPr>
        <p:spPr bwMode="auto">
          <a:xfrm>
            <a:off x="5257800" y="1295400"/>
            <a:ext cx="1447800" cy="6413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learned parameters</a:t>
            </a:r>
          </a:p>
        </p:txBody>
      </p:sp>
      <p:sp>
        <p:nvSpPr>
          <p:cNvPr id="838689" name="Line 33"/>
          <p:cNvSpPr>
            <a:spLocks noChangeShapeType="1"/>
          </p:cNvSpPr>
          <p:nvPr/>
        </p:nvSpPr>
        <p:spPr bwMode="auto">
          <a:xfrm>
            <a:off x="457200" y="5029200"/>
            <a:ext cx="8382000" cy="0"/>
          </a:xfrm>
          <a:prstGeom prst="line">
            <a:avLst/>
          </a:prstGeom>
          <a:noFill/>
          <a:ln w="28575">
            <a:solidFill>
              <a:srgbClr val="FF0000"/>
            </a:solidFill>
            <a:round/>
            <a:headEnd/>
            <a:tailEnd/>
          </a:ln>
          <a:effectLst/>
        </p:spPr>
        <p:txBody>
          <a:bodyPr>
            <a:prstTxWarp prst="textNoShape">
              <a:avLst/>
            </a:prstTxWarp>
          </a:bodyPr>
          <a:lstStyle/>
          <a:p>
            <a:endParaRPr lang="en-US"/>
          </a:p>
        </p:txBody>
      </p:sp>
      <p:sp>
        <p:nvSpPr>
          <p:cNvPr id="838690" name="Text Box 34"/>
          <p:cNvSpPr txBox="1">
            <a:spLocks noChangeArrowheads="1"/>
          </p:cNvSpPr>
          <p:nvPr/>
        </p:nvSpPr>
        <p:spPr bwMode="auto">
          <a:xfrm>
            <a:off x="2819400" y="5562600"/>
            <a:ext cx="1524000" cy="6413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Foreign sentence</a:t>
            </a:r>
          </a:p>
        </p:txBody>
      </p:sp>
      <p:sp>
        <p:nvSpPr>
          <p:cNvPr id="838691" name="Text Box 35"/>
          <p:cNvSpPr txBox="1">
            <a:spLocks noChangeArrowheads="1"/>
          </p:cNvSpPr>
          <p:nvPr/>
        </p:nvSpPr>
        <p:spPr bwMode="auto">
          <a:xfrm>
            <a:off x="609600" y="5638800"/>
            <a:ext cx="1752600" cy="3968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000" b="1">
                <a:solidFill>
                  <a:schemeClr val="accent2"/>
                </a:solidFill>
              </a:rPr>
              <a:t>Translation</a:t>
            </a:r>
          </a:p>
        </p:txBody>
      </p:sp>
      <p:sp>
        <p:nvSpPr>
          <p:cNvPr id="838692" name="Line 36"/>
          <p:cNvSpPr>
            <a:spLocks noChangeShapeType="1"/>
          </p:cNvSpPr>
          <p:nvPr/>
        </p:nvSpPr>
        <p:spPr bwMode="auto">
          <a:xfrm>
            <a:off x="4191000" y="5867400"/>
            <a:ext cx="609600" cy="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838693" name="Line 37"/>
          <p:cNvSpPr>
            <a:spLocks noChangeShapeType="1"/>
          </p:cNvSpPr>
          <p:nvPr/>
        </p:nvSpPr>
        <p:spPr bwMode="auto">
          <a:xfrm>
            <a:off x="5943600" y="4800600"/>
            <a:ext cx="0" cy="533400"/>
          </a:xfrm>
          <a:prstGeom prst="line">
            <a:avLst/>
          </a:prstGeom>
          <a:noFill/>
          <a:ln w="28575">
            <a:solidFill>
              <a:schemeClr val="tx1"/>
            </a:solidFill>
            <a:round/>
            <a:headEnd/>
            <a:tailEnd type="triangle" w="med" len="med"/>
          </a:ln>
          <a:effectLst/>
        </p:spPr>
        <p:txBody>
          <a:bodyPr>
            <a:prstTxWarp prst="textNoShape">
              <a:avLst/>
            </a:prstTxWarp>
          </a:bodyPr>
          <a:lstStyle/>
          <a:p>
            <a:endParaRPr lang="en-US"/>
          </a:p>
        </p:txBody>
      </p:sp>
      <p:sp>
        <p:nvSpPr>
          <p:cNvPr id="838694" name="Text Box 38"/>
          <p:cNvSpPr txBox="1">
            <a:spLocks noChangeArrowheads="1"/>
          </p:cNvSpPr>
          <p:nvPr/>
        </p:nvSpPr>
        <p:spPr bwMode="auto">
          <a:xfrm>
            <a:off x="4876800" y="5410200"/>
            <a:ext cx="2209800" cy="1220788"/>
          </a:xfrm>
          <a:prstGeom prst="rect">
            <a:avLst/>
          </a:prstGeom>
          <a:noFill/>
          <a:ln w="3175">
            <a:solidFill>
              <a:schemeClr val="tx1"/>
            </a:solidFill>
            <a:miter lim="800000"/>
            <a:headEnd/>
            <a:tailEnd/>
          </a:ln>
          <a:effectLst/>
        </p:spPr>
        <p:txBody>
          <a:bodyPr>
            <a:prstTxWarp prst="textNoShape">
              <a:avLst/>
            </a:prstTxWarp>
            <a:spAutoFit/>
          </a:bodyPr>
          <a:lstStyle/>
          <a:p>
            <a:pPr>
              <a:spcBef>
                <a:spcPct val="50000"/>
              </a:spcBef>
            </a:pPr>
            <a:r>
              <a:rPr lang="en-US"/>
              <a:t>Decoder </a:t>
            </a:r>
            <a:br>
              <a:rPr lang="en-US"/>
            </a:br>
            <a:r>
              <a:rPr lang="en-US" sz="1400"/>
              <a:t>(what English sentence is most probable given foreign sentence with learned models)</a:t>
            </a:r>
          </a:p>
        </p:txBody>
      </p:sp>
      <p:sp>
        <p:nvSpPr>
          <p:cNvPr id="838695" name="Rectangle 39"/>
          <p:cNvSpPr>
            <a:spLocks noChangeArrowheads="1"/>
          </p:cNvSpPr>
          <p:nvPr/>
        </p:nvSpPr>
        <p:spPr bwMode="auto">
          <a:xfrm>
            <a:off x="5181600" y="3733800"/>
            <a:ext cx="1524000" cy="838200"/>
          </a:xfrm>
          <a:prstGeom prst="rect">
            <a:avLst/>
          </a:prstGeom>
          <a:noFill/>
          <a:ln w="76200">
            <a:solidFill>
              <a:srgbClr val="F5FEA0"/>
            </a:solidFill>
            <a:miter lim="800000"/>
            <a:headEnd/>
            <a:tailEnd/>
          </a:ln>
          <a:effectLst/>
        </p:spPr>
        <p:txBody>
          <a:bodyPr wrap="none" anchor="ctr">
            <a:prstTxWarp prst="textNoShape">
              <a:avLst/>
            </a:prstTxWarp>
          </a:bodyPr>
          <a:lstStyle/>
          <a:p>
            <a:endParaRPr lang="en-US"/>
          </a:p>
        </p:txBody>
      </p:sp>
      <p:sp>
        <p:nvSpPr>
          <p:cNvPr id="838696" name="Rectangle 40"/>
          <p:cNvSpPr>
            <a:spLocks noChangeArrowheads="1"/>
          </p:cNvSpPr>
          <p:nvPr/>
        </p:nvSpPr>
        <p:spPr bwMode="auto">
          <a:xfrm>
            <a:off x="5181600" y="2209800"/>
            <a:ext cx="1524000" cy="838200"/>
          </a:xfrm>
          <a:prstGeom prst="rect">
            <a:avLst/>
          </a:prstGeom>
          <a:noFill/>
          <a:ln w="76200">
            <a:solidFill>
              <a:srgbClr val="F5FEA0"/>
            </a:solidFill>
            <a:miter lim="800000"/>
            <a:headEnd/>
            <a:tailEnd/>
          </a:ln>
          <a:effectLst/>
        </p:spPr>
        <p:txBody>
          <a:bodyPr wrap="none" anchor="ctr">
            <a:prstTxWarp prst="textNoShape">
              <a:avLst/>
            </a:prstTxWarp>
          </a:bodyPr>
          <a:lstStyle/>
          <a:p>
            <a:endParaRPr lang="en-US"/>
          </a:p>
        </p:txBody>
      </p:sp>
      <p:sp>
        <p:nvSpPr>
          <p:cNvPr id="838697" name="Line 41"/>
          <p:cNvSpPr>
            <a:spLocks noChangeShapeType="1"/>
          </p:cNvSpPr>
          <p:nvPr/>
        </p:nvSpPr>
        <p:spPr bwMode="auto">
          <a:xfrm>
            <a:off x="3886200" y="2590800"/>
            <a:ext cx="1219200" cy="0"/>
          </a:xfrm>
          <a:prstGeom prst="line">
            <a:avLst/>
          </a:prstGeom>
          <a:noFill/>
          <a:ln w="38100">
            <a:solidFill>
              <a:srgbClr val="FF0000"/>
            </a:solidFill>
            <a:round/>
            <a:headEnd/>
            <a:tailEnd type="triangle" w="med" len="med"/>
          </a:ln>
          <a:effectLst/>
        </p:spPr>
        <p:txBody>
          <a:bodyPr>
            <a:prstTxWarp prst="textNoShape">
              <a:avLst/>
            </a:prstTxWarp>
          </a:bodyPr>
          <a:lstStyle/>
          <a:p>
            <a:endParaRPr lang="en-US"/>
          </a:p>
        </p:txBody>
      </p:sp>
      <p:sp>
        <p:nvSpPr>
          <p:cNvPr id="838698" name="Line 42"/>
          <p:cNvSpPr>
            <a:spLocks noChangeShapeType="1"/>
          </p:cNvSpPr>
          <p:nvPr/>
        </p:nvSpPr>
        <p:spPr bwMode="auto">
          <a:xfrm>
            <a:off x="3886200" y="4114800"/>
            <a:ext cx="1219200" cy="0"/>
          </a:xfrm>
          <a:prstGeom prst="line">
            <a:avLst/>
          </a:prstGeom>
          <a:noFill/>
          <a:ln w="38100">
            <a:solidFill>
              <a:srgbClr val="FF0000"/>
            </a:solidFill>
            <a:round/>
            <a:headEnd/>
            <a:tailEnd type="triangle" w="med" len="med"/>
          </a:ln>
          <a:effectLst/>
        </p:spPr>
        <p:txBody>
          <a:bodyP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CPL</a:t>
            </a:r>
            <a:endParaRPr lang="en-US" dirty="0"/>
          </a:p>
        </p:txBody>
      </p:sp>
      <p:sp>
        <p:nvSpPr>
          <p:cNvPr id="4" name="Rectangle 3"/>
          <p:cNvSpPr/>
          <p:nvPr/>
        </p:nvSpPr>
        <p:spPr>
          <a:xfrm>
            <a:off x="2831662" y="1752600"/>
            <a:ext cx="2578538" cy="369332"/>
          </a:xfrm>
          <a:prstGeom prst="rect">
            <a:avLst/>
          </a:prstGeom>
        </p:spPr>
        <p:txBody>
          <a:bodyPr wrap="none">
            <a:spAutoFit/>
          </a:bodyPr>
          <a:lstStyle/>
          <a:p>
            <a:r>
              <a:rPr lang="en-US" dirty="0" smtClean="0"/>
              <a:t>… mayor of &lt;CITY&gt; …</a:t>
            </a:r>
          </a:p>
        </p:txBody>
      </p:sp>
      <p:sp>
        <p:nvSpPr>
          <p:cNvPr id="5" name="Down Arrow 4"/>
          <p:cNvSpPr/>
          <p:nvPr/>
        </p:nvSpPr>
        <p:spPr>
          <a:xfrm>
            <a:off x="3552388" y="2933700"/>
            <a:ext cx="533400" cy="11430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4191000" y="2933700"/>
            <a:ext cx="2438400" cy="646331"/>
          </a:xfrm>
          <a:prstGeom prst="rect">
            <a:avLst/>
          </a:prstGeom>
          <a:noFill/>
        </p:spPr>
        <p:txBody>
          <a:bodyPr wrap="square" rtlCol="0">
            <a:spAutoFit/>
          </a:bodyPr>
          <a:lstStyle/>
          <a:p>
            <a:r>
              <a:rPr lang="en-US" dirty="0" smtClean="0">
                <a:solidFill>
                  <a:srgbClr val="0000FF"/>
                </a:solidFill>
              </a:rPr>
              <a:t>extract other cities from the data</a:t>
            </a:r>
            <a:endParaRPr lang="en-US" dirty="0">
              <a:solidFill>
                <a:srgbClr val="0000FF"/>
              </a:solidFill>
            </a:endParaRPr>
          </a:p>
        </p:txBody>
      </p:sp>
      <p:sp>
        <p:nvSpPr>
          <p:cNvPr id="7" name="Rectangle 6"/>
          <p:cNvSpPr/>
          <p:nvPr/>
        </p:nvSpPr>
        <p:spPr>
          <a:xfrm>
            <a:off x="3018988" y="4343400"/>
            <a:ext cx="1592654" cy="923330"/>
          </a:xfrm>
          <a:prstGeom prst="rect">
            <a:avLst/>
          </a:prstGeom>
        </p:spPr>
        <p:txBody>
          <a:bodyPr wrap="none">
            <a:spAutoFit/>
          </a:bodyPr>
          <a:lstStyle/>
          <a:p>
            <a:r>
              <a:rPr lang="en-US" dirty="0" err="1" smtClean="0"/>
              <a:t>Albequerque</a:t>
            </a:r>
            <a:endParaRPr lang="en-US" dirty="0" smtClean="0"/>
          </a:p>
          <a:p>
            <a:r>
              <a:rPr lang="en-US" dirty="0" smtClean="0"/>
              <a:t>Springfield</a:t>
            </a:r>
          </a:p>
          <a:p>
            <a:r>
              <a:rPr lang="en-US" dirty="0" smtClean="0"/>
              <a:t>…</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A bad language model</a:t>
            </a:r>
          </a:p>
        </p:txBody>
      </p:sp>
      <p:pic>
        <p:nvPicPr>
          <p:cNvPr id="53252" name="Picture 4" descr="D:\misc\tutorial\frame1.jpg"/>
          <p:cNvPicPr>
            <a:picLocks noChangeAspect="1" noChangeArrowheads="1"/>
          </p:cNvPicPr>
          <p:nvPr/>
        </p:nvPicPr>
        <p:blipFill>
          <a:blip r:embed="rId2">
            <a:lum bright="-6000" contrast="42000"/>
          </a:blip>
          <a:srcRect/>
          <a:stretch>
            <a:fillRect/>
          </a:stretch>
        </p:blipFill>
        <p:spPr bwMode="auto">
          <a:xfrm>
            <a:off x="1371600" y="2438400"/>
            <a:ext cx="7086600" cy="3746500"/>
          </a:xfrm>
          <a:prstGeom prst="rect">
            <a:avLst/>
          </a:prstGeom>
          <a:noFill/>
        </p:spPr>
      </p:pic>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A bad language model</a:t>
            </a:r>
          </a:p>
        </p:txBody>
      </p:sp>
      <p:pic>
        <p:nvPicPr>
          <p:cNvPr id="56324" name="Picture 4" descr="D:\misc\tutorial\frame2.jpg"/>
          <p:cNvPicPr>
            <a:picLocks noChangeAspect="1" noChangeArrowheads="1"/>
          </p:cNvPicPr>
          <p:nvPr/>
        </p:nvPicPr>
        <p:blipFill>
          <a:blip r:embed="rId2">
            <a:lum bright="-6000" contrast="48000"/>
          </a:blip>
          <a:srcRect/>
          <a:stretch>
            <a:fillRect/>
          </a:stretch>
        </p:blipFill>
        <p:spPr bwMode="auto">
          <a:xfrm>
            <a:off x="1295400" y="2133600"/>
            <a:ext cx="7239000" cy="3629025"/>
          </a:xfrm>
          <a:prstGeom prst="rect">
            <a:avLst/>
          </a:prstGeom>
          <a:noFill/>
        </p:spPr>
      </p:pic>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t>A bad language model</a:t>
            </a:r>
          </a:p>
        </p:txBody>
      </p:sp>
      <p:pic>
        <p:nvPicPr>
          <p:cNvPr id="57348" name="Picture 4" descr="D:\misc\tutorial\frame3-4.jpg"/>
          <p:cNvPicPr>
            <a:picLocks noChangeAspect="1" noChangeArrowheads="1"/>
          </p:cNvPicPr>
          <p:nvPr/>
        </p:nvPicPr>
        <p:blipFill>
          <a:blip r:embed="rId2">
            <a:lum bright="-6000" contrast="48000"/>
          </a:blip>
          <a:srcRect/>
          <a:stretch>
            <a:fillRect/>
          </a:stretch>
        </p:blipFill>
        <p:spPr bwMode="auto">
          <a:xfrm>
            <a:off x="1295400" y="2362200"/>
            <a:ext cx="7620000" cy="3173413"/>
          </a:xfrm>
          <a:prstGeom prst="rect">
            <a:avLst/>
          </a:prstGeom>
          <a:noFill/>
        </p:spPr>
      </p:pic>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A bad language model</a:t>
            </a:r>
          </a:p>
        </p:txBody>
      </p:sp>
      <p:pic>
        <p:nvPicPr>
          <p:cNvPr id="58372" name="Picture 4" descr="D:\misc\tutorial\frame5.jpg"/>
          <p:cNvPicPr>
            <a:picLocks noChangeAspect="1" noChangeArrowheads="1"/>
          </p:cNvPicPr>
          <p:nvPr/>
        </p:nvPicPr>
        <p:blipFill>
          <a:blip r:embed="rId2">
            <a:lum bright="-6000" contrast="36000"/>
          </a:blip>
          <a:srcRect/>
          <a:stretch>
            <a:fillRect/>
          </a:stretch>
        </p:blipFill>
        <p:spPr bwMode="auto">
          <a:xfrm>
            <a:off x="1143000" y="2209800"/>
            <a:ext cx="7696200" cy="4243388"/>
          </a:xfrm>
          <a:prstGeom prst="rect">
            <a:avLst/>
          </a:prstGeom>
          <a:noFill/>
        </p:spPr>
      </p:pic>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modeling</a:t>
            </a:r>
            <a:endParaRPr lang="en-US" dirty="0"/>
          </a:p>
        </p:txBody>
      </p:sp>
      <p:sp>
        <p:nvSpPr>
          <p:cNvPr id="4" name="Rectangle 3"/>
          <p:cNvSpPr/>
          <p:nvPr/>
        </p:nvSpPr>
        <p:spPr>
          <a:xfrm>
            <a:off x="1357081" y="1676400"/>
            <a:ext cx="5043719" cy="461665"/>
          </a:xfrm>
          <a:prstGeom prst="rect">
            <a:avLst/>
          </a:prstGeom>
        </p:spPr>
        <p:txBody>
          <a:bodyPr wrap="none">
            <a:spAutoFit/>
          </a:bodyPr>
          <a:lstStyle/>
          <a:p>
            <a:r>
              <a:rPr lang="en-US" sz="2400" dirty="0">
                <a:solidFill>
                  <a:srgbClr val="0000FF"/>
                </a:solidFill>
              </a:rPr>
              <a:t>I think today is a good day to be me</a:t>
            </a:r>
          </a:p>
        </p:txBody>
      </p:sp>
      <p:pic>
        <p:nvPicPr>
          <p:cNvPr id="5" name="Picture 4"/>
          <p:cNvPicPr>
            <a:picLocks noChangeAspect="1"/>
          </p:cNvPicPr>
          <p:nvPr/>
        </p:nvPicPr>
        <p:blipFill>
          <a:blip r:embed="rId2"/>
          <a:stretch>
            <a:fillRect/>
          </a:stretch>
        </p:blipFill>
        <p:spPr>
          <a:xfrm>
            <a:off x="609600" y="2844800"/>
            <a:ext cx="7797800" cy="1803400"/>
          </a:xfrm>
          <a:prstGeom prst="rect">
            <a:avLst/>
          </a:prstGeom>
        </p:spPr>
      </p:pic>
      <p:sp>
        <p:nvSpPr>
          <p:cNvPr id="7" name="TextBox 6"/>
          <p:cNvSpPr txBox="1"/>
          <p:nvPr/>
        </p:nvSpPr>
        <p:spPr>
          <a:xfrm>
            <a:off x="609600" y="5862935"/>
            <a:ext cx="8534400" cy="461665"/>
          </a:xfrm>
          <a:prstGeom prst="rect">
            <a:avLst/>
          </a:prstGeom>
          <a:noFill/>
        </p:spPr>
        <p:txBody>
          <a:bodyPr wrap="square" rtlCol="0">
            <a:spAutoFit/>
          </a:bodyPr>
          <a:lstStyle/>
          <a:p>
            <a:r>
              <a:rPr lang="en-US" sz="2400" dirty="0" smtClean="0">
                <a:solidFill>
                  <a:srgbClr val="FF0000"/>
                </a:solidFill>
              </a:rPr>
              <a:t>Language modeling is about dealing with data </a:t>
            </a:r>
            <a:r>
              <a:rPr lang="en-US" sz="2400" dirty="0" err="1" smtClean="0">
                <a:solidFill>
                  <a:srgbClr val="FF0000"/>
                </a:solidFill>
              </a:rPr>
              <a:t>sparsity</a:t>
            </a:r>
            <a:r>
              <a:rPr lang="en-US" sz="2400" dirty="0" smtClean="0">
                <a:solidFill>
                  <a:srgbClr val="FF0000"/>
                </a:solidFill>
              </a:rPr>
              <a:t>!</a:t>
            </a:r>
            <a:endParaRPr lang="en-US"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modeling</a:t>
            </a:r>
            <a:endParaRPr lang="en-US" dirty="0"/>
          </a:p>
        </p:txBody>
      </p:sp>
      <p:sp>
        <p:nvSpPr>
          <p:cNvPr id="4" name="Rectangle 3"/>
          <p:cNvSpPr/>
          <p:nvPr/>
        </p:nvSpPr>
        <p:spPr>
          <a:xfrm>
            <a:off x="1752600" y="1447800"/>
            <a:ext cx="5043719" cy="461665"/>
          </a:xfrm>
          <a:prstGeom prst="rect">
            <a:avLst/>
          </a:prstGeom>
        </p:spPr>
        <p:txBody>
          <a:bodyPr wrap="none">
            <a:spAutoFit/>
          </a:bodyPr>
          <a:lstStyle/>
          <a:p>
            <a:r>
              <a:rPr lang="en-US" sz="2400" dirty="0">
                <a:solidFill>
                  <a:srgbClr val="0000FF"/>
                </a:solidFill>
              </a:rPr>
              <a:t>I think today is a good day to be me</a:t>
            </a:r>
          </a:p>
        </p:txBody>
      </p:sp>
      <p:pic>
        <p:nvPicPr>
          <p:cNvPr id="8" name="Picture 7"/>
          <p:cNvPicPr>
            <a:picLocks noChangeAspect="1"/>
          </p:cNvPicPr>
          <p:nvPr/>
        </p:nvPicPr>
        <p:blipFill>
          <a:blip r:embed="rId2"/>
          <a:stretch>
            <a:fillRect/>
          </a:stretch>
        </p:blipFill>
        <p:spPr>
          <a:xfrm>
            <a:off x="685800" y="1981200"/>
            <a:ext cx="7493000" cy="1422400"/>
          </a:xfrm>
          <a:prstGeom prst="rect">
            <a:avLst/>
          </a:prstGeom>
        </p:spPr>
      </p:pic>
      <p:pic>
        <p:nvPicPr>
          <p:cNvPr id="9" name="Picture 8"/>
          <p:cNvPicPr>
            <a:picLocks noChangeAspect="1"/>
          </p:cNvPicPr>
          <p:nvPr/>
        </p:nvPicPr>
        <p:blipFill>
          <a:blip r:embed="rId3"/>
          <a:stretch>
            <a:fillRect/>
          </a:stretch>
        </p:blipFill>
        <p:spPr>
          <a:xfrm>
            <a:off x="685800" y="3581400"/>
            <a:ext cx="7607300" cy="1562100"/>
          </a:xfrm>
          <a:prstGeom prst="rect">
            <a:avLst/>
          </a:prstGeom>
        </p:spPr>
      </p:pic>
      <p:pic>
        <p:nvPicPr>
          <p:cNvPr id="10" name="Picture 9"/>
          <p:cNvPicPr>
            <a:picLocks noChangeAspect="1"/>
          </p:cNvPicPr>
          <p:nvPr/>
        </p:nvPicPr>
        <p:blipFill>
          <a:blip r:embed="rId4"/>
          <a:stretch>
            <a:fillRect/>
          </a:stretch>
        </p:blipFill>
        <p:spPr>
          <a:xfrm>
            <a:off x="762000" y="5105400"/>
            <a:ext cx="7543800" cy="1524000"/>
          </a:xfrm>
          <a:prstGeom prst="rect">
            <a:avLst/>
          </a:prstGeom>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friend the chain rule</a:t>
            </a:r>
            <a:endParaRPr lang="en-US" dirty="0"/>
          </a:p>
        </p:txBody>
      </p:sp>
      <p:sp>
        <p:nvSpPr>
          <p:cNvPr id="4" name="TextBox 3"/>
          <p:cNvSpPr txBox="1"/>
          <p:nvPr/>
        </p:nvSpPr>
        <p:spPr>
          <a:xfrm>
            <a:off x="381000" y="1428690"/>
            <a:ext cx="4530726" cy="400110"/>
          </a:xfrm>
          <a:prstGeom prst="rect">
            <a:avLst/>
          </a:prstGeom>
          <a:noFill/>
        </p:spPr>
        <p:txBody>
          <a:bodyPr wrap="square" rtlCol="0">
            <a:spAutoFit/>
          </a:bodyPr>
          <a:lstStyle/>
          <a:p>
            <a:r>
              <a:rPr lang="en-US" sz="2000" dirty="0" smtClean="0"/>
              <a:t>Step 1: decompose the probability</a:t>
            </a:r>
            <a:endParaRPr lang="en-US" sz="2000" dirty="0"/>
          </a:p>
        </p:txBody>
      </p:sp>
      <p:sp>
        <p:nvSpPr>
          <p:cNvPr id="5" name="Rectangle 4"/>
          <p:cNvSpPr/>
          <p:nvPr/>
        </p:nvSpPr>
        <p:spPr>
          <a:xfrm>
            <a:off x="1143000" y="2057400"/>
            <a:ext cx="4473325" cy="369332"/>
          </a:xfrm>
          <a:prstGeom prst="rect">
            <a:avLst/>
          </a:prstGeom>
        </p:spPr>
        <p:txBody>
          <a:bodyPr wrap="none">
            <a:spAutoFit/>
          </a:bodyPr>
          <a:lstStyle/>
          <a:p>
            <a:r>
              <a:rPr lang="en-US" dirty="0" smtClean="0"/>
              <a:t>P(</a:t>
            </a:r>
            <a:r>
              <a:rPr lang="en-US" dirty="0" smtClean="0">
                <a:solidFill>
                  <a:srgbClr val="0000FF"/>
                </a:solidFill>
              </a:rPr>
              <a:t>I think today is a good day to be me</a:t>
            </a:r>
            <a:r>
              <a:rPr lang="en-US" dirty="0" smtClean="0">
                <a:solidFill>
                  <a:srgbClr val="000000"/>
                </a:solidFill>
              </a:rPr>
              <a:t>) =</a:t>
            </a:r>
            <a:endParaRPr lang="en-US" dirty="0">
              <a:solidFill>
                <a:srgbClr val="000000"/>
              </a:solidFill>
            </a:endParaRPr>
          </a:p>
        </p:txBody>
      </p:sp>
      <p:sp>
        <p:nvSpPr>
          <p:cNvPr id="6" name="Rectangle 5"/>
          <p:cNvSpPr/>
          <p:nvPr/>
        </p:nvSpPr>
        <p:spPr>
          <a:xfrm>
            <a:off x="1676400" y="2438400"/>
            <a:ext cx="747433" cy="369332"/>
          </a:xfrm>
          <a:prstGeom prst="rect">
            <a:avLst/>
          </a:prstGeom>
        </p:spPr>
        <p:txBody>
          <a:bodyPr wrap="none">
            <a:spAutoFit/>
          </a:bodyPr>
          <a:lstStyle/>
          <a:p>
            <a:r>
              <a:rPr lang="en-US" dirty="0" smtClean="0"/>
              <a:t>P(</a:t>
            </a:r>
            <a:r>
              <a:rPr lang="en-US" dirty="0" smtClean="0">
                <a:solidFill>
                  <a:srgbClr val="0000FF"/>
                </a:solidFill>
              </a:rPr>
              <a:t>I</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7" name="Rectangle 6"/>
          <p:cNvSpPr/>
          <p:nvPr/>
        </p:nvSpPr>
        <p:spPr>
          <a:xfrm>
            <a:off x="1676400" y="2819400"/>
            <a:ext cx="1545089" cy="369332"/>
          </a:xfrm>
          <a:prstGeom prst="rect">
            <a:avLst/>
          </a:prstGeom>
        </p:spPr>
        <p:txBody>
          <a:bodyPr wrap="none">
            <a:spAutoFit/>
          </a:bodyPr>
          <a:lstStyle/>
          <a:p>
            <a:r>
              <a:rPr lang="en-US" dirty="0" err="1" smtClean="0"/>
              <a:t>P(</a:t>
            </a:r>
            <a:r>
              <a:rPr lang="en-US" dirty="0" err="1" smtClean="0">
                <a:solidFill>
                  <a:srgbClr val="0000FF"/>
                </a:solidFill>
              </a:rPr>
              <a:t>think</a:t>
            </a:r>
            <a:r>
              <a:rPr lang="en-US" dirty="0" smtClean="0">
                <a:solidFill>
                  <a:srgbClr val="0000FF"/>
                </a:solidFill>
              </a:rPr>
              <a:t> </a:t>
            </a:r>
            <a:r>
              <a:rPr lang="en-US" dirty="0" smtClean="0">
                <a:solidFill>
                  <a:srgbClr val="000000"/>
                </a:solidFill>
              </a:rPr>
              <a:t>|</a:t>
            </a:r>
            <a:r>
              <a:rPr lang="en-US" dirty="0" smtClean="0">
                <a:solidFill>
                  <a:srgbClr val="0000FF"/>
                </a:solidFill>
              </a:rPr>
              <a:t> I</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9" name="Rectangle 8"/>
          <p:cNvSpPr/>
          <p:nvPr/>
        </p:nvSpPr>
        <p:spPr>
          <a:xfrm>
            <a:off x="1676400" y="3212068"/>
            <a:ext cx="2112590" cy="369332"/>
          </a:xfrm>
          <a:prstGeom prst="rect">
            <a:avLst/>
          </a:prstGeom>
        </p:spPr>
        <p:txBody>
          <a:bodyPr wrap="none">
            <a:spAutoFit/>
          </a:bodyPr>
          <a:lstStyle/>
          <a:p>
            <a:r>
              <a:rPr lang="en-US" dirty="0" err="1" smtClean="0"/>
              <a:t>P(</a:t>
            </a:r>
            <a:r>
              <a:rPr lang="en-US" dirty="0" err="1" smtClean="0">
                <a:solidFill>
                  <a:srgbClr val="0000FF"/>
                </a:solidFill>
              </a:rPr>
              <a:t>today</a:t>
            </a:r>
            <a:r>
              <a:rPr lang="en-US" dirty="0" smtClean="0">
                <a:solidFill>
                  <a:srgbClr val="000000"/>
                </a:solidFill>
              </a:rPr>
              <a:t>|</a:t>
            </a:r>
            <a:r>
              <a:rPr lang="en-US" dirty="0" smtClean="0">
                <a:solidFill>
                  <a:srgbClr val="0000FF"/>
                </a:solidFill>
              </a:rPr>
              <a:t> I think</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10" name="Rectangle 9"/>
          <p:cNvSpPr/>
          <p:nvPr/>
        </p:nvSpPr>
        <p:spPr>
          <a:xfrm>
            <a:off x="1676400" y="3581400"/>
            <a:ext cx="2343422" cy="369332"/>
          </a:xfrm>
          <a:prstGeom prst="rect">
            <a:avLst/>
          </a:prstGeom>
        </p:spPr>
        <p:txBody>
          <a:bodyPr wrap="none">
            <a:spAutoFit/>
          </a:bodyPr>
          <a:lstStyle/>
          <a:p>
            <a:r>
              <a:rPr lang="en-US" dirty="0" err="1" smtClean="0"/>
              <a:t>P(</a:t>
            </a:r>
            <a:r>
              <a:rPr lang="en-US" dirty="0" err="1" smtClean="0">
                <a:solidFill>
                  <a:srgbClr val="0000FF"/>
                </a:solidFill>
              </a:rPr>
              <a:t>is</a:t>
            </a:r>
            <a:r>
              <a:rPr lang="en-US" dirty="0" smtClean="0">
                <a:solidFill>
                  <a:srgbClr val="000000"/>
                </a:solidFill>
              </a:rPr>
              <a:t>|</a:t>
            </a:r>
            <a:r>
              <a:rPr lang="en-US" dirty="0" smtClean="0">
                <a:solidFill>
                  <a:srgbClr val="0000FF"/>
                </a:solidFill>
              </a:rPr>
              <a:t> I think today</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11" name="Rectangle 10"/>
          <p:cNvSpPr/>
          <p:nvPr/>
        </p:nvSpPr>
        <p:spPr>
          <a:xfrm>
            <a:off x="1676400" y="3962400"/>
            <a:ext cx="2581356" cy="369332"/>
          </a:xfrm>
          <a:prstGeom prst="rect">
            <a:avLst/>
          </a:prstGeom>
        </p:spPr>
        <p:txBody>
          <a:bodyPr wrap="none">
            <a:spAutoFit/>
          </a:bodyPr>
          <a:lstStyle/>
          <a:p>
            <a:r>
              <a:rPr lang="en-US" dirty="0" err="1" smtClean="0"/>
              <a:t>P(</a:t>
            </a:r>
            <a:r>
              <a:rPr lang="en-US" dirty="0" err="1" smtClean="0">
                <a:solidFill>
                  <a:srgbClr val="0000FF"/>
                </a:solidFill>
              </a:rPr>
              <a:t>a</a:t>
            </a:r>
            <a:r>
              <a:rPr lang="en-US" dirty="0" smtClean="0">
                <a:solidFill>
                  <a:srgbClr val="000000"/>
                </a:solidFill>
              </a:rPr>
              <a:t>|</a:t>
            </a:r>
            <a:r>
              <a:rPr lang="en-US" dirty="0" smtClean="0">
                <a:solidFill>
                  <a:srgbClr val="0000FF"/>
                </a:solidFill>
              </a:rPr>
              <a:t> I think today is</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12" name="Rectangle 11"/>
          <p:cNvSpPr/>
          <p:nvPr/>
        </p:nvSpPr>
        <p:spPr>
          <a:xfrm>
            <a:off x="1676400" y="4355068"/>
            <a:ext cx="3187629" cy="369332"/>
          </a:xfrm>
          <a:prstGeom prst="rect">
            <a:avLst/>
          </a:prstGeom>
        </p:spPr>
        <p:txBody>
          <a:bodyPr wrap="none">
            <a:spAutoFit/>
          </a:bodyPr>
          <a:lstStyle/>
          <a:p>
            <a:r>
              <a:rPr lang="en-US" dirty="0" err="1" smtClean="0"/>
              <a:t>P(</a:t>
            </a:r>
            <a:r>
              <a:rPr lang="en-US" dirty="0" err="1" smtClean="0">
                <a:solidFill>
                  <a:srgbClr val="0000FF"/>
                </a:solidFill>
              </a:rPr>
              <a:t>good</a:t>
            </a:r>
            <a:r>
              <a:rPr lang="en-US" dirty="0" smtClean="0">
                <a:solidFill>
                  <a:srgbClr val="000000"/>
                </a:solidFill>
              </a:rPr>
              <a:t>|</a:t>
            </a:r>
            <a:r>
              <a:rPr lang="en-US" dirty="0" smtClean="0">
                <a:solidFill>
                  <a:srgbClr val="0000FF"/>
                </a:solidFill>
              </a:rPr>
              <a:t> I think today is a</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13" name="Rectangle 12"/>
          <p:cNvSpPr/>
          <p:nvPr/>
        </p:nvSpPr>
        <p:spPr>
          <a:xfrm>
            <a:off x="1676400" y="4736068"/>
            <a:ext cx="415498" cy="369332"/>
          </a:xfrm>
          <a:prstGeom prst="rect">
            <a:avLst/>
          </a:prstGeom>
        </p:spPr>
        <p:txBody>
          <a:bodyPr wrap="none">
            <a:spAutoFit/>
          </a:bodyPr>
          <a:lstStyle/>
          <a:p>
            <a:r>
              <a:rPr lang="en-US" dirty="0" smtClean="0"/>
              <a:t>…</a:t>
            </a:r>
            <a:endParaRPr lang="en-US" dirty="0">
              <a:solidFill>
                <a:srgbClr val="000000"/>
              </a:solidFill>
            </a:endParaRPr>
          </a:p>
        </p:txBody>
      </p:sp>
      <p:sp>
        <p:nvSpPr>
          <p:cNvPr id="14" name="TextBox 13"/>
          <p:cNvSpPr txBox="1"/>
          <p:nvPr/>
        </p:nvSpPr>
        <p:spPr>
          <a:xfrm>
            <a:off x="1402159" y="5671066"/>
            <a:ext cx="5235325" cy="461665"/>
          </a:xfrm>
          <a:prstGeom prst="rect">
            <a:avLst/>
          </a:prstGeom>
          <a:noFill/>
        </p:spPr>
        <p:txBody>
          <a:bodyPr wrap="square" rtlCol="0">
            <a:spAutoFit/>
          </a:bodyPr>
          <a:lstStyle/>
          <a:p>
            <a:r>
              <a:rPr lang="en-US" sz="2400" dirty="0" smtClean="0">
                <a:solidFill>
                  <a:srgbClr val="FF0000"/>
                </a:solidFill>
              </a:rPr>
              <a:t>How can we simplify these?</a:t>
            </a:r>
            <a:endParaRPr lang="en-US"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dirty="0"/>
              <a:t>The</a:t>
            </a:r>
            <a:r>
              <a:rPr lang="en-US" dirty="0" smtClean="0"/>
              <a:t> </a:t>
            </a:r>
            <a:r>
              <a:rPr lang="en-US" dirty="0" err="1" smtClean="0"/>
              <a:t>n</a:t>
            </a:r>
            <a:r>
              <a:rPr lang="en-US" dirty="0" smtClean="0"/>
              <a:t>-gram </a:t>
            </a:r>
            <a:r>
              <a:rPr lang="en-US" dirty="0"/>
              <a:t>Approximation</a:t>
            </a:r>
          </a:p>
        </p:txBody>
      </p:sp>
      <p:sp>
        <p:nvSpPr>
          <p:cNvPr id="67587" name="Rectangle 3"/>
          <p:cNvSpPr>
            <a:spLocks noGrp="1" noChangeArrowheads="1"/>
          </p:cNvSpPr>
          <p:nvPr>
            <p:ph type="body" idx="1"/>
          </p:nvPr>
        </p:nvSpPr>
        <p:spPr>
          <a:xfrm>
            <a:off x="457200" y="1371600"/>
            <a:ext cx="7556313" cy="1295400"/>
          </a:xfrm>
        </p:spPr>
        <p:txBody>
          <a:bodyPr>
            <a:normAutofit/>
          </a:bodyPr>
          <a:lstStyle/>
          <a:p>
            <a:pPr>
              <a:lnSpc>
                <a:spcPct val="90000"/>
              </a:lnSpc>
              <a:buFont typeface="Monotype Sorts" pitchFamily="-112" charset="2"/>
              <a:buNone/>
            </a:pPr>
            <a:r>
              <a:rPr lang="en-US" sz="2400" dirty="0">
                <a:sym typeface="Symbol" pitchFamily="-112" charset="2"/>
              </a:rPr>
              <a:t>Assume each word depends only on the previous</a:t>
            </a:r>
            <a:r>
              <a:rPr lang="en-US" sz="2400" dirty="0" smtClean="0">
                <a:sym typeface="Symbol" pitchFamily="-112" charset="2"/>
              </a:rPr>
              <a:t> </a:t>
            </a:r>
            <a:r>
              <a:rPr lang="en-US" sz="2400" dirty="0" smtClean="0">
                <a:sym typeface="Symbol" pitchFamily="-112" charset="2"/>
              </a:rPr>
              <a:t>n-1</a:t>
            </a:r>
            <a:r>
              <a:rPr lang="en-US" sz="2400" dirty="0" smtClean="0">
                <a:sym typeface="Symbol" pitchFamily="-112" charset="2"/>
              </a:rPr>
              <a:t> </a:t>
            </a:r>
            <a:r>
              <a:rPr lang="en-US" sz="2400" dirty="0" smtClean="0">
                <a:sym typeface="Symbol" pitchFamily="-112" charset="2"/>
              </a:rPr>
              <a:t>words </a:t>
            </a:r>
            <a:r>
              <a:rPr lang="en-US" sz="2400" dirty="0" smtClean="0">
                <a:sym typeface="Symbol" pitchFamily="-112" charset="2"/>
              </a:rPr>
              <a:t>(e.g. trigram: three </a:t>
            </a:r>
            <a:r>
              <a:rPr lang="en-US" sz="2400" dirty="0">
                <a:sym typeface="Symbol" pitchFamily="-112" charset="2"/>
              </a:rPr>
              <a:t>words </a:t>
            </a:r>
            <a:r>
              <a:rPr lang="en-US" sz="2400" dirty="0" smtClean="0">
                <a:sym typeface="Symbol" pitchFamily="-112" charset="2"/>
              </a:rPr>
              <a:t>total)</a:t>
            </a:r>
            <a:endParaRPr lang="en-US" sz="2400" dirty="0">
              <a:sym typeface="Symbol" pitchFamily="-112" charset="2"/>
            </a:endParaRPr>
          </a:p>
        </p:txBody>
      </p:sp>
      <p:sp>
        <p:nvSpPr>
          <p:cNvPr id="5" name="Rectangle 4"/>
          <p:cNvSpPr/>
          <p:nvPr/>
        </p:nvSpPr>
        <p:spPr>
          <a:xfrm>
            <a:off x="1295400" y="2971800"/>
            <a:ext cx="4213751" cy="369332"/>
          </a:xfrm>
          <a:prstGeom prst="rect">
            <a:avLst/>
          </a:prstGeom>
        </p:spPr>
        <p:txBody>
          <a:bodyPr wrap="none">
            <a:spAutoFit/>
          </a:bodyPr>
          <a:lstStyle/>
          <a:p>
            <a:r>
              <a:rPr lang="en-US" dirty="0" err="1" smtClean="0"/>
              <a:t>P(</a:t>
            </a:r>
            <a:r>
              <a:rPr lang="en-US" dirty="0" err="1" smtClean="0">
                <a:solidFill>
                  <a:srgbClr val="0000FF"/>
                </a:solidFill>
              </a:rPr>
              <a:t>is</a:t>
            </a:r>
            <a:r>
              <a:rPr lang="en-US" dirty="0" smtClean="0">
                <a:solidFill>
                  <a:srgbClr val="000000"/>
                </a:solidFill>
              </a:rPr>
              <a:t>|</a:t>
            </a:r>
            <a:r>
              <a:rPr lang="en-US" dirty="0" smtClean="0">
                <a:solidFill>
                  <a:srgbClr val="0000FF"/>
                </a:solidFill>
              </a:rPr>
              <a:t> I think today</a:t>
            </a:r>
            <a:r>
              <a:rPr lang="en-US" dirty="0" smtClean="0">
                <a:solidFill>
                  <a:srgbClr val="000000"/>
                </a:solidFill>
              </a:rPr>
              <a:t>) ≈ </a:t>
            </a:r>
            <a:r>
              <a:rPr lang="en-US" dirty="0" err="1" smtClean="0"/>
              <a:t>P(</a:t>
            </a:r>
            <a:r>
              <a:rPr lang="en-US" dirty="0" err="1" smtClean="0">
                <a:solidFill>
                  <a:srgbClr val="0000FF"/>
                </a:solidFill>
              </a:rPr>
              <a:t>is</a:t>
            </a:r>
            <a:r>
              <a:rPr lang="en-US" dirty="0" err="1" smtClean="0">
                <a:solidFill>
                  <a:srgbClr val="000000"/>
                </a:solidFill>
              </a:rPr>
              <a:t>|</a:t>
            </a:r>
            <a:r>
              <a:rPr lang="en-US" dirty="0" err="1" smtClean="0">
                <a:solidFill>
                  <a:srgbClr val="0000FF"/>
                </a:solidFill>
              </a:rPr>
              <a:t>think</a:t>
            </a:r>
            <a:r>
              <a:rPr lang="en-US" dirty="0" smtClean="0">
                <a:solidFill>
                  <a:srgbClr val="0000FF"/>
                </a:solidFill>
              </a:rPr>
              <a:t> today</a:t>
            </a:r>
            <a:r>
              <a:rPr lang="en-US" dirty="0" smtClean="0">
                <a:solidFill>
                  <a:srgbClr val="000000"/>
                </a:solidFill>
              </a:rPr>
              <a:t>)</a:t>
            </a:r>
            <a:endParaRPr lang="en-US" dirty="0">
              <a:solidFill>
                <a:srgbClr val="000000"/>
              </a:solidFill>
            </a:endParaRPr>
          </a:p>
        </p:txBody>
      </p:sp>
      <p:sp>
        <p:nvSpPr>
          <p:cNvPr id="7" name="Rectangle 6"/>
          <p:cNvSpPr/>
          <p:nvPr/>
        </p:nvSpPr>
        <p:spPr>
          <a:xfrm>
            <a:off x="1295400" y="3352800"/>
            <a:ext cx="4170132" cy="369332"/>
          </a:xfrm>
          <a:prstGeom prst="rect">
            <a:avLst/>
          </a:prstGeom>
        </p:spPr>
        <p:txBody>
          <a:bodyPr wrap="none">
            <a:spAutoFit/>
          </a:bodyPr>
          <a:lstStyle/>
          <a:p>
            <a:r>
              <a:rPr lang="en-US" dirty="0" err="1" smtClean="0"/>
              <a:t>P(</a:t>
            </a:r>
            <a:r>
              <a:rPr lang="en-US" dirty="0" err="1" smtClean="0">
                <a:solidFill>
                  <a:srgbClr val="0000FF"/>
                </a:solidFill>
              </a:rPr>
              <a:t>a</a:t>
            </a:r>
            <a:r>
              <a:rPr lang="en-US" dirty="0" smtClean="0">
                <a:solidFill>
                  <a:srgbClr val="000000"/>
                </a:solidFill>
              </a:rPr>
              <a:t>|</a:t>
            </a:r>
            <a:r>
              <a:rPr lang="en-US" dirty="0" smtClean="0">
                <a:solidFill>
                  <a:srgbClr val="0000FF"/>
                </a:solidFill>
              </a:rPr>
              <a:t> I think today is</a:t>
            </a:r>
            <a:r>
              <a:rPr lang="en-US" dirty="0" smtClean="0">
                <a:solidFill>
                  <a:srgbClr val="000000"/>
                </a:solidFill>
              </a:rPr>
              <a:t>) ≈ </a:t>
            </a:r>
            <a:r>
              <a:rPr lang="en-US" dirty="0" err="1" smtClean="0"/>
              <a:t>P(</a:t>
            </a:r>
            <a:r>
              <a:rPr lang="en-US" dirty="0" err="1" smtClean="0">
                <a:solidFill>
                  <a:srgbClr val="0000FF"/>
                </a:solidFill>
              </a:rPr>
              <a:t>a</a:t>
            </a:r>
            <a:r>
              <a:rPr lang="en-US" dirty="0" smtClean="0">
                <a:solidFill>
                  <a:srgbClr val="000000"/>
                </a:solidFill>
              </a:rPr>
              <a:t>|</a:t>
            </a:r>
            <a:r>
              <a:rPr lang="en-US" dirty="0" smtClean="0">
                <a:solidFill>
                  <a:srgbClr val="0000FF"/>
                </a:solidFill>
              </a:rPr>
              <a:t> today is</a:t>
            </a:r>
            <a:r>
              <a:rPr lang="en-US" dirty="0" smtClean="0">
                <a:solidFill>
                  <a:srgbClr val="000000"/>
                </a:solidFill>
              </a:rPr>
              <a:t>)</a:t>
            </a:r>
            <a:endParaRPr lang="en-US" dirty="0">
              <a:solidFill>
                <a:srgbClr val="000000"/>
              </a:solidFill>
            </a:endParaRPr>
          </a:p>
        </p:txBody>
      </p:sp>
      <p:sp>
        <p:nvSpPr>
          <p:cNvPr id="8" name="Rectangle 7"/>
          <p:cNvSpPr/>
          <p:nvPr/>
        </p:nvSpPr>
        <p:spPr>
          <a:xfrm>
            <a:off x="1295400" y="3745468"/>
            <a:ext cx="4730870" cy="369332"/>
          </a:xfrm>
          <a:prstGeom prst="rect">
            <a:avLst/>
          </a:prstGeom>
        </p:spPr>
        <p:txBody>
          <a:bodyPr wrap="none">
            <a:spAutoFit/>
          </a:bodyPr>
          <a:lstStyle/>
          <a:p>
            <a:r>
              <a:rPr lang="en-US" dirty="0" err="1" smtClean="0"/>
              <a:t>P(</a:t>
            </a:r>
            <a:r>
              <a:rPr lang="en-US" dirty="0" err="1" smtClean="0">
                <a:solidFill>
                  <a:srgbClr val="0000FF"/>
                </a:solidFill>
              </a:rPr>
              <a:t>good</a:t>
            </a:r>
            <a:r>
              <a:rPr lang="en-US" dirty="0" smtClean="0">
                <a:solidFill>
                  <a:srgbClr val="000000"/>
                </a:solidFill>
              </a:rPr>
              <a:t>|</a:t>
            </a:r>
            <a:r>
              <a:rPr lang="en-US" dirty="0" smtClean="0">
                <a:solidFill>
                  <a:srgbClr val="0000FF"/>
                </a:solidFill>
              </a:rPr>
              <a:t> I think today is a</a:t>
            </a:r>
            <a:r>
              <a:rPr lang="en-US" dirty="0" smtClean="0">
                <a:solidFill>
                  <a:srgbClr val="000000"/>
                </a:solidFill>
              </a:rPr>
              <a:t>) ≈ </a:t>
            </a:r>
            <a:r>
              <a:rPr lang="en-US" dirty="0" err="1" smtClean="0"/>
              <a:t>P(</a:t>
            </a:r>
            <a:r>
              <a:rPr lang="en-US" dirty="0" err="1" smtClean="0">
                <a:solidFill>
                  <a:srgbClr val="0000FF"/>
                </a:solidFill>
              </a:rPr>
              <a:t>good</a:t>
            </a:r>
            <a:r>
              <a:rPr lang="en-US" dirty="0" smtClean="0">
                <a:solidFill>
                  <a:srgbClr val="000000"/>
                </a:solidFill>
              </a:rPr>
              <a:t>|</a:t>
            </a:r>
            <a:r>
              <a:rPr lang="en-US" dirty="0" smtClean="0">
                <a:solidFill>
                  <a:srgbClr val="0000FF"/>
                </a:solidFill>
              </a:rPr>
              <a:t> is a</a:t>
            </a:r>
            <a:r>
              <a:rPr lang="en-US" dirty="0" smtClean="0">
                <a:solidFill>
                  <a:srgbClr val="000000"/>
                </a:solidFill>
              </a:rPr>
              <a:t>)</a:t>
            </a:r>
            <a:endParaRPr lang="en-US" dirty="0">
              <a:solidFill>
                <a:srgbClr val="000000"/>
              </a:solidFill>
            </a:endParaRP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dirty="0" smtClean="0"/>
              <a:t>Estimating probabilities</a:t>
            </a:r>
            <a:endParaRPr lang="en-US" dirty="0"/>
          </a:p>
        </p:txBody>
      </p:sp>
      <p:sp>
        <p:nvSpPr>
          <p:cNvPr id="69635" name="Rectangle 3"/>
          <p:cNvSpPr>
            <a:spLocks noGrp="1" noChangeArrowheads="1"/>
          </p:cNvSpPr>
          <p:nvPr>
            <p:ph type="body" idx="1"/>
          </p:nvPr>
        </p:nvSpPr>
        <p:spPr>
          <a:xfrm>
            <a:off x="498474" y="1981201"/>
            <a:ext cx="7556313" cy="1219200"/>
          </a:xfrm>
        </p:spPr>
        <p:txBody>
          <a:bodyPr>
            <a:normAutofit/>
          </a:bodyPr>
          <a:lstStyle/>
          <a:p>
            <a:r>
              <a:rPr lang="en-US" sz="2400" dirty="0"/>
              <a:t>How do we find probabilities?</a:t>
            </a:r>
          </a:p>
          <a:p>
            <a:r>
              <a:rPr lang="en-US" sz="2400" dirty="0"/>
              <a:t>Get real text, and </a:t>
            </a:r>
            <a:r>
              <a:rPr lang="en-US" sz="2400" dirty="0" smtClean="0"/>
              <a:t>start </a:t>
            </a:r>
            <a:r>
              <a:rPr lang="en-US" sz="2400" dirty="0"/>
              <a:t>counting</a:t>
            </a:r>
            <a:r>
              <a:rPr lang="en-US" sz="2400" dirty="0" smtClean="0"/>
              <a:t>!</a:t>
            </a:r>
            <a:endParaRPr lang="en-US" sz="2400" dirty="0"/>
          </a:p>
        </p:txBody>
      </p:sp>
      <p:grpSp>
        <p:nvGrpSpPr>
          <p:cNvPr id="10" name="Group 9"/>
          <p:cNvGrpSpPr/>
          <p:nvPr/>
        </p:nvGrpSpPr>
        <p:grpSpPr>
          <a:xfrm>
            <a:off x="1300623" y="3669268"/>
            <a:ext cx="4414377" cy="750332"/>
            <a:chOff x="1300623" y="3669268"/>
            <a:chExt cx="4414377" cy="750332"/>
          </a:xfrm>
        </p:grpSpPr>
        <p:sp>
          <p:nvSpPr>
            <p:cNvPr id="5" name="Rectangle 4"/>
            <p:cNvSpPr/>
            <p:nvPr/>
          </p:nvSpPr>
          <p:spPr>
            <a:xfrm>
              <a:off x="1300623" y="3669268"/>
              <a:ext cx="4414377" cy="369332"/>
            </a:xfrm>
            <a:prstGeom prst="rect">
              <a:avLst/>
            </a:prstGeom>
          </p:spPr>
          <p:txBody>
            <a:bodyPr wrap="none">
              <a:spAutoFit/>
            </a:bodyPr>
            <a:lstStyle/>
            <a:p>
              <a:r>
                <a:rPr lang="en-US" dirty="0" err="1" smtClean="0"/>
                <a:t>P(</a:t>
              </a:r>
              <a:r>
                <a:rPr lang="en-US" dirty="0" err="1" smtClean="0">
                  <a:solidFill>
                    <a:srgbClr val="0000FF"/>
                  </a:solidFill>
                </a:rPr>
                <a:t>is</a:t>
              </a:r>
              <a:r>
                <a:rPr lang="en-US" dirty="0" err="1" smtClean="0">
                  <a:solidFill>
                    <a:srgbClr val="000000"/>
                  </a:solidFill>
                </a:rPr>
                <a:t>|</a:t>
              </a:r>
              <a:r>
                <a:rPr lang="en-US" dirty="0" err="1" smtClean="0">
                  <a:solidFill>
                    <a:srgbClr val="0000FF"/>
                  </a:solidFill>
                </a:rPr>
                <a:t>think</a:t>
              </a:r>
              <a:r>
                <a:rPr lang="en-US" dirty="0" smtClean="0">
                  <a:solidFill>
                    <a:srgbClr val="0000FF"/>
                  </a:solidFill>
                </a:rPr>
                <a:t> today</a:t>
              </a:r>
              <a:r>
                <a:rPr lang="en-US" dirty="0" smtClean="0">
                  <a:solidFill>
                    <a:srgbClr val="000000"/>
                  </a:solidFill>
                </a:rPr>
                <a:t>) = </a:t>
              </a:r>
              <a:r>
                <a:rPr lang="en-US" dirty="0" err="1" smtClean="0">
                  <a:solidFill>
                    <a:srgbClr val="000000"/>
                  </a:solidFill>
                </a:rPr>
                <a:t>count(</a:t>
              </a:r>
              <a:r>
                <a:rPr lang="en-US" dirty="0" err="1" smtClean="0">
                  <a:solidFill>
                    <a:srgbClr val="0000FF"/>
                  </a:solidFill>
                </a:rPr>
                <a:t>think</a:t>
              </a:r>
              <a:r>
                <a:rPr lang="en-US" dirty="0" smtClean="0">
                  <a:solidFill>
                    <a:srgbClr val="0000FF"/>
                  </a:solidFill>
                </a:rPr>
                <a:t> today is</a:t>
              </a:r>
              <a:r>
                <a:rPr lang="en-US" dirty="0" smtClean="0">
                  <a:solidFill>
                    <a:srgbClr val="000000"/>
                  </a:solidFill>
                </a:rPr>
                <a:t>)</a:t>
              </a:r>
              <a:endParaRPr lang="en-US" dirty="0"/>
            </a:p>
          </p:txBody>
        </p:sp>
        <p:sp>
          <p:nvSpPr>
            <p:cNvPr id="7" name="Rectangle 6"/>
            <p:cNvSpPr/>
            <p:nvPr/>
          </p:nvSpPr>
          <p:spPr>
            <a:xfrm>
              <a:off x="3434223" y="4050268"/>
              <a:ext cx="2128144" cy="369332"/>
            </a:xfrm>
            <a:prstGeom prst="rect">
              <a:avLst/>
            </a:prstGeom>
          </p:spPr>
          <p:txBody>
            <a:bodyPr wrap="none">
              <a:spAutoFit/>
            </a:bodyPr>
            <a:lstStyle/>
            <a:p>
              <a:r>
                <a:rPr lang="en-US" dirty="0" err="1" smtClean="0">
                  <a:solidFill>
                    <a:srgbClr val="000000"/>
                  </a:solidFill>
                </a:rPr>
                <a:t>count(</a:t>
              </a:r>
              <a:r>
                <a:rPr lang="en-US" dirty="0" err="1" smtClean="0">
                  <a:solidFill>
                    <a:srgbClr val="0000FF"/>
                  </a:solidFill>
                </a:rPr>
                <a:t>think</a:t>
              </a:r>
              <a:r>
                <a:rPr lang="en-US" dirty="0" smtClean="0">
                  <a:solidFill>
                    <a:srgbClr val="0000FF"/>
                  </a:solidFill>
                </a:rPr>
                <a:t> today</a:t>
              </a:r>
              <a:r>
                <a:rPr lang="en-US" dirty="0" smtClean="0">
                  <a:solidFill>
                    <a:srgbClr val="000000"/>
                  </a:solidFill>
                </a:rPr>
                <a:t>)</a:t>
              </a:r>
              <a:endParaRPr lang="en-US" dirty="0"/>
            </a:p>
          </p:txBody>
        </p:sp>
        <p:cxnSp>
          <p:nvCxnSpPr>
            <p:cNvPr id="9" name="Straight Connector 8"/>
            <p:cNvCxnSpPr/>
            <p:nvPr/>
          </p:nvCxnSpPr>
          <p:spPr>
            <a:xfrm rot="10800000">
              <a:off x="3363246" y="4050268"/>
              <a:ext cx="2280777" cy="1588"/>
            </a:xfrm>
            <a:prstGeom prst="line">
              <a:avLst/>
            </a:prstGeom>
          </p:spPr>
          <p:style>
            <a:lnRef idx="2">
              <a:schemeClr val="accent1"/>
            </a:lnRef>
            <a:fillRef idx="0">
              <a:schemeClr val="accent1"/>
            </a:fillRef>
            <a:effectRef idx="1">
              <a:schemeClr val="accent1"/>
            </a:effectRef>
            <a:fontRef idx="minor">
              <a:schemeClr val="tx1"/>
            </a:fontRef>
          </p:style>
        </p:cxnSp>
      </p:grpSp>
      <p:sp>
        <p:nvSpPr>
          <p:cNvPr id="8" name="Rectangle 7"/>
          <p:cNvSpPr/>
          <p:nvPr/>
        </p:nvSpPr>
        <p:spPr>
          <a:xfrm>
            <a:off x="5257800" y="1981200"/>
            <a:ext cx="1970687" cy="369332"/>
          </a:xfrm>
          <a:prstGeom prst="rect">
            <a:avLst/>
          </a:prstGeom>
        </p:spPr>
        <p:txBody>
          <a:bodyPr wrap="none">
            <a:spAutoFit/>
          </a:bodyPr>
          <a:lstStyle/>
          <a:p>
            <a:r>
              <a:rPr lang="en-US" dirty="0" err="1" smtClean="0"/>
              <a:t>P(</a:t>
            </a:r>
            <a:r>
              <a:rPr lang="en-US" dirty="0" err="1" smtClean="0">
                <a:solidFill>
                  <a:srgbClr val="0000FF"/>
                </a:solidFill>
              </a:rPr>
              <a:t>is</a:t>
            </a:r>
            <a:r>
              <a:rPr lang="en-US" dirty="0" err="1" smtClean="0">
                <a:solidFill>
                  <a:srgbClr val="000000"/>
                </a:solidFill>
              </a:rPr>
              <a:t>|</a:t>
            </a:r>
            <a:r>
              <a:rPr lang="en-US" dirty="0" err="1" smtClean="0">
                <a:solidFill>
                  <a:srgbClr val="0000FF"/>
                </a:solidFill>
              </a:rPr>
              <a:t>think</a:t>
            </a:r>
            <a:r>
              <a:rPr lang="en-US" dirty="0" smtClean="0">
                <a:solidFill>
                  <a:srgbClr val="0000FF"/>
                </a:solidFill>
              </a:rPr>
              <a:t> today</a:t>
            </a:r>
            <a:r>
              <a:rPr lang="en-US" dirty="0" smtClean="0">
                <a:solidFill>
                  <a:srgbClr val="000000"/>
                </a:solidFill>
              </a:rPr>
              <a:t>) </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3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uiExpand="1" build="p"/>
    </p:bld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Smoothing</a:t>
            </a:r>
            <a:endParaRPr lang="en-US" dirty="0"/>
          </a:p>
        </p:txBody>
      </p:sp>
      <p:sp>
        <p:nvSpPr>
          <p:cNvPr id="4" name="TextBox 3"/>
          <p:cNvSpPr txBox="1"/>
          <p:nvPr/>
        </p:nvSpPr>
        <p:spPr>
          <a:xfrm flipH="1">
            <a:off x="498474" y="1600200"/>
            <a:ext cx="4561207" cy="461665"/>
          </a:xfrm>
          <a:prstGeom prst="rect">
            <a:avLst/>
          </a:prstGeom>
          <a:noFill/>
        </p:spPr>
        <p:txBody>
          <a:bodyPr wrap="square" rtlCol="0">
            <a:spAutoFit/>
          </a:bodyPr>
          <a:lstStyle/>
          <a:p>
            <a:r>
              <a:rPr lang="en-US" sz="2400" dirty="0" smtClean="0">
                <a:solidFill>
                  <a:srgbClr val="FF0000"/>
                </a:solidFill>
              </a:rPr>
              <a:t>Is this sentence reasonable?</a:t>
            </a:r>
            <a:endParaRPr lang="en-US" sz="2400" dirty="0">
              <a:solidFill>
                <a:srgbClr val="FF0000"/>
              </a:solidFill>
            </a:endParaRPr>
          </a:p>
        </p:txBody>
      </p:sp>
      <p:sp>
        <p:nvSpPr>
          <p:cNvPr id="5" name="Rectangle 4"/>
          <p:cNvSpPr/>
          <p:nvPr/>
        </p:nvSpPr>
        <p:spPr>
          <a:xfrm>
            <a:off x="1600200" y="2590800"/>
            <a:ext cx="4405360" cy="369332"/>
          </a:xfrm>
          <a:prstGeom prst="rect">
            <a:avLst/>
          </a:prstGeom>
        </p:spPr>
        <p:txBody>
          <a:bodyPr wrap="none">
            <a:spAutoFit/>
          </a:bodyPr>
          <a:lstStyle/>
          <a:p>
            <a:r>
              <a:rPr lang="en-US" dirty="0" smtClean="0"/>
              <a:t>The Singing Toadstools are a new band.</a:t>
            </a:r>
            <a:endParaRPr lang="en-US" dirty="0"/>
          </a:p>
        </p:txBody>
      </p:sp>
      <p:grpSp>
        <p:nvGrpSpPr>
          <p:cNvPr id="6" name="Group 5"/>
          <p:cNvGrpSpPr/>
          <p:nvPr/>
        </p:nvGrpSpPr>
        <p:grpSpPr>
          <a:xfrm>
            <a:off x="685343" y="3961368"/>
            <a:ext cx="6249314" cy="750332"/>
            <a:chOff x="1300623" y="3669268"/>
            <a:chExt cx="6249314" cy="750332"/>
          </a:xfrm>
        </p:grpSpPr>
        <p:sp>
          <p:nvSpPr>
            <p:cNvPr id="7" name="Rectangle 6"/>
            <p:cNvSpPr/>
            <p:nvPr/>
          </p:nvSpPr>
          <p:spPr>
            <a:xfrm>
              <a:off x="1300623" y="3669268"/>
              <a:ext cx="6249314" cy="369332"/>
            </a:xfrm>
            <a:prstGeom prst="rect">
              <a:avLst/>
            </a:prstGeom>
          </p:spPr>
          <p:txBody>
            <a:bodyPr wrap="none">
              <a:spAutoFit/>
            </a:bodyPr>
            <a:lstStyle/>
            <a:p>
              <a:r>
                <a:rPr lang="en-US" dirty="0" err="1" smtClean="0"/>
                <a:t>P(</a:t>
              </a:r>
              <a:r>
                <a:rPr lang="en-US" dirty="0" err="1" smtClean="0">
                  <a:solidFill>
                    <a:srgbClr val="0000FF"/>
                  </a:solidFill>
                </a:rPr>
                <a:t>are</a:t>
              </a:r>
              <a:r>
                <a:rPr lang="en-US" dirty="0" err="1" smtClean="0">
                  <a:solidFill>
                    <a:srgbClr val="000000"/>
                  </a:solidFill>
                </a:rPr>
                <a:t>|</a:t>
              </a:r>
              <a:r>
                <a:rPr lang="en-US" dirty="0" err="1" smtClean="0">
                  <a:solidFill>
                    <a:srgbClr val="0000FF"/>
                  </a:solidFill>
                </a:rPr>
                <a:t>Singing</a:t>
              </a:r>
              <a:r>
                <a:rPr lang="en-US" dirty="0" smtClean="0">
                  <a:solidFill>
                    <a:srgbClr val="0000FF"/>
                  </a:solidFill>
                </a:rPr>
                <a:t> Toadstools</a:t>
              </a:r>
              <a:r>
                <a:rPr lang="en-US" dirty="0" smtClean="0">
                  <a:solidFill>
                    <a:srgbClr val="000000"/>
                  </a:solidFill>
                </a:rPr>
                <a:t>) = </a:t>
              </a:r>
              <a:r>
                <a:rPr lang="en-US" dirty="0" err="1" smtClean="0">
                  <a:solidFill>
                    <a:srgbClr val="000000"/>
                  </a:solidFill>
                </a:rPr>
                <a:t>count(</a:t>
              </a:r>
              <a:r>
                <a:rPr lang="en-US" dirty="0" err="1" smtClean="0">
                  <a:solidFill>
                    <a:srgbClr val="0000FF"/>
                  </a:solidFill>
                </a:rPr>
                <a:t>Singing</a:t>
              </a:r>
              <a:r>
                <a:rPr lang="en-US" dirty="0" smtClean="0">
                  <a:solidFill>
                    <a:srgbClr val="0000FF"/>
                  </a:solidFill>
                </a:rPr>
                <a:t> </a:t>
              </a:r>
              <a:r>
                <a:rPr lang="en-US" dirty="0" err="1" smtClean="0">
                  <a:solidFill>
                    <a:srgbClr val="0000FF"/>
                  </a:solidFill>
                </a:rPr>
                <a:t>Toadtools</a:t>
              </a:r>
              <a:r>
                <a:rPr lang="en-US" dirty="0" smtClean="0">
                  <a:solidFill>
                    <a:srgbClr val="0000FF"/>
                  </a:solidFill>
                </a:rPr>
                <a:t> are</a:t>
              </a:r>
              <a:r>
                <a:rPr lang="en-US" dirty="0" smtClean="0">
                  <a:solidFill>
                    <a:srgbClr val="000000"/>
                  </a:solidFill>
                </a:rPr>
                <a:t>)</a:t>
              </a:r>
              <a:endParaRPr lang="en-US" dirty="0"/>
            </a:p>
          </p:txBody>
        </p:sp>
        <p:sp>
          <p:nvSpPr>
            <p:cNvPr id="8" name="Rectangle 7"/>
            <p:cNvSpPr/>
            <p:nvPr/>
          </p:nvSpPr>
          <p:spPr>
            <a:xfrm>
              <a:off x="4465319" y="4050268"/>
              <a:ext cx="2932000" cy="369332"/>
            </a:xfrm>
            <a:prstGeom prst="rect">
              <a:avLst/>
            </a:prstGeom>
          </p:spPr>
          <p:txBody>
            <a:bodyPr wrap="none">
              <a:spAutoFit/>
            </a:bodyPr>
            <a:lstStyle/>
            <a:p>
              <a:r>
                <a:rPr lang="en-US" dirty="0" err="1" smtClean="0">
                  <a:solidFill>
                    <a:srgbClr val="000000"/>
                  </a:solidFill>
                </a:rPr>
                <a:t>count(</a:t>
              </a:r>
              <a:r>
                <a:rPr lang="en-US" dirty="0" err="1" smtClean="0">
                  <a:solidFill>
                    <a:srgbClr val="0000FF"/>
                  </a:solidFill>
                </a:rPr>
                <a:t>Singing</a:t>
              </a:r>
              <a:r>
                <a:rPr lang="en-US" dirty="0" smtClean="0">
                  <a:solidFill>
                    <a:srgbClr val="0000FF"/>
                  </a:solidFill>
                </a:rPr>
                <a:t> Toadstools</a:t>
              </a:r>
              <a:r>
                <a:rPr lang="en-US" dirty="0" smtClean="0">
                  <a:solidFill>
                    <a:srgbClr val="000000"/>
                  </a:solidFill>
                </a:rPr>
                <a:t>)</a:t>
              </a:r>
              <a:endParaRPr lang="en-US" dirty="0"/>
            </a:p>
          </p:txBody>
        </p:sp>
        <p:cxnSp>
          <p:nvCxnSpPr>
            <p:cNvPr id="9" name="Straight Connector 8"/>
            <p:cNvCxnSpPr/>
            <p:nvPr/>
          </p:nvCxnSpPr>
          <p:spPr>
            <a:xfrm rot="10800000">
              <a:off x="4389120" y="4050268"/>
              <a:ext cx="2931998" cy="1588"/>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11" name="Picture 10"/>
          <p:cNvPicPr>
            <a:picLocks noChangeAspect="1"/>
          </p:cNvPicPr>
          <p:nvPr/>
        </p:nvPicPr>
        <p:blipFill>
          <a:blip r:embed="rId2"/>
          <a:stretch>
            <a:fillRect/>
          </a:stretch>
        </p:blipFill>
        <p:spPr>
          <a:xfrm>
            <a:off x="2895600" y="5029200"/>
            <a:ext cx="4902200" cy="14351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CPL</a:t>
            </a:r>
            <a:endParaRPr lang="en-US" dirty="0"/>
          </a:p>
        </p:txBody>
      </p:sp>
      <p:sp>
        <p:nvSpPr>
          <p:cNvPr id="3" name="Content Placeholder 2"/>
          <p:cNvSpPr>
            <a:spLocks noGrp="1"/>
          </p:cNvSpPr>
          <p:nvPr>
            <p:ph idx="1"/>
          </p:nvPr>
        </p:nvSpPr>
        <p:spPr>
          <a:xfrm>
            <a:off x="498474" y="1981201"/>
            <a:ext cx="7556313" cy="685800"/>
          </a:xfrm>
        </p:spPr>
        <p:txBody>
          <a:bodyPr>
            <a:normAutofit/>
          </a:bodyPr>
          <a:lstStyle/>
          <a:p>
            <a:r>
              <a:rPr lang="en-US" dirty="0" smtClean="0"/>
              <a:t>Can also learn patterns with multiple groups</a:t>
            </a:r>
            <a:endParaRPr lang="en-US" dirty="0"/>
          </a:p>
        </p:txBody>
      </p:sp>
      <p:sp>
        <p:nvSpPr>
          <p:cNvPr id="4" name="TextBox 3"/>
          <p:cNvSpPr txBox="1"/>
          <p:nvPr/>
        </p:nvSpPr>
        <p:spPr>
          <a:xfrm>
            <a:off x="2209800" y="2667001"/>
            <a:ext cx="3505200" cy="923330"/>
          </a:xfrm>
          <a:prstGeom prst="rect">
            <a:avLst/>
          </a:prstGeom>
          <a:noFill/>
        </p:spPr>
        <p:txBody>
          <a:bodyPr wrap="square" rtlCol="0">
            <a:spAutoFit/>
          </a:bodyPr>
          <a:lstStyle/>
          <a:p>
            <a:r>
              <a:rPr lang="en-US" dirty="0" smtClean="0"/>
              <a:t>… X is the mayor of  Y …</a:t>
            </a:r>
          </a:p>
          <a:p>
            <a:r>
              <a:rPr lang="en-US" dirty="0" smtClean="0"/>
              <a:t>… X plays for Y …</a:t>
            </a:r>
          </a:p>
          <a:p>
            <a:r>
              <a:rPr lang="en-US" dirty="0" smtClean="0"/>
              <a:t>... X is a player of  Y …</a:t>
            </a:r>
          </a:p>
        </p:txBody>
      </p:sp>
      <p:sp>
        <p:nvSpPr>
          <p:cNvPr id="5" name="Down Arrow 4"/>
          <p:cNvSpPr/>
          <p:nvPr/>
        </p:nvSpPr>
        <p:spPr>
          <a:xfrm>
            <a:off x="3285688" y="3810000"/>
            <a:ext cx="533400" cy="11430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4648199" y="4038600"/>
            <a:ext cx="3406587" cy="646331"/>
          </a:xfrm>
          <a:prstGeom prst="rect">
            <a:avLst/>
          </a:prstGeom>
          <a:noFill/>
        </p:spPr>
        <p:txBody>
          <a:bodyPr wrap="square" rtlCol="0">
            <a:spAutoFit/>
          </a:bodyPr>
          <a:lstStyle/>
          <a:p>
            <a:r>
              <a:rPr lang="en-US" dirty="0" smtClean="0">
                <a:solidFill>
                  <a:srgbClr val="0000FF"/>
                </a:solidFill>
              </a:rPr>
              <a:t>can extract other groups, but also relationships</a:t>
            </a:r>
            <a:endParaRPr lang="en-US" dirty="0">
              <a:solidFill>
                <a:srgbClr val="0000FF"/>
              </a:solidFill>
            </a:endParaRPr>
          </a:p>
        </p:txBody>
      </p:sp>
      <p:sp>
        <p:nvSpPr>
          <p:cNvPr id="7" name="TextBox 6"/>
          <p:cNvSpPr txBox="1"/>
          <p:nvPr/>
        </p:nvSpPr>
        <p:spPr>
          <a:xfrm>
            <a:off x="1837888" y="5334000"/>
            <a:ext cx="1600200" cy="646331"/>
          </a:xfrm>
          <a:prstGeom prst="rect">
            <a:avLst/>
          </a:prstGeom>
          <a:noFill/>
          <a:ln>
            <a:solidFill>
              <a:srgbClr val="000090"/>
            </a:solidFill>
          </a:ln>
        </p:spPr>
        <p:txBody>
          <a:bodyPr wrap="square" rtlCol="0">
            <a:spAutoFit/>
          </a:bodyPr>
          <a:lstStyle/>
          <a:p>
            <a:r>
              <a:rPr lang="en-US" dirty="0" smtClean="0"/>
              <a:t>Antonio </a:t>
            </a:r>
            <a:r>
              <a:rPr lang="en-US" dirty="0" err="1" smtClean="0"/>
              <a:t>Villaraigosa</a:t>
            </a:r>
            <a:endParaRPr lang="en-US" dirty="0"/>
          </a:p>
        </p:txBody>
      </p:sp>
      <p:sp>
        <p:nvSpPr>
          <p:cNvPr id="8" name="TextBox 7"/>
          <p:cNvSpPr txBox="1"/>
          <p:nvPr/>
        </p:nvSpPr>
        <p:spPr>
          <a:xfrm>
            <a:off x="4572000" y="5500301"/>
            <a:ext cx="1600200" cy="369332"/>
          </a:xfrm>
          <a:prstGeom prst="rect">
            <a:avLst/>
          </a:prstGeom>
          <a:noFill/>
          <a:ln>
            <a:solidFill>
              <a:srgbClr val="000090"/>
            </a:solidFill>
          </a:ln>
        </p:spPr>
        <p:txBody>
          <a:bodyPr wrap="square" rtlCol="0">
            <a:spAutoFit/>
          </a:bodyPr>
          <a:lstStyle/>
          <a:p>
            <a:r>
              <a:rPr lang="en-US" dirty="0" smtClean="0"/>
              <a:t>Los Angeles</a:t>
            </a:r>
            <a:endParaRPr lang="en-US" dirty="0"/>
          </a:p>
        </p:txBody>
      </p:sp>
      <p:cxnSp>
        <p:nvCxnSpPr>
          <p:cNvPr id="10" name="Straight Arrow Connector 9"/>
          <p:cNvCxnSpPr>
            <a:stCxn id="7" idx="3"/>
            <a:endCxn id="8" idx="1"/>
          </p:cNvCxnSpPr>
          <p:nvPr/>
        </p:nvCxnSpPr>
        <p:spPr>
          <a:xfrm>
            <a:off x="3438088" y="5657166"/>
            <a:ext cx="1133912" cy="278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3514288" y="5605046"/>
            <a:ext cx="1133912" cy="338554"/>
          </a:xfrm>
          <a:prstGeom prst="rect">
            <a:avLst/>
          </a:prstGeom>
          <a:noFill/>
        </p:spPr>
        <p:txBody>
          <a:bodyPr wrap="square" rtlCol="0">
            <a:spAutoFit/>
          </a:bodyPr>
          <a:lstStyle/>
          <a:p>
            <a:r>
              <a:rPr lang="en-US" sz="1600" dirty="0" smtClean="0">
                <a:solidFill>
                  <a:srgbClr val="FF6600"/>
                </a:solidFill>
              </a:rPr>
              <a:t>mayor of</a:t>
            </a:r>
            <a:endParaRPr lang="en-US" sz="1600" dirty="0">
              <a:solidFill>
                <a:srgbClr val="FF6600"/>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dirty="0" smtClean="0"/>
              <a:t>Smoothing</a:t>
            </a:r>
            <a:endParaRPr lang="en-US" dirty="0"/>
          </a:p>
        </p:txBody>
      </p:sp>
      <p:sp>
        <p:nvSpPr>
          <p:cNvPr id="8" name="Rectangle 7"/>
          <p:cNvSpPr/>
          <p:nvPr/>
        </p:nvSpPr>
        <p:spPr>
          <a:xfrm>
            <a:off x="498474" y="2069068"/>
            <a:ext cx="4473325" cy="369332"/>
          </a:xfrm>
          <a:prstGeom prst="rect">
            <a:avLst/>
          </a:prstGeom>
        </p:spPr>
        <p:txBody>
          <a:bodyPr wrap="none">
            <a:spAutoFit/>
          </a:bodyPr>
          <a:lstStyle/>
          <a:p>
            <a:r>
              <a:rPr lang="en-US" dirty="0" smtClean="0"/>
              <a:t>P(</a:t>
            </a:r>
            <a:r>
              <a:rPr lang="en-US" dirty="0" smtClean="0">
                <a:solidFill>
                  <a:srgbClr val="0000FF"/>
                </a:solidFill>
              </a:rPr>
              <a:t>I think today is a good day to be me</a:t>
            </a:r>
            <a:r>
              <a:rPr lang="en-US" dirty="0" smtClean="0">
                <a:solidFill>
                  <a:srgbClr val="000000"/>
                </a:solidFill>
              </a:rPr>
              <a:t>) =</a:t>
            </a:r>
            <a:endParaRPr lang="en-US" dirty="0">
              <a:solidFill>
                <a:srgbClr val="000000"/>
              </a:solidFill>
            </a:endParaRPr>
          </a:p>
        </p:txBody>
      </p:sp>
      <p:sp>
        <p:nvSpPr>
          <p:cNvPr id="9" name="Rectangle 8"/>
          <p:cNvSpPr/>
          <p:nvPr/>
        </p:nvSpPr>
        <p:spPr>
          <a:xfrm>
            <a:off x="1031874" y="2450068"/>
            <a:ext cx="747433" cy="369332"/>
          </a:xfrm>
          <a:prstGeom prst="rect">
            <a:avLst/>
          </a:prstGeom>
        </p:spPr>
        <p:txBody>
          <a:bodyPr wrap="none">
            <a:spAutoFit/>
          </a:bodyPr>
          <a:lstStyle/>
          <a:p>
            <a:r>
              <a:rPr lang="en-US" dirty="0" smtClean="0"/>
              <a:t>P(</a:t>
            </a:r>
            <a:r>
              <a:rPr lang="en-US" dirty="0" smtClean="0">
                <a:solidFill>
                  <a:srgbClr val="0000FF"/>
                </a:solidFill>
              </a:rPr>
              <a:t>I</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10" name="Rectangle 9"/>
          <p:cNvSpPr/>
          <p:nvPr/>
        </p:nvSpPr>
        <p:spPr>
          <a:xfrm>
            <a:off x="1031874" y="2831068"/>
            <a:ext cx="1545089" cy="369332"/>
          </a:xfrm>
          <a:prstGeom prst="rect">
            <a:avLst/>
          </a:prstGeom>
        </p:spPr>
        <p:txBody>
          <a:bodyPr wrap="none">
            <a:spAutoFit/>
          </a:bodyPr>
          <a:lstStyle/>
          <a:p>
            <a:r>
              <a:rPr lang="en-US" dirty="0" err="1" smtClean="0"/>
              <a:t>P(</a:t>
            </a:r>
            <a:r>
              <a:rPr lang="en-US" dirty="0" err="1" smtClean="0">
                <a:solidFill>
                  <a:srgbClr val="0000FF"/>
                </a:solidFill>
              </a:rPr>
              <a:t>think</a:t>
            </a:r>
            <a:r>
              <a:rPr lang="en-US" dirty="0" smtClean="0">
                <a:solidFill>
                  <a:srgbClr val="0000FF"/>
                </a:solidFill>
              </a:rPr>
              <a:t> </a:t>
            </a:r>
            <a:r>
              <a:rPr lang="en-US" dirty="0" smtClean="0">
                <a:solidFill>
                  <a:srgbClr val="000000"/>
                </a:solidFill>
              </a:rPr>
              <a:t>|</a:t>
            </a:r>
            <a:r>
              <a:rPr lang="en-US" dirty="0" smtClean="0">
                <a:solidFill>
                  <a:srgbClr val="0000FF"/>
                </a:solidFill>
              </a:rPr>
              <a:t> I</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11" name="Rectangle 10"/>
          <p:cNvSpPr/>
          <p:nvPr/>
        </p:nvSpPr>
        <p:spPr>
          <a:xfrm>
            <a:off x="1031874" y="3223736"/>
            <a:ext cx="2112590" cy="369332"/>
          </a:xfrm>
          <a:prstGeom prst="rect">
            <a:avLst/>
          </a:prstGeom>
        </p:spPr>
        <p:txBody>
          <a:bodyPr wrap="none">
            <a:spAutoFit/>
          </a:bodyPr>
          <a:lstStyle/>
          <a:p>
            <a:r>
              <a:rPr lang="en-US" dirty="0" err="1" smtClean="0"/>
              <a:t>P(</a:t>
            </a:r>
            <a:r>
              <a:rPr lang="en-US" dirty="0" err="1" smtClean="0">
                <a:solidFill>
                  <a:srgbClr val="0000FF"/>
                </a:solidFill>
              </a:rPr>
              <a:t>today</a:t>
            </a:r>
            <a:r>
              <a:rPr lang="en-US" dirty="0" smtClean="0">
                <a:solidFill>
                  <a:srgbClr val="000000"/>
                </a:solidFill>
              </a:rPr>
              <a:t>|</a:t>
            </a:r>
            <a:r>
              <a:rPr lang="en-US" dirty="0" smtClean="0">
                <a:solidFill>
                  <a:srgbClr val="0000FF"/>
                </a:solidFill>
              </a:rPr>
              <a:t> I think</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12" name="Rectangle 11"/>
          <p:cNvSpPr/>
          <p:nvPr/>
        </p:nvSpPr>
        <p:spPr>
          <a:xfrm>
            <a:off x="1031874" y="3593068"/>
            <a:ext cx="2213467" cy="369332"/>
          </a:xfrm>
          <a:prstGeom prst="rect">
            <a:avLst/>
          </a:prstGeom>
        </p:spPr>
        <p:txBody>
          <a:bodyPr wrap="none">
            <a:spAutoFit/>
          </a:bodyPr>
          <a:lstStyle/>
          <a:p>
            <a:r>
              <a:rPr lang="en-US" dirty="0" err="1" smtClean="0"/>
              <a:t>P(</a:t>
            </a:r>
            <a:r>
              <a:rPr lang="en-US" dirty="0" err="1" smtClean="0">
                <a:solidFill>
                  <a:srgbClr val="0000FF"/>
                </a:solidFill>
              </a:rPr>
              <a:t>is</a:t>
            </a:r>
            <a:r>
              <a:rPr lang="en-US" dirty="0" smtClean="0">
                <a:solidFill>
                  <a:srgbClr val="000000"/>
                </a:solidFill>
              </a:rPr>
              <a:t>|</a:t>
            </a:r>
            <a:r>
              <a:rPr lang="en-US" dirty="0" smtClean="0">
                <a:solidFill>
                  <a:srgbClr val="0000FF"/>
                </a:solidFill>
              </a:rPr>
              <a:t> think today</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13" name="Rectangle 12"/>
          <p:cNvSpPr/>
          <p:nvPr/>
        </p:nvSpPr>
        <p:spPr>
          <a:xfrm>
            <a:off x="1031874" y="3974068"/>
            <a:ext cx="1801958" cy="369332"/>
          </a:xfrm>
          <a:prstGeom prst="rect">
            <a:avLst/>
          </a:prstGeom>
        </p:spPr>
        <p:txBody>
          <a:bodyPr wrap="none">
            <a:spAutoFit/>
          </a:bodyPr>
          <a:lstStyle/>
          <a:p>
            <a:r>
              <a:rPr lang="en-US" dirty="0" err="1" smtClean="0"/>
              <a:t>P(</a:t>
            </a:r>
            <a:r>
              <a:rPr lang="en-US" dirty="0" err="1" smtClean="0">
                <a:solidFill>
                  <a:srgbClr val="0000FF"/>
                </a:solidFill>
              </a:rPr>
              <a:t>a</a:t>
            </a:r>
            <a:r>
              <a:rPr lang="en-US" dirty="0" smtClean="0">
                <a:solidFill>
                  <a:srgbClr val="000000"/>
                </a:solidFill>
              </a:rPr>
              <a:t>|</a:t>
            </a:r>
            <a:r>
              <a:rPr lang="en-US" dirty="0" smtClean="0">
                <a:solidFill>
                  <a:srgbClr val="0000FF"/>
                </a:solidFill>
              </a:rPr>
              <a:t> today is</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14" name="Rectangle 13"/>
          <p:cNvSpPr/>
          <p:nvPr/>
        </p:nvSpPr>
        <p:spPr>
          <a:xfrm>
            <a:off x="1031874" y="4366736"/>
            <a:ext cx="1756423" cy="369332"/>
          </a:xfrm>
          <a:prstGeom prst="rect">
            <a:avLst/>
          </a:prstGeom>
        </p:spPr>
        <p:txBody>
          <a:bodyPr wrap="none">
            <a:spAutoFit/>
          </a:bodyPr>
          <a:lstStyle/>
          <a:p>
            <a:r>
              <a:rPr lang="en-US" dirty="0" err="1" smtClean="0"/>
              <a:t>P(</a:t>
            </a:r>
            <a:r>
              <a:rPr lang="en-US" dirty="0" err="1" smtClean="0">
                <a:solidFill>
                  <a:srgbClr val="0000FF"/>
                </a:solidFill>
              </a:rPr>
              <a:t>good</a:t>
            </a:r>
            <a:r>
              <a:rPr lang="en-US" dirty="0" smtClean="0">
                <a:solidFill>
                  <a:srgbClr val="000000"/>
                </a:solidFill>
              </a:rPr>
              <a:t>|</a:t>
            </a:r>
            <a:r>
              <a:rPr lang="en-US" dirty="0" smtClean="0">
                <a:solidFill>
                  <a:srgbClr val="0000FF"/>
                </a:solidFill>
              </a:rPr>
              <a:t> is a</a:t>
            </a:r>
            <a:r>
              <a:rPr lang="en-US" dirty="0" smtClean="0">
                <a:solidFill>
                  <a:srgbClr val="000000"/>
                </a:solidFill>
              </a:rPr>
              <a:t>) </a:t>
            </a:r>
            <a:r>
              <a:rPr lang="en-US" dirty="0" err="1" smtClean="0">
                <a:solidFill>
                  <a:srgbClr val="000000"/>
                </a:solidFill>
              </a:rPr>
              <a:t>x</a:t>
            </a:r>
            <a:endParaRPr lang="en-US" dirty="0">
              <a:solidFill>
                <a:srgbClr val="000000"/>
              </a:solidFill>
            </a:endParaRPr>
          </a:p>
        </p:txBody>
      </p:sp>
      <p:sp>
        <p:nvSpPr>
          <p:cNvPr id="15" name="Rectangle 14"/>
          <p:cNvSpPr/>
          <p:nvPr/>
        </p:nvSpPr>
        <p:spPr>
          <a:xfrm>
            <a:off x="1031874" y="4747736"/>
            <a:ext cx="415498" cy="369332"/>
          </a:xfrm>
          <a:prstGeom prst="rect">
            <a:avLst/>
          </a:prstGeom>
        </p:spPr>
        <p:txBody>
          <a:bodyPr wrap="none">
            <a:spAutoFit/>
          </a:bodyPr>
          <a:lstStyle/>
          <a:p>
            <a:r>
              <a:rPr lang="en-US" dirty="0" smtClean="0"/>
              <a:t>…</a:t>
            </a:r>
            <a:endParaRPr lang="en-US" dirty="0">
              <a:solidFill>
                <a:srgbClr val="000000"/>
              </a:solidFill>
            </a:endParaRPr>
          </a:p>
        </p:txBody>
      </p:sp>
      <p:sp>
        <p:nvSpPr>
          <p:cNvPr id="16" name="TextBox 15"/>
          <p:cNvSpPr txBox="1"/>
          <p:nvPr/>
        </p:nvSpPr>
        <p:spPr>
          <a:xfrm>
            <a:off x="4438399" y="3360003"/>
            <a:ext cx="4248401" cy="830997"/>
          </a:xfrm>
          <a:prstGeom prst="rect">
            <a:avLst/>
          </a:prstGeom>
          <a:noFill/>
        </p:spPr>
        <p:txBody>
          <a:bodyPr wrap="square" rtlCol="0">
            <a:spAutoFit/>
          </a:bodyPr>
          <a:lstStyle/>
          <a:p>
            <a:r>
              <a:rPr lang="en-US" sz="2400" dirty="0" smtClean="0">
                <a:solidFill>
                  <a:srgbClr val="FF0000"/>
                </a:solidFill>
              </a:rPr>
              <a:t>If any of these has never been seen before, </a:t>
            </a:r>
            <a:r>
              <a:rPr lang="en-US" sz="2400" dirty="0" err="1" smtClean="0">
                <a:solidFill>
                  <a:srgbClr val="FF0000"/>
                </a:solidFill>
              </a:rPr>
              <a:t>prob</a:t>
            </a:r>
            <a:r>
              <a:rPr lang="en-US" sz="2400" dirty="0" smtClean="0">
                <a:solidFill>
                  <a:srgbClr val="FF0000"/>
                </a:solidFill>
              </a:rPr>
              <a:t> = 0!</a:t>
            </a:r>
            <a:endParaRPr lang="en-US" sz="2400" dirty="0">
              <a:solidFill>
                <a:srgbClr val="FF0000"/>
              </a:solidFill>
            </a:endParaRPr>
          </a:p>
        </p:txBody>
      </p:sp>
      <p:sp>
        <p:nvSpPr>
          <p:cNvPr id="17" name="TextBox 16"/>
          <p:cNvSpPr txBox="1"/>
          <p:nvPr/>
        </p:nvSpPr>
        <p:spPr>
          <a:xfrm>
            <a:off x="2057400" y="5671066"/>
            <a:ext cx="5271637" cy="461665"/>
          </a:xfrm>
          <a:prstGeom prst="rect">
            <a:avLst/>
          </a:prstGeom>
          <a:noFill/>
        </p:spPr>
        <p:txBody>
          <a:bodyPr wrap="square" rtlCol="0">
            <a:spAutoFit/>
          </a:bodyPr>
          <a:lstStyle/>
          <a:p>
            <a:r>
              <a:rPr lang="en-US" sz="2400" dirty="0" smtClean="0">
                <a:solidFill>
                  <a:srgbClr val="FF0000"/>
                </a:solidFill>
              </a:rPr>
              <a:t>Ideas?  What did you do for NB?</a:t>
            </a:r>
            <a:endParaRPr lang="en-US" sz="2400" dirty="0">
              <a:solidFill>
                <a:srgbClr val="FF0000"/>
              </a:solidFill>
            </a:endParaRP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n-US" dirty="0"/>
              <a:t>Smoothing: Add </a:t>
            </a:r>
            <a:r>
              <a:rPr lang="en-US" dirty="0" smtClean="0"/>
              <a:t>One (</a:t>
            </a:r>
            <a:r>
              <a:rPr lang="en-US" dirty="0" err="1" smtClean="0"/>
              <a:t>Laplacian</a:t>
            </a:r>
            <a:r>
              <a:rPr lang="en-US" dirty="0" smtClean="0"/>
              <a:t>)</a:t>
            </a:r>
            <a:endParaRPr lang="en-US" dirty="0"/>
          </a:p>
        </p:txBody>
      </p:sp>
      <p:sp>
        <p:nvSpPr>
          <p:cNvPr id="162821" name="Rectangle 5"/>
          <p:cNvSpPr>
            <a:spLocks noGrp="1" noChangeArrowheads="1"/>
          </p:cNvSpPr>
          <p:nvPr>
            <p:ph type="body" idx="1"/>
          </p:nvPr>
        </p:nvSpPr>
        <p:spPr/>
        <p:txBody>
          <a:bodyPr/>
          <a:lstStyle/>
          <a:p>
            <a:r>
              <a:rPr lang="en-US" dirty="0" smtClean="0"/>
              <a:t>Add </a:t>
            </a:r>
            <a:r>
              <a:rPr lang="en-US" dirty="0"/>
              <a:t>one smoothing</a:t>
            </a:r>
            <a:r>
              <a:rPr lang="en-US" dirty="0" smtClean="0"/>
              <a:t>:</a:t>
            </a:r>
          </a:p>
          <a:p>
            <a:endParaRPr lang="en-US" dirty="0" smtClean="0"/>
          </a:p>
          <a:p>
            <a:r>
              <a:rPr lang="en-US" dirty="0"/>
              <a:t>Works </a:t>
            </a:r>
            <a:r>
              <a:rPr lang="en-US"/>
              <a:t>very</a:t>
            </a:r>
            <a:r>
              <a:rPr lang="en-US" smtClean="0"/>
              <a:t> poorly</a:t>
            </a:r>
            <a:r>
              <a:rPr lang="en-US" dirty="0"/>
              <a:t>.  DO NOT DO THIS</a:t>
            </a:r>
          </a:p>
          <a:p>
            <a:r>
              <a:rPr lang="en-US" dirty="0"/>
              <a:t>Add delta smoothing</a:t>
            </a:r>
            <a:r>
              <a:rPr lang="en-US" dirty="0" smtClean="0"/>
              <a:t>:</a:t>
            </a:r>
          </a:p>
          <a:p>
            <a:endParaRPr lang="en-US" dirty="0" smtClean="0"/>
          </a:p>
          <a:p>
            <a:r>
              <a:rPr lang="en-US" dirty="0"/>
              <a:t>Still very bad.  DO NOT DO THIS</a:t>
            </a:r>
          </a:p>
          <a:p>
            <a:endParaRPr lang="en-US" dirty="0"/>
          </a:p>
        </p:txBody>
      </p:sp>
      <p:graphicFrame>
        <p:nvGraphicFramePr>
          <p:cNvPr id="7" name="Object 6"/>
          <p:cNvGraphicFramePr>
            <a:graphicFrameLocks noChangeAspect="1"/>
          </p:cNvGraphicFramePr>
          <p:nvPr/>
        </p:nvGraphicFramePr>
        <p:xfrm>
          <a:off x="3544888" y="1828800"/>
          <a:ext cx="2655887" cy="762000"/>
        </p:xfrm>
        <a:graphic>
          <a:graphicData uri="http://schemas.openxmlformats.org/presentationml/2006/ole">
            <p:oleObj spid="_x0000_s162820" name="Equation" r:id="rId3" imgW="1371600" imgH="393700" progId="Equation.3">
              <p:embed/>
            </p:oleObj>
          </a:graphicData>
        </a:graphic>
      </p:graphicFrame>
      <p:graphicFrame>
        <p:nvGraphicFramePr>
          <p:cNvPr id="2" name="Object 6"/>
          <p:cNvGraphicFramePr>
            <a:graphicFrameLocks noChangeAspect="1"/>
          </p:cNvGraphicFramePr>
          <p:nvPr/>
        </p:nvGraphicFramePr>
        <p:xfrm>
          <a:off x="3581400" y="3581400"/>
          <a:ext cx="2754313" cy="762000"/>
        </p:xfrm>
        <a:graphic>
          <a:graphicData uri="http://schemas.openxmlformats.org/presentationml/2006/ole">
            <p:oleObj spid="_x0000_s162822" name="Equation" r:id="rId4" imgW="1422400" imgH="393700" progId="Equation.3">
              <p:embed/>
            </p:oleObj>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NELL performance</a:t>
            </a:r>
            <a:endParaRPr lang="en-US" dirty="0"/>
          </a:p>
        </p:txBody>
      </p:sp>
      <p:pic>
        <p:nvPicPr>
          <p:cNvPr id="4" name="Picture 3"/>
          <p:cNvPicPr>
            <a:picLocks noChangeAspect="1"/>
          </p:cNvPicPr>
          <p:nvPr/>
        </p:nvPicPr>
        <p:blipFill>
          <a:blip r:embed="rId2"/>
          <a:stretch>
            <a:fillRect/>
          </a:stretch>
        </p:blipFill>
        <p:spPr>
          <a:xfrm>
            <a:off x="1905000" y="1454150"/>
            <a:ext cx="4254500" cy="3949700"/>
          </a:xfrm>
          <a:prstGeom prst="rect">
            <a:avLst/>
          </a:prstGeom>
        </p:spPr>
      </p:pic>
      <p:sp>
        <p:nvSpPr>
          <p:cNvPr id="5" name="TextBox 4"/>
          <p:cNvSpPr txBox="1"/>
          <p:nvPr/>
        </p:nvSpPr>
        <p:spPr>
          <a:xfrm>
            <a:off x="498474" y="5975866"/>
            <a:ext cx="10855326" cy="369332"/>
          </a:xfrm>
          <a:prstGeom prst="rect">
            <a:avLst/>
          </a:prstGeom>
          <a:noFill/>
        </p:spPr>
        <p:txBody>
          <a:bodyPr wrap="square" rtlCol="0">
            <a:spAutoFit/>
          </a:bodyPr>
          <a:lstStyle/>
          <a:p>
            <a:r>
              <a:rPr lang="en-US" dirty="0" smtClean="0"/>
              <a:t>For more details: http://rtw.ml.cmu.edu/papers/carlson-aaai10.pdf </a:t>
            </a:r>
            <a:endParaRPr lang="en-US" dirty="0"/>
          </a:p>
        </p:txBody>
      </p:sp>
      <p:sp>
        <p:nvSpPr>
          <p:cNvPr id="6" name="TextBox 5"/>
          <p:cNvSpPr txBox="1"/>
          <p:nvPr/>
        </p:nvSpPr>
        <p:spPr>
          <a:xfrm>
            <a:off x="6629400" y="2667000"/>
            <a:ext cx="1600200" cy="923330"/>
          </a:xfrm>
          <a:prstGeom prst="rect">
            <a:avLst/>
          </a:prstGeom>
          <a:noFill/>
        </p:spPr>
        <p:txBody>
          <a:bodyPr wrap="square" rtlCol="0">
            <a:spAutoFit/>
          </a:bodyPr>
          <a:lstStyle/>
          <a:p>
            <a:r>
              <a:rPr lang="en-US" dirty="0" smtClean="0"/>
              <a:t>estimated accuracy in red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NELL</a:t>
            </a:r>
            <a:endParaRPr lang="en-US" dirty="0"/>
          </a:p>
        </p:txBody>
      </p:sp>
      <p:sp>
        <p:nvSpPr>
          <p:cNvPr id="3" name="Content Placeholder 2"/>
          <p:cNvSpPr>
            <a:spLocks noGrp="1"/>
          </p:cNvSpPr>
          <p:nvPr>
            <p:ph idx="1"/>
          </p:nvPr>
        </p:nvSpPr>
        <p:spPr/>
        <p:txBody>
          <a:bodyPr>
            <a:normAutofit/>
          </a:bodyPr>
          <a:lstStyle/>
          <a:p>
            <a:r>
              <a:rPr lang="en-US" dirty="0" smtClean="0"/>
              <a:t>The good:</a:t>
            </a:r>
          </a:p>
          <a:p>
            <a:pPr lvl="1"/>
            <a:r>
              <a:rPr lang="en-US" dirty="0" smtClean="0"/>
              <a:t>Continuously learns</a:t>
            </a:r>
          </a:p>
          <a:p>
            <a:pPr lvl="1"/>
            <a:r>
              <a:rPr lang="en-US" dirty="0" smtClean="0"/>
              <a:t>Uses the web (a huge data source)</a:t>
            </a:r>
          </a:p>
          <a:p>
            <a:pPr lvl="1"/>
            <a:r>
              <a:rPr lang="en-US" dirty="0" smtClean="0"/>
              <a:t>Learns generic relationships</a:t>
            </a:r>
          </a:p>
          <a:p>
            <a:pPr lvl="1"/>
            <a:r>
              <a:rPr lang="en-US" dirty="0" smtClean="0"/>
              <a:t>Combines multiple approaches for noise reduction</a:t>
            </a:r>
          </a:p>
          <a:p>
            <a:r>
              <a:rPr lang="en-US" dirty="0" smtClean="0"/>
              <a:t>The bad:</a:t>
            </a:r>
          </a:p>
          <a:p>
            <a:pPr lvl="1"/>
            <a:r>
              <a:rPr lang="en-US" dirty="0" smtClean="0"/>
              <a:t>makes mistakes (overall accuracy still may be problematic for real world use)</a:t>
            </a:r>
          </a:p>
          <a:p>
            <a:pPr lvl="1"/>
            <a:r>
              <a:rPr lang="en-US" dirty="0" smtClean="0"/>
              <a:t>does require some human intervention</a:t>
            </a:r>
          </a:p>
          <a:p>
            <a:pPr lvl="1"/>
            <a:r>
              <a:rPr lang="en-US" dirty="0" smtClean="0"/>
              <a:t>still many general phenomena won’t be captured</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556</TotalTime>
  <Words>5419</Words>
  <Application>Microsoft Macintosh PowerPoint</Application>
  <PresentationFormat>On-screen Show (4:3)</PresentationFormat>
  <Paragraphs>846</Paragraphs>
  <Slides>71</Slides>
  <Notes>27</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71</vt:i4>
      </vt:variant>
    </vt:vector>
  </HeadingPairs>
  <TitlesOfParts>
    <vt:vector size="73" baseType="lpstr">
      <vt:lpstr>Advantage</vt:lpstr>
      <vt:lpstr>Equation</vt:lpstr>
      <vt:lpstr>Slide 1</vt:lpstr>
      <vt:lpstr>Natural Language Processing</vt:lpstr>
      <vt:lpstr>NELL</vt:lpstr>
      <vt:lpstr>NELL</vt:lpstr>
      <vt:lpstr>An example learner: coupled pattern learner (CPL)</vt:lpstr>
      <vt:lpstr>CPL</vt:lpstr>
      <vt:lpstr>CPL</vt:lpstr>
      <vt:lpstr>NELL performance</vt:lpstr>
      <vt:lpstr>NELL</vt:lpstr>
      <vt:lpstr>I say dear Watson…</vt:lpstr>
      <vt:lpstr>Why is NLP hard? </vt:lpstr>
      <vt:lpstr>Why is NLP hard? “My lessons in life”</vt:lpstr>
      <vt:lpstr>Why is NLP hard?</vt:lpstr>
      <vt:lpstr>Why is NLP hard?</vt:lpstr>
      <vt:lpstr>Why NLP is hard?</vt:lpstr>
      <vt:lpstr>Why NLP is hard?</vt:lpstr>
      <vt:lpstr>Why NLP is hard?</vt:lpstr>
      <vt:lpstr>Why NLP is hard?</vt:lpstr>
      <vt:lpstr>Maybe Google has it all figured out…</vt:lpstr>
      <vt:lpstr>Maybe Google has it all figured out…</vt:lpstr>
      <vt:lpstr>Maybe Google has it all figured out…</vt:lpstr>
      <vt:lpstr>Maybe Google has it all figured out…</vt:lpstr>
      <vt:lpstr>NLP applications</vt:lpstr>
      <vt:lpstr>Language translation</vt:lpstr>
      <vt:lpstr>Slide 25</vt:lpstr>
      <vt:lpstr>Slide 26</vt:lpstr>
      <vt:lpstr>Which is the human?</vt:lpstr>
      <vt:lpstr>Which is the human?</vt:lpstr>
      <vt:lpstr>Which is the human?</vt:lpstr>
      <vt:lpstr>Data-Driven Machine Translation</vt:lpstr>
      <vt:lpstr>Welcome to the Chinese Room</vt:lpstr>
      <vt:lpstr>Centauri/Arcturan [Knight, 1997]</vt:lpstr>
      <vt:lpstr>Centauri/Arcturan [Knight, 1997]</vt:lpstr>
      <vt:lpstr>Centauri/Arcturan [Knight, 1997]</vt:lpstr>
      <vt:lpstr>Centauri/Arcturan [Knight, 1997]</vt:lpstr>
      <vt:lpstr>Centauri/Arcturan [Knight, 1997]</vt:lpstr>
      <vt:lpstr>Centauri/Arcturan [Knight, 1997]</vt:lpstr>
      <vt:lpstr>Centauri/Arcturan [Knight, 1997]</vt:lpstr>
      <vt:lpstr>Centauri/Arcturan [Knight, 1997]</vt:lpstr>
      <vt:lpstr>Centauri/Arcturan [Knight, 1997]</vt:lpstr>
      <vt:lpstr>Centauri/Arcturan [Knight, 1997]</vt:lpstr>
      <vt:lpstr>Centauri/Arcturan [Knight, 1997]</vt:lpstr>
      <vt:lpstr>Centauri/Arcturan [Knight, 1997]</vt:lpstr>
      <vt:lpstr>It’s Really Spanish/English</vt:lpstr>
      <vt:lpstr>Data available</vt:lpstr>
      <vt:lpstr>Statistical MT Overview</vt:lpstr>
      <vt:lpstr>Statistical MT</vt:lpstr>
      <vt:lpstr>Noisy channel model</vt:lpstr>
      <vt:lpstr>Noisy channel model</vt:lpstr>
      <vt:lpstr>Translation model</vt:lpstr>
      <vt:lpstr>Translation model</vt:lpstr>
      <vt:lpstr>Translation model</vt:lpstr>
      <vt:lpstr>Language model</vt:lpstr>
      <vt:lpstr>Language model</vt:lpstr>
      <vt:lpstr>What is a probability distribution?</vt:lpstr>
      <vt:lpstr>One way to think about it…</vt:lpstr>
      <vt:lpstr>Translation (aka decoding)</vt:lpstr>
      <vt:lpstr>Training a system</vt:lpstr>
      <vt:lpstr>Statistical MT Overview</vt:lpstr>
      <vt:lpstr>A bad language model</vt:lpstr>
      <vt:lpstr>A bad language model</vt:lpstr>
      <vt:lpstr>A bad language model</vt:lpstr>
      <vt:lpstr>A bad language model</vt:lpstr>
      <vt:lpstr>Language modeling</vt:lpstr>
      <vt:lpstr>Language modeling</vt:lpstr>
      <vt:lpstr>Our friend the chain rule</vt:lpstr>
      <vt:lpstr>The n-gram Approximation</vt:lpstr>
      <vt:lpstr>Estimating probabilities</vt:lpstr>
      <vt:lpstr>Smoothing</vt:lpstr>
      <vt:lpstr>Smoothing</vt:lpstr>
      <vt:lpstr>Smoothing: Add One (Laplacian)</vt:lpstr>
    </vt:vector>
  </TitlesOfParts>
  <Company>Pomona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Dave Kauchak</dc:creator>
  <cp:lastModifiedBy>Dave Kauchak</cp:lastModifiedBy>
  <cp:revision>51</cp:revision>
  <dcterms:created xsi:type="dcterms:W3CDTF">2010-11-15T18:57:02Z</dcterms:created>
  <dcterms:modified xsi:type="dcterms:W3CDTF">2010-11-16T01:15:24Z</dcterms:modified>
</cp:coreProperties>
</file>