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1.xml" ContentType="application/vnd.openxmlformats-officedocument.presentationml.notesSlide+xml"/>
  <Override PartName="/ppt/embeddings/Microsoft_Equation17.bin" ContentType="application/vnd.openxmlformats-officedocument.oleObject"/>
  <Override PartName="/ppt/embeddings/Microsoft_Equation21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notesSlides/notesSlide11.xml" ContentType="application/vnd.openxmlformats-officedocument.presentationml.notesSlide+xml"/>
  <Override PartName="/ppt/embeddings/Microsoft_Equation22.bin" ContentType="application/vnd.openxmlformats-officedocument.oleObject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notesSlides/notesSlide41.xml" ContentType="application/vnd.openxmlformats-officedocument.presentationml.notesSlide+xml"/>
  <Override PartName="/ppt/embeddings/Microsoft_Equation4.bin" ContentType="application/vnd.openxmlformats-officedocument.oleObject"/>
  <Override PartName="/ppt/embeddings/Microsoft_Equation19.bin" ContentType="application/vnd.openxmlformats-officedocument.oleObject"/>
  <Override PartName="/ppt/embeddings/Microsoft_Equation20.bin" ContentType="application/vnd.openxmlformats-officedocument.oleObject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42.xml" ContentType="application/vnd.openxmlformats-officedocument.presentationml.notesSlide+xml"/>
  <Override PartName="/ppt/embeddings/Microsoft_Equation5.bin" ContentType="application/vnd.openxmlformats-officedocument.oleObject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5.xml" ContentType="application/vnd.openxmlformats-officedocument.presentationml.notesSlide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Default Extension="emf" ContentType="image/x-emf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notesSlides/notesSlide43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embeddings/Microsoft_Equation3.bin" ContentType="application/vnd.openxmlformats-officedocument.oleObject"/>
  <Override PartName="/ppt/notesSlides/notesSlide24.xml" ContentType="application/vnd.openxmlformats-officedocument.presentationml.notes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69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embeddings/Microsoft_Equation16.bin" ContentType="application/vnd.openxmlformats-officedocument.oleObject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docProps/custom.xml" ContentType="application/vnd.openxmlformats-officedocument.custom-properties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notesSlides/notesSlide19.xml" ContentType="application/vnd.openxmlformats-officedocument.presentationml.notes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embeddings/Microsoft_Equation7.bin" ContentType="application/vnd.openxmlformats-officedocument.oleObject"/>
  <Override PartName="/ppt/notesSlides/notesSlide37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pdf" ContentType="application/pd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3" r:id="rId1"/>
  </p:sldMasterIdLst>
  <p:notesMasterIdLst>
    <p:notesMasterId r:id="rId82"/>
  </p:notesMasterIdLst>
  <p:sldIdLst>
    <p:sldId id="446" r:id="rId2"/>
    <p:sldId id="256" r:id="rId3"/>
    <p:sldId id="447" r:id="rId4"/>
    <p:sldId id="444" r:id="rId5"/>
    <p:sldId id="257" r:id="rId6"/>
    <p:sldId id="258" r:id="rId7"/>
    <p:sldId id="259" r:id="rId8"/>
    <p:sldId id="261" r:id="rId9"/>
    <p:sldId id="262" r:id="rId10"/>
    <p:sldId id="332" r:id="rId11"/>
    <p:sldId id="334" r:id="rId12"/>
    <p:sldId id="335" r:id="rId13"/>
    <p:sldId id="336" r:id="rId14"/>
    <p:sldId id="337" r:id="rId15"/>
    <p:sldId id="263" r:id="rId16"/>
    <p:sldId id="286" r:id="rId17"/>
    <p:sldId id="291" r:id="rId18"/>
    <p:sldId id="338" r:id="rId19"/>
    <p:sldId id="339" r:id="rId20"/>
    <p:sldId id="340" r:id="rId21"/>
    <p:sldId id="341" r:id="rId22"/>
    <p:sldId id="342" r:id="rId23"/>
    <p:sldId id="343" r:id="rId24"/>
    <p:sldId id="32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2" r:id="rId36"/>
    <p:sldId id="363" r:id="rId37"/>
    <p:sldId id="364" r:id="rId38"/>
    <p:sldId id="365" r:id="rId39"/>
    <p:sldId id="366" r:id="rId40"/>
    <p:sldId id="405" r:id="rId41"/>
    <p:sldId id="418" r:id="rId42"/>
    <p:sldId id="428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372" r:id="rId51"/>
    <p:sldId id="420" r:id="rId52"/>
    <p:sldId id="390" r:id="rId53"/>
    <p:sldId id="429" r:id="rId54"/>
    <p:sldId id="430" r:id="rId55"/>
    <p:sldId id="396" r:id="rId56"/>
    <p:sldId id="397" r:id="rId57"/>
    <p:sldId id="399" r:id="rId58"/>
    <p:sldId id="401" r:id="rId59"/>
    <p:sldId id="445" r:id="rId60"/>
    <p:sldId id="407" r:id="rId61"/>
    <p:sldId id="279" r:id="rId62"/>
    <p:sldId id="300" r:id="rId63"/>
    <p:sldId id="298" r:id="rId64"/>
    <p:sldId id="431" r:id="rId65"/>
    <p:sldId id="287" r:id="rId66"/>
    <p:sldId id="437" r:id="rId67"/>
    <p:sldId id="436" r:id="rId68"/>
    <p:sldId id="438" r:id="rId69"/>
    <p:sldId id="433" r:id="rId70"/>
    <p:sldId id="432" r:id="rId71"/>
    <p:sldId id="434" r:id="rId72"/>
    <p:sldId id="439" r:id="rId73"/>
    <p:sldId id="440" r:id="rId74"/>
    <p:sldId id="441" r:id="rId75"/>
    <p:sldId id="442" r:id="rId76"/>
    <p:sldId id="443" r:id="rId77"/>
    <p:sldId id="319" r:id="rId78"/>
    <p:sldId id="320" r:id="rId79"/>
    <p:sldId id="325" r:id="rId80"/>
    <p:sldId id="312" r:id="rId81"/>
  </p:sldIdLst>
  <p:sldSz cx="9144000" cy="6858000" type="screen4x3"/>
  <p:notesSz cx="6959600" cy="9245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5728" autoAdjust="0"/>
  </p:normalViewPr>
  <p:slideViewPr>
    <p:cSldViewPr>
      <p:cViewPr>
        <p:scale>
          <a:sx n="75" d="100"/>
          <a:sy n="75" d="100"/>
        </p:scale>
        <p:origin x="-1848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85" Type="http://schemas.openxmlformats.org/officeDocument/2006/relationships/viewProps" Target="viewProps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tableStyles" Target="tableStyle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82" Type="http://schemas.openxmlformats.org/officeDocument/2006/relationships/notesMaster" Target="notesMasters/notesMaster1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slide" Target="slides/slide7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slide" Target="slides/slide75.xml"/><Relationship Id="rId79" Type="http://schemas.openxmlformats.org/officeDocument/2006/relationships/slide" Target="slides/slide7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3" Type="http://schemas.openxmlformats.org/officeDocument/2006/relationships/slide" Target="slides/slide2.xml"/><Relationship Id="rId86" Type="http://schemas.openxmlformats.org/officeDocument/2006/relationships/theme" Target="theme/theme1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83" Type="http://schemas.openxmlformats.org/officeDocument/2006/relationships/printerSettings" Target="printerSettings/printerSettings1.bin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slide" Target="slides/slide77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ict"/><Relationship Id="rId3" Type="http://schemas.openxmlformats.org/officeDocument/2006/relationships/image" Target="../media/image14.pict"/><Relationship Id="rId1" Type="http://schemas.openxmlformats.org/officeDocument/2006/relationships/image" Target="../media/image12.pict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ict"/><Relationship Id="rId1" Type="http://schemas.openxmlformats.org/officeDocument/2006/relationships/image" Target="../media/image28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ict"/><Relationship Id="rId1" Type="http://schemas.openxmlformats.org/officeDocument/2006/relationships/image" Target="../media/image30.pict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ict"/><Relationship Id="rId1" Type="http://schemas.openxmlformats.org/officeDocument/2006/relationships/image" Target="../media/image32.pict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ict"/><Relationship Id="rId1" Type="http://schemas.openxmlformats.org/officeDocument/2006/relationships/image" Target="../media/image3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ict"/><Relationship Id="rId1" Type="http://schemas.openxmlformats.org/officeDocument/2006/relationships/image" Target="../media/image21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1" Type="http://schemas.openxmlformats.org/officeDocument/2006/relationships/image" Target="../media/image24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1763" y="0"/>
            <a:ext cx="301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3738"/>
            <a:ext cx="4622800" cy="3467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91025"/>
            <a:ext cx="5568950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82050"/>
            <a:ext cx="301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1763" y="8782050"/>
            <a:ext cx="301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fld id="{C085E063-BD86-A24D-8676-37A35E7CCE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3DED1-C88E-AC42-A316-E9BDF87E1138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5B511B-C64E-8B47-96AD-FD8637DDC681}" type="slidenum">
              <a:rPr lang="en-US"/>
              <a:pPr/>
              <a:t>19</a:t>
            </a:fld>
            <a:endParaRPr lang="en-US"/>
          </a:p>
        </p:txBody>
      </p:sp>
      <p:sp>
        <p:nvSpPr>
          <p:cNvPr id="378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5B511B-C64E-8B47-96AD-FD8637DDC681}" type="slidenum">
              <a:rPr lang="en-US"/>
              <a:pPr/>
              <a:t>20</a:t>
            </a:fld>
            <a:endParaRPr lang="en-US"/>
          </a:p>
        </p:txBody>
      </p:sp>
      <p:sp>
        <p:nvSpPr>
          <p:cNvPr id="378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F46F2-2DB5-B444-9B44-650AAAF99CA0}" type="slidenum">
              <a:rPr lang="en-US"/>
              <a:pPr/>
              <a:t>24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2BFE3-7668-204D-9B1F-339A7CA75E8A}" type="slidenum">
              <a:rPr lang="en-US"/>
              <a:pPr/>
              <a:t>25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30C51-CDAC-874B-AFEF-24F2D4AEAB89}" type="slidenum">
              <a:rPr lang="en-US"/>
              <a:pPr/>
              <a:t>26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CBD85-1335-FC41-94E5-C58E7DAECC3B}" type="slidenum">
              <a:rPr lang="en-US"/>
              <a:pPr/>
              <a:t>27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We have the truth table for AND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E69BD-2485-1E45-B181-1CA780E097F5}" type="slidenum">
              <a:rPr lang="en-US"/>
              <a:pPr/>
              <a:t>28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And here we have the node for AND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Assume that all inputs are either 1 or 0, “on” or “off”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When they are activated, they become “on”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So what weights do we need to assign to these two links and what threshold do we need to put in this unit in order to represent an AND gate?</a:t>
            </a:r>
          </a:p>
          <a:p>
            <a:pPr eaLnBrk="1" hangingPunct="1">
              <a:buFont typeface="Times" charset="0"/>
              <a:buChar char="•"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16896-6616-E747-BE99-63AB02E6ADE7}" type="slidenum">
              <a:rPr lang="en-US"/>
              <a:pPr/>
              <a:t>29</a:t>
            </a:fld>
            <a:endParaRPr lang="en-US"/>
          </a:p>
        </p:txBody>
      </p:sp>
      <p:sp>
        <p:nvSpPr>
          <p:cNvPr id="501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91D5A8-A004-B349-A3F6-805591CF4DA1}" type="slidenum">
              <a:rPr lang="en-US"/>
              <a:pPr/>
              <a:t>30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We can extend this to take more inputs</a:t>
            </a:r>
          </a:p>
          <a:p>
            <a:pPr eaLnBrk="1" hangingPunct="1"/>
            <a:r>
              <a:rPr lang="en-US">
                <a:latin typeface="Arial" charset="0"/>
              </a:rPr>
              <a:t>What are the new weights and thresholds?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9EDE34-6F41-4048-A714-6D847C5300A4}" type="slidenum">
              <a:rPr lang="en-US"/>
              <a:pPr/>
              <a:t>31</a:t>
            </a:fld>
            <a:endParaRPr lang="en-US"/>
          </a:p>
        </p:txBody>
      </p:sp>
      <p:sp>
        <p:nvSpPr>
          <p:cNvPr id="542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4F2839-43F2-9D45-94CA-6A9E74D02037}" type="slidenum">
              <a:rPr lang="en-US"/>
              <a:pPr/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899FC-0FA2-BA40-A1CD-A39FAFE1677B}" type="slidenum">
              <a:rPr lang="en-US"/>
              <a:pPr/>
              <a:t>32</a:t>
            </a:fld>
            <a:endParaRPr lang="en-US"/>
          </a:p>
        </p:txBody>
      </p:sp>
      <p:sp>
        <p:nvSpPr>
          <p:cNvPr id="5632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AFF77-4A3D-2643-8DA4-9FED78C85C20}" type="slidenum">
              <a:rPr lang="en-US"/>
              <a:pPr/>
              <a:t>33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What about for an OR gate?</a:t>
            </a:r>
          </a:p>
          <a:p>
            <a:pPr eaLnBrk="1" hangingPunct="1"/>
            <a:r>
              <a:rPr lang="en-US">
                <a:latin typeface="Arial" charset="0"/>
              </a:rPr>
              <a:t>What weights and thresholds would serve to create an OR gate?</a:t>
            </a:r>
            <a:br>
              <a:rPr lang="en-US">
                <a:latin typeface="Arial" charset="0"/>
              </a:rPr>
            </a:b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BF988-B3D0-734B-83BB-5301AEE61490}" type="slidenum">
              <a:rPr lang="en-US"/>
              <a:pPr/>
              <a:t>34</a:t>
            </a:fld>
            <a:endParaRPr lang="en-US"/>
          </a:p>
        </p:txBody>
      </p:sp>
      <p:sp>
        <p:nvSpPr>
          <p:cNvPr id="604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77BD3-7105-9543-A7D5-348667FD71F1}" type="slidenum">
              <a:rPr lang="en-US"/>
              <a:pPr/>
              <a:t>35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Similarly, we can expand it to take more inputs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92E67-5DB7-AF46-BDEE-FCE2A61CDC0C}" type="slidenum">
              <a:rPr lang="en-US"/>
              <a:pPr/>
              <a:t>36</a:t>
            </a:fld>
            <a:endParaRPr lang="en-US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3F56F-EB6C-B344-9AF7-390A93B523BD}" type="slidenum">
              <a:rPr lang="en-US"/>
              <a:pPr/>
              <a:t>37</a:t>
            </a:fld>
            <a:endParaRPr lang="en-US"/>
          </a:p>
        </p:txBody>
      </p:sp>
      <p:sp>
        <p:nvSpPr>
          <p:cNvPr id="6656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74908-6815-EA48-A148-EDDCD221CF23}" type="slidenum">
              <a:rPr lang="en-US"/>
              <a:pPr/>
              <a:t>38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Now it gets a little bit trickier, what weight and threshold might work to create a NOT gate?</a:t>
            </a:r>
          </a:p>
          <a:p>
            <a:pPr eaLnBrk="1" hangingPunct="1">
              <a:buFont typeface="Times" charset="0"/>
              <a:buChar char="•"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FB5ED4-BE33-8645-BC0B-D9DF67A85E5A}" type="slidenum">
              <a:rPr lang="en-US"/>
              <a:pPr/>
              <a:t>39</a:t>
            </a:fld>
            <a:endParaRPr lang="en-US"/>
          </a:p>
        </p:txBody>
      </p:sp>
      <p:sp>
        <p:nvSpPr>
          <p:cNvPr id="7065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squared error is optimal if we assume that the data was actually generated from a line with </a:t>
            </a:r>
            <a:r>
              <a:rPr lang="en-US" dirty="0" err="1" smtClean="0"/>
              <a:t>gaussian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E063-BD86-A24D-8676-37A35E7CCE3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42780-F6F9-B84C-989D-F8D5E72F6725}" type="slidenum">
              <a:rPr lang="en-US"/>
              <a:pPr/>
              <a:t>51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And here is that activation function that I was talking about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If we call this node n, then the An is 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If the sum of the weights * the inputs exceeds the threshold, then the output is 1, 0 otherwise</a:t>
            </a:r>
          </a:p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So this activation function determines whether or not a node will activate given some input values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A63BD-7707-3049-A769-322DD3F35F77}" type="slidenum">
              <a:rPr lang="en-US"/>
              <a:pPr/>
              <a:t>6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7286B-EE3E-4447-B0DF-7031FC2F8D17}" type="slidenum">
              <a:rPr lang="en-US"/>
              <a:pPr/>
              <a:t>52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buFontTx/>
              <a:buChar char="-"/>
            </a:pPr>
            <a:r>
              <a:rPr lang="en-US">
                <a:latin typeface="Arial" charset="0"/>
                <a:ea typeface="ＭＳ Ｐゴシック" charset="-128"/>
              </a:rPr>
              <a:t>How to modify the weights!</a:t>
            </a:r>
          </a:p>
          <a:p>
            <a:pPr lvl="1" eaLnBrk="1" hangingPunct="1">
              <a:buFontTx/>
              <a:buChar char="-"/>
            </a:pPr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7286B-EE3E-4447-B0DF-7031FC2F8D17}" type="slidenum">
              <a:rPr lang="en-US"/>
              <a:pPr/>
              <a:t>53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>
              <a:buFontTx/>
              <a:buChar char="-"/>
            </a:pPr>
            <a:r>
              <a:rPr lang="en-US">
                <a:latin typeface="Arial" charset="0"/>
                <a:ea typeface="ＭＳ Ｐゴシック" charset="-128"/>
              </a:rPr>
              <a:t>How to modify the weights!</a:t>
            </a:r>
          </a:p>
          <a:p>
            <a:pPr lvl="1" eaLnBrk="1" hangingPunct="1">
              <a:buFontTx/>
              <a:buChar char="-"/>
            </a:pPr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E063-BD86-A24D-8676-37A35E7CCE3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7C91DA-E775-3941-9941-05724C61B9DD}" type="slidenum">
              <a:rPr lang="en-US"/>
              <a:pPr/>
              <a:t>61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charset="0"/>
              <a:buChar char="•"/>
            </a:pPr>
            <a:r>
              <a:rPr lang="en-US">
                <a:latin typeface="Arial" charset="0"/>
              </a:rPr>
              <a:t>Recall the XOR operator that returns true if the inputs are NOT EQUAL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337009-E5D6-4142-9404-F15735932F05}" type="slidenum">
              <a:rPr lang="en-US"/>
              <a:pPr/>
              <a:t>62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D70409-ED6F-4D47-9321-5EFCAD8EEFFE}" type="slidenum">
              <a:rPr lang="en-US"/>
              <a:pPr/>
              <a:t>63</a:t>
            </a:fld>
            <a:endParaRPr lang="en-US"/>
          </a:p>
        </p:txBody>
      </p:sp>
      <p:sp>
        <p:nvSpPr>
          <p:cNvPr id="931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67969-EEBE-A946-A56E-2F425E1BF0B3}" type="slidenum">
              <a:rPr lang="en-US"/>
              <a:pPr/>
              <a:t>64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67969-EEBE-A946-A56E-2F425E1BF0B3}" type="slidenum">
              <a:rPr lang="en-US"/>
              <a:pPr/>
              <a:t>65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-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E063-BD86-A24D-8676-37A35E7CCE3C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E063-BD86-A24D-8676-37A35E7CCE3C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AC2218-95BE-0147-899C-BA0F06AA7E67}" type="slidenum">
              <a:rPr lang="en-US"/>
              <a:pPr/>
              <a:t>7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5E063-BD86-A24D-8676-37A35E7CCE3C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E614F3-0F5C-3E49-B253-112EFCADD5B6}" type="slidenum">
              <a:rPr lang="en-US"/>
              <a:pPr/>
              <a:t>69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charset="0"/>
              <a:buNone/>
            </a:pPr>
            <a:endParaRPr lang="en-US" dirty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73431E-21E8-1748-A2A5-25FF38A1B360}" type="slidenum">
              <a:rPr lang="en-US"/>
              <a:pPr/>
              <a:t>77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C88F8-CF60-DA43-9F40-DBB2CA2AFF9D}" type="slidenum">
              <a:rPr lang="en-US"/>
              <a:pPr/>
              <a:t>78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1D99B-8FC7-204D-AAFB-8EF80230604A}" type="slidenum">
              <a:rPr lang="en-US"/>
              <a:pPr/>
              <a:t>79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A4B174-19EB-2F43-8ED1-5629031EF8E1}" type="slidenum">
              <a:rPr lang="en-US"/>
              <a:pPr/>
              <a:t>80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E6F02-EAE5-EA42-9795-74493B5E4E77}" type="slidenum">
              <a:rPr lang="en-US"/>
              <a:pPr/>
              <a:t>8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111392-B9AF-5848-85F0-C2AC2219DFAF}" type="slidenum">
              <a:rPr lang="en-US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17C492-4133-5942-991E-CDDA543A708F}" type="slidenum">
              <a:rPr lang="en-US"/>
              <a:pPr/>
              <a:t>15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906CB-4E39-184A-BDBD-95794EF2FA85}" type="slidenum">
              <a:rPr lang="en-US"/>
              <a:pPr/>
              <a:t>16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5B511B-C64E-8B47-96AD-FD8637DDC681}" type="slidenum">
              <a:rPr lang="en-US"/>
              <a:pPr/>
              <a:t>17</a:t>
            </a:fld>
            <a:endParaRPr lang="en-US"/>
          </a:p>
        </p:txBody>
      </p:sp>
      <p:sp>
        <p:nvSpPr>
          <p:cNvPr id="378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latin typeface="Times New Roman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1" hangingPunct="1"/>
                <a:endParaRPr lang="en-US">
                  <a:latin typeface="Times New Roman" charset="0"/>
                </a:endParaRPr>
              </a:p>
            </p:txBody>
          </p:sp>
        </p:grpSp>
      </p:grpSp>
      <p:sp>
        <p:nvSpPr>
          <p:cNvPr id="235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-111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6D31A-296B-CF45-AC5F-A4448E5D0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138C93-A2E2-1F4A-9982-02E4F7A1CC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FEAE6E-01CE-AA43-91FD-5541E66926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17EA2-A314-044E-89FB-146EC505562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EE98A-45D7-7F4F-8CA6-8AE6B246EA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340BEC4E-17A3-174D-A114-4599BC517B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30F6C5-F5B6-DE42-A55A-07258BC651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CBF235-B7F0-3C41-A735-BF78D36464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E902D9-333F-0245-A375-B08F5048CB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DEDBD-9C77-C84D-B776-68151EB266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6FCBC6-865B-104D-B2BB-51842CEF67F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95029-F98B-F249-9935-9743AFB56A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76F54-2D5C-094C-A448-35A1F87DE0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BA071-A82E-344C-A9E9-2D825C1C76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charset="0"/>
              </a:defRPr>
            </a:lvl1pPr>
          </a:lstStyle>
          <a:p>
            <a:fld id="{D476C2FA-60BD-3649-B504-B302B45CB07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>
                <a:latin typeface="Times New Roman" charset="0"/>
              </a:endParaRP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latin typeface="Times New Roman" charset="0"/>
              </a:endParaRP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hlink"/>
                </a:solidFill>
              </a:endParaRP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latin typeface="Times New Roman" charset="0"/>
              </a:endParaRP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1" charset="2"/>
        <a:buChar char="§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1" charset="2"/>
        <a:buChar char="§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1" charset="2"/>
        <a:buChar char="§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1" charset="2"/>
        <a:buChar char="§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df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3.bin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Relationship Id="rId5" Type="http://schemas.openxmlformats.org/officeDocument/2006/relationships/oleObject" Target="../embeddings/Microsoft_Equation2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5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8.xml"/><Relationship Id="rId5" Type="http://schemas.openxmlformats.org/officeDocument/2006/relationships/oleObject" Target="../embeddings/Microsoft_Equation6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8.bin"/><Relationship Id="rId1" Type="http://schemas.openxmlformats.org/officeDocument/2006/relationships/vmlDrawing" Target="../drawings/vmlDrawing5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9.bin"/><Relationship Id="rId1" Type="http://schemas.openxmlformats.org/officeDocument/2006/relationships/vmlDrawing" Target="../drawings/vmlDrawing6.v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0.bin"/><Relationship Id="rId1" Type="http://schemas.openxmlformats.org/officeDocument/2006/relationships/vmlDrawing" Target="../drawings/vmlDrawing7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1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1.xml"/><Relationship Id="rId5" Type="http://schemas.openxmlformats.org/officeDocument/2006/relationships/oleObject" Target="../embeddings/Microsoft_Equation12.bin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3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4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8.xml"/><Relationship Id="rId5" Type="http://schemas.openxmlformats.org/officeDocument/2006/relationships/oleObject" Target="../embeddings/Microsoft_Equation15.bin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6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9.xml"/></Relationships>
</file>

<file path=ppt/slides/_rels/slide68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8.bin"/><Relationship Id="rId4" Type="http://schemas.openxmlformats.org/officeDocument/2006/relationships/image" Target="../media/image16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0.xml"/><Relationship Id="rId5" Type="http://schemas.openxmlformats.org/officeDocument/2006/relationships/oleObject" Target="../embeddings/Microsoft_Equation17.bin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0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2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1.bin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df"/><Relationship Id="rId5" Type="http://schemas.openxmlformats.org/officeDocument/2006/relationships/image" Target="../media/image5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df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0"/>
            <a:ext cx="8388350" cy="31359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38400" y="5486400"/>
            <a:ext cx="3674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http://www.xkcd.com/816/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nervous system: the computer science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2133600"/>
            <a:ext cx="5257800" cy="37338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the human brain is a large collection</a:t>
            </a:r>
            <a:r>
              <a:rPr lang="en-US" sz="2400" dirty="0" smtClean="0">
                <a:latin typeface="Arial" charset="0"/>
              </a:rPr>
              <a:t> of interconnected </a:t>
            </a:r>
            <a:r>
              <a:rPr lang="en-US" sz="2400" dirty="0" smtClean="0">
                <a:latin typeface="Arial" charset="0"/>
              </a:rPr>
              <a:t>neurons</a:t>
            </a:r>
          </a:p>
          <a:p>
            <a:r>
              <a:rPr lang="en-US" sz="2400" dirty="0" smtClean="0">
                <a:latin typeface="Arial" charset="0"/>
              </a:rPr>
              <a:t>a </a:t>
            </a:r>
            <a:r>
              <a:rPr lang="en-US" sz="2400" dirty="0" smtClean="0">
                <a:solidFill>
                  <a:srgbClr val="0000CC"/>
                </a:solidFill>
                <a:latin typeface="Arial" charset="0"/>
              </a:rPr>
              <a:t>NEURON</a:t>
            </a:r>
            <a:r>
              <a:rPr lang="en-US" sz="2400" dirty="0" smtClean="0">
                <a:latin typeface="Arial" charset="0"/>
              </a:rPr>
              <a:t> is a brain cell</a:t>
            </a:r>
          </a:p>
          <a:p>
            <a:pPr lvl="1"/>
            <a:r>
              <a:rPr lang="en-US" sz="2000" dirty="0" smtClean="0">
                <a:latin typeface="Arial" charset="0"/>
              </a:rPr>
              <a:t>collect, process, and disseminate electrical signals</a:t>
            </a:r>
          </a:p>
          <a:p>
            <a:pPr lvl="1"/>
            <a:r>
              <a:rPr lang="en-US" sz="2000" dirty="0" smtClean="0">
                <a:latin typeface="Arial" charset="0"/>
              </a:rPr>
              <a:t>Neurons are connected via synapses</a:t>
            </a:r>
          </a:p>
          <a:p>
            <a:pPr lvl="1"/>
            <a:r>
              <a:rPr lang="en-US" sz="2000" dirty="0" smtClean="0">
                <a:latin typeface="Arial" charset="0"/>
              </a:rPr>
              <a:t>They </a:t>
            </a:r>
            <a:r>
              <a:rPr lang="en-US" sz="2000" dirty="0" smtClean="0">
                <a:solidFill>
                  <a:srgbClr val="0000CC"/>
                </a:solidFill>
                <a:latin typeface="Arial" charset="0"/>
              </a:rPr>
              <a:t>FIRE</a:t>
            </a:r>
            <a:r>
              <a:rPr lang="en-US" sz="2000" dirty="0" smtClean="0">
                <a:latin typeface="Arial" charset="0"/>
              </a:rPr>
              <a:t> depending on the conditions </a:t>
            </a:r>
            <a:r>
              <a:rPr lang="en-US" sz="2000" dirty="0" smtClean="0">
                <a:latin typeface="Arial" charset="0"/>
              </a:rPr>
              <a:t>of </a:t>
            </a:r>
            <a:r>
              <a:rPr lang="en-US" sz="2000" dirty="0" smtClean="0">
                <a:latin typeface="Arial" charset="0"/>
              </a:rPr>
              <a:t>the neighboring neurons</a:t>
            </a:r>
          </a:p>
          <a:p>
            <a:pPr lvl="1"/>
            <a:endParaRPr lang="en-US" sz="2000" dirty="0"/>
          </a:p>
        </p:txBody>
      </p:sp>
      <p:pic>
        <p:nvPicPr>
          <p:cNvPr id="4" name="Picture 32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53650"/>
              <a:stretch>
                <a:fillRect/>
              </a:stretch>
            </p:blipFill>
          </mc:Choice>
          <mc:Fallback>
            <p:blipFill>
              <a:blip r:embed="rId3"/>
              <a:srcRect r="53650"/>
              <a:stretch>
                <a:fillRect/>
              </a:stretch>
            </p:blipFill>
          </mc:Fallback>
        </mc:AlternateContent>
        <p:spPr bwMode="auto">
          <a:xfrm>
            <a:off x="533400" y="2209800"/>
            <a:ext cx="2616200" cy="3898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981200"/>
            <a:ext cx="4648200" cy="3886200"/>
          </a:xfrm>
        </p:spPr>
        <p:txBody>
          <a:bodyPr/>
          <a:lstStyle/>
          <a:p>
            <a:r>
              <a:rPr lang="en-US" sz="2800" dirty="0" smtClean="0"/>
              <a:t>The human brain</a:t>
            </a:r>
          </a:p>
          <a:p>
            <a:pPr lvl="1"/>
            <a:r>
              <a:rPr lang="en-US" sz="2400" dirty="0" smtClean="0"/>
              <a:t>contains ~10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(100 billion) neurons</a:t>
            </a:r>
          </a:p>
          <a:p>
            <a:pPr lvl="1"/>
            <a:r>
              <a:rPr lang="en-US" sz="2400" dirty="0" smtClean="0"/>
              <a:t>each neuron is connected to ~10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 (10,000) other neurons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What is this in CS language?</a:t>
            </a:r>
            <a:endParaRPr lang="en-US" sz="1800" dirty="0" smtClean="0"/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Neurons can fire as fast as 10</a:t>
            </a:r>
            <a:r>
              <a:rPr lang="en-US" sz="2400" baseline="30000" dirty="0" smtClean="0">
                <a:solidFill>
                  <a:srgbClr val="000000"/>
                </a:solidFill>
              </a:rPr>
              <a:t>-3</a:t>
            </a:r>
            <a:r>
              <a:rPr lang="en-US" sz="2400" dirty="0" smtClean="0">
                <a:solidFill>
                  <a:srgbClr val="000000"/>
                </a:solidFill>
              </a:rPr>
              <a:t> seconds</a:t>
            </a:r>
          </a:p>
          <a:p>
            <a:pPr>
              <a:buNone/>
            </a:pP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09800"/>
            <a:ext cx="4051300" cy="33214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60960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does this compare to a computer?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vs. Machine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2133600" cy="17492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524000"/>
            <a:ext cx="2628900" cy="162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3505200"/>
            <a:ext cx="441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transistors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11</a:t>
            </a:r>
            <a:r>
              <a:rPr lang="en-US" sz="3200" dirty="0" smtClean="0"/>
              <a:t> bits of ram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13</a:t>
            </a:r>
            <a:r>
              <a:rPr lang="en-US" sz="3200" dirty="0" smtClean="0"/>
              <a:t> bits on disk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-9</a:t>
            </a:r>
            <a:r>
              <a:rPr lang="en-US" sz="3200" dirty="0" smtClean="0"/>
              <a:t> cycle time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505200"/>
            <a:ext cx="426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10</a:t>
            </a:r>
            <a:r>
              <a:rPr lang="en-US" sz="3200" baseline="30000" dirty="0" smtClean="0"/>
              <a:t>11</a:t>
            </a:r>
            <a:r>
              <a:rPr lang="en-US" sz="3200" dirty="0" smtClean="0"/>
              <a:t> neurons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11</a:t>
            </a:r>
            <a:r>
              <a:rPr lang="en-US" sz="3200" dirty="0" smtClean="0"/>
              <a:t> neurons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 synapses</a:t>
            </a:r>
          </a:p>
          <a:p>
            <a:r>
              <a:rPr lang="en-US" sz="3200" dirty="0" smtClean="0"/>
              <a:t>10</a:t>
            </a:r>
            <a:r>
              <a:rPr lang="en-US" sz="3200" baseline="30000" dirty="0" smtClean="0"/>
              <a:t>-3</a:t>
            </a:r>
            <a:r>
              <a:rPr lang="en-US" sz="3200" dirty="0" smtClean="0"/>
              <a:t> “cycle” time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 are still pretty fast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805553"/>
            <a:ext cx="2133600" cy="32998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5638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Who is this?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 are still pretty fast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752600"/>
            <a:ext cx="6324600" cy="3886200"/>
          </a:xfrm>
        </p:spPr>
        <p:txBody>
          <a:bodyPr/>
          <a:lstStyle/>
          <a:p>
            <a:r>
              <a:rPr lang="en-US" sz="2800" dirty="0" smtClean="0"/>
              <a:t>If you were me, you’d be able to identify this person in 10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</a:t>
            </a:r>
            <a:r>
              <a:rPr lang="en-US" sz="2800" dirty="0" err="1" smtClean="0"/>
              <a:t>s</a:t>
            </a:r>
            <a:endParaRPr lang="en-US" sz="2800" dirty="0" smtClean="0"/>
          </a:p>
          <a:p>
            <a:r>
              <a:rPr lang="en-US" sz="2800" dirty="0" smtClean="0"/>
              <a:t>Given a neuron firing time of 10</a:t>
            </a:r>
            <a:r>
              <a:rPr lang="en-US" sz="2800" baseline="30000" dirty="0" smtClean="0"/>
              <a:t>-3 </a:t>
            </a:r>
            <a:r>
              <a:rPr lang="en-US" sz="2800" dirty="0" err="1" smtClean="0"/>
              <a:t>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how many neurons in sequence could fire in this time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A few hundred</a:t>
            </a:r>
          </a:p>
          <a:p>
            <a:r>
              <a:rPr lang="en-US" sz="2800" dirty="0" smtClean="0"/>
              <a:t>What are possible explanations?</a:t>
            </a:r>
          </a:p>
          <a:p>
            <a:pPr lvl="1"/>
            <a:r>
              <a:rPr lang="en-US" sz="2400" dirty="0" smtClean="0"/>
              <a:t>either neurons are performing some very complicated computations</a:t>
            </a:r>
          </a:p>
          <a:p>
            <a:pPr lvl="1"/>
            <a:r>
              <a:rPr lang="en-US" sz="2400" dirty="0" smtClean="0"/>
              <a:t>brain is taking advantage of the massive parallelization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33600"/>
            <a:ext cx="1625879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9"/>
          <p:cNvSpPr txBox="1">
            <a:spLocks noChangeArrowheads="1"/>
          </p:cNvSpPr>
          <p:nvPr/>
        </p:nvSpPr>
        <p:spPr bwMode="auto">
          <a:xfrm>
            <a:off x="228600" y="2438400"/>
            <a:ext cx="88392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 dirty="0">
                <a:latin typeface="Verdana" charset="0"/>
              </a:rPr>
              <a:t>W </a:t>
            </a:r>
            <a:r>
              <a:rPr lang="en-US" sz="2000" dirty="0">
                <a:latin typeface="Verdana" charset="0"/>
              </a:rPr>
              <a:t>is the strength of signal sent between A and B.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latin typeface="Verdana" charset="0"/>
              </a:rPr>
              <a:t>If </a:t>
            </a:r>
            <a:r>
              <a:rPr lang="en-US" sz="2000" i="1" dirty="0">
                <a:latin typeface="Verdana" charset="0"/>
              </a:rPr>
              <a:t>A</a:t>
            </a:r>
            <a:r>
              <a:rPr lang="en-US" sz="2000" i="1" dirty="0" smtClean="0">
                <a:latin typeface="Verdana" charset="0"/>
              </a:rPr>
              <a:t> </a:t>
            </a:r>
            <a:r>
              <a:rPr lang="en-US" sz="2000" dirty="0" smtClean="0">
                <a:latin typeface="Verdana" charset="0"/>
              </a:rPr>
              <a:t>fires </a:t>
            </a:r>
            <a:r>
              <a:rPr lang="en-US" sz="2000" dirty="0">
                <a:latin typeface="Verdana" charset="0"/>
              </a:rPr>
              <a:t>and </a:t>
            </a:r>
            <a:r>
              <a:rPr lang="en-US" sz="2000" i="1" dirty="0" err="1">
                <a:latin typeface="Verdana" charset="0"/>
              </a:rPr>
              <a:t>w</a:t>
            </a:r>
            <a:r>
              <a:rPr lang="en-US" sz="2000" dirty="0">
                <a:latin typeface="Verdana" charset="0"/>
              </a:rPr>
              <a:t> is </a:t>
            </a:r>
            <a:r>
              <a:rPr lang="en-US" sz="2000" b="1" dirty="0">
                <a:latin typeface="Verdana" charset="0"/>
              </a:rPr>
              <a:t>positive</a:t>
            </a:r>
            <a:r>
              <a:rPr lang="en-US" sz="2000" dirty="0">
                <a:latin typeface="Verdana" charset="0"/>
              </a:rPr>
              <a:t>, then </a:t>
            </a:r>
            <a:r>
              <a:rPr lang="en-US" sz="2000" i="1" dirty="0">
                <a:latin typeface="Verdana" charset="0"/>
              </a:rPr>
              <a:t>A </a:t>
            </a:r>
            <a:r>
              <a:rPr lang="en-US" sz="2000" b="1" dirty="0">
                <a:latin typeface="Verdana" charset="0"/>
              </a:rPr>
              <a:t>stimulates</a:t>
            </a:r>
            <a:r>
              <a:rPr lang="en-US" sz="2000" dirty="0">
                <a:latin typeface="Verdana" charset="0"/>
              </a:rPr>
              <a:t> </a:t>
            </a:r>
            <a:r>
              <a:rPr lang="en-US" sz="2000" i="1" dirty="0">
                <a:latin typeface="Verdana" charset="0"/>
              </a:rPr>
              <a:t>B</a:t>
            </a:r>
            <a:r>
              <a:rPr lang="en-US" sz="2000" dirty="0">
                <a:latin typeface="Verdana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latin typeface="Verdana" charset="0"/>
              </a:rPr>
              <a:t>If </a:t>
            </a:r>
            <a:r>
              <a:rPr lang="en-US" sz="2000" i="1" dirty="0">
                <a:latin typeface="Verdana" charset="0"/>
              </a:rPr>
              <a:t>A</a:t>
            </a:r>
            <a:r>
              <a:rPr lang="en-US" sz="2000" i="1" dirty="0" smtClean="0">
                <a:latin typeface="Verdana" charset="0"/>
              </a:rPr>
              <a:t> fires </a:t>
            </a:r>
            <a:r>
              <a:rPr lang="en-US" sz="2000" dirty="0" smtClean="0">
                <a:latin typeface="Verdana" charset="0"/>
              </a:rPr>
              <a:t>and </a:t>
            </a:r>
            <a:r>
              <a:rPr lang="en-US" sz="2000" i="1" dirty="0" err="1">
                <a:latin typeface="Verdana" charset="0"/>
              </a:rPr>
              <a:t>w</a:t>
            </a:r>
            <a:r>
              <a:rPr lang="en-US" sz="2000" dirty="0">
                <a:latin typeface="Verdana" charset="0"/>
              </a:rPr>
              <a:t> is </a:t>
            </a:r>
            <a:r>
              <a:rPr lang="en-US" sz="2000" b="1" dirty="0">
                <a:latin typeface="Verdana" charset="0"/>
              </a:rPr>
              <a:t>negative</a:t>
            </a:r>
            <a:r>
              <a:rPr lang="en-US" sz="2000" dirty="0">
                <a:latin typeface="Verdana" charset="0"/>
              </a:rPr>
              <a:t>, then </a:t>
            </a:r>
            <a:r>
              <a:rPr lang="en-US" sz="2000" i="1" dirty="0">
                <a:latin typeface="Verdana" charset="0"/>
              </a:rPr>
              <a:t>A </a:t>
            </a:r>
            <a:r>
              <a:rPr lang="en-US" sz="2000" b="1" dirty="0">
                <a:latin typeface="Verdana" charset="0"/>
              </a:rPr>
              <a:t>inhibits</a:t>
            </a:r>
            <a:r>
              <a:rPr lang="en-US" sz="2000" dirty="0">
                <a:latin typeface="Verdana" charset="0"/>
              </a:rPr>
              <a:t> </a:t>
            </a:r>
            <a:r>
              <a:rPr lang="en-US" sz="2000" i="1" dirty="0">
                <a:latin typeface="Verdana" charset="0"/>
              </a:rPr>
              <a:t>B</a:t>
            </a:r>
            <a:r>
              <a:rPr lang="en-US" sz="2000" dirty="0">
                <a:latin typeface="Verdana" charset="0"/>
              </a:rPr>
              <a:t>.</a:t>
            </a:r>
            <a:endParaRPr lang="en-US" sz="2000" i="1" dirty="0" smtClean="0">
              <a:latin typeface="Verdana" charset="0"/>
            </a:endParaRPr>
          </a:p>
          <a:p>
            <a:pPr>
              <a:spcBef>
                <a:spcPct val="50000"/>
              </a:spcBef>
            </a:pPr>
            <a:endParaRPr lang="en-US" sz="2000" dirty="0" smtClean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Verdana" charset="0"/>
              </a:rPr>
              <a:t>If a node is stimulated enough, then it also fires.  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Verdana" charset="0"/>
              </a:rPr>
              <a:t>How much stimulation is required </a:t>
            </a:r>
            <a:r>
              <a:rPr lang="en-US" sz="2000" dirty="0">
                <a:latin typeface="Verdana" charset="0"/>
              </a:rPr>
              <a:t>is determined by its </a:t>
            </a:r>
            <a:r>
              <a:rPr lang="en-US" sz="2000" b="1" dirty="0">
                <a:latin typeface="Verdana" charset="0"/>
              </a:rPr>
              <a:t>threshold</a:t>
            </a:r>
            <a:r>
              <a:rPr lang="en-US" sz="2000" dirty="0">
                <a:latin typeface="Verdana" charset="0"/>
              </a:rPr>
              <a:t>.</a:t>
            </a:r>
          </a:p>
        </p:txBody>
      </p:sp>
      <p:grpSp>
        <p:nvGrpSpPr>
          <p:cNvPr id="30723" name="Group 13"/>
          <p:cNvGrpSpPr>
            <a:grpSpLocks/>
          </p:cNvGrpSpPr>
          <p:nvPr/>
        </p:nvGrpSpPr>
        <p:grpSpPr bwMode="auto">
          <a:xfrm>
            <a:off x="2362200" y="914400"/>
            <a:ext cx="4724400" cy="685800"/>
            <a:chOff x="1728" y="1344"/>
            <a:chExt cx="2976" cy="432"/>
          </a:xfrm>
        </p:grpSpPr>
        <p:sp>
          <p:nvSpPr>
            <p:cNvPr id="30724" name="Oval 4"/>
            <p:cNvSpPr>
              <a:spLocks noChangeArrowheads="1"/>
            </p:cNvSpPr>
            <p:nvPr/>
          </p:nvSpPr>
          <p:spPr bwMode="auto">
            <a:xfrm>
              <a:off x="4128" y="1584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725" name="Group 12"/>
            <p:cNvGrpSpPr>
              <a:grpSpLocks/>
            </p:cNvGrpSpPr>
            <p:nvPr/>
          </p:nvGrpSpPr>
          <p:grpSpPr bwMode="auto">
            <a:xfrm>
              <a:off x="1728" y="1344"/>
              <a:ext cx="2976" cy="423"/>
              <a:chOff x="1728" y="1689"/>
              <a:chExt cx="2976" cy="423"/>
            </a:xfrm>
          </p:grpSpPr>
          <p:sp>
            <p:nvSpPr>
              <p:cNvPr id="30726" name="Oval 5"/>
              <p:cNvSpPr>
                <a:spLocks noChangeArrowheads="1"/>
              </p:cNvSpPr>
              <p:nvPr/>
            </p:nvSpPr>
            <p:spPr bwMode="auto">
              <a:xfrm>
                <a:off x="1968" y="1920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7" name="Line 7"/>
              <p:cNvSpPr>
                <a:spLocks noChangeShapeType="1"/>
              </p:cNvSpPr>
              <p:nvPr/>
            </p:nvSpPr>
            <p:spPr bwMode="auto">
              <a:xfrm>
                <a:off x="2208" y="2016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8" name="Text Box 8"/>
              <p:cNvSpPr txBox="1">
                <a:spLocks noChangeArrowheads="1"/>
              </p:cNvSpPr>
              <p:nvPr/>
            </p:nvSpPr>
            <p:spPr bwMode="auto">
              <a:xfrm>
                <a:off x="2736" y="1728"/>
                <a:ext cx="14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>
                    <a:latin typeface="Verdana" charset="0"/>
                  </a:rPr>
                  <a:t>Weight </a:t>
                </a:r>
                <a:r>
                  <a:rPr lang="en-US" sz="1800" i="1">
                    <a:latin typeface="Verdana" charset="0"/>
                  </a:rPr>
                  <a:t>w</a:t>
                </a:r>
                <a:endParaRPr lang="en-US" sz="1800">
                  <a:latin typeface="Verdana" charset="0"/>
                </a:endParaRPr>
              </a:p>
            </p:txBody>
          </p:sp>
          <p:sp>
            <p:nvSpPr>
              <p:cNvPr id="30729" name="Text Box 10"/>
              <p:cNvSpPr txBox="1">
                <a:spLocks noChangeArrowheads="1"/>
              </p:cNvSpPr>
              <p:nvPr/>
            </p:nvSpPr>
            <p:spPr bwMode="auto">
              <a:xfrm>
                <a:off x="1728" y="1689"/>
                <a:ext cx="8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>
                    <a:latin typeface="Verdana" charset="0"/>
                  </a:rPr>
                  <a:t>Node </a:t>
                </a:r>
                <a:r>
                  <a:rPr lang="en-US" sz="1800" i="1">
                    <a:latin typeface="Verdana" charset="0"/>
                  </a:rPr>
                  <a:t>A</a:t>
                </a:r>
              </a:p>
            </p:txBody>
          </p:sp>
          <p:sp>
            <p:nvSpPr>
              <p:cNvPr id="30730" name="Text Box 11"/>
              <p:cNvSpPr txBox="1">
                <a:spLocks noChangeArrowheads="1"/>
              </p:cNvSpPr>
              <p:nvPr/>
            </p:nvSpPr>
            <p:spPr bwMode="auto">
              <a:xfrm>
                <a:off x="3888" y="1689"/>
                <a:ext cx="81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>
                    <a:latin typeface="Verdana" charset="0"/>
                  </a:rPr>
                  <a:t>Node </a:t>
                </a:r>
                <a:r>
                  <a:rPr lang="en-US" sz="1800" i="1">
                    <a:latin typeface="Verdana" charset="0"/>
                  </a:rPr>
                  <a:t>B</a:t>
                </a: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2133600" y="1676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(neuron)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1676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(neuron)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Neural Networks</a:t>
            </a:r>
          </a:p>
        </p:txBody>
      </p:sp>
      <p:grpSp>
        <p:nvGrpSpPr>
          <p:cNvPr id="32771" name="Group 4"/>
          <p:cNvGrpSpPr>
            <a:grpSpLocks/>
          </p:cNvGrpSpPr>
          <p:nvPr/>
        </p:nvGrpSpPr>
        <p:grpSpPr bwMode="auto">
          <a:xfrm>
            <a:off x="2438400" y="1676400"/>
            <a:ext cx="4572000" cy="4419600"/>
            <a:chOff x="3120" y="1104"/>
            <a:chExt cx="2880" cy="2784"/>
          </a:xfrm>
        </p:grpSpPr>
        <p:sp>
          <p:nvSpPr>
            <p:cNvPr id="32772" name="Oval 5"/>
            <p:cNvSpPr>
              <a:spLocks noChangeArrowheads="1"/>
            </p:cNvSpPr>
            <p:nvPr/>
          </p:nvSpPr>
          <p:spPr bwMode="auto">
            <a:xfrm>
              <a:off x="4320" y="1296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773" name="Group 6"/>
            <p:cNvGrpSpPr>
              <a:grpSpLocks/>
            </p:cNvGrpSpPr>
            <p:nvPr/>
          </p:nvGrpSpPr>
          <p:grpSpPr bwMode="auto">
            <a:xfrm>
              <a:off x="3120" y="1104"/>
              <a:ext cx="2880" cy="2784"/>
              <a:chOff x="3168" y="1104"/>
              <a:chExt cx="2880" cy="2784"/>
            </a:xfrm>
          </p:grpSpPr>
          <p:sp>
            <p:nvSpPr>
              <p:cNvPr id="32774" name="Oval 7"/>
              <p:cNvSpPr>
                <a:spLocks noChangeArrowheads="1"/>
              </p:cNvSpPr>
              <p:nvPr/>
            </p:nvSpPr>
            <p:spPr bwMode="auto">
              <a:xfrm>
                <a:off x="3504" y="1392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5" name="Oval 8"/>
              <p:cNvSpPr>
                <a:spLocks noChangeArrowheads="1"/>
              </p:cNvSpPr>
              <p:nvPr/>
            </p:nvSpPr>
            <p:spPr bwMode="auto">
              <a:xfrm>
                <a:off x="5280" y="2832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6" name="Oval 9"/>
              <p:cNvSpPr>
                <a:spLocks noChangeArrowheads="1"/>
              </p:cNvSpPr>
              <p:nvPr/>
            </p:nvSpPr>
            <p:spPr bwMode="auto">
              <a:xfrm>
                <a:off x="5040" y="1776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7" name="Oval 10"/>
              <p:cNvSpPr>
                <a:spLocks noChangeArrowheads="1"/>
              </p:cNvSpPr>
              <p:nvPr/>
            </p:nvSpPr>
            <p:spPr bwMode="auto">
              <a:xfrm>
                <a:off x="4224" y="2208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8" name="Oval 11"/>
              <p:cNvSpPr>
                <a:spLocks noChangeArrowheads="1"/>
              </p:cNvSpPr>
              <p:nvPr/>
            </p:nvSpPr>
            <p:spPr bwMode="auto">
              <a:xfrm>
                <a:off x="4608" y="3696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9" name="Oval 12"/>
              <p:cNvSpPr>
                <a:spLocks noChangeArrowheads="1"/>
              </p:cNvSpPr>
              <p:nvPr/>
            </p:nvSpPr>
            <p:spPr bwMode="auto">
              <a:xfrm>
                <a:off x="3168" y="2352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0" name="Oval 13"/>
              <p:cNvSpPr>
                <a:spLocks noChangeArrowheads="1"/>
              </p:cNvSpPr>
              <p:nvPr/>
            </p:nvSpPr>
            <p:spPr bwMode="auto">
              <a:xfrm>
                <a:off x="3408" y="3456"/>
                <a:ext cx="192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1" name="Line 14"/>
              <p:cNvSpPr>
                <a:spLocks noChangeShapeType="1"/>
              </p:cNvSpPr>
              <p:nvPr/>
            </p:nvSpPr>
            <p:spPr bwMode="auto">
              <a:xfrm>
                <a:off x="3696" y="1584"/>
                <a:ext cx="528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2" name="Line 15"/>
              <p:cNvSpPr>
                <a:spLocks noChangeShapeType="1"/>
              </p:cNvSpPr>
              <p:nvPr/>
            </p:nvSpPr>
            <p:spPr bwMode="auto">
              <a:xfrm flipV="1">
                <a:off x="3408" y="2352"/>
                <a:ext cx="816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3" name="Line 16"/>
              <p:cNvSpPr>
                <a:spLocks noChangeShapeType="1"/>
              </p:cNvSpPr>
              <p:nvPr/>
            </p:nvSpPr>
            <p:spPr bwMode="auto">
              <a:xfrm flipV="1">
                <a:off x="4320" y="1536"/>
                <a:ext cx="48" cy="62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4" name="Line 17"/>
              <p:cNvSpPr>
                <a:spLocks noChangeShapeType="1"/>
              </p:cNvSpPr>
              <p:nvPr/>
            </p:nvSpPr>
            <p:spPr bwMode="auto">
              <a:xfrm flipV="1">
                <a:off x="4464" y="1968"/>
                <a:ext cx="576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5" name="Line 18"/>
              <p:cNvSpPr>
                <a:spLocks noChangeShapeType="1"/>
              </p:cNvSpPr>
              <p:nvPr/>
            </p:nvSpPr>
            <p:spPr bwMode="auto">
              <a:xfrm>
                <a:off x="4416" y="2400"/>
                <a:ext cx="816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6" name="Line 19"/>
              <p:cNvSpPr>
                <a:spLocks noChangeShapeType="1"/>
              </p:cNvSpPr>
              <p:nvPr/>
            </p:nvSpPr>
            <p:spPr bwMode="auto">
              <a:xfrm>
                <a:off x="4320" y="2448"/>
                <a:ext cx="336" cy="1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7" name="Line 20"/>
              <p:cNvSpPr>
                <a:spLocks noChangeShapeType="1"/>
              </p:cNvSpPr>
              <p:nvPr/>
            </p:nvSpPr>
            <p:spPr bwMode="auto">
              <a:xfrm flipH="1">
                <a:off x="3600" y="2448"/>
                <a:ext cx="624" cy="10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8" name="Line 21"/>
              <p:cNvSpPr>
                <a:spLocks noChangeShapeType="1"/>
              </p:cNvSpPr>
              <p:nvPr/>
            </p:nvSpPr>
            <p:spPr bwMode="auto">
              <a:xfrm flipH="1" flipV="1">
                <a:off x="3312" y="2592"/>
                <a:ext cx="144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9" name="Text Box 22"/>
              <p:cNvSpPr txBox="1">
                <a:spLocks noChangeArrowheads="1"/>
              </p:cNvSpPr>
              <p:nvPr/>
            </p:nvSpPr>
            <p:spPr bwMode="auto">
              <a:xfrm>
                <a:off x="4368" y="1104"/>
                <a:ext cx="124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>
                    <a:latin typeface="Verdana" charset="0"/>
                  </a:rPr>
                  <a:t>Node (Neuron)</a:t>
                </a:r>
              </a:p>
            </p:txBody>
          </p:sp>
          <p:sp>
            <p:nvSpPr>
              <p:cNvPr id="32790" name="Text Box 23"/>
              <p:cNvSpPr txBox="1">
                <a:spLocks noChangeArrowheads="1"/>
              </p:cNvSpPr>
              <p:nvPr/>
            </p:nvSpPr>
            <p:spPr bwMode="auto">
              <a:xfrm>
                <a:off x="4512" y="3024"/>
                <a:ext cx="1536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 dirty="0">
                    <a:latin typeface="Verdana" charset="0"/>
                  </a:rPr>
                  <a:t>Edge </a:t>
                </a:r>
                <a:r>
                  <a:rPr lang="en-US" sz="1600" dirty="0" smtClean="0">
                    <a:latin typeface="Verdana" charset="0"/>
                  </a:rPr>
                  <a:t>(synapses)</a:t>
                </a:r>
                <a:endParaRPr lang="en-US" sz="1600" dirty="0">
                  <a:latin typeface="Verdana" charset="0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590800" y="613546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our approximation</a:t>
            </a:r>
            <a:endParaRPr lang="en-US" sz="3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1026"/>
          <p:cNvGrpSpPr>
            <a:grpSpLocks/>
          </p:cNvGrpSpPr>
          <p:nvPr/>
        </p:nvGrpSpPr>
        <p:grpSpPr bwMode="auto">
          <a:xfrm>
            <a:off x="609600" y="1524000"/>
            <a:ext cx="8001000" cy="4724400"/>
            <a:chOff x="288" y="864"/>
            <a:chExt cx="5040" cy="2976"/>
          </a:xfrm>
        </p:grpSpPr>
        <p:sp>
          <p:nvSpPr>
            <p:cNvPr id="36869" name="Oval 1027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1" name="Line 1029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2" name="Text Box 1030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36873" name="Line 1031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Line 1032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5" name="Line 1033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6" name="Line 1034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7" name="Text Box 1035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36878" name="Text Box 1036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36879" name="Text Box 1037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36880" name="Text Box 1038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36881" name="Text Box 1039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36882" name="Text Box 1040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36883" name="Text Box 1041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36884" name="Text Box 1042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4</a:t>
              </a:r>
            </a:p>
          </p:txBody>
        </p:sp>
      </p:grpSp>
      <p:sp>
        <p:nvSpPr>
          <p:cNvPr id="36867" name="Text Box 1043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6868" name="Text Box 1045"/>
          <p:cNvSpPr txBox="1">
            <a:spLocks noChangeArrowheads="1"/>
          </p:cNvSpPr>
          <p:nvPr/>
        </p:nvSpPr>
        <p:spPr bwMode="auto">
          <a:xfrm>
            <a:off x="381000" y="685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A Single</a:t>
            </a:r>
            <a:r>
              <a:rPr lang="en-US" sz="4000" dirty="0" smtClean="0"/>
              <a:t> Neuron/</a:t>
            </a:r>
            <a:r>
              <a:rPr lang="en-US" sz="4000" dirty="0" err="1" smtClean="0"/>
              <a:t>Perceptron</a:t>
            </a:r>
            <a:endParaRPr lang="en-US" sz="4000" dirty="0"/>
          </a:p>
        </p:txBody>
      </p:sp>
      <p:cxnSp>
        <p:nvCxnSpPr>
          <p:cNvPr id="22" name="Straight Connector 21"/>
          <p:cNvCxnSpPr/>
          <p:nvPr/>
        </p:nvCxnSpPr>
        <p:spPr bwMode="auto">
          <a:xfrm rot="16200000" flipH="1">
            <a:off x="3923506" y="3694906"/>
            <a:ext cx="1600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3316288" y="4724400"/>
          <a:ext cx="1608137" cy="762000"/>
        </p:xfrm>
        <a:graphic>
          <a:graphicData uri="http://schemas.openxmlformats.org/presentationml/2006/ole">
            <p:oleObj spid="_x0000_s36885" name="Equation" r:id="rId4" imgW="723900" imgH="342900" progId="Equation.3">
              <p:embed/>
            </p:oleObj>
          </a:graphicData>
        </a:graphic>
      </p:graphicFrame>
      <p:graphicFrame>
        <p:nvGraphicFramePr>
          <p:cNvPr id="36886" name="Object 22"/>
          <p:cNvGraphicFramePr>
            <a:graphicFrameLocks noChangeAspect="1"/>
          </p:cNvGraphicFramePr>
          <p:nvPr/>
        </p:nvGraphicFramePr>
        <p:xfrm>
          <a:off x="4114800" y="3373438"/>
          <a:ext cx="592137" cy="817562"/>
        </p:xfrm>
        <a:graphic>
          <a:graphicData uri="http://schemas.openxmlformats.org/presentationml/2006/ole">
            <p:oleObj spid="_x0000_s36886" name="Equation" r:id="rId5" imgW="266700" imgH="368300" progId="Equation.3">
              <p:embed/>
            </p:oleObj>
          </a:graphicData>
        </a:graphic>
      </p:graphicFrame>
      <p:graphicFrame>
        <p:nvGraphicFramePr>
          <p:cNvPr id="36887" name="Object 23"/>
          <p:cNvGraphicFramePr>
            <a:graphicFrameLocks noChangeAspect="1"/>
          </p:cNvGraphicFramePr>
          <p:nvPr/>
        </p:nvGraphicFramePr>
        <p:xfrm>
          <a:off x="4807795" y="3519487"/>
          <a:ext cx="602405" cy="290513"/>
        </p:xfrm>
        <a:graphic>
          <a:graphicData uri="http://schemas.openxmlformats.org/presentationml/2006/ole">
            <p:oleObj spid="_x0000_s36887" name="Equation" r:id="rId6" imgW="342900" imgH="16510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486400" y="41148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818FF"/>
                </a:solidFill>
              </a:rPr>
              <a:t>threshold </a:t>
            </a:r>
            <a:r>
              <a:rPr lang="en-US" dirty="0" smtClean="0">
                <a:solidFill>
                  <a:srgbClr val="1818FF"/>
                </a:solidFill>
              </a:rPr>
              <a:t>function</a:t>
            </a:r>
            <a:endParaRPr lang="en-US" dirty="0">
              <a:solidFill>
                <a:srgbClr val="1818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352800" y="4648200"/>
            <a:ext cx="1676400" cy="914400"/>
          </a:xfrm>
          <a:prstGeom prst="rect">
            <a:avLst/>
          </a:prstGeom>
          <a:noFill/>
          <a:ln w="28575" cap="flat" cmpd="sng" algn="ctr">
            <a:solidFill>
              <a:srgbClr val="99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cxnSp>
        <p:nvCxnSpPr>
          <p:cNvPr id="29" name="Straight Arrow Connector 28"/>
          <p:cNvCxnSpPr>
            <a:stCxn id="26" idx="1"/>
          </p:cNvCxnSpPr>
          <p:nvPr/>
        </p:nvCxnSpPr>
        <p:spPr bwMode="auto">
          <a:xfrm rot="10800000">
            <a:off x="5105400" y="3886203"/>
            <a:ext cx="381000" cy="459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threshold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4800600" cy="3886200"/>
          </a:xfrm>
        </p:spPr>
        <p:txBody>
          <a:bodyPr/>
          <a:lstStyle/>
          <a:p>
            <a:r>
              <a:rPr lang="en-US" sz="2800" dirty="0" smtClean="0"/>
              <a:t>hard threshold</a:t>
            </a:r>
          </a:p>
          <a:p>
            <a:pPr lvl="1"/>
            <a:r>
              <a:rPr lang="en-US" sz="2400" dirty="0" smtClean="0"/>
              <a:t>if </a:t>
            </a:r>
            <a:r>
              <a:rPr lang="en-US" sz="2400" i="1" dirty="0" smtClean="0"/>
              <a:t>in</a:t>
            </a:r>
            <a:r>
              <a:rPr lang="en-US" sz="2400" dirty="0" smtClean="0"/>
              <a:t> (the sum of weights) &gt;= </a:t>
            </a:r>
            <a:r>
              <a:rPr lang="en-US" sz="2400" i="1" dirty="0" smtClean="0"/>
              <a:t>threshold</a:t>
            </a:r>
            <a:r>
              <a:rPr lang="en-US" sz="2400" dirty="0" smtClean="0"/>
              <a:t> 1, 0 otherwise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800" dirty="0" smtClean="0"/>
              <a:t>Sigmoid</a:t>
            </a:r>
          </a:p>
          <a:p>
            <a:pPr lvl="1"/>
            <a:endParaRPr lang="en-US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3188" y="5105400"/>
          <a:ext cx="2024062" cy="838200"/>
        </p:xfrm>
        <a:graphic>
          <a:graphicData uri="http://schemas.openxmlformats.org/presentationml/2006/ole">
            <p:oleObj spid="_x0000_s169986" name="Equation" r:id="rId3" imgW="889000" imgH="368300" progId="Equation.3">
              <p:embed/>
            </p:oleObj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5486400" y="3810000"/>
            <a:ext cx="1219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705600" y="2286000"/>
            <a:ext cx="12192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rot="5400000">
            <a:off x="5942806" y="3048000"/>
            <a:ext cx="15247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400" y="4267200"/>
            <a:ext cx="29464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1524000" y="1752600"/>
            <a:ext cx="5715000" cy="4343400"/>
            <a:chOff x="864" y="1008"/>
            <a:chExt cx="3600" cy="2736"/>
          </a:xfrm>
        </p:grpSpPr>
        <p:sp>
          <p:nvSpPr>
            <p:cNvPr id="36869" name="Oval 1027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1" name="Line 1029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3" name="Line 1031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Line 1032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5" name="Line 1033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6" name="Line 1034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1" name="Text Box 1039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1</a:t>
              </a:r>
              <a:endParaRPr lang="en-US" sz="1800" baseline="-25000" dirty="0"/>
            </a:p>
          </p:txBody>
        </p:sp>
        <p:sp>
          <p:nvSpPr>
            <p:cNvPr id="36882" name="Text Box 1040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-1</a:t>
              </a:r>
              <a:endParaRPr lang="en-US" sz="1800" baseline="-25000" dirty="0"/>
            </a:p>
          </p:txBody>
        </p:sp>
        <p:sp>
          <p:nvSpPr>
            <p:cNvPr id="36883" name="Text Box 1041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1</a:t>
              </a:r>
              <a:endParaRPr lang="en-US" sz="1800" baseline="-25000" dirty="0"/>
            </a:p>
          </p:txBody>
        </p:sp>
        <p:sp>
          <p:nvSpPr>
            <p:cNvPr id="36884" name="Text Box 1042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0.5</a:t>
              </a:r>
              <a:endParaRPr lang="en-US" sz="1800" baseline="-25000" dirty="0"/>
            </a:p>
          </p:txBody>
        </p:sp>
      </p:grpSp>
      <p:sp>
        <p:nvSpPr>
          <p:cNvPr id="36867" name="Text Box 1043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6868" name="Text Box 1045"/>
          <p:cNvSpPr txBox="1">
            <a:spLocks noChangeArrowheads="1"/>
          </p:cNvSpPr>
          <p:nvPr/>
        </p:nvSpPr>
        <p:spPr bwMode="auto">
          <a:xfrm>
            <a:off x="381000" y="685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A Single</a:t>
            </a:r>
            <a:r>
              <a:rPr lang="en-US" sz="4000" dirty="0" smtClean="0"/>
              <a:t> Neuron/</a:t>
            </a:r>
            <a:r>
              <a:rPr lang="en-US" sz="4000" dirty="0" err="1" smtClean="0"/>
              <a:t>Perceptron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7543800" y="3099137"/>
            <a:ext cx="137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267200" y="3352800"/>
            <a:ext cx="762000" cy="687388"/>
            <a:chOff x="4267200" y="3352800"/>
            <a:chExt cx="762000" cy="687388"/>
          </a:xfrm>
        </p:grpSpPr>
        <p:cxnSp>
          <p:nvCxnSpPr>
            <p:cNvPr id="30" name="Straight Connector 29"/>
            <p:cNvCxnSpPr/>
            <p:nvPr/>
          </p:nvCxnSpPr>
          <p:spPr bwMode="auto">
            <a:xfrm>
              <a:off x="4267200" y="40386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rot="5400000" flipH="1" flipV="1">
              <a:off x="4305300" y="3695700"/>
              <a:ext cx="6858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4648200" y="33528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7" name="TextBox 36"/>
          <p:cNvSpPr txBox="1"/>
          <p:nvPr/>
        </p:nvSpPr>
        <p:spPr>
          <a:xfrm>
            <a:off x="3505200" y="464373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of 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90600" y="13671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914400" y="3195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914400" y="4491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14400" y="5862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Neural Networks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David Kauchak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CS151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Fall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1524000" y="1752600"/>
            <a:ext cx="5715000" cy="4343400"/>
            <a:chOff x="864" y="1008"/>
            <a:chExt cx="3600" cy="2736"/>
          </a:xfrm>
        </p:grpSpPr>
        <p:sp>
          <p:nvSpPr>
            <p:cNvPr id="36869" name="Oval 1027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1" name="Line 1029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3" name="Line 1031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Line 1032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5" name="Line 1033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6" name="Line 1034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1" name="Text Box 1039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1</a:t>
              </a:r>
              <a:endParaRPr lang="en-US" sz="1800" baseline="-25000" dirty="0"/>
            </a:p>
          </p:txBody>
        </p:sp>
        <p:sp>
          <p:nvSpPr>
            <p:cNvPr id="36882" name="Text Box 1040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-1</a:t>
              </a:r>
              <a:endParaRPr lang="en-US" sz="1800" baseline="-25000" dirty="0"/>
            </a:p>
          </p:txBody>
        </p:sp>
        <p:sp>
          <p:nvSpPr>
            <p:cNvPr id="36883" name="Text Box 1041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1</a:t>
              </a:r>
              <a:endParaRPr lang="en-US" sz="1800" baseline="-25000" dirty="0"/>
            </a:p>
          </p:txBody>
        </p:sp>
        <p:sp>
          <p:nvSpPr>
            <p:cNvPr id="36884" name="Text Box 1042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/>
                <a:t>0.5</a:t>
              </a:r>
              <a:endParaRPr lang="en-US" sz="1800" baseline="-25000" dirty="0"/>
            </a:p>
          </p:txBody>
        </p:sp>
      </p:grpSp>
      <p:sp>
        <p:nvSpPr>
          <p:cNvPr id="36867" name="Text Box 1043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6868" name="Text Box 1045"/>
          <p:cNvSpPr txBox="1">
            <a:spLocks noChangeArrowheads="1"/>
          </p:cNvSpPr>
          <p:nvPr/>
        </p:nvSpPr>
        <p:spPr bwMode="auto">
          <a:xfrm>
            <a:off x="381000" y="685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A Single</a:t>
            </a:r>
            <a:r>
              <a:rPr lang="en-US" sz="4000" dirty="0" smtClean="0"/>
              <a:t> Neuron/</a:t>
            </a:r>
            <a:r>
              <a:rPr lang="en-US" sz="4000" dirty="0" err="1" smtClean="0"/>
              <a:t>Perceptron</a:t>
            </a:r>
            <a:endParaRPr lang="en-US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7543800" y="3099137"/>
            <a:ext cx="137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0</a:t>
            </a:r>
            <a:endParaRPr lang="en-US" sz="6000" dirty="0">
              <a:solidFill>
                <a:srgbClr val="FF0000"/>
              </a:solidFill>
            </a:endParaRPr>
          </a:p>
        </p:txBody>
      </p:sp>
      <p:grpSp>
        <p:nvGrpSpPr>
          <p:cNvPr id="3" name="Group 35"/>
          <p:cNvGrpSpPr/>
          <p:nvPr/>
        </p:nvGrpSpPr>
        <p:grpSpPr>
          <a:xfrm>
            <a:off x="4267200" y="3352800"/>
            <a:ext cx="762000" cy="687388"/>
            <a:chOff x="4267200" y="3352800"/>
            <a:chExt cx="762000" cy="687388"/>
          </a:xfrm>
        </p:grpSpPr>
        <p:cxnSp>
          <p:nvCxnSpPr>
            <p:cNvPr id="30" name="Straight Connector 29"/>
            <p:cNvCxnSpPr/>
            <p:nvPr/>
          </p:nvCxnSpPr>
          <p:spPr bwMode="auto">
            <a:xfrm>
              <a:off x="4267200" y="40386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rot="5400000" flipH="1" flipV="1">
              <a:off x="4305300" y="3695700"/>
              <a:ext cx="6858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4648200" y="33528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7" name="TextBox 36"/>
          <p:cNvSpPr txBox="1"/>
          <p:nvPr/>
        </p:nvSpPr>
        <p:spPr>
          <a:xfrm>
            <a:off x="3505200" y="464373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of 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90600" y="13671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914400" y="3195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914400" y="4491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14400" y="5862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400800" y="4267200"/>
            <a:ext cx="243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Weighted sum is 0.5, which is not equal or larger than the threshold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dirty="0" smtClean="0"/>
              <a:t>Neural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838200"/>
          </a:xfrm>
        </p:spPr>
        <p:txBody>
          <a:bodyPr/>
          <a:lstStyle/>
          <a:p>
            <a:r>
              <a:rPr lang="en-US" dirty="0" smtClean="0"/>
              <a:t>Different kinds/characteristics of networks</a:t>
            </a:r>
            <a:endParaRPr lang="en-US" dirty="0"/>
          </a:p>
        </p:txBody>
      </p:sp>
      <p:sp>
        <p:nvSpPr>
          <p:cNvPr id="4" name="Oval 12"/>
          <p:cNvSpPr>
            <a:spLocks noChangeArrowheads="1"/>
          </p:cNvSpPr>
          <p:nvPr/>
        </p:nvSpPr>
        <p:spPr bwMode="auto">
          <a:xfrm>
            <a:off x="6096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12192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18288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219200" y="5180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32766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8862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44196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114800" y="5180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4290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0386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49530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45720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7" name="Straight Arrow Connector 26"/>
          <p:cNvCxnSpPr>
            <a:stCxn id="4" idx="5"/>
            <a:endCxn id="7" idx="1"/>
          </p:cNvCxnSpPr>
          <p:nvPr/>
        </p:nvCxnSpPr>
        <p:spPr bwMode="auto">
          <a:xfrm rot="16200000" flipH="1">
            <a:off x="755463" y="471706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5" idx="4"/>
            <a:endCxn id="7" idx="0"/>
          </p:cNvCxnSpPr>
          <p:nvPr/>
        </p:nvCxnSpPr>
        <p:spPr bwMode="auto">
          <a:xfrm rot="5400000">
            <a:off x="1104900" y="4914106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6" idx="3"/>
            <a:endCxn id="7" idx="7"/>
          </p:cNvCxnSpPr>
          <p:nvPr/>
        </p:nvCxnSpPr>
        <p:spPr bwMode="auto">
          <a:xfrm rot="5400000">
            <a:off x="1365063" y="471706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4" idx="0"/>
          </p:cNvCxnSpPr>
          <p:nvPr/>
        </p:nvCxnSpPr>
        <p:spPr bwMode="auto">
          <a:xfrm rot="16200000" flipH="1">
            <a:off x="3810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endCxn id="4" idx="0"/>
          </p:cNvCxnSpPr>
          <p:nvPr/>
        </p:nvCxnSpPr>
        <p:spPr bwMode="auto">
          <a:xfrm rot="5400000">
            <a:off x="571500" y="392350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16200000" flipH="1">
            <a:off x="990600" y="3961605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>
            <a:off x="1181100" y="3923505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16200000" flipH="1">
            <a:off x="16002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5400000">
            <a:off x="1790700" y="392350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200400" y="30472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5400000">
            <a:off x="3390900" y="30091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3810000" y="304720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5400000">
            <a:off x="4000500" y="300910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4343400" y="30472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4533900" y="30091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3" idx="4"/>
            <a:endCxn id="9" idx="0"/>
          </p:cNvCxnSpPr>
          <p:nvPr/>
        </p:nvCxnSpPr>
        <p:spPr bwMode="auto">
          <a:xfrm rot="5400000">
            <a:off x="32004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13" idx="4"/>
            <a:endCxn id="10" idx="0"/>
          </p:cNvCxnSpPr>
          <p:nvPr/>
        </p:nvCxnSpPr>
        <p:spPr bwMode="auto">
          <a:xfrm rot="16200000" flipH="1">
            <a:off x="3505200" y="3809206"/>
            <a:ext cx="6096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13" idx="4"/>
            <a:endCxn id="11" idx="1"/>
          </p:cNvCxnSpPr>
          <p:nvPr/>
        </p:nvCxnSpPr>
        <p:spPr bwMode="auto">
          <a:xfrm rot="16200000" flipH="1">
            <a:off x="3695700" y="3618705"/>
            <a:ext cx="654237" cy="88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13" idx="4"/>
            <a:endCxn id="15" idx="0"/>
          </p:cNvCxnSpPr>
          <p:nvPr/>
        </p:nvCxnSpPr>
        <p:spPr bwMode="auto">
          <a:xfrm rot="16200000" flipH="1">
            <a:off x="4038600" y="3275806"/>
            <a:ext cx="60960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4" idx="4"/>
            <a:endCxn id="9" idx="0"/>
          </p:cNvCxnSpPr>
          <p:nvPr/>
        </p:nvCxnSpPr>
        <p:spPr bwMode="auto">
          <a:xfrm rot="5400000">
            <a:off x="3505200" y="3656806"/>
            <a:ext cx="6096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4" idx="4"/>
            <a:endCxn id="10" idx="0"/>
          </p:cNvCxnSpPr>
          <p:nvPr/>
        </p:nvCxnSpPr>
        <p:spPr bwMode="auto">
          <a:xfrm rot="5400000">
            <a:off x="38100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4" idx="5"/>
            <a:endCxn id="11" idx="0"/>
          </p:cNvCxnSpPr>
          <p:nvPr/>
        </p:nvCxnSpPr>
        <p:spPr bwMode="auto">
          <a:xfrm rot="16200000" flipH="1">
            <a:off x="4108263" y="3878868"/>
            <a:ext cx="654237" cy="273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14" idx="5"/>
            <a:endCxn id="15" idx="0"/>
          </p:cNvCxnSpPr>
          <p:nvPr/>
        </p:nvCxnSpPr>
        <p:spPr bwMode="auto">
          <a:xfrm rot="16200000" flipH="1">
            <a:off x="4374963" y="3612168"/>
            <a:ext cx="654237" cy="806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17" idx="4"/>
            <a:endCxn id="9" idx="7"/>
          </p:cNvCxnSpPr>
          <p:nvPr/>
        </p:nvCxnSpPr>
        <p:spPr bwMode="auto">
          <a:xfrm rot="5400000">
            <a:off x="3803464" y="3466306"/>
            <a:ext cx="654237" cy="1187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17" idx="5"/>
            <a:endCxn id="10" idx="0"/>
          </p:cNvCxnSpPr>
          <p:nvPr/>
        </p:nvCxnSpPr>
        <p:spPr bwMode="auto">
          <a:xfrm rot="5400000">
            <a:off x="4108264" y="3618706"/>
            <a:ext cx="654237" cy="7935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stCxn id="17" idx="4"/>
            <a:endCxn id="11" idx="0"/>
          </p:cNvCxnSpPr>
          <p:nvPr/>
        </p:nvCxnSpPr>
        <p:spPr bwMode="auto">
          <a:xfrm rot="5400000">
            <a:off x="43434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>
            <a:stCxn id="17" idx="4"/>
            <a:endCxn id="15" idx="7"/>
          </p:cNvCxnSpPr>
          <p:nvPr/>
        </p:nvCxnSpPr>
        <p:spPr bwMode="auto">
          <a:xfrm rot="16200000" flipH="1">
            <a:off x="4641663" y="3815742"/>
            <a:ext cx="654237" cy="488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9" idx="5"/>
            <a:endCxn id="12" idx="1"/>
          </p:cNvCxnSpPr>
          <p:nvPr/>
        </p:nvCxnSpPr>
        <p:spPr bwMode="auto">
          <a:xfrm rot="16200000" flipH="1">
            <a:off x="3536763" y="4602769"/>
            <a:ext cx="622674" cy="62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10" idx="4"/>
            <a:endCxn id="12" idx="0"/>
          </p:cNvCxnSpPr>
          <p:nvPr/>
        </p:nvCxnSpPr>
        <p:spPr bwMode="auto">
          <a:xfrm rot="16200000" flipH="1">
            <a:off x="3886200" y="4799806"/>
            <a:ext cx="5334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11" idx="3"/>
            <a:endCxn id="12" idx="0"/>
          </p:cNvCxnSpPr>
          <p:nvPr/>
        </p:nvCxnSpPr>
        <p:spPr bwMode="auto">
          <a:xfrm rot="5400000">
            <a:off x="4076701" y="4793269"/>
            <a:ext cx="578037" cy="1970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stCxn id="15" idx="4"/>
            <a:endCxn id="12" idx="7"/>
          </p:cNvCxnSpPr>
          <p:nvPr/>
        </p:nvCxnSpPr>
        <p:spPr bwMode="auto">
          <a:xfrm rot="5400000">
            <a:off x="4451164" y="4571206"/>
            <a:ext cx="578037" cy="730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>
            <a:stCxn id="7" idx="4"/>
          </p:cNvCxnSpPr>
          <p:nvPr/>
        </p:nvCxnSpPr>
        <p:spPr bwMode="auto">
          <a:xfrm rot="5400000">
            <a:off x="1219200" y="5638006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/>
          <p:nvPr/>
        </p:nvCxnSpPr>
        <p:spPr bwMode="auto">
          <a:xfrm rot="5400000">
            <a:off x="4115594" y="5637212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62484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Oval 12"/>
          <p:cNvSpPr>
            <a:spLocks noChangeArrowheads="1"/>
          </p:cNvSpPr>
          <p:nvPr/>
        </p:nvSpPr>
        <p:spPr bwMode="auto">
          <a:xfrm>
            <a:off x="68580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Oval 12"/>
          <p:cNvSpPr>
            <a:spLocks noChangeArrowheads="1"/>
          </p:cNvSpPr>
          <p:nvPr/>
        </p:nvSpPr>
        <p:spPr bwMode="auto">
          <a:xfrm>
            <a:off x="73914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Oval 12"/>
          <p:cNvSpPr>
            <a:spLocks noChangeArrowheads="1"/>
          </p:cNvSpPr>
          <p:nvPr/>
        </p:nvSpPr>
        <p:spPr bwMode="auto">
          <a:xfrm>
            <a:off x="7086600" y="5180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Oval 89"/>
          <p:cNvSpPr>
            <a:spLocks noChangeArrowheads="1"/>
          </p:cNvSpPr>
          <p:nvPr/>
        </p:nvSpPr>
        <p:spPr bwMode="auto">
          <a:xfrm>
            <a:off x="64008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Oval 12"/>
          <p:cNvSpPr>
            <a:spLocks noChangeArrowheads="1"/>
          </p:cNvSpPr>
          <p:nvPr/>
        </p:nvSpPr>
        <p:spPr bwMode="auto">
          <a:xfrm>
            <a:off x="70104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Oval 12"/>
          <p:cNvSpPr>
            <a:spLocks noChangeArrowheads="1"/>
          </p:cNvSpPr>
          <p:nvPr/>
        </p:nvSpPr>
        <p:spPr bwMode="auto">
          <a:xfrm>
            <a:off x="7924800" y="4342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Oval 12"/>
          <p:cNvSpPr>
            <a:spLocks noChangeArrowheads="1"/>
          </p:cNvSpPr>
          <p:nvPr/>
        </p:nvSpPr>
        <p:spPr bwMode="auto">
          <a:xfrm>
            <a:off x="7543800" y="3428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4" name="Straight Arrow Connector 93"/>
          <p:cNvCxnSpPr/>
          <p:nvPr/>
        </p:nvCxnSpPr>
        <p:spPr bwMode="auto">
          <a:xfrm rot="16200000" flipH="1">
            <a:off x="6172200" y="30472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 rot="5400000">
            <a:off x="6362700" y="30091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 rot="16200000" flipH="1">
            <a:off x="6781800" y="304720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6972300" y="300910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rot="16200000" flipH="1">
            <a:off x="7315200" y="30472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 rot="5400000">
            <a:off x="7505700" y="30091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0" name="Straight Arrow Connector 99"/>
          <p:cNvCxnSpPr>
            <a:stCxn id="90" idx="4"/>
            <a:endCxn id="86" idx="0"/>
          </p:cNvCxnSpPr>
          <p:nvPr/>
        </p:nvCxnSpPr>
        <p:spPr bwMode="auto">
          <a:xfrm rot="5400000">
            <a:off x="61722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1" name="Straight Arrow Connector 100"/>
          <p:cNvCxnSpPr>
            <a:stCxn id="90" idx="4"/>
            <a:endCxn id="87" idx="0"/>
          </p:cNvCxnSpPr>
          <p:nvPr/>
        </p:nvCxnSpPr>
        <p:spPr bwMode="auto">
          <a:xfrm rot="16200000" flipH="1">
            <a:off x="6477000" y="3809206"/>
            <a:ext cx="6096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>
            <a:stCxn id="90" idx="4"/>
            <a:endCxn id="88" idx="1"/>
          </p:cNvCxnSpPr>
          <p:nvPr/>
        </p:nvCxnSpPr>
        <p:spPr bwMode="auto">
          <a:xfrm rot="16200000" flipH="1">
            <a:off x="6667500" y="3618705"/>
            <a:ext cx="654237" cy="88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>
            <a:stCxn id="90" idx="4"/>
            <a:endCxn id="92" idx="0"/>
          </p:cNvCxnSpPr>
          <p:nvPr/>
        </p:nvCxnSpPr>
        <p:spPr bwMode="auto">
          <a:xfrm rot="16200000" flipH="1">
            <a:off x="7010400" y="3275806"/>
            <a:ext cx="60960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Straight Arrow Connector 103"/>
          <p:cNvCxnSpPr>
            <a:stCxn id="91" idx="4"/>
            <a:endCxn id="86" idx="0"/>
          </p:cNvCxnSpPr>
          <p:nvPr/>
        </p:nvCxnSpPr>
        <p:spPr bwMode="auto">
          <a:xfrm rot="5400000">
            <a:off x="6477000" y="3656806"/>
            <a:ext cx="6096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>
            <a:stCxn id="91" idx="4"/>
            <a:endCxn id="87" idx="0"/>
          </p:cNvCxnSpPr>
          <p:nvPr/>
        </p:nvCxnSpPr>
        <p:spPr bwMode="auto">
          <a:xfrm rot="5400000">
            <a:off x="67818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>
            <a:stCxn id="91" idx="5"/>
            <a:endCxn id="88" idx="0"/>
          </p:cNvCxnSpPr>
          <p:nvPr/>
        </p:nvCxnSpPr>
        <p:spPr bwMode="auto">
          <a:xfrm rot="16200000" flipH="1">
            <a:off x="7080063" y="3878868"/>
            <a:ext cx="654237" cy="273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91" idx="5"/>
            <a:endCxn id="92" idx="0"/>
          </p:cNvCxnSpPr>
          <p:nvPr/>
        </p:nvCxnSpPr>
        <p:spPr bwMode="auto">
          <a:xfrm rot="16200000" flipH="1">
            <a:off x="7346763" y="3612168"/>
            <a:ext cx="654237" cy="806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>
            <a:stCxn id="93" idx="4"/>
            <a:endCxn id="86" idx="7"/>
          </p:cNvCxnSpPr>
          <p:nvPr/>
        </p:nvCxnSpPr>
        <p:spPr bwMode="auto">
          <a:xfrm rot="5400000">
            <a:off x="6775264" y="3466306"/>
            <a:ext cx="654237" cy="1187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>
            <a:stCxn id="93" idx="5"/>
            <a:endCxn id="87" idx="0"/>
          </p:cNvCxnSpPr>
          <p:nvPr/>
        </p:nvCxnSpPr>
        <p:spPr bwMode="auto">
          <a:xfrm rot="5400000">
            <a:off x="7080064" y="3618706"/>
            <a:ext cx="654237" cy="7935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Straight Arrow Connector 109"/>
          <p:cNvCxnSpPr>
            <a:stCxn id="93" idx="4"/>
            <a:endCxn id="88" idx="0"/>
          </p:cNvCxnSpPr>
          <p:nvPr/>
        </p:nvCxnSpPr>
        <p:spPr bwMode="auto">
          <a:xfrm rot="5400000">
            <a:off x="7315200" y="39616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1" name="Straight Arrow Connector 110"/>
          <p:cNvCxnSpPr>
            <a:stCxn id="93" idx="4"/>
            <a:endCxn id="92" idx="7"/>
          </p:cNvCxnSpPr>
          <p:nvPr/>
        </p:nvCxnSpPr>
        <p:spPr bwMode="auto">
          <a:xfrm rot="16200000" flipH="1">
            <a:off x="7613463" y="3815742"/>
            <a:ext cx="654237" cy="488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2" name="Straight Arrow Connector 111"/>
          <p:cNvCxnSpPr>
            <a:stCxn id="86" idx="5"/>
            <a:endCxn id="89" idx="1"/>
          </p:cNvCxnSpPr>
          <p:nvPr/>
        </p:nvCxnSpPr>
        <p:spPr bwMode="auto">
          <a:xfrm rot="16200000" flipH="1">
            <a:off x="6508563" y="4602769"/>
            <a:ext cx="622674" cy="62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3" name="Straight Arrow Connector 112"/>
          <p:cNvCxnSpPr>
            <a:stCxn id="87" idx="4"/>
            <a:endCxn id="89" idx="0"/>
          </p:cNvCxnSpPr>
          <p:nvPr/>
        </p:nvCxnSpPr>
        <p:spPr bwMode="auto">
          <a:xfrm rot="16200000" flipH="1">
            <a:off x="6858000" y="4799806"/>
            <a:ext cx="5334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4" name="Straight Arrow Connector 113"/>
          <p:cNvCxnSpPr>
            <a:stCxn id="88" idx="3"/>
            <a:endCxn id="89" idx="0"/>
          </p:cNvCxnSpPr>
          <p:nvPr/>
        </p:nvCxnSpPr>
        <p:spPr bwMode="auto">
          <a:xfrm rot="5400000">
            <a:off x="7048501" y="4793269"/>
            <a:ext cx="578037" cy="1970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5" name="Straight Arrow Connector 114"/>
          <p:cNvCxnSpPr>
            <a:stCxn id="92" idx="4"/>
            <a:endCxn id="89" idx="7"/>
          </p:cNvCxnSpPr>
          <p:nvPr/>
        </p:nvCxnSpPr>
        <p:spPr bwMode="auto">
          <a:xfrm rot="5400000">
            <a:off x="7422964" y="4571206"/>
            <a:ext cx="578037" cy="730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Arrow Connector 115"/>
          <p:cNvCxnSpPr/>
          <p:nvPr/>
        </p:nvCxnSpPr>
        <p:spPr bwMode="auto">
          <a:xfrm rot="5400000">
            <a:off x="7087394" y="5637212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8" name="Freeform 117"/>
          <p:cNvSpPr/>
          <p:nvPr/>
        </p:nvSpPr>
        <p:spPr bwMode="auto">
          <a:xfrm>
            <a:off x="7213600" y="2779889"/>
            <a:ext cx="1639711" cy="3349978"/>
          </a:xfrm>
          <a:custGeom>
            <a:avLst/>
            <a:gdLst>
              <a:gd name="connsiteX0" fmla="*/ 0 w 1639711"/>
              <a:gd name="connsiteY0" fmla="*/ 2723444 h 3349978"/>
              <a:gd name="connsiteX1" fmla="*/ 1185333 w 1639711"/>
              <a:gd name="connsiteY1" fmla="*/ 2960511 h 3349978"/>
              <a:gd name="connsiteX2" fmla="*/ 1540933 w 1639711"/>
              <a:gd name="connsiteY2" fmla="*/ 386644 h 3349978"/>
              <a:gd name="connsiteX3" fmla="*/ 592667 w 1639711"/>
              <a:gd name="connsiteY3" fmla="*/ 640644 h 3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9711" h="3349978">
                <a:moveTo>
                  <a:pt x="0" y="2723444"/>
                </a:moveTo>
                <a:cubicBezTo>
                  <a:pt x="464255" y="3036711"/>
                  <a:pt x="928511" y="3349978"/>
                  <a:pt x="1185333" y="2960511"/>
                </a:cubicBezTo>
                <a:cubicBezTo>
                  <a:pt x="1442155" y="2571044"/>
                  <a:pt x="1639711" y="773288"/>
                  <a:pt x="1540933" y="386644"/>
                </a:cubicBezTo>
                <a:cubicBezTo>
                  <a:pt x="1442155" y="0"/>
                  <a:pt x="1017411" y="320322"/>
                  <a:pt x="592667" y="640644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38200" y="30435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581400" y="2209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553200" y="2209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286000" y="6096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are these different?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dirty="0" smtClean="0"/>
              <a:t>Neural networks</a:t>
            </a:r>
            <a:endParaRPr lang="en-US" dirty="0"/>
          </a:p>
        </p:txBody>
      </p:sp>
      <p:sp>
        <p:nvSpPr>
          <p:cNvPr id="4" name="Oval 12"/>
          <p:cNvSpPr>
            <a:spLocks noChangeArrowheads="1"/>
          </p:cNvSpPr>
          <p:nvPr/>
        </p:nvSpPr>
        <p:spPr bwMode="auto">
          <a:xfrm>
            <a:off x="6096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12192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18288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219200" y="4495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32766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8862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44196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114800" y="4495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429000" y="27424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038600" y="27424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4953000" y="36568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4572000" y="27424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7" name="Straight Arrow Connector 26"/>
          <p:cNvCxnSpPr>
            <a:stCxn id="4" idx="5"/>
            <a:endCxn id="7" idx="1"/>
          </p:cNvCxnSpPr>
          <p:nvPr/>
        </p:nvCxnSpPr>
        <p:spPr bwMode="auto">
          <a:xfrm rot="16200000" flipH="1">
            <a:off x="755463" y="403126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5" idx="4"/>
            <a:endCxn id="7" idx="0"/>
          </p:cNvCxnSpPr>
          <p:nvPr/>
        </p:nvCxnSpPr>
        <p:spPr bwMode="auto">
          <a:xfrm rot="5400000">
            <a:off x="1104900" y="4228306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6" idx="3"/>
            <a:endCxn id="7" idx="7"/>
          </p:cNvCxnSpPr>
          <p:nvPr/>
        </p:nvCxnSpPr>
        <p:spPr bwMode="auto">
          <a:xfrm rot="5400000">
            <a:off x="1365063" y="403126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4" idx="0"/>
          </p:cNvCxnSpPr>
          <p:nvPr/>
        </p:nvCxnSpPr>
        <p:spPr bwMode="auto">
          <a:xfrm rot="16200000" flipH="1">
            <a:off x="381000" y="32758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endCxn id="4" idx="0"/>
          </p:cNvCxnSpPr>
          <p:nvPr/>
        </p:nvCxnSpPr>
        <p:spPr bwMode="auto">
          <a:xfrm rot="5400000">
            <a:off x="571500" y="323770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16200000" flipH="1">
            <a:off x="990600" y="3275805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>
            <a:off x="1181100" y="3237705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16200000" flipH="1">
            <a:off x="1600200" y="32758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5400000">
            <a:off x="1790700" y="323770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200400" y="23614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5400000">
            <a:off x="3390900" y="23233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3810000" y="236140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5400000">
            <a:off x="4000500" y="232330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4343400" y="23614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4533900" y="23233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3" idx="4"/>
            <a:endCxn id="9" idx="0"/>
          </p:cNvCxnSpPr>
          <p:nvPr/>
        </p:nvCxnSpPr>
        <p:spPr bwMode="auto">
          <a:xfrm rot="5400000">
            <a:off x="3200400" y="32758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13" idx="4"/>
            <a:endCxn id="10" idx="0"/>
          </p:cNvCxnSpPr>
          <p:nvPr/>
        </p:nvCxnSpPr>
        <p:spPr bwMode="auto">
          <a:xfrm rot="16200000" flipH="1">
            <a:off x="3505200" y="3123406"/>
            <a:ext cx="6096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13" idx="4"/>
            <a:endCxn id="11" idx="1"/>
          </p:cNvCxnSpPr>
          <p:nvPr/>
        </p:nvCxnSpPr>
        <p:spPr bwMode="auto">
          <a:xfrm rot="16200000" flipH="1">
            <a:off x="3695700" y="2932905"/>
            <a:ext cx="654237" cy="88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13" idx="4"/>
            <a:endCxn id="15" idx="0"/>
          </p:cNvCxnSpPr>
          <p:nvPr/>
        </p:nvCxnSpPr>
        <p:spPr bwMode="auto">
          <a:xfrm rot="16200000" flipH="1">
            <a:off x="4038600" y="2590006"/>
            <a:ext cx="60960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4" idx="4"/>
            <a:endCxn id="9" idx="0"/>
          </p:cNvCxnSpPr>
          <p:nvPr/>
        </p:nvCxnSpPr>
        <p:spPr bwMode="auto">
          <a:xfrm rot="5400000">
            <a:off x="3505200" y="2971006"/>
            <a:ext cx="6096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>
            <a:stCxn id="14" idx="4"/>
            <a:endCxn id="10" idx="0"/>
          </p:cNvCxnSpPr>
          <p:nvPr/>
        </p:nvCxnSpPr>
        <p:spPr bwMode="auto">
          <a:xfrm rot="5400000">
            <a:off x="3810000" y="32758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14" idx="5"/>
            <a:endCxn id="11" idx="0"/>
          </p:cNvCxnSpPr>
          <p:nvPr/>
        </p:nvCxnSpPr>
        <p:spPr bwMode="auto">
          <a:xfrm rot="16200000" flipH="1">
            <a:off x="4108263" y="3193068"/>
            <a:ext cx="654237" cy="273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>
            <a:stCxn id="14" idx="5"/>
            <a:endCxn id="15" idx="0"/>
          </p:cNvCxnSpPr>
          <p:nvPr/>
        </p:nvCxnSpPr>
        <p:spPr bwMode="auto">
          <a:xfrm rot="16200000" flipH="1">
            <a:off x="4374963" y="2926368"/>
            <a:ext cx="654237" cy="806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17" idx="4"/>
            <a:endCxn id="9" idx="7"/>
          </p:cNvCxnSpPr>
          <p:nvPr/>
        </p:nvCxnSpPr>
        <p:spPr bwMode="auto">
          <a:xfrm rot="5400000">
            <a:off x="3803464" y="2780506"/>
            <a:ext cx="654237" cy="1187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>
            <a:stCxn id="17" idx="5"/>
            <a:endCxn id="10" idx="0"/>
          </p:cNvCxnSpPr>
          <p:nvPr/>
        </p:nvCxnSpPr>
        <p:spPr bwMode="auto">
          <a:xfrm rot="5400000">
            <a:off x="4108264" y="2932906"/>
            <a:ext cx="654237" cy="7935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stCxn id="17" idx="4"/>
            <a:endCxn id="11" idx="0"/>
          </p:cNvCxnSpPr>
          <p:nvPr/>
        </p:nvCxnSpPr>
        <p:spPr bwMode="auto">
          <a:xfrm rot="5400000">
            <a:off x="4343400" y="32758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>
            <a:stCxn id="17" idx="4"/>
            <a:endCxn id="15" idx="7"/>
          </p:cNvCxnSpPr>
          <p:nvPr/>
        </p:nvCxnSpPr>
        <p:spPr bwMode="auto">
          <a:xfrm rot="16200000" flipH="1">
            <a:off x="4641663" y="3129942"/>
            <a:ext cx="654237" cy="488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stCxn id="9" idx="5"/>
            <a:endCxn id="12" idx="1"/>
          </p:cNvCxnSpPr>
          <p:nvPr/>
        </p:nvCxnSpPr>
        <p:spPr bwMode="auto">
          <a:xfrm rot="16200000" flipH="1">
            <a:off x="3536763" y="3916969"/>
            <a:ext cx="622674" cy="62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Straight Arrow Connector 77"/>
          <p:cNvCxnSpPr>
            <a:stCxn id="10" idx="4"/>
            <a:endCxn id="12" idx="0"/>
          </p:cNvCxnSpPr>
          <p:nvPr/>
        </p:nvCxnSpPr>
        <p:spPr bwMode="auto">
          <a:xfrm rot="16200000" flipH="1">
            <a:off x="3886200" y="4114006"/>
            <a:ext cx="5334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11" idx="3"/>
            <a:endCxn id="12" idx="0"/>
          </p:cNvCxnSpPr>
          <p:nvPr/>
        </p:nvCxnSpPr>
        <p:spPr bwMode="auto">
          <a:xfrm rot="5400000">
            <a:off x="4076701" y="4107469"/>
            <a:ext cx="578037" cy="1970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stCxn id="15" idx="4"/>
            <a:endCxn id="12" idx="7"/>
          </p:cNvCxnSpPr>
          <p:nvPr/>
        </p:nvCxnSpPr>
        <p:spPr bwMode="auto">
          <a:xfrm rot="5400000">
            <a:off x="4451164" y="3885406"/>
            <a:ext cx="578037" cy="730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>
            <a:stCxn id="7" idx="4"/>
          </p:cNvCxnSpPr>
          <p:nvPr/>
        </p:nvCxnSpPr>
        <p:spPr bwMode="auto">
          <a:xfrm rot="5400000">
            <a:off x="1219200" y="4952206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/>
          <p:nvPr/>
        </p:nvCxnSpPr>
        <p:spPr bwMode="auto">
          <a:xfrm rot="5400000">
            <a:off x="4115594" y="4951412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838200" y="23577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581400" y="1524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14400" y="54102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Feed forward networks (we’ll mostly deal with these)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3048000" y="3505200"/>
            <a:ext cx="2590800" cy="533400"/>
          </a:xfrm>
          <a:prstGeom prst="rect">
            <a:avLst/>
          </a:prstGeom>
          <a:solidFill>
            <a:srgbClr val="FF0000">
              <a:alpha val="2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943600" y="3505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hidden units/layer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Neural networks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3733800" y="1981200"/>
            <a:ext cx="4953000" cy="3886200"/>
          </a:xfrm>
        </p:spPr>
        <p:txBody>
          <a:bodyPr/>
          <a:lstStyle/>
          <a:p>
            <a:r>
              <a:rPr lang="en-US" sz="2800" dirty="0" smtClean="0"/>
              <a:t>Recurrent network</a:t>
            </a:r>
          </a:p>
          <a:p>
            <a:r>
              <a:rPr lang="en-US" sz="2800" dirty="0" smtClean="0"/>
              <a:t>Output is fed back to input</a:t>
            </a:r>
          </a:p>
          <a:p>
            <a:r>
              <a:rPr lang="en-US" sz="2800" dirty="0" smtClean="0"/>
              <a:t>Can support memory!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How?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914400" y="4114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Oval 12"/>
          <p:cNvSpPr>
            <a:spLocks noChangeArrowheads="1"/>
          </p:cNvSpPr>
          <p:nvPr/>
        </p:nvSpPr>
        <p:spPr bwMode="auto">
          <a:xfrm>
            <a:off x="1524000" y="4114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Oval 12"/>
          <p:cNvSpPr>
            <a:spLocks noChangeArrowheads="1"/>
          </p:cNvSpPr>
          <p:nvPr/>
        </p:nvSpPr>
        <p:spPr bwMode="auto">
          <a:xfrm>
            <a:off x="2057400" y="4114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Oval 12"/>
          <p:cNvSpPr>
            <a:spLocks noChangeArrowheads="1"/>
          </p:cNvSpPr>
          <p:nvPr/>
        </p:nvSpPr>
        <p:spPr bwMode="auto">
          <a:xfrm>
            <a:off x="1752600" y="49522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Oval 89"/>
          <p:cNvSpPr>
            <a:spLocks noChangeArrowheads="1"/>
          </p:cNvSpPr>
          <p:nvPr/>
        </p:nvSpPr>
        <p:spPr bwMode="auto">
          <a:xfrm>
            <a:off x="1066800" y="3199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Oval 12"/>
          <p:cNvSpPr>
            <a:spLocks noChangeArrowheads="1"/>
          </p:cNvSpPr>
          <p:nvPr/>
        </p:nvSpPr>
        <p:spPr bwMode="auto">
          <a:xfrm>
            <a:off x="1676400" y="3199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Oval 12"/>
          <p:cNvSpPr>
            <a:spLocks noChangeArrowheads="1"/>
          </p:cNvSpPr>
          <p:nvPr/>
        </p:nvSpPr>
        <p:spPr bwMode="auto">
          <a:xfrm>
            <a:off x="2590800" y="41140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Oval 12"/>
          <p:cNvSpPr>
            <a:spLocks noChangeArrowheads="1"/>
          </p:cNvSpPr>
          <p:nvPr/>
        </p:nvSpPr>
        <p:spPr bwMode="auto">
          <a:xfrm>
            <a:off x="2209800" y="319960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4" name="Straight Arrow Connector 93"/>
          <p:cNvCxnSpPr/>
          <p:nvPr/>
        </p:nvCxnSpPr>
        <p:spPr bwMode="auto">
          <a:xfrm rot="16200000" flipH="1">
            <a:off x="838200" y="28186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 rot="5400000">
            <a:off x="1028700" y="27805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6" name="Straight Arrow Connector 95"/>
          <p:cNvCxnSpPr/>
          <p:nvPr/>
        </p:nvCxnSpPr>
        <p:spPr bwMode="auto">
          <a:xfrm rot="16200000" flipH="1">
            <a:off x="1447800" y="281860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1638300" y="278050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 rot="16200000" flipH="1">
            <a:off x="1981200" y="2818608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 bwMode="auto">
          <a:xfrm rot="5400000">
            <a:off x="2171700" y="2780508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0" name="Straight Arrow Connector 99"/>
          <p:cNvCxnSpPr>
            <a:stCxn id="90" idx="4"/>
            <a:endCxn id="86" idx="0"/>
          </p:cNvCxnSpPr>
          <p:nvPr/>
        </p:nvCxnSpPr>
        <p:spPr bwMode="auto">
          <a:xfrm rot="5400000">
            <a:off x="838200" y="37330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1" name="Straight Arrow Connector 100"/>
          <p:cNvCxnSpPr>
            <a:stCxn id="90" idx="4"/>
            <a:endCxn id="87" idx="0"/>
          </p:cNvCxnSpPr>
          <p:nvPr/>
        </p:nvCxnSpPr>
        <p:spPr bwMode="auto">
          <a:xfrm rot="16200000" flipH="1">
            <a:off x="1143000" y="3580606"/>
            <a:ext cx="6096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>
            <a:stCxn id="90" idx="4"/>
            <a:endCxn id="88" idx="1"/>
          </p:cNvCxnSpPr>
          <p:nvPr/>
        </p:nvCxnSpPr>
        <p:spPr bwMode="auto">
          <a:xfrm rot="16200000" flipH="1">
            <a:off x="1333500" y="3390105"/>
            <a:ext cx="654237" cy="88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>
            <a:stCxn id="90" idx="4"/>
            <a:endCxn id="92" idx="0"/>
          </p:cNvCxnSpPr>
          <p:nvPr/>
        </p:nvCxnSpPr>
        <p:spPr bwMode="auto">
          <a:xfrm rot="16200000" flipH="1">
            <a:off x="1676400" y="3047206"/>
            <a:ext cx="60960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Straight Arrow Connector 103"/>
          <p:cNvCxnSpPr>
            <a:stCxn id="91" idx="4"/>
            <a:endCxn id="86" idx="0"/>
          </p:cNvCxnSpPr>
          <p:nvPr/>
        </p:nvCxnSpPr>
        <p:spPr bwMode="auto">
          <a:xfrm rot="5400000">
            <a:off x="1143000" y="3428206"/>
            <a:ext cx="6096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>
            <a:stCxn id="91" idx="4"/>
            <a:endCxn id="87" idx="0"/>
          </p:cNvCxnSpPr>
          <p:nvPr/>
        </p:nvCxnSpPr>
        <p:spPr bwMode="auto">
          <a:xfrm rot="5400000">
            <a:off x="1447800" y="37330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>
            <a:stCxn id="91" idx="5"/>
            <a:endCxn id="88" idx="0"/>
          </p:cNvCxnSpPr>
          <p:nvPr/>
        </p:nvCxnSpPr>
        <p:spPr bwMode="auto">
          <a:xfrm rot="16200000" flipH="1">
            <a:off x="1746063" y="3650268"/>
            <a:ext cx="654237" cy="273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91" idx="5"/>
            <a:endCxn id="92" idx="0"/>
          </p:cNvCxnSpPr>
          <p:nvPr/>
        </p:nvCxnSpPr>
        <p:spPr bwMode="auto">
          <a:xfrm rot="16200000" flipH="1">
            <a:off x="2012763" y="3383568"/>
            <a:ext cx="654237" cy="806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>
            <a:stCxn id="93" idx="4"/>
            <a:endCxn id="86" idx="7"/>
          </p:cNvCxnSpPr>
          <p:nvPr/>
        </p:nvCxnSpPr>
        <p:spPr bwMode="auto">
          <a:xfrm rot="5400000">
            <a:off x="1441264" y="3237706"/>
            <a:ext cx="654237" cy="11876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9" name="Straight Arrow Connector 108"/>
          <p:cNvCxnSpPr>
            <a:stCxn id="93" idx="5"/>
            <a:endCxn id="87" idx="0"/>
          </p:cNvCxnSpPr>
          <p:nvPr/>
        </p:nvCxnSpPr>
        <p:spPr bwMode="auto">
          <a:xfrm rot="5400000">
            <a:off x="1746064" y="3390106"/>
            <a:ext cx="654237" cy="7935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Straight Arrow Connector 109"/>
          <p:cNvCxnSpPr>
            <a:stCxn id="93" idx="4"/>
            <a:endCxn id="88" idx="0"/>
          </p:cNvCxnSpPr>
          <p:nvPr/>
        </p:nvCxnSpPr>
        <p:spPr bwMode="auto">
          <a:xfrm rot="5400000">
            <a:off x="1981200" y="373300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1" name="Straight Arrow Connector 110"/>
          <p:cNvCxnSpPr>
            <a:stCxn id="93" idx="4"/>
            <a:endCxn id="92" idx="7"/>
          </p:cNvCxnSpPr>
          <p:nvPr/>
        </p:nvCxnSpPr>
        <p:spPr bwMode="auto">
          <a:xfrm rot="16200000" flipH="1">
            <a:off x="2279463" y="3587142"/>
            <a:ext cx="654237" cy="488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2" name="Straight Arrow Connector 111"/>
          <p:cNvCxnSpPr>
            <a:stCxn id="86" idx="5"/>
            <a:endCxn id="89" idx="1"/>
          </p:cNvCxnSpPr>
          <p:nvPr/>
        </p:nvCxnSpPr>
        <p:spPr bwMode="auto">
          <a:xfrm rot="16200000" flipH="1">
            <a:off x="1174563" y="4374169"/>
            <a:ext cx="622674" cy="62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3" name="Straight Arrow Connector 112"/>
          <p:cNvCxnSpPr>
            <a:stCxn id="87" idx="4"/>
            <a:endCxn id="89" idx="0"/>
          </p:cNvCxnSpPr>
          <p:nvPr/>
        </p:nvCxnSpPr>
        <p:spPr bwMode="auto">
          <a:xfrm rot="16200000" flipH="1">
            <a:off x="1524000" y="4571206"/>
            <a:ext cx="5334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4" name="Straight Arrow Connector 113"/>
          <p:cNvCxnSpPr>
            <a:stCxn id="88" idx="3"/>
            <a:endCxn id="89" idx="0"/>
          </p:cNvCxnSpPr>
          <p:nvPr/>
        </p:nvCxnSpPr>
        <p:spPr bwMode="auto">
          <a:xfrm rot="5400000">
            <a:off x="1714501" y="4564669"/>
            <a:ext cx="578037" cy="1970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5" name="Straight Arrow Connector 114"/>
          <p:cNvCxnSpPr>
            <a:stCxn id="92" idx="4"/>
            <a:endCxn id="89" idx="7"/>
          </p:cNvCxnSpPr>
          <p:nvPr/>
        </p:nvCxnSpPr>
        <p:spPr bwMode="auto">
          <a:xfrm rot="5400000">
            <a:off x="2088964" y="4342606"/>
            <a:ext cx="578037" cy="730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Arrow Connector 115"/>
          <p:cNvCxnSpPr/>
          <p:nvPr/>
        </p:nvCxnSpPr>
        <p:spPr bwMode="auto">
          <a:xfrm rot="5400000">
            <a:off x="1753394" y="5408612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8" name="Freeform 117"/>
          <p:cNvSpPr/>
          <p:nvPr/>
        </p:nvSpPr>
        <p:spPr bwMode="auto">
          <a:xfrm>
            <a:off x="1879600" y="2551289"/>
            <a:ext cx="1639711" cy="3349978"/>
          </a:xfrm>
          <a:custGeom>
            <a:avLst/>
            <a:gdLst>
              <a:gd name="connsiteX0" fmla="*/ 0 w 1639711"/>
              <a:gd name="connsiteY0" fmla="*/ 2723444 h 3349978"/>
              <a:gd name="connsiteX1" fmla="*/ 1185333 w 1639711"/>
              <a:gd name="connsiteY1" fmla="*/ 2960511 h 3349978"/>
              <a:gd name="connsiteX2" fmla="*/ 1540933 w 1639711"/>
              <a:gd name="connsiteY2" fmla="*/ 386644 h 3349978"/>
              <a:gd name="connsiteX3" fmla="*/ 592667 w 1639711"/>
              <a:gd name="connsiteY3" fmla="*/ 640644 h 334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9711" h="3349978">
                <a:moveTo>
                  <a:pt x="0" y="2723444"/>
                </a:moveTo>
                <a:cubicBezTo>
                  <a:pt x="464255" y="3036711"/>
                  <a:pt x="928511" y="3349978"/>
                  <a:pt x="1185333" y="2960511"/>
                </a:cubicBezTo>
                <a:cubicBezTo>
                  <a:pt x="1442155" y="2571044"/>
                  <a:pt x="1639711" y="773288"/>
                  <a:pt x="1540933" y="386644"/>
                </a:cubicBezTo>
                <a:cubicBezTo>
                  <a:pt x="1442155" y="0"/>
                  <a:pt x="1017411" y="320322"/>
                  <a:pt x="592667" y="640644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219200" y="1981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inputs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History of Neural Networks</a:t>
            </a: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/>
              <a:t>McCulloch and Pitts (1943) – introduced model of artificial neurons and suggested they could </a:t>
            </a:r>
            <a:r>
              <a:rPr lang="en-US" sz="2800" dirty="0" smtClean="0"/>
              <a:t>learn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/>
              <a:t>Hebb</a:t>
            </a:r>
            <a:r>
              <a:rPr lang="en-US" sz="2800" dirty="0"/>
              <a:t> (1949) – Simple updating rule for </a:t>
            </a:r>
            <a:r>
              <a:rPr lang="en-US" sz="2800" dirty="0" smtClean="0"/>
              <a:t>learning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Rosenblatt (1962) - the </a:t>
            </a:r>
            <a:r>
              <a:rPr lang="en-US" sz="2800" i="1" dirty="0" err="1"/>
              <a:t>perceptron</a:t>
            </a:r>
            <a:r>
              <a:rPr lang="en-US" sz="2800" dirty="0"/>
              <a:t> model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err="1"/>
              <a:t>Minsky</a:t>
            </a:r>
            <a:r>
              <a:rPr lang="en-US" sz="2800" dirty="0"/>
              <a:t> and </a:t>
            </a:r>
            <a:r>
              <a:rPr lang="en-US" sz="2800" dirty="0" err="1"/>
              <a:t>Papert</a:t>
            </a:r>
            <a:r>
              <a:rPr lang="en-US" sz="2800" dirty="0"/>
              <a:t> (1969) – wrote </a:t>
            </a:r>
            <a:r>
              <a:rPr lang="en-US" sz="2800" i="1" dirty="0" err="1"/>
              <a:t>Perceptrons</a:t>
            </a:r>
            <a:r>
              <a:rPr lang="en-US" sz="2800" i="1" dirty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Bryson and Ho (1969, but largely ignored until 1980s) – invented back-propagation learning for multilayer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Perceptron</a:t>
            </a:r>
          </a:p>
        </p:txBody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First wave in neural networks in the 1960’s</a:t>
            </a:r>
          </a:p>
          <a:p>
            <a:pPr eaLnBrk="1" hangingPunct="1"/>
            <a:r>
              <a:rPr lang="en-US" sz="2800" dirty="0"/>
              <a:t>Single neuron</a:t>
            </a:r>
          </a:p>
          <a:p>
            <a:pPr eaLnBrk="1" hangingPunct="1"/>
            <a:r>
              <a:rPr lang="en-US" sz="2800" dirty="0"/>
              <a:t>Trainable: its threshold and input weights can be modified</a:t>
            </a:r>
          </a:p>
          <a:p>
            <a:pPr eaLnBrk="1" hangingPunct="1"/>
            <a:r>
              <a:rPr lang="en-US" sz="2800" dirty="0"/>
              <a:t>If the neuron doesn’t give the desired output, then it has made a mistake.</a:t>
            </a:r>
          </a:p>
          <a:p>
            <a:pPr eaLnBrk="1" hangingPunct="1"/>
            <a:r>
              <a:rPr lang="en-US" sz="2800" dirty="0"/>
              <a:t>Input weights and threshold can be changed according to a learning </a:t>
            </a:r>
            <a:r>
              <a:rPr lang="en-US" sz="2800" dirty="0" smtClean="0"/>
              <a:t>algorithm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Examples - Logical operators 	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/>
              <a:t>AND</a:t>
            </a:r>
            <a:r>
              <a:rPr lang="en-US"/>
              <a:t> – if all inputs are 1, return 1, otherwise return 0</a:t>
            </a:r>
          </a:p>
          <a:p>
            <a:pPr eaLnBrk="1" hangingPunct="1"/>
            <a:r>
              <a:rPr lang="en-US" b="1"/>
              <a:t>OR</a:t>
            </a:r>
            <a:r>
              <a:rPr lang="en-US"/>
              <a:t> – if at least one input is 1, return 1, otherwise return 0</a:t>
            </a:r>
          </a:p>
          <a:p>
            <a:pPr eaLnBrk="1" hangingPunct="1"/>
            <a:r>
              <a:rPr lang="en-US" b="1"/>
              <a:t>NOT</a:t>
            </a:r>
            <a:r>
              <a:rPr lang="en-US"/>
              <a:t> – return the opposite of the input</a:t>
            </a:r>
          </a:p>
          <a:p>
            <a:pPr eaLnBrk="1" hangingPunct="1"/>
            <a:r>
              <a:rPr lang="en-US" b="1"/>
              <a:t>XOR</a:t>
            </a:r>
            <a:r>
              <a:rPr lang="en-US"/>
              <a:t> – if exactly one input is 1, then return 1, otherwise return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AND</a:t>
            </a:r>
          </a:p>
        </p:txBody>
      </p:sp>
      <p:graphicFrame>
        <p:nvGraphicFramePr>
          <p:cNvPr id="32942" name="Group 174"/>
          <p:cNvGraphicFramePr>
            <a:graphicFrameLocks noGrp="1"/>
          </p:cNvGraphicFramePr>
          <p:nvPr>
            <p:ph idx="1"/>
          </p:nvPr>
        </p:nvGraphicFramePr>
        <p:xfrm>
          <a:off x="2133600" y="1752600"/>
          <a:ext cx="3200400" cy="3886201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962400" y="32908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?</a:t>
            </a:r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524000" y="1752600"/>
            <a:ext cx="22860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 flipV="1">
            <a:off x="1676400" y="4038600"/>
            <a:ext cx="22860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6096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762000" y="4662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2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2209800" y="19192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</a:t>
            </a:r>
            <a:r>
              <a:rPr lang="en-US" sz="1800"/>
              <a:t> = ?</a:t>
            </a:r>
            <a:endParaRPr lang="en-US" sz="1800" baseline="-25000"/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1905000" y="473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2 </a:t>
            </a:r>
            <a:r>
              <a:rPr lang="en-US" sz="1800"/>
              <a:t>= ?</a:t>
            </a:r>
            <a:endParaRPr lang="en-US" sz="1800" baseline="-25000"/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Oval 1026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5" name="Text Box 1027"/>
          <p:cNvSpPr txBox="1">
            <a:spLocks noChangeArrowheads="1"/>
          </p:cNvSpPr>
          <p:nvPr/>
        </p:nvSpPr>
        <p:spPr bwMode="auto">
          <a:xfrm>
            <a:off x="3962400" y="32908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2</a:t>
            </a:r>
          </a:p>
        </p:txBody>
      </p:sp>
      <p:sp>
        <p:nvSpPr>
          <p:cNvPr id="49156" name="Line 1028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7" name="Text Box 1029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49158" name="Line 1030"/>
          <p:cNvSpPr>
            <a:spLocks noChangeShapeType="1"/>
          </p:cNvSpPr>
          <p:nvPr/>
        </p:nvSpPr>
        <p:spPr bwMode="auto">
          <a:xfrm>
            <a:off x="1524000" y="1752600"/>
            <a:ext cx="22860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9" name="Line 1031"/>
          <p:cNvSpPr>
            <a:spLocks noChangeShapeType="1"/>
          </p:cNvSpPr>
          <p:nvPr/>
        </p:nvSpPr>
        <p:spPr bwMode="auto">
          <a:xfrm flipV="1">
            <a:off x="1676400" y="4038600"/>
            <a:ext cx="22860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0" name="Text Box 1032"/>
          <p:cNvSpPr txBox="1">
            <a:spLocks noChangeArrowheads="1"/>
          </p:cNvSpPr>
          <p:nvPr/>
        </p:nvSpPr>
        <p:spPr bwMode="auto">
          <a:xfrm>
            <a:off x="6096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49161" name="Text Box 1033"/>
          <p:cNvSpPr txBox="1">
            <a:spLocks noChangeArrowheads="1"/>
          </p:cNvSpPr>
          <p:nvPr/>
        </p:nvSpPr>
        <p:spPr bwMode="auto">
          <a:xfrm>
            <a:off x="762000" y="4662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2</a:t>
            </a:r>
          </a:p>
        </p:txBody>
      </p:sp>
      <p:sp>
        <p:nvSpPr>
          <p:cNvPr id="49162" name="Text Box 1034"/>
          <p:cNvSpPr txBox="1">
            <a:spLocks noChangeArrowheads="1"/>
          </p:cNvSpPr>
          <p:nvPr/>
        </p:nvSpPr>
        <p:spPr bwMode="auto">
          <a:xfrm>
            <a:off x="2209800" y="19192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</a:t>
            </a:r>
            <a:r>
              <a:rPr lang="en-US" sz="1800"/>
              <a:t> = 1</a:t>
            </a:r>
            <a:endParaRPr lang="en-US" sz="1800" baseline="-25000"/>
          </a:p>
        </p:txBody>
      </p:sp>
      <p:sp>
        <p:nvSpPr>
          <p:cNvPr id="49163" name="Text Box 1035"/>
          <p:cNvSpPr txBox="1">
            <a:spLocks noChangeArrowheads="1"/>
          </p:cNvSpPr>
          <p:nvPr/>
        </p:nvSpPr>
        <p:spPr bwMode="auto">
          <a:xfrm>
            <a:off x="1905000" y="473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2 </a:t>
            </a:r>
            <a:r>
              <a:rPr lang="en-US" sz="1800"/>
              <a:t>= 1</a:t>
            </a:r>
            <a:endParaRPr lang="en-US" sz="1800" baseline="-25000"/>
          </a:p>
        </p:txBody>
      </p:sp>
      <p:sp>
        <p:nvSpPr>
          <p:cNvPr id="49164" name="Text Box 1036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AND</a:t>
            </a:r>
          </a:p>
        </p:txBody>
      </p:sp>
      <p:sp>
        <p:nvSpPr>
          <p:cNvPr id="49165" name="Text Box 1037"/>
          <p:cNvSpPr txBox="1">
            <a:spLocks noChangeArrowheads="1"/>
          </p:cNvSpPr>
          <p:nvPr/>
        </p:nvSpPr>
        <p:spPr bwMode="auto">
          <a:xfrm>
            <a:off x="0" y="53340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Inputs are either 0 or 1</a:t>
            </a:r>
          </a:p>
        </p:txBody>
      </p:sp>
      <p:sp>
        <p:nvSpPr>
          <p:cNvPr id="49166" name="Text Box 1038"/>
          <p:cNvSpPr txBox="1">
            <a:spLocks noChangeArrowheads="1"/>
          </p:cNvSpPr>
          <p:nvPr/>
        </p:nvSpPr>
        <p:spPr bwMode="auto">
          <a:xfrm>
            <a:off x="6781800" y="3686175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Output is 1 only if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all inputs are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Pre-registration pizza</a:t>
            </a:r>
          </a:p>
          <a:p>
            <a:pPr lvl="1"/>
            <a:r>
              <a:rPr lang="en-US" dirty="0" smtClean="0"/>
              <a:t>Tuesday 5:30-6:30pm</a:t>
            </a:r>
          </a:p>
          <a:p>
            <a:pPr lvl="1"/>
            <a:r>
              <a:rPr lang="en-US" dirty="0" smtClean="0"/>
              <a:t>Edmunds lounge</a:t>
            </a:r>
          </a:p>
          <a:p>
            <a:r>
              <a:rPr lang="en-US" dirty="0" smtClean="0"/>
              <a:t>Assignment 5 due Wed. </a:t>
            </a:r>
            <a:r>
              <a:rPr lang="en-US" smtClean="0"/>
              <a:t>at midnight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1295400"/>
            <a:ext cx="8001000" cy="4724400"/>
            <a:chOff x="288" y="864"/>
            <a:chExt cx="5040" cy="2976"/>
          </a:xfrm>
        </p:grpSpPr>
        <p:sp>
          <p:nvSpPr>
            <p:cNvPr id="51205" name="Oval 3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6" name="Text Box 4"/>
            <p:cNvSpPr txBox="1">
              <a:spLocks noChangeArrowheads="1"/>
            </p:cNvSpPr>
            <p:nvPr/>
          </p:nvSpPr>
          <p:spPr bwMode="auto">
            <a:xfrm>
              <a:off x="2400" y="2121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 = ?</a:t>
              </a:r>
            </a:p>
          </p:txBody>
        </p:sp>
        <p:sp>
          <p:nvSpPr>
            <p:cNvPr id="51207" name="Line 5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8" name="Text Box 6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51209" name="Line 7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0" name="Line 8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1" name="Line 9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2" name="Line 10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3" name="Text Box 11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51214" name="Text Box 12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51215" name="Text Box 13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51216" name="Text Box 14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51217" name="Text Box 15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1</a:t>
              </a:r>
              <a:r>
                <a:rPr lang="en-US" sz="1800"/>
                <a:t> = ?</a:t>
              </a:r>
              <a:endParaRPr lang="en-US" sz="1800" baseline="-25000"/>
            </a:p>
          </p:txBody>
        </p:sp>
        <p:sp>
          <p:nvSpPr>
            <p:cNvPr id="51218" name="Text Box 16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2  </a:t>
              </a:r>
              <a:r>
                <a:rPr lang="en-US" sz="1800"/>
                <a:t>= ?</a:t>
              </a:r>
              <a:endParaRPr lang="en-US" sz="1800" baseline="-25000"/>
            </a:p>
          </p:txBody>
        </p:sp>
        <p:sp>
          <p:nvSpPr>
            <p:cNvPr id="51219" name="Text Box 17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3 </a:t>
              </a:r>
              <a:r>
                <a:rPr lang="en-US" sz="1800"/>
                <a:t>= ?</a:t>
              </a:r>
              <a:endParaRPr lang="en-US" sz="1800" baseline="-25000"/>
            </a:p>
          </p:txBody>
        </p:sp>
        <p:sp>
          <p:nvSpPr>
            <p:cNvPr id="51220" name="Text Box 18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4 </a:t>
              </a:r>
              <a:r>
                <a:rPr lang="en-US" sz="1800"/>
                <a:t> = ?</a:t>
              </a:r>
              <a:endParaRPr lang="en-US" sz="1800" baseline="-25000"/>
            </a:p>
          </p:txBody>
        </p:sp>
      </p:grpSp>
      <p:sp>
        <p:nvSpPr>
          <p:cNvPr id="51203" name="Text Box 1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1204" name="Text Box 2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1295400"/>
            <a:ext cx="8001000" cy="4724400"/>
            <a:chOff x="288" y="864"/>
            <a:chExt cx="5040" cy="2976"/>
          </a:xfrm>
        </p:grpSpPr>
        <p:sp>
          <p:nvSpPr>
            <p:cNvPr id="53255" name="Oval 3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6" name="Text Box 4"/>
            <p:cNvSpPr txBox="1">
              <a:spLocks noChangeArrowheads="1"/>
            </p:cNvSpPr>
            <p:nvPr/>
          </p:nvSpPr>
          <p:spPr bwMode="auto">
            <a:xfrm>
              <a:off x="2400" y="2121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 = 4</a:t>
              </a:r>
            </a:p>
          </p:txBody>
        </p:sp>
        <p:sp>
          <p:nvSpPr>
            <p:cNvPr id="53257" name="Line 5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8" name="Text Box 6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53259" name="Line 7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0" name="Line 8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1" name="Line 9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2" name="Line 10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3" name="Text Box 11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53264" name="Text Box 12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53265" name="Text Box 13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53266" name="Text Box 14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53267" name="Text Box 15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1</a:t>
              </a:r>
              <a:r>
                <a:rPr lang="en-US" sz="1800"/>
                <a:t> = 1</a:t>
              </a:r>
              <a:endParaRPr lang="en-US" sz="1800" baseline="-25000"/>
            </a:p>
          </p:txBody>
        </p:sp>
        <p:sp>
          <p:nvSpPr>
            <p:cNvPr id="53268" name="Text Box 16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2  </a:t>
              </a:r>
              <a:r>
                <a:rPr lang="en-US" sz="1800"/>
                <a:t>= 1</a:t>
              </a:r>
              <a:endParaRPr lang="en-US" sz="1800" baseline="-25000"/>
            </a:p>
          </p:txBody>
        </p:sp>
        <p:sp>
          <p:nvSpPr>
            <p:cNvPr id="53269" name="Text Box 17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3 </a:t>
              </a:r>
              <a:r>
                <a:rPr lang="en-US" sz="1800"/>
                <a:t>= 1</a:t>
              </a:r>
              <a:endParaRPr lang="en-US" sz="1800" baseline="-25000"/>
            </a:p>
          </p:txBody>
        </p:sp>
        <p:sp>
          <p:nvSpPr>
            <p:cNvPr id="53270" name="Text Box 18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4 </a:t>
              </a:r>
              <a:r>
                <a:rPr lang="en-US" sz="1800"/>
                <a:t> = 1</a:t>
              </a:r>
              <a:endParaRPr lang="en-US" sz="1800" baseline="-25000"/>
            </a:p>
          </p:txBody>
        </p:sp>
      </p:grpSp>
      <p:sp>
        <p:nvSpPr>
          <p:cNvPr id="53251" name="Text Box 1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53252" name="Text Box 2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AND</a:t>
            </a:r>
          </a:p>
        </p:txBody>
      </p:sp>
      <p:sp>
        <p:nvSpPr>
          <p:cNvPr id="53253" name="Text Box 21"/>
          <p:cNvSpPr txBox="1">
            <a:spLocks noChangeArrowheads="1"/>
          </p:cNvSpPr>
          <p:nvPr/>
        </p:nvSpPr>
        <p:spPr bwMode="auto">
          <a:xfrm>
            <a:off x="0" y="62484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Inputs are either 0 or 1</a:t>
            </a:r>
          </a:p>
        </p:txBody>
      </p:sp>
      <p:sp>
        <p:nvSpPr>
          <p:cNvPr id="53254" name="Text Box 22"/>
          <p:cNvSpPr txBox="1">
            <a:spLocks noChangeArrowheads="1"/>
          </p:cNvSpPr>
          <p:nvPr/>
        </p:nvSpPr>
        <p:spPr bwMode="auto">
          <a:xfrm>
            <a:off x="6781800" y="3686175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Output is 1 only if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all inputs are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OR</a:t>
            </a:r>
          </a:p>
        </p:txBody>
      </p:sp>
      <p:graphicFrame>
        <p:nvGraphicFramePr>
          <p:cNvPr id="36867" name="Group 3"/>
          <p:cNvGraphicFramePr>
            <a:graphicFrameLocks noGrp="1"/>
          </p:cNvGraphicFramePr>
          <p:nvPr>
            <p:ph idx="1"/>
          </p:nvPr>
        </p:nvGraphicFramePr>
        <p:xfrm>
          <a:off x="2133600" y="1676400"/>
          <a:ext cx="3200400" cy="3886201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or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val 2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962400" y="32908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?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1524000" y="1752600"/>
            <a:ext cx="22860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V="1">
            <a:off x="1676400" y="4038600"/>
            <a:ext cx="22860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6096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762000" y="4662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2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2209800" y="19192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</a:t>
            </a:r>
            <a:r>
              <a:rPr lang="en-US" sz="1800"/>
              <a:t> = ?</a:t>
            </a:r>
            <a:endParaRPr lang="en-US" sz="1800" baseline="-25000"/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1905000" y="473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2 </a:t>
            </a:r>
            <a:r>
              <a:rPr lang="en-US" sz="1800"/>
              <a:t>= ?</a:t>
            </a:r>
            <a:endParaRPr lang="en-US" sz="1800" baseline="-25000"/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val 1026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5" name="Text Box 1027"/>
          <p:cNvSpPr txBox="1">
            <a:spLocks noChangeArrowheads="1"/>
          </p:cNvSpPr>
          <p:nvPr/>
        </p:nvSpPr>
        <p:spPr bwMode="auto">
          <a:xfrm>
            <a:off x="3962400" y="32908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</a:t>
            </a:r>
            <a:r>
              <a:rPr lang="en-US" sz="1800"/>
              <a:t>1</a:t>
            </a:r>
          </a:p>
        </p:txBody>
      </p:sp>
      <p:sp>
        <p:nvSpPr>
          <p:cNvPr id="59396" name="Line 1028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7" name="Text Box 1029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59398" name="Line 1030"/>
          <p:cNvSpPr>
            <a:spLocks noChangeShapeType="1"/>
          </p:cNvSpPr>
          <p:nvPr/>
        </p:nvSpPr>
        <p:spPr bwMode="auto">
          <a:xfrm>
            <a:off x="1524000" y="1752600"/>
            <a:ext cx="22860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9" name="Line 1031"/>
          <p:cNvSpPr>
            <a:spLocks noChangeShapeType="1"/>
          </p:cNvSpPr>
          <p:nvPr/>
        </p:nvSpPr>
        <p:spPr bwMode="auto">
          <a:xfrm flipV="1">
            <a:off x="1676400" y="4038600"/>
            <a:ext cx="22860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00" name="Text Box 1032"/>
          <p:cNvSpPr txBox="1">
            <a:spLocks noChangeArrowheads="1"/>
          </p:cNvSpPr>
          <p:nvPr/>
        </p:nvSpPr>
        <p:spPr bwMode="auto">
          <a:xfrm>
            <a:off x="609600" y="15240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59401" name="Text Box 1033"/>
          <p:cNvSpPr txBox="1">
            <a:spLocks noChangeArrowheads="1"/>
          </p:cNvSpPr>
          <p:nvPr/>
        </p:nvSpPr>
        <p:spPr bwMode="auto">
          <a:xfrm>
            <a:off x="762000" y="4662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2</a:t>
            </a:r>
          </a:p>
        </p:txBody>
      </p:sp>
      <p:sp>
        <p:nvSpPr>
          <p:cNvPr id="59402" name="Text Box 1034"/>
          <p:cNvSpPr txBox="1">
            <a:spLocks noChangeArrowheads="1"/>
          </p:cNvSpPr>
          <p:nvPr/>
        </p:nvSpPr>
        <p:spPr bwMode="auto">
          <a:xfrm>
            <a:off x="2209800" y="19192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</a:t>
            </a:r>
            <a:r>
              <a:rPr lang="en-US" sz="1800"/>
              <a:t> = 1</a:t>
            </a:r>
            <a:endParaRPr lang="en-US" sz="1800" baseline="-25000"/>
          </a:p>
        </p:txBody>
      </p:sp>
      <p:sp>
        <p:nvSpPr>
          <p:cNvPr id="59403" name="Text Box 1035"/>
          <p:cNvSpPr txBox="1">
            <a:spLocks noChangeArrowheads="1"/>
          </p:cNvSpPr>
          <p:nvPr/>
        </p:nvSpPr>
        <p:spPr bwMode="auto">
          <a:xfrm>
            <a:off x="1905000" y="4738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2 </a:t>
            </a:r>
            <a:r>
              <a:rPr lang="en-US" sz="1800"/>
              <a:t>= 1</a:t>
            </a:r>
            <a:endParaRPr lang="en-US" sz="1800" baseline="-25000"/>
          </a:p>
        </p:txBody>
      </p:sp>
      <p:sp>
        <p:nvSpPr>
          <p:cNvPr id="59404" name="Text Box 1036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OR</a:t>
            </a:r>
          </a:p>
        </p:txBody>
      </p:sp>
      <p:sp>
        <p:nvSpPr>
          <p:cNvPr id="59405" name="Text Box 1037"/>
          <p:cNvSpPr txBox="1">
            <a:spLocks noChangeArrowheads="1"/>
          </p:cNvSpPr>
          <p:nvPr/>
        </p:nvSpPr>
        <p:spPr bwMode="auto">
          <a:xfrm>
            <a:off x="0" y="51054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Inputs are either 0 or 1</a:t>
            </a:r>
          </a:p>
        </p:txBody>
      </p:sp>
      <p:sp>
        <p:nvSpPr>
          <p:cNvPr id="59406" name="Text Box 1038"/>
          <p:cNvSpPr txBox="1">
            <a:spLocks noChangeArrowheads="1"/>
          </p:cNvSpPr>
          <p:nvPr/>
        </p:nvSpPr>
        <p:spPr bwMode="auto">
          <a:xfrm>
            <a:off x="6781800" y="3686175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Output is 1 if at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least 1 input is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1295400"/>
            <a:ext cx="8001000" cy="4724400"/>
            <a:chOff x="288" y="864"/>
            <a:chExt cx="5040" cy="2976"/>
          </a:xfrm>
        </p:grpSpPr>
        <p:sp>
          <p:nvSpPr>
            <p:cNvPr id="61445" name="Oval 3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6" name="Text Box 4"/>
            <p:cNvSpPr txBox="1">
              <a:spLocks noChangeArrowheads="1"/>
            </p:cNvSpPr>
            <p:nvPr/>
          </p:nvSpPr>
          <p:spPr bwMode="auto">
            <a:xfrm>
              <a:off x="2400" y="2121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 = ?</a:t>
              </a:r>
            </a:p>
          </p:txBody>
        </p:sp>
        <p:sp>
          <p:nvSpPr>
            <p:cNvPr id="61447" name="Line 5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8" name="Text Box 6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61449" name="Line 7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0" name="Line 8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1" name="Line 9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2" name="Line 10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3" name="Text Box 11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61454" name="Text Box 12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61455" name="Text Box 13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61456" name="Text Box 14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61457" name="Text Box 15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1</a:t>
              </a:r>
              <a:r>
                <a:rPr lang="en-US" sz="1800"/>
                <a:t> = ?</a:t>
              </a:r>
              <a:endParaRPr lang="en-US" sz="1800" baseline="-25000"/>
            </a:p>
          </p:txBody>
        </p:sp>
        <p:sp>
          <p:nvSpPr>
            <p:cNvPr id="61458" name="Text Box 16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2  </a:t>
              </a:r>
              <a:r>
                <a:rPr lang="en-US" sz="1800"/>
                <a:t>= ?</a:t>
              </a:r>
              <a:endParaRPr lang="en-US" sz="1800" baseline="-25000"/>
            </a:p>
          </p:txBody>
        </p:sp>
        <p:sp>
          <p:nvSpPr>
            <p:cNvPr id="61459" name="Text Box 17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3 </a:t>
              </a:r>
              <a:r>
                <a:rPr lang="en-US" sz="1800"/>
                <a:t>= ?</a:t>
              </a:r>
              <a:endParaRPr lang="en-US" sz="1800" baseline="-25000"/>
            </a:p>
          </p:txBody>
        </p:sp>
        <p:sp>
          <p:nvSpPr>
            <p:cNvPr id="61460" name="Text Box 18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4 </a:t>
              </a:r>
              <a:r>
                <a:rPr lang="en-US" sz="1800"/>
                <a:t> = ?</a:t>
              </a:r>
              <a:endParaRPr lang="en-US" sz="1800" baseline="-25000"/>
            </a:p>
          </p:txBody>
        </p:sp>
      </p:grpSp>
      <p:sp>
        <p:nvSpPr>
          <p:cNvPr id="61443" name="Text Box 1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61444" name="Text Box 2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1295400"/>
            <a:ext cx="8001000" cy="4724400"/>
            <a:chOff x="288" y="864"/>
            <a:chExt cx="5040" cy="2976"/>
          </a:xfrm>
        </p:grpSpPr>
        <p:sp>
          <p:nvSpPr>
            <p:cNvPr id="63495" name="Oval 3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96" name="Text Box 4"/>
            <p:cNvSpPr txBox="1">
              <a:spLocks noChangeArrowheads="1"/>
            </p:cNvSpPr>
            <p:nvPr/>
          </p:nvSpPr>
          <p:spPr bwMode="auto">
            <a:xfrm>
              <a:off x="2400" y="2121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 = 1</a:t>
              </a:r>
            </a:p>
          </p:txBody>
        </p:sp>
        <p:sp>
          <p:nvSpPr>
            <p:cNvPr id="63497" name="Line 5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98" name="Text Box 6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63499" name="Line 7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0" name="Line 8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1" name="Line 9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2" name="Line 10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03" name="Text Box 11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63504" name="Text Box 12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63505" name="Text Box 13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63506" name="Text Box 14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63507" name="Text Box 15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1</a:t>
              </a:r>
              <a:r>
                <a:rPr lang="en-US" sz="1800"/>
                <a:t> = 1</a:t>
              </a:r>
              <a:endParaRPr lang="en-US" sz="1800" baseline="-25000"/>
            </a:p>
          </p:txBody>
        </p:sp>
        <p:sp>
          <p:nvSpPr>
            <p:cNvPr id="63508" name="Text Box 16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2  </a:t>
              </a:r>
              <a:r>
                <a:rPr lang="en-US" sz="1800"/>
                <a:t>= 1</a:t>
              </a:r>
              <a:endParaRPr lang="en-US" sz="1800" baseline="-25000"/>
            </a:p>
          </p:txBody>
        </p:sp>
        <p:sp>
          <p:nvSpPr>
            <p:cNvPr id="63509" name="Text Box 17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3 </a:t>
              </a:r>
              <a:r>
                <a:rPr lang="en-US" sz="1800"/>
                <a:t>= 1</a:t>
              </a:r>
              <a:endParaRPr lang="en-US" sz="1800" baseline="-25000"/>
            </a:p>
          </p:txBody>
        </p:sp>
        <p:sp>
          <p:nvSpPr>
            <p:cNvPr id="63510" name="Text Box 18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</a:t>
              </a:r>
              <a:r>
                <a:rPr lang="en-US" sz="1800" baseline="-25000"/>
                <a:t>4 </a:t>
              </a:r>
              <a:r>
                <a:rPr lang="en-US" sz="1800"/>
                <a:t> = 1</a:t>
              </a:r>
              <a:endParaRPr lang="en-US" sz="1800" baseline="-25000"/>
            </a:p>
          </p:txBody>
        </p:sp>
      </p:grpSp>
      <p:sp>
        <p:nvSpPr>
          <p:cNvPr id="63491" name="Text Box 1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63492" name="Text Box 2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OR</a:t>
            </a:r>
          </a:p>
        </p:txBody>
      </p:sp>
      <p:sp>
        <p:nvSpPr>
          <p:cNvPr id="63493" name="Text Box 21"/>
          <p:cNvSpPr txBox="1">
            <a:spLocks noChangeArrowheads="1"/>
          </p:cNvSpPr>
          <p:nvPr/>
        </p:nvSpPr>
        <p:spPr bwMode="auto">
          <a:xfrm>
            <a:off x="0" y="60198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Inputs are either 0 or 1</a:t>
            </a:r>
          </a:p>
        </p:txBody>
      </p:sp>
      <p:sp>
        <p:nvSpPr>
          <p:cNvPr id="63494" name="Text Box 22"/>
          <p:cNvSpPr txBox="1">
            <a:spLocks noChangeArrowheads="1"/>
          </p:cNvSpPr>
          <p:nvPr/>
        </p:nvSpPr>
        <p:spPr bwMode="auto">
          <a:xfrm>
            <a:off x="6781800" y="3686175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Output is 1 if at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least 1 input is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NOT</a:t>
            </a:r>
          </a:p>
        </p:txBody>
      </p:sp>
      <p:graphicFrame>
        <p:nvGraphicFramePr>
          <p:cNvPr id="39975" name="Group 39"/>
          <p:cNvGraphicFramePr>
            <a:graphicFrameLocks noGrp="1"/>
          </p:cNvGraphicFramePr>
          <p:nvPr>
            <p:ph idx="1"/>
          </p:nvPr>
        </p:nvGraphicFramePr>
        <p:xfrm>
          <a:off x="3124200" y="2087563"/>
          <a:ext cx="2438400" cy="2332038"/>
        </p:xfrm>
        <a:graphic>
          <a:graphicData uri="http://schemas.openxmlformats.org/drawingml/2006/table">
            <a:tbl>
              <a:tblPr/>
              <a:tblGrid>
                <a:gridCol w="685800"/>
                <a:gridCol w="17526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Oval 3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4267200" y="32146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?</a:t>
            </a:r>
          </a:p>
        </p:txBody>
      </p:sp>
      <p:sp>
        <p:nvSpPr>
          <p:cNvPr id="67588" name="Line 5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9" name="Text Box 6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67590" name="Line 8"/>
          <p:cNvSpPr>
            <a:spLocks noChangeShapeType="1"/>
          </p:cNvSpPr>
          <p:nvPr/>
        </p:nvSpPr>
        <p:spPr bwMode="auto">
          <a:xfrm>
            <a:off x="1600200" y="34290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91" name="Text Box 12"/>
          <p:cNvSpPr txBox="1">
            <a:spLocks noChangeArrowheads="1"/>
          </p:cNvSpPr>
          <p:nvPr/>
        </p:nvSpPr>
        <p:spPr bwMode="auto">
          <a:xfrm>
            <a:off x="685800" y="32146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67592" name="Text Box 16"/>
          <p:cNvSpPr txBox="1">
            <a:spLocks noChangeArrowheads="1"/>
          </p:cNvSpPr>
          <p:nvPr/>
        </p:nvSpPr>
        <p:spPr bwMode="auto">
          <a:xfrm>
            <a:off x="1828800" y="3048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  </a:t>
            </a:r>
            <a:r>
              <a:rPr lang="en-US" sz="1800"/>
              <a:t>= ?</a:t>
            </a:r>
            <a:endParaRPr lang="en-US" sz="1800" baseline="-25000"/>
          </a:p>
        </p:txBody>
      </p:sp>
      <p:sp>
        <p:nvSpPr>
          <p:cNvPr id="67593" name="Text Box 1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67594" name="Text Box 2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Oval 2"/>
          <p:cNvSpPr>
            <a:spLocks noChangeArrowheads="1"/>
          </p:cNvSpPr>
          <p:nvPr/>
        </p:nvSpPr>
        <p:spPr bwMode="auto">
          <a:xfrm>
            <a:off x="3886200" y="2667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4267200" y="3214688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0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5562600" y="34290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7239000" y="3214688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1600200" y="34290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685800" y="32146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Input x</a:t>
            </a:r>
            <a:r>
              <a:rPr lang="en-US" sz="1800" baseline="-25000"/>
              <a:t>1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828800" y="3048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W</a:t>
            </a:r>
            <a:r>
              <a:rPr lang="en-US" sz="1800" baseline="-25000"/>
              <a:t>1  </a:t>
            </a:r>
            <a:r>
              <a:rPr lang="en-US" sz="1800"/>
              <a:t>= -1</a:t>
            </a:r>
            <a:endParaRPr lang="en-US" sz="1800" baseline="-25000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3962400" y="533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NOT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0" y="3581400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Input is either 0 or 1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6324600" y="3686175"/>
            <a:ext cx="365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If input is 1, output is 0.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000"/>
              <a:t>If input is 0, output is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86200"/>
          </a:xfrm>
        </p:spPr>
        <p:txBody>
          <a:bodyPr/>
          <a:lstStyle/>
          <a:p>
            <a:r>
              <a:rPr lang="en-US" sz="2400" dirty="0" smtClean="0"/>
              <a:t>Much improved from last time</a:t>
            </a:r>
          </a:p>
          <a:p>
            <a:r>
              <a:rPr lang="en-US" sz="2400" dirty="0" smtClean="0"/>
              <a:t>Some fun papers</a:t>
            </a:r>
          </a:p>
          <a:p>
            <a:r>
              <a:rPr lang="en-US" sz="2400" dirty="0" smtClean="0"/>
              <a:t>Technical correctness</a:t>
            </a:r>
          </a:p>
          <a:p>
            <a:pPr lvl="1"/>
            <a:r>
              <a:rPr lang="en-US" sz="2000" dirty="0" smtClean="0"/>
              <a:t>most of you mentioned the experiments/results section</a:t>
            </a:r>
          </a:p>
          <a:p>
            <a:pPr lvl="1"/>
            <a:r>
              <a:rPr lang="en-US" sz="2000" dirty="0" smtClean="0"/>
              <a:t>also comment on the correctness of the actual method description</a:t>
            </a:r>
          </a:p>
          <a:p>
            <a:r>
              <a:rPr lang="en-US" sz="2800" dirty="0" smtClean="0"/>
              <a:t>citation:</a:t>
            </a:r>
          </a:p>
          <a:p>
            <a:pPr lvl="1"/>
            <a:r>
              <a:rPr lang="en-US" sz="2400" dirty="0" smtClean="0"/>
              <a:t>&lt;authors&gt;. &lt;year&gt;. &lt;title&gt;. &lt;</a:t>
            </a:r>
            <a:r>
              <a:rPr lang="en-US" sz="2400" dirty="0" err="1" smtClean="0"/>
              <a:t>how_published</a:t>
            </a:r>
            <a:r>
              <a:rPr lang="en-US" sz="2400" dirty="0" smtClean="0"/>
              <a:t>&gt;.</a:t>
            </a:r>
          </a:p>
          <a:p>
            <a:pPr lvl="1"/>
            <a:r>
              <a:rPr lang="en-US" sz="2400" dirty="0" smtClean="0"/>
              <a:t>be consistent and keep it simple</a:t>
            </a:r>
          </a:p>
          <a:p>
            <a:pPr lvl="1"/>
            <a:r>
              <a:rPr lang="en-US" sz="2400" dirty="0" smtClean="0"/>
              <a:t>look at the papers for examples</a:t>
            </a:r>
          </a:p>
          <a:p>
            <a:pPr lvl="1"/>
            <a:r>
              <a:rPr lang="en-US" sz="2400" dirty="0" smtClean="0"/>
              <a:t>don’t just copy it from </a:t>
            </a:r>
            <a:r>
              <a:rPr lang="en-US" sz="2400" dirty="0" err="1" smtClean="0"/>
              <a:t>citeseer</a:t>
            </a:r>
            <a:r>
              <a:rPr lang="en-US" sz="2400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about…</a:t>
            </a:r>
            <a:endParaRPr lang="en-US" dirty="0"/>
          </a:p>
        </p:txBody>
      </p:sp>
      <p:graphicFrame>
        <p:nvGraphicFramePr>
          <p:cNvPr id="4" name="Group 174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3200399" cy="4481718"/>
        </p:xfrm>
        <a:graphic>
          <a:graphicData uri="http://schemas.openxmlformats.org/drawingml/2006/table">
            <a:tbl>
              <a:tblPr/>
              <a:tblGrid>
                <a:gridCol w="762000"/>
                <a:gridCol w="609600"/>
                <a:gridCol w="696350"/>
                <a:gridCol w="1132449"/>
              </a:tblGrid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5867400" y="3795713"/>
            <a:ext cx="7620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867400" y="3962401"/>
            <a:ext cx="160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T = ?</a:t>
            </a: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6629400" y="4100513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96200" y="3948113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Output </a:t>
            </a:r>
            <a:r>
              <a:rPr lang="en-US" sz="1800" i="1"/>
              <a:t>y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5105400" y="3490913"/>
            <a:ext cx="838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5181600" y="4405313"/>
            <a:ext cx="8382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114800" y="31242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Input x</a:t>
            </a:r>
            <a:r>
              <a:rPr lang="en-US" sz="1800" baseline="-25000" dirty="0"/>
              <a:t>1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191000" y="4481513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Input </a:t>
            </a:r>
            <a:r>
              <a:rPr lang="en-US" sz="1800" dirty="0" smtClean="0"/>
              <a:t>x</a:t>
            </a:r>
            <a:r>
              <a:rPr lang="en-US" sz="1800" baseline="-25000" dirty="0"/>
              <a:t>3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257800" y="3276601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w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</a:t>
            </a:r>
            <a:r>
              <a:rPr lang="en-US" sz="1800" dirty="0"/>
              <a:t>= ?</a:t>
            </a:r>
            <a:endParaRPr lang="en-US" sz="1800" baseline="-25000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410200" y="4648201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w</a:t>
            </a:r>
            <a:r>
              <a:rPr lang="en-US" sz="1800" baseline="-25000" dirty="0" smtClean="0"/>
              <a:t>3 </a:t>
            </a:r>
            <a:r>
              <a:rPr lang="en-US" sz="1800" dirty="0"/>
              <a:t>= ?</a:t>
            </a:r>
            <a:endParaRPr lang="en-US" sz="1800" baseline="-25000" dirty="0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5029200" y="4114800"/>
            <a:ext cx="8382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4038600" y="3824287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Input </a:t>
            </a:r>
            <a:r>
              <a:rPr lang="en-US" sz="1800" dirty="0" smtClean="0"/>
              <a:t>x</a:t>
            </a:r>
            <a:r>
              <a:rPr lang="en-US" sz="1800" baseline="-25000" dirty="0"/>
              <a:t>2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800600" y="3657600"/>
            <a:ext cx="137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/>
              <a:t>w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</a:t>
            </a:r>
            <a:r>
              <a:rPr lang="en-US" sz="1800" dirty="0"/>
              <a:t>= ?</a:t>
            </a:r>
            <a:endParaRPr lang="en-US" sz="18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neural nets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95735"/>
            <a:ext cx="1424940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671935"/>
            <a:ext cx="1334977" cy="762000"/>
          </a:xfrm>
          <a:prstGeom prst="rect">
            <a:avLst/>
          </a:prstGeom>
        </p:spPr>
      </p:pic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1295400" y="449133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905000" y="449133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2514600" y="449133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1905000" y="5329536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" name="Straight Arrow Connector 9"/>
          <p:cNvCxnSpPr>
            <a:stCxn id="6" idx="5"/>
            <a:endCxn id="9" idx="1"/>
          </p:cNvCxnSpPr>
          <p:nvPr/>
        </p:nvCxnSpPr>
        <p:spPr bwMode="auto">
          <a:xfrm rot="16200000" flipH="1">
            <a:off x="1441263" y="486579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4"/>
            <a:endCxn id="9" idx="0"/>
          </p:cNvCxnSpPr>
          <p:nvPr/>
        </p:nvCxnSpPr>
        <p:spPr bwMode="auto">
          <a:xfrm rot="5400000">
            <a:off x="1790700" y="5062836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3"/>
            <a:endCxn id="9" idx="7"/>
          </p:cNvCxnSpPr>
          <p:nvPr/>
        </p:nvCxnSpPr>
        <p:spPr bwMode="auto">
          <a:xfrm rot="5400000">
            <a:off x="2050863" y="4865799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6" idx="0"/>
          </p:cNvCxnSpPr>
          <p:nvPr/>
        </p:nvCxnSpPr>
        <p:spPr bwMode="auto">
          <a:xfrm rot="16200000" flipH="1">
            <a:off x="1066800" y="411033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endCxn id="6" idx="0"/>
          </p:cNvCxnSpPr>
          <p:nvPr/>
        </p:nvCxnSpPr>
        <p:spPr bwMode="auto">
          <a:xfrm rot="5400000">
            <a:off x="1257300" y="407223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1676400" y="4110335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5400000">
            <a:off x="1866900" y="4072235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16200000" flipH="1">
            <a:off x="2286000" y="411033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>
            <a:off x="2476500" y="407223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9" idx="4"/>
          </p:cNvCxnSpPr>
          <p:nvPr/>
        </p:nvCxnSpPr>
        <p:spPr bwMode="auto">
          <a:xfrm rot="5400000">
            <a:off x="1905000" y="5786736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2662535"/>
            <a:ext cx="950734" cy="9144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662535"/>
            <a:ext cx="854964" cy="838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66800" y="60915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output: 1, -1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114800" y="2057400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We’d like to train neural networks</a:t>
            </a:r>
          </a:p>
          <a:p>
            <a:pPr>
              <a:buFontTx/>
              <a:buChar char="-"/>
            </a:pPr>
            <a:r>
              <a:rPr lang="en-US" dirty="0" smtClean="0"/>
              <a:t> We can learn to classify</a:t>
            </a:r>
          </a:p>
          <a:p>
            <a:pPr>
              <a:buFontTx/>
              <a:buChar char="-"/>
            </a:pPr>
            <a:r>
              <a:rPr lang="en-US" dirty="0" smtClean="0"/>
              <a:t> We can also learn a </a:t>
            </a:r>
            <a:r>
              <a:rPr lang="en-US" i="1" dirty="0" smtClean="0">
                <a:solidFill>
                  <a:srgbClr val="FF0000"/>
                </a:solidFill>
              </a:rPr>
              <a:t>regression function</a:t>
            </a:r>
            <a:r>
              <a:rPr lang="en-US" dirty="0" smtClean="0"/>
              <a:t> from input to a real value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29000" y="4942582"/>
            <a:ext cx="548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What are the parameters we can modify/learn for the NN?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71600"/>
          </a:xfrm>
        </p:spPr>
        <p:txBody>
          <a:bodyPr/>
          <a:lstStyle/>
          <a:p>
            <a:r>
              <a:rPr lang="en-US" dirty="0" smtClean="0"/>
              <a:t>NN parameters</a:t>
            </a:r>
            <a:endParaRPr lang="en-US" dirty="0"/>
          </a:p>
        </p:txBody>
      </p:sp>
      <p:sp>
        <p:nvSpPr>
          <p:cNvPr id="4" name="Oval 12"/>
          <p:cNvSpPr>
            <a:spLocks noChangeArrowheads="1"/>
          </p:cNvSpPr>
          <p:nvPr/>
        </p:nvSpPr>
        <p:spPr bwMode="auto">
          <a:xfrm>
            <a:off x="914400" y="2743201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1524000" y="2743201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2133600" y="2743201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524000" y="3581401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8" name="Straight Arrow Connector 7"/>
          <p:cNvCxnSpPr>
            <a:stCxn id="4" idx="5"/>
            <a:endCxn id="7" idx="1"/>
          </p:cNvCxnSpPr>
          <p:nvPr/>
        </p:nvCxnSpPr>
        <p:spPr bwMode="auto">
          <a:xfrm rot="16200000" flipH="1">
            <a:off x="1060263" y="3117664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>
            <a:stCxn id="5" idx="4"/>
            <a:endCxn id="7" idx="0"/>
          </p:cNvCxnSpPr>
          <p:nvPr/>
        </p:nvCxnSpPr>
        <p:spPr bwMode="auto">
          <a:xfrm rot="5400000">
            <a:off x="1409700" y="3314701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3"/>
            <a:endCxn id="7" idx="7"/>
          </p:cNvCxnSpPr>
          <p:nvPr/>
        </p:nvCxnSpPr>
        <p:spPr bwMode="auto">
          <a:xfrm rot="5400000">
            <a:off x="1669863" y="3117664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endCxn id="4" idx="0"/>
          </p:cNvCxnSpPr>
          <p:nvPr/>
        </p:nvCxnSpPr>
        <p:spPr bwMode="auto">
          <a:xfrm rot="16200000" flipH="1">
            <a:off x="685800" y="2362201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4" idx="0"/>
          </p:cNvCxnSpPr>
          <p:nvPr/>
        </p:nvCxnSpPr>
        <p:spPr bwMode="auto">
          <a:xfrm rot="5400000">
            <a:off x="876300" y="2324101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6200000" flipH="1">
            <a:off x="1295400" y="23622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>
            <a:off x="1485900" y="23241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1905000" y="2362201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5400000">
            <a:off x="2095500" y="2324101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7" idx="4"/>
          </p:cNvCxnSpPr>
          <p:nvPr/>
        </p:nvCxnSpPr>
        <p:spPr bwMode="auto">
          <a:xfrm rot="5400000">
            <a:off x="1524000" y="4038601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027"/>
          <p:cNvSpPr>
            <a:spLocks noChangeArrowheads="1"/>
          </p:cNvSpPr>
          <p:nvPr/>
        </p:nvSpPr>
        <p:spPr bwMode="auto">
          <a:xfrm>
            <a:off x="4572000" y="2286000"/>
            <a:ext cx="1600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5"/>
          <p:cNvGrpSpPr/>
          <p:nvPr/>
        </p:nvGrpSpPr>
        <p:grpSpPr>
          <a:xfrm>
            <a:off x="4953000" y="2743200"/>
            <a:ext cx="762000" cy="687388"/>
            <a:chOff x="4267200" y="3352800"/>
            <a:chExt cx="762000" cy="687388"/>
          </a:xfrm>
        </p:grpSpPr>
        <p:cxnSp>
          <p:nvCxnSpPr>
            <p:cNvPr id="21" name="Straight Connector 20"/>
            <p:cNvCxnSpPr/>
            <p:nvPr/>
          </p:nvCxnSpPr>
          <p:spPr bwMode="auto">
            <a:xfrm>
              <a:off x="4267200" y="40386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5400000" flipH="1" flipV="1">
              <a:off x="4305300" y="3695700"/>
              <a:ext cx="6858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648200" y="33528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5" name="Straight Arrow Connector 24"/>
          <p:cNvCxnSpPr/>
          <p:nvPr/>
        </p:nvCxnSpPr>
        <p:spPr bwMode="auto">
          <a:xfrm rot="10800000">
            <a:off x="2057400" y="3276600"/>
            <a:ext cx="1143000" cy="1066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76400" y="44958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Learn the individual weights between nodes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2438400" y="2286000"/>
            <a:ext cx="259080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2362200" y="3048000"/>
            <a:ext cx="2514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410200" y="3886200"/>
            <a:ext cx="2819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Learn individual node parameters (e.g. threshold)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aside: linear regression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 rot="5400000">
            <a:off x="-647700" y="4152900"/>
            <a:ext cx="3429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066800" y="5867400"/>
            <a:ext cx="3962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16002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81200" y="3276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2860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209800" y="3657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981200" y="37338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828800" y="4038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7526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524000" y="4419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6764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981200" y="49530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676400" y="5105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524000" y="54102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828800" y="5486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5400" y="3276600"/>
            <a:ext cx="3200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some points, find the </a:t>
            </a:r>
            <a:r>
              <a:rPr lang="en-US" b="1" i="1" dirty="0" smtClean="0">
                <a:solidFill>
                  <a:srgbClr val="FF0000"/>
                </a:solidFill>
              </a:rPr>
              <a:t>line</a:t>
            </a:r>
            <a:r>
              <a:rPr lang="en-US" dirty="0" smtClean="0"/>
              <a:t> that best fits/explains the data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66700" y="3924300"/>
            <a:ext cx="3352800" cy="381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81000" y="61722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can we find this line?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aside: linear regression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 rot="5400000">
            <a:off x="-647700" y="4152900"/>
            <a:ext cx="3429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066800" y="5867400"/>
            <a:ext cx="39624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16002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81200" y="3276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2860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209800" y="3657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981200" y="37338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828800" y="4038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7526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524000" y="44196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6764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981200" y="49530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676400" y="5105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524000" y="54102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828800" y="54864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0" y="21336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 a line </a:t>
            </a:r>
            <a:r>
              <a:rPr lang="en-US" i="1" dirty="0" err="1" smtClean="0"/>
              <a:t>h</a:t>
            </a:r>
            <a:r>
              <a:rPr lang="en-US" dirty="0" smtClean="0"/>
              <a:t> that minimizes an error function: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66700" y="3924300"/>
            <a:ext cx="3352800" cy="381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343400" y="3048000"/>
          <a:ext cx="3886200" cy="685800"/>
        </p:xfrm>
        <a:graphic>
          <a:graphicData uri="http://schemas.openxmlformats.org/presentationml/2006/ole">
            <p:oleObj spid="_x0000_s302082" name="Equation" r:id="rId4" imgW="1727200" imgH="304800" progId="Equation.3">
              <p:embed/>
            </p:oleObj>
          </a:graphicData>
        </a:graphic>
      </p:graphicFrame>
      <p:graphicFrame>
        <p:nvGraphicFramePr>
          <p:cNvPr id="184323" name="Object 3"/>
          <p:cNvGraphicFramePr>
            <a:graphicFrameLocks noChangeAspect="1"/>
          </p:cNvGraphicFramePr>
          <p:nvPr/>
        </p:nvGraphicFramePr>
        <p:xfrm>
          <a:off x="4305300" y="4648200"/>
          <a:ext cx="4686300" cy="685800"/>
        </p:xfrm>
        <a:graphic>
          <a:graphicData uri="http://schemas.openxmlformats.org/presentationml/2006/ole">
            <p:oleObj spid="_x0000_s302083" name="Equation" r:id="rId5" imgW="2082800" imgH="3048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810000" y="3957935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 the case of a 2d line:</a:t>
            </a:r>
            <a:endParaRPr lang="en-US" dirty="0"/>
          </a:p>
        </p:txBody>
      </p:sp>
      <p:sp>
        <p:nvSpPr>
          <p:cNvPr id="24" name="Left Brace 23"/>
          <p:cNvSpPr/>
          <p:nvPr/>
        </p:nvSpPr>
        <p:spPr bwMode="auto">
          <a:xfrm rot="16200000">
            <a:off x="7772400" y="4800600"/>
            <a:ext cx="457200" cy="13716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56460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function for a line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267200"/>
          </a:xfrm>
        </p:spPr>
        <p:txBody>
          <a:bodyPr/>
          <a:lstStyle/>
          <a:p>
            <a:r>
              <a:rPr lang="en-US" dirty="0" smtClean="0"/>
              <a:t>We’d like to </a:t>
            </a:r>
            <a:r>
              <a:rPr lang="en-US" i="1" dirty="0" smtClean="0"/>
              <a:t>minimize</a:t>
            </a:r>
            <a:r>
              <a:rPr lang="en-US" dirty="0" smtClean="0"/>
              <a:t> the error</a:t>
            </a:r>
          </a:p>
          <a:p>
            <a:pPr lvl="1"/>
            <a:r>
              <a:rPr lang="en-US" dirty="0" smtClean="0"/>
              <a:t>Find w</a:t>
            </a:r>
            <a:r>
              <a:rPr lang="en-US" baseline="-25000" dirty="0" smtClean="0"/>
              <a:t>1</a:t>
            </a:r>
            <a:r>
              <a:rPr lang="en-US" dirty="0" smtClean="0"/>
              <a:t> and w</a:t>
            </a:r>
            <a:r>
              <a:rPr lang="en-US" baseline="-25000" dirty="0" smtClean="0"/>
              <a:t>0</a:t>
            </a:r>
            <a:r>
              <a:rPr lang="en-US" dirty="0" smtClean="0"/>
              <a:t> such that the error is minimized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How can we do this?</a:t>
            </a:r>
          </a:p>
        </p:txBody>
      </p:sp>
      <p:graphicFrame>
        <p:nvGraphicFramePr>
          <p:cNvPr id="186370" name="Object 2"/>
          <p:cNvGraphicFramePr>
            <a:graphicFrameLocks noChangeAspect="1"/>
          </p:cNvGraphicFramePr>
          <p:nvPr/>
        </p:nvGraphicFramePr>
        <p:xfrm>
          <a:off x="1676400" y="3352800"/>
          <a:ext cx="4686300" cy="685800"/>
        </p:xfrm>
        <a:graphic>
          <a:graphicData uri="http://schemas.openxmlformats.org/presentationml/2006/ole">
            <p:oleObj spid="_x0000_s304130" name="Equation" r:id="rId3" imgW="2082800" imgH="304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048000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</a:rPr>
              <a:t>Partial derivatives give us the slope in that dimension</a:t>
            </a:r>
            <a:endParaRPr lang="en-US" sz="2400" dirty="0" smtClean="0"/>
          </a:p>
          <a:p>
            <a:r>
              <a:rPr lang="en-US" sz="2400" dirty="0" smtClean="0"/>
              <a:t>Option 1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When slope is 0, it’s a min or a max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This approach gets hard if we want to do non-linear regression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Option 2: gradient </a:t>
            </a:r>
            <a:r>
              <a:rPr lang="en-US" sz="2400" dirty="0" smtClean="0">
                <a:solidFill>
                  <a:srgbClr val="000000"/>
                </a:solidFill>
              </a:rPr>
              <a:t>descent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move in the appropriate direction (but not necessarily down to 0)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we can view the problem as a search for </a:t>
            </a:r>
            <a:r>
              <a:rPr lang="en-US" sz="2000" dirty="0" err="1" smtClean="0">
                <a:solidFill>
                  <a:srgbClr val="000000"/>
                </a:solidFill>
              </a:rPr>
              <a:t>w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i</a:t>
            </a:r>
            <a:r>
              <a:rPr lang="en-US" sz="2000" dirty="0" smtClean="0"/>
              <a:t> that minimizes the loss</a:t>
            </a:r>
          </a:p>
          <a:p>
            <a:pPr lvl="1"/>
            <a:endParaRPr lang="en-US" sz="2000" baseline="-250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178178" name="Object 2"/>
          <p:cNvGraphicFramePr>
            <a:graphicFrameLocks noChangeAspect="1"/>
          </p:cNvGraphicFramePr>
          <p:nvPr/>
        </p:nvGraphicFramePr>
        <p:xfrm>
          <a:off x="3048000" y="1676400"/>
          <a:ext cx="4686300" cy="685800"/>
        </p:xfrm>
        <a:graphic>
          <a:graphicData uri="http://schemas.openxmlformats.org/presentationml/2006/ole">
            <p:oleObj spid="_x0000_s305154" name="Equation" r:id="rId3" imgW="2082800" imgH="304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1752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minimize: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descent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r>
              <a:rPr lang="en-US" sz="2800" dirty="0" smtClean="0"/>
              <a:t>If the loss function is convex, what does this mean for our minimum?</a:t>
            </a:r>
          </a:p>
          <a:p>
            <a:pPr lvl="1"/>
            <a:r>
              <a:rPr lang="en-US" sz="2400" dirty="0" smtClean="0"/>
              <a:t>In three dimensions, think about a curved piece of paper</a:t>
            </a:r>
          </a:p>
          <a:p>
            <a:pPr lvl="1"/>
            <a:r>
              <a:rPr lang="en-US" sz="2400" dirty="0" smtClean="0"/>
              <a:t>Or, think of it like skiing in a big bowl</a:t>
            </a:r>
          </a:p>
          <a:p>
            <a:r>
              <a:rPr lang="en-US" sz="2800" dirty="0" smtClean="0"/>
              <a:t>Approach:</a:t>
            </a:r>
          </a:p>
          <a:p>
            <a:pPr lvl="1"/>
            <a:r>
              <a:rPr lang="en-US" sz="2400" dirty="0" smtClean="0"/>
              <a:t>pick a starting point (</a:t>
            </a:r>
            <a:r>
              <a:rPr lang="en-US" sz="2400" dirty="0" err="1" smtClean="0"/>
              <a:t>w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repeat until loss doesn’t decrease in all dimensions:</a:t>
            </a:r>
          </a:p>
          <a:p>
            <a:pPr lvl="2"/>
            <a:r>
              <a:rPr lang="en-US" sz="2000" dirty="0" smtClean="0"/>
              <a:t>pick a dimension</a:t>
            </a:r>
          </a:p>
          <a:p>
            <a:pPr lvl="2"/>
            <a:r>
              <a:rPr lang="en-US" sz="2000" dirty="0" smtClean="0"/>
              <a:t>move a small amount in that dimension towards decreasing loss (using the derivative)</a:t>
            </a:r>
            <a:endParaRPr lang="en-US" sz="16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descent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1"/>
            <a:r>
              <a:rPr lang="en-US" sz="2400" dirty="0" smtClean="0"/>
              <a:t>pick a starting point (</a:t>
            </a:r>
            <a:r>
              <a:rPr lang="en-US" sz="2400" dirty="0" err="1" smtClean="0"/>
              <a:t>w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repeat until loss doesn’t decrease in all dimensions:</a:t>
            </a:r>
          </a:p>
          <a:p>
            <a:pPr lvl="2"/>
            <a:r>
              <a:rPr lang="en-US" sz="2000" dirty="0" smtClean="0"/>
              <a:t>pick a dimension</a:t>
            </a:r>
          </a:p>
          <a:p>
            <a:pPr lvl="2"/>
            <a:r>
              <a:rPr lang="en-US" sz="2000" dirty="0" smtClean="0"/>
              <a:t>move a small amount in that dimension towards decreasing loss (using the derivative)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09800" y="3962400"/>
          <a:ext cx="3169444" cy="838200"/>
        </p:xfrm>
        <a:graphic>
          <a:graphicData uri="http://schemas.openxmlformats.org/presentationml/2006/ole">
            <p:oleObj spid="_x0000_s307202" name="Equation" r:id="rId3" imgW="1536700" imgH="406400" progId="Equation.3">
              <p:embed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 rot="5400000" flipH="1" flipV="1">
            <a:off x="2895600" y="4876800"/>
            <a:ext cx="914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914400" y="56388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learning rate (how much we want to move in the error direction)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Linear</a:t>
            </a:r>
            <a:r>
              <a:rPr lang="en-US" dirty="0" smtClean="0"/>
              <a:t> gradient descent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1"/>
            <a:r>
              <a:rPr lang="en-US" sz="2400" dirty="0" smtClean="0"/>
              <a:t>pick a starting point (</a:t>
            </a:r>
            <a:r>
              <a:rPr lang="en-US" sz="2400" dirty="0" err="1" smtClean="0"/>
              <a:t>w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repeat until loss doesn’t decrease in all dimensions:</a:t>
            </a:r>
          </a:p>
          <a:p>
            <a:pPr lvl="2"/>
            <a:r>
              <a:rPr lang="en-US" sz="2000" dirty="0" smtClean="0"/>
              <a:t>pick a dimension</a:t>
            </a:r>
          </a:p>
          <a:p>
            <a:pPr lvl="2"/>
            <a:r>
              <a:rPr lang="en-US" sz="2000" dirty="0" smtClean="0"/>
              <a:t>move a small amount in that dimension towards decreasing loss (using the derivative)</a:t>
            </a:r>
          </a:p>
          <a:p>
            <a:endParaRPr lang="en-US" dirty="0"/>
          </a:p>
        </p:txBody>
      </p:sp>
      <p:graphicFrame>
        <p:nvGraphicFramePr>
          <p:cNvPr id="270339" name="Object 3"/>
          <p:cNvGraphicFramePr>
            <a:graphicFrameLocks noChangeAspect="1"/>
          </p:cNvGraphicFramePr>
          <p:nvPr/>
        </p:nvGraphicFramePr>
        <p:xfrm>
          <a:off x="2133600" y="3962400"/>
          <a:ext cx="3616325" cy="942975"/>
        </p:xfrm>
        <a:graphic>
          <a:graphicData uri="http://schemas.openxmlformats.org/presentationml/2006/ole">
            <p:oleObj spid="_x0000_s308226" name="Equation" r:id="rId3" imgW="1752600" imgH="457200" progId="Equation.3">
              <p:embed/>
            </p:oleObj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 rot="16200000" flipV="1">
            <a:off x="4114800" y="4648200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581400" y="56388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value of the example in that dimension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209800" y="4953000"/>
            <a:ext cx="13716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914400" y="57150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sum the error over all the examples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5029200" y="4572000"/>
            <a:ext cx="17526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324600" y="48768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difference between actual and predicted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Cow and calf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75" y="990600"/>
            <a:ext cx="7642225" cy="50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3000" y="6096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What is this?    How did you know?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training </a:t>
            </a:r>
            <a:r>
              <a:rPr lang="en-US" dirty="0" smtClean="0"/>
              <a:t>a </a:t>
            </a:r>
            <a:r>
              <a:rPr lang="en-US" dirty="0" err="1" smtClean="0"/>
              <a:t>perceptron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057400"/>
            <a:ext cx="4343400" cy="1905000"/>
          </a:xfrm>
        </p:spPr>
        <p:txBody>
          <a:bodyPr/>
          <a:lstStyle/>
          <a:p>
            <a:r>
              <a:rPr lang="en-US" sz="2800" dirty="0" smtClean="0"/>
              <a:t>We want to train a </a:t>
            </a:r>
            <a:r>
              <a:rPr lang="en-US" sz="2800" dirty="0" err="1" smtClean="0"/>
              <a:t>perceptron</a:t>
            </a:r>
            <a:r>
              <a:rPr lang="en-US" sz="2800" dirty="0" smtClean="0"/>
              <a:t> to learn a function given training data</a:t>
            </a:r>
          </a:p>
          <a:p>
            <a:endParaRPr lang="en-US" sz="2800" dirty="0" smtClean="0"/>
          </a:p>
        </p:txBody>
      </p:sp>
      <p:graphicFrame>
        <p:nvGraphicFramePr>
          <p:cNvPr id="4" name="Group 174"/>
          <p:cNvGraphicFramePr>
            <a:graphicFrameLocks/>
          </p:cNvGraphicFramePr>
          <p:nvPr/>
        </p:nvGraphicFramePr>
        <p:xfrm>
          <a:off x="457200" y="2133600"/>
          <a:ext cx="3200400" cy="3886201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419600" y="4205287"/>
            <a:ext cx="4953000" cy="1890713"/>
            <a:chOff x="4419600" y="4205287"/>
            <a:chExt cx="4953000" cy="1890713"/>
          </a:xfrm>
        </p:grpSpPr>
        <p:sp>
          <p:nvSpPr>
            <p:cNvPr id="5" name="Oval 2"/>
            <p:cNvSpPr>
              <a:spLocks noChangeArrowheads="1"/>
            </p:cNvSpPr>
            <p:nvPr/>
          </p:nvSpPr>
          <p:spPr bwMode="auto">
            <a:xfrm>
              <a:off x="6172200" y="4876800"/>
              <a:ext cx="7620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6172200" y="5043488"/>
              <a:ext cx="16002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 = ?</a:t>
              </a:r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6934200" y="5181600"/>
              <a:ext cx="990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8001000" y="5029200"/>
              <a:ext cx="1371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5410200" y="4572000"/>
              <a:ext cx="83820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5486400" y="5486400"/>
              <a:ext cx="838200" cy="304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419600" y="4205287"/>
              <a:ext cx="1143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Input x</a:t>
              </a:r>
              <a:r>
                <a:rPr lang="en-US" sz="1800" baseline="-25000" dirty="0"/>
                <a:t>1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4495800" y="5562600"/>
              <a:ext cx="11430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Input x</a:t>
              </a:r>
              <a:r>
                <a:rPr lang="en-US" sz="1800" baseline="-25000" dirty="0"/>
                <a:t>2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5562600" y="4357688"/>
              <a:ext cx="1371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W</a:t>
              </a:r>
              <a:r>
                <a:rPr lang="en-US" sz="1800" baseline="-25000" dirty="0"/>
                <a:t>1</a:t>
              </a:r>
              <a:r>
                <a:rPr lang="en-US" sz="1800" dirty="0"/>
                <a:t> = ?</a:t>
              </a:r>
              <a:endParaRPr lang="en-US" sz="1800" baseline="-25000" dirty="0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5715000" y="5729288"/>
              <a:ext cx="1371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W</a:t>
              </a:r>
              <a:r>
                <a:rPr lang="en-US" sz="1800" baseline="-25000" dirty="0"/>
                <a:t>2 </a:t>
              </a:r>
              <a:r>
                <a:rPr lang="en-US" sz="1800" dirty="0"/>
                <a:t>= ?</a:t>
              </a:r>
              <a:endParaRPr lang="en-US" sz="1800" baseline="-2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09600" y="1524000"/>
            <a:ext cx="8001000" cy="4724400"/>
            <a:chOff x="288" y="864"/>
            <a:chExt cx="5040" cy="2976"/>
          </a:xfrm>
        </p:grpSpPr>
        <p:sp>
          <p:nvSpPr>
            <p:cNvPr id="38918" name="Oval 4"/>
            <p:cNvSpPr>
              <a:spLocks noChangeArrowheads="1"/>
            </p:cNvSpPr>
            <p:nvPr/>
          </p:nvSpPr>
          <p:spPr bwMode="auto">
            <a:xfrm>
              <a:off x="2352" y="1728"/>
              <a:ext cx="1008" cy="100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19" name="Text Box 5"/>
            <p:cNvSpPr txBox="1">
              <a:spLocks noChangeArrowheads="1"/>
            </p:cNvSpPr>
            <p:nvPr/>
          </p:nvSpPr>
          <p:spPr bwMode="auto">
            <a:xfrm>
              <a:off x="2400" y="2121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Threshold </a:t>
              </a:r>
              <a:r>
                <a:rPr lang="en-US" sz="1800" i="1"/>
                <a:t>T</a:t>
              </a:r>
            </a:p>
          </p:txBody>
        </p:sp>
        <p:sp>
          <p:nvSpPr>
            <p:cNvPr id="38920" name="Line 6"/>
            <p:cNvSpPr>
              <a:spLocks noChangeShapeType="1"/>
            </p:cNvSpPr>
            <p:nvPr/>
          </p:nvSpPr>
          <p:spPr bwMode="auto">
            <a:xfrm>
              <a:off x="3408" y="220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1" name="Text Box 7"/>
            <p:cNvSpPr txBox="1">
              <a:spLocks noChangeArrowheads="1"/>
            </p:cNvSpPr>
            <p:nvPr/>
          </p:nvSpPr>
          <p:spPr bwMode="auto">
            <a:xfrm>
              <a:off x="4464" y="207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Output </a:t>
              </a:r>
              <a:r>
                <a:rPr lang="en-US" sz="1800" i="1"/>
                <a:t>y</a:t>
              </a:r>
            </a:p>
          </p:txBody>
        </p:sp>
        <p:sp>
          <p:nvSpPr>
            <p:cNvPr id="38922" name="Line 8"/>
            <p:cNvSpPr>
              <a:spLocks noChangeShapeType="1"/>
            </p:cNvSpPr>
            <p:nvPr/>
          </p:nvSpPr>
          <p:spPr bwMode="auto">
            <a:xfrm>
              <a:off x="912" y="1008"/>
              <a:ext cx="1440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3" name="Line 9"/>
            <p:cNvSpPr>
              <a:spLocks noChangeShapeType="1"/>
            </p:cNvSpPr>
            <p:nvPr/>
          </p:nvSpPr>
          <p:spPr bwMode="auto">
            <a:xfrm>
              <a:off x="912" y="2112"/>
              <a:ext cx="13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4" name="Line 10"/>
            <p:cNvSpPr>
              <a:spLocks noChangeShapeType="1"/>
            </p:cNvSpPr>
            <p:nvPr/>
          </p:nvSpPr>
          <p:spPr bwMode="auto">
            <a:xfrm flipV="1">
              <a:off x="864" y="2352"/>
              <a:ext cx="144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5" name="Line 11"/>
            <p:cNvSpPr>
              <a:spLocks noChangeShapeType="1"/>
            </p:cNvSpPr>
            <p:nvPr/>
          </p:nvSpPr>
          <p:spPr bwMode="auto">
            <a:xfrm flipV="1">
              <a:off x="864" y="2544"/>
              <a:ext cx="1536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6" name="Text Box 12"/>
            <p:cNvSpPr txBox="1">
              <a:spLocks noChangeArrowheads="1"/>
            </p:cNvSpPr>
            <p:nvPr/>
          </p:nvSpPr>
          <p:spPr bwMode="auto">
            <a:xfrm>
              <a:off x="336" y="864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38927" name="Text Box 13"/>
            <p:cNvSpPr txBox="1">
              <a:spLocks noChangeArrowheads="1"/>
            </p:cNvSpPr>
            <p:nvPr/>
          </p:nvSpPr>
          <p:spPr bwMode="auto">
            <a:xfrm>
              <a:off x="336" y="1977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38928" name="Text Box 14"/>
            <p:cNvSpPr txBox="1">
              <a:spLocks noChangeArrowheads="1"/>
            </p:cNvSpPr>
            <p:nvPr/>
          </p:nvSpPr>
          <p:spPr bwMode="auto">
            <a:xfrm>
              <a:off x="288" y="2745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38929" name="Text Box 15"/>
            <p:cNvSpPr txBox="1">
              <a:spLocks noChangeArrowheads="1"/>
            </p:cNvSpPr>
            <p:nvPr/>
          </p:nvSpPr>
          <p:spPr bwMode="auto">
            <a:xfrm>
              <a:off x="288" y="360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4</a:t>
              </a:r>
            </a:p>
          </p:txBody>
        </p:sp>
        <p:sp>
          <p:nvSpPr>
            <p:cNvPr id="38930" name="Text Box 17"/>
            <p:cNvSpPr txBox="1">
              <a:spLocks noChangeArrowheads="1"/>
            </p:cNvSpPr>
            <p:nvPr/>
          </p:nvSpPr>
          <p:spPr bwMode="auto">
            <a:xfrm>
              <a:off x="1344" y="111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38931" name="Text Box 18"/>
            <p:cNvSpPr txBox="1">
              <a:spLocks noChangeArrowheads="1"/>
            </p:cNvSpPr>
            <p:nvPr/>
          </p:nvSpPr>
          <p:spPr bwMode="auto">
            <a:xfrm>
              <a:off x="1056" y="1872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38932" name="Text Box 19"/>
            <p:cNvSpPr txBox="1">
              <a:spLocks noChangeArrowheads="1"/>
            </p:cNvSpPr>
            <p:nvPr/>
          </p:nvSpPr>
          <p:spPr bwMode="auto">
            <a:xfrm>
              <a:off x="1008" y="2793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3</a:t>
              </a:r>
            </a:p>
          </p:txBody>
        </p:sp>
        <p:sp>
          <p:nvSpPr>
            <p:cNvPr id="38933" name="Text Box 20"/>
            <p:cNvSpPr txBox="1">
              <a:spLocks noChangeArrowheads="1"/>
            </p:cNvSpPr>
            <p:nvPr/>
          </p:nvSpPr>
          <p:spPr bwMode="auto">
            <a:xfrm>
              <a:off x="1296" y="3360"/>
              <a:ext cx="8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Weight w</a:t>
              </a:r>
              <a:r>
                <a:rPr lang="en-US" sz="1800" baseline="-25000"/>
                <a:t>4</a:t>
              </a:r>
            </a:p>
          </p:txBody>
        </p:sp>
      </p:grpSp>
      <p:sp>
        <p:nvSpPr>
          <p:cNvPr id="38915" name="Text Box 22"/>
          <p:cNvSpPr txBox="1">
            <a:spLocks noChangeArrowheads="1"/>
          </p:cNvSpPr>
          <p:nvPr/>
        </p:nvSpPr>
        <p:spPr bwMode="auto">
          <a:xfrm>
            <a:off x="5334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38916" name="Text Box 23"/>
          <p:cNvSpPr txBox="1">
            <a:spLocks noChangeArrowheads="1"/>
          </p:cNvSpPr>
          <p:nvPr/>
        </p:nvSpPr>
        <p:spPr bwMode="auto">
          <a:xfrm>
            <a:off x="4267200" y="4495800"/>
            <a:ext cx="44958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If </a:t>
            </a:r>
            <a:r>
              <a:rPr lang="en-US" i="1" dirty="0"/>
              <a:t>w</a:t>
            </a:r>
            <a:r>
              <a:rPr lang="en-US" i="1" baseline="-25000" dirty="0"/>
              <a:t>1</a:t>
            </a:r>
            <a:r>
              <a:rPr lang="en-US" i="1" dirty="0"/>
              <a:t>x</a:t>
            </a:r>
            <a:r>
              <a:rPr lang="en-US" i="1" baseline="-25000" dirty="0"/>
              <a:t>1</a:t>
            </a:r>
            <a:r>
              <a:rPr lang="en-US" i="1" dirty="0"/>
              <a:t> + w</a:t>
            </a:r>
            <a:r>
              <a:rPr lang="en-US" i="1" baseline="-25000" dirty="0"/>
              <a:t>2</a:t>
            </a:r>
            <a:r>
              <a:rPr lang="en-US" i="1" dirty="0"/>
              <a:t>x</a:t>
            </a:r>
            <a:r>
              <a:rPr lang="en-US" i="1" baseline="-25000" dirty="0"/>
              <a:t>2</a:t>
            </a:r>
            <a:r>
              <a:rPr lang="en-US" i="1" dirty="0"/>
              <a:t> + … + </a:t>
            </a:r>
            <a:r>
              <a:rPr lang="en-US" i="1" dirty="0" err="1"/>
              <a:t>w</a:t>
            </a:r>
            <a:r>
              <a:rPr lang="en-US" i="1" baseline="-25000" dirty="0" err="1"/>
              <a:t>n</a:t>
            </a:r>
            <a:r>
              <a:rPr lang="en-US" i="1" dirty="0" err="1"/>
              <a:t>x</a:t>
            </a:r>
            <a:r>
              <a:rPr lang="en-US" i="1" baseline="-25000" dirty="0" err="1"/>
              <a:t>n</a:t>
            </a:r>
            <a:r>
              <a:rPr lang="en-US" i="1" dirty="0"/>
              <a:t> </a:t>
            </a:r>
            <a:r>
              <a:rPr lang="en-US" i="1" dirty="0">
                <a:ea typeface="Arial" charset="0"/>
                <a:cs typeface="Arial" charset="0"/>
              </a:rPr>
              <a:t>≥</a:t>
            </a:r>
            <a:r>
              <a:rPr lang="en-US" i="1" dirty="0"/>
              <a:t> T</a:t>
            </a:r>
            <a:r>
              <a:rPr lang="en-US" dirty="0"/>
              <a:t>, </a:t>
            </a:r>
          </a:p>
          <a:p>
            <a:pPr>
              <a:spcBef>
                <a:spcPct val="50000"/>
              </a:spcBef>
            </a:pPr>
            <a:r>
              <a:rPr lang="en-US" dirty="0"/>
              <a:t>	then the output of </a:t>
            </a:r>
            <a:r>
              <a:rPr lang="en-US" i="1" dirty="0" err="1"/>
              <a:t>n</a:t>
            </a:r>
            <a:r>
              <a:rPr lang="en-US" i="1" dirty="0"/>
              <a:t> </a:t>
            </a:r>
            <a:r>
              <a:rPr lang="en-US" dirty="0"/>
              <a:t>is 1.</a:t>
            </a:r>
          </a:p>
          <a:p>
            <a:pPr>
              <a:spcBef>
                <a:spcPct val="50000"/>
              </a:spcBef>
            </a:pPr>
            <a:r>
              <a:rPr lang="en-US" dirty="0"/>
              <a:t>Otherwise, </a:t>
            </a:r>
          </a:p>
          <a:p>
            <a:pPr>
              <a:spcBef>
                <a:spcPct val="50000"/>
              </a:spcBef>
            </a:pPr>
            <a:r>
              <a:rPr lang="en-US" dirty="0"/>
              <a:t>	the output of </a:t>
            </a:r>
            <a:r>
              <a:rPr lang="en-US" i="1" dirty="0" err="1"/>
              <a:t>n</a:t>
            </a:r>
            <a:r>
              <a:rPr lang="en-US" i="1" dirty="0"/>
              <a:t> </a:t>
            </a:r>
            <a:r>
              <a:rPr lang="en-US" dirty="0"/>
              <a:t>is 0.</a:t>
            </a:r>
          </a:p>
        </p:txBody>
      </p:sp>
      <p:sp>
        <p:nvSpPr>
          <p:cNvPr id="38917" name="Text Box 24"/>
          <p:cNvSpPr txBox="1">
            <a:spLocks noChangeArrowheads="1"/>
          </p:cNvSpPr>
          <p:nvPr/>
        </p:nvSpPr>
        <p:spPr bwMode="auto">
          <a:xfrm>
            <a:off x="381000" y="685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A Single </a:t>
            </a:r>
            <a:r>
              <a:rPr lang="en-US" sz="4000" dirty="0" err="1"/>
              <a:t>Perceptron</a:t>
            </a:r>
            <a:endParaRPr lang="en-US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4343400" y="15240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Does this learning problem look like anything we’ve seen?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Perceptron Training Rule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36220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- pick a random weight vector</a:t>
            </a:r>
          </a:p>
          <a:p>
            <a:pPr lvl="1"/>
            <a:r>
              <a:rPr lang="en-US" dirty="0" smtClean="0"/>
              <a:t>- repeat until loss doesn’t decrease in all dimensions:</a:t>
            </a:r>
          </a:p>
          <a:p>
            <a:pPr lvl="2"/>
            <a:r>
              <a:rPr lang="en-US" sz="2000" dirty="0" smtClean="0"/>
              <a:t>- pick a dimension</a:t>
            </a:r>
          </a:p>
          <a:p>
            <a:pPr lvl="2"/>
            <a:r>
              <a:rPr lang="en-US" sz="2000" dirty="0" smtClean="0"/>
              <a:t>- move a small amount in that dimension towards decreasing loss (using the derivative)</a:t>
            </a: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0" y="23622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- pick a random weight vector</a:t>
            </a:r>
          </a:p>
          <a:p>
            <a:pPr lvl="1"/>
            <a:r>
              <a:rPr lang="en-US" dirty="0" smtClean="0"/>
              <a:t>- repeat until we correctly classify all the points:</a:t>
            </a:r>
          </a:p>
          <a:p>
            <a:pPr lvl="2"/>
            <a:r>
              <a:rPr lang="en-US" sz="2000" dirty="0" smtClean="0"/>
              <a:t>- pick an example</a:t>
            </a:r>
          </a:p>
          <a:p>
            <a:pPr lvl="2">
              <a:buFontTx/>
              <a:buChar char="-"/>
            </a:pPr>
            <a:r>
              <a:rPr lang="en-US" sz="2000" dirty="0" smtClean="0"/>
              <a:t> if we get it wrong:</a:t>
            </a:r>
          </a:p>
          <a:p>
            <a:pPr lvl="3">
              <a:buFontTx/>
              <a:buChar char="-"/>
            </a:pPr>
            <a:r>
              <a:rPr lang="en-US" sz="1600" dirty="0" smtClean="0"/>
              <a:t> modify the weights a small amount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76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linear regression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1676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perceptron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learning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609153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818FF"/>
                </a:solidFill>
              </a:rPr>
              <a:t>Key difference: regression error vs. classification error</a:t>
            </a:r>
            <a:endParaRPr lang="en-US" dirty="0">
              <a:solidFill>
                <a:srgbClr val="1818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Perceptron Training Rule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36220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- pick a random weight vector</a:t>
            </a:r>
          </a:p>
          <a:p>
            <a:pPr lvl="1"/>
            <a:r>
              <a:rPr lang="en-US" dirty="0" smtClean="0"/>
              <a:t>- repeat until loss doesn’t decrease in all dimensions:</a:t>
            </a:r>
          </a:p>
          <a:p>
            <a:pPr lvl="2"/>
            <a:r>
              <a:rPr lang="en-US" sz="2000" dirty="0" smtClean="0"/>
              <a:t>- pick a dimension</a:t>
            </a:r>
          </a:p>
          <a:p>
            <a:pPr lvl="2"/>
            <a:r>
              <a:rPr lang="en-US" sz="2000" dirty="0" smtClean="0"/>
              <a:t>- move a small amount in that dimension towards decreasing loss (using the derivative)</a:t>
            </a: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0" y="23622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dirty="0" smtClean="0"/>
              <a:t>- pick a random weight vector</a:t>
            </a:r>
          </a:p>
          <a:p>
            <a:pPr lvl="1"/>
            <a:r>
              <a:rPr lang="en-US" dirty="0" smtClean="0"/>
              <a:t>- repeat until we correctly classify all the points:</a:t>
            </a:r>
          </a:p>
          <a:p>
            <a:pPr lvl="2"/>
            <a:r>
              <a:rPr lang="en-US" sz="2000" dirty="0" smtClean="0"/>
              <a:t>- pick an example</a:t>
            </a:r>
          </a:p>
          <a:p>
            <a:pPr lvl="2">
              <a:buFontTx/>
              <a:buChar char="-"/>
            </a:pPr>
            <a:r>
              <a:rPr lang="en-US" sz="2000" dirty="0" smtClean="0"/>
              <a:t> if we get it wrong:</a:t>
            </a:r>
          </a:p>
          <a:p>
            <a:pPr lvl="3">
              <a:buFontTx/>
              <a:buChar char="-"/>
            </a:pPr>
            <a:r>
              <a:rPr lang="en-US" sz="1600" dirty="0" smtClean="0"/>
              <a:t> modify the weights a small amount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76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linear regression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1676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perceptron</a:t>
            </a:r>
            <a:r>
              <a:rPr 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learning</a:t>
            </a:r>
            <a:endParaRPr lang="en-US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11298" name="Object 2"/>
          <p:cNvGraphicFramePr>
            <a:graphicFrameLocks noChangeAspect="1"/>
          </p:cNvGraphicFramePr>
          <p:nvPr/>
        </p:nvGraphicFramePr>
        <p:xfrm>
          <a:off x="457200" y="5257800"/>
          <a:ext cx="3616325" cy="942975"/>
        </p:xfrm>
        <a:graphic>
          <a:graphicData uri="http://schemas.openxmlformats.org/presentationml/2006/ole">
            <p:oleObj spid="_x0000_s311298" name="Equation" r:id="rId4" imgW="1752600" imgH="457200" progId="Equation.3">
              <p:embed/>
            </p:oleObj>
          </a:graphicData>
        </a:graphic>
      </p:graphicFrame>
      <p:graphicFrame>
        <p:nvGraphicFramePr>
          <p:cNvPr id="311299" name="Object 3"/>
          <p:cNvGraphicFramePr>
            <a:graphicFrameLocks noChangeAspect="1"/>
          </p:cNvGraphicFramePr>
          <p:nvPr/>
        </p:nvGraphicFramePr>
        <p:xfrm>
          <a:off x="5445125" y="5410200"/>
          <a:ext cx="3222625" cy="419100"/>
        </p:xfrm>
        <a:graphic>
          <a:graphicData uri="http://schemas.openxmlformats.org/presentationml/2006/ole">
            <p:oleObj spid="_x0000_s311299" name="Equation" r:id="rId5" imgW="15621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the 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066800"/>
          </a:xfrm>
        </p:spPr>
        <p:txBody>
          <a:bodyPr/>
          <a:lstStyle/>
          <a:p>
            <a:r>
              <a:rPr lang="en-US" sz="2800" dirty="0" smtClean="0"/>
              <a:t>Only update the weights when we get an example wrong</a:t>
            </a:r>
            <a:endParaRPr lang="en-US" sz="2800" dirty="0"/>
          </a:p>
        </p:txBody>
      </p:sp>
      <p:graphicFrame>
        <p:nvGraphicFramePr>
          <p:cNvPr id="313346" name="Object 2"/>
          <p:cNvGraphicFramePr>
            <a:graphicFrameLocks noChangeAspect="1"/>
          </p:cNvGraphicFramePr>
          <p:nvPr/>
        </p:nvGraphicFramePr>
        <p:xfrm>
          <a:off x="1905001" y="3886200"/>
          <a:ext cx="4419600" cy="574766"/>
        </p:xfrm>
        <a:graphic>
          <a:graphicData uri="http://schemas.openxmlformats.org/presentationml/2006/ole">
            <p:oleObj spid="_x0000_s313346" name="Equation" r:id="rId4" imgW="1562100" imgH="203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32766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818FF"/>
                </a:solidFill>
              </a:rPr>
              <a:t>For each dimension </a:t>
            </a:r>
            <a:r>
              <a:rPr lang="en-US" i="1" dirty="0" err="1" smtClean="0">
                <a:solidFill>
                  <a:srgbClr val="1818FF"/>
                </a:solidFill>
              </a:rPr>
              <a:t>i</a:t>
            </a:r>
            <a:r>
              <a:rPr lang="en-US" dirty="0" smtClean="0">
                <a:solidFill>
                  <a:srgbClr val="1818FF"/>
                </a:solidFill>
              </a:rPr>
              <a:t> in the weight vector:</a:t>
            </a:r>
            <a:endParaRPr lang="en-US" dirty="0">
              <a:solidFill>
                <a:srgbClr val="1818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rot="16200000" flipV="1">
            <a:off x="4076700" y="4610100"/>
            <a:ext cx="1066800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581400" y="5638800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how much this feature played a role (e.g. active or not)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209800" y="4343400"/>
            <a:ext cx="1447800" cy="1219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914400" y="57150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learning rate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>
            <a:off x="5334000" y="4419600"/>
            <a:ext cx="14478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324600" y="48768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difference between actual and predicted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 simple problem</a:t>
            </a: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315200" cy="685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		4 points linearly separable</a:t>
            </a:r>
          </a:p>
          <a:p>
            <a:endParaRPr lang="en-GB" sz="2800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1371600" y="2403475"/>
            <a:ext cx="6183313" cy="3971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2176463" y="3055938"/>
            <a:ext cx="4772025" cy="33416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2176463" y="3055938"/>
            <a:ext cx="47720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2176463" y="6397625"/>
            <a:ext cx="4772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V="1">
            <a:off x="6948488" y="3055938"/>
            <a:ext cx="1587" cy="3341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V="1">
            <a:off x="2176463" y="3055938"/>
            <a:ext cx="1587" cy="3341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2176463" y="6397625"/>
            <a:ext cx="4772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V="1">
            <a:off x="2176463" y="3055938"/>
            <a:ext cx="1587" cy="3341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2176463" y="6357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2176463" y="3055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098675" y="6437313"/>
            <a:ext cx="16510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-2</a:t>
            </a:r>
            <a:endParaRPr lang="en-GB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771775" y="6357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2771775" y="3055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2627313" y="6437313"/>
            <a:ext cx="27622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-1.5</a:t>
            </a:r>
            <a:endParaRPr lang="en-GB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V="1">
            <a:off x="3367088" y="6357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3367088" y="3055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3289300" y="6437313"/>
            <a:ext cx="16510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</a:t>
            </a:r>
            <a:endParaRPr lang="en-GB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 flipV="1">
            <a:off x="3962400" y="6357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3962400" y="3055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3817938" y="6437313"/>
            <a:ext cx="27622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-0.5</a:t>
            </a:r>
            <a:endParaRPr lang="en-GB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flipV="1">
            <a:off x="4567238" y="6357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4567238" y="3055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6" name="Rectangle 34"/>
          <p:cNvSpPr>
            <a:spLocks noChangeArrowheads="1"/>
          </p:cNvSpPr>
          <p:nvPr/>
        </p:nvSpPr>
        <p:spPr bwMode="auto">
          <a:xfrm>
            <a:off x="4535488" y="6437313"/>
            <a:ext cx="1206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</a:t>
            </a:r>
            <a:endParaRPr lang="en-GB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 flipV="1">
            <a:off x="5162550" y="6357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>
            <a:off x="5162550" y="3055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5064125" y="6437313"/>
            <a:ext cx="23177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0.5</a:t>
            </a:r>
            <a:endParaRPr lang="en-GB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 flipV="1">
            <a:off x="5757863" y="6357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1" name="Line 39"/>
          <p:cNvSpPr>
            <a:spLocks noChangeShapeType="1"/>
          </p:cNvSpPr>
          <p:nvPr/>
        </p:nvSpPr>
        <p:spPr bwMode="auto">
          <a:xfrm>
            <a:off x="5757863" y="3055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5724525" y="6437313"/>
            <a:ext cx="1206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</a:t>
            </a:r>
            <a:endParaRPr lang="en-GB"/>
          </a:p>
        </p:txBody>
      </p:sp>
      <p:sp>
        <p:nvSpPr>
          <p:cNvPr id="8233" name="Line 41"/>
          <p:cNvSpPr>
            <a:spLocks noChangeShapeType="1"/>
          </p:cNvSpPr>
          <p:nvPr/>
        </p:nvSpPr>
        <p:spPr bwMode="auto">
          <a:xfrm flipV="1">
            <a:off x="6353175" y="6357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4" name="Line 42"/>
          <p:cNvSpPr>
            <a:spLocks noChangeShapeType="1"/>
          </p:cNvSpPr>
          <p:nvPr/>
        </p:nvSpPr>
        <p:spPr bwMode="auto">
          <a:xfrm>
            <a:off x="6353175" y="30559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5" name="Rectangle 43"/>
          <p:cNvSpPr>
            <a:spLocks noChangeArrowheads="1"/>
          </p:cNvSpPr>
          <p:nvPr/>
        </p:nvSpPr>
        <p:spPr bwMode="auto">
          <a:xfrm>
            <a:off x="6254750" y="6437313"/>
            <a:ext cx="23177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1.5</a:t>
            </a:r>
            <a:endParaRPr lang="en-GB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 flipV="1">
            <a:off x="6948488" y="6357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>
            <a:off x="6948488" y="30559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8" name="Rectangle 46"/>
          <p:cNvSpPr>
            <a:spLocks noChangeArrowheads="1"/>
          </p:cNvSpPr>
          <p:nvPr/>
        </p:nvSpPr>
        <p:spPr bwMode="auto">
          <a:xfrm>
            <a:off x="6915150" y="6437313"/>
            <a:ext cx="1206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2</a:t>
            </a:r>
            <a:endParaRPr lang="en-GB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>
            <a:off x="2176463" y="639762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0" name="Line 48"/>
          <p:cNvSpPr>
            <a:spLocks noChangeShapeType="1"/>
          </p:cNvSpPr>
          <p:nvPr/>
        </p:nvSpPr>
        <p:spPr bwMode="auto">
          <a:xfrm flipH="1">
            <a:off x="6904038" y="639762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1" name="Rectangle 49"/>
          <p:cNvSpPr>
            <a:spLocks noChangeArrowheads="1"/>
          </p:cNvSpPr>
          <p:nvPr/>
        </p:nvSpPr>
        <p:spPr bwMode="auto">
          <a:xfrm>
            <a:off x="2011363" y="6319838"/>
            <a:ext cx="16510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-2</a:t>
            </a:r>
            <a:endParaRPr lang="en-GB"/>
          </a:p>
        </p:txBody>
      </p:sp>
      <p:sp>
        <p:nvSpPr>
          <p:cNvPr id="8242" name="Line 50"/>
          <p:cNvSpPr>
            <a:spLocks noChangeShapeType="1"/>
          </p:cNvSpPr>
          <p:nvPr/>
        </p:nvSpPr>
        <p:spPr bwMode="auto">
          <a:xfrm>
            <a:off x="2176463" y="59769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3" name="Line 51"/>
          <p:cNvSpPr>
            <a:spLocks noChangeShapeType="1"/>
          </p:cNvSpPr>
          <p:nvPr/>
        </p:nvSpPr>
        <p:spPr bwMode="auto">
          <a:xfrm flipH="1">
            <a:off x="6904038" y="59769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4" name="Rectangle 52"/>
          <p:cNvSpPr>
            <a:spLocks noChangeArrowheads="1"/>
          </p:cNvSpPr>
          <p:nvPr/>
        </p:nvSpPr>
        <p:spPr bwMode="auto">
          <a:xfrm>
            <a:off x="1889125" y="5897563"/>
            <a:ext cx="27622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-1.5</a:t>
            </a:r>
            <a:endParaRPr lang="en-GB"/>
          </a:p>
        </p:txBody>
      </p:sp>
      <p:sp>
        <p:nvSpPr>
          <p:cNvPr id="8245" name="Line 53"/>
          <p:cNvSpPr>
            <a:spLocks noChangeShapeType="1"/>
          </p:cNvSpPr>
          <p:nvPr/>
        </p:nvSpPr>
        <p:spPr bwMode="auto">
          <a:xfrm>
            <a:off x="2176463" y="556418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6" name="Line 54"/>
          <p:cNvSpPr>
            <a:spLocks noChangeShapeType="1"/>
          </p:cNvSpPr>
          <p:nvPr/>
        </p:nvSpPr>
        <p:spPr bwMode="auto">
          <a:xfrm flipH="1">
            <a:off x="6904038" y="556418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7" name="Rectangle 55"/>
          <p:cNvSpPr>
            <a:spLocks noChangeArrowheads="1"/>
          </p:cNvSpPr>
          <p:nvPr/>
        </p:nvSpPr>
        <p:spPr bwMode="auto">
          <a:xfrm>
            <a:off x="2011363" y="5486400"/>
            <a:ext cx="1651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</a:t>
            </a:r>
            <a:endParaRPr lang="en-GB"/>
          </a:p>
        </p:txBody>
      </p:sp>
      <p:sp>
        <p:nvSpPr>
          <p:cNvPr id="8248" name="Line 56"/>
          <p:cNvSpPr>
            <a:spLocks noChangeShapeType="1"/>
          </p:cNvSpPr>
          <p:nvPr/>
        </p:nvSpPr>
        <p:spPr bwMode="auto">
          <a:xfrm>
            <a:off x="2176463" y="514350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9" name="Line 57"/>
          <p:cNvSpPr>
            <a:spLocks noChangeShapeType="1"/>
          </p:cNvSpPr>
          <p:nvPr/>
        </p:nvSpPr>
        <p:spPr bwMode="auto">
          <a:xfrm flipH="1">
            <a:off x="6904038" y="514350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0" name="Rectangle 58"/>
          <p:cNvSpPr>
            <a:spLocks noChangeArrowheads="1"/>
          </p:cNvSpPr>
          <p:nvPr/>
        </p:nvSpPr>
        <p:spPr bwMode="auto">
          <a:xfrm>
            <a:off x="1889125" y="5065713"/>
            <a:ext cx="27622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-0.5</a:t>
            </a:r>
            <a:endParaRPr lang="en-GB"/>
          </a:p>
        </p:txBody>
      </p:sp>
      <p:sp>
        <p:nvSpPr>
          <p:cNvPr id="8251" name="Line 59"/>
          <p:cNvSpPr>
            <a:spLocks noChangeShapeType="1"/>
          </p:cNvSpPr>
          <p:nvPr/>
        </p:nvSpPr>
        <p:spPr bwMode="auto">
          <a:xfrm>
            <a:off x="2176463" y="47323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2" name="Line 60"/>
          <p:cNvSpPr>
            <a:spLocks noChangeShapeType="1"/>
          </p:cNvSpPr>
          <p:nvPr/>
        </p:nvSpPr>
        <p:spPr bwMode="auto">
          <a:xfrm flipH="1">
            <a:off x="6904038" y="47323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3" name="Rectangle 61"/>
          <p:cNvSpPr>
            <a:spLocks noChangeArrowheads="1"/>
          </p:cNvSpPr>
          <p:nvPr/>
        </p:nvSpPr>
        <p:spPr bwMode="auto">
          <a:xfrm>
            <a:off x="2054225" y="4652963"/>
            <a:ext cx="1206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</a:t>
            </a:r>
            <a:endParaRPr lang="en-GB"/>
          </a:p>
        </p:txBody>
      </p:sp>
      <p:sp>
        <p:nvSpPr>
          <p:cNvPr id="8254" name="Line 62"/>
          <p:cNvSpPr>
            <a:spLocks noChangeShapeType="1"/>
          </p:cNvSpPr>
          <p:nvPr/>
        </p:nvSpPr>
        <p:spPr bwMode="auto">
          <a:xfrm>
            <a:off x="2176463" y="431006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5" name="Line 63"/>
          <p:cNvSpPr>
            <a:spLocks noChangeShapeType="1"/>
          </p:cNvSpPr>
          <p:nvPr/>
        </p:nvSpPr>
        <p:spPr bwMode="auto">
          <a:xfrm flipH="1">
            <a:off x="6904038" y="431006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6" name="Rectangle 64"/>
          <p:cNvSpPr>
            <a:spLocks noChangeArrowheads="1"/>
          </p:cNvSpPr>
          <p:nvPr/>
        </p:nvSpPr>
        <p:spPr bwMode="auto">
          <a:xfrm>
            <a:off x="1933575" y="4232275"/>
            <a:ext cx="231775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0.5</a:t>
            </a:r>
            <a:endParaRPr lang="en-GB"/>
          </a:p>
        </p:txBody>
      </p:sp>
      <p:sp>
        <p:nvSpPr>
          <p:cNvPr id="8257" name="Line 65"/>
          <p:cNvSpPr>
            <a:spLocks noChangeShapeType="1"/>
          </p:cNvSpPr>
          <p:nvPr/>
        </p:nvSpPr>
        <p:spPr bwMode="auto">
          <a:xfrm>
            <a:off x="2176463" y="388937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8" name="Line 66"/>
          <p:cNvSpPr>
            <a:spLocks noChangeShapeType="1"/>
          </p:cNvSpPr>
          <p:nvPr/>
        </p:nvSpPr>
        <p:spPr bwMode="auto">
          <a:xfrm flipH="1">
            <a:off x="6904038" y="388937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9" name="Rectangle 67"/>
          <p:cNvSpPr>
            <a:spLocks noChangeArrowheads="1"/>
          </p:cNvSpPr>
          <p:nvPr/>
        </p:nvSpPr>
        <p:spPr bwMode="auto">
          <a:xfrm>
            <a:off x="2054225" y="3811588"/>
            <a:ext cx="1206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</a:t>
            </a:r>
            <a:endParaRPr lang="en-GB"/>
          </a:p>
        </p:txBody>
      </p:sp>
      <p:sp>
        <p:nvSpPr>
          <p:cNvPr id="8260" name="Line 68"/>
          <p:cNvSpPr>
            <a:spLocks noChangeShapeType="1"/>
          </p:cNvSpPr>
          <p:nvPr/>
        </p:nvSpPr>
        <p:spPr bwMode="auto">
          <a:xfrm>
            <a:off x="2176463" y="347821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1" name="Line 69"/>
          <p:cNvSpPr>
            <a:spLocks noChangeShapeType="1"/>
          </p:cNvSpPr>
          <p:nvPr/>
        </p:nvSpPr>
        <p:spPr bwMode="auto">
          <a:xfrm flipH="1">
            <a:off x="6904038" y="347821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2" name="Rectangle 70"/>
          <p:cNvSpPr>
            <a:spLocks noChangeArrowheads="1"/>
          </p:cNvSpPr>
          <p:nvPr/>
        </p:nvSpPr>
        <p:spPr bwMode="auto">
          <a:xfrm>
            <a:off x="1933575" y="3398838"/>
            <a:ext cx="231775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1.5</a:t>
            </a:r>
            <a:endParaRPr lang="en-GB"/>
          </a:p>
        </p:txBody>
      </p:sp>
      <p:sp>
        <p:nvSpPr>
          <p:cNvPr id="8263" name="Line 71"/>
          <p:cNvSpPr>
            <a:spLocks noChangeShapeType="1"/>
          </p:cNvSpPr>
          <p:nvPr/>
        </p:nvSpPr>
        <p:spPr bwMode="auto">
          <a:xfrm>
            <a:off x="2176463" y="30559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4" name="Line 72"/>
          <p:cNvSpPr>
            <a:spLocks noChangeShapeType="1"/>
          </p:cNvSpPr>
          <p:nvPr/>
        </p:nvSpPr>
        <p:spPr bwMode="auto">
          <a:xfrm flipH="1">
            <a:off x="6904038" y="30559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5" name="Rectangle 73"/>
          <p:cNvSpPr>
            <a:spLocks noChangeArrowheads="1"/>
          </p:cNvSpPr>
          <p:nvPr/>
        </p:nvSpPr>
        <p:spPr bwMode="auto">
          <a:xfrm>
            <a:off x="2054225" y="2978150"/>
            <a:ext cx="12065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2</a:t>
            </a:r>
            <a:endParaRPr lang="en-GB"/>
          </a:p>
        </p:txBody>
      </p:sp>
      <p:sp>
        <p:nvSpPr>
          <p:cNvPr id="8266" name="Line 74"/>
          <p:cNvSpPr>
            <a:spLocks noChangeShapeType="1"/>
          </p:cNvSpPr>
          <p:nvPr/>
        </p:nvSpPr>
        <p:spPr bwMode="auto">
          <a:xfrm>
            <a:off x="2057400" y="3048000"/>
            <a:ext cx="4772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7" name="Line 75"/>
          <p:cNvSpPr>
            <a:spLocks noChangeShapeType="1"/>
          </p:cNvSpPr>
          <p:nvPr/>
        </p:nvSpPr>
        <p:spPr bwMode="auto">
          <a:xfrm>
            <a:off x="2176463" y="6397625"/>
            <a:ext cx="47720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8" name="Line 76"/>
          <p:cNvSpPr>
            <a:spLocks noChangeShapeType="1"/>
          </p:cNvSpPr>
          <p:nvPr/>
        </p:nvSpPr>
        <p:spPr bwMode="auto">
          <a:xfrm flipV="1">
            <a:off x="6948488" y="3055938"/>
            <a:ext cx="1587" cy="3341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9" name="Line 77"/>
          <p:cNvSpPr>
            <a:spLocks noChangeShapeType="1"/>
          </p:cNvSpPr>
          <p:nvPr/>
        </p:nvSpPr>
        <p:spPr bwMode="auto">
          <a:xfrm flipV="1">
            <a:off x="2176463" y="3055938"/>
            <a:ext cx="1587" cy="3341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0" name="Line 78"/>
          <p:cNvSpPr>
            <a:spLocks noChangeShapeType="1"/>
          </p:cNvSpPr>
          <p:nvPr/>
        </p:nvSpPr>
        <p:spPr bwMode="auto">
          <a:xfrm>
            <a:off x="3322638" y="5526088"/>
            <a:ext cx="87312" cy="77787"/>
          </a:xfrm>
          <a:prstGeom prst="line">
            <a:avLst/>
          </a:prstGeom>
          <a:noFill/>
          <a:ln w="33338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1" name="Line 79"/>
          <p:cNvSpPr>
            <a:spLocks noChangeShapeType="1"/>
          </p:cNvSpPr>
          <p:nvPr/>
        </p:nvSpPr>
        <p:spPr bwMode="auto">
          <a:xfrm flipH="1">
            <a:off x="3322638" y="5526088"/>
            <a:ext cx="87312" cy="77787"/>
          </a:xfrm>
          <a:prstGeom prst="line">
            <a:avLst/>
          </a:prstGeom>
          <a:noFill/>
          <a:ln w="33338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2" name="Line 80"/>
          <p:cNvSpPr>
            <a:spLocks noChangeShapeType="1"/>
          </p:cNvSpPr>
          <p:nvPr/>
        </p:nvSpPr>
        <p:spPr bwMode="auto">
          <a:xfrm>
            <a:off x="3322638" y="4271963"/>
            <a:ext cx="87312" cy="77787"/>
          </a:xfrm>
          <a:prstGeom prst="line">
            <a:avLst/>
          </a:prstGeom>
          <a:noFill/>
          <a:ln w="33338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3" name="Line 81"/>
          <p:cNvSpPr>
            <a:spLocks noChangeShapeType="1"/>
          </p:cNvSpPr>
          <p:nvPr/>
        </p:nvSpPr>
        <p:spPr bwMode="auto">
          <a:xfrm flipH="1">
            <a:off x="3322638" y="4271963"/>
            <a:ext cx="87312" cy="77787"/>
          </a:xfrm>
          <a:prstGeom prst="line">
            <a:avLst/>
          </a:prstGeom>
          <a:noFill/>
          <a:ln w="33338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4" name="Line 82"/>
          <p:cNvSpPr>
            <a:spLocks noChangeShapeType="1"/>
          </p:cNvSpPr>
          <p:nvPr/>
        </p:nvSpPr>
        <p:spPr bwMode="auto">
          <a:xfrm>
            <a:off x="5119688" y="3849688"/>
            <a:ext cx="87312" cy="793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5" name="Line 83"/>
          <p:cNvSpPr>
            <a:spLocks noChangeShapeType="1"/>
          </p:cNvSpPr>
          <p:nvPr/>
        </p:nvSpPr>
        <p:spPr bwMode="auto">
          <a:xfrm flipH="1">
            <a:off x="5119688" y="3849688"/>
            <a:ext cx="87312" cy="793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6" name="Line 84"/>
          <p:cNvSpPr>
            <a:spLocks noChangeShapeType="1"/>
          </p:cNvSpPr>
          <p:nvPr/>
        </p:nvSpPr>
        <p:spPr bwMode="auto">
          <a:xfrm>
            <a:off x="5713413" y="4271963"/>
            <a:ext cx="88900" cy="77787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7" name="Line 85"/>
          <p:cNvSpPr>
            <a:spLocks noChangeShapeType="1"/>
          </p:cNvSpPr>
          <p:nvPr/>
        </p:nvSpPr>
        <p:spPr bwMode="auto">
          <a:xfrm flipH="1">
            <a:off x="5713413" y="4271963"/>
            <a:ext cx="88900" cy="77787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8" name="Rectangle 86"/>
          <p:cNvSpPr>
            <a:spLocks noChangeArrowheads="1"/>
          </p:cNvSpPr>
          <p:nvPr/>
        </p:nvSpPr>
        <p:spPr bwMode="auto">
          <a:xfrm>
            <a:off x="4149725" y="278288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281" name="Rectangle 89"/>
          <p:cNvSpPr>
            <a:spLocks noChangeArrowheads="1"/>
          </p:cNvSpPr>
          <p:nvPr/>
        </p:nvSpPr>
        <p:spPr bwMode="auto">
          <a:xfrm>
            <a:off x="5108575" y="3654425"/>
            <a:ext cx="6508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rgbClr val="000000"/>
                </a:solidFill>
                <a:latin typeface="Helvetica" charset="0"/>
              </a:rPr>
              <a:t>(1/2, 1) </a:t>
            </a:r>
            <a:endParaRPr lang="en-GB"/>
          </a:p>
        </p:txBody>
      </p:sp>
      <p:sp>
        <p:nvSpPr>
          <p:cNvPr id="8282" name="Rectangle 90"/>
          <p:cNvSpPr>
            <a:spLocks noChangeArrowheads="1"/>
          </p:cNvSpPr>
          <p:nvPr/>
        </p:nvSpPr>
        <p:spPr bwMode="auto">
          <a:xfrm>
            <a:off x="5911850" y="4183063"/>
            <a:ext cx="5508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rgbClr val="000000"/>
                </a:solidFill>
                <a:latin typeface="Helvetica" charset="0"/>
              </a:rPr>
              <a:t>(1,1/2)</a:t>
            </a:r>
            <a:endParaRPr lang="en-GB"/>
          </a:p>
        </p:txBody>
      </p:sp>
      <p:sp>
        <p:nvSpPr>
          <p:cNvPr id="8283" name="Rectangle 91"/>
          <p:cNvSpPr>
            <a:spLocks noChangeArrowheads="1"/>
          </p:cNvSpPr>
          <p:nvPr/>
        </p:nvSpPr>
        <p:spPr bwMode="auto">
          <a:xfrm>
            <a:off x="5911850" y="4368800"/>
            <a:ext cx="12065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rgbClr val="000000"/>
                </a:solidFill>
                <a:latin typeface="Helvetica" charset="0"/>
              </a:rPr>
              <a:t> </a:t>
            </a:r>
            <a:endParaRPr lang="en-GB"/>
          </a:p>
        </p:txBody>
      </p:sp>
      <p:sp>
        <p:nvSpPr>
          <p:cNvPr id="8284" name="Rectangle 92"/>
          <p:cNvSpPr>
            <a:spLocks noChangeArrowheads="1"/>
          </p:cNvSpPr>
          <p:nvPr/>
        </p:nvSpPr>
        <p:spPr bwMode="auto">
          <a:xfrm>
            <a:off x="3222625" y="4037013"/>
            <a:ext cx="66198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rgbClr val="000000"/>
                </a:solidFill>
                <a:latin typeface="Helvetica" charset="0"/>
              </a:rPr>
              <a:t>(-1,1/2) </a:t>
            </a:r>
            <a:endParaRPr lang="en-GB"/>
          </a:p>
        </p:txBody>
      </p:sp>
      <p:sp>
        <p:nvSpPr>
          <p:cNvPr id="8285" name="Rectangle 93"/>
          <p:cNvSpPr>
            <a:spLocks noChangeArrowheads="1"/>
          </p:cNvSpPr>
          <p:nvPr/>
        </p:nvSpPr>
        <p:spPr bwMode="auto">
          <a:xfrm>
            <a:off x="3289300" y="5270500"/>
            <a:ext cx="5175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rgbClr val="000000"/>
                </a:solidFill>
                <a:latin typeface="Helvetica" charset="0"/>
              </a:rPr>
              <a:t>(-1,1)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76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pic>
        <p:nvPicPr>
          <p:cNvPr id="11272" name="Picture 8" descr="C:\Irit\NNCourse_Univ\Perceptron\initial_weights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383338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 bwMode="auto">
          <a:xfrm rot="5400000" flipH="1" flipV="1">
            <a:off x="3732609" y="2361803"/>
            <a:ext cx="1981994" cy="15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905000" y="1428750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00325" y="1733550"/>
            <a:ext cx="4124325" cy="3248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600325" y="1733550"/>
            <a:ext cx="4124325" cy="32480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2600325" y="1733550"/>
            <a:ext cx="412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2600325" y="4981575"/>
            <a:ext cx="412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6724650" y="1733550"/>
            <a:ext cx="1588" cy="3248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2600325" y="1733550"/>
            <a:ext cx="1588" cy="3248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2600325" y="4981575"/>
            <a:ext cx="412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2600325" y="1733550"/>
            <a:ext cx="1588" cy="3248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2600325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2600325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2533650" y="5019675"/>
            <a:ext cx="1714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-2</a:t>
            </a:r>
            <a:endParaRPr lang="en-GB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3114675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3114675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990850" y="5019675"/>
            <a:ext cx="2667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-1.5</a:t>
            </a:r>
            <a:endParaRPr lang="en-GB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3629025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3629025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3562350" y="5019675"/>
            <a:ext cx="1714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</a:t>
            </a:r>
            <a:endParaRPr lang="en-GB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V="1">
            <a:off x="4143375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4143375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4019550" y="5019675"/>
            <a:ext cx="2667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-0.5</a:t>
            </a:r>
            <a:endParaRPr lang="en-GB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 flipV="1">
            <a:off x="4667250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>
            <a:off x="4667250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4638675" y="5019675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</a:t>
            </a:r>
            <a:endParaRPr lang="en-GB"/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 flipV="1">
            <a:off x="5181600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5181600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5095875" y="5019675"/>
            <a:ext cx="228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0.5</a:t>
            </a:r>
            <a:endParaRPr lang="en-GB"/>
          </a:p>
        </p:txBody>
      </p:sp>
      <p:sp>
        <p:nvSpPr>
          <p:cNvPr id="14366" name="Line 30"/>
          <p:cNvSpPr>
            <a:spLocks noChangeShapeType="1"/>
          </p:cNvSpPr>
          <p:nvPr/>
        </p:nvSpPr>
        <p:spPr bwMode="auto">
          <a:xfrm flipV="1">
            <a:off x="5695950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>
            <a:off x="5695950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5667375" y="5019675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</a:t>
            </a:r>
            <a:endParaRPr lang="en-GB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V="1">
            <a:off x="6210300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>
            <a:off x="6210300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6124575" y="5019675"/>
            <a:ext cx="228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1.5</a:t>
            </a:r>
            <a:endParaRPr lang="en-GB"/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 flipV="1">
            <a:off x="6724650" y="494347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>
            <a:off x="6724650" y="173355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6696075" y="5019675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2</a:t>
            </a:r>
            <a:endParaRPr lang="en-GB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2600325" y="49815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 flipH="1">
            <a:off x="6686550" y="49815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2457450" y="4905375"/>
            <a:ext cx="1714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-2</a:t>
            </a:r>
            <a:endParaRPr lang="en-GB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2600325" y="457200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 flipH="1">
            <a:off x="6686550" y="457200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2352675" y="4495800"/>
            <a:ext cx="2667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-1.5</a:t>
            </a:r>
            <a:endParaRPr lang="en-GB"/>
          </a:p>
        </p:txBody>
      </p:sp>
      <p:sp>
        <p:nvSpPr>
          <p:cNvPr id="14381" name="Line 45"/>
          <p:cNvSpPr>
            <a:spLocks noChangeShapeType="1"/>
          </p:cNvSpPr>
          <p:nvPr/>
        </p:nvSpPr>
        <p:spPr bwMode="auto">
          <a:xfrm>
            <a:off x="2600325" y="41719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2" name="Line 46"/>
          <p:cNvSpPr>
            <a:spLocks noChangeShapeType="1"/>
          </p:cNvSpPr>
          <p:nvPr/>
        </p:nvSpPr>
        <p:spPr bwMode="auto">
          <a:xfrm flipH="1">
            <a:off x="6686550" y="41719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2457450" y="4095750"/>
            <a:ext cx="1714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-1</a:t>
            </a:r>
            <a:endParaRPr lang="en-GB"/>
          </a:p>
        </p:txBody>
      </p:sp>
      <p:sp>
        <p:nvSpPr>
          <p:cNvPr id="14384" name="Line 48"/>
          <p:cNvSpPr>
            <a:spLocks noChangeShapeType="1"/>
          </p:cNvSpPr>
          <p:nvPr/>
        </p:nvSpPr>
        <p:spPr bwMode="auto">
          <a:xfrm>
            <a:off x="2600325" y="37623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 flipH="1">
            <a:off x="6686550" y="37623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2352675" y="3686175"/>
            <a:ext cx="2667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-0.5</a:t>
            </a:r>
            <a:endParaRPr lang="en-GB"/>
          </a:p>
        </p:txBody>
      </p:sp>
      <p:sp>
        <p:nvSpPr>
          <p:cNvPr id="14387" name="Line 51"/>
          <p:cNvSpPr>
            <a:spLocks noChangeShapeType="1"/>
          </p:cNvSpPr>
          <p:nvPr/>
        </p:nvSpPr>
        <p:spPr bwMode="auto">
          <a:xfrm>
            <a:off x="2600325" y="33623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8" name="Line 52"/>
          <p:cNvSpPr>
            <a:spLocks noChangeShapeType="1"/>
          </p:cNvSpPr>
          <p:nvPr/>
        </p:nvSpPr>
        <p:spPr bwMode="auto">
          <a:xfrm flipH="1">
            <a:off x="6686550" y="33623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2495550" y="3286125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</a:t>
            </a:r>
            <a:endParaRPr lang="en-GB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>
            <a:off x="2600325" y="29527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1" name="Line 55"/>
          <p:cNvSpPr>
            <a:spLocks noChangeShapeType="1"/>
          </p:cNvSpPr>
          <p:nvPr/>
        </p:nvSpPr>
        <p:spPr bwMode="auto">
          <a:xfrm flipH="1">
            <a:off x="6686550" y="29527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2" name="Rectangle 56"/>
          <p:cNvSpPr>
            <a:spLocks noChangeArrowheads="1"/>
          </p:cNvSpPr>
          <p:nvPr/>
        </p:nvSpPr>
        <p:spPr bwMode="auto">
          <a:xfrm>
            <a:off x="2390775" y="2876550"/>
            <a:ext cx="228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0.5</a:t>
            </a:r>
            <a:endParaRPr lang="en-GB"/>
          </a:p>
        </p:txBody>
      </p:sp>
      <p:sp>
        <p:nvSpPr>
          <p:cNvPr id="14393" name="Line 57"/>
          <p:cNvSpPr>
            <a:spLocks noChangeShapeType="1"/>
          </p:cNvSpPr>
          <p:nvPr/>
        </p:nvSpPr>
        <p:spPr bwMode="auto">
          <a:xfrm>
            <a:off x="2600325" y="25431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4" name="Line 58"/>
          <p:cNvSpPr>
            <a:spLocks noChangeShapeType="1"/>
          </p:cNvSpPr>
          <p:nvPr/>
        </p:nvSpPr>
        <p:spPr bwMode="auto">
          <a:xfrm flipH="1">
            <a:off x="6686550" y="254317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5" name="Rectangle 59"/>
          <p:cNvSpPr>
            <a:spLocks noChangeArrowheads="1"/>
          </p:cNvSpPr>
          <p:nvPr/>
        </p:nvSpPr>
        <p:spPr bwMode="auto">
          <a:xfrm>
            <a:off x="2495550" y="2466975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</a:t>
            </a:r>
            <a:endParaRPr lang="en-GB"/>
          </a:p>
        </p:txBody>
      </p:sp>
      <p:sp>
        <p:nvSpPr>
          <p:cNvPr id="14396" name="Line 60"/>
          <p:cNvSpPr>
            <a:spLocks noChangeShapeType="1"/>
          </p:cNvSpPr>
          <p:nvPr/>
        </p:nvSpPr>
        <p:spPr bwMode="auto">
          <a:xfrm>
            <a:off x="2600325" y="21431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7" name="Line 61"/>
          <p:cNvSpPr>
            <a:spLocks noChangeShapeType="1"/>
          </p:cNvSpPr>
          <p:nvPr/>
        </p:nvSpPr>
        <p:spPr bwMode="auto">
          <a:xfrm flipH="1">
            <a:off x="6686550" y="2143125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8" name="Rectangle 62"/>
          <p:cNvSpPr>
            <a:spLocks noChangeArrowheads="1"/>
          </p:cNvSpPr>
          <p:nvPr/>
        </p:nvSpPr>
        <p:spPr bwMode="auto">
          <a:xfrm>
            <a:off x="2390775" y="2066925"/>
            <a:ext cx="228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1.5</a:t>
            </a:r>
            <a:endParaRPr lang="en-GB"/>
          </a:p>
        </p:txBody>
      </p:sp>
      <p:sp>
        <p:nvSpPr>
          <p:cNvPr id="14399" name="Line 63"/>
          <p:cNvSpPr>
            <a:spLocks noChangeShapeType="1"/>
          </p:cNvSpPr>
          <p:nvPr/>
        </p:nvSpPr>
        <p:spPr bwMode="auto">
          <a:xfrm>
            <a:off x="2600325" y="17335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0" name="Line 64"/>
          <p:cNvSpPr>
            <a:spLocks noChangeShapeType="1"/>
          </p:cNvSpPr>
          <p:nvPr/>
        </p:nvSpPr>
        <p:spPr bwMode="auto">
          <a:xfrm flipH="1">
            <a:off x="6686550" y="1733550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1" name="Rectangle 65"/>
          <p:cNvSpPr>
            <a:spLocks noChangeArrowheads="1"/>
          </p:cNvSpPr>
          <p:nvPr/>
        </p:nvSpPr>
        <p:spPr bwMode="auto">
          <a:xfrm>
            <a:off x="2495550" y="1657350"/>
            <a:ext cx="1238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000">
                <a:solidFill>
                  <a:srgbClr val="000000"/>
                </a:solidFill>
                <a:latin typeface="Helvetica" charset="0"/>
              </a:rPr>
              <a:t>2</a:t>
            </a:r>
            <a:endParaRPr lang="en-GB"/>
          </a:p>
        </p:txBody>
      </p:sp>
      <p:sp>
        <p:nvSpPr>
          <p:cNvPr id="14402" name="Line 66"/>
          <p:cNvSpPr>
            <a:spLocks noChangeShapeType="1"/>
          </p:cNvSpPr>
          <p:nvPr/>
        </p:nvSpPr>
        <p:spPr bwMode="auto">
          <a:xfrm>
            <a:off x="2600325" y="1733550"/>
            <a:ext cx="412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3" name="Line 67"/>
          <p:cNvSpPr>
            <a:spLocks noChangeShapeType="1"/>
          </p:cNvSpPr>
          <p:nvPr/>
        </p:nvSpPr>
        <p:spPr bwMode="auto">
          <a:xfrm>
            <a:off x="2600325" y="4981575"/>
            <a:ext cx="4124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4" name="Line 68"/>
          <p:cNvSpPr>
            <a:spLocks noChangeShapeType="1"/>
          </p:cNvSpPr>
          <p:nvPr/>
        </p:nvSpPr>
        <p:spPr bwMode="auto">
          <a:xfrm flipV="1">
            <a:off x="6724650" y="1733550"/>
            <a:ext cx="1588" cy="3248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5" name="Line 69"/>
          <p:cNvSpPr>
            <a:spLocks noChangeShapeType="1"/>
          </p:cNvSpPr>
          <p:nvPr/>
        </p:nvSpPr>
        <p:spPr bwMode="auto">
          <a:xfrm flipV="1">
            <a:off x="2600325" y="1733550"/>
            <a:ext cx="1588" cy="3248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6" name="Line 70"/>
          <p:cNvSpPr>
            <a:spLocks noChangeShapeType="1"/>
          </p:cNvSpPr>
          <p:nvPr/>
        </p:nvSpPr>
        <p:spPr bwMode="auto">
          <a:xfrm>
            <a:off x="3581400" y="4124325"/>
            <a:ext cx="95250" cy="952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7" name="Line 71"/>
          <p:cNvSpPr>
            <a:spLocks noChangeShapeType="1"/>
          </p:cNvSpPr>
          <p:nvPr/>
        </p:nvSpPr>
        <p:spPr bwMode="auto">
          <a:xfrm flipH="1">
            <a:off x="3581400" y="4124325"/>
            <a:ext cx="95250" cy="952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8" name="Line 72"/>
          <p:cNvSpPr>
            <a:spLocks noChangeShapeType="1"/>
          </p:cNvSpPr>
          <p:nvPr/>
        </p:nvSpPr>
        <p:spPr bwMode="auto">
          <a:xfrm>
            <a:off x="3581400" y="2905125"/>
            <a:ext cx="95250" cy="952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9" name="Line 73"/>
          <p:cNvSpPr>
            <a:spLocks noChangeShapeType="1"/>
          </p:cNvSpPr>
          <p:nvPr/>
        </p:nvSpPr>
        <p:spPr bwMode="auto">
          <a:xfrm flipH="1">
            <a:off x="3581400" y="2905125"/>
            <a:ext cx="95250" cy="952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0" name="Line 74"/>
          <p:cNvSpPr>
            <a:spLocks noChangeShapeType="1"/>
          </p:cNvSpPr>
          <p:nvPr/>
        </p:nvSpPr>
        <p:spPr bwMode="auto">
          <a:xfrm>
            <a:off x="5133975" y="2495550"/>
            <a:ext cx="95250" cy="95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1" name="Line 75"/>
          <p:cNvSpPr>
            <a:spLocks noChangeShapeType="1"/>
          </p:cNvSpPr>
          <p:nvPr/>
        </p:nvSpPr>
        <p:spPr bwMode="auto">
          <a:xfrm flipH="1">
            <a:off x="5133975" y="2495550"/>
            <a:ext cx="95250" cy="95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2" name="Line 76"/>
          <p:cNvSpPr>
            <a:spLocks noChangeShapeType="1"/>
          </p:cNvSpPr>
          <p:nvPr/>
        </p:nvSpPr>
        <p:spPr bwMode="auto">
          <a:xfrm>
            <a:off x="5648325" y="2905125"/>
            <a:ext cx="95250" cy="95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3" name="Line 77"/>
          <p:cNvSpPr>
            <a:spLocks noChangeShapeType="1"/>
          </p:cNvSpPr>
          <p:nvPr/>
        </p:nvSpPr>
        <p:spPr bwMode="auto">
          <a:xfrm flipH="1">
            <a:off x="5648325" y="2905125"/>
            <a:ext cx="95250" cy="95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4" name="Rectangle 78"/>
          <p:cNvSpPr>
            <a:spLocks noChangeArrowheads="1"/>
          </p:cNvSpPr>
          <p:nvPr/>
        </p:nvSpPr>
        <p:spPr bwMode="auto">
          <a:xfrm>
            <a:off x="3952875" y="1419225"/>
            <a:ext cx="1466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800" b="1">
                <a:solidFill>
                  <a:srgbClr val="000000"/>
                </a:solidFill>
                <a:latin typeface="Helvetica" charset="0"/>
              </a:rPr>
              <a:t>first correction</a:t>
            </a:r>
            <a:endParaRPr lang="en-GB" sz="1800"/>
          </a:p>
        </p:txBody>
      </p:sp>
      <p:sp>
        <p:nvSpPr>
          <p:cNvPr id="14415" name="Freeform 79"/>
          <p:cNvSpPr>
            <a:spLocks/>
          </p:cNvSpPr>
          <p:nvPr/>
        </p:nvSpPr>
        <p:spPr bwMode="auto">
          <a:xfrm>
            <a:off x="4667250" y="1733550"/>
            <a:ext cx="819150" cy="1628775"/>
          </a:xfrm>
          <a:custGeom>
            <a:avLst/>
            <a:gdLst/>
            <a:ahLst/>
            <a:cxnLst>
              <a:cxn ang="0">
                <a:pos x="0" y="1026"/>
              </a:cxn>
              <a:cxn ang="0">
                <a:pos x="60" y="894"/>
              </a:cxn>
              <a:cxn ang="0">
                <a:pos x="126" y="768"/>
              </a:cxn>
              <a:cxn ang="0">
                <a:pos x="192" y="642"/>
              </a:cxn>
              <a:cxn ang="0">
                <a:pos x="258" y="510"/>
              </a:cxn>
              <a:cxn ang="0">
                <a:pos x="324" y="384"/>
              </a:cxn>
              <a:cxn ang="0">
                <a:pos x="384" y="258"/>
              </a:cxn>
              <a:cxn ang="0">
                <a:pos x="450" y="126"/>
              </a:cxn>
              <a:cxn ang="0">
                <a:pos x="516" y="0"/>
              </a:cxn>
              <a:cxn ang="0">
                <a:pos x="516" y="0"/>
              </a:cxn>
            </a:cxnLst>
            <a:rect l="0" t="0" r="r" b="b"/>
            <a:pathLst>
              <a:path w="516" h="1026">
                <a:moveTo>
                  <a:pt x="0" y="1026"/>
                </a:moveTo>
                <a:lnTo>
                  <a:pt x="60" y="894"/>
                </a:lnTo>
                <a:lnTo>
                  <a:pt x="126" y="768"/>
                </a:lnTo>
                <a:lnTo>
                  <a:pt x="192" y="642"/>
                </a:lnTo>
                <a:lnTo>
                  <a:pt x="258" y="510"/>
                </a:lnTo>
                <a:lnTo>
                  <a:pt x="324" y="384"/>
                </a:lnTo>
                <a:lnTo>
                  <a:pt x="384" y="258"/>
                </a:lnTo>
                <a:lnTo>
                  <a:pt x="450" y="126"/>
                </a:lnTo>
                <a:lnTo>
                  <a:pt x="516" y="0"/>
                </a:lnTo>
                <a:lnTo>
                  <a:pt x="516" y="0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6" name="Freeform 80"/>
          <p:cNvSpPr>
            <a:spLocks/>
          </p:cNvSpPr>
          <p:nvPr/>
        </p:nvSpPr>
        <p:spPr bwMode="auto">
          <a:xfrm>
            <a:off x="3114675" y="2867025"/>
            <a:ext cx="3095625" cy="981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6" y="24"/>
              </a:cxn>
              <a:cxn ang="0">
                <a:pos x="132" y="42"/>
              </a:cxn>
              <a:cxn ang="0">
                <a:pos x="198" y="66"/>
              </a:cxn>
              <a:cxn ang="0">
                <a:pos x="258" y="84"/>
              </a:cxn>
              <a:cxn ang="0">
                <a:pos x="324" y="102"/>
              </a:cxn>
              <a:cxn ang="0">
                <a:pos x="390" y="126"/>
              </a:cxn>
              <a:cxn ang="0">
                <a:pos x="456" y="144"/>
              </a:cxn>
              <a:cxn ang="0">
                <a:pos x="522" y="168"/>
              </a:cxn>
              <a:cxn ang="0">
                <a:pos x="588" y="186"/>
              </a:cxn>
              <a:cxn ang="0">
                <a:pos x="648" y="204"/>
              </a:cxn>
              <a:cxn ang="0">
                <a:pos x="714" y="228"/>
              </a:cxn>
              <a:cxn ang="0">
                <a:pos x="780" y="246"/>
              </a:cxn>
              <a:cxn ang="0">
                <a:pos x="846" y="270"/>
              </a:cxn>
              <a:cxn ang="0">
                <a:pos x="912" y="288"/>
              </a:cxn>
              <a:cxn ang="0">
                <a:pos x="978" y="312"/>
              </a:cxn>
              <a:cxn ang="0">
                <a:pos x="1038" y="330"/>
              </a:cxn>
              <a:cxn ang="0">
                <a:pos x="1104" y="348"/>
              </a:cxn>
              <a:cxn ang="0">
                <a:pos x="1170" y="372"/>
              </a:cxn>
              <a:cxn ang="0">
                <a:pos x="1236" y="390"/>
              </a:cxn>
              <a:cxn ang="0">
                <a:pos x="1302" y="414"/>
              </a:cxn>
              <a:cxn ang="0">
                <a:pos x="1362" y="432"/>
              </a:cxn>
              <a:cxn ang="0">
                <a:pos x="1428" y="450"/>
              </a:cxn>
              <a:cxn ang="0">
                <a:pos x="1494" y="474"/>
              </a:cxn>
              <a:cxn ang="0">
                <a:pos x="1560" y="492"/>
              </a:cxn>
              <a:cxn ang="0">
                <a:pos x="1626" y="516"/>
              </a:cxn>
              <a:cxn ang="0">
                <a:pos x="1692" y="534"/>
              </a:cxn>
              <a:cxn ang="0">
                <a:pos x="1752" y="552"/>
              </a:cxn>
              <a:cxn ang="0">
                <a:pos x="1818" y="576"/>
              </a:cxn>
              <a:cxn ang="0">
                <a:pos x="1884" y="594"/>
              </a:cxn>
              <a:cxn ang="0">
                <a:pos x="1950" y="618"/>
              </a:cxn>
            </a:cxnLst>
            <a:rect l="0" t="0" r="r" b="b"/>
            <a:pathLst>
              <a:path w="1950" h="618">
                <a:moveTo>
                  <a:pt x="0" y="0"/>
                </a:moveTo>
                <a:lnTo>
                  <a:pt x="66" y="24"/>
                </a:lnTo>
                <a:lnTo>
                  <a:pt x="132" y="42"/>
                </a:lnTo>
                <a:lnTo>
                  <a:pt x="198" y="66"/>
                </a:lnTo>
                <a:lnTo>
                  <a:pt x="258" y="84"/>
                </a:lnTo>
                <a:lnTo>
                  <a:pt x="324" y="102"/>
                </a:lnTo>
                <a:lnTo>
                  <a:pt x="390" y="126"/>
                </a:lnTo>
                <a:lnTo>
                  <a:pt x="456" y="144"/>
                </a:lnTo>
                <a:lnTo>
                  <a:pt x="522" y="168"/>
                </a:lnTo>
                <a:lnTo>
                  <a:pt x="588" y="186"/>
                </a:lnTo>
                <a:lnTo>
                  <a:pt x="648" y="204"/>
                </a:lnTo>
                <a:lnTo>
                  <a:pt x="714" y="228"/>
                </a:lnTo>
                <a:lnTo>
                  <a:pt x="780" y="246"/>
                </a:lnTo>
                <a:lnTo>
                  <a:pt x="846" y="270"/>
                </a:lnTo>
                <a:lnTo>
                  <a:pt x="912" y="288"/>
                </a:lnTo>
                <a:lnTo>
                  <a:pt x="978" y="312"/>
                </a:lnTo>
                <a:lnTo>
                  <a:pt x="1038" y="330"/>
                </a:lnTo>
                <a:lnTo>
                  <a:pt x="1104" y="348"/>
                </a:lnTo>
                <a:lnTo>
                  <a:pt x="1170" y="372"/>
                </a:lnTo>
                <a:lnTo>
                  <a:pt x="1236" y="390"/>
                </a:lnTo>
                <a:lnTo>
                  <a:pt x="1302" y="414"/>
                </a:lnTo>
                <a:lnTo>
                  <a:pt x="1362" y="432"/>
                </a:lnTo>
                <a:lnTo>
                  <a:pt x="1428" y="450"/>
                </a:lnTo>
                <a:lnTo>
                  <a:pt x="1494" y="474"/>
                </a:lnTo>
                <a:lnTo>
                  <a:pt x="1560" y="492"/>
                </a:lnTo>
                <a:lnTo>
                  <a:pt x="1626" y="516"/>
                </a:lnTo>
                <a:lnTo>
                  <a:pt x="1692" y="534"/>
                </a:lnTo>
                <a:lnTo>
                  <a:pt x="1752" y="552"/>
                </a:lnTo>
                <a:lnTo>
                  <a:pt x="1818" y="576"/>
                </a:lnTo>
                <a:lnTo>
                  <a:pt x="1884" y="594"/>
                </a:lnTo>
                <a:lnTo>
                  <a:pt x="1950" y="618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7" name="Line 81"/>
          <p:cNvSpPr>
            <a:spLocks noChangeShapeType="1"/>
          </p:cNvSpPr>
          <p:nvPr/>
        </p:nvSpPr>
        <p:spPr bwMode="auto">
          <a:xfrm flipV="1">
            <a:off x="4657725" y="1838325"/>
            <a:ext cx="771525" cy="15335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8" name="Freeform 82"/>
          <p:cNvSpPr>
            <a:spLocks/>
          </p:cNvSpPr>
          <p:nvPr/>
        </p:nvSpPr>
        <p:spPr bwMode="auto">
          <a:xfrm>
            <a:off x="5400675" y="1752600"/>
            <a:ext cx="66675" cy="95250"/>
          </a:xfrm>
          <a:custGeom>
            <a:avLst/>
            <a:gdLst/>
            <a:ahLst/>
            <a:cxnLst>
              <a:cxn ang="0">
                <a:pos x="18" y="54"/>
              </a:cxn>
              <a:cxn ang="0">
                <a:pos x="0" y="42"/>
              </a:cxn>
              <a:cxn ang="0">
                <a:pos x="42" y="0"/>
              </a:cxn>
              <a:cxn ang="0">
                <a:pos x="36" y="60"/>
              </a:cxn>
              <a:cxn ang="0">
                <a:pos x="18" y="54"/>
              </a:cxn>
            </a:cxnLst>
            <a:rect l="0" t="0" r="r" b="b"/>
            <a:pathLst>
              <a:path w="42" h="60">
                <a:moveTo>
                  <a:pt x="18" y="54"/>
                </a:moveTo>
                <a:lnTo>
                  <a:pt x="0" y="42"/>
                </a:lnTo>
                <a:lnTo>
                  <a:pt x="42" y="0"/>
                </a:lnTo>
                <a:lnTo>
                  <a:pt x="36" y="60"/>
                </a:lnTo>
                <a:lnTo>
                  <a:pt x="18" y="54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9" name="Freeform 83"/>
          <p:cNvSpPr>
            <a:spLocks/>
          </p:cNvSpPr>
          <p:nvPr/>
        </p:nvSpPr>
        <p:spPr bwMode="auto">
          <a:xfrm>
            <a:off x="5400675" y="1752600"/>
            <a:ext cx="66675" cy="95250"/>
          </a:xfrm>
          <a:custGeom>
            <a:avLst/>
            <a:gdLst/>
            <a:ahLst/>
            <a:cxnLst>
              <a:cxn ang="0">
                <a:pos x="18" y="54"/>
              </a:cxn>
              <a:cxn ang="0">
                <a:pos x="0" y="42"/>
              </a:cxn>
              <a:cxn ang="0">
                <a:pos x="42" y="0"/>
              </a:cxn>
              <a:cxn ang="0">
                <a:pos x="36" y="60"/>
              </a:cxn>
              <a:cxn ang="0">
                <a:pos x="18" y="54"/>
              </a:cxn>
              <a:cxn ang="0">
                <a:pos x="18" y="54"/>
              </a:cxn>
            </a:cxnLst>
            <a:rect l="0" t="0" r="r" b="b"/>
            <a:pathLst>
              <a:path w="42" h="60">
                <a:moveTo>
                  <a:pt x="18" y="54"/>
                </a:moveTo>
                <a:lnTo>
                  <a:pt x="0" y="42"/>
                </a:lnTo>
                <a:lnTo>
                  <a:pt x="42" y="0"/>
                </a:lnTo>
                <a:lnTo>
                  <a:pt x="36" y="60"/>
                </a:lnTo>
                <a:lnTo>
                  <a:pt x="18" y="54"/>
                </a:lnTo>
                <a:lnTo>
                  <a:pt x="18" y="54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20" name="Rectangle 84"/>
          <p:cNvSpPr>
            <a:spLocks noChangeArrowheads="1"/>
          </p:cNvSpPr>
          <p:nvPr/>
        </p:nvSpPr>
        <p:spPr bwMode="auto">
          <a:xfrm>
            <a:off x="4133850" y="2066925"/>
            <a:ext cx="11811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GB" sz="1100" b="1">
                <a:solidFill>
                  <a:srgbClr val="000000"/>
                </a:solidFill>
                <a:latin typeface="Helvetica" charset="0"/>
              </a:rPr>
              <a:t>W(1) = (1/3,5/6) </a:t>
            </a:r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 bwMode="auto">
          <a:xfrm rot="5400000" flipH="1" flipV="1">
            <a:off x="4228703" y="2095897"/>
            <a:ext cx="1677195" cy="83820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Irit\NNCourse_Univ\Perceptron\second_correction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4648199" y="2438400"/>
            <a:ext cx="1143001" cy="91519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Perceptron</a:t>
            </a:r>
            <a:r>
              <a:rPr lang="en-US" dirty="0" smtClean="0"/>
              <a:t>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this compare to say the linear SVM?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229600" cy="3886200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 dirty="0" smtClean="0"/>
              <a:t>293871947009 </a:t>
            </a:r>
          </a:p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 dirty="0" smtClean="0"/>
              <a:t>* </a:t>
            </a:r>
            <a:r>
              <a:rPr lang="en-US" dirty="0" smtClean="0">
                <a:ea typeface="Arial" charset="0"/>
                <a:cs typeface="Arial" charset="0"/>
              </a:rPr>
              <a:t>√</a:t>
            </a:r>
            <a:r>
              <a:rPr lang="en-US" dirty="0" smtClean="0"/>
              <a:t>52.86301 </a:t>
            </a:r>
          </a:p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 dirty="0" smtClean="0"/>
              <a:t>/ 80.2341 = 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9200" y="5663624"/>
            <a:ext cx="7391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>
                <a:solidFill>
                  <a:srgbClr val="FF0000"/>
                </a:solidFill>
              </a:rPr>
              <a:t>What is the answer to this calculation?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Perceptron</a:t>
            </a:r>
            <a:r>
              <a:rPr lang="en-US" dirty="0" smtClean="0"/>
              <a:t>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Only works when data is linearly separable</a:t>
            </a:r>
          </a:p>
          <a:p>
            <a:r>
              <a:rPr lang="en-US" sz="2800" dirty="0" smtClean="0"/>
              <a:t>Voted </a:t>
            </a:r>
            <a:r>
              <a:rPr lang="en-US" sz="2800" dirty="0" err="1" smtClean="0"/>
              <a:t>perceptron</a:t>
            </a:r>
            <a:r>
              <a:rPr lang="en-US" sz="2800" dirty="0" smtClean="0"/>
              <a:t> helps get a better linear separator</a:t>
            </a:r>
          </a:p>
          <a:p>
            <a:r>
              <a:rPr lang="en-US" sz="2800" dirty="0" smtClean="0"/>
              <a:t>Has remained popular as an approach for learning weights in high dimensional space</a:t>
            </a:r>
          </a:p>
          <a:p>
            <a:r>
              <a:rPr lang="en-US" sz="2800" dirty="0" smtClean="0"/>
              <a:t>Other approaches for training </a:t>
            </a:r>
            <a:r>
              <a:rPr lang="en-US" sz="2800" dirty="0" err="1" smtClean="0"/>
              <a:t>perceptrons</a:t>
            </a:r>
            <a:r>
              <a:rPr lang="en-US" sz="2800" dirty="0" smtClean="0"/>
              <a:t> to exist:</a:t>
            </a:r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Delta rule (Gradient Descent Approach)</a:t>
            </a:r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Linear Programming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XOR</a:t>
            </a:r>
          </a:p>
        </p:txBody>
      </p:sp>
      <p:graphicFrame>
        <p:nvGraphicFramePr>
          <p:cNvPr id="44035" name="Group 3"/>
          <p:cNvGraphicFramePr>
            <a:graphicFrameLocks noGrp="1"/>
          </p:cNvGraphicFramePr>
          <p:nvPr>
            <p:ph idx="1"/>
          </p:nvPr>
        </p:nvGraphicFramePr>
        <p:xfrm>
          <a:off x="2133600" y="1676400"/>
          <a:ext cx="3200400" cy="3886201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xor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7800" y="5892224"/>
            <a:ext cx="6629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How would the </a:t>
            </a:r>
            <a:r>
              <a:rPr lang="en-US" sz="3200" dirty="0" err="1" smtClean="0">
                <a:solidFill>
                  <a:srgbClr val="FF0000"/>
                </a:solidFill>
              </a:rPr>
              <a:t>perceptron</a:t>
            </a:r>
            <a:r>
              <a:rPr lang="en-US" sz="3200" dirty="0" smtClean="0">
                <a:solidFill>
                  <a:srgbClr val="FF0000"/>
                </a:solidFill>
              </a:rPr>
              <a:t> do?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Linearly Separable</a:t>
            </a:r>
          </a:p>
        </p:txBody>
      </p:sp>
      <p:graphicFrame>
        <p:nvGraphicFramePr>
          <p:cNvPr id="78893" name="Group 1069"/>
          <p:cNvGraphicFramePr>
            <a:graphicFrameLocks noGrp="1"/>
          </p:cNvGraphicFramePr>
          <p:nvPr>
            <p:ph idx="1"/>
          </p:nvPr>
        </p:nvGraphicFramePr>
        <p:xfrm>
          <a:off x="381000" y="1981200"/>
          <a:ext cx="1752600" cy="1676402"/>
        </p:xfrm>
        <a:graphic>
          <a:graphicData uri="http://schemas.openxmlformats.org/drawingml/2006/table">
            <a:tbl>
              <a:tblPr/>
              <a:tblGrid>
                <a:gridCol w="376238"/>
                <a:gridCol w="415925"/>
                <a:gridCol w="960437"/>
              </a:tblGrid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and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086" name="Line 1070"/>
          <p:cNvSpPr>
            <a:spLocks noChangeShapeType="1"/>
          </p:cNvSpPr>
          <p:nvPr/>
        </p:nvSpPr>
        <p:spPr bwMode="auto">
          <a:xfrm>
            <a:off x="990600" y="4114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87" name="Line 1071"/>
          <p:cNvSpPr>
            <a:spLocks noChangeShapeType="1"/>
          </p:cNvSpPr>
          <p:nvPr/>
        </p:nvSpPr>
        <p:spPr bwMode="auto">
          <a:xfrm>
            <a:off x="685800" y="61722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88" name="Oval 1073"/>
          <p:cNvSpPr>
            <a:spLocks noChangeArrowheads="1"/>
          </p:cNvSpPr>
          <p:nvPr/>
        </p:nvSpPr>
        <p:spPr bwMode="auto">
          <a:xfrm>
            <a:off x="914400" y="4800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89" name="Oval 1074"/>
          <p:cNvSpPr>
            <a:spLocks noChangeArrowheads="1"/>
          </p:cNvSpPr>
          <p:nvPr/>
        </p:nvSpPr>
        <p:spPr bwMode="auto">
          <a:xfrm>
            <a:off x="1905000" y="6096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0" name="Oval 1075"/>
          <p:cNvSpPr>
            <a:spLocks noChangeArrowheads="1"/>
          </p:cNvSpPr>
          <p:nvPr/>
        </p:nvSpPr>
        <p:spPr bwMode="auto">
          <a:xfrm>
            <a:off x="914400" y="6096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1" name="Oval 1076"/>
          <p:cNvSpPr>
            <a:spLocks noChangeArrowheads="1"/>
          </p:cNvSpPr>
          <p:nvPr/>
        </p:nvSpPr>
        <p:spPr bwMode="auto">
          <a:xfrm>
            <a:off x="1981200" y="2438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2" name="Oval 1077"/>
          <p:cNvSpPr>
            <a:spLocks noChangeArrowheads="1"/>
          </p:cNvSpPr>
          <p:nvPr/>
        </p:nvSpPr>
        <p:spPr bwMode="auto">
          <a:xfrm>
            <a:off x="1981200" y="27432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3" name="Oval 1078"/>
          <p:cNvSpPr>
            <a:spLocks noChangeArrowheads="1"/>
          </p:cNvSpPr>
          <p:nvPr/>
        </p:nvSpPr>
        <p:spPr bwMode="auto">
          <a:xfrm>
            <a:off x="1981200" y="3048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4" name="Oval 1079"/>
          <p:cNvSpPr>
            <a:spLocks noChangeArrowheads="1"/>
          </p:cNvSpPr>
          <p:nvPr/>
        </p:nvSpPr>
        <p:spPr bwMode="auto">
          <a:xfrm>
            <a:off x="1905000" y="4800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5" name="Oval 1080"/>
          <p:cNvSpPr>
            <a:spLocks noChangeArrowheads="1"/>
          </p:cNvSpPr>
          <p:nvPr/>
        </p:nvSpPr>
        <p:spPr bwMode="auto">
          <a:xfrm>
            <a:off x="1981200" y="3352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96" name="Text Box 1081"/>
          <p:cNvSpPr txBox="1">
            <a:spLocks noChangeArrowheads="1"/>
          </p:cNvSpPr>
          <p:nvPr/>
        </p:nvSpPr>
        <p:spPr bwMode="auto">
          <a:xfrm>
            <a:off x="381000" y="59880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1</a:t>
            </a:r>
          </a:p>
        </p:txBody>
      </p:sp>
      <p:sp>
        <p:nvSpPr>
          <p:cNvPr id="88097" name="Text Box 1082"/>
          <p:cNvSpPr txBox="1">
            <a:spLocks noChangeArrowheads="1"/>
          </p:cNvSpPr>
          <p:nvPr/>
        </p:nvSpPr>
        <p:spPr bwMode="auto">
          <a:xfrm>
            <a:off x="838200" y="64452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2</a:t>
            </a:r>
          </a:p>
        </p:txBody>
      </p:sp>
      <p:sp>
        <p:nvSpPr>
          <p:cNvPr id="88098" name="Line 1084"/>
          <p:cNvSpPr>
            <a:spLocks noChangeShapeType="1"/>
          </p:cNvSpPr>
          <p:nvPr/>
        </p:nvSpPr>
        <p:spPr bwMode="auto">
          <a:xfrm>
            <a:off x="1066800" y="4114800"/>
            <a:ext cx="1676400" cy="25146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10" name="Group 1086"/>
          <p:cNvGraphicFramePr>
            <a:graphicFrameLocks noGrp="1"/>
          </p:cNvGraphicFramePr>
          <p:nvPr/>
        </p:nvGraphicFramePr>
        <p:xfrm>
          <a:off x="3200400" y="1981200"/>
          <a:ext cx="1752600" cy="1676402"/>
        </p:xfrm>
        <a:graphic>
          <a:graphicData uri="http://schemas.openxmlformats.org/drawingml/2006/table">
            <a:tbl>
              <a:tblPr/>
              <a:tblGrid>
                <a:gridCol w="376238"/>
                <a:gridCol w="415925"/>
                <a:gridCol w="960437"/>
              </a:tblGrid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or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18" name="Line 1121"/>
          <p:cNvSpPr>
            <a:spLocks noChangeShapeType="1"/>
          </p:cNvSpPr>
          <p:nvPr/>
        </p:nvSpPr>
        <p:spPr bwMode="auto">
          <a:xfrm>
            <a:off x="3810000" y="4114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19" name="Line 1122"/>
          <p:cNvSpPr>
            <a:spLocks noChangeShapeType="1"/>
          </p:cNvSpPr>
          <p:nvPr/>
        </p:nvSpPr>
        <p:spPr bwMode="auto">
          <a:xfrm>
            <a:off x="3505200" y="61722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0" name="Oval 1125"/>
          <p:cNvSpPr>
            <a:spLocks noChangeArrowheads="1"/>
          </p:cNvSpPr>
          <p:nvPr/>
        </p:nvSpPr>
        <p:spPr bwMode="auto">
          <a:xfrm>
            <a:off x="3733800" y="6096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1" name="Oval 1126"/>
          <p:cNvSpPr>
            <a:spLocks noChangeArrowheads="1"/>
          </p:cNvSpPr>
          <p:nvPr/>
        </p:nvSpPr>
        <p:spPr bwMode="auto">
          <a:xfrm>
            <a:off x="4800600" y="2438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2" name="Oval 1129"/>
          <p:cNvSpPr>
            <a:spLocks noChangeArrowheads="1"/>
          </p:cNvSpPr>
          <p:nvPr/>
        </p:nvSpPr>
        <p:spPr bwMode="auto">
          <a:xfrm>
            <a:off x="4724400" y="4800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3" name="Oval 1130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4" name="Text Box 1131"/>
          <p:cNvSpPr txBox="1">
            <a:spLocks noChangeArrowheads="1"/>
          </p:cNvSpPr>
          <p:nvPr/>
        </p:nvSpPr>
        <p:spPr bwMode="auto">
          <a:xfrm>
            <a:off x="3200400" y="59880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1</a:t>
            </a:r>
          </a:p>
        </p:txBody>
      </p:sp>
      <p:sp>
        <p:nvSpPr>
          <p:cNvPr id="88125" name="Text Box 1132"/>
          <p:cNvSpPr txBox="1">
            <a:spLocks noChangeArrowheads="1"/>
          </p:cNvSpPr>
          <p:nvPr/>
        </p:nvSpPr>
        <p:spPr bwMode="auto">
          <a:xfrm>
            <a:off x="3657600" y="6477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2</a:t>
            </a:r>
          </a:p>
        </p:txBody>
      </p:sp>
      <p:sp>
        <p:nvSpPr>
          <p:cNvPr id="88126" name="Line 1133"/>
          <p:cNvSpPr>
            <a:spLocks noChangeShapeType="1"/>
          </p:cNvSpPr>
          <p:nvPr/>
        </p:nvSpPr>
        <p:spPr bwMode="auto">
          <a:xfrm>
            <a:off x="3124200" y="4800600"/>
            <a:ext cx="1676400" cy="19050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7" name="Oval 1134"/>
          <p:cNvSpPr>
            <a:spLocks noChangeArrowheads="1"/>
          </p:cNvSpPr>
          <p:nvPr/>
        </p:nvSpPr>
        <p:spPr bwMode="auto">
          <a:xfrm>
            <a:off x="7772400" y="2667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8" name="Oval 1135"/>
          <p:cNvSpPr>
            <a:spLocks noChangeArrowheads="1"/>
          </p:cNvSpPr>
          <p:nvPr/>
        </p:nvSpPr>
        <p:spPr bwMode="auto">
          <a:xfrm>
            <a:off x="4800600" y="2743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29" name="Oval 1136"/>
          <p:cNvSpPr>
            <a:spLocks noChangeArrowheads="1"/>
          </p:cNvSpPr>
          <p:nvPr/>
        </p:nvSpPr>
        <p:spPr bwMode="auto">
          <a:xfrm>
            <a:off x="3733800" y="4800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30" name="Oval 1137"/>
          <p:cNvSpPr>
            <a:spLocks noChangeArrowheads="1"/>
          </p:cNvSpPr>
          <p:nvPr/>
        </p:nvSpPr>
        <p:spPr bwMode="auto">
          <a:xfrm>
            <a:off x="4800600" y="6096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62" name="Group 1138"/>
          <p:cNvGraphicFramePr>
            <a:graphicFrameLocks noGrp="1"/>
          </p:cNvGraphicFramePr>
          <p:nvPr/>
        </p:nvGraphicFramePr>
        <p:xfrm>
          <a:off x="6172200" y="1905000"/>
          <a:ext cx="1752600" cy="1676402"/>
        </p:xfrm>
        <a:graphic>
          <a:graphicData uri="http://schemas.openxmlformats.org/drawingml/2006/table">
            <a:tbl>
              <a:tblPr/>
              <a:tblGrid>
                <a:gridCol w="376238"/>
                <a:gridCol w="415925"/>
                <a:gridCol w="960437"/>
              </a:tblGrid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xor 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50" name="Line 1173"/>
          <p:cNvSpPr>
            <a:spLocks noChangeShapeType="1"/>
          </p:cNvSpPr>
          <p:nvPr/>
        </p:nvSpPr>
        <p:spPr bwMode="auto">
          <a:xfrm>
            <a:off x="6781800" y="40386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1" name="Line 1174"/>
          <p:cNvSpPr>
            <a:spLocks noChangeShapeType="1"/>
          </p:cNvSpPr>
          <p:nvPr/>
        </p:nvSpPr>
        <p:spPr bwMode="auto">
          <a:xfrm>
            <a:off x="6477000" y="6096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2" name="Oval 1177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3" name="Oval 1178"/>
          <p:cNvSpPr>
            <a:spLocks noChangeArrowheads="1"/>
          </p:cNvSpPr>
          <p:nvPr/>
        </p:nvSpPr>
        <p:spPr bwMode="auto">
          <a:xfrm>
            <a:off x="7772400" y="23622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4" name="Oval 1180"/>
          <p:cNvSpPr>
            <a:spLocks noChangeArrowheads="1"/>
          </p:cNvSpPr>
          <p:nvPr/>
        </p:nvSpPr>
        <p:spPr bwMode="auto">
          <a:xfrm>
            <a:off x="7772400" y="3276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5" name="Text Box 1183"/>
          <p:cNvSpPr txBox="1">
            <a:spLocks noChangeArrowheads="1"/>
          </p:cNvSpPr>
          <p:nvPr/>
        </p:nvSpPr>
        <p:spPr bwMode="auto">
          <a:xfrm>
            <a:off x="6172200" y="59118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1</a:t>
            </a:r>
          </a:p>
        </p:txBody>
      </p:sp>
      <p:sp>
        <p:nvSpPr>
          <p:cNvPr id="88156" name="Text Box 1184"/>
          <p:cNvSpPr txBox="1">
            <a:spLocks noChangeArrowheads="1"/>
          </p:cNvSpPr>
          <p:nvPr/>
        </p:nvSpPr>
        <p:spPr bwMode="auto">
          <a:xfrm>
            <a:off x="6629400" y="64008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x</a:t>
            </a:r>
            <a:r>
              <a:rPr lang="en-US" sz="1600" baseline="-25000"/>
              <a:t>2</a:t>
            </a:r>
          </a:p>
        </p:txBody>
      </p:sp>
      <p:sp>
        <p:nvSpPr>
          <p:cNvPr id="88157" name="Oval 1186"/>
          <p:cNvSpPr>
            <a:spLocks noChangeArrowheads="1"/>
          </p:cNvSpPr>
          <p:nvPr/>
        </p:nvSpPr>
        <p:spPr bwMode="auto">
          <a:xfrm>
            <a:off x="7772400" y="2971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8" name="Oval 1187"/>
          <p:cNvSpPr>
            <a:spLocks noChangeArrowheads="1"/>
          </p:cNvSpPr>
          <p:nvPr/>
        </p:nvSpPr>
        <p:spPr bwMode="auto">
          <a:xfrm>
            <a:off x="4800600" y="3048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59" name="Oval 1188"/>
          <p:cNvSpPr>
            <a:spLocks noChangeArrowheads="1"/>
          </p:cNvSpPr>
          <p:nvPr/>
        </p:nvSpPr>
        <p:spPr bwMode="auto">
          <a:xfrm>
            <a:off x="6705600" y="4724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60" name="Oval 1189"/>
          <p:cNvSpPr>
            <a:spLocks noChangeArrowheads="1"/>
          </p:cNvSpPr>
          <p:nvPr/>
        </p:nvSpPr>
        <p:spPr bwMode="auto">
          <a:xfrm>
            <a:off x="7696200" y="6019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61" name="Oval 1190"/>
          <p:cNvSpPr>
            <a:spLocks noChangeArrowheads="1"/>
          </p:cNvSpPr>
          <p:nvPr/>
        </p:nvSpPr>
        <p:spPr bwMode="auto">
          <a:xfrm>
            <a:off x="7696200" y="4724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Perceptrons</a:t>
            </a:r>
          </a:p>
        </p:txBody>
      </p:sp>
      <p:sp>
        <p:nvSpPr>
          <p:cNvPr id="921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1969 book by Marvin </a:t>
            </a:r>
            <a:r>
              <a:rPr lang="en-US" sz="2800" dirty="0" err="1"/>
              <a:t>Minsky</a:t>
            </a:r>
            <a:r>
              <a:rPr lang="en-US" sz="2800" dirty="0"/>
              <a:t> and Seymour </a:t>
            </a:r>
            <a:r>
              <a:rPr lang="en-US" sz="2800" dirty="0" err="1" smtClean="0"/>
              <a:t>Papert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The problem is that they can only work for classification problems that are linearly separable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Insufficiently expressive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“Important research problem” to investigate multilayer networks although they were pessimistic about their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XOR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28600" y="1371600"/>
            <a:ext cx="8001000" cy="2898775"/>
            <a:chOff x="0" y="1463"/>
            <a:chExt cx="5040" cy="1826"/>
          </a:xfrm>
        </p:grpSpPr>
        <p:sp>
          <p:nvSpPr>
            <p:cNvPr id="94232" name="Oval 5"/>
            <p:cNvSpPr>
              <a:spLocks noChangeAspect="1" noChangeArrowheads="1"/>
            </p:cNvSpPr>
            <p:nvPr/>
          </p:nvSpPr>
          <p:spPr bwMode="auto">
            <a:xfrm>
              <a:off x="1559" y="1463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3" name="Text Box 8"/>
            <p:cNvSpPr txBox="1">
              <a:spLocks noChangeArrowheads="1"/>
            </p:cNvSpPr>
            <p:nvPr/>
          </p:nvSpPr>
          <p:spPr bwMode="auto">
            <a:xfrm>
              <a:off x="0" y="168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94234" name="Oval 10"/>
            <p:cNvSpPr>
              <a:spLocks noChangeAspect="1" noChangeArrowheads="1"/>
            </p:cNvSpPr>
            <p:nvPr/>
          </p:nvSpPr>
          <p:spPr bwMode="auto">
            <a:xfrm>
              <a:off x="3335" y="1920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5" name="Oval 11"/>
            <p:cNvSpPr>
              <a:spLocks noChangeAspect="1" noChangeArrowheads="1"/>
            </p:cNvSpPr>
            <p:nvPr/>
          </p:nvSpPr>
          <p:spPr bwMode="auto">
            <a:xfrm>
              <a:off x="1607" y="2592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6" name="Text Box 12"/>
            <p:cNvSpPr txBox="1">
              <a:spLocks noChangeArrowheads="1"/>
            </p:cNvSpPr>
            <p:nvPr/>
          </p:nvSpPr>
          <p:spPr bwMode="auto">
            <a:xfrm>
              <a:off x="0" y="288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94237" name="Text Box 13"/>
            <p:cNvSpPr txBox="1">
              <a:spLocks noChangeArrowheads="1"/>
            </p:cNvSpPr>
            <p:nvPr/>
          </p:nvSpPr>
          <p:spPr bwMode="auto">
            <a:xfrm>
              <a:off x="672" y="1593"/>
              <a:ext cx="8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FF0000"/>
                  </a:solidFill>
                </a:rPr>
                <a:t>?</a:t>
              </a:r>
              <a:r>
                <a:rPr lang="en-US" sz="1800" dirty="0" smtClean="0">
                  <a:solidFill>
                    <a:srgbClr val="FF0000"/>
                  </a:solidFill>
                </a:rPr>
                <a:t> </a:t>
              </a:r>
              <a:endParaRPr lang="en-US" sz="18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4238" name="Line 16"/>
            <p:cNvSpPr>
              <a:spLocks noChangeShapeType="1"/>
            </p:cNvSpPr>
            <p:nvPr/>
          </p:nvSpPr>
          <p:spPr bwMode="auto">
            <a:xfrm>
              <a:off x="624" y="18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9" name="Line 17"/>
            <p:cNvSpPr>
              <a:spLocks noChangeShapeType="1"/>
            </p:cNvSpPr>
            <p:nvPr/>
          </p:nvSpPr>
          <p:spPr bwMode="auto">
            <a:xfrm>
              <a:off x="624" y="1920"/>
              <a:ext cx="960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0" name="Line 18"/>
            <p:cNvSpPr>
              <a:spLocks noChangeShapeType="1"/>
            </p:cNvSpPr>
            <p:nvPr/>
          </p:nvSpPr>
          <p:spPr bwMode="auto">
            <a:xfrm>
              <a:off x="624" y="2976"/>
              <a:ext cx="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1" name="Line 19"/>
            <p:cNvSpPr>
              <a:spLocks noChangeShapeType="1"/>
            </p:cNvSpPr>
            <p:nvPr/>
          </p:nvSpPr>
          <p:spPr bwMode="auto">
            <a:xfrm flipV="1">
              <a:off x="624" y="1920"/>
              <a:ext cx="864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2" name="Text Box 20"/>
            <p:cNvSpPr txBox="1">
              <a:spLocks noChangeArrowheads="1"/>
            </p:cNvSpPr>
            <p:nvPr/>
          </p:nvSpPr>
          <p:spPr bwMode="auto">
            <a:xfrm>
              <a:off x="1152" y="2361"/>
              <a:ext cx="86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solidFill>
                    <a:srgbClr val="FF0000"/>
                  </a:solidFill>
                </a:rPr>
                <a:t>?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4243" name="Text Box 21"/>
            <p:cNvSpPr txBox="1">
              <a:spLocks noChangeArrowheads="1"/>
            </p:cNvSpPr>
            <p:nvPr/>
          </p:nvSpPr>
          <p:spPr bwMode="auto">
            <a:xfrm>
              <a:off x="1152" y="2160"/>
              <a:ext cx="86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 smtClean="0">
                  <a:solidFill>
                    <a:srgbClr val="FF0000"/>
                  </a:solidFill>
                </a:rPr>
                <a:t>?</a:t>
              </a:r>
              <a:r>
                <a:rPr lang="en-US" sz="1800" dirty="0" smtClean="0">
                  <a:solidFill>
                    <a:srgbClr val="FF0000"/>
                  </a:solidFill>
                </a:rPr>
                <a:t> 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94244" name="Text Box 22"/>
            <p:cNvSpPr txBox="1">
              <a:spLocks noChangeArrowheads="1"/>
            </p:cNvSpPr>
            <p:nvPr/>
          </p:nvSpPr>
          <p:spPr bwMode="auto">
            <a:xfrm>
              <a:off x="672" y="2976"/>
              <a:ext cx="86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FF0000"/>
                  </a:solidFill>
                </a:rPr>
                <a:t>?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4245" name="Text Box 23"/>
            <p:cNvSpPr txBox="1">
              <a:spLocks noChangeArrowheads="1"/>
            </p:cNvSpPr>
            <p:nvPr/>
          </p:nvSpPr>
          <p:spPr bwMode="auto">
            <a:xfrm>
              <a:off x="3504" y="2188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T =</a:t>
              </a:r>
              <a:r>
                <a:rPr lang="en-US" sz="1600" dirty="0" smtClean="0"/>
                <a:t> </a:t>
              </a:r>
              <a:r>
                <a:rPr lang="en-US" sz="1600" dirty="0" smtClean="0">
                  <a:solidFill>
                    <a:srgbClr val="FF0000"/>
                  </a:solidFill>
                </a:rPr>
                <a:t>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94246" name="Text Box 24"/>
            <p:cNvSpPr txBox="1">
              <a:spLocks noChangeArrowheads="1"/>
            </p:cNvSpPr>
            <p:nvPr/>
          </p:nvSpPr>
          <p:spPr bwMode="auto">
            <a:xfrm>
              <a:off x="1728" y="2860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T =</a:t>
              </a:r>
              <a:r>
                <a:rPr lang="en-US" sz="1600" dirty="0" smtClean="0"/>
                <a:t> </a:t>
              </a:r>
              <a:r>
                <a:rPr lang="en-US" sz="1600" dirty="0" smtClean="0">
                  <a:solidFill>
                    <a:srgbClr val="FF0000"/>
                  </a:solidFill>
                </a:rPr>
                <a:t>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94247" name="Text Box 25"/>
            <p:cNvSpPr txBox="1">
              <a:spLocks noChangeArrowheads="1"/>
            </p:cNvSpPr>
            <p:nvPr/>
          </p:nvSpPr>
          <p:spPr bwMode="auto">
            <a:xfrm>
              <a:off x="1680" y="1728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/>
                <a:t>T =</a:t>
              </a:r>
              <a:r>
                <a:rPr lang="en-US" sz="1600" dirty="0" smtClean="0"/>
                <a:t> </a:t>
              </a:r>
              <a:r>
                <a:rPr lang="en-US" sz="1600" dirty="0" smtClean="0">
                  <a:solidFill>
                    <a:srgbClr val="FF0000"/>
                  </a:solidFill>
                </a:rPr>
                <a:t>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94248" name="Line 26"/>
            <p:cNvSpPr>
              <a:spLocks noChangeShapeType="1"/>
            </p:cNvSpPr>
            <p:nvPr/>
          </p:nvSpPr>
          <p:spPr bwMode="auto">
            <a:xfrm>
              <a:off x="2304" y="1872"/>
              <a:ext cx="1008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9" name="Line 27"/>
            <p:cNvSpPr>
              <a:spLocks noChangeShapeType="1"/>
            </p:cNvSpPr>
            <p:nvPr/>
          </p:nvSpPr>
          <p:spPr bwMode="auto">
            <a:xfrm flipV="1">
              <a:off x="2352" y="2448"/>
              <a:ext cx="1008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50" name="Line 28"/>
            <p:cNvSpPr>
              <a:spLocks noChangeShapeType="1"/>
            </p:cNvSpPr>
            <p:nvPr/>
          </p:nvSpPr>
          <p:spPr bwMode="auto">
            <a:xfrm>
              <a:off x="4080" y="2304"/>
              <a:ext cx="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51" name="Text Box 29"/>
            <p:cNvSpPr txBox="1">
              <a:spLocks noChangeArrowheads="1"/>
            </p:cNvSpPr>
            <p:nvPr/>
          </p:nvSpPr>
          <p:spPr bwMode="auto">
            <a:xfrm>
              <a:off x="2736" y="1872"/>
              <a:ext cx="86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FF0000"/>
                  </a:solidFill>
                </a:rPr>
                <a:t>?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4252" name="Text Box 30"/>
            <p:cNvSpPr txBox="1">
              <a:spLocks noChangeArrowheads="1"/>
            </p:cNvSpPr>
            <p:nvPr/>
          </p:nvSpPr>
          <p:spPr bwMode="auto">
            <a:xfrm>
              <a:off x="2736" y="2688"/>
              <a:ext cx="86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dirty="0">
                  <a:solidFill>
                    <a:srgbClr val="FF0000"/>
                  </a:solidFill>
                </a:rPr>
                <a:t>?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54346" name="Group 74"/>
          <p:cNvGraphicFramePr>
            <a:graphicFrameLocks noGrp="1"/>
          </p:cNvGraphicFramePr>
          <p:nvPr>
            <p:ph idx="1"/>
          </p:nvPr>
        </p:nvGraphicFramePr>
        <p:xfrm>
          <a:off x="5257800" y="3886200"/>
          <a:ext cx="3200400" cy="2590799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xor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231" name="Rectangle 75"/>
          <p:cNvSpPr>
            <a:spLocks noChangeArrowheads="1"/>
          </p:cNvSpPr>
          <p:nvPr/>
        </p:nvSpPr>
        <p:spPr bwMode="auto">
          <a:xfrm>
            <a:off x="6629400" y="2362200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Output = x</a:t>
            </a:r>
            <a:r>
              <a:rPr lang="en-US" sz="1800" baseline="-25000"/>
              <a:t>1</a:t>
            </a:r>
            <a:r>
              <a:rPr lang="en-US" sz="1800" b="1"/>
              <a:t> xor </a:t>
            </a:r>
            <a:r>
              <a:rPr lang="en-US" sz="1800"/>
              <a:t>x</a:t>
            </a:r>
            <a:r>
              <a:rPr lang="en-US" sz="1800" baseline="-25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XOR</a:t>
            </a:r>
          </a:p>
        </p:txBody>
      </p:sp>
      <p:grpSp>
        <p:nvGrpSpPr>
          <p:cNvPr id="94211" name="Group 32"/>
          <p:cNvGrpSpPr>
            <a:grpSpLocks/>
          </p:cNvGrpSpPr>
          <p:nvPr/>
        </p:nvGrpSpPr>
        <p:grpSpPr bwMode="auto">
          <a:xfrm>
            <a:off x="228600" y="1371600"/>
            <a:ext cx="8001000" cy="2898775"/>
            <a:chOff x="0" y="1463"/>
            <a:chExt cx="5040" cy="1826"/>
          </a:xfrm>
        </p:grpSpPr>
        <p:sp>
          <p:nvSpPr>
            <p:cNvPr id="94232" name="Oval 5"/>
            <p:cNvSpPr>
              <a:spLocks noChangeAspect="1" noChangeArrowheads="1"/>
            </p:cNvSpPr>
            <p:nvPr/>
          </p:nvSpPr>
          <p:spPr bwMode="auto">
            <a:xfrm>
              <a:off x="1559" y="1463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3" name="Text Box 8"/>
            <p:cNvSpPr txBox="1">
              <a:spLocks noChangeArrowheads="1"/>
            </p:cNvSpPr>
            <p:nvPr/>
          </p:nvSpPr>
          <p:spPr bwMode="auto">
            <a:xfrm>
              <a:off x="0" y="168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1</a:t>
              </a:r>
            </a:p>
          </p:txBody>
        </p:sp>
        <p:sp>
          <p:nvSpPr>
            <p:cNvPr id="94234" name="Oval 10"/>
            <p:cNvSpPr>
              <a:spLocks noChangeAspect="1" noChangeArrowheads="1"/>
            </p:cNvSpPr>
            <p:nvPr/>
          </p:nvSpPr>
          <p:spPr bwMode="auto">
            <a:xfrm>
              <a:off x="3335" y="1920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5" name="Oval 11"/>
            <p:cNvSpPr>
              <a:spLocks noChangeAspect="1" noChangeArrowheads="1"/>
            </p:cNvSpPr>
            <p:nvPr/>
          </p:nvSpPr>
          <p:spPr bwMode="auto">
            <a:xfrm>
              <a:off x="1607" y="2592"/>
              <a:ext cx="697" cy="69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6" name="Text Box 12"/>
            <p:cNvSpPr txBox="1">
              <a:spLocks noChangeArrowheads="1"/>
            </p:cNvSpPr>
            <p:nvPr/>
          </p:nvSpPr>
          <p:spPr bwMode="auto">
            <a:xfrm>
              <a:off x="0" y="2889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Input x</a:t>
              </a:r>
              <a:r>
                <a:rPr lang="en-US" sz="1800" baseline="-25000"/>
                <a:t>2</a:t>
              </a:r>
            </a:p>
          </p:txBody>
        </p:sp>
        <p:sp>
          <p:nvSpPr>
            <p:cNvPr id="94237" name="Text Box 13"/>
            <p:cNvSpPr txBox="1">
              <a:spLocks noChangeArrowheads="1"/>
            </p:cNvSpPr>
            <p:nvPr/>
          </p:nvSpPr>
          <p:spPr bwMode="auto">
            <a:xfrm>
              <a:off x="672" y="1593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</a:t>
              </a:r>
              <a:r>
                <a:rPr lang="en-US" sz="1800"/>
                <a:t> </a:t>
              </a:r>
              <a:endParaRPr lang="en-US" sz="1800" baseline="-25000"/>
            </a:p>
          </p:txBody>
        </p:sp>
        <p:sp>
          <p:nvSpPr>
            <p:cNvPr id="94238" name="Line 16"/>
            <p:cNvSpPr>
              <a:spLocks noChangeShapeType="1"/>
            </p:cNvSpPr>
            <p:nvPr/>
          </p:nvSpPr>
          <p:spPr bwMode="auto">
            <a:xfrm>
              <a:off x="624" y="18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39" name="Line 17"/>
            <p:cNvSpPr>
              <a:spLocks noChangeShapeType="1"/>
            </p:cNvSpPr>
            <p:nvPr/>
          </p:nvSpPr>
          <p:spPr bwMode="auto">
            <a:xfrm>
              <a:off x="624" y="1920"/>
              <a:ext cx="960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0" name="Line 18"/>
            <p:cNvSpPr>
              <a:spLocks noChangeShapeType="1"/>
            </p:cNvSpPr>
            <p:nvPr/>
          </p:nvSpPr>
          <p:spPr bwMode="auto">
            <a:xfrm>
              <a:off x="624" y="2976"/>
              <a:ext cx="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1" name="Line 19"/>
            <p:cNvSpPr>
              <a:spLocks noChangeShapeType="1"/>
            </p:cNvSpPr>
            <p:nvPr/>
          </p:nvSpPr>
          <p:spPr bwMode="auto">
            <a:xfrm flipV="1">
              <a:off x="624" y="1920"/>
              <a:ext cx="864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2" name="Text Box 20"/>
            <p:cNvSpPr txBox="1">
              <a:spLocks noChangeArrowheads="1"/>
            </p:cNvSpPr>
            <p:nvPr/>
          </p:nvSpPr>
          <p:spPr bwMode="auto">
            <a:xfrm>
              <a:off x="1152" y="2361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-1</a:t>
              </a:r>
              <a:endParaRPr lang="en-US" sz="1400" baseline="-25000"/>
            </a:p>
          </p:txBody>
        </p:sp>
        <p:sp>
          <p:nvSpPr>
            <p:cNvPr id="94243" name="Text Box 21"/>
            <p:cNvSpPr txBox="1">
              <a:spLocks noChangeArrowheads="1"/>
            </p:cNvSpPr>
            <p:nvPr/>
          </p:nvSpPr>
          <p:spPr bwMode="auto">
            <a:xfrm>
              <a:off x="1152" y="2160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-1</a:t>
              </a:r>
              <a:r>
                <a:rPr lang="en-US" sz="1800"/>
                <a:t> </a:t>
              </a:r>
            </a:p>
          </p:txBody>
        </p:sp>
        <p:sp>
          <p:nvSpPr>
            <p:cNvPr id="94244" name="Text Box 22"/>
            <p:cNvSpPr txBox="1">
              <a:spLocks noChangeArrowheads="1"/>
            </p:cNvSpPr>
            <p:nvPr/>
          </p:nvSpPr>
          <p:spPr bwMode="auto">
            <a:xfrm>
              <a:off x="672" y="2976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</a:t>
              </a:r>
              <a:endParaRPr lang="en-US" sz="1400" baseline="-25000"/>
            </a:p>
          </p:txBody>
        </p:sp>
        <p:sp>
          <p:nvSpPr>
            <p:cNvPr id="94245" name="Text Box 23"/>
            <p:cNvSpPr txBox="1">
              <a:spLocks noChangeArrowheads="1"/>
            </p:cNvSpPr>
            <p:nvPr/>
          </p:nvSpPr>
          <p:spPr bwMode="auto">
            <a:xfrm>
              <a:off x="3504" y="2188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T = 1</a:t>
              </a:r>
            </a:p>
          </p:txBody>
        </p:sp>
        <p:sp>
          <p:nvSpPr>
            <p:cNvPr id="94246" name="Text Box 24"/>
            <p:cNvSpPr txBox="1">
              <a:spLocks noChangeArrowheads="1"/>
            </p:cNvSpPr>
            <p:nvPr/>
          </p:nvSpPr>
          <p:spPr bwMode="auto">
            <a:xfrm>
              <a:off x="1728" y="2860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T = 1</a:t>
              </a:r>
            </a:p>
          </p:txBody>
        </p:sp>
        <p:sp>
          <p:nvSpPr>
            <p:cNvPr id="94247" name="Text Box 25"/>
            <p:cNvSpPr txBox="1">
              <a:spLocks noChangeArrowheads="1"/>
            </p:cNvSpPr>
            <p:nvPr/>
          </p:nvSpPr>
          <p:spPr bwMode="auto">
            <a:xfrm>
              <a:off x="1680" y="1728"/>
              <a:ext cx="5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T = 1</a:t>
              </a:r>
            </a:p>
          </p:txBody>
        </p:sp>
        <p:sp>
          <p:nvSpPr>
            <p:cNvPr id="94248" name="Line 26"/>
            <p:cNvSpPr>
              <a:spLocks noChangeShapeType="1"/>
            </p:cNvSpPr>
            <p:nvPr/>
          </p:nvSpPr>
          <p:spPr bwMode="auto">
            <a:xfrm>
              <a:off x="2304" y="1872"/>
              <a:ext cx="1008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49" name="Line 27"/>
            <p:cNvSpPr>
              <a:spLocks noChangeShapeType="1"/>
            </p:cNvSpPr>
            <p:nvPr/>
          </p:nvSpPr>
          <p:spPr bwMode="auto">
            <a:xfrm flipV="1">
              <a:off x="2352" y="2448"/>
              <a:ext cx="1008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50" name="Line 28"/>
            <p:cNvSpPr>
              <a:spLocks noChangeShapeType="1"/>
            </p:cNvSpPr>
            <p:nvPr/>
          </p:nvSpPr>
          <p:spPr bwMode="auto">
            <a:xfrm>
              <a:off x="4080" y="2304"/>
              <a:ext cx="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51" name="Text Box 29"/>
            <p:cNvSpPr txBox="1">
              <a:spLocks noChangeArrowheads="1"/>
            </p:cNvSpPr>
            <p:nvPr/>
          </p:nvSpPr>
          <p:spPr bwMode="auto">
            <a:xfrm>
              <a:off x="2736" y="1872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</a:t>
              </a:r>
              <a:endParaRPr lang="en-US" sz="1400" baseline="-25000"/>
            </a:p>
          </p:txBody>
        </p:sp>
        <p:sp>
          <p:nvSpPr>
            <p:cNvPr id="94252" name="Text Box 30"/>
            <p:cNvSpPr txBox="1">
              <a:spLocks noChangeArrowheads="1"/>
            </p:cNvSpPr>
            <p:nvPr/>
          </p:nvSpPr>
          <p:spPr bwMode="auto">
            <a:xfrm>
              <a:off x="2736" y="2688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</a:t>
              </a:r>
              <a:endParaRPr lang="en-US" sz="1400" baseline="-25000"/>
            </a:p>
          </p:txBody>
        </p:sp>
      </p:grpSp>
      <p:graphicFrame>
        <p:nvGraphicFramePr>
          <p:cNvPr id="54346" name="Group 74"/>
          <p:cNvGraphicFramePr>
            <a:graphicFrameLocks noGrp="1"/>
          </p:cNvGraphicFramePr>
          <p:nvPr>
            <p:ph idx="1"/>
          </p:nvPr>
        </p:nvGraphicFramePr>
        <p:xfrm>
          <a:off x="5257800" y="3886200"/>
          <a:ext cx="3200400" cy="2590799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1752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xor </a:t>
                      </a: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231" name="Rectangle 75"/>
          <p:cNvSpPr>
            <a:spLocks noChangeArrowheads="1"/>
          </p:cNvSpPr>
          <p:nvPr/>
        </p:nvSpPr>
        <p:spPr bwMode="auto">
          <a:xfrm>
            <a:off x="6629400" y="2362200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Output = x</a:t>
            </a:r>
            <a:r>
              <a:rPr lang="en-US" sz="1800" baseline="-25000"/>
              <a:t>1</a:t>
            </a:r>
            <a:r>
              <a:rPr lang="en-US" sz="1800" b="1"/>
              <a:t> xor </a:t>
            </a:r>
            <a:r>
              <a:rPr lang="en-US" sz="1800"/>
              <a:t>x</a:t>
            </a:r>
            <a:r>
              <a:rPr lang="en-US" sz="1800" baseline="-25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and other thresholds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066800"/>
          </a:xfrm>
        </p:spPr>
        <p:txBody>
          <a:bodyPr/>
          <a:lstStyle/>
          <a:p>
            <a:r>
              <a:rPr lang="en-US" sz="2800" dirty="0" smtClean="0"/>
              <a:t>Only update the weights when we get an example wrong</a:t>
            </a:r>
            <a:endParaRPr lang="en-US" sz="2800" dirty="0"/>
          </a:p>
        </p:txBody>
      </p:sp>
      <p:graphicFrame>
        <p:nvGraphicFramePr>
          <p:cNvPr id="313346" name="Object 2"/>
          <p:cNvGraphicFramePr>
            <a:graphicFrameLocks noChangeAspect="1"/>
          </p:cNvGraphicFramePr>
          <p:nvPr/>
        </p:nvGraphicFramePr>
        <p:xfrm>
          <a:off x="1905000" y="3886200"/>
          <a:ext cx="4419600" cy="574675"/>
        </p:xfrm>
        <a:graphic>
          <a:graphicData uri="http://schemas.openxmlformats.org/presentationml/2006/ole">
            <p:oleObj spid="_x0000_s328706" name="Equation" r:id="rId4" imgW="1562100" imgH="203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32766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818FF"/>
                </a:solidFill>
              </a:rPr>
              <a:t>For each dimension </a:t>
            </a:r>
            <a:r>
              <a:rPr lang="en-US" i="1" dirty="0" err="1" smtClean="0">
                <a:solidFill>
                  <a:srgbClr val="1818FF"/>
                </a:solidFill>
              </a:rPr>
              <a:t>i</a:t>
            </a:r>
            <a:r>
              <a:rPr lang="en-US" dirty="0" smtClean="0">
                <a:solidFill>
                  <a:srgbClr val="1818FF"/>
                </a:solidFill>
              </a:rPr>
              <a:t> in the weight vector:</a:t>
            </a:r>
            <a:endParaRPr lang="en-US" dirty="0">
              <a:solidFill>
                <a:srgbClr val="1818FF"/>
              </a:solidFill>
            </a:endParaRPr>
          </a:p>
        </p:txBody>
      </p:sp>
      <p:graphicFrame>
        <p:nvGraphicFramePr>
          <p:cNvPr id="322563" name="Object 3"/>
          <p:cNvGraphicFramePr>
            <a:graphicFrameLocks noChangeAspect="1"/>
          </p:cNvGraphicFramePr>
          <p:nvPr/>
        </p:nvGraphicFramePr>
        <p:xfrm>
          <a:off x="4267200" y="4876800"/>
          <a:ext cx="1730375" cy="838200"/>
        </p:xfrm>
        <a:graphic>
          <a:graphicData uri="http://schemas.openxmlformats.org/presentationml/2006/ole">
            <p:oleObj spid="_x0000_s328707" name="Equation" r:id="rId5" imgW="838200" imgH="406400" progId="Equation.3">
              <p:embed/>
            </p:oleObj>
          </a:graphicData>
        </a:graphic>
      </p:graphicFrame>
      <p:sp>
        <p:nvSpPr>
          <p:cNvPr id="13" name="Left Brace 12"/>
          <p:cNvSpPr/>
          <p:nvPr/>
        </p:nvSpPr>
        <p:spPr bwMode="auto">
          <a:xfrm rot="16200000">
            <a:off x="4914900" y="3467100"/>
            <a:ext cx="381000" cy="22860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and other thresholds</a:t>
            </a:r>
            <a:endParaRPr lang="en-US" dirty="0"/>
          </a:p>
        </p:txBody>
      </p:sp>
      <p:grpSp>
        <p:nvGrpSpPr>
          <p:cNvPr id="10" name="Group 35"/>
          <p:cNvGrpSpPr/>
          <p:nvPr/>
        </p:nvGrpSpPr>
        <p:grpSpPr>
          <a:xfrm>
            <a:off x="914400" y="4800600"/>
            <a:ext cx="762000" cy="687388"/>
            <a:chOff x="4267200" y="3352800"/>
            <a:chExt cx="762000" cy="687388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4267200" y="40386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 flipH="1" flipV="1">
              <a:off x="4305300" y="3695700"/>
              <a:ext cx="6858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648200" y="3352800"/>
              <a:ext cx="381000" cy="158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2209800" y="4648200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Any problem with using the threshold function?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326660" name="Object 4"/>
          <p:cNvGraphicFramePr>
            <a:graphicFrameLocks noChangeAspect="1"/>
          </p:cNvGraphicFramePr>
          <p:nvPr/>
        </p:nvGraphicFramePr>
        <p:xfrm>
          <a:off x="914400" y="1981200"/>
          <a:ext cx="4419600" cy="1149350"/>
        </p:xfrm>
        <a:graphic>
          <a:graphicData uri="http://schemas.openxmlformats.org/presentationml/2006/ole">
            <p:oleObj spid="_x0000_s326660" name="Equation" r:id="rId4" imgW="15621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and other thresholds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14600" y="5244405"/>
            <a:ext cx="609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We’ll use a sigmoid,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approximates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 threshold but has a well defined derivative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5473005"/>
            <a:ext cx="1473200" cy="990600"/>
          </a:xfrm>
          <a:prstGeom prst="rect">
            <a:avLst/>
          </a:prstGeom>
        </p:spPr>
      </p:pic>
      <p:graphicFrame>
        <p:nvGraphicFramePr>
          <p:cNvPr id="330756" name="Object 4"/>
          <p:cNvGraphicFramePr>
            <a:graphicFrameLocks noChangeAspect="1"/>
          </p:cNvGraphicFramePr>
          <p:nvPr/>
        </p:nvGraphicFramePr>
        <p:xfrm>
          <a:off x="1295400" y="1600200"/>
          <a:ext cx="3962400" cy="1030452"/>
        </p:xfrm>
        <a:graphic>
          <a:graphicData uri="http://schemas.openxmlformats.org/presentationml/2006/ole">
            <p:oleObj spid="_x0000_s330756" name="Equation" r:id="rId5" imgW="1562100" imgH="406400" progId="Equation.3">
              <p:embed/>
            </p:oleObj>
          </a:graphicData>
        </a:graphic>
      </p:graphicFrame>
      <p:graphicFrame>
        <p:nvGraphicFramePr>
          <p:cNvPr id="330757" name="Object 5"/>
          <p:cNvGraphicFramePr>
            <a:graphicFrameLocks noChangeAspect="1"/>
          </p:cNvGraphicFramePr>
          <p:nvPr/>
        </p:nvGraphicFramePr>
        <p:xfrm>
          <a:off x="1458912" y="4191000"/>
          <a:ext cx="4865688" cy="450850"/>
        </p:xfrm>
        <a:graphic>
          <a:graphicData uri="http://schemas.openxmlformats.org/presentationml/2006/ole">
            <p:oleObj spid="_x0000_s330757" name="Equation" r:id="rId6" imgW="1917700" imgH="177800" progId="Equation.3">
              <p:embed/>
            </p:oleObj>
          </a:graphicData>
        </a:graphic>
      </p:graphicFrame>
      <p:sp>
        <p:nvSpPr>
          <p:cNvPr id="17" name="Down Arrow 16"/>
          <p:cNvSpPr/>
          <p:nvPr/>
        </p:nvSpPr>
        <p:spPr bwMode="auto">
          <a:xfrm>
            <a:off x="3200400" y="2819400"/>
            <a:ext cx="762000" cy="990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 flipV="1">
            <a:off x="4648200" y="3581400"/>
            <a:ext cx="11430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867400" y="2971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Now have a term for the slope at that point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Learning in Multilayer Networks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Similar idea as </a:t>
            </a:r>
            <a:r>
              <a:rPr lang="en-US" dirty="0" err="1" smtClean="0"/>
              <a:t>perceptrons</a:t>
            </a:r>
            <a:endParaRPr lang="en-US" dirty="0" smtClean="0"/>
          </a:p>
          <a:p>
            <a:pPr eaLnBrk="1" hangingPunct="1"/>
            <a:r>
              <a:rPr lang="en-US" dirty="0" smtClean="0"/>
              <a:t>Examples are </a:t>
            </a:r>
            <a:r>
              <a:rPr lang="en-US" dirty="0"/>
              <a:t>presented to the network</a:t>
            </a:r>
          </a:p>
          <a:p>
            <a:pPr eaLnBrk="1" hangingPunct="1"/>
            <a:r>
              <a:rPr lang="en-US" dirty="0"/>
              <a:t>If the network computes an output that matches the desired, nothing is done</a:t>
            </a:r>
          </a:p>
          <a:p>
            <a:pPr eaLnBrk="1" hangingPunct="1"/>
            <a:r>
              <a:rPr lang="en-US" dirty="0"/>
              <a:t>If there is an error, then the weights are adjusted to balance the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/>
              <a:t>293871947009 </a:t>
            </a:r>
          </a:p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/>
              <a:t>* </a:t>
            </a:r>
            <a:r>
              <a:rPr lang="en-US">
                <a:ea typeface="Arial" charset="0"/>
                <a:cs typeface="Arial" charset="0"/>
              </a:rPr>
              <a:t>√</a:t>
            </a:r>
            <a:r>
              <a:rPr lang="en-US"/>
              <a:t>52.86301 </a:t>
            </a:r>
          </a:p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/>
              <a:t>/ 80.2341</a:t>
            </a:r>
          </a:p>
          <a:p>
            <a:pPr algn="ctr" eaLnBrk="1" hangingPunct="1">
              <a:lnSpc>
                <a:spcPct val="130000"/>
              </a:lnSpc>
              <a:buFont typeface="Wingdings" charset="2"/>
              <a:buNone/>
            </a:pPr>
            <a:r>
              <a:rPr lang="en-US"/>
              <a:t>= </a:t>
            </a:r>
            <a:r>
              <a:rPr lang="en-US" b="1"/>
              <a:t>26630240520.936812470902167425359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60198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 computer can do this almost instantly!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in multilayer networks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33600"/>
          </a:xfrm>
        </p:spPr>
        <p:txBody>
          <a:bodyPr/>
          <a:lstStyle/>
          <a:p>
            <a:r>
              <a:rPr lang="en-US" sz="2400" dirty="0" smtClean="0"/>
              <a:t>Key idea for </a:t>
            </a:r>
            <a:r>
              <a:rPr lang="en-US" sz="2400" dirty="0" err="1" smtClean="0"/>
              <a:t>perceptron</a:t>
            </a:r>
            <a:r>
              <a:rPr lang="en-US" sz="2400" dirty="0" smtClean="0"/>
              <a:t> learning: if the </a:t>
            </a:r>
            <a:r>
              <a:rPr lang="en-US" sz="2400" dirty="0" err="1" smtClean="0"/>
              <a:t>perceptron’s</a:t>
            </a:r>
            <a:r>
              <a:rPr lang="en-US" sz="2400" dirty="0" smtClean="0"/>
              <a:t> output is different than the expected output, update the weights</a:t>
            </a:r>
          </a:p>
          <a:p>
            <a:r>
              <a:rPr lang="en-US" sz="2400" dirty="0" smtClean="0"/>
              <a:t>Challenge: for multilayer networks, we don’t know what the expected output/error is for the internal nodes</a:t>
            </a:r>
            <a:endParaRPr lang="en-US" sz="2400" dirty="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6521637" y="4616637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7131237" y="4616637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7740837" y="4616637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7131237" y="5454837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>
            <a:stCxn id="5" idx="5"/>
            <a:endCxn id="8" idx="1"/>
          </p:cNvCxnSpPr>
          <p:nvPr/>
        </p:nvCxnSpPr>
        <p:spPr bwMode="auto">
          <a:xfrm rot="16200000" flipH="1">
            <a:off x="6667500" y="4991100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4"/>
            <a:endCxn id="8" idx="0"/>
          </p:cNvCxnSpPr>
          <p:nvPr/>
        </p:nvCxnSpPr>
        <p:spPr bwMode="auto">
          <a:xfrm rot="5400000">
            <a:off x="7016937" y="5188137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3"/>
            <a:endCxn id="8" idx="7"/>
          </p:cNvCxnSpPr>
          <p:nvPr/>
        </p:nvCxnSpPr>
        <p:spPr bwMode="auto">
          <a:xfrm rot="5400000">
            <a:off x="7277100" y="4991100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5" idx="0"/>
          </p:cNvCxnSpPr>
          <p:nvPr/>
        </p:nvCxnSpPr>
        <p:spPr bwMode="auto">
          <a:xfrm rot="16200000" flipH="1">
            <a:off x="6293037" y="423563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 rot="5400000">
            <a:off x="6483537" y="419753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902637" y="4235636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7093137" y="4197536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7512237" y="4235637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7702737" y="4197537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4"/>
          </p:cNvCxnSpPr>
          <p:nvPr/>
        </p:nvCxnSpPr>
        <p:spPr bwMode="auto">
          <a:xfrm rot="5400000">
            <a:off x="7131237" y="5912037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2"/>
          <p:cNvSpPr>
            <a:spLocks noChangeArrowheads="1"/>
          </p:cNvSpPr>
          <p:nvPr/>
        </p:nvSpPr>
        <p:spPr bwMode="auto">
          <a:xfrm>
            <a:off x="1797237" y="5226237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" name="Straight Arrow Connector 19"/>
          <p:cNvCxnSpPr>
            <a:endCxn id="19" idx="1"/>
          </p:cNvCxnSpPr>
          <p:nvPr/>
        </p:nvCxnSpPr>
        <p:spPr bwMode="auto">
          <a:xfrm rot="16200000" flipH="1">
            <a:off x="1333500" y="4762500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endCxn id="19" idx="0"/>
          </p:cNvCxnSpPr>
          <p:nvPr/>
        </p:nvCxnSpPr>
        <p:spPr bwMode="auto">
          <a:xfrm rot="5400000">
            <a:off x="1682937" y="4959537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endCxn id="19" idx="7"/>
          </p:cNvCxnSpPr>
          <p:nvPr/>
        </p:nvCxnSpPr>
        <p:spPr bwMode="auto">
          <a:xfrm rot="5400000">
            <a:off x="1943100" y="4762500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19" idx="4"/>
          </p:cNvCxnSpPr>
          <p:nvPr/>
        </p:nvCxnSpPr>
        <p:spPr bwMode="auto">
          <a:xfrm rot="5400000">
            <a:off x="1797237" y="5683437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143000" y="6172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perceptron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3600" y="6243935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multi-layer network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6200" y="5029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expected output?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705600" y="4953000"/>
            <a:ext cx="1143000" cy="533400"/>
          </a:xfrm>
          <a:prstGeom prst="rect">
            <a:avLst/>
          </a:prstGeom>
          <a:solidFill>
            <a:srgbClr val="FF0000">
              <a:alpha val="44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Backpropagation</a:t>
            </a:r>
            <a:endParaRPr lang="en-US" dirty="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048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9144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5240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914400" y="4648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>
            <a:stCxn id="5" idx="5"/>
            <a:endCxn id="8" idx="1"/>
          </p:cNvCxnSpPr>
          <p:nvPr/>
        </p:nvCxnSpPr>
        <p:spPr bwMode="auto">
          <a:xfrm rot="16200000" flipH="1">
            <a:off x="4506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4"/>
            <a:endCxn id="8" idx="0"/>
          </p:cNvCxnSpPr>
          <p:nvPr/>
        </p:nvCxnSpPr>
        <p:spPr bwMode="auto">
          <a:xfrm rot="5400000">
            <a:off x="800100" y="4381500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3"/>
            <a:endCxn id="8" idx="7"/>
          </p:cNvCxnSpPr>
          <p:nvPr/>
        </p:nvCxnSpPr>
        <p:spPr bwMode="auto">
          <a:xfrm rot="5400000">
            <a:off x="10602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5" idx="0"/>
          </p:cNvCxnSpPr>
          <p:nvPr/>
        </p:nvCxnSpPr>
        <p:spPr bwMode="auto">
          <a:xfrm rot="16200000" flipH="1">
            <a:off x="762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 rot="5400000">
            <a:off x="2667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85800" y="3428999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876300" y="3390899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12954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4859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4"/>
          </p:cNvCxnSpPr>
          <p:nvPr/>
        </p:nvCxnSpPr>
        <p:spPr bwMode="auto">
          <a:xfrm rot="5400000">
            <a:off x="914400" y="5105400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304800" y="4114800"/>
            <a:ext cx="1600200" cy="1219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graphicFrame>
        <p:nvGraphicFramePr>
          <p:cNvPr id="321538" name="Object 2"/>
          <p:cNvGraphicFramePr>
            <a:graphicFrameLocks noChangeAspect="1"/>
          </p:cNvGraphicFramePr>
          <p:nvPr/>
        </p:nvGraphicFramePr>
        <p:xfrm>
          <a:off x="2384425" y="3352800"/>
          <a:ext cx="5749925" cy="503238"/>
        </p:xfrm>
        <a:graphic>
          <a:graphicData uri="http://schemas.openxmlformats.org/presentationml/2006/ole">
            <p:oleObj spid="_x0000_s321538" name="Equation" r:id="rId3" imgW="2032000" imgH="1778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28600" y="1752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Say we get it wrong, and we now want to update the weights</a:t>
            </a:r>
            <a:endParaRPr lang="en-US" dirty="0"/>
          </a:p>
        </p:txBody>
      </p:sp>
      <p:sp>
        <p:nvSpPr>
          <p:cNvPr id="32" name="Down Arrow 31"/>
          <p:cNvSpPr/>
          <p:nvPr/>
        </p:nvSpPr>
        <p:spPr bwMode="auto">
          <a:xfrm>
            <a:off x="4800600" y="4114800"/>
            <a:ext cx="609600" cy="838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graphicFrame>
        <p:nvGraphicFramePr>
          <p:cNvPr id="321539" name="Object 3"/>
          <p:cNvGraphicFramePr>
            <a:graphicFrameLocks noChangeAspect="1"/>
          </p:cNvGraphicFramePr>
          <p:nvPr/>
        </p:nvGraphicFramePr>
        <p:xfrm>
          <a:off x="2403475" y="5257800"/>
          <a:ext cx="5713413" cy="503238"/>
        </p:xfrm>
        <a:graphic>
          <a:graphicData uri="http://schemas.openxmlformats.org/presentationml/2006/ole">
            <p:oleObj spid="_x0000_s321539" name="Equation" r:id="rId4" imgW="2019300" imgH="177800" progId="Equation.3">
              <p:embed/>
            </p:oleObj>
          </a:graphicData>
        </a:graphic>
      </p:graphicFrame>
      <p:cxnSp>
        <p:nvCxnSpPr>
          <p:cNvPr id="34" name="Straight Arrow Connector 33"/>
          <p:cNvCxnSpPr/>
          <p:nvPr/>
        </p:nvCxnSpPr>
        <p:spPr bwMode="auto">
          <a:xfrm rot="16200000" flipV="1">
            <a:off x="5599906" y="5830094"/>
            <a:ext cx="458788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V="1">
            <a:off x="7162800" y="5791200"/>
            <a:ext cx="6096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572000" y="6172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inputs to the output node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Backpropagation</a:t>
            </a:r>
            <a:endParaRPr lang="en-US" dirty="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048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9144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5240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914400" y="4648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>
            <a:stCxn id="5" idx="5"/>
            <a:endCxn id="8" idx="1"/>
          </p:cNvCxnSpPr>
          <p:nvPr/>
        </p:nvCxnSpPr>
        <p:spPr bwMode="auto">
          <a:xfrm rot="16200000" flipH="1">
            <a:off x="4506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4"/>
            <a:endCxn id="8" idx="0"/>
          </p:cNvCxnSpPr>
          <p:nvPr/>
        </p:nvCxnSpPr>
        <p:spPr bwMode="auto">
          <a:xfrm rot="5400000">
            <a:off x="800100" y="4381500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3"/>
            <a:endCxn id="8" idx="7"/>
          </p:cNvCxnSpPr>
          <p:nvPr/>
        </p:nvCxnSpPr>
        <p:spPr bwMode="auto">
          <a:xfrm rot="5400000">
            <a:off x="10602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5" idx="0"/>
          </p:cNvCxnSpPr>
          <p:nvPr/>
        </p:nvCxnSpPr>
        <p:spPr bwMode="auto">
          <a:xfrm rot="16200000" flipH="1">
            <a:off x="762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 rot="5400000">
            <a:off x="2667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85800" y="3428999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876300" y="3390899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12954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4859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4"/>
          </p:cNvCxnSpPr>
          <p:nvPr/>
        </p:nvCxnSpPr>
        <p:spPr bwMode="auto">
          <a:xfrm rot="5400000">
            <a:off x="914400" y="5105400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304800" y="3048000"/>
            <a:ext cx="1600200" cy="1219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600" y="1752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Say we get it wrong, and we now want to update the weights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819400" y="3276600"/>
            <a:ext cx="563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“back-propagate” the error: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Assume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of these nodes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were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responsible for some of the error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How can we figure out how much they were responsible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Backpropagation</a:t>
            </a:r>
            <a:endParaRPr lang="en-US" dirty="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048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9144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5240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914400" y="4648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>
            <a:stCxn id="5" idx="5"/>
            <a:endCxn id="8" idx="1"/>
          </p:cNvCxnSpPr>
          <p:nvPr/>
        </p:nvCxnSpPr>
        <p:spPr bwMode="auto">
          <a:xfrm rot="16200000" flipH="1">
            <a:off x="4506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4"/>
            <a:endCxn id="8" idx="0"/>
          </p:cNvCxnSpPr>
          <p:nvPr/>
        </p:nvCxnSpPr>
        <p:spPr bwMode="auto">
          <a:xfrm rot="5400000">
            <a:off x="800100" y="4381500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3"/>
            <a:endCxn id="8" idx="7"/>
          </p:cNvCxnSpPr>
          <p:nvPr/>
        </p:nvCxnSpPr>
        <p:spPr bwMode="auto">
          <a:xfrm rot="5400000">
            <a:off x="10602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5" idx="0"/>
          </p:cNvCxnSpPr>
          <p:nvPr/>
        </p:nvCxnSpPr>
        <p:spPr bwMode="auto">
          <a:xfrm rot="16200000" flipH="1">
            <a:off x="762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 rot="5400000">
            <a:off x="2667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85800" y="3428999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876300" y="3390899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12954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4859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4"/>
          </p:cNvCxnSpPr>
          <p:nvPr/>
        </p:nvCxnSpPr>
        <p:spPr bwMode="auto">
          <a:xfrm rot="5400000">
            <a:off x="914400" y="5105400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304800" y="2971800"/>
            <a:ext cx="1600200" cy="1219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600" y="1752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Say we get it wrong, and we now want to update the weights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 bwMode="auto">
          <a:xfrm>
            <a:off x="304800" y="4191000"/>
            <a:ext cx="1524000" cy="1219200"/>
          </a:xfrm>
          <a:prstGeom prst="ellipse">
            <a:avLst/>
          </a:prstGeom>
          <a:solidFill>
            <a:srgbClr val="FF0000">
              <a:alpha val="43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495800" y="3505200"/>
            <a:ext cx="762000" cy="76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cxnSp>
        <p:nvCxnSpPr>
          <p:cNvPr id="28" name="Straight Arrow Connector 27"/>
          <p:cNvCxnSpPr>
            <a:stCxn id="26" idx="4"/>
          </p:cNvCxnSpPr>
          <p:nvPr/>
        </p:nvCxnSpPr>
        <p:spPr bwMode="auto">
          <a:xfrm rot="5400000">
            <a:off x="4457700" y="4686300"/>
            <a:ext cx="838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5" idx="6"/>
          </p:cNvCxnSpPr>
          <p:nvPr/>
        </p:nvCxnSpPr>
        <p:spPr bwMode="auto">
          <a:xfrm flipV="1">
            <a:off x="1828800" y="4191000"/>
            <a:ext cx="2590800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029200" y="4343400"/>
            <a:ext cx="1295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error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>
            <a:endCxn id="26" idx="1"/>
          </p:cNvCxnSpPr>
          <p:nvPr/>
        </p:nvCxnSpPr>
        <p:spPr bwMode="auto">
          <a:xfrm rot="16200000" flipH="1">
            <a:off x="4038600" y="3048000"/>
            <a:ext cx="721192" cy="4163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endCxn id="26" idx="0"/>
          </p:cNvCxnSpPr>
          <p:nvPr/>
        </p:nvCxnSpPr>
        <p:spPr bwMode="auto">
          <a:xfrm rot="5400000">
            <a:off x="4457700" y="3086100"/>
            <a:ext cx="838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endCxn id="26" idx="7"/>
          </p:cNvCxnSpPr>
          <p:nvPr/>
        </p:nvCxnSpPr>
        <p:spPr bwMode="auto">
          <a:xfrm rot="5400000">
            <a:off x="4993808" y="2971800"/>
            <a:ext cx="797392" cy="4925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810000" y="2971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44196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5410200" y="2891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3429000" y="56388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error for node </a:t>
            </a:r>
            <a:r>
              <a:rPr lang="en-US" i="1" dirty="0" err="1" smtClean="0"/>
              <a:t>i</a:t>
            </a:r>
            <a:r>
              <a:rPr lang="en-US" dirty="0" smtClean="0"/>
              <a:t> is: 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error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Backpropagation</a:t>
            </a:r>
            <a:endParaRPr lang="en-US" dirty="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3048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9144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524000" y="3810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914400" y="4648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>
            <a:stCxn id="5" idx="5"/>
            <a:endCxn id="8" idx="1"/>
          </p:cNvCxnSpPr>
          <p:nvPr/>
        </p:nvCxnSpPr>
        <p:spPr bwMode="auto">
          <a:xfrm rot="16200000" flipH="1">
            <a:off x="4506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4"/>
            <a:endCxn id="8" idx="0"/>
          </p:cNvCxnSpPr>
          <p:nvPr/>
        </p:nvCxnSpPr>
        <p:spPr bwMode="auto">
          <a:xfrm rot="5400000">
            <a:off x="800100" y="4381500"/>
            <a:ext cx="533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7" idx="3"/>
            <a:endCxn id="8" idx="7"/>
          </p:cNvCxnSpPr>
          <p:nvPr/>
        </p:nvCxnSpPr>
        <p:spPr bwMode="auto">
          <a:xfrm rot="5400000">
            <a:off x="1060263" y="4184463"/>
            <a:ext cx="622674" cy="394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endCxn id="5" idx="0"/>
          </p:cNvCxnSpPr>
          <p:nvPr/>
        </p:nvCxnSpPr>
        <p:spPr bwMode="auto">
          <a:xfrm rot="16200000" flipH="1">
            <a:off x="762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 rot="5400000">
            <a:off x="2667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H="1">
            <a:off x="685800" y="3428999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876300" y="3390899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H="1">
            <a:off x="1295400" y="34290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485900" y="3390900"/>
            <a:ext cx="6096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8" idx="4"/>
          </p:cNvCxnSpPr>
          <p:nvPr/>
        </p:nvCxnSpPr>
        <p:spPr bwMode="auto">
          <a:xfrm rot="5400000">
            <a:off x="914400" y="5105400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304800" y="2971800"/>
            <a:ext cx="1600200" cy="1219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graphicFrame>
        <p:nvGraphicFramePr>
          <p:cNvPr id="321538" name="Object 2"/>
          <p:cNvGraphicFramePr>
            <a:graphicFrameLocks noChangeAspect="1"/>
          </p:cNvGraphicFramePr>
          <p:nvPr/>
        </p:nvGraphicFramePr>
        <p:xfrm>
          <a:off x="2438400" y="3352800"/>
          <a:ext cx="5641975" cy="503238"/>
        </p:xfrm>
        <a:graphic>
          <a:graphicData uri="http://schemas.openxmlformats.org/presentationml/2006/ole">
            <p:oleObj spid="_x0000_s336898" name="Equation" r:id="rId3" imgW="1993900" imgH="1778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28600" y="1752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Say we get it wrong, and we now want to update the weights</a:t>
            </a:r>
            <a:endParaRPr lang="en-US" dirty="0"/>
          </a:p>
        </p:txBody>
      </p:sp>
      <p:sp>
        <p:nvSpPr>
          <p:cNvPr id="32" name="Down Arrow 31"/>
          <p:cNvSpPr/>
          <p:nvPr/>
        </p:nvSpPr>
        <p:spPr bwMode="auto">
          <a:xfrm>
            <a:off x="4800600" y="4114800"/>
            <a:ext cx="609600" cy="838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  <p:graphicFrame>
        <p:nvGraphicFramePr>
          <p:cNvPr id="321539" name="Object 3"/>
          <p:cNvGraphicFramePr>
            <a:graphicFrameLocks noChangeAspect="1"/>
          </p:cNvGraphicFramePr>
          <p:nvPr/>
        </p:nvGraphicFramePr>
        <p:xfrm>
          <a:off x="2665413" y="5181600"/>
          <a:ext cx="5030787" cy="503238"/>
        </p:xfrm>
        <a:graphic>
          <a:graphicData uri="http://schemas.openxmlformats.org/presentationml/2006/ole">
            <p:oleObj spid="_x0000_s336899" name="Equation" r:id="rId4" imgW="1778000" imgH="17780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410200" y="57912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nodes fraction of the error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248400" y="5257800"/>
            <a:ext cx="1066800" cy="381000"/>
          </a:xfrm>
          <a:prstGeom prst="rect">
            <a:avLst/>
          </a:prstGeom>
          <a:solidFill>
            <a:srgbClr val="FF0000">
              <a:alpha val="3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114800"/>
          </a:xfrm>
        </p:spPr>
        <p:txBody>
          <a:bodyPr/>
          <a:lstStyle/>
          <a:p>
            <a:r>
              <a:rPr lang="en-US" sz="2800" dirty="0" smtClean="0"/>
              <a:t>calculate the error at the output layer</a:t>
            </a:r>
          </a:p>
          <a:p>
            <a:r>
              <a:rPr lang="en-US" sz="2800" dirty="0" err="1" smtClean="0"/>
              <a:t>backpropagate</a:t>
            </a:r>
            <a:r>
              <a:rPr lang="en-US" sz="2800" dirty="0" smtClean="0"/>
              <a:t> the error up the network</a:t>
            </a:r>
          </a:p>
          <a:p>
            <a:pPr lvl="1"/>
            <a:r>
              <a:rPr lang="en-US" sz="2400" dirty="0" smtClean="0"/>
              <a:t>if a node has multiple output nodes, sum the error of these nodes</a:t>
            </a:r>
          </a:p>
          <a:p>
            <a:r>
              <a:rPr lang="en-US" sz="2800" dirty="0" smtClean="0"/>
              <a:t>Update the weights based on these errors</a:t>
            </a:r>
          </a:p>
          <a:p>
            <a:endParaRPr lang="en-US" sz="2800" dirty="0" smtClean="0"/>
          </a:p>
          <a:p>
            <a:r>
              <a:rPr lang="en-US" sz="2800" dirty="0" smtClean="0"/>
              <a:t>Can be shown that this is the appropriate thing to do based on our assumptions</a:t>
            </a:r>
          </a:p>
          <a:p>
            <a:r>
              <a:rPr lang="en-US" sz="2800" dirty="0" smtClean="0"/>
              <a:t>That said, many neuroscientists don’t think the brain does </a:t>
            </a:r>
            <a:r>
              <a:rPr lang="en-US" sz="2800" dirty="0" err="1" smtClean="0"/>
              <a:t>backpropagation</a:t>
            </a:r>
            <a:r>
              <a:rPr lang="en-US" sz="2800" dirty="0" smtClean="0"/>
              <a:t> of errors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enough hidden nodes, you can learn </a:t>
            </a:r>
            <a:r>
              <a:rPr lang="en-US" i="1" dirty="0" smtClean="0"/>
              <a:t>any</a:t>
            </a:r>
            <a:r>
              <a:rPr lang="en-US" dirty="0" smtClean="0"/>
              <a:t> function with a neural network</a:t>
            </a:r>
          </a:p>
          <a:p>
            <a:r>
              <a:rPr lang="en-US" dirty="0" smtClean="0"/>
              <a:t>Challenges:</a:t>
            </a:r>
          </a:p>
          <a:p>
            <a:pPr lvl="1"/>
            <a:r>
              <a:rPr lang="en-US" dirty="0" err="1" smtClean="0"/>
              <a:t>overfitting</a:t>
            </a:r>
            <a:endParaRPr lang="en-US" dirty="0" smtClean="0"/>
          </a:p>
          <a:p>
            <a:pPr lvl="1"/>
            <a:r>
              <a:rPr lang="en-US" dirty="0" smtClean="0"/>
              <a:t>picking a network structure (like picking our </a:t>
            </a:r>
            <a:r>
              <a:rPr lang="en-US" dirty="0" err="1" smtClean="0"/>
              <a:t>Bayes</a:t>
            </a:r>
            <a:r>
              <a:rPr lang="en-US" dirty="0" smtClean="0"/>
              <a:t> net structure)</a:t>
            </a:r>
          </a:p>
          <a:p>
            <a:pPr lvl="1"/>
            <a:r>
              <a:rPr lang="en-US" dirty="0" smtClean="0"/>
              <a:t>can require a lot of tweaking of parameters, preprocessing, etc.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080" name="Group 368"/>
          <p:cNvGraphicFramePr>
            <a:graphicFrameLocks noGrp="1"/>
          </p:cNvGraphicFramePr>
          <p:nvPr>
            <p:ph/>
          </p:nvPr>
        </p:nvGraphicFramePr>
        <p:xfrm>
          <a:off x="228600" y="1371600"/>
          <a:ext cx="3733800" cy="3784608"/>
        </p:xfrm>
        <a:graphic>
          <a:graphicData uri="http://schemas.openxmlformats.org/drawingml/2006/table">
            <a:tbl>
              <a:tblPr/>
              <a:tblGrid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</a:tblGrid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Group 300"/>
          <p:cNvGraphicFramePr>
            <a:graphicFrameLocks/>
          </p:cNvGraphicFramePr>
          <p:nvPr/>
        </p:nvGraphicFramePr>
        <p:xfrm>
          <a:off x="4648200" y="1371600"/>
          <a:ext cx="3733800" cy="3784608"/>
        </p:xfrm>
        <a:graphic>
          <a:graphicData uri="http://schemas.openxmlformats.org/drawingml/2006/table">
            <a:tbl>
              <a:tblPr/>
              <a:tblGrid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  <a:gridCol w="233363"/>
                <a:gridCol w="233362"/>
              </a:tblGrid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5710535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Popular for digit recognition and many computer vision tasks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6172200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yann.lecun.com/exdb/mnist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 </a:t>
            </a:r>
            <a:r>
              <a:rPr lang="en-US" dirty="0" err="1" smtClean="0"/>
              <a:t>sci</a:t>
            </a:r>
            <a:r>
              <a:rPr lang="en-US" dirty="0" smtClean="0"/>
              <a:t> people like </a:t>
            </a:r>
            <a:r>
              <a:rPr lang="en-US" dirty="0" err="1" smtClean="0"/>
              <a:t>NNs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Expression/emotion recognition</a:t>
            </a:r>
          </a:p>
          <a:p>
            <a:pPr lvl="1"/>
            <a:r>
              <a:rPr lang="en-US" sz="2400" dirty="0" smtClean="0"/>
              <a:t>Gary Cottrell et al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Language learning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200400"/>
            <a:ext cx="4114800" cy="252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Interpreting Satellite Imagery for Automated Weather Forecasting</a:t>
            </a:r>
          </a:p>
        </p:txBody>
      </p:sp>
      <p:pic>
        <p:nvPicPr>
          <p:cNvPr id="133123" name="Picture 4" descr="sa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8150" y="2514600"/>
            <a:ext cx="233045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4" name="Picture 5" descr="sa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7150" y="2478088"/>
            <a:ext cx="2330450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Neural Networks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endParaRPr lang="en-US"/>
          </a:p>
          <a:p>
            <a:pPr lvl="2" eaLnBrk="1" hangingPunct="1">
              <a:buFont typeface="Wingdings" charset="2"/>
              <a:buNone/>
            </a:pPr>
            <a:endParaRPr lang="en-US">
              <a:ea typeface="ＭＳ Ｐゴシック" charset="-128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295400" y="1752600"/>
            <a:ext cx="67976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Neural </a:t>
            </a:r>
            <a:r>
              <a:rPr lang="en-US" dirty="0"/>
              <a:t>Networks try to mimic the structure and function of our nervous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sz="2000" i="1" dirty="0" smtClean="0"/>
              <a:t>People like biologically motivated approaches (like genetic algorithms)</a:t>
            </a:r>
            <a:endParaRPr lang="en-US" sz="2000" i="1" dirty="0"/>
          </a:p>
        </p:txBody>
      </p:sp>
      <p:pic>
        <p:nvPicPr>
          <p:cNvPr id="26629" name="Picture 5" descr="j029298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1643063" y="3962400"/>
            <a:ext cx="25876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mri_bra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3714750"/>
            <a:ext cx="2857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Perceptrons, one layer networks, are insufficiently expressive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Multi-layer networks are sufficiently expressive and can be trained by error back-propogation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Many applications including speech, driving, hand written character recognition, fraud detection, driving,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Our Nervous System</a:t>
            </a:r>
          </a:p>
        </p:txBody>
      </p:sp>
      <p:pic>
        <p:nvPicPr>
          <p:cNvPr id="28675" name="Picture 32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r="53650"/>
              <a:stretch>
                <a:fillRect/>
              </a:stretch>
            </p:blipFill>
          </mc:Choice>
          <mc:Fallback>
            <p:blipFill>
              <a:blip r:embed="rId4"/>
              <a:srcRect r="53650"/>
              <a:stretch>
                <a:fillRect/>
              </a:stretch>
            </p:blipFill>
          </mc:Fallback>
        </mc:AlternateContent>
        <p:spPr bwMode="auto">
          <a:xfrm>
            <a:off x="660400" y="1668463"/>
            <a:ext cx="3225800" cy="4668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2362200"/>
            <a:ext cx="4794310" cy="3003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5486400"/>
            <a:ext cx="2209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7506</TotalTime>
  <Words>3030</Words>
  <Application>Microsoft Macintosh PowerPoint</Application>
  <PresentationFormat>On-screen Show (4:3)</PresentationFormat>
  <Paragraphs>790</Paragraphs>
  <Slides>80</Slides>
  <Notes>45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80</vt:i4>
      </vt:variant>
    </vt:vector>
  </HeadingPairs>
  <TitlesOfParts>
    <vt:vector size="83" baseType="lpstr">
      <vt:lpstr>Pixel</vt:lpstr>
      <vt:lpstr>Equation</vt:lpstr>
      <vt:lpstr>Microsoft Equation</vt:lpstr>
      <vt:lpstr>Slide 1</vt:lpstr>
      <vt:lpstr>Neural Networks</vt:lpstr>
      <vt:lpstr>Admin</vt:lpstr>
      <vt:lpstr>Reviews</vt:lpstr>
      <vt:lpstr>Slide 5</vt:lpstr>
      <vt:lpstr>Slide 6</vt:lpstr>
      <vt:lpstr>Slide 7</vt:lpstr>
      <vt:lpstr>Neural Networks</vt:lpstr>
      <vt:lpstr>Our Nervous System</vt:lpstr>
      <vt:lpstr>Our nervous system: the computer science view</vt:lpstr>
      <vt:lpstr>Our nervous system</vt:lpstr>
      <vt:lpstr>Man vs. Machine</vt:lpstr>
      <vt:lpstr>Brains are still pretty fast</vt:lpstr>
      <vt:lpstr>Brains are still pretty fast</vt:lpstr>
      <vt:lpstr>Slide 15</vt:lpstr>
      <vt:lpstr>Neural Networks</vt:lpstr>
      <vt:lpstr>Slide 17</vt:lpstr>
      <vt:lpstr>Possible threshold functions</vt:lpstr>
      <vt:lpstr>Slide 19</vt:lpstr>
      <vt:lpstr>Slide 20</vt:lpstr>
      <vt:lpstr>Neural networks</vt:lpstr>
      <vt:lpstr>Neural networks</vt:lpstr>
      <vt:lpstr>Neural networks</vt:lpstr>
      <vt:lpstr>History of Neural Networks</vt:lpstr>
      <vt:lpstr>Perceptron</vt:lpstr>
      <vt:lpstr>Examples - Logical operators  </vt:lpstr>
      <vt:lpstr>AND</vt:lpstr>
      <vt:lpstr>Slide 28</vt:lpstr>
      <vt:lpstr>Slide 29</vt:lpstr>
      <vt:lpstr>Slide 30</vt:lpstr>
      <vt:lpstr>Slide 31</vt:lpstr>
      <vt:lpstr>OR</vt:lpstr>
      <vt:lpstr>Slide 33</vt:lpstr>
      <vt:lpstr>Slide 34</vt:lpstr>
      <vt:lpstr>Slide 35</vt:lpstr>
      <vt:lpstr>Slide 36</vt:lpstr>
      <vt:lpstr>NOT</vt:lpstr>
      <vt:lpstr>Slide 38</vt:lpstr>
      <vt:lpstr>Slide 39</vt:lpstr>
      <vt:lpstr>How about…</vt:lpstr>
      <vt:lpstr>Training neural nets</vt:lpstr>
      <vt:lpstr>NN parameters</vt:lpstr>
      <vt:lpstr>An aside: linear regression</vt:lpstr>
      <vt:lpstr>An aside: linear regression</vt:lpstr>
      <vt:lpstr>Linear regression</vt:lpstr>
      <vt:lpstr>Linear regression</vt:lpstr>
      <vt:lpstr>Gradient descent</vt:lpstr>
      <vt:lpstr>Gradient descent</vt:lpstr>
      <vt:lpstr>Linear gradient descent</vt:lpstr>
      <vt:lpstr>Back to training a perceptron</vt:lpstr>
      <vt:lpstr>Slide 51</vt:lpstr>
      <vt:lpstr>Perceptron Training Rule</vt:lpstr>
      <vt:lpstr>Perceptron Training Rule</vt:lpstr>
      <vt:lpstr>Modifying the weights</vt:lpstr>
      <vt:lpstr>Example: a simple problem</vt:lpstr>
      <vt:lpstr>Slide 56</vt:lpstr>
      <vt:lpstr>Slide 57</vt:lpstr>
      <vt:lpstr>Slide 58</vt:lpstr>
      <vt:lpstr>Perceptron learning</vt:lpstr>
      <vt:lpstr>Perceptron learning</vt:lpstr>
      <vt:lpstr>XOR</vt:lpstr>
      <vt:lpstr>Linearly Separable</vt:lpstr>
      <vt:lpstr>Perceptrons</vt:lpstr>
      <vt:lpstr>XOR</vt:lpstr>
      <vt:lpstr>XOR</vt:lpstr>
      <vt:lpstr>Logistic and other thresholds</vt:lpstr>
      <vt:lpstr>Logistic and other thresholds</vt:lpstr>
      <vt:lpstr>Logistic and other thresholds</vt:lpstr>
      <vt:lpstr>Learning in Multilayer Networks</vt:lpstr>
      <vt:lpstr>Learning in multilayer networks</vt:lpstr>
      <vt:lpstr>Backpropagation</vt:lpstr>
      <vt:lpstr>Backpropagation</vt:lpstr>
      <vt:lpstr>Backpropagation</vt:lpstr>
      <vt:lpstr>Backpropagation</vt:lpstr>
      <vt:lpstr>Backpropagation</vt:lpstr>
      <vt:lpstr>Neural network regression</vt:lpstr>
      <vt:lpstr>Slide 77</vt:lpstr>
      <vt:lpstr>Cog sci people like NNs</vt:lpstr>
      <vt:lpstr>Interpreting Satellite Imagery for Automated Weather Forecasting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Dave Kauchak</cp:lastModifiedBy>
  <cp:revision>307</cp:revision>
  <cp:lastPrinted>2009-04-22T19:24:48Z</cp:lastPrinted>
  <dcterms:created xsi:type="dcterms:W3CDTF">2010-11-08T21:43:53Z</dcterms:created>
  <dcterms:modified xsi:type="dcterms:W3CDTF">2010-11-08T22:39:59Z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