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13.xml" ContentType="application/vnd.openxmlformats-officedocument.presentationml.tags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22.bin" ContentType="application/vnd.openxmlformats-officedocument.oleObject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tags/tag15.xml" ContentType="application/vnd.openxmlformats-officedocument.presentationml.tags+xml"/>
  <Override PartName="/ppt/embeddings/Microsoft_Equation29.bin" ContentType="application/vnd.openxmlformats-officedocument.oleObject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embeddings/Microsoft_Equation39.bin" ContentType="application/vnd.openxmlformats-officedocument.oleObject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tags/tag17.xml" ContentType="application/vnd.openxmlformats-officedocument.presentationml.tags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Microsoft_Equation8.bin" ContentType="application/vnd.openxmlformats-officedocument.oleObject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embeddings/Microsoft_Equation12.bin" ContentType="application/vnd.openxmlformats-officedocument.oleObject"/>
  <Default Extension="wmf" ContentType="image/x-wmf"/>
  <Override PartName="/ppt/embeddings/Microsoft_Equation19.bin" ContentType="application/vnd.openxmlformats-officedocument.oleObject"/>
  <Override PartName="/ppt/embeddings/Microsoft_Equation11.bin" ContentType="application/vnd.openxmlformats-officedocument.oleObject"/>
  <Override PartName="/ppt/embeddings/Microsoft_Equation20.bin" ContentType="application/vnd.openxmlformats-officedocument.oleObject"/>
  <Override PartName="/ppt/embeddings/Microsoft_Equation36.bin" ContentType="application/vnd.openxmlformats-officedocument.oleObject"/>
  <Override PartName="/ppt/embeddings/Microsoft_Equation4.bin" ContentType="application/vnd.openxmlformats-officedocument.oleObject"/>
  <Override PartName="/ppt/embeddings/Microsoft_Equation42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tags/tag9.xml" ContentType="application/vnd.openxmlformats-officedocument.presentationml.tags+xml"/>
  <Override PartName="/ppt/embeddings/Microsoft_Equation23.bin" ContentType="application/vnd.openxmlformats-officedocument.oleObject"/>
  <Override PartName="/ppt/embeddings/Microsoft_Equation5.bin" ContentType="application/vnd.openxmlformats-officedocument.oleObject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tags/tag12.xml" ContentType="application/vnd.openxmlformats-officedocument.presentationml.tags+xml"/>
  <Override PartName="/ppt/embeddings/Microsoft_Equation18.bin" ContentType="application/vnd.openxmlformats-officedocument.oleObject"/>
  <Override PartName="/ppt/slideLayouts/slideLayout4.xml" ContentType="application/vnd.openxmlformats-officedocument.presentationml.slideLayout+xml"/>
  <Override PartName="/ppt/embeddings/Microsoft_Equation52.bin" ContentType="application/vnd.openxmlformats-officedocument.oleObject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embeddings/Microsoft_Equation53.bin" ContentType="application/vnd.openxmlformats-officedocument.oleObject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tags/tag14.xml" ContentType="application/vnd.openxmlformats-officedocument.presentationml.tags+xml"/>
  <Default Extension="vml" ContentType="application/vnd.openxmlformats-officedocument.vmlDrawing"/>
  <Default Extension="png" ContentType="image/png"/>
  <Override PartName="/ppt/embeddings/Microsoft_Equation1.bin" ContentType="application/vnd.openxmlformats-officedocument.oleObject"/>
  <Override PartName="/ppt/tags/tag7.xml" ContentType="application/vnd.openxmlformats-officedocument.presentationml.tags+xml"/>
  <Override PartName="/ppt/slides/slide27.xml" ContentType="application/vnd.openxmlformats-officedocument.presentationml.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56.xml" ContentType="application/vnd.openxmlformats-officedocument.presentationml.slide+xml"/>
  <Override PartName="/ppt/embeddings/Microsoft_Equation24.bin" ContentType="application/vnd.openxmlformats-officedocument.oleObject"/>
  <Override PartName="/ppt/tags/tag19.xml" ContentType="application/vnd.openxmlformats-officedocument.presentationml.tags+xml"/>
  <Override PartName="/ppt/slides/slide31.xml" ContentType="application/vnd.openxmlformats-officedocument.presentationml.slide+xml"/>
  <Override PartName="/ppt/embeddings/Microsoft_Equation30.bin" ContentType="application/vnd.openxmlformats-officedocument.oleObject"/>
  <Default Extension="bin" ContentType="application/vnd.openxmlformats-officedocument.presentationml.printerSettings"/>
  <Override PartName="/ppt/tags/tag8.xml" ContentType="application/vnd.openxmlformats-officedocument.presentationml.tags+xml"/>
  <Override PartName="/ppt/slides/slide53.xml" ContentType="application/vnd.openxmlformats-officedocument.presentationml.slide+xml"/>
  <Override PartName="/ppt/embeddings/Microsoft_Equation3.bin" ContentType="application/vnd.openxmlformats-officedocument.oleObject"/>
  <Override PartName="/ppt/embeddings/Microsoft_Equation41.bin" ContentType="application/vnd.openxmlformats-officedocument.oleObject"/>
  <Override PartName="/ppt/slides/slide55.xml" ContentType="application/vnd.openxmlformats-officedocument.presentationml.slide+xml"/>
  <Override PartName="/ppt/tags/tag6.xml" ContentType="application/vnd.openxmlformats-officedocument.presentationml.tags+xml"/>
  <Override PartName="/ppt/tags/tag11.xml" ContentType="application/vnd.openxmlformats-officedocument.presentationml.tags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tags/tag2.xml" ContentType="application/vnd.openxmlformats-officedocument.presentationml.tags+xml"/>
  <Override PartName="/ppt/slides/slide46.xml" ContentType="application/vnd.openxmlformats-officedocument.presentationml.slide+xml"/>
  <Override PartName="/ppt/slides/slide41.xml" ContentType="application/vnd.openxmlformats-officedocument.presentationml.slide+xml"/>
  <Override PartName="/ppt/tags/tag20.xml" ContentType="application/vnd.openxmlformats-officedocument.presentationml.tags+xml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ppt/embeddings/Microsoft_Equation38.bin" ContentType="application/vnd.openxmlformats-officedocument.oleObject"/>
  <Override PartName="/ppt/embeddings/Microsoft_Equation28.bin" ContentType="application/vnd.openxmlformats-officedocument.oleObject"/>
  <Override PartName="/ppt/embeddings/Microsoft_Equation47.bin" ContentType="application/vnd.openxmlformats-officedocument.oleObject"/>
  <Override PartName="/ppt/slides/slide35.xml" ContentType="application/vnd.openxmlformats-officedocument.presentationml.slide+xml"/>
  <Override PartName="/ppt/embeddings/Microsoft_Equation49.bin" ContentType="application/vnd.openxmlformats-officedocument.oleObject"/>
  <Override PartName="/ppt/slides/slide42.xml" ContentType="application/vnd.openxmlformats-officedocument.presentationml.slide+xml"/>
  <Override PartName="/ppt/tags/tag22.xml" ContentType="application/vnd.openxmlformats-officedocument.presentationml.tags+xml"/>
  <Override PartName="/ppt/embeddings/Microsoft_Equation51.bin" ContentType="application/vnd.openxmlformats-officedocument.oleObject"/>
  <Override PartName="/ppt/embeddings/Microsoft_Equation54.bin" ContentType="application/vnd.openxmlformats-officedocument.oleObject"/>
  <Override PartName="/ppt/slides/slide45.xml" ContentType="application/vnd.openxmlformats-officedocument.presentationml.slide+xml"/>
  <Override PartName="/ppt/embeddings/Microsoft_Equation34.bin" ContentType="application/vnd.openxmlformats-officedocument.oleObject"/>
  <Override PartName="/ppt/embeddings/Microsoft_Equation44.bin" ContentType="application/vnd.openxmlformats-officedocument.oleObject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tags/tag3.xml" ContentType="application/vnd.openxmlformats-officedocument.presentationml.tags+xml"/>
  <Override PartName="/ppt/embeddings/Microsoft_Equation16.bin" ContentType="application/vnd.openxmlformats-officedocument.oleObject"/>
  <Override PartName="/ppt/embeddings/Microsoft_Equation25.bin" ContentType="application/vnd.openxmlformats-officedocument.oleObject"/>
  <Override PartName="/ppt/embeddings/Microsoft_Equation35.bin" ContentType="application/vnd.openxmlformats-officedocument.oleObject"/>
  <Override PartName="/ppt/embeddings/Microsoft_Equation43.bin" ContentType="application/vnd.openxmlformats-officedocument.oleObject"/>
  <Override PartName="/ppt/slides/slide58.xml" ContentType="application/vnd.openxmlformats-officedocument.presentationml.slide+xml"/>
  <Default Extension="xml" ContentType="application/xml"/>
  <Override PartName="/ppt/embeddings/Microsoft_Equation14.bin" ContentType="application/vnd.openxmlformats-officedocument.oleObject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Microsoft_Equation33.bin" ContentType="application/vnd.openxmlformats-officedocument.oleObject"/>
  <Override PartName="/ppt/embeddings/Microsoft_Equation40.bin" ContentType="application/vnd.openxmlformats-officedocument.oleObject"/>
  <Override PartName="/ppt/slides/slide25.xml" ContentType="application/vnd.openxmlformats-officedocument.presentationml.slide+xml"/>
  <Override PartName="/ppt/tags/tag4.xml" ContentType="application/vnd.openxmlformats-officedocument.presentationml.tags+xml"/>
  <Override PartName="/ppt/tags/tag18.xml" ContentType="application/vnd.openxmlformats-officedocument.presentationml.tags+xml"/>
  <Override PartName="/ppt/embeddings/Microsoft_Equation2.bin" ContentType="application/vnd.openxmlformats-officedocument.oleObject"/>
  <Override PartName="/ppt/embeddings/Microsoft_Equation26.bin" ContentType="application/vnd.openxmlformats-officedocument.oleObject"/>
  <Override PartName="/ppt/slides/slide63.xml" ContentType="application/vnd.openxmlformats-officedocument.presentationml.slide+xml"/>
  <Override PartName="/ppt/embeddings/Microsoft_Equation48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tags/tag21.xml" ContentType="application/vnd.openxmlformats-officedocument.presentationml.tags+xml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embeddings/Microsoft_Equation55.bin" ContentType="application/vnd.openxmlformats-officedocument.oleObject"/>
  <Override PartName="/ppt/slides/slide44.xml" ContentType="application/vnd.openxmlformats-officedocument.presentationml.slide+xml"/>
  <Override PartName="/ppt/embeddings/Microsoft_Equation45.bin" ContentType="application/vnd.openxmlformats-officedocument.oleObject"/>
  <Override PartName="/ppt/embeddings/Microsoft_Equation7.bin" ContentType="application/vnd.openxmlformats-officedocument.oleObject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embeddings/Microsoft_Equation13.bin" ContentType="application/vnd.openxmlformats-officedocument.oleObject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tags/tag10.xml" ContentType="application/vnd.openxmlformats-officedocument.presentationml.tag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embeddings/Microsoft_Equation50.bin" ContentType="application/vnd.openxmlformats-officedocument.oleObject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tags/tag23.xml" ContentType="application/vnd.openxmlformats-officedocument.presentationml.tags+xml"/>
  <Default Extension="jpeg" ContentType="image/jpeg"/>
  <Override PartName="/ppt/embeddings/Microsoft_Equation31.bin" ContentType="application/vnd.openxmlformats-officedocument.oleObject"/>
  <Override PartName="/ppt/embeddings/Microsoft_Equation46.bin" ContentType="application/vnd.openxmlformats-officedocument.oleObject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slideLayouts/slideLayout13.xml" ContentType="application/vnd.openxmlformats-officedocument.presentationml.slideLayout+xml"/>
  <Override PartName="/ppt/embeddings/Microsoft_Equation27.bin" ContentType="application/vnd.openxmlformats-officedocument.oleObject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37.bin" ContentType="application/vnd.openxmlformats-officedocument.oleObject"/>
  <Override PartName="/ppt/embeddings/Microsoft_Equation6.bin" ContentType="application/vnd.openxmlformats-officedocument.oleObject"/>
  <Override PartName="/ppt/slideLayouts/slideLayout15.xml" ContentType="application/vnd.openxmlformats-officedocument.presentationml.slideLayout+xml"/>
  <Override PartName="/ppt/embeddings/Microsoft_Equation32.bin" ContentType="application/vnd.openxmlformats-officedocument.oleObject"/>
  <Override PartName="/ppt/slides/slide9.xml" ContentType="application/vnd.openxmlformats-officedocument.presentationml.slide+xml"/>
  <Override PartName="/ppt/slides/slide60.xml" ContentType="application/vnd.openxmlformats-officedocument.presentationml.slide+xml"/>
  <Default Extension="rels" ContentType="application/vnd.openxmlformats-package.relationships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tags/tag1.xml" ContentType="application/vnd.openxmlformats-officedocument.presentationml.tags+xml"/>
  <Override PartName="/ppt/slides/slide32.xml" ContentType="application/vnd.openxmlformats-officedocument.presentationml.slide+xml"/>
  <Override PartName="/ppt/embeddings/Microsoft_Equation17.bin" ContentType="application/vnd.openxmlformats-officedocument.oleObject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embeddings/Microsoft_Equation21.bin" ContentType="application/vnd.openxmlformats-officedocument.oleObject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461" r:id="rId2"/>
    <p:sldId id="256" r:id="rId3"/>
    <p:sldId id="436" r:id="rId4"/>
    <p:sldId id="340" r:id="rId5"/>
    <p:sldId id="437" r:id="rId6"/>
    <p:sldId id="372" r:id="rId7"/>
    <p:sldId id="440" r:id="rId8"/>
    <p:sldId id="441" r:id="rId9"/>
    <p:sldId id="439" r:id="rId10"/>
    <p:sldId id="442" r:id="rId11"/>
    <p:sldId id="443" r:id="rId12"/>
    <p:sldId id="444" r:id="rId13"/>
    <p:sldId id="438" r:id="rId14"/>
    <p:sldId id="375" r:id="rId15"/>
    <p:sldId id="376" r:id="rId16"/>
    <p:sldId id="377" r:id="rId17"/>
    <p:sldId id="378" r:id="rId18"/>
    <p:sldId id="379" r:id="rId19"/>
    <p:sldId id="380" r:id="rId20"/>
    <p:sldId id="381" r:id="rId21"/>
    <p:sldId id="382" r:id="rId22"/>
    <p:sldId id="383" r:id="rId23"/>
    <p:sldId id="384" r:id="rId24"/>
    <p:sldId id="385" r:id="rId25"/>
    <p:sldId id="386" r:id="rId26"/>
    <p:sldId id="388" r:id="rId27"/>
    <p:sldId id="392" r:id="rId28"/>
    <p:sldId id="393" r:id="rId29"/>
    <p:sldId id="394" r:id="rId30"/>
    <p:sldId id="395" r:id="rId31"/>
    <p:sldId id="396" r:id="rId32"/>
    <p:sldId id="397" r:id="rId33"/>
    <p:sldId id="398" r:id="rId34"/>
    <p:sldId id="399" r:id="rId35"/>
    <p:sldId id="400" r:id="rId36"/>
    <p:sldId id="401" r:id="rId37"/>
    <p:sldId id="402" r:id="rId38"/>
    <p:sldId id="403" r:id="rId39"/>
    <p:sldId id="404" r:id="rId40"/>
    <p:sldId id="406" r:id="rId41"/>
    <p:sldId id="446" r:id="rId42"/>
    <p:sldId id="447" r:id="rId43"/>
    <p:sldId id="407" r:id="rId44"/>
    <p:sldId id="408" r:id="rId45"/>
    <p:sldId id="409" r:id="rId46"/>
    <p:sldId id="410" r:id="rId47"/>
    <p:sldId id="411" r:id="rId48"/>
    <p:sldId id="412" r:id="rId49"/>
    <p:sldId id="460" r:id="rId50"/>
    <p:sldId id="462" r:id="rId51"/>
    <p:sldId id="448" r:id="rId52"/>
    <p:sldId id="450" r:id="rId53"/>
    <p:sldId id="451" r:id="rId54"/>
    <p:sldId id="454" r:id="rId55"/>
    <p:sldId id="449" r:id="rId56"/>
    <p:sldId id="452" r:id="rId57"/>
    <p:sldId id="453" r:id="rId58"/>
    <p:sldId id="455" r:id="rId59"/>
    <p:sldId id="456" r:id="rId60"/>
    <p:sldId id="457" r:id="rId61"/>
    <p:sldId id="458" r:id="rId62"/>
    <p:sldId id="459" r:id="rId63"/>
    <p:sldId id="432" r:id="rId64"/>
  </p:sldIdLst>
  <p:sldSz cx="9144000" cy="6858000" type="screen4x3"/>
  <p:notesSz cx="6997700" cy="92837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5pPr>
    <a:lvl6pPr marL="2286000" algn="l" defTabSz="457200" rtl="0" eaLnBrk="1" latinLnBrk="0" hangingPunct="1"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6pPr>
    <a:lvl7pPr marL="2743200" algn="l" defTabSz="457200" rtl="0" eaLnBrk="1" latinLnBrk="0" hangingPunct="1"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7pPr>
    <a:lvl8pPr marL="3200400" algn="l" defTabSz="457200" rtl="0" eaLnBrk="1" latinLnBrk="0" hangingPunct="1"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8pPr>
    <a:lvl9pPr marL="3657600" algn="l" defTabSz="457200" rtl="0" eaLnBrk="1" latinLnBrk="0" hangingPunct="1">
      <a:defRPr sz="2800" b="1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9900"/>
    <a:srgbClr val="CC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showOutlineIcons="0">
    <p:restoredLeft sz="23651" autoAdjust="0"/>
    <p:restoredTop sz="85922" autoAdjust="0"/>
  </p:normalViewPr>
  <p:slideViewPr>
    <p:cSldViewPr>
      <p:cViewPr>
        <p:scale>
          <a:sx n="66" d="100"/>
          <a:sy n="66" d="100"/>
        </p:scale>
        <p:origin x="-1720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tableStyles" Target="tableStyle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viewProps" Target="viewProps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handoutMaster" Target="handoutMasters/handoutMaster1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notesMaster" Target="notesMasters/notesMaster1.xml"/><Relationship Id="rId67" Type="http://schemas.openxmlformats.org/officeDocument/2006/relationships/printerSettings" Target="printerSettings/printerSettings1.bin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presProps" Target="presProps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ict"/><Relationship Id="rId3" Type="http://schemas.openxmlformats.org/officeDocument/2006/relationships/image" Target="../media/image5.pict"/><Relationship Id="rId1" Type="http://schemas.openxmlformats.org/officeDocument/2006/relationships/image" Target="../media/image3.pict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4" Type="http://schemas.openxmlformats.org/officeDocument/2006/relationships/image" Target="../media/image25.wmf"/><Relationship Id="rId10" Type="http://schemas.openxmlformats.org/officeDocument/2006/relationships/image" Target="../media/image23.wmf"/><Relationship Id="rId5" Type="http://schemas.openxmlformats.org/officeDocument/2006/relationships/image" Target="../media/image26.wmf"/><Relationship Id="rId7" Type="http://schemas.openxmlformats.org/officeDocument/2006/relationships/image" Target="../media/image28.wmf"/><Relationship Id="rId1" Type="http://schemas.openxmlformats.org/officeDocument/2006/relationships/image" Target="../media/image24.wmf"/><Relationship Id="rId2" Type="http://schemas.openxmlformats.org/officeDocument/2006/relationships/image" Target="../media/image20.wmf"/><Relationship Id="rId9" Type="http://schemas.openxmlformats.org/officeDocument/2006/relationships/image" Target="../media/image22.wmf"/><Relationship Id="rId3" Type="http://schemas.openxmlformats.org/officeDocument/2006/relationships/image" Target="../media/image21.wmf"/><Relationship Id="rId6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4" Type="http://schemas.openxmlformats.org/officeDocument/2006/relationships/image" Target="../media/image25.wmf"/><Relationship Id="rId10" Type="http://schemas.openxmlformats.org/officeDocument/2006/relationships/image" Target="../media/image23.wmf"/><Relationship Id="rId5" Type="http://schemas.openxmlformats.org/officeDocument/2006/relationships/image" Target="../media/image26.wmf"/><Relationship Id="rId7" Type="http://schemas.openxmlformats.org/officeDocument/2006/relationships/image" Target="../media/image28.wmf"/><Relationship Id="rId1" Type="http://schemas.openxmlformats.org/officeDocument/2006/relationships/image" Target="../media/image24.wmf"/><Relationship Id="rId2" Type="http://schemas.openxmlformats.org/officeDocument/2006/relationships/image" Target="../media/image20.wmf"/><Relationship Id="rId9" Type="http://schemas.openxmlformats.org/officeDocument/2006/relationships/image" Target="../media/image22.wmf"/><Relationship Id="rId3" Type="http://schemas.openxmlformats.org/officeDocument/2006/relationships/image" Target="../media/image21.wmf"/><Relationship Id="rId6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6" Type="http://schemas.openxmlformats.org/officeDocument/2006/relationships/image" Target="../media/image23.wmf"/><Relationship Id="rId4" Type="http://schemas.openxmlformats.org/officeDocument/2006/relationships/image" Target="../media/image30.wmf"/><Relationship Id="rId1" Type="http://schemas.openxmlformats.org/officeDocument/2006/relationships/image" Target="../media/image24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Relationship Id="rId5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6" Type="http://schemas.openxmlformats.org/officeDocument/2006/relationships/image" Target="../media/image23.wmf"/><Relationship Id="rId4" Type="http://schemas.openxmlformats.org/officeDocument/2006/relationships/image" Target="../media/image30.wmf"/><Relationship Id="rId1" Type="http://schemas.openxmlformats.org/officeDocument/2006/relationships/image" Target="../media/image24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Relationship Id="rId5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ict"/><Relationship Id="rId1" Type="http://schemas.openxmlformats.org/officeDocument/2006/relationships/image" Target="../media/image6.pict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ict"/><Relationship Id="rId3" Type="http://schemas.openxmlformats.org/officeDocument/2006/relationships/image" Target="../media/image9.pict"/><Relationship Id="rId1" Type="http://schemas.openxmlformats.org/officeDocument/2006/relationships/image" Target="../media/image8.pict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ict"/><Relationship Id="rId3" Type="http://schemas.openxmlformats.org/officeDocument/2006/relationships/image" Target="../media/image12.pict"/><Relationship Id="rId1" Type="http://schemas.openxmlformats.org/officeDocument/2006/relationships/image" Target="../media/image10.pict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ict"/><Relationship Id="rId3" Type="http://schemas.openxmlformats.org/officeDocument/2006/relationships/image" Target="../media/image14.pict"/><Relationship Id="rId1" Type="http://schemas.openxmlformats.org/officeDocument/2006/relationships/image" Target="../media/image12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4" Type="http://schemas.openxmlformats.org/officeDocument/2006/relationships/image" Target="../media/image22.wmf"/><Relationship Id="rId1" Type="http://schemas.openxmlformats.org/officeDocument/2006/relationships/image" Target="../media/image19.wmf"/><Relationship Id="rId2" Type="http://schemas.openxmlformats.org/officeDocument/2006/relationships/image" Target="../media/image20.wmf"/><Relationship Id="rId3" Type="http://schemas.openxmlformats.org/officeDocument/2006/relationships/image" Target="../media/image21.wmf"/><Relationship Id="rId5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fld id="{80DF11F8-071E-754D-A439-59D6BCCFAD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l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fld id="{6CEB9B55-34BC-DA45-BAAB-76C8BB626C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ylfaen" pitchFamily="18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norm(w</a:t>
            </a:r>
            <a:r>
              <a:rPr lang="en-US" dirty="0" smtClean="0"/>
              <a:t>)</a:t>
            </a:r>
            <a:r>
              <a:rPr lang="en-US" baseline="0" dirty="0" smtClean="0"/>
              <a:t> involves a square root, which is hard do deal with when optimizing.  </a:t>
            </a:r>
            <a:r>
              <a:rPr lang="en-US" baseline="0" dirty="0" err="1" smtClean="0"/>
              <a:t>wTw</a:t>
            </a:r>
            <a:r>
              <a:rPr lang="en-US" baseline="0" dirty="0" smtClean="0"/>
              <a:t> is the square of the vector and removes this square root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B9B55-34BC-DA45-BAAB-76C8BB626CC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602DAF9-87C9-8843-878C-6C48411C8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75687B-0C53-534D-ADF5-449DA66A3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15A9D3E-4E5A-714B-B4E3-C9E7E0FB3F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EED5137-3D9A-B446-B923-E853444FB1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81D3B294-9419-7A40-A6A6-7FE687A582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08438BF-D50A-1E40-866B-2F298DED14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526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B27515-D167-954D-956D-688C93FD1F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526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752600"/>
            <a:ext cx="3810000" cy="4876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C12E44-21C8-A94C-BB3D-BAFA06C528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823CFD5-9B04-0140-9086-1CBFC463A1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99A01C6-F795-0748-ACFF-01A048FD86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4B9B136-3E0B-C845-B2FB-D0A83B0C48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C0BD8B4-6F3D-8048-8D96-3C9E02709E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B99284D-5EE4-9845-924D-3903627DBA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2C9D771-D159-E346-95AE-420A43B6F8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7033B29-FD4C-4F4C-9CEF-738DAE17FE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8B9CF22-DE5E-554E-AABB-CFD8F098E7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fld id="{95D4F9B5-F028-A24A-BAA0-024AD6300A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i="0">
          <a:solidFill>
            <a:srgbClr val="008000"/>
          </a:solidFill>
          <a:latin typeface="+mn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ylfaen" pitchFamily="18" charset="0"/>
          <a:ea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6.bin"/><Relationship Id="rId5" Type="http://schemas.openxmlformats.org/officeDocument/2006/relationships/oleObject" Target="../embeddings/Microsoft_Equation8.bin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0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9.bin"/><Relationship Id="rId5" Type="http://schemas.openxmlformats.org/officeDocument/2006/relationships/oleObject" Target="../embeddings/Microsoft_Equation11.bin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3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2.bin"/><Relationship Id="rId5" Type="http://schemas.openxmlformats.org/officeDocument/2006/relationships/oleObject" Target="../embeddings/Microsoft_Equation1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3" Type="http://schemas.openxmlformats.org/officeDocument/2006/relationships/oleObject" Target="../embeddings/Microsoft_Equation15.bin"/><Relationship Id="rId1" Type="http://schemas.openxmlformats.org/officeDocument/2006/relationships/vmlDrawing" Target="../drawings/vmlDrawing6.v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7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6.bin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8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0.bin"/><Relationship Id="rId5" Type="http://schemas.openxmlformats.org/officeDocument/2006/relationships/oleObject" Target="../embeddings/Microsoft_Equation21.bin"/><Relationship Id="rId7" Type="http://schemas.openxmlformats.org/officeDocument/2006/relationships/oleObject" Target="../embeddings/Microsoft_Equation23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9.bin"/><Relationship Id="rId6" Type="http://schemas.openxmlformats.org/officeDocument/2006/relationships/oleObject" Target="../embeddings/Microsoft_Equation22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29.bin"/><Relationship Id="rId4" Type="http://schemas.openxmlformats.org/officeDocument/2006/relationships/oleObject" Target="../embeddings/Microsoft_Equation25.bin"/><Relationship Id="rId10" Type="http://schemas.openxmlformats.org/officeDocument/2006/relationships/oleObject" Target="../embeddings/Microsoft_Equation31.bin"/><Relationship Id="rId5" Type="http://schemas.openxmlformats.org/officeDocument/2006/relationships/oleObject" Target="../embeddings/Microsoft_Equation26.bin"/><Relationship Id="rId7" Type="http://schemas.openxmlformats.org/officeDocument/2006/relationships/oleObject" Target="../embeddings/Microsoft_Equation28.bin"/><Relationship Id="rId11" Type="http://schemas.openxmlformats.org/officeDocument/2006/relationships/oleObject" Target="../embeddings/Microsoft_Equation32.bin"/><Relationship Id="rId12" Type="http://schemas.openxmlformats.org/officeDocument/2006/relationships/oleObject" Target="../embeddings/Microsoft_Equation33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9" Type="http://schemas.openxmlformats.org/officeDocument/2006/relationships/oleObject" Target="../embeddings/Microsoft_Equation30.bin"/><Relationship Id="rId3" Type="http://schemas.openxmlformats.org/officeDocument/2006/relationships/oleObject" Target="../embeddings/Microsoft_Equation24.bin"/><Relationship Id="rId6" Type="http://schemas.openxmlformats.org/officeDocument/2006/relationships/oleObject" Target="../embeddings/Microsoft_Equation27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39.bin"/><Relationship Id="rId4" Type="http://schemas.openxmlformats.org/officeDocument/2006/relationships/oleObject" Target="../embeddings/Microsoft_Equation35.bin"/><Relationship Id="rId10" Type="http://schemas.openxmlformats.org/officeDocument/2006/relationships/oleObject" Target="../embeddings/Microsoft_Equation41.bin"/><Relationship Id="rId5" Type="http://schemas.openxmlformats.org/officeDocument/2006/relationships/oleObject" Target="../embeddings/Microsoft_Equation36.bin"/><Relationship Id="rId7" Type="http://schemas.openxmlformats.org/officeDocument/2006/relationships/oleObject" Target="../embeddings/Microsoft_Equation38.bin"/><Relationship Id="rId11" Type="http://schemas.openxmlformats.org/officeDocument/2006/relationships/oleObject" Target="../embeddings/Microsoft_Equation42.bin"/><Relationship Id="rId12" Type="http://schemas.openxmlformats.org/officeDocument/2006/relationships/oleObject" Target="../embeddings/Microsoft_Equation43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9" Type="http://schemas.openxmlformats.org/officeDocument/2006/relationships/oleObject" Target="../embeddings/Microsoft_Equation40.bin"/><Relationship Id="rId3" Type="http://schemas.openxmlformats.org/officeDocument/2006/relationships/oleObject" Target="../embeddings/Microsoft_Equation34.bin"/><Relationship Id="rId6" Type="http://schemas.openxmlformats.org/officeDocument/2006/relationships/oleObject" Target="../embeddings/Microsoft_Equation37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49.bin"/><Relationship Id="rId4" Type="http://schemas.openxmlformats.org/officeDocument/2006/relationships/oleObject" Target="../embeddings/Microsoft_Equation45.bin"/><Relationship Id="rId5" Type="http://schemas.openxmlformats.org/officeDocument/2006/relationships/oleObject" Target="../embeddings/Microsoft_Equation46.bin"/><Relationship Id="rId7" Type="http://schemas.openxmlformats.org/officeDocument/2006/relationships/oleObject" Target="../embeddings/Microsoft_Equation48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4.bin"/><Relationship Id="rId6" Type="http://schemas.openxmlformats.org/officeDocument/2006/relationships/oleObject" Target="../embeddings/Microsoft_Equation47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55.bin"/><Relationship Id="rId4" Type="http://schemas.openxmlformats.org/officeDocument/2006/relationships/oleObject" Target="../embeddings/Microsoft_Equation51.bin"/><Relationship Id="rId5" Type="http://schemas.openxmlformats.org/officeDocument/2006/relationships/oleObject" Target="../embeddings/Microsoft_Equation52.bin"/><Relationship Id="rId7" Type="http://schemas.openxmlformats.org/officeDocument/2006/relationships/oleObject" Target="../embeddings/Microsoft_Equation54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50.bin"/><Relationship Id="rId6" Type="http://schemas.openxmlformats.org/officeDocument/2006/relationships/oleObject" Target="../embeddings/Microsoft_Equation53.bin"/></Relationships>
</file>

<file path=ppt/slides/_rels/slide4.xml.rels><?xml version="1.0" encoding="UTF-8" standalone="yes"?>
<Relationships xmlns="http://schemas.openxmlformats.org/package/2006/relationships"><Relationship Id="rId14" Type="http://schemas.openxmlformats.org/officeDocument/2006/relationships/tags" Target="../tags/tag14.xml"/><Relationship Id="rId20" Type="http://schemas.openxmlformats.org/officeDocument/2006/relationships/tags" Target="../tags/tag20.xml"/><Relationship Id="rId4" Type="http://schemas.openxmlformats.org/officeDocument/2006/relationships/tags" Target="../tags/tag4.xml"/><Relationship Id="rId21" Type="http://schemas.openxmlformats.org/officeDocument/2006/relationships/tags" Target="../tags/tag21.xml"/><Relationship Id="rId22" Type="http://schemas.openxmlformats.org/officeDocument/2006/relationships/tags" Target="../tags/tag22.xml"/><Relationship Id="rId23" Type="http://schemas.openxmlformats.org/officeDocument/2006/relationships/tags" Target="../tags/tag23.xml"/><Relationship Id="rId7" Type="http://schemas.openxmlformats.org/officeDocument/2006/relationships/tags" Target="../tags/tag7.xml"/><Relationship Id="rId11" Type="http://schemas.openxmlformats.org/officeDocument/2006/relationships/tags" Target="../tags/tag11.xml"/><Relationship Id="rId1" Type="http://schemas.openxmlformats.org/officeDocument/2006/relationships/tags" Target="../tags/tag1.xml"/><Relationship Id="rId24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16" Type="http://schemas.openxmlformats.org/officeDocument/2006/relationships/tags" Target="../tags/tag16.xml"/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0" Type="http://schemas.openxmlformats.org/officeDocument/2006/relationships/tags" Target="../tags/tag10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19" Type="http://schemas.openxmlformats.org/officeDocument/2006/relationships/tags" Target="../tags/tag19.xml"/><Relationship Id="rId2" Type="http://schemas.openxmlformats.org/officeDocument/2006/relationships/tags" Target="../tags/tag2.xml"/><Relationship Id="rId9" Type="http://schemas.openxmlformats.org/officeDocument/2006/relationships/tags" Target="../tags/tag9.xml"/><Relationship Id="rId3" Type="http://schemas.openxmlformats.org/officeDocument/2006/relationships/tags" Target="../tags/tag3.xml"/><Relationship Id="rId18" Type="http://schemas.openxmlformats.org/officeDocument/2006/relationships/tags" Target="../tags/tag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5" Type="http://schemas.openxmlformats.org/officeDocument/2006/relationships/oleObject" Target="../embeddings/Microsoft_Equation3.bin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5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.bin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096000"/>
            <a:ext cx="883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http://kottke.org/10/10/robot-beanbag-hand-can-grip-anything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914400"/>
            <a:ext cx="6375400" cy="473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 as a linear classifier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9700" y="2644775"/>
            <a:ext cx="24384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00FF"/>
                </a:solidFill>
              </a:rPr>
              <a:t>To classify:</a:t>
            </a:r>
            <a:endParaRPr lang="en-US" b="0" dirty="0">
              <a:solidFill>
                <a:srgbClr val="0000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393825" y="3057525"/>
          <a:ext cx="5387975" cy="1111250"/>
        </p:xfrm>
        <a:graphic>
          <a:graphicData uri="http://schemas.openxmlformats.org/presentationml/2006/ole">
            <p:oleObj spid="_x0000_s334850" name="Equation" r:id="rId3" imgW="2095500" imgH="431800" progId="Equation.3">
              <p:embed/>
            </p:oleObj>
          </a:graphicData>
        </a:graphic>
      </p:graphicFrame>
      <p:graphicFrame>
        <p:nvGraphicFramePr>
          <p:cNvPr id="331781" name="Object 5"/>
          <p:cNvGraphicFramePr>
            <a:graphicFrameLocks noChangeAspect="1"/>
          </p:cNvGraphicFramePr>
          <p:nvPr/>
        </p:nvGraphicFramePr>
        <p:xfrm>
          <a:off x="1892300" y="1447800"/>
          <a:ext cx="5422900" cy="1044575"/>
        </p:xfrm>
        <a:graphic>
          <a:graphicData uri="http://schemas.openxmlformats.org/presentationml/2006/ole">
            <p:oleObj spid="_x0000_s334851" name="Equation" r:id="rId4" imgW="2108200" imgH="406400" progId="Equation.3">
              <p:embed/>
            </p:oleObj>
          </a:graphicData>
        </a:graphic>
      </p:graphicFrame>
      <p:graphicFrame>
        <p:nvGraphicFramePr>
          <p:cNvPr id="334853" name="Object 5"/>
          <p:cNvGraphicFramePr>
            <a:graphicFrameLocks noChangeAspect="1"/>
          </p:cNvGraphicFramePr>
          <p:nvPr/>
        </p:nvGraphicFramePr>
        <p:xfrm>
          <a:off x="1350963" y="5213350"/>
          <a:ext cx="6040437" cy="1111250"/>
        </p:xfrm>
        <a:graphic>
          <a:graphicData uri="http://schemas.openxmlformats.org/presentationml/2006/ole">
            <p:oleObj spid="_x0000_s334853" name="Equation" r:id="rId5" imgW="2349500" imgH="4318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" y="4577794"/>
            <a:ext cx="3429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00FF"/>
                </a:solidFill>
              </a:rPr>
              <a:t>We can take the log:</a:t>
            </a:r>
            <a:endParaRPr lang="en-US" b="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 as a linear classifier</a:t>
            </a:r>
            <a:endParaRPr lang="en-US" dirty="0"/>
          </a:p>
        </p:txBody>
      </p:sp>
      <p:graphicFrame>
        <p:nvGraphicFramePr>
          <p:cNvPr id="331781" name="Object 5"/>
          <p:cNvGraphicFramePr>
            <a:graphicFrameLocks noChangeAspect="1"/>
          </p:cNvGraphicFramePr>
          <p:nvPr/>
        </p:nvGraphicFramePr>
        <p:xfrm>
          <a:off x="528638" y="1447800"/>
          <a:ext cx="6500812" cy="1044575"/>
        </p:xfrm>
        <a:graphic>
          <a:graphicData uri="http://schemas.openxmlformats.org/presentationml/2006/ole">
            <p:oleObj spid="_x0000_s335875" name="Equation" r:id="rId3" imgW="2527300" imgH="406400" progId="Equation.3">
              <p:embed/>
            </p:oleObj>
          </a:graphicData>
        </a:graphic>
      </p:graphicFrame>
      <p:graphicFrame>
        <p:nvGraphicFramePr>
          <p:cNvPr id="335876" name="Object 4"/>
          <p:cNvGraphicFramePr>
            <a:graphicFrameLocks noChangeAspect="1"/>
          </p:cNvGraphicFramePr>
          <p:nvPr/>
        </p:nvGraphicFramePr>
        <p:xfrm>
          <a:off x="1217613" y="2765425"/>
          <a:ext cx="6402387" cy="1044575"/>
        </p:xfrm>
        <a:graphic>
          <a:graphicData uri="http://schemas.openxmlformats.org/presentationml/2006/ole">
            <p:oleObj spid="_x0000_s335876" name="Equation" r:id="rId4" imgW="2489200" imgH="406400" progId="Equation.3">
              <p:embed/>
            </p:oleObj>
          </a:graphicData>
        </a:graphic>
      </p:graphicFrame>
      <p:graphicFrame>
        <p:nvGraphicFramePr>
          <p:cNvPr id="335877" name="Object 5"/>
          <p:cNvGraphicFramePr>
            <a:graphicFrameLocks noChangeAspect="1"/>
          </p:cNvGraphicFramePr>
          <p:nvPr/>
        </p:nvGraphicFramePr>
        <p:xfrm>
          <a:off x="1185863" y="4114800"/>
          <a:ext cx="7577137" cy="990600"/>
        </p:xfrm>
        <a:graphic>
          <a:graphicData uri="http://schemas.openxmlformats.org/presentationml/2006/ole">
            <p:oleObj spid="_x0000_s335877" name="Equation" r:id="rId5" imgW="32893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 as a linear classifier</a:t>
            </a:r>
            <a:endParaRPr lang="en-US" dirty="0"/>
          </a:p>
        </p:txBody>
      </p:sp>
      <p:graphicFrame>
        <p:nvGraphicFramePr>
          <p:cNvPr id="335877" name="Object 5"/>
          <p:cNvGraphicFramePr>
            <a:graphicFrameLocks noChangeAspect="1"/>
          </p:cNvGraphicFramePr>
          <p:nvPr/>
        </p:nvGraphicFramePr>
        <p:xfrm>
          <a:off x="914400" y="1371600"/>
          <a:ext cx="7577137" cy="990600"/>
        </p:xfrm>
        <a:graphic>
          <a:graphicData uri="http://schemas.openxmlformats.org/presentationml/2006/ole">
            <p:oleObj spid="_x0000_s336900" name="Equation" r:id="rId3" imgW="3289300" imgH="431800" progId="Equation.3">
              <p:embed/>
            </p:oleObj>
          </a:graphicData>
        </a:graphic>
      </p:graphicFrame>
      <p:graphicFrame>
        <p:nvGraphicFramePr>
          <p:cNvPr id="335878" name="Object 6"/>
          <p:cNvGraphicFramePr>
            <a:graphicFrameLocks noChangeAspect="1"/>
          </p:cNvGraphicFramePr>
          <p:nvPr/>
        </p:nvGraphicFramePr>
        <p:xfrm>
          <a:off x="873125" y="2590800"/>
          <a:ext cx="8102600" cy="990600"/>
        </p:xfrm>
        <a:graphic>
          <a:graphicData uri="http://schemas.openxmlformats.org/presentationml/2006/ole">
            <p:oleObj spid="_x0000_s336901" name="Equation" r:id="rId4" imgW="3517900" imgH="4318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95600" y="4191000"/>
            <a:ext cx="2895600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00FF"/>
                </a:solidFill>
              </a:rPr>
              <a:t>binary </a:t>
            </a:r>
          </a:p>
          <a:p>
            <a:r>
              <a:rPr lang="en-US" b="0" dirty="0" smtClean="0">
                <a:solidFill>
                  <a:srgbClr val="0000FF"/>
                </a:solidFill>
              </a:rPr>
              <a:t>features</a:t>
            </a:r>
            <a:endParaRPr lang="en-US" b="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4191000"/>
            <a:ext cx="289560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00FF"/>
                </a:solidFill>
              </a:rPr>
              <a:t>weight for that dimension</a:t>
            </a:r>
            <a:endParaRPr lang="en-US" b="0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>
            <a:stCxn id="7" idx="0"/>
          </p:cNvCxnSpPr>
          <p:nvPr/>
        </p:nvCxnSpPr>
        <p:spPr bwMode="auto">
          <a:xfrm rot="5400000" flipH="1" flipV="1">
            <a:off x="4114800" y="3505200"/>
            <a:ext cx="9144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Left Brace 10"/>
          <p:cNvSpPr/>
          <p:nvPr/>
        </p:nvSpPr>
        <p:spPr bwMode="auto">
          <a:xfrm rot="16200000">
            <a:off x="6705600" y="1752600"/>
            <a:ext cx="533400" cy="37338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graphicFrame>
        <p:nvGraphicFramePr>
          <p:cNvPr id="336902" name="Object 6"/>
          <p:cNvGraphicFramePr>
            <a:graphicFrameLocks noChangeAspect="1"/>
          </p:cNvGraphicFramePr>
          <p:nvPr/>
        </p:nvGraphicFramePr>
        <p:xfrm>
          <a:off x="2297113" y="5867400"/>
          <a:ext cx="4179887" cy="533400"/>
        </p:xfrm>
        <a:graphic>
          <a:graphicData uri="http://schemas.openxmlformats.org/presentationml/2006/ole">
            <p:oleObj spid="_x0000_s336902" name="Equation" r:id="rId5" imgW="2044700" imgH="177800" progId="Equation.3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 bwMode="auto">
          <a:xfrm>
            <a:off x="1828800" y="5715000"/>
            <a:ext cx="5029200" cy="838200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4343400"/>
            <a:ext cx="2895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00FF"/>
                </a:solidFill>
              </a:rPr>
              <a:t>w</a:t>
            </a:r>
            <a:r>
              <a:rPr lang="en-US" b="0" baseline="-25000" dirty="0" smtClean="0">
                <a:solidFill>
                  <a:srgbClr val="0000FF"/>
                </a:solidFill>
              </a:rPr>
              <a:t>n+1</a:t>
            </a:r>
            <a:endParaRPr lang="en-US" b="0" baseline="-25000" dirty="0">
              <a:solidFill>
                <a:srgbClr val="0000FF"/>
              </a:solidFill>
            </a:endParaRPr>
          </a:p>
        </p:txBody>
      </p:sp>
      <p:sp>
        <p:nvSpPr>
          <p:cNvPr id="15" name="Left Brace 14"/>
          <p:cNvSpPr/>
          <p:nvPr/>
        </p:nvSpPr>
        <p:spPr bwMode="auto">
          <a:xfrm rot="16200000">
            <a:off x="2286000" y="2209801"/>
            <a:ext cx="533400" cy="281940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Lots of linear classifiers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848600" cy="4191000"/>
          </a:xfrm>
        </p:spPr>
        <p:txBody>
          <a:bodyPr/>
          <a:lstStyle/>
          <a:p>
            <a:pPr eaLnBrk="1" hangingPunct="1">
              <a:lnSpc>
                <a:spcPct val="93000"/>
              </a:lnSpc>
            </a:pP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Many common text classifiers are linear classifiers</a:t>
            </a:r>
          </a:p>
          <a:p>
            <a:pPr lvl="1" eaLnBrk="1" hangingPunct="1">
              <a:lnSpc>
                <a:spcPct val="93000"/>
              </a:lnSpc>
            </a:pPr>
            <a:r>
              <a:rPr lang="en-US" dirty="0"/>
              <a:t>Naïve </a:t>
            </a:r>
            <a:r>
              <a:rPr lang="en-US" dirty="0" err="1"/>
              <a:t>Bayes</a:t>
            </a:r>
            <a:endParaRPr lang="en-US" dirty="0"/>
          </a:p>
          <a:p>
            <a:pPr lvl="1" eaLnBrk="1" hangingPunct="1">
              <a:lnSpc>
                <a:spcPct val="93000"/>
              </a:lnSpc>
            </a:pPr>
            <a:r>
              <a:rPr lang="en-US" dirty="0" err="1"/>
              <a:t>Perceptron</a:t>
            </a:r>
            <a:endParaRPr lang="en-US" dirty="0"/>
          </a:p>
          <a:p>
            <a:pPr lvl="1" eaLnBrk="1" hangingPunct="1">
              <a:lnSpc>
                <a:spcPct val="93000"/>
              </a:lnSpc>
            </a:pPr>
            <a:r>
              <a:rPr lang="en-US" dirty="0" err="1"/>
              <a:t>Rocchio</a:t>
            </a:r>
            <a:endParaRPr lang="en-US" dirty="0"/>
          </a:p>
          <a:p>
            <a:pPr lvl="1" eaLnBrk="1" hangingPunct="1">
              <a:lnSpc>
                <a:spcPct val="93000"/>
              </a:lnSpc>
            </a:pPr>
            <a:r>
              <a:rPr lang="en-US" dirty="0"/>
              <a:t>Logistic regression</a:t>
            </a:r>
          </a:p>
          <a:p>
            <a:pPr lvl="1" eaLnBrk="1" hangingPunct="1">
              <a:lnSpc>
                <a:spcPct val="93000"/>
              </a:lnSpc>
            </a:pPr>
            <a:r>
              <a:rPr lang="en-US" dirty="0"/>
              <a:t>Support vector machines (with linear kernel)</a:t>
            </a:r>
          </a:p>
          <a:p>
            <a:pPr lvl="1" eaLnBrk="1" hangingPunct="1">
              <a:lnSpc>
                <a:spcPct val="93000"/>
              </a:lnSpc>
            </a:pPr>
            <a:r>
              <a:rPr lang="en-US" dirty="0"/>
              <a:t>Linear </a:t>
            </a:r>
            <a:r>
              <a:rPr lang="en-US" dirty="0" smtClean="0"/>
              <a:t>regression</a:t>
            </a:r>
          </a:p>
          <a:p>
            <a:pPr lvl="1" eaLnBrk="1" hangingPunct="1">
              <a:lnSpc>
                <a:spcPct val="93000"/>
              </a:lnSpc>
            </a:pPr>
            <a:endParaRPr lang="en-US" dirty="0" smtClean="0"/>
          </a:p>
          <a:p>
            <a:pPr eaLnBrk="1" hangingPunct="1">
              <a:lnSpc>
                <a:spcPct val="93000"/>
              </a:lnSpc>
            </a:pPr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Despite this similarity, noticeable performance difference</a:t>
            </a:r>
          </a:p>
          <a:p>
            <a:pPr lvl="1" eaLnBrk="1" hangingPunct="1">
              <a:lnSpc>
                <a:spcPct val="93000"/>
              </a:lnSpc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5943600"/>
            <a:ext cx="6026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How might algorithms differ?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Which Hyperplane?</a:t>
            </a:r>
          </a:p>
        </p:txBody>
      </p:sp>
      <p:sp>
        <p:nvSpPr>
          <p:cNvPr id="45060" name="Oval 3"/>
          <p:cNvSpPr>
            <a:spLocks noChangeArrowheads="1"/>
          </p:cNvSpPr>
          <p:nvPr/>
        </p:nvSpPr>
        <p:spPr bwMode="auto">
          <a:xfrm>
            <a:off x="21336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1" name="Oval 4"/>
          <p:cNvSpPr>
            <a:spLocks noChangeArrowheads="1"/>
          </p:cNvSpPr>
          <p:nvPr/>
        </p:nvSpPr>
        <p:spPr bwMode="auto">
          <a:xfrm>
            <a:off x="48006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Oval 5"/>
          <p:cNvSpPr>
            <a:spLocks noChangeArrowheads="1"/>
          </p:cNvSpPr>
          <p:nvPr/>
        </p:nvSpPr>
        <p:spPr bwMode="auto">
          <a:xfrm>
            <a:off x="2286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Oval 6"/>
          <p:cNvSpPr>
            <a:spLocks noChangeArrowheads="1"/>
          </p:cNvSpPr>
          <p:nvPr/>
        </p:nvSpPr>
        <p:spPr bwMode="auto">
          <a:xfrm>
            <a:off x="2438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4" name="Oval 7"/>
          <p:cNvSpPr>
            <a:spLocks noChangeArrowheads="1"/>
          </p:cNvSpPr>
          <p:nvPr/>
        </p:nvSpPr>
        <p:spPr bwMode="auto">
          <a:xfrm>
            <a:off x="33528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Oval 8"/>
          <p:cNvSpPr>
            <a:spLocks noChangeArrowheads="1"/>
          </p:cNvSpPr>
          <p:nvPr/>
        </p:nvSpPr>
        <p:spPr bwMode="auto">
          <a:xfrm>
            <a:off x="1828800" y="3886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6" name="Oval 9"/>
          <p:cNvSpPr>
            <a:spLocks noChangeArrowheads="1"/>
          </p:cNvSpPr>
          <p:nvPr/>
        </p:nvSpPr>
        <p:spPr bwMode="auto">
          <a:xfrm>
            <a:off x="28956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7" name="Oval 10"/>
          <p:cNvSpPr>
            <a:spLocks noChangeArrowheads="1"/>
          </p:cNvSpPr>
          <p:nvPr/>
        </p:nvSpPr>
        <p:spPr bwMode="auto">
          <a:xfrm>
            <a:off x="3581400" y="3276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Oval 11"/>
          <p:cNvSpPr>
            <a:spLocks noChangeArrowheads="1"/>
          </p:cNvSpPr>
          <p:nvPr/>
        </p:nvSpPr>
        <p:spPr bwMode="auto">
          <a:xfrm>
            <a:off x="3200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9" name="Oval 12"/>
          <p:cNvSpPr>
            <a:spLocks noChangeArrowheads="1"/>
          </p:cNvSpPr>
          <p:nvPr/>
        </p:nvSpPr>
        <p:spPr bwMode="auto">
          <a:xfrm>
            <a:off x="51054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0" name="Oval 13"/>
          <p:cNvSpPr>
            <a:spLocks noChangeArrowheads="1"/>
          </p:cNvSpPr>
          <p:nvPr/>
        </p:nvSpPr>
        <p:spPr bwMode="auto">
          <a:xfrm>
            <a:off x="52578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Oval 14"/>
          <p:cNvSpPr>
            <a:spLocks noChangeArrowheads="1"/>
          </p:cNvSpPr>
          <p:nvPr/>
        </p:nvSpPr>
        <p:spPr bwMode="auto">
          <a:xfrm>
            <a:off x="63246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2" name="Oval 15"/>
          <p:cNvSpPr>
            <a:spLocks noChangeArrowheads="1"/>
          </p:cNvSpPr>
          <p:nvPr/>
        </p:nvSpPr>
        <p:spPr bwMode="auto">
          <a:xfrm>
            <a:off x="55626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3" name="Line 16"/>
          <p:cNvSpPr>
            <a:spLocks noChangeShapeType="1"/>
          </p:cNvSpPr>
          <p:nvPr/>
        </p:nvSpPr>
        <p:spPr bwMode="auto">
          <a:xfrm flipV="1">
            <a:off x="2057400" y="1828800"/>
            <a:ext cx="3962400" cy="434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4" name="Line 17"/>
          <p:cNvSpPr>
            <a:spLocks noChangeShapeType="1"/>
          </p:cNvSpPr>
          <p:nvPr/>
        </p:nvSpPr>
        <p:spPr bwMode="auto">
          <a:xfrm flipV="1">
            <a:off x="3810000" y="1828800"/>
            <a:ext cx="685800" cy="4572000"/>
          </a:xfrm>
          <a:prstGeom prst="line">
            <a:avLst/>
          </a:prstGeom>
          <a:noFill/>
          <a:ln w="19050">
            <a:solidFill>
              <a:srgbClr val="00A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1570" name="Text Box 18"/>
          <p:cNvSpPr txBox="1">
            <a:spLocks noChangeArrowheads="1"/>
          </p:cNvSpPr>
          <p:nvPr/>
        </p:nvSpPr>
        <p:spPr bwMode="auto">
          <a:xfrm>
            <a:off x="4648200" y="5791200"/>
            <a:ext cx="449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800" dirty="0" smtClean="0"/>
              <a:t>lots </a:t>
            </a:r>
            <a:r>
              <a:rPr lang="en-US" sz="2800" dirty="0"/>
              <a:t>of </a:t>
            </a:r>
            <a:r>
              <a:rPr lang="en-US" sz="2800" dirty="0" smtClean="0"/>
              <a:t>possible solutions</a:t>
            </a:r>
            <a:endParaRPr lang="en-US" sz="12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Which Hyperplane?</a:t>
            </a:r>
          </a:p>
        </p:txBody>
      </p:sp>
      <p:sp>
        <p:nvSpPr>
          <p:cNvPr id="45060" name="Oval 3"/>
          <p:cNvSpPr>
            <a:spLocks noChangeArrowheads="1"/>
          </p:cNvSpPr>
          <p:nvPr/>
        </p:nvSpPr>
        <p:spPr bwMode="auto">
          <a:xfrm>
            <a:off x="21336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1" name="Oval 4"/>
          <p:cNvSpPr>
            <a:spLocks noChangeArrowheads="1"/>
          </p:cNvSpPr>
          <p:nvPr/>
        </p:nvSpPr>
        <p:spPr bwMode="auto">
          <a:xfrm>
            <a:off x="48006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Oval 5"/>
          <p:cNvSpPr>
            <a:spLocks noChangeArrowheads="1"/>
          </p:cNvSpPr>
          <p:nvPr/>
        </p:nvSpPr>
        <p:spPr bwMode="auto">
          <a:xfrm>
            <a:off x="2286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Oval 6"/>
          <p:cNvSpPr>
            <a:spLocks noChangeArrowheads="1"/>
          </p:cNvSpPr>
          <p:nvPr/>
        </p:nvSpPr>
        <p:spPr bwMode="auto">
          <a:xfrm>
            <a:off x="2438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4" name="Oval 7"/>
          <p:cNvSpPr>
            <a:spLocks noChangeArrowheads="1"/>
          </p:cNvSpPr>
          <p:nvPr/>
        </p:nvSpPr>
        <p:spPr bwMode="auto">
          <a:xfrm>
            <a:off x="33528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Oval 8"/>
          <p:cNvSpPr>
            <a:spLocks noChangeArrowheads="1"/>
          </p:cNvSpPr>
          <p:nvPr/>
        </p:nvSpPr>
        <p:spPr bwMode="auto">
          <a:xfrm>
            <a:off x="1828800" y="3886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6" name="Oval 9"/>
          <p:cNvSpPr>
            <a:spLocks noChangeArrowheads="1"/>
          </p:cNvSpPr>
          <p:nvPr/>
        </p:nvSpPr>
        <p:spPr bwMode="auto">
          <a:xfrm>
            <a:off x="28956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7" name="Oval 10"/>
          <p:cNvSpPr>
            <a:spLocks noChangeArrowheads="1"/>
          </p:cNvSpPr>
          <p:nvPr/>
        </p:nvSpPr>
        <p:spPr bwMode="auto">
          <a:xfrm>
            <a:off x="3581400" y="3276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Oval 11"/>
          <p:cNvSpPr>
            <a:spLocks noChangeArrowheads="1"/>
          </p:cNvSpPr>
          <p:nvPr/>
        </p:nvSpPr>
        <p:spPr bwMode="auto">
          <a:xfrm>
            <a:off x="3200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9" name="Oval 12"/>
          <p:cNvSpPr>
            <a:spLocks noChangeArrowheads="1"/>
          </p:cNvSpPr>
          <p:nvPr/>
        </p:nvSpPr>
        <p:spPr bwMode="auto">
          <a:xfrm>
            <a:off x="51054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0" name="Oval 13"/>
          <p:cNvSpPr>
            <a:spLocks noChangeArrowheads="1"/>
          </p:cNvSpPr>
          <p:nvPr/>
        </p:nvSpPr>
        <p:spPr bwMode="auto">
          <a:xfrm>
            <a:off x="52578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Oval 14"/>
          <p:cNvSpPr>
            <a:spLocks noChangeArrowheads="1"/>
          </p:cNvSpPr>
          <p:nvPr/>
        </p:nvSpPr>
        <p:spPr bwMode="auto">
          <a:xfrm>
            <a:off x="63246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2" name="Oval 15"/>
          <p:cNvSpPr>
            <a:spLocks noChangeArrowheads="1"/>
          </p:cNvSpPr>
          <p:nvPr/>
        </p:nvSpPr>
        <p:spPr bwMode="auto">
          <a:xfrm>
            <a:off x="55626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3" name="Line 16"/>
          <p:cNvSpPr>
            <a:spLocks noChangeShapeType="1"/>
          </p:cNvSpPr>
          <p:nvPr/>
        </p:nvSpPr>
        <p:spPr bwMode="auto">
          <a:xfrm flipV="1">
            <a:off x="2057400" y="1828800"/>
            <a:ext cx="3962400" cy="434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4" name="Line 17"/>
          <p:cNvSpPr>
            <a:spLocks noChangeShapeType="1"/>
          </p:cNvSpPr>
          <p:nvPr/>
        </p:nvSpPr>
        <p:spPr bwMode="auto">
          <a:xfrm flipV="1">
            <a:off x="3810000" y="1828800"/>
            <a:ext cx="685800" cy="4572000"/>
          </a:xfrm>
          <a:prstGeom prst="line">
            <a:avLst/>
          </a:prstGeom>
          <a:noFill/>
          <a:ln w="19050">
            <a:solidFill>
              <a:srgbClr val="00A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1570" name="Text Box 18"/>
          <p:cNvSpPr txBox="1">
            <a:spLocks noChangeArrowheads="1"/>
          </p:cNvSpPr>
          <p:nvPr/>
        </p:nvSpPr>
        <p:spPr bwMode="auto">
          <a:xfrm>
            <a:off x="4648200" y="5791200"/>
            <a:ext cx="449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800" dirty="0" smtClean="0"/>
              <a:t>lots </a:t>
            </a:r>
            <a:r>
              <a:rPr lang="en-US" sz="2800" dirty="0"/>
              <a:t>of </a:t>
            </a:r>
            <a:r>
              <a:rPr lang="en-US" sz="2800" dirty="0" smtClean="0"/>
              <a:t>possible solutions</a:t>
            </a:r>
            <a:endParaRPr lang="en-US" sz="1200" i="1" dirty="0"/>
          </a:p>
        </p:txBody>
      </p:sp>
      <p:sp>
        <p:nvSpPr>
          <p:cNvPr id="20" name="Rectangle 46"/>
          <p:cNvSpPr>
            <a:spLocks noChangeArrowheads="1"/>
          </p:cNvSpPr>
          <p:nvPr/>
        </p:nvSpPr>
        <p:spPr bwMode="auto">
          <a:xfrm>
            <a:off x="3429000" y="5165725"/>
            <a:ext cx="99753" cy="9207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46"/>
          <p:cNvSpPr>
            <a:spLocks noChangeArrowheads="1"/>
          </p:cNvSpPr>
          <p:nvPr/>
        </p:nvSpPr>
        <p:spPr bwMode="auto">
          <a:xfrm>
            <a:off x="5158047" y="2286000"/>
            <a:ext cx="99753" cy="9207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Which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examples are important?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5060" name="Oval 3"/>
          <p:cNvSpPr>
            <a:spLocks noChangeArrowheads="1"/>
          </p:cNvSpPr>
          <p:nvPr/>
        </p:nvSpPr>
        <p:spPr bwMode="auto">
          <a:xfrm>
            <a:off x="21336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1" name="Oval 4"/>
          <p:cNvSpPr>
            <a:spLocks noChangeArrowheads="1"/>
          </p:cNvSpPr>
          <p:nvPr/>
        </p:nvSpPr>
        <p:spPr bwMode="auto">
          <a:xfrm>
            <a:off x="48006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Oval 5"/>
          <p:cNvSpPr>
            <a:spLocks noChangeArrowheads="1"/>
          </p:cNvSpPr>
          <p:nvPr/>
        </p:nvSpPr>
        <p:spPr bwMode="auto">
          <a:xfrm>
            <a:off x="2286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Oval 6"/>
          <p:cNvSpPr>
            <a:spLocks noChangeArrowheads="1"/>
          </p:cNvSpPr>
          <p:nvPr/>
        </p:nvSpPr>
        <p:spPr bwMode="auto">
          <a:xfrm>
            <a:off x="2438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4" name="Oval 7"/>
          <p:cNvSpPr>
            <a:spLocks noChangeArrowheads="1"/>
          </p:cNvSpPr>
          <p:nvPr/>
        </p:nvSpPr>
        <p:spPr bwMode="auto">
          <a:xfrm>
            <a:off x="33528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Oval 8"/>
          <p:cNvSpPr>
            <a:spLocks noChangeArrowheads="1"/>
          </p:cNvSpPr>
          <p:nvPr/>
        </p:nvSpPr>
        <p:spPr bwMode="auto">
          <a:xfrm>
            <a:off x="1828800" y="3886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6" name="Oval 9"/>
          <p:cNvSpPr>
            <a:spLocks noChangeArrowheads="1"/>
          </p:cNvSpPr>
          <p:nvPr/>
        </p:nvSpPr>
        <p:spPr bwMode="auto">
          <a:xfrm>
            <a:off x="28956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7" name="Oval 10"/>
          <p:cNvSpPr>
            <a:spLocks noChangeArrowheads="1"/>
          </p:cNvSpPr>
          <p:nvPr/>
        </p:nvSpPr>
        <p:spPr bwMode="auto">
          <a:xfrm>
            <a:off x="3581400" y="3276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Oval 11"/>
          <p:cNvSpPr>
            <a:spLocks noChangeArrowheads="1"/>
          </p:cNvSpPr>
          <p:nvPr/>
        </p:nvSpPr>
        <p:spPr bwMode="auto">
          <a:xfrm>
            <a:off x="3200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9" name="Oval 12"/>
          <p:cNvSpPr>
            <a:spLocks noChangeArrowheads="1"/>
          </p:cNvSpPr>
          <p:nvPr/>
        </p:nvSpPr>
        <p:spPr bwMode="auto">
          <a:xfrm>
            <a:off x="51054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0" name="Oval 13"/>
          <p:cNvSpPr>
            <a:spLocks noChangeArrowheads="1"/>
          </p:cNvSpPr>
          <p:nvPr/>
        </p:nvSpPr>
        <p:spPr bwMode="auto">
          <a:xfrm>
            <a:off x="52578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Oval 14"/>
          <p:cNvSpPr>
            <a:spLocks noChangeArrowheads="1"/>
          </p:cNvSpPr>
          <p:nvPr/>
        </p:nvSpPr>
        <p:spPr bwMode="auto">
          <a:xfrm>
            <a:off x="63246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2" name="Oval 15"/>
          <p:cNvSpPr>
            <a:spLocks noChangeArrowheads="1"/>
          </p:cNvSpPr>
          <p:nvPr/>
        </p:nvSpPr>
        <p:spPr bwMode="auto">
          <a:xfrm>
            <a:off x="55626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Which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examples are important?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5060" name="Oval 3"/>
          <p:cNvSpPr>
            <a:spLocks noChangeArrowheads="1"/>
          </p:cNvSpPr>
          <p:nvPr/>
        </p:nvSpPr>
        <p:spPr bwMode="auto">
          <a:xfrm>
            <a:off x="21336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1" name="Oval 4"/>
          <p:cNvSpPr>
            <a:spLocks noChangeArrowheads="1"/>
          </p:cNvSpPr>
          <p:nvPr/>
        </p:nvSpPr>
        <p:spPr bwMode="auto">
          <a:xfrm>
            <a:off x="48006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Oval 5"/>
          <p:cNvSpPr>
            <a:spLocks noChangeArrowheads="1"/>
          </p:cNvSpPr>
          <p:nvPr/>
        </p:nvSpPr>
        <p:spPr bwMode="auto">
          <a:xfrm>
            <a:off x="2286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Oval 6"/>
          <p:cNvSpPr>
            <a:spLocks noChangeArrowheads="1"/>
          </p:cNvSpPr>
          <p:nvPr/>
        </p:nvSpPr>
        <p:spPr bwMode="auto">
          <a:xfrm>
            <a:off x="2438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4" name="Oval 7"/>
          <p:cNvSpPr>
            <a:spLocks noChangeArrowheads="1"/>
          </p:cNvSpPr>
          <p:nvPr/>
        </p:nvSpPr>
        <p:spPr bwMode="auto">
          <a:xfrm>
            <a:off x="33528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Oval 8"/>
          <p:cNvSpPr>
            <a:spLocks noChangeArrowheads="1"/>
          </p:cNvSpPr>
          <p:nvPr/>
        </p:nvSpPr>
        <p:spPr bwMode="auto">
          <a:xfrm>
            <a:off x="1828800" y="3886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6" name="Oval 9"/>
          <p:cNvSpPr>
            <a:spLocks noChangeArrowheads="1"/>
          </p:cNvSpPr>
          <p:nvPr/>
        </p:nvSpPr>
        <p:spPr bwMode="auto">
          <a:xfrm>
            <a:off x="28956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7" name="Oval 10"/>
          <p:cNvSpPr>
            <a:spLocks noChangeArrowheads="1"/>
          </p:cNvSpPr>
          <p:nvPr/>
        </p:nvSpPr>
        <p:spPr bwMode="auto">
          <a:xfrm>
            <a:off x="3581400" y="3276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Oval 11"/>
          <p:cNvSpPr>
            <a:spLocks noChangeArrowheads="1"/>
          </p:cNvSpPr>
          <p:nvPr/>
        </p:nvSpPr>
        <p:spPr bwMode="auto">
          <a:xfrm>
            <a:off x="3200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9" name="Oval 12"/>
          <p:cNvSpPr>
            <a:spLocks noChangeArrowheads="1"/>
          </p:cNvSpPr>
          <p:nvPr/>
        </p:nvSpPr>
        <p:spPr bwMode="auto">
          <a:xfrm>
            <a:off x="51054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0" name="Oval 13"/>
          <p:cNvSpPr>
            <a:spLocks noChangeArrowheads="1"/>
          </p:cNvSpPr>
          <p:nvPr/>
        </p:nvSpPr>
        <p:spPr bwMode="auto">
          <a:xfrm>
            <a:off x="52578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Oval 14"/>
          <p:cNvSpPr>
            <a:spLocks noChangeArrowheads="1"/>
          </p:cNvSpPr>
          <p:nvPr/>
        </p:nvSpPr>
        <p:spPr bwMode="auto">
          <a:xfrm>
            <a:off x="63246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2" name="Oval 15"/>
          <p:cNvSpPr>
            <a:spLocks noChangeArrowheads="1"/>
          </p:cNvSpPr>
          <p:nvPr/>
        </p:nvSpPr>
        <p:spPr bwMode="auto">
          <a:xfrm>
            <a:off x="55626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5"/>
          <p:cNvSpPr/>
          <p:nvPr/>
        </p:nvSpPr>
        <p:spPr bwMode="auto">
          <a:xfrm rot="397439">
            <a:off x="3124200" y="2590800"/>
            <a:ext cx="685800" cy="2286000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 rot="370521">
            <a:off x="4724627" y="2281795"/>
            <a:ext cx="760010" cy="2133600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Which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examples are important?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5060" name="Oval 3"/>
          <p:cNvSpPr>
            <a:spLocks noChangeArrowheads="1"/>
          </p:cNvSpPr>
          <p:nvPr/>
        </p:nvSpPr>
        <p:spPr bwMode="auto">
          <a:xfrm>
            <a:off x="21336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1" name="Oval 4"/>
          <p:cNvSpPr>
            <a:spLocks noChangeArrowheads="1"/>
          </p:cNvSpPr>
          <p:nvPr/>
        </p:nvSpPr>
        <p:spPr bwMode="auto">
          <a:xfrm>
            <a:off x="48006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Oval 5"/>
          <p:cNvSpPr>
            <a:spLocks noChangeArrowheads="1"/>
          </p:cNvSpPr>
          <p:nvPr/>
        </p:nvSpPr>
        <p:spPr bwMode="auto">
          <a:xfrm>
            <a:off x="2286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Oval 6"/>
          <p:cNvSpPr>
            <a:spLocks noChangeArrowheads="1"/>
          </p:cNvSpPr>
          <p:nvPr/>
        </p:nvSpPr>
        <p:spPr bwMode="auto">
          <a:xfrm>
            <a:off x="2438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4" name="Oval 7"/>
          <p:cNvSpPr>
            <a:spLocks noChangeArrowheads="1"/>
          </p:cNvSpPr>
          <p:nvPr/>
        </p:nvSpPr>
        <p:spPr bwMode="auto">
          <a:xfrm>
            <a:off x="33528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Oval 8"/>
          <p:cNvSpPr>
            <a:spLocks noChangeArrowheads="1"/>
          </p:cNvSpPr>
          <p:nvPr/>
        </p:nvSpPr>
        <p:spPr bwMode="auto">
          <a:xfrm>
            <a:off x="1828800" y="3886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6" name="Oval 9"/>
          <p:cNvSpPr>
            <a:spLocks noChangeArrowheads="1"/>
          </p:cNvSpPr>
          <p:nvPr/>
        </p:nvSpPr>
        <p:spPr bwMode="auto">
          <a:xfrm>
            <a:off x="28956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7" name="Oval 10"/>
          <p:cNvSpPr>
            <a:spLocks noChangeArrowheads="1"/>
          </p:cNvSpPr>
          <p:nvPr/>
        </p:nvSpPr>
        <p:spPr bwMode="auto">
          <a:xfrm>
            <a:off x="3581400" y="3276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Oval 11"/>
          <p:cNvSpPr>
            <a:spLocks noChangeArrowheads="1"/>
          </p:cNvSpPr>
          <p:nvPr/>
        </p:nvSpPr>
        <p:spPr bwMode="auto">
          <a:xfrm>
            <a:off x="3200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9" name="Oval 12"/>
          <p:cNvSpPr>
            <a:spLocks noChangeArrowheads="1"/>
          </p:cNvSpPr>
          <p:nvPr/>
        </p:nvSpPr>
        <p:spPr bwMode="auto">
          <a:xfrm>
            <a:off x="51054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0" name="Oval 13"/>
          <p:cNvSpPr>
            <a:spLocks noChangeArrowheads="1"/>
          </p:cNvSpPr>
          <p:nvPr/>
        </p:nvSpPr>
        <p:spPr bwMode="auto">
          <a:xfrm>
            <a:off x="52578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Oval 14"/>
          <p:cNvSpPr>
            <a:spLocks noChangeArrowheads="1"/>
          </p:cNvSpPr>
          <p:nvPr/>
        </p:nvSpPr>
        <p:spPr bwMode="auto">
          <a:xfrm>
            <a:off x="63246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2" name="Oval 15"/>
          <p:cNvSpPr>
            <a:spLocks noChangeArrowheads="1"/>
          </p:cNvSpPr>
          <p:nvPr/>
        </p:nvSpPr>
        <p:spPr bwMode="auto">
          <a:xfrm>
            <a:off x="55626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5"/>
          <p:cNvSpPr/>
          <p:nvPr/>
        </p:nvSpPr>
        <p:spPr bwMode="auto">
          <a:xfrm rot="397439">
            <a:off x="1385398" y="2507451"/>
            <a:ext cx="2722934" cy="2372618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 rot="370521">
            <a:off x="4604246" y="2396832"/>
            <a:ext cx="2175703" cy="2133600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Dealing with noise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5060" name="Oval 3"/>
          <p:cNvSpPr>
            <a:spLocks noChangeArrowheads="1"/>
          </p:cNvSpPr>
          <p:nvPr/>
        </p:nvSpPr>
        <p:spPr bwMode="auto">
          <a:xfrm>
            <a:off x="21336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1" name="Oval 4"/>
          <p:cNvSpPr>
            <a:spLocks noChangeArrowheads="1"/>
          </p:cNvSpPr>
          <p:nvPr/>
        </p:nvSpPr>
        <p:spPr bwMode="auto">
          <a:xfrm>
            <a:off x="4800600" y="3352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Oval 5"/>
          <p:cNvSpPr>
            <a:spLocks noChangeArrowheads="1"/>
          </p:cNvSpPr>
          <p:nvPr/>
        </p:nvSpPr>
        <p:spPr bwMode="auto">
          <a:xfrm>
            <a:off x="2286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3" name="Oval 6"/>
          <p:cNvSpPr>
            <a:spLocks noChangeArrowheads="1"/>
          </p:cNvSpPr>
          <p:nvPr/>
        </p:nvSpPr>
        <p:spPr bwMode="auto">
          <a:xfrm>
            <a:off x="2438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4" name="Oval 7"/>
          <p:cNvSpPr>
            <a:spLocks noChangeArrowheads="1"/>
          </p:cNvSpPr>
          <p:nvPr/>
        </p:nvSpPr>
        <p:spPr bwMode="auto">
          <a:xfrm>
            <a:off x="3352800" y="2895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5" name="Oval 8"/>
          <p:cNvSpPr>
            <a:spLocks noChangeArrowheads="1"/>
          </p:cNvSpPr>
          <p:nvPr/>
        </p:nvSpPr>
        <p:spPr bwMode="auto">
          <a:xfrm>
            <a:off x="1828800" y="3886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6" name="Oval 9"/>
          <p:cNvSpPr>
            <a:spLocks noChangeArrowheads="1"/>
          </p:cNvSpPr>
          <p:nvPr/>
        </p:nvSpPr>
        <p:spPr bwMode="auto">
          <a:xfrm>
            <a:off x="28956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7" name="Oval 10"/>
          <p:cNvSpPr>
            <a:spLocks noChangeArrowheads="1"/>
          </p:cNvSpPr>
          <p:nvPr/>
        </p:nvSpPr>
        <p:spPr bwMode="auto">
          <a:xfrm>
            <a:off x="3581400" y="3276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Oval 11"/>
          <p:cNvSpPr>
            <a:spLocks noChangeArrowheads="1"/>
          </p:cNvSpPr>
          <p:nvPr/>
        </p:nvSpPr>
        <p:spPr bwMode="auto">
          <a:xfrm>
            <a:off x="3200400" y="4495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9" name="Oval 12"/>
          <p:cNvSpPr>
            <a:spLocks noChangeArrowheads="1"/>
          </p:cNvSpPr>
          <p:nvPr/>
        </p:nvSpPr>
        <p:spPr bwMode="auto">
          <a:xfrm>
            <a:off x="51054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0" name="Oval 13"/>
          <p:cNvSpPr>
            <a:spLocks noChangeArrowheads="1"/>
          </p:cNvSpPr>
          <p:nvPr/>
        </p:nvSpPr>
        <p:spPr bwMode="auto">
          <a:xfrm>
            <a:off x="52578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1" name="Oval 14"/>
          <p:cNvSpPr>
            <a:spLocks noChangeArrowheads="1"/>
          </p:cNvSpPr>
          <p:nvPr/>
        </p:nvSpPr>
        <p:spPr bwMode="auto">
          <a:xfrm>
            <a:off x="63246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2" name="Oval 15"/>
          <p:cNvSpPr>
            <a:spLocks noChangeArrowheads="1"/>
          </p:cNvSpPr>
          <p:nvPr/>
        </p:nvSpPr>
        <p:spPr bwMode="auto">
          <a:xfrm>
            <a:off x="55626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2438400" y="3886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590800" y="5791200"/>
            <a:ext cx="39417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linearly separable?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295400" y="4191000"/>
            <a:ext cx="6858000" cy="533400"/>
          </a:xfrm>
        </p:spPr>
        <p:txBody>
          <a:bodyPr/>
          <a:lstStyle/>
          <a:p>
            <a:pPr algn="r"/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David Kauchak, CS151, Fall 2010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Machine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-110" charset="-128"/>
                <a:cs typeface="ＭＳ Ｐゴシック" pitchFamily="-110" charset="-128"/>
              </a:rPr>
              <a:t>A nonlinear problem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5791200" y="1828800"/>
            <a:ext cx="2667000" cy="48006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A linear classifier like Naïve </a:t>
            </a:r>
            <a:r>
              <a:rPr lang="en-US" sz="2400" dirty="0" err="1" smtClean="0">
                <a:ea typeface="ＭＳ Ｐゴシック" pitchFamily="-110" charset="-128"/>
                <a:cs typeface="ＭＳ Ｐゴシック" pitchFamily="-110" charset="-128"/>
              </a:rPr>
              <a:t>Bayes</a:t>
            </a:r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 does badly on this task</a:t>
            </a:r>
          </a:p>
          <a:p>
            <a:pPr eaLnBrk="1" hangingPunct="1"/>
            <a:endParaRPr lang="en-US" sz="24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400" dirty="0" err="1" smtClean="0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-NN will do very well (assuming enough training data)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BB3B92-07CB-AB41-96F6-57DDE3721EF8}" type="slidenum">
              <a:rPr lang="en-US" smtClean="0"/>
              <a:pPr/>
              <a:t>20</a:t>
            </a:fld>
            <a:endParaRPr lang="en-US" smtClean="0"/>
          </a:p>
        </p:txBody>
      </p:sp>
      <p:pic>
        <p:nvPicPr>
          <p:cNvPr id="50181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490855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284F59-DFB0-0444-8AB8-566C6AF0DC1D}" type="slidenum">
              <a:rPr lang="en-US"/>
              <a:pPr/>
              <a:t>21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>
                <a:ea typeface="ＭＳ Ｐゴシック" pitchFamily="-110" charset="-128"/>
                <a:cs typeface="ＭＳ Ｐゴシック" pitchFamily="-110" charset="-128"/>
              </a:rPr>
              <a:t>Linear classifiers: Which Hyperplane?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6019800" cy="4876800"/>
          </a:xfrm>
        </p:spPr>
        <p:txBody>
          <a:bodyPr/>
          <a:lstStyle/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Lots of possible solutions for </a:t>
            </a:r>
            <a:r>
              <a:rPr lang="en-US" sz="2800" i="1" dirty="0" err="1">
                <a:ea typeface="ＭＳ Ｐゴシック" pitchFamily="-110" charset="-128"/>
                <a:cs typeface="ＭＳ Ｐゴシック" pitchFamily="-110" charset="-128"/>
              </a:rPr>
              <a:t>a,b,</a:t>
            </a:r>
            <a:r>
              <a:rPr lang="en-US" sz="2800" i="1" dirty="0" err="1" smtClean="0">
                <a:ea typeface="ＭＳ Ｐゴシック" pitchFamily="-110" charset="-128"/>
                <a:cs typeface="ＭＳ Ｐゴシック" pitchFamily="-110" charset="-128"/>
              </a:rPr>
              <a:t>c</a:t>
            </a:r>
            <a:endParaRPr lang="en-US" sz="2800" i="1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800" i="1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Support 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Vector Machine (SVM) finds an optimal </a:t>
            </a: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solution</a:t>
            </a:r>
          </a:p>
          <a:p>
            <a:pPr lvl="1" eaLnBrk="1" hangingPunct="1"/>
            <a:r>
              <a:rPr lang="en-US" sz="2800" dirty="0"/>
              <a:t>Maximizes the distance between the </a:t>
            </a:r>
            <a:r>
              <a:rPr lang="en-US" sz="2800" dirty="0" err="1"/>
              <a:t>hyperplane</a:t>
            </a:r>
            <a:r>
              <a:rPr lang="en-US" sz="2800" dirty="0"/>
              <a:t> and the “difficult points” close to decision </a:t>
            </a:r>
            <a:r>
              <a:rPr lang="en-US" sz="2800" dirty="0" smtClean="0"/>
              <a:t>boundary</a:t>
            </a:r>
            <a:endParaRPr lang="en-US" sz="2800" dirty="0"/>
          </a:p>
        </p:txBody>
      </p:sp>
      <p:pic>
        <p:nvPicPr>
          <p:cNvPr id="9221" name="Picture 4" descr="prabhakarmanyhyperplan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72200" y="4191000"/>
            <a:ext cx="2667000" cy="2324100"/>
          </a:xfrm>
          <a:noFill/>
        </p:spPr>
      </p:pic>
      <p:sp>
        <p:nvSpPr>
          <p:cNvPr id="9222" name="Line 5"/>
          <p:cNvSpPr>
            <a:spLocks noChangeShapeType="1"/>
          </p:cNvSpPr>
          <p:nvPr/>
        </p:nvSpPr>
        <p:spPr bwMode="auto">
          <a:xfrm flipH="1" flipV="1">
            <a:off x="7010400" y="4191000"/>
            <a:ext cx="1905000" cy="2209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 flipH="1">
            <a:off x="7772400" y="4267200"/>
            <a:ext cx="304800" cy="2209800"/>
          </a:xfrm>
          <a:prstGeom prst="line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4" name="AutoShape 7"/>
          <p:cNvSpPr>
            <a:spLocks noChangeArrowheads="1"/>
          </p:cNvSpPr>
          <p:nvPr/>
        </p:nvSpPr>
        <p:spPr bwMode="auto">
          <a:xfrm>
            <a:off x="6553200" y="2133600"/>
            <a:ext cx="2438400" cy="1828800"/>
          </a:xfrm>
          <a:prstGeom prst="wedgeRectCallout">
            <a:avLst>
              <a:gd name="adj1" fmla="val 2213"/>
              <a:gd name="adj2" fmla="val 77171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dirty="0"/>
              <a:t>This line represents the decision boundary:</a:t>
            </a:r>
          </a:p>
          <a:p>
            <a:pPr algn="ctr"/>
            <a:r>
              <a:rPr lang="en-US" i="1" dirty="0"/>
              <a:t>a</a:t>
            </a:r>
            <a:r>
              <a:rPr lang="en-US" i="1" dirty="0">
                <a:solidFill>
                  <a:srgbClr val="990033"/>
                </a:solidFill>
              </a:rPr>
              <a:t>x</a:t>
            </a:r>
            <a:r>
              <a:rPr lang="en-US" i="1" dirty="0"/>
              <a:t> + b</a:t>
            </a:r>
            <a:r>
              <a:rPr lang="en-US" i="1" dirty="0">
                <a:solidFill>
                  <a:srgbClr val="990033"/>
                </a:solidFill>
              </a:rPr>
              <a:t>y</a:t>
            </a:r>
            <a:r>
              <a:rPr lang="en-US" i="1" dirty="0"/>
              <a:t> - </a:t>
            </a:r>
            <a:r>
              <a:rPr lang="en-US" i="1" dirty="0" err="1"/>
              <a:t>c</a:t>
            </a:r>
            <a:r>
              <a:rPr lang="en-US" i="1" dirty="0"/>
              <a:t> </a:t>
            </a:r>
            <a:r>
              <a:rPr lang="en-US" dirty="0">
                <a:sym typeface="Symbol" pitchFamily="-110" charset="2"/>
              </a:rPr>
              <a:t>= 0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AAB442-0953-0349-AB6C-9C6C9684F33C}" type="slidenum">
              <a:rPr lang="en-US"/>
              <a:pPr/>
              <a:t>22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Another intuition</a:t>
            </a:r>
          </a:p>
        </p:txBody>
      </p:sp>
      <p:sp>
        <p:nvSpPr>
          <p:cNvPr id="10244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Think of it as trying to place a wide separator between the points.</a:t>
            </a:r>
          </a:p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Will constrain the possible options</a:t>
            </a:r>
          </a:p>
          <a:p>
            <a:pPr eaLnBrk="1" hangingPunct="1">
              <a:buFont typeface="Wingdings" pitchFamily="-110" charset="2"/>
              <a:buNone/>
            </a:pP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0245" name="Oval 3"/>
          <p:cNvSpPr>
            <a:spLocks noChangeArrowheads="1"/>
          </p:cNvSpPr>
          <p:nvPr/>
        </p:nvSpPr>
        <p:spPr bwMode="auto">
          <a:xfrm>
            <a:off x="21336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Oval 4"/>
          <p:cNvSpPr>
            <a:spLocks noChangeArrowheads="1"/>
          </p:cNvSpPr>
          <p:nvPr/>
        </p:nvSpPr>
        <p:spPr bwMode="auto">
          <a:xfrm>
            <a:off x="4800600" y="4724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7" name="Oval 5"/>
          <p:cNvSpPr>
            <a:spLocks noChangeArrowheads="1"/>
          </p:cNvSpPr>
          <p:nvPr/>
        </p:nvSpPr>
        <p:spPr bwMode="auto">
          <a:xfrm>
            <a:off x="2286000" y="4800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8" name="Oval 6"/>
          <p:cNvSpPr>
            <a:spLocks noChangeArrowheads="1"/>
          </p:cNvSpPr>
          <p:nvPr/>
        </p:nvSpPr>
        <p:spPr bwMode="auto">
          <a:xfrm>
            <a:off x="2438400" y="5867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9" name="Oval 7"/>
          <p:cNvSpPr>
            <a:spLocks noChangeArrowheads="1"/>
          </p:cNvSpPr>
          <p:nvPr/>
        </p:nvSpPr>
        <p:spPr bwMode="auto">
          <a:xfrm>
            <a:off x="3352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0" name="Oval 8"/>
          <p:cNvSpPr>
            <a:spLocks noChangeArrowheads="1"/>
          </p:cNvSpPr>
          <p:nvPr/>
        </p:nvSpPr>
        <p:spPr bwMode="auto">
          <a:xfrm>
            <a:off x="1828800" y="52578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1" name="Oval 9"/>
          <p:cNvSpPr>
            <a:spLocks noChangeArrowheads="1"/>
          </p:cNvSpPr>
          <p:nvPr/>
        </p:nvSpPr>
        <p:spPr bwMode="auto">
          <a:xfrm>
            <a:off x="2895600" y="5029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2" name="Oval 10"/>
          <p:cNvSpPr>
            <a:spLocks noChangeArrowheads="1"/>
          </p:cNvSpPr>
          <p:nvPr/>
        </p:nvSpPr>
        <p:spPr bwMode="auto">
          <a:xfrm>
            <a:off x="3581400" y="4648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3" name="Oval 11"/>
          <p:cNvSpPr>
            <a:spLocks noChangeArrowheads="1"/>
          </p:cNvSpPr>
          <p:nvPr/>
        </p:nvSpPr>
        <p:spPr bwMode="auto">
          <a:xfrm>
            <a:off x="3200400" y="5867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4" name="Oval 12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5" name="Oval 13"/>
          <p:cNvSpPr>
            <a:spLocks noChangeArrowheads="1"/>
          </p:cNvSpPr>
          <p:nvPr/>
        </p:nvSpPr>
        <p:spPr bwMode="auto">
          <a:xfrm>
            <a:off x="5257800" y="4114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6" name="Oval 14"/>
          <p:cNvSpPr>
            <a:spLocks noChangeArrowheads="1"/>
          </p:cNvSpPr>
          <p:nvPr/>
        </p:nvSpPr>
        <p:spPr bwMode="auto">
          <a:xfrm>
            <a:off x="6324600" y="4267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7" name="Oval 15"/>
          <p:cNvSpPr>
            <a:spLocks noChangeArrowheads="1"/>
          </p:cNvSpPr>
          <p:nvPr/>
        </p:nvSpPr>
        <p:spPr bwMode="auto">
          <a:xfrm>
            <a:off x="5562600" y="4419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8" name="Rectangle 21"/>
          <p:cNvSpPr>
            <a:spLocks noChangeArrowheads="1"/>
          </p:cNvSpPr>
          <p:nvPr/>
        </p:nvSpPr>
        <p:spPr bwMode="auto">
          <a:xfrm>
            <a:off x="3810000" y="3276600"/>
            <a:ext cx="914400" cy="3429000"/>
          </a:xfrm>
          <a:prstGeom prst="rect">
            <a:avLst/>
          </a:prstGeom>
          <a:solidFill>
            <a:srgbClr val="00A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342" name="Rectangle 22"/>
          <p:cNvSpPr>
            <a:spLocks noChangeArrowheads="1"/>
          </p:cNvSpPr>
          <p:nvPr/>
        </p:nvSpPr>
        <p:spPr bwMode="auto">
          <a:xfrm rot="1200000">
            <a:off x="3810000" y="3200400"/>
            <a:ext cx="914400" cy="3429000"/>
          </a:xfrm>
          <a:prstGeom prst="rect">
            <a:avLst/>
          </a:prstGeom>
          <a:solidFill>
            <a:srgbClr val="00A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343" name="Rectangle 23"/>
          <p:cNvSpPr>
            <a:spLocks noChangeArrowheads="1"/>
          </p:cNvSpPr>
          <p:nvPr/>
        </p:nvSpPr>
        <p:spPr bwMode="auto">
          <a:xfrm rot="-1200000">
            <a:off x="3886200" y="3124200"/>
            <a:ext cx="914400" cy="3429000"/>
          </a:xfrm>
          <a:prstGeom prst="rect">
            <a:avLst/>
          </a:prstGeom>
          <a:solidFill>
            <a:srgbClr val="00A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2" grpId="0" animBg="1"/>
      <p:bldP spid="95234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Support Vector Machine (SVM)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7162800" y="2438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74676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7315200" y="2971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7772400" y="3048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7543800" y="3200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7467600" y="2438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6858000" y="2514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248400" y="35052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6400800" y="42672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6553200" y="38100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6858000" y="4114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5943600" y="3657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6248400" y="38862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6019800" y="4114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2" name="Oval 18"/>
          <p:cNvSpPr>
            <a:spLocks noChangeArrowheads="1"/>
          </p:cNvSpPr>
          <p:nvPr/>
        </p:nvSpPr>
        <p:spPr bwMode="auto">
          <a:xfrm>
            <a:off x="7620000" y="2819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7696200" y="2667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4" name="Oval 20"/>
          <p:cNvSpPr>
            <a:spLocks noChangeArrowheads="1"/>
          </p:cNvSpPr>
          <p:nvPr/>
        </p:nvSpPr>
        <p:spPr bwMode="auto">
          <a:xfrm>
            <a:off x="6896100" y="2895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6553200" y="34417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6858000" y="3657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6248400" y="3200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8" name="Oval 24"/>
          <p:cNvSpPr>
            <a:spLocks noChangeArrowheads="1"/>
          </p:cNvSpPr>
          <p:nvPr/>
        </p:nvSpPr>
        <p:spPr bwMode="auto">
          <a:xfrm>
            <a:off x="7251700" y="31623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9" name="Oval 25"/>
          <p:cNvSpPr>
            <a:spLocks noChangeArrowheads="1"/>
          </p:cNvSpPr>
          <p:nvPr/>
        </p:nvSpPr>
        <p:spPr bwMode="auto">
          <a:xfrm>
            <a:off x="70866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2170" name="Line 26"/>
          <p:cNvSpPr>
            <a:spLocks noChangeShapeType="1"/>
          </p:cNvSpPr>
          <p:nvPr/>
        </p:nvSpPr>
        <p:spPr bwMode="auto">
          <a:xfrm>
            <a:off x="5867400" y="2514600"/>
            <a:ext cx="1981200" cy="1524000"/>
          </a:xfrm>
          <a:prstGeom prst="line">
            <a:avLst/>
          </a:prstGeom>
          <a:noFill/>
          <a:ln w="19050">
            <a:solidFill>
              <a:srgbClr val="990033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1" name="Line 28"/>
          <p:cNvSpPr>
            <a:spLocks noChangeShapeType="1"/>
          </p:cNvSpPr>
          <p:nvPr/>
        </p:nvSpPr>
        <p:spPr bwMode="auto">
          <a:xfrm>
            <a:off x="6096000" y="2286000"/>
            <a:ext cx="1981200" cy="1524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2" name="Line 29"/>
          <p:cNvSpPr>
            <a:spLocks noChangeShapeType="1"/>
          </p:cNvSpPr>
          <p:nvPr/>
        </p:nvSpPr>
        <p:spPr bwMode="auto">
          <a:xfrm>
            <a:off x="5638800" y="2743200"/>
            <a:ext cx="1981200" cy="1524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3" name="Text Box 31"/>
          <p:cNvSpPr txBox="1">
            <a:spLocks noChangeArrowheads="1"/>
          </p:cNvSpPr>
          <p:nvPr/>
        </p:nvSpPr>
        <p:spPr bwMode="auto">
          <a:xfrm>
            <a:off x="5775325" y="1562100"/>
            <a:ext cx="1785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Times New Roman" pitchFamily="-110" charset="0"/>
              </a:rPr>
              <a:t>Support vectors</a:t>
            </a:r>
            <a:endParaRPr lang="en-US">
              <a:latin typeface="Times New Roman" pitchFamily="-110" charset="0"/>
            </a:endParaRPr>
          </a:p>
        </p:txBody>
      </p:sp>
      <p:sp>
        <p:nvSpPr>
          <p:cNvPr id="11294" name="Line 32"/>
          <p:cNvSpPr>
            <a:spLocks noChangeShapeType="1"/>
          </p:cNvSpPr>
          <p:nvPr/>
        </p:nvSpPr>
        <p:spPr bwMode="auto">
          <a:xfrm flipH="1">
            <a:off x="6400800" y="1970088"/>
            <a:ext cx="152400" cy="1192212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5" name="Line 33"/>
          <p:cNvSpPr>
            <a:spLocks noChangeShapeType="1"/>
          </p:cNvSpPr>
          <p:nvPr/>
        </p:nvSpPr>
        <p:spPr bwMode="auto">
          <a:xfrm>
            <a:off x="6705600" y="1970088"/>
            <a:ext cx="190500" cy="925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6" name="Line 35"/>
          <p:cNvSpPr>
            <a:spLocks noChangeShapeType="1"/>
          </p:cNvSpPr>
          <p:nvPr/>
        </p:nvSpPr>
        <p:spPr bwMode="auto">
          <a:xfrm flipV="1">
            <a:off x="7518400" y="3657600"/>
            <a:ext cx="361950" cy="52228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7" name="Text Box 36"/>
          <p:cNvSpPr txBox="1">
            <a:spLocks noChangeArrowheads="1"/>
          </p:cNvSpPr>
          <p:nvPr/>
        </p:nvSpPr>
        <p:spPr bwMode="auto">
          <a:xfrm>
            <a:off x="7270750" y="4368800"/>
            <a:ext cx="1214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000">
                <a:latin typeface="Times New Roman" pitchFamily="-110" charset="0"/>
              </a:rPr>
              <a:t>Maximize</a:t>
            </a:r>
          </a:p>
          <a:p>
            <a:pPr eaLnBrk="0" hangingPunct="0"/>
            <a:r>
              <a:rPr lang="en-US" sz="2000">
                <a:latin typeface="Times New Roman" pitchFamily="-110" charset="0"/>
              </a:rPr>
              <a:t>margin</a:t>
            </a:r>
            <a:endParaRPr lang="en-US">
              <a:latin typeface="Times New Roman" pitchFamily="-110" charset="0"/>
            </a:endParaRPr>
          </a:p>
        </p:txBody>
      </p:sp>
      <p:sp>
        <p:nvSpPr>
          <p:cNvPr id="11298" name="Freeform 37"/>
          <p:cNvSpPr>
            <a:spLocks/>
          </p:cNvSpPr>
          <p:nvPr/>
        </p:nvSpPr>
        <p:spPr bwMode="auto">
          <a:xfrm>
            <a:off x="7800975" y="3797300"/>
            <a:ext cx="174625" cy="630238"/>
          </a:xfrm>
          <a:custGeom>
            <a:avLst/>
            <a:gdLst>
              <a:gd name="T0" fmla="*/ 2147483647 w 110"/>
              <a:gd name="T1" fmla="*/ 2147483647 h 397"/>
              <a:gd name="T2" fmla="*/ 2147483647 w 110"/>
              <a:gd name="T3" fmla="*/ 2147483647 h 397"/>
              <a:gd name="T4" fmla="*/ 2147483647 w 110"/>
              <a:gd name="T5" fmla="*/ 2147483647 h 397"/>
              <a:gd name="T6" fmla="*/ 0 w 110"/>
              <a:gd name="T7" fmla="*/ 0 h 397"/>
              <a:gd name="T8" fmla="*/ 0 60000 65536"/>
              <a:gd name="T9" fmla="*/ 0 60000 65536"/>
              <a:gd name="T10" fmla="*/ 0 60000 65536"/>
              <a:gd name="T11" fmla="*/ 0 60000 65536"/>
              <a:gd name="T12" fmla="*/ 0 w 110"/>
              <a:gd name="T13" fmla="*/ 0 h 397"/>
              <a:gd name="T14" fmla="*/ 110 w 110"/>
              <a:gd name="T15" fmla="*/ 397 h 3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" h="397">
                <a:moveTo>
                  <a:pt x="24" y="397"/>
                </a:moveTo>
                <a:cubicBezTo>
                  <a:pt x="62" y="331"/>
                  <a:pt x="100" y="265"/>
                  <a:pt x="105" y="211"/>
                </a:cubicBezTo>
                <a:cubicBezTo>
                  <a:pt x="110" y="157"/>
                  <a:pt x="74" y="108"/>
                  <a:pt x="57" y="73"/>
                </a:cubicBezTo>
                <a:cubicBezTo>
                  <a:pt x="40" y="38"/>
                  <a:pt x="8" y="12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01" name="Oval 41"/>
          <p:cNvSpPr>
            <a:spLocks noChangeArrowheads="1"/>
          </p:cNvSpPr>
          <p:nvPr/>
        </p:nvSpPr>
        <p:spPr bwMode="auto">
          <a:xfrm>
            <a:off x="6896100" y="2895600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02" name="Rectangle 42"/>
          <p:cNvSpPr>
            <a:spLocks noChangeArrowheads="1"/>
          </p:cNvSpPr>
          <p:nvPr/>
        </p:nvSpPr>
        <p:spPr bwMode="auto">
          <a:xfrm>
            <a:off x="6553200" y="3441700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03" name="Rectangle 43"/>
          <p:cNvSpPr>
            <a:spLocks noChangeArrowheads="1"/>
          </p:cNvSpPr>
          <p:nvPr/>
        </p:nvSpPr>
        <p:spPr bwMode="auto">
          <a:xfrm>
            <a:off x="6858000" y="3657600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04" name="Rectangle 44"/>
          <p:cNvSpPr>
            <a:spLocks noChangeArrowheads="1"/>
          </p:cNvSpPr>
          <p:nvPr/>
        </p:nvSpPr>
        <p:spPr bwMode="auto">
          <a:xfrm>
            <a:off x="6248400" y="3200400"/>
            <a:ext cx="1524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05" name="Oval 45"/>
          <p:cNvSpPr>
            <a:spLocks noChangeArrowheads="1"/>
          </p:cNvSpPr>
          <p:nvPr/>
        </p:nvSpPr>
        <p:spPr bwMode="auto">
          <a:xfrm>
            <a:off x="7251700" y="3162300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06" name="Rectangle 46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4876800" cy="4876800"/>
          </a:xfrm>
          <a:noFill/>
        </p:spPr>
        <p:txBody>
          <a:bodyPr/>
          <a:lstStyle/>
          <a:p>
            <a:pPr eaLnBrk="1" hangingPunct="1"/>
            <a:r>
              <a:rPr lang="en-US" sz="2400" dirty="0" err="1">
                <a:ea typeface="ＭＳ Ｐゴシック" pitchFamily="-110" charset="-128"/>
                <a:cs typeface="ＭＳ Ｐゴシック" pitchFamily="-110" charset="-128"/>
              </a:rPr>
              <a:t>SVMs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 maximize the </a:t>
            </a:r>
            <a:r>
              <a:rPr lang="en-US" sz="2400" i="1" dirty="0">
                <a:ea typeface="ＭＳ Ｐゴシック" pitchFamily="-110" charset="-128"/>
                <a:cs typeface="ＭＳ Ｐゴシック" pitchFamily="-110" charset="-128"/>
              </a:rPr>
              <a:t>margin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 around the separating </a:t>
            </a:r>
            <a:r>
              <a:rPr lang="en-US" sz="2400" dirty="0" err="1" smtClean="0">
                <a:ea typeface="ＭＳ Ｐゴシック" pitchFamily="-110" charset="-128"/>
                <a:cs typeface="ＭＳ Ｐゴシック" pitchFamily="-110" charset="-128"/>
              </a:rPr>
              <a:t>hyperplane</a:t>
            </a:r>
            <a:endParaRPr lang="en-US" sz="24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lvl="2" eaLnBrk="1" hangingPunct="1"/>
            <a:r>
              <a:rPr lang="en-US" dirty="0" smtClean="0">
                <a:ea typeface="ＭＳ Ｐゴシック" pitchFamily="-110" charset="-128"/>
              </a:rPr>
              <a:t>aka</a:t>
            </a:r>
            <a:r>
              <a:rPr lang="en-US" dirty="0" smtClean="0">
                <a:ea typeface="ＭＳ Ｐゴシック" pitchFamily="-110" charset="-128"/>
              </a:rPr>
              <a:t> </a:t>
            </a:r>
            <a:r>
              <a:rPr lang="en-US" dirty="0">
                <a:ea typeface="ＭＳ Ｐゴシック" pitchFamily="-110" charset="-128"/>
              </a:rPr>
              <a:t>large margin classifiers</a:t>
            </a:r>
            <a:endParaRPr lang="en-US" dirty="0" smtClean="0">
              <a:ea typeface="ＭＳ Ｐゴシック" pitchFamily="-110" charset="-128"/>
            </a:endParaRPr>
          </a:p>
          <a:p>
            <a:pPr eaLnBrk="1" hangingPunct="1"/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specified 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by a subset of training samples, </a:t>
            </a:r>
            <a:r>
              <a:rPr lang="en-US" sz="2400" i="1" dirty="0">
                <a:ea typeface="ＭＳ Ｐゴシック" pitchFamily="-110" charset="-128"/>
                <a:cs typeface="ＭＳ Ｐゴシック" pitchFamily="-110" charset="-128"/>
              </a:rPr>
              <a:t>the support </a:t>
            </a:r>
            <a:r>
              <a:rPr lang="en-US" sz="2400" i="1" dirty="0" smtClean="0">
                <a:ea typeface="ＭＳ Ｐゴシック" pitchFamily="-110" charset="-128"/>
                <a:cs typeface="ＭＳ Ｐゴシック" pitchFamily="-110" charset="-128"/>
              </a:rPr>
              <a:t>vectors</a:t>
            </a:r>
            <a:endParaRPr lang="en-US" sz="24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400" dirty="0" smtClean="0">
                <a:ea typeface="ＭＳ Ｐゴシック" pitchFamily="-110" charset="-128"/>
                <a:cs typeface="ＭＳ Ｐゴシック" pitchFamily="-110" charset="-128"/>
              </a:rPr>
              <a:t>Posed as 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a </a:t>
            </a:r>
            <a:r>
              <a:rPr lang="en-US" sz="2400" i="1" dirty="0">
                <a:ea typeface="ＭＳ Ｐゴシック" pitchFamily="-110" charset="-128"/>
                <a:cs typeface="ＭＳ Ｐゴシック" pitchFamily="-110" charset="-128"/>
              </a:rPr>
              <a:t>quadratic programming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 problem</a:t>
            </a:r>
          </a:p>
          <a:p>
            <a:pPr eaLnBrk="1" hangingPunct="1"/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Seen by many as the most successful current text classification method* </a:t>
            </a:r>
          </a:p>
        </p:txBody>
      </p:sp>
      <p:sp>
        <p:nvSpPr>
          <p:cNvPr id="11307" name="TextBox 47"/>
          <p:cNvSpPr txBox="1">
            <a:spLocks noChangeArrowheads="1"/>
          </p:cNvSpPr>
          <p:nvPr/>
        </p:nvSpPr>
        <p:spPr bwMode="auto">
          <a:xfrm>
            <a:off x="4876800" y="6197600"/>
            <a:ext cx="3276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/>
              <a:t>*but other discriminative methods often perform very similarly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 maximization</a:t>
            </a: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2457450" y="274320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2319338" y="5732463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494088" y="356235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919413" y="39195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3071813" y="44656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2690813" y="49228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3224213" y="33226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2690813" y="42370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2843213" y="43894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605213" y="40084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4506913" y="39957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4138613" y="49228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5129213" y="49228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3821113" y="54435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4443413" y="43132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3875088" y="480695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4519613" y="51514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1"/>
          <p:cNvSpPr>
            <a:spLocks noChangeArrowheads="1"/>
          </p:cNvSpPr>
          <p:nvPr/>
        </p:nvSpPr>
        <p:spPr bwMode="auto">
          <a:xfrm>
            <a:off x="5205413" y="42370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3690938" y="272415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4300538" y="280035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5367338" y="356235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 maximization</a:t>
            </a: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366712" y="282575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228600" y="5815013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403350" y="36449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828675" y="40020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981075" y="4548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600075" y="5005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1133475" y="3405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600075" y="43195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752475" y="44719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1514475" y="40909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2416175" y="40782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2047875" y="50053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3038475" y="50053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1730375" y="55260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2352675" y="43957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1784350" y="48895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2428875" y="52339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1"/>
          <p:cNvSpPr>
            <a:spLocks noChangeArrowheads="1"/>
          </p:cNvSpPr>
          <p:nvPr/>
        </p:nvSpPr>
        <p:spPr bwMode="auto">
          <a:xfrm>
            <a:off x="3114675" y="4319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1600200" y="28067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2209800" y="28829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3276600" y="36449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auto">
          <a:xfrm flipV="1">
            <a:off x="1109662" y="2520950"/>
            <a:ext cx="1676400" cy="32004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Line 25"/>
          <p:cNvSpPr>
            <a:spLocks noChangeShapeType="1"/>
          </p:cNvSpPr>
          <p:nvPr/>
        </p:nvSpPr>
        <p:spPr bwMode="auto">
          <a:xfrm flipV="1">
            <a:off x="804862" y="2520950"/>
            <a:ext cx="1676400" cy="320040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Line 25"/>
          <p:cNvSpPr>
            <a:spLocks noChangeShapeType="1"/>
          </p:cNvSpPr>
          <p:nvPr/>
        </p:nvSpPr>
        <p:spPr bwMode="auto">
          <a:xfrm flipV="1">
            <a:off x="1338262" y="2597150"/>
            <a:ext cx="1676400" cy="320040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4"/>
          <p:cNvSpPr>
            <a:spLocks noChangeShapeType="1"/>
          </p:cNvSpPr>
          <p:nvPr/>
        </p:nvSpPr>
        <p:spPr bwMode="auto">
          <a:xfrm flipV="1">
            <a:off x="4819650" y="281940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5"/>
          <p:cNvSpPr>
            <a:spLocks noChangeShapeType="1"/>
          </p:cNvSpPr>
          <p:nvPr/>
        </p:nvSpPr>
        <p:spPr bwMode="auto">
          <a:xfrm flipV="1">
            <a:off x="4681538" y="5808663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6"/>
          <p:cNvSpPr>
            <a:spLocks noChangeArrowheads="1"/>
          </p:cNvSpPr>
          <p:nvPr/>
        </p:nvSpPr>
        <p:spPr bwMode="auto">
          <a:xfrm>
            <a:off x="5856288" y="363855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utoShape 7"/>
          <p:cNvSpPr>
            <a:spLocks noChangeArrowheads="1"/>
          </p:cNvSpPr>
          <p:nvPr/>
        </p:nvSpPr>
        <p:spPr bwMode="auto">
          <a:xfrm>
            <a:off x="5281613" y="39957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>
            <a:off x="5434013" y="45418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AutoShape 9"/>
          <p:cNvSpPr>
            <a:spLocks noChangeArrowheads="1"/>
          </p:cNvSpPr>
          <p:nvPr/>
        </p:nvSpPr>
        <p:spPr bwMode="auto">
          <a:xfrm>
            <a:off x="5053013" y="49990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AutoShape 10"/>
          <p:cNvSpPr>
            <a:spLocks noChangeArrowheads="1"/>
          </p:cNvSpPr>
          <p:nvPr/>
        </p:nvSpPr>
        <p:spPr bwMode="auto">
          <a:xfrm>
            <a:off x="5586413" y="33988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AutoShape 11"/>
          <p:cNvSpPr>
            <a:spLocks noChangeArrowheads="1"/>
          </p:cNvSpPr>
          <p:nvPr/>
        </p:nvSpPr>
        <p:spPr bwMode="auto">
          <a:xfrm>
            <a:off x="5053013" y="43132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AutoShape 12"/>
          <p:cNvSpPr>
            <a:spLocks noChangeArrowheads="1"/>
          </p:cNvSpPr>
          <p:nvPr/>
        </p:nvSpPr>
        <p:spPr bwMode="auto">
          <a:xfrm>
            <a:off x="5205413" y="44656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AutoShape 13"/>
          <p:cNvSpPr>
            <a:spLocks noChangeArrowheads="1"/>
          </p:cNvSpPr>
          <p:nvPr/>
        </p:nvSpPr>
        <p:spPr bwMode="auto">
          <a:xfrm>
            <a:off x="5967413" y="40846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AutoShape 14"/>
          <p:cNvSpPr>
            <a:spLocks noChangeArrowheads="1"/>
          </p:cNvSpPr>
          <p:nvPr/>
        </p:nvSpPr>
        <p:spPr bwMode="auto">
          <a:xfrm>
            <a:off x="6869113" y="40719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15"/>
          <p:cNvSpPr>
            <a:spLocks noChangeArrowheads="1"/>
          </p:cNvSpPr>
          <p:nvPr/>
        </p:nvSpPr>
        <p:spPr bwMode="auto">
          <a:xfrm>
            <a:off x="6500813" y="49990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AutoShape 16"/>
          <p:cNvSpPr>
            <a:spLocks noChangeArrowheads="1"/>
          </p:cNvSpPr>
          <p:nvPr/>
        </p:nvSpPr>
        <p:spPr bwMode="auto">
          <a:xfrm>
            <a:off x="7491413" y="49990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AutoShape 17"/>
          <p:cNvSpPr>
            <a:spLocks noChangeArrowheads="1"/>
          </p:cNvSpPr>
          <p:nvPr/>
        </p:nvSpPr>
        <p:spPr bwMode="auto">
          <a:xfrm>
            <a:off x="6183313" y="55197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AutoShape 18"/>
          <p:cNvSpPr>
            <a:spLocks noChangeArrowheads="1"/>
          </p:cNvSpPr>
          <p:nvPr/>
        </p:nvSpPr>
        <p:spPr bwMode="auto">
          <a:xfrm>
            <a:off x="6805613" y="43894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AutoShape 19"/>
          <p:cNvSpPr>
            <a:spLocks noChangeArrowheads="1"/>
          </p:cNvSpPr>
          <p:nvPr/>
        </p:nvSpPr>
        <p:spPr bwMode="auto">
          <a:xfrm>
            <a:off x="6237288" y="488315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AutoShape 20"/>
          <p:cNvSpPr>
            <a:spLocks noChangeArrowheads="1"/>
          </p:cNvSpPr>
          <p:nvPr/>
        </p:nvSpPr>
        <p:spPr bwMode="auto">
          <a:xfrm>
            <a:off x="6881813" y="52276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AutoShape 21"/>
          <p:cNvSpPr>
            <a:spLocks noChangeArrowheads="1"/>
          </p:cNvSpPr>
          <p:nvPr/>
        </p:nvSpPr>
        <p:spPr bwMode="auto">
          <a:xfrm>
            <a:off x="7567613" y="43132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AutoShape 22"/>
          <p:cNvSpPr>
            <a:spLocks noChangeArrowheads="1"/>
          </p:cNvSpPr>
          <p:nvPr/>
        </p:nvSpPr>
        <p:spPr bwMode="auto">
          <a:xfrm>
            <a:off x="6053138" y="280035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AutoShape 23"/>
          <p:cNvSpPr>
            <a:spLocks noChangeArrowheads="1"/>
          </p:cNvSpPr>
          <p:nvPr/>
        </p:nvSpPr>
        <p:spPr bwMode="auto">
          <a:xfrm>
            <a:off x="6662738" y="287655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AutoShape 24"/>
          <p:cNvSpPr>
            <a:spLocks noChangeArrowheads="1"/>
          </p:cNvSpPr>
          <p:nvPr/>
        </p:nvSpPr>
        <p:spPr bwMode="auto">
          <a:xfrm>
            <a:off x="7729538" y="363855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25"/>
          <p:cNvSpPr>
            <a:spLocks noChangeShapeType="1"/>
          </p:cNvSpPr>
          <p:nvPr/>
        </p:nvSpPr>
        <p:spPr bwMode="auto">
          <a:xfrm flipV="1">
            <a:off x="5791200" y="2286000"/>
            <a:ext cx="1371600" cy="34290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Line 25"/>
          <p:cNvSpPr>
            <a:spLocks noChangeShapeType="1"/>
          </p:cNvSpPr>
          <p:nvPr/>
        </p:nvSpPr>
        <p:spPr bwMode="auto">
          <a:xfrm flipV="1">
            <a:off x="5638800" y="2514600"/>
            <a:ext cx="1295400" cy="320040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25"/>
          <p:cNvSpPr>
            <a:spLocks noChangeShapeType="1"/>
          </p:cNvSpPr>
          <p:nvPr/>
        </p:nvSpPr>
        <p:spPr bwMode="auto">
          <a:xfrm flipV="1">
            <a:off x="5867400" y="2514600"/>
            <a:ext cx="1371600" cy="327660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the margin</a:t>
            </a: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2514600" y="328295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2376488" y="6272213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55123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976563" y="44592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3128963" y="5005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27479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3281363" y="3862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27479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2900363" y="4929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662363" y="4548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4564063" y="45354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41957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51863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3878263" y="59832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4500563" y="48529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3932238" y="53467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4576763" y="56911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1"/>
          <p:cNvSpPr>
            <a:spLocks noChangeArrowheads="1"/>
          </p:cNvSpPr>
          <p:nvPr/>
        </p:nvSpPr>
        <p:spPr bwMode="auto">
          <a:xfrm>
            <a:off x="52625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3748088" y="32639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4357688" y="3340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542448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 flipV="1">
            <a:off x="2876549" y="3263900"/>
            <a:ext cx="2243139" cy="29908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 flipH="1" flipV="1">
            <a:off x="4311650" y="4368800"/>
            <a:ext cx="254000" cy="18415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3587750" y="4483100"/>
            <a:ext cx="228600" cy="2190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3860800" y="5278438"/>
            <a:ext cx="228600" cy="21907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32"/>
          <p:cNvSpPr>
            <a:spLocks noChangeArrowheads="1"/>
          </p:cNvSpPr>
          <p:nvPr/>
        </p:nvSpPr>
        <p:spPr bwMode="auto">
          <a:xfrm>
            <a:off x="4494213" y="4465638"/>
            <a:ext cx="228600" cy="219075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H="1" flipV="1">
            <a:off x="3687763" y="5183188"/>
            <a:ext cx="244475" cy="1746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 flipH="1" flipV="1">
            <a:off x="3740150" y="4621213"/>
            <a:ext cx="234950" cy="1793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 flipV="1">
            <a:off x="3414713" y="3444875"/>
            <a:ext cx="2009775" cy="26939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 flipV="1">
            <a:off x="2767013" y="3082925"/>
            <a:ext cx="2066925" cy="27701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447800" y="1828800"/>
            <a:ext cx="70910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The </a:t>
            </a:r>
            <a:r>
              <a:rPr lang="en-US" sz="2800" i="1" dirty="0" smtClean="0">
                <a:solidFill>
                  <a:srgbClr val="0000FF"/>
                </a:solidFill>
              </a:rPr>
              <a:t>support vectors</a:t>
            </a:r>
            <a:r>
              <a:rPr lang="en-US" sz="2800" dirty="0" smtClean="0">
                <a:solidFill>
                  <a:srgbClr val="0000FF"/>
                </a:solidFill>
              </a:rPr>
              <a:t> define the </a:t>
            </a:r>
            <a:r>
              <a:rPr lang="en-US" sz="2800" dirty="0" err="1" smtClean="0">
                <a:solidFill>
                  <a:srgbClr val="0000FF"/>
                </a:solidFill>
              </a:rPr>
              <a:t>hyperplane</a:t>
            </a:r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and the margin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the margin</a:t>
            </a: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2514600" y="328295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2376488" y="6272213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55123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976563" y="44592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3128963" y="5005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27479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3281363" y="3862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27479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2900363" y="4929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662363" y="4548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4564063" y="45354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41957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51863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3878263" y="59832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4500563" y="48529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3932238" y="53467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4576763" y="56911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1"/>
          <p:cNvSpPr>
            <a:spLocks noChangeArrowheads="1"/>
          </p:cNvSpPr>
          <p:nvPr/>
        </p:nvSpPr>
        <p:spPr bwMode="auto">
          <a:xfrm>
            <a:off x="52625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3748088" y="32639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4357688" y="3340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542448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 flipV="1">
            <a:off x="2876549" y="3263900"/>
            <a:ext cx="2243139" cy="29908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 flipV="1">
            <a:off x="3414713" y="3444875"/>
            <a:ext cx="2009775" cy="26939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 flipV="1">
            <a:off x="2767013" y="3082925"/>
            <a:ext cx="2066925" cy="27701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62000" y="1828800"/>
            <a:ext cx="7595975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do we classify points</a:t>
            </a:r>
            <a:r>
              <a:rPr lang="en-US" sz="2800" dirty="0" smtClean="0">
                <a:solidFill>
                  <a:srgbClr val="FF0000"/>
                </a:solidFill>
              </a:rPr>
              <a:t> given the </a:t>
            </a:r>
            <a:r>
              <a:rPr lang="en-US" sz="2800" dirty="0" err="1" smtClean="0">
                <a:solidFill>
                  <a:srgbClr val="FF0000"/>
                </a:solidFill>
              </a:rPr>
              <a:t>hyperplane</a:t>
            </a:r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the margin</a:t>
            </a: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2514600" y="328295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2376488" y="6272213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55123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976563" y="44592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3128963" y="5005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27479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3281363" y="3862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27479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2900363" y="4929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662363" y="4548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4564063" y="45354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41957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51863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3878263" y="59832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4500563" y="48529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3932238" y="53467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4576763" y="56911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1"/>
          <p:cNvSpPr>
            <a:spLocks noChangeArrowheads="1"/>
          </p:cNvSpPr>
          <p:nvPr/>
        </p:nvSpPr>
        <p:spPr bwMode="auto">
          <a:xfrm>
            <a:off x="52625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3748088" y="32639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4357688" y="3340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542448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 flipV="1">
            <a:off x="2876549" y="3263900"/>
            <a:ext cx="2243139" cy="29908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 flipV="1">
            <a:off x="3414713" y="3444875"/>
            <a:ext cx="2009775" cy="26939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 flipV="1">
            <a:off x="2767013" y="3082925"/>
            <a:ext cx="2066925" cy="27701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26"/>
          <p:cNvSpPr>
            <a:spLocks noChangeShapeType="1"/>
          </p:cNvSpPr>
          <p:nvPr/>
        </p:nvSpPr>
        <p:spPr bwMode="auto">
          <a:xfrm>
            <a:off x="1752600" y="5638800"/>
            <a:ext cx="742950" cy="61595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triangle" w="lg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TextBox 43"/>
          <p:cNvSpPr txBox="1">
            <a:spLocks noChangeArrowheads="1"/>
          </p:cNvSpPr>
          <p:nvPr/>
        </p:nvSpPr>
        <p:spPr bwMode="auto">
          <a:xfrm>
            <a:off x="1593518" y="5924490"/>
            <a:ext cx="612142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w</a:t>
            </a:r>
            <a:r>
              <a:rPr lang="en-US" b="1" baseline="30000" dirty="0" err="1" smtClean="0">
                <a:solidFill>
                  <a:srgbClr val="008000"/>
                </a:solidFill>
              </a:rPr>
              <a:t>T</a:t>
            </a:r>
            <a:endParaRPr lang="en-US" b="1" baseline="30000" dirty="0">
              <a:solidFill>
                <a:srgbClr val="008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 bwMode="auto">
          <a:xfrm rot="10800000">
            <a:off x="2516188" y="6324600"/>
            <a:ext cx="227012" cy="1524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FF66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2819400" y="6355298"/>
            <a:ext cx="412893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6600"/>
                </a:solidFill>
              </a:rPr>
              <a:t>b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90800" y="1981200"/>
            <a:ext cx="2972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f(</a:t>
            </a:r>
            <a:r>
              <a:rPr lang="en-US" b="1" dirty="0" err="1" smtClean="0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baseline="-25000" dirty="0" err="1" smtClean="0">
                <a:ea typeface="ＭＳ Ｐゴシック" pitchFamily="-110" charset="-128"/>
                <a:cs typeface="ＭＳ Ｐゴシック" pitchFamily="-110" charset="-128"/>
              </a:rPr>
              <a:t>i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) = </a:t>
            </a:r>
            <a:r>
              <a:rPr lang="en-US" baseline="-25000" dirty="0" smtClean="0"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sign(</a:t>
            </a:r>
            <a:r>
              <a:rPr lang="en-US" b="1" dirty="0" err="1" smtClean="0">
                <a:ea typeface="ＭＳ Ｐゴシック" pitchFamily="-110" charset="-128"/>
                <a:cs typeface="ＭＳ Ｐゴシック" pitchFamily="-110" charset="-128"/>
              </a:rPr>
              <a:t>w</a:t>
            </a:r>
            <a:r>
              <a:rPr lang="en-US" baseline="30000" dirty="0" err="1" smtClean="0">
                <a:ea typeface="ＭＳ Ｐゴシック" pitchFamily="-110" charset="-128"/>
                <a:cs typeface="ＭＳ Ｐゴシック" pitchFamily="-110" charset="-128"/>
              </a:rPr>
              <a:t>T</a:t>
            </a:r>
            <a:r>
              <a:rPr lang="en-US" b="1" dirty="0" err="1" smtClean="0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baseline="-25000" dirty="0" err="1" smtClean="0">
                <a:ea typeface="ＭＳ Ｐゴシック" pitchFamily="-110" charset="-128"/>
                <a:cs typeface="ＭＳ Ｐゴシック" pitchFamily="-110" charset="-128"/>
              </a:rPr>
              <a:t>i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+ </a:t>
            </a:r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b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the margin</a:t>
            </a: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2514600" y="328295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2376488" y="6272213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55123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976563" y="44592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3128963" y="5005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27479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3281363" y="3862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27479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2900363" y="4929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662363" y="4548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4564063" y="45354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41957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51863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3878263" y="59832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4500563" y="48529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3932238" y="53467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4576763" y="56911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1"/>
          <p:cNvSpPr>
            <a:spLocks noChangeArrowheads="1"/>
          </p:cNvSpPr>
          <p:nvPr/>
        </p:nvSpPr>
        <p:spPr bwMode="auto">
          <a:xfrm>
            <a:off x="52625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3748088" y="32639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4357688" y="3340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542448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 flipV="1">
            <a:off x="2876549" y="3263900"/>
            <a:ext cx="2243139" cy="29908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 flipH="1" flipV="1">
            <a:off x="4311650" y="4368800"/>
            <a:ext cx="254000" cy="18415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3587750" y="4483100"/>
            <a:ext cx="228600" cy="2190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3860800" y="5278438"/>
            <a:ext cx="228600" cy="21907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32"/>
          <p:cNvSpPr>
            <a:spLocks noChangeArrowheads="1"/>
          </p:cNvSpPr>
          <p:nvPr/>
        </p:nvSpPr>
        <p:spPr bwMode="auto">
          <a:xfrm>
            <a:off x="4494213" y="4465638"/>
            <a:ext cx="228600" cy="219075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H="1" flipV="1">
            <a:off x="3687763" y="5183188"/>
            <a:ext cx="244475" cy="1746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 flipH="1" flipV="1">
            <a:off x="3740150" y="4621213"/>
            <a:ext cx="234950" cy="1793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 flipV="1">
            <a:off x="3414713" y="3444875"/>
            <a:ext cx="2009775" cy="26939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 flipV="1">
            <a:off x="2767013" y="3082925"/>
            <a:ext cx="2066925" cy="27701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38"/>
          <p:cNvSpPr>
            <a:spLocks noChangeShapeType="1"/>
          </p:cNvSpPr>
          <p:nvPr/>
        </p:nvSpPr>
        <p:spPr bwMode="auto">
          <a:xfrm>
            <a:off x="4781550" y="3149600"/>
            <a:ext cx="552450" cy="4191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4857750" y="282575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i="1">
                <a:latin typeface="Times New Roman" pitchFamily="-110" charset="0"/>
              </a:rPr>
              <a:t>ρ</a:t>
            </a:r>
            <a:endParaRPr lang="en-US" i="1">
              <a:latin typeface="Times New Roman" pitchFamily="-11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86000" y="1828800"/>
            <a:ext cx="5054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How can we calculate margin?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1752600" y="5638800"/>
            <a:ext cx="742950" cy="61595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triangle" w="lg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593518" y="5924490"/>
            <a:ext cx="612142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w</a:t>
            </a:r>
            <a:r>
              <a:rPr lang="en-US" b="1" baseline="30000" dirty="0" err="1" smtClean="0">
                <a:solidFill>
                  <a:srgbClr val="008000"/>
                </a:solidFill>
              </a:rPr>
              <a:t>T</a:t>
            </a:r>
            <a:endParaRPr lang="en-US" b="1" baseline="30000" dirty="0">
              <a:solidFill>
                <a:srgbClr val="008000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 rot="10800000">
            <a:off x="2516188" y="6324600"/>
            <a:ext cx="227012" cy="1524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FF66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2819400" y="6355298"/>
            <a:ext cx="412893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6600"/>
                </a:solidFill>
              </a:rPr>
              <a:t>b</a:t>
            </a:r>
            <a:endParaRPr lang="en-US" sz="32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Machine learning often involves a lot of math</a:t>
            </a:r>
          </a:p>
          <a:p>
            <a:pPr lvl="1"/>
            <a:r>
              <a:rPr lang="en-US" dirty="0" smtClean="0"/>
              <a:t>some aspects of AI also involve some </a:t>
            </a:r>
            <a:r>
              <a:rPr lang="en-US" dirty="0" smtClean="0"/>
              <a:t>familiarity</a:t>
            </a:r>
          </a:p>
          <a:p>
            <a:r>
              <a:rPr lang="en-US" dirty="0" smtClean="0"/>
              <a:t>Don’t let this b</a:t>
            </a:r>
            <a:r>
              <a:rPr lang="en-US" dirty="0" smtClean="0"/>
              <a:t>e daunting</a:t>
            </a:r>
          </a:p>
          <a:p>
            <a:pPr lvl="1"/>
            <a:r>
              <a:rPr lang="en-US" dirty="0" smtClean="0"/>
              <a:t>Many of you have taken more math than me</a:t>
            </a:r>
            <a:endParaRPr lang="en-US" dirty="0" smtClean="0"/>
          </a:p>
          <a:p>
            <a:pPr lvl="1"/>
            <a:r>
              <a:rPr lang="en-US" dirty="0" smtClean="0"/>
              <a:t>Gets better over time</a:t>
            </a:r>
          </a:p>
          <a:p>
            <a:pPr lvl="1"/>
            <a:r>
              <a:rPr lang="en-US" dirty="0" smtClean="0"/>
              <a:t>Often, just have to not be intimidated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the margin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219200" y="1828800"/>
            <a:ext cx="76883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Minimum of the distance from the </a:t>
            </a:r>
            <a:r>
              <a:rPr lang="en-US" sz="2800" dirty="0" err="1" smtClean="0">
                <a:solidFill>
                  <a:srgbClr val="0000FF"/>
                </a:solidFill>
              </a:rPr>
              <a:t>hyperplane</a:t>
            </a:r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00FF"/>
                </a:solidFill>
              </a:rPr>
              <a:t>to any </a:t>
            </a:r>
            <a:r>
              <a:rPr lang="en-US" sz="2800" dirty="0" err="1" smtClean="0">
                <a:solidFill>
                  <a:srgbClr val="0000FF"/>
                </a:solidFill>
              </a:rPr>
              <a:t>point(s</a:t>
            </a:r>
            <a:r>
              <a:rPr lang="en-US" sz="2800" dirty="0" smtClean="0">
                <a:solidFill>
                  <a:srgbClr val="0000FF"/>
                </a:solidFill>
              </a:rPr>
              <a:t>) (specifically the support vectors)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0" name="Line 4"/>
          <p:cNvSpPr>
            <a:spLocks noChangeShapeType="1"/>
          </p:cNvSpPr>
          <p:nvPr/>
        </p:nvSpPr>
        <p:spPr bwMode="auto">
          <a:xfrm flipV="1">
            <a:off x="2514600" y="328295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Line 5"/>
          <p:cNvSpPr>
            <a:spLocks noChangeShapeType="1"/>
          </p:cNvSpPr>
          <p:nvPr/>
        </p:nvSpPr>
        <p:spPr bwMode="auto">
          <a:xfrm flipV="1">
            <a:off x="2376488" y="6272213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AutoShape 6"/>
          <p:cNvSpPr>
            <a:spLocks noChangeArrowheads="1"/>
          </p:cNvSpPr>
          <p:nvPr/>
        </p:nvSpPr>
        <p:spPr bwMode="auto">
          <a:xfrm>
            <a:off x="355123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AutoShape 7"/>
          <p:cNvSpPr>
            <a:spLocks noChangeArrowheads="1"/>
          </p:cNvSpPr>
          <p:nvPr/>
        </p:nvSpPr>
        <p:spPr bwMode="auto">
          <a:xfrm>
            <a:off x="2976563" y="44592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>
            <a:off x="3128963" y="5005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AutoShape 9"/>
          <p:cNvSpPr>
            <a:spLocks noChangeArrowheads="1"/>
          </p:cNvSpPr>
          <p:nvPr/>
        </p:nvSpPr>
        <p:spPr bwMode="auto">
          <a:xfrm>
            <a:off x="27479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AutoShape 10"/>
          <p:cNvSpPr>
            <a:spLocks noChangeArrowheads="1"/>
          </p:cNvSpPr>
          <p:nvPr/>
        </p:nvSpPr>
        <p:spPr bwMode="auto">
          <a:xfrm>
            <a:off x="3281363" y="3862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AutoShape 11"/>
          <p:cNvSpPr>
            <a:spLocks noChangeArrowheads="1"/>
          </p:cNvSpPr>
          <p:nvPr/>
        </p:nvSpPr>
        <p:spPr bwMode="auto">
          <a:xfrm>
            <a:off x="27479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AutoShape 12"/>
          <p:cNvSpPr>
            <a:spLocks noChangeArrowheads="1"/>
          </p:cNvSpPr>
          <p:nvPr/>
        </p:nvSpPr>
        <p:spPr bwMode="auto">
          <a:xfrm>
            <a:off x="2900363" y="4929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AutoShape 13"/>
          <p:cNvSpPr>
            <a:spLocks noChangeArrowheads="1"/>
          </p:cNvSpPr>
          <p:nvPr/>
        </p:nvSpPr>
        <p:spPr bwMode="auto">
          <a:xfrm>
            <a:off x="3662363" y="4548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AutoShape 14"/>
          <p:cNvSpPr>
            <a:spLocks noChangeArrowheads="1"/>
          </p:cNvSpPr>
          <p:nvPr/>
        </p:nvSpPr>
        <p:spPr bwMode="auto">
          <a:xfrm>
            <a:off x="4564063" y="45354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AutoShape 15"/>
          <p:cNvSpPr>
            <a:spLocks noChangeArrowheads="1"/>
          </p:cNvSpPr>
          <p:nvPr/>
        </p:nvSpPr>
        <p:spPr bwMode="auto">
          <a:xfrm>
            <a:off x="41957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AutoShape 16"/>
          <p:cNvSpPr>
            <a:spLocks noChangeArrowheads="1"/>
          </p:cNvSpPr>
          <p:nvPr/>
        </p:nvSpPr>
        <p:spPr bwMode="auto">
          <a:xfrm>
            <a:off x="518636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AutoShape 17"/>
          <p:cNvSpPr>
            <a:spLocks noChangeArrowheads="1"/>
          </p:cNvSpPr>
          <p:nvPr/>
        </p:nvSpPr>
        <p:spPr bwMode="auto">
          <a:xfrm>
            <a:off x="3878263" y="59832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AutoShape 18"/>
          <p:cNvSpPr>
            <a:spLocks noChangeArrowheads="1"/>
          </p:cNvSpPr>
          <p:nvPr/>
        </p:nvSpPr>
        <p:spPr bwMode="auto">
          <a:xfrm>
            <a:off x="4500563" y="48529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AutoShape 19"/>
          <p:cNvSpPr>
            <a:spLocks noChangeArrowheads="1"/>
          </p:cNvSpPr>
          <p:nvPr/>
        </p:nvSpPr>
        <p:spPr bwMode="auto">
          <a:xfrm>
            <a:off x="3932238" y="53467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AutoShape 20"/>
          <p:cNvSpPr>
            <a:spLocks noChangeArrowheads="1"/>
          </p:cNvSpPr>
          <p:nvPr/>
        </p:nvSpPr>
        <p:spPr bwMode="auto">
          <a:xfrm>
            <a:off x="4576763" y="56911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AutoShape 21"/>
          <p:cNvSpPr>
            <a:spLocks noChangeArrowheads="1"/>
          </p:cNvSpPr>
          <p:nvPr/>
        </p:nvSpPr>
        <p:spPr bwMode="auto">
          <a:xfrm>
            <a:off x="526256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AutoShape 22"/>
          <p:cNvSpPr>
            <a:spLocks noChangeArrowheads="1"/>
          </p:cNvSpPr>
          <p:nvPr/>
        </p:nvSpPr>
        <p:spPr bwMode="auto">
          <a:xfrm>
            <a:off x="3748088" y="32639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AutoShape 23"/>
          <p:cNvSpPr>
            <a:spLocks noChangeArrowheads="1"/>
          </p:cNvSpPr>
          <p:nvPr/>
        </p:nvSpPr>
        <p:spPr bwMode="auto">
          <a:xfrm>
            <a:off x="4357688" y="3340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AutoShape 24"/>
          <p:cNvSpPr>
            <a:spLocks noChangeArrowheads="1"/>
          </p:cNvSpPr>
          <p:nvPr/>
        </p:nvSpPr>
        <p:spPr bwMode="auto">
          <a:xfrm>
            <a:off x="542448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Line 25"/>
          <p:cNvSpPr>
            <a:spLocks noChangeShapeType="1"/>
          </p:cNvSpPr>
          <p:nvPr/>
        </p:nvSpPr>
        <p:spPr bwMode="auto">
          <a:xfrm flipV="1">
            <a:off x="2876549" y="3263900"/>
            <a:ext cx="2243139" cy="29908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Line 27"/>
          <p:cNvSpPr>
            <a:spLocks noChangeShapeType="1"/>
          </p:cNvSpPr>
          <p:nvPr/>
        </p:nvSpPr>
        <p:spPr bwMode="auto">
          <a:xfrm flipH="1" flipV="1">
            <a:off x="4311650" y="4368800"/>
            <a:ext cx="254000" cy="18415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30"/>
          <p:cNvSpPr>
            <a:spLocks noChangeArrowheads="1"/>
          </p:cNvSpPr>
          <p:nvPr/>
        </p:nvSpPr>
        <p:spPr bwMode="auto">
          <a:xfrm>
            <a:off x="3587750" y="4483100"/>
            <a:ext cx="228600" cy="2190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Oval 31"/>
          <p:cNvSpPr>
            <a:spLocks noChangeArrowheads="1"/>
          </p:cNvSpPr>
          <p:nvPr/>
        </p:nvSpPr>
        <p:spPr bwMode="auto">
          <a:xfrm>
            <a:off x="3860800" y="5278438"/>
            <a:ext cx="228600" cy="21907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Oval 32"/>
          <p:cNvSpPr>
            <a:spLocks noChangeArrowheads="1"/>
          </p:cNvSpPr>
          <p:nvPr/>
        </p:nvSpPr>
        <p:spPr bwMode="auto">
          <a:xfrm>
            <a:off x="4494213" y="4465638"/>
            <a:ext cx="228600" cy="219075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Line 33"/>
          <p:cNvSpPr>
            <a:spLocks noChangeShapeType="1"/>
          </p:cNvSpPr>
          <p:nvPr/>
        </p:nvSpPr>
        <p:spPr bwMode="auto">
          <a:xfrm flipH="1" flipV="1">
            <a:off x="3687763" y="5183188"/>
            <a:ext cx="244475" cy="1746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Line 34"/>
          <p:cNvSpPr>
            <a:spLocks noChangeShapeType="1"/>
          </p:cNvSpPr>
          <p:nvPr/>
        </p:nvSpPr>
        <p:spPr bwMode="auto">
          <a:xfrm flipH="1" flipV="1">
            <a:off x="3740150" y="4621213"/>
            <a:ext cx="234950" cy="1793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Line 35"/>
          <p:cNvSpPr>
            <a:spLocks noChangeShapeType="1"/>
          </p:cNvSpPr>
          <p:nvPr/>
        </p:nvSpPr>
        <p:spPr bwMode="auto">
          <a:xfrm flipV="1">
            <a:off x="3414713" y="3444875"/>
            <a:ext cx="2009775" cy="26939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Line 36"/>
          <p:cNvSpPr>
            <a:spLocks noChangeShapeType="1"/>
          </p:cNvSpPr>
          <p:nvPr/>
        </p:nvSpPr>
        <p:spPr bwMode="auto">
          <a:xfrm flipV="1">
            <a:off x="2767013" y="3082925"/>
            <a:ext cx="2066925" cy="27701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Line 38"/>
          <p:cNvSpPr>
            <a:spLocks noChangeShapeType="1"/>
          </p:cNvSpPr>
          <p:nvPr/>
        </p:nvSpPr>
        <p:spPr bwMode="auto">
          <a:xfrm>
            <a:off x="4781550" y="3149600"/>
            <a:ext cx="552450" cy="4191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Text Box 39"/>
          <p:cNvSpPr txBox="1">
            <a:spLocks noChangeArrowheads="1"/>
          </p:cNvSpPr>
          <p:nvPr/>
        </p:nvSpPr>
        <p:spPr bwMode="auto">
          <a:xfrm>
            <a:off x="4857750" y="282575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i="1">
                <a:latin typeface="Times New Roman" pitchFamily="-110" charset="0"/>
              </a:rPr>
              <a:t>ρ</a:t>
            </a:r>
            <a:endParaRPr lang="en-US" i="1">
              <a:latin typeface="Times New Roman" pitchFamily="-110" charset="0"/>
            </a:endParaRPr>
          </a:p>
        </p:txBody>
      </p:sp>
      <p:sp>
        <p:nvSpPr>
          <p:cNvPr id="77" name="Line 26"/>
          <p:cNvSpPr>
            <a:spLocks noChangeShapeType="1"/>
          </p:cNvSpPr>
          <p:nvPr/>
        </p:nvSpPr>
        <p:spPr bwMode="auto">
          <a:xfrm>
            <a:off x="1752600" y="5638800"/>
            <a:ext cx="742950" cy="61595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triangle" w="lg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1593518" y="5924490"/>
            <a:ext cx="612142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w</a:t>
            </a:r>
            <a:r>
              <a:rPr lang="en-US" b="1" baseline="30000" dirty="0" err="1" smtClean="0">
                <a:solidFill>
                  <a:srgbClr val="008000"/>
                </a:solidFill>
              </a:rPr>
              <a:t>T</a:t>
            </a:r>
            <a:endParaRPr lang="en-US" b="1" baseline="30000" dirty="0">
              <a:solidFill>
                <a:srgbClr val="008000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 rot="10800000">
            <a:off x="2516188" y="6324600"/>
            <a:ext cx="227012" cy="1524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FF66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2819400" y="6355298"/>
            <a:ext cx="412893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6600"/>
                </a:solidFill>
              </a:rPr>
              <a:t>b</a:t>
            </a:r>
            <a:endParaRPr lang="en-US" sz="32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the margin</a:t>
            </a: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933450" y="328295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795338" y="6248400"/>
            <a:ext cx="3776662" cy="23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97008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395413" y="44592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1547813" y="5005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116681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1700213" y="3862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116681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1319213" y="4929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2081213" y="45481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2982913" y="45354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261461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3605213" y="5462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2297113" y="59832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2919413" y="48529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2351088" y="53467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2995613" y="56911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1"/>
          <p:cNvSpPr>
            <a:spLocks noChangeArrowheads="1"/>
          </p:cNvSpPr>
          <p:nvPr/>
        </p:nvSpPr>
        <p:spPr bwMode="auto">
          <a:xfrm>
            <a:off x="3681413" y="47767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2166938" y="32639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2776538" y="33401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3843338" y="41021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 flipV="1">
            <a:off x="1295399" y="3263900"/>
            <a:ext cx="2243139" cy="29908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 flipH="1" flipV="1">
            <a:off x="2730500" y="4368800"/>
            <a:ext cx="254000" cy="18415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2006600" y="4483100"/>
            <a:ext cx="228600" cy="2190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2279650" y="5278438"/>
            <a:ext cx="228600" cy="219075"/>
          </a:xfrm>
          <a:prstGeom prst="ellips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32"/>
          <p:cNvSpPr>
            <a:spLocks noChangeArrowheads="1"/>
          </p:cNvSpPr>
          <p:nvPr/>
        </p:nvSpPr>
        <p:spPr bwMode="auto">
          <a:xfrm>
            <a:off x="2913063" y="4465638"/>
            <a:ext cx="228600" cy="219075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H="1" flipV="1">
            <a:off x="2106613" y="5183188"/>
            <a:ext cx="244475" cy="1746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 flipH="1" flipV="1">
            <a:off x="2159000" y="4621213"/>
            <a:ext cx="234950" cy="179387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 flipV="1">
            <a:off x="1833563" y="3444875"/>
            <a:ext cx="2009775" cy="26939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 flipV="1">
            <a:off x="1185863" y="3082925"/>
            <a:ext cx="2066925" cy="27701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38"/>
          <p:cNvSpPr>
            <a:spLocks noChangeShapeType="1"/>
          </p:cNvSpPr>
          <p:nvPr/>
        </p:nvSpPr>
        <p:spPr bwMode="auto">
          <a:xfrm>
            <a:off x="3200400" y="3149600"/>
            <a:ext cx="552450" cy="4191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3276600" y="282575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i="1">
                <a:latin typeface="Times New Roman" pitchFamily="-110" charset="0"/>
              </a:rPr>
              <a:t>ρ</a:t>
            </a:r>
            <a:endParaRPr lang="en-US" i="1">
              <a:latin typeface="Times New Roman" pitchFamily="-110" charset="0"/>
            </a:endParaRPr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2247900" y="3346450"/>
            <a:ext cx="762000" cy="61595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ext Box 29"/>
          <p:cNvSpPr txBox="1">
            <a:spLocks noChangeArrowheads="1"/>
          </p:cNvSpPr>
          <p:nvPr/>
        </p:nvSpPr>
        <p:spPr bwMode="auto">
          <a:xfrm>
            <a:off x="2352675" y="3482975"/>
            <a:ext cx="495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Times New Roman" pitchFamily="-110" charset="0"/>
              </a:rPr>
              <a:t>r</a:t>
            </a:r>
          </a:p>
        </p:txBody>
      </p:sp>
      <p:sp>
        <p:nvSpPr>
          <p:cNvPr id="45" name="Text Box 40"/>
          <p:cNvSpPr txBox="1">
            <a:spLocks noChangeArrowheads="1"/>
          </p:cNvSpPr>
          <p:nvPr/>
        </p:nvSpPr>
        <p:spPr bwMode="auto">
          <a:xfrm>
            <a:off x="20447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 dirty="0" err="1"/>
              <a:t>x</a:t>
            </a:r>
            <a:endParaRPr lang="en-US" i="1" dirty="0"/>
          </a:p>
        </p:txBody>
      </p:sp>
      <p:sp>
        <p:nvSpPr>
          <p:cNvPr id="46" name="Text Box 41"/>
          <p:cNvSpPr txBox="1">
            <a:spLocks noChangeArrowheads="1"/>
          </p:cNvSpPr>
          <p:nvPr/>
        </p:nvSpPr>
        <p:spPr bwMode="auto">
          <a:xfrm>
            <a:off x="3051175" y="3773488"/>
            <a:ext cx="393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/>
              <a:t>x</a:t>
            </a:r>
            <a:r>
              <a:rPr lang="en-US" i="1">
                <a:ea typeface="Arial" pitchFamily="-110" charset="0"/>
                <a:cs typeface="Arial" pitchFamily="-110" charset="0"/>
              </a:rPr>
              <a:t>′</a:t>
            </a:r>
            <a:endParaRPr lang="en-US">
              <a:ea typeface="Arial" pitchFamily="-110" charset="0"/>
              <a:cs typeface="Arial" pitchFamily="-11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8919" y="1929047"/>
            <a:ext cx="2723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Want to calculate </a:t>
            </a:r>
            <a:r>
              <a:rPr lang="en-US" dirty="0" err="1" smtClean="0"/>
              <a:t>r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19600" y="1676400"/>
            <a:ext cx="429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x</a:t>
            </a:r>
            <a:r>
              <a:rPr lang="en-US" sz="2000" dirty="0" smtClean="0"/>
              <a:t>’ – </a:t>
            </a:r>
            <a:r>
              <a:rPr lang="en-US" sz="2000" dirty="0" err="1" smtClean="0"/>
              <a:t>x</a:t>
            </a:r>
            <a:r>
              <a:rPr lang="en-US" sz="2000" dirty="0" smtClean="0"/>
              <a:t> is perpendicular to </a:t>
            </a:r>
            <a:r>
              <a:rPr lang="en-US" sz="2000" dirty="0" err="1" smtClean="0"/>
              <a:t>hyperplane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54" name="TextBox 53"/>
          <p:cNvSpPr txBox="1"/>
          <p:nvPr/>
        </p:nvSpPr>
        <p:spPr>
          <a:xfrm>
            <a:off x="4419600" y="219069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w/|w</a:t>
            </a:r>
            <a:r>
              <a:rPr lang="en-US" sz="2000" dirty="0" smtClean="0"/>
              <a:t>| is the unit vector in direction of </a:t>
            </a:r>
            <a:r>
              <a:rPr lang="en-US" sz="2000" dirty="0" err="1" smtClean="0"/>
              <a:t>w</a:t>
            </a:r>
            <a:endParaRPr lang="en-US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4432947" y="2743200"/>
            <a:ext cx="1739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x</a:t>
            </a:r>
            <a:r>
              <a:rPr lang="en-US" sz="2000" dirty="0" smtClean="0"/>
              <a:t>’ = </a:t>
            </a:r>
            <a:r>
              <a:rPr lang="en-US" sz="2000" dirty="0" err="1" smtClean="0"/>
              <a:t>x</a:t>
            </a:r>
            <a:r>
              <a:rPr lang="en-US" sz="2000" dirty="0" smtClean="0"/>
              <a:t> – </a:t>
            </a:r>
            <a:r>
              <a:rPr lang="en-US" sz="2000" dirty="0" err="1" smtClean="0"/>
              <a:t>rw/|w</a:t>
            </a:r>
            <a:r>
              <a:rPr lang="en-US" sz="2000" dirty="0" smtClean="0"/>
              <a:t>|</a:t>
            </a:r>
            <a:endParaRPr lang="en-US" sz="2000" dirty="0"/>
          </a:p>
        </p:txBody>
      </p:sp>
      <p:sp>
        <p:nvSpPr>
          <p:cNvPr id="56" name="Rectangle 55"/>
          <p:cNvSpPr/>
          <p:nvPr/>
        </p:nvSpPr>
        <p:spPr>
          <a:xfrm>
            <a:off x="4343400" y="3295710"/>
            <a:ext cx="47829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/>
              <a:t>x</a:t>
            </a:r>
            <a:r>
              <a:rPr lang="en-US" sz="2000" dirty="0" smtClean="0"/>
              <a:t>’ satisfies </a:t>
            </a:r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x’+b</a:t>
            </a:r>
            <a:r>
              <a:rPr lang="en-US" sz="2000" dirty="0" smtClean="0"/>
              <a:t> = 0 because it’s on </a:t>
            </a:r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endParaRPr lang="en-US" sz="2000" dirty="0"/>
          </a:p>
        </p:txBody>
      </p:sp>
      <p:sp>
        <p:nvSpPr>
          <p:cNvPr id="58" name="Rectangle 57"/>
          <p:cNvSpPr/>
          <p:nvPr/>
        </p:nvSpPr>
        <p:spPr>
          <a:xfrm>
            <a:off x="4343400" y="3829110"/>
            <a:ext cx="30124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So </a:t>
            </a:r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(x</a:t>
            </a:r>
            <a:r>
              <a:rPr lang="en-US" sz="2000" dirty="0" smtClean="0"/>
              <a:t> –</a:t>
            </a:r>
            <a:r>
              <a:rPr lang="en-US" sz="2000" dirty="0" err="1" smtClean="0"/>
              <a:t>rw/|w</a:t>
            </a:r>
            <a:r>
              <a:rPr lang="en-US" sz="2000" dirty="0" smtClean="0"/>
              <a:t>|) + </a:t>
            </a:r>
            <a:r>
              <a:rPr lang="en-US" sz="2000" dirty="0" err="1" smtClean="0"/>
              <a:t>b</a:t>
            </a:r>
            <a:r>
              <a:rPr lang="en-US" sz="2000" dirty="0" smtClean="0"/>
              <a:t> = 0</a:t>
            </a:r>
            <a:endParaRPr lang="en-US" sz="2000" dirty="0"/>
          </a:p>
        </p:txBody>
      </p:sp>
      <p:sp>
        <p:nvSpPr>
          <p:cNvPr id="59" name="Rectangle 58"/>
          <p:cNvSpPr/>
          <p:nvPr/>
        </p:nvSpPr>
        <p:spPr>
          <a:xfrm>
            <a:off x="4724400" y="4267200"/>
            <a:ext cx="27346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x</a:t>
            </a:r>
            <a:r>
              <a:rPr lang="en-US" sz="2000" dirty="0" smtClean="0"/>
              <a:t> –</a:t>
            </a:r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rw/|w</a:t>
            </a:r>
            <a:r>
              <a:rPr lang="en-US" sz="2000" dirty="0" smtClean="0"/>
              <a:t>| + </a:t>
            </a:r>
            <a:r>
              <a:rPr lang="en-US" sz="2000" dirty="0" err="1" smtClean="0"/>
              <a:t>b</a:t>
            </a:r>
            <a:r>
              <a:rPr lang="en-US" sz="2000" dirty="0" smtClean="0"/>
              <a:t> = 0</a:t>
            </a:r>
            <a:endParaRPr lang="en-US" sz="2000" dirty="0"/>
          </a:p>
        </p:txBody>
      </p:sp>
      <p:sp>
        <p:nvSpPr>
          <p:cNvPr id="60" name="Rectangle 59"/>
          <p:cNvSpPr/>
          <p:nvPr/>
        </p:nvSpPr>
        <p:spPr>
          <a:xfrm>
            <a:off x="4724400" y="4667310"/>
            <a:ext cx="3286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x</a:t>
            </a:r>
            <a:r>
              <a:rPr lang="en-US" sz="2000" dirty="0" smtClean="0"/>
              <a:t> –</a:t>
            </a:r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rw|w|/|w||w</a:t>
            </a:r>
            <a:r>
              <a:rPr lang="en-US" sz="2000" dirty="0" smtClean="0"/>
              <a:t>| + </a:t>
            </a:r>
            <a:r>
              <a:rPr lang="en-US" sz="2000" dirty="0" err="1" smtClean="0"/>
              <a:t>b</a:t>
            </a:r>
            <a:r>
              <a:rPr lang="en-US" sz="2000" dirty="0" smtClean="0"/>
              <a:t> = 0</a:t>
            </a:r>
            <a:endParaRPr lang="en-US" sz="2000" dirty="0"/>
          </a:p>
        </p:txBody>
      </p:sp>
      <p:sp>
        <p:nvSpPr>
          <p:cNvPr id="61" name="Rectangle 60"/>
          <p:cNvSpPr/>
          <p:nvPr/>
        </p:nvSpPr>
        <p:spPr>
          <a:xfrm>
            <a:off x="4724400" y="5105400"/>
            <a:ext cx="31907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x</a:t>
            </a:r>
            <a:r>
              <a:rPr lang="en-US" sz="2000" dirty="0" smtClean="0"/>
              <a:t> –</a:t>
            </a:r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rw|w|/w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w</a:t>
            </a:r>
            <a:r>
              <a:rPr lang="en-US" sz="2000" dirty="0" smtClean="0"/>
              <a:t> + </a:t>
            </a:r>
            <a:r>
              <a:rPr lang="en-US" sz="2000" dirty="0" err="1" smtClean="0"/>
              <a:t>b</a:t>
            </a:r>
            <a:r>
              <a:rPr lang="en-US" sz="2000" dirty="0" smtClean="0"/>
              <a:t> = 0</a:t>
            </a:r>
            <a:endParaRPr lang="en-US" sz="2000" dirty="0"/>
          </a:p>
        </p:txBody>
      </p:sp>
      <p:sp>
        <p:nvSpPr>
          <p:cNvPr id="62" name="TextBox 61"/>
          <p:cNvSpPr txBox="1"/>
          <p:nvPr/>
        </p:nvSpPr>
        <p:spPr>
          <a:xfrm rot="18271457">
            <a:off x="7608622" y="4359834"/>
            <a:ext cx="1868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|</a:t>
            </a:r>
            <a:r>
              <a:rPr lang="en-US" sz="2000" dirty="0" err="1" smtClean="0">
                <a:solidFill>
                  <a:srgbClr val="FF0000"/>
                </a:solidFill>
              </a:rPr>
              <a:t>w</a:t>
            </a:r>
            <a:r>
              <a:rPr lang="en-US" sz="2000" dirty="0" smtClean="0">
                <a:solidFill>
                  <a:srgbClr val="FF0000"/>
                </a:solidFill>
              </a:rPr>
              <a:t>| = </a:t>
            </a:r>
            <a:r>
              <a:rPr lang="en-US" sz="2000" dirty="0" err="1" smtClean="0">
                <a:solidFill>
                  <a:srgbClr val="FF0000"/>
                </a:solidFill>
              </a:rPr>
              <a:t>sqrt(w</a:t>
            </a:r>
            <a:r>
              <a:rPr lang="en-US" sz="2000" baseline="30000" dirty="0" err="1" smtClean="0">
                <a:solidFill>
                  <a:srgbClr val="FF0000"/>
                </a:solidFill>
              </a:rPr>
              <a:t>T</a:t>
            </a:r>
            <a:r>
              <a:rPr lang="en-US" sz="2000" dirty="0" err="1" smtClean="0">
                <a:solidFill>
                  <a:srgbClr val="FF0000"/>
                </a:solidFill>
              </a:rPr>
              <a:t>w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24400" y="5562600"/>
            <a:ext cx="2174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/>
              <a:t>w</a:t>
            </a:r>
            <a:r>
              <a:rPr lang="en-US" sz="2000" baseline="30000" dirty="0" err="1" smtClean="0"/>
              <a:t>T</a:t>
            </a:r>
            <a:r>
              <a:rPr lang="en-US" sz="2000" dirty="0" err="1" smtClean="0"/>
              <a:t>x</a:t>
            </a:r>
            <a:r>
              <a:rPr lang="en-US" sz="2000" dirty="0" smtClean="0"/>
              <a:t> –</a:t>
            </a:r>
            <a:r>
              <a:rPr lang="en-US" sz="2000" dirty="0" err="1" smtClean="0"/>
              <a:t>r|w</a:t>
            </a:r>
            <a:r>
              <a:rPr lang="en-US" sz="2000" dirty="0" smtClean="0"/>
              <a:t>| + </a:t>
            </a:r>
            <a:r>
              <a:rPr lang="en-US" sz="2000" dirty="0" err="1" smtClean="0"/>
              <a:t>b</a:t>
            </a:r>
            <a:r>
              <a:rPr lang="en-US" sz="2000" dirty="0" smtClean="0"/>
              <a:t> = 0</a:t>
            </a:r>
            <a:endParaRPr lang="en-US" sz="2000" dirty="0"/>
          </a:p>
        </p:txBody>
      </p:sp>
      <p:graphicFrame>
        <p:nvGraphicFramePr>
          <p:cNvPr id="373762" name="Object 2"/>
          <p:cNvGraphicFramePr>
            <a:graphicFrameLocks noChangeAspect="1"/>
          </p:cNvGraphicFramePr>
          <p:nvPr/>
        </p:nvGraphicFramePr>
        <p:xfrm>
          <a:off x="5118100" y="6096000"/>
          <a:ext cx="1358900" cy="730250"/>
        </p:xfrm>
        <a:graphic>
          <a:graphicData uri="http://schemas.openxmlformats.org/presentationml/2006/ole">
            <p:oleObj spid="_x0000_s244738" name="Equation" r:id="rId3" imgW="876240" imgH="469800" progId="Equation.3">
              <p:embed/>
            </p:oleObj>
          </a:graphicData>
        </a:graphic>
      </p:graphicFrame>
      <p:sp>
        <p:nvSpPr>
          <p:cNvPr id="57" name="Line 26"/>
          <p:cNvSpPr>
            <a:spLocks noChangeShapeType="1"/>
          </p:cNvSpPr>
          <p:nvPr/>
        </p:nvSpPr>
        <p:spPr bwMode="auto">
          <a:xfrm>
            <a:off x="159082" y="5638800"/>
            <a:ext cx="742950" cy="615950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triangle" w="lg" len="med"/>
            <a:tailEnd type="non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0" y="5924490"/>
            <a:ext cx="612142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</a:rPr>
              <a:t>w</a:t>
            </a:r>
            <a:r>
              <a:rPr lang="en-US" b="1" baseline="30000" dirty="0" err="1" smtClean="0">
                <a:solidFill>
                  <a:srgbClr val="008000"/>
                </a:solidFill>
              </a:rPr>
              <a:t>T</a:t>
            </a:r>
            <a:endParaRPr lang="en-US" b="1" baseline="30000" dirty="0">
              <a:solidFill>
                <a:srgbClr val="008000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 bwMode="auto">
          <a:xfrm rot="10800000">
            <a:off x="914400" y="6248400"/>
            <a:ext cx="227012" cy="1524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FF66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1217612" y="6279098"/>
            <a:ext cx="412893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6600"/>
                </a:solidFill>
              </a:rPr>
              <a:t>b</a:t>
            </a:r>
            <a:endParaRPr lang="en-US" sz="32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Linear SVM Mathematically</a:t>
            </a:r>
            <a:br>
              <a:rPr lang="en-US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sz="2400">
                <a:ea typeface="ＭＳ Ｐゴシック" pitchFamily="-110" charset="-128"/>
                <a:cs typeface="ＭＳ Ｐゴシック" pitchFamily="-110" charset="-128"/>
              </a:rPr>
              <a:t>The linearly separable case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75650" cy="5029200"/>
          </a:xfrm>
        </p:spPr>
        <p:txBody>
          <a:bodyPr/>
          <a:lstStyle/>
          <a:p>
            <a:pPr eaLnBrk="1" hangingPunct="1"/>
            <a:r>
              <a:rPr lang="en-US" sz="2000" dirty="0">
                <a:ea typeface="ＭＳ Ｐゴシック" pitchFamily="-110" charset="-128"/>
                <a:cs typeface="ＭＳ Ｐゴシック" pitchFamily="-110" charset="-128"/>
              </a:rPr>
              <a:t>Assume that all data is at least distance 1 from the </a:t>
            </a:r>
            <a:r>
              <a:rPr lang="en-US" sz="2000" dirty="0" err="1">
                <a:ea typeface="ＭＳ Ｐゴシック" pitchFamily="-110" charset="-128"/>
                <a:cs typeface="ＭＳ Ｐゴシック" pitchFamily="-110" charset="-128"/>
              </a:rPr>
              <a:t>hyperplane</a:t>
            </a:r>
            <a:r>
              <a:rPr lang="en-US" sz="2000" dirty="0">
                <a:ea typeface="ＭＳ Ｐゴシック" pitchFamily="-110" charset="-128"/>
                <a:cs typeface="ＭＳ Ｐゴシック" pitchFamily="-110" charset="-128"/>
              </a:rPr>
              <a:t>, then the following two constraints follow for a training set {(</a:t>
            </a:r>
            <a:r>
              <a:rPr lang="en-US" sz="2000" b="1" dirty="0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000" b="1" baseline="-25000" dirty="0">
                <a:ea typeface="ＭＳ Ｐゴシック" pitchFamily="-110" charset="-128"/>
                <a:cs typeface="ＭＳ Ｐゴシック" pitchFamily="-110" charset="-128"/>
              </a:rPr>
              <a:t>i</a:t>
            </a:r>
            <a:r>
              <a:rPr lang="en-US" sz="2000" b="1" dirty="0"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US" sz="2000" dirty="0">
                <a:ea typeface="ＭＳ Ｐゴシック" pitchFamily="-110" charset="-128"/>
                <a:cs typeface="ＭＳ Ｐゴシック" pitchFamily="-110" charset="-128"/>
              </a:rPr>
              <a:t>,</a:t>
            </a:r>
            <a:r>
              <a:rPr lang="en-US" sz="2000" i="1" dirty="0" err="1">
                <a:ea typeface="ＭＳ Ｐゴシック" pitchFamily="-110" charset="-128"/>
                <a:cs typeface="ＭＳ Ｐゴシック" pitchFamily="-110" charset="-128"/>
              </a:rPr>
              <a:t>y</a:t>
            </a:r>
            <a:r>
              <a:rPr lang="en-US" sz="2000" i="1" baseline="-25000" dirty="0" err="1">
                <a:ea typeface="ＭＳ Ｐゴシック" pitchFamily="-110" charset="-128"/>
                <a:cs typeface="ＭＳ Ｐゴシック" pitchFamily="-110" charset="-128"/>
              </a:rPr>
              <a:t>i</a:t>
            </a:r>
            <a:r>
              <a:rPr lang="en-US" sz="2000" dirty="0">
                <a:ea typeface="ＭＳ Ｐゴシック" pitchFamily="-110" charset="-128"/>
                <a:cs typeface="ＭＳ Ｐゴシック" pitchFamily="-110" charset="-128"/>
              </a:rPr>
              <a:t>)} </a:t>
            </a:r>
          </a:p>
          <a:p>
            <a:pPr eaLnBrk="1" hangingPunct="1"/>
            <a:endParaRPr lang="en-US" sz="20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0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0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0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000" dirty="0">
                <a:ea typeface="ＭＳ Ｐゴシック" pitchFamily="-110" charset="-128"/>
                <a:cs typeface="ＭＳ Ｐゴシック" pitchFamily="-110" charset="-128"/>
              </a:rPr>
              <a:t>For support vectors, the inequality becomes an equality</a:t>
            </a:r>
          </a:p>
          <a:p>
            <a:pPr eaLnBrk="1" hangingPunct="1"/>
            <a:r>
              <a:rPr lang="en-US" sz="2000" dirty="0">
                <a:ea typeface="ＭＳ Ｐゴシック" pitchFamily="-110" charset="-128"/>
                <a:cs typeface="ＭＳ Ｐゴシック" pitchFamily="-110" charset="-128"/>
              </a:rPr>
              <a:t>Then, since each example’s distance from the </a:t>
            </a:r>
            <a:r>
              <a:rPr lang="en-US" sz="2000" dirty="0" err="1">
                <a:ea typeface="ＭＳ Ｐゴシック" pitchFamily="-110" charset="-128"/>
                <a:cs typeface="ＭＳ Ｐゴシック" pitchFamily="-110" charset="-128"/>
              </a:rPr>
              <a:t>hyperplane</a:t>
            </a:r>
            <a:r>
              <a:rPr lang="en-US" sz="2000" dirty="0">
                <a:ea typeface="ＭＳ Ｐゴシック" pitchFamily="-110" charset="-128"/>
                <a:cs typeface="ＭＳ Ｐゴシック" pitchFamily="-110" charset="-128"/>
              </a:rPr>
              <a:t> is</a:t>
            </a:r>
          </a:p>
          <a:p>
            <a:pPr eaLnBrk="1" hangingPunct="1"/>
            <a:endParaRPr lang="en-US" sz="20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0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000" dirty="0">
                <a:ea typeface="ＭＳ Ｐゴシック" pitchFamily="-110" charset="-128"/>
                <a:cs typeface="ＭＳ Ｐゴシック" pitchFamily="-110" charset="-128"/>
              </a:rPr>
              <a:t>The margin is:</a:t>
            </a:r>
          </a:p>
          <a:p>
            <a:pPr eaLnBrk="1" hangingPunct="1"/>
            <a:endParaRPr lang="en-US" sz="2000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2667000" y="2514600"/>
            <a:ext cx="3810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err="1">
                <a:latin typeface="Times New Roman" pitchFamily="-110" charset="0"/>
              </a:rPr>
              <a:t>w</a:t>
            </a:r>
            <a:r>
              <a:rPr lang="en-US" b="1" baseline="30000" dirty="0" err="1">
                <a:latin typeface="Times New Roman" pitchFamily="-110" charset="0"/>
              </a:rPr>
              <a:t>T</a:t>
            </a:r>
            <a:r>
              <a:rPr lang="en-US" b="1" dirty="0" err="1">
                <a:latin typeface="Times New Roman" pitchFamily="-110" charset="0"/>
              </a:rPr>
              <a:t>x</a:t>
            </a:r>
            <a:r>
              <a:rPr lang="en-US" b="1" baseline="-25000" dirty="0" err="1">
                <a:latin typeface="Times New Roman" pitchFamily="-110" charset="0"/>
              </a:rPr>
              <a:t>i</a:t>
            </a:r>
            <a:r>
              <a:rPr lang="en-US" b="1" dirty="0">
                <a:latin typeface="Times New Roman" pitchFamily="-110" charset="0"/>
              </a:rPr>
              <a:t> </a:t>
            </a:r>
            <a:r>
              <a:rPr lang="en-US" dirty="0">
                <a:latin typeface="Times New Roman" pitchFamily="-110" charset="0"/>
              </a:rPr>
              <a:t>+ </a:t>
            </a:r>
            <a:r>
              <a:rPr lang="en-US" i="1" dirty="0" err="1">
                <a:latin typeface="Times New Roman" pitchFamily="-110" charset="0"/>
              </a:rPr>
              <a:t>b</a:t>
            </a:r>
            <a:r>
              <a:rPr lang="en-US" b="1" dirty="0">
                <a:latin typeface="Times New Roman" pitchFamily="-110" charset="0"/>
              </a:rPr>
              <a:t> </a:t>
            </a:r>
            <a:r>
              <a:rPr lang="en-US" b="1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≥ </a:t>
            </a:r>
            <a:r>
              <a:rPr lang="en-US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1    if </a:t>
            </a:r>
            <a:r>
              <a:rPr lang="en-US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i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aseline="-25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= 1</a:t>
            </a:r>
          </a:p>
          <a:p>
            <a:pPr>
              <a:spcBef>
                <a:spcPct val="50000"/>
              </a:spcBef>
            </a:pPr>
            <a:r>
              <a:rPr lang="en-US" b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b="1" baseline="30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b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b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1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+ </a:t>
            </a:r>
            <a:r>
              <a:rPr lang="en-US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b</a:t>
            </a:r>
            <a:r>
              <a:rPr lang="en-US" b="1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≤ -</a:t>
            </a:r>
            <a:r>
              <a:rPr lang="en-US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1   if </a:t>
            </a:r>
            <a:r>
              <a:rPr lang="en-US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i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aseline="-25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= -1</a:t>
            </a:r>
            <a:endParaRPr lang="en-US" b="1" dirty="0">
              <a:latin typeface="Times New Roman" pitchFamily="-110" charset="0"/>
              <a:ea typeface="Times New Roman" pitchFamily="-110" charset="0"/>
              <a:cs typeface="Times New Roman" pitchFamily="-110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657600" y="5486400"/>
          <a:ext cx="808038" cy="690563"/>
        </p:xfrm>
        <a:graphic>
          <a:graphicData uri="http://schemas.openxmlformats.org/presentationml/2006/ole">
            <p:oleObj spid="_x0000_s245762" name="Equation" r:id="rId3" imgW="520560" imgH="44424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492500" y="4419600"/>
          <a:ext cx="1360488" cy="730250"/>
        </p:xfrm>
        <a:graphic>
          <a:graphicData uri="http://schemas.openxmlformats.org/presentationml/2006/ole">
            <p:oleObj spid="_x0000_s245763" name="Equation" r:id="rId4" imgW="876240" imgH="4698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Linear SVMs Mathematically (cont.)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eaLnBrk="1" hangingPunct="1"/>
            <a:r>
              <a:rPr lang="en-US" sz="2200">
                <a:ea typeface="ＭＳ Ｐゴシック" pitchFamily="-110" charset="-128"/>
                <a:cs typeface="ＭＳ Ｐゴシック" pitchFamily="-110" charset="-128"/>
              </a:rPr>
              <a:t>Then we can formulate the </a:t>
            </a:r>
            <a:r>
              <a:rPr lang="en-US" sz="2200" i="1">
                <a:ea typeface="ＭＳ Ｐゴシック" pitchFamily="-110" charset="-128"/>
                <a:cs typeface="ＭＳ Ｐゴシック" pitchFamily="-110" charset="-128"/>
              </a:rPr>
              <a:t>quadratic optimization problem: </a:t>
            </a:r>
          </a:p>
          <a:p>
            <a:pPr eaLnBrk="1" hangingPunct="1"/>
            <a:endParaRPr lang="en-US" sz="2200" i="1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200" i="1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200" i="1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200" i="1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200" i="1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200">
                <a:ea typeface="ＭＳ Ｐゴシック" pitchFamily="-110" charset="-128"/>
                <a:cs typeface="ＭＳ Ｐゴシック" pitchFamily="-110" charset="-128"/>
              </a:rPr>
              <a:t>A better formulation (min </a:t>
            </a:r>
            <a:r>
              <a:rPr lang="en-US" sz="2200" b="1">
                <a:ea typeface="ＭＳ Ｐゴシック" pitchFamily="-110" charset="-128"/>
                <a:cs typeface="ＭＳ Ｐゴシック" pitchFamily="-110" charset="-128"/>
              </a:rPr>
              <a:t>||w||</a:t>
            </a:r>
            <a:r>
              <a:rPr lang="en-US" sz="2200">
                <a:ea typeface="ＭＳ Ｐゴシック" pitchFamily="-110" charset="-128"/>
                <a:cs typeface="ＭＳ Ｐゴシック" pitchFamily="-110" charset="-128"/>
              </a:rPr>
              <a:t> = max 1/ </a:t>
            </a:r>
            <a:r>
              <a:rPr lang="en-US" sz="2200" b="1">
                <a:ea typeface="ＭＳ Ｐゴシック" pitchFamily="-110" charset="-128"/>
                <a:cs typeface="ＭＳ Ｐゴシック" pitchFamily="-110" charset="-128"/>
              </a:rPr>
              <a:t>||w||</a:t>
            </a:r>
            <a:r>
              <a:rPr lang="en-US" sz="2200">
                <a:ea typeface="ＭＳ Ｐゴシック" pitchFamily="-110" charset="-128"/>
                <a:cs typeface="ＭＳ Ｐゴシック" pitchFamily="-110" charset="-128"/>
              </a:rPr>
              <a:t> ): </a:t>
            </a:r>
          </a:p>
        </p:txBody>
      </p:sp>
      <p:sp>
        <p:nvSpPr>
          <p:cNvPr id="3078" name="Text Box 4"/>
          <p:cNvSpPr txBox="1">
            <a:spLocks noChangeArrowheads="1"/>
          </p:cNvSpPr>
          <p:nvPr/>
        </p:nvSpPr>
        <p:spPr bwMode="auto">
          <a:xfrm>
            <a:off x="1295400" y="2209800"/>
            <a:ext cx="7162800" cy="1571712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0" dirty="0">
                <a:latin typeface="Times New Roman" pitchFamily="-110" charset="0"/>
              </a:rPr>
              <a:t>Find </a:t>
            </a:r>
            <a:r>
              <a:rPr lang="en-US" b="0" dirty="0" err="1">
                <a:latin typeface="Times New Roman" pitchFamily="-110" charset="0"/>
              </a:rPr>
              <a:t>w</a:t>
            </a:r>
            <a:r>
              <a:rPr lang="en-US" b="0" dirty="0">
                <a:latin typeface="Times New Roman" pitchFamily="-110" charset="0"/>
              </a:rPr>
              <a:t> and </a:t>
            </a:r>
            <a:r>
              <a:rPr lang="en-US" b="0" i="1" dirty="0" err="1">
                <a:latin typeface="Times New Roman" pitchFamily="-110" charset="0"/>
              </a:rPr>
              <a:t>b</a:t>
            </a:r>
            <a:r>
              <a:rPr lang="en-US" b="0" dirty="0">
                <a:latin typeface="Times New Roman" pitchFamily="-110" charset="0"/>
              </a:rPr>
              <a:t> such that</a:t>
            </a:r>
          </a:p>
          <a:p>
            <a:pPr algn="l">
              <a:spcBef>
                <a:spcPct val="50000"/>
              </a:spcBef>
            </a:pPr>
            <a:r>
              <a:rPr lang="en-US" b="0" dirty="0" smtClean="0">
                <a:latin typeface="Times New Roman" pitchFamily="-110" charset="0"/>
              </a:rPr>
              <a:t> is </a:t>
            </a:r>
            <a:r>
              <a:rPr lang="en-US" b="0" dirty="0">
                <a:latin typeface="Times New Roman" pitchFamily="-110" charset="0"/>
              </a:rPr>
              <a:t>maximized; and for all {(x</a:t>
            </a:r>
            <a:r>
              <a:rPr lang="en-US" b="0" baseline="-25000" dirty="0">
                <a:latin typeface="Times New Roman" pitchFamily="-110" charset="0"/>
              </a:rPr>
              <a:t>i</a:t>
            </a:r>
            <a:r>
              <a:rPr lang="en-US" b="0" dirty="0">
                <a:latin typeface="Times New Roman" pitchFamily="-110" charset="0"/>
              </a:rPr>
              <a:t> , </a:t>
            </a:r>
            <a:r>
              <a:rPr lang="en-US" b="0" i="1" dirty="0" err="1">
                <a:latin typeface="Times New Roman" pitchFamily="-110" charset="0"/>
              </a:rPr>
              <a:t>y</a:t>
            </a:r>
            <a:r>
              <a:rPr lang="en-US" b="0" i="1" baseline="-25000" dirty="0" err="1">
                <a:latin typeface="Times New Roman" pitchFamily="-110" charset="0"/>
              </a:rPr>
              <a:t>i</a:t>
            </a:r>
            <a:r>
              <a:rPr lang="en-US" b="0" dirty="0">
                <a:latin typeface="Times New Roman" pitchFamily="-110" charset="0"/>
              </a:rPr>
              <a:t>)}</a:t>
            </a:r>
          </a:p>
          <a:p>
            <a:pPr algn="l">
              <a:spcBef>
                <a:spcPct val="50000"/>
              </a:spcBef>
            </a:pPr>
            <a:r>
              <a:rPr lang="en-US" b="0" dirty="0" err="1">
                <a:latin typeface="Times New Roman" pitchFamily="-110" charset="0"/>
              </a:rPr>
              <a:t>w</a:t>
            </a:r>
            <a:r>
              <a:rPr lang="en-US" b="0" baseline="30000" dirty="0" err="1">
                <a:latin typeface="Times New Roman" pitchFamily="-110" charset="0"/>
              </a:rPr>
              <a:t>T</a:t>
            </a:r>
            <a:r>
              <a:rPr lang="en-US" b="0" dirty="0" err="1">
                <a:latin typeface="Times New Roman" pitchFamily="-110" charset="0"/>
              </a:rPr>
              <a:t>x</a:t>
            </a:r>
            <a:r>
              <a:rPr lang="en-US" b="0" baseline="-25000" dirty="0" err="1">
                <a:latin typeface="Times New Roman" pitchFamily="-110" charset="0"/>
              </a:rPr>
              <a:t>i</a:t>
            </a:r>
            <a:r>
              <a:rPr lang="en-US" b="0" dirty="0">
                <a:latin typeface="Times New Roman" pitchFamily="-110" charset="0"/>
              </a:rPr>
              <a:t> + </a:t>
            </a:r>
            <a:r>
              <a:rPr lang="en-US" b="0" i="1" dirty="0" err="1">
                <a:latin typeface="Times New Roman" pitchFamily="-110" charset="0"/>
              </a:rPr>
              <a:t>b</a:t>
            </a:r>
            <a:r>
              <a:rPr lang="en-US" b="0" dirty="0">
                <a:latin typeface="Times New Roman" pitchFamily="-110" charset="0"/>
              </a:rPr>
              <a:t> 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≥ 1 if </a:t>
            </a:r>
            <a:r>
              <a:rPr lang="en-US" b="0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b="0" i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=1;   </a:t>
            </a:r>
            <a:r>
              <a:rPr lang="en-US" b="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b="0" baseline="30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b="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b="0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+ </a:t>
            </a:r>
            <a:r>
              <a:rPr lang="en-US" b="0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b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≤ -1   if </a:t>
            </a:r>
            <a:r>
              <a:rPr lang="en-US" b="0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b="0" i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0" baseline="-25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= -1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724400" y="2205038"/>
          <a:ext cx="808038" cy="690562"/>
        </p:xfrm>
        <a:graphic>
          <a:graphicData uri="http://schemas.openxmlformats.org/presentationml/2006/ole">
            <p:oleObj spid="_x0000_s246786" name="Equation" r:id="rId4" imgW="520560" imgH="444240" progId="Equation.3">
              <p:embed/>
            </p:oleObj>
          </a:graphicData>
        </a:graphic>
      </p:graphicFrame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1371600" y="4800600"/>
            <a:ext cx="6657975" cy="1571712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0" dirty="0">
                <a:latin typeface="Times New Roman" pitchFamily="-110" charset="0"/>
              </a:rPr>
              <a:t>Find </a:t>
            </a:r>
            <a:r>
              <a:rPr lang="en-US" b="0" dirty="0" err="1">
                <a:latin typeface="Times New Roman" pitchFamily="-110" charset="0"/>
              </a:rPr>
              <a:t>w</a:t>
            </a:r>
            <a:r>
              <a:rPr lang="en-US" b="0" dirty="0">
                <a:latin typeface="Times New Roman" pitchFamily="-110" charset="0"/>
              </a:rPr>
              <a:t> and </a:t>
            </a:r>
            <a:r>
              <a:rPr lang="en-US" b="0" i="1" dirty="0" err="1">
                <a:latin typeface="Times New Roman" pitchFamily="-110" charset="0"/>
              </a:rPr>
              <a:t>b</a:t>
            </a:r>
            <a:r>
              <a:rPr lang="en-US" b="0" dirty="0">
                <a:latin typeface="Times New Roman" pitchFamily="-110" charset="0"/>
              </a:rPr>
              <a:t> such that</a:t>
            </a:r>
          </a:p>
          <a:p>
            <a:pPr algn="l">
              <a:spcBef>
                <a:spcPct val="50000"/>
              </a:spcBef>
            </a:pPr>
            <a:r>
              <a:rPr lang="el-GR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b="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 </a:t>
            </a:r>
            <a:r>
              <a:rPr lang="en-US" b="0" dirty="0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= </a:t>
            </a:r>
            <a:r>
              <a:rPr lang="en-US" b="0" dirty="0" err="1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b="0" baseline="30000" dirty="0" err="1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b="0" dirty="0" err="1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b="0" dirty="0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 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is minimized; </a:t>
            </a:r>
          </a:p>
          <a:p>
            <a:pPr algn="l">
              <a:spcBef>
                <a:spcPct val="50000"/>
              </a:spcBef>
            </a:pP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and for all {(x</a:t>
            </a:r>
            <a:r>
              <a:rPr lang="en-US" b="0" baseline="-25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,</a:t>
            </a:r>
            <a:r>
              <a:rPr lang="en-US" b="0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b="0" i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)}:    </a:t>
            </a:r>
            <a:r>
              <a:rPr lang="en-US" b="0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b="0" i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(</a:t>
            </a:r>
            <a:r>
              <a:rPr lang="en-US" b="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b="0" baseline="30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b="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b="0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+ </a:t>
            </a:r>
            <a:r>
              <a:rPr lang="en-US" b="0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b</a:t>
            </a:r>
            <a:r>
              <a:rPr lang="en-US" b="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 ≥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Solving the Optimization Problem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534400" cy="5029200"/>
          </a:xfrm>
        </p:spPr>
        <p:txBody>
          <a:bodyPr/>
          <a:lstStyle/>
          <a:p>
            <a:pPr eaLnBrk="1" hangingPunct="1"/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>
              <a:buNone/>
            </a:pPr>
            <a:endParaRPr lang="en-US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This is a </a:t>
            </a:r>
            <a:r>
              <a:rPr lang="en-US" i="1" dirty="0">
                <a:ea typeface="ＭＳ Ｐゴシック" pitchFamily="-110" charset="-128"/>
                <a:cs typeface="ＭＳ Ｐゴシック" pitchFamily="-110" charset="-128"/>
              </a:rPr>
              <a:t>quadratic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function subject to </a:t>
            </a:r>
            <a:r>
              <a:rPr lang="en-US" i="1" dirty="0">
                <a:ea typeface="ＭＳ Ｐゴシック" pitchFamily="-110" charset="-128"/>
                <a:cs typeface="ＭＳ Ｐゴシック" pitchFamily="-110" charset="-128"/>
              </a:rPr>
              <a:t>linear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constraints</a:t>
            </a:r>
          </a:p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Quadratic optimization problems are a well-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known</a:t>
            </a:r>
          </a:p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Many ways exist for solving these</a:t>
            </a:r>
          </a:p>
          <a:p>
            <a:pPr eaLnBrk="1" hangingPunct="1"/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085850" y="1727200"/>
            <a:ext cx="6438900" cy="1092200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Times New Roman" pitchFamily="-110" charset="0"/>
              </a:rPr>
              <a:t>Find </a:t>
            </a:r>
            <a:r>
              <a:rPr lang="en-US" sz="2000" b="1" dirty="0" err="1">
                <a:latin typeface="Times New Roman" pitchFamily="-110" charset="0"/>
              </a:rPr>
              <a:t>w</a:t>
            </a:r>
            <a:r>
              <a:rPr lang="en-US" sz="2000" dirty="0">
                <a:latin typeface="Times New Roman" pitchFamily="-110" charset="0"/>
              </a:rPr>
              <a:t> and </a:t>
            </a:r>
            <a:r>
              <a:rPr lang="en-US" sz="2000" dirty="0" err="1">
                <a:latin typeface="Times New Roman" pitchFamily="-110" charset="0"/>
              </a:rPr>
              <a:t>b</a:t>
            </a:r>
            <a:r>
              <a:rPr lang="en-US" sz="2000" dirty="0">
                <a:latin typeface="Times New Roman" pitchFamily="-110" charset="0"/>
              </a:rPr>
              <a:t> such that</a:t>
            </a:r>
          </a:p>
          <a:p>
            <a:r>
              <a:rPr lang="el-GR" sz="2000" b="1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sz="2000" b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</a:t>
            </a:r>
            <a:r>
              <a:rPr lang="en-US" sz="2000" b="1" dirty="0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= </a:t>
            </a:r>
            <a:r>
              <a:rPr lang="en-US" sz="2000" b="1" dirty="0" err="1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 baseline="30000" dirty="0" err="1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sz="2000" b="1" dirty="0" err="1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 dirty="0" smtClean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 </a:t>
            </a:r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is minimized; </a:t>
            </a:r>
          </a:p>
          <a:p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and for all </a:t>
            </a:r>
            <a:r>
              <a:rPr lang="en-US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{</a:t>
            </a:r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b="1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b="1" baseline="-25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1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,</a:t>
            </a:r>
            <a:r>
              <a:rPr lang="en-US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i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)}</a:t>
            </a:r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:  </a:t>
            </a:r>
            <a:r>
              <a:rPr lang="en-US" sz="2000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sz="2000" i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(</a:t>
            </a:r>
            <a:r>
              <a:rPr lang="en-US" sz="2000" b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 b="1" baseline="30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sz="2000" b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sz="2000" b="1" baseline="-25000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sz="2000" b="1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+ </a:t>
            </a:r>
            <a:r>
              <a:rPr lang="en-US" sz="2000" i="1" dirty="0" err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b</a:t>
            </a:r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</a:t>
            </a:r>
            <a:r>
              <a:rPr lang="en-US" sz="2000" b="1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≥ </a:t>
            </a:r>
            <a:r>
              <a:rPr lang="en-US" sz="2000" dirty="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LP example</a:t>
            </a:r>
            <a:endParaRPr lang="en-US" dirty="0"/>
          </a:p>
        </p:txBody>
      </p:sp>
      <p:graphicFrame>
        <p:nvGraphicFramePr>
          <p:cNvPr id="23581" name="Object 29"/>
          <p:cNvGraphicFramePr>
            <a:graphicFrameLocks noChangeAspect="1"/>
          </p:cNvGraphicFramePr>
          <p:nvPr/>
        </p:nvGraphicFramePr>
        <p:xfrm>
          <a:off x="1455738" y="3016250"/>
          <a:ext cx="2209800" cy="1936750"/>
        </p:xfrm>
        <a:graphic>
          <a:graphicData uri="http://schemas.openxmlformats.org/presentationml/2006/ole">
            <p:oleObj spid="_x0000_s248834" name="Equation" r:id="rId3" imgW="1041120" imgH="914400" progId="Equation.3">
              <p:embed/>
            </p:oleObj>
          </a:graphicData>
        </a:graphic>
      </p:graphicFrame>
      <p:graphicFrame>
        <p:nvGraphicFramePr>
          <p:cNvPr id="23582" name="Object 30"/>
          <p:cNvGraphicFramePr>
            <a:graphicFrameLocks noChangeAspect="1"/>
          </p:cNvGraphicFramePr>
          <p:nvPr/>
        </p:nvGraphicFramePr>
        <p:xfrm>
          <a:off x="685800" y="2179638"/>
          <a:ext cx="2397125" cy="457200"/>
        </p:xfrm>
        <a:graphic>
          <a:graphicData uri="http://schemas.openxmlformats.org/presentationml/2006/ole">
            <p:oleObj spid="_x0000_s248835" name="Equation" r:id="rId4" imgW="1130040" imgH="215640" progId="Equation.3">
              <p:embed/>
            </p:oleObj>
          </a:graphicData>
        </a:graphic>
      </p:graphicFrame>
      <p:graphicFrame>
        <p:nvGraphicFramePr>
          <p:cNvPr id="23583" name="Object 31"/>
          <p:cNvGraphicFramePr>
            <a:graphicFrameLocks noChangeAspect="1"/>
          </p:cNvGraphicFramePr>
          <p:nvPr/>
        </p:nvGraphicFramePr>
        <p:xfrm>
          <a:off x="695325" y="2713038"/>
          <a:ext cx="1524000" cy="487362"/>
        </p:xfrm>
        <a:graphic>
          <a:graphicData uri="http://schemas.openxmlformats.org/presentationml/2006/ole">
            <p:oleObj spid="_x0000_s248836" name="Equation" r:id="rId5" imgW="634680" imgH="203040" progId="Equation.3">
              <p:embed/>
            </p:oleObj>
          </a:graphicData>
        </a:graphic>
      </p:graphicFrame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4267200" y="1376363"/>
            <a:ext cx="4332288" cy="4110037"/>
            <a:chOff x="2688" y="867"/>
            <a:chExt cx="2729" cy="258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880" y="867"/>
              <a:ext cx="2537" cy="2493"/>
              <a:chOff x="2880" y="867"/>
              <a:chExt cx="2537" cy="2493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976" y="1152"/>
                <a:ext cx="2208" cy="2112"/>
                <a:chOff x="3072" y="1104"/>
                <a:chExt cx="2208" cy="2112"/>
              </a:xfrm>
            </p:grpSpPr>
            <p:sp>
              <p:nvSpPr>
                <p:cNvPr id="23558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3072" y="1104"/>
                  <a:ext cx="0" cy="21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59" name="Line 7"/>
                <p:cNvSpPr>
                  <a:spLocks noChangeShapeType="1"/>
                </p:cNvSpPr>
                <p:nvPr/>
              </p:nvSpPr>
              <p:spPr bwMode="auto">
                <a:xfrm>
                  <a:off x="3072" y="3216"/>
                  <a:ext cx="22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0" name="Line 8"/>
                <p:cNvSpPr>
                  <a:spLocks noChangeShapeType="1"/>
                </p:cNvSpPr>
                <p:nvPr/>
              </p:nvSpPr>
              <p:spPr bwMode="auto">
                <a:xfrm>
                  <a:off x="3072" y="302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1" name="Line 9"/>
                <p:cNvSpPr>
                  <a:spLocks noChangeShapeType="1"/>
                </p:cNvSpPr>
                <p:nvPr/>
              </p:nvSpPr>
              <p:spPr bwMode="auto">
                <a:xfrm>
                  <a:off x="3072" y="283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2" name="Line 10"/>
                <p:cNvSpPr>
                  <a:spLocks noChangeShapeType="1"/>
                </p:cNvSpPr>
                <p:nvPr/>
              </p:nvSpPr>
              <p:spPr bwMode="auto">
                <a:xfrm>
                  <a:off x="3072" y="264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3" name="Line 11"/>
                <p:cNvSpPr>
                  <a:spLocks noChangeShapeType="1"/>
                </p:cNvSpPr>
                <p:nvPr/>
              </p:nvSpPr>
              <p:spPr bwMode="auto">
                <a:xfrm>
                  <a:off x="3072" y="244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4" name="Line 12"/>
                <p:cNvSpPr>
                  <a:spLocks noChangeShapeType="1"/>
                </p:cNvSpPr>
                <p:nvPr/>
              </p:nvSpPr>
              <p:spPr bwMode="auto">
                <a:xfrm>
                  <a:off x="3072" y="225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5" name="Line 13"/>
                <p:cNvSpPr>
                  <a:spLocks noChangeShapeType="1"/>
                </p:cNvSpPr>
                <p:nvPr/>
              </p:nvSpPr>
              <p:spPr bwMode="auto">
                <a:xfrm>
                  <a:off x="3072" y="206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6" name="Line 14"/>
                <p:cNvSpPr>
                  <a:spLocks noChangeShapeType="1"/>
                </p:cNvSpPr>
                <p:nvPr/>
              </p:nvSpPr>
              <p:spPr bwMode="auto">
                <a:xfrm>
                  <a:off x="3072" y="187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7" name="Line 15"/>
                <p:cNvSpPr>
                  <a:spLocks noChangeShapeType="1"/>
                </p:cNvSpPr>
                <p:nvPr/>
              </p:nvSpPr>
              <p:spPr bwMode="auto">
                <a:xfrm>
                  <a:off x="3072" y="168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8" name="Line 16"/>
                <p:cNvSpPr>
                  <a:spLocks noChangeShapeType="1"/>
                </p:cNvSpPr>
                <p:nvPr/>
              </p:nvSpPr>
              <p:spPr bwMode="auto">
                <a:xfrm>
                  <a:off x="3072" y="148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69" name="Line 17"/>
                <p:cNvSpPr>
                  <a:spLocks noChangeShapeType="1"/>
                </p:cNvSpPr>
                <p:nvPr/>
              </p:nvSpPr>
              <p:spPr bwMode="auto">
                <a:xfrm>
                  <a:off x="3072" y="129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326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345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364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3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384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4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4032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5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422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441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7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460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8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80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aphicFrame>
            <p:nvGraphicFramePr>
              <p:cNvPr id="23579" name="Object 27"/>
              <p:cNvGraphicFramePr>
                <a:graphicFrameLocks noChangeAspect="1"/>
              </p:cNvGraphicFramePr>
              <p:nvPr/>
            </p:nvGraphicFramePr>
            <p:xfrm>
              <a:off x="2880" y="867"/>
              <a:ext cx="181" cy="237"/>
            </p:xfrm>
            <a:graphic>
              <a:graphicData uri="http://schemas.openxmlformats.org/presentationml/2006/ole">
                <p:oleObj spid="_x0000_s248837" name="Equation" r:id="rId6" imgW="164880" imgH="215640" progId="Equation.3">
                  <p:embed/>
                </p:oleObj>
              </a:graphicData>
            </a:graphic>
          </p:graphicFrame>
          <p:graphicFrame>
            <p:nvGraphicFramePr>
              <p:cNvPr id="23580" name="Object 28"/>
              <p:cNvGraphicFramePr>
                <a:graphicFrameLocks noChangeAspect="1"/>
              </p:cNvGraphicFramePr>
              <p:nvPr/>
            </p:nvGraphicFramePr>
            <p:xfrm>
              <a:off x="5250" y="3123"/>
              <a:ext cx="167" cy="237"/>
            </p:xfrm>
            <a:graphic>
              <a:graphicData uri="http://schemas.openxmlformats.org/presentationml/2006/ole">
                <p:oleObj spid="_x0000_s248838" name="Equation" r:id="rId7" imgW="152280" imgH="215640" progId="Equation.3">
                  <p:embed/>
                </p:oleObj>
              </a:graphicData>
            </a:graphic>
          </p:graphicFrame>
        </p:grpSp>
        <p:sp>
          <p:nvSpPr>
            <p:cNvPr id="23584" name="Text Box 32"/>
            <p:cNvSpPr txBox="1">
              <a:spLocks noChangeArrowheads="1"/>
            </p:cNvSpPr>
            <p:nvPr/>
          </p:nvSpPr>
          <p:spPr bwMode="auto">
            <a:xfrm>
              <a:off x="3216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23585" name="Text Box 33"/>
            <p:cNvSpPr txBox="1">
              <a:spLocks noChangeArrowheads="1"/>
            </p:cNvSpPr>
            <p:nvPr/>
          </p:nvSpPr>
          <p:spPr bwMode="auto">
            <a:xfrm>
              <a:off x="3600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23586" name="Text Box 34"/>
            <p:cNvSpPr txBox="1">
              <a:spLocks noChangeArrowheads="1"/>
            </p:cNvSpPr>
            <p:nvPr/>
          </p:nvSpPr>
          <p:spPr bwMode="auto">
            <a:xfrm>
              <a:off x="4032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23587" name="Text Box 35"/>
            <p:cNvSpPr txBox="1">
              <a:spLocks noChangeArrowheads="1"/>
            </p:cNvSpPr>
            <p:nvPr/>
          </p:nvSpPr>
          <p:spPr bwMode="auto">
            <a:xfrm>
              <a:off x="2688" y="278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23588" name="Text Box 36"/>
            <p:cNvSpPr txBox="1">
              <a:spLocks noChangeArrowheads="1"/>
            </p:cNvSpPr>
            <p:nvPr/>
          </p:nvSpPr>
          <p:spPr bwMode="auto">
            <a:xfrm>
              <a:off x="2688" y="2400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23590" name="Text Box 38"/>
            <p:cNvSpPr txBox="1">
              <a:spLocks noChangeArrowheads="1"/>
            </p:cNvSpPr>
            <p:nvPr/>
          </p:nvSpPr>
          <p:spPr bwMode="auto">
            <a:xfrm>
              <a:off x="2688" y="2016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23591" name="Text Box 39"/>
            <p:cNvSpPr txBox="1">
              <a:spLocks noChangeArrowheads="1"/>
            </p:cNvSpPr>
            <p:nvPr/>
          </p:nvSpPr>
          <p:spPr bwMode="auto">
            <a:xfrm>
              <a:off x="2688" y="1632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  <p:sp>
          <p:nvSpPr>
            <p:cNvPr id="23592" name="Text Box 40"/>
            <p:cNvSpPr txBox="1">
              <a:spLocks noChangeArrowheads="1"/>
            </p:cNvSpPr>
            <p:nvPr/>
          </p:nvSpPr>
          <p:spPr bwMode="auto">
            <a:xfrm>
              <a:off x="4368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LP example</a:t>
            </a:r>
            <a:endParaRPr lang="en-US" dirty="0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1455738" y="3016250"/>
          <a:ext cx="2209800" cy="1936750"/>
        </p:xfrm>
        <a:graphic>
          <a:graphicData uri="http://schemas.openxmlformats.org/presentationml/2006/ole">
            <p:oleObj spid="_x0000_s249858" name="Equation" r:id="rId3" imgW="1041120" imgH="914400" progId="Equation.3">
              <p:embed/>
            </p:oleObj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685800" y="2179638"/>
          <a:ext cx="2397125" cy="457200"/>
        </p:xfrm>
        <a:graphic>
          <a:graphicData uri="http://schemas.openxmlformats.org/presentationml/2006/ole">
            <p:oleObj spid="_x0000_s249859" name="Equation" r:id="rId4" imgW="1130040" imgH="215640" progId="Equation.3">
              <p:embed/>
            </p:oleObj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695325" y="2713038"/>
          <a:ext cx="1524000" cy="487362"/>
        </p:xfrm>
        <a:graphic>
          <a:graphicData uri="http://schemas.openxmlformats.org/presentationml/2006/ole">
            <p:oleObj spid="_x0000_s249860" name="Equation" r:id="rId5" imgW="634680" imgH="203040" progId="Equation.3">
              <p:embed/>
            </p:oleObj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267200" y="1376363"/>
            <a:ext cx="4332288" cy="4110037"/>
            <a:chOff x="2688" y="867"/>
            <a:chExt cx="2729" cy="2589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880" y="867"/>
              <a:ext cx="2537" cy="2493"/>
              <a:chOff x="2880" y="867"/>
              <a:chExt cx="2537" cy="2493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2976" y="1152"/>
                <a:ext cx="2208" cy="2112"/>
                <a:chOff x="3072" y="1104"/>
                <a:chExt cx="2208" cy="2112"/>
              </a:xfrm>
            </p:grpSpPr>
            <p:sp>
              <p:nvSpPr>
                <p:cNvPr id="30729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3072" y="1104"/>
                  <a:ext cx="0" cy="21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0" name="Line 10"/>
                <p:cNvSpPr>
                  <a:spLocks noChangeShapeType="1"/>
                </p:cNvSpPr>
                <p:nvPr/>
              </p:nvSpPr>
              <p:spPr bwMode="auto">
                <a:xfrm>
                  <a:off x="3072" y="3216"/>
                  <a:ext cx="22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1" name="Line 11"/>
                <p:cNvSpPr>
                  <a:spLocks noChangeShapeType="1"/>
                </p:cNvSpPr>
                <p:nvPr/>
              </p:nvSpPr>
              <p:spPr bwMode="auto">
                <a:xfrm>
                  <a:off x="3072" y="302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2" name="Line 12"/>
                <p:cNvSpPr>
                  <a:spLocks noChangeShapeType="1"/>
                </p:cNvSpPr>
                <p:nvPr/>
              </p:nvSpPr>
              <p:spPr bwMode="auto">
                <a:xfrm>
                  <a:off x="3072" y="283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3" name="Line 13"/>
                <p:cNvSpPr>
                  <a:spLocks noChangeShapeType="1"/>
                </p:cNvSpPr>
                <p:nvPr/>
              </p:nvSpPr>
              <p:spPr bwMode="auto">
                <a:xfrm>
                  <a:off x="3072" y="264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4" name="Line 14"/>
                <p:cNvSpPr>
                  <a:spLocks noChangeShapeType="1"/>
                </p:cNvSpPr>
                <p:nvPr/>
              </p:nvSpPr>
              <p:spPr bwMode="auto">
                <a:xfrm>
                  <a:off x="3072" y="244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5" name="Line 15"/>
                <p:cNvSpPr>
                  <a:spLocks noChangeShapeType="1"/>
                </p:cNvSpPr>
                <p:nvPr/>
              </p:nvSpPr>
              <p:spPr bwMode="auto">
                <a:xfrm>
                  <a:off x="3072" y="225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6" name="Line 16"/>
                <p:cNvSpPr>
                  <a:spLocks noChangeShapeType="1"/>
                </p:cNvSpPr>
                <p:nvPr/>
              </p:nvSpPr>
              <p:spPr bwMode="auto">
                <a:xfrm>
                  <a:off x="3072" y="206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7" name="Line 17"/>
                <p:cNvSpPr>
                  <a:spLocks noChangeShapeType="1"/>
                </p:cNvSpPr>
                <p:nvPr/>
              </p:nvSpPr>
              <p:spPr bwMode="auto">
                <a:xfrm>
                  <a:off x="3072" y="187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8" name="Line 18"/>
                <p:cNvSpPr>
                  <a:spLocks noChangeShapeType="1"/>
                </p:cNvSpPr>
                <p:nvPr/>
              </p:nvSpPr>
              <p:spPr bwMode="auto">
                <a:xfrm>
                  <a:off x="3072" y="168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39" name="Line 19"/>
                <p:cNvSpPr>
                  <a:spLocks noChangeShapeType="1"/>
                </p:cNvSpPr>
                <p:nvPr/>
              </p:nvSpPr>
              <p:spPr bwMode="auto">
                <a:xfrm>
                  <a:off x="3072" y="148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0" name="Line 20"/>
                <p:cNvSpPr>
                  <a:spLocks noChangeShapeType="1"/>
                </p:cNvSpPr>
                <p:nvPr/>
              </p:nvSpPr>
              <p:spPr bwMode="auto">
                <a:xfrm>
                  <a:off x="3072" y="129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1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326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2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45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3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364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4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384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5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4032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6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22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7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441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8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460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49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480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aphicFrame>
            <p:nvGraphicFramePr>
              <p:cNvPr id="30750" name="Object 30"/>
              <p:cNvGraphicFramePr>
                <a:graphicFrameLocks noChangeAspect="1"/>
              </p:cNvGraphicFramePr>
              <p:nvPr/>
            </p:nvGraphicFramePr>
            <p:xfrm>
              <a:off x="2880" y="867"/>
              <a:ext cx="181" cy="237"/>
            </p:xfrm>
            <a:graphic>
              <a:graphicData uri="http://schemas.openxmlformats.org/presentationml/2006/ole">
                <p:oleObj spid="_x0000_s249866" name="Equation" r:id="rId6" imgW="164880" imgH="215640" progId="Equation.3">
                  <p:embed/>
                </p:oleObj>
              </a:graphicData>
            </a:graphic>
          </p:graphicFrame>
          <p:graphicFrame>
            <p:nvGraphicFramePr>
              <p:cNvPr id="30751" name="Object 31"/>
              <p:cNvGraphicFramePr>
                <a:graphicFrameLocks noChangeAspect="1"/>
              </p:cNvGraphicFramePr>
              <p:nvPr/>
            </p:nvGraphicFramePr>
            <p:xfrm>
              <a:off x="5250" y="3123"/>
              <a:ext cx="167" cy="237"/>
            </p:xfrm>
            <a:graphic>
              <a:graphicData uri="http://schemas.openxmlformats.org/presentationml/2006/ole">
                <p:oleObj spid="_x0000_s249867" name="Equation" r:id="rId7" imgW="152280" imgH="215640" progId="Equation.3">
                  <p:embed/>
                </p:oleObj>
              </a:graphicData>
            </a:graphic>
          </p:graphicFrame>
        </p:grpSp>
        <p:sp>
          <p:nvSpPr>
            <p:cNvPr id="30752" name="Text Box 32"/>
            <p:cNvSpPr txBox="1">
              <a:spLocks noChangeArrowheads="1"/>
            </p:cNvSpPr>
            <p:nvPr/>
          </p:nvSpPr>
          <p:spPr bwMode="auto">
            <a:xfrm>
              <a:off x="3216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30753" name="Text Box 33"/>
            <p:cNvSpPr txBox="1">
              <a:spLocks noChangeArrowheads="1"/>
            </p:cNvSpPr>
            <p:nvPr/>
          </p:nvSpPr>
          <p:spPr bwMode="auto">
            <a:xfrm>
              <a:off x="3600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30754" name="Text Box 34"/>
            <p:cNvSpPr txBox="1">
              <a:spLocks noChangeArrowheads="1"/>
            </p:cNvSpPr>
            <p:nvPr/>
          </p:nvSpPr>
          <p:spPr bwMode="auto">
            <a:xfrm>
              <a:off x="4032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30755" name="Text Box 35"/>
            <p:cNvSpPr txBox="1">
              <a:spLocks noChangeArrowheads="1"/>
            </p:cNvSpPr>
            <p:nvPr/>
          </p:nvSpPr>
          <p:spPr bwMode="auto">
            <a:xfrm>
              <a:off x="2688" y="278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30756" name="Text Box 36"/>
            <p:cNvSpPr txBox="1">
              <a:spLocks noChangeArrowheads="1"/>
            </p:cNvSpPr>
            <p:nvPr/>
          </p:nvSpPr>
          <p:spPr bwMode="auto">
            <a:xfrm>
              <a:off x="2688" y="2400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30757" name="Text Box 37"/>
            <p:cNvSpPr txBox="1">
              <a:spLocks noChangeArrowheads="1"/>
            </p:cNvSpPr>
            <p:nvPr/>
          </p:nvSpPr>
          <p:spPr bwMode="auto">
            <a:xfrm>
              <a:off x="2688" y="2016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30758" name="Text Box 38"/>
            <p:cNvSpPr txBox="1">
              <a:spLocks noChangeArrowheads="1"/>
            </p:cNvSpPr>
            <p:nvPr/>
          </p:nvSpPr>
          <p:spPr bwMode="auto">
            <a:xfrm>
              <a:off x="2688" y="1632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  <p:sp>
          <p:nvSpPr>
            <p:cNvPr id="30759" name="Text Box 39"/>
            <p:cNvSpPr txBox="1">
              <a:spLocks noChangeArrowheads="1"/>
            </p:cNvSpPr>
            <p:nvPr/>
          </p:nvSpPr>
          <p:spPr bwMode="auto">
            <a:xfrm>
              <a:off x="4368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</p:grpSp>
      <p:graphicFrame>
        <p:nvGraphicFramePr>
          <p:cNvPr id="30760" name="Object 40"/>
          <p:cNvGraphicFramePr>
            <a:graphicFrameLocks noChangeAspect="1"/>
          </p:cNvGraphicFramePr>
          <p:nvPr/>
        </p:nvGraphicFramePr>
        <p:xfrm>
          <a:off x="7620000" y="4724400"/>
          <a:ext cx="685800" cy="376238"/>
        </p:xfrm>
        <a:graphic>
          <a:graphicData uri="http://schemas.openxmlformats.org/presentationml/2006/ole">
            <p:oleObj spid="_x0000_s249861" name="Equation" r:id="rId8" imgW="393480" imgH="215640" progId="Equation.3">
              <p:embed/>
            </p:oleObj>
          </a:graphicData>
        </a:graphic>
      </p:graphicFrame>
      <p:graphicFrame>
        <p:nvGraphicFramePr>
          <p:cNvPr id="30761" name="Object 41"/>
          <p:cNvGraphicFramePr>
            <a:graphicFrameLocks noChangeAspect="1"/>
          </p:cNvGraphicFramePr>
          <p:nvPr/>
        </p:nvGraphicFramePr>
        <p:xfrm>
          <a:off x="4724400" y="1905000"/>
          <a:ext cx="706438" cy="376238"/>
        </p:xfrm>
        <a:graphic>
          <a:graphicData uri="http://schemas.openxmlformats.org/presentationml/2006/ole">
            <p:oleObj spid="_x0000_s249862" name="Equation" r:id="rId9" imgW="406080" imgH="215640" progId="Equation.3">
              <p:embed/>
            </p:oleObj>
          </a:graphicData>
        </a:graphic>
      </p:graphicFrame>
      <p:sp>
        <p:nvSpPr>
          <p:cNvPr id="30762" name="Line 42"/>
          <p:cNvSpPr>
            <a:spLocks noChangeShapeType="1"/>
          </p:cNvSpPr>
          <p:nvPr/>
        </p:nvSpPr>
        <p:spPr bwMode="auto">
          <a:xfrm flipV="1">
            <a:off x="7467600" y="49530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3" name="Line 43"/>
          <p:cNvSpPr>
            <a:spLocks noChangeShapeType="1"/>
          </p:cNvSpPr>
          <p:nvPr/>
        </p:nvSpPr>
        <p:spPr bwMode="auto">
          <a:xfrm flipV="1">
            <a:off x="4724400" y="24384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4" name="Line 44"/>
          <p:cNvSpPr>
            <a:spLocks noChangeShapeType="1"/>
          </p:cNvSpPr>
          <p:nvPr/>
        </p:nvSpPr>
        <p:spPr bwMode="auto">
          <a:xfrm flipV="1">
            <a:off x="5943600" y="18288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5" name="Line 45"/>
          <p:cNvSpPr>
            <a:spLocks noChangeShapeType="1"/>
          </p:cNvSpPr>
          <p:nvPr/>
        </p:nvSpPr>
        <p:spPr bwMode="auto">
          <a:xfrm flipH="1" flipV="1">
            <a:off x="5715000" y="30480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0766" name="Object 46"/>
          <p:cNvGraphicFramePr>
            <a:graphicFrameLocks noChangeAspect="1"/>
          </p:cNvGraphicFramePr>
          <p:nvPr/>
        </p:nvGraphicFramePr>
        <p:xfrm>
          <a:off x="6019800" y="2057400"/>
          <a:ext cx="949325" cy="376238"/>
        </p:xfrm>
        <a:graphic>
          <a:graphicData uri="http://schemas.openxmlformats.org/presentationml/2006/ole">
            <p:oleObj spid="_x0000_s249863" name="Equation" r:id="rId10" imgW="545760" imgH="215640" progId="Equation.3">
              <p:embed/>
            </p:oleObj>
          </a:graphicData>
        </a:graphic>
      </p:graphicFrame>
      <p:sp>
        <p:nvSpPr>
          <p:cNvPr id="30767" name="Line 47"/>
          <p:cNvSpPr>
            <a:spLocks noChangeShapeType="1"/>
          </p:cNvSpPr>
          <p:nvPr/>
        </p:nvSpPr>
        <p:spPr bwMode="auto">
          <a:xfrm>
            <a:off x="4724400" y="33528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0768" name="Object 48"/>
          <p:cNvGraphicFramePr>
            <a:graphicFrameLocks noChangeAspect="1"/>
          </p:cNvGraphicFramePr>
          <p:nvPr/>
        </p:nvGraphicFramePr>
        <p:xfrm>
          <a:off x="6583363" y="2976563"/>
          <a:ext cx="971550" cy="376237"/>
        </p:xfrm>
        <a:graphic>
          <a:graphicData uri="http://schemas.openxmlformats.org/presentationml/2006/ole">
            <p:oleObj spid="_x0000_s249864" name="Equation" r:id="rId11" imgW="558720" imgH="215640" progId="Equation.3">
              <p:embed/>
            </p:oleObj>
          </a:graphicData>
        </a:graphic>
      </p:graphicFrame>
      <p:sp>
        <p:nvSpPr>
          <p:cNvPr id="30769" name="Line 49"/>
          <p:cNvSpPr>
            <a:spLocks noChangeShapeType="1"/>
          </p:cNvSpPr>
          <p:nvPr/>
        </p:nvSpPr>
        <p:spPr bwMode="auto">
          <a:xfrm>
            <a:off x="6477000" y="33528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71" name="Line 51"/>
          <p:cNvSpPr>
            <a:spLocks noChangeShapeType="1"/>
          </p:cNvSpPr>
          <p:nvPr/>
        </p:nvSpPr>
        <p:spPr bwMode="auto">
          <a:xfrm>
            <a:off x="4724400" y="2743200"/>
            <a:ext cx="24384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0772" name="Object 52"/>
          <p:cNvGraphicFramePr>
            <a:graphicFrameLocks noChangeAspect="1"/>
          </p:cNvGraphicFramePr>
          <p:nvPr/>
        </p:nvGraphicFramePr>
        <p:xfrm>
          <a:off x="6184900" y="3810000"/>
          <a:ext cx="1435100" cy="376238"/>
        </p:xfrm>
        <a:graphic>
          <a:graphicData uri="http://schemas.openxmlformats.org/presentationml/2006/ole">
            <p:oleObj spid="_x0000_s249865" name="Equation" r:id="rId12" imgW="825480" imgH="215640" progId="Equation.3">
              <p:embed/>
            </p:oleObj>
          </a:graphicData>
        </a:graphic>
      </p:graphicFrame>
      <p:sp>
        <p:nvSpPr>
          <p:cNvPr id="30773" name="Line 53"/>
          <p:cNvSpPr>
            <a:spLocks noChangeShapeType="1"/>
          </p:cNvSpPr>
          <p:nvPr/>
        </p:nvSpPr>
        <p:spPr bwMode="auto">
          <a:xfrm flipH="1">
            <a:off x="6172200" y="4343400"/>
            <a:ext cx="152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74" name="Text Box 54"/>
          <p:cNvSpPr txBox="1">
            <a:spLocks noChangeArrowheads="1"/>
          </p:cNvSpPr>
          <p:nvPr/>
        </p:nvSpPr>
        <p:spPr bwMode="auto">
          <a:xfrm>
            <a:off x="2286000" y="5867400"/>
            <a:ext cx="403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FF0000"/>
                </a:solidFill>
              </a:rPr>
              <a:t>Where is the feasibility region?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97" name="Freeform 53"/>
          <p:cNvSpPr>
            <a:spLocks/>
          </p:cNvSpPr>
          <p:nvPr/>
        </p:nvSpPr>
        <p:spPr bwMode="auto">
          <a:xfrm>
            <a:off x="4724400" y="3352800"/>
            <a:ext cx="1219200" cy="1828800"/>
          </a:xfrm>
          <a:custGeom>
            <a:avLst/>
            <a:gdLst/>
            <a:ahLst/>
            <a:cxnLst>
              <a:cxn ang="0">
                <a:pos x="0" y="1152"/>
              </a:cxn>
              <a:cxn ang="0">
                <a:pos x="0" y="0"/>
              </a:cxn>
              <a:cxn ang="0">
                <a:pos x="384" y="0"/>
              </a:cxn>
              <a:cxn ang="0">
                <a:pos x="768" y="384"/>
              </a:cxn>
              <a:cxn ang="0">
                <a:pos x="768" y="1152"/>
              </a:cxn>
              <a:cxn ang="0">
                <a:pos x="0" y="1152"/>
              </a:cxn>
            </a:cxnLst>
            <a:rect l="0" t="0" r="r" b="b"/>
            <a:pathLst>
              <a:path w="768" h="1152">
                <a:moveTo>
                  <a:pt x="0" y="1152"/>
                </a:moveTo>
                <a:lnTo>
                  <a:pt x="0" y="0"/>
                </a:lnTo>
                <a:lnTo>
                  <a:pt x="384" y="0"/>
                </a:lnTo>
                <a:lnTo>
                  <a:pt x="768" y="384"/>
                </a:lnTo>
                <a:lnTo>
                  <a:pt x="768" y="1152"/>
                </a:lnTo>
                <a:lnTo>
                  <a:pt x="0" y="1152"/>
                </a:lnTo>
                <a:close/>
              </a:path>
            </a:pathLst>
          </a:cu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LP example</a:t>
            </a:r>
            <a:endParaRPr lang="en-US" dirty="0"/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1455738" y="3016250"/>
          <a:ext cx="2209800" cy="1936750"/>
        </p:xfrm>
        <a:graphic>
          <a:graphicData uri="http://schemas.openxmlformats.org/presentationml/2006/ole">
            <p:oleObj spid="_x0000_s250882" name="Equation" r:id="rId3" imgW="1041120" imgH="914400" progId="Equation.3">
              <p:embed/>
            </p:oleObj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685800" y="2179638"/>
          <a:ext cx="2397125" cy="457200"/>
        </p:xfrm>
        <a:graphic>
          <a:graphicData uri="http://schemas.openxmlformats.org/presentationml/2006/ole">
            <p:oleObj spid="_x0000_s250883" name="Equation" r:id="rId4" imgW="1130040" imgH="215640" progId="Equation.3">
              <p:embed/>
            </p:oleObj>
          </a:graphicData>
        </a:graphic>
      </p:graphicFrame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695325" y="2713038"/>
          <a:ext cx="1524000" cy="487362"/>
        </p:xfrm>
        <a:graphic>
          <a:graphicData uri="http://schemas.openxmlformats.org/presentationml/2006/ole">
            <p:oleObj spid="_x0000_s250884" name="Equation" r:id="rId5" imgW="634680" imgH="203040" progId="Equation.3">
              <p:embed/>
            </p:oleObj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267200" y="1376363"/>
            <a:ext cx="4332288" cy="4110037"/>
            <a:chOff x="2688" y="867"/>
            <a:chExt cx="2729" cy="2589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880" y="867"/>
              <a:ext cx="2537" cy="2493"/>
              <a:chOff x="2880" y="867"/>
              <a:chExt cx="2537" cy="2493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2976" y="1152"/>
                <a:ext cx="2208" cy="2112"/>
                <a:chOff x="3072" y="1104"/>
                <a:chExt cx="2208" cy="2112"/>
              </a:xfrm>
            </p:grpSpPr>
            <p:sp>
              <p:nvSpPr>
                <p:cNvPr id="31753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3072" y="1104"/>
                  <a:ext cx="0" cy="21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54" name="Line 10"/>
                <p:cNvSpPr>
                  <a:spLocks noChangeShapeType="1"/>
                </p:cNvSpPr>
                <p:nvPr/>
              </p:nvSpPr>
              <p:spPr bwMode="auto">
                <a:xfrm>
                  <a:off x="3072" y="3216"/>
                  <a:ext cx="22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55" name="Line 11"/>
                <p:cNvSpPr>
                  <a:spLocks noChangeShapeType="1"/>
                </p:cNvSpPr>
                <p:nvPr/>
              </p:nvSpPr>
              <p:spPr bwMode="auto">
                <a:xfrm>
                  <a:off x="3072" y="302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56" name="Line 12"/>
                <p:cNvSpPr>
                  <a:spLocks noChangeShapeType="1"/>
                </p:cNvSpPr>
                <p:nvPr/>
              </p:nvSpPr>
              <p:spPr bwMode="auto">
                <a:xfrm>
                  <a:off x="3072" y="283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57" name="Line 13"/>
                <p:cNvSpPr>
                  <a:spLocks noChangeShapeType="1"/>
                </p:cNvSpPr>
                <p:nvPr/>
              </p:nvSpPr>
              <p:spPr bwMode="auto">
                <a:xfrm>
                  <a:off x="3072" y="264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58" name="Line 14"/>
                <p:cNvSpPr>
                  <a:spLocks noChangeShapeType="1"/>
                </p:cNvSpPr>
                <p:nvPr/>
              </p:nvSpPr>
              <p:spPr bwMode="auto">
                <a:xfrm>
                  <a:off x="3072" y="244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59" name="Line 15"/>
                <p:cNvSpPr>
                  <a:spLocks noChangeShapeType="1"/>
                </p:cNvSpPr>
                <p:nvPr/>
              </p:nvSpPr>
              <p:spPr bwMode="auto">
                <a:xfrm>
                  <a:off x="3072" y="225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0" name="Line 16"/>
                <p:cNvSpPr>
                  <a:spLocks noChangeShapeType="1"/>
                </p:cNvSpPr>
                <p:nvPr/>
              </p:nvSpPr>
              <p:spPr bwMode="auto">
                <a:xfrm>
                  <a:off x="3072" y="206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1" name="Line 17"/>
                <p:cNvSpPr>
                  <a:spLocks noChangeShapeType="1"/>
                </p:cNvSpPr>
                <p:nvPr/>
              </p:nvSpPr>
              <p:spPr bwMode="auto">
                <a:xfrm>
                  <a:off x="3072" y="187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2" name="Line 18"/>
                <p:cNvSpPr>
                  <a:spLocks noChangeShapeType="1"/>
                </p:cNvSpPr>
                <p:nvPr/>
              </p:nvSpPr>
              <p:spPr bwMode="auto">
                <a:xfrm>
                  <a:off x="3072" y="168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3" name="Line 19"/>
                <p:cNvSpPr>
                  <a:spLocks noChangeShapeType="1"/>
                </p:cNvSpPr>
                <p:nvPr/>
              </p:nvSpPr>
              <p:spPr bwMode="auto">
                <a:xfrm>
                  <a:off x="3072" y="148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4" name="Line 20"/>
                <p:cNvSpPr>
                  <a:spLocks noChangeShapeType="1"/>
                </p:cNvSpPr>
                <p:nvPr/>
              </p:nvSpPr>
              <p:spPr bwMode="auto">
                <a:xfrm>
                  <a:off x="3072" y="129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5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326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6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45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7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364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8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384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69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4032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70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22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71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441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7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460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7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480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aphicFrame>
            <p:nvGraphicFramePr>
              <p:cNvPr id="31774" name="Object 30"/>
              <p:cNvGraphicFramePr>
                <a:graphicFrameLocks noChangeAspect="1"/>
              </p:cNvGraphicFramePr>
              <p:nvPr/>
            </p:nvGraphicFramePr>
            <p:xfrm>
              <a:off x="2880" y="867"/>
              <a:ext cx="181" cy="237"/>
            </p:xfrm>
            <a:graphic>
              <a:graphicData uri="http://schemas.openxmlformats.org/presentationml/2006/ole">
                <p:oleObj spid="_x0000_s250890" name="Equation" r:id="rId6" imgW="164880" imgH="215640" progId="Equation.3">
                  <p:embed/>
                </p:oleObj>
              </a:graphicData>
            </a:graphic>
          </p:graphicFrame>
          <p:graphicFrame>
            <p:nvGraphicFramePr>
              <p:cNvPr id="31775" name="Object 31"/>
              <p:cNvGraphicFramePr>
                <a:graphicFrameLocks noChangeAspect="1"/>
              </p:cNvGraphicFramePr>
              <p:nvPr/>
            </p:nvGraphicFramePr>
            <p:xfrm>
              <a:off x="5250" y="3123"/>
              <a:ext cx="167" cy="237"/>
            </p:xfrm>
            <a:graphic>
              <a:graphicData uri="http://schemas.openxmlformats.org/presentationml/2006/ole">
                <p:oleObj spid="_x0000_s250891" name="Equation" r:id="rId7" imgW="152280" imgH="215640" progId="Equation.3">
                  <p:embed/>
                </p:oleObj>
              </a:graphicData>
            </a:graphic>
          </p:graphicFrame>
        </p:grpSp>
        <p:sp>
          <p:nvSpPr>
            <p:cNvPr id="31776" name="Text Box 32"/>
            <p:cNvSpPr txBox="1">
              <a:spLocks noChangeArrowheads="1"/>
            </p:cNvSpPr>
            <p:nvPr/>
          </p:nvSpPr>
          <p:spPr bwMode="auto">
            <a:xfrm>
              <a:off x="3216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31777" name="Text Box 33"/>
            <p:cNvSpPr txBox="1">
              <a:spLocks noChangeArrowheads="1"/>
            </p:cNvSpPr>
            <p:nvPr/>
          </p:nvSpPr>
          <p:spPr bwMode="auto">
            <a:xfrm>
              <a:off x="3600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31778" name="Text Box 34"/>
            <p:cNvSpPr txBox="1">
              <a:spLocks noChangeArrowheads="1"/>
            </p:cNvSpPr>
            <p:nvPr/>
          </p:nvSpPr>
          <p:spPr bwMode="auto">
            <a:xfrm>
              <a:off x="4032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31779" name="Text Box 35"/>
            <p:cNvSpPr txBox="1">
              <a:spLocks noChangeArrowheads="1"/>
            </p:cNvSpPr>
            <p:nvPr/>
          </p:nvSpPr>
          <p:spPr bwMode="auto">
            <a:xfrm>
              <a:off x="2688" y="278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31780" name="Text Box 36"/>
            <p:cNvSpPr txBox="1">
              <a:spLocks noChangeArrowheads="1"/>
            </p:cNvSpPr>
            <p:nvPr/>
          </p:nvSpPr>
          <p:spPr bwMode="auto">
            <a:xfrm>
              <a:off x="2688" y="2400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31781" name="Text Box 37"/>
            <p:cNvSpPr txBox="1">
              <a:spLocks noChangeArrowheads="1"/>
            </p:cNvSpPr>
            <p:nvPr/>
          </p:nvSpPr>
          <p:spPr bwMode="auto">
            <a:xfrm>
              <a:off x="2688" y="2016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31782" name="Text Box 38"/>
            <p:cNvSpPr txBox="1">
              <a:spLocks noChangeArrowheads="1"/>
            </p:cNvSpPr>
            <p:nvPr/>
          </p:nvSpPr>
          <p:spPr bwMode="auto">
            <a:xfrm>
              <a:off x="2688" y="1632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  <p:sp>
          <p:nvSpPr>
            <p:cNvPr id="31783" name="Text Box 39"/>
            <p:cNvSpPr txBox="1">
              <a:spLocks noChangeArrowheads="1"/>
            </p:cNvSpPr>
            <p:nvPr/>
          </p:nvSpPr>
          <p:spPr bwMode="auto">
            <a:xfrm>
              <a:off x="4368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</p:grpSp>
      <p:graphicFrame>
        <p:nvGraphicFramePr>
          <p:cNvPr id="31784" name="Object 40"/>
          <p:cNvGraphicFramePr>
            <a:graphicFrameLocks noChangeAspect="1"/>
          </p:cNvGraphicFramePr>
          <p:nvPr/>
        </p:nvGraphicFramePr>
        <p:xfrm>
          <a:off x="7620000" y="4724400"/>
          <a:ext cx="685800" cy="376238"/>
        </p:xfrm>
        <a:graphic>
          <a:graphicData uri="http://schemas.openxmlformats.org/presentationml/2006/ole">
            <p:oleObj spid="_x0000_s250885" name="Equation" r:id="rId8" imgW="393480" imgH="215640" progId="Equation.3">
              <p:embed/>
            </p:oleObj>
          </a:graphicData>
        </a:graphic>
      </p:graphicFrame>
      <p:graphicFrame>
        <p:nvGraphicFramePr>
          <p:cNvPr id="31785" name="Object 41"/>
          <p:cNvGraphicFramePr>
            <a:graphicFrameLocks noChangeAspect="1"/>
          </p:cNvGraphicFramePr>
          <p:nvPr/>
        </p:nvGraphicFramePr>
        <p:xfrm>
          <a:off x="4724400" y="1905000"/>
          <a:ext cx="706438" cy="376238"/>
        </p:xfrm>
        <a:graphic>
          <a:graphicData uri="http://schemas.openxmlformats.org/presentationml/2006/ole">
            <p:oleObj spid="_x0000_s250886" name="Equation" r:id="rId9" imgW="406080" imgH="215640" progId="Equation.3">
              <p:embed/>
            </p:oleObj>
          </a:graphicData>
        </a:graphic>
      </p:graphicFrame>
      <p:sp>
        <p:nvSpPr>
          <p:cNvPr id="31786" name="Line 42"/>
          <p:cNvSpPr>
            <a:spLocks noChangeShapeType="1"/>
          </p:cNvSpPr>
          <p:nvPr/>
        </p:nvSpPr>
        <p:spPr bwMode="auto">
          <a:xfrm flipV="1">
            <a:off x="7467600" y="49530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7" name="Line 43"/>
          <p:cNvSpPr>
            <a:spLocks noChangeShapeType="1"/>
          </p:cNvSpPr>
          <p:nvPr/>
        </p:nvSpPr>
        <p:spPr bwMode="auto">
          <a:xfrm flipV="1">
            <a:off x="4724400" y="24384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8" name="Line 44"/>
          <p:cNvSpPr>
            <a:spLocks noChangeShapeType="1"/>
          </p:cNvSpPr>
          <p:nvPr/>
        </p:nvSpPr>
        <p:spPr bwMode="auto">
          <a:xfrm flipV="1">
            <a:off x="5943600" y="18288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9" name="Line 45"/>
          <p:cNvSpPr>
            <a:spLocks noChangeShapeType="1"/>
          </p:cNvSpPr>
          <p:nvPr/>
        </p:nvSpPr>
        <p:spPr bwMode="auto">
          <a:xfrm flipH="1" flipV="1">
            <a:off x="5715000" y="30480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1790" name="Object 46"/>
          <p:cNvGraphicFramePr>
            <a:graphicFrameLocks noChangeAspect="1"/>
          </p:cNvGraphicFramePr>
          <p:nvPr/>
        </p:nvGraphicFramePr>
        <p:xfrm>
          <a:off x="6019800" y="2057400"/>
          <a:ext cx="949325" cy="376238"/>
        </p:xfrm>
        <a:graphic>
          <a:graphicData uri="http://schemas.openxmlformats.org/presentationml/2006/ole">
            <p:oleObj spid="_x0000_s250887" name="Equation" r:id="rId10" imgW="545760" imgH="215640" progId="Equation.3">
              <p:embed/>
            </p:oleObj>
          </a:graphicData>
        </a:graphic>
      </p:graphicFrame>
      <p:sp>
        <p:nvSpPr>
          <p:cNvPr id="31791" name="Line 47"/>
          <p:cNvSpPr>
            <a:spLocks noChangeShapeType="1"/>
          </p:cNvSpPr>
          <p:nvPr/>
        </p:nvSpPr>
        <p:spPr bwMode="auto">
          <a:xfrm>
            <a:off x="4724400" y="33528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1792" name="Object 48"/>
          <p:cNvGraphicFramePr>
            <a:graphicFrameLocks noChangeAspect="1"/>
          </p:cNvGraphicFramePr>
          <p:nvPr/>
        </p:nvGraphicFramePr>
        <p:xfrm>
          <a:off x="6583363" y="2976563"/>
          <a:ext cx="971550" cy="376237"/>
        </p:xfrm>
        <a:graphic>
          <a:graphicData uri="http://schemas.openxmlformats.org/presentationml/2006/ole">
            <p:oleObj spid="_x0000_s250888" name="Equation" r:id="rId11" imgW="558720" imgH="215640" progId="Equation.3">
              <p:embed/>
            </p:oleObj>
          </a:graphicData>
        </a:graphic>
      </p:graphicFrame>
      <p:sp>
        <p:nvSpPr>
          <p:cNvPr id="31793" name="Line 49"/>
          <p:cNvSpPr>
            <a:spLocks noChangeShapeType="1"/>
          </p:cNvSpPr>
          <p:nvPr/>
        </p:nvSpPr>
        <p:spPr bwMode="auto">
          <a:xfrm>
            <a:off x="6477000" y="33528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4" name="Line 50"/>
          <p:cNvSpPr>
            <a:spLocks noChangeShapeType="1"/>
          </p:cNvSpPr>
          <p:nvPr/>
        </p:nvSpPr>
        <p:spPr bwMode="auto">
          <a:xfrm>
            <a:off x="4724400" y="2743200"/>
            <a:ext cx="24384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1795" name="Object 51"/>
          <p:cNvGraphicFramePr>
            <a:graphicFrameLocks noChangeAspect="1"/>
          </p:cNvGraphicFramePr>
          <p:nvPr/>
        </p:nvGraphicFramePr>
        <p:xfrm>
          <a:off x="6184900" y="3810000"/>
          <a:ext cx="1435100" cy="376238"/>
        </p:xfrm>
        <a:graphic>
          <a:graphicData uri="http://schemas.openxmlformats.org/presentationml/2006/ole">
            <p:oleObj spid="_x0000_s250889" name="Equation" r:id="rId12" imgW="825480" imgH="215640" progId="Equation.3">
              <p:embed/>
            </p:oleObj>
          </a:graphicData>
        </a:graphic>
      </p:graphicFrame>
      <p:sp>
        <p:nvSpPr>
          <p:cNvPr id="31796" name="Line 52"/>
          <p:cNvSpPr>
            <a:spLocks noChangeShapeType="1"/>
          </p:cNvSpPr>
          <p:nvPr/>
        </p:nvSpPr>
        <p:spPr bwMode="auto">
          <a:xfrm flipH="1">
            <a:off x="6172200" y="4343400"/>
            <a:ext cx="152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reeform 2"/>
          <p:cNvSpPr>
            <a:spLocks/>
          </p:cNvSpPr>
          <p:nvPr/>
        </p:nvSpPr>
        <p:spPr bwMode="auto">
          <a:xfrm>
            <a:off x="4724400" y="3352800"/>
            <a:ext cx="1219200" cy="1828800"/>
          </a:xfrm>
          <a:custGeom>
            <a:avLst/>
            <a:gdLst/>
            <a:ahLst/>
            <a:cxnLst>
              <a:cxn ang="0">
                <a:pos x="0" y="1152"/>
              </a:cxn>
              <a:cxn ang="0">
                <a:pos x="0" y="0"/>
              </a:cxn>
              <a:cxn ang="0">
                <a:pos x="384" y="0"/>
              </a:cxn>
              <a:cxn ang="0">
                <a:pos x="768" y="384"/>
              </a:cxn>
              <a:cxn ang="0">
                <a:pos x="768" y="1152"/>
              </a:cxn>
              <a:cxn ang="0">
                <a:pos x="0" y="1152"/>
              </a:cxn>
            </a:cxnLst>
            <a:rect l="0" t="0" r="r" b="b"/>
            <a:pathLst>
              <a:path w="768" h="1152">
                <a:moveTo>
                  <a:pt x="0" y="1152"/>
                </a:moveTo>
                <a:lnTo>
                  <a:pt x="0" y="0"/>
                </a:lnTo>
                <a:lnTo>
                  <a:pt x="384" y="0"/>
                </a:lnTo>
                <a:lnTo>
                  <a:pt x="768" y="384"/>
                </a:lnTo>
                <a:lnTo>
                  <a:pt x="768" y="1152"/>
                </a:lnTo>
                <a:lnTo>
                  <a:pt x="0" y="1152"/>
                </a:lnTo>
                <a:close/>
              </a:path>
            </a:pathLst>
          </a:cu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LP example</a:t>
            </a:r>
            <a:endParaRPr lang="en-US" dirty="0"/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455738" y="3016250"/>
          <a:ext cx="2209800" cy="1936750"/>
        </p:xfrm>
        <a:graphic>
          <a:graphicData uri="http://schemas.openxmlformats.org/presentationml/2006/ole">
            <p:oleObj spid="_x0000_s251906" name="Equation" r:id="rId3" imgW="1041120" imgH="914400" progId="Equation.3">
              <p:embed/>
            </p:oleObj>
          </a:graphicData>
        </a:graphic>
      </p:graphicFrame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685800" y="2179638"/>
          <a:ext cx="2397125" cy="457200"/>
        </p:xfrm>
        <a:graphic>
          <a:graphicData uri="http://schemas.openxmlformats.org/presentationml/2006/ole">
            <p:oleObj spid="_x0000_s251907" name="Equation" r:id="rId4" imgW="1130040" imgH="215640" progId="Equation.3">
              <p:embed/>
            </p:oleObj>
          </a:graphicData>
        </a:graphic>
      </p:graphicFrame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695325" y="2713038"/>
          <a:ext cx="1524000" cy="487362"/>
        </p:xfrm>
        <a:graphic>
          <a:graphicData uri="http://schemas.openxmlformats.org/presentationml/2006/ole">
            <p:oleObj spid="_x0000_s251908" name="Equation" r:id="rId5" imgW="634680" imgH="203040" progId="Equation.3">
              <p:embed/>
            </p:oleObj>
          </a:graphicData>
        </a:graphic>
      </p:graphicFrame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267200" y="1376363"/>
            <a:ext cx="4332288" cy="4110037"/>
            <a:chOff x="2688" y="867"/>
            <a:chExt cx="2729" cy="2589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880" y="867"/>
              <a:ext cx="2537" cy="2493"/>
              <a:chOff x="2880" y="867"/>
              <a:chExt cx="2537" cy="2493"/>
            </a:xfrm>
          </p:grpSpPr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2976" y="1152"/>
                <a:ext cx="2208" cy="2112"/>
                <a:chOff x="3072" y="1104"/>
                <a:chExt cx="2208" cy="2112"/>
              </a:xfrm>
            </p:grpSpPr>
            <p:sp>
              <p:nvSpPr>
                <p:cNvPr id="32778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3072" y="1104"/>
                  <a:ext cx="0" cy="21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79" name="Line 11"/>
                <p:cNvSpPr>
                  <a:spLocks noChangeShapeType="1"/>
                </p:cNvSpPr>
                <p:nvPr/>
              </p:nvSpPr>
              <p:spPr bwMode="auto">
                <a:xfrm>
                  <a:off x="3072" y="3216"/>
                  <a:ext cx="22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0" name="Line 12"/>
                <p:cNvSpPr>
                  <a:spLocks noChangeShapeType="1"/>
                </p:cNvSpPr>
                <p:nvPr/>
              </p:nvSpPr>
              <p:spPr bwMode="auto">
                <a:xfrm>
                  <a:off x="3072" y="302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1" name="Line 13"/>
                <p:cNvSpPr>
                  <a:spLocks noChangeShapeType="1"/>
                </p:cNvSpPr>
                <p:nvPr/>
              </p:nvSpPr>
              <p:spPr bwMode="auto">
                <a:xfrm>
                  <a:off x="3072" y="283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2" name="Line 14"/>
                <p:cNvSpPr>
                  <a:spLocks noChangeShapeType="1"/>
                </p:cNvSpPr>
                <p:nvPr/>
              </p:nvSpPr>
              <p:spPr bwMode="auto">
                <a:xfrm>
                  <a:off x="3072" y="264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3" name="Line 15"/>
                <p:cNvSpPr>
                  <a:spLocks noChangeShapeType="1"/>
                </p:cNvSpPr>
                <p:nvPr/>
              </p:nvSpPr>
              <p:spPr bwMode="auto">
                <a:xfrm>
                  <a:off x="3072" y="244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4" name="Line 16"/>
                <p:cNvSpPr>
                  <a:spLocks noChangeShapeType="1"/>
                </p:cNvSpPr>
                <p:nvPr/>
              </p:nvSpPr>
              <p:spPr bwMode="auto">
                <a:xfrm>
                  <a:off x="3072" y="225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5" name="Line 17"/>
                <p:cNvSpPr>
                  <a:spLocks noChangeShapeType="1"/>
                </p:cNvSpPr>
                <p:nvPr/>
              </p:nvSpPr>
              <p:spPr bwMode="auto">
                <a:xfrm>
                  <a:off x="3072" y="206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6" name="Line 18"/>
                <p:cNvSpPr>
                  <a:spLocks noChangeShapeType="1"/>
                </p:cNvSpPr>
                <p:nvPr/>
              </p:nvSpPr>
              <p:spPr bwMode="auto">
                <a:xfrm>
                  <a:off x="3072" y="187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7" name="Line 19"/>
                <p:cNvSpPr>
                  <a:spLocks noChangeShapeType="1"/>
                </p:cNvSpPr>
                <p:nvPr/>
              </p:nvSpPr>
              <p:spPr bwMode="auto">
                <a:xfrm>
                  <a:off x="3072" y="168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8" name="Line 20"/>
                <p:cNvSpPr>
                  <a:spLocks noChangeShapeType="1"/>
                </p:cNvSpPr>
                <p:nvPr/>
              </p:nvSpPr>
              <p:spPr bwMode="auto">
                <a:xfrm>
                  <a:off x="3072" y="148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89" name="Line 21"/>
                <p:cNvSpPr>
                  <a:spLocks noChangeShapeType="1"/>
                </p:cNvSpPr>
                <p:nvPr/>
              </p:nvSpPr>
              <p:spPr bwMode="auto">
                <a:xfrm>
                  <a:off x="3072" y="129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0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26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1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345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2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364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3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384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4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032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5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422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6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441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7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460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98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480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aphicFrame>
            <p:nvGraphicFramePr>
              <p:cNvPr id="32799" name="Object 31"/>
              <p:cNvGraphicFramePr>
                <a:graphicFrameLocks noChangeAspect="1"/>
              </p:cNvGraphicFramePr>
              <p:nvPr/>
            </p:nvGraphicFramePr>
            <p:xfrm>
              <a:off x="2880" y="867"/>
              <a:ext cx="181" cy="237"/>
            </p:xfrm>
            <a:graphic>
              <a:graphicData uri="http://schemas.openxmlformats.org/presentationml/2006/ole">
                <p:oleObj spid="_x0000_s251910" name="Equation" r:id="rId6" imgW="164880" imgH="215640" progId="Equation.3">
                  <p:embed/>
                </p:oleObj>
              </a:graphicData>
            </a:graphic>
          </p:graphicFrame>
          <p:graphicFrame>
            <p:nvGraphicFramePr>
              <p:cNvPr id="32800" name="Object 32"/>
              <p:cNvGraphicFramePr>
                <a:graphicFrameLocks noChangeAspect="1"/>
              </p:cNvGraphicFramePr>
              <p:nvPr/>
            </p:nvGraphicFramePr>
            <p:xfrm>
              <a:off x="5250" y="3123"/>
              <a:ext cx="167" cy="237"/>
            </p:xfrm>
            <a:graphic>
              <a:graphicData uri="http://schemas.openxmlformats.org/presentationml/2006/ole">
                <p:oleObj spid="_x0000_s251911" name="Equation" r:id="rId7" imgW="152280" imgH="215640" progId="Equation.3">
                  <p:embed/>
                </p:oleObj>
              </a:graphicData>
            </a:graphic>
          </p:graphicFrame>
        </p:grpSp>
        <p:sp>
          <p:nvSpPr>
            <p:cNvPr id="32801" name="Text Box 33"/>
            <p:cNvSpPr txBox="1">
              <a:spLocks noChangeArrowheads="1"/>
            </p:cNvSpPr>
            <p:nvPr/>
          </p:nvSpPr>
          <p:spPr bwMode="auto">
            <a:xfrm>
              <a:off x="3216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32802" name="Text Box 34"/>
            <p:cNvSpPr txBox="1">
              <a:spLocks noChangeArrowheads="1"/>
            </p:cNvSpPr>
            <p:nvPr/>
          </p:nvSpPr>
          <p:spPr bwMode="auto">
            <a:xfrm>
              <a:off x="3600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32803" name="Text Box 35"/>
            <p:cNvSpPr txBox="1">
              <a:spLocks noChangeArrowheads="1"/>
            </p:cNvSpPr>
            <p:nvPr/>
          </p:nvSpPr>
          <p:spPr bwMode="auto">
            <a:xfrm>
              <a:off x="4032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32804" name="Text Box 36"/>
            <p:cNvSpPr txBox="1">
              <a:spLocks noChangeArrowheads="1"/>
            </p:cNvSpPr>
            <p:nvPr/>
          </p:nvSpPr>
          <p:spPr bwMode="auto">
            <a:xfrm>
              <a:off x="2688" y="278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32805" name="Text Box 37"/>
            <p:cNvSpPr txBox="1">
              <a:spLocks noChangeArrowheads="1"/>
            </p:cNvSpPr>
            <p:nvPr/>
          </p:nvSpPr>
          <p:spPr bwMode="auto">
            <a:xfrm>
              <a:off x="2688" y="2400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32806" name="Text Box 38"/>
            <p:cNvSpPr txBox="1">
              <a:spLocks noChangeArrowheads="1"/>
            </p:cNvSpPr>
            <p:nvPr/>
          </p:nvSpPr>
          <p:spPr bwMode="auto">
            <a:xfrm>
              <a:off x="2688" y="2016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32807" name="Text Box 39"/>
            <p:cNvSpPr txBox="1">
              <a:spLocks noChangeArrowheads="1"/>
            </p:cNvSpPr>
            <p:nvPr/>
          </p:nvSpPr>
          <p:spPr bwMode="auto">
            <a:xfrm>
              <a:off x="2688" y="1632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  <p:sp>
          <p:nvSpPr>
            <p:cNvPr id="32808" name="Text Box 40"/>
            <p:cNvSpPr txBox="1">
              <a:spLocks noChangeArrowheads="1"/>
            </p:cNvSpPr>
            <p:nvPr/>
          </p:nvSpPr>
          <p:spPr bwMode="auto">
            <a:xfrm>
              <a:off x="4368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</p:grpSp>
      <p:sp>
        <p:nvSpPr>
          <p:cNvPr id="32813" name="Line 45"/>
          <p:cNvSpPr>
            <a:spLocks noChangeShapeType="1"/>
          </p:cNvSpPr>
          <p:nvPr/>
        </p:nvSpPr>
        <p:spPr bwMode="auto">
          <a:xfrm flipV="1">
            <a:off x="5943600" y="18288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16" name="Line 48"/>
          <p:cNvSpPr>
            <a:spLocks noChangeShapeType="1"/>
          </p:cNvSpPr>
          <p:nvPr/>
        </p:nvSpPr>
        <p:spPr bwMode="auto">
          <a:xfrm>
            <a:off x="4724400" y="33528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19" name="Line 51"/>
          <p:cNvSpPr>
            <a:spLocks noChangeShapeType="1"/>
          </p:cNvSpPr>
          <p:nvPr/>
        </p:nvSpPr>
        <p:spPr bwMode="auto">
          <a:xfrm>
            <a:off x="4724400" y="2743200"/>
            <a:ext cx="24384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2822" name="Object 54"/>
          <p:cNvGraphicFramePr>
            <a:graphicFrameLocks noChangeAspect="1"/>
          </p:cNvGraphicFramePr>
          <p:nvPr/>
        </p:nvGraphicFramePr>
        <p:xfrm>
          <a:off x="6096000" y="2743200"/>
          <a:ext cx="1562100" cy="457200"/>
        </p:xfrm>
        <a:graphic>
          <a:graphicData uri="http://schemas.openxmlformats.org/presentationml/2006/ole">
            <p:oleObj spid="_x0000_s251909" name="Equation" r:id="rId8" imgW="736560" imgH="215640" progId="Equation.3">
              <p:embed/>
            </p:oleObj>
          </a:graphicData>
        </a:graphic>
      </p:graphicFrame>
      <p:sp>
        <p:nvSpPr>
          <p:cNvPr id="32823" name="Line 55"/>
          <p:cNvSpPr>
            <a:spLocks noChangeShapeType="1"/>
          </p:cNvSpPr>
          <p:nvPr/>
        </p:nvSpPr>
        <p:spPr bwMode="auto">
          <a:xfrm>
            <a:off x="4724400" y="33528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28" name="Line 60"/>
          <p:cNvSpPr>
            <a:spLocks noChangeShapeType="1"/>
          </p:cNvSpPr>
          <p:nvPr/>
        </p:nvSpPr>
        <p:spPr bwMode="auto">
          <a:xfrm>
            <a:off x="4724400" y="36576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29" name="Line 61"/>
          <p:cNvSpPr>
            <a:spLocks noChangeShapeType="1"/>
          </p:cNvSpPr>
          <p:nvPr/>
        </p:nvSpPr>
        <p:spPr bwMode="auto">
          <a:xfrm>
            <a:off x="4724400" y="39624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30" name="Line 62"/>
          <p:cNvSpPr>
            <a:spLocks noChangeShapeType="1"/>
          </p:cNvSpPr>
          <p:nvPr/>
        </p:nvSpPr>
        <p:spPr bwMode="auto">
          <a:xfrm>
            <a:off x="4724400" y="42672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31" name="Line 63"/>
          <p:cNvSpPr>
            <a:spLocks noChangeShapeType="1"/>
          </p:cNvSpPr>
          <p:nvPr/>
        </p:nvSpPr>
        <p:spPr bwMode="auto">
          <a:xfrm>
            <a:off x="4724400" y="45720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32" name="Line 64"/>
          <p:cNvSpPr>
            <a:spLocks noChangeShapeType="1"/>
          </p:cNvSpPr>
          <p:nvPr/>
        </p:nvSpPr>
        <p:spPr bwMode="auto">
          <a:xfrm>
            <a:off x="4724400" y="30480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33" name="Text Box 65"/>
          <p:cNvSpPr txBox="1">
            <a:spLocks noChangeArrowheads="1"/>
          </p:cNvSpPr>
          <p:nvPr/>
        </p:nvSpPr>
        <p:spPr bwMode="auto">
          <a:xfrm>
            <a:off x="7467600" y="3352800"/>
            <a:ext cx="914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2100</a:t>
            </a:r>
          </a:p>
        </p:txBody>
      </p:sp>
      <p:sp>
        <p:nvSpPr>
          <p:cNvPr id="32834" name="Text Box 66"/>
          <p:cNvSpPr txBox="1">
            <a:spLocks noChangeArrowheads="1"/>
          </p:cNvSpPr>
          <p:nvPr/>
        </p:nvSpPr>
        <p:spPr bwMode="auto">
          <a:xfrm>
            <a:off x="7467600" y="36877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1800</a:t>
            </a:r>
          </a:p>
        </p:txBody>
      </p:sp>
      <p:sp>
        <p:nvSpPr>
          <p:cNvPr id="32835" name="Text Box 67"/>
          <p:cNvSpPr txBox="1">
            <a:spLocks noChangeArrowheads="1"/>
          </p:cNvSpPr>
          <p:nvPr/>
        </p:nvSpPr>
        <p:spPr bwMode="auto">
          <a:xfrm>
            <a:off x="7467600" y="39925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1500</a:t>
            </a:r>
          </a:p>
        </p:txBody>
      </p:sp>
      <p:sp>
        <p:nvSpPr>
          <p:cNvPr id="32836" name="Text Box 68"/>
          <p:cNvSpPr txBox="1">
            <a:spLocks noChangeArrowheads="1"/>
          </p:cNvSpPr>
          <p:nvPr/>
        </p:nvSpPr>
        <p:spPr bwMode="auto">
          <a:xfrm>
            <a:off x="7467600" y="42973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1200</a:t>
            </a:r>
          </a:p>
        </p:txBody>
      </p:sp>
      <p:sp>
        <p:nvSpPr>
          <p:cNvPr id="32837" name="Text Box 69"/>
          <p:cNvSpPr txBox="1">
            <a:spLocks noChangeArrowheads="1"/>
          </p:cNvSpPr>
          <p:nvPr/>
        </p:nvSpPr>
        <p:spPr bwMode="auto">
          <a:xfrm>
            <a:off x="7467600" y="46021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900</a:t>
            </a:r>
          </a:p>
        </p:txBody>
      </p:sp>
      <p:sp>
        <p:nvSpPr>
          <p:cNvPr id="32838" name="Text Box 70"/>
          <p:cNvSpPr txBox="1">
            <a:spLocks noChangeArrowheads="1"/>
          </p:cNvSpPr>
          <p:nvPr/>
        </p:nvSpPr>
        <p:spPr bwMode="auto">
          <a:xfrm>
            <a:off x="7467600" y="49069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600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2"/>
          <p:cNvSpPr>
            <a:spLocks/>
          </p:cNvSpPr>
          <p:nvPr/>
        </p:nvSpPr>
        <p:spPr bwMode="auto">
          <a:xfrm>
            <a:off x="4724400" y="3352800"/>
            <a:ext cx="1219200" cy="1828800"/>
          </a:xfrm>
          <a:custGeom>
            <a:avLst/>
            <a:gdLst/>
            <a:ahLst/>
            <a:cxnLst>
              <a:cxn ang="0">
                <a:pos x="0" y="1152"/>
              </a:cxn>
              <a:cxn ang="0">
                <a:pos x="0" y="0"/>
              </a:cxn>
              <a:cxn ang="0">
                <a:pos x="384" y="0"/>
              </a:cxn>
              <a:cxn ang="0">
                <a:pos x="768" y="384"/>
              </a:cxn>
              <a:cxn ang="0">
                <a:pos x="768" y="1152"/>
              </a:cxn>
              <a:cxn ang="0">
                <a:pos x="0" y="1152"/>
              </a:cxn>
            </a:cxnLst>
            <a:rect l="0" t="0" r="r" b="b"/>
            <a:pathLst>
              <a:path w="768" h="1152">
                <a:moveTo>
                  <a:pt x="0" y="1152"/>
                </a:moveTo>
                <a:lnTo>
                  <a:pt x="0" y="0"/>
                </a:lnTo>
                <a:lnTo>
                  <a:pt x="384" y="0"/>
                </a:lnTo>
                <a:lnTo>
                  <a:pt x="768" y="384"/>
                </a:lnTo>
                <a:lnTo>
                  <a:pt x="768" y="1152"/>
                </a:lnTo>
                <a:lnTo>
                  <a:pt x="0" y="1152"/>
                </a:lnTo>
                <a:close/>
              </a:path>
            </a:pathLst>
          </a:cu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LP example</a:t>
            </a:r>
            <a:endParaRPr lang="en-US" dirty="0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1455738" y="3016250"/>
          <a:ext cx="2209800" cy="1936750"/>
        </p:xfrm>
        <a:graphic>
          <a:graphicData uri="http://schemas.openxmlformats.org/presentationml/2006/ole">
            <p:oleObj spid="_x0000_s252930" name="Equation" r:id="rId3" imgW="1041120" imgH="914400" progId="Equation.3">
              <p:embed/>
            </p:oleObj>
          </a:graphicData>
        </a:graphic>
      </p:graphicFrame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685800" y="2179638"/>
          <a:ext cx="2397125" cy="457200"/>
        </p:xfrm>
        <a:graphic>
          <a:graphicData uri="http://schemas.openxmlformats.org/presentationml/2006/ole">
            <p:oleObj spid="_x0000_s252931" name="Equation" r:id="rId4" imgW="1130040" imgH="215640" progId="Equation.3">
              <p:embed/>
            </p:oleObj>
          </a:graphicData>
        </a:graphic>
      </p:graphicFrame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695325" y="2713038"/>
          <a:ext cx="1524000" cy="487362"/>
        </p:xfrm>
        <a:graphic>
          <a:graphicData uri="http://schemas.openxmlformats.org/presentationml/2006/ole">
            <p:oleObj spid="_x0000_s252932" name="Equation" r:id="rId5" imgW="634680" imgH="203040" progId="Equation.3">
              <p:embed/>
            </p:oleObj>
          </a:graphicData>
        </a:graphic>
      </p:graphicFrame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267200" y="1376363"/>
            <a:ext cx="4332288" cy="4110037"/>
            <a:chOff x="2688" y="867"/>
            <a:chExt cx="2729" cy="2589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880" y="867"/>
              <a:ext cx="2537" cy="2493"/>
              <a:chOff x="2880" y="867"/>
              <a:chExt cx="2537" cy="2493"/>
            </a:xfrm>
          </p:grpSpPr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2976" y="1152"/>
                <a:ext cx="2208" cy="2112"/>
                <a:chOff x="3072" y="1104"/>
                <a:chExt cx="2208" cy="2112"/>
              </a:xfrm>
            </p:grpSpPr>
            <p:sp>
              <p:nvSpPr>
                <p:cNvPr id="33802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3072" y="1104"/>
                  <a:ext cx="0" cy="21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03" name="Line 11"/>
                <p:cNvSpPr>
                  <a:spLocks noChangeShapeType="1"/>
                </p:cNvSpPr>
                <p:nvPr/>
              </p:nvSpPr>
              <p:spPr bwMode="auto">
                <a:xfrm>
                  <a:off x="3072" y="3216"/>
                  <a:ext cx="220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04" name="Line 12"/>
                <p:cNvSpPr>
                  <a:spLocks noChangeShapeType="1"/>
                </p:cNvSpPr>
                <p:nvPr/>
              </p:nvSpPr>
              <p:spPr bwMode="auto">
                <a:xfrm>
                  <a:off x="3072" y="302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05" name="Line 13"/>
                <p:cNvSpPr>
                  <a:spLocks noChangeShapeType="1"/>
                </p:cNvSpPr>
                <p:nvPr/>
              </p:nvSpPr>
              <p:spPr bwMode="auto">
                <a:xfrm>
                  <a:off x="3072" y="283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06" name="Line 14"/>
                <p:cNvSpPr>
                  <a:spLocks noChangeShapeType="1"/>
                </p:cNvSpPr>
                <p:nvPr/>
              </p:nvSpPr>
              <p:spPr bwMode="auto">
                <a:xfrm>
                  <a:off x="3072" y="264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07" name="Line 15"/>
                <p:cNvSpPr>
                  <a:spLocks noChangeShapeType="1"/>
                </p:cNvSpPr>
                <p:nvPr/>
              </p:nvSpPr>
              <p:spPr bwMode="auto">
                <a:xfrm>
                  <a:off x="3072" y="244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08" name="Line 16"/>
                <p:cNvSpPr>
                  <a:spLocks noChangeShapeType="1"/>
                </p:cNvSpPr>
                <p:nvPr/>
              </p:nvSpPr>
              <p:spPr bwMode="auto">
                <a:xfrm>
                  <a:off x="3072" y="225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auto">
                <a:xfrm>
                  <a:off x="3072" y="2064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auto">
                <a:xfrm>
                  <a:off x="3072" y="1872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auto">
                <a:xfrm>
                  <a:off x="3072" y="1680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auto">
                <a:xfrm>
                  <a:off x="3072" y="1488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auto">
                <a:xfrm>
                  <a:off x="3072" y="1296"/>
                  <a:ext cx="1920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26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345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364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384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8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032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19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4224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20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4416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21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4608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22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4800" y="1200"/>
                  <a:ext cx="0" cy="2016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aphicFrame>
            <p:nvGraphicFramePr>
              <p:cNvPr id="33823" name="Object 31"/>
              <p:cNvGraphicFramePr>
                <a:graphicFrameLocks noChangeAspect="1"/>
              </p:cNvGraphicFramePr>
              <p:nvPr/>
            </p:nvGraphicFramePr>
            <p:xfrm>
              <a:off x="2880" y="867"/>
              <a:ext cx="181" cy="237"/>
            </p:xfrm>
            <a:graphic>
              <a:graphicData uri="http://schemas.openxmlformats.org/presentationml/2006/ole">
                <p:oleObj spid="_x0000_s252934" name="Equation" r:id="rId6" imgW="164880" imgH="215640" progId="Equation.3">
                  <p:embed/>
                </p:oleObj>
              </a:graphicData>
            </a:graphic>
          </p:graphicFrame>
          <p:graphicFrame>
            <p:nvGraphicFramePr>
              <p:cNvPr id="33824" name="Object 32"/>
              <p:cNvGraphicFramePr>
                <a:graphicFrameLocks noChangeAspect="1"/>
              </p:cNvGraphicFramePr>
              <p:nvPr/>
            </p:nvGraphicFramePr>
            <p:xfrm>
              <a:off x="5250" y="3123"/>
              <a:ext cx="167" cy="237"/>
            </p:xfrm>
            <a:graphic>
              <a:graphicData uri="http://schemas.openxmlformats.org/presentationml/2006/ole">
                <p:oleObj spid="_x0000_s252935" name="Equation" r:id="rId7" imgW="152280" imgH="215640" progId="Equation.3">
                  <p:embed/>
                </p:oleObj>
              </a:graphicData>
            </a:graphic>
          </p:graphicFrame>
        </p:grpSp>
        <p:sp>
          <p:nvSpPr>
            <p:cNvPr id="33825" name="Text Box 33"/>
            <p:cNvSpPr txBox="1">
              <a:spLocks noChangeArrowheads="1"/>
            </p:cNvSpPr>
            <p:nvPr/>
          </p:nvSpPr>
          <p:spPr bwMode="auto">
            <a:xfrm>
              <a:off x="3216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33826" name="Text Box 34"/>
            <p:cNvSpPr txBox="1">
              <a:spLocks noChangeArrowheads="1"/>
            </p:cNvSpPr>
            <p:nvPr/>
          </p:nvSpPr>
          <p:spPr bwMode="auto">
            <a:xfrm>
              <a:off x="3600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33827" name="Text Box 35"/>
            <p:cNvSpPr txBox="1">
              <a:spLocks noChangeArrowheads="1"/>
            </p:cNvSpPr>
            <p:nvPr/>
          </p:nvSpPr>
          <p:spPr bwMode="auto">
            <a:xfrm>
              <a:off x="4032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33828" name="Text Box 36"/>
            <p:cNvSpPr txBox="1">
              <a:spLocks noChangeArrowheads="1"/>
            </p:cNvSpPr>
            <p:nvPr/>
          </p:nvSpPr>
          <p:spPr bwMode="auto">
            <a:xfrm>
              <a:off x="2688" y="278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100</a:t>
              </a:r>
            </a:p>
          </p:txBody>
        </p:sp>
        <p:sp>
          <p:nvSpPr>
            <p:cNvPr id="33829" name="Text Box 37"/>
            <p:cNvSpPr txBox="1">
              <a:spLocks noChangeArrowheads="1"/>
            </p:cNvSpPr>
            <p:nvPr/>
          </p:nvSpPr>
          <p:spPr bwMode="auto">
            <a:xfrm>
              <a:off x="2688" y="2400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200</a:t>
              </a:r>
            </a:p>
          </p:txBody>
        </p:sp>
        <p:sp>
          <p:nvSpPr>
            <p:cNvPr id="33830" name="Text Box 38"/>
            <p:cNvSpPr txBox="1">
              <a:spLocks noChangeArrowheads="1"/>
            </p:cNvSpPr>
            <p:nvPr/>
          </p:nvSpPr>
          <p:spPr bwMode="auto">
            <a:xfrm>
              <a:off x="2688" y="2016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300</a:t>
              </a:r>
            </a:p>
          </p:txBody>
        </p:sp>
        <p:sp>
          <p:nvSpPr>
            <p:cNvPr id="33831" name="Text Box 39"/>
            <p:cNvSpPr txBox="1">
              <a:spLocks noChangeArrowheads="1"/>
            </p:cNvSpPr>
            <p:nvPr/>
          </p:nvSpPr>
          <p:spPr bwMode="auto">
            <a:xfrm>
              <a:off x="2688" y="1632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  <p:sp>
          <p:nvSpPr>
            <p:cNvPr id="33832" name="Text Box 40"/>
            <p:cNvSpPr txBox="1">
              <a:spLocks noChangeArrowheads="1"/>
            </p:cNvSpPr>
            <p:nvPr/>
          </p:nvSpPr>
          <p:spPr bwMode="auto">
            <a:xfrm>
              <a:off x="4368" y="3264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400</a:t>
              </a:r>
            </a:p>
          </p:txBody>
        </p:sp>
      </p:grpSp>
      <p:sp>
        <p:nvSpPr>
          <p:cNvPr id="33833" name="Line 41"/>
          <p:cNvSpPr>
            <a:spLocks noChangeShapeType="1"/>
          </p:cNvSpPr>
          <p:nvPr/>
        </p:nvSpPr>
        <p:spPr bwMode="auto">
          <a:xfrm flipV="1">
            <a:off x="5943600" y="1828800"/>
            <a:ext cx="0" cy="335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4" name="Line 42"/>
          <p:cNvSpPr>
            <a:spLocks noChangeShapeType="1"/>
          </p:cNvSpPr>
          <p:nvPr/>
        </p:nvSpPr>
        <p:spPr bwMode="auto">
          <a:xfrm>
            <a:off x="4724400" y="33528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5" name="Line 43"/>
          <p:cNvSpPr>
            <a:spLocks noChangeShapeType="1"/>
          </p:cNvSpPr>
          <p:nvPr/>
        </p:nvSpPr>
        <p:spPr bwMode="auto">
          <a:xfrm>
            <a:off x="4724400" y="2743200"/>
            <a:ext cx="24384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3836" name="Object 44"/>
          <p:cNvGraphicFramePr>
            <a:graphicFrameLocks noChangeAspect="1"/>
          </p:cNvGraphicFramePr>
          <p:nvPr/>
        </p:nvGraphicFramePr>
        <p:xfrm>
          <a:off x="6096000" y="2743200"/>
          <a:ext cx="1562100" cy="457200"/>
        </p:xfrm>
        <a:graphic>
          <a:graphicData uri="http://schemas.openxmlformats.org/presentationml/2006/ole">
            <p:oleObj spid="_x0000_s252933" name="Equation" r:id="rId8" imgW="736560" imgH="215640" progId="Equation.3">
              <p:embed/>
            </p:oleObj>
          </a:graphicData>
        </a:graphic>
      </p:graphicFrame>
      <p:sp>
        <p:nvSpPr>
          <p:cNvPr id="33837" name="Line 45"/>
          <p:cNvSpPr>
            <a:spLocks noChangeShapeType="1"/>
          </p:cNvSpPr>
          <p:nvPr/>
        </p:nvSpPr>
        <p:spPr bwMode="auto">
          <a:xfrm>
            <a:off x="4724400" y="33528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8" name="Line 46"/>
          <p:cNvSpPr>
            <a:spLocks noChangeShapeType="1"/>
          </p:cNvSpPr>
          <p:nvPr/>
        </p:nvSpPr>
        <p:spPr bwMode="auto">
          <a:xfrm>
            <a:off x="4724400" y="36576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9" name="Line 47"/>
          <p:cNvSpPr>
            <a:spLocks noChangeShapeType="1"/>
          </p:cNvSpPr>
          <p:nvPr/>
        </p:nvSpPr>
        <p:spPr bwMode="auto">
          <a:xfrm>
            <a:off x="4724400" y="39624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0" name="Line 48"/>
          <p:cNvSpPr>
            <a:spLocks noChangeShapeType="1"/>
          </p:cNvSpPr>
          <p:nvPr/>
        </p:nvSpPr>
        <p:spPr bwMode="auto">
          <a:xfrm>
            <a:off x="4724400" y="42672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1" name="Line 49"/>
          <p:cNvSpPr>
            <a:spLocks noChangeShapeType="1"/>
          </p:cNvSpPr>
          <p:nvPr/>
        </p:nvSpPr>
        <p:spPr bwMode="auto">
          <a:xfrm>
            <a:off x="4724400" y="45720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2" name="Line 50"/>
          <p:cNvSpPr>
            <a:spLocks noChangeShapeType="1"/>
          </p:cNvSpPr>
          <p:nvPr/>
        </p:nvSpPr>
        <p:spPr bwMode="auto">
          <a:xfrm>
            <a:off x="4724400" y="3048000"/>
            <a:ext cx="2667000" cy="45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3" name="Text Box 51"/>
          <p:cNvSpPr txBox="1">
            <a:spLocks noChangeArrowheads="1"/>
          </p:cNvSpPr>
          <p:nvPr/>
        </p:nvSpPr>
        <p:spPr bwMode="auto">
          <a:xfrm>
            <a:off x="7467600" y="3352800"/>
            <a:ext cx="914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2100</a:t>
            </a:r>
          </a:p>
        </p:txBody>
      </p:sp>
      <p:sp>
        <p:nvSpPr>
          <p:cNvPr id="33844" name="Text Box 52"/>
          <p:cNvSpPr txBox="1">
            <a:spLocks noChangeArrowheads="1"/>
          </p:cNvSpPr>
          <p:nvPr/>
        </p:nvSpPr>
        <p:spPr bwMode="auto">
          <a:xfrm>
            <a:off x="7467600" y="36877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1800</a:t>
            </a:r>
          </a:p>
        </p:txBody>
      </p:sp>
      <p:sp>
        <p:nvSpPr>
          <p:cNvPr id="33845" name="Text Box 53"/>
          <p:cNvSpPr txBox="1">
            <a:spLocks noChangeArrowheads="1"/>
          </p:cNvSpPr>
          <p:nvPr/>
        </p:nvSpPr>
        <p:spPr bwMode="auto">
          <a:xfrm>
            <a:off x="7467600" y="39925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1500</a:t>
            </a:r>
          </a:p>
        </p:txBody>
      </p:sp>
      <p:sp>
        <p:nvSpPr>
          <p:cNvPr id="33846" name="Text Box 54"/>
          <p:cNvSpPr txBox="1">
            <a:spLocks noChangeArrowheads="1"/>
          </p:cNvSpPr>
          <p:nvPr/>
        </p:nvSpPr>
        <p:spPr bwMode="auto">
          <a:xfrm>
            <a:off x="7467600" y="42973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1200</a:t>
            </a:r>
          </a:p>
        </p:txBody>
      </p:sp>
      <p:sp>
        <p:nvSpPr>
          <p:cNvPr id="33847" name="Text Box 55"/>
          <p:cNvSpPr txBox="1">
            <a:spLocks noChangeArrowheads="1"/>
          </p:cNvSpPr>
          <p:nvPr/>
        </p:nvSpPr>
        <p:spPr bwMode="auto">
          <a:xfrm>
            <a:off x="7467600" y="46021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900</a:t>
            </a:r>
          </a:p>
        </p:txBody>
      </p:sp>
      <p:sp>
        <p:nvSpPr>
          <p:cNvPr id="33848" name="Text Box 56"/>
          <p:cNvSpPr txBox="1">
            <a:spLocks noChangeArrowheads="1"/>
          </p:cNvSpPr>
          <p:nvPr/>
        </p:nvSpPr>
        <p:spPr bwMode="auto">
          <a:xfrm>
            <a:off x="7467600" y="4906963"/>
            <a:ext cx="914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 = 600</a:t>
            </a:r>
          </a:p>
        </p:txBody>
      </p:sp>
      <p:sp>
        <p:nvSpPr>
          <p:cNvPr id="33849" name="Line 57"/>
          <p:cNvSpPr>
            <a:spLocks noChangeShapeType="1"/>
          </p:cNvSpPr>
          <p:nvPr/>
        </p:nvSpPr>
        <p:spPr bwMode="auto">
          <a:xfrm flipV="1">
            <a:off x="5715000" y="3505200"/>
            <a:ext cx="22860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0" name="Text Box 58"/>
          <p:cNvSpPr txBox="1">
            <a:spLocks noChangeArrowheads="1"/>
          </p:cNvSpPr>
          <p:nvPr/>
        </p:nvSpPr>
        <p:spPr bwMode="auto">
          <a:xfrm>
            <a:off x="4191000" y="5791200"/>
            <a:ext cx="396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to maximize, move as far in this direction as the constraints allow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</a:t>
            </a:r>
            <a:endParaRPr lang="en-US" dirty="0"/>
          </a:p>
        </p:txBody>
      </p:sp>
      <p:grpSp>
        <p:nvGrpSpPr>
          <p:cNvPr id="3" name="Group 3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3352800" y="1630362"/>
            <a:ext cx="4343400" cy="2044700"/>
            <a:chOff x="1968" y="1480"/>
            <a:chExt cx="2736" cy="1288"/>
          </a:xfrm>
        </p:grpSpPr>
        <p:sp>
          <p:nvSpPr>
            <p:cNvPr id="5" name="Oval 4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3360" y="1824"/>
              <a:ext cx="1344" cy="912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2400">
                  <a:latin typeface="Tahoma" charset="0"/>
                </a:rPr>
                <a:t>environment</a:t>
              </a:r>
            </a:p>
          </p:txBody>
        </p:sp>
        <p:sp>
          <p:nvSpPr>
            <p:cNvPr id="6" name="Freeform 5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1968" y="1480"/>
              <a:ext cx="1584" cy="488"/>
            </a:xfrm>
            <a:custGeom>
              <a:avLst/>
              <a:gdLst>
                <a:gd name="T0" fmla="*/ 1584 w 1584"/>
                <a:gd name="T1" fmla="*/ 488 h 488"/>
                <a:gd name="T2" fmla="*/ 1296 w 1584"/>
                <a:gd name="T3" fmla="*/ 152 h 488"/>
                <a:gd name="T4" fmla="*/ 768 w 1584"/>
                <a:gd name="T5" fmla="*/ 8 h 488"/>
                <a:gd name="T6" fmla="*/ 288 w 1584"/>
                <a:gd name="T7" fmla="*/ 104 h 488"/>
                <a:gd name="T8" fmla="*/ 0 w 1584"/>
                <a:gd name="T9" fmla="*/ 248 h 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4"/>
                <a:gd name="T16" fmla="*/ 0 h 488"/>
                <a:gd name="T17" fmla="*/ 1584 w 1584"/>
                <a:gd name="T18" fmla="*/ 488 h 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4" h="488">
                  <a:moveTo>
                    <a:pt x="1584" y="488"/>
                  </a:moveTo>
                  <a:cubicBezTo>
                    <a:pt x="1508" y="360"/>
                    <a:pt x="1432" y="232"/>
                    <a:pt x="1296" y="152"/>
                  </a:cubicBezTo>
                  <a:cubicBezTo>
                    <a:pt x="1160" y="72"/>
                    <a:pt x="936" y="16"/>
                    <a:pt x="768" y="8"/>
                  </a:cubicBezTo>
                  <a:cubicBezTo>
                    <a:pt x="600" y="0"/>
                    <a:pt x="416" y="64"/>
                    <a:pt x="288" y="104"/>
                  </a:cubicBezTo>
                  <a:cubicBezTo>
                    <a:pt x="160" y="144"/>
                    <a:pt x="48" y="224"/>
                    <a:pt x="0" y="248"/>
                  </a:cubicBezTo>
                </a:path>
              </a:pathLst>
            </a:custGeom>
            <a:noFill/>
            <a:ln w="38100">
              <a:solidFill>
                <a:srgbClr val="F81706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2208" y="2496"/>
              <a:ext cx="1200" cy="272"/>
            </a:xfrm>
            <a:custGeom>
              <a:avLst/>
              <a:gdLst>
                <a:gd name="T0" fmla="*/ 0 w 1200"/>
                <a:gd name="T1" fmla="*/ 0 h 272"/>
                <a:gd name="T2" fmla="*/ 384 w 1200"/>
                <a:gd name="T3" fmla="*/ 240 h 272"/>
                <a:gd name="T4" fmla="*/ 864 w 1200"/>
                <a:gd name="T5" fmla="*/ 192 h 272"/>
                <a:gd name="T6" fmla="*/ 1200 w 1200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0"/>
                <a:gd name="T13" fmla="*/ 0 h 272"/>
                <a:gd name="T14" fmla="*/ 1200 w 1200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0" h="272">
                  <a:moveTo>
                    <a:pt x="0" y="0"/>
                  </a:moveTo>
                  <a:cubicBezTo>
                    <a:pt x="120" y="104"/>
                    <a:pt x="240" y="208"/>
                    <a:pt x="384" y="240"/>
                  </a:cubicBezTo>
                  <a:cubicBezTo>
                    <a:pt x="528" y="272"/>
                    <a:pt x="728" y="232"/>
                    <a:pt x="864" y="192"/>
                  </a:cubicBezTo>
                  <a:cubicBezTo>
                    <a:pt x="1000" y="152"/>
                    <a:pt x="1144" y="32"/>
                    <a:pt x="1200" y="0"/>
                  </a:cubicBezTo>
                </a:path>
              </a:pathLst>
            </a:cu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7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752600" y="1871662"/>
            <a:ext cx="1219200" cy="1981200"/>
            <a:chOff x="960" y="1632"/>
            <a:chExt cx="768" cy="1248"/>
          </a:xfrm>
        </p:grpSpPr>
        <p:sp>
          <p:nvSpPr>
            <p:cNvPr id="9" name="Rectangle 8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960" y="1632"/>
              <a:ext cx="768" cy="12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CC6600"/>
                </a:solidFill>
                <a:latin typeface="Tahoma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056" y="2352"/>
              <a:ext cx="5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CC6600"/>
                  </a:solidFill>
                  <a:latin typeface="Tahoma" charset="0"/>
                </a:rPr>
                <a:t>agent</a:t>
              </a:r>
            </a:p>
          </p:txBody>
        </p:sp>
      </p:grpSp>
      <p:grpSp>
        <p:nvGrpSpPr>
          <p:cNvPr id="8" name="Group 10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1981200" y="2252662"/>
            <a:ext cx="762000" cy="519113"/>
            <a:chOff x="1104" y="1872"/>
            <a:chExt cx="480" cy="327"/>
          </a:xfrm>
        </p:grpSpPr>
        <p:sp>
          <p:nvSpPr>
            <p:cNvPr id="12" name="Rectangle 11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104" y="1872"/>
              <a:ext cx="48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 Box 12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00" y="1872"/>
              <a:ext cx="24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800" b="1">
                  <a:solidFill>
                    <a:srgbClr val="CC6600"/>
                  </a:solidFill>
                  <a:latin typeface="Tahoma" charset="0"/>
                </a:rPr>
                <a:t>?</a:t>
              </a:r>
            </a:p>
          </p:txBody>
        </p:sp>
      </p:grpSp>
      <p:grpSp>
        <p:nvGrpSpPr>
          <p:cNvPr id="11" name="Group 13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057400" y="1219200"/>
            <a:ext cx="2405063" cy="3548062"/>
            <a:chOff x="1152" y="1221"/>
            <a:chExt cx="1515" cy="2235"/>
          </a:xfrm>
        </p:grpSpPr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1536" y="2208"/>
              <a:ext cx="912" cy="432"/>
              <a:chOff x="1536" y="2112"/>
              <a:chExt cx="912" cy="432"/>
            </a:xfrm>
          </p:grpSpPr>
          <p:grpSp>
            <p:nvGrpSpPr>
              <p:cNvPr id="15" name="Group 15"/>
              <p:cNvGrpSpPr>
                <a:grpSpLocks/>
              </p:cNvGrpSpPr>
              <p:nvPr/>
            </p:nvGrpSpPr>
            <p:grpSpPr bwMode="auto">
              <a:xfrm>
                <a:off x="1536" y="2160"/>
                <a:ext cx="816" cy="384"/>
                <a:chOff x="1536" y="2160"/>
                <a:chExt cx="816" cy="384"/>
              </a:xfrm>
            </p:grpSpPr>
            <p:sp>
              <p:nvSpPr>
                <p:cNvPr id="30" name="Line 16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536" y="2160"/>
                  <a:ext cx="384" cy="384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Line 17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 flipV="1">
                  <a:off x="1920" y="2208"/>
                  <a:ext cx="432" cy="33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8"/>
              <p:cNvGrpSpPr>
                <a:grpSpLocks/>
              </p:cNvGrpSpPr>
              <p:nvPr/>
            </p:nvGrpSpPr>
            <p:grpSpPr bwMode="auto">
              <a:xfrm>
                <a:off x="2304" y="2112"/>
                <a:ext cx="144" cy="144"/>
                <a:chOff x="2304" y="2112"/>
                <a:chExt cx="144" cy="144"/>
              </a:xfrm>
            </p:grpSpPr>
            <p:sp>
              <p:nvSpPr>
                <p:cNvPr id="27" name="Line 19"/>
                <p:cNvSpPr>
                  <a:spLocks noChangeShapeType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304" y="2160"/>
                  <a:ext cx="96" cy="9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Line 20"/>
                <p:cNvSpPr>
                  <a:spLocks noChangeShapeType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 flipV="1">
                  <a:off x="2304" y="2112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Line 21"/>
                <p:cNvSpPr>
                  <a:spLocks noChangeShapeType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 flipV="1">
                  <a:off x="2400" y="2208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22"/>
            <p:cNvGrpSpPr>
              <a:grpSpLocks/>
            </p:cNvGrpSpPr>
            <p:nvPr/>
          </p:nvGrpSpPr>
          <p:grpSpPr bwMode="auto">
            <a:xfrm>
              <a:off x="1152" y="2784"/>
              <a:ext cx="96" cy="672"/>
              <a:chOff x="1152" y="2784"/>
              <a:chExt cx="96" cy="672"/>
            </a:xfrm>
          </p:grpSpPr>
          <p:sp>
            <p:nvSpPr>
              <p:cNvPr id="23" name="Line 23"/>
              <p:cNvSpPr>
                <a:spLocks noChangeShapeType="1"/>
              </p:cNvSpPr>
              <p:nvPr>
                <p:custDataLst>
                  <p:tags r:id="rId10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24"/>
              <p:cNvSpPr>
                <a:spLocks noChangeShapeType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25"/>
            <p:cNvGrpSpPr>
              <a:grpSpLocks/>
            </p:cNvGrpSpPr>
            <p:nvPr/>
          </p:nvGrpSpPr>
          <p:grpSpPr bwMode="auto">
            <a:xfrm>
              <a:off x="1536" y="2784"/>
              <a:ext cx="96" cy="672"/>
              <a:chOff x="1152" y="2784"/>
              <a:chExt cx="96" cy="672"/>
            </a:xfrm>
          </p:grpSpPr>
          <p:sp>
            <p:nvSpPr>
              <p:cNvPr id="21" name="Line 26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27"/>
              <p:cNvSpPr>
                <a:spLocks noChangeShapeType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" name="Freeform 28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536" y="1632"/>
              <a:ext cx="384" cy="197"/>
            </a:xfrm>
            <a:custGeom>
              <a:avLst/>
              <a:gdLst>
                <a:gd name="T0" fmla="*/ 0 w 384"/>
                <a:gd name="T1" fmla="*/ 96 h 197"/>
                <a:gd name="T2" fmla="*/ 384 w 384"/>
                <a:gd name="T3" fmla="*/ 0 h 197"/>
                <a:gd name="T4" fmla="*/ 365 w 384"/>
                <a:gd name="T5" fmla="*/ 197 h 197"/>
                <a:gd name="T6" fmla="*/ 0 w 384"/>
                <a:gd name="T7" fmla="*/ 96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97"/>
                <a:gd name="T14" fmla="*/ 384 w 384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97">
                  <a:moveTo>
                    <a:pt x="0" y="96"/>
                  </a:moveTo>
                  <a:lnTo>
                    <a:pt x="384" y="0"/>
                  </a:lnTo>
                  <a:cubicBezTo>
                    <a:pt x="378" y="66"/>
                    <a:pt x="371" y="131"/>
                    <a:pt x="365" y="197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81706"/>
            </a:solidFill>
            <a:ln w="9525">
              <a:solidFill>
                <a:srgbClr val="F81706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 Box 29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478" y="1221"/>
              <a:ext cx="7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F81706"/>
                  </a:solidFill>
                  <a:latin typeface="Tahoma" charset="0"/>
                </a:rPr>
                <a:t>sensors</a:t>
              </a:r>
            </a:p>
          </p:txBody>
        </p:sp>
        <p:sp>
          <p:nvSpPr>
            <p:cNvPr id="20" name="Text Box 30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766" y="2757"/>
              <a:ext cx="9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339933"/>
                  </a:solidFill>
                  <a:latin typeface="Tahoma" charset="0"/>
                </a:rPr>
                <a:t>actuators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914400" y="51816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As an agent interacts with the world, it should learn about it’s environment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Soft Margin Classification  </a:t>
            </a:r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 flipV="1">
            <a:off x="2649537" y="2168525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 flipV="1">
            <a:off x="2514600" y="5094288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AutoShape 6"/>
          <p:cNvSpPr>
            <a:spLocks noChangeArrowheads="1"/>
          </p:cNvSpPr>
          <p:nvPr/>
        </p:nvSpPr>
        <p:spPr bwMode="auto">
          <a:xfrm>
            <a:off x="3689350" y="29241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AutoShape 7"/>
          <p:cNvSpPr>
            <a:spLocks noChangeArrowheads="1"/>
          </p:cNvSpPr>
          <p:nvPr/>
        </p:nvSpPr>
        <p:spPr bwMode="auto">
          <a:xfrm>
            <a:off x="3114675" y="32813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3" name="AutoShape 8"/>
          <p:cNvSpPr>
            <a:spLocks noChangeArrowheads="1"/>
          </p:cNvSpPr>
          <p:nvPr/>
        </p:nvSpPr>
        <p:spPr bwMode="auto">
          <a:xfrm>
            <a:off x="3267075" y="38274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4" name="AutoShape 9"/>
          <p:cNvSpPr>
            <a:spLocks noChangeArrowheads="1"/>
          </p:cNvSpPr>
          <p:nvPr/>
        </p:nvSpPr>
        <p:spPr bwMode="auto">
          <a:xfrm>
            <a:off x="2886075" y="42846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5" name="AutoShape 10"/>
          <p:cNvSpPr>
            <a:spLocks noChangeArrowheads="1"/>
          </p:cNvSpPr>
          <p:nvPr/>
        </p:nvSpPr>
        <p:spPr bwMode="auto">
          <a:xfrm>
            <a:off x="3419475" y="26844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6" name="AutoShape 11"/>
          <p:cNvSpPr>
            <a:spLocks noChangeArrowheads="1"/>
          </p:cNvSpPr>
          <p:nvPr/>
        </p:nvSpPr>
        <p:spPr bwMode="auto">
          <a:xfrm>
            <a:off x="2886075" y="35988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7" name="AutoShape 12"/>
          <p:cNvSpPr>
            <a:spLocks noChangeArrowheads="1"/>
          </p:cNvSpPr>
          <p:nvPr/>
        </p:nvSpPr>
        <p:spPr bwMode="auto">
          <a:xfrm>
            <a:off x="3038475" y="37512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8" name="AutoShape 13"/>
          <p:cNvSpPr>
            <a:spLocks noChangeArrowheads="1"/>
          </p:cNvSpPr>
          <p:nvPr/>
        </p:nvSpPr>
        <p:spPr bwMode="auto">
          <a:xfrm>
            <a:off x="3800475" y="33702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9" name="AutoShape 14"/>
          <p:cNvSpPr>
            <a:spLocks noChangeArrowheads="1"/>
          </p:cNvSpPr>
          <p:nvPr/>
        </p:nvSpPr>
        <p:spPr bwMode="auto">
          <a:xfrm>
            <a:off x="4702175" y="33575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AutoShape 15"/>
          <p:cNvSpPr>
            <a:spLocks noChangeArrowheads="1"/>
          </p:cNvSpPr>
          <p:nvPr/>
        </p:nvSpPr>
        <p:spPr bwMode="auto">
          <a:xfrm>
            <a:off x="4333875" y="42846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1" name="AutoShape 16"/>
          <p:cNvSpPr>
            <a:spLocks noChangeArrowheads="1"/>
          </p:cNvSpPr>
          <p:nvPr/>
        </p:nvSpPr>
        <p:spPr bwMode="auto">
          <a:xfrm>
            <a:off x="5324475" y="42846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2" name="AutoShape 17"/>
          <p:cNvSpPr>
            <a:spLocks noChangeArrowheads="1"/>
          </p:cNvSpPr>
          <p:nvPr/>
        </p:nvSpPr>
        <p:spPr bwMode="auto">
          <a:xfrm>
            <a:off x="4016375" y="48053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3" name="AutoShape 18"/>
          <p:cNvSpPr>
            <a:spLocks noChangeArrowheads="1"/>
          </p:cNvSpPr>
          <p:nvPr/>
        </p:nvSpPr>
        <p:spPr bwMode="auto">
          <a:xfrm>
            <a:off x="4638675" y="36750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4" name="AutoShape 19"/>
          <p:cNvSpPr>
            <a:spLocks noChangeArrowheads="1"/>
          </p:cNvSpPr>
          <p:nvPr/>
        </p:nvSpPr>
        <p:spPr bwMode="auto">
          <a:xfrm>
            <a:off x="4070350" y="4168775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5" name="AutoShape 20"/>
          <p:cNvSpPr>
            <a:spLocks noChangeArrowheads="1"/>
          </p:cNvSpPr>
          <p:nvPr/>
        </p:nvSpPr>
        <p:spPr bwMode="auto">
          <a:xfrm>
            <a:off x="4714875" y="45132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6" name="AutoShape 21"/>
          <p:cNvSpPr>
            <a:spLocks noChangeArrowheads="1"/>
          </p:cNvSpPr>
          <p:nvPr/>
        </p:nvSpPr>
        <p:spPr bwMode="auto">
          <a:xfrm>
            <a:off x="5400675" y="35988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7" name="AutoShape 22"/>
          <p:cNvSpPr>
            <a:spLocks noChangeArrowheads="1"/>
          </p:cNvSpPr>
          <p:nvPr/>
        </p:nvSpPr>
        <p:spPr bwMode="auto">
          <a:xfrm>
            <a:off x="3886200" y="20859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8" name="AutoShape 23"/>
          <p:cNvSpPr>
            <a:spLocks noChangeArrowheads="1"/>
          </p:cNvSpPr>
          <p:nvPr/>
        </p:nvSpPr>
        <p:spPr bwMode="auto">
          <a:xfrm>
            <a:off x="4495800" y="21621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AutoShape 24"/>
          <p:cNvSpPr>
            <a:spLocks noChangeArrowheads="1"/>
          </p:cNvSpPr>
          <p:nvPr/>
        </p:nvSpPr>
        <p:spPr bwMode="auto">
          <a:xfrm>
            <a:off x="5562600" y="2924175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0" name="AutoShape 25"/>
          <p:cNvSpPr>
            <a:spLocks noChangeArrowheads="1"/>
          </p:cNvSpPr>
          <p:nvPr/>
        </p:nvSpPr>
        <p:spPr bwMode="auto">
          <a:xfrm>
            <a:off x="3375025" y="3368675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1" name="AutoShape 26"/>
          <p:cNvSpPr>
            <a:spLocks noChangeArrowheads="1"/>
          </p:cNvSpPr>
          <p:nvPr/>
        </p:nvSpPr>
        <p:spPr bwMode="auto">
          <a:xfrm>
            <a:off x="3095625" y="40751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2" name="AutoShape 27"/>
          <p:cNvSpPr>
            <a:spLocks noChangeArrowheads="1"/>
          </p:cNvSpPr>
          <p:nvPr/>
        </p:nvSpPr>
        <p:spPr bwMode="auto">
          <a:xfrm>
            <a:off x="4638675" y="39989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38200" y="5638800"/>
            <a:ext cx="6629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dirty="0" smtClean="0">
                <a:solidFill>
                  <a:srgbClr val="FF0000"/>
                </a:solidFill>
              </a:rPr>
              <a:t>What about this problem?</a:t>
            </a:r>
            <a:endParaRPr lang="en-US" sz="3600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Soft Margin Classification  </a:t>
            </a:r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 flipV="1">
            <a:off x="2649537" y="2168525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 flipV="1">
            <a:off x="2514600" y="5094288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AutoShape 6"/>
          <p:cNvSpPr>
            <a:spLocks noChangeArrowheads="1"/>
          </p:cNvSpPr>
          <p:nvPr/>
        </p:nvSpPr>
        <p:spPr bwMode="auto">
          <a:xfrm>
            <a:off x="3689350" y="29241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AutoShape 7"/>
          <p:cNvSpPr>
            <a:spLocks noChangeArrowheads="1"/>
          </p:cNvSpPr>
          <p:nvPr/>
        </p:nvSpPr>
        <p:spPr bwMode="auto">
          <a:xfrm>
            <a:off x="3114675" y="32813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3" name="AutoShape 8"/>
          <p:cNvSpPr>
            <a:spLocks noChangeArrowheads="1"/>
          </p:cNvSpPr>
          <p:nvPr/>
        </p:nvSpPr>
        <p:spPr bwMode="auto">
          <a:xfrm>
            <a:off x="3267075" y="38274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4" name="AutoShape 9"/>
          <p:cNvSpPr>
            <a:spLocks noChangeArrowheads="1"/>
          </p:cNvSpPr>
          <p:nvPr/>
        </p:nvSpPr>
        <p:spPr bwMode="auto">
          <a:xfrm>
            <a:off x="2886075" y="42846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5" name="AutoShape 10"/>
          <p:cNvSpPr>
            <a:spLocks noChangeArrowheads="1"/>
          </p:cNvSpPr>
          <p:nvPr/>
        </p:nvSpPr>
        <p:spPr bwMode="auto">
          <a:xfrm>
            <a:off x="3419475" y="26844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6" name="AutoShape 11"/>
          <p:cNvSpPr>
            <a:spLocks noChangeArrowheads="1"/>
          </p:cNvSpPr>
          <p:nvPr/>
        </p:nvSpPr>
        <p:spPr bwMode="auto">
          <a:xfrm>
            <a:off x="2886075" y="35988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7" name="AutoShape 12"/>
          <p:cNvSpPr>
            <a:spLocks noChangeArrowheads="1"/>
          </p:cNvSpPr>
          <p:nvPr/>
        </p:nvSpPr>
        <p:spPr bwMode="auto">
          <a:xfrm>
            <a:off x="3038475" y="37512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8" name="AutoShape 13"/>
          <p:cNvSpPr>
            <a:spLocks noChangeArrowheads="1"/>
          </p:cNvSpPr>
          <p:nvPr/>
        </p:nvSpPr>
        <p:spPr bwMode="auto">
          <a:xfrm>
            <a:off x="3800475" y="33702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9" name="AutoShape 14"/>
          <p:cNvSpPr>
            <a:spLocks noChangeArrowheads="1"/>
          </p:cNvSpPr>
          <p:nvPr/>
        </p:nvSpPr>
        <p:spPr bwMode="auto">
          <a:xfrm>
            <a:off x="4702175" y="33575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AutoShape 15"/>
          <p:cNvSpPr>
            <a:spLocks noChangeArrowheads="1"/>
          </p:cNvSpPr>
          <p:nvPr/>
        </p:nvSpPr>
        <p:spPr bwMode="auto">
          <a:xfrm>
            <a:off x="4333875" y="42846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1" name="AutoShape 16"/>
          <p:cNvSpPr>
            <a:spLocks noChangeArrowheads="1"/>
          </p:cNvSpPr>
          <p:nvPr/>
        </p:nvSpPr>
        <p:spPr bwMode="auto">
          <a:xfrm>
            <a:off x="5324475" y="42846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2" name="AutoShape 17"/>
          <p:cNvSpPr>
            <a:spLocks noChangeArrowheads="1"/>
          </p:cNvSpPr>
          <p:nvPr/>
        </p:nvSpPr>
        <p:spPr bwMode="auto">
          <a:xfrm>
            <a:off x="4016375" y="48053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3" name="AutoShape 18"/>
          <p:cNvSpPr>
            <a:spLocks noChangeArrowheads="1"/>
          </p:cNvSpPr>
          <p:nvPr/>
        </p:nvSpPr>
        <p:spPr bwMode="auto">
          <a:xfrm>
            <a:off x="4638675" y="36750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4" name="AutoShape 19"/>
          <p:cNvSpPr>
            <a:spLocks noChangeArrowheads="1"/>
          </p:cNvSpPr>
          <p:nvPr/>
        </p:nvSpPr>
        <p:spPr bwMode="auto">
          <a:xfrm>
            <a:off x="4070350" y="4168775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5" name="AutoShape 20"/>
          <p:cNvSpPr>
            <a:spLocks noChangeArrowheads="1"/>
          </p:cNvSpPr>
          <p:nvPr/>
        </p:nvSpPr>
        <p:spPr bwMode="auto">
          <a:xfrm>
            <a:off x="4714875" y="45132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6" name="AutoShape 21"/>
          <p:cNvSpPr>
            <a:spLocks noChangeArrowheads="1"/>
          </p:cNvSpPr>
          <p:nvPr/>
        </p:nvSpPr>
        <p:spPr bwMode="auto">
          <a:xfrm>
            <a:off x="5400675" y="35988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7" name="AutoShape 22"/>
          <p:cNvSpPr>
            <a:spLocks noChangeArrowheads="1"/>
          </p:cNvSpPr>
          <p:nvPr/>
        </p:nvSpPr>
        <p:spPr bwMode="auto">
          <a:xfrm>
            <a:off x="3886200" y="20859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8" name="AutoShape 23"/>
          <p:cNvSpPr>
            <a:spLocks noChangeArrowheads="1"/>
          </p:cNvSpPr>
          <p:nvPr/>
        </p:nvSpPr>
        <p:spPr bwMode="auto">
          <a:xfrm>
            <a:off x="4495800" y="21621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AutoShape 24"/>
          <p:cNvSpPr>
            <a:spLocks noChangeArrowheads="1"/>
          </p:cNvSpPr>
          <p:nvPr/>
        </p:nvSpPr>
        <p:spPr bwMode="auto">
          <a:xfrm>
            <a:off x="5562600" y="2924175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0" name="AutoShape 25"/>
          <p:cNvSpPr>
            <a:spLocks noChangeArrowheads="1"/>
          </p:cNvSpPr>
          <p:nvPr/>
        </p:nvSpPr>
        <p:spPr bwMode="auto">
          <a:xfrm>
            <a:off x="3375025" y="3368675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1" name="AutoShape 26"/>
          <p:cNvSpPr>
            <a:spLocks noChangeArrowheads="1"/>
          </p:cNvSpPr>
          <p:nvPr/>
        </p:nvSpPr>
        <p:spPr bwMode="auto">
          <a:xfrm>
            <a:off x="3095625" y="40751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2" name="AutoShape 27"/>
          <p:cNvSpPr>
            <a:spLocks noChangeArrowheads="1"/>
          </p:cNvSpPr>
          <p:nvPr/>
        </p:nvSpPr>
        <p:spPr bwMode="auto">
          <a:xfrm>
            <a:off x="4638675" y="39989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588" name="Line 28"/>
          <p:cNvSpPr>
            <a:spLocks noChangeShapeType="1"/>
          </p:cNvSpPr>
          <p:nvPr/>
        </p:nvSpPr>
        <p:spPr bwMode="auto">
          <a:xfrm flipV="1">
            <a:off x="3114675" y="2085975"/>
            <a:ext cx="2143125" cy="288448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595" name="Line 35"/>
          <p:cNvSpPr>
            <a:spLocks noChangeShapeType="1"/>
          </p:cNvSpPr>
          <p:nvPr/>
        </p:nvSpPr>
        <p:spPr bwMode="auto">
          <a:xfrm flipV="1">
            <a:off x="3552825" y="2266950"/>
            <a:ext cx="2009775" cy="26939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596" name="Line 36"/>
          <p:cNvSpPr>
            <a:spLocks noChangeShapeType="1"/>
          </p:cNvSpPr>
          <p:nvPr/>
        </p:nvSpPr>
        <p:spPr bwMode="auto">
          <a:xfrm flipV="1">
            <a:off x="2905125" y="1905000"/>
            <a:ext cx="2066925" cy="27701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990600" y="5486400"/>
            <a:ext cx="7467600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dirty="0" smtClean="0">
                <a:solidFill>
                  <a:srgbClr val="0000FF"/>
                </a:solidFill>
              </a:rPr>
              <a:t>Like to learn something like this, but our constraints won’t allow it </a:t>
            </a:r>
            <a:r>
              <a:rPr lang="en-US" sz="3600" b="0" dirty="0" err="1" smtClean="0">
                <a:solidFill>
                  <a:srgbClr val="0000FF"/>
                </a:solidFill>
                <a:sym typeface="Wingdings"/>
              </a:rPr>
              <a:t></a:t>
            </a:r>
            <a:endParaRPr lang="en-US" sz="3600" b="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Soft Margin Classification  </a:t>
            </a:r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 flipV="1">
            <a:off x="2649537" y="2168525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 flipV="1">
            <a:off x="2514600" y="5094288"/>
            <a:ext cx="4081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AutoShape 6"/>
          <p:cNvSpPr>
            <a:spLocks noChangeArrowheads="1"/>
          </p:cNvSpPr>
          <p:nvPr/>
        </p:nvSpPr>
        <p:spPr bwMode="auto">
          <a:xfrm>
            <a:off x="3689350" y="29241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AutoShape 7"/>
          <p:cNvSpPr>
            <a:spLocks noChangeArrowheads="1"/>
          </p:cNvSpPr>
          <p:nvPr/>
        </p:nvSpPr>
        <p:spPr bwMode="auto">
          <a:xfrm>
            <a:off x="3114675" y="32813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3" name="AutoShape 8"/>
          <p:cNvSpPr>
            <a:spLocks noChangeArrowheads="1"/>
          </p:cNvSpPr>
          <p:nvPr/>
        </p:nvSpPr>
        <p:spPr bwMode="auto">
          <a:xfrm>
            <a:off x="3267075" y="38274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4" name="AutoShape 9"/>
          <p:cNvSpPr>
            <a:spLocks noChangeArrowheads="1"/>
          </p:cNvSpPr>
          <p:nvPr/>
        </p:nvSpPr>
        <p:spPr bwMode="auto">
          <a:xfrm>
            <a:off x="2886075" y="42846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5" name="AutoShape 10"/>
          <p:cNvSpPr>
            <a:spLocks noChangeArrowheads="1"/>
          </p:cNvSpPr>
          <p:nvPr/>
        </p:nvSpPr>
        <p:spPr bwMode="auto">
          <a:xfrm>
            <a:off x="3419475" y="26844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6" name="AutoShape 11"/>
          <p:cNvSpPr>
            <a:spLocks noChangeArrowheads="1"/>
          </p:cNvSpPr>
          <p:nvPr/>
        </p:nvSpPr>
        <p:spPr bwMode="auto">
          <a:xfrm>
            <a:off x="2886075" y="35988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7" name="AutoShape 12"/>
          <p:cNvSpPr>
            <a:spLocks noChangeArrowheads="1"/>
          </p:cNvSpPr>
          <p:nvPr/>
        </p:nvSpPr>
        <p:spPr bwMode="auto">
          <a:xfrm>
            <a:off x="3038475" y="37512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8" name="AutoShape 13"/>
          <p:cNvSpPr>
            <a:spLocks noChangeArrowheads="1"/>
          </p:cNvSpPr>
          <p:nvPr/>
        </p:nvSpPr>
        <p:spPr bwMode="auto">
          <a:xfrm>
            <a:off x="3800475" y="33702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9" name="AutoShape 14"/>
          <p:cNvSpPr>
            <a:spLocks noChangeArrowheads="1"/>
          </p:cNvSpPr>
          <p:nvPr/>
        </p:nvSpPr>
        <p:spPr bwMode="auto">
          <a:xfrm>
            <a:off x="4702175" y="33575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AutoShape 15"/>
          <p:cNvSpPr>
            <a:spLocks noChangeArrowheads="1"/>
          </p:cNvSpPr>
          <p:nvPr/>
        </p:nvSpPr>
        <p:spPr bwMode="auto">
          <a:xfrm>
            <a:off x="4333875" y="42846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1" name="AutoShape 16"/>
          <p:cNvSpPr>
            <a:spLocks noChangeArrowheads="1"/>
          </p:cNvSpPr>
          <p:nvPr/>
        </p:nvSpPr>
        <p:spPr bwMode="auto">
          <a:xfrm>
            <a:off x="5324475" y="42846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2" name="AutoShape 17"/>
          <p:cNvSpPr>
            <a:spLocks noChangeArrowheads="1"/>
          </p:cNvSpPr>
          <p:nvPr/>
        </p:nvSpPr>
        <p:spPr bwMode="auto">
          <a:xfrm>
            <a:off x="4016375" y="48053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3" name="AutoShape 18"/>
          <p:cNvSpPr>
            <a:spLocks noChangeArrowheads="1"/>
          </p:cNvSpPr>
          <p:nvPr/>
        </p:nvSpPr>
        <p:spPr bwMode="auto">
          <a:xfrm>
            <a:off x="4638675" y="36750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4" name="AutoShape 19"/>
          <p:cNvSpPr>
            <a:spLocks noChangeArrowheads="1"/>
          </p:cNvSpPr>
          <p:nvPr/>
        </p:nvSpPr>
        <p:spPr bwMode="auto">
          <a:xfrm>
            <a:off x="4070350" y="4168775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5" name="AutoShape 20"/>
          <p:cNvSpPr>
            <a:spLocks noChangeArrowheads="1"/>
          </p:cNvSpPr>
          <p:nvPr/>
        </p:nvSpPr>
        <p:spPr bwMode="auto">
          <a:xfrm>
            <a:off x="4714875" y="45132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6" name="AutoShape 21"/>
          <p:cNvSpPr>
            <a:spLocks noChangeArrowheads="1"/>
          </p:cNvSpPr>
          <p:nvPr/>
        </p:nvSpPr>
        <p:spPr bwMode="auto">
          <a:xfrm>
            <a:off x="5400675" y="35988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7" name="AutoShape 22"/>
          <p:cNvSpPr>
            <a:spLocks noChangeArrowheads="1"/>
          </p:cNvSpPr>
          <p:nvPr/>
        </p:nvSpPr>
        <p:spPr bwMode="auto">
          <a:xfrm>
            <a:off x="3886200" y="20859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8" name="AutoShape 23"/>
          <p:cNvSpPr>
            <a:spLocks noChangeArrowheads="1"/>
          </p:cNvSpPr>
          <p:nvPr/>
        </p:nvSpPr>
        <p:spPr bwMode="auto">
          <a:xfrm>
            <a:off x="4495800" y="21621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9" name="AutoShape 24"/>
          <p:cNvSpPr>
            <a:spLocks noChangeArrowheads="1"/>
          </p:cNvSpPr>
          <p:nvPr/>
        </p:nvSpPr>
        <p:spPr bwMode="auto">
          <a:xfrm>
            <a:off x="5562600" y="2924175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0" name="AutoShape 25"/>
          <p:cNvSpPr>
            <a:spLocks noChangeArrowheads="1"/>
          </p:cNvSpPr>
          <p:nvPr/>
        </p:nvSpPr>
        <p:spPr bwMode="auto">
          <a:xfrm>
            <a:off x="3375025" y="3368675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1" name="AutoShape 26"/>
          <p:cNvSpPr>
            <a:spLocks noChangeArrowheads="1"/>
          </p:cNvSpPr>
          <p:nvPr/>
        </p:nvSpPr>
        <p:spPr bwMode="auto">
          <a:xfrm>
            <a:off x="3095625" y="40751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2" name="AutoShape 27"/>
          <p:cNvSpPr>
            <a:spLocks noChangeArrowheads="1"/>
          </p:cNvSpPr>
          <p:nvPr/>
        </p:nvSpPr>
        <p:spPr bwMode="auto">
          <a:xfrm>
            <a:off x="4638675" y="39989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588" name="Line 28"/>
          <p:cNvSpPr>
            <a:spLocks noChangeShapeType="1"/>
          </p:cNvSpPr>
          <p:nvPr/>
        </p:nvSpPr>
        <p:spPr bwMode="auto">
          <a:xfrm flipV="1">
            <a:off x="3114675" y="2085975"/>
            <a:ext cx="2143125" cy="288448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595" name="Line 35"/>
          <p:cNvSpPr>
            <a:spLocks noChangeShapeType="1"/>
          </p:cNvSpPr>
          <p:nvPr/>
        </p:nvSpPr>
        <p:spPr bwMode="auto">
          <a:xfrm flipV="1">
            <a:off x="3552825" y="2266950"/>
            <a:ext cx="2009775" cy="26939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596" name="Line 36"/>
          <p:cNvSpPr>
            <a:spLocks noChangeShapeType="1"/>
          </p:cNvSpPr>
          <p:nvPr/>
        </p:nvSpPr>
        <p:spPr bwMode="auto">
          <a:xfrm flipV="1">
            <a:off x="2905125" y="1905000"/>
            <a:ext cx="2066925" cy="27701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990600" y="5486400"/>
            <a:ext cx="7467600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dirty="0" smtClean="0">
                <a:solidFill>
                  <a:srgbClr val="0000FF"/>
                </a:solidFill>
              </a:rPr>
              <a:t>Slack variables: allow it to make some mistakes, but penalize it</a:t>
            </a:r>
            <a:endParaRPr lang="en-US" sz="3600" b="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Soft Margin Classification Mathematically</a:t>
            </a: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1085850" y="2260600"/>
            <a:ext cx="6438900" cy="1092200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 pitchFamily="-110" charset="0"/>
              </a:rPr>
              <a:t>Find </a:t>
            </a:r>
            <a:r>
              <a:rPr lang="en-US" sz="2000" b="1">
                <a:latin typeface="Times New Roman" pitchFamily="-110" charset="0"/>
              </a:rPr>
              <a:t>w</a:t>
            </a:r>
            <a:r>
              <a:rPr lang="en-US" sz="2000">
                <a:latin typeface="Times New Roman" pitchFamily="-110" charset="0"/>
              </a:rPr>
              <a:t> and </a:t>
            </a:r>
            <a:r>
              <a:rPr lang="en-US" sz="2000" i="1">
                <a:latin typeface="Times New Roman" pitchFamily="-110" charset="0"/>
              </a:rPr>
              <a:t>b</a:t>
            </a:r>
            <a:r>
              <a:rPr lang="en-US" sz="2000">
                <a:latin typeface="Times New Roman" pitchFamily="-110" charset="0"/>
              </a:rPr>
              <a:t> such that</a:t>
            </a:r>
          </a:p>
          <a:p>
            <a:r>
              <a:rPr lang="el-GR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=½ w</a:t>
            </a:r>
            <a:r>
              <a:rPr lang="en-US" sz="2000" baseline="30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 is minimized and for all </a:t>
            </a:r>
            <a:r>
              <a:rPr lang="en-US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{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b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,</a:t>
            </a:r>
            <a:r>
              <a:rPr lang="en-US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i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)}</a:t>
            </a:r>
            <a:endParaRPr lang="en-US" sz="2000">
              <a:latin typeface="Times New Roman" pitchFamily="-110" charset="0"/>
              <a:ea typeface="Times New Roman" pitchFamily="-110" charset="0"/>
              <a:cs typeface="Times New Roman" pitchFamily="-110" charset="0"/>
            </a:endParaRPr>
          </a:p>
          <a:p>
            <a:r>
              <a:rPr lang="en-US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sz="2000" i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(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 b="1" baseline="30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sz="2000" b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+ b)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≥ 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1</a:t>
            </a:r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990600" y="4343400"/>
            <a:ext cx="7391400" cy="1087477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>
                <a:latin typeface="Times New Roman" pitchFamily="-110" charset="0"/>
              </a:rPr>
              <a:t>Find </a:t>
            </a:r>
            <a:r>
              <a:rPr lang="en-US" sz="2000" b="1">
                <a:latin typeface="Times New Roman" pitchFamily="-110" charset="0"/>
              </a:rPr>
              <a:t>w</a:t>
            </a:r>
            <a:r>
              <a:rPr lang="en-US" sz="2000">
                <a:latin typeface="Times New Roman" pitchFamily="-110" charset="0"/>
              </a:rPr>
              <a:t> and </a:t>
            </a:r>
            <a:r>
              <a:rPr lang="en-US" sz="2000" i="1">
                <a:latin typeface="Times New Roman" pitchFamily="-110" charset="0"/>
              </a:rPr>
              <a:t>b</a:t>
            </a:r>
            <a:r>
              <a:rPr lang="en-US" sz="2000">
                <a:latin typeface="Times New Roman" pitchFamily="-110" charset="0"/>
              </a:rPr>
              <a:t> such that</a:t>
            </a:r>
          </a:p>
          <a:p>
            <a:pPr algn="l"/>
            <a:r>
              <a:rPr lang="el-GR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=½ w</a:t>
            </a:r>
            <a:r>
              <a:rPr lang="en-US" sz="2000" baseline="30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+ </a:t>
            </a:r>
            <a:r>
              <a:rPr lang="en-US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C</a:t>
            </a:r>
            <a:r>
              <a:rPr lang="el-GR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Σ</a:t>
            </a:r>
            <a:r>
              <a:rPr lang="el-GR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ξ</a:t>
            </a:r>
            <a:r>
              <a:rPr lang="en-US" sz="2000" i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    is minimized and for all </a:t>
            </a:r>
            <a:r>
              <a:rPr lang="en-US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{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b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,</a:t>
            </a:r>
            <a:r>
              <a:rPr lang="en-US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i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)}</a:t>
            </a:r>
            <a:endParaRPr lang="en-US" sz="2000">
              <a:latin typeface="Times New Roman" pitchFamily="-110" charset="0"/>
              <a:ea typeface="Times New Roman" pitchFamily="-110" charset="0"/>
              <a:cs typeface="Times New Roman" pitchFamily="-110" charset="0"/>
            </a:endParaRPr>
          </a:p>
          <a:p>
            <a:pPr algn="l"/>
            <a:r>
              <a:rPr lang="en-US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y</a:t>
            </a:r>
            <a:r>
              <a:rPr lang="en-US" sz="2000" i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w</a:t>
            </a:r>
            <a:r>
              <a:rPr lang="en-US" sz="2000" b="1" baseline="30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T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sz="2000" b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+ </a:t>
            </a:r>
            <a:r>
              <a:rPr lang="en-US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b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≥ 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1- </a:t>
            </a:r>
            <a:r>
              <a:rPr lang="el-GR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ξ</a:t>
            </a:r>
            <a:r>
              <a:rPr lang="en-US" sz="2000" i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   and    </a:t>
            </a:r>
            <a:r>
              <a:rPr lang="el-GR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ξ</a:t>
            </a:r>
            <a:r>
              <a:rPr lang="en-US" sz="2000" i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  <a:r>
              <a:rPr lang="en-US" sz="2000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≥ 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0 for all </a:t>
            </a:r>
            <a:r>
              <a:rPr lang="en-US" sz="2000" i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1524000"/>
            <a:ext cx="1524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Old: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510994"/>
            <a:ext cx="3733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With slack variables: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17146" y="5715000"/>
            <a:ext cx="6815221" cy="882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0" dirty="0" smtClean="0">
                <a:solidFill>
                  <a:srgbClr val="008000"/>
                </a:solidFill>
              </a:rPr>
              <a:t>- allows </a:t>
            </a:r>
            <a:r>
              <a:rPr lang="en-US" b="0" dirty="0" smtClean="0">
                <a:solidFill>
                  <a:srgbClr val="008000"/>
                </a:solidFill>
              </a:rPr>
              <a:t>us to make a mistake, but penalizes it</a:t>
            </a:r>
            <a:endParaRPr lang="en-US" b="0" dirty="0" smtClean="0">
              <a:solidFill>
                <a:srgbClr val="008000"/>
              </a:solidFill>
            </a:endParaRPr>
          </a:p>
          <a:p>
            <a:pPr algn="l"/>
            <a:r>
              <a:rPr lang="en-US" b="0" i="1" dirty="0" smtClean="0">
                <a:solidFill>
                  <a:srgbClr val="008000"/>
                </a:solidFill>
              </a:rPr>
              <a:t>- C</a:t>
            </a:r>
            <a:r>
              <a:rPr lang="en-US" b="0" dirty="0" smtClean="0">
                <a:solidFill>
                  <a:srgbClr val="008000"/>
                </a:solidFill>
              </a:rPr>
              <a:t> </a:t>
            </a:r>
            <a:r>
              <a:rPr lang="en-US" b="0" dirty="0" smtClean="0">
                <a:solidFill>
                  <a:srgbClr val="008000"/>
                </a:solidFill>
              </a:rPr>
              <a:t>trades off noisiness vs. error</a:t>
            </a:r>
            <a:endParaRPr lang="en-US" b="0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819400" y="4648200"/>
            <a:ext cx="685800" cy="4572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43200" y="5105400"/>
            <a:ext cx="457200" cy="3048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Linear SVMs:  Summary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Classifier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is a </a:t>
            </a:r>
            <a:r>
              <a:rPr lang="en-US" i="1" dirty="0">
                <a:ea typeface="ＭＳ Ｐゴシック" pitchFamily="-110" charset="-128"/>
                <a:cs typeface="ＭＳ Ｐゴシック" pitchFamily="-110" charset="-128"/>
              </a:rPr>
              <a:t>separating </a:t>
            </a:r>
            <a:r>
              <a:rPr lang="en-US" i="1" dirty="0" err="1" smtClean="0">
                <a:ea typeface="ＭＳ Ｐゴシック" pitchFamily="-110" charset="-128"/>
                <a:cs typeface="ＭＳ Ｐゴシック" pitchFamily="-110" charset="-128"/>
              </a:rPr>
              <a:t>hyperplane</a:t>
            </a:r>
            <a:endParaRPr lang="en-US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lvl="1"/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large margin classifier: learn a </a:t>
            </a:r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hyperplane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that maximally separates the examples</a:t>
            </a:r>
          </a:p>
          <a:p>
            <a:pPr eaLnBrk="1" hangingPunct="1"/>
            <a:endParaRPr lang="en-US" sz="12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Most “important” training points are support vectors; they define the </a:t>
            </a:r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hyperplane</a:t>
            </a:r>
            <a:endParaRPr lang="en-US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12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Quadratic optimization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algorithm</a:t>
            </a:r>
            <a:endParaRPr lang="en-US" i="1" dirty="0" smtClean="0">
              <a:ea typeface="Times New Roman" pitchFamily="-110" charset="0"/>
              <a:cs typeface="Times New Roman" pitchFamily="-11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Non-linear SVMs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5237"/>
            <a:ext cx="8229600" cy="4525963"/>
          </a:xfrm>
        </p:spPr>
        <p:txBody>
          <a:bodyPr/>
          <a:lstStyle/>
          <a:p>
            <a:pPr eaLnBrk="1" hangingPunct="1"/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Datasets that are linearly separable (with some noise) work out great:</a:t>
            </a:r>
          </a:p>
          <a:p>
            <a:pPr eaLnBrk="1" hangingPunct="1"/>
            <a:endParaRPr lang="en-US" sz="24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>
              <a:buNone/>
            </a:pPr>
            <a:endParaRPr lang="en-US" sz="24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But what are we going to do if the dataset is just too hard? </a:t>
            </a:r>
          </a:p>
          <a:p>
            <a:pPr eaLnBrk="1" hangingPunct="1"/>
            <a:endParaRPr lang="en-US" sz="24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endParaRPr lang="en-US" sz="24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How about … mapping data to a higher-dimensional space:</a:t>
            </a:r>
          </a:p>
        </p:txBody>
      </p:sp>
      <p:sp>
        <p:nvSpPr>
          <p:cNvPr id="21509" name="Line 4"/>
          <p:cNvSpPr>
            <a:spLocks noChangeShapeType="1"/>
          </p:cNvSpPr>
          <p:nvPr/>
        </p:nvSpPr>
        <p:spPr bwMode="auto">
          <a:xfrm>
            <a:off x="1781175" y="6191250"/>
            <a:ext cx="39624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0" name="AutoShape 5"/>
          <p:cNvSpPr>
            <a:spLocks noChangeArrowheads="1"/>
          </p:cNvSpPr>
          <p:nvPr/>
        </p:nvSpPr>
        <p:spPr bwMode="auto">
          <a:xfrm>
            <a:off x="2281238" y="51704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1" name="Line 6"/>
          <p:cNvSpPr>
            <a:spLocks noChangeShapeType="1"/>
          </p:cNvSpPr>
          <p:nvPr/>
        </p:nvSpPr>
        <p:spPr bwMode="auto">
          <a:xfrm>
            <a:off x="3590925" y="6134100"/>
            <a:ext cx="0" cy="1143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Text Box 7"/>
          <p:cNvSpPr txBox="1">
            <a:spLocks noChangeArrowheads="1"/>
          </p:cNvSpPr>
          <p:nvPr/>
        </p:nvSpPr>
        <p:spPr bwMode="auto">
          <a:xfrm>
            <a:off x="3448050" y="6162675"/>
            <a:ext cx="34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Times New Roman" pitchFamily="-110" charset="0"/>
              </a:rPr>
              <a:t>0</a:t>
            </a:r>
          </a:p>
        </p:txBody>
      </p:sp>
      <p:sp>
        <p:nvSpPr>
          <p:cNvPr id="21513" name="AutoShape 8"/>
          <p:cNvSpPr>
            <a:spLocks noChangeArrowheads="1"/>
          </p:cNvSpPr>
          <p:nvPr/>
        </p:nvSpPr>
        <p:spPr bwMode="auto">
          <a:xfrm>
            <a:off x="2605088" y="56467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4" name="AutoShape 9"/>
          <p:cNvSpPr>
            <a:spLocks noChangeArrowheads="1"/>
          </p:cNvSpPr>
          <p:nvPr/>
        </p:nvSpPr>
        <p:spPr bwMode="auto">
          <a:xfrm>
            <a:off x="3062288" y="59610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5" name="AutoShape 10"/>
          <p:cNvSpPr>
            <a:spLocks noChangeArrowheads="1"/>
          </p:cNvSpPr>
          <p:nvPr/>
        </p:nvSpPr>
        <p:spPr bwMode="auto">
          <a:xfrm>
            <a:off x="3290888" y="60563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6" name="AutoShape 11"/>
          <p:cNvSpPr>
            <a:spLocks noChangeArrowheads="1"/>
          </p:cNvSpPr>
          <p:nvPr/>
        </p:nvSpPr>
        <p:spPr bwMode="auto">
          <a:xfrm>
            <a:off x="4129088" y="59705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7" name="AutoShape 12"/>
          <p:cNvSpPr>
            <a:spLocks noChangeArrowheads="1"/>
          </p:cNvSpPr>
          <p:nvPr/>
        </p:nvSpPr>
        <p:spPr bwMode="auto">
          <a:xfrm>
            <a:off x="4357688" y="578961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8" name="AutoShape 13"/>
          <p:cNvSpPr>
            <a:spLocks noChangeArrowheads="1"/>
          </p:cNvSpPr>
          <p:nvPr/>
        </p:nvSpPr>
        <p:spPr bwMode="auto">
          <a:xfrm>
            <a:off x="3938588" y="6037263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9" name="AutoShape 14"/>
          <p:cNvSpPr>
            <a:spLocks noChangeArrowheads="1"/>
          </p:cNvSpPr>
          <p:nvPr/>
        </p:nvSpPr>
        <p:spPr bwMode="auto">
          <a:xfrm>
            <a:off x="4738688" y="54657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0" name="AutoShape 15"/>
          <p:cNvSpPr>
            <a:spLocks noChangeArrowheads="1"/>
          </p:cNvSpPr>
          <p:nvPr/>
        </p:nvSpPr>
        <p:spPr bwMode="auto">
          <a:xfrm>
            <a:off x="5024438" y="51609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1" name="AutoShape 16"/>
          <p:cNvSpPr>
            <a:spLocks noChangeArrowheads="1"/>
          </p:cNvSpPr>
          <p:nvPr/>
        </p:nvSpPr>
        <p:spPr bwMode="auto">
          <a:xfrm>
            <a:off x="5443538" y="46370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2" name="Line 17"/>
          <p:cNvSpPr>
            <a:spLocks noChangeShapeType="1"/>
          </p:cNvSpPr>
          <p:nvPr/>
        </p:nvSpPr>
        <p:spPr bwMode="auto">
          <a:xfrm flipV="1">
            <a:off x="3590925" y="4743450"/>
            <a:ext cx="0" cy="14859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3" name="Text Box 18"/>
          <p:cNvSpPr txBox="1">
            <a:spLocks noChangeArrowheads="1"/>
          </p:cNvSpPr>
          <p:nvPr/>
        </p:nvSpPr>
        <p:spPr bwMode="auto">
          <a:xfrm>
            <a:off x="3590925" y="45624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>
                <a:latin typeface="Times New Roman" pitchFamily="-110" charset="0"/>
              </a:rPr>
              <a:t>x</a:t>
            </a:r>
            <a:r>
              <a:rPr lang="en-US" sz="1800" i="1" baseline="30000">
                <a:latin typeface="Times New Roman" pitchFamily="-110" charset="0"/>
              </a:rPr>
              <a:t>2</a:t>
            </a:r>
          </a:p>
        </p:txBody>
      </p:sp>
      <p:sp>
        <p:nvSpPr>
          <p:cNvPr id="21524" name="Text Box 19"/>
          <p:cNvSpPr txBox="1">
            <a:spLocks noChangeArrowheads="1"/>
          </p:cNvSpPr>
          <p:nvPr/>
        </p:nvSpPr>
        <p:spPr bwMode="auto">
          <a:xfrm>
            <a:off x="5676900" y="6096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>
                <a:latin typeface="Times New Roman" pitchFamily="-110" charset="0"/>
              </a:rPr>
              <a:t>x</a:t>
            </a:r>
            <a:endParaRPr lang="en-US" sz="1800" i="1" baseline="30000">
              <a:latin typeface="Times New Roman" pitchFamily="-110" charset="0"/>
            </a:endParaRPr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>
            <a:off x="1676400" y="3743325"/>
            <a:ext cx="39624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6" name="AutoShape 22"/>
          <p:cNvSpPr>
            <a:spLocks noChangeArrowheads="1"/>
          </p:cNvSpPr>
          <p:nvPr/>
        </p:nvSpPr>
        <p:spPr bwMode="auto">
          <a:xfrm>
            <a:off x="2119313" y="37036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7" name="Line 23"/>
          <p:cNvSpPr>
            <a:spLocks noChangeShapeType="1"/>
          </p:cNvSpPr>
          <p:nvPr/>
        </p:nvSpPr>
        <p:spPr bwMode="auto">
          <a:xfrm>
            <a:off x="3486150" y="3686175"/>
            <a:ext cx="0" cy="1143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3343275" y="3743325"/>
            <a:ext cx="34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Times New Roman" pitchFamily="-110" charset="0"/>
              </a:rPr>
              <a:t>0</a:t>
            </a:r>
          </a:p>
        </p:txBody>
      </p:sp>
      <p:sp>
        <p:nvSpPr>
          <p:cNvPr id="21529" name="AutoShape 25"/>
          <p:cNvSpPr>
            <a:spLocks noChangeArrowheads="1"/>
          </p:cNvSpPr>
          <p:nvPr/>
        </p:nvSpPr>
        <p:spPr bwMode="auto">
          <a:xfrm>
            <a:off x="2481263" y="36941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0" name="AutoShape 26"/>
          <p:cNvSpPr>
            <a:spLocks noChangeArrowheads="1"/>
          </p:cNvSpPr>
          <p:nvPr/>
        </p:nvSpPr>
        <p:spPr bwMode="auto">
          <a:xfrm>
            <a:off x="2957513" y="37036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1" name="AutoShape 27"/>
          <p:cNvSpPr>
            <a:spLocks noChangeArrowheads="1"/>
          </p:cNvSpPr>
          <p:nvPr/>
        </p:nvSpPr>
        <p:spPr bwMode="auto">
          <a:xfrm>
            <a:off x="3167063" y="37036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2" name="AutoShape 28"/>
          <p:cNvSpPr>
            <a:spLocks noChangeArrowheads="1"/>
          </p:cNvSpPr>
          <p:nvPr/>
        </p:nvSpPr>
        <p:spPr bwMode="auto">
          <a:xfrm>
            <a:off x="4024313" y="37036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3" name="AutoShape 29"/>
          <p:cNvSpPr>
            <a:spLocks noChangeArrowheads="1"/>
          </p:cNvSpPr>
          <p:nvPr/>
        </p:nvSpPr>
        <p:spPr bwMode="auto">
          <a:xfrm>
            <a:off x="4252913" y="37036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4" name="AutoShape 30"/>
          <p:cNvSpPr>
            <a:spLocks noChangeArrowheads="1"/>
          </p:cNvSpPr>
          <p:nvPr/>
        </p:nvSpPr>
        <p:spPr bwMode="auto">
          <a:xfrm>
            <a:off x="3890963" y="37036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5" name="AutoShape 31"/>
          <p:cNvSpPr>
            <a:spLocks noChangeArrowheads="1"/>
          </p:cNvSpPr>
          <p:nvPr/>
        </p:nvSpPr>
        <p:spPr bwMode="auto">
          <a:xfrm>
            <a:off x="4633913" y="37036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6" name="AutoShape 32"/>
          <p:cNvSpPr>
            <a:spLocks noChangeArrowheads="1"/>
          </p:cNvSpPr>
          <p:nvPr/>
        </p:nvSpPr>
        <p:spPr bwMode="auto">
          <a:xfrm>
            <a:off x="4862513" y="37036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7" name="AutoShape 33"/>
          <p:cNvSpPr>
            <a:spLocks noChangeArrowheads="1"/>
          </p:cNvSpPr>
          <p:nvPr/>
        </p:nvSpPr>
        <p:spPr bwMode="auto">
          <a:xfrm>
            <a:off x="5357813" y="36941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5505450" y="36861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>
                <a:latin typeface="Times New Roman" pitchFamily="-110" charset="0"/>
              </a:rPr>
              <a:t>x</a:t>
            </a:r>
            <a:endParaRPr lang="en-US" sz="1800" i="1" baseline="30000">
              <a:latin typeface="Times New Roman" pitchFamily="-110" charset="0"/>
            </a:endParaRPr>
          </a:p>
        </p:txBody>
      </p:sp>
      <p:sp>
        <p:nvSpPr>
          <p:cNvPr id="21539" name="Line 36"/>
          <p:cNvSpPr>
            <a:spLocks noChangeShapeType="1"/>
          </p:cNvSpPr>
          <p:nvPr/>
        </p:nvSpPr>
        <p:spPr bwMode="auto">
          <a:xfrm>
            <a:off x="1676400" y="2314575"/>
            <a:ext cx="39624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0" name="AutoShape 37"/>
          <p:cNvSpPr>
            <a:spLocks noChangeArrowheads="1"/>
          </p:cNvSpPr>
          <p:nvPr/>
        </p:nvSpPr>
        <p:spPr bwMode="auto">
          <a:xfrm>
            <a:off x="2119313" y="22748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1" name="Line 38"/>
          <p:cNvSpPr>
            <a:spLocks noChangeShapeType="1"/>
          </p:cNvSpPr>
          <p:nvPr/>
        </p:nvSpPr>
        <p:spPr bwMode="auto">
          <a:xfrm>
            <a:off x="3486150" y="2257425"/>
            <a:ext cx="0" cy="1143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2" name="Text Box 39"/>
          <p:cNvSpPr txBox="1">
            <a:spLocks noChangeArrowheads="1"/>
          </p:cNvSpPr>
          <p:nvPr/>
        </p:nvSpPr>
        <p:spPr bwMode="auto">
          <a:xfrm>
            <a:off x="3343275" y="2314575"/>
            <a:ext cx="34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Times New Roman" pitchFamily="-110" charset="0"/>
              </a:rPr>
              <a:t>0</a:t>
            </a:r>
          </a:p>
        </p:txBody>
      </p:sp>
      <p:sp>
        <p:nvSpPr>
          <p:cNvPr id="21543" name="AutoShape 40"/>
          <p:cNvSpPr>
            <a:spLocks noChangeArrowheads="1"/>
          </p:cNvSpPr>
          <p:nvPr/>
        </p:nvSpPr>
        <p:spPr bwMode="auto">
          <a:xfrm>
            <a:off x="2481263" y="22653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2957513" y="22748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5" name="AutoShape 42"/>
          <p:cNvSpPr>
            <a:spLocks noChangeArrowheads="1"/>
          </p:cNvSpPr>
          <p:nvPr/>
        </p:nvSpPr>
        <p:spPr bwMode="auto">
          <a:xfrm>
            <a:off x="3167063" y="22748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6" name="AutoShape 43"/>
          <p:cNvSpPr>
            <a:spLocks noChangeArrowheads="1"/>
          </p:cNvSpPr>
          <p:nvPr/>
        </p:nvSpPr>
        <p:spPr bwMode="auto">
          <a:xfrm>
            <a:off x="4024313" y="22748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7" name="AutoShape 44"/>
          <p:cNvSpPr>
            <a:spLocks noChangeArrowheads="1"/>
          </p:cNvSpPr>
          <p:nvPr/>
        </p:nvSpPr>
        <p:spPr bwMode="auto">
          <a:xfrm>
            <a:off x="4252913" y="22748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8" name="AutoShape 45"/>
          <p:cNvSpPr>
            <a:spLocks noChangeArrowheads="1"/>
          </p:cNvSpPr>
          <p:nvPr/>
        </p:nvSpPr>
        <p:spPr bwMode="auto">
          <a:xfrm>
            <a:off x="3890963" y="22748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9" name="Line 46"/>
          <p:cNvSpPr>
            <a:spLocks noChangeShapeType="1"/>
          </p:cNvSpPr>
          <p:nvPr/>
        </p:nvSpPr>
        <p:spPr bwMode="auto">
          <a:xfrm>
            <a:off x="3600450" y="2066925"/>
            <a:ext cx="0" cy="5524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0" name="Oval 47"/>
          <p:cNvSpPr>
            <a:spLocks noChangeArrowheads="1"/>
          </p:cNvSpPr>
          <p:nvPr/>
        </p:nvSpPr>
        <p:spPr bwMode="auto">
          <a:xfrm>
            <a:off x="3817938" y="2211388"/>
            <a:ext cx="228600" cy="219075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1" name="Oval 48"/>
          <p:cNvSpPr>
            <a:spLocks noChangeArrowheads="1"/>
          </p:cNvSpPr>
          <p:nvPr/>
        </p:nvSpPr>
        <p:spPr bwMode="auto">
          <a:xfrm>
            <a:off x="3103563" y="2201863"/>
            <a:ext cx="228600" cy="2190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2" name="Line 49"/>
          <p:cNvSpPr>
            <a:spLocks noChangeShapeType="1"/>
          </p:cNvSpPr>
          <p:nvPr/>
        </p:nvSpPr>
        <p:spPr bwMode="auto">
          <a:xfrm flipH="1" flipV="1">
            <a:off x="3929063" y="2038350"/>
            <a:ext cx="9525" cy="5984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3" name="Line 50"/>
          <p:cNvSpPr>
            <a:spLocks noChangeShapeType="1"/>
          </p:cNvSpPr>
          <p:nvPr/>
        </p:nvSpPr>
        <p:spPr bwMode="auto">
          <a:xfrm flipH="1" flipV="1">
            <a:off x="3214688" y="2038350"/>
            <a:ext cx="9525" cy="5984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4" name="Text Box 51"/>
          <p:cNvSpPr txBox="1">
            <a:spLocks noChangeArrowheads="1"/>
          </p:cNvSpPr>
          <p:nvPr/>
        </p:nvSpPr>
        <p:spPr bwMode="auto">
          <a:xfrm>
            <a:off x="5543550" y="2238375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>
                <a:latin typeface="Times New Roman" pitchFamily="-110" charset="0"/>
              </a:rPr>
              <a:t>x</a:t>
            </a:r>
            <a:endParaRPr lang="en-US" sz="1800" i="1" baseline="30000">
              <a:latin typeface="Times New Roman" pitchFamily="-110" charset="0"/>
            </a:endParaRPr>
          </a:p>
        </p:txBody>
      </p:sp>
      <p:sp>
        <p:nvSpPr>
          <p:cNvPr id="21555" name="Line 52"/>
          <p:cNvSpPr>
            <a:spLocks noChangeShapeType="1"/>
          </p:cNvSpPr>
          <p:nvPr/>
        </p:nvSpPr>
        <p:spPr bwMode="auto">
          <a:xfrm flipV="1">
            <a:off x="2952750" y="5048250"/>
            <a:ext cx="3181350" cy="1295400"/>
          </a:xfrm>
          <a:prstGeom prst="line">
            <a:avLst/>
          </a:prstGeom>
          <a:noFill/>
          <a:ln w="22225">
            <a:solidFill>
              <a:schemeClr val="tx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6" name="Line 53"/>
          <p:cNvSpPr>
            <a:spLocks noChangeShapeType="1"/>
          </p:cNvSpPr>
          <p:nvPr/>
        </p:nvSpPr>
        <p:spPr bwMode="auto">
          <a:xfrm flipV="1">
            <a:off x="2947988" y="4972050"/>
            <a:ext cx="3114675" cy="12842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7" name="Line 54"/>
          <p:cNvSpPr>
            <a:spLocks noChangeShapeType="1"/>
          </p:cNvSpPr>
          <p:nvPr/>
        </p:nvSpPr>
        <p:spPr bwMode="auto">
          <a:xfrm flipV="1">
            <a:off x="3062288" y="5143500"/>
            <a:ext cx="3057525" cy="1246188"/>
          </a:xfrm>
          <a:prstGeom prst="lin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8" name="Oval 55"/>
          <p:cNvSpPr>
            <a:spLocks noChangeArrowheads="1"/>
          </p:cNvSpPr>
          <p:nvPr/>
        </p:nvSpPr>
        <p:spPr bwMode="auto">
          <a:xfrm>
            <a:off x="4675188" y="5402263"/>
            <a:ext cx="228600" cy="2190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9" name="Oval 56"/>
          <p:cNvSpPr>
            <a:spLocks noChangeArrowheads="1"/>
          </p:cNvSpPr>
          <p:nvPr/>
        </p:nvSpPr>
        <p:spPr bwMode="auto">
          <a:xfrm>
            <a:off x="4284663" y="5716588"/>
            <a:ext cx="228600" cy="219075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0" name="Oval 57"/>
          <p:cNvSpPr>
            <a:spLocks noChangeArrowheads="1"/>
          </p:cNvSpPr>
          <p:nvPr/>
        </p:nvSpPr>
        <p:spPr bwMode="auto">
          <a:xfrm>
            <a:off x="3217863" y="5992813"/>
            <a:ext cx="228600" cy="21907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437D3D-0E96-204E-A216-38324095FEAD}" type="slidenum">
              <a:rPr lang="en-US"/>
              <a:pPr/>
              <a:t>46</a:t>
            </a:fld>
            <a:endParaRPr lang="en-U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686800" cy="11430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Non-linear </a:t>
            </a:r>
            <a:r>
              <a:rPr lang="en-US" dirty="0" err="1">
                <a:ea typeface="ＭＳ Ｐゴシック" pitchFamily="-110" charset="-128"/>
                <a:cs typeface="ＭＳ Ｐゴシック" pitchFamily="-110" charset="-128"/>
              </a:rPr>
              <a:t>SVMs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:  Feature spaces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General idea:  </a:t>
            </a: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 map original feature space to higher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-dimensional feature space where the training set is separable:</a:t>
            </a:r>
          </a:p>
        </p:txBody>
      </p:sp>
      <p:sp>
        <p:nvSpPr>
          <p:cNvPr id="22533" name="Line 4"/>
          <p:cNvSpPr>
            <a:spLocks noChangeShapeType="1"/>
          </p:cNvSpPr>
          <p:nvPr/>
        </p:nvSpPr>
        <p:spPr bwMode="auto">
          <a:xfrm flipV="1">
            <a:off x="2068513" y="3244850"/>
            <a:ext cx="0" cy="3041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 flipV="1">
            <a:off x="447675" y="4856163"/>
            <a:ext cx="33194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5" name="AutoShape 6"/>
          <p:cNvSpPr>
            <a:spLocks noChangeArrowheads="1"/>
          </p:cNvSpPr>
          <p:nvPr/>
        </p:nvSpPr>
        <p:spPr bwMode="auto">
          <a:xfrm>
            <a:off x="2098675" y="40767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6" name="AutoShape 7"/>
          <p:cNvSpPr>
            <a:spLocks noChangeArrowheads="1"/>
          </p:cNvSpPr>
          <p:nvPr/>
        </p:nvSpPr>
        <p:spPr bwMode="auto">
          <a:xfrm>
            <a:off x="1524000" y="44338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7" name="AutoShape 8"/>
          <p:cNvSpPr>
            <a:spLocks noChangeArrowheads="1"/>
          </p:cNvSpPr>
          <p:nvPr/>
        </p:nvSpPr>
        <p:spPr bwMode="auto">
          <a:xfrm>
            <a:off x="1676400" y="49799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8" name="AutoShape 9"/>
          <p:cNvSpPr>
            <a:spLocks noChangeArrowheads="1"/>
          </p:cNvSpPr>
          <p:nvPr/>
        </p:nvSpPr>
        <p:spPr bwMode="auto">
          <a:xfrm>
            <a:off x="2209800" y="54562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9" name="AutoShape 10"/>
          <p:cNvSpPr>
            <a:spLocks noChangeArrowheads="1"/>
          </p:cNvSpPr>
          <p:nvPr/>
        </p:nvSpPr>
        <p:spPr bwMode="auto">
          <a:xfrm>
            <a:off x="1790700" y="41227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0" name="AutoShape 11"/>
          <p:cNvSpPr>
            <a:spLocks noChangeArrowheads="1"/>
          </p:cNvSpPr>
          <p:nvPr/>
        </p:nvSpPr>
        <p:spPr bwMode="auto">
          <a:xfrm>
            <a:off x="1295400" y="47513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1" name="AutoShape 12"/>
          <p:cNvSpPr>
            <a:spLocks noChangeArrowheads="1"/>
          </p:cNvSpPr>
          <p:nvPr/>
        </p:nvSpPr>
        <p:spPr bwMode="auto">
          <a:xfrm>
            <a:off x="1714500" y="54943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2" name="AutoShape 13"/>
          <p:cNvSpPr>
            <a:spLocks noChangeArrowheads="1"/>
          </p:cNvSpPr>
          <p:nvPr/>
        </p:nvSpPr>
        <p:spPr bwMode="auto">
          <a:xfrm>
            <a:off x="2209800" y="45227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3" name="AutoShape 14"/>
          <p:cNvSpPr>
            <a:spLocks noChangeArrowheads="1"/>
          </p:cNvSpPr>
          <p:nvPr/>
        </p:nvSpPr>
        <p:spPr bwMode="auto">
          <a:xfrm>
            <a:off x="3111500" y="45100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4" name="AutoShape 15"/>
          <p:cNvSpPr>
            <a:spLocks noChangeArrowheads="1"/>
          </p:cNvSpPr>
          <p:nvPr/>
        </p:nvSpPr>
        <p:spPr bwMode="auto">
          <a:xfrm>
            <a:off x="2971800" y="57229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5" name="AutoShape 16"/>
          <p:cNvSpPr>
            <a:spLocks noChangeArrowheads="1"/>
          </p:cNvSpPr>
          <p:nvPr/>
        </p:nvSpPr>
        <p:spPr bwMode="auto">
          <a:xfrm>
            <a:off x="723900" y="46370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6" name="AutoShape 17"/>
          <p:cNvSpPr>
            <a:spLocks noChangeArrowheads="1"/>
          </p:cNvSpPr>
          <p:nvPr/>
        </p:nvSpPr>
        <p:spPr bwMode="auto">
          <a:xfrm>
            <a:off x="2235200" y="60912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7" name="AutoShape 18"/>
          <p:cNvSpPr>
            <a:spLocks noChangeArrowheads="1"/>
          </p:cNvSpPr>
          <p:nvPr/>
        </p:nvSpPr>
        <p:spPr bwMode="auto">
          <a:xfrm>
            <a:off x="3200400" y="52466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8" name="AutoShape 19"/>
          <p:cNvSpPr>
            <a:spLocks noChangeArrowheads="1"/>
          </p:cNvSpPr>
          <p:nvPr/>
        </p:nvSpPr>
        <p:spPr bwMode="auto">
          <a:xfrm>
            <a:off x="1263650" y="57864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49" name="AutoShape 20"/>
          <p:cNvSpPr>
            <a:spLocks noChangeArrowheads="1"/>
          </p:cNvSpPr>
          <p:nvPr/>
        </p:nvSpPr>
        <p:spPr bwMode="auto">
          <a:xfrm>
            <a:off x="952500" y="53038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0" name="AutoShape 21"/>
          <p:cNvSpPr>
            <a:spLocks noChangeArrowheads="1"/>
          </p:cNvSpPr>
          <p:nvPr/>
        </p:nvSpPr>
        <p:spPr bwMode="auto">
          <a:xfrm>
            <a:off x="1009650" y="37798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1" name="AutoShape 22"/>
          <p:cNvSpPr>
            <a:spLocks noChangeArrowheads="1"/>
          </p:cNvSpPr>
          <p:nvPr/>
        </p:nvSpPr>
        <p:spPr bwMode="auto">
          <a:xfrm>
            <a:off x="2505075" y="491490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2" name="AutoShape 23"/>
          <p:cNvSpPr>
            <a:spLocks noChangeArrowheads="1"/>
          </p:cNvSpPr>
          <p:nvPr/>
        </p:nvSpPr>
        <p:spPr bwMode="auto">
          <a:xfrm>
            <a:off x="2124075" y="5048250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3" name="AutoShape 24"/>
          <p:cNvSpPr>
            <a:spLocks noChangeArrowheads="1"/>
          </p:cNvSpPr>
          <p:nvPr/>
        </p:nvSpPr>
        <p:spPr bwMode="auto">
          <a:xfrm>
            <a:off x="2409825" y="381000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4" name="Oval 25"/>
          <p:cNvSpPr>
            <a:spLocks noChangeArrowheads="1"/>
          </p:cNvSpPr>
          <p:nvPr/>
        </p:nvSpPr>
        <p:spPr bwMode="auto">
          <a:xfrm>
            <a:off x="1114425" y="3895725"/>
            <a:ext cx="1885950" cy="1905000"/>
          </a:xfrm>
          <a:prstGeom prst="ellipse">
            <a:avLst/>
          </a:prstGeom>
          <a:noFill/>
          <a:ln w="15875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5" name="AutoShape 26"/>
          <p:cNvSpPr>
            <a:spLocks noChangeArrowheads="1"/>
          </p:cNvSpPr>
          <p:nvPr/>
        </p:nvSpPr>
        <p:spPr bwMode="auto">
          <a:xfrm>
            <a:off x="1162050" y="39322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6" name="AutoShape 27"/>
          <p:cNvSpPr>
            <a:spLocks noChangeArrowheads="1"/>
          </p:cNvSpPr>
          <p:nvPr/>
        </p:nvSpPr>
        <p:spPr bwMode="auto">
          <a:xfrm>
            <a:off x="3086100" y="39131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7" name="Line 28"/>
          <p:cNvSpPr>
            <a:spLocks noChangeShapeType="1"/>
          </p:cNvSpPr>
          <p:nvPr/>
        </p:nvSpPr>
        <p:spPr bwMode="auto">
          <a:xfrm flipH="1" flipV="1">
            <a:off x="6107113" y="2997200"/>
            <a:ext cx="0" cy="2070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8" name="Line 29"/>
          <p:cNvSpPr>
            <a:spLocks noChangeShapeType="1"/>
          </p:cNvSpPr>
          <p:nvPr/>
        </p:nvSpPr>
        <p:spPr bwMode="auto">
          <a:xfrm>
            <a:off x="6076950" y="5084763"/>
            <a:ext cx="23479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59" name="AutoShape 30"/>
          <p:cNvSpPr>
            <a:spLocks noChangeArrowheads="1"/>
          </p:cNvSpPr>
          <p:nvPr/>
        </p:nvSpPr>
        <p:spPr bwMode="auto">
          <a:xfrm>
            <a:off x="6375400" y="44481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0" name="AutoShape 31"/>
          <p:cNvSpPr>
            <a:spLocks noChangeArrowheads="1"/>
          </p:cNvSpPr>
          <p:nvPr/>
        </p:nvSpPr>
        <p:spPr bwMode="auto">
          <a:xfrm>
            <a:off x="5800725" y="48053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1" name="AutoShape 32"/>
          <p:cNvSpPr>
            <a:spLocks noChangeArrowheads="1"/>
          </p:cNvSpPr>
          <p:nvPr/>
        </p:nvSpPr>
        <p:spPr bwMode="auto">
          <a:xfrm>
            <a:off x="6181725" y="53609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2" name="AutoShape 33"/>
          <p:cNvSpPr>
            <a:spLocks noChangeArrowheads="1"/>
          </p:cNvSpPr>
          <p:nvPr/>
        </p:nvSpPr>
        <p:spPr bwMode="auto">
          <a:xfrm>
            <a:off x="7000875" y="53609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3" name="AutoShape 34"/>
          <p:cNvSpPr>
            <a:spLocks noChangeArrowheads="1"/>
          </p:cNvSpPr>
          <p:nvPr/>
        </p:nvSpPr>
        <p:spPr bwMode="auto">
          <a:xfrm>
            <a:off x="6067425" y="449421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4" name="AutoShape 35"/>
          <p:cNvSpPr>
            <a:spLocks noChangeArrowheads="1"/>
          </p:cNvSpPr>
          <p:nvPr/>
        </p:nvSpPr>
        <p:spPr bwMode="auto">
          <a:xfrm>
            <a:off x="6276975" y="477043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5" name="AutoShape 36"/>
          <p:cNvSpPr>
            <a:spLocks noChangeArrowheads="1"/>
          </p:cNvSpPr>
          <p:nvPr/>
        </p:nvSpPr>
        <p:spPr bwMode="auto">
          <a:xfrm>
            <a:off x="6505575" y="5399088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6" name="AutoShape 37"/>
          <p:cNvSpPr>
            <a:spLocks noChangeArrowheads="1"/>
          </p:cNvSpPr>
          <p:nvPr/>
        </p:nvSpPr>
        <p:spPr bwMode="auto">
          <a:xfrm>
            <a:off x="6486525" y="4894263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7" name="AutoShape 38"/>
          <p:cNvSpPr>
            <a:spLocks noChangeArrowheads="1"/>
          </p:cNvSpPr>
          <p:nvPr/>
        </p:nvSpPr>
        <p:spPr bwMode="auto">
          <a:xfrm>
            <a:off x="8093075" y="45291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8" name="AutoShape 39"/>
          <p:cNvSpPr>
            <a:spLocks noChangeArrowheads="1"/>
          </p:cNvSpPr>
          <p:nvPr/>
        </p:nvSpPr>
        <p:spPr bwMode="auto">
          <a:xfrm>
            <a:off x="7953375" y="57419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69" name="AutoShape 40"/>
          <p:cNvSpPr>
            <a:spLocks noChangeArrowheads="1"/>
          </p:cNvSpPr>
          <p:nvPr/>
        </p:nvSpPr>
        <p:spPr bwMode="auto">
          <a:xfrm>
            <a:off x="7477125" y="34940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0" name="AutoShape 41"/>
          <p:cNvSpPr>
            <a:spLocks noChangeArrowheads="1"/>
          </p:cNvSpPr>
          <p:nvPr/>
        </p:nvSpPr>
        <p:spPr bwMode="auto">
          <a:xfrm>
            <a:off x="7483475" y="47577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1" name="AutoShape 42"/>
          <p:cNvSpPr>
            <a:spLocks noChangeArrowheads="1"/>
          </p:cNvSpPr>
          <p:nvPr/>
        </p:nvSpPr>
        <p:spPr bwMode="auto">
          <a:xfrm>
            <a:off x="8181975" y="52657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2" name="AutoShape 43"/>
          <p:cNvSpPr>
            <a:spLocks noChangeArrowheads="1"/>
          </p:cNvSpPr>
          <p:nvPr/>
        </p:nvSpPr>
        <p:spPr bwMode="auto">
          <a:xfrm>
            <a:off x="7007225" y="42052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3" name="AutoShape 44"/>
          <p:cNvSpPr>
            <a:spLocks noChangeArrowheads="1"/>
          </p:cNvSpPr>
          <p:nvPr/>
        </p:nvSpPr>
        <p:spPr bwMode="auto">
          <a:xfrm>
            <a:off x="7610475" y="543718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4" name="AutoShape 45"/>
          <p:cNvSpPr>
            <a:spLocks noChangeArrowheads="1"/>
          </p:cNvSpPr>
          <p:nvPr/>
        </p:nvSpPr>
        <p:spPr bwMode="auto">
          <a:xfrm>
            <a:off x="7400925" y="37036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5" name="AutoShape 46"/>
          <p:cNvSpPr>
            <a:spLocks noChangeArrowheads="1"/>
          </p:cNvSpPr>
          <p:nvPr/>
        </p:nvSpPr>
        <p:spPr bwMode="auto">
          <a:xfrm>
            <a:off x="6010275" y="521017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6" name="AutoShape 47"/>
          <p:cNvSpPr>
            <a:spLocks noChangeArrowheads="1"/>
          </p:cNvSpPr>
          <p:nvPr/>
        </p:nvSpPr>
        <p:spPr bwMode="auto">
          <a:xfrm>
            <a:off x="5629275" y="5343525"/>
            <a:ext cx="88900" cy="889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7" name="AutoShape 48"/>
          <p:cNvSpPr>
            <a:spLocks noChangeArrowheads="1"/>
          </p:cNvSpPr>
          <p:nvPr/>
        </p:nvSpPr>
        <p:spPr bwMode="auto">
          <a:xfrm>
            <a:off x="7391400" y="3829050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8" name="AutoShape 49"/>
          <p:cNvSpPr>
            <a:spLocks noChangeArrowheads="1"/>
          </p:cNvSpPr>
          <p:nvPr/>
        </p:nvSpPr>
        <p:spPr bwMode="auto">
          <a:xfrm>
            <a:off x="6943725" y="33607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79" name="AutoShape 50"/>
          <p:cNvSpPr>
            <a:spLocks noChangeArrowheads="1"/>
          </p:cNvSpPr>
          <p:nvPr/>
        </p:nvSpPr>
        <p:spPr bwMode="auto">
          <a:xfrm>
            <a:off x="8067675" y="3932238"/>
            <a:ext cx="88900" cy="889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80" name="Line 51"/>
          <p:cNvSpPr>
            <a:spLocks noChangeShapeType="1"/>
          </p:cNvSpPr>
          <p:nvPr/>
        </p:nvSpPr>
        <p:spPr bwMode="auto">
          <a:xfrm flipH="1">
            <a:off x="4859338" y="5086350"/>
            <a:ext cx="1238250" cy="996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81" name="Line 52"/>
          <p:cNvSpPr>
            <a:spLocks noChangeShapeType="1"/>
          </p:cNvSpPr>
          <p:nvPr/>
        </p:nvSpPr>
        <p:spPr bwMode="auto">
          <a:xfrm>
            <a:off x="6096000" y="3733800"/>
            <a:ext cx="1447800" cy="1333500"/>
          </a:xfrm>
          <a:prstGeom prst="line">
            <a:avLst/>
          </a:prstGeom>
          <a:noFill/>
          <a:ln w="15875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82" name="Line 53"/>
          <p:cNvSpPr>
            <a:spLocks noChangeShapeType="1"/>
          </p:cNvSpPr>
          <p:nvPr/>
        </p:nvSpPr>
        <p:spPr bwMode="auto">
          <a:xfrm flipV="1">
            <a:off x="6324600" y="5105400"/>
            <a:ext cx="1219200" cy="1219200"/>
          </a:xfrm>
          <a:prstGeom prst="line">
            <a:avLst/>
          </a:prstGeom>
          <a:noFill/>
          <a:ln w="15875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83" name="Line 54"/>
          <p:cNvSpPr>
            <a:spLocks noChangeShapeType="1"/>
          </p:cNvSpPr>
          <p:nvPr/>
        </p:nvSpPr>
        <p:spPr bwMode="auto">
          <a:xfrm flipV="1">
            <a:off x="4629150" y="3771900"/>
            <a:ext cx="1466850" cy="838200"/>
          </a:xfrm>
          <a:prstGeom prst="line">
            <a:avLst/>
          </a:prstGeom>
          <a:noFill/>
          <a:ln w="15875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84" name="Line 55"/>
          <p:cNvSpPr>
            <a:spLocks noChangeShapeType="1"/>
          </p:cNvSpPr>
          <p:nvPr/>
        </p:nvSpPr>
        <p:spPr bwMode="auto">
          <a:xfrm>
            <a:off x="4610100" y="4610100"/>
            <a:ext cx="1714500" cy="1695450"/>
          </a:xfrm>
          <a:prstGeom prst="line">
            <a:avLst/>
          </a:prstGeom>
          <a:noFill/>
          <a:ln w="15875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85" name="AutoShape 56"/>
          <p:cNvSpPr>
            <a:spLocks noChangeArrowheads="1"/>
          </p:cNvSpPr>
          <p:nvPr/>
        </p:nvSpPr>
        <p:spPr bwMode="auto">
          <a:xfrm>
            <a:off x="3590925" y="3171825"/>
            <a:ext cx="1638300" cy="457200"/>
          </a:xfrm>
          <a:prstGeom prst="curvedDownArrow">
            <a:avLst>
              <a:gd name="adj1" fmla="val 71667"/>
              <a:gd name="adj2" fmla="val 143333"/>
              <a:gd name="adj3" fmla="val 33333"/>
            </a:avLst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86" name="Text Box 57"/>
          <p:cNvSpPr txBox="1">
            <a:spLocks noChangeArrowheads="1"/>
          </p:cNvSpPr>
          <p:nvPr/>
        </p:nvSpPr>
        <p:spPr bwMode="auto">
          <a:xfrm>
            <a:off x="3590925" y="3571875"/>
            <a:ext cx="1504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:  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sz="2000" b="1" baseline="-25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→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l-GR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sz="2000" b="1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sz="2000">
                <a:latin typeface="Times New Roman" pitchFamily="-110" charset="0"/>
                <a:ea typeface="Times New Roman" pitchFamily="-110" charset="0"/>
                <a:cs typeface="Times New Roman" pitchFamily="-110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The “Kernel Trick”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924800" cy="4876800"/>
          </a:xfrm>
        </p:spPr>
        <p:txBody>
          <a:bodyPr/>
          <a:lstStyle/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The linear classifier relies on an inner product between vectors </a:t>
            </a:r>
            <a:r>
              <a:rPr lang="en-US" sz="2800" i="1" dirty="0" err="1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sz="2800" dirty="0" err="1">
                <a:ea typeface="ＭＳ Ｐゴシック" pitchFamily="-110" charset="-128"/>
                <a:cs typeface="ＭＳ Ｐゴシック" pitchFamily="-110" charset="-128"/>
              </a:rPr>
              <a:t>(</a:t>
            </a:r>
            <a:r>
              <a:rPr lang="en-US" sz="2800" b="1" dirty="0" err="1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800" b="1" baseline="-25000" dirty="0" err="1">
                <a:ea typeface="ＭＳ Ｐゴシック" pitchFamily="-110" charset="-128"/>
                <a:cs typeface="ＭＳ Ｐゴシック" pitchFamily="-110" charset="-128"/>
              </a:rPr>
              <a:t>i</a:t>
            </a:r>
            <a:r>
              <a:rPr lang="en-US" sz="2800" dirty="0" err="1">
                <a:ea typeface="ＭＳ Ｐゴシック" pitchFamily="-110" charset="-128"/>
                <a:cs typeface="ＭＳ Ｐゴシック" pitchFamily="-110" charset="-128"/>
              </a:rPr>
              <a:t>,</a:t>
            </a:r>
            <a:r>
              <a:rPr lang="en-US" sz="2800" b="1" dirty="0" err="1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800" b="1" baseline="-25000" dirty="0" err="1">
                <a:ea typeface="ＭＳ Ｐゴシック" pitchFamily="-110" charset="-128"/>
                <a:cs typeface="ＭＳ Ｐゴシック" pitchFamily="-110" charset="-128"/>
              </a:rPr>
              <a:t>j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)=</a:t>
            </a:r>
            <a:r>
              <a:rPr lang="en-US" sz="2800" b="1" dirty="0" err="1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800" b="1" baseline="-25000" dirty="0" err="1">
                <a:ea typeface="ＭＳ Ｐゴシック" pitchFamily="-110" charset="-128"/>
                <a:cs typeface="ＭＳ Ｐゴシック" pitchFamily="-110" charset="-128"/>
              </a:rPr>
              <a:t>i</a:t>
            </a:r>
            <a:r>
              <a:rPr lang="en-US" sz="2800" b="1" baseline="30000" dirty="0" err="1">
                <a:ea typeface="ＭＳ Ｐゴシック" pitchFamily="-110" charset="-128"/>
                <a:cs typeface="ＭＳ Ｐゴシック" pitchFamily="-110" charset="-128"/>
              </a:rPr>
              <a:t>T</a:t>
            </a:r>
            <a:r>
              <a:rPr lang="en-US" sz="2800" b="1" dirty="0" err="1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800" b="1" baseline="-25000" dirty="0" err="1">
                <a:ea typeface="ＭＳ Ｐゴシック" pitchFamily="-110" charset="-128"/>
                <a:cs typeface="ＭＳ Ｐゴシック" pitchFamily="-110" charset="-128"/>
              </a:rPr>
              <a:t>j</a:t>
            </a:r>
            <a:endParaRPr lang="en-US" sz="2800" b="1" baseline="-25000" dirty="0">
              <a:ea typeface="ＭＳ Ｐゴシック" pitchFamily="-110" charset="-128"/>
              <a:cs typeface="ＭＳ Ｐゴシック" pitchFamily="-110" charset="-128"/>
            </a:endParaRPr>
          </a:p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If every </a:t>
            </a:r>
            <a:r>
              <a:rPr lang="en-US" sz="2800" dirty="0" err="1">
                <a:ea typeface="ＭＳ Ｐゴシック" pitchFamily="-110" charset="-128"/>
                <a:cs typeface="ＭＳ Ｐゴシック" pitchFamily="-110" charset="-128"/>
              </a:rPr>
              <a:t>datapoint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 is mapped into high-dimensional space via some transformation </a:t>
            </a:r>
            <a:r>
              <a:rPr lang="el-GR" sz="2800" dirty="0"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sz="2800" dirty="0">
                <a:ea typeface="Times New Roman" pitchFamily="-110" charset="0"/>
                <a:cs typeface="Times New Roman" pitchFamily="-110" charset="0"/>
              </a:rPr>
              <a:t>:  </a:t>
            </a:r>
            <a:r>
              <a:rPr lang="en-US" sz="2800" b="1" dirty="0" err="1"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sz="2800" b="1" baseline="-25000" dirty="0"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n-US" sz="2800" b="1" dirty="0">
                <a:ea typeface="Times New Roman" pitchFamily="-110" charset="0"/>
                <a:cs typeface="Times New Roman" pitchFamily="-110" charset="0"/>
              </a:rPr>
              <a:t>→</a:t>
            </a:r>
            <a:r>
              <a:rPr lang="en-US" sz="2800" dirty="0"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l-GR" sz="2800" dirty="0"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sz="2800" dirty="0">
                <a:ea typeface="Times New Roman" pitchFamily="-110" charset="0"/>
                <a:cs typeface="Times New Roman" pitchFamily="-110" charset="0"/>
              </a:rPr>
              <a:t>(</a:t>
            </a:r>
            <a:r>
              <a:rPr lang="en-US" sz="2800" b="1" dirty="0" err="1">
                <a:ea typeface="Times New Roman" pitchFamily="-110" charset="0"/>
                <a:cs typeface="Times New Roman" pitchFamily="-110" charset="0"/>
              </a:rPr>
              <a:t>x</a:t>
            </a:r>
            <a:r>
              <a:rPr lang="en-US" sz="2800" dirty="0">
                <a:ea typeface="Times New Roman" pitchFamily="-110" charset="0"/>
                <a:cs typeface="Times New Roman" pitchFamily="-110" charset="0"/>
              </a:rPr>
              <a:t>), the inner product becomes:</a:t>
            </a:r>
          </a:p>
          <a:p>
            <a:pPr algn="ctr" eaLnBrk="1" hangingPunct="1">
              <a:buFont typeface="Wingdings" pitchFamily="-110" charset="2"/>
              <a:buNone/>
            </a:pPr>
            <a:r>
              <a:rPr lang="en-US" sz="2800" i="1" dirty="0" err="1">
                <a:ea typeface="ＭＳ Ｐゴシック" pitchFamily="-110" charset="-128"/>
                <a:cs typeface="ＭＳ Ｐゴシック" pitchFamily="-110" charset="-128"/>
              </a:rPr>
              <a:t>K</a:t>
            </a:r>
            <a:r>
              <a:rPr lang="en-US" sz="2800" dirty="0" err="1">
                <a:ea typeface="ＭＳ Ｐゴシック" pitchFamily="-110" charset="-128"/>
                <a:cs typeface="ＭＳ Ｐゴシック" pitchFamily="-110" charset="-128"/>
              </a:rPr>
              <a:t>(</a:t>
            </a:r>
            <a:r>
              <a:rPr lang="en-US" sz="2800" b="1" dirty="0" err="1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800" b="1" baseline="-25000" dirty="0" err="1">
                <a:ea typeface="ＭＳ Ｐゴシック" pitchFamily="-110" charset="-128"/>
                <a:cs typeface="ＭＳ Ｐゴシック" pitchFamily="-110" charset="-128"/>
              </a:rPr>
              <a:t>i</a:t>
            </a:r>
            <a:r>
              <a:rPr lang="en-US" sz="2800" dirty="0" err="1">
                <a:ea typeface="ＭＳ Ｐゴシック" pitchFamily="-110" charset="-128"/>
                <a:cs typeface="ＭＳ Ｐゴシック" pitchFamily="-110" charset="-128"/>
              </a:rPr>
              <a:t>,</a:t>
            </a:r>
            <a:r>
              <a:rPr lang="en-US" sz="2800" b="1" dirty="0" err="1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800" b="1" baseline="-25000" dirty="0" err="1">
                <a:ea typeface="ＭＳ Ｐゴシック" pitchFamily="-110" charset="-128"/>
                <a:cs typeface="ＭＳ Ｐゴシック" pitchFamily="-110" charset="-128"/>
              </a:rPr>
              <a:t>j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)= </a:t>
            </a:r>
            <a:r>
              <a:rPr lang="el-GR" sz="2800" dirty="0"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(</a:t>
            </a:r>
            <a:r>
              <a:rPr lang="en-US" sz="2800" b="1" dirty="0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800" b="1" baseline="-25000" dirty="0">
                <a:ea typeface="ＭＳ Ｐゴシック" pitchFamily="-110" charset="-128"/>
                <a:cs typeface="ＭＳ Ｐゴシック" pitchFamily="-110" charset="-128"/>
              </a:rPr>
              <a:t>i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)</a:t>
            </a:r>
            <a:r>
              <a:rPr lang="en-US" sz="2800" b="1" baseline="-25000" dirty="0"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US" sz="2800" b="1" baseline="30000" dirty="0">
                <a:ea typeface="ＭＳ Ｐゴシック" pitchFamily="-110" charset="-128"/>
                <a:cs typeface="ＭＳ Ｐゴシック" pitchFamily="-110" charset="-128"/>
              </a:rPr>
              <a:t>T</a:t>
            </a:r>
            <a:r>
              <a:rPr lang="el-GR" sz="2800" dirty="0">
                <a:ea typeface="Times New Roman" pitchFamily="-110" charset="0"/>
                <a:cs typeface="Times New Roman" pitchFamily="-110" charset="0"/>
              </a:rPr>
              <a:t>φ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(</a:t>
            </a:r>
            <a:r>
              <a:rPr lang="en-US" sz="2800" b="1" dirty="0" err="1">
                <a:ea typeface="ＭＳ Ｐゴシック" pitchFamily="-110" charset="-128"/>
                <a:cs typeface="ＭＳ Ｐゴシック" pitchFamily="-110" charset="-128"/>
              </a:rPr>
              <a:t>x</a:t>
            </a:r>
            <a:r>
              <a:rPr lang="en-US" sz="2800" b="1" baseline="-25000" dirty="0" err="1">
                <a:ea typeface="ＭＳ Ｐゴシック" pitchFamily="-110" charset="-128"/>
                <a:cs typeface="ＭＳ Ｐゴシック" pitchFamily="-110" charset="-128"/>
              </a:rPr>
              <a:t>j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)</a:t>
            </a:r>
          </a:p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A </a:t>
            </a:r>
            <a:r>
              <a:rPr lang="en-US" sz="2800" i="1" dirty="0">
                <a:ea typeface="ＭＳ Ｐゴシック" pitchFamily="-110" charset="-128"/>
                <a:cs typeface="ＭＳ Ｐゴシック" pitchFamily="-110" charset="-128"/>
              </a:rPr>
              <a:t>kernel function</a:t>
            </a:r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 is some function that corresponds to an inner product in some expanded feature space</a:t>
            </a:r>
            <a:r>
              <a:rPr lang="en-US" sz="2800" dirty="0" smtClean="0">
                <a:ea typeface="ＭＳ Ｐゴシック" pitchFamily="-110" charset="-128"/>
                <a:cs typeface="ＭＳ Ｐゴシック" pitchFamily="-110" charset="-128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Kernels</a:t>
            </a:r>
          </a:p>
        </p:txBody>
      </p:sp>
      <p:sp>
        <p:nvSpPr>
          <p:cNvPr id="2458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7772400" cy="4876800"/>
          </a:xfrm>
          <a:noFill/>
        </p:spPr>
        <p:txBody>
          <a:bodyPr/>
          <a:lstStyle/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Why use kernels?</a:t>
            </a:r>
          </a:p>
          <a:p>
            <a:pPr lvl="1" eaLnBrk="1" hangingPunct="1"/>
            <a:r>
              <a:rPr lang="en-US" sz="2400" dirty="0"/>
              <a:t>Make non-separable problem separable.</a:t>
            </a:r>
          </a:p>
          <a:p>
            <a:pPr lvl="1" eaLnBrk="1" hangingPunct="1"/>
            <a:r>
              <a:rPr lang="en-US" sz="2400" dirty="0"/>
              <a:t>Map data into better representational space</a:t>
            </a:r>
          </a:p>
          <a:p>
            <a:pPr eaLnBrk="1" hangingPunct="1"/>
            <a:r>
              <a:rPr lang="en-US" sz="2800" dirty="0">
                <a:ea typeface="ＭＳ Ｐゴシック" pitchFamily="-110" charset="-128"/>
                <a:cs typeface="ＭＳ Ｐゴシック" pitchFamily="-110" charset="-128"/>
              </a:rPr>
              <a:t>Common kernels</a:t>
            </a:r>
          </a:p>
          <a:p>
            <a:pPr lvl="1" eaLnBrk="1" hangingPunct="1"/>
            <a:r>
              <a:rPr lang="en-US" sz="2400" dirty="0"/>
              <a:t>Linear</a:t>
            </a:r>
          </a:p>
          <a:p>
            <a:pPr lvl="1" eaLnBrk="1" hangingPunct="1"/>
            <a:r>
              <a:rPr lang="en-US" sz="2400" dirty="0"/>
              <a:t>Polynomial </a:t>
            </a:r>
            <a:r>
              <a:rPr lang="en-US" sz="2400" b="1" dirty="0" err="1">
                <a:solidFill>
                  <a:schemeClr val="folHlink"/>
                </a:solidFill>
              </a:rPr>
              <a:t>K(x,z</a:t>
            </a:r>
            <a:r>
              <a:rPr lang="en-US" sz="2400" b="1" dirty="0">
                <a:solidFill>
                  <a:schemeClr val="folHlink"/>
                </a:solidFill>
              </a:rPr>
              <a:t>) = (1+x</a:t>
            </a:r>
            <a:r>
              <a:rPr lang="en-US" sz="2400" b="1" baseline="30000" dirty="0">
                <a:solidFill>
                  <a:schemeClr val="folHlink"/>
                </a:solidFill>
              </a:rPr>
              <a:t>T</a:t>
            </a:r>
            <a:r>
              <a:rPr lang="en-US" sz="2400" b="1" dirty="0">
                <a:solidFill>
                  <a:schemeClr val="folHlink"/>
                </a:solidFill>
              </a:rPr>
              <a:t>z)</a:t>
            </a:r>
            <a:r>
              <a:rPr lang="en-US" sz="2400" b="1" baseline="30000" dirty="0">
                <a:solidFill>
                  <a:schemeClr val="folHlink"/>
                </a:solidFill>
              </a:rPr>
              <a:t>d</a:t>
            </a:r>
          </a:p>
          <a:p>
            <a:pPr lvl="2" eaLnBrk="1" hangingPunct="1"/>
            <a:r>
              <a:rPr lang="en-US" sz="2000" dirty="0">
                <a:ea typeface="ＭＳ Ｐゴシック" pitchFamily="-110" charset="-128"/>
              </a:rPr>
              <a:t>Gives feature conjunctions</a:t>
            </a:r>
          </a:p>
          <a:p>
            <a:pPr lvl="1" eaLnBrk="1" hangingPunct="1"/>
            <a:r>
              <a:rPr lang="en-US" sz="2400" dirty="0"/>
              <a:t>Radial basis function (infinite dimensional space)</a:t>
            </a:r>
          </a:p>
          <a:p>
            <a:pPr lvl="1" eaLnBrk="1" hangingPunct="1"/>
            <a:endParaRPr lang="en-US" sz="2400" dirty="0" smtClean="0"/>
          </a:p>
          <a:p>
            <a:pPr lvl="1" eaLnBrk="1" hangingPunct="1">
              <a:buNone/>
            </a:pPr>
            <a:endParaRPr lang="en-US" sz="2400" dirty="0" smtClean="0"/>
          </a:p>
          <a:p>
            <a:pPr lvl="1" eaLnBrk="1" hangingPunct="1"/>
            <a:endParaRPr lang="en-US" sz="2400" dirty="0"/>
          </a:p>
          <a:p>
            <a:pPr lvl="1" eaLnBrk="1" hangingPunct="1">
              <a:buFont typeface="Wingdings" pitchFamily="-110" charset="2"/>
              <a:buNone/>
            </a:pPr>
            <a:endParaRPr lang="en-US" sz="2400" dirty="0"/>
          </a:p>
        </p:txBody>
      </p:sp>
      <p:pic>
        <p:nvPicPr>
          <p:cNvPr id="24579" name="Picture 2" descr="burges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5162550"/>
            <a:ext cx="5029200" cy="692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3030943"/>
            <a:ext cx="815340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svm.dcs.rhbnc.ac.uk/pagesnew/GPat.shtml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classifiers</a:t>
            </a:r>
          </a:p>
          <a:p>
            <a:pPr lvl="1"/>
            <a:r>
              <a:rPr lang="en-US" dirty="0" err="1" smtClean="0"/>
              <a:t>k</a:t>
            </a:r>
            <a:r>
              <a:rPr lang="en-US" dirty="0" smtClean="0"/>
              <a:t>-nearest neighbor</a:t>
            </a:r>
          </a:p>
          <a:p>
            <a:pPr lvl="1"/>
            <a:r>
              <a:rPr lang="en-US" dirty="0" smtClean="0"/>
              <a:t>decision tree</a:t>
            </a:r>
          </a:p>
          <a:p>
            <a:pPr lvl="1"/>
            <a:r>
              <a:rPr lang="en-US" dirty="0" smtClean="0"/>
              <a:t>good and bad?</a:t>
            </a:r>
          </a:p>
          <a:p>
            <a:r>
              <a:rPr lang="en-US" sz="2800" dirty="0" smtClean="0"/>
              <a:t>Bias vs. variance</a:t>
            </a:r>
          </a:p>
          <a:p>
            <a:pPr lvl="1"/>
            <a:r>
              <a:rPr lang="en-US" sz="2400" dirty="0" smtClean="0"/>
              <a:t>a measure of the </a:t>
            </a:r>
            <a:r>
              <a:rPr lang="en-US" sz="2400" b="1" dirty="0" smtClean="0"/>
              <a:t>model</a:t>
            </a:r>
            <a:endParaRPr lang="en-US" sz="2400" dirty="0" smtClean="0"/>
          </a:p>
          <a:p>
            <a:pPr lvl="1"/>
            <a:r>
              <a:rPr lang="en-US" sz="2400" dirty="0" smtClean="0"/>
              <a:t>where do </a:t>
            </a:r>
            <a:r>
              <a:rPr lang="en-US" sz="2400" dirty="0" err="1" smtClean="0"/>
              <a:t>k-nn</a:t>
            </a:r>
            <a:r>
              <a:rPr lang="en-US" sz="2400" dirty="0" smtClean="0"/>
              <a:t> and decision trees fit on the bias/variance spectrum?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 implementations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SVMLight</a:t>
            </a:r>
            <a:r>
              <a:rPr lang="en-US" dirty="0" smtClean="0"/>
              <a:t> (C)</a:t>
            </a:r>
          </a:p>
          <a:p>
            <a:r>
              <a:rPr lang="en-US" dirty="0" err="1" smtClean="0"/>
              <a:t>SVMLib</a:t>
            </a:r>
            <a:r>
              <a:rPr lang="en-US" dirty="0" smtClean="0"/>
              <a:t> (Java)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Switching gears: weighted examples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all examples equally important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 classifiers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449763"/>
          </a:xfrm>
        </p:spPr>
        <p:txBody>
          <a:bodyPr/>
          <a:lstStyle/>
          <a:p>
            <a:r>
              <a:rPr lang="en-US" dirty="0" smtClean="0"/>
              <a:t>Sometimes, it can be intractable (or very expensive) to train a full classifier</a:t>
            </a:r>
          </a:p>
          <a:p>
            <a:r>
              <a:rPr lang="en-US" dirty="0" smtClean="0"/>
              <a:t>However, we can get some information using simple classifiers</a:t>
            </a:r>
          </a:p>
          <a:p>
            <a:r>
              <a:rPr lang="en-US" dirty="0" smtClean="0"/>
              <a:t>A </a:t>
            </a:r>
            <a:r>
              <a:rPr lang="en-US" b="1" i="1" dirty="0" smtClean="0"/>
              <a:t>weak classifier</a:t>
            </a:r>
            <a:r>
              <a:rPr lang="en-US" dirty="0" smtClean="0"/>
              <a:t> is any classifier that gets more than half of the examples right</a:t>
            </a:r>
          </a:p>
          <a:p>
            <a:pPr lvl="1"/>
            <a:r>
              <a:rPr lang="en-US" dirty="0" smtClean="0"/>
              <a:t>not that hard to do</a:t>
            </a:r>
          </a:p>
          <a:p>
            <a:pPr lvl="1"/>
            <a:r>
              <a:rPr lang="en-US" dirty="0" smtClean="0"/>
              <a:t>a weak classifier does better than random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Ideas?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308100" cy="207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stumps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en-US" dirty="0" smtClean="0"/>
              <a:t>A decision stump is a common </a:t>
            </a:r>
            <a:r>
              <a:rPr lang="en-US" dirty="0" smtClean="0"/>
              <a:t>weak </a:t>
            </a:r>
            <a:r>
              <a:rPr lang="en-US" dirty="0" smtClean="0"/>
              <a:t>classifier</a:t>
            </a:r>
          </a:p>
          <a:p>
            <a:r>
              <a:rPr lang="en-US" dirty="0" smtClean="0"/>
              <a:t>Decision stump: 1 level decision tree: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3282394"/>
            <a:ext cx="2209800" cy="4514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feature</a:t>
            </a:r>
            <a:r>
              <a:rPr lang="en-US" baseline="-25000" dirty="0" err="1" smtClean="0"/>
              <a:t>i</a:t>
            </a:r>
            <a:endParaRPr lang="en-US" baseline="-25000" dirty="0"/>
          </a:p>
        </p:txBody>
      </p:sp>
      <p:cxnSp>
        <p:nvCxnSpPr>
          <p:cNvPr id="7" name="Straight Connector 6"/>
          <p:cNvCxnSpPr/>
          <p:nvPr/>
        </p:nvCxnSpPr>
        <p:spPr bwMode="auto">
          <a:xfrm rot="5400000">
            <a:off x="2705100" y="3848100"/>
            <a:ext cx="1371600" cy="1143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rot="16200000" flipH="1">
            <a:off x="4000499" y="4000499"/>
            <a:ext cx="1447802" cy="9144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2057400" y="5257800"/>
            <a:ext cx="1371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class 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48200" y="5257800"/>
            <a:ext cx="1371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class 2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165100"/>
            <a:ext cx="1549400" cy="113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Ensemble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one classifier is good, why not 10 classifiers, or 100?</a:t>
            </a:r>
          </a:p>
          <a:p>
            <a:r>
              <a:rPr lang="en-US" dirty="0" smtClean="0"/>
              <a:t>Ensemble methods combine different classifiers in a reasonable way to get at a better solution</a:t>
            </a:r>
          </a:p>
          <a:p>
            <a:pPr lvl="1"/>
            <a:r>
              <a:rPr lang="en-US" dirty="0" smtClean="0"/>
              <a:t>similar to how we combined heuristic functions</a:t>
            </a:r>
          </a:p>
          <a:p>
            <a:r>
              <a:rPr lang="en-US" i="1" dirty="0" smtClean="0"/>
              <a:t>Boosting</a:t>
            </a:r>
            <a:r>
              <a:rPr lang="en-US" dirty="0" smtClean="0"/>
              <a:t> is one approach that combines multiple weak classifiers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2860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3528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196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4864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5532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5415994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334000"/>
            <a:ext cx="1828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8000"/>
                </a:solidFill>
              </a:rPr>
              <a:t>Examples:</a:t>
            </a:r>
            <a:endParaRPr lang="en-US" b="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1752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Weights: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0600" y="1295400"/>
            <a:ext cx="7086600" cy="131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Start with equal weighted examples</a:t>
            </a:r>
          </a:p>
          <a:p>
            <a:pPr algn="l"/>
            <a:endParaRPr lang="en-US" b="0" dirty="0" smtClean="0"/>
          </a:p>
          <a:p>
            <a:pPr algn="l"/>
            <a:r>
              <a:rPr lang="en-US" b="0" dirty="0" smtClean="0"/>
              <a:t>Learn a </a:t>
            </a:r>
            <a:r>
              <a:rPr lang="en-US" b="0" i="1" dirty="0" smtClean="0"/>
              <a:t>weak</a:t>
            </a:r>
            <a:r>
              <a:rPr lang="en-US" b="0" dirty="0" smtClean="0"/>
              <a:t> classifier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2860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3528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196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4864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5532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5415994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334000"/>
            <a:ext cx="1828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8000"/>
                </a:solidFill>
              </a:rPr>
              <a:t>Examples:</a:t>
            </a:r>
            <a:endParaRPr lang="en-US" b="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1752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Weights: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38400" y="1219200"/>
            <a:ext cx="350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Weak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endParaRPr lang="en-US" baseline="-250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71600" y="2057400"/>
            <a:ext cx="662940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It will do well on some of our training examples and not so well on others</a:t>
            </a:r>
            <a:endParaRPr lang="en-US" b="0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2057400" y="3581400"/>
            <a:ext cx="3124200" cy="2438400"/>
          </a:xfrm>
          <a:prstGeom prst="rect">
            <a:avLst/>
          </a:prstGeom>
          <a:solidFill>
            <a:srgbClr val="0099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334000" y="3581400"/>
            <a:ext cx="1905000" cy="2438400"/>
          </a:xfrm>
          <a:prstGeom prst="rect">
            <a:avLst/>
          </a:prstGeom>
          <a:solidFill>
            <a:srgbClr val="FF00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2860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3528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196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4864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553200" y="3810000"/>
            <a:ext cx="533400" cy="1066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5415994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334000"/>
            <a:ext cx="1828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8000"/>
                </a:solidFill>
              </a:rPr>
              <a:t>Examples:</a:t>
            </a:r>
            <a:endParaRPr lang="en-US" b="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1752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Weights: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38400" y="1219200"/>
            <a:ext cx="350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Weak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endParaRPr lang="en-US" baseline="-250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71600" y="2057400"/>
            <a:ext cx="662940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We’d like to reweight the examples and learn another weak classifier.  </a:t>
            </a:r>
            <a:r>
              <a:rPr lang="en-US" b="0" dirty="0" smtClean="0">
                <a:solidFill>
                  <a:srgbClr val="FF0000"/>
                </a:solidFill>
              </a:rPr>
              <a:t>Ideas?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057400" y="3581400"/>
            <a:ext cx="3124200" cy="2438400"/>
          </a:xfrm>
          <a:prstGeom prst="rect">
            <a:avLst/>
          </a:prstGeom>
          <a:solidFill>
            <a:srgbClr val="0099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334000" y="3581400"/>
            <a:ext cx="1905000" cy="2438400"/>
          </a:xfrm>
          <a:prstGeom prst="rect">
            <a:avLst/>
          </a:prstGeom>
          <a:solidFill>
            <a:srgbClr val="FF00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286000" y="4267200"/>
            <a:ext cx="533400" cy="609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352800" y="4267200"/>
            <a:ext cx="533400" cy="609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19600" y="4343400"/>
            <a:ext cx="5334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486400" y="3352800"/>
            <a:ext cx="533400" cy="152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553200" y="3352800"/>
            <a:ext cx="533400" cy="152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5415994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334000"/>
            <a:ext cx="1828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8000"/>
                </a:solidFill>
              </a:rPr>
              <a:t>Examples:</a:t>
            </a:r>
            <a:endParaRPr lang="en-US" b="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1752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Weights: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38400" y="1219200"/>
            <a:ext cx="350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Weak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endParaRPr lang="en-US" baseline="-250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14400" y="2057400"/>
            <a:ext cx="708660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err="1" smtClean="0"/>
              <a:t>Downweight</a:t>
            </a:r>
            <a:r>
              <a:rPr lang="en-US" b="0" dirty="0" smtClean="0"/>
              <a:t> ones that we’re doing well, and </a:t>
            </a:r>
            <a:r>
              <a:rPr lang="en-US" b="0" dirty="0" err="1" smtClean="0"/>
              <a:t>upweight</a:t>
            </a:r>
            <a:r>
              <a:rPr lang="en-US" b="0" dirty="0" smtClean="0"/>
              <a:t> those that we’re having problems with</a:t>
            </a:r>
            <a:endParaRPr lang="en-US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286000" y="4267200"/>
            <a:ext cx="533400" cy="609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352800" y="4267200"/>
            <a:ext cx="533400" cy="609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19600" y="4343400"/>
            <a:ext cx="5334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486400" y="3352800"/>
            <a:ext cx="533400" cy="152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553200" y="3352800"/>
            <a:ext cx="533400" cy="152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5415994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334000"/>
            <a:ext cx="1828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8000"/>
                </a:solidFill>
              </a:rPr>
              <a:t>Examples:</a:t>
            </a:r>
            <a:endParaRPr lang="en-US" b="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1752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Weights: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38400" y="1219200"/>
            <a:ext cx="350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Weak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endParaRPr lang="en-US" baseline="-250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14400" y="2057400"/>
            <a:ext cx="708660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Learn a new classifier based on the new set of weighted examples</a:t>
            </a:r>
            <a:endParaRPr lang="en-US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Separation by Hyperplanes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1600200"/>
          </a:xfrm>
        </p:spPr>
        <p:txBody>
          <a:bodyPr/>
          <a:lstStyle/>
          <a:p>
            <a:pPr eaLnBrk="1" hangingPunct="1"/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A strong high-bias assumption is </a:t>
            </a:r>
            <a:r>
              <a:rPr lang="en-US" sz="2400" i="1" dirty="0">
                <a:ea typeface="ＭＳ Ｐゴシック" pitchFamily="-110" charset="-128"/>
                <a:cs typeface="ＭＳ Ｐゴシック" pitchFamily="-110" charset="-128"/>
              </a:rPr>
              <a:t>linear </a:t>
            </a:r>
            <a:r>
              <a:rPr lang="en-US" sz="2400" i="1" dirty="0" err="1">
                <a:ea typeface="ＭＳ Ｐゴシック" pitchFamily="-110" charset="-128"/>
                <a:cs typeface="ＭＳ Ｐゴシック" pitchFamily="-110" charset="-128"/>
              </a:rPr>
              <a:t>separability</a:t>
            </a:r>
            <a:r>
              <a:rPr lang="en-US" sz="2400" dirty="0">
                <a:ea typeface="ＭＳ Ｐゴシック" pitchFamily="-110" charset="-128"/>
                <a:cs typeface="ＭＳ Ｐゴシック" pitchFamily="-110" charset="-128"/>
              </a:rPr>
              <a:t>:</a:t>
            </a:r>
          </a:p>
          <a:p>
            <a:pPr lvl="1" eaLnBrk="1" hangingPunct="1"/>
            <a:r>
              <a:rPr lang="en-US" dirty="0"/>
              <a:t>in 2 dimensions, can separate classes by a line</a:t>
            </a:r>
          </a:p>
          <a:p>
            <a:pPr lvl="1" eaLnBrk="1" hangingPunct="1"/>
            <a:r>
              <a:rPr lang="en-US" dirty="0"/>
              <a:t>in higher dimensions, need </a:t>
            </a:r>
            <a:r>
              <a:rPr lang="en-US" dirty="0" err="1" smtClean="0"/>
              <a:t>hyperplanes</a:t>
            </a:r>
            <a:endParaRPr lang="en-US" dirty="0" smtClean="0"/>
          </a:p>
        </p:txBody>
      </p:sp>
      <p:sp>
        <p:nvSpPr>
          <p:cNvPr id="43015" name="Oval 28"/>
          <p:cNvSpPr>
            <a:spLocks noChangeArrowheads="1"/>
          </p:cNvSpPr>
          <p:nvPr/>
        </p:nvSpPr>
        <p:spPr bwMode="auto">
          <a:xfrm>
            <a:off x="3018905" y="4329113"/>
            <a:ext cx="99753" cy="920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6" name="Oval 29"/>
          <p:cNvSpPr>
            <a:spLocks noChangeArrowheads="1"/>
          </p:cNvSpPr>
          <p:nvPr/>
        </p:nvSpPr>
        <p:spPr bwMode="auto">
          <a:xfrm>
            <a:off x="4465320" y="4743450"/>
            <a:ext cx="99753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7" name="Oval 30"/>
          <p:cNvSpPr>
            <a:spLocks noChangeArrowheads="1"/>
          </p:cNvSpPr>
          <p:nvPr/>
        </p:nvSpPr>
        <p:spPr bwMode="auto">
          <a:xfrm>
            <a:off x="4814455" y="5664200"/>
            <a:ext cx="99753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8" name="Oval 31"/>
          <p:cNvSpPr>
            <a:spLocks noChangeArrowheads="1"/>
          </p:cNvSpPr>
          <p:nvPr/>
        </p:nvSpPr>
        <p:spPr bwMode="auto">
          <a:xfrm>
            <a:off x="3118658" y="4651375"/>
            <a:ext cx="99753" cy="920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9" name="Oval 32"/>
          <p:cNvSpPr>
            <a:spLocks noChangeArrowheads="1"/>
          </p:cNvSpPr>
          <p:nvPr/>
        </p:nvSpPr>
        <p:spPr bwMode="auto">
          <a:xfrm>
            <a:off x="3218411" y="5295900"/>
            <a:ext cx="99753" cy="920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0" name="Oval 33"/>
          <p:cNvSpPr>
            <a:spLocks noChangeArrowheads="1"/>
          </p:cNvSpPr>
          <p:nvPr/>
        </p:nvSpPr>
        <p:spPr bwMode="auto">
          <a:xfrm>
            <a:off x="3816927" y="4329113"/>
            <a:ext cx="99753" cy="920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1" name="Oval 34"/>
          <p:cNvSpPr>
            <a:spLocks noChangeArrowheads="1"/>
          </p:cNvSpPr>
          <p:nvPr/>
        </p:nvSpPr>
        <p:spPr bwMode="auto">
          <a:xfrm>
            <a:off x="2819400" y="4927600"/>
            <a:ext cx="99753" cy="920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2" name="Oval 35"/>
          <p:cNvSpPr>
            <a:spLocks noChangeArrowheads="1"/>
          </p:cNvSpPr>
          <p:nvPr/>
        </p:nvSpPr>
        <p:spPr bwMode="auto">
          <a:xfrm>
            <a:off x="3517669" y="4789488"/>
            <a:ext cx="99753" cy="920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3" name="Oval 36"/>
          <p:cNvSpPr>
            <a:spLocks noChangeArrowheads="1"/>
          </p:cNvSpPr>
          <p:nvPr/>
        </p:nvSpPr>
        <p:spPr bwMode="auto">
          <a:xfrm>
            <a:off x="3966556" y="4559300"/>
            <a:ext cx="99753" cy="920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4" name="Oval 37"/>
          <p:cNvSpPr>
            <a:spLocks noChangeArrowheads="1"/>
          </p:cNvSpPr>
          <p:nvPr/>
        </p:nvSpPr>
        <p:spPr bwMode="auto">
          <a:xfrm>
            <a:off x="3717175" y="5295900"/>
            <a:ext cx="99753" cy="92075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5" name="Oval 38"/>
          <p:cNvSpPr>
            <a:spLocks noChangeArrowheads="1"/>
          </p:cNvSpPr>
          <p:nvPr/>
        </p:nvSpPr>
        <p:spPr bwMode="auto">
          <a:xfrm>
            <a:off x="4565073" y="4191000"/>
            <a:ext cx="99753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6" name="Oval 39"/>
          <p:cNvSpPr>
            <a:spLocks noChangeArrowheads="1"/>
          </p:cNvSpPr>
          <p:nvPr/>
        </p:nvSpPr>
        <p:spPr bwMode="auto">
          <a:xfrm>
            <a:off x="4664825" y="5111750"/>
            <a:ext cx="99753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7" name="Oval 40"/>
          <p:cNvSpPr>
            <a:spLocks noChangeArrowheads="1"/>
          </p:cNvSpPr>
          <p:nvPr/>
        </p:nvSpPr>
        <p:spPr bwMode="auto">
          <a:xfrm>
            <a:off x="4764578" y="4375150"/>
            <a:ext cx="99753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8" name="Oval 41"/>
          <p:cNvSpPr>
            <a:spLocks noChangeArrowheads="1"/>
          </p:cNvSpPr>
          <p:nvPr/>
        </p:nvSpPr>
        <p:spPr bwMode="auto">
          <a:xfrm>
            <a:off x="5462847" y="4467225"/>
            <a:ext cx="99753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29" name="Oval 42"/>
          <p:cNvSpPr>
            <a:spLocks noChangeArrowheads="1"/>
          </p:cNvSpPr>
          <p:nvPr/>
        </p:nvSpPr>
        <p:spPr bwMode="auto">
          <a:xfrm>
            <a:off x="4964084" y="4559300"/>
            <a:ext cx="99753" cy="920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30" name="Oval 43"/>
          <p:cNvSpPr>
            <a:spLocks noChangeArrowheads="1"/>
          </p:cNvSpPr>
          <p:nvPr/>
        </p:nvSpPr>
        <p:spPr bwMode="auto">
          <a:xfrm>
            <a:off x="4415444" y="5756275"/>
            <a:ext cx="99753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31" name="Oval 44"/>
          <p:cNvSpPr>
            <a:spLocks noChangeArrowheads="1"/>
          </p:cNvSpPr>
          <p:nvPr/>
        </p:nvSpPr>
        <p:spPr bwMode="auto">
          <a:xfrm>
            <a:off x="4764578" y="6308725"/>
            <a:ext cx="99753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32" name="Oval 45"/>
          <p:cNvSpPr>
            <a:spLocks noChangeArrowheads="1"/>
          </p:cNvSpPr>
          <p:nvPr/>
        </p:nvSpPr>
        <p:spPr bwMode="auto">
          <a:xfrm>
            <a:off x="5113713" y="5940425"/>
            <a:ext cx="99753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33" name="Rectangle 46"/>
          <p:cNvSpPr>
            <a:spLocks noChangeArrowheads="1"/>
          </p:cNvSpPr>
          <p:nvPr/>
        </p:nvSpPr>
        <p:spPr bwMode="auto">
          <a:xfrm>
            <a:off x="4066309" y="5065713"/>
            <a:ext cx="99753" cy="9207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4" name="Line 47"/>
          <p:cNvSpPr>
            <a:spLocks noChangeShapeType="1"/>
          </p:cNvSpPr>
          <p:nvPr/>
        </p:nvSpPr>
        <p:spPr bwMode="auto">
          <a:xfrm flipH="1">
            <a:off x="4191000" y="3962400"/>
            <a:ext cx="76200" cy="2514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286000" y="4267200"/>
            <a:ext cx="533400" cy="609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352800" y="4267200"/>
            <a:ext cx="533400" cy="609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19600" y="4343400"/>
            <a:ext cx="5334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486400" y="3352800"/>
            <a:ext cx="533400" cy="152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553200" y="3352800"/>
            <a:ext cx="533400" cy="152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5415994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334000"/>
            <a:ext cx="1828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8000"/>
                </a:solidFill>
              </a:rPr>
              <a:t>Examples:</a:t>
            </a:r>
            <a:endParaRPr lang="en-US" b="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1752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Weights: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1219200"/>
            <a:ext cx="350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Weak</a:t>
            </a:r>
            <a:r>
              <a:rPr lang="en-US" baseline="-25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1</a:t>
            </a:r>
            <a:endParaRPr lang="en-US" baseline="-25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14400" y="2057400"/>
            <a:ext cx="7086600" cy="79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Learn a new classifier based on the new set of weighted examples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2400" y="1219200"/>
            <a:ext cx="350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Weak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endParaRPr lang="en-US" baseline="-25000" dirty="0">
              <a:solidFill>
                <a:srgbClr val="0000FF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6324600" y="3276600"/>
            <a:ext cx="1066800" cy="2667000"/>
          </a:xfrm>
          <a:prstGeom prst="rect">
            <a:avLst/>
          </a:prstGeom>
          <a:solidFill>
            <a:srgbClr val="0099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191000" y="3276600"/>
            <a:ext cx="1905000" cy="2667000"/>
          </a:xfrm>
          <a:prstGeom prst="rect">
            <a:avLst/>
          </a:prstGeom>
          <a:solidFill>
            <a:srgbClr val="FF00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133600" y="3276600"/>
            <a:ext cx="1905000" cy="2667000"/>
          </a:xfrm>
          <a:prstGeom prst="rect">
            <a:avLst/>
          </a:prstGeom>
          <a:solidFill>
            <a:srgbClr val="009900">
              <a:alpha val="2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286000" y="4495800"/>
            <a:ext cx="533400" cy="381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352800" y="4495800"/>
            <a:ext cx="533400" cy="381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19600" y="3962400"/>
            <a:ext cx="533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486400" y="2971800"/>
            <a:ext cx="533400" cy="1905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553200" y="3962400"/>
            <a:ext cx="533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Sylfaen" pitchFamily="18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5415994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242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910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5410200"/>
            <a:ext cx="990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334000"/>
            <a:ext cx="18288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8000"/>
                </a:solidFill>
              </a:rPr>
              <a:t>Examples:</a:t>
            </a:r>
            <a:endParaRPr lang="en-US" b="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1752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Weights: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1219200"/>
            <a:ext cx="350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Weak</a:t>
            </a:r>
            <a:r>
              <a:rPr lang="en-US" baseline="-25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1</a:t>
            </a:r>
            <a:endParaRPr lang="en-US" baseline="-25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14400" y="2057400"/>
            <a:ext cx="70866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/>
              <a:t>Reweight again: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2400" y="1219200"/>
            <a:ext cx="350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Weak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endParaRPr lang="en-US" baseline="-25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2800" dirty="0" smtClean="0"/>
              <a:t>Continue this for some number of “rounds”</a:t>
            </a:r>
          </a:p>
          <a:p>
            <a:pPr lvl="1"/>
            <a:r>
              <a:rPr lang="en-US" sz="2400" dirty="0" smtClean="0"/>
              <a:t>at each round we learn a new weak classifier</a:t>
            </a:r>
          </a:p>
          <a:p>
            <a:pPr lvl="1"/>
            <a:r>
              <a:rPr lang="en-US" sz="2400" dirty="0" smtClean="0"/>
              <a:t>and then reweight the examples again</a:t>
            </a:r>
          </a:p>
          <a:p>
            <a:r>
              <a:rPr lang="en-US" sz="2800" dirty="0" smtClean="0"/>
              <a:t>Our final classifier is a weighted combination of these weak classifiers</a:t>
            </a:r>
          </a:p>
          <a:p>
            <a:r>
              <a:rPr lang="en-US" sz="2800" dirty="0" err="1" smtClean="0"/>
              <a:t>Adaboost</a:t>
            </a:r>
            <a:r>
              <a:rPr lang="en-US" sz="2800" dirty="0" smtClean="0"/>
              <a:t> is one common version of boosting</a:t>
            </a:r>
          </a:p>
          <a:p>
            <a:pPr lvl="1"/>
            <a:r>
              <a:rPr lang="en-US" sz="2400" dirty="0" smtClean="0"/>
              <a:t>specifies how to reweight and how to combine learned classifiers</a:t>
            </a:r>
          </a:p>
          <a:p>
            <a:pPr lvl="1"/>
            <a:r>
              <a:rPr lang="en-US" sz="2400" dirty="0" smtClean="0"/>
              <a:t>nice theoretical guarantees</a:t>
            </a:r>
          </a:p>
          <a:p>
            <a:pPr lvl="1"/>
            <a:r>
              <a:rPr lang="en-US" sz="2400" dirty="0" smtClean="0"/>
              <a:t>tends not to have problems with </a:t>
            </a:r>
            <a:r>
              <a:rPr lang="en-US" sz="2400" dirty="0" err="1" smtClean="0"/>
              <a:t>overfitting</a:t>
            </a:r>
            <a:endParaRPr lang="en-US" sz="2400" dirty="0" smtClean="0"/>
          </a:p>
          <a:p>
            <a:r>
              <a:rPr lang="en-US" sz="2400" dirty="0" smtClean="0"/>
              <a:t>http://cseweb.ucsd.edu/classes/fa01/cse291/AdaBoost.pdf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Classification: concluding thoughts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classifiers out there</a:t>
            </a:r>
          </a:p>
          <a:p>
            <a:pPr lvl="1"/>
            <a:r>
              <a:rPr lang="en-US" dirty="0" err="1" smtClean="0"/>
              <a:t>SVMs</a:t>
            </a:r>
            <a:r>
              <a:rPr lang="en-US" dirty="0" smtClean="0"/>
              <a:t> work very well on broad range of settings</a:t>
            </a:r>
          </a:p>
          <a:p>
            <a:r>
              <a:rPr lang="en-US" dirty="0" smtClean="0"/>
              <a:t>Many challenges still:</a:t>
            </a:r>
          </a:p>
          <a:p>
            <a:pPr lvl="1"/>
            <a:r>
              <a:rPr lang="en-US" dirty="0" smtClean="0"/>
              <a:t>coming up with good features</a:t>
            </a:r>
          </a:p>
          <a:p>
            <a:pPr lvl="1"/>
            <a:r>
              <a:rPr lang="en-US" dirty="0" smtClean="0"/>
              <a:t>preprocessing</a:t>
            </a:r>
          </a:p>
          <a:p>
            <a:pPr lvl="1"/>
            <a:r>
              <a:rPr lang="en-US" dirty="0" smtClean="0"/>
              <a:t>picking the right kernel</a:t>
            </a:r>
          </a:p>
          <a:p>
            <a:pPr lvl="1"/>
            <a:r>
              <a:rPr lang="en-US" dirty="0" smtClean="0"/>
              <a:t>learning hyper parameters (e.g. C for </a:t>
            </a:r>
            <a:r>
              <a:rPr lang="en-US" dirty="0" err="1" smtClean="0"/>
              <a:t>SVMs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Still a ways from computers “learning” in the traditional sense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Hyperplanes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12192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hyperplane</a:t>
            </a:r>
            <a:r>
              <a:rPr lang="en-US" dirty="0" smtClean="0"/>
              <a:t> is line/plane in a high dimensional space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590800"/>
            <a:ext cx="1638300" cy="172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5181600"/>
            <a:ext cx="6248400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="0" dirty="0" smtClean="0">
                <a:solidFill>
                  <a:srgbClr val="FF0000"/>
                </a:solidFill>
              </a:rPr>
              <a:t>What defines a </a:t>
            </a:r>
            <a:r>
              <a:rPr lang="en-US" sz="3600" b="0" dirty="0" err="1" smtClean="0">
                <a:solidFill>
                  <a:srgbClr val="FF0000"/>
                </a:solidFill>
              </a:rPr>
              <a:t>hyperplane</a:t>
            </a:r>
            <a:r>
              <a:rPr lang="en-US" sz="3600" b="0" dirty="0" smtClean="0">
                <a:solidFill>
                  <a:srgbClr val="FF0000"/>
                </a:solidFill>
              </a:rPr>
              <a:t>? What defines a line?</a:t>
            </a:r>
            <a:endParaRPr lang="en-US" sz="3600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Hyperplanes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8001000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 smtClean="0">
                <a:solidFill>
                  <a:srgbClr val="0000FF"/>
                </a:solidFill>
              </a:rPr>
              <a:t>A </a:t>
            </a:r>
            <a:r>
              <a:rPr lang="en-US" sz="3200" b="0" dirty="0" err="1" smtClean="0">
                <a:solidFill>
                  <a:srgbClr val="0000FF"/>
                </a:solidFill>
              </a:rPr>
              <a:t>hyperplane</a:t>
            </a:r>
            <a:r>
              <a:rPr lang="en-US" sz="3200" b="0" dirty="0" smtClean="0">
                <a:solidFill>
                  <a:srgbClr val="0000FF"/>
                </a:solidFill>
              </a:rPr>
              <a:t> in an </a:t>
            </a:r>
            <a:r>
              <a:rPr lang="en-US" sz="3200" b="0" dirty="0" err="1" smtClean="0">
                <a:solidFill>
                  <a:srgbClr val="0000FF"/>
                </a:solidFill>
              </a:rPr>
              <a:t>n</a:t>
            </a:r>
            <a:r>
              <a:rPr lang="en-US" sz="3200" b="0" dirty="0" smtClean="0">
                <a:solidFill>
                  <a:srgbClr val="0000FF"/>
                </a:solidFill>
              </a:rPr>
              <a:t>-dimensional space is defined by n+1 values</a:t>
            </a:r>
            <a:endParaRPr lang="en-US" sz="3200" b="0" dirty="0">
              <a:solidFill>
                <a:srgbClr val="0000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062163" y="2743200"/>
          <a:ext cx="4181475" cy="533400"/>
        </p:xfrm>
        <a:graphic>
          <a:graphicData uri="http://schemas.openxmlformats.org/presentationml/2006/ole">
            <p:oleObj spid="_x0000_s333826" name="Equation" r:id="rId3" imgW="2044700" imgH="1778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3733800"/>
            <a:ext cx="80010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 smtClean="0">
                <a:solidFill>
                  <a:srgbClr val="0000FF"/>
                </a:solidFill>
              </a:rPr>
              <a:t>e.g. a line</a:t>
            </a:r>
            <a:endParaRPr lang="en-US" sz="3200" b="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181600"/>
            <a:ext cx="80010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0" dirty="0" smtClean="0">
                <a:solidFill>
                  <a:srgbClr val="0000FF"/>
                </a:solidFill>
              </a:rPr>
              <a:t>or a plane</a:t>
            </a:r>
            <a:endParaRPr lang="en-US" sz="3200" b="0" dirty="0">
              <a:solidFill>
                <a:srgbClr val="0000FF"/>
              </a:solidFill>
            </a:endParaRPr>
          </a:p>
        </p:txBody>
      </p:sp>
      <p:graphicFrame>
        <p:nvGraphicFramePr>
          <p:cNvPr id="333827" name="Object 3"/>
          <p:cNvGraphicFramePr>
            <a:graphicFrameLocks noChangeAspect="1"/>
          </p:cNvGraphicFramePr>
          <p:nvPr/>
        </p:nvGraphicFramePr>
        <p:xfrm>
          <a:off x="2078038" y="4419600"/>
          <a:ext cx="2570162" cy="533400"/>
        </p:xfrm>
        <a:graphic>
          <a:graphicData uri="http://schemas.openxmlformats.org/presentationml/2006/ole">
            <p:oleObj spid="_x0000_s333827" name="Equation" r:id="rId4" imgW="1257300" imgH="177800" progId="Equation.3">
              <p:embed/>
            </p:oleObj>
          </a:graphicData>
        </a:graphic>
      </p:graphicFrame>
      <p:graphicFrame>
        <p:nvGraphicFramePr>
          <p:cNvPr id="333828" name="Object 4"/>
          <p:cNvGraphicFramePr>
            <a:graphicFrameLocks noChangeAspect="1"/>
          </p:cNvGraphicFramePr>
          <p:nvPr/>
        </p:nvGraphicFramePr>
        <p:xfrm>
          <a:off x="1905000" y="5943600"/>
          <a:ext cx="3479800" cy="533400"/>
        </p:xfrm>
        <a:graphic>
          <a:graphicData uri="http://schemas.openxmlformats.org/presentationml/2006/ole">
            <p:oleObj spid="_x0000_s333828" name="Equation" r:id="rId5" imgW="1701800" imgH="1778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34000" y="4495800"/>
            <a:ext cx="2667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f(x</a:t>
            </a:r>
            <a:r>
              <a:rPr lang="en-US" dirty="0" smtClean="0"/>
              <a:t>) = </a:t>
            </a:r>
            <a:r>
              <a:rPr lang="en-US" dirty="0" err="1" smtClean="0"/>
              <a:t>ax+b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57800" y="6025594"/>
            <a:ext cx="3810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f(x,y</a:t>
            </a:r>
            <a:r>
              <a:rPr lang="en-US" dirty="0" smtClean="0"/>
              <a:t>) = </a:t>
            </a:r>
            <a:r>
              <a:rPr lang="en-US" dirty="0" err="1" smtClean="0"/>
              <a:t>ax+by</a:t>
            </a:r>
            <a:r>
              <a:rPr lang="en-US" dirty="0" smtClean="0"/>
              <a:t> + </a:t>
            </a:r>
            <a:r>
              <a:rPr lang="en-US" dirty="0" err="1" smtClean="0"/>
              <a:t>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 as a linear classifier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95400"/>
            <a:ext cx="24384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00FF"/>
                </a:solidFill>
              </a:rPr>
              <a:t>To classify:</a:t>
            </a:r>
            <a:endParaRPr lang="en-US" b="0" dirty="0">
              <a:solidFill>
                <a:srgbClr val="0000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66800" y="1905000"/>
          <a:ext cx="4212771" cy="457200"/>
        </p:xfrm>
        <a:graphic>
          <a:graphicData uri="http://schemas.openxmlformats.org/presentationml/2006/ole">
            <p:oleObj spid="_x0000_s331778" name="Equation" r:id="rId3" imgW="1638300" imgH="1778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-381000" y="2596594"/>
            <a:ext cx="73152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00FF"/>
                </a:solidFill>
              </a:rPr>
              <a:t>Another way to view this (for 2 classes):</a:t>
            </a:r>
            <a:endParaRPr lang="en-US" b="0" dirty="0">
              <a:solidFill>
                <a:srgbClr val="0000FF"/>
              </a:solidFill>
            </a:endParaRPr>
          </a:p>
        </p:txBody>
      </p:sp>
      <p:graphicFrame>
        <p:nvGraphicFramePr>
          <p:cNvPr id="331781" name="Object 5"/>
          <p:cNvGraphicFramePr>
            <a:graphicFrameLocks noChangeAspect="1"/>
          </p:cNvGraphicFramePr>
          <p:nvPr/>
        </p:nvGraphicFramePr>
        <p:xfrm>
          <a:off x="457200" y="3352800"/>
          <a:ext cx="5422900" cy="1044575"/>
        </p:xfrm>
        <a:graphic>
          <a:graphicData uri="http://schemas.openxmlformats.org/presentationml/2006/ole">
            <p:oleObj spid="_x0000_s331781" name="Equation" r:id="rId4" imgW="2108200" imgH="4064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9600" y="5109706"/>
            <a:ext cx="769620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0" dirty="0" smtClean="0">
                <a:solidFill>
                  <a:srgbClr val="FF0000"/>
                </a:solidFill>
              </a:rPr>
              <a:t>Given </a:t>
            </a:r>
            <a:r>
              <a:rPr lang="en-US" sz="4000" b="0" i="1" dirty="0" err="1" smtClean="0">
                <a:solidFill>
                  <a:srgbClr val="FF0000"/>
                </a:solidFill>
              </a:rPr>
              <a:t>d</a:t>
            </a:r>
            <a:r>
              <a:rPr lang="en-US" sz="4000" b="0" dirty="0" smtClean="0">
                <a:solidFill>
                  <a:srgbClr val="FF0000"/>
                </a:solidFill>
              </a:rPr>
              <a:t> how</a:t>
            </a:r>
            <a:r>
              <a:rPr lang="en-US" sz="4000" b="0" dirty="0" smtClean="0">
                <a:solidFill>
                  <a:srgbClr val="FF0000"/>
                </a:solidFill>
              </a:rPr>
              <a:t> </a:t>
            </a:r>
            <a:r>
              <a:rPr lang="en-US" sz="4000" b="0" dirty="0" smtClean="0">
                <a:solidFill>
                  <a:srgbClr val="FF0000"/>
                </a:solidFill>
              </a:rPr>
              <a:t>w</a:t>
            </a:r>
            <a:r>
              <a:rPr lang="en-US" sz="4000" b="0" dirty="0" smtClean="0">
                <a:solidFill>
                  <a:srgbClr val="FF0000"/>
                </a:solidFill>
              </a:rPr>
              <a:t>ould </a:t>
            </a:r>
            <a:r>
              <a:rPr lang="en-US" sz="4000" b="0" dirty="0" smtClean="0">
                <a:solidFill>
                  <a:srgbClr val="FF0000"/>
                </a:solidFill>
              </a:rPr>
              <a:t>we classify?</a:t>
            </a:r>
            <a:endParaRPr lang="en-US" sz="4000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Sylfaen"/>
        <a:ea typeface="Arial"/>
        <a:cs typeface="Arial"/>
      </a:majorFont>
      <a:minorFont>
        <a:latin typeface="Sylfae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Sylfaen" pitchFamily="18" charset="0"/>
            <a:ea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Sylfaen" pitchFamily="18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2550</TotalTime>
  <Words>2004</Words>
  <Application>Microsoft PowerPoint</Application>
  <PresentationFormat>On-screen Show (4:3)</PresentationFormat>
  <Paragraphs>412</Paragraphs>
  <Slides>63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63</vt:i4>
      </vt:variant>
    </vt:vector>
  </HeadingPairs>
  <TitlesOfParts>
    <vt:vector size="66" baseType="lpstr">
      <vt:lpstr>Default Design</vt:lpstr>
      <vt:lpstr>Microsoft Equation</vt:lpstr>
      <vt:lpstr>Equation</vt:lpstr>
      <vt:lpstr>Slide 1</vt:lpstr>
      <vt:lpstr>Machine Learning</vt:lpstr>
      <vt:lpstr>Math</vt:lpstr>
      <vt:lpstr>Learning</vt:lpstr>
      <vt:lpstr>Last time</vt:lpstr>
      <vt:lpstr>Separation by Hyperplanes</vt:lpstr>
      <vt:lpstr>Hyperplanes</vt:lpstr>
      <vt:lpstr>Hyperplanes</vt:lpstr>
      <vt:lpstr>NB as a linear classifier</vt:lpstr>
      <vt:lpstr>NB as a linear classifier</vt:lpstr>
      <vt:lpstr>NB as a linear classifier</vt:lpstr>
      <vt:lpstr>NB as a linear classifier</vt:lpstr>
      <vt:lpstr>Lots of linear classifiers</vt:lpstr>
      <vt:lpstr>Which Hyperplane?</vt:lpstr>
      <vt:lpstr>Which Hyperplane?</vt:lpstr>
      <vt:lpstr>Which examples are important?</vt:lpstr>
      <vt:lpstr>Which examples are important?</vt:lpstr>
      <vt:lpstr>Which examples are important?</vt:lpstr>
      <vt:lpstr>Dealing with noise</vt:lpstr>
      <vt:lpstr>A nonlinear problem</vt:lpstr>
      <vt:lpstr>Linear classifiers: Which Hyperplane?</vt:lpstr>
      <vt:lpstr>Another intuition</vt:lpstr>
      <vt:lpstr>Support Vector Machine (SVM)</vt:lpstr>
      <vt:lpstr>Margin maximization</vt:lpstr>
      <vt:lpstr>Margin maximization</vt:lpstr>
      <vt:lpstr>Measuring the margin</vt:lpstr>
      <vt:lpstr>Measuring the margin</vt:lpstr>
      <vt:lpstr>Measuring the margin</vt:lpstr>
      <vt:lpstr>Measuring the margin</vt:lpstr>
      <vt:lpstr>Measuring the margin</vt:lpstr>
      <vt:lpstr>Measuring the margin</vt:lpstr>
      <vt:lpstr>Linear SVM Mathematically The linearly separable case</vt:lpstr>
      <vt:lpstr>Linear SVMs Mathematically (cont.)</vt:lpstr>
      <vt:lpstr>Solving the Optimization Problem</vt:lpstr>
      <vt:lpstr>An LP example</vt:lpstr>
      <vt:lpstr>An LP example</vt:lpstr>
      <vt:lpstr>An LP example</vt:lpstr>
      <vt:lpstr>An LP example</vt:lpstr>
      <vt:lpstr>An LP example</vt:lpstr>
      <vt:lpstr>Soft Margin Classification  </vt:lpstr>
      <vt:lpstr>Soft Margin Classification  </vt:lpstr>
      <vt:lpstr>Soft Margin Classification  </vt:lpstr>
      <vt:lpstr>Soft Margin Classification Mathematically</vt:lpstr>
      <vt:lpstr>Linear SVMs:  Summary</vt:lpstr>
      <vt:lpstr>Non-linear SVMs</vt:lpstr>
      <vt:lpstr>Non-linear SVMs:  Feature spaces</vt:lpstr>
      <vt:lpstr>The “Kernel Trick”</vt:lpstr>
      <vt:lpstr>Kernels</vt:lpstr>
      <vt:lpstr>Demo</vt:lpstr>
      <vt:lpstr>SVM implementations</vt:lpstr>
      <vt:lpstr>Switching gears: weighted examples</vt:lpstr>
      <vt:lpstr>Weak classifiers</vt:lpstr>
      <vt:lpstr>Decision stumps</vt:lpstr>
      <vt:lpstr>Ensemble methods</vt:lpstr>
      <vt:lpstr>Boosting</vt:lpstr>
      <vt:lpstr>Boosting</vt:lpstr>
      <vt:lpstr>Boosting</vt:lpstr>
      <vt:lpstr>Boosting</vt:lpstr>
      <vt:lpstr>Boosting</vt:lpstr>
      <vt:lpstr>Boosting</vt:lpstr>
      <vt:lpstr>Boosting</vt:lpstr>
      <vt:lpstr>Boosting</vt:lpstr>
      <vt:lpstr>Classification: concluding thoughts</vt:lpstr>
    </vt:vector>
  </TitlesOfParts>
  <Company>UCSD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</dc:title>
  <dc:creator> Sanjoy Dasgupta</dc:creator>
  <cp:lastModifiedBy>Dave Kauchak</cp:lastModifiedBy>
  <cp:revision>100</cp:revision>
  <dcterms:created xsi:type="dcterms:W3CDTF">2010-11-01T20:00:32Z</dcterms:created>
  <dcterms:modified xsi:type="dcterms:W3CDTF">2010-11-02T00:48:06Z</dcterms:modified>
</cp:coreProperties>
</file>