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ags/tag13.xml" ContentType="application/vnd.openxmlformats-officedocument.presentationml.tags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tags/tag15.xml" ContentType="application/vnd.openxmlformats-officedocument.presentationml.tag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tags/tag17.xml" ContentType="application/vnd.openxmlformats-officedocument.presentationml.tags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notesSlides/notesSlide4.xml" ContentType="application/vnd.openxmlformats-officedocument.presentationml.notesSlide+xml"/>
  <Override PartName="/ppt/embeddings/Microsoft_Equation4.bin" ContentType="application/vnd.openxmlformats-officedocument.oleObject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tags/tag9.xml" ContentType="application/vnd.openxmlformats-officedocument.presentationml.tags+xml"/>
  <Default Extension="pict" ContentType="image/pict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tags/tag12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tags/tag14.xml" ContentType="application/vnd.openxmlformats-officedocument.presentationml.tags+xml"/>
  <Default Extension="vml" ContentType="application/vnd.openxmlformats-officedocument.vmlDrawing"/>
  <Default Extension="png" ContentType="image/png"/>
  <Override PartName="/ppt/embeddings/Microsoft_Equation1.bin" ContentType="application/vnd.openxmlformats-officedocument.oleObject"/>
  <Override PartName="/ppt/tags/tag7.xml" ContentType="application/vnd.openxmlformats-officedocument.presentationml.tags+xml"/>
  <Override PartName="/ppt/slides/slide27.xml" ContentType="application/vnd.openxmlformats-officedocument.presentationml.slide+xml"/>
  <Override PartName="/ppt/tags/tag5.xml" ContentType="application/vnd.openxmlformats-officedocument.presentationml.tags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tags/tag19.xml" ContentType="application/vnd.openxmlformats-officedocument.presentationml.tag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slides/slide53.xml" ContentType="application/vnd.openxmlformats-officedocument.presentationml.slide+xml"/>
  <Override PartName="/ppt/embeddings/Microsoft_Equation3.bin" ContentType="application/vnd.openxmlformats-officedocument.oleObject"/>
  <Override PartName="/ppt/slides/slide55.xml" ContentType="application/vnd.openxmlformats-officedocument.presentationml.slide+xml"/>
  <Override PartName="/ppt/tags/tag6.xml" ContentType="application/vnd.openxmlformats-officedocument.presentationml.tags+xml"/>
  <Override PartName="/ppt/tags/tag11.xml" ContentType="application/vnd.openxmlformats-officedocument.presentationml.tags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tags/tag2.xml" ContentType="application/vnd.openxmlformats-officedocument.presentationml.tags+xml"/>
  <Override PartName="/ppt/slides/slide46.xml" ContentType="application/vnd.openxmlformats-officedocument.presentationml.slide+xml"/>
  <Override PartName="/ppt/slides/slide41.xml" ContentType="application/vnd.openxmlformats-officedocument.presentationml.slide+xml"/>
  <Override PartName="/ppt/notesSlides/notesSlide2.xml" ContentType="application/vnd.openxmlformats-officedocument.presentationml.notesSlide+xml"/>
  <Override PartName="/ppt/tags/tag20.xml" ContentType="application/vnd.openxmlformats-officedocument.presentationml.tags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tags/tag22.xml" ContentType="application/vnd.openxmlformats-officedocument.presentationml.tags+xml"/>
  <Override PartName="/ppt/slides/slide45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tags/tag4.xml" ContentType="application/vnd.openxmlformats-officedocument.presentationml.tags+xml"/>
  <Override PartName="/ppt/tags/tag18.xml" ContentType="application/vnd.openxmlformats-officedocument.presentationml.tags+xml"/>
  <Override PartName="/ppt/embeddings/Microsoft_Equation2.bin" ContentType="application/vnd.openxmlformats-officedocument.oleObject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tags/tag21.xml" ContentType="application/vnd.openxmlformats-officedocument.presentationml.tags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tags/tag10.xml" ContentType="application/vnd.openxmlformats-officedocument.presentationml.tag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tags/tag23.xml" ContentType="application/vnd.openxmlformats-officedocument.presentationml.tag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tags/tag1.xml" ContentType="application/vnd.openxmlformats-officedocument.presentationml.tags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256" r:id="rId2"/>
    <p:sldId id="436" r:id="rId3"/>
    <p:sldId id="433" r:id="rId4"/>
    <p:sldId id="437" r:id="rId5"/>
    <p:sldId id="438" r:id="rId6"/>
    <p:sldId id="340" r:id="rId7"/>
    <p:sldId id="431" r:id="rId8"/>
    <p:sldId id="257" r:id="rId9"/>
    <p:sldId id="339" r:id="rId10"/>
    <p:sldId id="439" r:id="rId11"/>
    <p:sldId id="341" r:id="rId12"/>
    <p:sldId id="342" r:id="rId13"/>
    <p:sldId id="343" r:id="rId14"/>
    <p:sldId id="344" r:id="rId15"/>
    <p:sldId id="345" r:id="rId16"/>
    <p:sldId id="440" r:id="rId17"/>
    <p:sldId id="441" r:id="rId18"/>
    <p:sldId id="318" r:id="rId19"/>
    <p:sldId id="258" r:id="rId20"/>
    <p:sldId id="346" r:id="rId21"/>
    <p:sldId id="347" r:id="rId22"/>
    <p:sldId id="348" r:id="rId23"/>
    <p:sldId id="442" r:id="rId24"/>
    <p:sldId id="443" r:id="rId25"/>
    <p:sldId id="444" r:id="rId26"/>
    <p:sldId id="349" r:id="rId27"/>
    <p:sldId id="350" r:id="rId28"/>
    <p:sldId id="351" r:id="rId29"/>
    <p:sldId id="361" r:id="rId30"/>
    <p:sldId id="352" r:id="rId31"/>
    <p:sldId id="354" r:id="rId32"/>
    <p:sldId id="362" r:id="rId33"/>
    <p:sldId id="364" r:id="rId34"/>
    <p:sldId id="363" r:id="rId35"/>
    <p:sldId id="365" r:id="rId36"/>
    <p:sldId id="366" r:id="rId37"/>
    <p:sldId id="367" r:id="rId38"/>
    <p:sldId id="368" r:id="rId39"/>
    <p:sldId id="369" r:id="rId40"/>
    <p:sldId id="370" r:id="rId41"/>
    <p:sldId id="371" r:id="rId42"/>
    <p:sldId id="374" r:id="rId43"/>
    <p:sldId id="445" r:id="rId44"/>
    <p:sldId id="413" r:id="rId45"/>
    <p:sldId id="415" r:id="rId46"/>
    <p:sldId id="416" r:id="rId47"/>
    <p:sldId id="418" r:id="rId48"/>
    <p:sldId id="419" r:id="rId49"/>
    <p:sldId id="421" r:id="rId50"/>
    <p:sldId id="417" r:id="rId51"/>
    <p:sldId id="422" r:id="rId52"/>
    <p:sldId id="423" r:id="rId53"/>
    <p:sldId id="424" r:id="rId54"/>
    <p:sldId id="425" r:id="rId55"/>
    <p:sldId id="426" r:id="rId56"/>
    <p:sldId id="427" r:id="rId57"/>
    <p:sldId id="429" r:id="rId58"/>
    <p:sldId id="430" r:id="rId59"/>
    <p:sldId id="434" r:id="rId60"/>
    <p:sldId id="446" r:id="rId61"/>
    <p:sldId id="435" r:id="rId62"/>
  </p:sldIdLst>
  <p:sldSz cx="9144000" cy="6858000" type="screen4x3"/>
  <p:notesSz cx="6997700" cy="9283700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5pPr>
    <a:lvl6pPr marL="2286000" algn="l" defTabSz="457200" rtl="0" eaLnBrk="1" latinLnBrk="0" hangingPunct="1"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6pPr>
    <a:lvl7pPr marL="2743200" algn="l" defTabSz="457200" rtl="0" eaLnBrk="1" latinLnBrk="0" hangingPunct="1"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7pPr>
    <a:lvl8pPr marL="3200400" algn="l" defTabSz="457200" rtl="0" eaLnBrk="1" latinLnBrk="0" hangingPunct="1"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8pPr>
    <a:lvl9pPr marL="3657600" algn="l" defTabSz="457200" rtl="0" eaLnBrk="1" latinLnBrk="0" hangingPunct="1"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9900"/>
    <a:srgbClr val="CC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23651" autoAdjust="0"/>
    <p:restoredTop sz="85922" autoAdjust="0"/>
  </p:normalViewPr>
  <p:slideViewPr>
    <p:cSldViewPr>
      <p:cViewPr>
        <p:scale>
          <a:sx n="66" d="100"/>
          <a:sy n="66" d="100"/>
        </p:scale>
        <p:origin x="-1720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handoutMaster" Target="handoutMasters/handoutMaster1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notesMaster" Target="notesMasters/notesMaster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69" Type="http://schemas.openxmlformats.org/officeDocument/2006/relationships/tableStyles" Target="tableStyles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presProps" Target="presProps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printerSettings" Target="printerSettings/printerSettings1.bin"/><Relationship Id="rId67" Type="http://schemas.openxmlformats.org/officeDocument/2006/relationships/viewProps" Target="viewProps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theme" Target="theme/theme1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l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l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fld id="{80DF11F8-071E-754D-A439-59D6BCCFADD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l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l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fld id="{6CEB9B55-34BC-DA45-BAAB-76C8BB626CC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6BA059-17F0-CC4F-8FF8-BA1C866D42D9}" type="slidenum">
              <a:rPr lang="en-US"/>
              <a:pPr/>
              <a:t>8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6BEABE-AA72-B844-85EF-EB9D53C6B811}" type="slidenum">
              <a:rPr lang="en-US"/>
              <a:pPr/>
              <a:t>42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Bias/variance in terms of resulting classifier given randomly selected training set; why it is a tradeoff; when to choose low-bias method, when to choose low-variance method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6BEABE-AA72-B844-85EF-EB9D53C6B811}" type="slidenum">
              <a:rPr lang="en-US"/>
              <a:pPr/>
              <a:t>43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Bias/variance in terms of resulting classifier given randomly selected training set; why it is a tradeoff; when to choose low-bias method, when to choose low-variance method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6BA059-17F0-CC4F-8FF8-BA1C866D42D9}" type="slidenum">
              <a:rPr lang="en-US"/>
              <a:pPr/>
              <a:t>9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6BA059-17F0-CC4F-8FF8-BA1C866D42D9}" type="slidenum">
              <a:rPr lang="en-US"/>
              <a:pPr/>
              <a:t>10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67075F-BB36-5349-8934-58ABA671BAE5}" type="slidenum">
              <a:rPr lang="en-US"/>
              <a:pPr/>
              <a:t>18</a:t>
            </a:fld>
            <a:endParaRPr lang="en-US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is perhaps the most well-studied data set in ML… handwritten digits, part of zipcodes scanned off envelopes by the post office.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550823-999E-B346-B06B-C3795457C6A4}" type="slidenum">
              <a:rPr lang="en-US"/>
              <a:pPr/>
              <a:t>19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0ABA67-5577-6E45-9867-09D58AC37CD4}" type="slidenum">
              <a:rPr lang="en-US"/>
              <a:pPr/>
              <a:t>23</a:t>
            </a:fld>
            <a:endParaRPr lang="en-US"/>
          </a:p>
        </p:txBody>
      </p:sp>
      <p:sp>
        <p:nvSpPr>
          <p:cNvPr id="115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F4F001-776A-A344-A334-3F797C75F037}" type="slidenum">
              <a:rPr lang="en-US"/>
              <a:pPr/>
              <a:t>24</a:t>
            </a:fld>
            <a:endParaRPr lang="en-US"/>
          </a:p>
        </p:txBody>
      </p:sp>
      <p:sp>
        <p:nvSpPr>
          <p:cNvPr id="120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8525FA-D8BB-3C4B-9BB3-14B99798AF11}" type="slidenum">
              <a:rPr lang="en-US"/>
              <a:pPr/>
              <a:t>25</a:t>
            </a:fld>
            <a:endParaRPr lang="en-US"/>
          </a:p>
        </p:txBody>
      </p:sp>
      <p:sp>
        <p:nvSpPr>
          <p:cNvPr id="122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7662E9-5C03-FE45-81F6-D2BF1F2D54C7}" type="slidenum">
              <a:rPr lang="en-US"/>
              <a:pPr/>
              <a:t>29</a:t>
            </a:fld>
            <a:endParaRPr 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602DAF9-87C9-8843-878C-6C48411C8D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75687B-0C53-534D-ADF5-449DA66A3F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15A9D3E-4E5A-714B-B4E3-C9E7E0FB3F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EED5137-3D9A-B446-B923-E853444FB1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81D3B294-9419-7A40-A6A6-7FE687A582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D08438BF-D50A-1E40-866B-2F298DED14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066800" y="1752600"/>
            <a:ext cx="762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24DD1FA4-6219-BB47-8CD6-CE85EF78A8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823CFD5-9B04-0140-9086-1CBFC463A1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99A01C6-F795-0748-ACFF-01A048FD86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4B9B136-3E0B-C845-B2FB-D0A83B0C48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C0BD8B4-6F3D-8048-8D96-3C9E02709E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B99284D-5EE4-9845-924D-3903627DBA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2C9D771-D159-E346-95AE-420A43B6F8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7033B29-FD4C-4F4C-9CEF-738DAE17FE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8B9CF22-DE5E-554E-AABB-CFD8F098E7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fld id="{95D4F9B5-F028-A24A-BAA0-024AD6300A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5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i="0">
          <a:solidFill>
            <a:srgbClr val="008000"/>
          </a:solidFill>
          <a:latin typeface="+mn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6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archive.ics.uci.edu/ml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.bin"/><Relationship Id="rId1" Type="http://schemas.openxmlformats.org/officeDocument/2006/relationships/vmlDrawing" Target="../drawings/vmlDrawing2.v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.bin"/><Relationship Id="rId1" Type="http://schemas.openxmlformats.org/officeDocument/2006/relationships/vmlDrawing" Target="../drawings/vmlDrawing3.v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.bin"/><Relationship Id="rId1" Type="http://schemas.openxmlformats.org/officeDocument/2006/relationships/vmlDrawing" Target="../drawings/vmlDrawing4.v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4" Type="http://schemas.openxmlformats.org/officeDocument/2006/relationships/tags" Target="../tags/tag14.xml"/><Relationship Id="rId20" Type="http://schemas.openxmlformats.org/officeDocument/2006/relationships/tags" Target="../tags/tag20.xml"/><Relationship Id="rId4" Type="http://schemas.openxmlformats.org/officeDocument/2006/relationships/tags" Target="../tags/tag4.xml"/><Relationship Id="rId21" Type="http://schemas.openxmlformats.org/officeDocument/2006/relationships/tags" Target="../tags/tag21.xml"/><Relationship Id="rId22" Type="http://schemas.openxmlformats.org/officeDocument/2006/relationships/tags" Target="../tags/tag22.xml"/><Relationship Id="rId23" Type="http://schemas.openxmlformats.org/officeDocument/2006/relationships/tags" Target="../tags/tag23.xml"/><Relationship Id="rId7" Type="http://schemas.openxmlformats.org/officeDocument/2006/relationships/tags" Target="../tags/tag7.xml"/><Relationship Id="rId11" Type="http://schemas.openxmlformats.org/officeDocument/2006/relationships/tags" Target="../tags/tag11.xml"/><Relationship Id="rId1" Type="http://schemas.openxmlformats.org/officeDocument/2006/relationships/tags" Target="../tags/tag1.xml"/><Relationship Id="rId24" Type="http://schemas.openxmlformats.org/officeDocument/2006/relationships/slideLayout" Target="../slideLayouts/slideLayout2.xml"/><Relationship Id="rId6" Type="http://schemas.openxmlformats.org/officeDocument/2006/relationships/tags" Target="../tags/tag6.xml"/><Relationship Id="rId16" Type="http://schemas.openxmlformats.org/officeDocument/2006/relationships/tags" Target="../tags/tag16.xml"/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0" Type="http://schemas.openxmlformats.org/officeDocument/2006/relationships/tags" Target="../tags/tag10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19" Type="http://schemas.openxmlformats.org/officeDocument/2006/relationships/tags" Target="../tags/tag19.xml"/><Relationship Id="rId2" Type="http://schemas.openxmlformats.org/officeDocument/2006/relationships/tags" Target="../tags/tag2.xml"/><Relationship Id="rId9" Type="http://schemas.openxmlformats.org/officeDocument/2006/relationships/tags" Target="../tags/tag9.xml"/><Relationship Id="rId3" Type="http://schemas.openxmlformats.org/officeDocument/2006/relationships/tags" Target="../tags/tag3.xml"/><Relationship Id="rId18" Type="http://schemas.openxmlformats.org/officeDocument/2006/relationships/tags" Target="../tags/tag1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6Zy78tFPQwQ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hyperlink" Target="http://seed.ucsd.edu/~mindreader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295400" y="4191000"/>
            <a:ext cx="6858000" cy="533400"/>
          </a:xfrm>
        </p:spPr>
        <p:txBody>
          <a:bodyPr/>
          <a:lstStyle/>
          <a:p>
            <a:pPr algn="r"/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rPr>
              <a:t>David Kauchak, CS151, Fall 2010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Machine Learning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9900"/>
                </a:solidFill>
              </a:rPr>
              <a:t>The mind-reading game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34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The </a:t>
            </a:r>
            <a:r>
              <a:rPr lang="en-US" sz="2800" dirty="0"/>
              <a:t>computer is right much more than half the time</a:t>
            </a:r>
            <a:r>
              <a:rPr lang="en-US" sz="2800" dirty="0" smtClean="0"/>
              <a:t>…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 dirty="0" smtClean="0">
                <a:solidFill>
                  <a:srgbClr val="FF0000"/>
                </a:solidFill>
              </a:rPr>
              <a:t>Strategy</a:t>
            </a:r>
            <a:r>
              <a:rPr lang="en-US" sz="2800" dirty="0">
                <a:solidFill>
                  <a:srgbClr val="FF0000"/>
                </a:solidFill>
              </a:rPr>
              <a:t>: computer predicts next keystroke based on the last few (maintains weights on different patterns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0000FF"/>
                </a:solidFill>
              </a:rPr>
              <a:t>There are patterns everywhere… even in “randomness”!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Supervised learning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352800"/>
            <a:ext cx="1993900" cy="191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143000"/>
            <a:ext cx="1943100" cy="190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1295400"/>
            <a:ext cx="1676400" cy="1689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1143000"/>
            <a:ext cx="25908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0200" y="2743200"/>
            <a:ext cx="2870200" cy="1638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200" y="6096000"/>
            <a:ext cx="723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Supervised learning: given labeled data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54102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90"/>
                </a:solidFill>
              </a:rPr>
              <a:t>APPLES</a:t>
            </a:r>
            <a:endParaRPr lang="en-US" sz="2800" b="1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62600" y="53340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90"/>
                </a:solidFill>
              </a:rPr>
              <a:t>BANANAS</a:t>
            </a:r>
            <a:endParaRPr lang="en-US" sz="28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Lots of learning problems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295400"/>
          </a:xfrm>
        </p:spPr>
        <p:txBody>
          <a:bodyPr/>
          <a:lstStyle/>
          <a:p>
            <a:r>
              <a:rPr lang="en-US" dirty="0" smtClean="0"/>
              <a:t>Given labeled examples, learn to label unlabeled examples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609600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Supervised learning: learn to classify unlabeled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590800"/>
            <a:ext cx="1816100" cy="2019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95600" y="33528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90"/>
                </a:solidFill>
              </a:rPr>
              <a:t>APPLE or BANANA?</a:t>
            </a:r>
            <a:endParaRPr lang="en-US" sz="28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Lots of learning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We’ll focus on supervised </a:t>
            </a:r>
            <a:r>
              <a:rPr lang="en-US" sz="2400" dirty="0" smtClean="0"/>
              <a:t>learning this class and next</a:t>
            </a:r>
          </a:p>
          <a:p>
            <a:r>
              <a:rPr lang="en-US" sz="2400" dirty="0" smtClean="0"/>
              <a:t>Some unsupervised</a:t>
            </a:r>
            <a:endParaRPr lang="en-US" sz="2400" dirty="0" smtClean="0"/>
          </a:p>
          <a:p>
            <a:r>
              <a:rPr lang="en-US" sz="2400" dirty="0" smtClean="0"/>
              <a:t>Many others</a:t>
            </a:r>
          </a:p>
          <a:p>
            <a:pPr lvl="1"/>
            <a:r>
              <a:rPr lang="en-US" sz="2000" dirty="0" smtClean="0"/>
              <a:t>semi-supervised learning: some labeled data and some unlabeled data</a:t>
            </a:r>
          </a:p>
          <a:p>
            <a:pPr lvl="1"/>
            <a:r>
              <a:rPr lang="en-US" sz="2000" dirty="0" smtClean="0"/>
              <a:t>active learning: unlabeled data, but we can pick some examples to be labeled</a:t>
            </a:r>
          </a:p>
          <a:p>
            <a:pPr lvl="1"/>
            <a:r>
              <a:rPr lang="en-US" sz="2000" dirty="0" smtClean="0"/>
              <a:t>reinforcement learning: maximize a </a:t>
            </a:r>
            <a:r>
              <a:rPr lang="en-US" sz="2000" i="1" dirty="0" smtClean="0"/>
              <a:t>cumulative</a:t>
            </a:r>
            <a:r>
              <a:rPr lang="en-US" sz="2000" dirty="0" smtClean="0"/>
              <a:t> reward.  Learn to drive a car, reward = not crashing</a:t>
            </a:r>
          </a:p>
          <a:p>
            <a:r>
              <a:rPr lang="en-US" sz="2400" dirty="0" smtClean="0"/>
              <a:t>and variations</a:t>
            </a:r>
          </a:p>
          <a:p>
            <a:pPr lvl="1"/>
            <a:r>
              <a:rPr lang="en-US" sz="2000" dirty="0" smtClean="0"/>
              <a:t>online vs. offline learning: do we have access to all of the data or do we have to learn as we go</a:t>
            </a:r>
          </a:p>
          <a:p>
            <a:pPr lvl="1"/>
            <a:r>
              <a:rPr lang="en-US" sz="2000" dirty="0" smtClean="0"/>
              <a:t>classification vs. regression: are we predicting between a finite set or are we predicting a score/value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Supervised classification: training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2057400"/>
            <a:ext cx="726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Data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362200" y="27432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362200" y="33528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362200" y="39624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362200" y="45720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362200" y="51816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2057400"/>
            <a:ext cx="812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Label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361044" y="2754868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61044" y="33528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361044" y="39624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361044" y="4583668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52800" y="51816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 bwMode="auto">
          <a:xfrm>
            <a:off x="4114800" y="3251537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10000" y="4013537"/>
            <a:ext cx="12823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train a </a:t>
            </a:r>
          </a:p>
          <a:p>
            <a:r>
              <a:rPr lang="en-US" sz="2000" dirty="0" smtClean="0"/>
              <a:t>predictive</a:t>
            </a:r>
          </a:p>
          <a:p>
            <a:r>
              <a:rPr lang="en-US" sz="2000" dirty="0" smtClean="0"/>
              <a:t>model</a:t>
            </a:r>
            <a:endParaRPr lang="en-US" sz="2000" dirty="0"/>
          </a:p>
        </p:txBody>
      </p:sp>
      <p:grpSp>
        <p:nvGrpSpPr>
          <p:cNvPr id="3" name="Group 37"/>
          <p:cNvGrpSpPr/>
          <p:nvPr/>
        </p:nvGrpSpPr>
        <p:grpSpPr>
          <a:xfrm>
            <a:off x="5181600" y="2946737"/>
            <a:ext cx="1371600" cy="1371600"/>
            <a:chOff x="7391400" y="3505200"/>
            <a:chExt cx="1371600" cy="1371600"/>
          </a:xfrm>
        </p:grpSpPr>
        <p:sp>
          <p:nvSpPr>
            <p:cNvPr id="33" name="Rounded Rectangle 32"/>
            <p:cNvSpPr/>
            <p:nvPr/>
          </p:nvSpPr>
          <p:spPr bwMode="auto">
            <a:xfrm>
              <a:off x="7391400" y="3505200"/>
              <a:ext cx="1371600" cy="13716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0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501860" y="3943290"/>
              <a:ext cx="11849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classifier</a:t>
              </a:r>
              <a:endParaRPr lang="en-US" sz="20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05000" y="1524000"/>
            <a:ext cx="1964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Labeled data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Supervised learning: testing/classifying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78804" y="1828800"/>
            <a:ext cx="19101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Unlabeled data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812204" y="25146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812204" y="31242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812204" y="37338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812204" y="43434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812204" y="49530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3352800" y="32004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32043" y="4724400"/>
            <a:ext cx="11543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predict</a:t>
            </a:r>
          </a:p>
          <a:p>
            <a:r>
              <a:rPr lang="en-US" sz="2000" dirty="0" smtClean="0"/>
              <a:t>the label</a:t>
            </a:r>
          </a:p>
        </p:txBody>
      </p:sp>
      <p:grpSp>
        <p:nvGrpSpPr>
          <p:cNvPr id="3" name="Group 37"/>
          <p:cNvGrpSpPr/>
          <p:nvPr/>
        </p:nvGrpSpPr>
        <p:grpSpPr>
          <a:xfrm>
            <a:off x="4191000" y="2971800"/>
            <a:ext cx="1371600" cy="1371600"/>
            <a:chOff x="7391400" y="3505200"/>
            <a:chExt cx="1371600" cy="1371600"/>
          </a:xfrm>
        </p:grpSpPr>
        <p:sp>
          <p:nvSpPr>
            <p:cNvPr id="22" name="Rounded Rectangle 21"/>
            <p:cNvSpPr/>
            <p:nvPr/>
          </p:nvSpPr>
          <p:spPr bwMode="auto">
            <a:xfrm>
              <a:off x="7391400" y="3505200"/>
              <a:ext cx="1371600" cy="13716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01860" y="3943290"/>
              <a:ext cx="11849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classifier</a:t>
              </a:r>
              <a:endParaRPr lang="en-US" sz="20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400800" y="1905000"/>
            <a:ext cx="8547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labels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6629400" y="2385536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629400" y="28956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629400" y="34290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637644" y="40386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637644" y="46482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0" name="Right Arrow 29"/>
          <p:cNvSpPr/>
          <p:nvPr/>
        </p:nvSpPr>
        <p:spPr bwMode="auto">
          <a:xfrm>
            <a:off x="5791200" y="32004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based classification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828800"/>
            <a:ext cx="5867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Training or learning phase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2438400"/>
            <a:ext cx="1268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Raw data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838200" y="31242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38200" y="37338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38200" y="43434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38200" y="49530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38200" y="5562600"/>
            <a:ext cx="609600" cy="381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438400"/>
            <a:ext cx="812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Label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837044" y="3135868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837044" y="37338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837044" y="43434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37044" y="4964668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828800" y="55626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Right Arrow 18"/>
          <p:cNvSpPr/>
          <p:nvPr/>
        </p:nvSpPr>
        <p:spPr bwMode="auto">
          <a:xfrm>
            <a:off x="2667000" y="38100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38400" y="4724400"/>
            <a:ext cx="11242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extract</a:t>
            </a:r>
          </a:p>
          <a:p>
            <a:r>
              <a:rPr lang="en-US" sz="2000" dirty="0" smtClean="0"/>
              <a:t>features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3810000" y="29189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10000" y="34523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10000" y="39857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10000" y="45953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13431" y="5193268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AB932"/>
                </a:solidFill>
              </a:rPr>
              <a:t>f</a:t>
            </a:r>
            <a:r>
              <a:rPr lang="en-US" baseline="-25000" dirty="0" smtClean="0">
                <a:solidFill>
                  <a:srgbClr val="BAB932"/>
                </a:solidFill>
              </a:rPr>
              <a:t>1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2</a:t>
            </a:r>
            <a:r>
              <a:rPr lang="en-US" dirty="0" smtClean="0">
                <a:solidFill>
                  <a:srgbClr val="BAB932"/>
                </a:solidFill>
              </a:rPr>
              <a:t>, f</a:t>
            </a:r>
            <a:r>
              <a:rPr lang="en-US" baseline="-25000" dirty="0" smtClean="0">
                <a:solidFill>
                  <a:srgbClr val="BAB932"/>
                </a:solidFill>
              </a:rPr>
              <a:t>3</a:t>
            </a:r>
            <a:r>
              <a:rPr lang="en-US" dirty="0" smtClean="0">
                <a:solidFill>
                  <a:srgbClr val="BAB932"/>
                </a:solidFill>
              </a:rPr>
              <a:t>, …, f</a:t>
            </a:r>
            <a:r>
              <a:rPr lang="en-US" baseline="-25000" dirty="0" smtClean="0">
                <a:solidFill>
                  <a:srgbClr val="BAB932"/>
                </a:solidFill>
              </a:rPr>
              <a:t>n</a:t>
            </a:r>
            <a:endParaRPr lang="en-US" baseline="-25000" dirty="0">
              <a:solidFill>
                <a:srgbClr val="BAB932"/>
              </a:solidFill>
            </a:endParaRPr>
          </a:p>
        </p:txBody>
      </p:sp>
      <p:sp>
        <p:nvSpPr>
          <p:cNvPr id="26" name="Right Arrow 25"/>
          <p:cNvSpPr/>
          <p:nvPr/>
        </p:nvSpPr>
        <p:spPr bwMode="auto">
          <a:xfrm>
            <a:off x="6477000" y="38100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40783" y="2438400"/>
            <a:ext cx="1111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features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5436183" y="2438400"/>
            <a:ext cx="812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Label</a:t>
            </a:r>
            <a:endParaRPr lang="en-US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5706756" y="2918936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06756" y="34290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706756" y="39624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715000" y="46482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715000" y="52578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172200" y="4572000"/>
            <a:ext cx="12823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train a </a:t>
            </a:r>
          </a:p>
          <a:p>
            <a:r>
              <a:rPr lang="en-US" sz="2000" dirty="0" smtClean="0"/>
              <a:t>predictive</a:t>
            </a:r>
          </a:p>
          <a:p>
            <a:r>
              <a:rPr lang="en-US" sz="2000" dirty="0" smtClean="0"/>
              <a:t>model</a:t>
            </a:r>
            <a:endParaRPr lang="en-US" sz="2000" dirty="0"/>
          </a:p>
        </p:txBody>
      </p:sp>
      <p:grpSp>
        <p:nvGrpSpPr>
          <p:cNvPr id="3" name="Group 37"/>
          <p:cNvGrpSpPr/>
          <p:nvPr/>
        </p:nvGrpSpPr>
        <p:grpSpPr>
          <a:xfrm>
            <a:off x="7543800" y="3505200"/>
            <a:ext cx="1371600" cy="1371600"/>
            <a:chOff x="7391400" y="3505200"/>
            <a:chExt cx="1371600" cy="1371600"/>
          </a:xfrm>
        </p:grpSpPr>
        <p:sp>
          <p:nvSpPr>
            <p:cNvPr id="36" name="Rounded Rectangle 35"/>
            <p:cNvSpPr/>
            <p:nvPr/>
          </p:nvSpPr>
          <p:spPr bwMode="auto">
            <a:xfrm>
              <a:off x="7391400" y="3505200"/>
              <a:ext cx="1371600" cy="13716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501860" y="3943290"/>
              <a:ext cx="11849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classifier</a:t>
              </a:r>
              <a:endParaRPr lang="en-US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based classification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828800"/>
            <a:ext cx="5867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Testing or classification phase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2438400"/>
            <a:ext cx="1268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Raw data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838200" y="31242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38200" y="37338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38200" y="43434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38200" y="49530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38200" y="5562600"/>
            <a:ext cx="609600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19" name="Right Arrow 18"/>
          <p:cNvSpPr/>
          <p:nvPr/>
        </p:nvSpPr>
        <p:spPr bwMode="auto">
          <a:xfrm>
            <a:off x="1905000" y="38100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76400" y="4724400"/>
            <a:ext cx="11242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extract</a:t>
            </a:r>
          </a:p>
          <a:p>
            <a:r>
              <a:rPr lang="en-US" sz="2000" dirty="0" smtClean="0"/>
              <a:t>features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3031404" y="30713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, …, f</a:t>
            </a:r>
            <a:r>
              <a:rPr lang="en-US" baseline="-25000" dirty="0" smtClean="0">
                <a:solidFill>
                  <a:srgbClr val="FF0000"/>
                </a:solidFill>
              </a:rPr>
              <a:t>n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31404" y="36047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, …, f</a:t>
            </a:r>
            <a:r>
              <a:rPr lang="en-US" baseline="-25000" dirty="0" smtClean="0">
                <a:solidFill>
                  <a:srgbClr val="FF0000"/>
                </a:solidFill>
              </a:rPr>
              <a:t>n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31404" y="41381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, …, f</a:t>
            </a:r>
            <a:r>
              <a:rPr lang="en-US" baseline="-25000" dirty="0" smtClean="0">
                <a:solidFill>
                  <a:srgbClr val="FF0000"/>
                </a:solidFill>
              </a:rPr>
              <a:t>n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31404" y="4747736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, …, f</a:t>
            </a:r>
            <a:r>
              <a:rPr lang="en-US" baseline="-25000" dirty="0" smtClean="0">
                <a:solidFill>
                  <a:srgbClr val="FF0000"/>
                </a:solidFill>
              </a:rPr>
              <a:t>n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34835" y="5345668"/>
            <a:ext cx="15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, …, f</a:t>
            </a:r>
            <a:r>
              <a:rPr lang="en-US" baseline="-25000" dirty="0" smtClean="0">
                <a:solidFill>
                  <a:srgbClr val="FF0000"/>
                </a:solidFill>
              </a:rPr>
              <a:t>n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6" name="Right Arrow 25"/>
          <p:cNvSpPr/>
          <p:nvPr/>
        </p:nvSpPr>
        <p:spPr bwMode="auto">
          <a:xfrm>
            <a:off x="4936404" y="38100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62187" y="2590800"/>
            <a:ext cx="1111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features</a:t>
            </a:r>
            <a:endParaRPr lang="en-US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4784004" y="4953000"/>
            <a:ext cx="11543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predict</a:t>
            </a:r>
          </a:p>
          <a:p>
            <a:r>
              <a:rPr lang="en-US" sz="2000" dirty="0" smtClean="0"/>
              <a:t>the label</a:t>
            </a:r>
          </a:p>
        </p:txBody>
      </p:sp>
      <p:grpSp>
        <p:nvGrpSpPr>
          <p:cNvPr id="3" name="Group 37"/>
          <p:cNvGrpSpPr/>
          <p:nvPr/>
        </p:nvGrpSpPr>
        <p:grpSpPr>
          <a:xfrm>
            <a:off x="5774604" y="3581400"/>
            <a:ext cx="1371600" cy="1371600"/>
            <a:chOff x="7391400" y="3505200"/>
            <a:chExt cx="1371600" cy="1371600"/>
          </a:xfrm>
        </p:grpSpPr>
        <p:sp>
          <p:nvSpPr>
            <p:cNvPr id="36" name="Rounded Rectangle 35"/>
            <p:cNvSpPr/>
            <p:nvPr/>
          </p:nvSpPr>
          <p:spPr bwMode="auto">
            <a:xfrm>
              <a:off x="7391400" y="3505200"/>
              <a:ext cx="1371600" cy="13716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0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501860" y="3943290"/>
              <a:ext cx="11849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classifier</a:t>
              </a:r>
              <a:endParaRPr lang="en-US" sz="2000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7984404" y="2514600"/>
            <a:ext cx="8547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labels</a:t>
            </a:r>
            <a:endParaRPr lang="en-US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8213004" y="2995136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8213004" y="35052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8213004" y="40386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8221248" y="46482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8221248" y="52578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8" name="Right Arrow 47"/>
          <p:cNvSpPr/>
          <p:nvPr/>
        </p:nvSpPr>
        <p:spPr bwMode="auto">
          <a:xfrm>
            <a:off x="7374804" y="3810000"/>
            <a:ext cx="533400" cy="762000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9900"/>
                </a:solidFill>
              </a:rPr>
              <a:t>A</a:t>
            </a:r>
            <a:r>
              <a:rPr lang="en-US" dirty="0" smtClean="0">
                <a:solidFill>
                  <a:srgbClr val="009900"/>
                </a:solidFill>
              </a:rPr>
              <a:t>n</a:t>
            </a:r>
            <a:r>
              <a:rPr lang="en-US" b="1" dirty="0" smtClean="0">
                <a:solidFill>
                  <a:srgbClr val="009900"/>
                </a:solidFill>
              </a:rPr>
              <a:t> </a:t>
            </a:r>
            <a:r>
              <a:rPr lang="en-US" b="1" dirty="0">
                <a:solidFill>
                  <a:srgbClr val="009900"/>
                </a:solidFill>
              </a:rPr>
              <a:t>example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8229600" cy="1066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>
                <a:solidFill>
                  <a:srgbClr val="CC3300"/>
                </a:solidFill>
              </a:rPr>
              <a:t>Database of 20,000 images of handwritten digits, each </a:t>
            </a:r>
            <a:r>
              <a:rPr lang="en-US" sz="2800" u="sng">
                <a:solidFill>
                  <a:srgbClr val="CC3300"/>
                </a:solidFill>
              </a:rPr>
              <a:t>labeled</a:t>
            </a:r>
            <a:r>
              <a:rPr lang="en-US" sz="2800">
                <a:solidFill>
                  <a:srgbClr val="CC3300"/>
                </a:solidFill>
              </a:rPr>
              <a:t> by a human</a:t>
            </a: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533400" y="4953000"/>
            <a:ext cx="82296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l"/>
            <a:r>
              <a:rPr lang="en-US">
                <a:solidFill>
                  <a:schemeClr val="hlink"/>
                </a:solidFill>
              </a:rPr>
              <a:t>  [28 x 28 greyscale; pixel values 0-255; labels 0-9] </a:t>
            </a:r>
          </a:p>
          <a:p>
            <a:pPr marL="342900" indent="-342900" algn="l"/>
            <a:endParaRPr lang="en-US">
              <a:solidFill>
                <a:schemeClr val="hlink"/>
              </a:solidFill>
            </a:endParaRPr>
          </a:p>
          <a:p>
            <a:pPr marL="342900" indent="-342900" algn="l"/>
            <a:r>
              <a:rPr lang="en-US" b="0"/>
              <a:t>Use these to </a:t>
            </a:r>
            <a:r>
              <a:rPr lang="en-US" b="0" u="sng"/>
              <a:t>learn</a:t>
            </a:r>
            <a:r>
              <a:rPr lang="en-US" b="0"/>
              <a:t> a classifier which will label digit-images automatically…</a:t>
            </a:r>
            <a:endParaRPr lang="en-US">
              <a:solidFill>
                <a:schemeClr val="hlink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3800" y="2514600"/>
            <a:ext cx="3632200" cy="2177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9900"/>
                </a:solidFill>
              </a:rPr>
              <a:t>The learning problem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09600" y="1752600"/>
            <a:ext cx="49530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Input</a:t>
            </a:r>
            <a:r>
              <a:rPr lang="en-US" b="0">
                <a:solidFill>
                  <a:srgbClr val="FF0000"/>
                </a:solidFill>
              </a:rPr>
              <a:t> space X = {0,1,…,255}</a:t>
            </a:r>
            <a:r>
              <a:rPr lang="en-US" b="0" baseline="30000">
                <a:solidFill>
                  <a:srgbClr val="FF0000"/>
                </a:solidFill>
              </a:rPr>
              <a:t>784</a:t>
            </a:r>
            <a:endParaRPr lang="en-US" b="0">
              <a:solidFill>
                <a:srgbClr val="FF0000"/>
              </a:solidFill>
            </a:endParaRPr>
          </a:p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Output</a:t>
            </a:r>
            <a:r>
              <a:rPr lang="en-US" b="0">
                <a:solidFill>
                  <a:srgbClr val="FF0000"/>
                </a:solidFill>
              </a:rPr>
              <a:t> space Y = {0,1,…,9}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28600" y="3581400"/>
            <a:ext cx="2680541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en-US" sz="2400" u="sng" dirty="0">
                <a:solidFill>
                  <a:schemeClr val="accent2"/>
                </a:solidFill>
              </a:rPr>
              <a:t>Training set </a:t>
            </a:r>
          </a:p>
          <a:p>
            <a:pPr marL="342900" indent="-342900"/>
            <a:r>
              <a:rPr lang="en-US" sz="2400" dirty="0">
                <a:solidFill>
                  <a:schemeClr val="accent2"/>
                </a:solidFill>
              </a:rPr>
              <a:t>(x</a:t>
            </a:r>
            <a:r>
              <a:rPr lang="en-US" sz="2400" baseline="-25000" dirty="0">
                <a:solidFill>
                  <a:schemeClr val="accent2"/>
                </a:solidFill>
              </a:rPr>
              <a:t>1</a:t>
            </a:r>
            <a:r>
              <a:rPr lang="en-US" sz="2400" dirty="0">
                <a:solidFill>
                  <a:schemeClr val="accent2"/>
                </a:solidFill>
              </a:rPr>
              <a:t>, y</a:t>
            </a:r>
            <a:r>
              <a:rPr lang="en-US" sz="2400" baseline="-25000" dirty="0">
                <a:solidFill>
                  <a:schemeClr val="accent2"/>
                </a:solidFill>
              </a:rPr>
              <a:t>1</a:t>
            </a:r>
            <a:r>
              <a:rPr lang="en-US" sz="2400" dirty="0">
                <a:solidFill>
                  <a:schemeClr val="accent2"/>
                </a:solidFill>
              </a:rPr>
              <a:t>), …, (</a:t>
            </a:r>
            <a:r>
              <a:rPr lang="en-US" sz="2400" dirty="0" err="1">
                <a:solidFill>
                  <a:schemeClr val="accent2"/>
                </a:solidFill>
              </a:rPr>
              <a:t>x</a:t>
            </a:r>
            <a:r>
              <a:rPr lang="en-US" sz="2400" baseline="-25000" dirty="0" err="1">
                <a:solidFill>
                  <a:schemeClr val="accent2"/>
                </a:solidFill>
              </a:rPr>
              <a:t>m</a:t>
            </a:r>
            <a:r>
              <a:rPr lang="en-US" sz="2400" dirty="0">
                <a:solidFill>
                  <a:schemeClr val="accent2"/>
                </a:solidFill>
              </a:rPr>
              <a:t>, </a:t>
            </a:r>
            <a:r>
              <a:rPr lang="en-US" sz="2400" dirty="0" err="1">
                <a:solidFill>
                  <a:schemeClr val="accent2"/>
                </a:solidFill>
              </a:rPr>
              <a:t>y</a:t>
            </a:r>
            <a:r>
              <a:rPr lang="en-US" sz="2400" baseline="-25000" dirty="0" err="1">
                <a:solidFill>
                  <a:schemeClr val="accent2"/>
                </a:solidFill>
              </a:rPr>
              <a:t>m</a:t>
            </a:r>
            <a:r>
              <a:rPr lang="en-US" sz="2400" dirty="0">
                <a:solidFill>
                  <a:schemeClr val="accent2"/>
                </a:solidFill>
              </a:rPr>
              <a:t>)</a:t>
            </a:r>
          </a:p>
          <a:p>
            <a:pPr marL="342900" indent="-342900"/>
            <a:r>
              <a:rPr lang="en-US" sz="2400" dirty="0" err="1">
                <a:solidFill>
                  <a:schemeClr val="accent2"/>
                </a:solidFill>
              </a:rPr>
              <a:t>m</a:t>
            </a:r>
            <a:r>
              <a:rPr lang="en-US" sz="2400" dirty="0">
                <a:solidFill>
                  <a:schemeClr val="accent2"/>
                </a:solidFill>
              </a:rPr>
              <a:t> = </a:t>
            </a:r>
            <a:r>
              <a:rPr lang="en-US" sz="2400" dirty="0" smtClean="0">
                <a:solidFill>
                  <a:schemeClr val="accent2"/>
                </a:solidFill>
              </a:rPr>
              <a:t>20,000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315200" y="3657600"/>
            <a:ext cx="142859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 algn="l"/>
            <a:r>
              <a:rPr lang="en-US" sz="2400" u="sng" dirty="0">
                <a:solidFill>
                  <a:schemeClr val="accent2"/>
                </a:solidFill>
              </a:rPr>
              <a:t>Classifier </a:t>
            </a:r>
          </a:p>
          <a:p>
            <a:pPr marL="342900" indent="-342900" algn="l"/>
            <a:r>
              <a:rPr lang="en-US" sz="2400" dirty="0" err="1">
                <a:solidFill>
                  <a:schemeClr val="accent2"/>
                </a:solidFill>
              </a:rPr>
              <a:t>f</a:t>
            </a:r>
            <a:r>
              <a:rPr lang="en-US" sz="2400" dirty="0">
                <a:solidFill>
                  <a:schemeClr val="accent2"/>
                </a:solidFill>
              </a:rPr>
              <a:t>: X</a:t>
            </a:r>
            <a:r>
              <a:rPr lang="en-US" sz="2400" dirty="0" smtClean="0">
                <a:solidFill>
                  <a:schemeClr val="accent2"/>
                </a:solidFill>
              </a:rPr>
              <a:t> </a:t>
            </a:r>
            <a:r>
              <a:rPr lang="en-US" sz="2400" dirty="0" smtClean="0">
                <a:solidFill>
                  <a:schemeClr val="accent2"/>
                </a:solidFill>
                <a:latin typeface="cmsy10" pitchFamily="34" charset="0"/>
              </a:rPr>
              <a:t>-&gt; </a:t>
            </a:r>
            <a:r>
              <a:rPr lang="en-US" sz="2400" dirty="0" smtClean="0">
                <a:solidFill>
                  <a:schemeClr val="accent2"/>
                </a:solidFill>
              </a:rPr>
              <a:t>Y</a:t>
            </a:r>
            <a:endParaRPr lang="en-US" sz="2400" dirty="0">
              <a:solidFill>
                <a:schemeClr val="accent2"/>
              </a:solidFill>
            </a:endParaRPr>
          </a:p>
        </p:txBody>
      </p:sp>
      <p:grpSp>
        <p:nvGrpSpPr>
          <p:cNvPr id="4110" name="Group 14"/>
          <p:cNvGrpSpPr>
            <a:grpSpLocks/>
          </p:cNvGrpSpPr>
          <p:nvPr/>
        </p:nvGrpSpPr>
        <p:grpSpPr bwMode="auto">
          <a:xfrm>
            <a:off x="2971800" y="3429000"/>
            <a:ext cx="4191000" cy="1295400"/>
            <a:chOff x="1728" y="2160"/>
            <a:chExt cx="2640" cy="816"/>
          </a:xfrm>
        </p:grpSpPr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2400" y="2160"/>
              <a:ext cx="1344" cy="8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342900" indent="-342900"/>
              <a:r>
                <a:rPr lang="en-US" sz="2400">
                  <a:solidFill>
                    <a:schemeClr val="accent2"/>
                  </a:solidFill>
                  <a:latin typeface="Courier New" charset="0"/>
                </a:rPr>
                <a:t>Learning</a:t>
              </a:r>
            </a:p>
            <a:p>
              <a:pPr marL="342900" indent="-342900"/>
              <a:r>
                <a:rPr lang="en-US" sz="2400">
                  <a:solidFill>
                    <a:schemeClr val="accent2"/>
                  </a:solidFill>
                  <a:latin typeface="Courier New" charset="0"/>
                </a:rPr>
                <a:t>Algorithm</a:t>
              </a:r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>
              <a:off x="1728" y="2544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8" name="Line 12"/>
            <p:cNvSpPr>
              <a:spLocks noChangeShapeType="1"/>
            </p:cNvSpPr>
            <p:nvPr/>
          </p:nvSpPr>
          <p:spPr bwMode="auto">
            <a:xfrm>
              <a:off x="3744" y="254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</a:t>
            </a:r>
            <a:r>
              <a:rPr lang="en-US" dirty="0" smtClean="0"/>
              <a:t> </a:t>
            </a:r>
            <a:r>
              <a:rPr lang="en-US" dirty="0" smtClean="0"/>
              <a:t>c</a:t>
            </a:r>
            <a:r>
              <a:rPr lang="en-US" dirty="0" smtClean="0"/>
              <a:t>olloquium tomorrow</a:t>
            </a:r>
            <a:endParaRPr lang="en-US" dirty="0" smtClean="0"/>
          </a:p>
          <a:p>
            <a:r>
              <a:rPr lang="en-US" dirty="0" smtClean="0"/>
              <a:t>Literature review due Friday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Points in a feature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s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pace</a:t>
            </a:r>
          </a:p>
        </p:txBody>
      </p:sp>
      <p:sp>
        <p:nvSpPr>
          <p:cNvPr id="24580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6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8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9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0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1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2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3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4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5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6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7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8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9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0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1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2" name="Text Box 25"/>
          <p:cNvSpPr txBox="1">
            <a:spLocks noChangeArrowheads="1"/>
          </p:cNvSpPr>
          <p:nvPr/>
        </p:nvSpPr>
        <p:spPr bwMode="auto">
          <a:xfrm>
            <a:off x="7512050" y="4357688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1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4603" name="Text Box 26"/>
          <p:cNvSpPr txBox="1">
            <a:spLocks noChangeArrowheads="1"/>
          </p:cNvSpPr>
          <p:nvPr/>
        </p:nvSpPr>
        <p:spPr bwMode="auto">
          <a:xfrm>
            <a:off x="7486650" y="48006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2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4604" name="Text Box 27"/>
          <p:cNvSpPr txBox="1">
            <a:spLocks noChangeArrowheads="1"/>
          </p:cNvSpPr>
          <p:nvPr/>
        </p:nvSpPr>
        <p:spPr bwMode="auto">
          <a:xfrm>
            <a:off x="7467600" y="52578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3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6200" y="1295400"/>
            <a:ext cx="8839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</a:t>
            </a:r>
            <a:r>
              <a:rPr lang="en-US" dirty="0" smtClean="0"/>
              <a:t> </a:t>
            </a:r>
            <a:r>
              <a:rPr lang="en-US" dirty="0" smtClean="0"/>
              <a:t>most</a:t>
            </a:r>
            <a:r>
              <a:rPr lang="en-US" dirty="0" smtClean="0"/>
              <a:t> </a:t>
            </a:r>
            <a:r>
              <a:rPr lang="en-US" dirty="0" smtClean="0"/>
              <a:t>actual feature </a:t>
            </a:r>
            <a:r>
              <a:rPr lang="en-US" dirty="0" smtClean="0"/>
              <a:t>space</a:t>
            </a:r>
            <a:r>
              <a:rPr lang="en-US" dirty="0" smtClean="0"/>
              <a:t>s are</a:t>
            </a:r>
            <a:r>
              <a:rPr lang="en-US" dirty="0" smtClean="0"/>
              <a:t> </a:t>
            </a:r>
            <a:r>
              <a:rPr lang="en-US" dirty="0" smtClean="0"/>
              <a:t>much, much larger!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Test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example: what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class?</a:t>
            </a: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60000"/>
              <a:buFont typeface="Wingdings" pitchFamily="-110" charset="2"/>
              <a:buChar char="n"/>
            </a:pPr>
            <a:endParaRPr lang="en-US" sz="2600"/>
          </a:p>
        </p:txBody>
      </p:sp>
      <p:sp>
        <p:nvSpPr>
          <p:cNvPr id="25608" name="Line 25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1600200" y="2438400"/>
            <a:ext cx="4191000" cy="3657600"/>
            <a:chOff x="1008" y="1536"/>
            <a:chExt cx="2640" cy="2304"/>
          </a:xfrm>
        </p:grpSpPr>
        <p:sp>
          <p:nvSpPr>
            <p:cNvPr id="25614" name="Oval 4"/>
            <p:cNvSpPr>
              <a:spLocks noChangeArrowheads="1"/>
            </p:cNvSpPr>
            <p:nvPr/>
          </p:nvSpPr>
          <p:spPr bwMode="auto">
            <a:xfrm>
              <a:off x="1200" y="1680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5" name="Oval 5"/>
            <p:cNvSpPr>
              <a:spLocks noChangeArrowheads="1"/>
            </p:cNvSpPr>
            <p:nvPr/>
          </p:nvSpPr>
          <p:spPr bwMode="auto">
            <a:xfrm>
              <a:off x="2592" y="211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6" name="Oval 6"/>
            <p:cNvSpPr>
              <a:spLocks noChangeArrowheads="1"/>
            </p:cNvSpPr>
            <p:nvPr/>
          </p:nvSpPr>
          <p:spPr bwMode="auto">
            <a:xfrm>
              <a:off x="2928" y="3072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7" name="Oval 7"/>
            <p:cNvSpPr>
              <a:spLocks noChangeArrowheads="1"/>
            </p:cNvSpPr>
            <p:nvPr/>
          </p:nvSpPr>
          <p:spPr bwMode="auto">
            <a:xfrm>
              <a:off x="1296" y="2016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8" name="Oval 8"/>
            <p:cNvSpPr>
              <a:spLocks noChangeArrowheads="1"/>
            </p:cNvSpPr>
            <p:nvPr/>
          </p:nvSpPr>
          <p:spPr bwMode="auto">
            <a:xfrm>
              <a:off x="1392" y="2688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9" name="Oval 9"/>
            <p:cNvSpPr>
              <a:spLocks noChangeArrowheads="1"/>
            </p:cNvSpPr>
            <p:nvPr/>
          </p:nvSpPr>
          <p:spPr bwMode="auto">
            <a:xfrm>
              <a:off x="1968" y="1680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0" name="Oval 10"/>
            <p:cNvSpPr>
              <a:spLocks noChangeArrowheads="1"/>
            </p:cNvSpPr>
            <p:nvPr/>
          </p:nvSpPr>
          <p:spPr bwMode="auto">
            <a:xfrm>
              <a:off x="1008" y="2304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1" name="Oval 11"/>
            <p:cNvSpPr>
              <a:spLocks noChangeArrowheads="1"/>
            </p:cNvSpPr>
            <p:nvPr/>
          </p:nvSpPr>
          <p:spPr bwMode="auto">
            <a:xfrm>
              <a:off x="1680" y="2160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2" name="Oval 12"/>
            <p:cNvSpPr>
              <a:spLocks noChangeArrowheads="1"/>
            </p:cNvSpPr>
            <p:nvPr/>
          </p:nvSpPr>
          <p:spPr bwMode="auto">
            <a:xfrm>
              <a:off x="2112" y="1920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3" name="Oval 13"/>
            <p:cNvSpPr>
              <a:spLocks noChangeArrowheads="1"/>
            </p:cNvSpPr>
            <p:nvPr/>
          </p:nvSpPr>
          <p:spPr bwMode="auto">
            <a:xfrm>
              <a:off x="1872" y="2688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4" name="Oval 14"/>
            <p:cNvSpPr>
              <a:spLocks noChangeArrowheads="1"/>
            </p:cNvSpPr>
            <p:nvPr/>
          </p:nvSpPr>
          <p:spPr bwMode="auto">
            <a:xfrm>
              <a:off x="2688" y="153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5" name="Oval 15"/>
            <p:cNvSpPr>
              <a:spLocks noChangeArrowheads="1"/>
            </p:cNvSpPr>
            <p:nvPr/>
          </p:nvSpPr>
          <p:spPr bwMode="auto">
            <a:xfrm>
              <a:off x="2784" y="249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6" name="Oval 16"/>
            <p:cNvSpPr>
              <a:spLocks noChangeArrowheads="1"/>
            </p:cNvSpPr>
            <p:nvPr/>
          </p:nvSpPr>
          <p:spPr bwMode="auto">
            <a:xfrm>
              <a:off x="2880" y="172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7" name="Oval 17"/>
            <p:cNvSpPr>
              <a:spLocks noChangeArrowheads="1"/>
            </p:cNvSpPr>
            <p:nvPr/>
          </p:nvSpPr>
          <p:spPr bwMode="auto">
            <a:xfrm>
              <a:off x="3552" y="182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8" name="Oval 18"/>
            <p:cNvSpPr>
              <a:spLocks noChangeArrowheads="1"/>
            </p:cNvSpPr>
            <p:nvPr/>
          </p:nvSpPr>
          <p:spPr bwMode="auto">
            <a:xfrm>
              <a:off x="3072" y="192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9" name="Oval 19"/>
            <p:cNvSpPr>
              <a:spLocks noChangeArrowheads="1"/>
            </p:cNvSpPr>
            <p:nvPr/>
          </p:nvSpPr>
          <p:spPr bwMode="auto">
            <a:xfrm>
              <a:off x="2544" y="3168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0" name="Oval 20"/>
            <p:cNvSpPr>
              <a:spLocks noChangeArrowheads="1"/>
            </p:cNvSpPr>
            <p:nvPr/>
          </p:nvSpPr>
          <p:spPr bwMode="auto">
            <a:xfrm>
              <a:off x="2880" y="3744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1" name="Oval 21"/>
            <p:cNvSpPr>
              <a:spLocks noChangeArrowheads="1"/>
            </p:cNvSpPr>
            <p:nvPr/>
          </p:nvSpPr>
          <p:spPr bwMode="auto">
            <a:xfrm>
              <a:off x="3216" y="3360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2" name="Rectangle 32"/>
            <p:cNvSpPr>
              <a:spLocks noChangeArrowheads="1"/>
            </p:cNvSpPr>
            <p:nvPr/>
          </p:nvSpPr>
          <p:spPr bwMode="auto">
            <a:xfrm>
              <a:off x="2208" y="2448"/>
              <a:ext cx="96" cy="96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613" name="Line 33"/>
          <p:cNvSpPr>
            <a:spLocks noChangeShapeType="1"/>
          </p:cNvSpPr>
          <p:nvPr/>
        </p:nvSpPr>
        <p:spPr bwMode="auto">
          <a:xfrm>
            <a:off x="3581400" y="1447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 Box 25"/>
          <p:cNvSpPr txBox="1">
            <a:spLocks noChangeArrowheads="1"/>
          </p:cNvSpPr>
          <p:nvPr/>
        </p:nvSpPr>
        <p:spPr bwMode="auto">
          <a:xfrm>
            <a:off x="7512050" y="4357688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1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36" name="Text Box 26"/>
          <p:cNvSpPr txBox="1">
            <a:spLocks noChangeArrowheads="1"/>
          </p:cNvSpPr>
          <p:nvPr/>
        </p:nvSpPr>
        <p:spPr bwMode="auto">
          <a:xfrm>
            <a:off x="7486650" y="48006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2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37" name="Text Box 27"/>
          <p:cNvSpPr txBox="1">
            <a:spLocks noChangeArrowheads="1"/>
          </p:cNvSpPr>
          <p:nvPr/>
        </p:nvSpPr>
        <p:spPr bwMode="auto">
          <a:xfrm>
            <a:off x="7467600" y="52578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3</a:t>
            </a:r>
            <a:endParaRPr lang="en-US" sz="1400" dirty="0">
              <a:latin typeface="Rockwell" pitchFamily="-11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Test example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=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Class 1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60000"/>
              <a:buFont typeface="Wingdings" pitchFamily="-110" charset="2"/>
              <a:buChar char="n"/>
            </a:pPr>
            <a:endParaRPr lang="en-US" sz="2600"/>
          </a:p>
        </p:txBody>
      </p:sp>
      <p:sp>
        <p:nvSpPr>
          <p:cNvPr id="26632" name="Line 25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1600200" y="2438400"/>
            <a:ext cx="4191000" cy="3657600"/>
            <a:chOff x="1008" y="1536"/>
            <a:chExt cx="2640" cy="2304"/>
          </a:xfrm>
        </p:grpSpPr>
        <p:sp>
          <p:nvSpPr>
            <p:cNvPr id="26643" name="Oval 4"/>
            <p:cNvSpPr>
              <a:spLocks noChangeArrowheads="1"/>
            </p:cNvSpPr>
            <p:nvPr/>
          </p:nvSpPr>
          <p:spPr bwMode="auto">
            <a:xfrm>
              <a:off x="1200" y="1680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4" name="Oval 5"/>
            <p:cNvSpPr>
              <a:spLocks noChangeArrowheads="1"/>
            </p:cNvSpPr>
            <p:nvPr/>
          </p:nvSpPr>
          <p:spPr bwMode="auto">
            <a:xfrm>
              <a:off x="2592" y="211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5" name="Oval 6"/>
            <p:cNvSpPr>
              <a:spLocks noChangeArrowheads="1"/>
            </p:cNvSpPr>
            <p:nvPr/>
          </p:nvSpPr>
          <p:spPr bwMode="auto">
            <a:xfrm>
              <a:off x="2928" y="3072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6" name="Oval 7"/>
            <p:cNvSpPr>
              <a:spLocks noChangeArrowheads="1"/>
            </p:cNvSpPr>
            <p:nvPr/>
          </p:nvSpPr>
          <p:spPr bwMode="auto">
            <a:xfrm>
              <a:off x="1296" y="2016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7" name="Oval 8"/>
            <p:cNvSpPr>
              <a:spLocks noChangeArrowheads="1"/>
            </p:cNvSpPr>
            <p:nvPr/>
          </p:nvSpPr>
          <p:spPr bwMode="auto">
            <a:xfrm>
              <a:off x="1392" y="2688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8" name="Oval 9"/>
            <p:cNvSpPr>
              <a:spLocks noChangeArrowheads="1"/>
            </p:cNvSpPr>
            <p:nvPr/>
          </p:nvSpPr>
          <p:spPr bwMode="auto">
            <a:xfrm>
              <a:off x="1968" y="1680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9" name="Oval 10"/>
            <p:cNvSpPr>
              <a:spLocks noChangeArrowheads="1"/>
            </p:cNvSpPr>
            <p:nvPr/>
          </p:nvSpPr>
          <p:spPr bwMode="auto">
            <a:xfrm>
              <a:off x="1008" y="2304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0" name="Oval 11"/>
            <p:cNvSpPr>
              <a:spLocks noChangeArrowheads="1"/>
            </p:cNvSpPr>
            <p:nvPr/>
          </p:nvSpPr>
          <p:spPr bwMode="auto">
            <a:xfrm>
              <a:off x="1680" y="2160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1" name="Oval 12"/>
            <p:cNvSpPr>
              <a:spLocks noChangeArrowheads="1"/>
            </p:cNvSpPr>
            <p:nvPr/>
          </p:nvSpPr>
          <p:spPr bwMode="auto">
            <a:xfrm>
              <a:off x="2112" y="1920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2" name="Oval 13"/>
            <p:cNvSpPr>
              <a:spLocks noChangeArrowheads="1"/>
            </p:cNvSpPr>
            <p:nvPr/>
          </p:nvSpPr>
          <p:spPr bwMode="auto">
            <a:xfrm>
              <a:off x="1872" y="2688"/>
              <a:ext cx="96" cy="96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3" name="Oval 14"/>
            <p:cNvSpPr>
              <a:spLocks noChangeArrowheads="1"/>
            </p:cNvSpPr>
            <p:nvPr/>
          </p:nvSpPr>
          <p:spPr bwMode="auto">
            <a:xfrm>
              <a:off x="2688" y="153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4" name="Oval 15"/>
            <p:cNvSpPr>
              <a:spLocks noChangeArrowheads="1"/>
            </p:cNvSpPr>
            <p:nvPr/>
          </p:nvSpPr>
          <p:spPr bwMode="auto">
            <a:xfrm>
              <a:off x="2784" y="249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5" name="Oval 16"/>
            <p:cNvSpPr>
              <a:spLocks noChangeArrowheads="1"/>
            </p:cNvSpPr>
            <p:nvPr/>
          </p:nvSpPr>
          <p:spPr bwMode="auto">
            <a:xfrm>
              <a:off x="2880" y="172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6" name="Oval 17"/>
            <p:cNvSpPr>
              <a:spLocks noChangeArrowheads="1"/>
            </p:cNvSpPr>
            <p:nvPr/>
          </p:nvSpPr>
          <p:spPr bwMode="auto">
            <a:xfrm>
              <a:off x="3552" y="182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7" name="Oval 18"/>
            <p:cNvSpPr>
              <a:spLocks noChangeArrowheads="1"/>
            </p:cNvSpPr>
            <p:nvPr/>
          </p:nvSpPr>
          <p:spPr bwMode="auto">
            <a:xfrm>
              <a:off x="3072" y="192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8" name="Oval 19"/>
            <p:cNvSpPr>
              <a:spLocks noChangeArrowheads="1"/>
            </p:cNvSpPr>
            <p:nvPr/>
          </p:nvSpPr>
          <p:spPr bwMode="auto">
            <a:xfrm>
              <a:off x="2544" y="3168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9" name="Oval 20"/>
            <p:cNvSpPr>
              <a:spLocks noChangeArrowheads="1"/>
            </p:cNvSpPr>
            <p:nvPr/>
          </p:nvSpPr>
          <p:spPr bwMode="auto">
            <a:xfrm>
              <a:off x="2880" y="3744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0" name="Oval 21"/>
            <p:cNvSpPr>
              <a:spLocks noChangeArrowheads="1"/>
            </p:cNvSpPr>
            <p:nvPr/>
          </p:nvSpPr>
          <p:spPr bwMode="auto">
            <a:xfrm>
              <a:off x="3216" y="3360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1" name="Rectangle 32"/>
            <p:cNvSpPr>
              <a:spLocks noChangeArrowheads="1"/>
            </p:cNvSpPr>
            <p:nvPr/>
          </p:nvSpPr>
          <p:spPr bwMode="auto">
            <a:xfrm>
              <a:off x="2208" y="2448"/>
              <a:ext cx="96" cy="96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Text Box 25"/>
          <p:cNvSpPr txBox="1">
            <a:spLocks noChangeArrowheads="1"/>
          </p:cNvSpPr>
          <p:nvPr/>
        </p:nvSpPr>
        <p:spPr bwMode="auto">
          <a:xfrm>
            <a:off x="7512050" y="4357688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1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39" name="Text Box 26"/>
          <p:cNvSpPr txBox="1">
            <a:spLocks noChangeArrowheads="1"/>
          </p:cNvSpPr>
          <p:nvPr/>
        </p:nvSpPr>
        <p:spPr bwMode="auto">
          <a:xfrm>
            <a:off x="7486650" y="48006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2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40" name="Text Box 27"/>
          <p:cNvSpPr txBox="1">
            <a:spLocks noChangeArrowheads="1"/>
          </p:cNvSpPr>
          <p:nvPr/>
        </p:nvSpPr>
        <p:spPr bwMode="auto">
          <a:xfrm>
            <a:off x="7467600" y="52578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3</a:t>
            </a:r>
            <a:endParaRPr lang="en-US" sz="1400" dirty="0">
              <a:latin typeface="Rockwell" pitchFamily="-110" charset="0"/>
            </a:endParaRPr>
          </a:p>
        </p:txBody>
      </p:sp>
      <p:cxnSp>
        <p:nvCxnSpPr>
          <p:cNvPr id="42" name="Straight Connector 41"/>
          <p:cNvCxnSpPr>
            <a:stCxn id="26652" idx="7"/>
            <a:endCxn id="26661" idx="1"/>
          </p:cNvCxnSpPr>
          <p:nvPr/>
        </p:nvCxnSpPr>
        <p:spPr bwMode="auto">
          <a:xfrm rot="5400000" flipH="1" flipV="1">
            <a:off x="3139982" y="3924300"/>
            <a:ext cx="327118" cy="40331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914400" y="5105400"/>
            <a:ext cx="2514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closest to a red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b="1">
                <a:solidFill>
                  <a:srgbClr val="009900"/>
                </a:solidFill>
              </a:rPr>
              <a:t>Nearest neighbor</a:t>
            </a:r>
          </a:p>
        </p:txBody>
      </p:sp>
      <p:sp>
        <p:nvSpPr>
          <p:cNvPr id="114704" name="Text Box 16"/>
          <p:cNvSpPr txBox="1">
            <a:spLocks noChangeArrowheads="1"/>
          </p:cNvSpPr>
          <p:nvPr/>
        </p:nvSpPr>
        <p:spPr bwMode="auto">
          <a:xfrm>
            <a:off x="685800" y="1524000"/>
            <a:ext cx="19812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en-US" sz="2400">
                <a:solidFill>
                  <a:schemeClr val="accent2"/>
                </a:solidFill>
              </a:rPr>
              <a:t>Image to label</a:t>
            </a:r>
          </a:p>
        </p:txBody>
      </p:sp>
      <p:sp>
        <p:nvSpPr>
          <p:cNvPr id="114705" name="Text Box 17"/>
          <p:cNvSpPr txBox="1">
            <a:spLocks noChangeArrowheads="1"/>
          </p:cNvSpPr>
          <p:nvPr/>
        </p:nvSpPr>
        <p:spPr bwMode="auto">
          <a:xfrm>
            <a:off x="3276600" y="1524000"/>
            <a:ext cx="237807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en-US" sz="2400">
                <a:solidFill>
                  <a:schemeClr val="accent2"/>
                </a:solidFill>
              </a:rPr>
              <a:t>Nearest neighbor</a:t>
            </a:r>
          </a:p>
        </p:txBody>
      </p:sp>
      <p:sp>
        <p:nvSpPr>
          <p:cNvPr id="114706" name="Line 18"/>
          <p:cNvSpPr>
            <a:spLocks noChangeShapeType="1"/>
          </p:cNvSpPr>
          <p:nvPr/>
        </p:nvSpPr>
        <p:spPr bwMode="auto">
          <a:xfrm>
            <a:off x="2590800" y="23622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07" name="Line 19"/>
          <p:cNvSpPr>
            <a:spLocks noChangeShapeType="1"/>
          </p:cNvSpPr>
          <p:nvPr/>
        </p:nvSpPr>
        <p:spPr bwMode="auto">
          <a:xfrm>
            <a:off x="2590800" y="56388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08" name="Line 20"/>
          <p:cNvSpPr>
            <a:spLocks noChangeShapeType="1"/>
          </p:cNvSpPr>
          <p:nvPr/>
        </p:nvSpPr>
        <p:spPr bwMode="auto">
          <a:xfrm>
            <a:off x="2590800" y="40386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09" name="Text Box 21"/>
          <p:cNvSpPr txBox="1">
            <a:spLocks noChangeArrowheads="1"/>
          </p:cNvSpPr>
          <p:nvPr/>
        </p:nvSpPr>
        <p:spPr bwMode="auto">
          <a:xfrm>
            <a:off x="5943600" y="2362200"/>
            <a:ext cx="2971800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l">
              <a:spcBef>
                <a:spcPct val="50000"/>
              </a:spcBef>
            </a:pPr>
            <a:r>
              <a:rPr lang="en-US">
                <a:solidFill>
                  <a:srgbClr val="CC3300"/>
                </a:solidFill>
              </a:rPr>
              <a:t>Overall:</a:t>
            </a:r>
          </a:p>
          <a:p>
            <a:pPr marL="342900" indent="-342900" algn="l">
              <a:spcBef>
                <a:spcPct val="50000"/>
              </a:spcBef>
            </a:pPr>
            <a:r>
              <a:rPr lang="en-US">
                <a:solidFill>
                  <a:srgbClr val="CC3300"/>
                </a:solidFill>
              </a:rPr>
              <a:t>error rate = 6%</a:t>
            </a:r>
          </a:p>
          <a:p>
            <a:pPr marL="342900" indent="-342900" algn="l">
              <a:spcBef>
                <a:spcPct val="50000"/>
              </a:spcBef>
            </a:pPr>
            <a:r>
              <a:rPr lang="en-US">
                <a:solidFill>
                  <a:srgbClr val="CC3300"/>
                </a:solidFill>
              </a:rPr>
              <a:t>(on test set)</a:t>
            </a: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5943600" y="5181600"/>
            <a:ext cx="25908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l">
              <a:spcBef>
                <a:spcPct val="50000"/>
              </a:spcBef>
            </a:pPr>
            <a:r>
              <a:rPr lang="en-US" sz="2400" b="0">
                <a:solidFill>
                  <a:schemeClr val="hlink"/>
                </a:solidFill>
              </a:rPr>
              <a:t>Question: what is the error rate for random guessing?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057400"/>
            <a:ext cx="482600" cy="8509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2057400"/>
            <a:ext cx="622300" cy="8255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00" y="3733800"/>
            <a:ext cx="444500" cy="762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4800" y="3746500"/>
            <a:ext cx="457200" cy="6731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7800" y="5257800"/>
            <a:ext cx="381000" cy="7239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8600" y="5257800"/>
            <a:ext cx="533400" cy="73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b="1">
                <a:solidFill>
                  <a:srgbClr val="009900"/>
                </a:solidFill>
              </a:rPr>
              <a:t>What does it get wrong?</a:t>
            </a:r>
          </a:p>
        </p:txBody>
      </p:sp>
      <p:sp>
        <p:nvSpPr>
          <p:cNvPr id="119828" name="Text Box 20"/>
          <p:cNvSpPr txBox="1">
            <a:spLocks noChangeArrowheads="1"/>
          </p:cNvSpPr>
          <p:nvPr/>
        </p:nvSpPr>
        <p:spPr bwMode="auto">
          <a:xfrm>
            <a:off x="228600" y="1600200"/>
            <a:ext cx="8510588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l"/>
            <a:r>
              <a:rPr lang="en-US" b="0">
                <a:solidFill>
                  <a:schemeClr val="accent2"/>
                </a:solidFill>
              </a:rPr>
              <a:t>Who knows… but here’s a hypothesis:</a:t>
            </a:r>
          </a:p>
          <a:p>
            <a:pPr marL="342900" indent="-342900" algn="l"/>
            <a:r>
              <a:rPr lang="en-US" b="0">
                <a:solidFill>
                  <a:srgbClr val="CC3300"/>
                </a:solidFill>
              </a:rPr>
              <a:t>Each digit corresponds to some connected region of R</a:t>
            </a:r>
            <a:r>
              <a:rPr lang="en-US" b="0" baseline="30000">
                <a:solidFill>
                  <a:srgbClr val="CC3300"/>
                </a:solidFill>
              </a:rPr>
              <a:t>784</a:t>
            </a:r>
            <a:r>
              <a:rPr lang="en-US" b="0">
                <a:solidFill>
                  <a:srgbClr val="CC3300"/>
                </a:solidFill>
              </a:rPr>
              <a:t>. Some of the regions come close to each other; problems occur at these boundaries.</a:t>
            </a:r>
          </a:p>
        </p:txBody>
      </p:sp>
      <p:sp>
        <p:nvSpPr>
          <p:cNvPr id="119840" name="Freeform 32"/>
          <p:cNvSpPr>
            <a:spLocks/>
          </p:cNvSpPr>
          <p:nvPr/>
        </p:nvSpPr>
        <p:spPr bwMode="auto">
          <a:xfrm>
            <a:off x="530225" y="3671888"/>
            <a:ext cx="2808288" cy="2424112"/>
          </a:xfrm>
          <a:custGeom>
            <a:avLst/>
            <a:gdLst/>
            <a:ahLst/>
            <a:cxnLst>
              <a:cxn ang="0">
                <a:pos x="827" y="156"/>
              </a:cxn>
              <a:cxn ang="0">
                <a:pos x="818" y="128"/>
              </a:cxn>
              <a:cxn ang="0">
                <a:pos x="791" y="119"/>
              </a:cxn>
              <a:cxn ang="0">
                <a:pos x="763" y="101"/>
              </a:cxn>
              <a:cxn ang="0">
                <a:pos x="708" y="82"/>
              </a:cxn>
              <a:cxn ang="0">
                <a:pos x="681" y="64"/>
              </a:cxn>
              <a:cxn ang="0">
                <a:pos x="626" y="46"/>
              </a:cxn>
              <a:cxn ang="0">
                <a:pos x="260" y="55"/>
              </a:cxn>
              <a:cxn ang="0">
                <a:pos x="169" y="82"/>
              </a:cxn>
              <a:cxn ang="0">
                <a:pos x="59" y="192"/>
              </a:cxn>
              <a:cxn ang="0">
                <a:pos x="32" y="284"/>
              </a:cxn>
              <a:cxn ang="0">
                <a:pos x="23" y="311"/>
              </a:cxn>
              <a:cxn ang="0">
                <a:pos x="151" y="658"/>
              </a:cxn>
              <a:cxn ang="0">
                <a:pos x="251" y="713"/>
              </a:cxn>
              <a:cxn ang="0">
                <a:pos x="242" y="905"/>
              </a:cxn>
              <a:cxn ang="0">
                <a:pos x="205" y="960"/>
              </a:cxn>
              <a:cxn ang="0">
                <a:pos x="196" y="988"/>
              </a:cxn>
              <a:cxn ang="0">
                <a:pos x="160" y="1042"/>
              </a:cxn>
              <a:cxn ang="0">
                <a:pos x="132" y="1097"/>
              </a:cxn>
              <a:cxn ang="0">
                <a:pos x="114" y="1152"/>
              </a:cxn>
              <a:cxn ang="0">
                <a:pos x="169" y="1390"/>
              </a:cxn>
              <a:cxn ang="0">
                <a:pos x="224" y="1445"/>
              </a:cxn>
              <a:cxn ang="0">
                <a:pos x="324" y="1472"/>
              </a:cxn>
              <a:cxn ang="0">
                <a:pos x="489" y="1527"/>
              </a:cxn>
              <a:cxn ang="0">
                <a:pos x="571" y="1518"/>
              </a:cxn>
              <a:cxn ang="0">
                <a:pos x="599" y="1500"/>
              </a:cxn>
              <a:cxn ang="0">
                <a:pos x="644" y="1490"/>
              </a:cxn>
              <a:cxn ang="0">
                <a:pos x="736" y="1445"/>
              </a:cxn>
              <a:cxn ang="0">
                <a:pos x="809" y="1399"/>
              </a:cxn>
              <a:cxn ang="0">
                <a:pos x="873" y="1344"/>
              </a:cxn>
              <a:cxn ang="0">
                <a:pos x="983" y="1234"/>
              </a:cxn>
              <a:cxn ang="0">
                <a:pos x="1120" y="1116"/>
              </a:cxn>
              <a:cxn ang="0">
                <a:pos x="1367" y="1180"/>
              </a:cxn>
              <a:cxn ang="0">
                <a:pos x="1513" y="1152"/>
              </a:cxn>
              <a:cxn ang="0">
                <a:pos x="1549" y="1143"/>
              </a:cxn>
              <a:cxn ang="0">
                <a:pos x="1604" y="1125"/>
              </a:cxn>
              <a:cxn ang="0">
                <a:pos x="1687" y="1079"/>
              </a:cxn>
              <a:cxn ang="0">
                <a:pos x="1723" y="1033"/>
              </a:cxn>
              <a:cxn ang="0">
                <a:pos x="1769" y="924"/>
              </a:cxn>
              <a:cxn ang="0">
                <a:pos x="1760" y="741"/>
              </a:cxn>
              <a:cxn ang="0">
                <a:pos x="1632" y="558"/>
              </a:cxn>
              <a:cxn ang="0">
                <a:pos x="1659" y="311"/>
              </a:cxn>
              <a:cxn ang="0">
                <a:pos x="1650" y="46"/>
              </a:cxn>
              <a:cxn ang="0">
                <a:pos x="1568" y="0"/>
              </a:cxn>
              <a:cxn ang="0">
                <a:pos x="1458" y="18"/>
              </a:cxn>
              <a:cxn ang="0">
                <a:pos x="1312" y="128"/>
              </a:cxn>
              <a:cxn ang="0">
                <a:pos x="1147" y="128"/>
              </a:cxn>
              <a:cxn ang="0">
                <a:pos x="1092" y="110"/>
              </a:cxn>
              <a:cxn ang="0">
                <a:pos x="1065" y="92"/>
              </a:cxn>
              <a:cxn ang="0">
                <a:pos x="983" y="101"/>
              </a:cxn>
              <a:cxn ang="0">
                <a:pos x="964" y="119"/>
              </a:cxn>
              <a:cxn ang="0">
                <a:pos x="882" y="156"/>
              </a:cxn>
              <a:cxn ang="0">
                <a:pos x="827" y="156"/>
              </a:cxn>
            </a:cxnLst>
            <a:rect l="0" t="0" r="r" b="b"/>
            <a:pathLst>
              <a:path w="1769" h="1527">
                <a:moveTo>
                  <a:pt x="827" y="156"/>
                </a:moveTo>
                <a:cubicBezTo>
                  <a:pt x="824" y="147"/>
                  <a:pt x="825" y="135"/>
                  <a:pt x="818" y="128"/>
                </a:cubicBezTo>
                <a:cubicBezTo>
                  <a:pt x="811" y="121"/>
                  <a:pt x="800" y="123"/>
                  <a:pt x="791" y="119"/>
                </a:cubicBezTo>
                <a:cubicBezTo>
                  <a:pt x="781" y="114"/>
                  <a:pt x="773" y="106"/>
                  <a:pt x="763" y="101"/>
                </a:cubicBezTo>
                <a:cubicBezTo>
                  <a:pt x="745" y="93"/>
                  <a:pt x="726" y="88"/>
                  <a:pt x="708" y="82"/>
                </a:cubicBezTo>
                <a:cubicBezTo>
                  <a:pt x="698" y="78"/>
                  <a:pt x="691" y="68"/>
                  <a:pt x="681" y="64"/>
                </a:cubicBezTo>
                <a:cubicBezTo>
                  <a:pt x="663" y="56"/>
                  <a:pt x="626" y="46"/>
                  <a:pt x="626" y="46"/>
                </a:cubicBezTo>
                <a:cubicBezTo>
                  <a:pt x="504" y="49"/>
                  <a:pt x="382" y="50"/>
                  <a:pt x="260" y="55"/>
                </a:cubicBezTo>
                <a:cubicBezTo>
                  <a:pt x="228" y="56"/>
                  <a:pt x="169" y="82"/>
                  <a:pt x="169" y="82"/>
                </a:cubicBezTo>
                <a:cubicBezTo>
                  <a:pt x="133" y="120"/>
                  <a:pt x="89" y="147"/>
                  <a:pt x="59" y="192"/>
                </a:cubicBezTo>
                <a:cubicBezTo>
                  <a:pt x="46" y="247"/>
                  <a:pt x="54" y="218"/>
                  <a:pt x="32" y="284"/>
                </a:cubicBezTo>
                <a:cubicBezTo>
                  <a:pt x="29" y="293"/>
                  <a:pt x="23" y="311"/>
                  <a:pt x="23" y="311"/>
                </a:cubicBezTo>
                <a:cubicBezTo>
                  <a:pt x="2" y="447"/>
                  <a:pt x="0" y="609"/>
                  <a:pt x="151" y="658"/>
                </a:cubicBezTo>
                <a:cubicBezTo>
                  <a:pt x="176" y="684"/>
                  <a:pt x="216" y="701"/>
                  <a:pt x="251" y="713"/>
                </a:cubicBezTo>
                <a:cubicBezTo>
                  <a:pt x="301" y="766"/>
                  <a:pt x="277" y="848"/>
                  <a:pt x="242" y="905"/>
                </a:cubicBezTo>
                <a:cubicBezTo>
                  <a:pt x="231" y="924"/>
                  <a:pt x="205" y="960"/>
                  <a:pt x="205" y="960"/>
                </a:cubicBezTo>
                <a:cubicBezTo>
                  <a:pt x="202" y="969"/>
                  <a:pt x="201" y="979"/>
                  <a:pt x="196" y="988"/>
                </a:cubicBezTo>
                <a:cubicBezTo>
                  <a:pt x="186" y="1007"/>
                  <a:pt x="160" y="1042"/>
                  <a:pt x="160" y="1042"/>
                </a:cubicBezTo>
                <a:cubicBezTo>
                  <a:pt x="128" y="1141"/>
                  <a:pt x="179" y="994"/>
                  <a:pt x="132" y="1097"/>
                </a:cubicBezTo>
                <a:cubicBezTo>
                  <a:pt x="124" y="1115"/>
                  <a:pt x="114" y="1152"/>
                  <a:pt x="114" y="1152"/>
                </a:cubicBezTo>
                <a:cubicBezTo>
                  <a:pt x="119" y="1237"/>
                  <a:pt x="109" y="1322"/>
                  <a:pt x="169" y="1390"/>
                </a:cubicBezTo>
                <a:cubicBezTo>
                  <a:pt x="186" y="1409"/>
                  <a:pt x="206" y="1427"/>
                  <a:pt x="224" y="1445"/>
                </a:cubicBezTo>
                <a:cubicBezTo>
                  <a:pt x="236" y="1457"/>
                  <a:pt x="307" y="1468"/>
                  <a:pt x="324" y="1472"/>
                </a:cubicBezTo>
                <a:cubicBezTo>
                  <a:pt x="372" y="1503"/>
                  <a:pt x="434" y="1514"/>
                  <a:pt x="489" y="1527"/>
                </a:cubicBezTo>
                <a:cubicBezTo>
                  <a:pt x="516" y="1524"/>
                  <a:pt x="544" y="1525"/>
                  <a:pt x="571" y="1518"/>
                </a:cubicBezTo>
                <a:cubicBezTo>
                  <a:pt x="582" y="1515"/>
                  <a:pt x="589" y="1504"/>
                  <a:pt x="599" y="1500"/>
                </a:cubicBezTo>
                <a:cubicBezTo>
                  <a:pt x="613" y="1494"/>
                  <a:pt x="629" y="1493"/>
                  <a:pt x="644" y="1490"/>
                </a:cubicBezTo>
                <a:cubicBezTo>
                  <a:pt x="710" y="1447"/>
                  <a:pt x="678" y="1459"/>
                  <a:pt x="736" y="1445"/>
                </a:cubicBezTo>
                <a:cubicBezTo>
                  <a:pt x="760" y="1428"/>
                  <a:pt x="786" y="1417"/>
                  <a:pt x="809" y="1399"/>
                </a:cubicBezTo>
                <a:cubicBezTo>
                  <a:pt x="931" y="1304"/>
                  <a:pt x="780" y="1404"/>
                  <a:pt x="873" y="1344"/>
                </a:cubicBezTo>
                <a:cubicBezTo>
                  <a:pt x="904" y="1298"/>
                  <a:pt x="950" y="1276"/>
                  <a:pt x="983" y="1234"/>
                </a:cubicBezTo>
                <a:cubicBezTo>
                  <a:pt x="1030" y="1174"/>
                  <a:pt x="1039" y="1136"/>
                  <a:pt x="1120" y="1116"/>
                </a:cubicBezTo>
                <a:cubicBezTo>
                  <a:pt x="1207" y="1127"/>
                  <a:pt x="1284" y="1157"/>
                  <a:pt x="1367" y="1180"/>
                </a:cubicBezTo>
                <a:cubicBezTo>
                  <a:pt x="1477" y="1168"/>
                  <a:pt x="1429" y="1179"/>
                  <a:pt x="1513" y="1152"/>
                </a:cubicBezTo>
                <a:cubicBezTo>
                  <a:pt x="1525" y="1148"/>
                  <a:pt x="1537" y="1147"/>
                  <a:pt x="1549" y="1143"/>
                </a:cubicBezTo>
                <a:cubicBezTo>
                  <a:pt x="1567" y="1138"/>
                  <a:pt x="1604" y="1125"/>
                  <a:pt x="1604" y="1125"/>
                </a:cubicBezTo>
                <a:cubicBezTo>
                  <a:pt x="1667" y="1083"/>
                  <a:pt x="1638" y="1095"/>
                  <a:pt x="1687" y="1079"/>
                </a:cubicBezTo>
                <a:cubicBezTo>
                  <a:pt x="1698" y="1063"/>
                  <a:pt x="1712" y="1049"/>
                  <a:pt x="1723" y="1033"/>
                </a:cubicBezTo>
                <a:cubicBezTo>
                  <a:pt x="1745" y="1000"/>
                  <a:pt x="1751" y="960"/>
                  <a:pt x="1769" y="924"/>
                </a:cubicBezTo>
                <a:cubicBezTo>
                  <a:pt x="1766" y="863"/>
                  <a:pt x="1765" y="802"/>
                  <a:pt x="1760" y="741"/>
                </a:cubicBezTo>
                <a:cubicBezTo>
                  <a:pt x="1753" y="655"/>
                  <a:pt x="1675" y="622"/>
                  <a:pt x="1632" y="558"/>
                </a:cubicBezTo>
                <a:cubicBezTo>
                  <a:pt x="1605" y="474"/>
                  <a:pt x="1609" y="386"/>
                  <a:pt x="1659" y="311"/>
                </a:cubicBezTo>
                <a:cubicBezTo>
                  <a:pt x="1670" y="232"/>
                  <a:pt x="1702" y="110"/>
                  <a:pt x="1650" y="46"/>
                </a:cubicBezTo>
                <a:cubicBezTo>
                  <a:pt x="1633" y="25"/>
                  <a:pt x="1591" y="15"/>
                  <a:pt x="1568" y="0"/>
                </a:cubicBezTo>
                <a:cubicBezTo>
                  <a:pt x="1564" y="0"/>
                  <a:pt x="1481" y="3"/>
                  <a:pt x="1458" y="18"/>
                </a:cubicBezTo>
                <a:cubicBezTo>
                  <a:pt x="1404" y="52"/>
                  <a:pt x="1376" y="112"/>
                  <a:pt x="1312" y="128"/>
                </a:cubicBezTo>
                <a:cubicBezTo>
                  <a:pt x="1247" y="170"/>
                  <a:pt x="1220" y="152"/>
                  <a:pt x="1147" y="128"/>
                </a:cubicBezTo>
                <a:cubicBezTo>
                  <a:pt x="1129" y="122"/>
                  <a:pt x="1092" y="110"/>
                  <a:pt x="1092" y="110"/>
                </a:cubicBezTo>
                <a:cubicBezTo>
                  <a:pt x="1083" y="104"/>
                  <a:pt x="1076" y="93"/>
                  <a:pt x="1065" y="92"/>
                </a:cubicBezTo>
                <a:cubicBezTo>
                  <a:pt x="1038" y="90"/>
                  <a:pt x="1010" y="94"/>
                  <a:pt x="983" y="101"/>
                </a:cubicBezTo>
                <a:cubicBezTo>
                  <a:pt x="975" y="103"/>
                  <a:pt x="972" y="115"/>
                  <a:pt x="964" y="119"/>
                </a:cubicBezTo>
                <a:cubicBezTo>
                  <a:pt x="944" y="131"/>
                  <a:pt x="905" y="153"/>
                  <a:pt x="882" y="156"/>
                </a:cubicBezTo>
                <a:cubicBezTo>
                  <a:pt x="864" y="158"/>
                  <a:pt x="845" y="156"/>
                  <a:pt x="827" y="156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41" name="Freeform 33"/>
          <p:cNvSpPr>
            <a:spLocks/>
          </p:cNvSpPr>
          <p:nvPr/>
        </p:nvSpPr>
        <p:spPr bwMode="auto">
          <a:xfrm>
            <a:off x="3135313" y="3570288"/>
            <a:ext cx="3387725" cy="2767012"/>
          </a:xfrm>
          <a:custGeom>
            <a:avLst/>
            <a:gdLst/>
            <a:ahLst/>
            <a:cxnLst>
              <a:cxn ang="0">
                <a:pos x="704" y="201"/>
              </a:cxn>
              <a:cxn ang="0">
                <a:pos x="695" y="256"/>
              </a:cxn>
              <a:cxn ang="0">
                <a:pos x="439" y="338"/>
              </a:cxn>
              <a:cxn ang="0">
                <a:pos x="302" y="375"/>
              </a:cxn>
              <a:cxn ang="0">
                <a:pos x="256" y="448"/>
              </a:cxn>
              <a:cxn ang="0">
                <a:pos x="292" y="622"/>
              </a:cxn>
              <a:cxn ang="0">
                <a:pos x="338" y="704"/>
              </a:cxn>
              <a:cxn ang="0">
                <a:pos x="347" y="741"/>
              </a:cxn>
              <a:cxn ang="0">
                <a:pos x="366" y="796"/>
              </a:cxn>
              <a:cxn ang="0">
                <a:pos x="329" y="1024"/>
              </a:cxn>
              <a:cxn ang="0">
                <a:pos x="265" y="1088"/>
              </a:cxn>
              <a:cxn ang="0">
                <a:pos x="219" y="1134"/>
              </a:cxn>
              <a:cxn ang="0">
                <a:pos x="192" y="1143"/>
              </a:cxn>
              <a:cxn ang="0">
                <a:pos x="110" y="1189"/>
              </a:cxn>
              <a:cxn ang="0">
                <a:pos x="27" y="1280"/>
              </a:cxn>
              <a:cxn ang="0">
                <a:pos x="0" y="1390"/>
              </a:cxn>
              <a:cxn ang="0">
                <a:pos x="100" y="1618"/>
              </a:cxn>
              <a:cxn ang="0">
                <a:pos x="274" y="1692"/>
              </a:cxn>
              <a:cxn ang="0">
                <a:pos x="329" y="1710"/>
              </a:cxn>
              <a:cxn ang="0">
                <a:pos x="402" y="1728"/>
              </a:cxn>
              <a:cxn ang="0">
                <a:pos x="722" y="1664"/>
              </a:cxn>
              <a:cxn ang="0">
                <a:pos x="1079" y="1737"/>
              </a:cxn>
              <a:cxn ang="0">
                <a:pos x="1234" y="1719"/>
              </a:cxn>
              <a:cxn ang="0">
                <a:pos x="1307" y="1701"/>
              </a:cxn>
              <a:cxn ang="0">
                <a:pos x="1390" y="1637"/>
              </a:cxn>
              <a:cxn ang="0">
                <a:pos x="1426" y="1582"/>
              </a:cxn>
              <a:cxn ang="0">
                <a:pos x="1444" y="1490"/>
              </a:cxn>
              <a:cxn ang="0">
                <a:pos x="1426" y="1234"/>
              </a:cxn>
              <a:cxn ang="0">
                <a:pos x="1472" y="1079"/>
              </a:cxn>
              <a:cxn ang="0">
                <a:pos x="1527" y="1061"/>
              </a:cxn>
              <a:cxn ang="0">
                <a:pos x="1865" y="978"/>
              </a:cxn>
              <a:cxn ang="0">
                <a:pos x="1975" y="924"/>
              </a:cxn>
              <a:cxn ang="0">
                <a:pos x="2094" y="805"/>
              </a:cxn>
              <a:cxn ang="0">
                <a:pos x="2130" y="704"/>
              </a:cxn>
              <a:cxn ang="0">
                <a:pos x="2103" y="494"/>
              </a:cxn>
              <a:cxn ang="0">
                <a:pos x="2020" y="402"/>
              </a:cxn>
              <a:cxn ang="0">
                <a:pos x="1865" y="256"/>
              </a:cxn>
              <a:cxn ang="0">
                <a:pos x="1792" y="201"/>
              </a:cxn>
              <a:cxn ang="0">
                <a:pos x="1618" y="101"/>
              </a:cxn>
              <a:cxn ang="0">
                <a:pos x="1252" y="0"/>
              </a:cxn>
              <a:cxn ang="0">
                <a:pos x="996" y="37"/>
              </a:cxn>
              <a:cxn ang="0">
                <a:pos x="951" y="73"/>
              </a:cxn>
              <a:cxn ang="0">
                <a:pos x="932" y="92"/>
              </a:cxn>
              <a:cxn ang="0">
                <a:pos x="914" y="119"/>
              </a:cxn>
              <a:cxn ang="0">
                <a:pos x="713" y="174"/>
              </a:cxn>
              <a:cxn ang="0">
                <a:pos x="704" y="201"/>
              </a:cxn>
            </a:cxnLst>
            <a:rect l="0" t="0" r="r" b="b"/>
            <a:pathLst>
              <a:path w="2134" h="1743">
                <a:moveTo>
                  <a:pt x="704" y="201"/>
                </a:moveTo>
                <a:cubicBezTo>
                  <a:pt x="701" y="219"/>
                  <a:pt x="702" y="239"/>
                  <a:pt x="695" y="256"/>
                </a:cubicBezTo>
                <a:cubicBezTo>
                  <a:pt x="666" y="331"/>
                  <a:pt x="488" y="334"/>
                  <a:pt x="439" y="338"/>
                </a:cubicBezTo>
                <a:cubicBezTo>
                  <a:pt x="394" y="354"/>
                  <a:pt x="347" y="360"/>
                  <a:pt x="302" y="375"/>
                </a:cubicBezTo>
                <a:cubicBezTo>
                  <a:pt x="279" y="397"/>
                  <a:pt x="274" y="421"/>
                  <a:pt x="256" y="448"/>
                </a:cubicBezTo>
                <a:cubicBezTo>
                  <a:pt x="233" y="518"/>
                  <a:pt x="255" y="565"/>
                  <a:pt x="292" y="622"/>
                </a:cubicBezTo>
                <a:cubicBezTo>
                  <a:pt x="309" y="648"/>
                  <a:pt x="338" y="704"/>
                  <a:pt x="338" y="704"/>
                </a:cubicBezTo>
                <a:cubicBezTo>
                  <a:pt x="341" y="716"/>
                  <a:pt x="343" y="729"/>
                  <a:pt x="347" y="741"/>
                </a:cubicBezTo>
                <a:cubicBezTo>
                  <a:pt x="353" y="760"/>
                  <a:pt x="366" y="796"/>
                  <a:pt x="366" y="796"/>
                </a:cubicBezTo>
                <a:cubicBezTo>
                  <a:pt x="360" y="903"/>
                  <a:pt x="378" y="950"/>
                  <a:pt x="329" y="1024"/>
                </a:cubicBezTo>
                <a:cubicBezTo>
                  <a:pt x="313" y="1073"/>
                  <a:pt x="328" y="1047"/>
                  <a:pt x="265" y="1088"/>
                </a:cubicBezTo>
                <a:cubicBezTo>
                  <a:pt x="247" y="1100"/>
                  <a:pt x="234" y="1119"/>
                  <a:pt x="219" y="1134"/>
                </a:cubicBezTo>
                <a:cubicBezTo>
                  <a:pt x="212" y="1141"/>
                  <a:pt x="200" y="1138"/>
                  <a:pt x="192" y="1143"/>
                </a:cubicBezTo>
                <a:cubicBezTo>
                  <a:pt x="98" y="1196"/>
                  <a:pt x="171" y="1169"/>
                  <a:pt x="110" y="1189"/>
                </a:cubicBezTo>
                <a:cubicBezTo>
                  <a:pt x="79" y="1219"/>
                  <a:pt x="57" y="1251"/>
                  <a:pt x="27" y="1280"/>
                </a:cubicBezTo>
                <a:cubicBezTo>
                  <a:pt x="18" y="1317"/>
                  <a:pt x="7" y="1352"/>
                  <a:pt x="0" y="1390"/>
                </a:cubicBezTo>
                <a:cubicBezTo>
                  <a:pt x="7" y="1474"/>
                  <a:pt x="2" y="1585"/>
                  <a:pt x="100" y="1618"/>
                </a:cubicBezTo>
                <a:cubicBezTo>
                  <a:pt x="147" y="1665"/>
                  <a:pt x="212" y="1673"/>
                  <a:pt x="274" y="1692"/>
                </a:cubicBezTo>
                <a:cubicBezTo>
                  <a:pt x="292" y="1698"/>
                  <a:pt x="310" y="1705"/>
                  <a:pt x="329" y="1710"/>
                </a:cubicBezTo>
                <a:cubicBezTo>
                  <a:pt x="353" y="1716"/>
                  <a:pt x="402" y="1728"/>
                  <a:pt x="402" y="1728"/>
                </a:cubicBezTo>
                <a:cubicBezTo>
                  <a:pt x="514" y="1718"/>
                  <a:pt x="612" y="1682"/>
                  <a:pt x="722" y="1664"/>
                </a:cubicBezTo>
                <a:cubicBezTo>
                  <a:pt x="842" y="1679"/>
                  <a:pt x="960" y="1714"/>
                  <a:pt x="1079" y="1737"/>
                </a:cubicBezTo>
                <a:cubicBezTo>
                  <a:pt x="1313" y="1721"/>
                  <a:pt x="1145" y="1743"/>
                  <a:pt x="1234" y="1719"/>
                </a:cubicBezTo>
                <a:cubicBezTo>
                  <a:pt x="1258" y="1712"/>
                  <a:pt x="1307" y="1701"/>
                  <a:pt x="1307" y="1701"/>
                </a:cubicBezTo>
                <a:cubicBezTo>
                  <a:pt x="1344" y="1676"/>
                  <a:pt x="1362" y="1676"/>
                  <a:pt x="1390" y="1637"/>
                </a:cubicBezTo>
                <a:cubicBezTo>
                  <a:pt x="1403" y="1619"/>
                  <a:pt x="1426" y="1582"/>
                  <a:pt x="1426" y="1582"/>
                </a:cubicBezTo>
                <a:cubicBezTo>
                  <a:pt x="1430" y="1551"/>
                  <a:pt x="1444" y="1521"/>
                  <a:pt x="1444" y="1490"/>
                </a:cubicBezTo>
                <a:cubicBezTo>
                  <a:pt x="1444" y="1386"/>
                  <a:pt x="1436" y="1328"/>
                  <a:pt x="1426" y="1234"/>
                </a:cubicBezTo>
                <a:cubicBezTo>
                  <a:pt x="1430" y="1200"/>
                  <a:pt x="1431" y="1104"/>
                  <a:pt x="1472" y="1079"/>
                </a:cubicBezTo>
                <a:cubicBezTo>
                  <a:pt x="1488" y="1069"/>
                  <a:pt x="1527" y="1061"/>
                  <a:pt x="1527" y="1061"/>
                </a:cubicBezTo>
                <a:cubicBezTo>
                  <a:pt x="1612" y="1001"/>
                  <a:pt x="1767" y="987"/>
                  <a:pt x="1865" y="978"/>
                </a:cubicBezTo>
                <a:cubicBezTo>
                  <a:pt x="1901" y="954"/>
                  <a:pt x="1940" y="949"/>
                  <a:pt x="1975" y="924"/>
                </a:cubicBezTo>
                <a:cubicBezTo>
                  <a:pt x="2023" y="889"/>
                  <a:pt x="2053" y="844"/>
                  <a:pt x="2094" y="805"/>
                </a:cubicBezTo>
                <a:cubicBezTo>
                  <a:pt x="2106" y="767"/>
                  <a:pt x="2122" y="745"/>
                  <a:pt x="2130" y="704"/>
                </a:cubicBezTo>
                <a:cubicBezTo>
                  <a:pt x="2128" y="674"/>
                  <a:pt x="2134" y="543"/>
                  <a:pt x="2103" y="494"/>
                </a:cubicBezTo>
                <a:cubicBezTo>
                  <a:pt x="2083" y="462"/>
                  <a:pt x="2045" y="427"/>
                  <a:pt x="2020" y="402"/>
                </a:cubicBezTo>
                <a:cubicBezTo>
                  <a:pt x="1966" y="348"/>
                  <a:pt x="1929" y="299"/>
                  <a:pt x="1865" y="256"/>
                </a:cubicBezTo>
                <a:cubicBezTo>
                  <a:pt x="1761" y="186"/>
                  <a:pt x="1862" y="224"/>
                  <a:pt x="1792" y="201"/>
                </a:cubicBezTo>
                <a:cubicBezTo>
                  <a:pt x="1752" y="163"/>
                  <a:pt x="1671" y="118"/>
                  <a:pt x="1618" y="101"/>
                </a:cubicBezTo>
                <a:cubicBezTo>
                  <a:pt x="1516" y="29"/>
                  <a:pt x="1372" y="12"/>
                  <a:pt x="1252" y="0"/>
                </a:cubicBezTo>
                <a:cubicBezTo>
                  <a:pt x="1163" y="7"/>
                  <a:pt x="1080" y="10"/>
                  <a:pt x="996" y="37"/>
                </a:cubicBezTo>
                <a:cubicBezTo>
                  <a:pt x="960" y="92"/>
                  <a:pt x="1000" y="43"/>
                  <a:pt x="951" y="73"/>
                </a:cubicBezTo>
                <a:cubicBezTo>
                  <a:pt x="943" y="78"/>
                  <a:pt x="938" y="85"/>
                  <a:pt x="932" y="92"/>
                </a:cubicBezTo>
                <a:cubicBezTo>
                  <a:pt x="925" y="100"/>
                  <a:pt x="923" y="113"/>
                  <a:pt x="914" y="119"/>
                </a:cubicBezTo>
                <a:cubicBezTo>
                  <a:pt x="864" y="150"/>
                  <a:pt x="770" y="160"/>
                  <a:pt x="713" y="174"/>
                </a:cubicBezTo>
                <a:cubicBezTo>
                  <a:pt x="693" y="203"/>
                  <a:pt x="684" y="201"/>
                  <a:pt x="704" y="201"/>
                </a:cubicBezTo>
                <a:close/>
              </a:path>
            </a:pathLst>
          </a:cu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42" name="Oval 34"/>
          <p:cNvSpPr>
            <a:spLocks noChangeArrowheads="1"/>
          </p:cNvSpPr>
          <p:nvPr/>
        </p:nvSpPr>
        <p:spPr bwMode="auto">
          <a:xfrm>
            <a:off x="3352800" y="5562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43" name="Oval 35"/>
          <p:cNvSpPr>
            <a:spLocks noChangeArrowheads="1"/>
          </p:cNvSpPr>
          <p:nvPr/>
        </p:nvSpPr>
        <p:spPr bwMode="auto">
          <a:xfrm>
            <a:off x="2743200" y="4953000"/>
            <a:ext cx="1295400" cy="12954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44" name="Text Box 36"/>
          <p:cNvSpPr txBox="1">
            <a:spLocks noChangeArrowheads="1"/>
          </p:cNvSpPr>
          <p:nvPr/>
        </p:nvSpPr>
        <p:spPr bwMode="auto">
          <a:xfrm>
            <a:off x="6019800" y="5181600"/>
            <a:ext cx="31242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l"/>
            <a:r>
              <a:rPr lang="en-US" sz="2400" b="0"/>
              <a:t>e.g. a random point in this ball has only a 70% chance of being in R</a:t>
            </a:r>
            <a:r>
              <a:rPr lang="en-US" sz="2400" b="0" baseline="-25000"/>
              <a:t>2</a:t>
            </a:r>
          </a:p>
        </p:txBody>
      </p:sp>
      <p:sp>
        <p:nvSpPr>
          <p:cNvPr id="119845" name="Text Box 37"/>
          <p:cNvSpPr txBox="1">
            <a:spLocks noChangeArrowheads="1"/>
          </p:cNvSpPr>
          <p:nvPr/>
        </p:nvSpPr>
        <p:spPr bwMode="auto">
          <a:xfrm>
            <a:off x="4149725" y="4568825"/>
            <a:ext cx="5365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en-US"/>
              <a:t>R</a:t>
            </a:r>
            <a:r>
              <a:rPr lang="en-US" baseline="-25000"/>
              <a:t>2</a:t>
            </a:r>
          </a:p>
        </p:txBody>
      </p:sp>
      <p:sp>
        <p:nvSpPr>
          <p:cNvPr id="119846" name="Text Box 38"/>
          <p:cNvSpPr txBox="1">
            <a:spLocks noChangeArrowheads="1"/>
          </p:cNvSpPr>
          <p:nvPr/>
        </p:nvSpPr>
        <p:spPr bwMode="auto">
          <a:xfrm>
            <a:off x="1601788" y="4495800"/>
            <a:ext cx="5365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en-US"/>
              <a:t>R</a:t>
            </a:r>
            <a:r>
              <a:rPr lang="en-US" baseline="-25000"/>
              <a:t>1</a:t>
            </a:r>
          </a:p>
        </p:txBody>
      </p:sp>
      <p:sp>
        <p:nvSpPr>
          <p:cNvPr id="119847" name="Line 39"/>
          <p:cNvSpPr>
            <a:spLocks noChangeShapeType="1"/>
          </p:cNvSpPr>
          <p:nvPr/>
        </p:nvSpPr>
        <p:spPr bwMode="auto">
          <a:xfrm flipH="1">
            <a:off x="4114800" y="55626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43" grpId="0" animBg="1"/>
      <p:bldP spid="119844" grpId="0"/>
      <p:bldP spid="11984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b="1">
                <a:solidFill>
                  <a:srgbClr val="009900"/>
                </a:solidFill>
              </a:rPr>
              <a:t>Boost probability of success</a:t>
            </a:r>
          </a:p>
        </p:txBody>
      </p:sp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228600" y="1600200"/>
            <a:ext cx="8510588" cy="453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l"/>
            <a:r>
              <a:rPr lang="en-US" b="0">
                <a:solidFill>
                  <a:schemeClr val="accent2"/>
                </a:solidFill>
              </a:rPr>
              <a:t>Analogy: suppose a (biased) coin has</a:t>
            </a:r>
          </a:p>
          <a:p>
            <a:pPr marL="342900" indent="-342900" algn="l"/>
            <a:r>
              <a:rPr lang="en-US" b="0">
                <a:solidFill>
                  <a:schemeClr val="accent2"/>
                </a:solidFill>
              </a:rPr>
              <a:t>			Pr(heads) = 0.70</a:t>
            </a:r>
          </a:p>
          <a:p>
            <a:pPr marL="342900" indent="-342900" algn="l"/>
            <a:r>
              <a:rPr lang="en-US" b="0">
                <a:solidFill>
                  <a:schemeClr val="accent2"/>
                </a:solidFill>
              </a:rPr>
              <a:t>Flip it 11 times and return the majority vote:</a:t>
            </a:r>
          </a:p>
          <a:p>
            <a:pPr marL="342900" indent="-342900" algn="l"/>
            <a:r>
              <a:rPr lang="en-US" b="0">
                <a:solidFill>
                  <a:schemeClr val="accent2"/>
                </a:solidFill>
              </a:rPr>
              <a:t>			Pr(heads) = 0.92</a:t>
            </a:r>
          </a:p>
          <a:p>
            <a:pPr marL="342900" indent="-342900" algn="l"/>
            <a:endParaRPr lang="en-US" b="0">
              <a:solidFill>
                <a:schemeClr val="accent2"/>
              </a:solidFill>
            </a:endParaRPr>
          </a:p>
          <a:p>
            <a:pPr marL="342900" indent="-342900" algn="l"/>
            <a:endParaRPr lang="en-US" b="0">
              <a:solidFill>
                <a:srgbClr val="CC3300"/>
              </a:solidFill>
            </a:endParaRPr>
          </a:p>
          <a:p>
            <a:pPr marL="342900" indent="-342900" algn="l"/>
            <a:r>
              <a:rPr lang="en-US" b="0">
                <a:solidFill>
                  <a:srgbClr val="CC3300"/>
                </a:solidFill>
              </a:rPr>
              <a:t>Therefore: to classify x, find its </a:t>
            </a:r>
            <a:r>
              <a:rPr lang="en-US" b="0" u="sng">
                <a:solidFill>
                  <a:srgbClr val="CC3300"/>
                </a:solidFill>
              </a:rPr>
              <a:t>k nearest neighbors</a:t>
            </a:r>
            <a:r>
              <a:rPr lang="en-US" b="0">
                <a:solidFill>
                  <a:srgbClr val="CC3300"/>
                </a:solidFill>
              </a:rPr>
              <a:t> (in the training set) and return their majority vote</a:t>
            </a:r>
          </a:p>
          <a:p>
            <a:pPr marL="342900" indent="-342900" algn="l"/>
            <a:endParaRPr lang="en-US" b="0">
              <a:solidFill>
                <a:srgbClr val="CC3300"/>
              </a:solidFill>
            </a:endParaRPr>
          </a:p>
          <a:p>
            <a:pPr marL="342900" indent="-342900" algn="l"/>
            <a:r>
              <a:rPr lang="en-US" b="0">
                <a:solidFill>
                  <a:srgbClr val="CC3300"/>
                </a:solidFill>
              </a:rPr>
              <a:t>Large deviation theory: the foundation of machine learning…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-Nearest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Neighbor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(</a:t>
            </a:r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-NN)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153400" cy="4953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To classify an example </a:t>
            </a:r>
            <a:r>
              <a:rPr lang="en-US" sz="2800" b="1" i="1" dirty="0" err="1" smtClean="0">
                <a:ea typeface="ＭＳ Ｐゴシック" pitchFamily="-110" charset="-128"/>
                <a:cs typeface="ＭＳ Ｐゴシック" pitchFamily="-110" charset="-128"/>
              </a:rPr>
              <a:t>d</a:t>
            </a:r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:</a:t>
            </a:r>
          </a:p>
          <a:p>
            <a:pPr lvl="1"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Find </a:t>
            </a:r>
            <a:r>
              <a:rPr lang="en-US" b="1" i="1" dirty="0" err="1" smtClean="0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nearest neighbors of </a:t>
            </a:r>
            <a:r>
              <a:rPr lang="en-US" b="1" i="1" dirty="0" err="1" smtClean="0">
                <a:ea typeface="ＭＳ Ｐゴシック" pitchFamily="-110" charset="-128"/>
                <a:cs typeface="ＭＳ Ｐゴシック" pitchFamily="-110" charset="-128"/>
              </a:rPr>
              <a:t>d</a:t>
            </a:r>
            <a:endParaRPr lang="en-US" b="1" i="1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lvl="1"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Choose as the class the</a:t>
            </a:r>
            <a:r>
              <a:rPr lang="en-US" dirty="0" smtClean="0">
                <a:solidFill>
                  <a:srgbClr val="0000FF"/>
                </a:solidFill>
                <a:ea typeface="ＭＳ Ｐゴシック" pitchFamily="-110" charset="-128"/>
                <a:cs typeface="ＭＳ Ｐゴシック" pitchFamily="-110" charset="-128"/>
              </a:rPr>
              <a:t> majority class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within the </a:t>
            </a:r>
            <a:r>
              <a:rPr lang="en-US" b="1" i="1" dirty="0" err="1" smtClean="0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nearest </a:t>
            </a:r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neightbors</a:t>
            </a:r>
            <a:endParaRPr lang="en-US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Can get rough approximations of probability of belonging to a class as fraction of </a:t>
            </a:r>
            <a:r>
              <a:rPr lang="en-US" b="1" i="1" dirty="0" err="1" smtClean="0">
                <a:ea typeface="ＭＳ Ｐゴシック" pitchFamily="-110" charset="-128"/>
                <a:cs typeface="ＭＳ Ｐゴシック" pitchFamily="-110" charset="-128"/>
              </a:rPr>
              <a:t>k</a:t>
            </a:r>
            <a:endParaRPr lang="en-US" b="1" i="1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Does not explicitly compute boundary or model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Also called: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Case-based learning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Memory-based learning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Lazy learning</a:t>
            </a:r>
          </a:p>
          <a:p>
            <a:pPr eaLnBrk="1" hangingPunct="1"/>
            <a:endParaRPr lang="en-US" sz="3200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>
              <a:buFont typeface="Wingdings" pitchFamily="-110" charset="2"/>
              <a:buNone/>
            </a:pPr>
            <a:endParaRPr lang="en-US" sz="3600" dirty="0" smtClean="0"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Oval 2"/>
          <p:cNvSpPr>
            <a:spLocks noChangeArrowheads="1"/>
          </p:cNvSpPr>
          <p:nvPr/>
        </p:nvSpPr>
        <p:spPr bwMode="auto">
          <a:xfrm>
            <a:off x="1981200" y="2514600"/>
            <a:ext cx="2514600" cy="1981200"/>
          </a:xfrm>
          <a:prstGeom prst="ellipse">
            <a:avLst/>
          </a:prstGeom>
          <a:solidFill>
            <a:schemeClr val="bg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Example: </a:t>
            </a:r>
            <a:r>
              <a:rPr lang="en-US" dirty="0" err="1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=6 (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6-NN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)</a:t>
            </a: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60000"/>
              <a:buFont typeface="Wingdings" pitchFamily="-110" charset="2"/>
              <a:buChar char="n"/>
            </a:pPr>
            <a:endParaRPr lang="en-US" sz="2600"/>
          </a:p>
        </p:txBody>
      </p:sp>
      <p:sp>
        <p:nvSpPr>
          <p:cNvPr id="29702" name="Oval 5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3" name="Oval 6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4" name="Oval 7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5" name="Oval 8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6" name="Oval 9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7" name="Oval 10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8" name="Oval 11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9" name="Oval 12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0" name="Oval 13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1" name="Oval 14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2" name="Oval 15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3" name="Oval 16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4" name="Oval 17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5" name="Oval 18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6" name="Oval 19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7" name="Oval 20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8" name="Oval 21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9" name="Oval 22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23" name="Line 26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27" name="AutoShape 30"/>
          <p:cNvSpPr>
            <a:spLocks noChangeArrowheads="1"/>
          </p:cNvSpPr>
          <p:nvPr/>
        </p:nvSpPr>
        <p:spPr bwMode="auto">
          <a:xfrm>
            <a:off x="3124200" y="3429000"/>
            <a:ext cx="228600" cy="228600"/>
          </a:xfrm>
          <a:prstGeom prst="diamond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 Box 25"/>
          <p:cNvSpPr txBox="1">
            <a:spLocks noChangeArrowheads="1"/>
          </p:cNvSpPr>
          <p:nvPr/>
        </p:nvSpPr>
        <p:spPr bwMode="auto">
          <a:xfrm>
            <a:off x="7512050" y="4357688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1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35" name="Text Box 26"/>
          <p:cNvSpPr txBox="1">
            <a:spLocks noChangeArrowheads="1"/>
          </p:cNvSpPr>
          <p:nvPr/>
        </p:nvSpPr>
        <p:spPr bwMode="auto">
          <a:xfrm>
            <a:off x="7486650" y="48006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2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36" name="Text Box 27"/>
          <p:cNvSpPr txBox="1">
            <a:spLocks noChangeArrowheads="1"/>
          </p:cNvSpPr>
          <p:nvPr/>
        </p:nvSpPr>
        <p:spPr bwMode="auto">
          <a:xfrm>
            <a:off x="7467600" y="52578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3</a:t>
            </a:r>
            <a:endParaRPr lang="en-US" sz="1400" dirty="0">
              <a:latin typeface="Rockwell" pitchFamily="-11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-110" charset="-128"/>
                <a:cs typeface="ＭＳ Ｐゴシック" pitchFamily="-110" charset="-128"/>
              </a:rPr>
              <a:t>k Nearest Neighbor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What value of </a:t>
            </a:r>
            <a:r>
              <a:rPr lang="en-US" sz="2800" dirty="0" err="1" smtClean="0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 should we use?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Using 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only the closest example (1NN) to determine the class is subject to errors due to: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/>
              <a:t>A single atypical </a:t>
            </a:r>
            <a:r>
              <a:rPr lang="en-US" sz="2400" dirty="0" smtClean="0"/>
              <a:t>example </a:t>
            </a:r>
            <a:endParaRPr lang="en-US" sz="2400" dirty="0"/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/>
              <a:t>Noise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Pick </a:t>
            </a:r>
            <a:r>
              <a:rPr lang="en-US" sz="2800" dirty="0" err="1" smtClean="0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 too large and you end up with looking at neighbors that are not that close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Value 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of</a:t>
            </a:r>
            <a:r>
              <a:rPr lang="en-US" sz="2800" i="1" dirty="0"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US" sz="2800" i="1" dirty="0" err="1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 is typically odd to avoid ties; 3 and 5 are most common.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9900"/>
                </a:solidFill>
              </a:rPr>
              <a:t>k</a:t>
            </a:r>
            <a:r>
              <a:rPr lang="en-US" dirty="0" smtClean="0">
                <a:solidFill>
                  <a:srgbClr val="009900"/>
                </a:solidFill>
              </a:rPr>
              <a:t>-NN</a:t>
            </a:r>
            <a:endParaRPr lang="en-US" b="1" dirty="0">
              <a:solidFill>
                <a:srgbClr val="009900"/>
              </a:solidFill>
            </a:endParaRPr>
          </a:p>
        </p:txBody>
      </p:sp>
      <p:sp>
        <p:nvSpPr>
          <p:cNvPr id="123907" name="Text Box 3"/>
          <p:cNvSpPr txBox="1">
            <a:spLocks noChangeArrowheads="1"/>
          </p:cNvSpPr>
          <p:nvPr/>
        </p:nvSpPr>
        <p:spPr bwMode="auto">
          <a:xfrm>
            <a:off x="228600" y="1600200"/>
            <a:ext cx="8510588" cy="346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l"/>
            <a:r>
              <a:rPr lang="en-US" b="0" dirty="0">
                <a:solidFill>
                  <a:srgbClr val="CC3300"/>
                </a:solidFill>
              </a:rPr>
              <a:t>			</a:t>
            </a:r>
            <a:r>
              <a:rPr lang="en-US" b="0" dirty="0" err="1">
                <a:solidFill>
                  <a:srgbClr val="CC3300"/>
                </a:solidFill>
              </a:rPr>
              <a:t>k</a:t>
            </a:r>
            <a:r>
              <a:rPr lang="en-US" b="0" dirty="0">
                <a:solidFill>
                  <a:srgbClr val="CC3300"/>
                </a:solidFill>
              </a:rPr>
              <a:t>		error</a:t>
            </a:r>
          </a:p>
          <a:p>
            <a:pPr marL="342900" indent="-342900" algn="l"/>
            <a:r>
              <a:rPr lang="en-US" b="0" dirty="0">
                <a:solidFill>
                  <a:srgbClr val="CC3300"/>
                </a:solidFill>
              </a:rPr>
              <a:t>			1		6.0</a:t>
            </a:r>
          </a:p>
          <a:p>
            <a:pPr marL="342900" indent="-342900" algn="l"/>
            <a:r>
              <a:rPr lang="en-US" b="0" dirty="0">
                <a:solidFill>
                  <a:srgbClr val="CC3300"/>
                </a:solidFill>
              </a:rPr>
              <a:t>			3		5.9</a:t>
            </a:r>
          </a:p>
          <a:p>
            <a:pPr marL="342900" indent="-342900" algn="l"/>
            <a:r>
              <a:rPr lang="en-US" b="0" dirty="0">
                <a:solidFill>
                  <a:srgbClr val="CC3300"/>
                </a:solidFill>
              </a:rPr>
              <a:t>			5		6.0</a:t>
            </a:r>
          </a:p>
          <a:p>
            <a:pPr marL="342900" indent="-342900" algn="l"/>
            <a:r>
              <a:rPr lang="en-US" b="0" dirty="0">
                <a:solidFill>
                  <a:srgbClr val="CC3300"/>
                </a:solidFill>
              </a:rPr>
              <a:t>			7		6.0</a:t>
            </a:r>
          </a:p>
          <a:p>
            <a:pPr marL="342900" indent="-342900" algn="l"/>
            <a:r>
              <a:rPr lang="en-US" b="0" dirty="0">
                <a:solidFill>
                  <a:srgbClr val="CC3300"/>
                </a:solidFill>
              </a:rPr>
              <a:t>			9		5.8</a:t>
            </a:r>
          </a:p>
          <a:p>
            <a:pPr marL="342900" indent="-342900" algn="l"/>
            <a:endParaRPr lang="en-US" b="0" dirty="0" smtClean="0">
              <a:solidFill>
                <a:srgbClr val="CC3300"/>
              </a:solidFill>
            </a:endParaRPr>
          </a:p>
          <a:p>
            <a:pPr marL="342900" indent="-342900" algn="l"/>
            <a:endParaRPr lang="en-US" b="0" dirty="0"/>
          </a:p>
        </p:txBody>
      </p:sp>
      <p:sp>
        <p:nvSpPr>
          <p:cNvPr id="123908" name="Line 4"/>
          <p:cNvSpPr>
            <a:spLocks noChangeShapeType="1"/>
          </p:cNvSpPr>
          <p:nvPr/>
        </p:nvSpPr>
        <p:spPr bwMode="auto">
          <a:xfrm>
            <a:off x="1752600" y="1981200"/>
            <a:ext cx="33528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906963"/>
          </a:xfrm>
        </p:spPr>
        <p:txBody>
          <a:bodyPr/>
          <a:lstStyle/>
          <a:p>
            <a:r>
              <a:rPr lang="en-US" sz="2400" dirty="0" smtClean="0"/>
              <a:t>Improved </a:t>
            </a:r>
            <a:r>
              <a:rPr lang="en-US" sz="2400" dirty="0" err="1" smtClean="0"/>
              <a:t>mancala</a:t>
            </a:r>
            <a:r>
              <a:rPr lang="en-US" sz="2400" dirty="0" smtClean="0"/>
              <a:t> </a:t>
            </a:r>
            <a:r>
              <a:rPr lang="en-US" sz="2400" dirty="0" smtClean="0"/>
              <a:t>player</a:t>
            </a:r>
            <a:endParaRPr lang="en-US" sz="2400" dirty="0" smtClean="0"/>
          </a:p>
          <a:p>
            <a:pPr lvl="1"/>
            <a:r>
              <a:rPr lang="en-US" sz="2000" dirty="0" smtClean="0"/>
              <a:t>examine improvements from other game playing components</a:t>
            </a:r>
          </a:p>
          <a:p>
            <a:pPr lvl="2"/>
            <a:r>
              <a:rPr lang="en-US" sz="1800" dirty="0" smtClean="0"/>
              <a:t>end-game table</a:t>
            </a:r>
          </a:p>
          <a:p>
            <a:pPr lvl="2"/>
            <a:r>
              <a:rPr lang="en-US" sz="1800" dirty="0" smtClean="0"/>
              <a:t>transposition table</a:t>
            </a:r>
          </a:p>
          <a:p>
            <a:pPr lvl="1"/>
            <a:r>
              <a:rPr lang="en-US" sz="2000" dirty="0" smtClean="0"/>
              <a:t>learned weights for evaluation function</a:t>
            </a:r>
          </a:p>
          <a:p>
            <a:r>
              <a:rPr lang="en-US" sz="2400" dirty="0" smtClean="0"/>
              <a:t>Examine the performance of other search algorithms for an application (for example theta*)</a:t>
            </a:r>
          </a:p>
          <a:p>
            <a:r>
              <a:rPr lang="en-US" sz="2400" dirty="0" smtClean="0"/>
              <a:t>Play with games with different characteristics</a:t>
            </a:r>
            <a:endParaRPr lang="en-US" sz="2400" dirty="0" smtClean="0"/>
          </a:p>
          <a:p>
            <a:pPr lvl="1"/>
            <a:r>
              <a:rPr lang="en-US" sz="2000" dirty="0" smtClean="0"/>
              <a:t>games with chance</a:t>
            </a:r>
            <a:endParaRPr lang="en-US" sz="2000" dirty="0" smtClean="0"/>
          </a:p>
          <a:p>
            <a:pPr lvl="1"/>
            <a:r>
              <a:rPr lang="en-US" sz="2000" dirty="0" err="1" smtClean="0"/>
              <a:t>unobservability</a:t>
            </a:r>
            <a:r>
              <a:rPr lang="en-US" sz="2000" dirty="0" smtClean="0"/>
              <a:t> (blind tic-tac-toe, </a:t>
            </a:r>
            <a:r>
              <a:rPr lang="en-US" sz="2000" dirty="0" err="1" smtClean="0"/>
              <a:t>stratego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games with betting</a:t>
            </a:r>
            <a:endParaRPr lang="en-US" sz="2000" dirty="0" smtClean="0"/>
          </a:p>
          <a:p>
            <a:r>
              <a:rPr lang="en-US" sz="2400" dirty="0" smtClean="0"/>
              <a:t>Compare local search methods on an application</a:t>
            </a:r>
          </a:p>
          <a:p>
            <a:r>
              <a:rPr lang="en-US" sz="2400" dirty="0" smtClean="0"/>
              <a:t>Compare CSP heuristics</a:t>
            </a:r>
          </a:p>
          <a:p>
            <a:pPr lvl="1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-NN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decision boundaries</a:t>
            </a:r>
          </a:p>
        </p:txBody>
      </p:sp>
      <p:sp>
        <p:nvSpPr>
          <p:cNvPr id="33796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7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8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9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0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1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2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3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4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5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6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7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8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9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0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1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2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3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7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1" name="Freeform 32"/>
          <p:cNvSpPr>
            <a:spLocks/>
          </p:cNvSpPr>
          <p:nvPr/>
        </p:nvSpPr>
        <p:spPr bwMode="auto">
          <a:xfrm>
            <a:off x="2022475" y="2241550"/>
            <a:ext cx="1766888" cy="3992563"/>
          </a:xfrm>
          <a:custGeom>
            <a:avLst/>
            <a:gdLst>
              <a:gd name="T0" fmla="*/ 1390650 w 1113"/>
              <a:gd name="T1" fmla="*/ 0 h 2515"/>
              <a:gd name="T2" fmla="*/ 1441450 w 1113"/>
              <a:gd name="T3" fmla="*/ 76200 h 2515"/>
              <a:gd name="T4" fmla="*/ 1468438 w 1113"/>
              <a:gd name="T5" fmla="*/ 115888 h 2515"/>
              <a:gd name="T6" fmla="*/ 1544638 w 1113"/>
              <a:gd name="T7" fmla="*/ 231775 h 2515"/>
              <a:gd name="T8" fmla="*/ 1700213 w 1113"/>
              <a:gd name="T9" fmla="*/ 450850 h 2515"/>
              <a:gd name="T10" fmla="*/ 1725613 w 1113"/>
              <a:gd name="T11" fmla="*/ 527050 h 2515"/>
              <a:gd name="T12" fmla="*/ 1738313 w 1113"/>
              <a:gd name="T13" fmla="*/ 566738 h 2515"/>
              <a:gd name="T14" fmla="*/ 1751013 w 1113"/>
              <a:gd name="T15" fmla="*/ 604838 h 2515"/>
              <a:gd name="T16" fmla="*/ 1763713 w 1113"/>
              <a:gd name="T17" fmla="*/ 798513 h 2515"/>
              <a:gd name="T18" fmla="*/ 1685925 w 1113"/>
              <a:gd name="T19" fmla="*/ 1119188 h 2515"/>
              <a:gd name="T20" fmla="*/ 1647825 w 1113"/>
              <a:gd name="T21" fmla="*/ 1196975 h 2515"/>
              <a:gd name="T22" fmla="*/ 1622425 w 1113"/>
              <a:gd name="T23" fmla="*/ 1274763 h 2515"/>
              <a:gd name="T24" fmla="*/ 1673225 w 1113"/>
              <a:gd name="T25" fmla="*/ 1635125 h 2515"/>
              <a:gd name="T26" fmla="*/ 1700213 w 1113"/>
              <a:gd name="T27" fmla="*/ 1751013 h 2515"/>
              <a:gd name="T28" fmla="*/ 1725613 w 1113"/>
              <a:gd name="T29" fmla="*/ 1828800 h 2515"/>
              <a:gd name="T30" fmla="*/ 1763713 w 1113"/>
              <a:gd name="T31" fmla="*/ 2008188 h 2515"/>
              <a:gd name="T32" fmla="*/ 1738313 w 1113"/>
              <a:gd name="T33" fmla="*/ 2149475 h 2515"/>
              <a:gd name="T34" fmla="*/ 1609725 w 1113"/>
              <a:gd name="T35" fmla="*/ 2279650 h 2515"/>
              <a:gd name="T36" fmla="*/ 1506538 w 1113"/>
              <a:gd name="T37" fmla="*/ 2408238 h 2515"/>
              <a:gd name="T38" fmla="*/ 1236663 w 1113"/>
              <a:gd name="T39" fmla="*/ 2703513 h 2515"/>
              <a:gd name="T40" fmla="*/ 1133475 w 1113"/>
              <a:gd name="T41" fmla="*/ 2846388 h 2515"/>
              <a:gd name="T42" fmla="*/ 887413 w 1113"/>
              <a:gd name="T43" fmla="*/ 3116263 h 2515"/>
              <a:gd name="T44" fmla="*/ 771525 w 1113"/>
              <a:gd name="T45" fmla="*/ 3219450 h 2515"/>
              <a:gd name="T46" fmla="*/ 655638 w 1113"/>
              <a:gd name="T47" fmla="*/ 3348038 h 2515"/>
              <a:gd name="T48" fmla="*/ 527050 w 1113"/>
              <a:gd name="T49" fmla="*/ 3489325 h 2515"/>
              <a:gd name="T50" fmla="*/ 307975 w 1113"/>
              <a:gd name="T51" fmla="*/ 3683000 h 2515"/>
              <a:gd name="T52" fmla="*/ 204788 w 1113"/>
              <a:gd name="T53" fmla="*/ 3786188 h 2515"/>
              <a:gd name="T54" fmla="*/ 50800 w 1113"/>
              <a:gd name="T55" fmla="*/ 3927475 h 2515"/>
              <a:gd name="T56" fmla="*/ 25400 w 1113"/>
              <a:gd name="T57" fmla="*/ 3965575 h 2515"/>
              <a:gd name="T58" fmla="*/ 0 w 1113"/>
              <a:gd name="T59" fmla="*/ 3992563 h 251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113"/>
              <a:gd name="T91" fmla="*/ 0 h 2515"/>
              <a:gd name="T92" fmla="*/ 1113 w 1113"/>
              <a:gd name="T93" fmla="*/ 2515 h 251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113" h="2515">
                <a:moveTo>
                  <a:pt x="876" y="0"/>
                </a:moveTo>
                <a:cubicBezTo>
                  <a:pt x="887" y="16"/>
                  <a:pt x="897" y="32"/>
                  <a:pt x="908" y="48"/>
                </a:cubicBezTo>
                <a:cubicBezTo>
                  <a:pt x="914" y="56"/>
                  <a:pt x="925" y="73"/>
                  <a:pt x="925" y="73"/>
                </a:cubicBezTo>
                <a:cubicBezTo>
                  <a:pt x="935" y="104"/>
                  <a:pt x="959" y="117"/>
                  <a:pt x="973" y="146"/>
                </a:cubicBezTo>
                <a:cubicBezTo>
                  <a:pt x="997" y="195"/>
                  <a:pt x="1031" y="244"/>
                  <a:pt x="1071" y="284"/>
                </a:cubicBezTo>
                <a:cubicBezTo>
                  <a:pt x="1076" y="300"/>
                  <a:pt x="1082" y="316"/>
                  <a:pt x="1087" y="332"/>
                </a:cubicBezTo>
                <a:cubicBezTo>
                  <a:pt x="1090" y="340"/>
                  <a:pt x="1092" y="349"/>
                  <a:pt x="1095" y="357"/>
                </a:cubicBezTo>
                <a:cubicBezTo>
                  <a:pt x="1098" y="365"/>
                  <a:pt x="1103" y="381"/>
                  <a:pt x="1103" y="381"/>
                </a:cubicBezTo>
                <a:cubicBezTo>
                  <a:pt x="1109" y="426"/>
                  <a:pt x="1101" y="461"/>
                  <a:pt x="1111" y="503"/>
                </a:cubicBezTo>
                <a:cubicBezTo>
                  <a:pt x="1098" y="567"/>
                  <a:pt x="1113" y="657"/>
                  <a:pt x="1062" y="705"/>
                </a:cubicBezTo>
                <a:cubicBezTo>
                  <a:pt x="1033" y="794"/>
                  <a:pt x="1078" y="662"/>
                  <a:pt x="1038" y="754"/>
                </a:cubicBezTo>
                <a:cubicBezTo>
                  <a:pt x="1031" y="770"/>
                  <a:pt x="1022" y="803"/>
                  <a:pt x="1022" y="803"/>
                </a:cubicBezTo>
                <a:cubicBezTo>
                  <a:pt x="1030" y="879"/>
                  <a:pt x="1043" y="954"/>
                  <a:pt x="1054" y="1030"/>
                </a:cubicBezTo>
                <a:cubicBezTo>
                  <a:pt x="1064" y="1097"/>
                  <a:pt x="1056" y="1059"/>
                  <a:pt x="1071" y="1103"/>
                </a:cubicBezTo>
                <a:cubicBezTo>
                  <a:pt x="1077" y="1119"/>
                  <a:pt x="1087" y="1152"/>
                  <a:pt x="1087" y="1152"/>
                </a:cubicBezTo>
                <a:cubicBezTo>
                  <a:pt x="1093" y="1193"/>
                  <a:pt x="1101" y="1226"/>
                  <a:pt x="1111" y="1265"/>
                </a:cubicBezTo>
                <a:cubicBezTo>
                  <a:pt x="1110" y="1275"/>
                  <a:pt x="1107" y="1334"/>
                  <a:pt x="1095" y="1354"/>
                </a:cubicBezTo>
                <a:cubicBezTo>
                  <a:pt x="1075" y="1389"/>
                  <a:pt x="1039" y="1406"/>
                  <a:pt x="1014" y="1436"/>
                </a:cubicBezTo>
                <a:cubicBezTo>
                  <a:pt x="992" y="1463"/>
                  <a:pt x="973" y="1492"/>
                  <a:pt x="949" y="1517"/>
                </a:cubicBezTo>
                <a:cubicBezTo>
                  <a:pt x="930" y="1575"/>
                  <a:pt x="834" y="1667"/>
                  <a:pt x="779" y="1703"/>
                </a:cubicBezTo>
                <a:cubicBezTo>
                  <a:pt x="758" y="1734"/>
                  <a:pt x="740" y="1766"/>
                  <a:pt x="714" y="1793"/>
                </a:cubicBezTo>
                <a:cubicBezTo>
                  <a:pt x="688" y="1862"/>
                  <a:pt x="613" y="1915"/>
                  <a:pt x="559" y="1963"/>
                </a:cubicBezTo>
                <a:cubicBezTo>
                  <a:pt x="475" y="2037"/>
                  <a:pt x="543" y="1992"/>
                  <a:pt x="486" y="2028"/>
                </a:cubicBezTo>
                <a:cubicBezTo>
                  <a:pt x="459" y="2068"/>
                  <a:pt x="452" y="2084"/>
                  <a:pt x="413" y="2109"/>
                </a:cubicBezTo>
                <a:cubicBezTo>
                  <a:pt x="391" y="2142"/>
                  <a:pt x="365" y="2177"/>
                  <a:pt x="332" y="2198"/>
                </a:cubicBezTo>
                <a:cubicBezTo>
                  <a:pt x="299" y="2247"/>
                  <a:pt x="243" y="2288"/>
                  <a:pt x="194" y="2320"/>
                </a:cubicBezTo>
                <a:cubicBezTo>
                  <a:pt x="175" y="2348"/>
                  <a:pt x="158" y="2367"/>
                  <a:pt x="129" y="2385"/>
                </a:cubicBezTo>
                <a:cubicBezTo>
                  <a:pt x="106" y="2419"/>
                  <a:pt x="67" y="2451"/>
                  <a:pt x="32" y="2474"/>
                </a:cubicBezTo>
                <a:cubicBezTo>
                  <a:pt x="27" y="2482"/>
                  <a:pt x="22" y="2490"/>
                  <a:pt x="16" y="2498"/>
                </a:cubicBezTo>
                <a:cubicBezTo>
                  <a:pt x="11" y="2504"/>
                  <a:pt x="0" y="2515"/>
                  <a:pt x="0" y="2515"/>
                </a:cubicBezTo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2" name="Freeform 33"/>
          <p:cNvSpPr>
            <a:spLocks/>
          </p:cNvSpPr>
          <p:nvPr/>
        </p:nvSpPr>
        <p:spPr bwMode="auto">
          <a:xfrm>
            <a:off x="3760788" y="4121150"/>
            <a:ext cx="2549525" cy="385763"/>
          </a:xfrm>
          <a:custGeom>
            <a:avLst/>
            <a:gdLst>
              <a:gd name="T0" fmla="*/ 0 w 1606"/>
              <a:gd name="T1" fmla="*/ 269875 h 243"/>
              <a:gd name="T2" fmla="*/ 50800 w 1606"/>
              <a:gd name="T3" fmla="*/ 284163 h 243"/>
              <a:gd name="T4" fmla="*/ 231775 w 1606"/>
              <a:gd name="T5" fmla="*/ 296863 h 243"/>
              <a:gd name="T6" fmla="*/ 269875 w 1606"/>
              <a:gd name="T7" fmla="*/ 322263 h 243"/>
              <a:gd name="T8" fmla="*/ 450850 w 1606"/>
              <a:gd name="T9" fmla="*/ 385763 h 243"/>
              <a:gd name="T10" fmla="*/ 1017588 w 1606"/>
              <a:gd name="T11" fmla="*/ 334963 h 243"/>
              <a:gd name="T12" fmla="*/ 1184275 w 1606"/>
              <a:gd name="T13" fmla="*/ 284163 h 243"/>
              <a:gd name="T14" fmla="*/ 1377950 w 1606"/>
              <a:gd name="T15" fmla="*/ 193675 h 243"/>
              <a:gd name="T16" fmla="*/ 1455738 w 1606"/>
              <a:gd name="T17" fmla="*/ 168275 h 243"/>
              <a:gd name="T18" fmla="*/ 1892300 w 1606"/>
              <a:gd name="T19" fmla="*/ 231775 h 243"/>
              <a:gd name="T20" fmla="*/ 2138363 w 1606"/>
              <a:gd name="T21" fmla="*/ 115888 h 243"/>
              <a:gd name="T22" fmla="*/ 2408238 w 1606"/>
              <a:gd name="T23" fmla="*/ 38100 h 243"/>
              <a:gd name="T24" fmla="*/ 2486025 w 1606"/>
              <a:gd name="T25" fmla="*/ 12700 h 243"/>
              <a:gd name="T26" fmla="*/ 2549525 w 1606"/>
              <a:gd name="T27" fmla="*/ 0 h 24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606"/>
              <a:gd name="T43" fmla="*/ 0 h 243"/>
              <a:gd name="T44" fmla="*/ 1606 w 1606"/>
              <a:gd name="T45" fmla="*/ 243 h 24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606" h="243">
                <a:moveTo>
                  <a:pt x="0" y="170"/>
                </a:moveTo>
                <a:cubicBezTo>
                  <a:pt x="11" y="173"/>
                  <a:pt x="21" y="178"/>
                  <a:pt x="32" y="179"/>
                </a:cubicBezTo>
                <a:cubicBezTo>
                  <a:pt x="70" y="183"/>
                  <a:pt x="108" y="180"/>
                  <a:pt x="146" y="187"/>
                </a:cubicBezTo>
                <a:cubicBezTo>
                  <a:pt x="155" y="189"/>
                  <a:pt x="161" y="199"/>
                  <a:pt x="170" y="203"/>
                </a:cubicBezTo>
                <a:cubicBezTo>
                  <a:pt x="204" y="218"/>
                  <a:pt x="248" y="234"/>
                  <a:pt x="284" y="243"/>
                </a:cubicBezTo>
                <a:cubicBezTo>
                  <a:pt x="405" y="237"/>
                  <a:pt x="521" y="226"/>
                  <a:pt x="641" y="211"/>
                </a:cubicBezTo>
                <a:cubicBezTo>
                  <a:pt x="676" y="199"/>
                  <a:pt x="711" y="191"/>
                  <a:pt x="746" y="179"/>
                </a:cubicBezTo>
                <a:cubicBezTo>
                  <a:pt x="783" y="154"/>
                  <a:pt x="825" y="136"/>
                  <a:pt x="868" y="122"/>
                </a:cubicBezTo>
                <a:cubicBezTo>
                  <a:pt x="884" y="117"/>
                  <a:pt x="917" y="106"/>
                  <a:pt x="917" y="106"/>
                </a:cubicBezTo>
                <a:cubicBezTo>
                  <a:pt x="1013" y="112"/>
                  <a:pt x="1098" y="127"/>
                  <a:pt x="1192" y="146"/>
                </a:cubicBezTo>
                <a:cubicBezTo>
                  <a:pt x="1254" y="134"/>
                  <a:pt x="1288" y="92"/>
                  <a:pt x="1347" y="73"/>
                </a:cubicBezTo>
                <a:cubicBezTo>
                  <a:pt x="1395" y="41"/>
                  <a:pt x="1462" y="43"/>
                  <a:pt x="1517" y="24"/>
                </a:cubicBezTo>
                <a:cubicBezTo>
                  <a:pt x="1533" y="18"/>
                  <a:pt x="1549" y="11"/>
                  <a:pt x="1566" y="8"/>
                </a:cubicBezTo>
                <a:cubicBezTo>
                  <a:pt x="1579" y="5"/>
                  <a:pt x="1606" y="0"/>
                  <a:pt x="1606" y="0"/>
                </a:cubicBezTo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4" name="TextBox 31"/>
          <p:cNvSpPr txBox="1">
            <a:spLocks noChangeArrowheads="1"/>
          </p:cNvSpPr>
          <p:nvPr/>
        </p:nvSpPr>
        <p:spPr bwMode="auto">
          <a:xfrm>
            <a:off x="457200" y="5791200"/>
            <a:ext cx="7162800" cy="1016000"/>
          </a:xfrm>
          <a:prstGeom prst="rect">
            <a:avLst/>
          </a:prstGeom>
          <a:solidFill>
            <a:srgbClr val="FFCF0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dirty="0" err="1" smtClean="0"/>
              <a:t>k</a:t>
            </a:r>
            <a:r>
              <a:rPr lang="en-US" sz="2000" dirty="0" smtClean="0"/>
              <a:t>-NN </a:t>
            </a:r>
            <a:r>
              <a:rPr lang="en-US" sz="2000" dirty="0"/>
              <a:t>gives locally defined decision boundaries between</a:t>
            </a:r>
          </a:p>
          <a:p>
            <a:r>
              <a:rPr lang="en-US" sz="2000" dirty="0"/>
              <a:t>classes – far away points do not influence each classification</a:t>
            </a:r>
          </a:p>
          <a:p>
            <a:r>
              <a:rPr lang="en-US" sz="2000" dirty="0"/>
              <a:t>decision (unlike in Naïve </a:t>
            </a:r>
            <a:r>
              <a:rPr lang="en-US" sz="2000" dirty="0" err="1"/>
              <a:t>Bayes</a:t>
            </a:r>
            <a:r>
              <a:rPr lang="en-US" sz="2000" dirty="0"/>
              <a:t>,</a:t>
            </a:r>
            <a:r>
              <a:rPr lang="en-US" sz="2000" dirty="0" smtClean="0"/>
              <a:t> etc</a:t>
            </a:r>
            <a:r>
              <a:rPr lang="en-US" sz="2000" dirty="0"/>
              <a:t>.)</a:t>
            </a:r>
          </a:p>
        </p:txBody>
      </p:sp>
      <p:sp>
        <p:nvSpPr>
          <p:cNvPr id="31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 Box 25"/>
          <p:cNvSpPr txBox="1">
            <a:spLocks noChangeArrowheads="1"/>
          </p:cNvSpPr>
          <p:nvPr/>
        </p:nvSpPr>
        <p:spPr bwMode="auto">
          <a:xfrm>
            <a:off x="7512050" y="4357688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1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35" name="Text Box 26"/>
          <p:cNvSpPr txBox="1">
            <a:spLocks noChangeArrowheads="1"/>
          </p:cNvSpPr>
          <p:nvPr/>
        </p:nvSpPr>
        <p:spPr bwMode="auto">
          <a:xfrm>
            <a:off x="7486650" y="48006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2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36" name="Text Box 27"/>
          <p:cNvSpPr txBox="1">
            <a:spLocks noChangeArrowheads="1"/>
          </p:cNvSpPr>
          <p:nvPr/>
        </p:nvSpPr>
        <p:spPr bwMode="auto">
          <a:xfrm>
            <a:off x="7467600" y="52578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3</a:t>
            </a:r>
            <a:endParaRPr lang="en-US" sz="1400" dirty="0">
              <a:latin typeface="Rockwell" pitchFamily="-11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-NN: The good and the bad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5334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Good</a:t>
            </a:r>
          </a:p>
          <a:p>
            <a:pPr lvl="1" eaLnBrk="1" hangingPunct="1"/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No training is necessary</a:t>
            </a:r>
          </a:p>
          <a:p>
            <a:pPr lvl="1" eaLnBrk="1" hangingPunct="1"/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No </a:t>
            </a:r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feature selection necessary</a:t>
            </a:r>
          </a:p>
          <a:p>
            <a:pPr lvl="1" eaLnBrk="1" hangingPunct="1"/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Scales well with large number of classes</a:t>
            </a:r>
          </a:p>
          <a:p>
            <a:pPr lvl="2" eaLnBrk="1" hangingPunct="1"/>
            <a:r>
              <a:rPr lang="en-US" sz="2000" dirty="0"/>
              <a:t>Don’t need to train </a:t>
            </a:r>
            <a:r>
              <a:rPr lang="en-US" sz="2000" i="1" dirty="0" err="1"/>
              <a:t>n</a:t>
            </a:r>
            <a:r>
              <a:rPr lang="en-US" sz="2000" dirty="0"/>
              <a:t> classifiers for </a:t>
            </a:r>
            <a:r>
              <a:rPr lang="en-US" sz="2000" i="1" dirty="0" err="1"/>
              <a:t>n</a:t>
            </a:r>
            <a:r>
              <a:rPr lang="en-US" sz="2000" dirty="0"/>
              <a:t> classes</a:t>
            </a:r>
            <a:endParaRPr lang="en-US" sz="2000" dirty="0" smtClean="0"/>
          </a:p>
          <a:p>
            <a:pPr eaLnBrk="1" hangingPunct="1"/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Bad</a:t>
            </a:r>
          </a:p>
          <a:p>
            <a:pPr lvl="1" eaLnBrk="1" hangingPunct="1"/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Classes </a:t>
            </a:r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can influence each other</a:t>
            </a:r>
          </a:p>
          <a:p>
            <a:pPr lvl="2" eaLnBrk="1" hangingPunct="1"/>
            <a:r>
              <a:rPr lang="en-US" sz="2000" dirty="0"/>
              <a:t>Small changes to one class can have ripple effect</a:t>
            </a:r>
          </a:p>
          <a:p>
            <a:pPr lvl="1" eaLnBrk="1" hangingPunct="1"/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Scores can be hard to convert to probabilities</a:t>
            </a:r>
            <a:endParaRPr lang="en-US" sz="2400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lvl="1" eaLnBrk="1" hangingPunct="1"/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Can </a:t>
            </a:r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be</a:t>
            </a:r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 more </a:t>
            </a:r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expensive at test </a:t>
            </a:r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time</a:t>
            </a:r>
          </a:p>
          <a:p>
            <a:pPr lvl="1" eaLnBrk="1" hangingPunct="1"/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“Model” is all of your training examples which can be large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ea typeface="ＭＳ Ｐゴシック" pitchFamily="-110" charset="-128"/>
                <a:cs typeface="ＭＳ Ｐゴシック" pitchFamily="-110" charset="-128"/>
              </a:rPr>
              <a:t>Choosing </a:t>
            </a:r>
            <a:r>
              <a:rPr lang="en-US" sz="3600" dirty="0">
                <a:ea typeface="ＭＳ Ｐゴシック" pitchFamily="-110" charset="-128"/>
                <a:cs typeface="ＭＳ Ｐゴシック" pitchFamily="-110" charset="-128"/>
              </a:rPr>
              <a:t>the correct model capacity</a:t>
            </a:r>
          </a:p>
        </p:txBody>
      </p:sp>
      <p:pic>
        <p:nvPicPr>
          <p:cNvPr id="4096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28813" y="1981200"/>
            <a:ext cx="4829175" cy="3381375"/>
          </a:xfrm>
          <a:noFill/>
        </p:spPr>
      </p:pic>
      <p:sp>
        <p:nvSpPr>
          <p:cNvPr id="40965" name="Line 4"/>
          <p:cNvSpPr>
            <a:spLocks noChangeShapeType="1"/>
          </p:cNvSpPr>
          <p:nvPr/>
        </p:nvSpPr>
        <p:spPr bwMode="auto">
          <a:xfrm flipV="1">
            <a:off x="1905000" y="2071687"/>
            <a:ext cx="4876800" cy="2819400"/>
          </a:xfrm>
          <a:prstGeom prst="line">
            <a:avLst/>
          </a:prstGeom>
          <a:noFill/>
          <a:ln w="19050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52600" y="5943600"/>
            <a:ext cx="5351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Which separating line should we use?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Bias/Variance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Bias: How well does the model predict the training data?</a:t>
            </a:r>
          </a:p>
          <a:p>
            <a:pPr lvl="1"/>
            <a:r>
              <a:rPr lang="en-US" dirty="0" smtClean="0"/>
              <a:t>high bias – the model doesn’t do a good job of predicting the training data (high training set error)</a:t>
            </a:r>
          </a:p>
          <a:p>
            <a:pPr lvl="1"/>
            <a:r>
              <a:rPr lang="en-US" dirty="0" smtClean="0"/>
              <a:t>The model predictions are biased by the model</a:t>
            </a:r>
          </a:p>
          <a:p>
            <a:r>
              <a:rPr lang="en-US" dirty="0" smtClean="0"/>
              <a:t>Variance: How sensitive to the training data is the learned model?</a:t>
            </a:r>
          </a:p>
          <a:p>
            <a:pPr lvl="1"/>
            <a:r>
              <a:rPr lang="en-US" dirty="0" smtClean="0"/>
              <a:t>high variance – changing the training data can drastically change the learned model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Bias/Variance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way to think about it is model complexity</a:t>
            </a:r>
          </a:p>
          <a:p>
            <a:r>
              <a:rPr lang="en-US" dirty="0" smtClean="0"/>
              <a:t>Simple models</a:t>
            </a:r>
          </a:p>
          <a:p>
            <a:pPr lvl="1"/>
            <a:r>
              <a:rPr lang="en-US" dirty="0" smtClean="0"/>
              <a:t>may not model data well</a:t>
            </a:r>
          </a:p>
          <a:p>
            <a:pPr lvl="1"/>
            <a:r>
              <a:rPr lang="en-US" dirty="0" smtClean="0"/>
              <a:t>high bias</a:t>
            </a:r>
          </a:p>
          <a:p>
            <a:r>
              <a:rPr lang="en-US" dirty="0" smtClean="0"/>
              <a:t>Complicated models</a:t>
            </a:r>
          </a:p>
          <a:p>
            <a:pPr lvl="1"/>
            <a:r>
              <a:rPr lang="en-US" dirty="0" smtClean="0"/>
              <a:t>may </a:t>
            </a:r>
            <a:r>
              <a:rPr lang="en-US" dirty="0" err="1" smtClean="0"/>
              <a:t>overfit</a:t>
            </a:r>
            <a:r>
              <a:rPr lang="en-US" dirty="0" smtClean="0"/>
              <a:t> to the training data</a:t>
            </a:r>
          </a:p>
          <a:p>
            <a:pPr lvl="1"/>
            <a:r>
              <a:rPr lang="en-US" dirty="0" smtClean="0"/>
              <a:t>high variance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Why do we care about bias/variance?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Bias/variance trade-off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2210594" y="3352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rot="5400000">
            <a:off x="38894" y="3542506"/>
            <a:ext cx="35814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rot="10800000">
            <a:off x="1829594" y="5333206"/>
            <a:ext cx="45720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25915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743994" y="3580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896394" y="40378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277394" y="3809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582194" y="42664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039394" y="4571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344194" y="4190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4572794" y="3733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106194" y="4114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1823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5868194" y="3428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5944394" y="2590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5638800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want to fit a polynomial to this, which one should we use?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Bias/variance trade-off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762794" y="3352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rot="5400000">
            <a:off x="-1408906" y="3542506"/>
            <a:ext cx="35814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rot="10800000">
            <a:off x="381794" y="5333206"/>
            <a:ext cx="45720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11437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296194" y="3580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448594" y="40378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829594" y="3809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2134394" y="42664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591594" y="4571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896394" y="4190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3124994" y="3733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658394" y="4114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7345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420394" y="3428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496594" y="2590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800" y="59436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High variance OR high bias?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 rot="10800000" flipV="1">
            <a:off x="533400" y="2971800"/>
            <a:ext cx="5029200" cy="16002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38100" cap="flat" cmpd="sng" algn="ctr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Content Placeholder 6"/>
          <p:cNvSpPr>
            <a:spLocks noGrp="1"/>
          </p:cNvSpPr>
          <p:nvPr>
            <p:ph idx="1"/>
          </p:nvPr>
        </p:nvSpPr>
        <p:spPr>
          <a:xfrm>
            <a:off x="5257800" y="1676400"/>
            <a:ext cx="3733800" cy="4876800"/>
          </a:xfrm>
        </p:spPr>
        <p:txBody>
          <a:bodyPr/>
          <a:lstStyle/>
          <a:p>
            <a:r>
              <a:rPr lang="en-US" sz="2000" dirty="0" smtClean="0"/>
              <a:t>Bias: How well does the model predict the training data?</a:t>
            </a:r>
          </a:p>
          <a:p>
            <a:pPr lvl="1"/>
            <a:r>
              <a:rPr lang="en-US" sz="1800" dirty="0" smtClean="0"/>
              <a:t>high bias – the model doesn’t do a good job of predicting the training data (high training set error)</a:t>
            </a:r>
          </a:p>
          <a:p>
            <a:pPr lvl="1"/>
            <a:r>
              <a:rPr lang="en-US" sz="1800" dirty="0" smtClean="0"/>
              <a:t>The model predictions are biased by the model</a:t>
            </a:r>
          </a:p>
          <a:p>
            <a:r>
              <a:rPr lang="en-US" sz="2000" dirty="0" smtClean="0"/>
              <a:t>Variance: How sensitive to the training data is the learned model?</a:t>
            </a:r>
          </a:p>
          <a:p>
            <a:pPr lvl="1"/>
            <a:r>
              <a:rPr lang="en-US" sz="1800" dirty="0" smtClean="0"/>
              <a:t>high variance – changing the training data can drastically change the learned model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Bias/variance trade-off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762794" y="3352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rot="5400000">
            <a:off x="-1408906" y="3542506"/>
            <a:ext cx="35814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rot="10800000">
            <a:off x="381794" y="5333206"/>
            <a:ext cx="45720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11437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296194" y="3580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448594" y="40378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829594" y="3809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2134394" y="42664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591594" y="4571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896394" y="4190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3124994" y="3733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658394" y="4114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7345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420394" y="3428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496594" y="2590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800" y="59436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High bias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 rot="10800000" flipV="1">
            <a:off x="533400" y="2971800"/>
            <a:ext cx="5029200" cy="16002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38100" cap="flat" cmpd="sng" algn="ctr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Content Placeholder 6"/>
          <p:cNvSpPr>
            <a:spLocks noGrp="1"/>
          </p:cNvSpPr>
          <p:nvPr>
            <p:ph idx="1"/>
          </p:nvPr>
        </p:nvSpPr>
        <p:spPr>
          <a:xfrm>
            <a:off x="5257800" y="1676400"/>
            <a:ext cx="3733800" cy="4876800"/>
          </a:xfrm>
        </p:spPr>
        <p:txBody>
          <a:bodyPr/>
          <a:lstStyle/>
          <a:p>
            <a:r>
              <a:rPr lang="en-US" sz="2000" dirty="0" smtClean="0"/>
              <a:t>Bias: How well does the model predict the training data?</a:t>
            </a:r>
          </a:p>
          <a:p>
            <a:pPr lvl="1"/>
            <a:r>
              <a:rPr lang="en-US" sz="1800" dirty="0" smtClean="0"/>
              <a:t>high bias – the model doesn’t do a good job of predicting the training data (high training set error)</a:t>
            </a:r>
          </a:p>
          <a:p>
            <a:pPr lvl="1"/>
            <a:r>
              <a:rPr lang="en-US" sz="1800" dirty="0" smtClean="0"/>
              <a:t>The model predictions are biased by the model</a:t>
            </a:r>
          </a:p>
          <a:p>
            <a:r>
              <a:rPr lang="en-US" sz="2000" dirty="0" smtClean="0"/>
              <a:t>Variance: How sensitive to the training data is the learned model?</a:t>
            </a:r>
          </a:p>
          <a:p>
            <a:pPr lvl="1"/>
            <a:r>
              <a:rPr lang="en-US" sz="1800" dirty="0" smtClean="0"/>
              <a:t>high variance – changing the training data can drastically change the learned model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Bias/variance trade-off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762794" y="3352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rot="5400000">
            <a:off x="-1408906" y="3542506"/>
            <a:ext cx="35814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rot="10800000">
            <a:off x="381794" y="5333206"/>
            <a:ext cx="45720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11437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296194" y="3580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448594" y="40378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829594" y="3809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2134394" y="42664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591594" y="4571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896394" y="4190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3124994" y="3733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658394" y="4114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7345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420394" y="3428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496594" y="2590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800" y="59436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High variance OR high bias?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Content Placeholder 6"/>
          <p:cNvSpPr>
            <a:spLocks noGrp="1"/>
          </p:cNvSpPr>
          <p:nvPr>
            <p:ph idx="1"/>
          </p:nvPr>
        </p:nvSpPr>
        <p:spPr>
          <a:xfrm>
            <a:off x="5257800" y="1676400"/>
            <a:ext cx="3733800" cy="4876800"/>
          </a:xfrm>
        </p:spPr>
        <p:txBody>
          <a:bodyPr/>
          <a:lstStyle/>
          <a:p>
            <a:r>
              <a:rPr lang="en-US" sz="2000" dirty="0" smtClean="0"/>
              <a:t>Bias: How well does the model predict the training data?</a:t>
            </a:r>
          </a:p>
          <a:p>
            <a:pPr lvl="1"/>
            <a:r>
              <a:rPr lang="en-US" sz="1800" dirty="0" smtClean="0"/>
              <a:t>high bias – the model doesn’t do a good job of predicting the training data (high training set error)</a:t>
            </a:r>
          </a:p>
          <a:p>
            <a:pPr lvl="1"/>
            <a:r>
              <a:rPr lang="en-US" sz="1800" dirty="0" smtClean="0"/>
              <a:t>The model predictions are biased by the model</a:t>
            </a:r>
          </a:p>
          <a:p>
            <a:r>
              <a:rPr lang="en-US" sz="2000" dirty="0" smtClean="0"/>
              <a:t>Variance: How sensitive to the training data is the learned model?</a:t>
            </a:r>
          </a:p>
          <a:p>
            <a:pPr lvl="1"/>
            <a:r>
              <a:rPr lang="en-US" sz="1800" dirty="0" smtClean="0"/>
              <a:t>high variance – changing the training data can drastically change the learned model</a:t>
            </a:r>
          </a:p>
        </p:txBody>
      </p:sp>
      <p:sp>
        <p:nvSpPr>
          <p:cNvPr id="26" name="Freeform 25"/>
          <p:cNvSpPr/>
          <p:nvPr/>
        </p:nvSpPr>
        <p:spPr bwMode="auto">
          <a:xfrm>
            <a:off x="670899" y="1917065"/>
            <a:ext cx="3989456" cy="2989423"/>
          </a:xfrm>
          <a:custGeom>
            <a:avLst/>
            <a:gdLst>
              <a:gd name="connsiteX0" fmla="*/ 0 w 3989456"/>
              <a:gd name="connsiteY0" fmla="*/ 1713377 h 2989423"/>
              <a:gd name="connsiteX1" fmla="*/ 503175 w 3989456"/>
              <a:gd name="connsiteY1" fmla="*/ 1294019 h 2989423"/>
              <a:gd name="connsiteX2" fmla="*/ 886546 w 3989456"/>
              <a:gd name="connsiteY2" fmla="*/ 2204624 h 2989423"/>
              <a:gd name="connsiteX3" fmla="*/ 1305858 w 3989456"/>
              <a:gd name="connsiteY3" fmla="*/ 1893101 h 2989423"/>
              <a:gd name="connsiteX4" fmla="*/ 1701210 w 3989456"/>
              <a:gd name="connsiteY4" fmla="*/ 2983432 h 2989423"/>
              <a:gd name="connsiteX5" fmla="*/ 2575775 w 3989456"/>
              <a:gd name="connsiteY5" fmla="*/ 1857156 h 2989423"/>
              <a:gd name="connsiteX6" fmla="*/ 3031028 w 3989456"/>
              <a:gd name="connsiteY6" fmla="*/ 2264533 h 2989423"/>
              <a:gd name="connsiteX7" fmla="*/ 3186773 w 3989456"/>
              <a:gd name="connsiteY7" fmla="*/ 1234110 h 2989423"/>
              <a:gd name="connsiteX8" fmla="*/ 3857672 w 3989456"/>
              <a:gd name="connsiteY8" fmla="*/ 1665450 h 2989423"/>
              <a:gd name="connsiteX9" fmla="*/ 3977476 w 3989456"/>
              <a:gd name="connsiteY9" fmla="*/ 0 h 2989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89456" h="2989423">
                <a:moveTo>
                  <a:pt x="0" y="1713377"/>
                </a:moveTo>
                <a:cubicBezTo>
                  <a:pt x="177709" y="1462761"/>
                  <a:pt x="355418" y="1212145"/>
                  <a:pt x="503175" y="1294019"/>
                </a:cubicBezTo>
                <a:cubicBezTo>
                  <a:pt x="650932" y="1375893"/>
                  <a:pt x="752766" y="2104777"/>
                  <a:pt x="886546" y="2204624"/>
                </a:cubicBezTo>
                <a:cubicBezTo>
                  <a:pt x="1020326" y="2304471"/>
                  <a:pt x="1170081" y="1763300"/>
                  <a:pt x="1305858" y="1893101"/>
                </a:cubicBezTo>
                <a:cubicBezTo>
                  <a:pt x="1441635" y="2022902"/>
                  <a:pt x="1489557" y="2989423"/>
                  <a:pt x="1701210" y="2983432"/>
                </a:cubicBezTo>
                <a:cubicBezTo>
                  <a:pt x="1912863" y="2977441"/>
                  <a:pt x="2354139" y="1976973"/>
                  <a:pt x="2575775" y="1857156"/>
                </a:cubicBezTo>
                <a:cubicBezTo>
                  <a:pt x="2797411" y="1737339"/>
                  <a:pt x="2929195" y="2368374"/>
                  <a:pt x="3031028" y="2264533"/>
                </a:cubicBezTo>
                <a:cubicBezTo>
                  <a:pt x="3132861" y="2160692"/>
                  <a:pt x="3048999" y="1333957"/>
                  <a:pt x="3186773" y="1234110"/>
                </a:cubicBezTo>
                <a:cubicBezTo>
                  <a:pt x="3324547" y="1134263"/>
                  <a:pt x="3725888" y="1871135"/>
                  <a:pt x="3857672" y="1665450"/>
                </a:cubicBezTo>
                <a:cubicBezTo>
                  <a:pt x="3989456" y="1459765"/>
                  <a:pt x="3977476" y="0"/>
                  <a:pt x="3977476" y="0"/>
                </a:cubicBezTo>
              </a:path>
            </a:pathLst>
          </a:custGeom>
          <a:noFill/>
          <a:ln w="38100" cap="flat" cmpd="sng" algn="ctr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Bias/variance trade-off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762794" y="3352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rot="5400000">
            <a:off x="-1408906" y="3542506"/>
            <a:ext cx="35814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rot="10800000">
            <a:off x="381794" y="5333206"/>
            <a:ext cx="45720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11437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296194" y="3580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448594" y="40378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829594" y="3809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2134394" y="42664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591594" y="4571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896394" y="4190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3124994" y="3733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658394" y="4114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7345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420394" y="3428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496594" y="2590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800" y="59436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High variance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4" name="Content Placeholder 6"/>
          <p:cNvSpPr>
            <a:spLocks noGrp="1"/>
          </p:cNvSpPr>
          <p:nvPr>
            <p:ph idx="1"/>
          </p:nvPr>
        </p:nvSpPr>
        <p:spPr>
          <a:xfrm>
            <a:off x="5257800" y="1676400"/>
            <a:ext cx="3733800" cy="4876800"/>
          </a:xfrm>
        </p:spPr>
        <p:txBody>
          <a:bodyPr/>
          <a:lstStyle/>
          <a:p>
            <a:r>
              <a:rPr lang="en-US" sz="2000" dirty="0" smtClean="0"/>
              <a:t>Bias: How well does the model predict the training data?</a:t>
            </a:r>
          </a:p>
          <a:p>
            <a:pPr lvl="1"/>
            <a:r>
              <a:rPr lang="en-US" sz="1800" dirty="0" smtClean="0"/>
              <a:t>high bias – the model doesn’t do a good job of predicting the training data (high training set error)</a:t>
            </a:r>
          </a:p>
          <a:p>
            <a:pPr lvl="1"/>
            <a:r>
              <a:rPr lang="en-US" sz="1800" dirty="0" smtClean="0"/>
              <a:t>The model predictions are biased by the model</a:t>
            </a:r>
          </a:p>
          <a:p>
            <a:r>
              <a:rPr lang="en-US" sz="2000" dirty="0" smtClean="0"/>
              <a:t>Variance: How sensitive to the training data is the learned model?</a:t>
            </a:r>
          </a:p>
          <a:p>
            <a:pPr lvl="1"/>
            <a:r>
              <a:rPr lang="en-US" sz="1800" dirty="0" smtClean="0"/>
              <a:t>high variance – changing the training data can drastically change the learned model</a:t>
            </a:r>
          </a:p>
        </p:txBody>
      </p:sp>
      <p:sp>
        <p:nvSpPr>
          <p:cNvPr id="26" name="Freeform 25"/>
          <p:cNvSpPr/>
          <p:nvPr/>
        </p:nvSpPr>
        <p:spPr bwMode="auto">
          <a:xfrm>
            <a:off x="670899" y="1917065"/>
            <a:ext cx="3989456" cy="2989423"/>
          </a:xfrm>
          <a:custGeom>
            <a:avLst/>
            <a:gdLst>
              <a:gd name="connsiteX0" fmla="*/ 0 w 3989456"/>
              <a:gd name="connsiteY0" fmla="*/ 1713377 h 2989423"/>
              <a:gd name="connsiteX1" fmla="*/ 503175 w 3989456"/>
              <a:gd name="connsiteY1" fmla="*/ 1294019 h 2989423"/>
              <a:gd name="connsiteX2" fmla="*/ 886546 w 3989456"/>
              <a:gd name="connsiteY2" fmla="*/ 2204624 h 2989423"/>
              <a:gd name="connsiteX3" fmla="*/ 1305858 w 3989456"/>
              <a:gd name="connsiteY3" fmla="*/ 1893101 h 2989423"/>
              <a:gd name="connsiteX4" fmla="*/ 1701210 w 3989456"/>
              <a:gd name="connsiteY4" fmla="*/ 2983432 h 2989423"/>
              <a:gd name="connsiteX5" fmla="*/ 2575775 w 3989456"/>
              <a:gd name="connsiteY5" fmla="*/ 1857156 h 2989423"/>
              <a:gd name="connsiteX6" fmla="*/ 3031028 w 3989456"/>
              <a:gd name="connsiteY6" fmla="*/ 2264533 h 2989423"/>
              <a:gd name="connsiteX7" fmla="*/ 3186773 w 3989456"/>
              <a:gd name="connsiteY7" fmla="*/ 1234110 h 2989423"/>
              <a:gd name="connsiteX8" fmla="*/ 3857672 w 3989456"/>
              <a:gd name="connsiteY8" fmla="*/ 1665450 h 2989423"/>
              <a:gd name="connsiteX9" fmla="*/ 3977476 w 3989456"/>
              <a:gd name="connsiteY9" fmla="*/ 0 h 2989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89456" h="2989423">
                <a:moveTo>
                  <a:pt x="0" y="1713377"/>
                </a:moveTo>
                <a:cubicBezTo>
                  <a:pt x="177709" y="1462761"/>
                  <a:pt x="355418" y="1212145"/>
                  <a:pt x="503175" y="1294019"/>
                </a:cubicBezTo>
                <a:cubicBezTo>
                  <a:pt x="650932" y="1375893"/>
                  <a:pt x="752766" y="2104777"/>
                  <a:pt x="886546" y="2204624"/>
                </a:cubicBezTo>
                <a:cubicBezTo>
                  <a:pt x="1020326" y="2304471"/>
                  <a:pt x="1170081" y="1763300"/>
                  <a:pt x="1305858" y="1893101"/>
                </a:cubicBezTo>
                <a:cubicBezTo>
                  <a:pt x="1441635" y="2022902"/>
                  <a:pt x="1489557" y="2989423"/>
                  <a:pt x="1701210" y="2983432"/>
                </a:cubicBezTo>
                <a:cubicBezTo>
                  <a:pt x="1912863" y="2977441"/>
                  <a:pt x="2354139" y="1976973"/>
                  <a:pt x="2575775" y="1857156"/>
                </a:cubicBezTo>
                <a:cubicBezTo>
                  <a:pt x="2797411" y="1737339"/>
                  <a:pt x="2929195" y="2368374"/>
                  <a:pt x="3031028" y="2264533"/>
                </a:cubicBezTo>
                <a:cubicBezTo>
                  <a:pt x="3132861" y="2160692"/>
                  <a:pt x="3048999" y="1333957"/>
                  <a:pt x="3186773" y="1234110"/>
                </a:cubicBezTo>
                <a:cubicBezTo>
                  <a:pt x="3324547" y="1134263"/>
                  <a:pt x="3725888" y="1871135"/>
                  <a:pt x="3857672" y="1665450"/>
                </a:cubicBezTo>
                <a:cubicBezTo>
                  <a:pt x="3989456" y="1459765"/>
                  <a:pt x="3977476" y="0"/>
                  <a:pt x="3977476" y="0"/>
                </a:cubicBezTo>
              </a:path>
            </a:pathLst>
          </a:custGeom>
          <a:noFill/>
          <a:ln w="38100" cap="flat" cmpd="sng" algn="ctr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906963"/>
          </a:xfrm>
        </p:spPr>
        <p:txBody>
          <a:bodyPr/>
          <a:lstStyle/>
          <a:p>
            <a:r>
              <a:rPr lang="en-US" sz="2400" dirty="0" err="1" smtClean="0"/>
              <a:t>Bayes</a:t>
            </a:r>
            <a:r>
              <a:rPr lang="en-US" sz="2400" dirty="0" smtClean="0"/>
              <a:t> nets</a:t>
            </a:r>
            <a:endParaRPr lang="en-US" sz="1600" dirty="0" smtClean="0"/>
          </a:p>
          <a:p>
            <a:pPr lvl="1"/>
            <a:r>
              <a:rPr lang="en-US" sz="2000" dirty="0" smtClean="0"/>
              <a:t>Variable elimination algorithm</a:t>
            </a:r>
          </a:p>
          <a:p>
            <a:pPr lvl="2"/>
            <a:r>
              <a:rPr lang="en-US" sz="1600" dirty="0" smtClean="0"/>
              <a:t>compare vs. enumeration</a:t>
            </a:r>
          </a:p>
          <a:p>
            <a:pPr lvl="2"/>
            <a:r>
              <a:rPr lang="en-US" sz="1600" dirty="0" smtClean="0"/>
              <a:t>compare different variable ordering heuristics</a:t>
            </a:r>
          </a:p>
          <a:p>
            <a:pPr lvl="1"/>
            <a:r>
              <a:rPr lang="en-US" sz="2000" dirty="0" smtClean="0"/>
              <a:t>implement MCMC</a:t>
            </a:r>
          </a:p>
          <a:p>
            <a:pPr lvl="2"/>
            <a:r>
              <a:rPr lang="en-US" sz="1600" dirty="0" smtClean="0"/>
              <a:t>lots of applications here</a:t>
            </a:r>
          </a:p>
          <a:p>
            <a:r>
              <a:rPr lang="en-US" sz="2400" dirty="0" smtClean="0"/>
              <a:t>SPAM identification/detection</a:t>
            </a:r>
          </a:p>
          <a:p>
            <a:r>
              <a:rPr lang="en-US" sz="2400" dirty="0" smtClean="0"/>
              <a:t>Improved sentiment classification</a:t>
            </a:r>
          </a:p>
          <a:p>
            <a:r>
              <a:rPr lang="en-US" sz="2400" dirty="0" smtClean="0"/>
              <a:t>Compare document classification techniques (NB vs. multinomial NB)</a:t>
            </a:r>
          </a:p>
          <a:p>
            <a:r>
              <a:rPr lang="en-US" sz="2400" dirty="0" smtClean="0"/>
              <a:t>Play with some machine learning </a:t>
            </a:r>
            <a:r>
              <a:rPr lang="en-US" sz="2400" dirty="0" err="1" smtClean="0"/>
              <a:t>approach(es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smtClean="0">
                <a:hlinkClick r:id="rId2"/>
              </a:rPr>
              <a:t>http://archive.ics.uci.edu/ml/</a:t>
            </a:r>
            <a:r>
              <a:rPr lang="en-US" sz="2000" dirty="0" smtClean="0"/>
              <a:t>  (lots of data sets)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Bias/variance trade-off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762794" y="3352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rot="5400000">
            <a:off x="-1408906" y="3542506"/>
            <a:ext cx="35814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rot="10800000">
            <a:off x="381794" y="5333206"/>
            <a:ext cx="45720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11437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296194" y="3580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448594" y="40378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829594" y="3809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2134394" y="42664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591594" y="4571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896394" y="4190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3124994" y="3733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658394" y="4114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7345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420394" y="3428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496594" y="2590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800" y="59436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do we want?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Content Placeholder 6"/>
          <p:cNvSpPr>
            <a:spLocks noGrp="1"/>
          </p:cNvSpPr>
          <p:nvPr>
            <p:ph idx="1"/>
          </p:nvPr>
        </p:nvSpPr>
        <p:spPr>
          <a:xfrm>
            <a:off x="5257800" y="1676400"/>
            <a:ext cx="3733800" cy="4876800"/>
          </a:xfrm>
        </p:spPr>
        <p:txBody>
          <a:bodyPr/>
          <a:lstStyle/>
          <a:p>
            <a:r>
              <a:rPr lang="en-US" sz="2000" dirty="0" smtClean="0"/>
              <a:t>Bias: How well does the model predict the training data?</a:t>
            </a:r>
          </a:p>
          <a:p>
            <a:pPr lvl="1"/>
            <a:r>
              <a:rPr lang="en-US" sz="1800" dirty="0" smtClean="0"/>
              <a:t>high bias – the model doesn’t do a good job of predicting the training data (high training set error)</a:t>
            </a:r>
          </a:p>
          <a:p>
            <a:pPr lvl="1"/>
            <a:r>
              <a:rPr lang="en-US" sz="1800" dirty="0" smtClean="0"/>
              <a:t>The model predictions are biased by the model</a:t>
            </a:r>
          </a:p>
          <a:p>
            <a:r>
              <a:rPr lang="en-US" sz="2000" dirty="0" smtClean="0"/>
              <a:t>Variance: How sensitive to the training data is the learned model?</a:t>
            </a:r>
          </a:p>
          <a:p>
            <a:pPr lvl="1"/>
            <a:r>
              <a:rPr lang="en-US" sz="1800" dirty="0" smtClean="0"/>
              <a:t>high variance – changing the training data can drastically change the learned model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Bias/variance trade-off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762794" y="3352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rot="5400000">
            <a:off x="-1408906" y="3542506"/>
            <a:ext cx="35814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rot="10800000">
            <a:off x="381794" y="5333206"/>
            <a:ext cx="4572000" cy="1588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11437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296194" y="3580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448594" y="40378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829594" y="3809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2134394" y="42664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591594" y="4571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896394" y="4190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3124994" y="3733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658394" y="4114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734594" y="31996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420394" y="34282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496594" y="2590006"/>
            <a:ext cx="152400" cy="152400"/>
          </a:xfrm>
          <a:prstGeom prst="ellipse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3400" y="5562600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Compromise between bias and variance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4" name="Content Placeholder 6"/>
          <p:cNvSpPr>
            <a:spLocks noGrp="1"/>
          </p:cNvSpPr>
          <p:nvPr>
            <p:ph idx="1"/>
          </p:nvPr>
        </p:nvSpPr>
        <p:spPr>
          <a:xfrm>
            <a:off x="5257800" y="1676400"/>
            <a:ext cx="3733800" cy="4876800"/>
          </a:xfrm>
        </p:spPr>
        <p:txBody>
          <a:bodyPr/>
          <a:lstStyle/>
          <a:p>
            <a:r>
              <a:rPr lang="en-US" sz="2000" dirty="0" smtClean="0"/>
              <a:t>Bias: How well does the model predict the training data?</a:t>
            </a:r>
          </a:p>
          <a:p>
            <a:pPr lvl="1"/>
            <a:r>
              <a:rPr lang="en-US" sz="1800" dirty="0" smtClean="0"/>
              <a:t>high bias – the model doesn’t do a good job of predicting the training data (high training set error)</a:t>
            </a:r>
          </a:p>
          <a:p>
            <a:pPr lvl="1"/>
            <a:r>
              <a:rPr lang="en-US" sz="1800" dirty="0" smtClean="0"/>
              <a:t>The model predictions are biased by the model</a:t>
            </a:r>
          </a:p>
          <a:p>
            <a:r>
              <a:rPr lang="en-US" sz="2000" dirty="0" smtClean="0"/>
              <a:t>Variance: How sensitive to the training data is the learned model?</a:t>
            </a:r>
          </a:p>
          <a:p>
            <a:pPr lvl="1"/>
            <a:r>
              <a:rPr lang="en-US" sz="1800" dirty="0" smtClean="0"/>
              <a:t>high variance – changing the training data can drastically change the learned model</a:t>
            </a:r>
          </a:p>
        </p:txBody>
      </p:sp>
      <p:sp>
        <p:nvSpPr>
          <p:cNvPr id="22" name="Freeform 21"/>
          <p:cNvSpPr/>
          <p:nvPr/>
        </p:nvSpPr>
        <p:spPr bwMode="auto">
          <a:xfrm>
            <a:off x="826644" y="2264533"/>
            <a:ext cx="4217082" cy="2378358"/>
          </a:xfrm>
          <a:custGeom>
            <a:avLst/>
            <a:gdLst>
              <a:gd name="connsiteX0" fmla="*/ 0 w 4217082"/>
              <a:gd name="connsiteY0" fmla="*/ 826734 h 2378358"/>
              <a:gd name="connsiteX1" fmla="*/ 2036659 w 4217082"/>
              <a:gd name="connsiteY1" fmla="*/ 2240569 h 2378358"/>
              <a:gd name="connsiteX2" fmla="*/ 4217082 w 4217082"/>
              <a:gd name="connsiteY2" fmla="*/ 0 h 237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17082" h="2378358">
                <a:moveTo>
                  <a:pt x="0" y="826734"/>
                </a:moveTo>
                <a:cubicBezTo>
                  <a:pt x="666906" y="1602546"/>
                  <a:pt x="1333812" y="2378358"/>
                  <a:pt x="2036659" y="2240569"/>
                </a:cubicBezTo>
                <a:cubicBezTo>
                  <a:pt x="2739506" y="2102780"/>
                  <a:pt x="3478294" y="1051390"/>
                  <a:pt x="4217082" y="0"/>
                </a:cubicBezTo>
              </a:path>
            </a:pathLst>
          </a:custGeom>
          <a:noFill/>
          <a:ln w="38100" cap="flat" cmpd="sng" algn="ctr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-NN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vs. Naive </a:t>
            </a:r>
            <a:r>
              <a:rPr lang="en-US" dirty="0" err="1">
                <a:ea typeface="ＭＳ Ｐゴシック" pitchFamily="-110" charset="-128"/>
                <a:cs typeface="ＭＳ Ｐゴシック" pitchFamily="-110" charset="-128"/>
              </a:rPr>
              <a:t>Bayes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905000"/>
            <a:ext cx="7086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How do </a:t>
            </a:r>
            <a:r>
              <a:rPr lang="en-US" sz="3200" dirty="0" err="1" smtClean="0">
                <a:solidFill>
                  <a:srgbClr val="FF0000"/>
                </a:solidFill>
              </a:rPr>
              <a:t>k</a:t>
            </a:r>
            <a:r>
              <a:rPr lang="en-US" sz="3200" dirty="0" smtClean="0">
                <a:solidFill>
                  <a:srgbClr val="FF0000"/>
                </a:solidFill>
              </a:rPr>
              <a:t>-NN and NB sit on the variance/bias plane?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0" y="3505200"/>
            <a:ext cx="7543800" cy="2743200"/>
          </a:xfrm>
        </p:spPr>
        <p:txBody>
          <a:bodyPr/>
          <a:lstStyle/>
          <a:p>
            <a:r>
              <a:rPr lang="en-US" sz="2000" dirty="0" smtClean="0"/>
              <a:t>Bias: How well does the model predict the training data?</a:t>
            </a:r>
          </a:p>
          <a:p>
            <a:pPr lvl="1"/>
            <a:r>
              <a:rPr lang="en-US" sz="1800" dirty="0" smtClean="0"/>
              <a:t>high bias – the model doesn’t do a good job of predicting the training data (high training set error)</a:t>
            </a:r>
          </a:p>
          <a:p>
            <a:pPr lvl="1"/>
            <a:r>
              <a:rPr lang="en-US" sz="1800" dirty="0" smtClean="0"/>
              <a:t>The model predictions are biased by the model</a:t>
            </a:r>
          </a:p>
          <a:p>
            <a:r>
              <a:rPr lang="en-US" sz="2000" dirty="0" smtClean="0"/>
              <a:t>Variance: How sensitive to the training data is the learned model?</a:t>
            </a:r>
          </a:p>
          <a:p>
            <a:pPr lvl="1"/>
            <a:r>
              <a:rPr lang="en-US" sz="1800" dirty="0" smtClean="0"/>
              <a:t>high variance – changing the training data can drastically change the learned model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-NN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vs. Naive </a:t>
            </a:r>
            <a:r>
              <a:rPr lang="en-US" dirty="0" err="1">
                <a:ea typeface="ＭＳ Ｐゴシック" pitchFamily="-110" charset="-128"/>
                <a:cs typeface="ＭＳ Ｐゴシック" pitchFamily="-110" charset="-128"/>
              </a:rPr>
              <a:t>Bayes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505200"/>
            <a:ext cx="7924800" cy="3352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dirty="0" err="1" smtClean="0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sz="2200" dirty="0" smtClean="0">
                <a:ea typeface="ＭＳ Ｐゴシック" pitchFamily="-110" charset="-128"/>
                <a:cs typeface="ＭＳ Ｐゴシック" pitchFamily="-110" charset="-128"/>
              </a:rPr>
              <a:t>-NN </a:t>
            </a:r>
            <a:r>
              <a:rPr lang="en-US" sz="2200" dirty="0">
                <a:ea typeface="ＭＳ Ｐゴシック" pitchFamily="-110" charset="-128"/>
                <a:cs typeface="ＭＳ Ｐゴシック" pitchFamily="-110" charset="-128"/>
              </a:rPr>
              <a:t>has </a:t>
            </a:r>
            <a:r>
              <a:rPr lang="en-US" sz="2200" dirty="0">
                <a:solidFill>
                  <a:schemeClr val="hlink"/>
                </a:solidFill>
                <a:ea typeface="ＭＳ Ｐゴシック" pitchFamily="-110" charset="-128"/>
                <a:cs typeface="ＭＳ Ｐゴシック" pitchFamily="-110" charset="-128"/>
              </a:rPr>
              <a:t>high variance</a:t>
            </a:r>
            <a:r>
              <a:rPr lang="en-US" sz="2200" dirty="0">
                <a:ea typeface="ＭＳ Ｐゴシック" pitchFamily="-110" charset="-128"/>
                <a:cs typeface="ＭＳ Ｐゴシック" pitchFamily="-110" charset="-128"/>
              </a:rPr>
              <a:t> and </a:t>
            </a:r>
            <a:r>
              <a:rPr lang="en-US" sz="2200" dirty="0">
                <a:solidFill>
                  <a:schemeClr val="hlink"/>
                </a:solidFill>
                <a:ea typeface="ＭＳ Ｐゴシック" pitchFamily="-110" charset="-128"/>
                <a:cs typeface="ＭＳ Ｐゴシック" pitchFamily="-110" charset="-128"/>
              </a:rPr>
              <a:t>low bias</a:t>
            </a:r>
            <a:r>
              <a:rPr lang="en-US" sz="2200" dirty="0">
                <a:ea typeface="ＭＳ Ｐゴシック" pitchFamily="-110" charset="-128"/>
                <a:cs typeface="ＭＳ Ｐゴシック" pitchFamily="-110" charset="-128"/>
              </a:rPr>
              <a:t>.</a:t>
            </a:r>
            <a:endParaRPr lang="en-US" sz="2200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more complicated model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can model any boundary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but very dependent on the training data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>
                <a:ea typeface="ＭＳ Ｐゴシック" pitchFamily="-110" charset="-128"/>
                <a:cs typeface="ＭＳ Ｐゴシック" pitchFamily="-110" charset="-128"/>
              </a:rPr>
              <a:t>NB has </a:t>
            </a:r>
            <a:r>
              <a:rPr lang="en-US" sz="2200" dirty="0">
                <a:solidFill>
                  <a:schemeClr val="hlink"/>
                </a:solidFill>
                <a:ea typeface="ＭＳ Ｐゴシック" pitchFamily="-110" charset="-128"/>
                <a:cs typeface="ＭＳ Ｐゴシック" pitchFamily="-110" charset="-128"/>
              </a:rPr>
              <a:t>low variance</a:t>
            </a:r>
            <a:r>
              <a:rPr lang="en-US" sz="2200" dirty="0">
                <a:ea typeface="ＭＳ Ｐゴシック" pitchFamily="-110" charset="-128"/>
                <a:cs typeface="ＭＳ Ｐゴシック" pitchFamily="-110" charset="-128"/>
              </a:rPr>
              <a:t> and </a:t>
            </a:r>
            <a:r>
              <a:rPr lang="en-US" sz="2200" dirty="0">
                <a:solidFill>
                  <a:schemeClr val="hlink"/>
                </a:solidFill>
                <a:ea typeface="ＭＳ Ｐゴシック" pitchFamily="-110" charset="-128"/>
                <a:cs typeface="ＭＳ Ｐゴシック" pitchFamily="-110" charset="-128"/>
              </a:rPr>
              <a:t>high bias</a:t>
            </a:r>
            <a:r>
              <a:rPr lang="en-US" sz="2200" dirty="0">
                <a:ea typeface="ＭＳ Ｐゴシック" pitchFamily="-110" charset="-128"/>
                <a:cs typeface="ＭＳ Ｐゴシック" pitchFamily="-110" charset="-128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Decision surface has to be </a:t>
            </a:r>
            <a:r>
              <a:rPr lang="en-US" sz="2000" dirty="0" smtClean="0"/>
              <a:t>linear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Cannot model all data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but, less variation based on the training data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905000"/>
            <a:ext cx="7086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How do </a:t>
            </a:r>
            <a:r>
              <a:rPr lang="en-US" sz="3200" dirty="0" err="1" smtClean="0">
                <a:solidFill>
                  <a:srgbClr val="FF0000"/>
                </a:solidFill>
              </a:rPr>
              <a:t>k</a:t>
            </a:r>
            <a:r>
              <a:rPr lang="en-US" sz="3200" dirty="0" smtClean="0">
                <a:solidFill>
                  <a:srgbClr val="FF0000"/>
                </a:solidFill>
              </a:rPr>
              <a:t>-NN and NB sit on the variance/bias plane?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Playing tennis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want to decide whether or not to play tennis today</a:t>
            </a:r>
          </a:p>
          <a:p>
            <a:pPr lvl="1"/>
            <a:r>
              <a:rPr lang="en-US" dirty="0" smtClean="0"/>
              <a:t>Outlook: Sunny, Overcast, Rain</a:t>
            </a:r>
          </a:p>
          <a:p>
            <a:pPr lvl="1"/>
            <a:r>
              <a:rPr lang="en-US" dirty="0" smtClean="0"/>
              <a:t>Humidity: High, normal</a:t>
            </a:r>
          </a:p>
          <a:p>
            <a:pPr lvl="1"/>
            <a:r>
              <a:rPr lang="en-US" dirty="0" smtClean="0"/>
              <a:t>Wind: Strong, weak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What might be a reasonable decision?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76200"/>
            <a:ext cx="8458200" cy="1143000"/>
          </a:xfrm>
        </p:spPr>
        <p:txBody>
          <a:bodyPr/>
          <a:lstStyle/>
          <a:p>
            <a:pPr algn="l"/>
            <a:r>
              <a:rPr lang="en-US" sz="2400" i="1" dirty="0" smtClean="0"/>
              <a:t>Decision tree </a:t>
            </a:r>
            <a:r>
              <a:rPr lang="en-US" sz="2400" dirty="0" smtClean="0"/>
              <a:t>is an intuitive way of representing a decision</a:t>
            </a:r>
            <a:endParaRPr lang="en-US" sz="2400" dirty="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776413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6" name="Picture 4" descr="decisionTre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903538"/>
            <a:ext cx="4981575" cy="364966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33400" y="914400"/>
            <a:ext cx="8153400" cy="2055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>
              <a:lnSpc>
                <a:spcPct val="90000"/>
              </a:lnSpc>
              <a:buFont typeface="Arial"/>
              <a:buChar char="•"/>
            </a:pPr>
            <a:r>
              <a:rPr lang="en-US" sz="2400" b="0" dirty="0" smtClean="0">
                <a:ea typeface="ＭＳ Ｐゴシック" pitchFamily="-110" charset="-128"/>
                <a:cs typeface="ＭＳ Ｐゴシック" pitchFamily="-110" charset="-128"/>
              </a:rPr>
              <a:t> Tree with internal nodes labeled by features</a:t>
            </a:r>
          </a:p>
          <a:p>
            <a:pPr algn="l" eaLnBrk="1" hangingPunct="1">
              <a:lnSpc>
                <a:spcPct val="90000"/>
              </a:lnSpc>
              <a:buFont typeface="Arial"/>
              <a:buChar char="•"/>
            </a:pPr>
            <a:r>
              <a:rPr lang="en-US" sz="2400" b="0" dirty="0" smtClean="0">
                <a:ea typeface="ＭＳ Ｐゴシック" pitchFamily="-110" charset="-128"/>
                <a:cs typeface="ＭＳ Ｐゴシック" pitchFamily="-110" charset="-128"/>
              </a:rPr>
              <a:t> Branches are labeled by tests on that feature</a:t>
            </a:r>
          </a:p>
          <a:p>
            <a:pPr lvl="1" algn="l">
              <a:lnSpc>
                <a:spcPct val="90000"/>
              </a:lnSpc>
              <a:buFont typeface="Arial"/>
              <a:buChar char="•"/>
            </a:pPr>
            <a:r>
              <a:rPr lang="en-US" sz="2400" b="0" dirty="0" smtClean="0">
                <a:ea typeface="ＭＳ Ｐゴシック" pitchFamily="-110" charset="-128"/>
                <a:cs typeface="ＭＳ Ｐゴシック" pitchFamily="-110" charset="-128"/>
              </a:rPr>
              <a:t> outlook = sunny</a:t>
            </a:r>
          </a:p>
          <a:p>
            <a:pPr lvl="1" algn="l">
              <a:lnSpc>
                <a:spcPct val="90000"/>
              </a:lnSpc>
              <a:buFont typeface="Arial"/>
              <a:buChar char="•"/>
            </a:pPr>
            <a:r>
              <a:rPr lang="en-US" sz="2400" b="0" dirty="0" smtClean="0"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US" sz="2400" b="0" dirty="0" err="1" smtClean="0"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US" sz="2400" b="0" dirty="0" smtClean="0">
                <a:ea typeface="ＭＳ Ｐゴシック" pitchFamily="-110" charset="-128"/>
                <a:cs typeface="ＭＳ Ｐゴシック" pitchFamily="-110" charset="-128"/>
              </a:rPr>
              <a:t> &gt; 100</a:t>
            </a:r>
          </a:p>
          <a:p>
            <a:pPr algn="l" eaLnBrk="1" hangingPunct="1">
              <a:lnSpc>
                <a:spcPct val="90000"/>
              </a:lnSpc>
              <a:buFont typeface="Arial"/>
              <a:buChar char="•"/>
            </a:pPr>
            <a:r>
              <a:rPr lang="en-US" sz="2400" b="0" dirty="0" smtClean="0">
                <a:ea typeface="ＭＳ Ｐゴシック" pitchFamily="-110" charset="-128"/>
                <a:cs typeface="ＭＳ Ｐゴシック" pitchFamily="-110" charset="-128"/>
              </a:rPr>
              <a:t> Leaves</a:t>
            </a:r>
            <a:r>
              <a:rPr lang="en-US" sz="2400" b="0" dirty="0" smtClean="0">
                <a:ea typeface="ＭＳ Ｐゴシック" pitchFamily="-110" charset="-128"/>
                <a:cs typeface="ＭＳ Ｐゴシック" pitchFamily="-110" charset="-128"/>
              </a:rPr>
              <a:t> labeled with classes</a:t>
            </a:r>
            <a:endParaRPr lang="en-US" sz="2400" b="0" dirty="0" smtClean="0"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077200" cy="685800"/>
          </a:xfrm>
        </p:spPr>
        <p:txBody>
          <a:bodyPr/>
          <a:lstStyle/>
          <a:p>
            <a:r>
              <a:rPr lang="en-US" dirty="0" smtClean="0"/>
              <a:t>Another decision tree</a:t>
            </a:r>
            <a:endParaRPr lang="en-US" dirty="0"/>
          </a:p>
        </p:txBody>
      </p:sp>
      <p:pic>
        <p:nvPicPr>
          <p:cNvPr id="4" name="Picture 3" descr="decisionTree"/>
          <p:cNvPicPr>
            <a:picLocks noChangeAspect="1" noChangeArrowheads="1"/>
          </p:cNvPicPr>
          <p:nvPr/>
        </p:nvPicPr>
        <p:blipFill>
          <a:blip r:embed="rId2"/>
          <a:srcRect r="28621" b="45718"/>
          <a:stretch>
            <a:fillRect/>
          </a:stretch>
        </p:blipFill>
        <p:spPr bwMode="auto">
          <a:xfrm>
            <a:off x="609600" y="2209800"/>
            <a:ext cx="7620000" cy="3950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09800" y="1143000"/>
            <a:ext cx="4876800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Document classification: wheat or not wheat?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Decision tree learning</a:t>
            </a:r>
          </a:p>
        </p:txBody>
      </p:sp>
      <p:sp>
        <p:nvSpPr>
          <p:cNvPr id="24580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6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8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9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0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1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2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3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4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5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6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7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8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9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0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1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2" name="Text Box 25"/>
          <p:cNvSpPr txBox="1">
            <a:spLocks noChangeArrowheads="1"/>
          </p:cNvSpPr>
          <p:nvPr/>
        </p:nvSpPr>
        <p:spPr bwMode="auto">
          <a:xfrm>
            <a:off x="7512050" y="4357688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1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4603" name="Text Box 26"/>
          <p:cNvSpPr txBox="1">
            <a:spLocks noChangeArrowheads="1"/>
          </p:cNvSpPr>
          <p:nvPr/>
        </p:nvSpPr>
        <p:spPr bwMode="auto">
          <a:xfrm>
            <a:off x="7486650" y="48006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2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4604" name="Text Box 27"/>
          <p:cNvSpPr txBox="1">
            <a:spLocks noChangeArrowheads="1"/>
          </p:cNvSpPr>
          <p:nvPr/>
        </p:nvSpPr>
        <p:spPr bwMode="auto">
          <a:xfrm>
            <a:off x="7467600" y="52578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3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3400" y="1066800"/>
            <a:ext cx="8153400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/>
              <a:t>Features are </a:t>
            </a:r>
            <a:r>
              <a:rPr lang="en-US" b="0" dirty="0" err="1" smtClean="0"/>
              <a:t>x</a:t>
            </a:r>
            <a:r>
              <a:rPr lang="en-US" b="0" dirty="0" smtClean="0"/>
              <a:t> and </a:t>
            </a:r>
            <a:r>
              <a:rPr lang="en-US" b="0" dirty="0" err="1" smtClean="0"/>
              <a:t>y</a:t>
            </a:r>
            <a:endParaRPr lang="en-US" b="0" dirty="0" smtClean="0"/>
          </a:p>
          <a:p>
            <a:pPr algn="l"/>
            <a:r>
              <a:rPr lang="en-US" b="0" dirty="0" smtClean="0"/>
              <a:t>A node in the tree is threshold on that dimension</a:t>
            </a:r>
            <a:endParaRPr lang="en-US" b="0" dirty="0"/>
          </a:p>
        </p:txBody>
      </p:sp>
      <p:sp>
        <p:nvSpPr>
          <p:cNvPr id="30" name="TextBox 29"/>
          <p:cNvSpPr txBox="1"/>
          <p:nvPr/>
        </p:nvSpPr>
        <p:spPr>
          <a:xfrm>
            <a:off x="-152400" y="6248400"/>
            <a:ext cx="731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How could we learn a tree from data?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Decision tree learning</a:t>
            </a:r>
          </a:p>
        </p:txBody>
      </p:sp>
      <p:sp>
        <p:nvSpPr>
          <p:cNvPr id="24580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6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8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9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0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1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2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3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4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5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6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7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1" name="Line 24"/>
          <p:cNvSpPr>
            <a:spLocks noChangeShapeType="1"/>
          </p:cNvSpPr>
          <p:nvPr/>
        </p:nvSpPr>
        <p:spPr bwMode="auto">
          <a:xfrm>
            <a:off x="3810000" y="1981200"/>
            <a:ext cx="0" cy="4191000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2" name="Text Box 25"/>
          <p:cNvSpPr txBox="1">
            <a:spLocks noChangeArrowheads="1"/>
          </p:cNvSpPr>
          <p:nvPr/>
        </p:nvSpPr>
        <p:spPr bwMode="auto">
          <a:xfrm>
            <a:off x="5867400" y="37338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1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4603" name="Text Box 26"/>
          <p:cNvSpPr txBox="1">
            <a:spLocks noChangeArrowheads="1"/>
          </p:cNvSpPr>
          <p:nvPr/>
        </p:nvSpPr>
        <p:spPr bwMode="auto">
          <a:xfrm>
            <a:off x="7867650" y="38100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2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4604" name="Text Box 27"/>
          <p:cNvSpPr txBox="1">
            <a:spLocks noChangeArrowheads="1"/>
          </p:cNvSpPr>
          <p:nvPr/>
        </p:nvSpPr>
        <p:spPr bwMode="auto">
          <a:xfrm>
            <a:off x="7848600" y="42672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3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3400" y="1066800"/>
            <a:ext cx="8153400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/>
              <a:t>Features are </a:t>
            </a:r>
            <a:r>
              <a:rPr lang="en-US" b="0" dirty="0" err="1" smtClean="0"/>
              <a:t>x</a:t>
            </a:r>
            <a:r>
              <a:rPr lang="en-US" b="0" dirty="0" smtClean="0"/>
              <a:t> and </a:t>
            </a:r>
            <a:r>
              <a:rPr lang="en-US" b="0" dirty="0" err="1" smtClean="0"/>
              <a:t>y</a:t>
            </a:r>
            <a:endParaRPr lang="en-US" b="0" dirty="0" smtClean="0"/>
          </a:p>
          <a:p>
            <a:pPr algn="l"/>
            <a:r>
              <a:rPr lang="en-US" b="0" dirty="0" smtClean="0"/>
              <a:t>A node in the tree is threshold on that dimension</a:t>
            </a:r>
            <a:endParaRPr lang="en-US" b="0" dirty="0"/>
          </a:p>
        </p:txBody>
      </p:sp>
      <p:sp>
        <p:nvSpPr>
          <p:cNvPr id="30" name="TextBox 29"/>
          <p:cNvSpPr txBox="1"/>
          <p:nvPr/>
        </p:nvSpPr>
        <p:spPr>
          <a:xfrm>
            <a:off x="-152400" y="6248400"/>
            <a:ext cx="731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How could we learn a tree from data?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34200" y="2362200"/>
            <a:ext cx="1295400" cy="4514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0" dirty="0" smtClean="0"/>
              <a:t>Test </a:t>
            </a:r>
            <a:r>
              <a:rPr lang="en-US" b="0" dirty="0" err="1" smtClean="0"/>
              <a:t>x</a:t>
            </a:r>
            <a:endParaRPr lang="en-US" b="0" dirty="0"/>
          </a:p>
        </p:txBody>
      </p:sp>
      <p:cxnSp>
        <p:nvCxnSpPr>
          <p:cNvPr id="34" name="Straight Connector 33"/>
          <p:cNvCxnSpPr/>
          <p:nvPr/>
        </p:nvCxnSpPr>
        <p:spPr bwMode="auto">
          <a:xfrm rot="10800000" flipV="1">
            <a:off x="6629400" y="2819400"/>
            <a:ext cx="838200" cy="685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>
            <a:stCxn id="32" idx="2"/>
          </p:cNvCxnSpPr>
          <p:nvPr/>
        </p:nvCxnSpPr>
        <p:spPr bwMode="auto">
          <a:xfrm rot="16200000" flipH="1">
            <a:off x="7559953" y="2835553"/>
            <a:ext cx="843994" cy="8001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8229600" y="2895600"/>
            <a:ext cx="381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477000" y="2819400"/>
            <a:ext cx="381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</a:t>
            </a:r>
          </a:p>
        </p:txBody>
      </p:sp>
      <p:sp>
        <p:nvSpPr>
          <p:cNvPr id="40" name="Oval 21"/>
          <p:cNvSpPr>
            <a:spLocks noChangeArrowheads="1"/>
          </p:cNvSpPr>
          <p:nvPr/>
        </p:nvSpPr>
        <p:spPr bwMode="auto">
          <a:xfrm>
            <a:off x="5791200" y="3810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Oval 22"/>
          <p:cNvSpPr>
            <a:spLocks noChangeArrowheads="1"/>
          </p:cNvSpPr>
          <p:nvPr/>
        </p:nvSpPr>
        <p:spPr bwMode="auto">
          <a:xfrm>
            <a:off x="7772400" y="3886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Oval 23"/>
          <p:cNvSpPr>
            <a:spLocks noChangeArrowheads="1"/>
          </p:cNvSpPr>
          <p:nvPr/>
        </p:nvSpPr>
        <p:spPr bwMode="auto">
          <a:xfrm>
            <a:off x="7772400" y="4343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Decision tree learning</a:t>
            </a:r>
          </a:p>
        </p:txBody>
      </p:sp>
      <p:sp>
        <p:nvSpPr>
          <p:cNvPr id="24580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6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8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9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0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1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2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3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4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5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6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7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1" name="Line 24"/>
          <p:cNvSpPr>
            <a:spLocks noChangeShapeType="1"/>
          </p:cNvSpPr>
          <p:nvPr/>
        </p:nvSpPr>
        <p:spPr bwMode="auto">
          <a:xfrm>
            <a:off x="3810000" y="1981200"/>
            <a:ext cx="0" cy="4191000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2" name="Text Box 25"/>
          <p:cNvSpPr txBox="1">
            <a:spLocks noChangeArrowheads="1"/>
          </p:cNvSpPr>
          <p:nvPr/>
        </p:nvSpPr>
        <p:spPr bwMode="auto">
          <a:xfrm>
            <a:off x="5867400" y="37338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1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4603" name="Text Box 26"/>
          <p:cNvSpPr txBox="1">
            <a:spLocks noChangeArrowheads="1"/>
          </p:cNvSpPr>
          <p:nvPr/>
        </p:nvSpPr>
        <p:spPr bwMode="auto">
          <a:xfrm>
            <a:off x="8066204" y="4629835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2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4604" name="Text Box 27"/>
          <p:cNvSpPr txBox="1">
            <a:spLocks noChangeArrowheads="1"/>
          </p:cNvSpPr>
          <p:nvPr/>
        </p:nvSpPr>
        <p:spPr bwMode="auto">
          <a:xfrm>
            <a:off x="6858000" y="461147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3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3400" y="1066800"/>
            <a:ext cx="8153400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/>
              <a:t>Features are </a:t>
            </a:r>
            <a:r>
              <a:rPr lang="en-US" b="0" dirty="0" err="1" smtClean="0"/>
              <a:t>x</a:t>
            </a:r>
            <a:r>
              <a:rPr lang="en-US" b="0" dirty="0" smtClean="0"/>
              <a:t> and </a:t>
            </a:r>
            <a:r>
              <a:rPr lang="en-US" b="0" dirty="0" err="1" smtClean="0"/>
              <a:t>y</a:t>
            </a:r>
            <a:endParaRPr lang="en-US" b="0" dirty="0" smtClean="0"/>
          </a:p>
          <a:p>
            <a:pPr algn="l"/>
            <a:r>
              <a:rPr lang="en-US" b="0" dirty="0" smtClean="0"/>
              <a:t>A node in the tree is threshold on that dimension</a:t>
            </a:r>
            <a:endParaRPr lang="en-US" b="0" dirty="0"/>
          </a:p>
        </p:txBody>
      </p:sp>
      <p:sp>
        <p:nvSpPr>
          <p:cNvPr id="30" name="TextBox 29"/>
          <p:cNvSpPr txBox="1"/>
          <p:nvPr/>
        </p:nvSpPr>
        <p:spPr>
          <a:xfrm>
            <a:off x="-152400" y="6248400"/>
            <a:ext cx="731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How could we learn a tree from data?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34200" y="2362200"/>
            <a:ext cx="1295400" cy="4514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0" dirty="0" smtClean="0"/>
              <a:t>Test </a:t>
            </a:r>
            <a:r>
              <a:rPr lang="en-US" b="0" dirty="0" err="1" smtClean="0"/>
              <a:t>x</a:t>
            </a:r>
            <a:endParaRPr lang="en-US" b="0" dirty="0"/>
          </a:p>
        </p:txBody>
      </p:sp>
      <p:cxnSp>
        <p:nvCxnSpPr>
          <p:cNvPr id="34" name="Straight Connector 33"/>
          <p:cNvCxnSpPr/>
          <p:nvPr/>
        </p:nvCxnSpPr>
        <p:spPr bwMode="auto">
          <a:xfrm rot="10800000" flipV="1">
            <a:off x="6629400" y="2819400"/>
            <a:ext cx="838200" cy="685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>
            <a:stCxn id="32" idx="2"/>
          </p:cNvCxnSpPr>
          <p:nvPr/>
        </p:nvCxnSpPr>
        <p:spPr bwMode="auto">
          <a:xfrm rot="16200000" flipH="1">
            <a:off x="7369453" y="3026053"/>
            <a:ext cx="843994" cy="4191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7848600" y="2977594"/>
            <a:ext cx="381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477000" y="2819400"/>
            <a:ext cx="381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</a:t>
            </a:r>
          </a:p>
        </p:txBody>
      </p:sp>
      <p:sp>
        <p:nvSpPr>
          <p:cNvPr id="40" name="Oval 21"/>
          <p:cNvSpPr>
            <a:spLocks noChangeArrowheads="1"/>
          </p:cNvSpPr>
          <p:nvPr/>
        </p:nvSpPr>
        <p:spPr bwMode="auto">
          <a:xfrm>
            <a:off x="5791200" y="3810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Oval 22"/>
          <p:cNvSpPr>
            <a:spLocks noChangeArrowheads="1"/>
          </p:cNvSpPr>
          <p:nvPr/>
        </p:nvSpPr>
        <p:spPr bwMode="auto">
          <a:xfrm>
            <a:off x="7970954" y="4706035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Oval 23"/>
          <p:cNvSpPr>
            <a:spLocks noChangeArrowheads="1"/>
          </p:cNvSpPr>
          <p:nvPr/>
        </p:nvSpPr>
        <p:spPr bwMode="auto">
          <a:xfrm>
            <a:off x="6781800" y="468767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3810000" y="4419600"/>
            <a:ext cx="2209800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7315200" y="3657600"/>
            <a:ext cx="1295400" cy="4514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0" dirty="0" smtClean="0"/>
              <a:t>Test </a:t>
            </a:r>
            <a:r>
              <a:rPr lang="en-US" b="0" dirty="0" err="1"/>
              <a:t>y</a:t>
            </a:r>
            <a:endParaRPr lang="en-US" b="0" dirty="0"/>
          </a:p>
        </p:txBody>
      </p:sp>
      <p:cxnSp>
        <p:nvCxnSpPr>
          <p:cNvPr id="45" name="Straight Connector 44"/>
          <p:cNvCxnSpPr>
            <a:stCxn id="37" idx="2"/>
            <a:endCxn id="24604" idx="0"/>
          </p:cNvCxnSpPr>
          <p:nvPr/>
        </p:nvCxnSpPr>
        <p:spPr bwMode="auto">
          <a:xfrm rot="5400000">
            <a:off x="7409617" y="4058187"/>
            <a:ext cx="502464" cy="6041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>
            <a:stCxn id="37" idx="2"/>
            <a:endCxn id="24603" idx="0"/>
          </p:cNvCxnSpPr>
          <p:nvPr/>
        </p:nvCxnSpPr>
        <p:spPr bwMode="auto">
          <a:xfrm rot="16200000" flipH="1">
            <a:off x="8004537" y="4067369"/>
            <a:ext cx="520829" cy="6041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8458200" y="4120594"/>
            <a:ext cx="381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7162800" y="4120594"/>
            <a:ext cx="381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906963"/>
          </a:xfrm>
        </p:spPr>
        <p:txBody>
          <a:bodyPr/>
          <a:lstStyle/>
          <a:p>
            <a:r>
              <a:rPr lang="en-US" sz="2400" dirty="0" err="1" smtClean="0"/>
              <a:t>HMMs</a:t>
            </a:r>
            <a:endParaRPr lang="en-US" sz="2400" dirty="0" smtClean="0"/>
          </a:p>
          <a:p>
            <a:pPr lvl="1"/>
            <a:r>
              <a:rPr lang="en-US" sz="2000" dirty="0" smtClean="0"/>
              <a:t>Applications</a:t>
            </a:r>
          </a:p>
          <a:p>
            <a:pPr lvl="2"/>
            <a:r>
              <a:rPr lang="en-US" sz="1600" dirty="0" smtClean="0"/>
              <a:t>HMM part of speech tagger</a:t>
            </a:r>
          </a:p>
          <a:p>
            <a:pPr lvl="2"/>
            <a:r>
              <a:rPr lang="en-US" sz="1600" dirty="0" smtClean="0"/>
              <a:t>Phone texting prediction (e.g. T9) – other models besides HMM might also be interesting</a:t>
            </a:r>
          </a:p>
          <a:p>
            <a:pPr lvl="1"/>
            <a:r>
              <a:rPr lang="en-US" sz="2000" dirty="0" smtClean="0"/>
              <a:t>HMM smoothing for tracking movement</a:t>
            </a:r>
          </a:p>
          <a:p>
            <a:pPr lvl="1"/>
            <a:r>
              <a:rPr lang="en-US" sz="2000" dirty="0" smtClean="0"/>
              <a:t>HMM </a:t>
            </a:r>
            <a:r>
              <a:rPr lang="en-US" sz="2000" dirty="0" smtClean="0"/>
              <a:t>prediction</a:t>
            </a:r>
            <a:endParaRPr lang="en-US" sz="2000" dirty="0" smtClean="0"/>
          </a:p>
          <a:p>
            <a:pPr lvl="2"/>
            <a:r>
              <a:rPr lang="en-US" sz="1600" dirty="0" smtClean="0"/>
              <a:t>predicting </a:t>
            </a:r>
            <a:r>
              <a:rPr lang="en-US" sz="1600" dirty="0" smtClean="0"/>
              <a:t>movement in </a:t>
            </a:r>
            <a:r>
              <a:rPr lang="en-US" sz="1600" dirty="0" smtClean="0"/>
              <a:t>video</a:t>
            </a:r>
          </a:p>
          <a:p>
            <a:pPr lvl="2"/>
            <a:r>
              <a:rPr lang="en-US" sz="1600" dirty="0" smtClean="0"/>
              <a:t>stock market prediction</a:t>
            </a:r>
          </a:p>
          <a:p>
            <a:pPr lvl="2"/>
            <a:r>
              <a:rPr lang="en-US" sz="1600" dirty="0" smtClean="0"/>
              <a:t>sports prediction</a:t>
            </a:r>
            <a:endParaRPr lang="en-US" sz="1600" dirty="0" smtClean="0"/>
          </a:p>
          <a:p>
            <a:r>
              <a:rPr lang="en-US" sz="2400" dirty="0" smtClean="0"/>
              <a:t>Clustering</a:t>
            </a:r>
          </a:p>
          <a:p>
            <a:pPr lvl="1"/>
            <a:r>
              <a:rPr lang="en-US" sz="2000" dirty="0" smtClean="0"/>
              <a:t>compare clustering approaches</a:t>
            </a:r>
          </a:p>
          <a:p>
            <a:pPr lvl="1"/>
            <a:r>
              <a:rPr lang="en-US" sz="2000" dirty="0" smtClean="0"/>
              <a:t>see how clustering does on a particular dataset</a:t>
            </a:r>
          </a:p>
          <a:p>
            <a:pPr lvl="1"/>
            <a:r>
              <a:rPr lang="en-US" sz="2000" dirty="0" smtClean="0"/>
              <a:t>state space search hierarchical clustering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Tree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Start at the top and work our way down</a:t>
            </a:r>
          </a:p>
          <a:p>
            <a:pPr lvl="1"/>
            <a:r>
              <a:rPr lang="en-US" sz="2400" dirty="0" smtClean="0"/>
              <a:t>Examine all of the features to see which feature best separates the </a:t>
            </a:r>
            <a:r>
              <a:rPr lang="en-US" sz="2400" dirty="0" smtClean="0"/>
              <a:t>data</a:t>
            </a:r>
          </a:p>
          <a:p>
            <a:pPr lvl="1"/>
            <a:r>
              <a:rPr lang="en-US" sz="2400" dirty="0" smtClean="0"/>
              <a:t>Split the data into subsets based on the feature test</a:t>
            </a:r>
          </a:p>
          <a:p>
            <a:pPr lvl="1"/>
            <a:r>
              <a:rPr lang="en-US" sz="2400" dirty="0" smtClean="0"/>
              <a:t>Test the </a:t>
            </a:r>
            <a:r>
              <a:rPr lang="en-US" sz="2400" i="1" dirty="0" smtClean="0"/>
              <a:t>remaining</a:t>
            </a:r>
            <a:r>
              <a:rPr lang="en-US" sz="2400" dirty="0" smtClean="0"/>
              <a:t> </a:t>
            </a:r>
            <a:r>
              <a:rPr lang="en-US" sz="2400" dirty="0" smtClean="0"/>
              <a:t>features</a:t>
            </a:r>
            <a:r>
              <a:rPr lang="en-US" sz="2400" dirty="0" smtClean="0"/>
              <a:t> </a:t>
            </a:r>
            <a:r>
              <a:rPr lang="en-US" sz="2400" dirty="0" smtClean="0"/>
              <a:t>to see which best separates the data in each subset</a:t>
            </a:r>
          </a:p>
          <a:p>
            <a:pPr lvl="1"/>
            <a:r>
              <a:rPr lang="en-US" sz="2400" dirty="0" smtClean="0"/>
              <a:t>Repeat this process in all branches until:</a:t>
            </a:r>
          </a:p>
          <a:p>
            <a:pPr lvl="2"/>
            <a:r>
              <a:rPr lang="en-US" sz="2000" dirty="0" smtClean="0"/>
              <a:t>all examples in a subset are of the same type</a:t>
            </a:r>
          </a:p>
          <a:p>
            <a:pPr lvl="2"/>
            <a:r>
              <a:rPr lang="en-US" sz="2000" dirty="0" smtClean="0"/>
              <a:t>there are no examples left</a:t>
            </a:r>
          </a:p>
          <a:p>
            <a:pPr lvl="2"/>
            <a:r>
              <a:rPr lang="en-US" sz="2000" dirty="0" smtClean="0"/>
              <a:t>there are no attributes left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Tree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Start at the top and work our way down</a:t>
            </a:r>
          </a:p>
          <a:p>
            <a:pPr lvl="1"/>
            <a:r>
              <a:rPr lang="en-US" sz="2400" dirty="0" smtClean="0"/>
              <a:t>Examine all of the features to see </a:t>
            </a:r>
            <a:r>
              <a:rPr lang="en-US" sz="2400" b="1" dirty="0" smtClean="0">
                <a:solidFill>
                  <a:srgbClr val="FF0000"/>
                </a:solidFill>
              </a:rPr>
              <a:t>which feature best separates the </a:t>
            </a:r>
            <a:r>
              <a:rPr lang="en-US" sz="2400" b="1" dirty="0" smtClean="0">
                <a:solidFill>
                  <a:srgbClr val="FF0000"/>
                </a:solidFill>
              </a:rPr>
              <a:t>data</a:t>
            </a:r>
          </a:p>
          <a:p>
            <a:pPr lvl="1"/>
            <a:r>
              <a:rPr lang="en-US" sz="2400" dirty="0" smtClean="0"/>
              <a:t>Split the data into subsets based on the feature test</a:t>
            </a:r>
          </a:p>
          <a:p>
            <a:pPr lvl="1"/>
            <a:r>
              <a:rPr lang="en-US" sz="2400" dirty="0" smtClean="0"/>
              <a:t>Test the </a:t>
            </a:r>
            <a:r>
              <a:rPr lang="en-US" sz="2400" i="1" dirty="0" smtClean="0"/>
              <a:t>remaining</a:t>
            </a:r>
            <a:r>
              <a:rPr lang="en-US" sz="2400" dirty="0" smtClean="0"/>
              <a:t> features </a:t>
            </a:r>
            <a:r>
              <a:rPr lang="en-US" sz="2400" dirty="0" smtClean="0"/>
              <a:t>to see which best separates the data in each subset</a:t>
            </a:r>
          </a:p>
          <a:p>
            <a:pPr lvl="1"/>
            <a:r>
              <a:rPr lang="en-US" sz="2400" dirty="0" smtClean="0"/>
              <a:t>Repeat this process in all branches until:</a:t>
            </a:r>
          </a:p>
          <a:p>
            <a:pPr lvl="2"/>
            <a:r>
              <a:rPr lang="en-US" sz="2000" dirty="0" smtClean="0"/>
              <a:t>all examples in a subset are of the same type</a:t>
            </a:r>
          </a:p>
          <a:p>
            <a:pPr lvl="2"/>
            <a:r>
              <a:rPr lang="en-US" sz="2000" dirty="0" smtClean="0"/>
              <a:t>there are no examples left</a:t>
            </a:r>
          </a:p>
          <a:p>
            <a:pPr lvl="2"/>
            <a:r>
              <a:rPr lang="en-US" sz="2000" dirty="0" smtClean="0"/>
              <a:t>there are no attributes left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33800" y="6019800"/>
            <a:ext cx="1609836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Ideas?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KL-Divergence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990600"/>
          </a:xfrm>
        </p:spPr>
        <p:txBody>
          <a:bodyPr/>
          <a:lstStyle/>
          <a:p>
            <a:r>
              <a:rPr lang="en-US" dirty="0" smtClean="0"/>
              <a:t>Given two probability distributions P and Q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981200" y="2362200"/>
          <a:ext cx="4648200" cy="1070089"/>
        </p:xfrm>
        <a:graphic>
          <a:graphicData uri="http://schemas.openxmlformats.org/presentationml/2006/ole">
            <p:oleObj spid="_x0000_s275458" name="Equation" r:id="rId3" imgW="1765300" imgH="4064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52600" y="4191000"/>
            <a:ext cx="52578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When is this large? small?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KL-Divergence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990600"/>
          </a:xfrm>
        </p:spPr>
        <p:txBody>
          <a:bodyPr/>
          <a:lstStyle/>
          <a:p>
            <a:r>
              <a:rPr lang="en-US" dirty="0" smtClean="0"/>
              <a:t>Given two probability distributions P and Q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981200" y="2362200"/>
          <a:ext cx="4648200" cy="1070089"/>
        </p:xfrm>
        <a:graphic>
          <a:graphicData uri="http://schemas.openxmlformats.org/presentationml/2006/ole">
            <p:oleObj spid="_x0000_s276482" name="Equation" r:id="rId3" imgW="1765300" imgH="4064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52600" y="4191000"/>
            <a:ext cx="52578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When P = Q, D</a:t>
            </a:r>
            <a:r>
              <a:rPr lang="en-US" baseline="-25000" dirty="0" smtClean="0">
                <a:solidFill>
                  <a:srgbClr val="0000FF"/>
                </a:solidFill>
              </a:rPr>
              <a:t>KL</a:t>
            </a:r>
            <a:r>
              <a:rPr lang="en-US" dirty="0" smtClean="0">
                <a:solidFill>
                  <a:srgbClr val="0000FF"/>
                </a:solidFill>
              </a:rPr>
              <a:t>(P||Q) = 0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KL-Divergence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990600"/>
          </a:xfrm>
        </p:spPr>
        <p:txBody>
          <a:bodyPr/>
          <a:lstStyle/>
          <a:p>
            <a:r>
              <a:rPr lang="en-US" dirty="0" smtClean="0"/>
              <a:t>Given two probability distributions P and Q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981200" y="2362200"/>
          <a:ext cx="4648200" cy="1070089"/>
        </p:xfrm>
        <a:graphic>
          <a:graphicData uri="http://schemas.openxmlformats.org/presentationml/2006/ole">
            <p:oleObj spid="_x0000_s277506" name="Equation" r:id="rId3" imgW="1765300" imgH="4064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71600" y="4953000"/>
            <a:ext cx="52578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</a:t>
            </a:r>
            <a:r>
              <a:rPr lang="en-US" baseline="-25000" dirty="0" smtClean="0">
                <a:solidFill>
                  <a:srgbClr val="0000FF"/>
                </a:solidFill>
              </a:rPr>
              <a:t>KL</a:t>
            </a:r>
            <a:r>
              <a:rPr lang="en-US" dirty="0" smtClean="0">
                <a:solidFill>
                  <a:srgbClr val="0000FF"/>
                </a:solidFill>
              </a:rPr>
              <a:t>(P||Q) = 6.89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810000"/>
            <a:ext cx="2438400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P(1) = 0.999</a:t>
            </a:r>
          </a:p>
          <a:p>
            <a:r>
              <a:rPr lang="en-US" dirty="0" smtClean="0"/>
              <a:t>P(2) = 0.001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3810000"/>
            <a:ext cx="3200400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Q(1) = 0.001</a:t>
            </a:r>
          </a:p>
          <a:p>
            <a:r>
              <a:rPr lang="en-US" dirty="0" smtClean="0"/>
              <a:t>P(2) = 0.999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5562600"/>
            <a:ext cx="7696200" cy="1140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KL-divergence is a measure of the distance between two probability distributions (though it’s not a distance metric!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/>
          <a:lstStyle/>
          <a:p>
            <a:r>
              <a:rPr lang="en-US" sz="2800" dirty="0" smtClean="0"/>
              <a:t>What is the distance from the probability of a class (i.e. the prior) and the probability of that class conditioned on </a:t>
            </a:r>
            <a:r>
              <a:rPr lang="en-US" sz="2800" i="1" dirty="0" err="1" smtClean="0"/>
              <a:t>f</a:t>
            </a:r>
            <a:r>
              <a:rPr lang="en-US" sz="2800" i="1" dirty="0" smtClean="0"/>
              <a:t> 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What information do we gain about the class decision, given the feature </a:t>
            </a:r>
            <a:r>
              <a:rPr lang="en-US" sz="2800" i="1" dirty="0" err="1" smtClean="0"/>
              <a:t>f</a:t>
            </a:r>
            <a:r>
              <a:rPr lang="en-US" sz="2800" i="1" dirty="0" smtClean="0"/>
              <a:t> </a:t>
            </a:r>
            <a:r>
              <a:rPr lang="en-US" sz="2800" dirty="0" smtClean="0"/>
              <a:t>?</a:t>
            </a:r>
          </a:p>
          <a:p>
            <a:endParaRPr lang="en-US" sz="2800" dirty="0" smtClean="0"/>
          </a:p>
          <a:p>
            <a:r>
              <a:rPr lang="en-US" sz="2800" dirty="0" smtClean="0"/>
              <a:t>Use information gain to decide the most informative feature to split on</a:t>
            </a:r>
          </a:p>
          <a:p>
            <a:endParaRPr lang="en-US" sz="2800" dirty="0" smtClean="0"/>
          </a:p>
        </p:txBody>
      </p:sp>
      <p:graphicFrame>
        <p:nvGraphicFramePr>
          <p:cNvPr id="278530" name="Object 2"/>
          <p:cNvGraphicFramePr>
            <a:graphicFrameLocks noChangeAspect="1"/>
          </p:cNvGraphicFramePr>
          <p:nvPr/>
        </p:nvGraphicFramePr>
        <p:xfrm>
          <a:off x="304800" y="1219200"/>
          <a:ext cx="8626475" cy="1069975"/>
        </p:xfrm>
        <a:graphic>
          <a:graphicData uri="http://schemas.openxmlformats.org/presentationml/2006/ole">
            <p:oleObj spid="_x0000_s278530" name="Equation" r:id="rId3" imgW="3276600" imgH="40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Decision tree learning</a:t>
            </a:r>
          </a:p>
        </p:txBody>
      </p:sp>
      <p:sp>
        <p:nvSpPr>
          <p:cNvPr id="24580" name="Oval 3"/>
          <p:cNvSpPr>
            <a:spLocks noChangeArrowheads="1"/>
          </p:cNvSpPr>
          <p:nvPr/>
        </p:nvSpPr>
        <p:spPr bwMode="auto">
          <a:xfrm>
            <a:off x="1981200" y="2590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Oval 4"/>
          <p:cNvSpPr>
            <a:spLocks noChangeArrowheads="1"/>
          </p:cNvSpPr>
          <p:nvPr/>
        </p:nvSpPr>
        <p:spPr bwMode="auto">
          <a:xfrm>
            <a:off x="3429000" y="3657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Oval 6"/>
          <p:cNvSpPr>
            <a:spLocks noChangeArrowheads="1"/>
          </p:cNvSpPr>
          <p:nvPr/>
        </p:nvSpPr>
        <p:spPr bwMode="auto">
          <a:xfrm>
            <a:off x="2133600" y="3124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Oval 7"/>
          <p:cNvSpPr>
            <a:spLocks noChangeArrowheads="1"/>
          </p:cNvSpPr>
          <p:nvPr/>
        </p:nvSpPr>
        <p:spPr bwMode="auto">
          <a:xfrm>
            <a:off x="2286000" y="4191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Oval 8"/>
          <p:cNvSpPr>
            <a:spLocks noChangeArrowheads="1"/>
          </p:cNvSpPr>
          <p:nvPr/>
        </p:nvSpPr>
        <p:spPr bwMode="auto">
          <a:xfrm>
            <a:off x="3200400" y="2590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6" name="Oval 9"/>
          <p:cNvSpPr>
            <a:spLocks noChangeArrowheads="1"/>
          </p:cNvSpPr>
          <p:nvPr/>
        </p:nvSpPr>
        <p:spPr bwMode="auto">
          <a:xfrm>
            <a:off x="1676400" y="3581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Oval 10"/>
          <p:cNvSpPr>
            <a:spLocks noChangeArrowheads="1"/>
          </p:cNvSpPr>
          <p:nvPr/>
        </p:nvSpPr>
        <p:spPr bwMode="auto">
          <a:xfrm>
            <a:off x="2743200" y="3352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8" name="Oval 11"/>
          <p:cNvSpPr>
            <a:spLocks noChangeArrowheads="1"/>
          </p:cNvSpPr>
          <p:nvPr/>
        </p:nvSpPr>
        <p:spPr bwMode="auto">
          <a:xfrm>
            <a:off x="3429000" y="2971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9" name="Oval 12"/>
          <p:cNvSpPr>
            <a:spLocks noChangeArrowheads="1"/>
          </p:cNvSpPr>
          <p:nvPr/>
        </p:nvSpPr>
        <p:spPr bwMode="auto">
          <a:xfrm>
            <a:off x="3810000" y="4953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0" name="Oval 13"/>
          <p:cNvSpPr>
            <a:spLocks noChangeArrowheads="1"/>
          </p:cNvSpPr>
          <p:nvPr/>
        </p:nvSpPr>
        <p:spPr bwMode="auto">
          <a:xfrm>
            <a:off x="3810000" y="2590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1" name="Oval 14"/>
          <p:cNvSpPr>
            <a:spLocks noChangeArrowheads="1"/>
          </p:cNvSpPr>
          <p:nvPr/>
        </p:nvSpPr>
        <p:spPr bwMode="auto">
          <a:xfrm>
            <a:off x="4114800" y="4114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2" name="Oval 15"/>
          <p:cNvSpPr>
            <a:spLocks noChangeArrowheads="1"/>
          </p:cNvSpPr>
          <p:nvPr/>
        </p:nvSpPr>
        <p:spPr bwMode="auto">
          <a:xfrm>
            <a:off x="42672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3" name="Oval 16"/>
          <p:cNvSpPr>
            <a:spLocks noChangeArrowheads="1"/>
          </p:cNvSpPr>
          <p:nvPr/>
        </p:nvSpPr>
        <p:spPr bwMode="auto">
          <a:xfrm>
            <a:off x="53340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4" name="Oval 17"/>
          <p:cNvSpPr>
            <a:spLocks noChangeArrowheads="1"/>
          </p:cNvSpPr>
          <p:nvPr/>
        </p:nvSpPr>
        <p:spPr bwMode="auto">
          <a:xfrm>
            <a:off x="4572000" y="3200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8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9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1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2" name="Text Box 25"/>
          <p:cNvSpPr txBox="1">
            <a:spLocks noChangeArrowheads="1"/>
          </p:cNvSpPr>
          <p:nvPr/>
        </p:nvSpPr>
        <p:spPr bwMode="auto">
          <a:xfrm>
            <a:off x="7512050" y="4357688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1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4603" name="Text Box 26"/>
          <p:cNvSpPr txBox="1">
            <a:spLocks noChangeArrowheads="1"/>
          </p:cNvSpPr>
          <p:nvPr/>
        </p:nvSpPr>
        <p:spPr bwMode="auto">
          <a:xfrm>
            <a:off x="7486650" y="48006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2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3400" y="1066800"/>
            <a:ext cx="8153400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/>
              <a:t>Features are </a:t>
            </a:r>
            <a:r>
              <a:rPr lang="en-US" b="0" dirty="0" err="1" smtClean="0"/>
              <a:t>x</a:t>
            </a:r>
            <a:r>
              <a:rPr lang="en-US" b="0" dirty="0" smtClean="0"/>
              <a:t> and </a:t>
            </a:r>
            <a:r>
              <a:rPr lang="en-US" b="0" dirty="0" err="1" smtClean="0"/>
              <a:t>y</a:t>
            </a:r>
            <a:endParaRPr lang="en-US" b="0" dirty="0" smtClean="0"/>
          </a:p>
          <a:p>
            <a:pPr algn="l"/>
            <a:r>
              <a:rPr lang="en-US" b="0" dirty="0" smtClean="0"/>
              <a:t>A node in the tree is threshold on that dimension</a:t>
            </a:r>
            <a:endParaRPr lang="en-US" b="0" dirty="0"/>
          </a:p>
        </p:txBody>
      </p:sp>
      <p:sp>
        <p:nvSpPr>
          <p:cNvPr id="30" name="TextBox 29"/>
          <p:cNvSpPr txBox="1"/>
          <p:nvPr/>
        </p:nvSpPr>
        <p:spPr>
          <a:xfrm>
            <a:off x="-152400" y="5867400"/>
            <a:ext cx="731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would be the learned tree?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Decision tree learning</a:t>
            </a:r>
          </a:p>
        </p:txBody>
      </p:sp>
      <p:sp>
        <p:nvSpPr>
          <p:cNvPr id="24580" name="Oval 3"/>
          <p:cNvSpPr>
            <a:spLocks noChangeArrowheads="1"/>
          </p:cNvSpPr>
          <p:nvPr/>
        </p:nvSpPr>
        <p:spPr bwMode="auto">
          <a:xfrm>
            <a:off x="1981200" y="2590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Oval 4"/>
          <p:cNvSpPr>
            <a:spLocks noChangeArrowheads="1"/>
          </p:cNvSpPr>
          <p:nvPr/>
        </p:nvSpPr>
        <p:spPr bwMode="auto">
          <a:xfrm>
            <a:off x="3429000" y="3657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Oval 6"/>
          <p:cNvSpPr>
            <a:spLocks noChangeArrowheads="1"/>
          </p:cNvSpPr>
          <p:nvPr/>
        </p:nvSpPr>
        <p:spPr bwMode="auto">
          <a:xfrm>
            <a:off x="2133600" y="3124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Oval 7"/>
          <p:cNvSpPr>
            <a:spLocks noChangeArrowheads="1"/>
          </p:cNvSpPr>
          <p:nvPr/>
        </p:nvSpPr>
        <p:spPr bwMode="auto">
          <a:xfrm>
            <a:off x="2286000" y="4191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Oval 8"/>
          <p:cNvSpPr>
            <a:spLocks noChangeArrowheads="1"/>
          </p:cNvSpPr>
          <p:nvPr/>
        </p:nvSpPr>
        <p:spPr bwMode="auto">
          <a:xfrm>
            <a:off x="3200400" y="2590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6" name="Oval 9"/>
          <p:cNvSpPr>
            <a:spLocks noChangeArrowheads="1"/>
          </p:cNvSpPr>
          <p:nvPr/>
        </p:nvSpPr>
        <p:spPr bwMode="auto">
          <a:xfrm>
            <a:off x="1676400" y="3581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Oval 10"/>
          <p:cNvSpPr>
            <a:spLocks noChangeArrowheads="1"/>
          </p:cNvSpPr>
          <p:nvPr/>
        </p:nvSpPr>
        <p:spPr bwMode="auto">
          <a:xfrm>
            <a:off x="2743200" y="3352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8" name="Oval 11"/>
          <p:cNvSpPr>
            <a:spLocks noChangeArrowheads="1"/>
          </p:cNvSpPr>
          <p:nvPr/>
        </p:nvSpPr>
        <p:spPr bwMode="auto">
          <a:xfrm>
            <a:off x="3429000" y="2971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9" name="Oval 12"/>
          <p:cNvSpPr>
            <a:spLocks noChangeArrowheads="1"/>
          </p:cNvSpPr>
          <p:nvPr/>
        </p:nvSpPr>
        <p:spPr bwMode="auto">
          <a:xfrm>
            <a:off x="3810000" y="4953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0" name="Oval 13"/>
          <p:cNvSpPr>
            <a:spLocks noChangeArrowheads="1"/>
          </p:cNvSpPr>
          <p:nvPr/>
        </p:nvSpPr>
        <p:spPr bwMode="auto">
          <a:xfrm>
            <a:off x="3810000" y="2590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1" name="Oval 14"/>
          <p:cNvSpPr>
            <a:spLocks noChangeArrowheads="1"/>
          </p:cNvSpPr>
          <p:nvPr/>
        </p:nvSpPr>
        <p:spPr bwMode="auto">
          <a:xfrm>
            <a:off x="4114800" y="4114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2" name="Oval 15"/>
          <p:cNvSpPr>
            <a:spLocks noChangeArrowheads="1"/>
          </p:cNvSpPr>
          <p:nvPr/>
        </p:nvSpPr>
        <p:spPr bwMode="auto">
          <a:xfrm>
            <a:off x="42672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3" name="Oval 16"/>
          <p:cNvSpPr>
            <a:spLocks noChangeArrowheads="1"/>
          </p:cNvSpPr>
          <p:nvPr/>
        </p:nvSpPr>
        <p:spPr bwMode="auto">
          <a:xfrm>
            <a:off x="53340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4" name="Oval 17"/>
          <p:cNvSpPr>
            <a:spLocks noChangeArrowheads="1"/>
          </p:cNvSpPr>
          <p:nvPr/>
        </p:nvSpPr>
        <p:spPr bwMode="auto">
          <a:xfrm>
            <a:off x="4572000" y="3200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8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9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1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2" name="Text Box 25"/>
          <p:cNvSpPr txBox="1">
            <a:spLocks noChangeArrowheads="1"/>
          </p:cNvSpPr>
          <p:nvPr/>
        </p:nvSpPr>
        <p:spPr bwMode="auto">
          <a:xfrm>
            <a:off x="7512050" y="4357688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1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4603" name="Text Box 26"/>
          <p:cNvSpPr txBox="1">
            <a:spLocks noChangeArrowheads="1"/>
          </p:cNvSpPr>
          <p:nvPr/>
        </p:nvSpPr>
        <p:spPr bwMode="auto">
          <a:xfrm>
            <a:off x="7486650" y="4800600"/>
            <a:ext cx="10015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dirty="0" smtClean="0">
                <a:latin typeface="Rockwell" pitchFamily="-110" charset="0"/>
              </a:rPr>
              <a:t>Class 2</a:t>
            </a:r>
            <a:endParaRPr lang="en-US" sz="1400" dirty="0">
              <a:latin typeface="Rockwell" pitchFamily="-11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3400" y="1066800"/>
            <a:ext cx="8153400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/>
              <a:t>Features are </a:t>
            </a:r>
            <a:r>
              <a:rPr lang="en-US" b="0" dirty="0" err="1" smtClean="0"/>
              <a:t>x</a:t>
            </a:r>
            <a:r>
              <a:rPr lang="en-US" b="0" dirty="0" smtClean="0"/>
              <a:t> and </a:t>
            </a:r>
            <a:r>
              <a:rPr lang="en-US" b="0" dirty="0" err="1" smtClean="0"/>
              <a:t>y</a:t>
            </a:r>
            <a:endParaRPr lang="en-US" b="0" dirty="0" smtClean="0"/>
          </a:p>
          <a:p>
            <a:pPr algn="l"/>
            <a:r>
              <a:rPr lang="en-US" b="0" dirty="0" smtClean="0"/>
              <a:t>A node in the tree is threshold on that dimension</a:t>
            </a:r>
            <a:endParaRPr lang="en-US" b="0" dirty="0"/>
          </a:p>
        </p:txBody>
      </p:sp>
      <p:sp>
        <p:nvSpPr>
          <p:cNvPr id="30" name="TextBox 29"/>
          <p:cNvSpPr txBox="1"/>
          <p:nvPr/>
        </p:nvSpPr>
        <p:spPr>
          <a:xfrm>
            <a:off x="-152400" y="5867400"/>
            <a:ext cx="731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 you think this is right?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 flipH="1">
            <a:off x="3733800" y="1981200"/>
            <a:ext cx="0" cy="3733800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3733800" y="4570412"/>
            <a:ext cx="2209800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Overfitting</a:t>
            </a:r>
            <a:endParaRPr lang="en-US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1676400"/>
          </a:xfrm>
        </p:spPr>
        <p:txBody>
          <a:bodyPr/>
          <a:lstStyle/>
          <a:p>
            <a:r>
              <a:rPr lang="en-US" dirty="0" smtClean="0"/>
              <a:t>Decision trees can have a high variance</a:t>
            </a:r>
          </a:p>
          <a:p>
            <a:r>
              <a:rPr lang="en-US" dirty="0" smtClean="0"/>
              <a:t>The model can be too </a:t>
            </a:r>
            <a:r>
              <a:rPr lang="en-US" dirty="0" smtClean="0"/>
              <a:t>complicated </a:t>
            </a:r>
            <a:r>
              <a:rPr lang="en-US" dirty="0" smtClean="0"/>
              <a:t>and </a:t>
            </a:r>
            <a:r>
              <a:rPr lang="en-US" i="1" dirty="0" err="1" smtClean="0"/>
              <a:t>overfit</a:t>
            </a:r>
            <a:r>
              <a:rPr lang="en-US" dirty="0" smtClean="0"/>
              <a:t> to the training data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7239000" y="304800"/>
            <a:ext cx="1600200" cy="762000"/>
            <a:chOff x="381000" y="1752600"/>
            <a:chExt cx="4572794" cy="3582194"/>
          </a:xfrm>
        </p:grpSpPr>
        <p:sp>
          <p:nvSpPr>
            <p:cNvPr id="3" name="Oval 2"/>
            <p:cNvSpPr/>
            <p:nvPr/>
          </p:nvSpPr>
          <p:spPr bwMode="auto">
            <a:xfrm>
              <a:off x="762794" y="3352006"/>
              <a:ext cx="152400" cy="152400"/>
            </a:xfrm>
            <a:prstGeom prst="ellipse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 bwMode="auto">
            <a:xfrm rot="5400000">
              <a:off x="-1408906" y="3542506"/>
              <a:ext cx="3581400" cy="1588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" name="Straight Connector 4"/>
            <p:cNvCxnSpPr/>
            <p:nvPr/>
          </p:nvCxnSpPr>
          <p:spPr bwMode="auto">
            <a:xfrm rot="10800000">
              <a:off x="381794" y="5333206"/>
              <a:ext cx="4572000" cy="1588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" name="Oval 5"/>
            <p:cNvSpPr/>
            <p:nvPr/>
          </p:nvSpPr>
          <p:spPr bwMode="auto">
            <a:xfrm>
              <a:off x="1143794" y="3199606"/>
              <a:ext cx="152400" cy="152400"/>
            </a:xfrm>
            <a:prstGeom prst="ellipse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1296194" y="3580606"/>
              <a:ext cx="152400" cy="152400"/>
            </a:xfrm>
            <a:prstGeom prst="ellipse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1448594" y="4037806"/>
              <a:ext cx="152400" cy="152400"/>
            </a:xfrm>
            <a:prstGeom prst="ellipse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1829594" y="3809206"/>
              <a:ext cx="152400" cy="152400"/>
            </a:xfrm>
            <a:prstGeom prst="ellipse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2134394" y="4266406"/>
              <a:ext cx="152400" cy="152400"/>
            </a:xfrm>
            <a:prstGeom prst="ellipse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2591594" y="4571206"/>
              <a:ext cx="152400" cy="152400"/>
            </a:xfrm>
            <a:prstGeom prst="ellipse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2896394" y="4190206"/>
              <a:ext cx="152400" cy="152400"/>
            </a:xfrm>
            <a:prstGeom prst="ellipse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3124994" y="3733006"/>
              <a:ext cx="152400" cy="152400"/>
            </a:xfrm>
            <a:prstGeom prst="ellipse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3658394" y="4114006"/>
              <a:ext cx="152400" cy="152400"/>
            </a:xfrm>
            <a:prstGeom prst="ellipse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3734594" y="3199606"/>
              <a:ext cx="152400" cy="152400"/>
            </a:xfrm>
            <a:prstGeom prst="ellipse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4420394" y="3428206"/>
              <a:ext cx="152400" cy="152400"/>
            </a:xfrm>
            <a:prstGeom prst="ellipse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4496594" y="2590006"/>
              <a:ext cx="152400" cy="152400"/>
            </a:xfrm>
            <a:prstGeom prst="ellipse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670899" y="1917065"/>
              <a:ext cx="3989456" cy="2989423"/>
            </a:xfrm>
            <a:custGeom>
              <a:avLst/>
              <a:gdLst>
                <a:gd name="connsiteX0" fmla="*/ 0 w 3989456"/>
                <a:gd name="connsiteY0" fmla="*/ 1713377 h 2989423"/>
                <a:gd name="connsiteX1" fmla="*/ 503175 w 3989456"/>
                <a:gd name="connsiteY1" fmla="*/ 1294019 h 2989423"/>
                <a:gd name="connsiteX2" fmla="*/ 886546 w 3989456"/>
                <a:gd name="connsiteY2" fmla="*/ 2204624 h 2989423"/>
                <a:gd name="connsiteX3" fmla="*/ 1305858 w 3989456"/>
                <a:gd name="connsiteY3" fmla="*/ 1893101 h 2989423"/>
                <a:gd name="connsiteX4" fmla="*/ 1701210 w 3989456"/>
                <a:gd name="connsiteY4" fmla="*/ 2983432 h 2989423"/>
                <a:gd name="connsiteX5" fmla="*/ 2575775 w 3989456"/>
                <a:gd name="connsiteY5" fmla="*/ 1857156 h 2989423"/>
                <a:gd name="connsiteX6" fmla="*/ 3031028 w 3989456"/>
                <a:gd name="connsiteY6" fmla="*/ 2264533 h 2989423"/>
                <a:gd name="connsiteX7" fmla="*/ 3186773 w 3989456"/>
                <a:gd name="connsiteY7" fmla="*/ 1234110 h 2989423"/>
                <a:gd name="connsiteX8" fmla="*/ 3857672 w 3989456"/>
                <a:gd name="connsiteY8" fmla="*/ 1665450 h 2989423"/>
                <a:gd name="connsiteX9" fmla="*/ 3977476 w 3989456"/>
                <a:gd name="connsiteY9" fmla="*/ 0 h 2989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89456" h="2989423">
                  <a:moveTo>
                    <a:pt x="0" y="1713377"/>
                  </a:moveTo>
                  <a:cubicBezTo>
                    <a:pt x="177709" y="1462761"/>
                    <a:pt x="355418" y="1212145"/>
                    <a:pt x="503175" y="1294019"/>
                  </a:cubicBezTo>
                  <a:cubicBezTo>
                    <a:pt x="650932" y="1375893"/>
                    <a:pt x="752766" y="2104777"/>
                    <a:pt x="886546" y="2204624"/>
                  </a:cubicBezTo>
                  <a:cubicBezTo>
                    <a:pt x="1020326" y="2304471"/>
                    <a:pt x="1170081" y="1763300"/>
                    <a:pt x="1305858" y="1893101"/>
                  </a:cubicBezTo>
                  <a:cubicBezTo>
                    <a:pt x="1441635" y="2022902"/>
                    <a:pt x="1489557" y="2989423"/>
                    <a:pt x="1701210" y="2983432"/>
                  </a:cubicBezTo>
                  <a:cubicBezTo>
                    <a:pt x="1912863" y="2977441"/>
                    <a:pt x="2354139" y="1976973"/>
                    <a:pt x="2575775" y="1857156"/>
                  </a:cubicBezTo>
                  <a:cubicBezTo>
                    <a:pt x="2797411" y="1737339"/>
                    <a:pt x="2929195" y="2368374"/>
                    <a:pt x="3031028" y="2264533"/>
                  </a:cubicBezTo>
                  <a:cubicBezTo>
                    <a:pt x="3132861" y="2160692"/>
                    <a:pt x="3048999" y="1333957"/>
                    <a:pt x="3186773" y="1234110"/>
                  </a:cubicBezTo>
                  <a:cubicBezTo>
                    <a:pt x="3324547" y="1134263"/>
                    <a:pt x="3725888" y="1871135"/>
                    <a:pt x="3857672" y="1665450"/>
                  </a:cubicBezTo>
                  <a:cubicBezTo>
                    <a:pt x="3989456" y="1459765"/>
                    <a:pt x="3977476" y="0"/>
                    <a:pt x="3977476" y="0"/>
                  </a:cubicBezTo>
                </a:path>
              </a:pathLst>
            </a:custGeom>
            <a:noFill/>
            <a:ln w="38100" cap="flat" cmpd="sng" algn="ctr">
              <a:solidFill>
                <a:srgbClr val="CC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23" name="Picture 5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5425" y="3200400"/>
            <a:ext cx="5514975" cy="3514725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7162800" y="4800600"/>
            <a:ext cx="1524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Ideas?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Pruning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Just like in our game tree pruning (alpha-beta) we can also prune a decision tree</a:t>
            </a:r>
          </a:p>
          <a:p>
            <a:r>
              <a:rPr lang="en-US" sz="2800" dirty="0" smtClean="0"/>
              <a:t>Lots of ways to do this</a:t>
            </a:r>
          </a:p>
          <a:p>
            <a:r>
              <a:rPr lang="en-US" sz="2800" dirty="0" smtClean="0"/>
              <a:t>One common way:</a:t>
            </a:r>
          </a:p>
          <a:p>
            <a:pPr lvl="1"/>
            <a:r>
              <a:rPr lang="en-US" sz="2400" dirty="0" smtClean="0"/>
              <a:t>Measure accuracy on a hold-out set (i.e. not used for training)</a:t>
            </a:r>
          </a:p>
          <a:p>
            <a:pPr lvl="2"/>
            <a:r>
              <a:rPr lang="en-US" sz="2000" dirty="0" smtClean="0"/>
              <a:t>Stop splitting when when accuracy decreases</a:t>
            </a:r>
          </a:p>
          <a:p>
            <a:pPr lvl="2"/>
            <a:r>
              <a:rPr lang="en-US" sz="2000" dirty="0" smtClean="0"/>
              <a:t>Prune tree from the bottom up, replacing split nodes with majority label, while accuracy doesn’t decrease</a:t>
            </a:r>
          </a:p>
          <a:p>
            <a:r>
              <a:rPr lang="en-US" sz="2800" dirty="0" smtClean="0"/>
              <a:t>Other ways look at complexity of the model with respect to characteristics of the training data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</a:t>
            </a:r>
            <a:endParaRPr lang="en-US" dirty="0"/>
          </a:p>
        </p:txBody>
      </p:sp>
      <p:grpSp>
        <p:nvGrpSpPr>
          <p:cNvPr id="3" name="Group 3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3352800" y="1630362"/>
            <a:ext cx="4343400" cy="2044700"/>
            <a:chOff x="1968" y="1480"/>
            <a:chExt cx="2736" cy="1288"/>
          </a:xfrm>
        </p:grpSpPr>
        <p:sp>
          <p:nvSpPr>
            <p:cNvPr id="5" name="Oval 4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3360" y="1824"/>
              <a:ext cx="1344" cy="912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2400">
                  <a:latin typeface="Tahoma" charset="0"/>
                </a:rPr>
                <a:t>environment</a:t>
              </a:r>
            </a:p>
          </p:txBody>
        </p:sp>
        <p:sp>
          <p:nvSpPr>
            <p:cNvPr id="6" name="Freeform 5"/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1968" y="1480"/>
              <a:ext cx="1584" cy="488"/>
            </a:xfrm>
            <a:custGeom>
              <a:avLst/>
              <a:gdLst>
                <a:gd name="T0" fmla="*/ 1584 w 1584"/>
                <a:gd name="T1" fmla="*/ 488 h 488"/>
                <a:gd name="T2" fmla="*/ 1296 w 1584"/>
                <a:gd name="T3" fmla="*/ 152 h 488"/>
                <a:gd name="T4" fmla="*/ 768 w 1584"/>
                <a:gd name="T5" fmla="*/ 8 h 488"/>
                <a:gd name="T6" fmla="*/ 288 w 1584"/>
                <a:gd name="T7" fmla="*/ 104 h 488"/>
                <a:gd name="T8" fmla="*/ 0 w 1584"/>
                <a:gd name="T9" fmla="*/ 248 h 4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4"/>
                <a:gd name="T16" fmla="*/ 0 h 488"/>
                <a:gd name="T17" fmla="*/ 1584 w 1584"/>
                <a:gd name="T18" fmla="*/ 488 h 4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4" h="488">
                  <a:moveTo>
                    <a:pt x="1584" y="488"/>
                  </a:moveTo>
                  <a:cubicBezTo>
                    <a:pt x="1508" y="360"/>
                    <a:pt x="1432" y="232"/>
                    <a:pt x="1296" y="152"/>
                  </a:cubicBezTo>
                  <a:cubicBezTo>
                    <a:pt x="1160" y="72"/>
                    <a:pt x="936" y="16"/>
                    <a:pt x="768" y="8"/>
                  </a:cubicBezTo>
                  <a:cubicBezTo>
                    <a:pt x="600" y="0"/>
                    <a:pt x="416" y="64"/>
                    <a:pt x="288" y="104"/>
                  </a:cubicBezTo>
                  <a:cubicBezTo>
                    <a:pt x="160" y="144"/>
                    <a:pt x="48" y="224"/>
                    <a:pt x="0" y="248"/>
                  </a:cubicBezTo>
                </a:path>
              </a:pathLst>
            </a:custGeom>
            <a:noFill/>
            <a:ln w="38100">
              <a:solidFill>
                <a:srgbClr val="F81706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2208" y="2496"/>
              <a:ext cx="1200" cy="272"/>
            </a:xfrm>
            <a:custGeom>
              <a:avLst/>
              <a:gdLst>
                <a:gd name="T0" fmla="*/ 0 w 1200"/>
                <a:gd name="T1" fmla="*/ 0 h 272"/>
                <a:gd name="T2" fmla="*/ 384 w 1200"/>
                <a:gd name="T3" fmla="*/ 240 h 272"/>
                <a:gd name="T4" fmla="*/ 864 w 1200"/>
                <a:gd name="T5" fmla="*/ 192 h 272"/>
                <a:gd name="T6" fmla="*/ 1200 w 1200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00"/>
                <a:gd name="T13" fmla="*/ 0 h 272"/>
                <a:gd name="T14" fmla="*/ 1200 w 1200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00" h="272">
                  <a:moveTo>
                    <a:pt x="0" y="0"/>
                  </a:moveTo>
                  <a:cubicBezTo>
                    <a:pt x="120" y="104"/>
                    <a:pt x="240" y="208"/>
                    <a:pt x="384" y="240"/>
                  </a:cubicBezTo>
                  <a:cubicBezTo>
                    <a:pt x="528" y="272"/>
                    <a:pt x="728" y="232"/>
                    <a:pt x="864" y="192"/>
                  </a:cubicBezTo>
                  <a:cubicBezTo>
                    <a:pt x="1000" y="152"/>
                    <a:pt x="1144" y="32"/>
                    <a:pt x="1200" y="0"/>
                  </a:cubicBezTo>
                </a:path>
              </a:pathLst>
            </a:custGeom>
            <a:noFill/>
            <a:ln w="3810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7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752600" y="1871662"/>
            <a:ext cx="1219200" cy="1981200"/>
            <a:chOff x="960" y="1632"/>
            <a:chExt cx="768" cy="1248"/>
          </a:xfrm>
        </p:grpSpPr>
        <p:sp>
          <p:nvSpPr>
            <p:cNvPr id="9" name="Rectangle 8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960" y="1632"/>
              <a:ext cx="768" cy="12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CC6600"/>
                </a:solidFill>
                <a:latin typeface="Tahoma" charset="0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056" y="2352"/>
              <a:ext cx="59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CC6600"/>
                  </a:solidFill>
                  <a:latin typeface="Tahoma" charset="0"/>
                </a:rPr>
                <a:t>agent</a:t>
              </a:r>
            </a:p>
          </p:txBody>
        </p:sp>
      </p:grpSp>
      <p:grpSp>
        <p:nvGrpSpPr>
          <p:cNvPr id="8" name="Group 10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1981200" y="2252662"/>
            <a:ext cx="762000" cy="519113"/>
            <a:chOff x="1104" y="1872"/>
            <a:chExt cx="480" cy="327"/>
          </a:xfrm>
        </p:grpSpPr>
        <p:sp>
          <p:nvSpPr>
            <p:cNvPr id="12" name="Rectangle 11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104" y="1872"/>
              <a:ext cx="48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Text Box 12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200" y="1872"/>
              <a:ext cx="24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800" b="1">
                  <a:solidFill>
                    <a:srgbClr val="CC6600"/>
                  </a:solidFill>
                  <a:latin typeface="Tahoma" charset="0"/>
                </a:rPr>
                <a:t>?</a:t>
              </a:r>
            </a:p>
          </p:txBody>
        </p:sp>
      </p:grpSp>
      <p:grpSp>
        <p:nvGrpSpPr>
          <p:cNvPr id="11" name="Group 13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2057400" y="1219200"/>
            <a:ext cx="2405063" cy="3548062"/>
            <a:chOff x="1152" y="1221"/>
            <a:chExt cx="1515" cy="2235"/>
          </a:xfrm>
        </p:grpSpPr>
        <p:grpSp>
          <p:nvGrpSpPr>
            <p:cNvPr id="14" name="Group 14"/>
            <p:cNvGrpSpPr>
              <a:grpSpLocks/>
            </p:cNvGrpSpPr>
            <p:nvPr/>
          </p:nvGrpSpPr>
          <p:grpSpPr bwMode="auto">
            <a:xfrm>
              <a:off x="1536" y="2208"/>
              <a:ext cx="912" cy="432"/>
              <a:chOff x="1536" y="2112"/>
              <a:chExt cx="912" cy="432"/>
            </a:xfrm>
          </p:grpSpPr>
          <p:grpSp>
            <p:nvGrpSpPr>
              <p:cNvPr id="15" name="Group 15"/>
              <p:cNvGrpSpPr>
                <a:grpSpLocks/>
              </p:cNvGrpSpPr>
              <p:nvPr/>
            </p:nvGrpSpPr>
            <p:grpSpPr bwMode="auto">
              <a:xfrm>
                <a:off x="1536" y="2160"/>
                <a:ext cx="816" cy="384"/>
                <a:chOff x="1536" y="2160"/>
                <a:chExt cx="816" cy="384"/>
              </a:xfrm>
            </p:grpSpPr>
            <p:sp>
              <p:nvSpPr>
                <p:cNvPr id="30" name="Line 16"/>
                <p:cNvSpPr>
                  <a:spLocks noChangeShapeType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536" y="2160"/>
                  <a:ext cx="384" cy="384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Line 17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 flipV="1">
                  <a:off x="1920" y="2208"/>
                  <a:ext cx="432" cy="336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8"/>
              <p:cNvGrpSpPr>
                <a:grpSpLocks/>
              </p:cNvGrpSpPr>
              <p:nvPr/>
            </p:nvGrpSpPr>
            <p:grpSpPr bwMode="auto">
              <a:xfrm>
                <a:off x="2304" y="2112"/>
                <a:ext cx="144" cy="144"/>
                <a:chOff x="2304" y="2112"/>
                <a:chExt cx="144" cy="144"/>
              </a:xfrm>
            </p:grpSpPr>
            <p:sp>
              <p:nvSpPr>
                <p:cNvPr id="27" name="Line 19"/>
                <p:cNvSpPr>
                  <a:spLocks noChangeShapeType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2304" y="2160"/>
                  <a:ext cx="96" cy="96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Line 20"/>
                <p:cNvSpPr>
                  <a:spLocks noChangeShapeType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 flipV="1">
                  <a:off x="2304" y="2112"/>
                  <a:ext cx="48" cy="48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Line 21"/>
                <p:cNvSpPr>
                  <a:spLocks noChangeShapeType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 flipV="1">
                  <a:off x="2400" y="2208"/>
                  <a:ext cx="48" cy="48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7" name="Group 22"/>
            <p:cNvGrpSpPr>
              <a:grpSpLocks/>
            </p:cNvGrpSpPr>
            <p:nvPr/>
          </p:nvGrpSpPr>
          <p:grpSpPr bwMode="auto">
            <a:xfrm>
              <a:off x="1152" y="2784"/>
              <a:ext cx="96" cy="672"/>
              <a:chOff x="1152" y="2784"/>
              <a:chExt cx="96" cy="672"/>
            </a:xfrm>
          </p:grpSpPr>
          <p:sp>
            <p:nvSpPr>
              <p:cNvPr id="23" name="Line 23"/>
              <p:cNvSpPr>
                <a:spLocks noChangeShapeType="1"/>
              </p:cNvSpPr>
              <p:nvPr>
                <p:custDataLst>
                  <p:tags r:id="rId10"/>
                </p:custDataLst>
              </p:nvPr>
            </p:nvSpPr>
            <p:spPr bwMode="auto">
              <a:xfrm flipV="1">
                <a:off x="1152" y="2784"/>
                <a:ext cx="0" cy="672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24"/>
              <p:cNvSpPr>
                <a:spLocks noChangeShapeType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1152" y="3456"/>
                <a:ext cx="96" cy="0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25"/>
            <p:cNvGrpSpPr>
              <a:grpSpLocks/>
            </p:cNvGrpSpPr>
            <p:nvPr/>
          </p:nvGrpSpPr>
          <p:grpSpPr bwMode="auto">
            <a:xfrm>
              <a:off x="1536" y="2784"/>
              <a:ext cx="96" cy="672"/>
              <a:chOff x="1152" y="2784"/>
              <a:chExt cx="96" cy="672"/>
            </a:xfrm>
          </p:grpSpPr>
          <p:sp>
            <p:nvSpPr>
              <p:cNvPr id="21" name="Line 26"/>
              <p:cNvSpPr>
                <a:spLocks noChangeShapeType="1"/>
              </p:cNvSpPr>
              <p:nvPr>
                <p:custDataLst>
                  <p:tags r:id="rId8"/>
                </p:custDataLst>
              </p:nvPr>
            </p:nvSpPr>
            <p:spPr bwMode="auto">
              <a:xfrm flipV="1">
                <a:off x="1152" y="2784"/>
                <a:ext cx="0" cy="672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27"/>
              <p:cNvSpPr>
                <a:spLocks noChangeShapeType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1152" y="3456"/>
                <a:ext cx="96" cy="0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" name="Freeform 28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1536" y="1632"/>
              <a:ext cx="384" cy="197"/>
            </a:xfrm>
            <a:custGeom>
              <a:avLst/>
              <a:gdLst>
                <a:gd name="T0" fmla="*/ 0 w 384"/>
                <a:gd name="T1" fmla="*/ 96 h 197"/>
                <a:gd name="T2" fmla="*/ 384 w 384"/>
                <a:gd name="T3" fmla="*/ 0 h 197"/>
                <a:gd name="T4" fmla="*/ 365 w 384"/>
                <a:gd name="T5" fmla="*/ 197 h 197"/>
                <a:gd name="T6" fmla="*/ 0 w 384"/>
                <a:gd name="T7" fmla="*/ 96 h 1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97"/>
                <a:gd name="T14" fmla="*/ 384 w 384"/>
                <a:gd name="T15" fmla="*/ 197 h 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97">
                  <a:moveTo>
                    <a:pt x="0" y="96"/>
                  </a:moveTo>
                  <a:lnTo>
                    <a:pt x="384" y="0"/>
                  </a:lnTo>
                  <a:cubicBezTo>
                    <a:pt x="378" y="66"/>
                    <a:pt x="371" y="131"/>
                    <a:pt x="365" y="197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81706"/>
            </a:solidFill>
            <a:ln w="9525">
              <a:solidFill>
                <a:srgbClr val="F81706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Text Box 29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478" y="1221"/>
              <a:ext cx="7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F81706"/>
                  </a:solidFill>
                  <a:latin typeface="Tahoma" charset="0"/>
                </a:rPr>
                <a:t>sensors</a:t>
              </a:r>
            </a:p>
          </p:txBody>
        </p:sp>
        <p:sp>
          <p:nvSpPr>
            <p:cNvPr id="20" name="Text Box 30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766" y="2757"/>
              <a:ext cx="9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339933"/>
                  </a:solidFill>
                  <a:latin typeface="Tahoma" charset="0"/>
                </a:rPr>
                <a:t>actuators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914400" y="5181600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As an agent interacts with the world, it should learn about it’s environment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Good</a:t>
            </a:r>
          </a:p>
          <a:p>
            <a:pPr lvl="1"/>
            <a:r>
              <a:rPr lang="en-US" dirty="0" smtClean="0"/>
              <a:t>Very human friendly</a:t>
            </a:r>
          </a:p>
          <a:p>
            <a:pPr lvl="2"/>
            <a:r>
              <a:rPr lang="en-US" dirty="0" smtClean="0"/>
              <a:t>easy to understand</a:t>
            </a:r>
          </a:p>
          <a:p>
            <a:pPr lvl="2"/>
            <a:r>
              <a:rPr lang="en-US" dirty="0" smtClean="0"/>
              <a:t>people can modify</a:t>
            </a:r>
          </a:p>
          <a:p>
            <a:pPr lvl="1"/>
            <a:r>
              <a:rPr lang="en-US" dirty="0" smtClean="0"/>
              <a:t>fairly quick to train</a:t>
            </a:r>
          </a:p>
          <a:p>
            <a:r>
              <a:rPr lang="en-US" dirty="0" smtClean="0"/>
              <a:t>Bad</a:t>
            </a:r>
          </a:p>
          <a:p>
            <a:pPr lvl="1"/>
            <a:r>
              <a:rPr lang="en-US" dirty="0" err="1" smtClean="0"/>
              <a:t>overfitting</a:t>
            </a:r>
            <a:r>
              <a:rPr lang="en-US" dirty="0" smtClean="0"/>
              <a:t>/pruning can be tricky</a:t>
            </a:r>
          </a:p>
          <a:p>
            <a:pPr lvl="1"/>
            <a:r>
              <a:rPr lang="en-US" dirty="0" smtClean="0"/>
              <a:t>greedy approach: if you make a split you’re stuck with it</a:t>
            </a:r>
          </a:p>
          <a:p>
            <a:pPr lvl="1"/>
            <a:r>
              <a:rPr lang="en-US" dirty="0" smtClean="0"/>
              <a:t>performance is ok, but can do better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good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 Gear reviews Ford Fiesta</a:t>
            </a:r>
          </a:p>
          <a:p>
            <a:pPr lvl="1"/>
            <a:r>
              <a:rPr lang="en-US" dirty="0" smtClean="0">
                <a:hlinkClick r:id="rId2"/>
              </a:rPr>
              <a:t>http://www.youtube.com/watch?v=6Zy78tFPQwQ</a:t>
            </a:r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/>
              <a:t>Different sections highlighting different aspects</a:t>
            </a:r>
          </a:p>
          <a:p>
            <a:r>
              <a:rPr lang="en-US" sz="2800" dirty="0" smtClean="0"/>
              <a:t>In each case, cites specific examples of good and bad things</a:t>
            </a:r>
          </a:p>
          <a:p>
            <a:r>
              <a:rPr lang="en-US" sz="2800" dirty="0" smtClean="0"/>
              <a:t>Keeps the end-user of the review in mind (in our case, pretend it’s either the authors of the paper or someone on a conference committee)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looked in a lot of detail at </a:t>
            </a:r>
            <a:r>
              <a:rPr lang="en-US" dirty="0" err="1" smtClean="0"/>
              <a:t>HMMs</a:t>
            </a:r>
            <a:endParaRPr lang="en-US" dirty="0" smtClean="0"/>
          </a:p>
          <a:p>
            <a:r>
              <a:rPr lang="en-US" dirty="0" smtClean="0"/>
              <a:t>For the next few classes, going to look at machine learning techniques</a:t>
            </a:r>
            <a:endParaRPr lang="en-US" dirty="0" smtClean="0"/>
          </a:p>
          <a:p>
            <a:r>
              <a:rPr lang="en-US" dirty="0" smtClean="0"/>
              <a:t>More an emphasis on </a:t>
            </a:r>
            <a:r>
              <a:rPr lang="en-US" b="1" dirty="0" smtClean="0"/>
              <a:t>breadth</a:t>
            </a:r>
            <a:endParaRPr lang="en-US" dirty="0" smtClean="0"/>
          </a:p>
          <a:p>
            <a:r>
              <a:rPr lang="en-US" dirty="0" smtClean="0"/>
              <a:t>You’ll get to play with some of the techniques in the </a:t>
            </a:r>
            <a:r>
              <a:rPr lang="en-US" dirty="0" err="1" smtClean="0"/>
              <a:t>homeworks</a:t>
            </a:r>
            <a:r>
              <a:rPr lang="en-US" dirty="0" smtClean="0"/>
              <a:t> (and maybe your final projects)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9900"/>
                </a:solidFill>
              </a:rPr>
              <a:t>The mind-reading game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34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dirty="0" smtClean="0"/>
              <a:t>How good are you at guessing random numbers?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hlink"/>
                </a:solidFill>
                <a:latin typeface="Courier New" charset="0"/>
              </a:rPr>
              <a:t>Repeat 100 times: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hlink"/>
                </a:solidFill>
                <a:latin typeface="Courier New" charset="0"/>
              </a:rPr>
              <a:t>	Computer guesses whether you’ll type 0/1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hlink"/>
                </a:solidFill>
                <a:latin typeface="Courier New" charset="0"/>
              </a:rPr>
              <a:t>	You type 0 or 1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None/>
            </a:pPr>
            <a:r>
              <a:rPr lang="en-US" sz="2400" dirty="0" smtClean="0">
                <a:hlinkClick r:id="rId3"/>
              </a:rPr>
              <a:t>http://seed.ucsd.edu/~mindreader/</a:t>
            </a: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 smtClean="0"/>
              <a:t>[</a:t>
            </a:r>
            <a:r>
              <a:rPr lang="en-US" sz="2400" dirty="0"/>
              <a:t>written by Y. Freund and R. </a:t>
            </a:r>
            <a:r>
              <a:rPr lang="en-US" sz="2400" dirty="0" err="1"/>
              <a:t>Schapire</a:t>
            </a:r>
            <a:r>
              <a:rPr lang="en-US" sz="2400" dirty="0"/>
              <a:t>]</a:t>
            </a: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9900"/>
                </a:solidFill>
              </a:rPr>
              <a:t>The mind-reading game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609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The </a:t>
            </a:r>
            <a:r>
              <a:rPr lang="en-US" sz="2800" dirty="0"/>
              <a:t>computer is right much more than half the time</a:t>
            </a:r>
            <a:r>
              <a:rPr lang="en-US" sz="2800" dirty="0" smtClean="0"/>
              <a:t>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774447"/>
            <a:ext cx="5791200" cy="4778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Sylfaen"/>
        <a:ea typeface="Arial"/>
        <a:cs typeface="Arial"/>
      </a:majorFont>
      <a:minorFont>
        <a:latin typeface="Sylfaen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Sylfaen" pitchFamily="18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Sylfaen" pitchFamily="18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2276</TotalTime>
  <Words>3028</Words>
  <Application>Microsoft PowerPoint</Application>
  <PresentationFormat>On-screen Show (4:3)</PresentationFormat>
  <Paragraphs>477</Paragraphs>
  <Slides>61</Slides>
  <Notes>11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61</vt:i4>
      </vt:variant>
    </vt:vector>
  </HeadingPairs>
  <TitlesOfParts>
    <vt:vector size="64" baseType="lpstr">
      <vt:lpstr>Default Design</vt:lpstr>
      <vt:lpstr>Equation</vt:lpstr>
      <vt:lpstr>Microsoft Equation</vt:lpstr>
      <vt:lpstr>Machine Learning</vt:lpstr>
      <vt:lpstr>Admin</vt:lpstr>
      <vt:lpstr>Project ideas</vt:lpstr>
      <vt:lpstr>Project ideas</vt:lpstr>
      <vt:lpstr>Project ideas</vt:lpstr>
      <vt:lpstr>Learning</vt:lpstr>
      <vt:lpstr>The plan</vt:lpstr>
      <vt:lpstr>The mind-reading game</vt:lpstr>
      <vt:lpstr>The mind-reading game</vt:lpstr>
      <vt:lpstr>The mind-reading game</vt:lpstr>
      <vt:lpstr>Supervised learning</vt:lpstr>
      <vt:lpstr>Lots of learning problems</vt:lpstr>
      <vt:lpstr>Lots of learning problems</vt:lpstr>
      <vt:lpstr>Supervised classification: training</vt:lpstr>
      <vt:lpstr>Supervised learning: testing/classifying</vt:lpstr>
      <vt:lpstr>Feature based classification</vt:lpstr>
      <vt:lpstr>Feature based classification</vt:lpstr>
      <vt:lpstr>An example</vt:lpstr>
      <vt:lpstr>The learning problem</vt:lpstr>
      <vt:lpstr>Points in a feature space</vt:lpstr>
      <vt:lpstr>Test example: what class?</vt:lpstr>
      <vt:lpstr>Test example = Class 1</vt:lpstr>
      <vt:lpstr>Nearest neighbor</vt:lpstr>
      <vt:lpstr>What does it get wrong?</vt:lpstr>
      <vt:lpstr>Boost probability of success</vt:lpstr>
      <vt:lpstr>k-Nearest Neighbor (k-NN)</vt:lpstr>
      <vt:lpstr>Example: k=6 (6-NN)</vt:lpstr>
      <vt:lpstr>k Nearest Neighbor</vt:lpstr>
      <vt:lpstr>k-NN</vt:lpstr>
      <vt:lpstr>k-NN decision boundaries</vt:lpstr>
      <vt:lpstr>k-NN: The good and the bad</vt:lpstr>
      <vt:lpstr>Choosing the correct model capacity</vt:lpstr>
      <vt:lpstr>Bias/Variance</vt:lpstr>
      <vt:lpstr>Bias/Variance</vt:lpstr>
      <vt:lpstr>Bias/variance trade-off</vt:lpstr>
      <vt:lpstr>Bias/variance trade-off</vt:lpstr>
      <vt:lpstr>Bias/variance trade-off</vt:lpstr>
      <vt:lpstr>Bias/variance trade-off</vt:lpstr>
      <vt:lpstr>Bias/variance trade-off</vt:lpstr>
      <vt:lpstr>Bias/variance trade-off</vt:lpstr>
      <vt:lpstr>Bias/variance trade-off</vt:lpstr>
      <vt:lpstr>k-NN vs. Naive Bayes</vt:lpstr>
      <vt:lpstr>k-NN vs. Naive Bayes</vt:lpstr>
      <vt:lpstr>Playing tennis</vt:lpstr>
      <vt:lpstr>Decision tree is an intuitive way of representing a decision</vt:lpstr>
      <vt:lpstr>Another decision tree</vt:lpstr>
      <vt:lpstr>Decision tree learning</vt:lpstr>
      <vt:lpstr>Decision tree learning</vt:lpstr>
      <vt:lpstr>Decision tree learning</vt:lpstr>
      <vt:lpstr>Decision Tree Learning</vt:lpstr>
      <vt:lpstr>Decision Tree Learning</vt:lpstr>
      <vt:lpstr>KL-Divergence</vt:lpstr>
      <vt:lpstr>KL-Divergence</vt:lpstr>
      <vt:lpstr>KL-Divergence</vt:lpstr>
      <vt:lpstr>Information Gain</vt:lpstr>
      <vt:lpstr>Decision tree learning</vt:lpstr>
      <vt:lpstr>Decision tree learning</vt:lpstr>
      <vt:lpstr>Overfitting</vt:lpstr>
      <vt:lpstr>Pruning</vt:lpstr>
      <vt:lpstr>Decision trees</vt:lpstr>
      <vt:lpstr>A good review</vt:lpstr>
    </vt:vector>
  </TitlesOfParts>
  <Company>UCSD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Learning</dc:title>
  <dc:creator> Sanjoy Dasgupta</dc:creator>
  <cp:lastModifiedBy>Dave Kauchak</cp:lastModifiedBy>
  <cp:revision>83</cp:revision>
  <dcterms:created xsi:type="dcterms:W3CDTF">2010-10-27T20:01:52Z</dcterms:created>
  <dcterms:modified xsi:type="dcterms:W3CDTF">2010-10-28T00:20:22Z</dcterms:modified>
</cp:coreProperties>
</file>