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Microsoft_Equation56.bin" ContentType="application/vnd.openxmlformats-officedocument.oleObject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22.bin" ContentType="application/vnd.openxmlformats-officedocument.oleObject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embeddings/Microsoft_Equation29.bin" ContentType="application/vnd.openxmlformats-officedocument.oleObject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embeddings/Microsoft_Equation39.bin" ContentType="application/vnd.openxmlformats-officedocument.oleObject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embeddings/Microsoft_Equation12.bin" ContentType="application/vnd.openxmlformats-officedocument.oleObject"/>
  <Override PartName="/ppt/embeddings/Microsoft_Equation20.bin" ContentType="application/vnd.openxmlformats-officedocument.oleObject"/>
  <Override PartName="/ppt/embeddings/Microsoft_Equation36.bin" ContentType="application/vnd.openxmlformats-officedocument.oleObject"/>
  <Override PartName="/ppt/embeddings/Microsoft_Equation19.bin" ContentType="application/vnd.openxmlformats-officedocument.oleObject"/>
  <Override PartName="/ppt/embeddings/Microsoft_Equation11.bin" ContentType="application/vnd.openxmlformats-officedocument.oleObject"/>
  <Override PartName="/ppt/embeddings/Microsoft_Equation42.bin" ContentType="application/vnd.openxmlformats-officedocument.oleObject"/>
  <Default Extension="wmf" ContentType="image/x-wmf"/>
  <Override PartName="/ppt/embeddings/Microsoft_Equation4.bin" ContentType="application/vnd.openxmlformats-officedocument.oleObject"/>
  <Override PartName="/ppt/slides/slide13.xml" ContentType="application/vnd.openxmlformats-officedocument.presentationml.slide+xml"/>
  <Override PartName="/ppt/embeddings/Microsoft_Equation23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embeddings/Microsoft_Equation58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embeddings/Microsoft_Equation52.bin" ContentType="application/vnd.openxmlformats-officedocument.oleObject"/>
  <Override PartName="/ppt/slideLayouts/slideLayout4.xml" ContentType="application/vnd.openxmlformats-officedocument.presentationml.slideLayout+xml"/>
  <Override PartName="/ppt/embeddings/Microsoft_Equation60.bin" ContentType="application/vnd.openxmlformats-officedocument.oleObject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embeddings/Microsoft_Equation53.bin" ContentType="application/vnd.openxmlformats-officedocument.oleObject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embeddings/Microsoft_Equation59.bin" ContentType="application/vnd.openxmlformats-officedocument.oleObject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embeddings/Microsoft_Equation24.bin" ContentType="application/vnd.openxmlformats-officedocument.oleObject"/>
  <Override PartName="/ppt/embeddings/Microsoft_Equation30.bin" ContentType="application/vnd.openxmlformats-officedocument.oleObject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embeddings/Microsoft_Equation41.bin" ContentType="application/vnd.openxmlformats-officedocument.oleObject"/>
  <Override PartName="/ppt/embeddings/Microsoft_Equation61.bin" ContentType="application/vnd.openxmlformats-officedocument.oleObject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embeddings/Microsoft_Equation62.bin" ContentType="application/vnd.openxmlformats-officedocument.oleObject"/>
  <Override PartName="/ppt/embeddings/Microsoft_Equation57.bin" ContentType="application/vnd.openxmlformats-officedocument.oleObject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embeddings/Microsoft_Equation38.bin" ContentType="application/vnd.openxmlformats-officedocument.oleObject"/>
  <Override PartName="/ppt/embeddings/Microsoft_Equation28.bin" ContentType="application/vnd.openxmlformats-officedocument.oleObject"/>
  <Override PartName="/ppt/embeddings/Microsoft_Equation47.bin" ContentType="application/vnd.openxmlformats-officedocument.oleObject"/>
  <Override PartName="/ppt/slides/slide35.xml" ContentType="application/vnd.openxmlformats-officedocument.presentationml.slide+xml"/>
  <Override PartName="/ppt/embeddings/Microsoft_Equation49.bin" ContentType="application/vnd.openxmlformats-officedocument.oleObject"/>
  <Override PartName="/ppt/slides/slide42.xml" ContentType="application/vnd.openxmlformats-officedocument.presentationml.slide+xml"/>
  <Override PartName="/ppt/embeddings/Microsoft_Equation51.bin" ContentType="application/vnd.openxmlformats-officedocument.oleObject"/>
  <Override PartName="/ppt/embeddings/Microsoft_Equation54.bin" ContentType="application/vnd.openxmlformats-officedocument.oleObject"/>
  <Override PartName="/ppt/embeddings/Microsoft_Equation68.bin" ContentType="application/vnd.openxmlformats-officedocument.oleObject"/>
  <Override PartName="/ppt/embeddings/Microsoft_Equation63.bin" ContentType="application/vnd.openxmlformats-officedocument.oleObject"/>
  <Override PartName="/ppt/slides/slide45.xml" ContentType="application/vnd.openxmlformats-officedocument.presentationml.slide+xml"/>
  <Override PartName="/ppt/embeddings/Microsoft_Equation34.bin" ContentType="application/vnd.openxmlformats-officedocument.oleObject"/>
  <Override PartName="/ppt/embeddings/Microsoft_Equation44.bin" ContentType="application/vnd.openxmlformats-officedocument.oleObject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embeddings/Microsoft_Equation25.bin" ContentType="application/vnd.openxmlformats-officedocument.oleObject"/>
  <Override PartName="/ppt/embeddings/Microsoft_Equation16.bin" ContentType="application/vnd.openxmlformats-officedocument.oleObject"/>
  <Override PartName="/ppt/embeddings/Microsoft_Equation35.bin" ContentType="application/vnd.openxmlformats-officedocument.oleObject"/>
  <Override PartName="/ppt/embeddings/Microsoft_Equation43.bin" ContentType="application/vnd.openxmlformats-officedocument.oleObject"/>
  <Override PartName="/ppt/embeddings/Microsoft_Equation65.bin" ContentType="application/vnd.openxmlformats-officedocument.oleObject"/>
  <Override PartName="/ppt/notesSlides/notesSlide3.xml" ContentType="application/vnd.openxmlformats-officedocument.presentationml.notesSlide+xml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33.bin" ContentType="application/vnd.openxmlformats-officedocument.oleObject"/>
  <Override PartName="/ppt/embeddings/Microsoft_Equation40.bin" ContentType="application/vnd.openxmlformats-officedocument.oleObject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embeddings/Microsoft_Equation26.bin" ContentType="application/vnd.openxmlformats-officedocument.oleObject"/>
  <Override PartName="/ppt/embeddings/Microsoft_Equation48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embeddings/Microsoft_Equation55.bin" ContentType="application/vnd.openxmlformats-officedocument.oleObject"/>
  <Override PartName="/ppt/slides/slide44.xml" ContentType="application/vnd.openxmlformats-officedocument.presentationml.slide+xml"/>
  <Override PartName="/ppt/embeddings/Microsoft_Equation45.bin" ContentType="application/vnd.openxmlformats-officedocument.oleObject"/>
  <Override PartName="/ppt/embeddings/Microsoft_Equation7.bin" ContentType="application/vnd.openxmlformats-officedocument.oleObject"/>
  <Override PartName="/ppt/slides/slide49.xml" ContentType="application/vnd.openxmlformats-officedocument.presentationml.slide+xml"/>
  <Override PartName="/ppt/embeddings/Microsoft_Equation66.bin" ContentType="application/vnd.openxmlformats-officedocument.oleObject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embeddings/Microsoft_Equation50.bin" ContentType="application/vnd.openxmlformats-officedocument.oleObject"/>
  <Override PartName="/ppt/slideLayouts/slideLayout7.xml" ContentType="application/vnd.openxmlformats-officedocument.presentationml.slideLayout+xml"/>
  <Default Extension="jpeg" ContentType="image/jpeg"/>
  <Override PartName="/ppt/embeddings/Microsoft_Equation31.bin" ContentType="application/vnd.openxmlformats-officedocument.oleObject"/>
  <Override PartName="/ppt/embeddings/Microsoft_Equation64.bin" ContentType="application/vnd.openxmlformats-officedocument.oleObject"/>
  <Override PartName="/ppt/embeddings/Microsoft_Equation46.bin" ContentType="application/vnd.openxmlformats-officedocument.oleObject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27.bin" ContentType="application/vnd.openxmlformats-officedocument.oleObject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37.bin" ContentType="application/vnd.openxmlformats-officedocument.oleObject"/>
  <Override PartName="/ppt/embeddings/Microsoft_Equation6.bin" ContentType="application/vnd.openxmlformats-officedocument.oleObject"/>
  <Override PartName="/ppt/embeddings/Microsoft_Equation32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embeddings/Microsoft_Equation17.bin" ContentType="application/vnd.openxmlformats-officedocument.oleObject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embeddings/Microsoft_Equation67.bin" ContentType="application/vnd.openxmlformats-officedocument.oleObject"/>
  <Override PartName="/ppt/embeddings/Microsoft_Equation21.bin" ContentType="application/vnd.openxmlformats-officedocument.oleObject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3" r:id="rId1"/>
  </p:sldMasterIdLst>
  <p:notesMasterIdLst>
    <p:notesMasterId r:id="rId57"/>
  </p:notesMasterIdLst>
  <p:sldIdLst>
    <p:sldId id="360" r:id="rId2"/>
    <p:sldId id="256" r:id="rId3"/>
    <p:sldId id="331" r:id="rId4"/>
    <p:sldId id="332" r:id="rId5"/>
    <p:sldId id="333" r:id="rId6"/>
    <p:sldId id="338" r:id="rId7"/>
    <p:sldId id="340" r:id="rId8"/>
    <p:sldId id="339" r:id="rId9"/>
    <p:sldId id="289" r:id="rId10"/>
    <p:sldId id="324" r:id="rId11"/>
    <p:sldId id="323" r:id="rId12"/>
    <p:sldId id="292" r:id="rId13"/>
    <p:sldId id="325" r:id="rId14"/>
    <p:sldId id="293" r:id="rId15"/>
    <p:sldId id="294" r:id="rId16"/>
    <p:sldId id="326" r:id="rId17"/>
    <p:sldId id="327" r:id="rId18"/>
    <p:sldId id="328" r:id="rId19"/>
    <p:sldId id="329" r:id="rId20"/>
    <p:sldId id="330" r:id="rId21"/>
    <p:sldId id="295" r:id="rId22"/>
    <p:sldId id="296" r:id="rId23"/>
    <p:sldId id="297" r:id="rId24"/>
    <p:sldId id="298" r:id="rId25"/>
    <p:sldId id="305" r:id="rId26"/>
    <p:sldId id="337" r:id="rId27"/>
    <p:sldId id="311" r:id="rId28"/>
    <p:sldId id="341" r:id="rId29"/>
    <p:sldId id="312" r:id="rId30"/>
    <p:sldId id="342" r:id="rId31"/>
    <p:sldId id="361" r:id="rId32"/>
    <p:sldId id="313" r:id="rId33"/>
    <p:sldId id="315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51" r:id="rId43"/>
    <p:sldId id="352" r:id="rId44"/>
    <p:sldId id="258" r:id="rId45"/>
    <p:sldId id="353" r:id="rId46"/>
    <p:sldId id="259" r:id="rId47"/>
    <p:sldId id="354" r:id="rId48"/>
    <p:sldId id="355" r:id="rId49"/>
    <p:sldId id="356" r:id="rId50"/>
    <p:sldId id="260" r:id="rId51"/>
    <p:sldId id="261" r:id="rId52"/>
    <p:sldId id="262" r:id="rId53"/>
    <p:sldId id="357" r:id="rId54"/>
    <p:sldId id="358" r:id="rId55"/>
    <p:sldId id="359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02" autoAdjust="0"/>
    <p:restoredTop sz="94660" autoAdjust="0"/>
  </p:normalViewPr>
  <p:slideViewPr>
    <p:cSldViewPr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4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3008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viewProps" Target="viewProps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printerSettings" Target="printerSettings/printerSettings1.bin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59" Type="http://schemas.openxmlformats.org/officeDocument/2006/relationships/presProps" Target="presProp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tableStyles" Target="tableStyles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theme" Target="theme/theme1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/Relationships>
</file>

<file path=ppt/drawings/_rels/vmlDrawing10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ict"/><Relationship Id="rId1" Type="http://schemas.openxmlformats.org/officeDocument/2006/relationships/image" Target="../media/image17.pict"/><Relationship Id="rId2" Type="http://schemas.openxmlformats.org/officeDocument/2006/relationships/image" Target="../media/image18.pict"/><Relationship Id="rId3" Type="http://schemas.openxmlformats.org/officeDocument/2006/relationships/image" Target="../media/image19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ict"/><Relationship Id="rId1" Type="http://schemas.openxmlformats.org/officeDocument/2006/relationships/image" Target="../media/image21.pict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ict"/><Relationship Id="rId1" Type="http://schemas.openxmlformats.org/officeDocument/2006/relationships/image" Target="../media/image22.pict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ict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/Relationships>
</file>

<file path=ppt/drawings/_rels/vmlDrawing19.v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ict"/><Relationship Id="rId1" Type="http://schemas.openxmlformats.org/officeDocument/2006/relationships/image" Target="../media/image25.pict"/><Relationship Id="rId2" Type="http://schemas.openxmlformats.org/officeDocument/2006/relationships/image" Target="../media/image26.pict"/><Relationship Id="rId3" Type="http://schemas.openxmlformats.org/officeDocument/2006/relationships/image" Target="../media/image27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20.v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ict"/><Relationship Id="rId1" Type="http://schemas.openxmlformats.org/officeDocument/2006/relationships/image" Target="../media/image29.pict"/><Relationship Id="rId2" Type="http://schemas.openxmlformats.org/officeDocument/2006/relationships/image" Target="../media/image30.pict"/><Relationship Id="rId3" Type="http://schemas.openxmlformats.org/officeDocument/2006/relationships/image" Target="../media/image31.pict"/></Relationships>
</file>

<file path=ppt/drawings/_rels/vmlDrawing21.vml.rels><?xml version="1.0" encoding="UTF-8" standalone="yes"?>
<Relationships xmlns="http://schemas.openxmlformats.org/package/2006/relationships"><Relationship Id="rId4" Type="http://schemas.openxmlformats.org/officeDocument/2006/relationships/image" Target="../media/image36.pict"/><Relationship Id="rId1" Type="http://schemas.openxmlformats.org/officeDocument/2006/relationships/image" Target="../media/image33.pict"/><Relationship Id="rId2" Type="http://schemas.openxmlformats.org/officeDocument/2006/relationships/image" Target="../media/image34.pict"/><Relationship Id="rId3" Type="http://schemas.openxmlformats.org/officeDocument/2006/relationships/image" Target="../media/image35.pict"/></Relationships>
</file>

<file path=ppt/drawings/_rels/vmlDrawing22.v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ict"/><Relationship Id="rId1" Type="http://schemas.openxmlformats.org/officeDocument/2006/relationships/image" Target="../media/image37.pict"/><Relationship Id="rId2" Type="http://schemas.openxmlformats.org/officeDocument/2006/relationships/image" Target="../media/image38.pict"/><Relationship Id="rId3" Type="http://schemas.openxmlformats.org/officeDocument/2006/relationships/image" Target="../media/image39.pict"/></Relationships>
</file>

<file path=ppt/drawings/_rels/vmlDrawing23.vml.rels><?xml version="1.0" encoding="UTF-8" standalone="yes"?>
<Relationships xmlns="http://schemas.openxmlformats.org/package/2006/relationships"><Relationship Id="rId4" Type="http://schemas.openxmlformats.org/officeDocument/2006/relationships/image" Target="../media/image44.pict"/><Relationship Id="rId5" Type="http://schemas.openxmlformats.org/officeDocument/2006/relationships/image" Target="../media/image45.pict"/><Relationship Id="rId7" Type="http://schemas.openxmlformats.org/officeDocument/2006/relationships/image" Target="../media/image47.pict"/><Relationship Id="rId1" Type="http://schemas.openxmlformats.org/officeDocument/2006/relationships/image" Target="../media/image41.pict"/><Relationship Id="rId2" Type="http://schemas.openxmlformats.org/officeDocument/2006/relationships/image" Target="../media/image42.pict"/><Relationship Id="rId3" Type="http://schemas.openxmlformats.org/officeDocument/2006/relationships/image" Target="../media/image43.pict"/><Relationship Id="rId6" Type="http://schemas.openxmlformats.org/officeDocument/2006/relationships/image" Target="../media/image46.pict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ict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ict"/></Relationships>
</file>

<file path=ppt/drawings/_rels/vmlDrawing26.vml.rels><?xml version="1.0" encoding="UTF-8" standalone="yes"?>
<Relationships xmlns="http://schemas.openxmlformats.org/package/2006/relationships"><Relationship Id="rId4" Type="http://schemas.openxmlformats.org/officeDocument/2006/relationships/image" Target="../media/image46.pict"/><Relationship Id="rId1" Type="http://schemas.openxmlformats.org/officeDocument/2006/relationships/image" Target="../media/image47.pict"/><Relationship Id="rId2" Type="http://schemas.openxmlformats.org/officeDocument/2006/relationships/image" Target="../media/image44.pict"/><Relationship Id="rId3" Type="http://schemas.openxmlformats.org/officeDocument/2006/relationships/image" Target="../media/image45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ict"/><Relationship Id="rId1" Type="http://schemas.openxmlformats.org/officeDocument/2006/relationships/image" Target="../media/image5.pict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9.pict"/><Relationship Id="rId1" Type="http://schemas.openxmlformats.org/officeDocument/2006/relationships/image" Target="../media/image5.pict"/><Relationship Id="rId2" Type="http://schemas.openxmlformats.org/officeDocument/2006/relationships/image" Target="../media/image7.pict"/><Relationship Id="rId3" Type="http://schemas.openxmlformats.org/officeDocument/2006/relationships/image" Target="../media/image8.pict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ict"/><Relationship Id="rId1" Type="http://schemas.openxmlformats.org/officeDocument/2006/relationships/image" Target="../media/image5.pict"/><Relationship Id="rId2" Type="http://schemas.openxmlformats.org/officeDocument/2006/relationships/image" Target="../media/image9.pict"/><Relationship Id="rId3" Type="http://schemas.openxmlformats.org/officeDocument/2006/relationships/image" Target="../media/image10.pict"/></Relationships>
</file>

<file path=ppt/drawings/_rels/vmlDrawing6.vml.rels><?xml version="1.0" encoding="UTF-8" standalone="yes"?>
<Relationships xmlns="http://schemas.openxmlformats.org/package/2006/relationships"><Relationship Id="rId6" Type="http://schemas.openxmlformats.org/officeDocument/2006/relationships/image" Target="../media/image15.pict"/><Relationship Id="rId4" Type="http://schemas.openxmlformats.org/officeDocument/2006/relationships/image" Target="../media/image13.pict"/><Relationship Id="rId1" Type="http://schemas.openxmlformats.org/officeDocument/2006/relationships/image" Target="../media/image5.pict"/><Relationship Id="rId2" Type="http://schemas.openxmlformats.org/officeDocument/2006/relationships/image" Target="../media/image9.pict"/><Relationship Id="rId3" Type="http://schemas.openxmlformats.org/officeDocument/2006/relationships/image" Target="../media/image12.pict"/><Relationship Id="rId5" Type="http://schemas.openxmlformats.org/officeDocument/2006/relationships/image" Target="../media/image14.pict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ict"/><Relationship Id="rId3" Type="http://schemas.openxmlformats.org/officeDocument/2006/relationships/image" Target="../media/image16.pict"/><Relationship Id="rId1" Type="http://schemas.openxmlformats.org/officeDocument/2006/relationships/image" Target="../media/image5.pict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ict"/><Relationship Id="rId3" Type="http://schemas.openxmlformats.org/officeDocument/2006/relationships/image" Target="../media/image16.pict"/><Relationship Id="rId1" Type="http://schemas.openxmlformats.org/officeDocument/2006/relationships/image" Target="../media/image5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79B3-E9F5-0D4D-9DAD-04DB51A2820E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8BD8A-E6F7-0B42-823C-771B88D1B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8BD8A-E6F7-0B42-823C-771B88D1B1D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8BD8A-E6F7-0B42-823C-771B88D1B1D9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8BD8A-E6F7-0B42-823C-771B88D1B1D9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446AE5-9555-6A45-91B6-D0483D0584A0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8.bin"/><Relationship Id="rId4" Type="http://schemas.openxmlformats.org/officeDocument/2006/relationships/oleObject" Target="../embeddings/Microsoft_Equation6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.bin"/><Relationship Id="rId5" Type="http://schemas.openxmlformats.org/officeDocument/2006/relationships/oleObject" Target="../embeddings/Microsoft_Equation7.bin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12.bin"/><Relationship Id="rId4" Type="http://schemas.openxmlformats.org/officeDocument/2006/relationships/oleObject" Target="../embeddings/Microsoft_Equation10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9.bin"/><Relationship Id="rId5" Type="http://schemas.openxmlformats.org/officeDocument/2006/relationships/oleObject" Target="../embeddings/Microsoft_Equation1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18.bin"/><Relationship Id="rId4" Type="http://schemas.openxmlformats.org/officeDocument/2006/relationships/oleObject" Target="../embeddings/Microsoft_Equation14.bin"/><Relationship Id="rId5" Type="http://schemas.openxmlformats.org/officeDocument/2006/relationships/oleObject" Target="../embeddings/Microsoft_Equation15.bin"/><Relationship Id="rId7" Type="http://schemas.openxmlformats.org/officeDocument/2006/relationships/oleObject" Target="../embeddings/Microsoft_Equation17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3.bin"/><Relationship Id="rId6" Type="http://schemas.openxmlformats.org/officeDocument/2006/relationships/oleObject" Target="../embeddings/Microsoft_Equation16.bin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0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9.bin"/><Relationship Id="rId5" Type="http://schemas.openxmlformats.org/officeDocument/2006/relationships/oleObject" Target="../embeddings/Microsoft_Equation21.bin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3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2.bin"/><Relationship Id="rId5" Type="http://schemas.openxmlformats.org/officeDocument/2006/relationships/oleObject" Target="../embeddings/Microsoft_Equation24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5.bin"/><Relationship Id="rId1" Type="http://schemas.openxmlformats.org/officeDocument/2006/relationships/vmlDrawing" Target="../drawings/vmlDrawing9.v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29.bin"/><Relationship Id="rId4" Type="http://schemas.openxmlformats.org/officeDocument/2006/relationships/oleObject" Target="../embeddings/Microsoft_Equation27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6.bin"/><Relationship Id="rId5" Type="http://schemas.openxmlformats.org/officeDocument/2006/relationships/oleObject" Target="../embeddings/Microsoft_Equation28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0.bin"/><Relationship Id="rId1" Type="http://schemas.openxmlformats.org/officeDocument/2006/relationships/vmlDrawing" Target="../drawings/vmlDrawing11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1.bin"/><Relationship Id="rId1" Type="http://schemas.openxmlformats.org/officeDocument/2006/relationships/vmlDrawing" Target="../drawings/vmlDrawing12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2.bin"/><Relationship Id="rId1" Type="http://schemas.openxmlformats.org/officeDocument/2006/relationships/vmlDrawing" Target="../drawings/vmlDrawing13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3.bin"/><Relationship Id="rId1" Type="http://schemas.openxmlformats.org/officeDocument/2006/relationships/vmlDrawing" Target="../drawings/vmlDrawing14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5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4.bin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6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Relationship Id="rId5" Type="http://schemas.openxmlformats.org/officeDocument/2006/relationships/oleObject" Target="../embeddings/Microsoft_Equation37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8.bin"/><Relationship Id="rId1" Type="http://schemas.openxmlformats.org/officeDocument/2006/relationships/vmlDrawing" Target="../drawings/vmlDrawing17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9.bin"/><Relationship Id="rId1" Type="http://schemas.openxmlformats.org/officeDocument/2006/relationships/vmlDrawing" Target="../drawings/vmlDrawing18.vml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43.bin"/><Relationship Id="rId4" Type="http://schemas.openxmlformats.org/officeDocument/2006/relationships/oleObject" Target="../embeddings/Microsoft_Equation41.bin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0.bin"/><Relationship Id="rId5" Type="http://schemas.openxmlformats.org/officeDocument/2006/relationships/oleObject" Target="../embeddings/Microsoft_Equation42.bin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47.bin"/><Relationship Id="rId4" Type="http://schemas.openxmlformats.org/officeDocument/2006/relationships/oleObject" Target="../embeddings/Microsoft_Equation45.bin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4.bin"/><Relationship Id="rId5" Type="http://schemas.openxmlformats.org/officeDocument/2006/relationships/oleObject" Target="../embeddings/Microsoft_Equation46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51.bin"/><Relationship Id="rId4" Type="http://schemas.openxmlformats.org/officeDocument/2006/relationships/oleObject" Target="../embeddings/Microsoft_Equation49.bin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8.bin"/><Relationship Id="rId5" Type="http://schemas.openxmlformats.org/officeDocument/2006/relationships/oleObject" Target="../embeddings/Microsoft_Equation50.bin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55.bin"/><Relationship Id="rId4" Type="http://schemas.openxmlformats.org/officeDocument/2006/relationships/oleObject" Target="../embeddings/Microsoft_Equation53.bin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2.bin"/><Relationship Id="rId5" Type="http://schemas.openxmlformats.org/officeDocument/2006/relationships/oleObject" Target="../embeddings/Microsoft_Equation54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61.bin"/><Relationship Id="rId4" Type="http://schemas.openxmlformats.org/officeDocument/2006/relationships/oleObject" Target="../embeddings/Microsoft_Equation57.bin"/><Relationship Id="rId5" Type="http://schemas.openxmlformats.org/officeDocument/2006/relationships/oleObject" Target="../embeddings/Microsoft_Equation58.bin"/><Relationship Id="rId7" Type="http://schemas.openxmlformats.org/officeDocument/2006/relationships/oleObject" Target="../embeddings/Microsoft_Equation60.bin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Microsoft_Equation62.bin"/><Relationship Id="rId3" Type="http://schemas.openxmlformats.org/officeDocument/2006/relationships/oleObject" Target="../embeddings/Microsoft_Equation56.bin"/><Relationship Id="rId6" Type="http://schemas.openxmlformats.org/officeDocument/2006/relationships/oleObject" Target="../embeddings/Microsoft_Equation59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3.bin"/><Relationship Id="rId1" Type="http://schemas.openxmlformats.org/officeDocument/2006/relationships/vmlDrawing" Target="../drawings/vmlDrawing24.v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4.bin"/><Relationship Id="rId1" Type="http://schemas.openxmlformats.org/officeDocument/2006/relationships/vmlDrawing" Target="../drawings/vmlDrawing25.vml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68.bin"/><Relationship Id="rId4" Type="http://schemas.openxmlformats.org/officeDocument/2006/relationships/oleObject" Target="../embeddings/Microsoft_Equation66.bin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5.bin"/><Relationship Id="rId5" Type="http://schemas.openxmlformats.org/officeDocument/2006/relationships/oleObject" Target="../embeddings/Microsoft_Equation67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3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3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2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wmf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2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w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3" Type="http://schemas.openxmlformats.org/officeDocument/2006/relationships/hyperlink" Target="http://www.steadfastinvestor.com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81000"/>
            <a:ext cx="6108700" cy="4483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57400" y="5410200"/>
            <a:ext cx="451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=bI06lujiD7E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  <p:graphicFrame>
        <p:nvGraphicFramePr>
          <p:cNvPr id="268290" name="Object 2"/>
          <p:cNvGraphicFramePr>
            <a:graphicFrameLocks noChangeAspect="1"/>
          </p:cNvGraphicFramePr>
          <p:nvPr/>
        </p:nvGraphicFramePr>
        <p:xfrm>
          <a:off x="2971800" y="2165350"/>
          <a:ext cx="1320800" cy="349250"/>
        </p:xfrm>
        <a:graphic>
          <a:graphicData uri="http://schemas.openxmlformats.org/presentationml/2006/ole">
            <p:oleObj spid="_x0000_s268290" name="Equation" r:id="rId3" imgW="673100" imgH="177800" progId="Equation.3">
              <p:embed/>
            </p:oleObj>
          </a:graphicData>
        </a:graphic>
      </p:graphicFrame>
      <p:graphicFrame>
        <p:nvGraphicFramePr>
          <p:cNvPr id="268291" name="Object 3"/>
          <p:cNvGraphicFramePr>
            <a:graphicFrameLocks noChangeAspect="1"/>
          </p:cNvGraphicFramePr>
          <p:nvPr/>
        </p:nvGraphicFramePr>
        <p:xfrm>
          <a:off x="2297112" y="4191000"/>
          <a:ext cx="2960688" cy="349250"/>
        </p:xfrm>
        <a:graphic>
          <a:graphicData uri="http://schemas.openxmlformats.org/presentationml/2006/ole">
            <p:oleObj spid="_x0000_s268291" name="Equation" r:id="rId4" imgW="1511300" imgH="177800" progId="Equation.3">
              <p:embed/>
            </p:oleObj>
          </a:graphicData>
        </a:graphic>
      </p:graphicFrame>
      <p:sp>
        <p:nvSpPr>
          <p:cNvPr id="6" name="Down Arrow 5"/>
          <p:cNvSpPr/>
          <p:nvPr/>
        </p:nvSpPr>
        <p:spPr>
          <a:xfrm>
            <a:off x="3276600" y="2743200"/>
            <a:ext cx="838200" cy="1295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57800" y="2057400"/>
            <a:ext cx="34290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Try and derive this second equation.  Tools: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Bayes</a:t>
            </a:r>
            <a:r>
              <a:rPr lang="en-US" dirty="0" smtClean="0">
                <a:solidFill>
                  <a:srgbClr val="FF0000"/>
                </a:solidFill>
              </a:rPr>
              <a:t> Rule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Split out variables (F</a:t>
            </a:r>
            <a:r>
              <a:rPr lang="en-US" baseline="-25000" dirty="0" smtClean="0">
                <a:solidFill>
                  <a:srgbClr val="FF0000"/>
                </a:solidFill>
              </a:rPr>
              <a:t>1:t</a:t>
            </a:r>
            <a:r>
              <a:rPr lang="en-US" dirty="0" smtClean="0">
                <a:solidFill>
                  <a:srgbClr val="FF0000"/>
                </a:solidFill>
              </a:rPr>
              <a:t> = F</a:t>
            </a:r>
            <a:r>
              <a:rPr lang="en-US" baseline="-25000" dirty="0" smtClean="0">
                <a:solidFill>
                  <a:srgbClr val="FF0000"/>
                </a:solidFill>
              </a:rPr>
              <a:t>1:t-1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Bayes</a:t>
            </a:r>
            <a:r>
              <a:rPr lang="en-US" dirty="0" smtClean="0">
                <a:solidFill>
                  <a:srgbClr val="FF0000"/>
                </a:solidFill>
              </a:rPr>
              <a:t> Net structure (conditional independence)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introduce and sum over a new variable</a:t>
            </a:r>
          </a:p>
          <a:p>
            <a:pPr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487953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9" name="Oval 8"/>
          <p:cNvSpPr/>
          <p:nvPr/>
        </p:nvSpPr>
        <p:spPr>
          <a:xfrm>
            <a:off x="1828800" y="48678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9" idx="4"/>
          </p:cNvCxnSpPr>
          <p:nvPr/>
        </p:nvCxnSpPr>
        <p:spPr>
          <a:xfrm rot="16200000" flipH="1">
            <a:off x="1945730" y="555590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" y="4872335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587460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9" idx="6"/>
          </p:cNvCxnSpPr>
          <p:nvPr/>
        </p:nvCxnSpPr>
        <p:spPr>
          <a:xfrm>
            <a:off x="2515394" y="509870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905000" y="57822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57400" y="5798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2895600" y="48840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7" name="Oval 16"/>
          <p:cNvSpPr/>
          <p:nvPr/>
        </p:nvSpPr>
        <p:spPr>
          <a:xfrm>
            <a:off x="2819400" y="4872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7" idx="4"/>
          </p:cNvCxnSpPr>
          <p:nvPr/>
        </p:nvCxnSpPr>
        <p:spPr>
          <a:xfrm rot="16200000" flipH="1">
            <a:off x="2936330" y="55603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819400" y="5786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971800" y="5802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0" y="48840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2" name="Oval 21"/>
          <p:cNvSpPr/>
          <p:nvPr/>
        </p:nvSpPr>
        <p:spPr>
          <a:xfrm>
            <a:off x="3733800" y="4872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22" idx="4"/>
          </p:cNvCxnSpPr>
          <p:nvPr/>
        </p:nvCxnSpPr>
        <p:spPr>
          <a:xfrm rot="16200000" flipH="1">
            <a:off x="3850730" y="55603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3733800" y="5786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886200" y="5802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429000" y="509647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343400" y="51009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763588" y="2393950"/>
          <a:ext cx="1320800" cy="349250"/>
        </p:xfrm>
        <a:graphic>
          <a:graphicData uri="http://schemas.openxmlformats.org/presentationml/2006/ole">
            <p:oleObj spid="_x0000_s229378" name="Equation" r:id="rId3" imgW="673100" imgH="177800" progId="Equation.3">
              <p:embed/>
            </p:oleObj>
          </a:graphicData>
        </a:graphic>
      </p:graphicFrame>
      <p:graphicFrame>
        <p:nvGraphicFramePr>
          <p:cNvPr id="162819" name="Object 3"/>
          <p:cNvGraphicFramePr>
            <a:graphicFrameLocks noChangeAspect="1"/>
          </p:cNvGraphicFramePr>
          <p:nvPr/>
        </p:nvGraphicFramePr>
        <p:xfrm>
          <a:off x="2205037" y="2393950"/>
          <a:ext cx="2214563" cy="349250"/>
        </p:xfrm>
        <a:graphic>
          <a:graphicData uri="http://schemas.openxmlformats.org/presentationml/2006/ole">
            <p:oleObj spid="_x0000_s229379" name="Equation" r:id="rId4" imgW="1130300" imgH="177800" progId="Equation.3">
              <p:embed/>
            </p:oleObj>
          </a:graphicData>
        </a:graphic>
      </p:graphicFrame>
      <p:graphicFrame>
        <p:nvGraphicFramePr>
          <p:cNvPr id="162820" name="Object 4"/>
          <p:cNvGraphicFramePr>
            <a:graphicFrameLocks noChangeAspect="1"/>
          </p:cNvGraphicFramePr>
          <p:nvPr/>
        </p:nvGraphicFramePr>
        <p:xfrm>
          <a:off x="2209800" y="2971800"/>
          <a:ext cx="3657600" cy="349250"/>
        </p:xfrm>
        <a:graphic>
          <a:graphicData uri="http://schemas.openxmlformats.org/presentationml/2006/ole">
            <p:oleObj spid="_x0000_s229380" name="Equation" r:id="rId5" imgW="1866900" imgH="177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0" y="292094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Bayes</a:t>
            </a:r>
            <a:r>
              <a:rPr lang="en-US" sz="2000" dirty="0" smtClean="0">
                <a:solidFill>
                  <a:srgbClr val="0000FF"/>
                </a:solidFill>
              </a:rPr>
              <a:t>’ rule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2225675" y="3536950"/>
          <a:ext cx="3184525" cy="349250"/>
        </p:xfrm>
        <a:graphic>
          <a:graphicData uri="http://schemas.openxmlformats.org/presentationml/2006/ole">
            <p:oleObj spid="_x0000_s229381" name="Equation" r:id="rId6" imgW="1625600" imgH="177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0" y="34098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BN structure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4419600"/>
            <a:ext cx="152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forward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message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(Filtering)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 rot="16200000">
            <a:off x="3066853" y="3486348"/>
            <a:ext cx="343297" cy="12954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rot="16200000">
            <a:off x="4476551" y="3372049"/>
            <a:ext cx="343297" cy="15240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4419600"/>
            <a:ext cx="152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backward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message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609600" y="2209800"/>
          <a:ext cx="1320800" cy="349250"/>
        </p:xfrm>
        <a:graphic>
          <a:graphicData uri="http://schemas.openxmlformats.org/presentationml/2006/ole">
            <p:oleObj spid="_x0000_s165890" name="Equation" r:id="rId3" imgW="673100" imgH="177800" progId="Equation.3">
              <p:embed/>
            </p:oleObj>
          </a:graphicData>
        </a:graphic>
      </p:graphicFrame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2071687" y="2209800"/>
          <a:ext cx="3184525" cy="349250"/>
        </p:xfrm>
        <a:graphic>
          <a:graphicData uri="http://schemas.openxmlformats.org/presentationml/2006/ole">
            <p:oleObj spid="_x0000_s165893" name="Equation" r:id="rId4" imgW="1625600" imgH="177800" progId="Equation.3">
              <p:embed/>
            </p:oleObj>
          </a:graphicData>
        </a:graphic>
      </p:graphicFrame>
      <p:graphicFrame>
        <p:nvGraphicFramePr>
          <p:cNvPr id="165894" name="Object 6"/>
          <p:cNvGraphicFramePr>
            <a:graphicFrameLocks noChangeAspect="1"/>
          </p:cNvGraphicFramePr>
          <p:nvPr/>
        </p:nvGraphicFramePr>
        <p:xfrm>
          <a:off x="762000" y="3038475"/>
          <a:ext cx="1517650" cy="349250"/>
        </p:xfrm>
        <a:graphic>
          <a:graphicData uri="http://schemas.openxmlformats.org/presentationml/2006/ole">
            <p:oleObj spid="_x0000_s165894" name="Equation" r:id="rId5" imgW="774700" imgH="177800" progId="Equation.3">
              <p:embed/>
            </p:oleObj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152400" y="2819400"/>
            <a:ext cx="88392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5901" name="Object 13"/>
          <p:cNvGraphicFramePr>
            <a:graphicFrameLocks noChangeAspect="1"/>
          </p:cNvGraphicFramePr>
          <p:nvPr/>
        </p:nvGraphicFramePr>
        <p:xfrm>
          <a:off x="152400" y="5433060"/>
          <a:ext cx="4800600" cy="723900"/>
        </p:xfrm>
        <a:graphic>
          <a:graphicData uri="http://schemas.openxmlformats.org/presentationml/2006/ole">
            <p:oleObj spid="_x0000_s165901" name="Equation" r:id="rId6" imgW="2451100" imgH="368300" progId="Equation.3">
              <p:embed/>
            </p:oleObj>
          </a:graphicData>
        </a:graphic>
      </p:graphicFrame>
      <p:sp>
        <p:nvSpPr>
          <p:cNvPr id="15" name="Down Arrow 14"/>
          <p:cNvSpPr/>
          <p:nvPr/>
        </p:nvSpPr>
        <p:spPr>
          <a:xfrm>
            <a:off x="1092200" y="3810000"/>
            <a:ext cx="838200" cy="1295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410200" y="3294637"/>
            <a:ext cx="34290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Try and derive this second equation.  Tools: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Bayes</a:t>
            </a:r>
            <a:r>
              <a:rPr lang="en-US" dirty="0" smtClean="0">
                <a:solidFill>
                  <a:srgbClr val="FF0000"/>
                </a:solidFill>
              </a:rPr>
              <a:t> Rule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Split out variables (F</a:t>
            </a:r>
            <a:r>
              <a:rPr lang="en-US" baseline="-25000" dirty="0" smtClean="0">
                <a:solidFill>
                  <a:srgbClr val="FF0000"/>
                </a:solidFill>
              </a:rPr>
              <a:t>1:t</a:t>
            </a:r>
            <a:r>
              <a:rPr lang="en-US" dirty="0" smtClean="0">
                <a:solidFill>
                  <a:srgbClr val="FF0000"/>
                </a:solidFill>
              </a:rPr>
              <a:t> = F</a:t>
            </a:r>
            <a:r>
              <a:rPr lang="en-US" baseline="-25000" dirty="0" smtClean="0">
                <a:solidFill>
                  <a:srgbClr val="FF0000"/>
                </a:solidFill>
              </a:rPr>
              <a:t>1:t-1</a:t>
            </a:r>
            <a:r>
              <a:rPr lang="en-US" dirty="0" smtClean="0">
                <a:solidFill>
                  <a:srgbClr val="FF0000"/>
                </a:solidFill>
              </a:rPr>
              <a:t>, F</a:t>
            </a:r>
            <a:r>
              <a:rPr lang="en-US" baseline="-25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Bayes</a:t>
            </a:r>
            <a:r>
              <a:rPr lang="en-US" dirty="0" smtClean="0">
                <a:solidFill>
                  <a:srgbClr val="FF0000"/>
                </a:solidFill>
              </a:rPr>
              <a:t> Net structure (conditional independence)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introduce and sum over a new variable</a:t>
            </a:r>
          </a:p>
          <a:p>
            <a:pPr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609600" y="2209800"/>
          <a:ext cx="1320800" cy="349250"/>
        </p:xfrm>
        <a:graphic>
          <a:graphicData uri="http://schemas.openxmlformats.org/presentationml/2006/ole">
            <p:oleObj spid="_x0000_s269314" name="Equation" r:id="rId3" imgW="673100" imgH="177800" progId="Equation.3">
              <p:embed/>
            </p:oleObj>
          </a:graphicData>
        </a:graphic>
      </p:graphicFrame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2071687" y="2209800"/>
          <a:ext cx="3184525" cy="349250"/>
        </p:xfrm>
        <a:graphic>
          <a:graphicData uri="http://schemas.openxmlformats.org/presentationml/2006/ole">
            <p:oleObj spid="_x0000_s269315" name="Equation" r:id="rId4" imgW="1625600" imgH="177800" progId="Equation.3">
              <p:embed/>
            </p:oleObj>
          </a:graphicData>
        </a:graphic>
      </p:graphicFrame>
      <p:graphicFrame>
        <p:nvGraphicFramePr>
          <p:cNvPr id="165894" name="Object 6"/>
          <p:cNvGraphicFramePr>
            <a:graphicFrameLocks noChangeAspect="1"/>
          </p:cNvGraphicFramePr>
          <p:nvPr/>
        </p:nvGraphicFramePr>
        <p:xfrm>
          <a:off x="76200" y="3200400"/>
          <a:ext cx="5448300" cy="723900"/>
        </p:xfrm>
        <a:graphic>
          <a:graphicData uri="http://schemas.openxmlformats.org/presentationml/2006/ole">
            <p:oleObj spid="_x0000_s269316" name="Equation" r:id="rId5" imgW="2781300" imgH="368300" progId="Equation.3">
              <p:embed/>
            </p:oleObj>
          </a:graphicData>
        </a:graphic>
      </p:graphicFrame>
      <p:graphicFrame>
        <p:nvGraphicFramePr>
          <p:cNvPr id="165896" name="Object 8"/>
          <p:cNvGraphicFramePr>
            <a:graphicFrameLocks noChangeAspect="1"/>
          </p:cNvGraphicFramePr>
          <p:nvPr/>
        </p:nvGraphicFramePr>
        <p:xfrm>
          <a:off x="1573213" y="4038600"/>
          <a:ext cx="3532187" cy="723900"/>
        </p:xfrm>
        <a:graphic>
          <a:graphicData uri="http://schemas.openxmlformats.org/presentationml/2006/ole">
            <p:oleObj spid="_x0000_s269317" name="Equation" r:id="rId6" imgW="1803400" imgH="3683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239000" y="40767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BN structure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165897" name="Object 9"/>
          <p:cNvGraphicFramePr>
            <a:graphicFrameLocks noChangeAspect="1"/>
          </p:cNvGraphicFramePr>
          <p:nvPr/>
        </p:nvGraphicFramePr>
        <p:xfrm>
          <a:off x="1611313" y="4838700"/>
          <a:ext cx="4103687" cy="723900"/>
        </p:xfrm>
        <a:graphic>
          <a:graphicData uri="http://schemas.openxmlformats.org/presentationml/2006/ole">
            <p:oleObj spid="_x0000_s269318" name="Equation" r:id="rId7" imgW="2095500" imgH="368300" progId="Equation.3">
              <p:embed/>
            </p:oleObj>
          </a:graphicData>
        </a:graphic>
      </p:graphicFrame>
      <p:graphicFrame>
        <p:nvGraphicFramePr>
          <p:cNvPr id="165898" name="Object 10"/>
          <p:cNvGraphicFramePr>
            <a:graphicFrameLocks noChangeAspect="1"/>
          </p:cNvGraphicFramePr>
          <p:nvPr/>
        </p:nvGraphicFramePr>
        <p:xfrm>
          <a:off x="1604963" y="5638800"/>
          <a:ext cx="5024437" cy="723900"/>
        </p:xfrm>
        <a:graphic>
          <a:graphicData uri="http://schemas.openxmlformats.org/presentationml/2006/ole">
            <p:oleObj spid="_x0000_s269319" name="Equation" r:id="rId8" imgW="2565400" imgH="368300" progId="Equation.3">
              <p:embed/>
            </p:oleObj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152400" y="2819400"/>
            <a:ext cx="88392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72200" y="478149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splitting up the evidence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56388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BN structure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609600" y="2209800"/>
          <a:ext cx="1320800" cy="349250"/>
        </p:xfrm>
        <a:graphic>
          <a:graphicData uri="http://schemas.openxmlformats.org/presentationml/2006/ole">
            <p:oleObj spid="_x0000_s166914" name="Equation" r:id="rId3" imgW="673100" imgH="177800" progId="Equation.3">
              <p:embed/>
            </p:oleObj>
          </a:graphicData>
        </a:graphic>
      </p:graphicFrame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2071687" y="2209800"/>
          <a:ext cx="3184525" cy="349250"/>
        </p:xfrm>
        <a:graphic>
          <a:graphicData uri="http://schemas.openxmlformats.org/presentationml/2006/ole">
            <p:oleObj spid="_x0000_s166915" name="Equation" r:id="rId4" imgW="1625600" imgH="177800" progId="Equation.3">
              <p:embed/>
            </p:oleObj>
          </a:graphicData>
        </a:graphic>
      </p:graphicFrame>
      <p:graphicFrame>
        <p:nvGraphicFramePr>
          <p:cNvPr id="165898" name="Object 10"/>
          <p:cNvGraphicFramePr>
            <a:graphicFrameLocks noChangeAspect="1"/>
          </p:cNvGraphicFramePr>
          <p:nvPr/>
        </p:nvGraphicFramePr>
        <p:xfrm>
          <a:off x="381000" y="3124200"/>
          <a:ext cx="6567488" cy="723900"/>
        </p:xfrm>
        <a:graphic>
          <a:graphicData uri="http://schemas.openxmlformats.org/presentationml/2006/ole">
            <p:oleObj spid="_x0000_s166919" name="Equation" r:id="rId5" imgW="3352800" imgH="368300" progId="Equation.3">
              <p:embed/>
            </p:oleObj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152400" y="2819400"/>
            <a:ext cx="88392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/>
          <p:cNvSpPr/>
          <p:nvPr/>
        </p:nvSpPr>
        <p:spPr>
          <a:xfrm rot="16200000">
            <a:off x="3123704" y="3105252"/>
            <a:ext cx="343297" cy="133409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05000" y="4021121"/>
            <a:ext cx="1903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probability of folder given quiz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6212" y="3943948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probability of quiz given quiz yesterday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Left Brace 17"/>
          <p:cNvSpPr/>
          <p:nvPr/>
        </p:nvSpPr>
        <p:spPr>
          <a:xfrm rot="16200000">
            <a:off x="6083895" y="3021607"/>
            <a:ext cx="343297" cy="138588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28305" y="4939986"/>
            <a:ext cx="377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Can be read from our </a:t>
            </a:r>
            <a:r>
              <a:rPr lang="en-US" dirty="0" err="1" smtClean="0">
                <a:solidFill>
                  <a:srgbClr val="0000FF"/>
                </a:solidFill>
              </a:rPr>
              <a:t>CPTs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962400" y="2895600"/>
            <a:ext cx="1600199" cy="9525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181600" y="24384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is this?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609600" y="2209800"/>
          <a:ext cx="1320800" cy="349250"/>
        </p:xfrm>
        <a:graphic>
          <a:graphicData uri="http://schemas.openxmlformats.org/presentationml/2006/ole">
            <p:oleObj spid="_x0000_s167938" name="Equation" r:id="rId3" imgW="673100" imgH="177800" progId="Equation.3">
              <p:embed/>
            </p:oleObj>
          </a:graphicData>
        </a:graphic>
      </p:graphicFrame>
      <p:graphicFrame>
        <p:nvGraphicFramePr>
          <p:cNvPr id="162821" name="Object 5"/>
          <p:cNvGraphicFramePr>
            <a:graphicFrameLocks noChangeAspect="1"/>
          </p:cNvGraphicFramePr>
          <p:nvPr/>
        </p:nvGraphicFramePr>
        <p:xfrm>
          <a:off x="2071687" y="2209800"/>
          <a:ext cx="3184525" cy="349250"/>
        </p:xfrm>
        <a:graphic>
          <a:graphicData uri="http://schemas.openxmlformats.org/presentationml/2006/ole">
            <p:oleObj spid="_x0000_s167939" name="Equation" r:id="rId4" imgW="1625600" imgH="177800" progId="Equation.3">
              <p:embed/>
            </p:oleObj>
          </a:graphicData>
        </a:graphic>
      </p:graphicFrame>
      <p:graphicFrame>
        <p:nvGraphicFramePr>
          <p:cNvPr id="165898" name="Object 10"/>
          <p:cNvGraphicFramePr>
            <a:graphicFrameLocks noChangeAspect="1"/>
          </p:cNvGraphicFramePr>
          <p:nvPr/>
        </p:nvGraphicFramePr>
        <p:xfrm>
          <a:off x="381000" y="3124200"/>
          <a:ext cx="6567488" cy="723900"/>
        </p:xfrm>
        <a:graphic>
          <a:graphicData uri="http://schemas.openxmlformats.org/presentationml/2006/ole">
            <p:oleObj spid="_x0000_s167940" name="Equation" r:id="rId5" imgW="3352800" imgH="368300" progId="Equation.3">
              <p:embed/>
            </p:oleObj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152400" y="2819400"/>
            <a:ext cx="88392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962400" y="2895600"/>
            <a:ext cx="1600199" cy="9525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733800" y="41148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Recursive case!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(message)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probability of a quiz today given no folder today or last class?</a:t>
            </a:r>
          </a:p>
          <a:p>
            <a:pPr lvl="1"/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|NF, NF) = [0.165, 0.835]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 the next class, I bring in the dreaded folder.  What now is the probability that we had a quiz that previous class?</a:t>
            </a:r>
          </a:p>
          <a:p>
            <a:pPr lvl="1"/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|NF, NF, F) =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2450068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Quiz   No Quiz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grpSp>
        <p:nvGrpSpPr>
          <p:cNvPr id="4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71362" name="Object 2"/>
          <p:cNvGraphicFramePr>
            <a:graphicFrameLocks noChangeAspect="1"/>
          </p:cNvGraphicFramePr>
          <p:nvPr/>
        </p:nvGraphicFramePr>
        <p:xfrm>
          <a:off x="898525" y="1323975"/>
          <a:ext cx="7788275" cy="723900"/>
        </p:xfrm>
        <a:graphic>
          <a:graphicData uri="http://schemas.openxmlformats.org/presentationml/2006/ole">
            <p:oleObj spid="_x0000_s271362" name="Equation" r:id="rId3" imgW="39751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71362" name="Object 2"/>
          <p:cNvGraphicFramePr>
            <a:graphicFrameLocks noChangeAspect="1"/>
          </p:cNvGraphicFramePr>
          <p:nvPr/>
        </p:nvGraphicFramePr>
        <p:xfrm>
          <a:off x="898525" y="1323975"/>
          <a:ext cx="7788275" cy="723900"/>
        </p:xfrm>
        <a:graphic>
          <a:graphicData uri="http://schemas.openxmlformats.org/presentationml/2006/ole">
            <p:oleObj spid="_x0000_s272386" name="Equation" r:id="rId3" imgW="3975100" imgH="368300" progId="Equation.3">
              <p:embed/>
            </p:oleObj>
          </a:graphicData>
        </a:graphic>
      </p:graphicFrame>
      <p:graphicFrame>
        <p:nvGraphicFramePr>
          <p:cNvPr id="271363" name="Object 3"/>
          <p:cNvGraphicFramePr>
            <a:graphicFrameLocks noChangeAspect="1"/>
          </p:cNvGraphicFramePr>
          <p:nvPr/>
        </p:nvGraphicFramePr>
        <p:xfrm>
          <a:off x="168275" y="2590800"/>
          <a:ext cx="8823325" cy="362345"/>
        </p:xfrm>
        <a:graphic>
          <a:graphicData uri="http://schemas.openxmlformats.org/presentationml/2006/ole">
            <p:oleObj spid="_x0000_s272387" name="Equation" r:id="rId4" imgW="4953000" imgH="203200" progId="Equation.3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3886200" y="1323975"/>
            <a:ext cx="4800600" cy="723900"/>
          </a:xfrm>
          <a:prstGeom prst="rect">
            <a:avLst/>
          </a:prstGeom>
          <a:solidFill>
            <a:srgbClr val="3366FF">
              <a:alpha val="1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057400" y="2438400"/>
            <a:ext cx="6934200" cy="723900"/>
          </a:xfrm>
          <a:prstGeom prst="rect">
            <a:avLst/>
          </a:prstGeom>
          <a:solidFill>
            <a:srgbClr val="3366FF">
              <a:alpha val="1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2388" name="Object 4"/>
          <p:cNvGraphicFramePr>
            <a:graphicFrameLocks noChangeAspect="1"/>
          </p:cNvGraphicFramePr>
          <p:nvPr/>
        </p:nvGraphicFramePr>
        <p:xfrm>
          <a:off x="2014537" y="3529806"/>
          <a:ext cx="4073525" cy="814388"/>
        </p:xfrm>
        <a:graphic>
          <a:graphicData uri="http://schemas.openxmlformats.org/presentationml/2006/ole">
            <p:oleObj spid="_x0000_s272388" name="Equation" r:id="rId5" imgW="2286000" imgH="457200" progId="Equation.3">
              <p:embed/>
            </p:oleObj>
          </a:graphicData>
        </a:graphic>
      </p:graphicFrame>
      <p:graphicFrame>
        <p:nvGraphicFramePr>
          <p:cNvPr id="272389" name="Object 5"/>
          <p:cNvGraphicFramePr>
            <a:graphicFrameLocks noChangeAspect="1"/>
          </p:cNvGraphicFramePr>
          <p:nvPr/>
        </p:nvGraphicFramePr>
        <p:xfrm>
          <a:off x="2057400" y="4692650"/>
          <a:ext cx="2376488" cy="769938"/>
        </p:xfrm>
        <a:graphic>
          <a:graphicData uri="http://schemas.openxmlformats.org/presentationml/2006/ole">
            <p:oleObj spid="_x0000_s272389" name="Equation" r:id="rId6" imgW="13335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|NF, NF) = [0.165, 0.835]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|NF, NF, F) = [0.112, 0.888]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1676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Quiz    No Quiz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3124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Quiz    No Quiz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19050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Do these probabilities make sense?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7" name="Group 47"/>
          <p:cNvGrpSpPr/>
          <p:nvPr/>
        </p:nvGrpSpPr>
        <p:grpSpPr>
          <a:xfrm>
            <a:off x="381000" y="4952205"/>
            <a:ext cx="1009850" cy="1067595"/>
            <a:chOff x="361750" y="3429000"/>
            <a:chExt cx="1009850" cy="1067595"/>
          </a:xfrm>
        </p:grpSpPr>
        <p:sp>
          <p:nvSpPr>
            <p:cNvPr id="8" name="TextBox 7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46"/>
          <p:cNvGrpSpPr/>
          <p:nvPr/>
        </p:nvGrpSpPr>
        <p:grpSpPr>
          <a:xfrm>
            <a:off x="418702" y="3656805"/>
            <a:ext cx="2019698" cy="1068388"/>
            <a:chOff x="285551" y="2285206"/>
            <a:chExt cx="2019698" cy="1068388"/>
          </a:xfrm>
        </p:grpSpPr>
        <p:sp>
          <p:nvSpPr>
            <p:cNvPr id="14" name="TextBox 13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Hidden Markov Models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Kauchak, CS151, Fall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|NF, NF) = [0.165, 0.835]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|NF, NF, F) = [0.112, 0.888]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1676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Quiz    No Quiz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3124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Quiz    No Quiz</a:t>
            </a:r>
            <a:endParaRPr lang="en-US" sz="2000" dirty="0">
              <a:solidFill>
                <a:srgbClr val="000090"/>
              </a:solidFill>
            </a:endParaRPr>
          </a:p>
        </p:txBody>
      </p:sp>
      <p:grpSp>
        <p:nvGrpSpPr>
          <p:cNvPr id="7" name="Group 47"/>
          <p:cNvGrpSpPr/>
          <p:nvPr/>
        </p:nvGrpSpPr>
        <p:grpSpPr>
          <a:xfrm>
            <a:off x="381000" y="4952205"/>
            <a:ext cx="1009850" cy="1067595"/>
            <a:chOff x="361750" y="3429000"/>
            <a:chExt cx="1009850" cy="1067595"/>
          </a:xfrm>
        </p:grpSpPr>
        <p:sp>
          <p:nvSpPr>
            <p:cNvPr id="8" name="TextBox 7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46"/>
          <p:cNvGrpSpPr/>
          <p:nvPr/>
        </p:nvGrpSpPr>
        <p:grpSpPr>
          <a:xfrm>
            <a:off x="418702" y="3656805"/>
            <a:ext cx="2019698" cy="1068388"/>
            <a:chOff x="285551" y="2285206"/>
            <a:chExt cx="2019698" cy="1068388"/>
          </a:xfrm>
        </p:grpSpPr>
        <p:sp>
          <p:nvSpPr>
            <p:cNvPr id="14" name="TextBox 13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209800" y="3810000"/>
            <a:ext cx="502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The likelihood of a quiz, given that I brought the folder is high.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The likelihood of a two quizzes in a row, is low.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Therefore, it becomes less likely that I had a quiz on day 2.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 as recursive messages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86498" y="320313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k-1</a:t>
            </a:r>
            <a:endParaRPr lang="en-US" baseline="-25000" dirty="0"/>
          </a:p>
        </p:txBody>
      </p:sp>
      <p:sp>
        <p:nvSpPr>
          <p:cNvPr id="5" name="Oval 4"/>
          <p:cNvSpPr/>
          <p:nvPr/>
        </p:nvSpPr>
        <p:spPr>
          <a:xfrm>
            <a:off x="2934098" y="31914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4"/>
          </p:cNvCxnSpPr>
          <p:nvPr/>
        </p:nvCxnSpPr>
        <p:spPr>
          <a:xfrm rot="16200000" flipH="1">
            <a:off x="3051028" y="387950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6"/>
          </p:cNvCxnSpPr>
          <p:nvPr/>
        </p:nvCxnSpPr>
        <p:spPr>
          <a:xfrm>
            <a:off x="3620692" y="342230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010298" y="41058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62698" y="41220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k-1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4000898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</a:t>
            </a:r>
            <a:r>
              <a:rPr lang="en-US" baseline="-25000" dirty="0" err="1" smtClean="0"/>
              <a:t>k</a:t>
            </a:r>
            <a:endParaRPr lang="en-US" baseline="-25000" dirty="0"/>
          </a:p>
        </p:txBody>
      </p:sp>
      <p:sp>
        <p:nvSpPr>
          <p:cNvPr id="11" name="Oval 10"/>
          <p:cNvSpPr/>
          <p:nvPr/>
        </p:nvSpPr>
        <p:spPr>
          <a:xfrm>
            <a:off x="3924698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4"/>
          </p:cNvCxnSpPr>
          <p:nvPr/>
        </p:nvCxnSpPr>
        <p:spPr>
          <a:xfrm rot="16200000" flipH="1">
            <a:off x="4041628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924698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77098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15298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k+1</a:t>
            </a:r>
            <a:endParaRPr lang="en-US" baseline="-25000" dirty="0"/>
          </a:p>
        </p:txBody>
      </p:sp>
      <p:sp>
        <p:nvSpPr>
          <p:cNvPr id="16" name="Oval 15"/>
          <p:cNvSpPr/>
          <p:nvPr/>
        </p:nvSpPr>
        <p:spPr>
          <a:xfrm>
            <a:off x="4839098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4"/>
          </p:cNvCxnSpPr>
          <p:nvPr/>
        </p:nvCxnSpPr>
        <p:spPr>
          <a:xfrm rot="16200000" flipH="1">
            <a:off x="4956028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839098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991498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k+1</a:t>
            </a:r>
            <a:endParaRPr lang="en-US" baseline="-25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648994" y="342007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87194" y="34245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912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k+2</a:t>
            </a:r>
            <a:endParaRPr lang="en-US" baseline="-25000" dirty="0"/>
          </a:p>
        </p:txBody>
      </p:sp>
      <p:sp>
        <p:nvSpPr>
          <p:cNvPr id="29" name="Oval 28"/>
          <p:cNvSpPr/>
          <p:nvPr/>
        </p:nvSpPr>
        <p:spPr>
          <a:xfrm>
            <a:off x="5715000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29" idx="4"/>
          </p:cNvCxnSpPr>
          <p:nvPr/>
        </p:nvCxnSpPr>
        <p:spPr>
          <a:xfrm rot="16200000" flipH="1">
            <a:off x="5831930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715000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67400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k+2</a:t>
            </a:r>
            <a:endParaRPr lang="en-US" baseline="-250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401594" y="34245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336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k-2</a:t>
            </a:r>
            <a:endParaRPr lang="en-US" baseline="-25000" dirty="0"/>
          </a:p>
        </p:txBody>
      </p:sp>
      <p:sp>
        <p:nvSpPr>
          <p:cNvPr id="36" name="Oval 35"/>
          <p:cNvSpPr/>
          <p:nvPr/>
        </p:nvSpPr>
        <p:spPr>
          <a:xfrm>
            <a:off x="1981200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36" idx="4"/>
          </p:cNvCxnSpPr>
          <p:nvPr/>
        </p:nvCxnSpPr>
        <p:spPr>
          <a:xfrm rot="16200000" flipH="1">
            <a:off x="2098130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6"/>
          </p:cNvCxnSpPr>
          <p:nvPr/>
        </p:nvCxnSpPr>
        <p:spPr>
          <a:xfrm>
            <a:off x="2667794" y="34267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057400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209800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k-2</a:t>
            </a:r>
            <a:endParaRPr lang="en-US" baseline="-25000" dirty="0"/>
          </a:p>
        </p:txBody>
      </p:sp>
      <p:graphicFrame>
        <p:nvGraphicFramePr>
          <p:cNvPr id="168965" name="Object 5"/>
          <p:cNvGraphicFramePr>
            <a:graphicFrameLocks noChangeAspect="1"/>
          </p:cNvGraphicFramePr>
          <p:nvPr/>
        </p:nvGraphicFramePr>
        <p:xfrm>
          <a:off x="898525" y="1323975"/>
          <a:ext cx="7788275" cy="723900"/>
        </p:xfrm>
        <a:graphic>
          <a:graphicData uri="http://schemas.openxmlformats.org/presentationml/2006/ole">
            <p:oleObj spid="_x0000_s168965" name="Equation" r:id="rId3" imgW="3975100" imgH="368300" progId="Equation.3">
              <p:embed/>
            </p:oleObj>
          </a:graphicData>
        </a:graphic>
      </p:graphicFrame>
      <p:cxnSp>
        <p:nvCxnSpPr>
          <p:cNvPr id="42" name="Straight Arrow Connector 41"/>
          <p:cNvCxnSpPr/>
          <p:nvPr/>
        </p:nvCxnSpPr>
        <p:spPr>
          <a:xfrm>
            <a:off x="1757363" y="341560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715347" y="25908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k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38363" y="5257800"/>
            <a:ext cx="5100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Calculating the </a:t>
            </a:r>
            <a:r>
              <a:rPr lang="en-US" sz="2400" dirty="0" err="1" smtClean="0">
                <a:solidFill>
                  <a:srgbClr val="0000FF"/>
                </a:solidFill>
              </a:rPr>
              <a:t>P(Q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k</a:t>
            </a:r>
            <a:r>
              <a:rPr lang="en-US" sz="2400" dirty="0" smtClean="0">
                <a:solidFill>
                  <a:srgbClr val="0000FF"/>
                </a:solidFill>
              </a:rPr>
              <a:t> | F</a:t>
            </a:r>
            <a:r>
              <a:rPr lang="en-US" sz="2400" baseline="-25000" dirty="0" smtClean="0">
                <a:solidFill>
                  <a:srgbClr val="0000FF"/>
                </a:solidFill>
              </a:rPr>
              <a:t>1:t</a:t>
            </a:r>
            <a:r>
              <a:rPr lang="en-US" sz="2400" dirty="0" smtClean="0">
                <a:solidFill>
                  <a:srgbClr val="0000FF"/>
                </a:solidFill>
              </a:rPr>
              <a:t>) involves recursion both forward and backwards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 as recursive messages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86498" y="320313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k-1</a:t>
            </a:r>
            <a:endParaRPr lang="en-US" baseline="-25000" dirty="0"/>
          </a:p>
        </p:txBody>
      </p:sp>
      <p:sp>
        <p:nvSpPr>
          <p:cNvPr id="5" name="Oval 4"/>
          <p:cNvSpPr/>
          <p:nvPr/>
        </p:nvSpPr>
        <p:spPr>
          <a:xfrm>
            <a:off x="2934098" y="31914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4"/>
          </p:cNvCxnSpPr>
          <p:nvPr/>
        </p:nvCxnSpPr>
        <p:spPr>
          <a:xfrm rot="16200000" flipH="1">
            <a:off x="3051028" y="387950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6"/>
          </p:cNvCxnSpPr>
          <p:nvPr/>
        </p:nvCxnSpPr>
        <p:spPr>
          <a:xfrm>
            <a:off x="3620692" y="342230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010298" y="41058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62698" y="41220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k-1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4000898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</a:t>
            </a:r>
            <a:r>
              <a:rPr lang="en-US" baseline="-25000" dirty="0" err="1" smtClean="0"/>
              <a:t>k</a:t>
            </a:r>
            <a:endParaRPr lang="en-US" baseline="-25000" dirty="0"/>
          </a:p>
        </p:txBody>
      </p:sp>
      <p:sp>
        <p:nvSpPr>
          <p:cNvPr id="11" name="Oval 10"/>
          <p:cNvSpPr/>
          <p:nvPr/>
        </p:nvSpPr>
        <p:spPr>
          <a:xfrm>
            <a:off x="3924698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4"/>
          </p:cNvCxnSpPr>
          <p:nvPr/>
        </p:nvCxnSpPr>
        <p:spPr>
          <a:xfrm rot="16200000" flipH="1">
            <a:off x="4041628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924698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77098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15298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k+1</a:t>
            </a:r>
            <a:endParaRPr lang="en-US" baseline="-25000" dirty="0"/>
          </a:p>
        </p:txBody>
      </p:sp>
      <p:sp>
        <p:nvSpPr>
          <p:cNvPr id="16" name="Oval 15"/>
          <p:cNvSpPr/>
          <p:nvPr/>
        </p:nvSpPr>
        <p:spPr>
          <a:xfrm>
            <a:off x="4839098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4"/>
          </p:cNvCxnSpPr>
          <p:nvPr/>
        </p:nvCxnSpPr>
        <p:spPr>
          <a:xfrm rot="16200000" flipH="1">
            <a:off x="4956028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839098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991498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k+1</a:t>
            </a:r>
            <a:endParaRPr lang="en-US" baseline="-25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648994" y="342007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87194" y="34245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912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k+2</a:t>
            </a:r>
            <a:endParaRPr lang="en-US" baseline="-25000" dirty="0"/>
          </a:p>
        </p:txBody>
      </p:sp>
      <p:sp>
        <p:nvSpPr>
          <p:cNvPr id="29" name="Oval 28"/>
          <p:cNvSpPr/>
          <p:nvPr/>
        </p:nvSpPr>
        <p:spPr>
          <a:xfrm>
            <a:off x="5715000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29" idx="4"/>
          </p:cNvCxnSpPr>
          <p:nvPr/>
        </p:nvCxnSpPr>
        <p:spPr>
          <a:xfrm rot="16200000" flipH="1">
            <a:off x="5831930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715000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67400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k+2</a:t>
            </a:r>
            <a:endParaRPr lang="en-US" baseline="-250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401594" y="34245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336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k-2</a:t>
            </a:r>
            <a:endParaRPr lang="en-US" baseline="-25000" dirty="0"/>
          </a:p>
        </p:txBody>
      </p:sp>
      <p:sp>
        <p:nvSpPr>
          <p:cNvPr id="36" name="Oval 35"/>
          <p:cNvSpPr/>
          <p:nvPr/>
        </p:nvSpPr>
        <p:spPr>
          <a:xfrm>
            <a:off x="1981200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36" idx="4"/>
          </p:cNvCxnSpPr>
          <p:nvPr/>
        </p:nvCxnSpPr>
        <p:spPr>
          <a:xfrm rot="16200000" flipH="1">
            <a:off x="2098130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6"/>
          </p:cNvCxnSpPr>
          <p:nvPr/>
        </p:nvCxnSpPr>
        <p:spPr>
          <a:xfrm>
            <a:off x="2667794" y="34267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057400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209800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k-2</a:t>
            </a:r>
            <a:endParaRPr lang="en-US" baseline="-25000" dirty="0"/>
          </a:p>
        </p:txBody>
      </p:sp>
      <p:graphicFrame>
        <p:nvGraphicFramePr>
          <p:cNvPr id="168965" name="Object 5"/>
          <p:cNvGraphicFramePr>
            <a:graphicFrameLocks noChangeAspect="1"/>
          </p:cNvGraphicFramePr>
          <p:nvPr/>
        </p:nvGraphicFramePr>
        <p:xfrm>
          <a:off x="898525" y="1323975"/>
          <a:ext cx="7788275" cy="723900"/>
        </p:xfrm>
        <a:graphic>
          <a:graphicData uri="http://schemas.openxmlformats.org/presentationml/2006/ole">
            <p:oleObj spid="_x0000_s169986" name="Equation" r:id="rId3" imgW="3975100" imgH="368300" progId="Equation.3">
              <p:embed/>
            </p:oleObj>
          </a:graphicData>
        </a:graphic>
      </p:graphicFrame>
      <p:cxnSp>
        <p:nvCxnSpPr>
          <p:cNvPr id="42" name="Straight Arrow Connector 41"/>
          <p:cNvCxnSpPr/>
          <p:nvPr/>
        </p:nvCxnSpPr>
        <p:spPr>
          <a:xfrm>
            <a:off x="1757363" y="341560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715347" y="25908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P(Q</a:t>
            </a:r>
            <a:r>
              <a:rPr lang="en-US" baseline="-25000" dirty="0" smtClean="0"/>
              <a:t>k</a:t>
            </a:r>
            <a:r>
              <a:rPr lang="en-US" dirty="0" smtClean="0"/>
              <a:t>|F</a:t>
            </a:r>
            <a:r>
              <a:rPr lang="en-US" baseline="-25000" dirty="0" smtClean="0"/>
              <a:t>1:t</a:t>
            </a:r>
            <a:r>
              <a:rPr lang="en-US" dirty="0" smtClean="0"/>
              <a:t>)</a:t>
            </a:r>
            <a:endParaRPr lang="en-US" baseline="-250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25146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k-1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1:k-1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48200" y="259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P(F</a:t>
            </a:r>
            <a:r>
              <a:rPr lang="en-US" baseline="-25000" dirty="0" smtClean="0">
                <a:solidFill>
                  <a:srgbClr val="FF0000"/>
                </a:solidFill>
              </a:rPr>
              <a:t>k+2:t</a:t>
            </a:r>
            <a:r>
              <a:rPr lang="en-US" dirty="0" smtClean="0">
                <a:solidFill>
                  <a:srgbClr val="FF0000"/>
                </a:solidFill>
              </a:rPr>
              <a:t>|Q</a:t>
            </a:r>
            <a:r>
              <a:rPr lang="en-US" baseline="-25000" dirty="0" smtClean="0">
                <a:solidFill>
                  <a:srgbClr val="FF0000"/>
                </a:solidFill>
              </a:rPr>
              <a:t>k+1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 as recursive messages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86498" y="320313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k-1</a:t>
            </a:r>
            <a:endParaRPr lang="en-US" baseline="-25000" dirty="0"/>
          </a:p>
        </p:txBody>
      </p:sp>
      <p:sp>
        <p:nvSpPr>
          <p:cNvPr id="5" name="Oval 4"/>
          <p:cNvSpPr/>
          <p:nvPr/>
        </p:nvSpPr>
        <p:spPr>
          <a:xfrm>
            <a:off x="2934098" y="31914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4"/>
          </p:cNvCxnSpPr>
          <p:nvPr/>
        </p:nvCxnSpPr>
        <p:spPr>
          <a:xfrm rot="16200000" flipH="1">
            <a:off x="3051028" y="387950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6"/>
          </p:cNvCxnSpPr>
          <p:nvPr/>
        </p:nvCxnSpPr>
        <p:spPr>
          <a:xfrm>
            <a:off x="3620692" y="342230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010298" y="410587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62698" y="41220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k-1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4000898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</a:t>
            </a:r>
            <a:r>
              <a:rPr lang="en-US" baseline="-25000" dirty="0" err="1" smtClean="0"/>
              <a:t>k</a:t>
            </a:r>
            <a:endParaRPr lang="en-US" baseline="-25000" dirty="0"/>
          </a:p>
        </p:txBody>
      </p:sp>
      <p:sp>
        <p:nvSpPr>
          <p:cNvPr id="11" name="Oval 10"/>
          <p:cNvSpPr/>
          <p:nvPr/>
        </p:nvSpPr>
        <p:spPr>
          <a:xfrm>
            <a:off x="3924698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4"/>
          </p:cNvCxnSpPr>
          <p:nvPr/>
        </p:nvCxnSpPr>
        <p:spPr>
          <a:xfrm rot="16200000" flipH="1">
            <a:off x="4041628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924698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77098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15298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k+1</a:t>
            </a:r>
            <a:endParaRPr lang="en-US" baseline="-25000" dirty="0"/>
          </a:p>
        </p:txBody>
      </p:sp>
      <p:sp>
        <p:nvSpPr>
          <p:cNvPr id="16" name="Oval 15"/>
          <p:cNvSpPr/>
          <p:nvPr/>
        </p:nvSpPr>
        <p:spPr>
          <a:xfrm>
            <a:off x="4839098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4"/>
          </p:cNvCxnSpPr>
          <p:nvPr/>
        </p:nvCxnSpPr>
        <p:spPr>
          <a:xfrm rot="16200000" flipH="1">
            <a:off x="4956028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839098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991498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k+1</a:t>
            </a:r>
            <a:endParaRPr lang="en-US" baseline="-25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648994" y="342007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87194" y="34245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912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k+2</a:t>
            </a:r>
            <a:endParaRPr lang="en-US" baseline="-25000" dirty="0"/>
          </a:p>
        </p:txBody>
      </p:sp>
      <p:sp>
        <p:nvSpPr>
          <p:cNvPr id="29" name="Oval 28"/>
          <p:cNvSpPr/>
          <p:nvPr/>
        </p:nvSpPr>
        <p:spPr>
          <a:xfrm>
            <a:off x="5715000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29" idx="4"/>
          </p:cNvCxnSpPr>
          <p:nvPr/>
        </p:nvCxnSpPr>
        <p:spPr>
          <a:xfrm rot="16200000" flipH="1">
            <a:off x="5831930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715000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867400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k+2</a:t>
            </a:r>
            <a:endParaRPr lang="en-US" baseline="-250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401594" y="34245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336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k-2</a:t>
            </a:r>
            <a:endParaRPr lang="en-US" baseline="-25000" dirty="0"/>
          </a:p>
        </p:txBody>
      </p:sp>
      <p:sp>
        <p:nvSpPr>
          <p:cNvPr id="36" name="Oval 35"/>
          <p:cNvSpPr/>
          <p:nvPr/>
        </p:nvSpPr>
        <p:spPr>
          <a:xfrm>
            <a:off x="1981200" y="31959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36" idx="4"/>
          </p:cNvCxnSpPr>
          <p:nvPr/>
        </p:nvCxnSpPr>
        <p:spPr>
          <a:xfrm rot="16200000" flipH="1">
            <a:off x="2098130" y="38839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6"/>
          </p:cNvCxnSpPr>
          <p:nvPr/>
        </p:nvCxnSpPr>
        <p:spPr>
          <a:xfrm>
            <a:off x="2667794" y="34267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057400" y="41103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209800" y="4126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k-2</a:t>
            </a:r>
            <a:endParaRPr lang="en-US" baseline="-25000" dirty="0"/>
          </a:p>
        </p:txBody>
      </p:sp>
      <p:graphicFrame>
        <p:nvGraphicFramePr>
          <p:cNvPr id="168965" name="Object 5"/>
          <p:cNvGraphicFramePr>
            <a:graphicFrameLocks noChangeAspect="1"/>
          </p:cNvGraphicFramePr>
          <p:nvPr/>
        </p:nvGraphicFramePr>
        <p:xfrm>
          <a:off x="898525" y="1323975"/>
          <a:ext cx="7788275" cy="723900"/>
        </p:xfrm>
        <a:graphic>
          <a:graphicData uri="http://schemas.openxmlformats.org/presentationml/2006/ole">
            <p:oleObj spid="_x0000_s171010" name="Equation" r:id="rId3" imgW="3975100" imgH="368300" progId="Equation.3">
              <p:embed/>
            </p:oleObj>
          </a:graphicData>
        </a:graphic>
      </p:graphicFrame>
      <p:cxnSp>
        <p:nvCxnSpPr>
          <p:cNvPr id="42" name="Straight Arrow Connector 41"/>
          <p:cNvCxnSpPr/>
          <p:nvPr/>
        </p:nvCxnSpPr>
        <p:spPr>
          <a:xfrm>
            <a:off x="1757363" y="341560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715347" y="25908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P(Q</a:t>
            </a:r>
            <a:r>
              <a:rPr lang="en-US" baseline="-25000" dirty="0" smtClean="0"/>
              <a:t>k</a:t>
            </a:r>
            <a:r>
              <a:rPr lang="en-US" dirty="0" smtClean="0"/>
              <a:t>|F</a:t>
            </a:r>
            <a:r>
              <a:rPr lang="en-US" baseline="-25000" dirty="0" smtClean="0"/>
              <a:t>1:t</a:t>
            </a:r>
            <a:r>
              <a:rPr lang="en-US" dirty="0" smtClean="0"/>
              <a:t>)</a:t>
            </a:r>
            <a:endParaRPr lang="en-US" baseline="-250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25146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P(Q</a:t>
            </a:r>
            <a:r>
              <a:rPr lang="en-US" baseline="-25000" dirty="0" smtClean="0">
                <a:solidFill>
                  <a:srgbClr val="000000"/>
                </a:solidFill>
              </a:rPr>
              <a:t>k-1</a:t>
            </a:r>
            <a:r>
              <a:rPr lang="en-US" dirty="0" smtClean="0">
                <a:solidFill>
                  <a:srgbClr val="000000"/>
                </a:solidFill>
              </a:rPr>
              <a:t>|F</a:t>
            </a:r>
            <a:r>
              <a:rPr lang="en-US" baseline="-25000" dirty="0" smtClean="0">
                <a:solidFill>
                  <a:srgbClr val="000000"/>
                </a:solidFill>
              </a:rPr>
              <a:t>1:k-1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baseline="-25000" dirty="0" smtClean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48200" y="2590800"/>
            <a:ext cx="1410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P(F</a:t>
            </a:r>
            <a:r>
              <a:rPr lang="en-US" baseline="-25000" dirty="0" smtClean="0">
                <a:solidFill>
                  <a:srgbClr val="000000"/>
                </a:solidFill>
              </a:rPr>
              <a:t>k+2:t</a:t>
            </a:r>
            <a:r>
              <a:rPr lang="en-US" dirty="0" smtClean="0">
                <a:solidFill>
                  <a:srgbClr val="000000"/>
                </a:solidFill>
              </a:rPr>
              <a:t>|Q</a:t>
            </a:r>
            <a:r>
              <a:rPr lang="en-US" baseline="-25000" dirty="0" smtClean="0">
                <a:solidFill>
                  <a:srgbClr val="000000"/>
                </a:solidFill>
              </a:rPr>
              <a:t>k+1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baseline="-25000" dirty="0" smtClean="0">
              <a:solidFill>
                <a:srgbClr val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192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k-2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1:k-2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19800" y="259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P(F</a:t>
            </a:r>
            <a:r>
              <a:rPr lang="en-US" baseline="-25000" dirty="0" smtClean="0">
                <a:solidFill>
                  <a:srgbClr val="FF0000"/>
                </a:solidFill>
              </a:rPr>
              <a:t>k+3:t</a:t>
            </a:r>
            <a:r>
              <a:rPr lang="en-US" dirty="0" smtClean="0">
                <a:solidFill>
                  <a:srgbClr val="FF0000"/>
                </a:solidFill>
              </a:rPr>
              <a:t>|Q</a:t>
            </a:r>
            <a:r>
              <a:rPr lang="en-US" baseline="-25000" dirty="0" smtClean="0">
                <a:solidFill>
                  <a:srgbClr val="FF0000"/>
                </a:solidFill>
              </a:rPr>
              <a:t>k+2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8200" y="5181600"/>
            <a:ext cx="7788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What if we want to smooth all states, 1 through </a:t>
            </a:r>
            <a:r>
              <a:rPr 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sz="2800" dirty="0" smtClean="0">
                <a:solidFill>
                  <a:srgbClr val="FF0000"/>
                </a:solidFill>
              </a:rPr>
              <a:t>, that is calculate </a:t>
            </a:r>
            <a:r>
              <a:rPr lang="en-US" sz="2800" dirty="0" err="1" smtClean="0">
                <a:solidFill>
                  <a:srgbClr val="FF0000"/>
                </a:solidFill>
              </a:rPr>
              <a:t>P(Q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k</a:t>
            </a:r>
            <a:r>
              <a:rPr lang="en-US" sz="2800" dirty="0" smtClean="0">
                <a:solidFill>
                  <a:srgbClr val="FF0000"/>
                </a:solidFill>
              </a:rPr>
              <a:t> | F</a:t>
            </a:r>
            <a:r>
              <a:rPr lang="en-US" sz="2800" baseline="-25000" dirty="0" smtClean="0">
                <a:solidFill>
                  <a:srgbClr val="FF0000"/>
                </a:solidFill>
              </a:rPr>
              <a:t>1:t</a:t>
            </a:r>
            <a:r>
              <a:rPr lang="en-US" sz="2800" dirty="0" smtClean="0">
                <a:solidFill>
                  <a:srgbClr val="FF0000"/>
                </a:solidFill>
              </a:rPr>
              <a:t>) for all </a:t>
            </a:r>
            <a:r>
              <a:rPr lang="en-US" sz="2800" dirty="0" err="1" smtClean="0">
                <a:solidFill>
                  <a:srgbClr val="FF0000"/>
                </a:solidFill>
              </a:rPr>
              <a:t>k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Forward-Backward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Option 1: Do the previous approach for each 1…</a:t>
            </a:r>
            <a:r>
              <a:rPr lang="en-US" dirty="0" err="1" smtClean="0"/>
              <a:t>t</a:t>
            </a:r>
            <a:r>
              <a:rPr lang="en-US" dirty="0" smtClean="0"/>
              <a:t>.   Any problems?</a:t>
            </a:r>
          </a:p>
          <a:p>
            <a:pPr lvl="1"/>
            <a:r>
              <a:rPr lang="en-US" dirty="0" smtClean="0"/>
              <a:t>inefficient!  We end up recalculating a lot of things, in particular the forward and backward messages</a:t>
            </a:r>
          </a:p>
          <a:p>
            <a:r>
              <a:rPr lang="en-US" dirty="0" smtClean="0"/>
              <a:t>Option 2: Forward-Backward algorithm</a:t>
            </a:r>
          </a:p>
          <a:p>
            <a:pPr lvl="1"/>
            <a:r>
              <a:rPr lang="en-US" dirty="0" smtClean="0"/>
              <a:t>Start at time 1 and calculate all of the forward messages going forward and save them</a:t>
            </a:r>
          </a:p>
          <a:p>
            <a:pPr lvl="1"/>
            <a:r>
              <a:rPr lang="en-US" dirty="0" smtClean="0"/>
              <a:t>Then, from </a:t>
            </a:r>
            <a:r>
              <a:rPr lang="en-US" dirty="0" err="1" smtClean="0"/>
              <a:t>t</a:t>
            </a:r>
            <a:r>
              <a:rPr lang="en-US" dirty="0" smtClean="0"/>
              <a:t> backward</a:t>
            </a:r>
          </a:p>
          <a:p>
            <a:pPr lvl="2"/>
            <a:r>
              <a:rPr lang="en-US" dirty="0" smtClean="0"/>
              <a:t>calculate the backward message</a:t>
            </a:r>
          </a:p>
          <a:p>
            <a:pPr lvl="2"/>
            <a:r>
              <a:rPr lang="en-US" dirty="0" smtClean="0"/>
              <a:t>calculate the smoothed probability at that node (we now have both the forward and backward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495800"/>
          </a:xfrm>
        </p:spPr>
        <p:txBody>
          <a:bodyPr/>
          <a:lstStyle/>
          <a:p>
            <a:r>
              <a:rPr lang="en-US" sz="2400" dirty="0" smtClean="0"/>
              <a:t>Most likely explanation:  What states have we been in?</a:t>
            </a:r>
          </a:p>
          <a:p>
            <a:pPr lvl="1"/>
            <a:r>
              <a:rPr lang="en-US" sz="2100" dirty="0" smtClean="0"/>
              <a:t>argmax</a:t>
            </a:r>
            <a:r>
              <a:rPr lang="en-US" sz="2100" baseline="-25000" dirty="0" smtClean="0"/>
              <a:t>Q1:t</a:t>
            </a:r>
            <a:r>
              <a:rPr lang="en-US" sz="2100" dirty="0" smtClean="0"/>
              <a:t> P(Q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 | F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 )</a:t>
            </a:r>
          </a:p>
          <a:p>
            <a:r>
              <a:rPr lang="en-US" sz="2400" dirty="0" smtClean="0"/>
              <a:t>Ideas?</a:t>
            </a:r>
          </a:p>
          <a:p>
            <a:pPr lvl="1"/>
            <a:r>
              <a:rPr lang="en-US" sz="2100" dirty="0" smtClean="0"/>
              <a:t>Option 1: </a:t>
            </a:r>
          </a:p>
          <a:p>
            <a:pPr lvl="2"/>
            <a:r>
              <a:rPr lang="en-US" sz="1800" dirty="0" smtClean="0"/>
              <a:t>argmax</a:t>
            </a:r>
            <a:r>
              <a:rPr lang="en-US" sz="1800" baseline="-25000" dirty="0" smtClean="0"/>
              <a:t>Q1:t</a:t>
            </a:r>
            <a:r>
              <a:rPr lang="en-US" sz="1800" dirty="0" smtClean="0"/>
              <a:t> P(Q</a:t>
            </a:r>
            <a:r>
              <a:rPr lang="en-US" sz="1800" baseline="-25000" dirty="0" smtClean="0"/>
              <a:t>1:t</a:t>
            </a:r>
            <a:r>
              <a:rPr lang="en-US" sz="1800" dirty="0" smtClean="0"/>
              <a:t> | F</a:t>
            </a:r>
            <a:r>
              <a:rPr lang="en-US" sz="1800" baseline="-25000" dirty="0" smtClean="0"/>
              <a:t>1:t</a:t>
            </a:r>
            <a:r>
              <a:rPr lang="en-US" sz="1800" dirty="0" smtClean="0"/>
              <a:t> ) = argmax</a:t>
            </a:r>
            <a:r>
              <a:rPr lang="en-US" sz="1800" baseline="-25000" dirty="0" smtClean="0"/>
              <a:t>Q1:t</a:t>
            </a:r>
            <a:r>
              <a:rPr lang="en-US" sz="1800" dirty="0" smtClean="0"/>
              <a:t> P(Q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| F</a:t>
            </a:r>
            <a:r>
              <a:rPr lang="en-US" sz="1800" baseline="-25000" dirty="0" smtClean="0"/>
              <a:t>1:t</a:t>
            </a:r>
            <a:r>
              <a:rPr lang="en-US" sz="1800" dirty="0" smtClean="0"/>
              <a:t> ) P(Q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| F</a:t>
            </a:r>
            <a:r>
              <a:rPr lang="en-US" sz="1800" baseline="-25000" dirty="0" smtClean="0"/>
              <a:t>1:t</a:t>
            </a:r>
            <a:r>
              <a:rPr lang="en-US" sz="1800" dirty="0" smtClean="0"/>
              <a:t> )… </a:t>
            </a:r>
            <a:r>
              <a:rPr lang="en-US" sz="1800" dirty="0" err="1" smtClean="0"/>
              <a:t>P(Q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| F</a:t>
            </a:r>
            <a:r>
              <a:rPr lang="en-US" sz="1800" baseline="-25000" dirty="0" smtClean="0"/>
              <a:t>1:t</a:t>
            </a:r>
            <a:r>
              <a:rPr lang="en-US" sz="1800" dirty="0" smtClean="0"/>
              <a:t> )</a:t>
            </a:r>
          </a:p>
          <a:p>
            <a:pPr lvl="2"/>
            <a:r>
              <a:rPr lang="en-US" sz="2100" dirty="0" smtClean="0"/>
              <a:t>calculate the smoothed value </a:t>
            </a:r>
            <a:r>
              <a:rPr lang="en-US" sz="2100" dirty="0" err="1" smtClean="0"/>
              <a:t>P(Q</a:t>
            </a:r>
            <a:r>
              <a:rPr lang="en-US" sz="2100" baseline="-25000" dirty="0" err="1" smtClean="0"/>
              <a:t>k</a:t>
            </a:r>
            <a:r>
              <a:rPr lang="en-US" sz="2100" dirty="0" smtClean="0"/>
              <a:t> | F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) for all </a:t>
            </a:r>
            <a:r>
              <a:rPr lang="en-US" sz="2100" dirty="0" err="1" smtClean="0"/>
              <a:t>k</a:t>
            </a:r>
            <a:r>
              <a:rPr lang="en-US" sz="2100" dirty="0" smtClean="0"/>
              <a:t>.  Pick the </a:t>
            </a:r>
            <a:r>
              <a:rPr lang="en-US" sz="2100" dirty="0" err="1" smtClean="0"/>
              <a:t>argmax</a:t>
            </a:r>
            <a:r>
              <a:rPr lang="en-US" sz="2100" dirty="0" smtClean="0"/>
              <a:t> at each step</a:t>
            </a:r>
          </a:p>
          <a:p>
            <a:pPr lvl="1"/>
            <a:r>
              <a:rPr lang="en-US" sz="2400" dirty="0" smtClean="0"/>
              <a:t>problems?</a:t>
            </a:r>
          </a:p>
          <a:p>
            <a:pPr lvl="2"/>
            <a:r>
              <a:rPr lang="en-US" sz="2100" dirty="0" smtClean="0"/>
              <a:t>Locally greedy.  Doesn’t take into account the actual sequence chosen, specifically P(X</a:t>
            </a:r>
            <a:r>
              <a:rPr lang="en-US" sz="2100" baseline="-25000" dirty="0" smtClean="0"/>
              <a:t>t</a:t>
            </a:r>
            <a:r>
              <a:rPr lang="en-US" sz="2100" dirty="0" smtClean="0"/>
              <a:t>|X</a:t>
            </a:r>
            <a:r>
              <a:rPr lang="en-US" sz="2100" baseline="-25000" dirty="0" smtClean="0"/>
              <a:t>t-1</a:t>
            </a:r>
            <a:r>
              <a:rPr lang="en-US" sz="21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Trellis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95300" y="3994666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We’d like to find the most probable path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23900" y="4038600"/>
            <a:ext cx="68199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Consider any day.  As with filtering, for each option, we just need to consider the previous day (Markov assumption)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sp>
        <p:nvSpPr>
          <p:cNvPr id="29" name="Rectangle 28"/>
          <p:cNvSpPr/>
          <p:nvPr/>
        </p:nvSpPr>
        <p:spPr>
          <a:xfrm>
            <a:off x="3429000" y="1834634"/>
            <a:ext cx="1561702" cy="1828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sp>
        <p:nvSpPr>
          <p:cNvPr id="29" name="Rectangle 28"/>
          <p:cNvSpPr/>
          <p:nvPr/>
        </p:nvSpPr>
        <p:spPr>
          <a:xfrm>
            <a:off x="3429000" y="1905000"/>
            <a:ext cx="15617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35781" y="3810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Filtering:</a:t>
            </a:r>
            <a:endParaRPr lang="en-US" sz="2400" dirty="0">
              <a:solidFill>
                <a:srgbClr val="660066"/>
              </a:solidFill>
            </a:endParaRPr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1826418" y="3848100"/>
          <a:ext cx="5948363" cy="723900"/>
        </p:xfrm>
        <a:graphic>
          <a:graphicData uri="http://schemas.openxmlformats.org/presentationml/2006/ole">
            <p:oleObj spid="_x0000_s287746" name="Equation" r:id="rId3" imgW="3035300" imgH="368300" progId="Equation.3">
              <p:embed/>
            </p:oleObj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190999" y="4572000"/>
            <a:ext cx="35837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Filtering summed over all possible previous states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We want the </a:t>
            </a:r>
            <a:r>
              <a:rPr lang="en-US" sz="2000" i="1" dirty="0" smtClean="0">
                <a:solidFill>
                  <a:srgbClr val="FF0000"/>
                </a:solidFill>
              </a:rPr>
              <a:t>most likely</a:t>
            </a:r>
            <a:r>
              <a:rPr lang="en-US" sz="2000" dirty="0" smtClean="0">
                <a:solidFill>
                  <a:srgbClr val="FF0000"/>
                </a:solidFill>
              </a:rPr>
              <a:t>.  What should we do?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57200" y="3733800"/>
            <a:ext cx="7962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We have two choices for today, Quiz or No Quiz.  Focus on just one, say Quiz.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Because of the Markov assumption, the most likely path with a Quiz today came from either Quiz or No Quiz yesterday.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Check both of these options and </a:t>
            </a:r>
            <a:r>
              <a:rPr lang="en-US" sz="2400" b="1" dirty="0" smtClean="0">
                <a:solidFill>
                  <a:srgbClr val="0000FF"/>
                </a:solidFill>
              </a:rPr>
              <a:t>pick</a:t>
            </a:r>
            <a:r>
              <a:rPr lang="en-US" sz="2400" dirty="0" smtClean="0">
                <a:solidFill>
                  <a:srgbClr val="0000FF"/>
                </a:solidFill>
              </a:rPr>
              <a:t> the </a:t>
            </a:r>
            <a:r>
              <a:rPr lang="en-US" sz="2400" i="1" dirty="0" smtClean="0">
                <a:solidFill>
                  <a:srgbClr val="0000FF"/>
                </a:solidFill>
              </a:rPr>
              <a:t>larger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sp>
        <p:nvSpPr>
          <p:cNvPr id="61" name="Rectangle 60"/>
          <p:cNvSpPr/>
          <p:nvPr/>
        </p:nvSpPr>
        <p:spPr>
          <a:xfrm>
            <a:off x="3429000" y="1905000"/>
            <a:ext cx="15617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Written 6 is out</a:t>
            </a:r>
          </a:p>
          <a:p>
            <a:r>
              <a:rPr lang="en-US" dirty="0" smtClean="0"/>
              <a:t>Final project literature review, due this Friday</a:t>
            </a:r>
          </a:p>
          <a:p>
            <a:r>
              <a:rPr lang="en-US" dirty="0" smtClean="0"/>
              <a:t>Final project</a:t>
            </a:r>
          </a:p>
          <a:p>
            <a:pPr lvl="1"/>
            <a:r>
              <a:rPr lang="en-US" dirty="0" smtClean="0"/>
              <a:t>Project proposal due 11/5</a:t>
            </a:r>
          </a:p>
          <a:p>
            <a:pPr lvl="1"/>
            <a:r>
              <a:rPr lang="en-US" dirty="0" smtClean="0"/>
              <a:t>If you don’t have a partner, send me an e-mail ASAP along with a list of a few topics you might be interested in (or if you don’t care)</a:t>
            </a:r>
          </a:p>
          <a:p>
            <a:r>
              <a:rPr lang="en-US" dirty="0" smtClean="0"/>
              <a:t>Last assignment (HMM) also out</a:t>
            </a:r>
          </a:p>
          <a:p>
            <a:r>
              <a:rPr lang="en-US" dirty="0" smtClean="0"/>
              <a:t>NB classifier</a:t>
            </a:r>
          </a:p>
          <a:p>
            <a:pPr lvl="1"/>
            <a:r>
              <a:rPr lang="en-US" dirty="0" smtClean="0"/>
              <a:t>How many people did extra credit?</a:t>
            </a:r>
          </a:p>
          <a:p>
            <a:pPr lvl="1"/>
            <a:r>
              <a:rPr lang="en-US" dirty="0" smtClean="0"/>
              <a:t>Best performance on data sets/%improvement</a:t>
            </a:r>
          </a:p>
          <a:p>
            <a:pPr lvl="1"/>
            <a:r>
              <a:rPr lang="en-US" dirty="0" smtClean="0"/>
              <a:t>Interesting/successful features?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179388" y="5519738"/>
          <a:ext cx="8785225" cy="500062"/>
        </p:xfrm>
        <a:graphic>
          <a:graphicData uri="http://schemas.openxmlformats.org/presentationml/2006/ole">
            <p:oleObj spid="_x0000_s288770" name="Equation" r:id="rId3" imgW="4483100" imgH="254000" progId="Equation.3">
              <p:embed/>
            </p:oleObj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535781" y="3810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Filtering:</a:t>
            </a:r>
            <a:endParaRPr lang="en-US" sz="2400" dirty="0">
              <a:solidFill>
                <a:srgbClr val="660066"/>
              </a:solidFill>
            </a:endParaRPr>
          </a:p>
        </p:txBody>
      </p:sp>
      <p:graphicFrame>
        <p:nvGraphicFramePr>
          <p:cNvPr id="66" name="Object 4"/>
          <p:cNvGraphicFramePr>
            <a:graphicFrameLocks noChangeAspect="1"/>
          </p:cNvGraphicFramePr>
          <p:nvPr/>
        </p:nvGraphicFramePr>
        <p:xfrm>
          <a:off x="1826418" y="3848100"/>
          <a:ext cx="5948363" cy="723900"/>
        </p:xfrm>
        <a:graphic>
          <a:graphicData uri="http://schemas.openxmlformats.org/presentationml/2006/ole">
            <p:oleObj spid="_x0000_s288773" name="Equation" r:id="rId4" imgW="3035300" imgH="368300" progId="Equation.3">
              <p:embed/>
            </p:oleObj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2819400" y="459483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current observation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3429000" y="4347865"/>
            <a:ext cx="304800" cy="3003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3276600" y="5241162"/>
            <a:ext cx="304800" cy="278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953000" y="4648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state transition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5410200" y="4343400"/>
            <a:ext cx="304800" cy="3003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257800" y="5236697"/>
            <a:ext cx="304800" cy="278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010400" y="4648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recursive case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rot="10800000">
            <a:off x="7010400" y="4347866"/>
            <a:ext cx="457200" cy="2958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7315200" y="5236697"/>
            <a:ext cx="304800" cy="278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sp>
        <p:nvSpPr>
          <p:cNvPr id="29" name="Rectangle 28"/>
          <p:cNvSpPr/>
          <p:nvPr/>
        </p:nvSpPr>
        <p:spPr>
          <a:xfrm>
            <a:off x="3429000" y="1905000"/>
            <a:ext cx="15617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8772" name="Object 4"/>
          <p:cNvGraphicFramePr>
            <a:graphicFrameLocks noChangeAspect="1"/>
          </p:cNvGraphicFramePr>
          <p:nvPr/>
        </p:nvGraphicFramePr>
        <p:xfrm>
          <a:off x="942975" y="4731603"/>
          <a:ext cx="6718300" cy="400050"/>
        </p:xfrm>
        <a:graphic>
          <a:graphicData uri="http://schemas.openxmlformats.org/presentationml/2006/ole">
            <p:oleObj spid="_x0000_s311299" name="Equation" r:id="rId4" imgW="3429000" imgH="203200" progId="Equation.3">
              <p:embed/>
            </p:oleObj>
          </a:graphicData>
        </a:graphic>
      </p:graphicFrame>
      <p:sp>
        <p:nvSpPr>
          <p:cNvPr id="57" name="Left Brace 56"/>
          <p:cNvSpPr/>
          <p:nvPr/>
        </p:nvSpPr>
        <p:spPr>
          <a:xfrm rot="16200000">
            <a:off x="6497639" y="4272816"/>
            <a:ext cx="304800" cy="202247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592763" y="5493603"/>
            <a:ext cx="3551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Recursive case: gives us the probabilities of the most likely sequences ending in the previous state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9" name="Left Brace 58"/>
          <p:cNvSpPr/>
          <p:nvPr/>
        </p:nvSpPr>
        <p:spPr>
          <a:xfrm rot="16200000">
            <a:off x="4468813" y="4377592"/>
            <a:ext cx="323849" cy="179387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505200" y="5493603"/>
            <a:ext cx="2248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Pick the most likely sequence for this state: </a:t>
            </a:r>
            <a:r>
              <a:rPr lang="en-US" sz="1600" dirty="0" err="1" smtClean="0">
                <a:solidFill>
                  <a:srgbClr val="0000FF"/>
                </a:solidFill>
              </a:rPr>
              <a:t>q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q</a:t>
            </a:r>
            <a:r>
              <a:rPr lang="en-US" sz="1600" dirty="0" smtClean="0">
                <a:solidFill>
                  <a:srgbClr val="0000FF"/>
                </a:solidFill>
              </a:rPr>
              <a:t> or </a:t>
            </a:r>
            <a:r>
              <a:rPr lang="en-US" sz="1600" dirty="0" err="1" smtClean="0">
                <a:solidFill>
                  <a:srgbClr val="0000FF"/>
                </a:solidFill>
              </a:rPr>
              <a:t>q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nq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381000" y="4494212"/>
            <a:ext cx="8305800" cy="1588"/>
          </a:xfrm>
          <a:prstGeom prst="line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1300" name="Object 4"/>
          <p:cNvGraphicFramePr>
            <a:graphicFrameLocks noChangeAspect="1"/>
          </p:cNvGraphicFramePr>
          <p:nvPr/>
        </p:nvGraphicFramePr>
        <p:xfrm>
          <a:off x="228600" y="3733800"/>
          <a:ext cx="8785225" cy="500062"/>
        </p:xfrm>
        <a:graphic>
          <a:graphicData uri="http://schemas.openxmlformats.org/presentationml/2006/ole">
            <p:oleObj spid="_x0000_s311300" name="Equation" r:id="rId5" imgW="4483100" imgH="254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likely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657600"/>
          </a:xfrm>
        </p:spPr>
        <p:txBody>
          <a:bodyPr/>
          <a:lstStyle/>
          <a:p>
            <a:r>
              <a:rPr lang="en-US" dirty="0" smtClean="0"/>
              <a:t>Similar to filtering</a:t>
            </a:r>
          </a:p>
          <a:p>
            <a:pPr lvl="1"/>
            <a:r>
              <a:rPr lang="en-US" dirty="0" smtClean="0"/>
              <a:t>Start at the beginning and move to end</a:t>
            </a:r>
          </a:p>
          <a:p>
            <a:pPr lvl="2"/>
            <a:r>
              <a:rPr lang="en-US" dirty="0" smtClean="0"/>
              <a:t>Calculate the “message” (P(q</a:t>
            </a:r>
            <a:r>
              <a:rPr lang="en-US" baseline="-25000" dirty="0" smtClean="0"/>
              <a:t>1:i</a:t>
            </a:r>
            <a:r>
              <a:rPr lang="en-US" dirty="0" smtClean="0"/>
              <a:t> | F</a:t>
            </a:r>
            <a:r>
              <a:rPr lang="en-US" baseline="-25000" dirty="0" smtClean="0"/>
              <a:t>1:i</a:t>
            </a:r>
            <a:r>
              <a:rPr lang="en-US" dirty="0" smtClean="0"/>
              <a:t>)) given previous message</a:t>
            </a:r>
          </a:p>
          <a:p>
            <a:pPr lvl="2"/>
            <a:r>
              <a:rPr lang="en-US" dirty="0" smtClean="0"/>
              <a:t>Note that this is a set of probabilities, one for each state value</a:t>
            </a:r>
          </a:p>
          <a:p>
            <a:pPr lvl="1"/>
            <a:r>
              <a:rPr lang="en-US" dirty="0" smtClean="0"/>
              <a:t>If you want the actual choice, need to store </a:t>
            </a:r>
            <a:r>
              <a:rPr lang="en-US" dirty="0" err="1" smtClean="0"/>
              <a:t>backpointers</a:t>
            </a:r>
            <a:endParaRPr lang="en-US" dirty="0" smtClean="0"/>
          </a:p>
          <a:p>
            <a:r>
              <a:rPr lang="en-US" dirty="0" smtClean="0"/>
              <a:t>Called the </a:t>
            </a:r>
            <a:r>
              <a:rPr lang="en-US" dirty="0" err="1" smtClean="0"/>
              <a:t>Viterbi</a:t>
            </a:r>
            <a:r>
              <a:rPr lang="en-US" dirty="0" smtClean="0"/>
              <a:t> algorithm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204807" name="Object 7"/>
          <p:cNvGraphicFramePr>
            <a:graphicFrameLocks noChangeAspect="1"/>
          </p:cNvGraphicFramePr>
          <p:nvPr/>
        </p:nvGraphicFramePr>
        <p:xfrm>
          <a:off x="266700" y="4191000"/>
          <a:ext cx="8610600" cy="400050"/>
        </p:xfrm>
        <a:graphic>
          <a:graphicData uri="http://schemas.openxmlformats.org/presentationml/2006/ole">
            <p:oleObj spid="_x0000_s204807" name="Equation" r:id="rId3" imgW="4394200" imgH="203200" progId="Equation.3">
              <p:embed/>
            </p:oleObj>
          </a:graphicData>
        </a:graphic>
      </p:graphicFrame>
      <p:sp>
        <p:nvSpPr>
          <p:cNvPr id="12" name="Left Brace 11"/>
          <p:cNvSpPr/>
          <p:nvPr/>
        </p:nvSpPr>
        <p:spPr>
          <a:xfrm rot="16200000">
            <a:off x="7389815" y="3408362"/>
            <a:ext cx="304800" cy="267017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363" y="4953000"/>
            <a:ext cx="2713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Recursive case: gives us the probabilities of the most likely sequences ending in the previous state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4" name="Left Brace 13"/>
          <p:cNvSpPr/>
          <p:nvPr/>
        </p:nvSpPr>
        <p:spPr>
          <a:xfrm rot="16200000">
            <a:off x="4960940" y="3649661"/>
            <a:ext cx="323849" cy="216852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0" y="4953000"/>
            <a:ext cx="22482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Notice that this gives us a distribution over Q</a:t>
            </a:r>
            <a:r>
              <a:rPr lang="en-US" sz="1600" baseline="-25000" dirty="0" smtClean="0">
                <a:solidFill>
                  <a:srgbClr val="0000FF"/>
                </a:solidFill>
              </a:rPr>
              <a:t>t</a:t>
            </a:r>
            <a:endParaRPr lang="en-US" sz="1600" baseline="-25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371600"/>
          </a:xfrm>
        </p:spPr>
        <p:txBody>
          <a:bodyPr/>
          <a:lstStyle/>
          <a:p>
            <a:r>
              <a:rPr lang="en-US" dirty="0" smtClean="0"/>
              <a:t>The student has walked by the window for the past three days and has seen no folder, no folder and folder.  Have we had a quiz? Assume a uniform prior.</a:t>
            </a:r>
            <a:endParaRPr lang="en-US" dirty="0"/>
          </a:p>
        </p:txBody>
      </p:sp>
      <p:grpSp>
        <p:nvGrpSpPr>
          <p:cNvPr id="4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05000" y="25908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Did we have a quiz on the first day?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262148" name="Object 4"/>
          <p:cNvGraphicFramePr>
            <a:graphicFrameLocks noChangeAspect="1"/>
          </p:cNvGraphicFramePr>
          <p:nvPr/>
        </p:nvGraphicFramePr>
        <p:xfrm>
          <a:off x="266700" y="5791200"/>
          <a:ext cx="8610600" cy="400050"/>
        </p:xfrm>
        <a:graphic>
          <a:graphicData uri="http://schemas.openxmlformats.org/presentationml/2006/ole">
            <p:oleObj spid="_x0000_s262148" name="Equation" r:id="rId3" imgW="43942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first day?</a:t>
            </a:r>
            <a:endParaRPr lang="en-US" dirty="0"/>
          </a:p>
        </p:txBody>
      </p:sp>
      <p:grpSp>
        <p:nvGrpSpPr>
          <p:cNvPr id="4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89795" name="Object 3"/>
          <p:cNvGraphicFramePr>
            <a:graphicFrameLocks noChangeAspect="1"/>
          </p:cNvGraphicFramePr>
          <p:nvPr/>
        </p:nvGraphicFramePr>
        <p:xfrm>
          <a:off x="2020888" y="2959100"/>
          <a:ext cx="5051425" cy="850900"/>
        </p:xfrm>
        <a:graphic>
          <a:graphicData uri="http://schemas.openxmlformats.org/presentationml/2006/ole">
            <p:oleObj spid="_x0000_s289795" name="Equation" r:id="rId3" imgW="2578100" imgH="4318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13804" y="249709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209800" y="1219200"/>
            <a:ext cx="14093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9800" name="Object 8"/>
          <p:cNvGraphicFramePr>
            <a:graphicFrameLocks noChangeAspect="1"/>
          </p:cNvGraphicFramePr>
          <p:nvPr/>
        </p:nvGraphicFramePr>
        <p:xfrm>
          <a:off x="3255962" y="3962400"/>
          <a:ext cx="5202238" cy="425450"/>
        </p:xfrm>
        <a:graphic>
          <a:graphicData uri="http://schemas.openxmlformats.org/presentationml/2006/ole">
            <p:oleObj spid="_x0000_s289800" name="Equation" r:id="rId4" imgW="2654300" imgH="215900" progId="Equation.3">
              <p:embed/>
            </p:oleObj>
          </a:graphicData>
        </a:graphic>
      </p:graphicFrame>
      <p:graphicFrame>
        <p:nvGraphicFramePr>
          <p:cNvPr id="289801" name="Object 9"/>
          <p:cNvGraphicFramePr>
            <a:graphicFrameLocks noChangeAspect="1"/>
          </p:cNvGraphicFramePr>
          <p:nvPr/>
        </p:nvGraphicFramePr>
        <p:xfrm>
          <a:off x="3276600" y="4648200"/>
          <a:ext cx="3981450" cy="425450"/>
        </p:xfrm>
        <a:graphic>
          <a:graphicData uri="http://schemas.openxmlformats.org/presentationml/2006/ole">
            <p:oleObj spid="_x0000_s289801" name="Equation" r:id="rId5" imgW="2032000" imgH="215900" progId="Equation.3">
              <p:embed/>
            </p:oleObj>
          </a:graphicData>
        </a:graphic>
      </p:graphicFrame>
      <p:graphicFrame>
        <p:nvGraphicFramePr>
          <p:cNvPr id="289802" name="Object 10"/>
          <p:cNvGraphicFramePr>
            <a:graphicFrameLocks noChangeAspect="1"/>
          </p:cNvGraphicFramePr>
          <p:nvPr/>
        </p:nvGraphicFramePr>
        <p:xfrm>
          <a:off x="3352800" y="5410200"/>
          <a:ext cx="2338388" cy="250825"/>
        </p:xfrm>
        <a:graphic>
          <a:graphicData uri="http://schemas.openxmlformats.org/presentationml/2006/ole">
            <p:oleObj spid="_x0000_s289802" name="Equation" r:id="rId6" imgW="1193800" imgH="127000" progId="Equation.3">
              <p:embed/>
            </p:oleObj>
          </a:graphicData>
        </a:graphic>
      </p:graphicFrame>
      <p:sp>
        <p:nvSpPr>
          <p:cNvPr id="41" name="Rectangle 40"/>
          <p:cNvSpPr/>
          <p:nvPr/>
        </p:nvSpPr>
        <p:spPr>
          <a:xfrm>
            <a:off x="6186487" y="4571205"/>
            <a:ext cx="976313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6262687" y="2514600"/>
            <a:ext cx="135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message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first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89795" name="Object 3"/>
          <p:cNvGraphicFramePr>
            <a:graphicFrameLocks noChangeAspect="1"/>
          </p:cNvGraphicFramePr>
          <p:nvPr/>
        </p:nvGraphicFramePr>
        <p:xfrm>
          <a:off x="1981200" y="2959100"/>
          <a:ext cx="5599112" cy="850900"/>
        </p:xfrm>
        <a:graphic>
          <a:graphicData uri="http://schemas.openxmlformats.org/presentationml/2006/ole">
            <p:oleObj spid="_x0000_s290818" name="Equation" r:id="rId3" imgW="2857500" imgH="4318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13804" y="249709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209800" y="1905000"/>
            <a:ext cx="14093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9800" name="Object 8"/>
          <p:cNvGraphicFramePr>
            <a:graphicFrameLocks noChangeAspect="1"/>
          </p:cNvGraphicFramePr>
          <p:nvPr/>
        </p:nvGraphicFramePr>
        <p:xfrm>
          <a:off x="3263900" y="3962400"/>
          <a:ext cx="5575300" cy="425450"/>
        </p:xfrm>
        <a:graphic>
          <a:graphicData uri="http://schemas.openxmlformats.org/presentationml/2006/ole">
            <p:oleObj spid="_x0000_s290819" name="Equation" r:id="rId4" imgW="2844800" imgH="215900" progId="Equation.3">
              <p:embed/>
            </p:oleObj>
          </a:graphicData>
        </a:graphic>
      </p:graphicFrame>
      <p:graphicFrame>
        <p:nvGraphicFramePr>
          <p:cNvPr id="289801" name="Object 9"/>
          <p:cNvGraphicFramePr>
            <a:graphicFrameLocks noChangeAspect="1"/>
          </p:cNvGraphicFramePr>
          <p:nvPr/>
        </p:nvGraphicFramePr>
        <p:xfrm>
          <a:off x="3263900" y="4648200"/>
          <a:ext cx="4006850" cy="425450"/>
        </p:xfrm>
        <a:graphic>
          <a:graphicData uri="http://schemas.openxmlformats.org/presentationml/2006/ole">
            <p:oleObj spid="_x0000_s290820" name="Equation" r:id="rId5" imgW="2044700" imgH="215900" progId="Equation.3">
              <p:embed/>
            </p:oleObj>
          </a:graphicData>
        </a:graphic>
      </p:graphicFrame>
      <p:graphicFrame>
        <p:nvGraphicFramePr>
          <p:cNvPr id="289802" name="Object 10"/>
          <p:cNvGraphicFramePr>
            <a:graphicFrameLocks noChangeAspect="1"/>
          </p:cNvGraphicFramePr>
          <p:nvPr/>
        </p:nvGraphicFramePr>
        <p:xfrm>
          <a:off x="3067050" y="5410200"/>
          <a:ext cx="2760663" cy="250825"/>
        </p:xfrm>
        <a:graphic>
          <a:graphicData uri="http://schemas.openxmlformats.org/presentationml/2006/ole">
            <p:oleObj spid="_x0000_s290821" name="Equation" r:id="rId6" imgW="1409700" imgH="1270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505200" y="1310164"/>
            <a:ext cx="876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α0.05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126831" y="4605100"/>
            <a:ext cx="976313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796087" y="2514600"/>
            <a:ext cx="135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message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first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057400" y="32004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Did we have a quiz on the first day?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743200" y="3810000"/>
            <a:ext cx="441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If we didn’t have any other information, most likely, not.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However, we don’t know yet with additional information!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2nd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657600" y="1219200"/>
            <a:ext cx="14093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92866" name="Object 2"/>
          <p:cNvGraphicFramePr>
            <a:graphicFrameLocks noChangeAspect="1"/>
          </p:cNvGraphicFramePr>
          <p:nvPr/>
        </p:nvGraphicFramePr>
        <p:xfrm>
          <a:off x="1816100" y="3276600"/>
          <a:ext cx="6070600" cy="400050"/>
        </p:xfrm>
        <a:graphic>
          <a:graphicData uri="http://schemas.openxmlformats.org/presentationml/2006/ole">
            <p:oleObj spid="_x0000_s292866" name="Equation" r:id="rId3" imgW="3098800" imgH="203200" progId="Equation.3">
              <p:embed/>
            </p:oleObj>
          </a:graphicData>
        </a:graphic>
      </p:graphicFrame>
      <p:graphicFrame>
        <p:nvGraphicFramePr>
          <p:cNvPr id="292867" name="Object 3"/>
          <p:cNvGraphicFramePr>
            <a:graphicFrameLocks noChangeAspect="1"/>
          </p:cNvGraphicFramePr>
          <p:nvPr/>
        </p:nvGraphicFramePr>
        <p:xfrm>
          <a:off x="2971800" y="4127500"/>
          <a:ext cx="5799138" cy="425450"/>
        </p:xfrm>
        <a:graphic>
          <a:graphicData uri="http://schemas.openxmlformats.org/presentationml/2006/ole">
            <p:oleObj spid="_x0000_s292867" name="Equation" r:id="rId4" imgW="2959100" imgH="215900" progId="Equation.3">
              <p:embed/>
            </p:oleObj>
          </a:graphicData>
        </a:graphic>
      </p:graphicFrame>
      <p:graphicFrame>
        <p:nvGraphicFramePr>
          <p:cNvPr id="292868" name="Object 4"/>
          <p:cNvGraphicFramePr>
            <a:graphicFrameLocks noChangeAspect="1"/>
          </p:cNvGraphicFramePr>
          <p:nvPr/>
        </p:nvGraphicFramePr>
        <p:xfrm>
          <a:off x="2965450" y="4800600"/>
          <a:ext cx="4578350" cy="425450"/>
        </p:xfrm>
        <a:graphic>
          <a:graphicData uri="http://schemas.openxmlformats.org/presentationml/2006/ole">
            <p:oleObj spid="_x0000_s292868" name="Equation" r:id="rId5" imgW="2336800" imgH="215900" progId="Equation.3">
              <p:embed/>
            </p:oleObj>
          </a:graphicData>
        </a:graphic>
      </p:graphicFrame>
      <p:graphicFrame>
        <p:nvGraphicFramePr>
          <p:cNvPr id="292869" name="Object 5"/>
          <p:cNvGraphicFramePr>
            <a:graphicFrameLocks noChangeAspect="1"/>
          </p:cNvGraphicFramePr>
          <p:nvPr/>
        </p:nvGraphicFramePr>
        <p:xfrm>
          <a:off x="3171825" y="5464175"/>
          <a:ext cx="2760663" cy="250825"/>
        </p:xfrm>
        <a:graphic>
          <a:graphicData uri="http://schemas.openxmlformats.org/presentationml/2006/ole">
            <p:oleObj spid="_x0000_s292869" name="Equation" r:id="rId6" imgW="1409700" imgH="127000" progId="Equation.3">
              <p:embed/>
            </p:oleObj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172200" y="4713050"/>
            <a:ext cx="1219200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2nd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657600" y="1828800"/>
            <a:ext cx="1409302" cy="609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92866" name="Object 2"/>
          <p:cNvGraphicFramePr>
            <a:graphicFrameLocks noChangeAspect="1"/>
          </p:cNvGraphicFramePr>
          <p:nvPr/>
        </p:nvGraphicFramePr>
        <p:xfrm>
          <a:off x="1687512" y="3276600"/>
          <a:ext cx="6618288" cy="400050"/>
        </p:xfrm>
        <a:graphic>
          <a:graphicData uri="http://schemas.openxmlformats.org/presentationml/2006/ole">
            <p:oleObj spid="_x0000_s293890" name="Equation" r:id="rId3" imgW="3378200" imgH="203200" progId="Equation.3">
              <p:embed/>
            </p:oleObj>
          </a:graphicData>
        </a:graphic>
      </p:graphicFrame>
      <p:graphicFrame>
        <p:nvGraphicFramePr>
          <p:cNvPr id="292867" name="Object 3"/>
          <p:cNvGraphicFramePr>
            <a:graphicFrameLocks noChangeAspect="1"/>
          </p:cNvGraphicFramePr>
          <p:nvPr/>
        </p:nvGraphicFramePr>
        <p:xfrm>
          <a:off x="2971800" y="4127500"/>
          <a:ext cx="6172200" cy="425450"/>
        </p:xfrm>
        <a:graphic>
          <a:graphicData uri="http://schemas.openxmlformats.org/presentationml/2006/ole">
            <p:oleObj spid="_x0000_s293891" name="Equation" r:id="rId4" imgW="3149600" imgH="215900" progId="Equation.3">
              <p:embed/>
            </p:oleObj>
          </a:graphicData>
        </a:graphic>
      </p:graphicFrame>
      <p:graphicFrame>
        <p:nvGraphicFramePr>
          <p:cNvPr id="292868" name="Object 4"/>
          <p:cNvGraphicFramePr>
            <a:graphicFrameLocks noChangeAspect="1"/>
          </p:cNvGraphicFramePr>
          <p:nvPr/>
        </p:nvGraphicFramePr>
        <p:xfrm>
          <a:off x="2952750" y="4800600"/>
          <a:ext cx="4603750" cy="425450"/>
        </p:xfrm>
        <a:graphic>
          <a:graphicData uri="http://schemas.openxmlformats.org/presentationml/2006/ole">
            <p:oleObj spid="_x0000_s293892" name="Equation" r:id="rId5" imgW="2349500" imgH="215900" progId="Equation.3">
              <p:embed/>
            </p:oleObj>
          </a:graphicData>
        </a:graphic>
      </p:graphicFrame>
      <p:graphicFrame>
        <p:nvGraphicFramePr>
          <p:cNvPr id="292869" name="Object 5"/>
          <p:cNvGraphicFramePr>
            <a:graphicFrameLocks noChangeAspect="1"/>
          </p:cNvGraphicFramePr>
          <p:nvPr/>
        </p:nvGraphicFramePr>
        <p:xfrm>
          <a:off x="3133725" y="5464175"/>
          <a:ext cx="2611438" cy="250825"/>
        </p:xfrm>
        <a:graphic>
          <a:graphicData uri="http://schemas.openxmlformats.org/presentationml/2006/ole">
            <p:oleObj spid="_x0000_s293893" name="Equation" r:id="rId6" imgW="1333500" imgH="127000" progId="Equation.3">
              <p:embed/>
            </p:oleObj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172200" y="4724400"/>
            <a:ext cx="1219200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2nd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0.222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25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0.778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4267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|Q</a:t>
            </a:r>
            <a:r>
              <a:rPr lang="en-US" baseline="-25000" dirty="0" smtClean="0"/>
              <a:t>1</a:t>
            </a:r>
            <a:r>
              <a:rPr lang="en-US" dirty="0" smtClean="0"/>
              <a:t>) = P(Q</a:t>
            </a:r>
            <a:r>
              <a:rPr lang="en-US" baseline="-25000" dirty="0" smtClean="0"/>
              <a:t>3</a:t>
            </a:r>
            <a:r>
              <a:rPr lang="en-US" dirty="0" smtClean="0"/>
              <a:t>|Q</a:t>
            </a:r>
            <a:r>
              <a:rPr lang="en-US" baseline="-25000" dirty="0" smtClean="0"/>
              <a:t>2</a:t>
            </a:r>
            <a:r>
              <a:rPr lang="en-US" dirty="0" smtClean="0"/>
              <a:t>) = P(Q</a:t>
            </a:r>
            <a:r>
              <a:rPr lang="en-US" baseline="-25000" dirty="0" smtClean="0"/>
              <a:t>4</a:t>
            </a:r>
            <a:r>
              <a:rPr lang="en-US" dirty="0" smtClean="0"/>
              <a:t>|Q</a:t>
            </a:r>
            <a:r>
              <a:rPr lang="en-US" baseline="-25000" dirty="0" smtClean="0"/>
              <a:t>3</a:t>
            </a:r>
            <a:r>
              <a:rPr lang="en-US" dirty="0" smtClean="0"/>
              <a:t>) = P(Q</a:t>
            </a:r>
            <a:r>
              <a:rPr lang="en-US" baseline="-25000" dirty="0" smtClean="0"/>
              <a:t>t</a:t>
            </a:r>
            <a:r>
              <a:rPr lang="en-US" dirty="0" smtClean="0"/>
              <a:t>|Q</a:t>
            </a:r>
            <a:r>
              <a:rPr lang="en-US" baseline="-25000" dirty="0" smtClean="0"/>
              <a:t>t-1</a:t>
            </a:r>
            <a:r>
              <a:rPr lang="en-US" dirty="0" smtClean="0"/>
              <a:t>)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" y="50408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P(F</a:t>
            </a:r>
            <a:r>
              <a:rPr lang="en-US" baseline="-25000" dirty="0" smtClean="0"/>
              <a:t>1</a:t>
            </a:r>
            <a:r>
              <a:rPr lang="en-US" dirty="0" smtClean="0"/>
              <a:t>|Q</a:t>
            </a:r>
            <a:r>
              <a:rPr lang="en-US" baseline="-25000" dirty="0" smtClean="0"/>
              <a:t>1</a:t>
            </a:r>
            <a:r>
              <a:rPr lang="en-US" dirty="0" smtClean="0"/>
              <a:t>) = P(F</a:t>
            </a:r>
            <a:r>
              <a:rPr lang="en-US" baseline="-25000" dirty="0" smtClean="0"/>
              <a:t>2</a:t>
            </a:r>
            <a:r>
              <a:rPr lang="en-US" dirty="0" smtClean="0"/>
              <a:t>|Q</a:t>
            </a:r>
            <a:r>
              <a:rPr lang="en-US" baseline="-25000" dirty="0" smtClean="0"/>
              <a:t>2</a:t>
            </a:r>
            <a:r>
              <a:rPr lang="en-US" dirty="0" smtClean="0"/>
              <a:t>) = P(F</a:t>
            </a:r>
            <a:r>
              <a:rPr lang="en-US" baseline="-25000" dirty="0" smtClean="0"/>
              <a:t>3</a:t>
            </a:r>
            <a:r>
              <a:rPr lang="en-US" dirty="0" smtClean="0"/>
              <a:t>|Q</a:t>
            </a:r>
            <a:r>
              <a:rPr lang="en-US" baseline="-25000" dirty="0" smtClean="0"/>
              <a:t>3</a:t>
            </a:r>
            <a:r>
              <a:rPr lang="en-US" dirty="0" smtClean="0"/>
              <a:t>) = </a:t>
            </a:r>
            <a:r>
              <a:rPr lang="en-US" dirty="0" err="1" smtClean="0"/>
              <a:t>P(F</a:t>
            </a:r>
            <a:r>
              <a:rPr lang="en-US" baseline="-25000" dirty="0" err="1" smtClean="0"/>
              <a:t>t</a:t>
            </a:r>
            <a:r>
              <a:rPr lang="en-US" dirty="0" err="1" smtClean="0"/>
              <a:t>|Q</a:t>
            </a:r>
            <a:r>
              <a:rPr lang="en-US" baseline="-25000" dirty="0" err="1" smtClean="0"/>
              <a:t>t</a:t>
            </a:r>
            <a:r>
              <a:rPr lang="en-US" dirty="0" smtClean="0"/>
              <a:t>)</a:t>
            </a:r>
            <a:endParaRPr lang="en-US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5219700" y="4114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Stationary process: value of the state may change but not the underlying distribution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10000" y="4114800"/>
            <a:ext cx="1143000" cy="156966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3rd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0.222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25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0.778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graphicFrame>
        <p:nvGraphicFramePr>
          <p:cNvPr id="295938" name="Object 2"/>
          <p:cNvGraphicFramePr>
            <a:graphicFrameLocks noChangeAspect="1"/>
          </p:cNvGraphicFramePr>
          <p:nvPr/>
        </p:nvGraphicFramePr>
        <p:xfrm>
          <a:off x="1441450" y="3200400"/>
          <a:ext cx="7550150" cy="385197"/>
        </p:xfrm>
        <a:graphic>
          <a:graphicData uri="http://schemas.openxmlformats.org/presentationml/2006/ole">
            <p:oleObj spid="_x0000_s295938" name="Equation" r:id="rId3" imgW="4254500" imgH="215900" progId="Equation.3">
              <p:embed/>
            </p:oleObj>
          </a:graphicData>
        </a:graphic>
      </p:graphicFrame>
      <p:graphicFrame>
        <p:nvGraphicFramePr>
          <p:cNvPr id="295939" name="Object 3"/>
          <p:cNvGraphicFramePr>
            <a:graphicFrameLocks noChangeAspect="1"/>
          </p:cNvGraphicFramePr>
          <p:nvPr/>
        </p:nvGraphicFramePr>
        <p:xfrm>
          <a:off x="3124200" y="3581400"/>
          <a:ext cx="4579937" cy="425450"/>
        </p:xfrm>
        <a:graphic>
          <a:graphicData uri="http://schemas.openxmlformats.org/presentationml/2006/ole">
            <p:oleObj spid="_x0000_s295939" name="Equation" r:id="rId4" imgW="2336800" imgH="215900" progId="Equation.3">
              <p:embed/>
            </p:oleObj>
          </a:graphicData>
        </a:graphic>
      </p:graphicFrame>
      <p:graphicFrame>
        <p:nvGraphicFramePr>
          <p:cNvPr id="295940" name="Object 4"/>
          <p:cNvGraphicFramePr>
            <a:graphicFrameLocks noChangeAspect="1"/>
          </p:cNvGraphicFramePr>
          <p:nvPr/>
        </p:nvGraphicFramePr>
        <p:xfrm>
          <a:off x="3124200" y="4038600"/>
          <a:ext cx="1195388" cy="250825"/>
        </p:xfrm>
        <a:graphic>
          <a:graphicData uri="http://schemas.openxmlformats.org/presentationml/2006/ole">
            <p:oleObj spid="_x0000_s295940" name="Equation" r:id="rId5" imgW="609600" imgH="127000" progId="Equation.3">
              <p:embed/>
            </p:oleObj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410200" y="1295400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410200" y="1981200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35" idx="3"/>
          </p:cNvCxnSpPr>
          <p:nvPr/>
        </p:nvCxnSpPr>
        <p:spPr>
          <a:xfrm>
            <a:off x="4915298" y="1480066"/>
            <a:ext cx="494902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5" idx="3"/>
          </p:cNvCxnSpPr>
          <p:nvPr/>
        </p:nvCxnSpPr>
        <p:spPr>
          <a:xfrm>
            <a:off x="4915298" y="1480066"/>
            <a:ext cx="494902" cy="718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105400" y="15181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105400" y="2133600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76502" y="2494002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graphicFrame>
        <p:nvGraphicFramePr>
          <p:cNvPr id="295941" name="Object 5"/>
          <p:cNvGraphicFramePr>
            <a:graphicFrameLocks noChangeAspect="1"/>
          </p:cNvGraphicFramePr>
          <p:nvPr/>
        </p:nvGraphicFramePr>
        <p:xfrm>
          <a:off x="1376362" y="4595813"/>
          <a:ext cx="7539038" cy="357187"/>
        </p:xfrm>
        <a:graphic>
          <a:graphicData uri="http://schemas.openxmlformats.org/presentationml/2006/ole">
            <p:oleObj spid="_x0000_s295941" name="Equation" r:id="rId6" imgW="4584700" imgH="215900" progId="Equation.3">
              <p:embed/>
            </p:oleObj>
          </a:graphicData>
        </a:graphic>
      </p:graphicFrame>
      <p:graphicFrame>
        <p:nvGraphicFramePr>
          <p:cNvPr id="295942" name="Object 6"/>
          <p:cNvGraphicFramePr>
            <a:graphicFrameLocks noChangeAspect="1"/>
          </p:cNvGraphicFramePr>
          <p:nvPr/>
        </p:nvGraphicFramePr>
        <p:xfrm>
          <a:off x="3124200" y="5181600"/>
          <a:ext cx="4578350" cy="425450"/>
        </p:xfrm>
        <a:graphic>
          <a:graphicData uri="http://schemas.openxmlformats.org/presentationml/2006/ole">
            <p:oleObj spid="_x0000_s295942" name="Equation" r:id="rId7" imgW="2336800" imgH="215900" progId="Equation.3">
              <p:embed/>
            </p:oleObj>
          </a:graphicData>
        </a:graphic>
      </p:graphicFrame>
      <p:graphicFrame>
        <p:nvGraphicFramePr>
          <p:cNvPr id="295943" name="Object 7"/>
          <p:cNvGraphicFramePr>
            <a:graphicFrameLocks noChangeAspect="1"/>
          </p:cNvGraphicFramePr>
          <p:nvPr/>
        </p:nvGraphicFramePr>
        <p:xfrm>
          <a:off x="3124200" y="5692775"/>
          <a:ext cx="1219200" cy="250825"/>
        </p:xfrm>
        <a:graphic>
          <a:graphicData uri="http://schemas.openxmlformats.org/presentationml/2006/ole">
            <p:oleObj spid="_x0000_s295943" name="Equation" r:id="rId8" imgW="622300" imgH="127000" progId="Equation.3">
              <p:embed/>
            </p:oleObj>
          </a:graphicData>
        </a:graphic>
      </p:graphicFrame>
      <p:graphicFrame>
        <p:nvGraphicFramePr>
          <p:cNvPr id="295944" name="Object 8"/>
          <p:cNvGraphicFramePr>
            <a:graphicFrameLocks noChangeAspect="1"/>
          </p:cNvGraphicFramePr>
          <p:nvPr/>
        </p:nvGraphicFramePr>
        <p:xfrm>
          <a:off x="3067051" y="7013575"/>
          <a:ext cx="2786062" cy="250825"/>
        </p:xfrm>
        <a:graphic>
          <a:graphicData uri="http://schemas.openxmlformats.org/presentationml/2006/ole">
            <p:oleObj spid="_x0000_s295944" name="Equation" r:id="rId9" imgW="1422400" imgH="127000" progId="Equation.3">
              <p:embed/>
            </p:oleObj>
          </a:graphicData>
        </a:graphic>
      </p:graphicFrame>
      <p:sp>
        <p:nvSpPr>
          <p:cNvPr id="51" name="Rectangle 50"/>
          <p:cNvSpPr/>
          <p:nvPr/>
        </p:nvSpPr>
        <p:spPr>
          <a:xfrm>
            <a:off x="6324600" y="5094050"/>
            <a:ext cx="1219200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6324600" y="3538300"/>
            <a:ext cx="1219200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3rd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0.222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25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0.778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0200" y="1295400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0.735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410200" y="1981200"/>
            <a:ext cx="1371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0.265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35" idx="3"/>
          </p:cNvCxnSpPr>
          <p:nvPr/>
        </p:nvCxnSpPr>
        <p:spPr>
          <a:xfrm>
            <a:off x="4915298" y="1480066"/>
            <a:ext cx="494902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5" idx="3"/>
          </p:cNvCxnSpPr>
          <p:nvPr/>
        </p:nvCxnSpPr>
        <p:spPr>
          <a:xfrm>
            <a:off x="4915298" y="1480066"/>
            <a:ext cx="494902" cy="718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105400" y="15181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105400" y="2133600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76502" y="2494002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graphicFrame>
        <p:nvGraphicFramePr>
          <p:cNvPr id="295944" name="Object 8"/>
          <p:cNvGraphicFramePr>
            <a:graphicFrameLocks noChangeAspect="1"/>
          </p:cNvGraphicFramePr>
          <p:nvPr/>
        </p:nvGraphicFramePr>
        <p:xfrm>
          <a:off x="3067051" y="7013575"/>
          <a:ext cx="2786062" cy="250825"/>
        </p:xfrm>
        <a:graphic>
          <a:graphicData uri="http://schemas.openxmlformats.org/presentationml/2006/ole">
            <p:oleObj spid="_x0000_s296968" name="Equation" r:id="rId3" imgW="1422400" imgH="12700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2590800" y="3645931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is the most likely sequence?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3rd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0.222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25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0.778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0200" y="1295400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0.735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410200" y="1981200"/>
            <a:ext cx="1371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0.265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35" idx="3"/>
          </p:cNvCxnSpPr>
          <p:nvPr/>
        </p:nvCxnSpPr>
        <p:spPr>
          <a:xfrm>
            <a:off x="4915298" y="1480066"/>
            <a:ext cx="494902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5" idx="3"/>
          </p:cNvCxnSpPr>
          <p:nvPr/>
        </p:nvCxnSpPr>
        <p:spPr>
          <a:xfrm>
            <a:off x="4915298" y="1480066"/>
            <a:ext cx="494902" cy="718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105400" y="15181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105400" y="2133600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76502" y="2494002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graphicFrame>
        <p:nvGraphicFramePr>
          <p:cNvPr id="295944" name="Object 8"/>
          <p:cNvGraphicFramePr>
            <a:graphicFrameLocks noChangeAspect="1"/>
          </p:cNvGraphicFramePr>
          <p:nvPr/>
        </p:nvGraphicFramePr>
        <p:xfrm>
          <a:off x="3067051" y="7013575"/>
          <a:ext cx="2786062" cy="250825"/>
        </p:xfrm>
        <a:graphic>
          <a:graphicData uri="http://schemas.openxmlformats.org/presentationml/2006/ole">
            <p:oleObj spid="_x0000_s297986" name="Equation" r:id="rId3" imgW="1422400" imgH="127000" progId="Equation.3">
              <p:embed/>
            </p:oleObj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752600" y="3471208"/>
            <a:ext cx="6172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 careful!  </a:t>
            </a:r>
            <a:r>
              <a:rPr lang="en-US" sz="2400" dirty="0" smtClean="0">
                <a:solidFill>
                  <a:srgbClr val="0000FF"/>
                </a:solidFill>
              </a:rPr>
              <a:t>All that we have calculated is the probability of the most likely sequence.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If we want the sequence, we need to store back pointers (dynamic programming) as we go.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have a quiz on the 3rd day?</a:t>
            </a:r>
            <a:endParaRPr lang="en-US" dirty="0"/>
          </a:p>
        </p:txBody>
      </p:sp>
      <p:grpSp>
        <p:nvGrpSpPr>
          <p:cNvPr id="3" name="Group 47"/>
          <p:cNvGrpSpPr/>
          <p:nvPr/>
        </p:nvGrpSpPr>
        <p:grpSpPr>
          <a:xfrm>
            <a:off x="304800" y="4571205"/>
            <a:ext cx="1009850" cy="1067595"/>
            <a:chOff x="361750" y="3429000"/>
            <a:chExt cx="1009850" cy="1067595"/>
          </a:xfrm>
        </p:grpSpPr>
        <p:sp>
          <p:nvSpPr>
            <p:cNvPr id="5" name="TextBox 4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3275805"/>
            <a:ext cx="2019698" cy="1068388"/>
            <a:chOff x="285551" y="2285206"/>
            <a:chExt cx="2019698" cy="1068388"/>
          </a:xfrm>
        </p:grpSpPr>
        <p:sp>
          <p:nvSpPr>
            <p:cNvPr id="11" name="TextBox 10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0600" y="1321832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0600" y="2007632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131016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0.137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1995964"/>
            <a:ext cx="1143000" cy="3693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0.863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3"/>
            <a:endCxn id="23" idx="1"/>
          </p:cNvCxnSpPr>
          <p:nvPr/>
        </p:nvCxnSpPr>
        <p:spPr>
          <a:xfrm flipV="1">
            <a:off x="2057400" y="150066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4" idx="1"/>
          </p:cNvCxnSpPr>
          <p:nvPr/>
        </p:nvCxnSpPr>
        <p:spPr>
          <a:xfrm>
            <a:off x="2057400" y="151233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3"/>
            <a:endCxn id="23" idx="1"/>
          </p:cNvCxnSpPr>
          <p:nvPr/>
        </p:nvCxnSpPr>
        <p:spPr>
          <a:xfrm flipV="1">
            <a:off x="2057400" y="150066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57400" y="213669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0702" y="2508766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32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48498" y="1289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0.222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48498" y="1975366"/>
            <a:ext cx="125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0.778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23" idx="3"/>
          </p:cNvCxnSpPr>
          <p:nvPr/>
        </p:nvCxnSpPr>
        <p:spPr>
          <a:xfrm flipV="1">
            <a:off x="3429000" y="1491734"/>
            <a:ext cx="419498" cy="8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3" idx="3"/>
          </p:cNvCxnSpPr>
          <p:nvPr/>
        </p:nvCxnSpPr>
        <p:spPr>
          <a:xfrm>
            <a:off x="3429000" y="1500664"/>
            <a:ext cx="419498" cy="67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43698" y="1491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43698" y="2127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91000" y="2514600"/>
            <a:ext cx="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0200" y="1295400"/>
            <a:ext cx="1066800" cy="381000"/>
          </a:xfrm>
          <a:prstGeom prst="rect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Q: 0.735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410200" y="1981200"/>
            <a:ext cx="1371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NQ: 0.265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35" idx="3"/>
          </p:cNvCxnSpPr>
          <p:nvPr/>
        </p:nvCxnSpPr>
        <p:spPr>
          <a:xfrm>
            <a:off x="4915298" y="1480066"/>
            <a:ext cx="494902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5" idx="3"/>
          </p:cNvCxnSpPr>
          <p:nvPr/>
        </p:nvCxnSpPr>
        <p:spPr>
          <a:xfrm>
            <a:off x="4915298" y="1480066"/>
            <a:ext cx="494902" cy="718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105400" y="1518166"/>
            <a:ext cx="304800" cy="691634"/>
          </a:xfrm>
          <a:prstGeom prst="straightConnector1">
            <a:avLst/>
          </a:prstGeom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105400" y="2133600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76502" y="2494002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graphicFrame>
        <p:nvGraphicFramePr>
          <p:cNvPr id="295944" name="Object 8"/>
          <p:cNvGraphicFramePr>
            <a:graphicFrameLocks noChangeAspect="1"/>
          </p:cNvGraphicFramePr>
          <p:nvPr/>
        </p:nvGraphicFramePr>
        <p:xfrm>
          <a:off x="3067051" y="7013575"/>
          <a:ext cx="2786062" cy="250825"/>
        </p:xfrm>
        <a:graphic>
          <a:graphicData uri="http://schemas.openxmlformats.org/presentationml/2006/ole">
            <p:oleObj spid="_x0000_s299010" name="Equation" r:id="rId3" imgW="1422400" imgH="127000" progId="Equation.3">
              <p:embed/>
            </p:oleObj>
          </a:graphicData>
        </a:graphic>
      </p:graphicFrame>
      <p:graphicFrame>
        <p:nvGraphicFramePr>
          <p:cNvPr id="299011" name="Object 3"/>
          <p:cNvGraphicFramePr>
            <a:graphicFrameLocks noChangeAspect="1"/>
          </p:cNvGraphicFramePr>
          <p:nvPr/>
        </p:nvGraphicFramePr>
        <p:xfrm>
          <a:off x="1524000" y="3886200"/>
          <a:ext cx="7539037" cy="357187"/>
        </p:xfrm>
        <a:graphic>
          <a:graphicData uri="http://schemas.openxmlformats.org/presentationml/2006/ole">
            <p:oleObj spid="_x0000_s299011" name="Equation" r:id="rId4" imgW="4584700" imgH="215900" progId="Equation.3">
              <p:embed/>
            </p:oleObj>
          </a:graphicData>
        </a:graphic>
      </p:graphicFrame>
      <p:graphicFrame>
        <p:nvGraphicFramePr>
          <p:cNvPr id="299012" name="Object 4"/>
          <p:cNvGraphicFramePr>
            <a:graphicFrameLocks noChangeAspect="1"/>
          </p:cNvGraphicFramePr>
          <p:nvPr/>
        </p:nvGraphicFramePr>
        <p:xfrm>
          <a:off x="3271837" y="4471987"/>
          <a:ext cx="4578350" cy="425450"/>
        </p:xfrm>
        <a:graphic>
          <a:graphicData uri="http://schemas.openxmlformats.org/presentationml/2006/ole">
            <p:oleObj spid="_x0000_s299012" name="Equation" r:id="rId5" imgW="2336800" imgH="215900" progId="Equation.3">
              <p:embed/>
            </p:oleObj>
          </a:graphicData>
        </a:graphic>
      </p:graphicFrame>
      <p:graphicFrame>
        <p:nvGraphicFramePr>
          <p:cNvPr id="299013" name="Object 5"/>
          <p:cNvGraphicFramePr>
            <a:graphicFrameLocks noChangeAspect="1"/>
          </p:cNvGraphicFramePr>
          <p:nvPr/>
        </p:nvGraphicFramePr>
        <p:xfrm>
          <a:off x="3271837" y="4983162"/>
          <a:ext cx="1219200" cy="250825"/>
        </p:xfrm>
        <a:graphic>
          <a:graphicData uri="http://schemas.openxmlformats.org/presentationml/2006/ole">
            <p:oleObj spid="_x0000_s299013" name="Equation" r:id="rId6" imgW="622300" imgH="127000" progId="Equation.3">
              <p:embed/>
            </p:oleObj>
          </a:graphicData>
        </a:graphic>
      </p:graphicFrame>
      <p:sp>
        <p:nvSpPr>
          <p:cNvPr id="50" name="Rectangle 49"/>
          <p:cNvSpPr/>
          <p:nvPr/>
        </p:nvSpPr>
        <p:spPr>
          <a:xfrm>
            <a:off x="6477000" y="4471987"/>
            <a:ext cx="1373187" cy="468550"/>
          </a:xfrm>
          <a:prstGeom prst="rect">
            <a:avLst/>
          </a:prstGeom>
          <a:solidFill>
            <a:srgbClr val="008000">
              <a:alpha val="3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491036" y="5410200"/>
            <a:ext cx="4195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In our recursive max, we chose one of the values for the previous state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Speech Recognition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5205413"/>
            <a:ext cx="470535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963" y="1200150"/>
            <a:ext cx="4745037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7591425" y="6477000"/>
            <a:ext cx="1476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/>
              <a:t>S. Roweis, 2004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9237" y="1447800"/>
            <a:ext cx="394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HMM problem?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>
                <a:solidFill>
                  <a:srgbClr val="FF0000"/>
                </a:solidFill>
              </a:rPr>
              <a:t>What is observed?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What are the states?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What is the key HMM question?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Speech Recognition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76200" y="1447800"/>
            <a:ext cx="4191000" cy="4267200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States</a:t>
            </a:r>
          </a:p>
          <a:p>
            <a:pPr lvl="1">
              <a:lnSpc>
                <a:spcPct val="90000"/>
              </a:lnSpc>
            </a:pPr>
            <a:r>
              <a:rPr lang="en-US" sz="1700" dirty="0" smtClean="0">
                <a:ea typeface="ＭＳ Ｐゴシック" pitchFamily="-65" charset="-128"/>
                <a:cs typeface="ＭＳ Ｐゴシック" pitchFamily="-65" charset="-128"/>
              </a:rPr>
              <a:t>words (i.e. all of the possible English words)</a:t>
            </a:r>
          </a:p>
          <a:p>
            <a:pPr lvl="1">
              <a:lnSpc>
                <a:spcPct val="90000"/>
              </a:lnSpc>
            </a:pPr>
            <a:r>
              <a:rPr lang="en-US" sz="1700" dirty="0" smtClean="0">
                <a:ea typeface="ＭＳ Ｐゴシック" pitchFamily="-65" charset="-128"/>
                <a:cs typeface="ＭＳ Ｐゴシック" pitchFamily="-65" charset="-128"/>
              </a:rPr>
              <a:t>phonemes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Observed</a:t>
            </a:r>
          </a:p>
          <a:p>
            <a:pPr lvl="1">
              <a:lnSpc>
                <a:spcPct val="90000"/>
              </a:lnSpc>
            </a:pPr>
            <a:r>
              <a:rPr lang="en-US" sz="1700" dirty="0" smtClean="0">
                <a:ea typeface="ＭＳ Ｐゴシック" pitchFamily="-65" charset="-128"/>
                <a:cs typeface="ＭＳ Ｐゴシック" pitchFamily="-65" charset="-128"/>
              </a:rPr>
              <a:t>The wave form, specifically, extract features over some time interval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Question:</a:t>
            </a:r>
          </a:p>
          <a:p>
            <a:pPr lvl="1">
              <a:lnSpc>
                <a:spcPct val="90000"/>
              </a:lnSpc>
            </a:pPr>
            <a:r>
              <a:rPr lang="en-US" sz="1700" dirty="0" smtClean="0">
                <a:ea typeface="ＭＳ Ｐゴシック" pitchFamily="-65" charset="-128"/>
                <a:cs typeface="ＭＳ Ｐゴシック" pitchFamily="-65" charset="-128"/>
              </a:rPr>
              <a:t>most likely sequence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HMMs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do well, but not state of the art</a:t>
            </a:r>
            <a:endParaRPr lang="en-US" sz="2000" dirty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5205413"/>
            <a:ext cx="470535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8963" y="1200150"/>
            <a:ext cx="4745037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7591425" y="6477000"/>
            <a:ext cx="1476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/>
              <a:t>S. Roweis,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Target Tracking</a:t>
            </a:r>
          </a:p>
        </p:txBody>
      </p:sp>
      <p:pic>
        <p:nvPicPr>
          <p:cNvPr id="17411" name="Picture 5" descr="radar_ir22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3822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631825" y="4162425"/>
            <a:ext cx="3101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/>
              <a:t>Radar-based tracking</a:t>
            </a:r>
            <a:br>
              <a:rPr lang="en-US" i="1"/>
            </a:br>
            <a:r>
              <a:rPr lang="en-US" i="1"/>
              <a:t>of multiple targets</a:t>
            </a:r>
          </a:p>
        </p:txBody>
      </p:sp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990600"/>
            <a:ext cx="44196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514600"/>
            <a:ext cx="44196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5411788" y="4162425"/>
            <a:ext cx="2643187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/>
              <a:t>Visual tracking of</a:t>
            </a:r>
            <a:br>
              <a:rPr lang="en-US" i="1"/>
            </a:br>
            <a:r>
              <a:rPr lang="en-US" i="1"/>
              <a:t>articulated objects</a:t>
            </a:r>
            <a:br>
              <a:rPr lang="en-US" i="1"/>
            </a:br>
            <a:r>
              <a:rPr lang="en-US" sz="1400" i="1"/>
              <a:t>(L. Sigal et. al., 2006)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800600"/>
            <a:ext cx="394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HMM problem?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>
                <a:solidFill>
                  <a:srgbClr val="FF0000"/>
                </a:solidFill>
              </a:rPr>
              <a:t>What is observed?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What are the states?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What is the key HMM question?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Target Tracking</a:t>
            </a:r>
          </a:p>
        </p:txBody>
      </p:sp>
      <p:sp>
        <p:nvSpPr>
          <p:cNvPr id="17416" name="Rectangle 10"/>
          <p:cNvSpPr>
            <a:spLocks noGrp="1" noChangeArrowheads="1"/>
          </p:cNvSpPr>
          <p:nvPr>
            <p:ph sz="quarter" idx="1"/>
          </p:nvPr>
        </p:nvSpPr>
        <p:spPr>
          <a:xfrm>
            <a:off x="152400" y="4419600"/>
            <a:ext cx="8915400" cy="1644650"/>
          </a:xfrm>
          <a:noFill/>
        </p:spPr>
        <p:txBody>
          <a:bodyPr>
            <a:normAutofit fontScale="92500"/>
          </a:bodyPr>
          <a:lstStyle/>
          <a:p>
            <a:pPr eaLnBrk="1" hangingPunct="1"/>
            <a:r>
              <a:rPr lang="en-US" sz="2000" dirty="0">
                <a:ea typeface="ＭＳ Ｐゴシック" pitchFamily="-65" charset="-128"/>
                <a:cs typeface="ＭＳ Ｐゴシック" pitchFamily="-65" charset="-128"/>
              </a:rPr>
              <a:t>Estimate motion of targets in 3D world from indirect, potentially noisy 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measurements</a:t>
            </a:r>
          </a:p>
          <a:p>
            <a:pPr eaLnBrk="1" hangingPunct="1"/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Observed: noisy information (radar, from visual data)</a:t>
            </a:r>
          </a:p>
          <a:p>
            <a:pPr eaLnBrk="1" hangingPunct="1"/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States: actual position of plane/person/arm</a:t>
            </a:r>
          </a:p>
          <a:p>
            <a:pPr eaLnBrk="1" hangingPunct="1"/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Questions: smoothing, most likely sequence</a:t>
            </a:r>
          </a:p>
          <a:p>
            <a:pPr eaLnBrk="1" hangingPunct="1"/>
            <a:endParaRPr lang="en-US" sz="2000" dirty="0" smtClean="0">
              <a:ea typeface="ＭＳ Ｐゴシック" pitchFamily="-65" charset="-128"/>
              <a:cs typeface="ＭＳ Ｐゴシック" pitchFamily="-65" charset="-128"/>
            </a:endParaRPr>
          </a:p>
          <a:p>
            <a:pPr eaLnBrk="1" hangingPunct="1"/>
            <a:endParaRPr lang="en-US" sz="2000" dirty="0" smtClean="0">
              <a:ea typeface="ＭＳ Ｐゴシック" pitchFamily="-65" charset="-128"/>
              <a:cs typeface="ＭＳ Ｐゴシック" pitchFamily="-65" charset="-128"/>
            </a:endParaRPr>
          </a:p>
          <a:p>
            <a:pPr marL="914400" lvl="1" indent="-457200" eaLnBrk="1" hangingPunct="1"/>
            <a:endParaRPr lang="en-US" sz="1800" dirty="0"/>
          </a:p>
        </p:txBody>
      </p:sp>
      <p:pic>
        <p:nvPicPr>
          <p:cNvPr id="17411" name="Picture 5" descr="radar_ir22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3822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990600"/>
            <a:ext cx="44196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514600"/>
            <a:ext cx="44196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of speech tagging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Parts of speech:</a:t>
            </a:r>
          </a:p>
          <a:p>
            <a:pPr lvl="1"/>
            <a:r>
              <a:rPr lang="en-US" dirty="0" smtClean="0"/>
              <a:t>Nouns: people, animals, concepts, things</a:t>
            </a:r>
          </a:p>
          <a:p>
            <a:pPr lvl="1"/>
            <a:r>
              <a:rPr lang="en-US" dirty="0" smtClean="0"/>
              <a:t>Verbs: express action in the sentence </a:t>
            </a:r>
          </a:p>
          <a:p>
            <a:pPr lvl="1"/>
            <a:r>
              <a:rPr lang="en-US" dirty="0" smtClean="0"/>
              <a:t>Adjectives: describe properties of nouns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2895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Input:  The lead paint is unsafe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43346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Output:  The/DET lead/N paint/N is/V unsafe/ADJ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4343400"/>
            <a:ext cx="3941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HMM problem?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>
                <a:solidFill>
                  <a:srgbClr val="FF0000"/>
                </a:solidFill>
              </a:rPr>
              <a:t>What is observed?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What are the states?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 What is the key HMM question?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of speech tagging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Parts of speech:</a:t>
            </a:r>
          </a:p>
          <a:p>
            <a:pPr lvl="1"/>
            <a:r>
              <a:rPr lang="en-US" sz="2000" dirty="0" smtClean="0"/>
              <a:t>Nouns: people, animals, concepts, things</a:t>
            </a:r>
          </a:p>
          <a:p>
            <a:pPr lvl="1"/>
            <a:r>
              <a:rPr lang="en-US" sz="2000" dirty="0" smtClean="0"/>
              <a:t>Verbs: express action in the sentence </a:t>
            </a:r>
          </a:p>
          <a:p>
            <a:pPr lvl="1"/>
            <a:r>
              <a:rPr lang="en-US" sz="2000" dirty="0" smtClean="0"/>
              <a:t>Adjectives: describe properties of nouns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Observed</a:t>
            </a:r>
          </a:p>
          <a:p>
            <a:pPr lvl="2"/>
            <a:r>
              <a:rPr lang="en-US" sz="1700" dirty="0" smtClean="0"/>
              <a:t>words</a:t>
            </a:r>
          </a:p>
          <a:p>
            <a:pPr lvl="1"/>
            <a:r>
              <a:rPr lang="en-US" sz="2162" dirty="0" smtClean="0"/>
              <a:t>States</a:t>
            </a:r>
          </a:p>
          <a:p>
            <a:pPr lvl="2"/>
            <a:r>
              <a:rPr lang="en-US" sz="1946" dirty="0" smtClean="0"/>
              <a:t>parts of speech</a:t>
            </a:r>
          </a:p>
          <a:p>
            <a:pPr lvl="1"/>
            <a:r>
              <a:rPr lang="en-US" sz="2162" dirty="0" smtClean="0"/>
              <a:t>HMM task</a:t>
            </a:r>
          </a:p>
          <a:p>
            <a:pPr lvl="2"/>
            <a:r>
              <a:rPr lang="en-US" sz="1946" dirty="0" smtClean="0"/>
              <a:t>most likely sequence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2895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Input:  The lead paint is unsafe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43346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Output:  The/DET lead/N paint/N is/V unsafe/ADJ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questions could we ask?</a:t>
            </a:r>
            <a:endParaRPr lang="en-US" dirty="0"/>
          </a:p>
        </p:txBody>
      </p:sp>
      <p:sp>
        <p:nvSpPr>
          <p:cNvPr id="64" name="Content Placeholder 6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32004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Filtering:  What is the distribution over Q today?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Prediction:  What is the distribution Q in the future?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t+k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</a:t>
            </a:r>
            <a:r>
              <a:rPr lang="en-US" sz="2000" dirty="0" err="1" smtClean="0"/>
              <a:t>k</a:t>
            </a:r>
            <a:r>
              <a:rPr lang="en-US" sz="2000" dirty="0" smtClean="0"/>
              <a:t> days from now</a:t>
            </a:r>
          </a:p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r>
              <a:rPr lang="en-US" sz="2400" dirty="0" smtClean="0"/>
              <a:t>Most likely explanation:  What states have we been in?</a:t>
            </a:r>
          </a:p>
          <a:p>
            <a:pPr lvl="1"/>
            <a:r>
              <a:rPr lang="en-US" sz="2100" dirty="0" smtClean="0"/>
              <a:t>argmax</a:t>
            </a:r>
            <a:r>
              <a:rPr lang="en-US" sz="2100" baseline="-25000" dirty="0" smtClean="0"/>
              <a:t>Q1:t</a:t>
            </a:r>
            <a:r>
              <a:rPr lang="en-US" sz="2100" dirty="0" smtClean="0"/>
              <a:t> P(Q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 | F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 )</a:t>
            </a:r>
          </a:p>
          <a:p>
            <a:r>
              <a:rPr lang="en-US" sz="2400" dirty="0" smtClean="0"/>
              <a:t>Learning</a:t>
            </a:r>
          </a:p>
          <a:p>
            <a:pPr lvl="1"/>
            <a:r>
              <a:rPr lang="en-US" sz="2100" dirty="0" smtClean="0"/>
              <a:t>Learn CPD tables given observations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" name="Oval 3"/>
          <p:cNvSpPr/>
          <p:nvPr/>
        </p:nvSpPr>
        <p:spPr>
          <a:xfrm>
            <a:off x="1905000" y="4643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4" idx="4"/>
          </p:cNvCxnSpPr>
          <p:nvPr/>
        </p:nvCxnSpPr>
        <p:spPr>
          <a:xfrm rot="16200000" flipH="1">
            <a:off x="2021930" y="5331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4" idx="6"/>
            <a:endCxn id="49" idx="2"/>
          </p:cNvCxnSpPr>
          <p:nvPr/>
        </p:nvCxnSpPr>
        <p:spPr>
          <a:xfrm>
            <a:off x="2591594" y="4874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47406" y="464150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1" name="Oval 30"/>
          <p:cNvSpPr/>
          <p:nvPr/>
        </p:nvSpPr>
        <p:spPr>
          <a:xfrm>
            <a:off x="1905000" y="5558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57400" y="557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9718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9" name="Oval 48"/>
          <p:cNvSpPr/>
          <p:nvPr/>
        </p:nvSpPr>
        <p:spPr>
          <a:xfrm>
            <a:off x="28194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>
            <a:stCxn id="49" idx="4"/>
          </p:cNvCxnSpPr>
          <p:nvPr/>
        </p:nvCxnSpPr>
        <p:spPr>
          <a:xfrm rot="16200000" flipH="1">
            <a:off x="29363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8194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9718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38862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37338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4"/>
          </p:cNvCxnSpPr>
          <p:nvPr/>
        </p:nvCxnSpPr>
        <p:spPr>
          <a:xfrm rot="16200000" flipH="1">
            <a:off x="38507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37338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38862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505200" y="4872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419600" y="4876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Robot Navigation: </a:t>
            </a:r>
            <a:r>
              <a:rPr lang="en-US" sz="4800" i="1">
                <a:ea typeface="ＭＳ Ｐゴシック" pitchFamily="-65" charset="-128"/>
                <a:cs typeface="ＭＳ Ｐゴシック" pitchFamily="-65" charset="-128"/>
              </a:rPr>
              <a:t>SLAM</a:t>
            </a:r>
          </a:p>
        </p:txBody>
      </p:sp>
      <p:sp>
        <p:nvSpPr>
          <p:cNvPr id="18442" name="Rectangle 19"/>
          <p:cNvSpPr>
            <a:spLocks noGrp="1" noChangeArrowheads="1"/>
          </p:cNvSpPr>
          <p:nvPr>
            <p:ph sz="quarter" idx="1"/>
          </p:nvPr>
        </p:nvSpPr>
        <p:spPr>
          <a:xfrm>
            <a:off x="3276600" y="5486400"/>
            <a:ext cx="5715000" cy="1143000"/>
          </a:xfrm>
          <a:noFill/>
        </p:spPr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As robot moves, estimate its pose &amp; world geometry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811338" y="914400"/>
            <a:ext cx="558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Simultaneous Localization and Mapping</a:t>
            </a:r>
          </a:p>
        </p:txBody>
      </p:sp>
      <p:pic>
        <p:nvPicPr>
          <p:cNvPr id="18436" name="Picture 6" descr="example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447800"/>
            <a:ext cx="373380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1" descr="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133850"/>
            <a:ext cx="28956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4" descr="tec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447800"/>
            <a:ext cx="289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16"/>
          <p:cNvSpPr txBox="1">
            <a:spLocks noChangeArrowheads="1"/>
          </p:cNvSpPr>
          <p:nvPr/>
        </p:nvSpPr>
        <p:spPr bwMode="auto">
          <a:xfrm>
            <a:off x="3011488" y="3124200"/>
            <a:ext cx="72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CAD</a:t>
            </a:r>
            <a:br>
              <a:rPr lang="en-US" sz="2000" i="1"/>
            </a:br>
            <a:r>
              <a:rPr lang="en-US" sz="2000" i="1"/>
              <a:t>Map</a:t>
            </a:r>
          </a:p>
        </p:txBody>
      </p:sp>
      <p:sp>
        <p:nvSpPr>
          <p:cNvPr id="18440" name="Text Box 17"/>
          <p:cNvSpPr txBox="1">
            <a:spLocks noChangeArrowheads="1"/>
          </p:cNvSpPr>
          <p:nvPr/>
        </p:nvSpPr>
        <p:spPr bwMode="auto">
          <a:xfrm>
            <a:off x="3030538" y="4403725"/>
            <a:ext cx="1312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Estimated</a:t>
            </a:r>
            <a:br>
              <a:rPr lang="en-US" sz="2000" i="1"/>
            </a:br>
            <a:r>
              <a:rPr lang="en-US" sz="2000" i="1"/>
              <a:t>Map</a:t>
            </a:r>
          </a:p>
        </p:txBody>
      </p:sp>
      <p:sp>
        <p:nvSpPr>
          <p:cNvPr id="18441" name="Text Box 18"/>
          <p:cNvSpPr txBox="1">
            <a:spLocks noChangeArrowheads="1"/>
          </p:cNvSpPr>
          <p:nvPr/>
        </p:nvSpPr>
        <p:spPr bwMode="auto">
          <a:xfrm>
            <a:off x="3944938" y="1447800"/>
            <a:ext cx="1312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2000" i="1"/>
              <a:t>Landmark</a:t>
            </a:r>
            <a:br>
              <a:rPr lang="en-US" sz="2000" i="1"/>
            </a:br>
            <a:r>
              <a:rPr lang="en-US" sz="2000" i="1"/>
              <a:t>SLAM</a:t>
            </a:r>
          </a:p>
        </p:txBody>
      </p:sp>
      <p:sp>
        <p:nvSpPr>
          <p:cNvPr id="18443" name="Text Box 20"/>
          <p:cNvSpPr txBox="1">
            <a:spLocks noChangeArrowheads="1"/>
          </p:cNvSpPr>
          <p:nvPr/>
        </p:nvSpPr>
        <p:spPr bwMode="auto">
          <a:xfrm>
            <a:off x="3003550" y="3886200"/>
            <a:ext cx="21542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/>
              <a:t>(S. Thrun,</a:t>
            </a:r>
            <a:br>
              <a:rPr lang="en-US" sz="1400" i="1"/>
            </a:br>
            <a:r>
              <a:rPr lang="en-US" sz="1400" i="1"/>
              <a:t>San Jose Tech Museum)</a:t>
            </a:r>
          </a:p>
        </p:txBody>
      </p:sp>
      <p:sp>
        <p:nvSpPr>
          <p:cNvPr id="18444" name="Text Box 21"/>
          <p:cNvSpPr txBox="1">
            <a:spLocks noChangeArrowheads="1"/>
          </p:cNvSpPr>
          <p:nvPr/>
        </p:nvSpPr>
        <p:spPr bwMode="auto">
          <a:xfrm>
            <a:off x="4029075" y="2057400"/>
            <a:ext cx="12493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i="1"/>
              <a:t>(E. Nebot,</a:t>
            </a:r>
            <a:br>
              <a:rPr lang="en-US" sz="1400" i="1"/>
            </a:br>
            <a:r>
              <a:rPr lang="en-US" sz="1400" i="1"/>
              <a:t>Victoria Park)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916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Financial Forecasting</a:t>
            </a:r>
            <a:endParaRPr lang="en-US" sz="4800" i="1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0484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228600" y="5715000"/>
            <a:ext cx="8610600" cy="1143000"/>
          </a:xfrm>
          <a:noFill/>
        </p:spPr>
        <p:txBody>
          <a:bodyPr/>
          <a:lstStyle/>
          <a:p>
            <a:pPr eaLnBrk="1" hangingPunct="1"/>
            <a:r>
              <a:rPr lang="en-US">
                <a:ea typeface="ＭＳ Ｐゴシック" pitchFamily="-65" charset="-128"/>
                <a:cs typeface="ＭＳ Ｐゴシック" pitchFamily="-65" charset="-128"/>
              </a:rPr>
              <a:t>Predict future market behavior from historical data, news reports, expert opinions, …</a:t>
            </a:r>
          </a:p>
        </p:txBody>
      </p:sp>
      <p:pic>
        <p:nvPicPr>
          <p:cNvPr id="20483" name="Picture 5" descr="DOW-NASDAQ-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14400"/>
            <a:ext cx="60198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7">
            <a:hlinkClick r:id="rId3"/>
          </p:cNvPr>
          <p:cNvSpPr txBox="1">
            <a:spLocks noChangeArrowheads="1"/>
          </p:cNvSpPr>
          <p:nvPr/>
        </p:nvSpPr>
        <p:spPr bwMode="auto">
          <a:xfrm>
            <a:off x="4724400" y="5410200"/>
            <a:ext cx="2835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/>
              <a:t>http://www.steadfastinvestor.com/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916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>
                <a:ea typeface="ＭＳ Ｐゴシック" pitchFamily="-65" charset="-128"/>
                <a:cs typeface="ＭＳ Ｐゴシック" pitchFamily="-65" charset="-128"/>
              </a:rPr>
              <a:t>Biological Sequence Analysis</a:t>
            </a:r>
            <a:endParaRPr lang="en-US" sz="4800" i="1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1508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228600" y="5410200"/>
            <a:ext cx="8610600" cy="15240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ea typeface="ＭＳ Ｐゴシック" pitchFamily="-65" charset="-128"/>
                <a:cs typeface="ＭＳ Ｐゴシック" pitchFamily="-65" charset="-128"/>
              </a:rPr>
              <a:t>Temporal models can be adapted to exploit more general forms of </a:t>
            </a:r>
            <a:r>
              <a:rPr lang="en-US" i="1">
                <a:solidFill>
                  <a:schemeClr val="folHlink"/>
                </a:solidFill>
                <a:ea typeface="ＭＳ Ｐゴシック" pitchFamily="-65" charset="-128"/>
                <a:cs typeface="ＭＳ Ｐゴシック" pitchFamily="-65" charset="-128"/>
              </a:rPr>
              <a:t>sequential</a:t>
            </a:r>
            <a:r>
              <a:rPr lang="en-US">
                <a:ea typeface="ＭＳ Ｐゴシック" pitchFamily="-65" charset="-128"/>
                <a:cs typeface="ＭＳ Ｐゴシック" pitchFamily="-65" charset="-128"/>
              </a:rPr>
              <a:t> structure, like those arising in DNA sequences 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3588" y="914400"/>
            <a:ext cx="4824412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5410200" y="5029200"/>
            <a:ext cx="151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i="1"/>
              <a:t>(E. Birney, 2001)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complicated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the first-order Markov assumption appropriate for our quiz example?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2369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" name="Oval 4"/>
          <p:cNvSpPr/>
          <p:nvPr/>
        </p:nvSpPr>
        <p:spPr>
          <a:xfrm>
            <a:off x="2209800" y="2357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4"/>
          </p:cNvCxnSpPr>
          <p:nvPr/>
        </p:nvCxnSpPr>
        <p:spPr>
          <a:xfrm rot="16200000" flipH="1">
            <a:off x="2326730" y="3045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" y="2362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364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9" name="Straight Arrow Connector 8"/>
          <p:cNvCxnSpPr>
            <a:stCxn id="5" idx="6"/>
            <a:endCxn id="14" idx="2"/>
          </p:cNvCxnSpPr>
          <p:nvPr/>
        </p:nvCxnSpPr>
        <p:spPr>
          <a:xfrm>
            <a:off x="2896394" y="2588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2206" y="235550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2209800" y="3272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362200" y="3288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6600" y="2373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3124200" y="2362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3241130" y="3050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124200" y="3276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276600" y="3292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191000" y="2373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4038600" y="2362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4155530" y="3050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038600" y="3276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191000" y="3292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810000" y="2586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24400" y="2590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71600" y="429774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Probably not.  It’s likely that we’d need to incorporate more than just the previous day’s state.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Any way to fit this within our HMM framework?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complicated Markov models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can redefine what the state is</a:t>
            </a:r>
          </a:p>
          <a:p>
            <a:r>
              <a:rPr lang="en-US" dirty="0" smtClean="0"/>
              <a:t>Say we would like to have </a:t>
            </a:r>
            <a:r>
              <a:rPr lang="en-US" dirty="0" err="1" smtClean="0"/>
              <a:t>P(Q</a:t>
            </a:r>
            <a:r>
              <a:rPr lang="en-US" baseline="-25000" dirty="0" err="1" smtClean="0"/>
              <a:t>t</a:t>
            </a:r>
            <a:r>
              <a:rPr lang="en-US" dirty="0" smtClean="0"/>
              <a:t> | Q</a:t>
            </a:r>
            <a:r>
              <a:rPr lang="en-US" baseline="-25000" dirty="0" smtClean="0"/>
              <a:t>t-1</a:t>
            </a:r>
            <a:r>
              <a:rPr lang="en-US" dirty="0" smtClean="0"/>
              <a:t>, Q</a:t>
            </a:r>
            <a:r>
              <a:rPr lang="en-US" baseline="-25000" dirty="0" smtClean="0"/>
              <a:t>t-2</a:t>
            </a:r>
            <a:r>
              <a:rPr lang="en-US" dirty="0" smtClean="0"/>
              <a:t> ) (that is a second-order Markov model)</a:t>
            </a:r>
          </a:p>
          <a:p>
            <a:pPr lvl="1"/>
            <a:r>
              <a:rPr lang="en-US" dirty="0" smtClean="0"/>
              <a:t>Rather than just having the state be Q</a:t>
            </a:r>
            <a:r>
              <a:rPr lang="en-US" baseline="-25000" dirty="0" smtClean="0"/>
              <a:t>t</a:t>
            </a:r>
            <a:r>
              <a:rPr lang="en-US" dirty="0" smtClean="0"/>
              <a:t>, we let the state be </a:t>
            </a:r>
            <a:br>
              <a:rPr lang="en-US" dirty="0" smtClean="0"/>
            </a:br>
            <a:r>
              <a:rPr lang="en-US" dirty="0" smtClean="0"/>
              <a:t>Q</a:t>
            </a:r>
            <a:r>
              <a:rPr lang="en-US" baseline="-25000" dirty="0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Q</a:t>
            </a:r>
            <a:r>
              <a:rPr lang="en-US" baseline="-25000" dirty="0" smtClean="0"/>
              <a:t>t-1</a:t>
            </a:r>
            <a:endParaRPr lang="en-US" dirty="0" smtClean="0"/>
          </a:p>
          <a:p>
            <a:pPr lvl="1"/>
            <a:r>
              <a:rPr lang="en-US" dirty="0" smtClean="0"/>
              <a:t>Then, our CPT would be </a:t>
            </a:r>
            <a:r>
              <a:rPr lang="en-US" dirty="0" err="1" smtClean="0"/>
              <a:t>P(Q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Q</a:t>
            </a:r>
            <a:r>
              <a:rPr lang="en-US" baseline="-25000" dirty="0" smtClean="0"/>
              <a:t>t-1</a:t>
            </a:r>
            <a:r>
              <a:rPr lang="en-US" dirty="0" smtClean="0"/>
              <a:t>| Q</a:t>
            </a:r>
            <a:r>
              <a:rPr lang="en-US" baseline="-25000" dirty="0" smtClean="0"/>
              <a:t>t-1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Q</a:t>
            </a:r>
            <a:r>
              <a:rPr lang="en-US" baseline="-25000" dirty="0" smtClean="0"/>
              <a:t>t-2</a:t>
            </a:r>
            <a:r>
              <a:rPr lang="en-US" dirty="0" smtClean="0"/>
              <a:t>) which you can use as just </a:t>
            </a:r>
            <a:r>
              <a:rPr lang="en-US" dirty="0" err="1" smtClean="0"/>
              <a:t>P(Q</a:t>
            </a:r>
            <a:r>
              <a:rPr lang="en-US" baseline="-25000" dirty="0" err="1" smtClean="0"/>
              <a:t>t</a:t>
            </a:r>
            <a:r>
              <a:rPr lang="en-US" dirty="0" smtClean="0"/>
              <a:t> | Q</a:t>
            </a:r>
            <a:r>
              <a:rPr lang="en-US" baseline="-25000" dirty="0" smtClean="0"/>
              <a:t>t-1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Q</a:t>
            </a:r>
            <a:r>
              <a:rPr lang="en-US" baseline="-25000" dirty="0" smtClean="0"/>
              <a:t>t-2</a:t>
            </a:r>
            <a:r>
              <a:rPr lang="en-US" dirty="0" smtClean="0"/>
              <a:t>)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complicated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Often, we will have more than just one feature that is observed</a:t>
            </a:r>
          </a:p>
          <a:p>
            <a:r>
              <a:rPr lang="en-US" dirty="0" smtClean="0"/>
              <a:t>Quiz</a:t>
            </a:r>
          </a:p>
          <a:p>
            <a:pPr lvl="1"/>
            <a:r>
              <a:rPr lang="en-US" dirty="0" smtClean="0"/>
              <a:t>whether I had a quiz in my other class</a:t>
            </a:r>
          </a:p>
          <a:p>
            <a:pPr lvl="1"/>
            <a:r>
              <a:rPr lang="en-US" dirty="0" smtClean="0"/>
              <a:t>whether I look stressed or not</a:t>
            </a:r>
          </a:p>
          <a:p>
            <a:pPr lvl="1"/>
            <a:r>
              <a:rPr lang="en-US" dirty="0" smtClean="0"/>
              <a:t>the week in the semester</a:t>
            </a:r>
          </a:p>
          <a:p>
            <a:pPr lvl="1"/>
            <a:r>
              <a:rPr lang="en-US" dirty="0" smtClean="0"/>
              <a:t>if we just had a midterm (if we have an upcoming midterm)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The CPD then becomes </a:t>
            </a:r>
            <a:br>
              <a:rPr lang="en-US" dirty="0" smtClean="0"/>
            </a:br>
            <a:r>
              <a:rPr lang="en-US" dirty="0" smtClean="0"/>
              <a:t>P(feature</a:t>
            </a:r>
            <a:r>
              <a:rPr lang="en-US" baseline="-25000" dirty="0" smtClean="0"/>
              <a:t>1</a:t>
            </a:r>
            <a:r>
              <a:rPr lang="en-US" dirty="0" smtClean="0"/>
              <a:t> , feature</a:t>
            </a:r>
            <a:r>
              <a:rPr lang="en-US" baseline="-25000" dirty="0" smtClean="0"/>
              <a:t>2</a:t>
            </a:r>
            <a:r>
              <a:rPr lang="en-US" dirty="0" smtClean="0"/>
              <a:t>, …, </a:t>
            </a:r>
            <a:r>
              <a:rPr lang="en-US" dirty="0" err="1" smtClean="0"/>
              <a:t>feature</a:t>
            </a:r>
            <a:r>
              <a:rPr lang="en-US" baseline="-25000" dirty="0" err="1" smtClean="0"/>
              <a:t>n</a:t>
            </a:r>
            <a:r>
              <a:rPr lang="en-US" dirty="0" smtClean="0"/>
              <a:t> | Qt)</a:t>
            </a:r>
          </a:p>
          <a:p>
            <a:r>
              <a:rPr lang="en-US" dirty="0" smtClean="0"/>
              <a:t>An HMM, assumes a CPD with all possible feature combination</a:t>
            </a:r>
          </a:p>
          <a:p>
            <a:r>
              <a:rPr lang="en-US" dirty="0" smtClean="0"/>
              <a:t>A dynamic </a:t>
            </a:r>
            <a:r>
              <a:rPr lang="en-US" dirty="0" err="1" smtClean="0"/>
              <a:t>bayes</a:t>
            </a:r>
            <a:r>
              <a:rPr lang="en-US" dirty="0" smtClean="0"/>
              <a:t> net, can simplify this assumption</a:t>
            </a:r>
          </a:p>
          <a:p>
            <a:pPr lvl="1"/>
            <a:r>
              <a:rPr lang="en-US" dirty="0" smtClean="0"/>
              <a:t>in our lab, we assume features are independent given the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Trellis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57200" y="3810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“trellis” describes all the possible path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 revisited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57200" y="3810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“trellis” describes all the possible path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" y="43434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Does the trellis help explain the filtering equation?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0563" y="5105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Filtering:</a:t>
            </a:r>
            <a:endParaRPr lang="en-US" sz="2400" dirty="0">
              <a:solidFill>
                <a:srgbClr val="660066"/>
              </a:solidFill>
            </a:endParaRPr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1981200" y="5143500"/>
          <a:ext cx="5948363" cy="723900"/>
        </p:xfrm>
        <a:graphic>
          <a:graphicData uri="http://schemas.openxmlformats.org/presentationml/2006/ole">
            <p:oleObj spid="_x0000_s286722" name="Equation" r:id="rId3" imgW="3035300" imgH="368300" progId="Equation.3">
              <p:embed/>
            </p:oleObj>
          </a:graphicData>
        </a:graphic>
      </p:graphicFrame>
      <p:sp>
        <p:nvSpPr>
          <p:cNvPr id="34" name="Rectangle 33"/>
          <p:cNvSpPr/>
          <p:nvPr/>
        </p:nvSpPr>
        <p:spPr>
          <a:xfrm>
            <a:off x="3581400" y="1975366"/>
            <a:ext cx="1410098" cy="61543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 revisited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90600" y="2063234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90600" y="2749034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3622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7338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05400" y="2051566"/>
            <a:ext cx="10668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2737366"/>
            <a:ext cx="1066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 Quiz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32" idx="3"/>
            <a:endCxn id="36" idx="1"/>
          </p:cNvCxnSpPr>
          <p:nvPr/>
        </p:nvCxnSpPr>
        <p:spPr>
          <a:xfrm flipV="1">
            <a:off x="2057400" y="22420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3"/>
            <a:endCxn id="37" idx="1"/>
          </p:cNvCxnSpPr>
          <p:nvPr/>
        </p:nvCxnSpPr>
        <p:spPr>
          <a:xfrm>
            <a:off x="2057400" y="2253734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3"/>
            <a:endCxn id="36" idx="1"/>
          </p:cNvCxnSpPr>
          <p:nvPr/>
        </p:nvCxnSpPr>
        <p:spPr>
          <a:xfrm flipV="1">
            <a:off x="2057400" y="2242066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429000" y="2253734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29000" y="2265402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429000" y="2253734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800600" y="2274332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800600" y="2286000"/>
            <a:ext cx="304800" cy="668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4800600" y="2274332"/>
            <a:ext cx="304800" cy="691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057400" y="2878098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4290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4800600" y="2889766"/>
            <a:ext cx="304800" cy="11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0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3804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902" y="32385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71702" y="32501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10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can view all possible sequences as a graph: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535781" y="3810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Filtering:</a:t>
            </a:r>
            <a:endParaRPr lang="en-US" sz="2400" dirty="0">
              <a:solidFill>
                <a:srgbClr val="660066"/>
              </a:solidFill>
            </a:endParaRPr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1828800" y="3810000"/>
          <a:ext cx="5276850" cy="723900"/>
        </p:xfrm>
        <a:graphic>
          <a:graphicData uri="http://schemas.openxmlformats.org/presentationml/2006/ole">
            <p:oleObj spid="_x0000_s285698" name="Equation" r:id="rId3" imgW="2692400" imgH="368300" progId="Equation.3">
              <p:embed/>
            </p:oleObj>
          </a:graphicData>
        </a:graphic>
      </p:graphicFrame>
      <p:sp>
        <p:nvSpPr>
          <p:cNvPr id="34" name="Rectangle 33"/>
          <p:cNvSpPr/>
          <p:nvPr/>
        </p:nvSpPr>
        <p:spPr>
          <a:xfrm>
            <a:off x="3581400" y="1975366"/>
            <a:ext cx="1410098" cy="61543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609600" y="4570273"/>
            <a:ext cx="8001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There are two ways we could get to having a quiz on day 2, either quiz or no quiz on day 1.</a:t>
            </a:r>
          </a:p>
          <a:p>
            <a:r>
              <a:rPr lang="en-US" dirty="0" smtClean="0"/>
              <a:t>- We don’t know which of these happened, so we sum over them, multiplying by the probability of them happening!</a:t>
            </a:r>
          </a:p>
          <a:p>
            <a:r>
              <a:rPr lang="en-US" dirty="0" smtClean="0"/>
              <a:t>- We then multiply times the probability of a quiz on the second day give our observed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11910</TotalTime>
  <Words>3198</Words>
  <Application>Microsoft Macintosh PowerPoint</Application>
  <PresentationFormat>On-screen Show (4:3)</PresentationFormat>
  <Paragraphs>669</Paragraphs>
  <Slides>55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58" baseType="lpstr">
      <vt:lpstr>Origin</vt:lpstr>
      <vt:lpstr>Equation</vt:lpstr>
      <vt:lpstr>Microsoft Equation</vt:lpstr>
      <vt:lpstr>Slide 1</vt:lpstr>
      <vt:lpstr>Hidden Markov Models 2</vt:lpstr>
      <vt:lpstr>Admin</vt:lpstr>
      <vt:lpstr>Hidden Markov Models</vt:lpstr>
      <vt:lpstr>What questions could we ask?</vt:lpstr>
      <vt:lpstr>Trellis</vt:lpstr>
      <vt:lpstr>Filtering revisited</vt:lpstr>
      <vt:lpstr>Filtering revisited</vt:lpstr>
      <vt:lpstr>Smoothing</vt:lpstr>
      <vt:lpstr>Smoothing</vt:lpstr>
      <vt:lpstr>Smoothing</vt:lpstr>
      <vt:lpstr>Smoothing</vt:lpstr>
      <vt:lpstr>Smoothing</vt:lpstr>
      <vt:lpstr>Smoothing</vt:lpstr>
      <vt:lpstr>Smoothing</vt:lpstr>
      <vt:lpstr>Quiz taking</vt:lpstr>
      <vt:lpstr>Smoothing</vt:lpstr>
      <vt:lpstr>Smoothing</vt:lpstr>
      <vt:lpstr>Quiz taking</vt:lpstr>
      <vt:lpstr>Quiz taking</vt:lpstr>
      <vt:lpstr>Smoothing as recursive messages</vt:lpstr>
      <vt:lpstr>Smoothing as recursive messages</vt:lpstr>
      <vt:lpstr>Smoothing as recursive messages</vt:lpstr>
      <vt:lpstr>Forward-Backward algorithm</vt:lpstr>
      <vt:lpstr>Most likely explanation</vt:lpstr>
      <vt:lpstr>Trellis</vt:lpstr>
      <vt:lpstr>Most likely explanation</vt:lpstr>
      <vt:lpstr>Most likely explanation</vt:lpstr>
      <vt:lpstr>Most likely explanation</vt:lpstr>
      <vt:lpstr>Most likely explanation</vt:lpstr>
      <vt:lpstr>Most likely explanation</vt:lpstr>
      <vt:lpstr>Most likely explanation</vt:lpstr>
      <vt:lpstr>Did we have a quiz?</vt:lpstr>
      <vt:lpstr>Did we have a quiz on the first day?</vt:lpstr>
      <vt:lpstr>Did we have a quiz on the first day?</vt:lpstr>
      <vt:lpstr>Did we have a quiz on the first day?</vt:lpstr>
      <vt:lpstr>Did we have a quiz on the 2nd day?</vt:lpstr>
      <vt:lpstr>Did we have a quiz on the 2nd day?</vt:lpstr>
      <vt:lpstr>Did we have a quiz on the 2nd day?</vt:lpstr>
      <vt:lpstr>Did we have a quiz on the 3rd day?</vt:lpstr>
      <vt:lpstr>Did we have a quiz on the 3rd day?</vt:lpstr>
      <vt:lpstr>Did we have a quiz on the 3rd day?</vt:lpstr>
      <vt:lpstr>Did we have a quiz on the 3rd day?</vt:lpstr>
      <vt:lpstr>Speech Recognition</vt:lpstr>
      <vt:lpstr>Speech Recognition</vt:lpstr>
      <vt:lpstr>Target Tracking</vt:lpstr>
      <vt:lpstr>Target Tracking</vt:lpstr>
      <vt:lpstr>Part of speech tagging</vt:lpstr>
      <vt:lpstr>Part of speech tagging</vt:lpstr>
      <vt:lpstr>Robot Navigation: SLAM</vt:lpstr>
      <vt:lpstr>Financial Forecasting</vt:lpstr>
      <vt:lpstr>Biological Sequence Analysis</vt:lpstr>
      <vt:lpstr>More complicated Markov models</vt:lpstr>
      <vt:lpstr>More complicated Markov models</vt:lpstr>
      <vt:lpstr>More complicated Markov Models</vt:lpstr>
    </vt:vector>
  </TitlesOfParts>
  <Company>Pomona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 Kauchak</dc:creator>
  <cp:lastModifiedBy>Dave Kauchak</cp:lastModifiedBy>
  <cp:revision>84</cp:revision>
  <cp:lastPrinted>2010-10-20T21:26:42Z</cp:lastPrinted>
  <dcterms:created xsi:type="dcterms:W3CDTF">2010-11-10T00:02:06Z</dcterms:created>
  <dcterms:modified xsi:type="dcterms:W3CDTF">2010-11-10T00:08:02Z</dcterms:modified>
</cp:coreProperties>
</file>