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embeddings/Microsoft_Equation56.bin" ContentType="application/vnd.openxmlformats-officedocument.oleObject"/>
  <Override PartName="/ppt/tags/tag13.xml" ContentType="application/vnd.openxmlformats-officedocument.presentationml.tags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embeddings/Microsoft_Equation22.bin" ContentType="application/vnd.openxmlformats-officedocument.oleObject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tags/tag34.xml" ContentType="application/vnd.openxmlformats-officedocument.presentationml.tags+xml"/>
  <Override PartName="/ppt/notesSlides/notesSlide9.xml" ContentType="application/vnd.openxmlformats-officedocument.presentationml.notesSlide+xml"/>
  <Override PartName="/ppt/embeddings/Microsoft_Equation29.bin" ContentType="application/vnd.openxmlformats-officedocument.oleObject"/>
  <Override PartName="/ppt/tags/tag15.xml" ContentType="application/vnd.openxmlformats-officedocument.presentationml.tags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embeddings/Microsoft_Equation39.bin" ContentType="application/vnd.openxmlformats-officedocument.oleObject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embeddings/Microsoft_Equation8.bin" ContentType="application/vnd.openxmlformats-officedocument.oleObject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7.xml" ContentType="application/vnd.openxmlformats-officedocument.presentationml.tag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embeddings/Microsoft_Equation20.bin" ContentType="application/vnd.openxmlformats-officedocument.oleObject"/>
  <Override PartName="/ppt/embeddings/Microsoft_Equation12.bin" ContentType="application/vnd.openxmlformats-officedocument.oleObject"/>
  <Override PartName="/ppt/embeddings/Microsoft_Equation36.bin" ContentType="application/vnd.openxmlformats-officedocument.oleObject"/>
  <Override PartName="/ppt/embeddings/Microsoft_Equation42.bin" ContentType="application/vnd.openxmlformats-officedocument.oleObject"/>
  <Override PartName="/ppt/embeddings/Microsoft_Equation19.bin" ContentType="application/vnd.openxmlformats-officedocument.oleObject"/>
  <Override PartName="/ppt/embeddings/Microsoft_Equation11.bin" ContentType="application/vnd.openxmlformats-officedocument.oleObject"/>
  <Override PartName="/ppt/notesSlides/notesSlide4.xml" ContentType="application/vnd.openxmlformats-officedocument.presentationml.notesSlide+xml"/>
  <Override PartName="/ppt/tags/tag32.xml" ContentType="application/vnd.openxmlformats-officedocument.presentationml.tags+xml"/>
  <Override PartName="/ppt/embeddings/Microsoft_Equation4.bin" ContentType="application/vnd.openxmlformats-officedocument.oleObject"/>
  <Override PartName="/ppt/tags/tag9.xml" ContentType="application/vnd.openxmlformats-officedocument.presentationml.tags+xml"/>
  <Override PartName="/ppt/slides/slide13.xml" ContentType="application/vnd.openxmlformats-officedocument.presentationml.slide+xml"/>
  <Override PartName="/ppt/embeddings/Microsoft_Equation23.bin" ContentType="application/vnd.openxmlformats-officedocument.oleObject"/>
  <Override PartName="/ppt/tags/tag35.xml" ContentType="application/vnd.openxmlformats-officedocument.presentationml.tags+xml"/>
  <Override PartName="/ppt/embeddings/Microsoft_Equation5.bin" ContentType="application/vnd.openxmlformats-officedocument.oleObject"/>
  <Default Extension="pict" ContentType="image/pict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embeddings/Microsoft_Equation18.bin" ContentType="application/vnd.openxmlformats-officedocument.oleObject"/>
  <Override PartName="/ppt/tags/tag12.xml" ContentType="application/vnd.openxmlformats-officedocument.presentationml.tags+xml"/>
  <Override PartName="/ppt/slideLayouts/slideLayout4.xml" ContentType="application/vnd.openxmlformats-officedocument.presentationml.slideLayout+xml"/>
  <Override PartName="/ppt/embeddings/Microsoft_Equation52.bin" ContentType="application/vnd.openxmlformats-officedocument.oleObject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tags/tag24.xml" ContentType="application/vnd.openxmlformats-officedocument.presentationml.tags+xml"/>
  <Override PartName="/ppt/slideLayouts/slideLayout6.xml" ContentType="application/vnd.openxmlformats-officedocument.presentationml.slideLayout+xml"/>
  <Override PartName="/ppt/embeddings/Microsoft_Equation53.bin" ContentType="application/vnd.openxmlformats-officedocument.oleObject"/>
  <Override PartName="/ppt/slides/slide37.xml" ContentType="application/vnd.openxmlformats-officedocument.presentationml.slide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vml" ContentType="application/vnd.openxmlformats-officedocument.vmlDrawing"/>
  <Override PartName="/ppt/tags/tag14.xml" ContentType="application/vnd.openxmlformats-officedocument.presentationml.tags+xml"/>
  <Override PartName="/ppt/tags/tag33.xml" ContentType="application/vnd.openxmlformats-officedocument.presentationml.tags+xml"/>
  <Default Extension="png" ContentType="image/png"/>
  <Override PartName="/ppt/embeddings/Microsoft_Equation1.bin" ContentType="application/vnd.openxmlformats-officedocument.oleObject"/>
  <Override PartName="/ppt/tags/tag7.xml" ContentType="application/vnd.openxmlformats-officedocument.presentationml.tags+xml"/>
  <Override PartName="/ppt/slides/slide27.xml" ContentType="application/vnd.openxmlformats-officedocument.presentationml.slide+xml"/>
  <Override PartName="/ppt/tags/tag5.xml" ContentType="application/vnd.openxmlformats-officedocument.presentationml.tags+xml"/>
  <Override PartName="/docProps/core.xml" ContentType="application/vnd.openxmlformats-package.core-properties+xml"/>
  <Override PartName="/ppt/embeddings/Microsoft_Equation24.bin" ContentType="application/vnd.openxmlformats-officedocument.oleObject"/>
  <Override PartName="/ppt/embeddings/Microsoft_Equation30.bin" ContentType="application/vnd.openxmlformats-officedocument.oleObject"/>
  <Override PartName="/ppt/tags/tag19.xml" ContentType="application/vnd.openxmlformats-officedocument.presentationml.tags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tags/tag8.xml" ContentType="application/vnd.openxmlformats-officedocument.presentationml.tags+xml"/>
  <Override PartName="/ppt/embeddings/Microsoft_Equation3.bin" ContentType="application/vnd.openxmlformats-officedocument.oleObject"/>
  <Override PartName="/ppt/embeddings/Microsoft_Equation41.bin" ContentType="application/vnd.openxmlformats-officedocument.oleObject"/>
  <Override PartName="/ppt/tags/tag6.xml" ContentType="application/vnd.openxmlformats-officedocument.presentationml.tags+xml"/>
  <Override PartName="/ppt/tags/tag11.xml" ContentType="application/vnd.openxmlformats-officedocument.presentationml.tags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20.xml" ContentType="application/vnd.openxmlformats-officedocument.presentationml.tags+xml"/>
  <Override PartName="/ppt/theme/theme2.xml" ContentType="application/vnd.openxmlformats-officedocument.theme+xml"/>
  <Override PartName="/ppt/embeddings/Microsoft_Equation15.bin" ContentType="application/vnd.openxmlformats-officedocument.oleObject"/>
  <Override PartName="/ppt/slides/slide2.xml" ContentType="application/vnd.openxmlformats-officedocument.presentationml.slide+xml"/>
  <Override PartName="/ppt/embeddings/Microsoft_Equation38.bin" ContentType="application/vnd.openxmlformats-officedocument.oleObject"/>
  <Override PartName="/ppt/embeddings/Microsoft_Equation28.bin" ContentType="application/vnd.openxmlformats-officedocument.oleObject"/>
  <Override PartName="/ppt/embeddings/Microsoft_Equation47.bin" ContentType="application/vnd.openxmlformats-officedocument.oleObject"/>
  <Override PartName="/ppt/slides/slide35.xml" ContentType="application/vnd.openxmlformats-officedocument.presentationml.slide+xml"/>
  <Override PartName="/ppt/embeddings/Microsoft_Equation49.bin" ContentType="application/vnd.openxmlformats-officedocument.oleObject"/>
  <Override PartName="/ppt/tags/tag22.xml" ContentType="application/vnd.openxmlformats-officedocument.presentationml.tags+xml"/>
  <Override PartName="/ppt/embeddings/Microsoft_Equation51.bin" ContentType="application/vnd.openxmlformats-officedocument.oleObject"/>
  <Override PartName="/ppt/embeddings/Microsoft_Equation54.bin" ContentType="application/vnd.openxmlformats-officedocument.oleObject"/>
  <Override PartName="/ppt/embeddings/Microsoft_Equation34.bin" ContentType="application/vnd.openxmlformats-officedocument.oleObject"/>
  <Override PartName="/ppt/embeddings/Microsoft_Equation44.bin" ContentType="application/vnd.openxmlformats-officedocument.oleObject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embeddings/Microsoft_Equation25.bin" ContentType="application/vnd.openxmlformats-officedocument.oleObject"/>
  <Override PartName="/ppt/embeddings/Microsoft_Equation35.bin" ContentType="application/vnd.openxmlformats-officedocument.oleObject"/>
  <Override PartName="/ppt/embeddings/Microsoft_Equation43.bin" ContentType="application/vnd.openxmlformats-officedocument.oleObject"/>
  <Override PartName="/ppt/embeddings/Microsoft_Equation16.bin" ContentType="application/vnd.openxmlformats-officedocument.oleObject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30.xml" ContentType="application/vnd.openxmlformats-officedocument.presentationml.tags+xml"/>
  <Default Extension="xml" ContentType="application/xml"/>
  <Override PartName="/ppt/embeddings/Microsoft_Equation14.bin" ContentType="application/vnd.openxmlformats-officedocument.oleObject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embeddings/Microsoft_Equation33.bin" ContentType="application/vnd.openxmlformats-officedocument.oleObject"/>
  <Override PartName="/ppt/notesSlides/notesSlide7.xml" ContentType="application/vnd.openxmlformats-officedocument.presentationml.notesSlide+xml"/>
  <Override PartName="/ppt/embeddings/Microsoft_Equation40.bin" ContentType="application/vnd.openxmlformats-officedocument.oleObject"/>
  <Override PartName="/ppt/slides/slide25.xml" ContentType="application/vnd.openxmlformats-officedocument.presentationml.slide+xml"/>
  <Override PartName="/ppt/embeddings/Microsoft_Equation2.bin" ContentType="application/vnd.openxmlformats-officedocument.oleObject"/>
  <Override PartName="/ppt/tags/tag4.xml" ContentType="application/vnd.openxmlformats-officedocument.presentationml.tags+xml"/>
  <Override PartName="/ppt/embeddings/Microsoft_Equation26.bin" ContentType="application/vnd.openxmlformats-officedocument.oleObject"/>
  <Override PartName="/ppt/tags/tag18.xml" ContentType="application/vnd.openxmlformats-officedocument.presentationml.tags+xml"/>
  <Override PartName="/ppt/embeddings/Microsoft_Equation48.bin" ContentType="application/vnd.openxmlformats-officedocument.oleObject"/>
  <Override PartName="/ppt/slides/slide14.xml" ContentType="application/vnd.openxmlformats-officedocument.presentationml.slide+xml"/>
  <Override PartName="/ppt/tags/tag21.xml" ContentType="application/vnd.openxmlformats-officedocument.presentationml.tags+xml"/>
  <Override PartName="/ppt/embeddings/Microsoft_Equation10.bin" ContentType="application/vnd.openxmlformats-officedocument.oleObject"/>
  <Override PartName="/ppt/slides/slide34.xml" ContentType="application/vnd.openxmlformats-officedocument.presentationml.slide+xml"/>
  <Override PartName="/ppt/embeddings/Microsoft_Equation55.bin" ContentType="application/vnd.openxmlformats-officedocument.oleObject"/>
  <Override PartName="/ppt/embeddings/Microsoft_Equation45.bin" ContentType="application/vnd.openxmlformats-officedocument.oleObject"/>
  <Override PartName="/ppt/embeddings/Microsoft_Equation7.bin" ContentType="application/vnd.openxmlformats-officedocument.oleObject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embeddings/Microsoft_Equation13.bin" ContentType="application/vnd.openxmlformats-officedocument.oleObject"/>
  <Override PartName="/ppt/theme/theme1.xml" ContentType="application/vnd.openxmlformats-officedocument.theme+xml"/>
  <Override PartName="/ppt/tags/tag10.xml" ContentType="application/vnd.openxmlformats-officedocument.presentationml.tags+xml"/>
  <Override PartName="/ppt/tags/tag27.xml" ContentType="application/vnd.openxmlformats-officedocument.presentationml.tags+xml"/>
  <Override PartName="/ppt/presentation.xml" ContentType="application/vnd.openxmlformats-officedocument.presentationml.presentation.main+xml"/>
  <Override PartName="/ppt/tags/tag28.xml" ContentType="application/vnd.openxmlformats-officedocument.presentationml.tags+xml"/>
  <Override PartName="/ppt/tags/tag31.xml" ContentType="application/vnd.openxmlformats-officedocument.presentationml.tags+xml"/>
  <Override PartName="/ppt/slides/slide5.xml" ContentType="application/vnd.openxmlformats-officedocument.presentationml.slide+xml"/>
  <Override PartName="/ppt/embeddings/Microsoft_Equation50.bin" ContentType="application/vnd.openxmlformats-officedocument.oleObject"/>
  <Override PartName="/ppt/slideLayouts/slideLayout7.xml" ContentType="application/vnd.openxmlformats-officedocument.presentationml.slideLayout+xml"/>
  <Override PartName="/ppt/tags/tag23.xml" ContentType="application/vnd.openxmlformats-officedocument.presentationml.tags+xml"/>
  <Default Extension="jpeg" ContentType="image/jpeg"/>
  <Override PartName="/ppt/embeddings/Microsoft_Equation31.bin" ContentType="application/vnd.openxmlformats-officedocument.oleObject"/>
  <Override PartName="/ppt/embeddings/Microsoft_Equation46.bin" ContentType="application/vnd.openxmlformats-officedocument.oleObject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25.xml" ContentType="application/vnd.openxmlformats-officedocument.presentationml.tags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embeddings/Microsoft_Equation27.bin" ContentType="application/vnd.openxmlformats-officedocument.oleObject"/>
  <Override PartName="/ppt/slides/slide8.xml" ContentType="application/vnd.openxmlformats-officedocument.presentationml.slide+xml"/>
  <Override PartName="/ppt/embeddings/Microsoft_Equation9.bin" ContentType="application/vnd.openxmlformats-officedocument.oleObject"/>
  <Override PartName="/ppt/slides/slide15.xml" ContentType="application/vnd.openxmlformats-officedocument.presentationml.slide+xml"/>
  <Override PartName="/ppt/embeddings/Microsoft_Equation37.bin" ContentType="application/vnd.openxmlformats-officedocument.oleObject"/>
  <Override PartName="/ppt/embeddings/Microsoft_Equation6.bin" ContentType="application/vnd.openxmlformats-officedocument.oleObject"/>
  <Override PartName="/ppt/embeddings/Microsoft_Equation32.bin" ContentType="application/vnd.openxmlformats-officedocument.oleObject"/>
  <Override PartName="/ppt/tags/tag26.xml" ContentType="application/vnd.openxmlformats-officedocument.presentationml.tags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24.xml" ContentType="application/vnd.openxmlformats-officedocument.presentationml.slide+xml"/>
  <Override PartName="/ppt/tags/tag1.xml" ContentType="application/vnd.openxmlformats-officedocument.presentationml.tags+xml"/>
  <Override PartName="/ppt/embeddings/Microsoft_Equation17.bin" ContentType="application/vnd.openxmlformats-officedocument.oleObject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Override PartName="/ppt/embeddings/Microsoft_Equation21.bin" ContentType="application/vnd.openxmlformats-officedocument.oleObject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93" r:id="rId1"/>
  </p:sldMasterIdLst>
  <p:notesMasterIdLst>
    <p:notesMasterId r:id="rId39"/>
  </p:notesMasterIdLst>
  <p:sldIdLst>
    <p:sldId id="324" r:id="rId2"/>
    <p:sldId id="256" r:id="rId3"/>
    <p:sldId id="314" r:id="rId4"/>
    <p:sldId id="291" r:id="rId5"/>
    <p:sldId id="257" r:id="rId6"/>
    <p:sldId id="263" r:id="rId7"/>
    <p:sldId id="264" r:id="rId8"/>
    <p:sldId id="265" r:id="rId9"/>
    <p:sldId id="266" r:id="rId10"/>
    <p:sldId id="267" r:id="rId11"/>
    <p:sldId id="270" r:id="rId12"/>
    <p:sldId id="272" r:id="rId13"/>
    <p:sldId id="275" r:id="rId14"/>
    <p:sldId id="278" r:id="rId15"/>
    <p:sldId id="316" r:id="rId16"/>
    <p:sldId id="273" r:id="rId17"/>
    <p:sldId id="317" r:id="rId18"/>
    <p:sldId id="276" r:id="rId19"/>
    <p:sldId id="277" r:id="rId20"/>
    <p:sldId id="279" r:id="rId21"/>
    <p:sldId id="283" r:id="rId22"/>
    <p:sldId id="281" r:id="rId23"/>
    <p:sldId id="284" r:id="rId24"/>
    <p:sldId id="318" r:id="rId25"/>
    <p:sldId id="285" r:id="rId26"/>
    <p:sldId id="286" r:id="rId27"/>
    <p:sldId id="290" r:id="rId28"/>
    <p:sldId id="287" r:id="rId29"/>
    <p:sldId id="288" r:id="rId30"/>
    <p:sldId id="299" r:id="rId31"/>
    <p:sldId id="300" r:id="rId32"/>
    <p:sldId id="302" r:id="rId33"/>
    <p:sldId id="304" r:id="rId34"/>
    <p:sldId id="319" r:id="rId35"/>
    <p:sldId id="320" r:id="rId36"/>
    <p:sldId id="321" r:id="rId37"/>
    <p:sldId id="322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02" autoAdjust="0"/>
    <p:restoredTop sz="94660" autoAdjust="0"/>
  </p:normalViewPr>
  <p:slideViewPr>
    <p:cSldViewPr snapToObjects="1">
      <p:cViewPr varScale="1">
        <p:scale>
          <a:sx n="103" d="100"/>
          <a:sy n="103" d="100"/>
        </p:scale>
        <p:origin x="-104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4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83" d="100"/>
          <a:sy n="83" d="100"/>
        </p:scale>
        <p:origin x="-3008" y="-11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notesMaster" Target="notesMasters/notesMaster1.xml"/><Relationship Id="rId40" Type="http://schemas.openxmlformats.org/officeDocument/2006/relationships/printerSettings" Target="printerSettings/printerSettings1.bin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4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viewProps" Target="viewProps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4" Type="http://schemas.openxmlformats.org/officeDocument/2006/relationships/tableStyles" Target="tableStyles.xml"/><Relationship Id="rId4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6" Type="http://schemas.openxmlformats.org/officeDocument/2006/relationships/image" Target="../media/image8.pict"/><Relationship Id="rId4" Type="http://schemas.openxmlformats.org/officeDocument/2006/relationships/image" Target="../media/image6.pict"/><Relationship Id="rId1" Type="http://schemas.openxmlformats.org/officeDocument/2006/relationships/image" Target="../media/image3.pict"/><Relationship Id="rId2" Type="http://schemas.openxmlformats.org/officeDocument/2006/relationships/image" Target="../media/image4.pict"/><Relationship Id="rId3" Type="http://schemas.openxmlformats.org/officeDocument/2006/relationships/image" Target="../media/image5.pict"/><Relationship Id="rId5" Type="http://schemas.openxmlformats.org/officeDocument/2006/relationships/image" Target="../media/image7.pict"/></Relationships>
</file>

<file path=ppt/drawings/_rels/vmlDrawing10.vml.rels><?xml version="1.0" encoding="UTF-8" standalone="yes"?>
<Relationships xmlns="http://schemas.openxmlformats.org/package/2006/relationships"><Relationship Id="rId6" Type="http://schemas.openxmlformats.org/officeDocument/2006/relationships/image" Target="../media/image34.pict"/><Relationship Id="rId4" Type="http://schemas.openxmlformats.org/officeDocument/2006/relationships/image" Target="../media/image33.pict"/><Relationship Id="rId1" Type="http://schemas.openxmlformats.org/officeDocument/2006/relationships/image" Target="../media/image31.pict"/><Relationship Id="rId2" Type="http://schemas.openxmlformats.org/officeDocument/2006/relationships/image" Target="../media/image25.pict"/><Relationship Id="rId3" Type="http://schemas.openxmlformats.org/officeDocument/2006/relationships/image" Target="../media/image32.pict"/><Relationship Id="rId5" Type="http://schemas.openxmlformats.org/officeDocument/2006/relationships/image" Target="../media/image28.pict"/></Relationships>
</file>

<file path=ppt/drawings/_rels/vmlDrawing11.vml.rels><?xml version="1.0" encoding="UTF-8" standalone="yes"?>
<Relationships xmlns="http://schemas.openxmlformats.org/package/2006/relationships"><Relationship Id="rId4" Type="http://schemas.openxmlformats.org/officeDocument/2006/relationships/image" Target="../media/image35.pict"/><Relationship Id="rId1" Type="http://schemas.openxmlformats.org/officeDocument/2006/relationships/image" Target="../media/image25.pict"/><Relationship Id="rId2" Type="http://schemas.openxmlformats.org/officeDocument/2006/relationships/image" Target="../media/image33.pict"/><Relationship Id="rId3" Type="http://schemas.openxmlformats.org/officeDocument/2006/relationships/image" Target="../media/image28.pict"/><Relationship Id="rId5" Type="http://schemas.openxmlformats.org/officeDocument/2006/relationships/image" Target="../media/image36.pict"/></Relationships>
</file>

<file path=ppt/drawings/_rels/vmlDrawing12.vml.rels><?xml version="1.0" encoding="UTF-8" standalone="yes"?>
<Relationships xmlns="http://schemas.openxmlformats.org/package/2006/relationships"><Relationship Id="rId4" Type="http://schemas.openxmlformats.org/officeDocument/2006/relationships/image" Target="../media/image35.pict"/><Relationship Id="rId1" Type="http://schemas.openxmlformats.org/officeDocument/2006/relationships/image" Target="../media/image25.pict"/><Relationship Id="rId2" Type="http://schemas.openxmlformats.org/officeDocument/2006/relationships/image" Target="../media/image33.pict"/><Relationship Id="rId3" Type="http://schemas.openxmlformats.org/officeDocument/2006/relationships/image" Target="../media/image28.pict"/><Relationship Id="rId5" Type="http://schemas.openxmlformats.org/officeDocument/2006/relationships/image" Target="../media/image36.pict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ict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ict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pict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ict"/><Relationship Id="rId1" Type="http://schemas.openxmlformats.org/officeDocument/2006/relationships/image" Target="../media/image43.pict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ict"/><Relationship Id="rId3" Type="http://schemas.openxmlformats.org/officeDocument/2006/relationships/image" Target="../media/image47.pict"/><Relationship Id="rId1" Type="http://schemas.openxmlformats.org/officeDocument/2006/relationships/image" Target="../media/image45.pict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ict"/><Relationship Id="rId3" Type="http://schemas.openxmlformats.org/officeDocument/2006/relationships/image" Target="../media/image50.pict"/><Relationship Id="rId1" Type="http://schemas.openxmlformats.org/officeDocument/2006/relationships/image" Target="../media/image48.pict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ict"/><Relationship Id="rId3" Type="http://schemas.openxmlformats.org/officeDocument/2006/relationships/image" Target="../media/image53.pict"/><Relationship Id="rId1" Type="http://schemas.openxmlformats.org/officeDocument/2006/relationships/image" Target="../media/image51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ict"/></Relationships>
</file>

<file path=ppt/drawings/_rels/vmlDrawing3.vml.rels><?xml version="1.0" encoding="UTF-8" standalone="yes"?>
<Relationships xmlns="http://schemas.openxmlformats.org/package/2006/relationships"><Relationship Id="rId6" Type="http://schemas.openxmlformats.org/officeDocument/2006/relationships/image" Target="../media/image23.pict"/><Relationship Id="rId4" Type="http://schemas.openxmlformats.org/officeDocument/2006/relationships/image" Target="../media/image21.pict"/><Relationship Id="rId1" Type="http://schemas.openxmlformats.org/officeDocument/2006/relationships/image" Target="../media/image18.pict"/><Relationship Id="rId2" Type="http://schemas.openxmlformats.org/officeDocument/2006/relationships/image" Target="../media/image19.pict"/><Relationship Id="rId3" Type="http://schemas.openxmlformats.org/officeDocument/2006/relationships/image" Target="../media/image20.pict"/><Relationship Id="rId5" Type="http://schemas.openxmlformats.org/officeDocument/2006/relationships/image" Target="../media/image22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ict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ict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ict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ict"/><Relationship Id="rId1" Type="http://schemas.openxmlformats.org/officeDocument/2006/relationships/image" Target="../media/image26.pict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ict"/><Relationship Id="rId3" Type="http://schemas.openxmlformats.org/officeDocument/2006/relationships/image" Target="../media/image28.pict"/><Relationship Id="rId1" Type="http://schemas.openxmlformats.org/officeDocument/2006/relationships/image" Target="../media/image27.pict"/></Relationships>
</file>

<file path=ppt/drawings/_rels/vmlDrawing9.vml.rels><?xml version="1.0" encoding="UTF-8" standalone="yes"?>
<Relationships xmlns="http://schemas.openxmlformats.org/package/2006/relationships"><Relationship Id="rId4" Type="http://schemas.openxmlformats.org/officeDocument/2006/relationships/image" Target="../media/image30.pict"/><Relationship Id="rId1" Type="http://schemas.openxmlformats.org/officeDocument/2006/relationships/image" Target="../media/image29.pict"/><Relationship Id="rId2" Type="http://schemas.openxmlformats.org/officeDocument/2006/relationships/image" Target="../media/image27.pict"/><Relationship Id="rId3" Type="http://schemas.openxmlformats.org/officeDocument/2006/relationships/image" Target="../media/image25.pict"/><Relationship Id="rId5" Type="http://schemas.openxmlformats.org/officeDocument/2006/relationships/image" Target="../media/image28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279B3-E9F5-0D4D-9DAD-04DB51A2820E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68BD8A-E6F7-0B42-823C-771B88D1B1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68BD8A-E6F7-0B42-823C-771B88D1B1D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68BD8A-E6F7-0B42-823C-771B88D1B1D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8CFE11-2B2D-7345-9CEE-14F62D3392B9}" type="slidenum">
              <a:rPr lang="en-US"/>
              <a:pPr/>
              <a:t>30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 typeface="Times" pitchFamily="-65" charset="0"/>
              <a:buChar char="•"/>
            </a:pPr>
            <a:endParaRPr lang="en-US" dirty="0"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82AAA5-8100-2846-AC77-7B8FBDD9285F}" type="slidenum">
              <a:rPr lang="en-US"/>
              <a:pPr/>
              <a:t>31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 typeface="Times" pitchFamily="-65" charset="0"/>
              <a:buNone/>
            </a:pPr>
            <a:endParaRPr lang="en-US" dirty="0"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D6A44E-20EA-3D4F-A068-C7A879D2CAE0}" type="slidenum">
              <a:rPr lang="en-US"/>
              <a:pPr/>
              <a:t>32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 typeface="Times" pitchFamily="-65" charset="0"/>
              <a:buChar char="•"/>
            </a:pPr>
            <a:r>
              <a:rPr lang="en-US">
                <a:latin typeface="Arial" pitchFamily="-65" charset="0"/>
                <a:ea typeface="Arial" pitchFamily="-65" charset="0"/>
                <a:cs typeface="Arial" pitchFamily="-65" charset="0"/>
              </a:rPr>
              <a:t>Filtering</a:t>
            </a:r>
          </a:p>
          <a:p>
            <a:pPr lvl="1" eaLnBrk="1" hangingPunct="1">
              <a:buFont typeface="Times" pitchFamily="-65" charset="0"/>
              <a:buNone/>
            </a:pPr>
            <a:endParaRPr lang="en-US">
              <a:latin typeface="Arial" pitchFamily="-65" charset="0"/>
              <a:ea typeface="Arial" pitchFamily="-65" charset="0"/>
              <a:cs typeface="Arial" pitchFamily="-65" charset="0"/>
            </a:endParaRPr>
          </a:p>
          <a:p>
            <a:pPr lvl="1" eaLnBrk="1" hangingPunct="1">
              <a:buFont typeface="Times" pitchFamily="-65" charset="0"/>
              <a:buNone/>
            </a:pPr>
            <a:endParaRPr lang="en-US">
              <a:latin typeface="Arial" pitchFamily="-65" charset="0"/>
              <a:ea typeface="Arial" pitchFamily="-65" charset="0"/>
              <a:cs typeface="Arial" pitchFamily="-65" charset="0"/>
            </a:endParaRPr>
          </a:p>
          <a:p>
            <a:pPr lvl="1" eaLnBrk="1" hangingPunct="1">
              <a:buFont typeface="Times" pitchFamily="-65" charset="0"/>
              <a:buNone/>
            </a:pPr>
            <a:endParaRPr lang="en-US">
              <a:latin typeface="Arial" pitchFamily="-65" charset="0"/>
              <a:ea typeface="Arial" pitchFamily="-65" charset="0"/>
              <a:cs typeface="Arial" pitchFamily="-65" charset="0"/>
            </a:endParaRPr>
          </a:p>
          <a:p>
            <a:pPr eaLnBrk="1" hangingPunct="1">
              <a:buFont typeface="Times" pitchFamily="-65" charset="0"/>
              <a:buChar char="•"/>
            </a:pPr>
            <a:r>
              <a:rPr lang="en-US">
                <a:latin typeface="Arial" pitchFamily="-65" charset="0"/>
                <a:ea typeface="Arial" pitchFamily="-65" charset="0"/>
                <a:cs typeface="Arial" pitchFamily="-65" charset="0"/>
              </a:rPr>
              <a:t>Prediction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D6A44E-20EA-3D4F-A068-C7A879D2CAE0}" type="slidenum">
              <a:rPr lang="en-US"/>
              <a:pPr/>
              <a:t>33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 typeface="Times" pitchFamily="-65" charset="0"/>
              <a:buChar char="•"/>
            </a:pPr>
            <a:r>
              <a:rPr lang="en-US">
                <a:latin typeface="Arial" pitchFamily="-65" charset="0"/>
                <a:ea typeface="Arial" pitchFamily="-65" charset="0"/>
                <a:cs typeface="Arial" pitchFamily="-65" charset="0"/>
              </a:rPr>
              <a:t>Filtering</a:t>
            </a:r>
          </a:p>
          <a:p>
            <a:pPr lvl="1" eaLnBrk="1" hangingPunct="1">
              <a:buFont typeface="Times" pitchFamily="-65" charset="0"/>
              <a:buNone/>
            </a:pPr>
            <a:endParaRPr lang="en-US">
              <a:latin typeface="Arial" pitchFamily="-65" charset="0"/>
              <a:ea typeface="Arial" pitchFamily="-65" charset="0"/>
              <a:cs typeface="Arial" pitchFamily="-65" charset="0"/>
            </a:endParaRPr>
          </a:p>
          <a:p>
            <a:pPr lvl="1" eaLnBrk="1" hangingPunct="1">
              <a:buFont typeface="Times" pitchFamily="-65" charset="0"/>
              <a:buNone/>
            </a:pPr>
            <a:endParaRPr lang="en-US">
              <a:latin typeface="Arial" pitchFamily="-65" charset="0"/>
              <a:ea typeface="Arial" pitchFamily="-65" charset="0"/>
              <a:cs typeface="Arial" pitchFamily="-65" charset="0"/>
            </a:endParaRPr>
          </a:p>
          <a:p>
            <a:pPr lvl="1" eaLnBrk="1" hangingPunct="1">
              <a:buFont typeface="Times" pitchFamily="-65" charset="0"/>
              <a:buNone/>
            </a:pPr>
            <a:endParaRPr lang="en-US">
              <a:latin typeface="Arial" pitchFamily="-65" charset="0"/>
              <a:ea typeface="Arial" pitchFamily="-65" charset="0"/>
              <a:cs typeface="Arial" pitchFamily="-65" charset="0"/>
            </a:endParaRPr>
          </a:p>
          <a:p>
            <a:pPr eaLnBrk="1" hangingPunct="1">
              <a:buFont typeface="Times" pitchFamily="-65" charset="0"/>
              <a:buChar char="•"/>
            </a:pPr>
            <a:r>
              <a:rPr lang="en-US">
                <a:latin typeface="Arial" pitchFamily="-65" charset="0"/>
                <a:ea typeface="Arial" pitchFamily="-65" charset="0"/>
                <a:cs typeface="Arial" pitchFamily="-65" charset="0"/>
              </a:rPr>
              <a:t>Prediction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D6A44E-20EA-3D4F-A068-C7A879D2CAE0}" type="slidenum">
              <a:rPr lang="en-US"/>
              <a:pPr/>
              <a:t>34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 typeface="Times" pitchFamily="-65" charset="0"/>
              <a:buChar char="•"/>
            </a:pPr>
            <a:r>
              <a:rPr lang="en-US">
                <a:latin typeface="Arial" pitchFamily="-65" charset="0"/>
                <a:ea typeface="Arial" pitchFamily="-65" charset="0"/>
                <a:cs typeface="Arial" pitchFamily="-65" charset="0"/>
              </a:rPr>
              <a:t>Filtering</a:t>
            </a:r>
          </a:p>
          <a:p>
            <a:pPr lvl="1" eaLnBrk="1" hangingPunct="1">
              <a:buFont typeface="Times" pitchFamily="-65" charset="0"/>
              <a:buNone/>
            </a:pPr>
            <a:endParaRPr lang="en-US">
              <a:latin typeface="Arial" pitchFamily="-65" charset="0"/>
              <a:ea typeface="Arial" pitchFamily="-65" charset="0"/>
              <a:cs typeface="Arial" pitchFamily="-65" charset="0"/>
            </a:endParaRPr>
          </a:p>
          <a:p>
            <a:pPr lvl="1" eaLnBrk="1" hangingPunct="1">
              <a:buFont typeface="Times" pitchFamily="-65" charset="0"/>
              <a:buNone/>
            </a:pPr>
            <a:endParaRPr lang="en-US">
              <a:latin typeface="Arial" pitchFamily="-65" charset="0"/>
              <a:ea typeface="Arial" pitchFamily="-65" charset="0"/>
              <a:cs typeface="Arial" pitchFamily="-65" charset="0"/>
            </a:endParaRPr>
          </a:p>
          <a:p>
            <a:pPr lvl="1" eaLnBrk="1" hangingPunct="1">
              <a:buFont typeface="Times" pitchFamily="-65" charset="0"/>
              <a:buNone/>
            </a:pPr>
            <a:endParaRPr lang="en-US">
              <a:latin typeface="Arial" pitchFamily="-65" charset="0"/>
              <a:ea typeface="Arial" pitchFamily="-65" charset="0"/>
              <a:cs typeface="Arial" pitchFamily="-65" charset="0"/>
            </a:endParaRPr>
          </a:p>
          <a:p>
            <a:pPr eaLnBrk="1" hangingPunct="1">
              <a:buFont typeface="Times" pitchFamily="-65" charset="0"/>
              <a:buChar char="•"/>
            </a:pPr>
            <a:r>
              <a:rPr lang="en-US">
                <a:latin typeface="Arial" pitchFamily="-65" charset="0"/>
                <a:ea typeface="Arial" pitchFamily="-65" charset="0"/>
                <a:cs typeface="Arial" pitchFamily="-65" charset="0"/>
              </a:rPr>
              <a:t>Prediction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D6A44E-20EA-3D4F-A068-C7A879D2CAE0}" type="slidenum">
              <a:rPr lang="en-US"/>
              <a:pPr/>
              <a:t>35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 typeface="Times" pitchFamily="-65" charset="0"/>
              <a:buChar char="•"/>
            </a:pPr>
            <a:r>
              <a:rPr lang="en-US">
                <a:latin typeface="Arial" pitchFamily="-65" charset="0"/>
                <a:ea typeface="Arial" pitchFamily="-65" charset="0"/>
                <a:cs typeface="Arial" pitchFamily="-65" charset="0"/>
              </a:rPr>
              <a:t>Filtering</a:t>
            </a:r>
          </a:p>
          <a:p>
            <a:pPr lvl="1" eaLnBrk="1" hangingPunct="1">
              <a:buFont typeface="Times" pitchFamily="-65" charset="0"/>
              <a:buNone/>
            </a:pPr>
            <a:endParaRPr lang="en-US">
              <a:latin typeface="Arial" pitchFamily="-65" charset="0"/>
              <a:ea typeface="Arial" pitchFamily="-65" charset="0"/>
              <a:cs typeface="Arial" pitchFamily="-65" charset="0"/>
            </a:endParaRPr>
          </a:p>
          <a:p>
            <a:pPr lvl="1" eaLnBrk="1" hangingPunct="1">
              <a:buFont typeface="Times" pitchFamily="-65" charset="0"/>
              <a:buNone/>
            </a:pPr>
            <a:endParaRPr lang="en-US">
              <a:latin typeface="Arial" pitchFamily="-65" charset="0"/>
              <a:ea typeface="Arial" pitchFamily="-65" charset="0"/>
              <a:cs typeface="Arial" pitchFamily="-65" charset="0"/>
            </a:endParaRPr>
          </a:p>
          <a:p>
            <a:pPr lvl="1" eaLnBrk="1" hangingPunct="1">
              <a:buFont typeface="Times" pitchFamily="-65" charset="0"/>
              <a:buNone/>
            </a:pPr>
            <a:endParaRPr lang="en-US">
              <a:latin typeface="Arial" pitchFamily="-65" charset="0"/>
              <a:ea typeface="Arial" pitchFamily="-65" charset="0"/>
              <a:cs typeface="Arial" pitchFamily="-65" charset="0"/>
            </a:endParaRPr>
          </a:p>
          <a:p>
            <a:pPr eaLnBrk="1" hangingPunct="1">
              <a:buFont typeface="Times" pitchFamily="-65" charset="0"/>
              <a:buChar char="•"/>
            </a:pPr>
            <a:r>
              <a:rPr lang="en-US">
                <a:latin typeface="Arial" pitchFamily="-65" charset="0"/>
                <a:ea typeface="Arial" pitchFamily="-65" charset="0"/>
                <a:cs typeface="Arial" pitchFamily="-65" charset="0"/>
              </a:rPr>
              <a:t>Prediction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D6A44E-20EA-3D4F-A068-C7A879D2CAE0}" type="slidenum">
              <a:rPr lang="en-US"/>
              <a:pPr/>
              <a:t>36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 typeface="Times" pitchFamily="-65" charset="0"/>
              <a:buChar char="•"/>
            </a:pPr>
            <a:r>
              <a:rPr lang="en-US">
                <a:latin typeface="Arial" pitchFamily="-65" charset="0"/>
                <a:ea typeface="Arial" pitchFamily="-65" charset="0"/>
                <a:cs typeface="Arial" pitchFamily="-65" charset="0"/>
              </a:rPr>
              <a:t>Filtering</a:t>
            </a:r>
          </a:p>
          <a:p>
            <a:pPr lvl="1" eaLnBrk="1" hangingPunct="1">
              <a:buFont typeface="Times" pitchFamily="-65" charset="0"/>
              <a:buNone/>
            </a:pPr>
            <a:endParaRPr lang="en-US">
              <a:latin typeface="Arial" pitchFamily="-65" charset="0"/>
              <a:ea typeface="Arial" pitchFamily="-65" charset="0"/>
              <a:cs typeface="Arial" pitchFamily="-65" charset="0"/>
            </a:endParaRPr>
          </a:p>
          <a:p>
            <a:pPr lvl="1" eaLnBrk="1" hangingPunct="1">
              <a:buFont typeface="Times" pitchFamily="-65" charset="0"/>
              <a:buNone/>
            </a:pPr>
            <a:endParaRPr lang="en-US">
              <a:latin typeface="Arial" pitchFamily="-65" charset="0"/>
              <a:ea typeface="Arial" pitchFamily="-65" charset="0"/>
              <a:cs typeface="Arial" pitchFamily="-65" charset="0"/>
            </a:endParaRPr>
          </a:p>
          <a:p>
            <a:pPr lvl="1" eaLnBrk="1" hangingPunct="1">
              <a:buFont typeface="Times" pitchFamily="-65" charset="0"/>
              <a:buNone/>
            </a:pPr>
            <a:endParaRPr lang="en-US">
              <a:latin typeface="Arial" pitchFamily="-65" charset="0"/>
              <a:ea typeface="Arial" pitchFamily="-65" charset="0"/>
              <a:cs typeface="Arial" pitchFamily="-65" charset="0"/>
            </a:endParaRPr>
          </a:p>
          <a:p>
            <a:pPr eaLnBrk="1" hangingPunct="1">
              <a:buFont typeface="Times" pitchFamily="-65" charset="0"/>
              <a:buChar char="•"/>
            </a:pPr>
            <a:r>
              <a:rPr lang="en-US">
                <a:latin typeface="Arial" pitchFamily="-65" charset="0"/>
                <a:ea typeface="Arial" pitchFamily="-65" charset="0"/>
                <a:cs typeface="Arial" pitchFamily="-65" charset="0"/>
              </a:rPr>
              <a:t>Prediction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6446AE5-9555-6A45-91B6-D0483D0584A0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F50B4E0-F9C1-B542-983E-0F01E84D6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46AE5-9555-6A45-91B6-D0483D0584A0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0B4E0-F9C1-B542-983E-0F01E84D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46AE5-9555-6A45-91B6-D0483D0584A0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0B4E0-F9C1-B542-983E-0F01E84D6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46AE5-9555-6A45-91B6-D0483D0584A0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0B4E0-F9C1-B542-983E-0F01E84D6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36446AE5-9555-6A45-91B6-D0483D0584A0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46AE5-9555-6A45-91B6-D0483D0584A0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0B4E0-F9C1-B542-983E-0F01E84D6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46AE5-9555-6A45-91B6-D0483D0584A0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0B4E0-F9C1-B542-983E-0F01E84D6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46AE5-9555-6A45-91B6-D0483D0584A0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0B4E0-F9C1-B542-983E-0F01E84D6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46AE5-9555-6A45-91B6-D0483D0584A0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0B4E0-F9C1-B542-983E-0F01E84D6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46AE5-9555-6A45-91B6-D0483D0584A0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0B4E0-F9C1-B542-983E-0F01E84D6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46AE5-9555-6A45-91B6-D0483D0584A0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0B4E0-F9C1-B542-983E-0F01E84D6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6446AE5-9555-6A45-91B6-D0483D0584A0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F50B4E0-F9C1-B542-983E-0F01E84D63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7.bin"/><Relationship Id="rId1" Type="http://schemas.openxmlformats.org/officeDocument/2006/relationships/vmlDrawing" Target="../drawings/vmlDrawing2.v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quation13.bin"/><Relationship Id="rId4" Type="http://schemas.openxmlformats.org/officeDocument/2006/relationships/oleObject" Target="../embeddings/Microsoft_Equation9.bin"/><Relationship Id="rId5" Type="http://schemas.openxmlformats.org/officeDocument/2006/relationships/oleObject" Target="../embeddings/Microsoft_Equation10.bin"/><Relationship Id="rId7" Type="http://schemas.openxmlformats.org/officeDocument/2006/relationships/oleObject" Target="../embeddings/Microsoft_Equation12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8.bin"/><Relationship Id="rId6" Type="http://schemas.openxmlformats.org/officeDocument/2006/relationships/oleObject" Target="../embeddings/Microsoft_Equation11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4.bin"/><Relationship Id="rId1" Type="http://schemas.openxmlformats.org/officeDocument/2006/relationships/vmlDrawing" Target="../drawings/vmlDrawing4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5.bin"/><Relationship Id="rId1" Type="http://schemas.openxmlformats.org/officeDocument/2006/relationships/vmlDrawing" Target="../drawings/vmlDrawing5.v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6.bin"/><Relationship Id="rId1" Type="http://schemas.openxmlformats.org/officeDocument/2006/relationships/vmlDrawing" Target="../drawings/vmlDrawing6.v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18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7.bin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20.bin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9.bin"/><Relationship Id="rId5" Type="http://schemas.openxmlformats.org/officeDocument/2006/relationships/oleObject" Target="../embeddings/Microsoft_Equation21.bin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23.bin"/><Relationship Id="rId5" Type="http://schemas.openxmlformats.org/officeDocument/2006/relationships/oleObject" Target="../embeddings/Microsoft_Equation24.bin"/><Relationship Id="rId7" Type="http://schemas.openxmlformats.org/officeDocument/2006/relationships/oleObject" Target="../embeddings/Microsoft_Equation26.bin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2.bin"/><Relationship Id="rId6" Type="http://schemas.openxmlformats.org/officeDocument/2006/relationships/oleObject" Target="../embeddings/Microsoft_Equation25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quation32.bin"/><Relationship Id="rId4" Type="http://schemas.openxmlformats.org/officeDocument/2006/relationships/oleObject" Target="../embeddings/Microsoft_Equation28.bin"/><Relationship Id="rId5" Type="http://schemas.openxmlformats.org/officeDocument/2006/relationships/oleObject" Target="../embeddings/Microsoft_Equation29.bin"/><Relationship Id="rId7" Type="http://schemas.openxmlformats.org/officeDocument/2006/relationships/oleObject" Target="../embeddings/Microsoft_Equation31.bin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27.bin"/><Relationship Id="rId6" Type="http://schemas.openxmlformats.org/officeDocument/2006/relationships/oleObject" Target="../embeddings/Microsoft_Equation30.bin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34.bin"/><Relationship Id="rId5" Type="http://schemas.openxmlformats.org/officeDocument/2006/relationships/oleObject" Target="../embeddings/Microsoft_Equation35.bin"/><Relationship Id="rId7" Type="http://schemas.openxmlformats.org/officeDocument/2006/relationships/oleObject" Target="../embeddings/Microsoft_Equation37.bin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33.bin"/><Relationship Id="rId6" Type="http://schemas.openxmlformats.org/officeDocument/2006/relationships/oleObject" Target="../embeddings/Microsoft_Equation36.bin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39.bin"/><Relationship Id="rId5" Type="http://schemas.openxmlformats.org/officeDocument/2006/relationships/oleObject" Target="../embeddings/Microsoft_Equation40.bin"/><Relationship Id="rId7" Type="http://schemas.openxmlformats.org/officeDocument/2006/relationships/oleObject" Target="../embeddings/Microsoft_Equation42.bin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38.bin"/><Relationship Id="rId6" Type="http://schemas.openxmlformats.org/officeDocument/2006/relationships/oleObject" Target="../embeddings/Microsoft_Equation41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43.bin"/><Relationship Id="rId1" Type="http://schemas.openxmlformats.org/officeDocument/2006/relationships/vmlDrawing" Target="../drawings/vmlDrawing13.v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44.bin"/><Relationship Id="rId1" Type="http://schemas.openxmlformats.org/officeDocument/2006/relationships/vmlDrawing" Target="../drawings/vmlDrawing14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4" Type="http://schemas.openxmlformats.org/officeDocument/2006/relationships/tags" Target="../tags/tag14.xml"/><Relationship Id="rId20" Type="http://schemas.openxmlformats.org/officeDocument/2006/relationships/image" Target="../media/image41.png"/><Relationship Id="rId4" Type="http://schemas.openxmlformats.org/officeDocument/2006/relationships/tags" Target="../tags/tag4.xml"/><Relationship Id="rId7" Type="http://schemas.openxmlformats.org/officeDocument/2006/relationships/tags" Target="../tags/tag7.xml"/><Relationship Id="rId11" Type="http://schemas.openxmlformats.org/officeDocument/2006/relationships/tags" Target="../tags/tag11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6" Type="http://schemas.openxmlformats.org/officeDocument/2006/relationships/notesSlide" Target="../notesSlides/notesSlide3.xml"/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0" Type="http://schemas.openxmlformats.org/officeDocument/2006/relationships/tags" Target="../tags/tag10.xml"/><Relationship Id="rId5" Type="http://schemas.openxmlformats.org/officeDocument/2006/relationships/tags" Target="../tags/tag5.xml"/><Relationship Id="rId15" Type="http://schemas.openxmlformats.org/officeDocument/2006/relationships/slideLayout" Target="../slideLayouts/slideLayout2.xml"/><Relationship Id="rId12" Type="http://schemas.openxmlformats.org/officeDocument/2006/relationships/tags" Target="../tags/tag12.xml"/><Relationship Id="rId17" Type="http://schemas.openxmlformats.org/officeDocument/2006/relationships/image" Target="../media/image38.pdf"/><Relationship Id="rId19" Type="http://schemas.openxmlformats.org/officeDocument/2006/relationships/image" Target="../media/image40.pdf"/><Relationship Id="rId2" Type="http://schemas.openxmlformats.org/officeDocument/2006/relationships/tags" Target="../tags/tag2.xml"/><Relationship Id="rId9" Type="http://schemas.openxmlformats.org/officeDocument/2006/relationships/tags" Target="../tags/tag9.xml"/><Relationship Id="rId3" Type="http://schemas.openxmlformats.org/officeDocument/2006/relationships/tags" Target="../tags/tag3.xml"/><Relationship Id="rId18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14" Type="http://schemas.openxmlformats.org/officeDocument/2006/relationships/tags" Target="../tags/tag28.xml"/><Relationship Id="rId20" Type="http://schemas.openxmlformats.org/officeDocument/2006/relationships/image" Target="../media/image40.pdf"/><Relationship Id="rId4" Type="http://schemas.openxmlformats.org/officeDocument/2006/relationships/tags" Target="../tags/tag18.xml"/><Relationship Id="rId21" Type="http://schemas.openxmlformats.org/officeDocument/2006/relationships/image" Target="../media/image41.png"/><Relationship Id="rId7" Type="http://schemas.openxmlformats.org/officeDocument/2006/relationships/tags" Target="../tags/tag21.xml"/><Relationship Id="rId11" Type="http://schemas.openxmlformats.org/officeDocument/2006/relationships/tags" Target="../tags/tag25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6" Type="http://schemas.openxmlformats.org/officeDocument/2006/relationships/slideLayout" Target="../slideLayouts/slideLayout2.xml"/><Relationship Id="rId8" Type="http://schemas.openxmlformats.org/officeDocument/2006/relationships/tags" Target="../tags/tag22.xml"/><Relationship Id="rId13" Type="http://schemas.openxmlformats.org/officeDocument/2006/relationships/tags" Target="../tags/tag27.xml"/><Relationship Id="rId10" Type="http://schemas.openxmlformats.org/officeDocument/2006/relationships/tags" Target="../tags/tag24.xml"/><Relationship Id="rId5" Type="http://schemas.openxmlformats.org/officeDocument/2006/relationships/tags" Target="../tags/tag19.xml"/><Relationship Id="rId15" Type="http://schemas.openxmlformats.org/officeDocument/2006/relationships/tags" Target="../tags/tag29.xml"/><Relationship Id="rId12" Type="http://schemas.openxmlformats.org/officeDocument/2006/relationships/tags" Target="../tags/tag26.xml"/><Relationship Id="rId17" Type="http://schemas.openxmlformats.org/officeDocument/2006/relationships/notesSlide" Target="../notesSlides/notesSlide4.xml"/><Relationship Id="rId19" Type="http://schemas.openxmlformats.org/officeDocument/2006/relationships/image" Target="../media/image39.png"/><Relationship Id="rId2" Type="http://schemas.openxmlformats.org/officeDocument/2006/relationships/tags" Target="../tags/tag16.xml"/><Relationship Id="rId9" Type="http://schemas.openxmlformats.org/officeDocument/2006/relationships/tags" Target="../tags/tag23.xml"/><Relationship Id="rId3" Type="http://schemas.openxmlformats.org/officeDocument/2006/relationships/tags" Target="../tags/tag17.xml"/><Relationship Id="rId18" Type="http://schemas.openxmlformats.org/officeDocument/2006/relationships/image" Target="../media/image38.pdf"/></Relationships>
</file>

<file path=ppt/slides/_rels/slide32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45.bin"/><Relationship Id="rId4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2" Type="http://schemas.openxmlformats.org/officeDocument/2006/relationships/tags" Target="../tags/tag30.xml"/><Relationship Id="rId3" Type="http://schemas.openxmlformats.org/officeDocument/2006/relationships/tags" Target="../tags/tag31.xml"/><Relationship Id="rId5" Type="http://schemas.openxmlformats.org/officeDocument/2006/relationships/notesSlide" Target="../notesSlides/notesSlide5.xml"/></Relationships>
</file>

<file path=ppt/slides/_rels/slide33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47.bin"/><Relationship Id="rId4" Type="http://schemas.openxmlformats.org/officeDocument/2006/relationships/notesSlide" Target="../notesSlides/notesSlide6.xml"/><Relationship Id="rId1" Type="http://schemas.openxmlformats.org/officeDocument/2006/relationships/vmlDrawing" Target="../drawings/vmlDrawing16.vml"/><Relationship Id="rId2" Type="http://schemas.openxmlformats.org/officeDocument/2006/relationships/tags" Target="../tags/tag32.xml"/><Relationship Id="rId3" Type="http://schemas.openxmlformats.org/officeDocument/2006/relationships/slideLayout" Target="../slideLayouts/slideLayout2.xml"/><Relationship Id="rId5" Type="http://schemas.openxmlformats.org/officeDocument/2006/relationships/oleObject" Target="../embeddings/Microsoft_Equation46.bin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5" Type="http://schemas.openxmlformats.org/officeDocument/2006/relationships/oleObject" Target="../embeddings/Microsoft_Equation48.bin"/><Relationship Id="rId7" Type="http://schemas.openxmlformats.org/officeDocument/2006/relationships/oleObject" Target="../embeddings/Microsoft_Equation50.bin"/><Relationship Id="rId1" Type="http://schemas.openxmlformats.org/officeDocument/2006/relationships/vmlDrawing" Target="../drawings/vmlDrawing17.vml"/><Relationship Id="rId2" Type="http://schemas.openxmlformats.org/officeDocument/2006/relationships/tags" Target="../tags/tag33.xml"/><Relationship Id="rId3" Type="http://schemas.openxmlformats.org/officeDocument/2006/relationships/slideLayout" Target="../slideLayouts/slideLayout2.xml"/><Relationship Id="rId6" Type="http://schemas.openxmlformats.org/officeDocument/2006/relationships/oleObject" Target="../embeddings/Microsoft_Equation49.bin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5" Type="http://schemas.openxmlformats.org/officeDocument/2006/relationships/oleObject" Target="../embeddings/Microsoft_Equation51.bin"/><Relationship Id="rId7" Type="http://schemas.openxmlformats.org/officeDocument/2006/relationships/oleObject" Target="../embeddings/Microsoft_Equation53.bin"/><Relationship Id="rId1" Type="http://schemas.openxmlformats.org/officeDocument/2006/relationships/vmlDrawing" Target="../drawings/vmlDrawing18.vml"/><Relationship Id="rId2" Type="http://schemas.openxmlformats.org/officeDocument/2006/relationships/tags" Target="../tags/tag34.xml"/><Relationship Id="rId3" Type="http://schemas.openxmlformats.org/officeDocument/2006/relationships/slideLayout" Target="../slideLayouts/slideLayout2.xml"/><Relationship Id="rId6" Type="http://schemas.openxmlformats.org/officeDocument/2006/relationships/oleObject" Target="../embeddings/Microsoft_Equation52.bin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5" Type="http://schemas.openxmlformats.org/officeDocument/2006/relationships/oleObject" Target="../embeddings/Microsoft_Equation54.bin"/><Relationship Id="rId7" Type="http://schemas.openxmlformats.org/officeDocument/2006/relationships/oleObject" Target="../embeddings/Microsoft_Equation56.bin"/><Relationship Id="rId1" Type="http://schemas.openxmlformats.org/officeDocument/2006/relationships/vmlDrawing" Target="../drawings/vmlDrawing19.vml"/><Relationship Id="rId2" Type="http://schemas.openxmlformats.org/officeDocument/2006/relationships/tags" Target="../tags/tag35.xml"/><Relationship Id="rId3" Type="http://schemas.openxmlformats.org/officeDocument/2006/relationships/slideLayout" Target="../slideLayouts/slideLayout2.xml"/><Relationship Id="rId6" Type="http://schemas.openxmlformats.org/officeDocument/2006/relationships/oleObject" Target="../embeddings/Microsoft_Equation55.bin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quation6.bin"/><Relationship Id="rId4" Type="http://schemas.openxmlformats.org/officeDocument/2006/relationships/oleObject" Target="../embeddings/Microsoft_Equation2.bin"/><Relationship Id="rId5" Type="http://schemas.openxmlformats.org/officeDocument/2006/relationships/oleObject" Target="../embeddings/Microsoft_Equation3.bin"/><Relationship Id="rId7" Type="http://schemas.openxmlformats.org/officeDocument/2006/relationships/oleObject" Target="../embeddings/Microsoft_Equation5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Relationship Id="rId6" Type="http://schemas.openxmlformats.org/officeDocument/2006/relationships/oleObject" Target="../embeddings/Microsoft_Equation4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9" Type="http://schemas.openxmlformats.org/officeDocument/2006/relationships/image" Target="../media/image17.png"/><Relationship Id="rId3" Type="http://schemas.openxmlformats.org/officeDocument/2006/relationships/image" Target="../media/image11.png"/><Relationship Id="rId6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4" Type="http://schemas.openxmlformats.org/officeDocument/2006/relationships/image" Target="../media/image12.png"/><Relationship Id="rId10" Type="http://schemas.openxmlformats.org/officeDocument/2006/relationships/image" Target="../media/image9.png"/><Relationship Id="rId5" Type="http://schemas.openxmlformats.org/officeDocument/2006/relationships/image" Target="../media/image13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9" Type="http://schemas.openxmlformats.org/officeDocument/2006/relationships/image" Target="../media/image17.png"/><Relationship Id="rId3" Type="http://schemas.openxmlformats.org/officeDocument/2006/relationships/image" Target="../media/image11.png"/><Relationship Id="rId6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700" y="2063750"/>
            <a:ext cx="6324600" cy="36449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057400" y="6128266"/>
            <a:ext cx="518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www.youtube.com/watch?v</a:t>
            </a:r>
            <a:r>
              <a:rPr lang="en-US" dirty="0" smtClean="0"/>
              <a:t>=jPGgl5VH5go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Sequential process!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600200" y="15240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57400" y="1611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" name="Oval 5"/>
          <p:cNvSpPr/>
          <p:nvPr/>
        </p:nvSpPr>
        <p:spPr>
          <a:xfrm>
            <a:off x="1600200" y="31242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33600" y="32120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cxnSp>
        <p:nvCxnSpPr>
          <p:cNvPr id="9" name="Straight Arrow Connector 8"/>
          <p:cNvCxnSpPr>
            <a:stCxn id="4" idx="4"/>
            <a:endCxn id="6" idx="0"/>
          </p:cNvCxnSpPr>
          <p:nvPr/>
        </p:nvCxnSpPr>
        <p:spPr>
          <a:xfrm rot="5400000">
            <a:off x="1790700" y="26289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400" y="1524000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hidden/state 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" y="3212068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observed</a:t>
            </a:r>
            <a:endParaRPr lang="en-US" sz="2400" dirty="0"/>
          </a:p>
        </p:txBody>
      </p:sp>
      <p:sp>
        <p:nvSpPr>
          <p:cNvPr id="12" name="Oval 11"/>
          <p:cNvSpPr/>
          <p:nvPr/>
        </p:nvSpPr>
        <p:spPr>
          <a:xfrm>
            <a:off x="3581400" y="15240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038600" y="1611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5" name="Oval 14"/>
          <p:cNvSpPr/>
          <p:nvPr/>
        </p:nvSpPr>
        <p:spPr>
          <a:xfrm>
            <a:off x="3581400" y="31242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114800" y="32120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cxnSp>
        <p:nvCxnSpPr>
          <p:cNvPr id="17" name="Straight Arrow Connector 16"/>
          <p:cNvCxnSpPr>
            <a:stCxn id="12" idx="4"/>
            <a:endCxn id="15" idx="0"/>
          </p:cNvCxnSpPr>
          <p:nvPr/>
        </p:nvCxnSpPr>
        <p:spPr>
          <a:xfrm rot="5400000">
            <a:off x="3771900" y="26289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5562600" y="15240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019800" y="1611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20" name="Oval 19"/>
          <p:cNvSpPr/>
          <p:nvPr/>
        </p:nvSpPr>
        <p:spPr>
          <a:xfrm>
            <a:off x="5562600" y="31242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096000" y="32120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22" name="Straight Arrow Connector 21"/>
          <p:cNvCxnSpPr>
            <a:stCxn id="18" idx="4"/>
            <a:endCxn id="20" idx="0"/>
          </p:cNvCxnSpPr>
          <p:nvPr/>
        </p:nvCxnSpPr>
        <p:spPr>
          <a:xfrm rot="5400000">
            <a:off x="5753100" y="26289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6"/>
            <a:endCxn id="12" idx="2"/>
          </p:cNvCxnSpPr>
          <p:nvPr/>
        </p:nvCxnSpPr>
        <p:spPr>
          <a:xfrm>
            <a:off x="2971800" y="18288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953000" y="1827212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8" idx="6"/>
          </p:cNvCxnSpPr>
          <p:nvPr/>
        </p:nvCxnSpPr>
        <p:spPr>
          <a:xfrm flipV="1">
            <a:off x="6934200" y="1827212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620000" y="15240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…</a:t>
            </a:r>
            <a:endParaRPr lang="en-US" sz="2400" dirty="0"/>
          </a:p>
        </p:txBody>
      </p:sp>
      <p:cxnSp>
        <p:nvCxnSpPr>
          <p:cNvPr id="33" name="Shape 32"/>
          <p:cNvCxnSpPr>
            <a:stCxn id="4" idx="7"/>
            <a:endCxn id="12" idx="1"/>
          </p:cNvCxnSpPr>
          <p:nvPr/>
        </p:nvCxnSpPr>
        <p:spPr>
          <a:xfrm rot="5400000" flipH="1" flipV="1">
            <a:off x="3276600" y="1107608"/>
            <a:ext cx="1588" cy="1011332"/>
          </a:xfrm>
          <a:prstGeom prst="curvedConnector3">
            <a:avLst>
              <a:gd name="adj1" fmla="val 1104131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hape 32"/>
          <p:cNvCxnSpPr/>
          <p:nvPr/>
        </p:nvCxnSpPr>
        <p:spPr>
          <a:xfrm rot="5400000" flipH="1" flipV="1">
            <a:off x="5284740" y="1095328"/>
            <a:ext cx="1588" cy="1011332"/>
          </a:xfrm>
          <a:prstGeom prst="curvedConnector3">
            <a:avLst>
              <a:gd name="adj1" fmla="val 1104131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hape 47"/>
          <p:cNvCxnSpPr>
            <a:stCxn id="4" idx="7"/>
            <a:endCxn id="18" idx="0"/>
          </p:cNvCxnSpPr>
          <p:nvPr/>
        </p:nvCxnSpPr>
        <p:spPr>
          <a:xfrm rot="5400000" flipH="1" flipV="1">
            <a:off x="4465030" y="-170096"/>
            <a:ext cx="89274" cy="3477466"/>
          </a:xfrm>
          <a:prstGeom prst="curvedConnector3">
            <a:avLst>
              <a:gd name="adj1" fmla="val 356066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hape 47"/>
          <p:cNvCxnSpPr/>
          <p:nvPr/>
        </p:nvCxnSpPr>
        <p:spPr>
          <a:xfrm rot="5400000" flipH="1" flipV="1">
            <a:off x="6446230" y="-170096"/>
            <a:ext cx="89274" cy="3477466"/>
          </a:xfrm>
          <a:prstGeom prst="curvedConnector3">
            <a:avLst>
              <a:gd name="adj1" fmla="val 356066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838200" y="3962400"/>
            <a:ext cx="708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What would these conditional probability distributions look like?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743200" y="441960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P(Q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) P(F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 | Q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54" name="TextBox 53"/>
          <p:cNvSpPr txBox="1"/>
          <p:nvPr/>
        </p:nvSpPr>
        <p:spPr>
          <a:xfrm>
            <a:off x="2743200" y="487680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P(Q</a:t>
            </a:r>
            <a:r>
              <a:rPr lang="en-US" sz="2000" baseline="-25000" dirty="0" smtClean="0"/>
              <a:t>2 </a:t>
            </a:r>
            <a:r>
              <a:rPr lang="en-US" sz="2000" dirty="0" smtClean="0"/>
              <a:t>| Q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) P(F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| Q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56" name="TextBox 55"/>
          <p:cNvSpPr txBox="1"/>
          <p:nvPr/>
        </p:nvSpPr>
        <p:spPr>
          <a:xfrm>
            <a:off x="2743200" y="53340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P(Q</a:t>
            </a:r>
            <a:r>
              <a:rPr lang="en-US" sz="2000" baseline="-25000" dirty="0" smtClean="0"/>
              <a:t>3 </a:t>
            </a:r>
            <a:r>
              <a:rPr lang="en-US" sz="2000" dirty="0" smtClean="0"/>
              <a:t>| Q</a:t>
            </a:r>
            <a:r>
              <a:rPr lang="en-US" sz="2000" baseline="-25000" dirty="0" smtClean="0"/>
              <a:t>1 </a:t>
            </a:r>
            <a:r>
              <a:rPr lang="en-US" sz="2000" dirty="0" smtClean="0"/>
              <a:t>Q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) P(F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 | Q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57" name="TextBox 56"/>
          <p:cNvSpPr txBox="1"/>
          <p:nvPr/>
        </p:nvSpPr>
        <p:spPr>
          <a:xfrm>
            <a:off x="2743200" y="5848290"/>
            <a:ext cx="33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P(Q</a:t>
            </a:r>
            <a:r>
              <a:rPr lang="en-US" sz="2000" baseline="-25000" dirty="0" err="1" smtClean="0"/>
              <a:t>i</a:t>
            </a:r>
            <a:r>
              <a:rPr lang="en-US" sz="2000" baseline="-25000" dirty="0" smtClean="0"/>
              <a:t> </a:t>
            </a:r>
            <a:r>
              <a:rPr lang="en-US" sz="2000" dirty="0" smtClean="0"/>
              <a:t>| Q</a:t>
            </a:r>
            <a:r>
              <a:rPr lang="en-US" sz="2000" baseline="-25000" dirty="0" smtClean="0"/>
              <a:t>1 </a:t>
            </a:r>
            <a:r>
              <a:rPr lang="en-US" sz="2000" dirty="0" smtClean="0"/>
              <a:t>Q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…Q</a:t>
            </a:r>
            <a:r>
              <a:rPr lang="en-US" sz="2000" baseline="-25000" dirty="0" smtClean="0"/>
              <a:t>i-1</a:t>
            </a:r>
            <a:r>
              <a:rPr lang="en-US" sz="2000" dirty="0" smtClean="0"/>
              <a:t>) </a:t>
            </a:r>
            <a:r>
              <a:rPr lang="en-US" sz="2000" dirty="0" err="1" smtClean="0"/>
              <a:t>P(F</a:t>
            </a:r>
            <a:r>
              <a:rPr lang="en-US" sz="2000" baseline="-25000" dirty="0" err="1" smtClean="0"/>
              <a:t>i</a:t>
            </a:r>
            <a:r>
              <a:rPr lang="en-US" sz="2000" dirty="0" smtClean="0"/>
              <a:t> | </a:t>
            </a:r>
            <a:r>
              <a:rPr lang="en-US" sz="2000" dirty="0" err="1" smtClean="0"/>
              <a:t>Q</a:t>
            </a:r>
            <a:r>
              <a:rPr lang="en-US" sz="2000" baseline="-25000" dirty="0" err="1" smtClean="0"/>
              <a:t>i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58" name="TextBox 57"/>
          <p:cNvSpPr txBox="1"/>
          <p:nvPr/>
        </p:nvSpPr>
        <p:spPr>
          <a:xfrm>
            <a:off x="6096000" y="5257800"/>
            <a:ext cx="2819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Any assumption that could reduce the parameter space?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6" grpId="0"/>
      <p:bldP spid="57" grpId="0"/>
      <p:bldP spid="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Markov assumption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600200" y="15240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57400" y="1611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" name="Oval 5"/>
          <p:cNvSpPr/>
          <p:nvPr/>
        </p:nvSpPr>
        <p:spPr>
          <a:xfrm>
            <a:off x="1600200" y="31242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33600" y="32120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cxnSp>
        <p:nvCxnSpPr>
          <p:cNvPr id="9" name="Straight Arrow Connector 8"/>
          <p:cNvCxnSpPr>
            <a:stCxn id="4" idx="4"/>
            <a:endCxn id="6" idx="0"/>
          </p:cNvCxnSpPr>
          <p:nvPr/>
        </p:nvCxnSpPr>
        <p:spPr>
          <a:xfrm rot="5400000">
            <a:off x="1790700" y="26289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400" y="1524000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hidden/state 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" y="3212068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observed</a:t>
            </a:r>
            <a:endParaRPr lang="en-US" sz="2400" dirty="0"/>
          </a:p>
        </p:txBody>
      </p:sp>
      <p:sp>
        <p:nvSpPr>
          <p:cNvPr id="12" name="Oval 11"/>
          <p:cNvSpPr/>
          <p:nvPr/>
        </p:nvSpPr>
        <p:spPr>
          <a:xfrm>
            <a:off x="3581400" y="15240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038600" y="1611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5" name="Oval 14"/>
          <p:cNvSpPr/>
          <p:nvPr/>
        </p:nvSpPr>
        <p:spPr>
          <a:xfrm>
            <a:off x="3581400" y="31242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114800" y="32120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cxnSp>
        <p:nvCxnSpPr>
          <p:cNvPr id="17" name="Straight Arrow Connector 16"/>
          <p:cNvCxnSpPr>
            <a:stCxn id="12" idx="4"/>
            <a:endCxn id="15" idx="0"/>
          </p:cNvCxnSpPr>
          <p:nvPr/>
        </p:nvCxnSpPr>
        <p:spPr>
          <a:xfrm rot="5400000">
            <a:off x="3771900" y="26289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5562600" y="15240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019800" y="1611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20" name="Oval 19"/>
          <p:cNvSpPr/>
          <p:nvPr/>
        </p:nvSpPr>
        <p:spPr>
          <a:xfrm>
            <a:off x="5562600" y="31242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096000" y="32120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22" name="Straight Arrow Connector 21"/>
          <p:cNvCxnSpPr>
            <a:stCxn id="18" idx="4"/>
            <a:endCxn id="20" idx="0"/>
          </p:cNvCxnSpPr>
          <p:nvPr/>
        </p:nvCxnSpPr>
        <p:spPr>
          <a:xfrm rot="5400000">
            <a:off x="5753100" y="26289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6"/>
            <a:endCxn id="12" idx="2"/>
          </p:cNvCxnSpPr>
          <p:nvPr/>
        </p:nvCxnSpPr>
        <p:spPr>
          <a:xfrm>
            <a:off x="2971800" y="18288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953000" y="1827212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8" idx="6"/>
          </p:cNvCxnSpPr>
          <p:nvPr/>
        </p:nvCxnSpPr>
        <p:spPr>
          <a:xfrm flipV="1">
            <a:off x="6934200" y="1827212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620000" y="15240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…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0" y="4495800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Markov assumption: the current state (Q)  only depends on a fixed number of previous states</a:t>
            </a:r>
          </a:p>
          <a:p>
            <a:endParaRPr lang="en-US" sz="2400" dirty="0" smtClean="0">
              <a:solidFill>
                <a:srgbClr val="0000FF"/>
              </a:solidFill>
            </a:endParaRPr>
          </a:p>
          <a:p>
            <a:r>
              <a:rPr lang="en-US" sz="2400" dirty="0" smtClean="0">
                <a:solidFill>
                  <a:srgbClr val="0000FF"/>
                </a:solidFill>
              </a:rPr>
              <a:t>first-order Markov assumption: only the previous state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Hidden Markov Model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600200" y="15240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57400" y="1611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" name="Oval 5"/>
          <p:cNvSpPr/>
          <p:nvPr/>
        </p:nvSpPr>
        <p:spPr>
          <a:xfrm>
            <a:off x="1600200" y="31242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33600" y="32120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cxnSp>
        <p:nvCxnSpPr>
          <p:cNvPr id="9" name="Straight Arrow Connector 8"/>
          <p:cNvCxnSpPr>
            <a:stCxn id="4" idx="4"/>
            <a:endCxn id="6" idx="0"/>
          </p:cNvCxnSpPr>
          <p:nvPr/>
        </p:nvCxnSpPr>
        <p:spPr>
          <a:xfrm rot="5400000">
            <a:off x="1790700" y="26289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400" y="1524000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hidden/state 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" y="3212068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observed</a:t>
            </a:r>
            <a:endParaRPr lang="en-US" sz="2400" dirty="0"/>
          </a:p>
        </p:txBody>
      </p:sp>
      <p:sp>
        <p:nvSpPr>
          <p:cNvPr id="12" name="Oval 11"/>
          <p:cNvSpPr/>
          <p:nvPr/>
        </p:nvSpPr>
        <p:spPr>
          <a:xfrm>
            <a:off x="3581400" y="15240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038600" y="1611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5" name="Oval 14"/>
          <p:cNvSpPr/>
          <p:nvPr/>
        </p:nvSpPr>
        <p:spPr>
          <a:xfrm>
            <a:off x="3581400" y="31242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114800" y="32120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cxnSp>
        <p:nvCxnSpPr>
          <p:cNvPr id="17" name="Straight Arrow Connector 16"/>
          <p:cNvCxnSpPr>
            <a:stCxn id="12" idx="4"/>
            <a:endCxn id="15" idx="0"/>
          </p:cNvCxnSpPr>
          <p:nvPr/>
        </p:nvCxnSpPr>
        <p:spPr>
          <a:xfrm rot="5400000">
            <a:off x="3771900" y="26289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5562600" y="15240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019800" y="1611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20" name="Oval 19"/>
          <p:cNvSpPr/>
          <p:nvPr/>
        </p:nvSpPr>
        <p:spPr>
          <a:xfrm>
            <a:off x="5562600" y="31242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096000" y="32120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22" name="Straight Arrow Connector 21"/>
          <p:cNvCxnSpPr>
            <a:stCxn id="18" idx="4"/>
            <a:endCxn id="20" idx="0"/>
          </p:cNvCxnSpPr>
          <p:nvPr/>
        </p:nvCxnSpPr>
        <p:spPr>
          <a:xfrm rot="5400000">
            <a:off x="5753100" y="26289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6"/>
            <a:endCxn id="12" idx="2"/>
          </p:cNvCxnSpPr>
          <p:nvPr/>
        </p:nvCxnSpPr>
        <p:spPr>
          <a:xfrm>
            <a:off x="2971800" y="18288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953000" y="1827212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8" idx="6"/>
          </p:cNvCxnSpPr>
          <p:nvPr/>
        </p:nvCxnSpPr>
        <p:spPr>
          <a:xfrm flipV="1">
            <a:off x="6934200" y="1827212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620000" y="15240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…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0" y="44958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Called a Hidden Markov Model (or Dynamic </a:t>
            </a:r>
            <a:r>
              <a:rPr lang="en-US" sz="2400" dirty="0" err="1" smtClean="0">
                <a:solidFill>
                  <a:srgbClr val="0000FF"/>
                </a:solidFill>
              </a:rPr>
              <a:t>Bayes</a:t>
            </a:r>
            <a:r>
              <a:rPr lang="en-US" sz="2400" dirty="0" smtClean="0">
                <a:solidFill>
                  <a:srgbClr val="0000FF"/>
                </a:solidFill>
              </a:rPr>
              <a:t> Net)*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	*these two are different, we’ll differentiate later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Hidden Markov Models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600200" y="15240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57400" y="1611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" name="Oval 5"/>
          <p:cNvSpPr/>
          <p:nvPr/>
        </p:nvSpPr>
        <p:spPr>
          <a:xfrm>
            <a:off x="1600200" y="31242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33600" y="32120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cxnSp>
        <p:nvCxnSpPr>
          <p:cNvPr id="9" name="Straight Arrow Connector 8"/>
          <p:cNvCxnSpPr>
            <a:stCxn id="4" idx="4"/>
            <a:endCxn id="6" idx="0"/>
          </p:cNvCxnSpPr>
          <p:nvPr/>
        </p:nvCxnSpPr>
        <p:spPr>
          <a:xfrm rot="5400000">
            <a:off x="1790700" y="26289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400" y="1524000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hidden/state 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" y="3212068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observed</a:t>
            </a:r>
            <a:endParaRPr lang="en-US" sz="2400" dirty="0"/>
          </a:p>
        </p:txBody>
      </p:sp>
      <p:sp>
        <p:nvSpPr>
          <p:cNvPr id="12" name="Oval 11"/>
          <p:cNvSpPr/>
          <p:nvPr/>
        </p:nvSpPr>
        <p:spPr>
          <a:xfrm>
            <a:off x="3581400" y="15240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038600" y="1611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5" name="Oval 14"/>
          <p:cNvSpPr/>
          <p:nvPr/>
        </p:nvSpPr>
        <p:spPr>
          <a:xfrm>
            <a:off x="3581400" y="31242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114800" y="32120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cxnSp>
        <p:nvCxnSpPr>
          <p:cNvPr id="17" name="Straight Arrow Connector 16"/>
          <p:cNvCxnSpPr>
            <a:stCxn id="12" idx="4"/>
            <a:endCxn id="15" idx="0"/>
          </p:cNvCxnSpPr>
          <p:nvPr/>
        </p:nvCxnSpPr>
        <p:spPr>
          <a:xfrm rot="5400000">
            <a:off x="3771900" y="26289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5562600" y="15240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019800" y="1611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20" name="Oval 19"/>
          <p:cNvSpPr/>
          <p:nvPr/>
        </p:nvSpPr>
        <p:spPr>
          <a:xfrm>
            <a:off x="5562600" y="31242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096000" y="32120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22" name="Straight Arrow Connector 21"/>
          <p:cNvCxnSpPr>
            <a:stCxn id="18" idx="4"/>
            <a:endCxn id="20" idx="0"/>
          </p:cNvCxnSpPr>
          <p:nvPr/>
        </p:nvCxnSpPr>
        <p:spPr>
          <a:xfrm rot="5400000">
            <a:off x="5753100" y="26289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6"/>
            <a:endCxn id="12" idx="2"/>
          </p:cNvCxnSpPr>
          <p:nvPr/>
        </p:nvCxnSpPr>
        <p:spPr>
          <a:xfrm>
            <a:off x="2971800" y="18288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953000" y="1827212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8" idx="6"/>
          </p:cNvCxnSpPr>
          <p:nvPr/>
        </p:nvCxnSpPr>
        <p:spPr>
          <a:xfrm flipV="1">
            <a:off x="6934200" y="1827212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620000" y="15240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…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609600" y="3957935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What are the </a:t>
            </a:r>
            <a:r>
              <a:rPr lang="en-US" sz="2400" dirty="0" err="1" smtClean="0">
                <a:solidFill>
                  <a:srgbClr val="FF0000"/>
                </a:solidFill>
              </a:rPr>
              <a:t>CPDs</a:t>
            </a:r>
            <a:r>
              <a:rPr lang="en-US" sz="2400" dirty="0" smtClean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743200" y="441960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P(Q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) P(F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 | Q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2743200" y="487680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P(Q</a:t>
            </a:r>
            <a:r>
              <a:rPr lang="en-US" sz="2000" baseline="-25000" dirty="0" smtClean="0"/>
              <a:t>2 </a:t>
            </a:r>
            <a:r>
              <a:rPr lang="en-US" sz="2000" dirty="0" smtClean="0"/>
              <a:t>| Q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) P(F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| Q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2743200" y="53340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P(Q</a:t>
            </a:r>
            <a:r>
              <a:rPr lang="en-US" sz="2000" baseline="-25000" dirty="0" smtClean="0"/>
              <a:t>3 </a:t>
            </a:r>
            <a:r>
              <a:rPr lang="en-US" sz="2000" dirty="0" smtClean="0"/>
              <a:t>| Q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) P(F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 | Q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2743200" y="5848290"/>
            <a:ext cx="33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P(Q</a:t>
            </a:r>
            <a:r>
              <a:rPr lang="en-US" sz="2000" baseline="-25000" dirty="0" err="1" smtClean="0"/>
              <a:t>i</a:t>
            </a:r>
            <a:r>
              <a:rPr lang="en-US" sz="2000" baseline="-25000" dirty="0" smtClean="0"/>
              <a:t> </a:t>
            </a:r>
            <a:r>
              <a:rPr lang="en-US" sz="2000" dirty="0" smtClean="0"/>
              <a:t>| Q</a:t>
            </a:r>
            <a:r>
              <a:rPr lang="en-US" sz="2000" baseline="-25000" dirty="0" smtClean="0"/>
              <a:t>i-1</a:t>
            </a:r>
            <a:r>
              <a:rPr lang="en-US" sz="2000" dirty="0" smtClean="0"/>
              <a:t>) </a:t>
            </a:r>
            <a:r>
              <a:rPr lang="en-US" sz="2000" dirty="0" err="1" smtClean="0"/>
              <a:t>P(F</a:t>
            </a:r>
            <a:r>
              <a:rPr lang="en-US" sz="2000" baseline="-25000" dirty="0" err="1" smtClean="0"/>
              <a:t>i</a:t>
            </a:r>
            <a:r>
              <a:rPr lang="en-US" sz="2000" dirty="0" smtClean="0"/>
              <a:t> | </a:t>
            </a:r>
            <a:r>
              <a:rPr lang="en-US" sz="2000" dirty="0" err="1" smtClean="0"/>
              <a:t>Q</a:t>
            </a:r>
            <a:r>
              <a:rPr lang="en-US" sz="2000" baseline="-25000" dirty="0" err="1" smtClean="0"/>
              <a:t>i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5562600" y="4676745"/>
            <a:ext cx="3124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This is still a lot of parameters!  Can we tie any parameters, like we did for multinomial NB?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Hidden Markov Models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600200" y="15240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57400" y="1611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" name="Oval 5"/>
          <p:cNvSpPr/>
          <p:nvPr/>
        </p:nvSpPr>
        <p:spPr>
          <a:xfrm>
            <a:off x="1600200" y="31242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33600" y="32120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cxnSp>
        <p:nvCxnSpPr>
          <p:cNvPr id="9" name="Straight Arrow Connector 8"/>
          <p:cNvCxnSpPr>
            <a:stCxn id="4" idx="4"/>
            <a:endCxn id="6" idx="0"/>
          </p:cNvCxnSpPr>
          <p:nvPr/>
        </p:nvCxnSpPr>
        <p:spPr>
          <a:xfrm rot="5400000">
            <a:off x="1790700" y="26289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400" y="1524000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hidden/state 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" y="3212068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observed</a:t>
            </a:r>
            <a:endParaRPr lang="en-US" sz="2400" dirty="0"/>
          </a:p>
        </p:txBody>
      </p:sp>
      <p:sp>
        <p:nvSpPr>
          <p:cNvPr id="12" name="Oval 11"/>
          <p:cNvSpPr/>
          <p:nvPr/>
        </p:nvSpPr>
        <p:spPr>
          <a:xfrm>
            <a:off x="3581400" y="15240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038600" y="1611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5" name="Oval 14"/>
          <p:cNvSpPr/>
          <p:nvPr/>
        </p:nvSpPr>
        <p:spPr>
          <a:xfrm>
            <a:off x="3581400" y="31242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114800" y="32120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cxnSp>
        <p:nvCxnSpPr>
          <p:cNvPr id="17" name="Straight Arrow Connector 16"/>
          <p:cNvCxnSpPr>
            <a:stCxn id="12" idx="4"/>
            <a:endCxn id="15" idx="0"/>
          </p:cNvCxnSpPr>
          <p:nvPr/>
        </p:nvCxnSpPr>
        <p:spPr>
          <a:xfrm rot="5400000">
            <a:off x="3771900" y="26289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5562600" y="15240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019800" y="1611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20" name="Oval 19"/>
          <p:cNvSpPr/>
          <p:nvPr/>
        </p:nvSpPr>
        <p:spPr>
          <a:xfrm>
            <a:off x="5562600" y="31242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096000" y="32120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22" name="Straight Arrow Connector 21"/>
          <p:cNvCxnSpPr>
            <a:stCxn id="18" idx="4"/>
            <a:endCxn id="20" idx="0"/>
          </p:cNvCxnSpPr>
          <p:nvPr/>
        </p:nvCxnSpPr>
        <p:spPr>
          <a:xfrm rot="5400000">
            <a:off x="5753100" y="26289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6"/>
            <a:endCxn id="12" idx="2"/>
          </p:cNvCxnSpPr>
          <p:nvPr/>
        </p:nvCxnSpPr>
        <p:spPr>
          <a:xfrm>
            <a:off x="2971800" y="18288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953000" y="1827212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8" idx="6"/>
          </p:cNvCxnSpPr>
          <p:nvPr/>
        </p:nvCxnSpPr>
        <p:spPr>
          <a:xfrm flipV="1">
            <a:off x="6934200" y="1827212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620000" y="15240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…</a:t>
            </a:r>
            <a:endParaRPr lang="en-US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457200" y="42672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P(Q</a:t>
            </a:r>
            <a:r>
              <a:rPr lang="en-US" baseline="-25000" dirty="0" smtClean="0"/>
              <a:t>2</a:t>
            </a:r>
            <a:r>
              <a:rPr lang="en-US" dirty="0" smtClean="0"/>
              <a:t>|Q</a:t>
            </a:r>
            <a:r>
              <a:rPr lang="en-US" baseline="-25000" dirty="0" smtClean="0"/>
              <a:t>1</a:t>
            </a:r>
            <a:r>
              <a:rPr lang="en-US" dirty="0" smtClean="0"/>
              <a:t>) = P(Q</a:t>
            </a:r>
            <a:r>
              <a:rPr lang="en-US" baseline="-25000" dirty="0" smtClean="0"/>
              <a:t>3</a:t>
            </a:r>
            <a:r>
              <a:rPr lang="en-US" dirty="0" smtClean="0"/>
              <a:t>|Q</a:t>
            </a:r>
            <a:r>
              <a:rPr lang="en-US" baseline="-25000" dirty="0" smtClean="0"/>
              <a:t>2</a:t>
            </a:r>
            <a:r>
              <a:rPr lang="en-US" dirty="0" smtClean="0"/>
              <a:t>) = P(Q</a:t>
            </a:r>
            <a:r>
              <a:rPr lang="en-US" baseline="-25000" dirty="0" smtClean="0"/>
              <a:t>4</a:t>
            </a:r>
            <a:r>
              <a:rPr lang="en-US" dirty="0" smtClean="0"/>
              <a:t>|Q</a:t>
            </a:r>
            <a:r>
              <a:rPr lang="en-US" baseline="-25000" dirty="0" smtClean="0"/>
              <a:t>3</a:t>
            </a:r>
            <a:r>
              <a:rPr lang="en-US" dirty="0" smtClean="0"/>
              <a:t>) = P(Q</a:t>
            </a:r>
            <a:r>
              <a:rPr lang="en-US" baseline="-25000" dirty="0" smtClean="0"/>
              <a:t>t</a:t>
            </a:r>
            <a:r>
              <a:rPr lang="en-US" dirty="0" smtClean="0"/>
              <a:t>|Q</a:t>
            </a:r>
            <a:r>
              <a:rPr lang="en-US" baseline="-25000" dirty="0" smtClean="0"/>
              <a:t>t-1</a:t>
            </a:r>
            <a:r>
              <a:rPr lang="en-US" dirty="0" smtClean="0"/>
              <a:t>)</a:t>
            </a:r>
            <a:endParaRPr lang="en-US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685800" y="5040868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P(F</a:t>
            </a:r>
            <a:r>
              <a:rPr lang="en-US" baseline="-25000" dirty="0" smtClean="0"/>
              <a:t>1</a:t>
            </a:r>
            <a:r>
              <a:rPr lang="en-US" dirty="0" smtClean="0"/>
              <a:t>|Q</a:t>
            </a:r>
            <a:r>
              <a:rPr lang="en-US" baseline="-25000" dirty="0" smtClean="0"/>
              <a:t>1</a:t>
            </a:r>
            <a:r>
              <a:rPr lang="en-US" dirty="0" smtClean="0"/>
              <a:t>) = P(F</a:t>
            </a:r>
            <a:r>
              <a:rPr lang="en-US" baseline="-25000" dirty="0" smtClean="0"/>
              <a:t>2</a:t>
            </a:r>
            <a:r>
              <a:rPr lang="en-US" dirty="0" smtClean="0"/>
              <a:t>|Q</a:t>
            </a:r>
            <a:r>
              <a:rPr lang="en-US" baseline="-25000" dirty="0" smtClean="0"/>
              <a:t>2</a:t>
            </a:r>
            <a:r>
              <a:rPr lang="en-US" dirty="0" smtClean="0"/>
              <a:t>) = P(F</a:t>
            </a:r>
            <a:r>
              <a:rPr lang="en-US" baseline="-25000" dirty="0" smtClean="0"/>
              <a:t>3</a:t>
            </a:r>
            <a:r>
              <a:rPr lang="en-US" dirty="0" smtClean="0"/>
              <a:t>|Q</a:t>
            </a:r>
            <a:r>
              <a:rPr lang="en-US" baseline="-25000" dirty="0" smtClean="0"/>
              <a:t>3</a:t>
            </a:r>
            <a:r>
              <a:rPr lang="en-US" dirty="0" smtClean="0"/>
              <a:t>) = </a:t>
            </a:r>
            <a:r>
              <a:rPr lang="en-US" dirty="0" err="1" smtClean="0"/>
              <a:t>P(F</a:t>
            </a:r>
            <a:r>
              <a:rPr lang="en-US" baseline="-25000" dirty="0" err="1" smtClean="0"/>
              <a:t>t</a:t>
            </a:r>
            <a:r>
              <a:rPr lang="en-US" dirty="0" err="1" smtClean="0"/>
              <a:t>|Q</a:t>
            </a:r>
            <a:r>
              <a:rPr lang="en-US" baseline="-25000" dirty="0" err="1" smtClean="0"/>
              <a:t>t</a:t>
            </a:r>
            <a:r>
              <a:rPr lang="en-US" dirty="0" smtClean="0"/>
              <a:t>)</a:t>
            </a:r>
            <a:endParaRPr lang="en-US" baseline="-25000" dirty="0"/>
          </a:p>
        </p:txBody>
      </p:sp>
      <p:sp>
        <p:nvSpPr>
          <p:cNvPr id="35" name="TextBox 34"/>
          <p:cNvSpPr txBox="1"/>
          <p:nvPr/>
        </p:nvSpPr>
        <p:spPr>
          <a:xfrm>
            <a:off x="5219700" y="4114800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Stationary process: value of the state may change but not the underlying distribution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810000" y="4114800"/>
            <a:ext cx="1143000" cy="156966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Hidden Markov Models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600200" y="15240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57400" y="1611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" name="Oval 5"/>
          <p:cNvSpPr/>
          <p:nvPr/>
        </p:nvSpPr>
        <p:spPr>
          <a:xfrm>
            <a:off x="1600200" y="31242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33600" y="32120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cxnSp>
        <p:nvCxnSpPr>
          <p:cNvPr id="9" name="Straight Arrow Connector 8"/>
          <p:cNvCxnSpPr>
            <a:stCxn id="4" idx="4"/>
            <a:endCxn id="6" idx="0"/>
          </p:cNvCxnSpPr>
          <p:nvPr/>
        </p:nvCxnSpPr>
        <p:spPr>
          <a:xfrm rot="5400000">
            <a:off x="1790700" y="26289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400" y="1524000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hidden/state 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" y="3212068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observed</a:t>
            </a:r>
            <a:endParaRPr lang="en-US" sz="2400" dirty="0"/>
          </a:p>
        </p:txBody>
      </p:sp>
      <p:sp>
        <p:nvSpPr>
          <p:cNvPr id="12" name="Oval 11"/>
          <p:cNvSpPr/>
          <p:nvPr/>
        </p:nvSpPr>
        <p:spPr>
          <a:xfrm>
            <a:off x="3581400" y="15240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038600" y="1611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5" name="Oval 14"/>
          <p:cNvSpPr/>
          <p:nvPr/>
        </p:nvSpPr>
        <p:spPr>
          <a:xfrm>
            <a:off x="3581400" y="31242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114800" y="32120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cxnSp>
        <p:nvCxnSpPr>
          <p:cNvPr id="17" name="Straight Arrow Connector 16"/>
          <p:cNvCxnSpPr>
            <a:stCxn id="12" idx="4"/>
            <a:endCxn id="15" idx="0"/>
          </p:cNvCxnSpPr>
          <p:nvPr/>
        </p:nvCxnSpPr>
        <p:spPr>
          <a:xfrm rot="5400000">
            <a:off x="3771900" y="26289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5562600" y="15240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019800" y="1611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20" name="Oval 19"/>
          <p:cNvSpPr/>
          <p:nvPr/>
        </p:nvSpPr>
        <p:spPr>
          <a:xfrm>
            <a:off x="5562600" y="31242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096000" y="32120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22" name="Straight Arrow Connector 21"/>
          <p:cNvCxnSpPr>
            <a:stCxn id="18" idx="4"/>
            <a:endCxn id="20" idx="0"/>
          </p:cNvCxnSpPr>
          <p:nvPr/>
        </p:nvCxnSpPr>
        <p:spPr>
          <a:xfrm rot="5400000">
            <a:off x="5753100" y="26289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6"/>
            <a:endCxn id="12" idx="2"/>
          </p:cNvCxnSpPr>
          <p:nvPr/>
        </p:nvCxnSpPr>
        <p:spPr>
          <a:xfrm>
            <a:off x="2971800" y="18288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953000" y="1827212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8" idx="6"/>
          </p:cNvCxnSpPr>
          <p:nvPr/>
        </p:nvCxnSpPr>
        <p:spPr>
          <a:xfrm flipV="1">
            <a:off x="6934200" y="1827212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620000" y="15240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…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381000" y="4186535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What are some of the independences/conditional independences?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questions could we ask?</a:t>
            </a:r>
            <a:endParaRPr lang="en-US" dirty="0"/>
          </a:p>
        </p:txBody>
      </p:sp>
      <p:sp>
        <p:nvSpPr>
          <p:cNvPr id="64" name="Content Placeholder 6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924800" cy="3200400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Filtering:  What is the distribution over Q today?</a:t>
            </a:r>
          </a:p>
          <a:p>
            <a:pPr lvl="1"/>
            <a:r>
              <a:rPr lang="en-US" sz="2000" dirty="0" err="1" smtClean="0"/>
              <a:t>P(Q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| F</a:t>
            </a:r>
            <a:r>
              <a:rPr lang="en-US" sz="2000" baseline="-25000" dirty="0" smtClean="0"/>
              <a:t>1:t </a:t>
            </a:r>
            <a:r>
              <a:rPr lang="en-US" sz="2000" dirty="0" smtClean="0"/>
              <a:t>)</a:t>
            </a:r>
          </a:p>
          <a:p>
            <a:r>
              <a:rPr lang="en-US" sz="2400" dirty="0" smtClean="0"/>
              <a:t>Prediction:  What is the distribution Q in the future?</a:t>
            </a:r>
          </a:p>
          <a:p>
            <a:pPr lvl="1"/>
            <a:r>
              <a:rPr lang="en-US" sz="2000" dirty="0" err="1" smtClean="0"/>
              <a:t>P(Q</a:t>
            </a:r>
            <a:r>
              <a:rPr lang="en-US" sz="2000" baseline="-25000" dirty="0" err="1" smtClean="0"/>
              <a:t>t+k</a:t>
            </a:r>
            <a:r>
              <a:rPr lang="en-US" sz="2000" dirty="0" smtClean="0"/>
              <a:t> | F</a:t>
            </a:r>
            <a:r>
              <a:rPr lang="en-US" sz="2000" baseline="-25000" dirty="0" smtClean="0"/>
              <a:t>1:t </a:t>
            </a:r>
            <a:r>
              <a:rPr lang="en-US" sz="2000" dirty="0" smtClean="0"/>
              <a:t>) – </a:t>
            </a:r>
            <a:r>
              <a:rPr lang="en-US" sz="2000" dirty="0" err="1" smtClean="0"/>
              <a:t>k</a:t>
            </a:r>
            <a:r>
              <a:rPr lang="en-US" sz="2000" dirty="0" smtClean="0"/>
              <a:t> days from now</a:t>
            </a:r>
          </a:p>
          <a:p>
            <a:r>
              <a:rPr lang="en-US" sz="2400" dirty="0" smtClean="0"/>
              <a:t>Smoothing: What is the distribution over Q in the past?</a:t>
            </a:r>
          </a:p>
          <a:p>
            <a:pPr lvl="1"/>
            <a:r>
              <a:rPr lang="en-US" sz="2000" dirty="0" err="1" smtClean="0"/>
              <a:t>P(Q</a:t>
            </a:r>
            <a:r>
              <a:rPr lang="en-US" sz="2000" baseline="-25000" dirty="0" err="1" smtClean="0"/>
              <a:t>k</a:t>
            </a:r>
            <a:r>
              <a:rPr lang="en-US" sz="2000" dirty="0" smtClean="0"/>
              <a:t> | F</a:t>
            </a:r>
            <a:r>
              <a:rPr lang="en-US" sz="2000" baseline="-25000" dirty="0" smtClean="0"/>
              <a:t>1:t </a:t>
            </a:r>
            <a:r>
              <a:rPr lang="en-US" sz="2000" dirty="0" smtClean="0"/>
              <a:t>) – for </a:t>
            </a:r>
            <a:r>
              <a:rPr lang="en-US" sz="2000" dirty="0" err="1" smtClean="0"/>
              <a:t>k</a:t>
            </a:r>
            <a:r>
              <a:rPr lang="en-US" sz="2000" dirty="0" smtClean="0"/>
              <a:t> &lt; </a:t>
            </a:r>
            <a:r>
              <a:rPr lang="en-US" sz="2000" dirty="0" err="1" smtClean="0"/>
              <a:t>t</a:t>
            </a:r>
            <a:endParaRPr lang="en-US" sz="2000" dirty="0" smtClean="0"/>
          </a:p>
          <a:p>
            <a:r>
              <a:rPr lang="en-US" sz="2400" dirty="0" smtClean="0"/>
              <a:t>Most likely explanation:  What states have we been in?</a:t>
            </a:r>
          </a:p>
          <a:p>
            <a:pPr lvl="1"/>
            <a:r>
              <a:rPr lang="en-US" sz="2100" dirty="0" smtClean="0"/>
              <a:t>argmax</a:t>
            </a:r>
            <a:r>
              <a:rPr lang="en-US" sz="2100" baseline="-25000" dirty="0" smtClean="0"/>
              <a:t>Q1:t</a:t>
            </a:r>
            <a:r>
              <a:rPr lang="en-US" sz="2100" dirty="0" smtClean="0"/>
              <a:t> P(Q</a:t>
            </a:r>
            <a:r>
              <a:rPr lang="en-US" sz="2100" baseline="-25000" dirty="0" smtClean="0"/>
              <a:t>1:t</a:t>
            </a:r>
            <a:r>
              <a:rPr lang="en-US" sz="2100" dirty="0" smtClean="0"/>
              <a:t> | F</a:t>
            </a:r>
            <a:r>
              <a:rPr lang="en-US" sz="2100" baseline="-25000" dirty="0" smtClean="0"/>
              <a:t>1:t</a:t>
            </a:r>
            <a:r>
              <a:rPr lang="en-US" sz="2100" dirty="0" smtClean="0"/>
              <a:t> )</a:t>
            </a:r>
          </a:p>
          <a:p>
            <a:r>
              <a:rPr lang="en-US" sz="2400" dirty="0" smtClean="0"/>
              <a:t>Learning</a:t>
            </a:r>
          </a:p>
          <a:p>
            <a:pPr lvl="1"/>
            <a:r>
              <a:rPr lang="en-US" sz="2100" dirty="0" smtClean="0"/>
              <a:t>Learn CPD tables given observations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57400" y="46554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4" name="Oval 3"/>
          <p:cNvSpPr/>
          <p:nvPr/>
        </p:nvSpPr>
        <p:spPr>
          <a:xfrm>
            <a:off x="1905000" y="46437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4" idx="4"/>
          </p:cNvCxnSpPr>
          <p:nvPr/>
        </p:nvCxnSpPr>
        <p:spPr>
          <a:xfrm rot="16200000" flipH="1">
            <a:off x="2021930" y="533176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400" y="46482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hidden/state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" y="56504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observed</a:t>
            </a:r>
            <a:endParaRPr lang="en-US" dirty="0"/>
          </a:p>
        </p:txBody>
      </p:sp>
      <p:cxnSp>
        <p:nvCxnSpPr>
          <p:cNvPr id="27" name="Straight Arrow Connector 26"/>
          <p:cNvCxnSpPr>
            <a:stCxn id="4" idx="6"/>
            <a:endCxn id="49" idx="2"/>
          </p:cNvCxnSpPr>
          <p:nvPr/>
        </p:nvCxnSpPr>
        <p:spPr>
          <a:xfrm>
            <a:off x="2591594" y="4874568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647406" y="4641502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…</a:t>
            </a:r>
            <a:endParaRPr lang="en-US" sz="2400" dirty="0"/>
          </a:p>
        </p:txBody>
      </p:sp>
      <p:sp>
        <p:nvSpPr>
          <p:cNvPr id="31" name="Oval 30"/>
          <p:cNvSpPr/>
          <p:nvPr/>
        </p:nvSpPr>
        <p:spPr>
          <a:xfrm>
            <a:off x="1905000" y="55581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057400" y="55742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48" name="TextBox 47"/>
          <p:cNvSpPr txBox="1"/>
          <p:nvPr/>
        </p:nvSpPr>
        <p:spPr>
          <a:xfrm>
            <a:off x="2971800" y="4659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49" name="Oval 48"/>
          <p:cNvSpPr/>
          <p:nvPr/>
        </p:nvSpPr>
        <p:spPr>
          <a:xfrm>
            <a:off x="2819400" y="46482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Arrow Connector 49"/>
          <p:cNvCxnSpPr>
            <a:stCxn id="49" idx="4"/>
          </p:cNvCxnSpPr>
          <p:nvPr/>
        </p:nvCxnSpPr>
        <p:spPr>
          <a:xfrm rot="16200000" flipH="1">
            <a:off x="2936330" y="533623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2819400" y="55626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2971800" y="5578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53" name="TextBox 52"/>
          <p:cNvSpPr txBox="1"/>
          <p:nvPr/>
        </p:nvSpPr>
        <p:spPr>
          <a:xfrm>
            <a:off x="3886200" y="4659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54" name="Oval 53"/>
          <p:cNvSpPr/>
          <p:nvPr/>
        </p:nvSpPr>
        <p:spPr>
          <a:xfrm>
            <a:off x="3733800" y="46482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Arrow Connector 54"/>
          <p:cNvCxnSpPr>
            <a:stCxn id="54" idx="4"/>
          </p:cNvCxnSpPr>
          <p:nvPr/>
        </p:nvCxnSpPr>
        <p:spPr>
          <a:xfrm rot="16200000" flipH="1">
            <a:off x="3850730" y="533623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3733800" y="55626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3886200" y="5578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3505200" y="487233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4419600" y="4876800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Filtering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04800" y="1628775"/>
          <a:ext cx="1295400" cy="349250"/>
        </p:xfrm>
        <a:graphic>
          <a:graphicData uri="http://schemas.openxmlformats.org/presentationml/2006/ole">
            <p:oleObj spid="_x0000_s219138" name="Equation" r:id="rId3" imgW="660400" imgH="1778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81200" y="46554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" name="Oval 5"/>
          <p:cNvSpPr/>
          <p:nvPr/>
        </p:nvSpPr>
        <p:spPr>
          <a:xfrm>
            <a:off x="1828800" y="46437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6" idx="4"/>
          </p:cNvCxnSpPr>
          <p:nvPr/>
        </p:nvCxnSpPr>
        <p:spPr>
          <a:xfrm rot="16200000" flipH="1">
            <a:off x="1945730" y="533176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2400" y="46482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hidden/state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" y="56504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observed</a:t>
            </a:r>
            <a:endParaRPr lang="en-US" dirty="0"/>
          </a:p>
        </p:txBody>
      </p:sp>
      <p:cxnSp>
        <p:nvCxnSpPr>
          <p:cNvPr id="10" name="Straight Arrow Connector 9"/>
          <p:cNvCxnSpPr>
            <a:stCxn id="6" idx="6"/>
          </p:cNvCxnSpPr>
          <p:nvPr/>
        </p:nvCxnSpPr>
        <p:spPr>
          <a:xfrm>
            <a:off x="2515394" y="4874568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1905000" y="55581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057400" y="55742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2895600" y="4659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4" name="Oval 13"/>
          <p:cNvSpPr/>
          <p:nvPr/>
        </p:nvSpPr>
        <p:spPr>
          <a:xfrm>
            <a:off x="2819400" y="46482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14" idx="4"/>
          </p:cNvCxnSpPr>
          <p:nvPr/>
        </p:nvCxnSpPr>
        <p:spPr>
          <a:xfrm rot="16200000" flipH="1">
            <a:off x="2936330" y="533623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2819400" y="55626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971800" y="5578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3810000" y="4659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19" name="Oval 18"/>
          <p:cNvSpPr/>
          <p:nvPr/>
        </p:nvSpPr>
        <p:spPr>
          <a:xfrm>
            <a:off x="3733800" y="46482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stCxn id="19" idx="4"/>
          </p:cNvCxnSpPr>
          <p:nvPr/>
        </p:nvCxnSpPr>
        <p:spPr>
          <a:xfrm rot="16200000" flipH="1">
            <a:off x="3850730" y="533623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3733800" y="55626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886200" y="5578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429000" y="487233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343400" y="4876800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-76200" y="1143000"/>
            <a:ext cx="91439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US" sz="2000" dirty="0" smtClean="0">
                <a:solidFill>
                  <a:srgbClr val="000090"/>
                </a:solidFill>
              </a:rPr>
              <a:t>Given my observations up to and including today, what is the probability of a Quiz?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38200" y="2482334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Like to get this defined recursively with respect to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	P(Q</a:t>
            </a:r>
            <a:r>
              <a:rPr lang="en-US" sz="2400" baseline="-25000" dirty="0" smtClean="0">
                <a:solidFill>
                  <a:srgbClr val="FF0000"/>
                </a:solidFill>
              </a:rPr>
              <a:t>t-1</a:t>
            </a:r>
            <a:r>
              <a:rPr lang="en-US" sz="2400" dirty="0" smtClean="0">
                <a:solidFill>
                  <a:srgbClr val="FF0000"/>
                </a:solidFill>
              </a:rPr>
              <a:t>|F</a:t>
            </a:r>
            <a:r>
              <a:rPr lang="en-US" sz="2400" baseline="-25000" dirty="0" smtClean="0">
                <a:solidFill>
                  <a:srgbClr val="FF0000"/>
                </a:solidFill>
              </a:rPr>
              <a:t>1:t-1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Filtering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04800" y="1628775"/>
          <a:ext cx="1295400" cy="349250"/>
        </p:xfrm>
        <a:graphic>
          <a:graphicData uri="http://schemas.openxmlformats.org/presentationml/2006/ole">
            <p:oleObj spid="_x0000_s147458" name="Equation" r:id="rId3" imgW="660400" imgH="1778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81200" y="46554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" name="Oval 5"/>
          <p:cNvSpPr/>
          <p:nvPr/>
        </p:nvSpPr>
        <p:spPr>
          <a:xfrm>
            <a:off x="1828800" y="46437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6" idx="4"/>
          </p:cNvCxnSpPr>
          <p:nvPr/>
        </p:nvCxnSpPr>
        <p:spPr>
          <a:xfrm rot="16200000" flipH="1">
            <a:off x="1945730" y="533176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2400" y="46482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hidden/state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" y="56504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observed</a:t>
            </a:r>
            <a:endParaRPr lang="en-US" dirty="0"/>
          </a:p>
        </p:txBody>
      </p:sp>
      <p:cxnSp>
        <p:nvCxnSpPr>
          <p:cNvPr id="10" name="Straight Arrow Connector 9"/>
          <p:cNvCxnSpPr>
            <a:stCxn id="6" idx="6"/>
          </p:cNvCxnSpPr>
          <p:nvPr/>
        </p:nvCxnSpPr>
        <p:spPr>
          <a:xfrm>
            <a:off x="2515394" y="4874568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1905000" y="55581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057400" y="55742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2895600" y="4659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4" name="Oval 13"/>
          <p:cNvSpPr/>
          <p:nvPr/>
        </p:nvSpPr>
        <p:spPr>
          <a:xfrm>
            <a:off x="2819400" y="46482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14" idx="4"/>
          </p:cNvCxnSpPr>
          <p:nvPr/>
        </p:nvCxnSpPr>
        <p:spPr>
          <a:xfrm rot="16200000" flipH="1">
            <a:off x="2936330" y="533623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2819400" y="55626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971800" y="5578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3810000" y="4659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19" name="Oval 18"/>
          <p:cNvSpPr/>
          <p:nvPr/>
        </p:nvSpPr>
        <p:spPr>
          <a:xfrm>
            <a:off x="3733800" y="46482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stCxn id="19" idx="4"/>
          </p:cNvCxnSpPr>
          <p:nvPr/>
        </p:nvCxnSpPr>
        <p:spPr>
          <a:xfrm rot="16200000" flipH="1">
            <a:off x="3850730" y="533623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3733800" y="55626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886200" y="5578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429000" y="487233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343400" y="4876800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47459" name="Object 3"/>
          <p:cNvGraphicFramePr>
            <a:graphicFrameLocks noChangeAspect="1"/>
          </p:cNvGraphicFramePr>
          <p:nvPr/>
        </p:nvGraphicFramePr>
        <p:xfrm>
          <a:off x="1779588" y="1597025"/>
          <a:ext cx="2016125" cy="349250"/>
        </p:xfrm>
        <a:graphic>
          <a:graphicData uri="http://schemas.openxmlformats.org/presentationml/2006/ole">
            <p:oleObj spid="_x0000_s147459" name="Equation" r:id="rId4" imgW="1028700" imgH="177800" progId="Equation.3">
              <p:embed/>
            </p:oleObj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7467600" y="2003365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00FF"/>
                </a:solidFill>
              </a:rPr>
              <a:t>Bayes</a:t>
            </a:r>
            <a:r>
              <a:rPr lang="en-US" sz="2000" dirty="0" smtClean="0">
                <a:solidFill>
                  <a:srgbClr val="0000FF"/>
                </a:solidFill>
              </a:rPr>
              <a:t>’ rule</a:t>
            </a:r>
            <a:endParaRPr lang="en-US" sz="2000" dirty="0">
              <a:solidFill>
                <a:srgbClr val="0000FF"/>
              </a:solidFill>
            </a:endParaRPr>
          </a:p>
        </p:txBody>
      </p:sp>
      <p:graphicFrame>
        <p:nvGraphicFramePr>
          <p:cNvPr id="147464" name="Object 8"/>
          <p:cNvGraphicFramePr>
            <a:graphicFrameLocks noChangeAspect="1"/>
          </p:cNvGraphicFramePr>
          <p:nvPr/>
        </p:nvGraphicFramePr>
        <p:xfrm>
          <a:off x="1814513" y="2130425"/>
          <a:ext cx="3559175" cy="349250"/>
        </p:xfrm>
        <a:graphic>
          <a:graphicData uri="http://schemas.openxmlformats.org/presentationml/2006/ole">
            <p:oleObj spid="_x0000_s147464" name="Equation" r:id="rId5" imgW="1816100" imgH="177800" progId="Equation.3">
              <p:embed/>
            </p:oleObj>
          </a:graphicData>
        </a:graphic>
      </p:graphicFrame>
      <p:graphicFrame>
        <p:nvGraphicFramePr>
          <p:cNvPr id="147465" name="Object 9"/>
          <p:cNvGraphicFramePr>
            <a:graphicFrameLocks noChangeAspect="1"/>
          </p:cNvGraphicFramePr>
          <p:nvPr/>
        </p:nvGraphicFramePr>
        <p:xfrm>
          <a:off x="1828800" y="2590800"/>
          <a:ext cx="2960687" cy="349250"/>
        </p:xfrm>
        <a:graphic>
          <a:graphicData uri="http://schemas.openxmlformats.org/presentationml/2006/ole">
            <p:oleObj spid="_x0000_s147465" name="Equation" r:id="rId6" imgW="1511300" imgH="177800" progId="Equation.3">
              <p:embed/>
            </p:oleObj>
          </a:graphicData>
        </a:graphic>
      </p:graphicFrame>
      <p:graphicFrame>
        <p:nvGraphicFramePr>
          <p:cNvPr id="147467" name="Object 11"/>
          <p:cNvGraphicFramePr>
            <a:graphicFrameLocks noChangeAspect="1"/>
          </p:cNvGraphicFramePr>
          <p:nvPr/>
        </p:nvGraphicFramePr>
        <p:xfrm>
          <a:off x="1812925" y="3009900"/>
          <a:ext cx="5273675" cy="723900"/>
        </p:xfrm>
        <a:graphic>
          <a:graphicData uri="http://schemas.openxmlformats.org/presentationml/2006/ole">
            <p:oleObj spid="_x0000_s147467" name="Equation" r:id="rId7" imgW="2692400" imgH="368300" progId="Equation.3">
              <p:embed/>
            </p:oleObj>
          </a:graphicData>
        </a:graphic>
      </p:graphicFrame>
      <p:graphicFrame>
        <p:nvGraphicFramePr>
          <p:cNvPr id="147469" name="Object 13"/>
          <p:cNvGraphicFramePr>
            <a:graphicFrameLocks noChangeAspect="1"/>
          </p:cNvGraphicFramePr>
          <p:nvPr/>
        </p:nvGraphicFramePr>
        <p:xfrm>
          <a:off x="1900238" y="3810000"/>
          <a:ext cx="4652962" cy="723900"/>
        </p:xfrm>
        <a:graphic>
          <a:graphicData uri="http://schemas.openxmlformats.org/presentationml/2006/ole">
            <p:oleObj spid="_x0000_s147469" name="Equation" r:id="rId8" imgW="2374900" imgH="368300" progId="Equation.3">
              <p:embed/>
            </p:oleObj>
          </a:graphicData>
        </a:graphic>
      </p:graphicFrame>
      <p:sp>
        <p:nvSpPr>
          <p:cNvPr id="38" name="Rectangle 37"/>
          <p:cNvSpPr/>
          <p:nvPr/>
        </p:nvSpPr>
        <p:spPr>
          <a:xfrm>
            <a:off x="-76200" y="1143000"/>
            <a:ext cx="91439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US" sz="2000" dirty="0" smtClean="0">
                <a:solidFill>
                  <a:srgbClr val="000090"/>
                </a:solidFill>
              </a:rPr>
              <a:t>Given my observations up to and including today, what is the probability of a Quiz?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162800" y="243840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Markov model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162800" y="38670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Markov model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Filtering</a:t>
            </a:r>
            <a:endParaRPr lang="en-US" dirty="0"/>
          </a:p>
        </p:txBody>
      </p:sp>
      <p:graphicFrame>
        <p:nvGraphicFramePr>
          <p:cNvPr id="148482" name="Object 2"/>
          <p:cNvGraphicFramePr>
            <a:graphicFrameLocks noChangeAspect="1"/>
          </p:cNvGraphicFramePr>
          <p:nvPr/>
        </p:nvGraphicFramePr>
        <p:xfrm>
          <a:off x="836612" y="1371600"/>
          <a:ext cx="5946775" cy="723900"/>
        </p:xfrm>
        <a:graphic>
          <a:graphicData uri="http://schemas.openxmlformats.org/presentationml/2006/ole">
            <p:oleObj spid="_x0000_s148482" name="Equation" r:id="rId3" imgW="3035300" imgH="3683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81200" y="46554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" name="Oval 5"/>
          <p:cNvSpPr/>
          <p:nvPr/>
        </p:nvSpPr>
        <p:spPr>
          <a:xfrm>
            <a:off x="1828800" y="46437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6" idx="4"/>
          </p:cNvCxnSpPr>
          <p:nvPr/>
        </p:nvCxnSpPr>
        <p:spPr>
          <a:xfrm rot="16200000" flipH="1">
            <a:off x="1945730" y="533176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2400" y="46482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hidden/state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" y="56504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observed</a:t>
            </a:r>
            <a:endParaRPr lang="en-US" dirty="0"/>
          </a:p>
        </p:txBody>
      </p:sp>
      <p:cxnSp>
        <p:nvCxnSpPr>
          <p:cNvPr id="10" name="Straight Arrow Connector 9"/>
          <p:cNvCxnSpPr>
            <a:stCxn id="6" idx="6"/>
          </p:cNvCxnSpPr>
          <p:nvPr/>
        </p:nvCxnSpPr>
        <p:spPr>
          <a:xfrm>
            <a:off x="2515394" y="4874568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1905000" y="55581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057400" y="55742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2895600" y="4659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4" name="Oval 13"/>
          <p:cNvSpPr/>
          <p:nvPr/>
        </p:nvSpPr>
        <p:spPr>
          <a:xfrm>
            <a:off x="2819400" y="46482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14" idx="4"/>
          </p:cNvCxnSpPr>
          <p:nvPr/>
        </p:nvCxnSpPr>
        <p:spPr>
          <a:xfrm rot="16200000" flipH="1">
            <a:off x="2936330" y="533623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2819400" y="55626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971800" y="5578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3810000" y="4659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19" name="Oval 18"/>
          <p:cNvSpPr/>
          <p:nvPr/>
        </p:nvSpPr>
        <p:spPr>
          <a:xfrm>
            <a:off x="3733800" y="46482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stCxn id="19" idx="4"/>
          </p:cNvCxnSpPr>
          <p:nvPr/>
        </p:nvCxnSpPr>
        <p:spPr>
          <a:xfrm rot="16200000" flipH="1">
            <a:off x="3850730" y="533623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3733800" y="55626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886200" y="5578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429000" y="487233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343400" y="4876800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Left Brace 24"/>
          <p:cNvSpPr/>
          <p:nvPr/>
        </p:nvSpPr>
        <p:spPr>
          <a:xfrm rot="16200000">
            <a:off x="2914452" y="1581348"/>
            <a:ext cx="343297" cy="99060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867495" y="2325469"/>
            <a:ext cx="1903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probability of folder given quiz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657600" y="22860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probability of quiz given quiz yesterday</a:t>
            </a:r>
            <a:endParaRPr lang="en-US" dirty="0"/>
          </a:p>
        </p:txBody>
      </p:sp>
      <p:sp>
        <p:nvSpPr>
          <p:cNvPr id="28" name="Left Brace 27"/>
          <p:cNvSpPr/>
          <p:nvPr/>
        </p:nvSpPr>
        <p:spPr>
          <a:xfrm rot="16200000">
            <a:off x="4514652" y="1562097"/>
            <a:ext cx="343297" cy="99060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Left Brace 28"/>
          <p:cNvSpPr/>
          <p:nvPr/>
        </p:nvSpPr>
        <p:spPr>
          <a:xfrm rot="16200000">
            <a:off x="3638351" y="1238445"/>
            <a:ext cx="343297" cy="381000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400697" y="3429000"/>
            <a:ext cx="3771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be read from our </a:t>
            </a:r>
            <a:r>
              <a:rPr lang="en-US" dirty="0" err="1" smtClean="0"/>
              <a:t>CPTs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5181601" y="1143000"/>
            <a:ext cx="1752599" cy="9525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7086600" y="1516416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What is this?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Hidden Markov Models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David Kauchak, CS151, Fall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Filtering</a:t>
            </a:r>
            <a:endParaRPr lang="en-US" dirty="0"/>
          </a:p>
        </p:txBody>
      </p:sp>
      <p:graphicFrame>
        <p:nvGraphicFramePr>
          <p:cNvPr id="148482" name="Object 2"/>
          <p:cNvGraphicFramePr>
            <a:graphicFrameLocks noChangeAspect="1"/>
          </p:cNvGraphicFramePr>
          <p:nvPr/>
        </p:nvGraphicFramePr>
        <p:xfrm>
          <a:off x="836612" y="1371600"/>
          <a:ext cx="5946775" cy="723900"/>
        </p:xfrm>
        <a:graphic>
          <a:graphicData uri="http://schemas.openxmlformats.org/presentationml/2006/ole">
            <p:oleObj spid="_x0000_s152578" name="Equation" r:id="rId3" imgW="3035300" imgH="3683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81200" y="465540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" name="Oval 5"/>
          <p:cNvSpPr/>
          <p:nvPr/>
        </p:nvSpPr>
        <p:spPr>
          <a:xfrm>
            <a:off x="1828800" y="46437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6" idx="4"/>
          </p:cNvCxnSpPr>
          <p:nvPr/>
        </p:nvCxnSpPr>
        <p:spPr>
          <a:xfrm rot="16200000" flipH="1">
            <a:off x="1945730" y="533176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2400" y="46482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hidden/state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" y="56504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observed</a:t>
            </a:r>
            <a:endParaRPr lang="en-US" dirty="0"/>
          </a:p>
        </p:txBody>
      </p:sp>
      <p:cxnSp>
        <p:nvCxnSpPr>
          <p:cNvPr id="10" name="Straight Arrow Connector 9"/>
          <p:cNvCxnSpPr>
            <a:stCxn id="6" idx="6"/>
          </p:cNvCxnSpPr>
          <p:nvPr/>
        </p:nvCxnSpPr>
        <p:spPr>
          <a:xfrm>
            <a:off x="2515394" y="4874568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1905000" y="555813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057400" y="55742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2895600" y="4659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4" name="Oval 13"/>
          <p:cNvSpPr/>
          <p:nvPr/>
        </p:nvSpPr>
        <p:spPr>
          <a:xfrm>
            <a:off x="2819400" y="46482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14" idx="4"/>
          </p:cNvCxnSpPr>
          <p:nvPr/>
        </p:nvCxnSpPr>
        <p:spPr>
          <a:xfrm rot="16200000" flipH="1">
            <a:off x="2936330" y="533623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2819400" y="55626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971800" y="5578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3810000" y="4659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19" name="Oval 18"/>
          <p:cNvSpPr/>
          <p:nvPr/>
        </p:nvSpPr>
        <p:spPr>
          <a:xfrm>
            <a:off x="3733800" y="46482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stCxn id="19" idx="4"/>
          </p:cNvCxnSpPr>
          <p:nvPr/>
        </p:nvCxnSpPr>
        <p:spPr>
          <a:xfrm rot="16200000" flipH="1">
            <a:off x="3850730" y="533623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3733800" y="55626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886200" y="5578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429000" y="487233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343400" y="4876800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Left Brace 24"/>
          <p:cNvSpPr/>
          <p:nvPr/>
        </p:nvSpPr>
        <p:spPr>
          <a:xfrm rot="16200000">
            <a:off x="2914452" y="1581348"/>
            <a:ext cx="343297" cy="99060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867495" y="2325469"/>
            <a:ext cx="1903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probability of folder given quiz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657600" y="22860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probability of quiz given quiz yesterday</a:t>
            </a:r>
            <a:endParaRPr lang="en-US" dirty="0"/>
          </a:p>
        </p:txBody>
      </p:sp>
      <p:sp>
        <p:nvSpPr>
          <p:cNvPr id="28" name="Left Brace 27"/>
          <p:cNvSpPr/>
          <p:nvPr/>
        </p:nvSpPr>
        <p:spPr>
          <a:xfrm rot="16200000">
            <a:off x="4514652" y="1562097"/>
            <a:ext cx="343297" cy="99060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Left Brace 28"/>
          <p:cNvSpPr/>
          <p:nvPr/>
        </p:nvSpPr>
        <p:spPr>
          <a:xfrm rot="16200000">
            <a:off x="3638351" y="1238445"/>
            <a:ext cx="343297" cy="381000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400697" y="3429000"/>
            <a:ext cx="3771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be read from our </a:t>
            </a:r>
            <a:r>
              <a:rPr lang="en-US" dirty="0" err="1" smtClean="0"/>
              <a:t>CPTs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 rot="16200000" flipV="1">
            <a:off x="6134894" y="1942306"/>
            <a:ext cx="685801" cy="61118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324600" y="2598003"/>
            <a:ext cx="25146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recursive definition (aka forward message)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Filtering:</a:t>
            </a:r>
            <a:br>
              <a:rPr lang="en-US" sz="2400" dirty="0" smtClean="0"/>
            </a:br>
            <a:r>
              <a:rPr lang="en-US" sz="2400" dirty="0" smtClean="0"/>
              <a:t>What is the probability of a quiz today given no</a:t>
            </a:r>
            <a:r>
              <a:rPr lang="en-US" sz="2400" dirty="0" smtClean="0"/>
              <a:t> folder </a:t>
            </a:r>
            <a:r>
              <a:rPr lang="en-US" sz="2400" dirty="0" smtClean="0"/>
              <a:t>for the past two days?</a:t>
            </a:r>
            <a:endParaRPr lang="en-US" sz="2400" dirty="0"/>
          </a:p>
        </p:txBody>
      </p:sp>
      <p:graphicFrame>
        <p:nvGraphicFramePr>
          <p:cNvPr id="148482" name="Object 2"/>
          <p:cNvGraphicFramePr>
            <a:graphicFrameLocks noChangeAspect="1"/>
          </p:cNvGraphicFramePr>
          <p:nvPr/>
        </p:nvGraphicFramePr>
        <p:xfrm>
          <a:off x="846138" y="1371600"/>
          <a:ext cx="5930900" cy="723900"/>
        </p:xfrm>
        <a:graphic>
          <a:graphicData uri="http://schemas.openxmlformats.org/presentationml/2006/ole">
            <p:oleObj spid="_x0000_s156674" name="Equation" r:id="rId3" imgW="3187700" imgH="3683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81400" y="48122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" name="Oval 5"/>
          <p:cNvSpPr/>
          <p:nvPr/>
        </p:nvSpPr>
        <p:spPr>
          <a:xfrm>
            <a:off x="3429000" y="48006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6" idx="4"/>
          </p:cNvCxnSpPr>
          <p:nvPr/>
        </p:nvCxnSpPr>
        <p:spPr>
          <a:xfrm rot="16200000" flipH="1">
            <a:off x="3545930" y="548863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2400" y="46482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hidden/state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" y="56504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observed</a:t>
            </a:r>
            <a:endParaRPr lang="en-US" dirty="0"/>
          </a:p>
        </p:txBody>
      </p:sp>
      <p:cxnSp>
        <p:nvCxnSpPr>
          <p:cNvPr id="10" name="Straight Arrow Connector 9"/>
          <p:cNvCxnSpPr>
            <a:stCxn id="6" idx="6"/>
          </p:cNvCxnSpPr>
          <p:nvPr/>
        </p:nvCxnSpPr>
        <p:spPr>
          <a:xfrm>
            <a:off x="4115594" y="5031433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505200" y="57150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657600" y="57311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4495800" y="4816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4" name="Oval 13"/>
          <p:cNvSpPr/>
          <p:nvPr/>
        </p:nvSpPr>
        <p:spPr>
          <a:xfrm>
            <a:off x="4419600" y="48050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14" idx="4"/>
          </p:cNvCxnSpPr>
          <p:nvPr/>
        </p:nvCxnSpPr>
        <p:spPr>
          <a:xfrm rot="16200000" flipH="1">
            <a:off x="4536530" y="549309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419600" y="57194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572000" y="573559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5410200" y="4816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19" name="Oval 18"/>
          <p:cNvSpPr/>
          <p:nvPr/>
        </p:nvSpPr>
        <p:spPr>
          <a:xfrm>
            <a:off x="5334000" y="48050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stCxn id="19" idx="4"/>
          </p:cNvCxnSpPr>
          <p:nvPr/>
        </p:nvCxnSpPr>
        <p:spPr>
          <a:xfrm rot="16200000" flipH="1">
            <a:off x="5450930" y="549309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5334000" y="57194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486400" y="573559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029200" y="5029200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943600" y="503366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47"/>
          <p:cNvGrpSpPr/>
          <p:nvPr/>
        </p:nvGrpSpPr>
        <p:grpSpPr>
          <a:xfrm>
            <a:off x="304800" y="3429000"/>
            <a:ext cx="1009850" cy="1067595"/>
            <a:chOff x="361750" y="3429000"/>
            <a:chExt cx="1009850" cy="1067595"/>
          </a:xfrm>
        </p:grpSpPr>
        <p:sp>
          <p:nvSpPr>
            <p:cNvPr id="41" name="TextBox 40"/>
            <p:cNvSpPr txBox="1"/>
            <p:nvPr/>
          </p:nvSpPr>
          <p:spPr>
            <a:xfrm>
              <a:off x="361750" y="3429000"/>
              <a:ext cx="100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</a:t>
              </a:r>
              <a:r>
                <a:rPr lang="en-US" dirty="0" smtClean="0"/>
                <a:t>    F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81000" y="3849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0.8</a:t>
              </a:r>
            </a:p>
            <a:p>
              <a:r>
                <a:rPr lang="en-US" dirty="0" smtClean="0"/>
                <a:t>F      0.3</a:t>
              </a:r>
              <a:endParaRPr lang="en-US" dirty="0"/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380999" y="3851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305593" y="3962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380998" y="3429001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46"/>
          <p:cNvGrpSpPr/>
          <p:nvPr/>
        </p:nvGrpSpPr>
        <p:grpSpPr>
          <a:xfrm>
            <a:off x="342502" y="2133600"/>
            <a:ext cx="2019698" cy="1068388"/>
            <a:chOff x="285551" y="2285206"/>
            <a:chExt cx="2019698" cy="1068388"/>
          </a:xfrm>
        </p:grpSpPr>
        <p:sp>
          <p:nvSpPr>
            <p:cNvPr id="32" name="TextBox 31"/>
            <p:cNvSpPr txBox="1"/>
            <p:nvPr/>
          </p:nvSpPr>
          <p:spPr>
            <a:xfrm>
              <a:off x="285551" y="2286000"/>
              <a:ext cx="201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t-1</a:t>
              </a:r>
              <a:r>
                <a:rPr lang="en-US" dirty="0" smtClean="0"/>
                <a:t>  Q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04801" y="2706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0.1</a:t>
              </a:r>
            </a:p>
            <a:p>
              <a:r>
                <a:rPr lang="en-US" dirty="0" smtClean="0"/>
                <a:t>F      0.5</a:t>
              </a:r>
              <a:endParaRPr lang="en-US" dirty="0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304800" y="2708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>
              <a:off x="229394" y="2819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304800" y="2285206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50"/>
          <p:cNvGrpSpPr/>
          <p:nvPr/>
        </p:nvGrpSpPr>
        <p:grpSpPr>
          <a:xfrm>
            <a:off x="1639094" y="2832656"/>
            <a:ext cx="1752600" cy="369332"/>
            <a:chOff x="1639094" y="2832656"/>
            <a:chExt cx="1752600" cy="369332"/>
          </a:xfrm>
        </p:grpSpPr>
        <p:sp>
          <p:nvSpPr>
            <p:cNvPr id="49" name="TextBox 48"/>
            <p:cNvSpPr txBox="1"/>
            <p:nvPr/>
          </p:nvSpPr>
          <p:spPr>
            <a:xfrm>
              <a:off x="1639094" y="2832656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P(Q</a:t>
              </a:r>
              <a:r>
                <a:rPr lang="en-US" baseline="-25000" dirty="0" smtClean="0"/>
                <a:t>0</a:t>
              </a:r>
              <a:r>
                <a:rPr lang="en-US" dirty="0" smtClean="0"/>
                <a:t>) = 0.25</a:t>
              </a:r>
              <a:endParaRPr lang="en-US" baseline="-25000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639094" y="2832656"/>
              <a:ext cx="1332706" cy="368538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3391694" y="2209800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>
                <a:solidFill>
                  <a:srgbClr val="0000FF"/>
                </a:solidFill>
              </a:rPr>
              <a:t> Start from the beginning and work your way forward</a:t>
            </a:r>
          </a:p>
          <a:p>
            <a:pPr>
              <a:buFontTx/>
              <a:buChar char="-"/>
            </a:pPr>
            <a:r>
              <a:rPr lang="en-US" sz="2400" dirty="0" smtClean="0">
                <a:solidFill>
                  <a:srgbClr val="0000FF"/>
                </a:solidFill>
              </a:rPr>
              <a:t> Each previous answer passes a “</a:t>
            </a:r>
            <a:r>
              <a:rPr lang="en-US" sz="2400" dirty="0" smtClean="0">
                <a:solidFill>
                  <a:srgbClr val="FF0000"/>
                </a:solidFill>
              </a:rPr>
              <a:t>message</a:t>
            </a:r>
            <a:r>
              <a:rPr lang="en-US" sz="2400" dirty="0" smtClean="0">
                <a:solidFill>
                  <a:srgbClr val="0000FF"/>
                </a:solidFill>
              </a:rPr>
              <a:t>” forward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667000" y="482119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  <a:endParaRPr lang="en-US" baseline="-25000" dirty="0"/>
          </a:p>
        </p:txBody>
      </p:sp>
      <p:sp>
        <p:nvSpPr>
          <p:cNvPr id="54" name="Oval 53"/>
          <p:cNvSpPr/>
          <p:nvPr/>
        </p:nvSpPr>
        <p:spPr>
          <a:xfrm>
            <a:off x="2514600" y="480953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Arrow Connector 54"/>
          <p:cNvCxnSpPr>
            <a:stCxn id="54" idx="6"/>
          </p:cNvCxnSpPr>
          <p:nvPr/>
        </p:nvCxnSpPr>
        <p:spPr>
          <a:xfrm>
            <a:off x="3201194" y="5040363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933302" y="43550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0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733800" y="43434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|F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800600" y="43434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|F</a:t>
            </a:r>
            <a:r>
              <a:rPr lang="en-US" baseline="-25000" dirty="0" smtClean="0">
                <a:solidFill>
                  <a:srgbClr val="FF0000"/>
                </a:solidFill>
              </a:rPr>
              <a:t>1:2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Filtering:</a:t>
            </a:r>
            <a:br>
              <a:rPr lang="en-US" sz="2400" dirty="0" smtClean="0"/>
            </a:br>
            <a:r>
              <a:rPr lang="en-US" sz="2400" dirty="0" smtClean="0"/>
              <a:t>What is the probability of a quiz today given no</a:t>
            </a:r>
            <a:r>
              <a:rPr lang="en-US" sz="2400" dirty="0" smtClean="0"/>
              <a:t> </a:t>
            </a:r>
            <a:r>
              <a:rPr lang="en-US" sz="2400" dirty="0" smtClean="0"/>
              <a:t>folder</a:t>
            </a:r>
            <a:r>
              <a:rPr lang="en-US" sz="2400" dirty="0" smtClean="0"/>
              <a:t> </a:t>
            </a:r>
            <a:r>
              <a:rPr lang="en-US" sz="2400" dirty="0" smtClean="0"/>
              <a:t>for the past two days?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48122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" name="Oval 5"/>
          <p:cNvSpPr/>
          <p:nvPr/>
        </p:nvSpPr>
        <p:spPr>
          <a:xfrm>
            <a:off x="3429000" y="48006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6" idx="4"/>
          </p:cNvCxnSpPr>
          <p:nvPr/>
        </p:nvCxnSpPr>
        <p:spPr>
          <a:xfrm rot="16200000" flipH="1">
            <a:off x="3545930" y="548863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2400" y="46482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hidden/state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" y="56504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observed</a:t>
            </a:r>
            <a:endParaRPr lang="en-US" dirty="0"/>
          </a:p>
        </p:txBody>
      </p:sp>
      <p:cxnSp>
        <p:nvCxnSpPr>
          <p:cNvPr id="10" name="Straight Arrow Connector 9"/>
          <p:cNvCxnSpPr>
            <a:stCxn id="6" idx="6"/>
          </p:cNvCxnSpPr>
          <p:nvPr/>
        </p:nvCxnSpPr>
        <p:spPr>
          <a:xfrm>
            <a:off x="4115594" y="5031433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505200" y="57150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657600" y="57311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4495800" y="4816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4" name="Oval 13"/>
          <p:cNvSpPr/>
          <p:nvPr/>
        </p:nvSpPr>
        <p:spPr>
          <a:xfrm>
            <a:off x="4419600" y="48050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14" idx="4"/>
          </p:cNvCxnSpPr>
          <p:nvPr/>
        </p:nvCxnSpPr>
        <p:spPr>
          <a:xfrm rot="16200000" flipH="1">
            <a:off x="4536530" y="549309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419600" y="57194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572000" y="573559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5410200" y="4816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19" name="Oval 18"/>
          <p:cNvSpPr/>
          <p:nvPr/>
        </p:nvSpPr>
        <p:spPr>
          <a:xfrm>
            <a:off x="5334000" y="48050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stCxn id="19" idx="4"/>
          </p:cNvCxnSpPr>
          <p:nvPr/>
        </p:nvCxnSpPr>
        <p:spPr>
          <a:xfrm rot="16200000" flipH="1">
            <a:off x="5450930" y="549309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5334000" y="57194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486400" y="573559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029200" y="5029200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943600" y="503366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304800" y="3429000"/>
            <a:ext cx="1009850" cy="1067595"/>
            <a:chOff x="361750" y="3429000"/>
            <a:chExt cx="1009850" cy="1067595"/>
          </a:xfrm>
        </p:grpSpPr>
        <p:sp>
          <p:nvSpPr>
            <p:cNvPr id="41" name="TextBox 40"/>
            <p:cNvSpPr txBox="1"/>
            <p:nvPr/>
          </p:nvSpPr>
          <p:spPr>
            <a:xfrm>
              <a:off x="361750" y="3429000"/>
              <a:ext cx="100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</a:t>
              </a:r>
              <a:r>
                <a:rPr lang="en-US" dirty="0" smtClean="0"/>
                <a:t>    F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81000" y="3849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0.8</a:t>
              </a:r>
            </a:p>
            <a:p>
              <a:r>
                <a:rPr lang="en-US" dirty="0" smtClean="0"/>
                <a:t>F      0.3</a:t>
              </a:r>
              <a:endParaRPr lang="en-US" dirty="0"/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380999" y="3851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305593" y="3962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380998" y="3429001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342502" y="2133600"/>
            <a:ext cx="2019698" cy="1068388"/>
            <a:chOff x="285551" y="2285206"/>
            <a:chExt cx="2019698" cy="1068388"/>
          </a:xfrm>
        </p:grpSpPr>
        <p:sp>
          <p:nvSpPr>
            <p:cNvPr id="32" name="TextBox 31"/>
            <p:cNvSpPr txBox="1"/>
            <p:nvPr/>
          </p:nvSpPr>
          <p:spPr>
            <a:xfrm>
              <a:off x="285551" y="2286000"/>
              <a:ext cx="201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t-1</a:t>
              </a:r>
              <a:r>
                <a:rPr lang="en-US" dirty="0" smtClean="0"/>
                <a:t>  Q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04801" y="2706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0.1</a:t>
              </a:r>
            </a:p>
            <a:p>
              <a:r>
                <a:rPr lang="en-US" dirty="0" smtClean="0"/>
                <a:t>F      0.5</a:t>
              </a:r>
              <a:endParaRPr lang="en-US" dirty="0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304800" y="2708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>
              <a:off x="229394" y="2819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304800" y="2285206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639094" y="2832656"/>
            <a:ext cx="1752600" cy="369332"/>
            <a:chOff x="1639094" y="2832656"/>
            <a:chExt cx="1752600" cy="369332"/>
          </a:xfrm>
        </p:grpSpPr>
        <p:sp>
          <p:nvSpPr>
            <p:cNvPr id="49" name="TextBox 48"/>
            <p:cNvSpPr txBox="1"/>
            <p:nvPr/>
          </p:nvSpPr>
          <p:spPr>
            <a:xfrm>
              <a:off x="1639094" y="2832656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P(Q</a:t>
              </a:r>
              <a:r>
                <a:rPr lang="en-US" baseline="-25000" dirty="0" smtClean="0"/>
                <a:t>0</a:t>
              </a:r>
              <a:r>
                <a:rPr lang="en-US" dirty="0" smtClean="0"/>
                <a:t>) = 0.25</a:t>
              </a:r>
              <a:endParaRPr lang="en-US" baseline="-25000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639094" y="2832656"/>
              <a:ext cx="1332706" cy="368538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667000" y="482119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  <a:endParaRPr lang="en-US" baseline="-25000" dirty="0"/>
          </a:p>
        </p:txBody>
      </p:sp>
      <p:sp>
        <p:nvSpPr>
          <p:cNvPr id="54" name="Oval 53"/>
          <p:cNvSpPr/>
          <p:nvPr/>
        </p:nvSpPr>
        <p:spPr>
          <a:xfrm>
            <a:off x="2514600" y="480953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Arrow Connector 54"/>
          <p:cNvCxnSpPr>
            <a:stCxn id="54" idx="6"/>
          </p:cNvCxnSpPr>
          <p:nvPr/>
        </p:nvCxnSpPr>
        <p:spPr>
          <a:xfrm>
            <a:off x="3201194" y="5040363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933302" y="43550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0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657600" y="43434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|F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572000" y="43434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|F</a:t>
            </a:r>
            <a:r>
              <a:rPr lang="en-US" baseline="-25000" dirty="0" smtClean="0">
                <a:solidFill>
                  <a:srgbClr val="FF0000"/>
                </a:solidFill>
              </a:rPr>
              <a:t>1:2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362200" y="4343400"/>
            <a:ext cx="1295400" cy="951131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4627" name="Object 3"/>
          <p:cNvGraphicFramePr>
            <a:graphicFrameLocks noChangeAspect="1"/>
          </p:cNvGraphicFramePr>
          <p:nvPr/>
        </p:nvGraphicFramePr>
        <p:xfrm>
          <a:off x="4646613" y="2667000"/>
          <a:ext cx="1677987" cy="847725"/>
        </p:xfrm>
        <a:graphic>
          <a:graphicData uri="http://schemas.openxmlformats.org/presentationml/2006/ole">
            <p:oleObj spid="_x0000_s154627" name="Equation" r:id="rId3" imgW="901700" imgH="431800" progId="Equation.3">
              <p:embed/>
            </p:oleObj>
          </a:graphicData>
        </a:graphic>
      </p:graphicFrame>
      <p:graphicFrame>
        <p:nvGraphicFramePr>
          <p:cNvPr id="154628" name="Object 4"/>
          <p:cNvGraphicFramePr>
            <a:graphicFrameLocks noChangeAspect="1"/>
          </p:cNvGraphicFramePr>
          <p:nvPr/>
        </p:nvGraphicFramePr>
        <p:xfrm>
          <a:off x="846138" y="1371600"/>
          <a:ext cx="5930900" cy="723900"/>
        </p:xfrm>
        <a:graphic>
          <a:graphicData uri="http://schemas.openxmlformats.org/presentationml/2006/ole">
            <p:oleObj spid="_x0000_s154628" name="Equation" r:id="rId4" imgW="3187700" imgH="3683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Filtering:</a:t>
            </a:r>
            <a:br>
              <a:rPr lang="en-US" sz="2400" dirty="0" smtClean="0"/>
            </a:br>
            <a:r>
              <a:rPr lang="en-US" sz="2400" dirty="0" smtClean="0"/>
              <a:t>What is the probability of a quiz today given </a:t>
            </a:r>
            <a:r>
              <a:rPr lang="en-US" sz="2400" dirty="0" smtClean="0"/>
              <a:t>no</a:t>
            </a:r>
            <a:r>
              <a:rPr lang="en-US" sz="2400" dirty="0" smtClean="0"/>
              <a:t> folder</a:t>
            </a:r>
            <a:r>
              <a:rPr lang="en-US" sz="2400" dirty="0" smtClean="0"/>
              <a:t> </a:t>
            </a:r>
            <a:r>
              <a:rPr lang="en-US" sz="2400" dirty="0" smtClean="0"/>
              <a:t>for the past two days?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48122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" name="Oval 5"/>
          <p:cNvSpPr/>
          <p:nvPr/>
        </p:nvSpPr>
        <p:spPr>
          <a:xfrm>
            <a:off x="3429000" y="48006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6" idx="4"/>
          </p:cNvCxnSpPr>
          <p:nvPr/>
        </p:nvCxnSpPr>
        <p:spPr>
          <a:xfrm rot="16200000" flipH="1">
            <a:off x="3545930" y="548863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2400" y="46482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hidden/state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" y="56504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observed</a:t>
            </a:r>
            <a:endParaRPr lang="en-US" dirty="0"/>
          </a:p>
        </p:txBody>
      </p:sp>
      <p:cxnSp>
        <p:nvCxnSpPr>
          <p:cNvPr id="10" name="Straight Arrow Connector 9"/>
          <p:cNvCxnSpPr>
            <a:stCxn id="6" idx="6"/>
          </p:cNvCxnSpPr>
          <p:nvPr/>
        </p:nvCxnSpPr>
        <p:spPr>
          <a:xfrm>
            <a:off x="4115594" y="5031433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505200" y="57150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657600" y="57311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4495800" y="4816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4" name="Oval 13"/>
          <p:cNvSpPr/>
          <p:nvPr/>
        </p:nvSpPr>
        <p:spPr>
          <a:xfrm>
            <a:off x="4419600" y="48050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14" idx="4"/>
          </p:cNvCxnSpPr>
          <p:nvPr/>
        </p:nvCxnSpPr>
        <p:spPr>
          <a:xfrm rot="16200000" flipH="1">
            <a:off x="4536530" y="549309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419600" y="57194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572000" y="573559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5410200" y="4816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19" name="Oval 18"/>
          <p:cNvSpPr/>
          <p:nvPr/>
        </p:nvSpPr>
        <p:spPr>
          <a:xfrm>
            <a:off x="5334000" y="48050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stCxn id="19" idx="4"/>
          </p:cNvCxnSpPr>
          <p:nvPr/>
        </p:nvCxnSpPr>
        <p:spPr>
          <a:xfrm rot="16200000" flipH="1">
            <a:off x="5450930" y="549309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5334000" y="57194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486400" y="573559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029200" y="5029200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943600" y="503366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47"/>
          <p:cNvGrpSpPr/>
          <p:nvPr/>
        </p:nvGrpSpPr>
        <p:grpSpPr>
          <a:xfrm>
            <a:off x="304800" y="3429000"/>
            <a:ext cx="1009850" cy="1067595"/>
            <a:chOff x="361750" y="3429000"/>
            <a:chExt cx="1009850" cy="1067595"/>
          </a:xfrm>
        </p:grpSpPr>
        <p:sp>
          <p:nvSpPr>
            <p:cNvPr id="41" name="TextBox 40"/>
            <p:cNvSpPr txBox="1"/>
            <p:nvPr/>
          </p:nvSpPr>
          <p:spPr>
            <a:xfrm>
              <a:off x="361750" y="3429000"/>
              <a:ext cx="100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</a:t>
              </a:r>
              <a:r>
                <a:rPr lang="en-US" dirty="0" smtClean="0"/>
                <a:t>    F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81000" y="3849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0.8</a:t>
              </a:r>
            </a:p>
            <a:p>
              <a:r>
                <a:rPr lang="en-US" dirty="0" smtClean="0"/>
                <a:t>F      0.3</a:t>
              </a:r>
              <a:endParaRPr lang="en-US" dirty="0"/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380999" y="3851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305593" y="3962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380998" y="3429001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46"/>
          <p:cNvGrpSpPr/>
          <p:nvPr/>
        </p:nvGrpSpPr>
        <p:grpSpPr>
          <a:xfrm>
            <a:off x="342502" y="2133600"/>
            <a:ext cx="2019698" cy="1068388"/>
            <a:chOff x="285551" y="2285206"/>
            <a:chExt cx="2019698" cy="1068388"/>
          </a:xfrm>
        </p:grpSpPr>
        <p:sp>
          <p:nvSpPr>
            <p:cNvPr id="32" name="TextBox 31"/>
            <p:cNvSpPr txBox="1"/>
            <p:nvPr/>
          </p:nvSpPr>
          <p:spPr>
            <a:xfrm>
              <a:off x="285551" y="2286000"/>
              <a:ext cx="201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t-1</a:t>
              </a:r>
              <a:r>
                <a:rPr lang="en-US" dirty="0" smtClean="0"/>
                <a:t>  Q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04801" y="2706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0.1</a:t>
              </a:r>
            </a:p>
            <a:p>
              <a:r>
                <a:rPr lang="en-US" dirty="0" smtClean="0"/>
                <a:t>F      0.5</a:t>
              </a:r>
              <a:endParaRPr lang="en-US" dirty="0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304800" y="2708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>
              <a:off x="229394" y="2819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304800" y="2285206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667000" y="482119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  <a:endParaRPr lang="en-US" baseline="-25000" dirty="0"/>
          </a:p>
        </p:txBody>
      </p:sp>
      <p:sp>
        <p:nvSpPr>
          <p:cNvPr id="54" name="Oval 53"/>
          <p:cNvSpPr/>
          <p:nvPr/>
        </p:nvSpPr>
        <p:spPr>
          <a:xfrm>
            <a:off x="2514600" y="480953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Arrow Connector 54"/>
          <p:cNvCxnSpPr>
            <a:stCxn id="54" idx="6"/>
          </p:cNvCxnSpPr>
          <p:nvPr/>
        </p:nvCxnSpPr>
        <p:spPr>
          <a:xfrm>
            <a:off x="3201194" y="5040363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933302" y="43550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0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657600" y="43434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|F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572000" y="43434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|F</a:t>
            </a:r>
            <a:r>
              <a:rPr lang="en-US" baseline="-25000" dirty="0" smtClean="0">
                <a:solidFill>
                  <a:srgbClr val="FF0000"/>
                </a:solidFill>
              </a:rPr>
              <a:t>1:2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363787" y="4343400"/>
            <a:ext cx="2132013" cy="1837730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7701" name="Object 5"/>
          <p:cNvGraphicFramePr>
            <a:graphicFrameLocks noChangeAspect="1"/>
          </p:cNvGraphicFramePr>
          <p:nvPr/>
        </p:nvGraphicFramePr>
        <p:xfrm>
          <a:off x="1546225" y="1989138"/>
          <a:ext cx="7481888" cy="292100"/>
        </p:xfrm>
        <a:graphic>
          <a:graphicData uri="http://schemas.openxmlformats.org/presentationml/2006/ole">
            <p:oleObj spid="_x0000_s157701" name="Equation" r:id="rId3" imgW="5232400" imgH="203200" progId="Equation.3">
              <p:embed/>
            </p:oleObj>
          </a:graphicData>
        </a:graphic>
      </p:graphicFrame>
      <p:graphicFrame>
        <p:nvGraphicFramePr>
          <p:cNvPr id="157702" name="Object 6"/>
          <p:cNvGraphicFramePr>
            <a:graphicFrameLocks noChangeAspect="1"/>
          </p:cNvGraphicFramePr>
          <p:nvPr/>
        </p:nvGraphicFramePr>
        <p:xfrm>
          <a:off x="846138" y="1219200"/>
          <a:ext cx="5930900" cy="723900"/>
        </p:xfrm>
        <a:graphic>
          <a:graphicData uri="http://schemas.openxmlformats.org/presentationml/2006/ole">
            <p:oleObj spid="_x0000_s157702" name="Equation" r:id="rId4" imgW="3187700" imgH="368300" progId="Equation.3">
              <p:embed/>
            </p:oleObj>
          </a:graphicData>
        </a:graphic>
      </p:graphicFrame>
      <p:graphicFrame>
        <p:nvGraphicFramePr>
          <p:cNvPr id="157705" name="Object 9"/>
          <p:cNvGraphicFramePr>
            <a:graphicFrameLocks noChangeAspect="1"/>
          </p:cNvGraphicFramePr>
          <p:nvPr/>
        </p:nvGraphicFramePr>
        <p:xfrm>
          <a:off x="3048000" y="5257800"/>
          <a:ext cx="317500" cy="381000"/>
        </p:xfrm>
        <a:graphic>
          <a:graphicData uri="http://schemas.openxmlformats.org/presentationml/2006/ole">
            <p:oleObj spid="_x0000_s157705" name="Equation" r:id="rId5" imgW="381000" imgH="431800" progId="Equation.3">
              <p:embed/>
            </p:oleObj>
          </a:graphicData>
        </a:graphic>
      </p:graphicFrame>
      <p:sp>
        <p:nvSpPr>
          <p:cNvPr id="61" name="Oval 60"/>
          <p:cNvSpPr/>
          <p:nvPr/>
        </p:nvSpPr>
        <p:spPr>
          <a:xfrm>
            <a:off x="2667000" y="1943099"/>
            <a:ext cx="914400" cy="41910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4724400" y="1943099"/>
            <a:ext cx="1447800" cy="41910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7467599" y="1943099"/>
            <a:ext cx="1560513" cy="41910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Filtering:</a:t>
            </a:r>
            <a:br>
              <a:rPr lang="en-US" sz="2400" dirty="0" smtClean="0"/>
            </a:br>
            <a:r>
              <a:rPr lang="en-US" sz="2400" dirty="0" smtClean="0"/>
              <a:t>What is the probability of a quiz today given no</a:t>
            </a:r>
            <a:r>
              <a:rPr lang="en-US" sz="2400" dirty="0" smtClean="0"/>
              <a:t> </a:t>
            </a:r>
            <a:r>
              <a:rPr lang="en-US" sz="2400" dirty="0" smtClean="0"/>
              <a:t>folder</a:t>
            </a:r>
            <a:r>
              <a:rPr lang="en-US" sz="2400" dirty="0" smtClean="0"/>
              <a:t> </a:t>
            </a:r>
            <a:r>
              <a:rPr lang="en-US" sz="2400" dirty="0" smtClean="0"/>
              <a:t>for the past two days?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48122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" name="Oval 5"/>
          <p:cNvSpPr/>
          <p:nvPr/>
        </p:nvSpPr>
        <p:spPr>
          <a:xfrm>
            <a:off x="3429000" y="48006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6" idx="4"/>
          </p:cNvCxnSpPr>
          <p:nvPr/>
        </p:nvCxnSpPr>
        <p:spPr>
          <a:xfrm rot="16200000" flipH="1">
            <a:off x="3545930" y="548863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2400" y="46482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hidden/state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" y="56504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observed</a:t>
            </a:r>
            <a:endParaRPr lang="en-US" dirty="0"/>
          </a:p>
        </p:txBody>
      </p:sp>
      <p:cxnSp>
        <p:nvCxnSpPr>
          <p:cNvPr id="10" name="Straight Arrow Connector 9"/>
          <p:cNvCxnSpPr>
            <a:stCxn id="6" idx="6"/>
          </p:cNvCxnSpPr>
          <p:nvPr/>
        </p:nvCxnSpPr>
        <p:spPr>
          <a:xfrm>
            <a:off x="4115594" y="5031433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505200" y="57150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657600" y="57311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4495800" y="4816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4" name="Oval 13"/>
          <p:cNvSpPr/>
          <p:nvPr/>
        </p:nvSpPr>
        <p:spPr>
          <a:xfrm>
            <a:off x="4419600" y="48050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14" idx="4"/>
          </p:cNvCxnSpPr>
          <p:nvPr/>
        </p:nvCxnSpPr>
        <p:spPr>
          <a:xfrm rot="16200000" flipH="1">
            <a:off x="4536530" y="549309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419600" y="57194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572000" y="573559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5410200" y="4816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19" name="Oval 18"/>
          <p:cNvSpPr/>
          <p:nvPr/>
        </p:nvSpPr>
        <p:spPr>
          <a:xfrm>
            <a:off x="5334000" y="48050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stCxn id="19" idx="4"/>
          </p:cNvCxnSpPr>
          <p:nvPr/>
        </p:nvCxnSpPr>
        <p:spPr>
          <a:xfrm rot="16200000" flipH="1">
            <a:off x="5450930" y="549309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5334000" y="57194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486400" y="573559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029200" y="5029200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943600" y="503366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47"/>
          <p:cNvGrpSpPr/>
          <p:nvPr/>
        </p:nvGrpSpPr>
        <p:grpSpPr>
          <a:xfrm>
            <a:off x="304800" y="3429000"/>
            <a:ext cx="1009850" cy="1067595"/>
            <a:chOff x="361750" y="3429000"/>
            <a:chExt cx="1009850" cy="1067595"/>
          </a:xfrm>
        </p:grpSpPr>
        <p:sp>
          <p:nvSpPr>
            <p:cNvPr id="41" name="TextBox 40"/>
            <p:cNvSpPr txBox="1"/>
            <p:nvPr/>
          </p:nvSpPr>
          <p:spPr>
            <a:xfrm>
              <a:off x="361750" y="3429000"/>
              <a:ext cx="100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</a:t>
              </a:r>
              <a:r>
                <a:rPr lang="en-US" dirty="0" smtClean="0"/>
                <a:t>    F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81000" y="3849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0.8</a:t>
              </a:r>
            </a:p>
            <a:p>
              <a:r>
                <a:rPr lang="en-US" dirty="0" smtClean="0"/>
                <a:t>F      0.3</a:t>
              </a:r>
              <a:endParaRPr lang="en-US" dirty="0"/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380999" y="3851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305593" y="3962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380998" y="3429001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46"/>
          <p:cNvGrpSpPr/>
          <p:nvPr/>
        </p:nvGrpSpPr>
        <p:grpSpPr>
          <a:xfrm>
            <a:off x="342502" y="2133600"/>
            <a:ext cx="2019698" cy="1068388"/>
            <a:chOff x="285551" y="2285206"/>
            <a:chExt cx="2019698" cy="1068388"/>
          </a:xfrm>
        </p:grpSpPr>
        <p:sp>
          <p:nvSpPr>
            <p:cNvPr id="32" name="TextBox 31"/>
            <p:cNvSpPr txBox="1"/>
            <p:nvPr/>
          </p:nvSpPr>
          <p:spPr>
            <a:xfrm>
              <a:off x="285551" y="2286000"/>
              <a:ext cx="201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t-1</a:t>
              </a:r>
              <a:r>
                <a:rPr lang="en-US" dirty="0" smtClean="0"/>
                <a:t>  Q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04801" y="2706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0.1</a:t>
              </a:r>
            </a:p>
            <a:p>
              <a:r>
                <a:rPr lang="en-US" dirty="0" smtClean="0"/>
                <a:t>F      0.5</a:t>
              </a:r>
              <a:endParaRPr lang="en-US" dirty="0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304800" y="2708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>
              <a:off x="229394" y="2819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304800" y="2285206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667000" y="482119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  <a:endParaRPr lang="en-US" baseline="-25000" dirty="0"/>
          </a:p>
        </p:txBody>
      </p:sp>
      <p:sp>
        <p:nvSpPr>
          <p:cNvPr id="54" name="Oval 53"/>
          <p:cNvSpPr/>
          <p:nvPr/>
        </p:nvSpPr>
        <p:spPr>
          <a:xfrm>
            <a:off x="2514600" y="480953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Arrow Connector 54"/>
          <p:cNvCxnSpPr>
            <a:stCxn id="54" idx="6"/>
          </p:cNvCxnSpPr>
          <p:nvPr/>
        </p:nvCxnSpPr>
        <p:spPr>
          <a:xfrm>
            <a:off x="3201194" y="5040363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933302" y="43550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0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657600" y="43434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|F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572000" y="43434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|F</a:t>
            </a:r>
            <a:r>
              <a:rPr lang="en-US" baseline="-25000" dirty="0" smtClean="0">
                <a:solidFill>
                  <a:srgbClr val="FF0000"/>
                </a:solidFill>
              </a:rPr>
              <a:t>1:2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363787" y="4343400"/>
            <a:ext cx="2132013" cy="1837730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7700" name="Object 4"/>
          <p:cNvGraphicFramePr>
            <a:graphicFrameLocks noChangeAspect="1"/>
          </p:cNvGraphicFramePr>
          <p:nvPr/>
        </p:nvGraphicFramePr>
        <p:xfrm>
          <a:off x="2438401" y="2514600"/>
          <a:ext cx="3428206" cy="841807"/>
        </p:xfrm>
        <a:graphic>
          <a:graphicData uri="http://schemas.openxmlformats.org/presentationml/2006/ole">
            <p:oleObj spid="_x0000_s220162" name="Equation" r:id="rId3" imgW="1866900" imgH="457200" progId="Equation.3">
              <p:embed/>
            </p:oleObj>
          </a:graphicData>
        </a:graphic>
      </p:graphicFrame>
      <p:graphicFrame>
        <p:nvGraphicFramePr>
          <p:cNvPr id="157701" name="Object 5"/>
          <p:cNvGraphicFramePr>
            <a:graphicFrameLocks noChangeAspect="1"/>
          </p:cNvGraphicFramePr>
          <p:nvPr/>
        </p:nvGraphicFramePr>
        <p:xfrm>
          <a:off x="1546225" y="1989138"/>
          <a:ext cx="7481888" cy="292100"/>
        </p:xfrm>
        <a:graphic>
          <a:graphicData uri="http://schemas.openxmlformats.org/presentationml/2006/ole">
            <p:oleObj spid="_x0000_s220163" name="Equation" r:id="rId4" imgW="5232400" imgH="203200" progId="Equation.3">
              <p:embed/>
            </p:oleObj>
          </a:graphicData>
        </a:graphic>
      </p:graphicFrame>
      <p:graphicFrame>
        <p:nvGraphicFramePr>
          <p:cNvPr id="157702" name="Object 6"/>
          <p:cNvGraphicFramePr>
            <a:graphicFrameLocks noChangeAspect="1"/>
          </p:cNvGraphicFramePr>
          <p:nvPr/>
        </p:nvGraphicFramePr>
        <p:xfrm>
          <a:off x="846138" y="1219200"/>
          <a:ext cx="5930900" cy="723900"/>
        </p:xfrm>
        <a:graphic>
          <a:graphicData uri="http://schemas.openxmlformats.org/presentationml/2006/ole">
            <p:oleObj spid="_x0000_s220164" name="Equation" r:id="rId5" imgW="3187700" imgH="368300" progId="Equation.3">
              <p:embed/>
            </p:oleObj>
          </a:graphicData>
        </a:graphic>
      </p:graphicFrame>
      <p:sp>
        <p:nvSpPr>
          <p:cNvPr id="51" name="Oval 50"/>
          <p:cNvSpPr/>
          <p:nvPr/>
        </p:nvSpPr>
        <p:spPr>
          <a:xfrm>
            <a:off x="3924696" y="2741612"/>
            <a:ext cx="647304" cy="38258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5181600" y="2743200"/>
            <a:ext cx="647304" cy="38258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7703" name="Object 7"/>
          <p:cNvGraphicFramePr>
            <a:graphicFrameLocks noChangeAspect="1"/>
          </p:cNvGraphicFramePr>
          <p:nvPr/>
        </p:nvGraphicFramePr>
        <p:xfrm>
          <a:off x="2438400" y="3402013"/>
          <a:ext cx="2166938" cy="793750"/>
        </p:xfrm>
        <a:graphic>
          <a:graphicData uri="http://schemas.openxmlformats.org/presentationml/2006/ole">
            <p:oleObj spid="_x0000_s220165" name="Equation" r:id="rId6" imgW="1181100" imgH="431800" progId="Equation.3">
              <p:embed/>
            </p:oleObj>
          </a:graphicData>
        </a:graphic>
      </p:graphicFrame>
      <p:graphicFrame>
        <p:nvGraphicFramePr>
          <p:cNvPr id="157705" name="Object 9"/>
          <p:cNvGraphicFramePr>
            <a:graphicFrameLocks noChangeAspect="1"/>
          </p:cNvGraphicFramePr>
          <p:nvPr/>
        </p:nvGraphicFramePr>
        <p:xfrm>
          <a:off x="3048000" y="5257800"/>
          <a:ext cx="317500" cy="381000"/>
        </p:xfrm>
        <a:graphic>
          <a:graphicData uri="http://schemas.openxmlformats.org/presentationml/2006/ole">
            <p:oleObj spid="_x0000_s220166" name="Equation" r:id="rId7" imgW="381000" imgH="431800" progId="Equation.3">
              <p:embed/>
            </p:oleObj>
          </a:graphicData>
        </a:graphic>
      </p:graphicFrame>
      <p:sp>
        <p:nvSpPr>
          <p:cNvPr id="60" name="Oval 59"/>
          <p:cNvSpPr/>
          <p:nvPr/>
        </p:nvSpPr>
        <p:spPr>
          <a:xfrm>
            <a:off x="2895600" y="2500119"/>
            <a:ext cx="438350" cy="85268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2667000" y="1943099"/>
            <a:ext cx="914400" cy="41910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4724400" y="1943099"/>
            <a:ext cx="1447800" cy="41910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7467599" y="1943099"/>
            <a:ext cx="1560513" cy="41910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Filtering:</a:t>
            </a:r>
            <a:br>
              <a:rPr lang="en-US" sz="2400" dirty="0" smtClean="0"/>
            </a:br>
            <a:r>
              <a:rPr lang="en-US" sz="2400" dirty="0" smtClean="0"/>
              <a:t>What is the probability of a quiz today given </a:t>
            </a:r>
            <a:r>
              <a:rPr lang="en-US" sz="2400" dirty="0" smtClean="0"/>
              <a:t>no</a:t>
            </a:r>
            <a:r>
              <a:rPr lang="en-US" sz="2400" dirty="0" smtClean="0"/>
              <a:t> folder</a:t>
            </a:r>
            <a:r>
              <a:rPr lang="en-US" sz="2400" dirty="0" smtClean="0"/>
              <a:t> </a:t>
            </a:r>
            <a:r>
              <a:rPr lang="en-US" sz="2400" dirty="0" smtClean="0"/>
              <a:t>for the past two days?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48122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" name="Oval 5"/>
          <p:cNvSpPr/>
          <p:nvPr/>
        </p:nvSpPr>
        <p:spPr>
          <a:xfrm>
            <a:off x="3429000" y="48006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6" idx="4"/>
          </p:cNvCxnSpPr>
          <p:nvPr/>
        </p:nvCxnSpPr>
        <p:spPr>
          <a:xfrm rot="16200000" flipH="1">
            <a:off x="3545930" y="548863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2400" y="46482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hidden/state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" y="56504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observed</a:t>
            </a:r>
            <a:endParaRPr lang="en-US" dirty="0"/>
          </a:p>
        </p:txBody>
      </p:sp>
      <p:cxnSp>
        <p:nvCxnSpPr>
          <p:cNvPr id="10" name="Straight Arrow Connector 9"/>
          <p:cNvCxnSpPr>
            <a:stCxn id="6" idx="6"/>
          </p:cNvCxnSpPr>
          <p:nvPr/>
        </p:nvCxnSpPr>
        <p:spPr>
          <a:xfrm>
            <a:off x="4115594" y="5031433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505200" y="57150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657600" y="57311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4495800" y="4816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4" name="Oval 13"/>
          <p:cNvSpPr/>
          <p:nvPr/>
        </p:nvSpPr>
        <p:spPr>
          <a:xfrm>
            <a:off x="4419600" y="48050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14" idx="4"/>
          </p:cNvCxnSpPr>
          <p:nvPr/>
        </p:nvCxnSpPr>
        <p:spPr>
          <a:xfrm rot="16200000" flipH="1">
            <a:off x="4536530" y="549309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419600" y="57194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572000" y="573559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5410200" y="4816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19" name="Oval 18"/>
          <p:cNvSpPr/>
          <p:nvPr/>
        </p:nvSpPr>
        <p:spPr>
          <a:xfrm>
            <a:off x="5334000" y="48050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stCxn id="19" idx="4"/>
          </p:cNvCxnSpPr>
          <p:nvPr/>
        </p:nvCxnSpPr>
        <p:spPr>
          <a:xfrm rot="16200000" flipH="1">
            <a:off x="5450930" y="549309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5334000" y="57194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486400" y="573559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029200" y="5029200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943600" y="503366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47"/>
          <p:cNvGrpSpPr/>
          <p:nvPr/>
        </p:nvGrpSpPr>
        <p:grpSpPr>
          <a:xfrm>
            <a:off x="304800" y="3429000"/>
            <a:ext cx="1009850" cy="1067595"/>
            <a:chOff x="361750" y="3429000"/>
            <a:chExt cx="1009850" cy="1067595"/>
          </a:xfrm>
        </p:grpSpPr>
        <p:sp>
          <p:nvSpPr>
            <p:cNvPr id="41" name="TextBox 40"/>
            <p:cNvSpPr txBox="1"/>
            <p:nvPr/>
          </p:nvSpPr>
          <p:spPr>
            <a:xfrm>
              <a:off x="361750" y="3429000"/>
              <a:ext cx="100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</a:t>
              </a:r>
              <a:r>
                <a:rPr lang="en-US" dirty="0" smtClean="0"/>
                <a:t>    F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81000" y="3849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0.8</a:t>
              </a:r>
            </a:p>
            <a:p>
              <a:r>
                <a:rPr lang="en-US" dirty="0" smtClean="0"/>
                <a:t>F      0.3</a:t>
              </a:r>
              <a:endParaRPr lang="en-US" dirty="0"/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380999" y="3851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305593" y="3962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380998" y="3429001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46"/>
          <p:cNvGrpSpPr/>
          <p:nvPr/>
        </p:nvGrpSpPr>
        <p:grpSpPr>
          <a:xfrm>
            <a:off x="342502" y="2133600"/>
            <a:ext cx="2019698" cy="1068388"/>
            <a:chOff x="285551" y="2285206"/>
            <a:chExt cx="2019698" cy="1068388"/>
          </a:xfrm>
        </p:grpSpPr>
        <p:sp>
          <p:nvSpPr>
            <p:cNvPr id="32" name="TextBox 31"/>
            <p:cNvSpPr txBox="1"/>
            <p:nvPr/>
          </p:nvSpPr>
          <p:spPr>
            <a:xfrm>
              <a:off x="285551" y="2286000"/>
              <a:ext cx="201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t-1</a:t>
              </a:r>
              <a:r>
                <a:rPr lang="en-US" dirty="0" smtClean="0"/>
                <a:t>  Q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04801" y="2706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0.1</a:t>
              </a:r>
            </a:p>
            <a:p>
              <a:r>
                <a:rPr lang="en-US" dirty="0" smtClean="0"/>
                <a:t>F      0.5</a:t>
              </a:r>
              <a:endParaRPr lang="en-US" dirty="0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304800" y="2708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>
              <a:off x="229394" y="2819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304800" y="2285206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667000" y="482119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  <a:endParaRPr lang="en-US" baseline="-25000" dirty="0"/>
          </a:p>
        </p:txBody>
      </p:sp>
      <p:sp>
        <p:nvSpPr>
          <p:cNvPr id="54" name="Oval 53"/>
          <p:cNvSpPr/>
          <p:nvPr/>
        </p:nvSpPr>
        <p:spPr>
          <a:xfrm>
            <a:off x="2514600" y="480953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Arrow Connector 54"/>
          <p:cNvCxnSpPr>
            <a:stCxn id="54" idx="6"/>
          </p:cNvCxnSpPr>
          <p:nvPr/>
        </p:nvCxnSpPr>
        <p:spPr>
          <a:xfrm>
            <a:off x="3201194" y="5040363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933302" y="43550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0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657600" y="43434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|F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572000" y="43434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|F</a:t>
            </a:r>
            <a:r>
              <a:rPr lang="en-US" baseline="-25000" dirty="0" smtClean="0">
                <a:solidFill>
                  <a:srgbClr val="FF0000"/>
                </a:solidFill>
              </a:rPr>
              <a:t>1:2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362199" y="4343400"/>
            <a:ext cx="3124201" cy="1837730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7700" name="Object 4"/>
          <p:cNvGraphicFramePr>
            <a:graphicFrameLocks noChangeAspect="1"/>
          </p:cNvGraphicFramePr>
          <p:nvPr/>
        </p:nvGraphicFramePr>
        <p:xfrm>
          <a:off x="2449513" y="2514600"/>
          <a:ext cx="3405187" cy="841375"/>
        </p:xfrm>
        <a:graphic>
          <a:graphicData uri="http://schemas.openxmlformats.org/presentationml/2006/ole">
            <p:oleObj spid="_x0000_s158722" name="Equation" r:id="rId3" imgW="1854200" imgH="457200" progId="Equation.3">
              <p:embed/>
            </p:oleObj>
          </a:graphicData>
        </a:graphic>
      </p:graphicFrame>
      <p:graphicFrame>
        <p:nvGraphicFramePr>
          <p:cNvPr id="157702" name="Object 6"/>
          <p:cNvGraphicFramePr>
            <a:graphicFrameLocks noChangeAspect="1"/>
          </p:cNvGraphicFramePr>
          <p:nvPr/>
        </p:nvGraphicFramePr>
        <p:xfrm>
          <a:off x="846138" y="1219200"/>
          <a:ext cx="5930900" cy="723900"/>
        </p:xfrm>
        <a:graphic>
          <a:graphicData uri="http://schemas.openxmlformats.org/presentationml/2006/ole">
            <p:oleObj spid="_x0000_s158724" name="Equation" r:id="rId4" imgW="3187700" imgH="368300" progId="Equation.3">
              <p:embed/>
            </p:oleObj>
          </a:graphicData>
        </a:graphic>
      </p:graphicFrame>
      <p:sp>
        <p:nvSpPr>
          <p:cNvPr id="51" name="Oval 50"/>
          <p:cNvSpPr/>
          <p:nvPr/>
        </p:nvSpPr>
        <p:spPr>
          <a:xfrm>
            <a:off x="3924696" y="2741612"/>
            <a:ext cx="647304" cy="38258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5181600" y="2743200"/>
            <a:ext cx="647304" cy="38258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7703" name="Object 7"/>
          <p:cNvGraphicFramePr>
            <a:graphicFrameLocks noChangeAspect="1"/>
          </p:cNvGraphicFramePr>
          <p:nvPr/>
        </p:nvGraphicFramePr>
        <p:xfrm>
          <a:off x="2438400" y="3429000"/>
          <a:ext cx="2446338" cy="793750"/>
        </p:xfrm>
        <a:graphic>
          <a:graphicData uri="http://schemas.openxmlformats.org/presentationml/2006/ole">
            <p:oleObj spid="_x0000_s158725" name="Equation" r:id="rId5" imgW="1333500" imgH="431800" progId="Equation.3">
              <p:embed/>
            </p:oleObj>
          </a:graphicData>
        </a:graphic>
      </p:graphicFrame>
      <p:graphicFrame>
        <p:nvGraphicFramePr>
          <p:cNvPr id="158726" name="Object 6"/>
          <p:cNvGraphicFramePr>
            <a:graphicFrameLocks noChangeAspect="1"/>
          </p:cNvGraphicFramePr>
          <p:nvPr/>
        </p:nvGraphicFramePr>
        <p:xfrm>
          <a:off x="4041775" y="5209453"/>
          <a:ext cx="377825" cy="429347"/>
        </p:xfrm>
        <a:graphic>
          <a:graphicData uri="http://schemas.openxmlformats.org/presentationml/2006/ole">
            <p:oleObj spid="_x0000_s158726" name="Equation" r:id="rId6" imgW="381000" imgH="431800" progId="Equation.3">
              <p:embed/>
            </p:oleObj>
          </a:graphicData>
        </a:graphic>
      </p:graphicFrame>
      <p:graphicFrame>
        <p:nvGraphicFramePr>
          <p:cNvPr id="158727" name="Object 7"/>
          <p:cNvGraphicFramePr>
            <a:graphicFrameLocks noChangeAspect="1"/>
          </p:cNvGraphicFramePr>
          <p:nvPr/>
        </p:nvGraphicFramePr>
        <p:xfrm>
          <a:off x="3048000" y="5257800"/>
          <a:ext cx="318052" cy="381000"/>
        </p:xfrm>
        <a:graphic>
          <a:graphicData uri="http://schemas.openxmlformats.org/presentationml/2006/ole">
            <p:oleObj spid="_x0000_s158727" name="Equation" r:id="rId7" imgW="381000" imgH="431800" progId="Equation.3">
              <p:embed/>
            </p:oleObj>
          </a:graphicData>
        </a:graphic>
      </p:graphicFrame>
      <p:graphicFrame>
        <p:nvGraphicFramePr>
          <p:cNvPr id="50" name="Object 5"/>
          <p:cNvGraphicFramePr>
            <a:graphicFrameLocks noChangeAspect="1"/>
          </p:cNvGraphicFramePr>
          <p:nvPr/>
        </p:nvGraphicFramePr>
        <p:xfrm>
          <a:off x="1371600" y="1989138"/>
          <a:ext cx="7718425" cy="292100"/>
        </p:xfrm>
        <a:graphic>
          <a:graphicData uri="http://schemas.openxmlformats.org/presentationml/2006/ole">
            <p:oleObj spid="_x0000_s158728" name="Equation" r:id="rId8" imgW="5397500" imgH="203200" progId="Equation.3">
              <p:embed/>
            </p:oleObj>
          </a:graphicData>
        </a:graphic>
      </p:graphicFrame>
      <p:sp>
        <p:nvSpPr>
          <p:cNvPr id="60" name="Oval 59"/>
          <p:cNvSpPr/>
          <p:nvPr/>
        </p:nvSpPr>
        <p:spPr>
          <a:xfrm>
            <a:off x="2667000" y="1943099"/>
            <a:ext cx="914400" cy="41910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4724400" y="1943099"/>
            <a:ext cx="1447800" cy="41910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7467599" y="1943099"/>
            <a:ext cx="1560513" cy="41910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2895600" y="2500119"/>
            <a:ext cx="438350" cy="85268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Filtering:</a:t>
            </a:r>
            <a:br>
              <a:rPr lang="en-US" sz="2400" dirty="0" smtClean="0"/>
            </a:br>
            <a:r>
              <a:rPr lang="en-US" sz="2400" dirty="0" smtClean="0"/>
              <a:t>What is the probability of a quiz today given no</a:t>
            </a:r>
            <a:r>
              <a:rPr lang="en-US" sz="2400" dirty="0" smtClean="0"/>
              <a:t> </a:t>
            </a:r>
            <a:r>
              <a:rPr lang="en-US" sz="2400" dirty="0" smtClean="0"/>
              <a:t>folder</a:t>
            </a:r>
            <a:r>
              <a:rPr lang="en-US" sz="2400" dirty="0" smtClean="0"/>
              <a:t> </a:t>
            </a:r>
            <a:r>
              <a:rPr lang="en-US" sz="2400" dirty="0" smtClean="0"/>
              <a:t>for the past two days?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48122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" name="Oval 5"/>
          <p:cNvSpPr/>
          <p:nvPr/>
        </p:nvSpPr>
        <p:spPr>
          <a:xfrm>
            <a:off x="3429000" y="48006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6" idx="4"/>
          </p:cNvCxnSpPr>
          <p:nvPr/>
        </p:nvCxnSpPr>
        <p:spPr>
          <a:xfrm rot="16200000" flipH="1">
            <a:off x="3545930" y="548863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2400" y="46482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hidden/state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" y="56504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observed</a:t>
            </a:r>
            <a:endParaRPr lang="en-US" dirty="0"/>
          </a:p>
        </p:txBody>
      </p:sp>
      <p:cxnSp>
        <p:nvCxnSpPr>
          <p:cNvPr id="10" name="Straight Arrow Connector 9"/>
          <p:cNvCxnSpPr>
            <a:stCxn id="6" idx="6"/>
          </p:cNvCxnSpPr>
          <p:nvPr/>
        </p:nvCxnSpPr>
        <p:spPr>
          <a:xfrm>
            <a:off x="4115594" y="5031433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505200" y="57150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657600" y="57311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4495800" y="4816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4" name="Oval 13"/>
          <p:cNvSpPr/>
          <p:nvPr/>
        </p:nvSpPr>
        <p:spPr>
          <a:xfrm>
            <a:off x="4419600" y="48050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14" idx="4"/>
          </p:cNvCxnSpPr>
          <p:nvPr/>
        </p:nvCxnSpPr>
        <p:spPr>
          <a:xfrm rot="16200000" flipH="1">
            <a:off x="4536530" y="549309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419600" y="57194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572000" y="573559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5410200" y="4816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19" name="Oval 18"/>
          <p:cNvSpPr/>
          <p:nvPr/>
        </p:nvSpPr>
        <p:spPr>
          <a:xfrm>
            <a:off x="5334000" y="48050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stCxn id="19" idx="4"/>
          </p:cNvCxnSpPr>
          <p:nvPr/>
        </p:nvCxnSpPr>
        <p:spPr>
          <a:xfrm rot="16200000" flipH="1">
            <a:off x="5450930" y="549309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5334000" y="57194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486400" y="573559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029200" y="5029200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943600" y="503366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47"/>
          <p:cNvGrpSpPr/>
          <p:nvPr/>
        </p:nvGrpSpPr>
        <p:grpSpPr>
          <a:xfrm>
            <a:off x="304800" y="3429000"/>
            <a:ext cx="1009850" cy="1067595"/>
            <a:chOff x="361750" y="3429000"/>
            <a:chExt cx="1009850" cy="1067595"/>
          </a:xfrm>
        </p:grpSpPr>
        <p:sp>
          <p:nvSpPr>
            <p:cNvPr id="41" name="TextBox 40"/>
            <p:cNvSpPr txBox="1"/>
            <p:nvPr/>
          </p:nvSpPr>
          <p:spPr>
            <a:xfrm>
              <a:off x="361750" y="3429000"/>
              <a:ext cx="1009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</a:t>
              </a:r>
              <a:r>
                <a:rPr lang="en-US" dirty="0" smtClean="0"/>
                <a:t>    F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81000" y="3849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0.8</a:t>
              </a:r>
            </a:p>
            <a:p>
              <a:r>
                <a:rPr lang="en-US" dirty="0" smtClean="0"/>
                <a:t>F      0.3</a:t>
              </a:r>
              <a:endParaRPr lang="en-US" dirty="0"/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380999" y="3851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305593" y="3962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380998" y="3429001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46"/>
          <p:cNvGrpSpPr/>
          <p:nvPr/>
        </p:nvGrpSpPr>
        <p:grpSpPr>
          <a:xfrm>
            <a:off x="342502" y="2133600"/>
            <a:ext cx="2019698" cy="1068388"/>
            <a:chOff x="285551" y="2285206"/>
            <a:chExt cx="2019698" cy="1068388"/>
          </a:xfrm>
        </p:grpSpPr>
        <p:sp>
          <p:nvSpPr>
            <p:cNvPr id="32" name="TextBox 31"/>
            <p:cNvSpPr txBox="1"/>
            <p:nvPr/>
          </p:nvSpPr>
          <p:spPr>
            <a:xfrm>
              <a:off x="285551" y="2286000"/>
              <a:ext cx="20196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t-1</a:t>
              </a:r>
              <a:r>
                <a:rPr lang="en-US" dirty="0" smtClean="0"/>
                <a:t>  Q</a:t>
              </a:r>
              <a:r>
                <a:rPr lang="en-US" baseline="-25000" dirty="0" smtClean="0"/>
                <a:t>t</a:t>
              </a:r>
              <a:endParaRPr lang="en-US" baseline="-250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04801" y="27064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     0.1</a:t>
              </a:r>
            </a:p>
            <a:p>
              <a:r>
                <a:rPr lang="en-US" dirty="0" smtClean="0"/>
                <a:t>F      0.5</a:t>
              </a:r>
              <a:endParaRPr lang="en-US" dirty="0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304800" y="2708057"/>
              <a:ext cx="990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>
              <a:off x="229394" y="2819400"/>
              <a:ext cx="1066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304800" y="2285206"/>
              <a:ext cx="990601" cy="106759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667000" y="482119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  <a:endParaRPr lang="en-US" baseline="-25000" dirty="0"/>
          </a:p>
        </p:txBody>
      </p:sp>
      <p:sp>
        <p:nvSpPr>
          <p:cNvPr id="54" name="Oval 53"/>
          <p:cNvSpPr/>
          <p:nvPr/>
        </p:nvSpPr>
        <p:spPr>
          <a:xfrm>
            <a:off x="2514600" y="480953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Arrow Connector 54"/>
          <p:cNvCxnSpPr>
            <a:stCxn id="54" idx="6"/>
          </p:cNvCxnSpPr>
          <p:nvPr/>
        </p:nvCxnSpPr>
        <p:spPr>
          <a:xfrm>
            <a:off x="3201194" y="5040363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933302" y="43550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0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657600" y="43434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|F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572000" y="43434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|F</a:t>
            </a:r>
            <a:r>
              <a:rPr lang="en-US" baseline="-25000" dirty="0" smtClean="0">
                <a:solidFill>
                  <a:srgbClr val="FF0000"/>
                </a:solidFill>
              </a:rPr>
              <a:t>1:2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362199" y="4343400"/>
            <a:ext cx="3124201" cy="1837730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7702" name="Object 6"/>
          <p:cNvGraphicFramePr>
            <a:graphicFrameLocks noChangeAspect="1"/>
          </p:cNvGraphicFramePr>
          <p:nvPr/>
        </p:nvGraphicFramePr>
        <p:xfrm>
          <a:off x="846138" y="1219200"/>
          <a:ext cx="5930900" cy="723900"/>
        </p:xfrm>
        <a:graphic>
          <a:graphicData uri="http://schemas.openxmlformats.org/presentationml/2006/ole">
            <p:oleObj spid="_x0000_s159747" name="Equation" r:id="rId3" imgW="3187700" imgH="368300" progId="Equation.3">
              <p:embed/>
            </p:oleObj>
          </a:graphicData>
        </a:graphic>
      </p:graphicFrame>
      <p:graphicFrame>
        <p:nvGraphicFramePr>
          <p:cNvPr id="158726" name="Object 6"/>
          <p:cNvGraphicFramePr>
            <a:graphicFrameLocks noChangeAspect="1"/>
          </p:cNvGraphicFramePr>
          <p:nvPr/>
        </p:nvGraphicFramePr>
        <p:xfrm>
          <a:off x="4041775" y="5209453"/>
          <a:ext cx="377825" cy="429347"/>
        </p:xfrm>
        <a:graphic>
          <a:graphicData uri="http://schemas.openxmlformats.org/presentationml/2006/ole">
            <p:oleObj spid="_x0000_s159749" name="Equation" r:id="rId4" imgW="381000" imgH="431800" progId="Equation.3">
              <p:embed/>
            </p:oleObj>
          </a:graphicData>
        </a:graphic>
      </p:graphicFrame>
      <p:graphicFrame>
        <p:nvGraphicFramePr>
          <p:cNvPr id="158727" name="Object 7"/>
          <p:cNvGraphicFramePr>
            <a:graphicFrameLocks noChangeAspect="1"/>
          </p:cNvGraphicFramePr>
          <p:nvPr/>
        </p:nvGraphicFramePr>
        <p:xfrm>
          <a:off x="3048000" y="5257800"/>
          <a:ext cx="318052" cy="381000"/>
        </p:xfrm>
        <a:graphic>
          <a:graphicData uri="http://schemas.openxmlformats.org/presentationml/2006/ole">
            <p:oleObj spid="_x0000_s159750" name="Equation" r:id="rId5" imgW="381000" imgH="431800" progId="Equation.3">
              <p:embed/>
            </p:oleObj>
          </a:graphicData>
        </a:graphic>
      </p:graphicFrame>
      <p:graphicFrame>
        <p:nvGraphicFramePr>
          <p:cNvPr id="50" name="Object 5"/>
          <p:cNvGraphicFramePr>
            <a:graphicFrameLocks noChangeAspect="1"/>
          </p:cNvGraphicFramePr>
          <p:nvPr/>
        </p:nvGraphicFramePr>
        <p:xfrm>
          <a:off x="1416050" y="1989138"/>
          <a:ext cx="7627938" cy="292100"/>
        </p:xfrm>
        <a:graphic>
          <a:graphicData uri="http://schemas.openxmlformats.org/presentationml/2006/ole">
            <p:oleObj spid="_x0000_s159751" name="Equation" r:id="rId6" imgW="5334000" imgH="203200" progId="Equation.3">
              <p:embed/>
            </p:oleObj>
          </a:graphicData>
        </a:graphic>
      </p:graphicFrame>
      <p:sp>
        <p:nvSpPr>
          <p:cNvPr id="60" name="Oval 59"/>
          <p:cNvSpPr/>
          <p:nvPr/>
        </p:nvSpPr>
        <p:spPr>
          <a:xfrm>
            <a:off x="2667000" y="1943099"/>
            <a:ext cx="914400" cy="41910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4724400" y="1943099"/>
            <a:ext cx="1447800" cy="41910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7467599" y="1943099"/>
            <a:ext cx="1560513" cy="41910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2552700" y="2967335"/>
            <a:ext cx="403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We could keep going with more evidence..</a:t>
            </a:r>
            <a:endParaRPr lang="en-US" sz="2400" dirty="0">
              <a:solidFill>
                <a:srgbClr val="0000FF"/>
              </a:solidFill>
            </a:endParaRPr>
          </a:p>
        </p:txBody>
      </p:sp>
      <p:graphicFrame>
        <p:nvGraphicFramePr>
          <p:cNvPr id="159752" name="Object 8"/>
          <p:cNvGraphicFramePr>
            <a:graphicFrameLocks noChangeAspect="1"/>
          </p:cNvGraphicFramePr>
          <p:nvPr/>
        </p:nvGraphicFramePr>
        <p:xfrm>
          <a:off x="4994275" y="5257800"/>
          <a:ext cx="454025" cy="428625"/>
        </p:xfrm>
        <a:graphic>
          <a:graphicData uri="http://schemas.openxmlformats.org/presentationml/2006/ole">
            <p:oleObj spid="_x0000_s159752" name="Equation" r:id="rId7" imgW="457200" imgH="431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Forward message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48122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" name="Oval 5"/>
          <p:cNvSpPr/>
          <p:nvPr/>
        </p:nvSpPr>
        <p:spPr>
          <a:xfrm>
            <a:off x="3429000" y="48006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6" idx="4"/>
          </p:cNvCxnSpPr>
          <p:nvPr/>
        </p:nvCxnSpPr>
        <p:spPr>
          <a:xfrm rot="16200000" flipH="1">
            <a:off x="3545930" y="5488631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6"/>
          </p:cNvCxnSpPr>
          <p:nvPr/>
        </p:nvCxnSpPr>
        <p:spPr>
          <a:xfrm>
            <a:off x="4115594" y="5031433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505200" y="571500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657600" y="57311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4495800" y="4816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4" name="Oval 13"/>
          <p:cNvSpPr/>
          <p:nvPr/>
        </p:nvSpPr>
        <p:spPr>
          <a:xfrm>
            <a:off x="4419600" y="48050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14" idx="4"/>
          </p:cNvCxnSpPr>
          <p:nvPr/>
        </p:nvCxnSpPr>
        <p:spPr>
          <a:xfrm rot="16200000" flipH="1">
            <a:off x="4536530" y="549309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419600" y="57194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572000" y="573559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5410200" y="48167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19" name="Oval 18"/>
          <p:cNvSpPr/>
          <p:nvPr/>
        </p:nvSpPr>
        <p:spPr>
          <a:xfrm>
            <a:off x="5334000" y="48050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stCxn id="19" idx="4"/>
          </p:cNvCxnSpPr>
          <p:nvPr/>
        </p:nvCxnSpPr>
        <p:spPr>
          <a:xfrm rot="16200000" flipH="1">
            <a:off x="5450930" y="5493096"/>
            <a:ext cx="452735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5334000" y="5719465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486400" y="573559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029200" y="5029200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943600" y="5033665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2667000" y="482119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  <a:endParaRPr lang="en-US" baseline="-25000" dirty="0"/>
          </a:p>
        </p:txBody>
      </p:sp>
      <p:sp>
        <p:nvSpPr>
          <p:cNvPr id="54" name="Oval 53"/>
          <p:cNvSpPr/>
          <p:nvPr/>
        </p:nvSpPr>
        <p:spPr>
          <a:xfrm>
            <a:off x="2514600" y="4809530"/>
            <a:ext cx="686594" cy="46166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Arrow Connector 54"/>
          <p:cNvCxnSpPr>
            <a:stCxn id="54" idx="6"/>
          </p:cNvCxnSpPr>
          <p:nvPr/>
        </p:nvCxnSpPr>
        <p:spPr>
          <a:xfrm>
            <a:off x="3201194" y="5040363"/>
            <a:ext cx="227806" cy="4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933302" y="4355068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0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657600" y="43434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|F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572000" y="4343400"/>
            <a:ext cx="110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P(Q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|F</a:t>
            </a:r>
            <a:r>
              <a:rPr lang="en-US" baseline="-25000" dirty="0" smtClean="0">
                <a:solidFill>
                  <a:srgbClr val="FF0000"/>
                </a:solidFill>
              </a:rPr>
              <a:t>1:2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362199" y="4343400"/>
            <a:ext cx="3124201" cy="1837730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7702" name="Object 6"/>
          <p:cNvGraphicFramePr>
            <a:graphicFrameLocks noChangeAspect="1"/>
          </p:cNvGraphicFramePr>
          <p:nvPr/>
        </p:nvGraphicFramePr>
        <p:xfrm>
          <a:off x="846138" y="1219200"/>
          <a:ext cx="5930900" cy="723900"/>
        </p:xfrm>
        <a:graphic>
          <a:graphicData uri="http://schemas.openxmlformats.org/presentationml/2006/ole">
            <p:oleObj spid="_x0000_s163842" name="Equation" r:id="rId3" imgW="3187700" imgH="368300" progId="Equation.3">
              <p:embed/>
            </p:oleObj>
          </a:graphicData>
        </a:graphic>
      </p:graphicFrame>
      <p:graphicFrame>
        <p:nvGraphicFramePr>
          <p:cNvPr id="158726" name="Object 6"/>
          <p:cNvGraphicFramePr>
            <a:graphicFrameLocks noChangeAspect="1"/>
          </p:cNvGraphicFramePr>
          <p:nvPr/>
        </p:nvGraphicFramePr>
        <p:xfrm>
          <a:off x="4041775" y="5209453"/>
          <a:ext cx="377825" cy="429347"/>
        </p:xfrm>
        <a:graphic>
          <a:graphicData uri="http://schemas.openxmlformats.org/presentationml/2006/ole">
            <p:oleObj spid="_x0000_s163843" name="Equation" r:id="rId4" imgW="381000" imgH="431800" progId="Equation.3">
              <p:embed/>
            </p:oleObj>
          </a:graphicData>
        </a:graphic>
      </p:graphicFrame>
      <p:graphicFrame>
        <p:nvGraphicFramePr>
          <p:cNvPr id="158727" name="Object 7"/>
          <p:cNvGraphicFramePr>
            <a:graphicFrameLocks noChangeAspect="1"/>
          </p:cNvGraphicFramePr>
          <p:nvPr/>
        </p:nvGraphicFramePr>
        <p:xfrm>
          <a:off x="3048000" y="5257800"/>
          <a:ext cx="318052" cy="381000"/>
        </p:xfrm>
        <a:graphic>
          <a:graphicData uri="http://schemas.openxmlformats.org/presentationml/2006/ole">
            <p:oleObj spid="_x0000_s163844" name="Equation" r:id="rId5" imgW="381000" imgH="431800" progId="Equation.3">
              <p:embed/>
            </p:oleObj>
          </a:graphicData>
        </a:graphic>
      </p:graphicFrame>
      <p:graphicFrame>
        <p:nvGraphicFramePr>
          <p:cNvPr id="50" name="Object 5"/>
          <p:cNvGraphicFramePr>
            <a:graphicFrameLocks noChangeAspect="1"/>
          </p:cNvGraphicFramePr>
          <p:nvPr/>
        </p:nvGraphicFramePr>
        <p:xfrm>
          <a:off x="1416050" y="1989138"/>
          <a:ext cx="7627938" cy="292100"/>
        </p:xfrm>
        <a:graphic>
          <a:graphicData uri="http://schemas.openxmlformats.org/presentationml/2006/ole">
            <p:oleObj spid="_x0000_s163845" name="Equation" r:id="rId6" imgW="5334000" imgH="203200" progId="Equation.3">
              <p:embed/>
            </p:oleObj>
          </a:graphicData>
        </a:graphic>
      </p:graphicFrame>
      <p:graphicFrame>
        <p:nvGraphicFramePr>
          <p:cNvPr id="159752" name="Object 8"/>
          <p:cNvGraphicFramePr>
            <a:graphicFrameLocks noChangeAspect="1"/>
          </p:cNvGraphicFramePr>
          <p:nvPr/>
        </p:nvGraphicFramePr>
        <p:xfrm>
          <a:off x="4994275" y="5257800"/>
          <a:ext cx="454025" cy="428625"/>
        </p:xfrm>
        <a:graphic>
          <a:graphicData uri="http://schemas.openxmlformats.org/presentationml/2006/ole">
            <p:oleObj spid="_x0000_s163846" name="Equation" r:id="rId7" imgW="457200" imgH="431800" progId="Equation.3">
              <p:embed/>
            </p:oleObj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545306" y="3004066"/>
            <a:ext cx="79009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This message is called the “forward” message.  Why?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524000"/>
          </a:xfrm>
        </p:spPr>
        <p:txBody>
          <a:bodyPr/>
          <a:lstStyle/>
          <a:p>
            <a:r>
              <a:rPr lang="en-US" dirty="0" smtClean="0"/>
              <a:t>Given our equation for filtering, how can we predict what will happen in the future?</a:t>
            </a:r>
          </a:p>
          <a:p>
            <a:pPr lvl="1"/>
            <a:r>
              <a:rPr lang="en-US" sz="2400" dirty="0" err="1" smtClean="0"/>
              <a:t>P(Q</a:t>
            </a:r>
            <a:r>
              <a:rPr lang="en-US" sz="2400" baseline="-25000" dirty="0" err="1" smtClean="0"/>
              <a:t>t+k</a:t>
            </a:r>
            <a:r>
              <a:rPr lang="en-US" sz="2400" dirty="0" smtClean="0"/>
              <a:t> | F</a:t>
            </a:r>
            <a:r>
              <a:rPr lang="en-US" sz="2400" baseline="-25000" dirty="0" smtClean="0"/>
              <a:t>1:t </a:t>
            </a:r>
            <a:r>
              <a:rPr lang="en-US" sz="2400" dirty="0" smtClean="0"/>
              <a:t>) – </a:t>
            </a:r>
            <a:r>
              <a:rPr lang="en-US" sz="2400" dirty="0" err="1" smtClean="0"/>
              <a:t>k</a:t>
            </a:r>
            <a:r>
              <a:rPr lang="en-US" sz="2400" dirty="0" smtClean="0"/>
              <a:t> days from now</a:t>
            </a:r>
          </a:p>
          <a:p>
            <a:pPr lvl="1"/>
            <a:endParaRPr lang="en-US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912813" y="3593068"/>
          <a:ext cx="5946775" cy="723900"/>
        </p:xfrm>
        <a:graphic>
          <a:graphicData uri="http://schemas.openxmlformats.org/presentationml/2006/ole">
            <p:oleObj spid="_x0000_s160770" name="Equation" r:id="rId3" imgW="3035300" imgH="368300" progId="Equation.3">
              <p:embed/>
            </p:oleObj>
          </a:graphicData>
        </a:graphic>
      </p:graphicFrame>
      <p:sp>
        <p:nvSpPr>
          <p:cNvPr id="5" name="Left Brace 4"/>
          <p:cNvSpPr/>
          <p:nvPr/>
        </p:nvSpPr>
        <p:spPr>
          <a:xfrm rot="16200000">
            <a:off x="2990653" y="3802816"/>
            <a:ext cx="343297" cy="99060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943696" y="4546937"/>
            <a:ext cx="1903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probability of folder given quiz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33801" y="4507468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probability of quiz given quiz yesterday</a:t>
            </a:r>
            <a:endParaRPr lang="en-US" dirty="0"/>
          </a:p>
        </p:txBody>
      </p:sp>
      <p:sp>
        <p:nvSpPr>
          <p:cNvPr id="8" name="Left Brace 7"/>
          <p:cNvSpPr/>
          <p:nvPr/>
        </p:nvSpPr>
        <p:spPr>
          <a:xfrm rot="16200000">
            <a:off x="4590853" y="3783565"/>
            <a:ext cx="343297" cy="99060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/>
          <p:cNvSpPr/>
          <p:nvPr/>
        </p:nvSpPr>
        <p:spPr>
          <a:xfrm rot="16200000">
            <a:off x="3714552" y="3459913"/>
            <a:ext cx="343297" cy="381000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476898" y="5650468"/>
            <a:ext cx="3771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be read from our </a:t>
            </a:r>
            <a:r>
              <a:rPr lang="en-US" dirty="0" err="1" smtClean="0"/>
              <a:t>CPTs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16200000" flipV="1">
            <a:off x="6211095" y="4163774"/>
            <a:ext cx="685801" cy="61118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00801" y="4819471"/>
            <a:ext cx="2285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recursive (message)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143000"/>
          </a:xfrm>
        </p:spPr>
        <p:txBody>
          <a:bodyPr/>
          <a:lstStyle/>
          <a:p>
            <a:r>
              <a:rPr lang="en-US" dirty="0" smtClean="0"/>
              <a:t>We no longer have evidence, so we only take into account the state probabilities</a:t>
            </a:r>
            <a:endParaRPr lang="en-US" sz="2400" dirty="0" smtClean="0"/>
          </a:p>
          <a:p>
            <a:pPr lvl="1"/>
            <a:endParaRPr lang="en-US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1000125" y="3592513"/>
          <a:ext cx="5772150" cy="723900"/>
        </p:xfrm>
        <a:graphic>
          <a:graphicData uri="http://schemas.openxmlformats.org/presentationml/2006/ole">
            <p:oleObj spid="_x0000_s161794" name="Equation" r:id="rId3" imgW="2946400" imgH="3683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971800" y="46482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probability of quiz given quiz the previous day</a:t>
            </a:r>
            <a:endParaRPr lang="en-US" dirty="0"/>
          </a:p>
        </p:txBody>
      </p:sp>
      <p:sp>
        <p:nvSpPr>
          <p:cNvPr id="8" name="Left Brace 7"/>
          <p:cNvSpPr/>
          <p:nvPr/>
        </p:nvSpPr>
        <p:spPr>
          <a:xfrm rot="16200000">
            <a:off x="4057451" y="3498014"/>
            <a:ext cx="343297" cy="16002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rot="16200000" flipV="1">
            <a:off x="6211095" y="4163774"/>
            <a:ext cx="685801" cy="61118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00801" y="4819471"/>
            <a:ext cx="2285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recursive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(message)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534400" cy="493776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Final project</a:t>
            </a:r>
          </a:p>
          <a:p>
            <a:pPr lvl="1"/>
            <a:r>
              <a:rPr lang="en-US" sz="1800" dirty="0" smtClean="0"/>
              <a:t>Experimentally evaluate some idea/method we’ve discussed (or will discus) in class</a:t>
            </a:r>
          </a:p>
          <a:p>
            <a:pPr lvl="1"/>
            <a:r>
              <a:rPr lang="en-US" sz="1800" dirty="0" smtClean="0"/>
              <a:t>Must work in pairs (come talk to me if this causes a problem)</a:t>
            </a:r>
          </a:p>
          <a:p>
            <a:pPr lvl="1"/>
            <a:r>
              <a:rPr lang="en-US" sz="1800" dirty="0" smtClean="0"/>
              <a:t>Schedule:</a:t>
            </a:r>
          </a:p>
          <a:p>
            <a:pPr lvl="2"/>
            <a:r>
              <a:rPr lang="en-US" sz="1600" dirty="0" smtClean="0"/>
              <a:t>Literature review (this week)</a:t>
            </a:r>
          </a:p>
          <a:p>
            <a:pPr lvl="2"/>
            <a:r>
              <a:rPr lang="en-US" sz="1600" dirty="0" smtClean="0"/>
              <a:t>Proposal</a:t>
            </a:r>
          </a:p>
          <a:p>
            <a:pPr lvl="2"/>
            <a:r>
              <a:rPr lang="en-US" sz="1600" dirty="0" smtClean="0"/>
              <a:t>Status </a:t>
            </a:r>
            <a:r>
              <a:rPr lang="en-US" sz="1600" dirty="0" err="1" smtClean="0"/>
              <a:t>report(s</a:t>
            </a:r>
            <a:r>
              <a:rPr lang="en-US" sz="1600" dirty="0" smtClean="0"/>
              <a:t>)</a:t>
            </a:r>
          </a:p>
          <a:p>
            <a:pPr lvl="2"/>
            <a:r>
              <a:rPr lang="en-US" sz="1600" dirty="0" smtClean="0"/>
              <a:t>Paper draft</a:t>
            </a:r>
          </a:p>
          <a:p>
            <a:pPr lvl="2"/>
            <a:r>
              <a:rPr lang="en-US" sz="1600" dirty="0" smtClean="0"/>
              <a:t>Peer reviews</a:t>
            </a:r>
          </a:p>
          <a:p>
            <a:pPr lvl="2"/>
            <a:r>
              <a:rPr lang="en-US" sz="1600" dirty="0" smtClean="0"/>
              <a:t>Final paper</a:t>
            </a:r>
          </a:p>
          <a:p>
            <a:pPr lvl="2"/>
            <a:r>
              <a:rPr lang="en-US" sz="1600" dirty="0" smtClean="0"/>
              <a:t>Presentations</a:t>
            </a:r>
          </a:p>
          <a:p>
            <a:r>
              <a:rPr lang="en-US" sz="2000" dirty="0" smtClean="0"/>
              <a:t>Homework 6 out soon</a:t>
            </a:r>
          </a:p>
          <a:p>
            <a:r>
              <a:rPr lang="en-US" sz="2000" dirty="0" smtClean="0"/>
              <a:t>Last assignment next week on </a:t>
            </a:r>
            <a:r>
              <a:rPr lang="en-US" sz="2000" dirty="0" err="1" smtClean="0"/>
              <a:t>HMMs</a:t>
            </a:r>
            <a:endParaRPr lang="en-US" sz="2000" dirty="0" smtClean="0"/>
          </a:p>
          <a:p>
            <a:r>
              <a:rPr lang="en-US" sz="2000" dirty="0" smtClean="0"/>
              <a:t>Midterm</a:t>
            </a:r>
          </a:p>
          <a:p>
            <a:pPr lvl="1"/>
            <a:r>
              <a:rPr lang="en-US" sz="1700" dirty="0" smtClean="0"/>
              <a:t>average: 45</a:t>
            </a:r>
          </a:p>
          <a:p>
            <a:pPr lvl="1"/>
            <a:r>
              <a:rPr lang="en-US" sz="1700" dirty="0" smtClean="0"/>
              <a:t>high: 56.5 (2</a:t>
            </a:r>
            <a:r>
              <a:rPr lang="en-US" sz="1700" baseline="30000" dirty="0" smtClean="0"/>
              <a:t>nd</a:t>
            </a:r>
            <a:r>
              <a:rPr lang="en-US" sz="1700" dirty="0" smtClean="0"/>
              <a:t> highest 51)</a:t>
            </a:r>
          </a:p>
          <a:p>
            <a:pPr lvl="1"/>
            <a:endParaRPr lang="en-US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Your turn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304800" y="1234440"/>
            <a:ext cx="7010400" cy="5013960"/>
          </a:xfrm>
        </p:spPr>
        <p:txBody>
          <a:bodyPr>
            <a:normAutofit/>
          </a:bodyPr>
          <a:lstStyle/>
          <a:p>
            <a:pPr>
              <a:buFont typeface="Times" pitchFamily="-65" charset="0"/>
              <a:buChar char="•"/>
            </a:pPr>
            <a:r>
              <a:rPr lang="en-US" sz="2400" dirty="0" smtClean="0">
                <a:latin typeface="Arial" pitchFamily="-65" charset="0"/>
                <a:ea typeface="Arial" pitchFamily="-65" charset="0"/>
                <a:cs typeface="Arial" pitchFamily="-65" charset="0"/>
              </a:rPr>
              <a:t>You live on the top floor of a building, giving you a good view of the street from your kitchen window</a:t>
            </a:r>
          </a:p>
          <a:p>
            <a:pPr>
              <a:buFont typeface="Times" pitchFamily="-65" charset="0"/>
              <a:buChar char="•"/>
            </a:pPr>
            <a:r>
              <a:rPr lang="en-US" sz="2400" dirty="0" smtClean="0">
                <a:latin typeface="Arial" pitchFamily="-65" charset="0"/>
                <a:ea typeface="Arial" pitchFamily="-65" charset="0"/>
                <a:cs typeface="Arial" pitchFamily="-65" charset="0"/>
              </a:rPr>
              <a:t>Its really cold outside, so you’d rather maximize your time inside and watch for a taxi out the window</a:t>
            </a:r>
          </a:p>
          <a:p>
            <a:pPr>
              <a:buFont typeface="Times" pitchFamily="-65" charset="0"/>
              <a:buChar char="•"/>
            </a:pPr>
            <a:r>
              <a:rPr lang="en-US" sz="2400" dirty="0" smtClean="0">
                <a:latin typeface="Arial" pitchFamily="-65" charset="0"/>
                <a:ea typeface="Arial" pitchFamily="-65" charset="0"/>
                <a:cs typeface="Arial" pitchFamily="-65" charset="0"/>
              </a:rPr>
              <a:t>There is a constant stream of vehicles coming in, but you can only make out the color</a:t>
            </a:r>
          </a:p>
          <a:p>
            <a:pPr>
              <a:buFont typeface="Times" pitchFamily="-65" charset="0"/>
              <a:buChar char="•"/>
            </a:pPr>
            <a:r>
              <a:rPr lang="en-US" sz="2400" dirty="0" smtClean="0">
                <a:latin typeface="Arial" pitchFamily="-65" charset="0"/>
                <a:ea typeface="Arial" pitchFamily="-65" charset="0"/>
                <a:cs typeface="Arial" pitchFamily="-65" charset="0"/>
              </a:rPr>
              <a:t>You’d like to predict whether or not it’s a taxi</a:t>
            </a:r>
          </a:p>
          <a:p>
            <a:pPr>
              <a:buFont typeface="Times" pitchFamily="-65" charset="0"/>
              <a:buChar char="•"/>
            </a:pPr>
            <a:r>
              <a:rPr lang="en-US" sz="2400" dirty="0" smtClean="0">
                <a:latin typeface="Arial" pitchFamily="-65" charset="0"/>
                <a:ea typeface="Arial" pitchFamily="-65" charset="0"/>
                <a:cs typeface="Arial" pitchFamily="-65" charset="0"/>
              </a:rPr>
              <a:t>Formulate this problem as an HMM problem</a:t>
            </a:r>
          </a:p>
          <a:p>
            <a:pPr>
              <a:buFont typeface="Times" pitchFamily="-65" charset="0"/>
              <a:buChar char="•"/>
            </a:pPr>
            <a:endParaRPr lang="en-US" sz="2400" dirty="0" smtClean="0">
              <a:latin typeface="Arial" pitchFamily="-65" charset="0"/>
              <a:ea typeface="Arial" pitchFamily="-65" charset="0"/>
              <a:cs typeface="Arial" pitchFamily="-65" charset="0"/>
            </a:endParaRPr>
          </a:p>
          <a:p>
            <a:pPr>
              <a:buFont typeface="Times" pitchFamily="-65" charset="0"/>
              <a:buChar char="•"/>
            </a:pPr>
            <a:r>
              <a:rPr lang="en-US" sz="2400" dirty="0" smtClean="0">
                <a:latin typeface="Arial" pitchFamily="-65" charset="0"/>
                <a:ea typeface="Arial" pitchFamily="-65" charset="0"/>
                <a:cs typeface="Arial" pitchFamily="-65" charset="0"/>
              </a:rPr>
              <a:t>Step 1: what does the HMM look like?</a:t>
            </a:r>
          </a:p>
          <a:p>
            <a:pPr>
              <a:buFont typeface="Times" pitchFamily="-65" charset="0"/>
              <a:buChar char="•"/>
            </a:pPr>
            <a:endParaRPr lang="en-US" sz="2400" dirty="0" smtClean="0">
              <a:latin typeface="Arial" pitchFamily="-65" charset="0"/>
              <a:ea typeface="Arial" pitchFamily="-65" charset="0"/>
              <a:cs typeface="Arial" pitchFamily="-65" charset="0"/>
            </a:endParaRPr>
          </a:p>
          <a:p>
            <a:pPr>
              <a:buFont typeface="Times" pitchFamily="-65" charset="0"/>
              <a:buChar char="•"/>
            </a:pPr>
            <a:endParaRPr lang="en-US" sz="2400" dirty="0"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pic>
        <p:nvPicPr>
          <p:cNvPr id="44036" name="Picture 13" descr="MCj03521560000[1]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mc:AlternateContent>
          <mc:Choice xmlns:ma="http://schemas.microsoft.com/office/mac/drawingml/2008/main" Requires="ma">
            <p:blipFill>
              <a:blip r:embed="rId17"/>
              <a:srcRect/>
              <a:stretch>
                <a:fillRect/>
              </a:stretch>
            </p:blipFill>
          </mc:Choice>
          <mc:Fallback>
            <p:blipFill>
              <a:blip r:embed="rId18"/>
              <a:srcRect/>
              <a:stretch>
                <a:fillRect/>
              </a:stretch>
            </p:blipFill>
          </mc:Fallback>
        </mc:AlternateContent>
        <p:spPr bwMode="auto">
          <a:xfrm>
            <a:off x="7162800" y="1778000"/>
            <a:ext cx="1792288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14" descr="MCj03039590000[1]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mc:AlternateContent>
          <mc:Choice xmlns:ma="http://schemas.microsoft.com/office/mac/drawingml/2008/main" Requires="ma">
            <p:blipFill>
              <a:blip r:embed="rId19"/>
              <a:srcRect/>
              <a:stretch>
                <a:fillRect/>
              </a:stretch>
            </p:blipFill>
          </mc:Choice>
          <mc:Fallback>
            <p:blipFill>
              <a:blip r:embed="rId20"/>
              <a:srcRect/>
              <a:stretch>
                <a:fillRect/>
              </a:stretch>
            </p:blipFill>
          </mc:Fallback>
        </mc:AlternateContent>
        <p:spPr bwMode="auto">
          <a:xfrm>
            <a:off x="7162800" y="0"/>
            <a:ext cx="1824037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8" name="Oval 41" hidden="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719263" y="2708275"/>
            <a:ext cx="1365250" cy="417513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400"/>
              <a:t>CarOrTaxi</a:t>
            </a:r>
          </a:p>
        </p:txBody>
      </p:sp>
      <p:sp>
        <p:nvSpPr>
          <p:cNvPr id="44039" name="Oval 43" hidden="1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051050" y="3702050"/>
            <a:ext cx="809625" cy="417513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400"/>
              <a:t>Color</a:t>
            </a:r>
          </a:p>
        </p:txBody>
      </p:sp>
      <p:sp>
        <p:nvSpPr>
          <p:cNvPr id="44040" name="Line 45" hidden="1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2397125" y="3125788"/>
            <a:ext cx="0" cy="5762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4041" name="Oval 46" hidden="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357563" y="2703513"/>
            <a:ext cx="1365250" cy="417512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400"/>
              <a:t>CarOrTaxi</a:t>
            </a:r>
          </a:p>
        </p:txBody>
      </p:sp>
      <p:sp>
        <p:nvSpPr>
          <p:cNvPr id="44042" name="Oval 47" hidden="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689350" y="3697288"/>
            <a:ext cx="809625" cy="417512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400"/>
              <a:t>Color</a:t>
            </a:r>
          </a:p>
        </p:txBody>
      </p:sp>
      <p:sp>
        <p:nvSpPr>
          <p:cNvPr id="44043" name="Line 48" hidden="1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4035425" y="3121025"/>
            <a:ext cx="0" cy="5762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4044" name="Line 49" hidden="1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3074988" y="2890838"/>
            <a:ext cx="2682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4045" name="Line 50" hidden="1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4725988" y="2890838"/>
            <a:ext cx="3460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4046" name="Text Box 51" hidden="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306638" y="4311650"/>
            <a:ext cx="2476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44047" name="Text Box 52" hidden="1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3881438" y="4311650"/>
            <a:ext cx="50800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t+1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Your turn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7200" y="1219200"/>
            <a:ext cx="8001000" cy="558800"/>
          </a:xfrm>
        </p:spPr>
        <p:txBody>
          <a:bodyPr/>
          <a:lstStyle/>
          <a:p>
            <a:pPr eaLnBrk="1" hangingPunct="1"/>
            <a:r>
              <a:rPr lang="en-US" dirty="0"/>
              <a:t>Problem: Identify the taxi</a:t>
            </a:r>
          </a:p>
        </p:txBody>
      </p:sp>
      <p:pic>
        <p:nvPicPr>
          <p:cNvPr id="46084" name="Picture 4" descr="MCj03521560000[1]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mc:AlternateContent>
          <mc:Choice xmlns:ma="http://schemas.microsoft.com/office/mac/drawingml/2008/main" Requires="ma">
            <p:blipFill>
              <a:blip r:embed="rId18"/>
              <a:srcRect/>
              <a:stretch>
                <a:fillRect/>
              </a:stretch>
            </p:blipFill>
          </mc:Choice>
          <mc:Fallback>
            <p:blipFill>
              <a:blip r:embed="rId19"/>
              <a:srcRect/>
              <a:stretch>
                <a:fillRect/>
              </a:stretch>
            </p:blipFill>
          </mc:Fallback>
        </mc:AlternateContent>
        <p:spPr bwMode="auto">
          <a:xfrm>
            <a:off x="6953250" y="1778000"/>
            <a:ext cx="1792288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5" descr="MCj03039590000[1]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mc:AlternateContent>
          <mc:Choice xmlns:ma="http://schemas.microsoft.com/office/mac/drawingml/2008/main" Requires="ma">
            <p:blipFill>
              <a:blip r:embed="rId20"/>
              <a:srcRect/>
              <a:stretch>
                <a:fillRect/>
              </a:stretch>
            </p:blipFill>
          </mc:Choice>
          <mc:Fallback>
            <p:blipFill>
              <a:blip r:embed="rId21"/>
              <a:srcRect/>
              <a:stretch>
                <a:fillRect/>
              </a:stretch>
            </p:blipFill>
          </mc:Fallback>
        </mc:AlternateContent>
        <p:spPr bwMode="auto">
          <a:xfrm>
            <a:off x="5608638" y="165100"/>
            <a:ext cx="1824037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112" name="Oval 3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148067" y="2062162"/>
            <a:ext cx="1368425" cy="4191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400" dirty="0" err="1"/>
              <a:t>CarOrTaxi</a:t>
            </a:r>
            <a:endParaRPr lang="en-US" sz="1400" dirty="0"/>
          </a:p>
        </p:txBody>
      </p:sp>
      <p:sp>
        <p:nvSpPr>
          <p:cNvPr id="46113" name="Oval 3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479854" y="3055937"/>
            <a:ext cx="812800" cy="4191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400"/>
              <a:t>Color</a:t>
            </a:r>
          </a:p>
        </p:txBody>
      </p:sp>
      <p:sp>
        <p:nvSpPr>
          <p:cNvPr id="46115" name="Line 35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2827517" y="2479675"/>
            <a:ext cx="0" cy="5762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6116" name="Oval 36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786367" y="2057400"/>
            <a:ext cx="1368425" cy="4191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400"/>
              <a:t>CarOrTaxi</a:t>
            </a:r>
          </a:p>
        </p:txBody>
      </p:sp>
      <p:sp>
        <p:nvSpPr>
          <p:cNvPr id="46117" name="Oval 37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118154" y="3051175"/>
            <a:ext cx="812800" cy="4191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400"/>
              <a:t>Color</a:t>
            </a:r>
          </a:p>
        </p:txBody>
      </p:sp>
      <p:sp>
        <p:nvSpPr>
          <p:cNvPr id="46118" name="Line 38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4465817" y="2474912"/>
            <a:ext cx="0" cy="5762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6119" name="Line 39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3505379" y="2244725"/>
            <a:ext cx="2682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6120" name="Line 40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5156379" y="2244725"/>
            <a:ext cx="3460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6122" name="Text Box 42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5578654" y="1981200"/>
            <a:ext cx="44114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 smtClean="0"/>
              <a:t>…</a:t>
            </a:r>
            <a:endParaRPr lang="en-US" sz="2000" dirty="0"/>
          </a:p>
        </p:txBody>
      </p:sp>
      <p:sp>
        <p:nvSpPr>
          <p:cNvPr id="43" name="Oval 32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49454" y="2057400"/>
            <a:ext cx="1368425" cy="4191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400" dirty="0" err="1"/>
              <a:t>CarOrTaxi</a:t>
            </a:r>
            <a:endParaRPr lang="en-US" sz="1400" dirty="0"/>
          </a:p>
        </p:txBody>
      </p:sp>
      <p:sp>
        <p:nvSpPr>
          <p:cNvPr id="44" name="Line 39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1906766" y="2239963"/>
            <a:ext cx="2682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8" name="Table 57"/>
          <p:cNvGraphicFramePr>
            <a:graphicFrameLocks noGrp="1"/>
          </p:cNvGraphicFramePr>
          <p:nvPr/>
        </p:nvGraphicFramePr>
        <p:xfrm>
          <a:off x="473252" y="4038600"/>
          <a:ext cx="2803348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871"/>
                <a:gridCol w="1605477"/>
              </a:tblGrid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CT</a:t>
                      </a:r>
                      <a:r>
                        <a:rPr lang="en-US" sz="1600" baseline="-25000" dirty="0" smtClean="0"/>
                        <a:t>t-1</a:t>
                      </a:r>
                      <a:r>
                        <a:rPr lang="en-US" sz="1600" baseline="0" dirty="0" smtClean="0"/>
                        <a:t>  </a:t>
                      </a:r>
                      <a:r>
                        <a:rPr lang="en-US" sz="1600" baseline="0" dirty="0" err="1" smtClean="0"/>
                        <a:t>CT</a:t>
                      </a:r>
                      <a:r>
                        <a:rPr lang="en-US" sz="1600" baseline="-25000" dirty="0" err="1" smtClean="0"/>
                        <a:t>t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P(CT</a:t>
                      </a:r>
                      <a:r>
                        <a:rPr lang="en-US" sz="1600" baseline="-25000" dirty="0" err="1" smtClean="0"/>
                        <a:t>t</a:t>
                      </a:r>
                      <a:r>
                        <a:rPr lang="en-US" sz="1600" baseline="0" dirty="0" smtClean="0"/>
                        <a:t> | CT</a:t>
                      </a:r>
                      <a:r>
                        <a:rPr lang="en-US" sz="1600" baseline="-25000" dirty="0" smtClean="0"/>
                        <a:t>t-1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-25000" dirty="0" smtClean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  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  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         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0.75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         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0.25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9" name="Table 58"/>
          <p:cNvGraphicFramePr>
            <a:graphicFrameLocks noGrp="1"/>
          </p:cNvGraphicFramePr>
          <p:nvPr/>
        </p:nvGraphicFramePr>
        <p:xfrm>
          <a:off x="4114800" y="4038600"/>
          <a:ext cx="2438400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1929"/>
                <a:gridCol w="1396471"/>
              </a:tblGrid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CT</a:t>
                      </a:r>
                      <a:r>
                        <a:rPr lang="en-US" sz="1600" baseline="0" dirty="0" smtClean="0"/>
                        <a:t>    Col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P(Col</a:t>
                      </a:r>
                      <a:r>
                        <a:rPr lang="en-US" sz="1600" baseline="0" dirty="0" smtClean="0"/>
                        <a:t> | </a:t>
                      </a:r>
                      <a:r>
                        <a:rPr lang="en-US" sz="1600" baseline="0" dirty="0" err="1" smtClean="0"/>
                        <a:t>CT</a:t>
                      </a:r>
                      <a:r>
                        <a:rPr lang="en-US" sz="1600" baseline="-25000" dirty="0" err="1" smtClean="0"/>
                        <a:t>t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-25000" dirty="0" smtClean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  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0.1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NY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0.9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          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0.75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       NY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0.25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Your Turn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219200"/>
            <a:ext cx="8229600" cy="2209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dirty="0"/>
              <a:t>You just saw a red vehicle, and now you see a yellow vehicle.  What is the probability that the vehicle you see is a taxi?  (Assume taxis and cars are equally likely when you start looking)</a:t>
            </a:r>
          </a:p>
          <a:p>
            <a:pPr eaLnBrk="1" hangingPunct="1"/>
            <a:r>
              <a:rPr lang="en-US" sz="2400" dirty="0"/>
              <a:t>What is the probability that the </a:t>
            </a:r>
            <a:r>
              <a:rPr lang="en-US" sz="2400" i="1" dirty="0"/>
              <a:t>next</a:t>
            </a:r>
            <a:r>
              <a:rPr lang="en-US" sz="2400" dirty="0"/>
              <a:t> vehicle will be a taxi?</a:t>
            </a:r>
          </a:p>
          <a:p>
            <a:pPr eaLnBrk="1" hangingPunct="1">
              <a:buFontTx/>
              <a:buNone/>
            </a:pP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87652" y="3352800"/>
          <a:ext cx="2803348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871"/>
                <a:gridCol w="1605477"/>
              </a:tblGrid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CT</a:t>
                      </a:r>
                      <a:r>
                        <a:rPr lang="en-US" sz="1600" baseline="-25000" dirty="0" smtClean="0"/>
                        <a:t>t-1</a:t>
                      </a:r>
                      <a:r>
                        <a:rPr lang="en-US" sz="1600" baseline="0" dirty="0" smtClean="0"/>
                        <a:t>  </a:t>
                      </a:r>
                      <a:r>
                        <a:rPr lang="en-US" sz="1600" baseline="0" dirty="0" err="1" smtClean="0"/>
                        <a:t>CT</a:t>
                      </a:r>
                      <a:r>
                        <a:rPr lang="en-US" sz="1600" baseline="-25000" dirty="0" err="1" smtClean="0"/>
                        <a:t>t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P(CT</a:t>
                      </a:r>
                      <a:r>
                        <a:rPr lang="en-US" sz="1600" baseline="-25000" dirty="0" err="1" smtClean="0"/>
                        <a:t>t</a:t>
                      </a:r>
                      <a:r>
                        <a:rPr lang="en-US" sz="1600" baseline="0" dirty="0" smtClean="0"/>
                        <a:t> | CT</a:t>
                      </a:r>
                      <a:r>
                        <a:rPr lang="en-US" sz="1600" baseline="-25000" dirty="0" smtClean="0"/>
                        <a:t>t-1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-25000" dirty="0" smtClean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  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  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         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0.75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         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0.25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029200" y="3352800"/>
          <a:ext cx="2438400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1929"/>
                <a:gridCol w="1396471"/>
              </a:tblGrid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CT</a:t>
                      </a:r>
                      <a:r>
                        <a:rPr lang="en-US" sz="1600" baseline="0" dirty="0" smtClean="0"/>
                        <a:t>    Col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P(Col</a:t>
                      </a:r>
                      <a:r>
                        <a:rPr lang="en-US" sz="1600" baseline="0" dirty="0" smtClean="0"/>
                        <a:t> | </a:t>
                      </a:r>
                      <a:r>
                        <a:rPr lang="en-US" sz="1600" baseline="0" dirty="0" err="1" smtClean="0"/>
                        <a:t>CT</a:t>
                      </a:r>
                      <a:r>
                        <a:rPr lang="en-US" sz="1600" baseline="-25000" dirty="0" err="1" smtClean="0"/>
                        <a:t>t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-25000" dirty="0" smtClean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  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0.1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NY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0.9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          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0.75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       NY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0.25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5346" name="Object 2"/>
          <p:cNvGraphicFramePr>
            <a:graphicFrameLocks noChangeAspect="1"/>
          </p:cNvGraphicFramePr>
          <p:nvPr/>
        </p:nvGraphicFramePr>
        <p:xfrm>
          <a:off x="1219200" y="5372100"/>
          <a:ext cx="6221412" cy="723900"/>
        </p:xfrm>
        <a:graphic>
          <a:graphicData uri="http://schemas.openxmlformats.org/presentationml/2006/ole">
            <p:oleObj spid="_x0000_s185346" name="Equation" r:id="rId6" imgW="3175000" imgH="3683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Filtering: red then yellow, equal prior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87652" y="1371600"/>
          <a:ext cx="2803348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871"/>
                <a:gridCol w="1605477"/>
              </a:tblGrid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CT</a:t>
                      </a:r>
                      <a:r>
                        <a:rPr lang="en-US" sz="1600" baseline="-25000" dirty="0" smtClean="0"/>
                        <a:t>t-1</a:t>
                      </a:r>
                      <a:r>
                        <a:rPr lang="en-US" sz="1600" baseline="0" dirty="0" smtClean="0"/>
                        <a:t>  </a:t>
                      </a:r>
                      <a:r>
                        <a:rPr lang="en-US" sz="1600" baseline="0" dirty="0" err="1" smtClean="0"/>
                        <a:t>CT</a:t>
                      </a:r>
                      <a:r>
                        <a:rPr lang="en-US" sz="1600" baseline="-25000" dirty="0" err="1" smtClean="0"/>
                        <a:t>t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P(CT</a:t>
                      </a:r>
                      <a:r>
                        <a:rPr lang="en-US" sz="1600" baseline="-25000" dirty="0" err="1" smtClean="0"/>
                        <a:t>t</a:t>
                      </a:r>
                      <a:r>
                        <a:rPr lang="en-US" sz="1600" baseline="0" dirty="0" smtClean="0"/>
                        <a:t> | CT</a:t>
                      </a:r>
                      <a:r>
                        <a:rPr lang="en-US" sz="1600" baseline="-25000" dirty="0" smtClean="0"/>
                        <a:t>t-1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-25000" dirty="0" smtClean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  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  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         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0.75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         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0.25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029200" y="1371600"/>
          <a:ext cx="2438400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1929"/>
                <a:gridCol w="1396471"/>
              </a:tblGrid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CT</a:t>
                      </a:r>
                      <a:r>
                        <a:rPr lang="en-US" sz="1600" baseline="0" dirty="0" smtClean="0"/>
                        <a:t>    Col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P(Col</a:t>
                      </a:r>
                      <a:r>
                        <a:rPr lang="en-US" sz="1600" baseline="0" dirty="0" smtClean="0"/>
                        <a:t> | </a:t>
                      </a:r>
                      <a:r>
                        <a:rPr lang="en-US" sz="1600" baseline="0" dirty="0" err="1" smtClean="0"/>
                        <a:t>CT</a:t>
                      </a:r>
                      <a:r>
                        <a:rPr lang="en-US" sz="1600" baseline="-25000" dirty="0" err="1" smtClean="0"/>
                        <a:t>t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-25000" dirty="0" smtClean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  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0.1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NY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0.9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          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0.75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       NY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0.25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4563" name="Object 3"/>
          <p:cNvGraphicFramePr>
            <a:graphicFrameLocks noChangeAspect="1"/>
          </p:cNvGraphicFramePr>
          <p:nvPr/>
        </p:nvGraphicFramePr>
        <p:xfrm>
          <a:off x="1347788" y="3886200"/>
          <a:ext cx="5357812" cy="785516"/>
        </p:xfrm>
        <a:graphic>
          <a:graphicData uri="http://schemas.openxmlformats.org/presentationml/2006/ole">
            <p:oleObj spid="_x0000_s194563" name="Equation" r:id="rId5" imgW="3124200" imgH="457200" progId="Equation.3">
              <p:embed/>
            </p:oleObj>
          </a:graphicData>
        </a:graphic>
      </p:graphicFrame>
      <p:graphicFrame>
        <p:nvGraphicFramePr>
          <p:cNvPr id="194564" name="Object 4"/>
          <p:cNvGraphicFramePr>
            <a:graphicFrameLocks noChangeAspect="1"/>
          </p:cNvGraphicFramePr>
          <p:nvPr/>
        </p:nvGraphicFramePr>
        <p:xfrm>
          <a:off x="439738" y="3352800"/>
          <a:ext cx="6265862" cy="292100"/>
        </p:xfrm>
        <a:graphic>
          <a:graphicData uri="http://schemas.openxmlformats.org/presentationml/2006/ole">
            <p:oleObj spid="_x0000_s194564" name="Equation" r:id="rId6" imgW="4381500" imgH="20320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828800" y="5314890"/>
            <a:ext cx="426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First message: [0.50, 0.50] (equal prior)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Filtering: red with equal prior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87652" y="1371600"/>
          <a:ext cx="2803348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871"/>
                <a:gridCol w="1605477"/>
              </a:tblGrid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CT</a:t>
                      </a:r>
                      <a:r>
                        <a:rPr lang="en-US" sz="1600" baseline="-25000" dirty="0" smtClean="0"/>
                        <a:t>t-1</a:t>
                      </a:r>
                      <a:r>
                        <a:rPr lang="en-US" sz="1600" baseline="0" dirty="0" smtClean="0"/>
                        <a:t>  </a:t>
                      </a:r>
                      <a:r>
                        <a:rPr lang="en-US" sz="1600" baseline="0" dirty="0" err="1" smtClean="0"/>
                        <a:t>CT</a:t>
                      </a:r>
                      <a:r>
                        <a:rPr lang="en-US" sz="1600" baseline="-25000" dirty="0" err="1" smtClean="0"/>
                        <a:t>t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P(CT</a:t>
                      </a:r>
                      <a:r>
                        <a:rPr lang="en-US" sz="1600" baseline="-25000" dirty="0" err="1" smtClean="0"/>
                        <a:t>t</a:t>
                      </a:r>
                      <a:r>
                        <a:rPr lang="en-US" sz="1600" baseline="0" dirty="0" smtClean="0"/>
                        <a:t> | CT</a:t>
                      </a:r>
                      <a:r>
                        <a:rPr lang="en-US" sz="1600" baseline="-25000" dirty="0" smtClean="0"/>
                        <a:t>t-1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-25000" dirty="0" smtClean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  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  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         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0.75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         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0.25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029200" y="1371600"/>
          <a:ext cx="2438400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1929"/>
                <a:gridCol w="1396471"/>
              </a:tblGrid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CT</a:t>
                      </a:r>
                      <a:r>
                        <a:rPr lang="en-US" sz="1600" baseline="0" dirty="0" smtClean="0"/>
                        <a:t>    Col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P(Col</a:t>
                      </a:r>
                      <a:r>
                        <a:rPr lang="en-US" sz="1600" baseline="0" dirty="0" smtClean="0"/>
                        <a:t> | </a:t>
                      </a:r>
                      <a:r>
                        <a:rPr lang="en-US" sz="1600" baseline="0" dirty="0" err="1" smtClean="0"/>
                        <a:t>CT</a:t>
                      </a:r>
                      <a:r>
                        <a:rPr lang="en-US" sz="1600" baseline="-25000" dirty="0" err="1" smtClean="0"/>
                        <a:t>t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-25000" dirty="0" smtClean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  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0.1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NY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0.9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          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0.75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       NY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0.25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4563" name="Object 3"/>
          <p:cNvGraphicFramePr>
            <a:graphicFrameLocks noChangeAspect="1"/>
          </p:cNvGraphicFramePr>
          <p:nvPr/>
        </p:nvGraphicFramePr>
        <p:xfrm>
          <a:off x="2425700" y="3862387"/>
          <a:ext cx="3201988" cy="785813"/>
        </p:xfrm>
        <a:graphic>
          <a:graphicData uri="http://schemas.openxmlformats.org/presentationml/2006/ole">
            <p:oleObj spid="_x0000_s221186" name="Equation" r:id="rId5" imgW="1866900" imgH="457200" progId="Equation.3">
              <p:embed/>
            </p:oleObj>
          </a:graphicData>
        </a:graphic>
      </p:graphicFrame>
      <p:graphicFrame>
        <p:nvGraphicFramePr>
          <p:cNvPr id="194564" name="Object 4"/>
          <p:cNvGraphicFramePr>
            <a:graphicFrameLocks noChangeAspect="1"/>
          </p:cNvGraphicFramePr>
          <p:nvPr/>
        </p:nvGraphicFramePr>
        <p:xfrm>
          <a:off x="376238" y="3352800"/>
          <a:ext cx="6392862" cy="292100"/>
        </p:xfrm>
        <a:graphic>
          <a:graphicData uri="http://schemas.openxmlformats.org/presentationml/2006/ole">
            <p:oleObj spid="_x0000_s221187" name="Equation" r:id="rId6" imgW="4470400" imgH="203200" progId="Equation.3">
              <p:embed/>
            </p:oleObj>
          </a:graphicData>
        </a:graphic>
      </p:graphicFrame>
      <p:graphicFrame>
        <p:nvGraphicFramePr>
          <p:cNvPr id="221188" name="Object 4"/>
          <p:cNvGraphicFramePr>
            <a:graphicFrameLocks noChangeAspect="1"/>
          </p:cNvGraphicFramePr>
          <p:nvPr/>
        </p:nvGraphicFramePr>
        <p:xfrm>
          <a:off x="2425700" y="4819650"/>
          <a:ext cx="2832100" cy="742950"/>
        </p:xfrm>
        <a:graphic>
          <a:graphicData uri="http://schemas.openxmlformats.org/presentationml/2006/ole">
            <p:oleObj spid="_x0000_s221188" name="Equation" r:id="rId7" imgW="1651000" imgH="43180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867400" y="481965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became more probable that it’s a car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Filtering: now yellow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87652" y="1371600"/>
          <a:ext cx="2803348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871"/>
                <a:gridCol w="1605477"/>
              </a:tblGrid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CT</a:t>
                      </a:r>
                      <a:r>
                        <a:rPr lang="en-US" sz="1600" baseline="-25000" dirty="0" smtClean="0"/>
                        <a:t>t-1</a:t>
                      </a:r>
                      <a:r>
                        <a:rPr lang="en-US" sz="1600" baseline="0" dirty="0" smtClean="0"/>
                        <a:t>  </a:t>
                      </a:r>
                      <a:r>
                        <a:rPr lang="en-US" sz="1600" baseline="0" dirty="0" err="1" smtClean="0"/>
                        <a:t>CT</a:t>
                      </a:r>
                      <a:r>
                        <a:rPr lang="en-US" sz="1600" baseline="-25000" dirty="0" err="1" smtClean="0"/>
                        <a:t>t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P(CT</a:t>
                      </a:r>
                      <a:r>
                        <a:rPr lang="en-US" sz="1600" baseline="-25000" dirty="0" err="1" smtClean="0"/>
                        <a:t>t</a:t>
                      </a:r>
                      <a:r>
                        <a:rPr lang="en-US" sz="1600" baseline="0" dirty="0" smtClean="0"/>
                        <a:t> | CT</a:t>
                      </a:r>
                      <a:r>
                        <a:rPr lang="en-US" sz="1600" baseline="-25000" dirty="0" smtClean="0"/>
                        <a:t>t-1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-25000" dirty="0" smtClean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  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  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         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0.75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         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0.25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029200" y="1371600"/>
          <a:ext cx="2438400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1929"/>
                <a:gridCol w="1396471"/>
              </a:tblGrid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CT</a:t>
                      </a:r>
                      <a:r>
                        <a:rPr lang="en-US" sz="1600" baseline="0" dirty="0" smtClean="0"/>
                        <a:t>    Col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P(Col</a:t>
                      </a:r>
                      <a:r>
                        <a:rPr lang="en-US" sz="1600" baseline="0" dirty="0" smtClean="0"/>
                        <a:t> | </a:t>
                      </a:r>
                      <a:r>
                        <a:rPr lang="en-US" sz="1600" baseline="0" dirty="0" err="1" smtClean="0"/>
                        <a:t>CT</a:t>
                      </a:r>
                      <a:r>
                        <a:rPr lang="en-US" sz="1600" baseline="-25000" dirty="0" err="1" smtClean="0"/>
                        <a:t>t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-25000" dirty="0" smtClean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  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0.1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NY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0.9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          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0.75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       NY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0.25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4563" name="Object 3"/>
          <p:cNvGraphicFramePr>
            <a:graphicFrameLocks noChangeAspect="1"/>
          </p:cNvGraphicFramePr>
          <p:nvPr/>
        </p:nvGraphicFramePr>
        <p:xfrm>
          <a:off x="2174875" y="3862388"/>
          <a:ext cx="3703638" cy="785812"/>
        </p:xfrm>
        <a:graphic>
          <a:graphicData uri="http://schemas.openxmlformats.org/presentationml/2006/ole">
            <p:oleObj spid="_x0000_s223234" name="Equation" r:id="rId5" imgW="2159000" imgH="457200" progId="Equation.3">
              <p:embed/>
            </p:oleObj>
          </a:graphicData>
        </a:graphic>
      </p:graphicFrame>
      <p:graphicFrame>
        <p:nvGraphicFramePr>
          <p:cNvPr id="221188" name="Object 4"/>
          <p:cNvGraphicFramePr>
            <a:graphicFrameLocks noChangeAspect="1"/>
          </p:cNvGraphicFramePr>
          <p:nvPr/>
        </p:nvGraphicFramePr>
        <p:xfrm>
          <a:off x="2098675" y="4819650"/>
          <a:ext cx="2701925" cy="742950"/>
        </p:xfrm>
        <a:graphic>
          <a:graphicData uri="http://schemas.openxmlformats.org/presentationml/2006/ole">
            <p:oleObj spid="_x0000_s223236" name="Equation" r:id="rId6" imgW="1574800" imgH="43180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867400" y="481965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much more likely that it’s a</a:t>
            </a:r>
            <a:r>
              <a:rPr lang="en-US" dirty="0" smtClean="0">
                <a:solidFill>
                  <a:srgbClr val="FF0000"/>
                </a:solidFill>
              </a:rPr>
              <a:t> taxi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223238" name="Object 6"/>
          <p:cNvGraphicFramePr>
            <a:graphicFrameLocks noChangeAspect="1"/>
          </p:cNvGraphicFramePr>
          <p:nvPr/>
        </p:nvGraphicFramePr>
        <p:xfrm>
          <a:off x="457200" y="3352800"/>
          <a:ext cx="6229350" cy="292100"/>
        </p:xfrm>
        <a:graphic>
          <a:graphicData uri="http://schemas.openxmlformats.org/presentationml/2006/ole">
            <p:oleObj spid="_x0000_s223238" name="Equation" r:id="rId7" imgW="4356100" imgH="203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Prediction: a cab next?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87652" y="1371600"/>
          <a:ext cx="2803348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871"/>
                <a:gridCol w="1605477"/>
              </a:tblGrid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CT</a:t>
                      </a:r>
                      <a:r>
                        <a:rPr lang="en-US" sz="1600" baseline="-25000" dirty="0" smtClean="0"/>
                        <a:t>t-1</a:t>
                      </a:r>
                      <a:r>
                        <a:rPr lang="en-US" sz="1600" baseline="0" dirty="0" smtClean="0"/>
                        <a:t>  </a:t>
                      </a:r>
                      <a:r>
                        <a:rPr lang="en-US" sz="1600" baseline="0" dirty="0" err="1" smtClean="0"/>
                        <a:t>CT</a:t>
                      </a:r>
                      <a:r>
                        <a:rPr lang="en-US" sz="1600" baseline="-25000" dirty="0" err="1" smtClean="0"/>
                        <a:t>t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P(CT</a:t>
                      </a:r>
                      <a:r>
                        <a:rPr lang="en-US" sz="1600" baseline="-25000" dirty="0" err="1" smtClean="0"/>
                        <a:t>t</a:t>
                      </a:r>
                      <a:r>
                        <a:rPr lang="en-US" sz="1600" baseline="0" dirty="0" smtClean="0"/>
                        <a:t> | CT</a:t>
                      </a:r>
                      <a:r>
                        <a:rPr lang="en-US" sz="1600" baseline="-25000" dirty="0" smtClean="0"/>
                        <a:t>t-1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-25000" dirty="0" smtClean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  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  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         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0.75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         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0.25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029200" y="1371600"/>
          <a:ext cx="2438400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1929"/>
                <a:gridCol w="1396471"/>
              </a:tblGrid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CT</a:t>
                      </a:r>
                      <a:r>
                        <a:rPr lang="en-US" sz="1600" baseline="0" dirty="0" smtClean="0"/>
                        <a:t>    Col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P(Col</a:t>
                      </a:r>
                      <a:r>
                        <a:rPr lang="en-US" sz="1600" baseline="0" dirty="0" smtClean="0"/>
                        <a:t> | </a:t>
                      </a:r>
                      <a:r>
                        <a:rPr lang="en-US" sz="1600" baseline="0" dirty="0" err="1" smtClean="0"/>
                        <a:t>CT</a:t>
                      </a:r>
                      <a:r>
                        <a:rPr lang="en-US" sz="1600" baseline="-25000" dirty="0" err="1" smtClean="0"/>
                        <a:t>t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-25000" dirty="0" smtClean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  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0.1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NY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0.9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          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0.75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       NY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0.25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4563" name="Object 3"/>
          <p:cNvGraphicFramePr>
            <a:graphicFrameLocks noChangeAspect="1"/>
          </p:cNvGraphicFramePr>
          <p:nvPr/>
        </p:nvGraphicFramePr>
        <p:xfrm>
          <a:off x="2676525" y="3862388"/>
          <a:ext cx="3114675" cy="785812"/>
        </p:xfrm>
        <a:graphic>
          <a:graphicData uri="http://schemas.openxmlformats.org/presentationml/2006/ole">
            <p:oleObj spid="_x0000_s225282" name="Equation" r:id="rId5" imgW="1816100" imgH="457200" progId="Equation.3">
              <p:embed/>
            </p:oleObj>
          </a:graphicData>
        </a:graphic>
      </p:graphicFrame>
      <p:graphicFrame>
        <p:nvGraphicFramePr>
          <p:cNvPr id="194564" name="Object 4"/>
          <p:cNvGraphicFramePr>
            <a:graphicFrameLocks noChangeAspect="1"/>
          </p:cNvGraphicFramePr>
          <p:nvPr/>
        </p:nvGraphicFramePr>
        <p:xfrm>
          <a:off x="839788" y="3352800"/>
          <a:ext cx="5465762" cy="292100"/>
        </p:xfrm>
        <a:graphic>
          <a:graphicData uri="http://schemas.openxmlformats.org/presentationml/2006/ole">
            <p:oleObj spid="_x0000_s225283" name="Equation" r:id="rId6" imgW="3822700" imgH="203200" progId="Equation.3">
              <p:embed/>
            </p:oleObj>
          </a:graphicData>
        </a:graphic>
      </p:graphicFrame>
      <p:graphicFrame>
        <p:nvGraphicFramePr>
          <p:cNvPr id="221188" name="Object 4"/>
          <p:cNvGraphicFramePr>
            <a:graphicFrameLocks noChangeAspect="1"/>
          </p:cNvGraphicFramePr>
          <p:nvPr/>
        </p:nvGraphicFramePr>
        <p:xfrm>
          <a:off x="2698750" y="4800600"/>
          <a:ext cx="1416050" cy="742950"/>
        </p:xfrm>
        <a:graphic>
          <a:graphicData uri="http://schemas.openxmlformats.org/presentationml/2006/ole">
            <p:oleObj spid="_x0000_s225284" name="Equation" r:id="rId7" imgW="825500" imgH="43180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867400" y="4819650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will slowly move towards a stationary prediction as we look further and further out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Stationary distribution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752600" y="1676400"/>
            <a:ext cx="4572000" cy="45243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0.687 			0.313</a:t>
            </a:r>
          </a:p>
          <a:p>
            <a:r>
              <a:rPr lang="en-US" dirty="0" smtClean="0"/>
              <a:t>0.57825 			0.42175</a:t>
            </a:r>
          </a:p>
          <a:p>
            <a:r>
              <a:rPr lang="en-US" dirty="0" smtClean="0"/>
              <a:t>0.6054375 		0.3945625</a:t>
            </a:r>
          </a:p>
          <a:p>
            <a:r>
              <a:rPr lang="en-US" smtClean="0"/>
              <a:t>0.598640625 		0.401359375</a:t>
            </a:r>
            <a:endParaRPr lang="en-US" dirty="0" smtClean="0"/>
          </a:p>
          <a:p>
            <a:r>
              <a:rPr lang="en-US" dirty="0" smtClean="0"/>
              <a:t>0.60033984375 	0.39966015625</a:t>
            </a:r>
          </a:p>
          <a:p>
            <a:r>
              <a:rPr lang="en-US" dirty="0" smtClean="0"/>
              <a:t>0.599915039063 	0.400084960938</a:t>
            </a:r>
          </a:p>
          <a:p>
            <a:r>
              <a:rPr lang="en-US" dirty="0" smtClean="0"/>
              <a:t>0.600021240234 	0.399978759766</a:t>
            </a:r>
          </a:p>
          <a:p>
            <a:r>
              <a:rPr lang="en-US" dirty="0" smtClean="0"/>
              <a:t>0.599994689941 	0.400005310059</a:t>
            </a:r>
          </a:p>
          <a:p>
            <a:r>
              <a:rPr lang="en-US" dirty="0" smtClean="0"/>
              <a:t>0.600001327515 	0.399998672485</a:t>
            </a:r>
          </a:p>
          <a:p>
            <a:r>
              <a:rPr lang="en-US" dirty="0" smtClean="0"/>
              <a:t>0.599999668121 	0.400000331879</a:t>
            </a:r>
          </a:p>
          <a:p>
            <a:r>
              <a:rPr lang="en-US" dirty="0" smtClean="0"/>
              <a:t>0.60000008297 	0.39999991703</a:t>
            </a:r>
          </a:p>
          <a:p>
            <a:r>
              <a:rPr lang="en-US" dirty="0" smtClean="0"/>
              <a:t>0.599999979258 	0.400000020742</a:t>
            </a:r>
          </a:p>
          <a:p>
            <a:r>
              <a:rPr lang="en-US" dirty="0" smtClean="0"/>
              <a:t>0.600000005186 	0.399999994814</a:t>
            </a:r>
          </a:p>
          <a:p>
            <a:r>
              <a:rPr lang="en-US" dirty="0" smtClean="0"/>
              <a:t>0.599999998704 	0.400000001296</a:t>
            </a:r>
          </a:p>
          <a:p>
            <a:r>
              <a:rPr lang="en-US" dirty="0" smtClean="0"/>
              <a:t>0.600000000324 	0.399999999676</a:t>
            </a:r>
          </a:p>
          <a:p>
            <a:r>
              <a:rPr lang="en-US" dirty="0" smtClean="0"/>
              <a:t>0.599999999919 	0.400000000081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05200" y="11430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0000FF"/>
                </a:solidFill>
              </a:rPr>
              <a:t>P(taxi</a:t>
            </a:r>
            <a:r>
              <a:rPr lang="en-US" sz="2400" dirty="0" smtClean="0">
                <a:solidFill>
                  <a:srgbClr val="0000FF"/>
                </a:solidFill>
              </a:rPr>
              <a:t>)</a:t>
            </a:r>
            <a:endParaRPr lang="en-US" sz="2400" dirty="0">
              <a:solidFill>
                <a:srgbClr val="0000FF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883452" y="1371600"/>
          <a:ext cx="2803348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871"/>
                <a:gridCol w="1605477"/>
              </a:tblGrid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CT</a:t>
                      </a:r>
                      <a:r>
                        <a:rPr lang="en-US" sz="1600" baseline="-25000" dirty="0" smtClean="0"/>
                        <a:t>t-1</a:t>
                      </a:r>
                      <a:r>
                        <a:rPr lang="en-US" sz="1600" baseline="0" dirty="0" smtClean="0"/>
                        <a:t>  </a:t>
                      </a:r>
                      <a:r>
                        <a:rPr lang="en-US" sz="1600" baseline="0" dirty="0" err="1" smtClean="0"/>
                        <a:t>CT</a:t>
                      </a:r>
                      <a:r>
                        <a:rPr lang="en-US" sz="1600" baseline="-25000" dirty="0" err="1" smtClean="0"/>
                        <a:t>t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P(CT</a:t>
                      </a:r>
                      <a:r>
                        <a:rPr lang="en-US" sz="1600" baseline="-25000" dirty="0" err="1" smtClean="0"/>
                        <a:t>t</a:t>
                      </a:r>
                      <a:r>
                        <a:rPr lang="en-US" sz="1600" baseline="0" dirty="0" smtClean="0"/>
                        <a:t> | CT</a:t>
                      </a:r>
                      <a:r>
                        <a:rPr lang="en-US" sz="1600" baseline="-25000" dirty="0" smtClean="0"/>
                        <a:t>t-1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-25000" dirty="0" smtClean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  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  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         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0.75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         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0.25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096000" y="3886200"/>
          <a:ext cx="2438400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1929"/>
                <a:gridCol w="1396471"/>
              </a:tblGrid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CT</a:t>
                      </a:r>
                      <a:r>
                        <a:rPr lang="en-US" sz="1600" baseline="0" dirty="0" smtClean="0"/>
                        <a:t>    Col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P(Col</a:t>
                      </a:r>
                      <a:r>
                        <a:rPr lang="en-US" sz="1600" baseline="0" dirty="0" smtClean="0"/>
                        <a:t> | </a:t>
                      </a:r>
                      <a:r>
                        <a:rPr lang="en-US" sz="1600" baseline="0" dirty="0" err="1" smtClean="0"/>
                        <a:t>CT</a:t>
                      </a:r>
                      <a:r>
                        <a:rPr lang="en-US" sz="1600" baseline="-25000" dirty="0" err="1" smtClean="0"/>
                        <a:t>t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-25000" dirty="0" smtClean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  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0.1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       NY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0.9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          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0.75</a:t>
                      </a:r>
                      <a:endParaRPr lang="en-US" sz="1600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       NY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0.25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828800" y="11430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0000FF"/>
                </a:solidFill>
              </a:rPr>
              <a:t>P(car</a:t>
            </a:r>
            <a:r>
              <a:rPr lang="en-US" sz="2400" dirty="0" smtClean="0">
                <a:solidFill>
                  <a:srgbClr val="0000FF"/>
                </a:solidFill>
              </a:rPr>
              <a:t>)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" y="120009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cars from now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95400" y="1689080"/>
            <a:ext cx="1752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2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3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4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5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6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7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8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9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10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11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12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…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Bayes</a:t>
            </a:r>
            <a:r>
              <a:rPr lang="en-US" dirty="0" smtClean="0"/>
              <a:t> rule: a refresher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38201" y="1524000"/>
          <a:ext cx="1371600" cy="349623"/>
        </p:xfrm>
        <a:graphic>
          <a:graphicData uri="http://schemas.openxmlformats.org/presentationml/2006/ole">
            <p:oleObj spid="_x0000_s164866" name="Equation" r:id="rId3" imgW="647700" imgH="165100" progId="Equation.3">
              <p:embed/>
            </p:oleObj>
          </a:graphicData>
        </a:graphic>
      </p:graphicFrame>
      <p:graphicFrame>
        <p:nvGraphicFramePr>
          <p:cNvPr id="164867" name="Object 3"/>
          <p:cNvGraphicFramePr>
            <a:graphicFrameLocks noChangeAspect="1"/>
          </p:cNvGraphicFramePr>
          <p:nvPr/>
        </p:nvGraphicFramePr>
        <p:xfrm>
          <a:off x="2259012" y="1376362"/>
          <a:ext cx="1855788" cy="833438"/>
        </p:xfrm>
        <a:graphic>
          <a:graphicData uri="http://schemas.openxmlformats.org/presentationml/2006/ole">
            <p:oleObj spid="_x0000_s164867" name="Equation" r:id="rId4" imgW="876300" imgH="393700" progId="Equation.3">
              <p:embed/>
            </p:oleObj>
          </a:graphicData>
        </a:graphic>
      </p:graphicFrame>
      <p:graphicFrame>
        <p:nvGraphicFramePr>
          <p:cNvPr id="164868" name="Object 4"/>
          <p:cNvGraphicFramePr>
            <a:graphicFrameLocks noChangeAspect="1"/>
          </p:cNvGraphicFramePr>
          <p:nvPr/>
        </p:nvGraphicFramePr>
        <p:xfrm>
          <a:off x="457200" y="3765550"/>
          <a:ext cx="1666875" cy="349250"/>
        </p:xfrm>
        <a:graphic>
          <a:graphicData uri="http://schemas.openxmlformats.org/presentationml/2006/ole">
            <p:oleObj spid="_x0000_s164868" name="Equation" r:id="rId5" imgW="787400" imgH="165100" progId="Equation.3">
              <p:embed/>
            </p:oleObj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2209800" y="3048000"/>
            <a:ext cx="5181599" cy="1905000"/>
            <a:chOff x="2209801" y="3048000"/>
            <a:chExt cx="5181599" cy="1905000"/>
          </a:xfrm>
        </p:grpSpPr>
        <p:graphicFrame>
          <p:nvGraphicFramePr>
            <p:cNvPr id="164869" name="Object 5"/>
            <p:cNvGraphicFramePr>
              <a:graphicFrameLocks noChangeAspect="1"/>
            </p:cNvGraphicFramePr>
            <p:nvPr/>
          </p:nvGraphicFramePr>
          <p:xfrm>
            <a:off x="2209801" y="3586162"/>
            <a:ext cx="2151063" cy="833438"/>
          </p:xfrm>
          <a:graphic>
            <a:graphicData uri="http://schemas.openxmlformats.org/presentationml/2006/ole">
              <p:oleObj spid="_x0000_s164869" name="Equation" r:id="rId6" imgW="1016000" imgH="393700" progId="Equation.3">
                <p:embed/>
              </p:oleObj>
            </a:graphicData>
          </a:graphic>
        </p:graphicFrame>
        <p:graphicFrame>
          <p:nvGraphicFramePr>
            <p:cNvPr id="164870" name="Object 6"/>
            <p:cNvGraphicFramePr>
              <a:graphicFrameLocks noChangeAspect="1"/>
            </p:cNvGraphicFramePr>
            <p:nvPr/>
          </p:nvGraphicFramePr>
          <p:xfrm>
            <a:off x="4595812" y="3048000"/>
            <a:ext cx="2795588" cy="833438"/>
          </p:xfrm>
          <a:graphic>
            <a:graphicData uri="http://schemas.openxmlformats.org/presentationml/2006/ole">
              <p:oleObj spid="_x0000_s164870" name="Equation" r:id="rId7" imgW="1320800" imgH="393700" progId="Equation.3">
                <p:embed/>
              </p:oleObj>
            </a:graphicData>
          </a:graphic>
        </p:graphicFrame>
        <p:graphicFrame>
          <p:nvGraphicFramePr>
            <p:cNvPr id="164871" name="Object 7"/>
            <p:cNvGraphicFramePr>
              <a:graphicFrameLocks noChangeAspect="1"/>
            </p:cNvGraphicFramePr>
            <p:nvPr/>
          </p:nvGraphicFramePr>
          <p:xfrm>
            <a:off x="4595812" y="4119562"/>
            <a:ext cx="2768600" cy="833438"/>
          </p:xfrm>
          <a:graphic>
            <a:graphicData uri="http://schemas.openxmlformats.org/presentationml/2006/ole">
              <p:oleObj spid="_x0000_s164871" name="Equation" r:id="rId8" imgW="1308100" imgH="393700" progId="Equation.3">
                <p:embed/>
              </p:oleObj>
            </a:graphicData>
          </a:graphic>
        </p:graphicFrame>
      </p:grpSp>
      <p:sp>
        <p:nvSpPr>
          <p:cNvPr id="11" name="TextBox 10"/>
          <p:cNvSpPr txBox="1"/>
          <p:nvPr/>
        </p:nvSpPr>
        <p:spPr>
          <a:xfrm>
            <a:off x="4267200" y="5486400"/>
            <a:ext cx="4395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We’ll see this version a lot today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Predicting the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give quizzes in CS51 on written problems</a:t>
            </a:r>
          </a:p>
          <a:p>
            <a:r>
              <a:rPr lang="en-US" dirty="0" smtClean="0"/>
              <a:t>Often, I print out the problem and hand out the quiz at the beginning</a:t>
            </a:r>
          </a:p>
          <a:p>
            <a:pPr lvl="1"/>
            <a:r>
              <a:rPr lang="en-US" dirty="0" smtClean="0"/>
              <a:t>One class, I gave a quiz, but had the students use their own paper</a:t>
            </a:r>
          </a:p>
          <a:p>
            <a:pPr lvl="1"/>
            <a:r>
              <a:rPr lang="en-US" dirty="0" smtClean="0"/>
              <a:t>Sometimes I bring graded quizzes or exams to hand back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 both situations, students have </a:t>
            </a:r>
            <a:r>
              <a:rPr lang="en-US" dirty="0" err="1" smtClean="0"/>
              <a:t>mispredicted</a:t>
            </a:r>
            <a:r>
              <a:rPr lang="en-US" dirty="0" smtClean="0"/>
              <a:t> quizzes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9200" y="0"/>
            <a:ext cx="1574800" cy="1638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setup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930435" y="1676400"/>
            <a:ext cx="3908765" cy="4279900"/>
            <a:chOff x="4419600" y="1676400"/>
            <a:chExt cx="3908765" cy="42799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19600" y="1676400"/>
              <a:ext cx="3908765" cy="42799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29400" y="1903956"/>
              <a:ext cx="1066800" cy="1220244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15000" y="3505200"/>
              <a:ext cx="705678" cy="6858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02925" y="3505201"/>
              <a:ext cx="559675" cy="6858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76800" y="4490720"/>
              <a:ext cx="609600" cy="69088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791200" y="4267200"/>
              <a:ext cx="705678" cy="851293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52800" y="3276600"/>
            <a:ext cx="1219200" cy="14605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47800" y="3276600"/>
            <a:ext cx="1485900" cy="1981200"/>
          </a:xfrm>
          <a:prstGeom prst="rect">
            <a:avLst/>
          </a:prstGeom>
        </p:spPr>
      </p:pic>
      <p:sp>
        <p:nvSpPr>
          <p:cNvPr id="13" name="Rounded Rectangular Callout 12"/>
          <p:cNvSpPr/>
          <p:nvPr/>
        </p:nvSpPr>
        <p:spPr>
          <a:xfrm>
            <a:off x="1676400" y="1358507"/>
            <a:ext cx="2057400" cy="1765693"/>
          </a:xfrm>
          <a:prstGeom prst="wedgeRound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752600" y="1418272"/>
            <a:ext cx="1905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like AI, but I like not going to class better… but I’d like to know if I missed a quiz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setup</a:t>
            </a:r>
            <a:endParaRPr lang="en-US" dirty="0"/>
          </a:p>
        </p:txBody>
      </p:sp>
      <p:grpSp>
        <p:nvGrpSpPr>
          <p:cNvPr id="3" name="Group 9"/>
          <p:cNvGrpSpPr/>
          <p:nvPr/>
        </p:nvGrpSpPr>
        <p:grpSpPr>
          <a:xfrm>
            <a:off x="4930435" y="1676400"/>
            <a:ext cx="3908765" cy="4279900"/>
            <a:chOff x="4419600" y="1676400"/>
            <a:chExt cx="3908765" cy="42799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19600" y="1676400"/>
              <a:ext cx="3908765" cy="42799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29400" y="1903956"/>
              <a:ext cx="1066800" cy="1220244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15000" y="3505200"/>
              <a:ext cx="705678" cy="6858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02925" y="3505201"/>
              <a:ext cx="559675" cy="6858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76800" y="4490720"/>
              <a:ext cx="609600" cy="69088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791200" y="4267200"/>
              <a:ext cx="705678" cy="851293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52800" y="3276600"/>
            <a:ext cx="1219200" cy="14605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47800" y="3276600"/>
            <a:ext cx="1485900" cy="19812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81000" y="1542872"/>
            <a:ext cx="41148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Every day the student walks by the classroom window and looks to see if there is a folder</a:t>
            </a:r>
            <a:endParaRPr lang="en-US" sz="2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77200" y="3276600"/>
            <a:ext cx="1117600" cy="116266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458200" y="3505200"/>
            <a:ext cx="68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Arial"/>
                <a:cs typeface="Arial"/>
              </a:rPr>
              <a:t>?</a:t>
            </a:r>
            <a:endParaRPr lang="en-US" sz="4400" b="1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Bayesian model for this process?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905000"/>
          </a:xfrm>
        </p:spPr>
        <p:txBody>
          <a:bodyPr/>
          <a:lstStyle/>
          <a:p>
            <a:r>
              <a:rPr lang="en-US" dirty="0" smtClean="0"/>
              <a:t>What are the variables?</a:t>
            </a:r>
          </a:p>
          <a:p>
            <a:pPr lvl="1"/>
            <a:r>
              <a:rPr lang="en-US" dirty="0" smtClean="0"/>
              <a:t>Folder/no-folder</a:t>
            </a:r>
          </a:p>
          <a:p>
            <a:pPr lvl="1"/>
            <a:r>
              <a:rPr lang="en-US" dirty="0" smtClean="0"/>
              <a:t>Quiz/no-quiz</a:t>
            </a:r>
          </a:p>
          <a:p>
            <a:r>
              <a:rPr lang="en-US" dirty="0" smtClean="0"/>
              <a:t>How are they related?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124200" y="32766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05200" y="33644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3124200" y="48768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05200" y="49646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Folder</a:t>
            </a:r>
            <a:endParaRPr lang="en-US" dirty="0"/>
          </a:p>
        </p:txBody>
      </p:sp>
      <p:cxnSp>
        <p:nvCxnSpPr>
          <p:cNvPr id="9" name="Straight Arrow Connector 8"/>
          <p:cNvCxnSpPr>
            <a:stCxn id="4" idx="4"/>
            <a:endCxn id="6" idx="0"/>
          </p:cNvCxnSpPr>
          <p:nvPr/>
        </p:nvCxnSpPr>
        <p:spPr>
          <a:xfrm rot="5400000">
            <a:off x="3314700" y="43815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29200" y="3364468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hidden 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029200" y="4964668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observed</a:t>
            </a:r>
            <a:endParaRPr lang="en-US" sz="24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752600" y="3364468"/>
            <a:ext cx="1219200" cy="1969532"/>
            <a:chOff x="1752600" y="3364468"/>
            <a:chExt cx="1219200" cy="1969532"/>
          </a:xfrm>
        </p:grpSpPr>
        <p:sp>
          <p:nvSpPr>
            <p:cNvPr id="12" name="TextBox 11"/>
            <p:cNvSpPr txBox="1"/>
            <p:nvPr/>
          </p:nvSpPr>
          <p:spPr>
            <a:xfrm>
              <a:off x="1828800" y="33644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P(Q)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752600" y="49646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P(F | Q)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/>
      <p:bldP spid="6" grpId="0" animBg="1"/>
      <p:bldP spid="7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Bayesian model for this process?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124200" y="12954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05200" y="13832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3124200" y="2895600"/>
            <a:ext cx="1371600" cy="6096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05200" y="29834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Folder</a:t>
            </a:r>
            <a:endParaRPr lang="en-US" dirty="0"/>
          </a:p>
        </p:txBody>
      </p:sp>
      <p:cxnSp>
        <p:nvCxnSpPr>
          <p:cNvPr id="9" name="Straight Arrow Connector 8"/>
          <p:cNvCxnSpPr>
            <a:stCxn id="4" idx="4"/>
            <a:endCxn id="6" idx="0"/>
          </p:cNvCxnSpPr>
          <p:nvPr/>
        </p:nvCxnSpPr>
        <p:spPr>
          <a:xfrm rot="5400000">
            <a:off x="3314700" y="24003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29200" y="1383268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hidden 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029200" y="2983468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observed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2247900" y="4177099"/>
            <a:ext cx="556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Any other information?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What about from day to day?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57400" y="1371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P(Q)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981200" y="2971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P(F | Q)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6423</TotalTime>
  <Words>2091</Words>
  <Application>Microsoft Macintosh PowerPoint</Application>
  <PresentationFormat>On-screen Show (4:3)</PresentationFormat>
  <Paragraphs>588</Paragraphs>
  <Slides>37</Slides>
  <Notes>9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Origin</vt:lpstr>
      <vt:lpstr>Equation</vt:lpstr>
      <vt:lpstr>Slide 1</vt:lpstr>
      <vt:lpstr>Hidden Markov Models</vt:lpstr>
      <vt:lpstr>Admin</vt:lpstr>
      <vt:lpstr>Bayes rule: a refresher</vt:lpstr>
      <vt:lpstr>Predicting the Quiz</vt:lpstr>
      <vt:lpstr>The setup</vt:lpstr>
      <vt:lpstr>The setup</vt:lpstr>
      <vt:lpstr>Bayesian model for this process?</vt:lpstr>
      <vt:lpstr>Bayesian model for this process?</vt:lpstr>
      <vt:lpstr>Sequential process!</vt:lpstr>
      <vt:lpstr>Markov assumption</vt:lpstr>
      <vt:lpstr>Hidden Markov Model</vt:lpstr>
      <vt:lpstr>Hidden Markov Models</vt:lpstr>
      <vt:lpstr>Hidden Markov Models</vt:lpstr>
      <vt:lpstr>Hidden Markov Models</vt:lpstr>
      <vt:lpstr>What questions could we ask?</vt:lpstr>
      <vt:lpstr>Filtering</vt:lpstr>
      <vt:lpstr>Filtering</vt:lpstr>
      <vt:lpstr>Filtering</vt:lpstr>
      <vt:lpstr>Filtering</vt:lpstr>
      <vt:lpstr>Filtering: What is the probability of a quiz today given no folder for the past two days?</vt:lpstr>
      <vt:lpstr>Filtering: What is the probability of a quiz today given no folder for the past two days?</vt:lpstr>
      <vt:lpstr>Filtering: What is the probability of a quiz today given no folder for the past two days?</vt:lpstr>
      <vt:lpstr>Filtering: What is the probability of a quiz today given no folder for the past two days?</vt:lpstr>
      <vt:lpstr>Filtering: What is the probability of a quiz today given no folder for the past two days?</vt:lpstr>
      <vt:lpstr>Filtering: What is the probability of a quiz today given no folder for the past two days?</vt:lpstr>
      <vt:lpstr>Forward message</vt:lpstr>
      <vt:lpstr>Prediction</vt:lpstr>
      <vt:lpstr>Prediction</vt:lpstr>
      <vt:lpstr>Your turn</vt:lpstr>
      <vt:lpstr>Your turn</vt:lpstr>
      <vt:lpstr>Your Turn</vt:lpstr>
      <vt:lpstr>Filtering: red then yellow, equal prior</vt:lpstr>
      <vt:lpstr>Filtering: red with equal prior</vt:lpstr>
      <vt:lpstr>Filtering: now yellow</vt:lpstr>
      <vt:lpstr>Prediction: a cab next?</vt:lpstr>
      <vt:lpstr>Stationary distribution</vt:lpstr>
    </vt:vector>
  </TitlesOfParts>
  <Company>Pomona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Dave Kauchak</dc:creator>
  <cp:lastModifiedBy>Dave Kauchak</cp:lastModifiedBy>
  <cp:revision>49</cp:revision>
  <cp:lastPrinted>2010-10-20T21:26:42Z</cp:lastPrinted>
  <dcterms:created xsi:type="dcterms:W3CDTF">2010-10-21T22:42:08Z</dcterms:created>
  <dcterms:modified xsi:type="dcterms:W3CDTF">2010-10-22T00:43:03Z</dcterms:modified>
</cp:coreProperties>
</file>