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tags/tag261.xml" ContentType="application/vnd.openxmlformats-officedocument.presentationml.tags+xml"/>
  <Override PartName="/ppt/tags/tag153.xml" ContentType="application/vnd.openxmlformats-officedocument.presentationml.tags+xml"/>
  <Override PartName="/ppt/tags/tag147.xml" ContentType="application/vnd.openxmlformats-officedocument.presentationml.tags+xml"/>
  <Override PartName="/ppt/slides/slide66.xml" ContentType="application/vnd.openxmlformats-officedocument.presentationml.slide+xml"/>
  <Override PartName="/ppt/tags/tag303.xml" ContentType="application/vnd.openxmlformats-officedocument.presentationml.tags+xml"/>
  <Override PartName="/ppt/notesSlides/notesSlide9.xml" ContentType="application/vnd.openxmlformats-officedocument.presentationml.notesSlide+xml"/>
  <Override PartName="/ppt/tags/tag174.xml" ContentType="application/vnd.openxmlformats-officedocument.presentationml.tags+xml"/>
  <Override PartName="/ppt/tags/tag15.xml" ContentType="application/vnd.openxmlformats-officedocument.presentationml.tags+xml"/>
  <Override PartName="/ppt/tags/tag115.xml" ContentType="application/vnd.openxmlformats-officedocument.presentationml.tags+xml"/>
  <Override PartName="/ppt/slides/slide11.xml" ContentType="application/vnd.openxmlformats-officedocument.presentationml.slide+xml"/>
  <Override PartName="/ppt/tags/tag208.xml" ContentType="application/vnd.openxmlformats-officedocument.presentationml.tags+xml"/>
  <Override PartName="/ppt/tags/tag267.xml" ContentType="application/vnd.openxmlformats-officedocument.presentationml.tags+xml"/>
  <Override PartName="/ppt/slideLayouts/slideLayout3.xml" ContentType="application/vnd.openxmlformats-officedocument.presentationml.slideLayout+xml"/>
  <Override PartName="/ppt/tags/tag66.xml" ContentType="application/vnd.openxmlformats-officedocument.presentationml.tags+xml"/>
  <Override PartName="/ppt/tags/tag85.xml" ContentType="application/vnd.openxmlformats-officedocument.presentationml.tags+xml"/>
  <Override PartName="/ppt/tags/tag81.xml" ContentType="application/vnd.openxmlformats-officedocument.presentationml.tag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38.xml" ContentType="application/vnd.openxmlformats-officedocument.presentationml.tags+xml"/>
  <Override PartName="/ppt/tags/tag93.xml" ContentType="application/vnd.openxmlformats-officedocument.presentationml.tags+xml"/>
  <Override PartName="/ppt/tags/tag117.xml" ContentType="application/vnd.openxmlformats-officedocument.presentationml.tags+xml"/>
  <Override PartName="/ppt/tags/tag314.xml" ContentType="application/vnd.openxmlformats-officedocument.presentationml.tags+xml"/>
  <Override PartName="/ppt/tags/tag143.xml" ContentType="application/vnd.openxmlformats-officedocument.presentationml.tags+xml"/>
  <Override PartName="/ppt/tags/tag273.xml" ContentType="application/vnd.openxmlformats-officedocument.presentationml.tags+xml"/>
  <Override PartName="/ppt/tags/tag32.xml" ContentType="application/vnd.openxmlformats-officedocument.presentationml.tags+xml"/>
  <Override PartName="/ppt/tags/tag244.xml" ContentType="application/vnd.openxmlformats-officedocument.presentationml.tags+xml"/>
  <Override PartName="/ppt/tags/tag9.xml" ContentType="application/vnd.openxmlformats-officedocument.presentationml.tags+xml"/>
  <Override PartName="/ppt/tags/tag126.xml" ContentType="application/vnd.openxmlformats-officedocument.presentationml.tags+xml"/>
  <Override PartName="/ppt/tags/tag176.xml" ContentType="application/vnd.openxmlformats-officedocument.presentationml.tags+xml"/>
  <Override PartName="/ppt/tags/tag82.xml" ContentType="application/vnd.openxmlformats-officedocument.presentationml.tags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tags/tag252.xml" ContentType="application/vnd.openxmlformats-officedocument.presentationml.tags+xml"/>
  <Override PartName="/ppt/tags/tag255.xml" ContentType="application/vnd.openxmlformats-officedocument.presentationml.tags+xml"/>
  <Override PartName="/ppt/tags/tag4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tags/tag120.xml" ContentType="application/vnd.openxmlformats-officedocument.presentationml.tags+xml"/>
  <Override PartName="/ppt/tags/tag152.xml" ContentType="application/vnd.openxmlformats-officedocument.presentationml.tags+xml"/>
  <Override PartName="/ppt/tags/tag79.xml" ContentType="application/vnd.openxmlformats-officedocument.presentationml.tags+xml"/>
  <Override PartName="/ppt/tags/tag188.xml" ContentType="application/vnd.openxmlformats-officedocument.presentationml.tags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Default Extension="vml" ContentType="application/vnd.openxmlformats-officedocument.vmlDrawing"/>
  <Override PartName="/ppt/tags/tag102.xml" ContentType="application/vnd.openxmlformats-officedocument.presentationml.tags+xml"/>
  <Override PartName="/ppt/tags/tag94.xml" ContentType="application/vnd.openxmlformats-officedocument.presentationml.tags+xml"/>
  <Override PartName="/ppt/embeddings/Microsoft_Equation1.bin" ContentType="application/vnd.openxmlformats-officedocument.oleObject"/>
  <Override PartName="/ppt/tags/tag7.xml" ContentType="application/vnd.openxmlformats-officedocument.presentationml.tags+xml"/>
  <Override PartName="/ppt/tags/tag236.xml" ContentType="application/vnd.openxmlformats-officedocument.presentationml.tags+xml"/>
  <Override PartName="/ppt/tags/tag113.xml" ContentType="application/vnd.openxmlformats-officedocument.presentationml.tags+xml"/>
  <Override PartName="/ppt/slides/slide56.xml" ContentType="application/vnd.openxmlformats-officedocument.presentationml.slide+xml"/>
  <Override PartName="/ppt/tags/tag281.xml" ContentType="application/vnd.openxmlformats-officedocument.presentationml.tags+xml"/>
  <Override PartName="/ppt/tags/tag216.xml" ContentType="application/vnd.openxmlformats-officedocument.presentationml.tags+xml"/>
  <Override PartName="/ppt/tags/tag8.xml" ContentType="application/vnd.openxmlformats-officedocument.presentationml.tags+xml"/>
  <Override PartName="/ppt/tags/tag231.xml" ContentType="application/vnd.openxmlformats-officedocument.presentationml.tags+xml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embeddings/Microsoft_Equation3.bin" ContentType="application/vnd.openxmlformats-officedocument.oleObject"/>
  <Override PartName="/ppt/tags/tag263.xml" ContentType="application/vnd.openxmlformats-officedocument.presentationml.tags+xml"/>
  <Override PartName="/ppt/tags/tag202.xml" ContentType="application/vnd.openxmlformats-officedocument.presentationml.tags+xml"/>
  <Override PartName="/ppt/slides/slide55.xml" ContentType="application/vnd.openxmlformats-officedocument.presentationml.slide+xml"/>
  <Override PartName="/ppt/tags/tag43.xml" ContentType="application/vnd.openxmlformats-officedocument.presentationml.tags+xml"/>
  <Override PartName="/ppt/tags/tag287.xml" ContentType="application/vnd.openxmlformats-officedocument.presentationml.tags+xml"/>
  <Override PartName="/ppt/tags/tag290.xml" ContentType="application/vnd.openxmlformats-officedocument.presentationml.tags+xml"/>
  <Override PartName="/ppt/tags/tag224.xml" ContentType="application/vnd.openxmlformats-officedocument.presentationml.tags+xml"/>
  <Override PartName="/ppt/slides/slide19.xml" ContentType="application/vnd.openxmlformats-officedocument.presentationml.slide+xml"/>
  <Override PartName="/ppt/tags/tag45.xml" ContentType="application/vnd.openxmlformats-officedocument.presentationml.tags+xml"/>
  <Override PartName="/ppt/notesSlides/notesSlide2.xml" ContentType="application/vnd.openxmlformats-officedocument.presentationml.notesSlide+xml"/>
  <Override PartName="/ppt/tags/tag166.xml" ContentType="application/vnd.openxmlformats-officedocument.presentationml.tags+xml"/>
  <Override PartName="/ppt/tags/tag20.xml" ContentType="application/vnd.openxmlformats-officedocument.presentationml.tags+xml"/>
  <Override PartName="/ppt/tags/tag173.xml" ContentType="application/vnd.openxmlformats-officedocument.presentationml.tags+xml"/>
  <Override PartName="/ppt/tags/tag271.xml" ContentType="application/vnd.openxmlformats-officedocument.presentationml.tags+xml"/>
  <Override PartName="/ppt/tags/tag44.xml" ContentType="application/vnd.openxmlformats-officedocument.presentationml.tags+xml"/>
  <Override PartName="/ppt/slides/slide80.xml" ContentType="application/vnd.openxmlformats-officedocument.presentationml.slide+xml"/>
  <Override PartName="/ppt/tags/tag114.xml" ContentType="application/vnd.openxmlformats-officedocument.presentationml.tags+xml"/>
  <Override PartName="/ppt/tags/tag73.xml" ContentType="application/vnd.openxmlformats-officedocument.presentationml.tags+xml"/>
  <Override PartName="/ppt/tags/tag137.xml" ContentType="application/vnd.openxmlformats-officedocument.presentationml.tags+xml"/>
  <Override PartName="/ppt/tags/tag223.xml" ContentType="application/vnd.openxmlformats-officedocument.presentationml.tags+xml"/>
  <Override PartName="/ppt/slides/slide45.xml" ContentType="application/vnd.openxmlformats-officedocument.presentationml.slide+xml"/>
  <Override PartName="/ppt/tags/tag52.xml" ContentType="application/vnd.openxmlformats-officedocument.presentationml.tags+xml"/>
  <Override PartName="/ppt/tags/tag69.xml" ContentType="application/vnd.openxmlformats-officedocument.presentationml.tags+xml"/>
  <Override PartName="/ppt/tags/tag128.xml" ContentType="application/vnd.openxmlformats-officedocument.presentationml.tags+xml"/>
  <Override PartName="/ppt/tags/tag12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3.xml" ContentType="application/vnd.openxmlformats-officedocument.presentationml.tags+xml"/>
  <Override PartName="/ppt/slides/slide54.xml" ContentType="application/vnd.openxmlformats-officedocument.presentationml.slide+xml"/>
  <Override PartName="/ppt/tags/tag58.xml" ContentType="application/vnd.openxmlformats-officedocument.presentationml.tags+xml"/>
  <Override PartName="/ppt/tags/tag180.xml" ContentType="application/vnd.openxmlformats-officedocument.presentationml.tags+xml"/>
  <Override PartName="/ppt/notesSlides/notesSlide3.xml" ContentType="application/vnd.openxmlformats-officedocument.presentationml.notesSlide+xml"/>
  <Override PartName="/ppt/tags/tag130.xml" ContentType="application/vnd.openxmlformats-officedocument.presentationml.tags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tags/tag119.xml" ContentType="application/vnd.openxmlformats-officedocument.presentationml.tags+xml"/>
  <Override PartName="/ppt/tags/tag18.xml" ContentType="application/vnd.openxmlformats-officedocument.presentationml.tags+xml"/>
  <Override PartName="/ppt/tags/tag230.xml" ContentType="application/vnd.openxmlformats-officedocument.presentationml.tags+xml"/>
  <Override PartName="/ppt/tags/tag161.xml" ContentType="application/vnd.openxmlformats-officedocument.presentationml.tags+xml"/>
  <Override PartName="/ppt/slides/slide40.xml" ContentType="application/vnd.openxmlformats-officedocument.presentationml.slide+xml"/>
  <Override PartName="/ppt/tags/tag204.xml" ContentType="application/vnd.openxmlformats-officedocument.presentationml.tags+xml"/>
  <Override PartName="/ppt/tags/tag211.xml" ContentType="application/vnd.openxmlformats-officedocument.presentationml.tags+xml"/>
  <Override PartName="/ppt/tags/tag240.xml" ContentType="application/vnd.openxmlformats-officedocument.presentationml.tags+xml"/>
  <Override PartName="/ppt/tags/tag220.xml" ContentType="application/vnd.openxmlformats-officedocument.presentationml.tags+xml"/>
  <Override PartName="/ppt/tags/tag131.xml" ContentType="application/vnd.openxmlformats-officedocument.presentationml.tags+xml"/>
  <Override PartName="/ppt/tags/tag291.xml" ContentType="application/vnd.openxmlformats-officedocument.presentationml.tags+xml"/>
  <Override PartName="/ppt/tags/tag27.xml" ContentType="application/vnd.openxmlformats-officedocument.presentationml.tags+xml"/>
  <Override PartName="/ppt/tags/tag10.xml" ContentType="application/vnd.openxmlformats-officedocument.presentationml.tags+xml"/>
  <Override PartName="/ppt/tags/tag95.xml" ContentType="application/vnd.openxmlformats-officedocument.presentationml.tags+xml"/>
  <Override PartName="/ppt/tags/tag272.xml" ContentType="application/vnd.openxmlformats-officedocument.presentationml.tags+xml"/>
  <Override PartName="/ppt/tags/tag155.xml" ContentType="application/vnd.openxmlformats-officedocument.presentationml.tags+xml"/>
  <Override PartName="/ppt/tags/tag238.xml" ContentType="application/vnd.openxmlformats-officedocument.presentationml.tags+xml"/>
  <Default Extension="jpeg" ContentType="image/jpeg"/>
  <Override PartName="/ppt/slides/slide3.xml" ContentType="application/vnd.openxmlformats-officedocument.presentationml.slide+xml"/>
  <Override PartName="/ppt/tags/tag25.xml" ContentType="application/vnd.openxmlformats-officedocument.presentationml.tags+xml"/>
  <Override PartName="/ppt/tags/tag142.xml" ContentType="application/vnd.openxmlformats-officedocument.presentationml.tags+xml"/>
  <Override PartName="/ppt/tags/tag289.xml" ContentType="application/vnd.openxmlformats-officedocument.presentationml.tags+xml"/>
  <Override PartName="/ppt/tags/tag53.xml" ContentType="application/vnd.openxmlformats-officedocument.presentationml.tags+xml"/>
  <Override PartName="/ppt/tags/tag217.xml" ContentType="application/vnd.openxmlformats-officedocument.presentationml.tags+xml"/>
  <Override PartName="/ppt/slides/slide75.xml" ContentType="application/vnd.openxmlformats-officedocument.presentationml.slide+xml"/>
  <Override PartName="/ppt/tags/tag80.xml" ContentType="application/vnd.openxmlformats-officedocument.presentationml.tags+xml"/>
  <Override PartName="/ppt/tags/tag36.xml" ContentType="application/vnd.openxmlformats-officedocument.presentationml.tags+xml"/>
  <Override PartName="/ppt/tags/tag49.xml" ContentType="application/vnd.openxmlformats-officedocument.presentationml.tags+xml"/>
  <Override PartName="/ppt/tags/tag127.xml" ContentType="application/vnd.openxmlformats-officedocument.presentationml.tags+xml"/>
  <Override PartName="/ppt/tags/tag215.xml" ContentType="application/vnd.openxmlformats-officedocument.presentationml.tags+xml"/>
  <Override PartName="/ppt/tags/tag50.xml" ContentType="application/vnd.openxmlformats-officedocument.presentationml.tags+xml"/>
  <Override PartName="/ppt/tags/tag297.xml" ContentType="application/vnd.openxmlformats-officedocument.presentationml.tag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39.xml" ContentType="application/vnd.openxmlformats-officedocument.presentationml.slide+xml"/>
  <Override PartName="/ppt/tags/tag109.xml" ContentType="application/vnd.openxmlformats-officedocument.presentationml.tags+xml"/>
  <Override PartName="/ppt/slides/slide29.xml" ContentType="application/vnd.openxmlformats-officedocument.presentationml.slide+xml"/>
  <Override PartName="/ppt/tags/tag136.xml" ContentType="application/vnd.openxmlformats-officedocument.presentationml.tags+xml"/>
  <Override PartName="/ppt/tags/tag151.xml" ContentType="application/vnd.openxmlformats-officedocument.presentationml.tags+xml"/>
  <Override PartName="/ppt/tags/tag159.xml" ContentType="application/vnd.openxmlformats-officedocument.presentationml.tags+xml"/>
  <Override PartName="/ppt/tags/tag175.xml" ContentType="application/vnd.openxmlformats-officedocument.presentationml.tags+xml"/>
  <Override PartName="/ppt/notesSlides/notesSlide11.xml" ContentType="application/vnd.openxmlformats-officedocument.presentationml.notesSlide+xml"/>
  <Override PartName="/ppt/slides/slide36.xml" ContentType="application/vnd.openxmlformats-officedocument.presentationml.slide+xml"/>
  <Override PartName="/ppt/slides/slide18.xml" ContentType="application/vnd.openxmlformats-officedocument.presentationml.slide+xml"/>
  <Override PartName="/ppt/tags/tag282.xml" ContentType="application/vnd.openxmlformats-officedocument.presentationml.tags+xml"/>
  <Override PartName="/ppt/notesSlides/notesSlide16.xml" ContentType="application/vnd.openxmlformats-officedocument.presentationml.notesSlide+xml"/>
  <Override PartName="/ppt/tags/tag292.xml" ContentType="application/vnd.openxmlformats-officedocument.presentationml.tags+xml"/>
  <Override PartName="/ppt/tags/tag277.xml" ContentType="application/vnd.openxmlformats-officedocument.presentationml.tags+xml"/>
  <Override PartName="/ppt/tags/tag17.xml" ContentType="application/vnd.openxmlformats-officedocument.presentationml.tags+xml"/>
  <Override PartName="/ppt/tags/tag110.xml" ContentType="application/vnd.openxmlformats-officedocument.presentationml.tags+xml"/>
  <Override PartName="/ppt/tags/tag88.xml" ContentType="application/vnd.openxmlformats-officedocument.presentationml.tags+xml"/>
  <Override PartName="/ppt/notesMasters/notesMaster1.xml" ContentType="application/vnd.openxmlformats-officedocument.presentationml.notesMaster+xml"/>
  <Override PartName="/ppt/slides/slide62.xml" ContentType="application/vnd.openxmlformats-officedocument.presentationml.slide+xml"/>
  <Override PartName="/ppt/tags/tag226.xml" ContentType="application/vnd.openxmlformats-officedocument.presentationml.tags+xml"/>
  <Override PartName="/ppt/viewProps.xml" ContentType="application/vnd.openxmlformats-officedocument.presentationml.viewProps+xml"/>
  <Override PartName="/ppt/tags/tag118.xml" ContentType="application/vnd.openxmlformats-officedocument.presentationml.tags+xml"/>
  <Override PartName="/ppt/tags/tag205.xml" ContentType="application/vnd.openxmlformats-officedocument.presentationml.tags+xml"/>
  <Override PartName="/ppt/tags/tag141.xml" ContentType="application/vnd.openxmlformats-officedocument.presentationml.tags+xml"/>
  <Override PartName="/ppt/tags/tag59.xml" ContentType="application/vnd.openxmlformats-officedocument.presentationml.tags+xml"/>
  <Override PartName="/ppt/tags/tag316.xml" ContentType="application/vnd.openxmlformats-officedocument.presentationml.tags+xml"/>
  <Override PartName="/ppt/tags/tag55.xml" ContentType="application/vnd.openxmlformats-officedocument.presentationml.tags+xml"/>
  <Override PartName="/ppt/embeddings/Microsoft_Equation4.bin" ContentType="application/vnd.openxmlformats-officedocument.oleObject"/>
  <Override PartName="/ppt/tags/tag218.xml" ContentType="application/vnd.openxmlformats-officedocument.presentationml.tags+xml"/>
  <Override PartName="/ppt/slides/slide13.xml" ContentType="application/vnd.openxmlformats-officedocument.presentationml.slide+xml"/>
  <Override PartName="/ppt/tags/tag35.xml" ContentType="application/vnd.openxmlformats-officedocument.presentationml.tags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77.xml" ContentType="application/vnd.openxmlformats-officedocument.presentationml.tags+xml"/>
  <Override PartName="/ppt/tags/tag165.xml" ContentType="application/vnd.openxmlformats-officedocument.presentationml.tags+xml"/>
  <Override PartName="/ppt/embeddings/Microsoft_Equation5.bin" ContentType="application/vnd.openxmlformats-officedocument.oleObject"/>
  <Override PartName="/ppt/tags/tag276.xml" ContentType="application/vnd.openxmlformats-officedocument.presentationml.tags+xml"/>
  <Override PartName="/ppt/notesSlides/notesSlide6.xml" ContentType="application/vnd.openxmlformats-officedocument.presentationml.notesSlide+xml"/>
  <Override PartName="/ppt/tags/tag268.xml" ContentType="application/vnd.openxmlformats-officedocument.presentationml.tags+xml"/>
  <Override PartName="/ppt/tags/tag12.xml" ContentType="application/vnd.openxmlformats-officedocument.presentationml.tags+xml"/>
  <Override PartName="/ppt/tags/tag260.xml" ContentType="application/vnd.openxmlformats-officedocument.presentationml.tags+xml"/>
  <Override PartName="/ppt/slideLayouts/slideLayout2.xml" ContentType="application/vnd.openxmlformats-officedocument.presentationml.slideLayout+xml"/>
  <Override PartName="/ppt/tags/tag209.xml" ContentType="application/vnd.openxmlformats-officedocument.presentationml.tags+xml"/>
  <Override PartName="/ppt/tags/tag24.xml" ContentType="application/vnd.openxmlformats-officedocument.presentationml.tags+xml"/>
  <Override PartName="/ppt/tags/tag167.xml" ContentType="application/vnd.openxmlformats-officedocument.presentationml.tags+xml"/>
  <Override PartName="/ppt/tags/tag283.xml" ContentType="application/vnd.openxmlformats-officedocument.presentationml.tags+xml"/>
  <Override PartName="/ppt/tags/tag300.xml" ContentType="application/vnd.openxmlformats-officedocument.presentationml.tags+xml"/>
  <Override PartName="/ppt/tags/tag14.xml" ContentType="application/vnd.openxmlformats-officedocument.presentationml.tags+xml"/>
  <Override PartName="/ppt/tags/tag101.xml" ContentType="application/vnd.openxmlformats-officedocument.presentationml.tags+xml"/>
  <Override PartName="/ppt/tags/tag33.xml" ContentType="application/vnd.openxmlformats-officedocument.presentationml.tags+xml"/>
  <Override PartName="/ppt/tags/tag191.xml" ContentType="application/vnd.openxmlformats-officedocument.presentationml.tags+xml"/>
  <Override PartName="/ppt/tags/tag269.xml" ContentType="application/vnd.openxmlformats-officedocument.presentationml.tags+xml"/>
  <Override PartName="/ppt/tags/tag5.xml" ContentType="application/vnd.openxmlformats-officedocument.presentationml.tags+xml"/>
  <Override PartName="/ppt/tags/tag317.xml" ContentType="application/vnd.openxmlformats-officedocument.presentationml.tags+xml"/>
  <Override PartName="/ppt/tags/tag99.xml" ContentType="application/vnd.openxmlformats-officedocument.presentationml.tags+xml"/>
  <Override PartName="/ppt/tags/tag307.xml" ContentType="application/vnd.openxmlformats-officedocument.presentationml.tags+xml"/>
  <Override PartName="/ppt/tags/tag125.xml" ContentType="application/vnd.openxmlformats-officedocument.presentationml.tags+xml"/>
  <Override PartName="/ppt/slides/slide12.xml" ContentType="application/vnd.openxmlformats-officedocument.presentationml.slide+xml"/>
  <Override PartName="/ppt/tags/tag67.xml" ContentType="application/vnd.openxmlformats-officedocument.presentationml.tags+xml"/>
  <Override PartName="/ppt/tags/tag2.xml" ContentType="application/vnd.openxmlformats-officedocument.presentationml.tags+xml"/>
  <Override PartName="/ppt/tags/tag108.xml" ContentType="application/vnd.openxmlformats-officedocument.presentationml.tags+xml"/>
  <Override PartName="/ppt/tags/tag219.xml" ContentType="application/vnd.openxmlformats-officedocument.presentationml.tags+xml"/>
  <Override PartName="/ppt/tags/tag195.xml" ContentType="application/vnd.openxmlformats-officedocument.presentationml.tags+xml"/>
  <Override PartName="/ppt/slides/slide69.xml" ContentType="application/vnd.openxmlformats-officedocument.presentationml.slide+xml"/>
  <Override PartName="/ppt/tags/tag306.xml" ContentType="application/vnd.openxmlformats-officedocument.presentationml.tags+xml"/>
  <Override PartName="/ppt/slides/slide35.xml" ContentType="application/vnd.openxmlformats-officedocument.presentationml.slide+xml"/>
  <Override PartName="/ppt/tags/tag64.xml" ContentType="application/vnd.openxmlformats-officedocument.presentationml.tags+xml"/>
  <Override PartName="/ppt/slides/slide42.xml" ContentType="application/vnd.openxmlformats-officedocument.presentationml.slide+xml"/>
  <Override PartName="/ppt/tags/tag22.xml" ContentType="application/vnd.openxmlformats-officedocument.presentationml.tags+xml"/>
  <Override PartName="/ppt/tags/tag122.xml" ContentType="application/vnd.openxmlformats-officedocument.presentationml.tags+xml"/>
  <Override PartName="/ppt/tags/tag253.xml" ContentType="application/vnd.openxmlformats-officedocument.presentationml.tags+xml"/>
  <Override PartName="/ppt/tags/tag97.xml" ContentType="application/vnd.openxmlformats-officedocument.presentationml.tags+xml"/>
  <Override PartName="/ppt/tags/tag250.xml" ContentType="application/vnd.openxmlformats-officedocument.presentationml.tags+xml"/>
  <Override PartName="/ppt/tags/tag270.xml" ContentType="application/vnd.openxmlformats-officedocument.presentationml.tags+xml"/>
  <Override PartName="/ppt/slides/slide50.xml" ContentType="application/vnd.openxmlformats-officedocument.presentationml.slide+xml"/>
  <Override PartName="/ppt/tags/tag86.xml" ContentType="application/vnd.openxmlformats-officedocument.presentationml.tags+xml"/>
  <Override PartName="/ppt/slides/slide57.xml" ContentType="application/vnd.openxmlformats-officedocument.presentationml.slide+xml"/>
  <Override PartName="/ppt/tags/tag30.xml" ContentType="application/vnd.openxmlformats-officedocument.presentationml.tags+xml"/>
  <Override PartName="/ppt/notesSlides/notesSlide7.xml" ContentType="application/vnd.openxmlformats-officedocument.presentationml.notesSlide+xml"/>
  <Override PartName="/ppt/tags/tag213.xml" ContentType="application/vnd.openxmlformats-officedocument.presentationml.tags+xml"/>
  <Override PartName="/ppt/tags/tag212.xml" ContentType="application/vnd.openxmlformats-officedocument.presentationml.tags+xml"/>
  <Override PartName="/ppt/embeddings/Microsoft_Equation2.bin" ContentType="application/vnd.openxmlformats-officedocument.oleObject"/>
  <Override PartName="/ppt/tags/tag74.xml" ContentType="application/vnd.openxmlformats-officedocument.presentationml.tags+xml"/>
  <Override PartName="/ppt/slides/slide63.xml" ContentType="application/vnd.openxmlformats-officedocument.presentationml.slide+xml"/>
  <Override PartName="/ppt/tags/tag21.xml" ContentType="application/vnd.openxmlformats-officedocument.presentationml.tags+xml"/>
  <Override PartName="/ppt/slides/slide34.xml" ContentType="application/vnd.openxmlformats-officedocument.presentationml.slide+xml"/>
  <Override PartName="/ppt/tags/tag265.xml" ContentType="application/vnd.openxmlformats-officedocument.presentationml.tags+xml"/>
  <Override PartName="/ppt/tags/tag160.xml" ContentType="application/vnd.openxmlformats-officedocument.presentationml.tags+xml"/>
  <Override PartName="/ppt/tags/tag171.xml" ContentType="application/vnd.openxmlformats-officedocument.presentationml.tags+xml"/>
  <Override PartName="/ppt/notesSlides/notesSlide5.xml" ContentType="application/vnd.openxmlformats-officedocument.presentationml.notesSlide+xml"/>
  <Override PartName="/ppt/tags/tag121.xml" ContentType="application/vnd.openxmlformats-officedocument.presentationml.tags+xml"/>
  <Override PartName="/ppt/tags/tag194.xml" ContentType="application/vnd.openxmlformats-officedocument.presentationml.tags+xml"/>
  <Override PartName="/ppt/tags/tag28.xml" ContentType="application/vnd.openxmlformats-officedocument.presentationml.tags+xml"/>
  <Override PartName="/ppt/tags/tag31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tags/tag232.xml" ContentType="application/vnd.openxmlformats-officedocument.presentationml.tags+xml"/>
  <Override PartName="/ppt/tags/tag183.xml" ContentType="application/vnd.openxmlformats-officedocument.presentationml.tags+xml"/>
  <Override PartName="/ppt/slides/slide64.xml" ContentType="application/vnd.openxmlformats-officedocument.presentationml.slide+xml"/>
  <Override PartName="/ppt/tags/tag198.xml" ContentType="application/vnd.openxmlformats-officedocument.presentationml.tags+xml"/>
  <Override PartName="/ppt/tags/tag189.xml" ContentType="application/vnd.openxmlformats-officedocument.presentationml.tags+xml"/>
  <Override PartName="/ppt/slides/slide72.xml" ContentType="application/vnd.openxmlformats-officedocument.presentationml.slide+xml"/>
  <Override PartName="/ppt/tags/tag135.xml" ContentType="application/vnd.openxmlformats-officedocument.presentationml.tags+xml"/>
  <Override PartName="/ppt/slides/slide8.xml" ContentType="application/vnd.openxmlformats-officedocument.presentationml.slide+xml"/>
  <Override PartName="/ppt/tags/tag247.xml" ContentType="application/vnd.openxmlformats-officedocument.presentationml.tags+xml"/>
  <Override PartName="/ppt/tags/tag257.xml" ContentType="application/vnd.openxmlformats-officedocument.presentationml.tags+xml"/>
  <Override PartName="/ppt/tags/tag26.xml" ContentType="application/vnd.openxmlformats-officedocument.presentationml.tags+xml"/>
  <Override PartName="/ppt/tags/tag144.xml" ContentType="application/vnd.openxmlformats-officedocument.presentationml.tags+xml"/>
  <Override PartName="/ppt/tags/tag1.xml" ContentType="application/vnd.openxmlformats-officedocument.presentationml.tags+xml"/>
  <Override PartName="/ppt/slides/slide71.xml" ContentType="application/vnd.openxmlformats-officedocument.presentationml.slide+xml"/>
  <Override PartName="/ppt/tags/tag312.xml" ContentType="application/vnd.openxmlformats-officedocument.presentationml.tags+xml"/>
  <Override PartName="/ppt/notesSlides/notesSlide20.xml" ContentType="application/vnd.openxmlformats-officedocument.presentationml.notesSlide+xml"/>
  <Override PartName="/ppt/tags/tag193.xml" ContentType="application/vnd.openxmlformats-officedocument.presentationml.tags+xml"/>
  <Override PartName="/ppt/tags/tag169.xml" ContentType="application/vnd.openxmlformats-officedocument.presentationml.tags+xml"/>
  <Override PartName="/ppt/tags/tag248.xml" ContentType="application/vnd.openxmlformats-officedocument.presentationml.tags+xml"/>
  <Override PartName="/ppt/tags/tag221.xml" ContentType="application/vnd.openxmlformats-officedocument.presentationml.tags+xml"/>
  <Override PartName="/ppt/tags/tag241.xml" ContentType="application/vnd.openxmlformats-officedocument.presentationml.tags+xml"/>
  <Override PartName="/ppt/tags/tag13.xml" ContentType="application/vnd.openxmlformats-officedocument.presentationml.tags+xml"/>
  <Override PartName="/ppt/tags/tag302.xml" ContentType="application/vnd.openxmlformats-officedocument.presentationml.tags+xml"/>
  <Override PartName="/ppt/slides/slide28.xml" ContentType="application/vnd.openxmlformats-officedocument.presentationml.slide+xml"/>
  <Override PartName="/ppt/tags/tag310.xml" ContentType="application/vnd.openxmlformats-officedocument.presentationml.tags+xml"/>
  <Override PartName="/docProps/app.xml" ContentType="application/vnd.openxmlformats-officedocument.extended-properties+xml"/>
  <Override PartName="/ppt/tags/tag34.xml" ContentType="application/vnd.openxmlformats-officedocument.presentationml.tags+xml"/>
  <Override PartName="/ppt/tags/tag157.xml" ContentType="application/vnd.openxmlformats-officedocument.presentationml.tags+xml"/>
  <Override PartName="/ppt/tags/tag134.xml" ContentType="application/vnd.openxmlformats-officedocument.presentationml.tags+xml"/>
  <Override PartName="/ppt/slides/slide47.xml" ContentType="application/vnd.openxmlformats-officedocument.presentationml.slide+xml"/>
  <Override PartName="/ppt/tags/tag177.xml" ContentType="application/vnd.openxmlformats-officedocument.presentationml.tags+xml"/>
  <Override PartName="/ppt/tags/tag111.xml" ContentType="application/vnd.openxmlformats-officedocument.presentationml.tags+xml"/>
  <Override PartName="/ppt/tags/tag105.xml" ContentType="application/vnd.openxmlformats-officedocument.presentationml.tags+xml"/>
  <Override PartName="/ppt/tags/tag305.xml" ContentType="application/vnd.openxmlformats-officedocument.presentationml.tags+xml"/>
  <Override PartName="/ppt/tags/tag214.xml" ContentType="application/vnd.openxmlformats-officedocument.presentationml.tags+xml"/>
  <Override PartName="/ppt/tags/tag129.xml" ContentType="application/vnd.openxmlformats-officedocument.presentationml.tags+xml"/>
  <Override PartName="/ppt/tags/tag227.xml" ContentType="application/vnd.openxmlformats-officedocument.presentationml.tags+xml"/>
  <Override PartName="/ppt/notesSlides/notesSlide15.xml" ContentType="application/vnd.openxmlformats-officedocument.presentationml.notesSlide+xml"/>
  <Override PartName="/ppt/tags/tag318.xml" ContentType="application/vnd.openxmlformats-officedocument.presentationml.tags+xml"/>
  <Override PartName="/ppt/tags/tag285.xml" ContentType="application/vnd.openxmlformats-officedocument.presentationml.tags+xml"/>
  <Override PartName="/ppt/tags/tag234.xml" ContentType="application/vnd.openxmlformats-officedocument.presentationml.tags+xml"/>
  <Override PartName="/ppt/tags/tag207.xml" ContentType="application/vnd.openxmlformats-officedocument.presentationml.tags+xml"/>
  <Override PartName="/ppt/tags/tag185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145.xml" ContentType="application/vnd.openxmlformats-officedocument.presentationml.tags+xml"/>
  <Override PartName="/ppt/tags/tag182.xml" ContentType="application/vnd.openxmlformats-officedocument.presentationml.tags+xml"/>
  <Override PartName="/ppt/tags/tag154.xml" ContentType="application/vnd.openxmlformats-officedocument.presentationml.tags+xml"/>
  <Override PartName="/ppt/tags/tag280.xml" ContentType="application/vnd.openxmlformats-officedocument.presentationml.tags+xml"/>
  <Override PartName="/ppt/tags/tag275.xml" ContentType="application/vnd.openxmlformats-officedocument.presentationml.tags+xml"/>
  <Override PartName="/ppt/tags/tag293.xml" ContentType="application/vnd.openxmlformats-officedocument.presentationml.tags+xml"/>
  <Default Extension="pict" ContentType="image/pict"/>
  <Override PartName="/ppt/tags/tag156.xml" ContentType="application/vnd.openxmlformats-officedocument.presentationml.tags+xml"/>
  <Override PartName="/ppt/tags/tag196.xml" ContentType="application/vnd.openxmlformats-officedocument.presentationml.tags+xml"/>
  <Override PartName="/ppt/notesSlides/notesSlide13.xml" ContentType="application/vnd.openxmlformats-officedocument.presentationml.notesSlide+xml"/>
  <Override PartName="/ppt/slides/slide78.xml" ContentType="application/vnd.openxmlformats-officedocument.presentationml.slide+xml"/>
  <Override PartName="/ppt/tags/tag72.xml" ContentType="application/vnd.openxmlformats-officedocument.presentationml.tags+xml"/>
  <Override PartName="/ppt/slides/slide43.xml" ContentType="application/vnd.openxmlformats-officedocument.presentationml.slide+xml"/>
  <Override PartName="/ppt/tags/tag203.xml" ContentType="application/vnd.openxmlformats-officedocument.presentationml.tags+xml"/>
  <Override PartName="/ppt/tags/tag315.xml" ContentType="application/vnd.openxmlformats-officedocument.presentationml.tags+xml"/>
  <Override PartName="/ppt/tags/tag40.xml" ContentType="application/vnd.openxmlformats-officedocument.presentationml.tags+xml"/>
  <Override PartName="/ppt/tags/tag233.xml" ContentType="application/vnd.openxmlformats-officedocument.presentationml.tags+xml"/>
  <Default Extension="png" ContentType="image/png"/>
  <Override PartName="/ppt/tags/tag112.xml" ContentType="application/vnd.openxmlformats-officedocument.presentationml.tags+xml"/>
  <Override PartName="/ppt/tags/tag65.xml" ContentType="application/vnd.openxmlformats-officedocument.presentationml.tags+xml"/>
  <Override PartName="/ppt/tags/tag37.xml" ContentType="application/vnd.openxmlformats-officedocument.presentationml.tags+xml"/>
  <Override PartName="/ppt/tags/tag96.xml" ContentType="application/vnd.openxmlformats-officedocument.presentationml.tags+xml"/>
  <Override PartName="/ppt/tags/tag200.xml" ContentType="application/vnd.openxmlformats-officedocument.presentationml.tags+xml"/>
  <Override PartName="/docProps/core.xml" ContentType="application/vnd.openxmlformats-package.core-properties+xml"/>
  <Override PartName="/ppt/tags/tag42.xml" ContentType="application/vnd.openxmlformats-officedocument.presentationml.tags+xml"/>
  <Override PartName="/ppt/tags/tag19.xml" ContentType="application/vnd.openxmlformats-officedocument.presentationml.tags+xml"/>
  <Override PartName="/ppt/slides/slide31.xml" ContentType="application/vnd.openxmlformats-officedocument.presentationml.slide+xml"/>
  <Override PartName="/ppt/tags/tag311.xml" ContentType="application/vnd.openxmlformats-officedocument.presentationml.tags+xml"/>
  <Default Extension="bin" ContentType="application/vnd.openxmlformats-officedocument.presentationml.printerSettings"/>
  <Override PartName="/ppt/tags/tag229.xml" ContentType="application/vnd.openxmlformats-officedocument.presentationml.tags+xml"/>
  <Override PartName="/ppt/tags/tag148.xml" ContentType="application/vnd.openxmlformats-officedocument.presentationml.tags+xml"/>
  <Override PartName="/ppt/slides/slide41.xml" ContentType="application/vnd.openxmlformats-officedocument.presentationml.slide+xml"/>
  <Override PartName="/ppt/tags/tag116.xml" ContentType="application/vnd.openxmlformats-officedocument.presentationml.tags+xml"/>
  <Override PartName="/ppt/tags/tag251.xml" ContentType="application/vnd.openxmlformats-officedocument.presentationml.tags+xml"/>
  <Override PartName="/ppt/tags/tag92.xml" ContentType="application/vnd.openxmlformats-officedocument.presentationml.tags+xml"/>
  <Override PartName="/ppt/tags/tag298.xml" ContentType="application/vnd.openxmlformats-officedocument.presentationml.tags+xml"/>
  <Override PartName="/ppt/tags/tag46.xml" ContentType="application/vnd.openxmlformats-officedocument.presentationml.tags+xml"/>
  <Override PartName="/ppt/notesSlides/notesSlide14.xml" ContentType="application/vnd.openxmlformats-officedocument.presentationml.notesSlide+xml"/>
  <Override PartName="/ppt/tags/tag87.xml" ContentType="application/vnd.openxmlformats-officedocument.presentationml.tags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ags/tag181.xml" ContentType="application/vnd.openxmlformats-officedocument.presentationml.tags+xml"/>
  <Override PartName="/ppt/tags/tag313.xml" ContentType="application/vnd.openxmlformats-officedocument.presentationml.tags+xml"/>
  <Override PartName="/ppt/notesSlides/notesSlide21.xml" ContentType="application/vnd.openxmlformats-officedocument.presentationml.notesSlide+xml"/>
  <Override PartName="/ppt/tags/tag187.xml" ContentType="application/vnd.openxmlformats-officedocument.presentationml.tags+xml"/>
  <Override PartName="/ppt/tags/tag106.xml" ContentType="application/vnd.openxmlformats-officedocument.presentationml.tags+xml"/>
  <Override PartName="/ppt/slides/slide58.xml" ContentType="application/vnd.openxmlformats-officedocument.presentationml.slide+xml"/>
  <Default Extension="xml" ContentType="application/xml"/>
  <Override PartName="/ppt/slides/slide81.xml" ContentType="application/vnd.openxmlformats-officedocument.presentationml.slide+xml"/>
  <Override PartName="/ppt/slides/slide25.xml" ContentType="application/vnd.openxmlformats-officedocument.presentationml.slide+xml"/>
  <Override PartName="/ppt/tags/tag90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44.xml" ContentType="application/vnd.openxmlformats-officedocument.presentationml.slide+xml"/>
  <Override PartName="/ppt/tags/tag76.xml" ContentType="application/vnd.openxmlformats-officedocument.presentationml.tags+xml"/>
  <Override PartName="/ppt/tags/tag184.xml" ContentType="application/vnd.openxmlformats-officedocument.presentationml.tags+xml"/>
  <Override PartName="/ppt/tags/tag170.xml" ContentType="application/vnd.openxmlformats-officedocument.presentationml.tags+xml"/>
  <Override PartName="/ppt/tags/tag54.xml" ContentType="application/vnd.openxmlformats-officedocument.presentationml.tags+xml"/>
  <Override PartName="/ppt/tags/tag146.xml" ContentType="application/vnd.openxmlformats-officedocument.presentationml.tags+xml"/>
  <Override PartName="/ppt/slides/slide49.xml" ContentType="application/vnd.openxmlformats-officedocument.presentationml.slide+xml"/>
  <Override PartName="/ppt/tags/tag51.xml" ContentType="application/vnd.openxmlformats-officedocument.presentationml.tags+xml"/>
  <Override PartName="/ppt/slides/slide70.xml" ContentType="application/vnd.openxmlformats-officedocument.presentationml.slide+xml"/>
  <Override PartName="/ppt/tags/tag83.xml" ContentType="application/vnd.openxmlformats-officedocument.presentationml.tags+xml"/>
  <Override PartName="/ppt/tags/tag201.xml" ContentType="application/vnd.openxmlformats-officedocument.presentationml.tags+xml"/>
  <Override PartName="/ppt/slides/slide48.xml" ContentType="application/vnd.openxmlformats-officedocument.presentationml.slide+xml"/>
  <Override PartName="/ppt/tags/tag237.xml" ContentType="application/vnd.openxmlformats-officedocument.presentationml.tags+xml"/>
  <Override PartName="/ppt/tags/tag266.xml" ContentType="application/vnd.openxmlformats-officedocument.presentationml.tags+xml"/>
  <Override PartName="/ppt/presentation.xml" ContentType="application/vnd.openxmlformats-officedocument.presentationml.presentation.main+xml"/>
  <Override PartName="/ppt/tags/tag61.xml" ContentType="application/vnd.openxmlformats-officedocument.presentationml.tags+xml"/>
  <Override PartName="/ppt/slides/slide77.xml" ContentType="application/vnd.openxmlformats-officedocument.presentationml.slide+xml"/>
  <Override PartName="/ppt/tags/tag39.xml" ContentType="application/vnd.openxmlformats-officedocument.presentationml.tags+xml"/>
  <Override PartName="/ppt/slides/slide79.xml" ContentType="application/vnd.openxmlformats-officedocument.presentationml.slide+xml"/>
  <Override PartName="/ppt/tags/tag23.xml" ContentType="application/vnd.openxmlformats-officedocument.presentationml.tags+xml"/>
  <Override PartName="/ppt/tags/tag239.xml" ContentType="application/vnd.openxmlformats-officedocument.presentationml.tags+xml"/>
  <Override PartName="/ppt/tags/tag295.xml" ContentType="application/vnd.openxmlformats-officedocument.presentationml.tags+xml"/>
  <Override PartName="/ppt/tags/tag284.xml" ContentType="application/vnd.openxmlformats-officedocument.presentationml.tags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74.xml" ContentType="application/vnd.openxmlformats-officedocument.presentationml.slide+xml"/>
  <Override PartName="/ppt/tags/tag16.xml" ContentType="application/vnd.openxmlformats-officedocument.presentationml.tags+xml"/>
  <Override PartName="/ppt/slides/slide15.xml" ContentType="application/vnd.openxmlformats-officedocument.presentationml.slide+xml"/>
  <Override PartName="/ppt/tags/tag163.xml" ContentType="application/vnd.openxmlformats-officedocument.presentationml.tags+xml"/>
  <Override PartName="/ppt/tags/tag301.xml" ContentType="application/vnd.openxmlformats-officedocument.presentationml.tags+xml"/>
  <Override PartName="/ppt/tags/tag246.xml" ContentType="application/vnd.openxmlformats-officedocument.presentationml.tags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tags/tag235.xml" ContentType="application/vnd.openxmlformats-officedocument.presentationml.tags+xml"/>
  <Override PartName="/ppt/tags/tag259.xml" ContentType="application/vnd.openxmlformats-officedocument.presentationml.tags+xml"/>
  <Override PartName="/ppt/tags/tag197.xml" ContentType="application/vnd.openxmlformats-officedocument.presentationml.tags+xml"/>
  <Override PartName="/ppt/tags/tag57.xml" ContentType="application/vnd.openxmlformats-officedocument.presentationml.tags+xml"/>
  <Override PartName="/ppt/tags/tag164.xml" ContentType="application/vnd.openxmlformats-officedocument.presentationml.tags+xml"/>
  <Override PartName="/ppt/slides/slide22.xml" ContentType="application/vnd.openxmlformats-officedocument.presentationml.slide+xml"/>
  <Override PartName="/ppt/tags/tag107.xml" ContentType="application/vnd.openxmlformats-officedocument.presentationml.tags+xml"/>
  <Override PartName="/ppt/tags/tag192.xml" ContentType="application/vnd.openxmlformats-officedocument.presentationml.tags+xml"/>
  <Override PartName="/ppt/slides/slide30.xml" ContentType="application/vnd.openxmlformats-officedocument.presentationml.slide+xml"/>
  <Override PartName="/ppt/tags/tag41.xml" ContentType="application/vnd.openxmlformats-officedocument.presentationml.tags+xml"/>
  <Override PartName="/ppt/tags/tag245.xml" ContentType="application/vnd.openxmlformats-officedocument.presentationml.tags+xml"/>
  <Override PartName="/ppt/tags/tag288.xml" ContentType="application/vnd.openxmlformats-officedocument.presentationml.tags+xml"/>
  <Override PartName="/ppt/tags/tag286.xml" ContentType="application/vnd.openxmlformats-officedocument.presentationml.tags+xml"/>
  <Override PartName="/ppt/tags/tag60.xml" ContentType="application/vnd.openxmlformats-officedocument.presentationml.tags+xml"/>
  <Override PartName="/ppt/theme/theme3.xml" ContentType="application/vnd.openxmlformats-officedocument.theme+xml"/>
  <Override PartName="/ppt/tags/tag256.xml" ContentType="application/vnd.openxmlformats-officedocument.presentationml.tags+xml"/>
  <Override PartName="/ppt/slides/slide21.xml" ContentType="application/vnd.openxmlformats-officedocument.presentationml.slide+xml"/>
  <Override PartName="/ppt/tags/tag190.xml" ContentType="application/vnd.openxmlformats-officedocument.presentationml.tags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tags/tag210.xml" ContentType="application/vnd.openxmlformats-officedocument.presentationml.tags+xml"/>
  <Override PartName="/ppt/tags/tag68.xml" ContentType="application/vnd.openxmlformats-officedocument.presentationml.tags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65.xml" ContentType="application/vnd.openxmlformats-officedocument.presentationml.slide+xml"/>
  <Override PartName="/ppt/slides/slide7.xml" ContentType="application/vnd.openxmlformats-officedocument.presentationml.slide+xml"/>
  <Override PartName="/ppt/tags/tag162.xml" ContentType="application/vnd.openxmlformats-officedocument.presentationml.tags+xml"/>
  <Override PartName="/ppt/tags/tag249.xml" ContentType="application/vnd.openxmlformats-officedocument.presentationml.tags+xml"/>
  <Override PartName="/ppt/tags/tag278.xml" ContentType="application/vnd.openxmlformats-officedocument.presentationml.tags+xml"/>
  <Override PartName="/ppt/tags/tag24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00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58.xml" ContentType="application/vnd.openxmlformats-officedocument.presentationml.tags+xml"/>
  <Override PartName="/ppt/tags/tag254.xml" ContentType="application/vnd.openxmlformats-officedocument.presentationml.tags+xml"/>
  <Override PartName="/ppt/tags/tag29.xml" ContentType="application/vnd.openxmlformats-officedocument.presentationml.tags+xml"/>
  <Override PartName="/ppt/tags/tag274.xml" ContentType="application/vnd.openxmlformats-officedocument.presentationml.tags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Override PartName="/ppt/tags/tag124.xml" ContentType="application/vnd.openxmlformats-officedocument.presentationml.tags+xml"/>
  <Override PartName="/ppt/slides/slide27.xml" ContentType="application/vnd.openxmlformats-officedocument.presentationml.slide+xml"/>
  <Override PartName="/ppt/tags/tag150.xml" ContentType="application/vnd.openxmlformats-officedocument.presentationml.tags+xml"/>
  <Override PartName="/ppt/tags/tag279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78.xml" ContentType="application/vnd.openxmlformats-officedocument.presentationml.tags+xml"/>
  <Override PartName="/ppt/notesSlides/notesSlide10.xml" ContentType="application/vnd.openxmlformats-officedocument.presentationml.notesSlide+xml"/>
  <Override PartName="/ppt/tags/tag228.xml" ContentType="application/vnd.openxmlformats-officedocument.presentationml.tags+xml"/>
  <Override PartName="/ppt/tags/tag199.xml" ContentType="application/vnd.openxmlformats-officedocument.presentationml.tags+xml"/>
  <Override PartName="/ppt/tags/tag6.xml" ContentType="application/vnd.openxmlformats-officedocument.presentationml.tags+xml"/>
  <Override PartName="/ppt/slides/slide67.xml" ContentType="application/vnd.openxmlformats-officedocument.presentationml.slide+xml"/>
  <Override PartName="/ppt/tags/tag11.xml" ContentType="application/vnd.openxmlformats-officedocument.presentationml.tags+xml"/>
  <Override PartName="/ppt/tags/tag63.xml" ContentType="application/vnd.openxmlformats-officedocument.presentationml.tags+xml"/>
  <Override PartName="/ppt/tags/tag186.xml" ContentType="application/vnd.openxmlformats-officedocument.presentationml.tags+xml"/>
  <Override PartName="/ppt/slides/slide46.xml" ContentType="application/vnd.openxmlformats-officedocument.presentationml.slide+xml"/>
  <Override PartName="/ppt/tags/tag304.xml" ContentType="application/vnd.openxmlformats-officedocument.presentationml.tags+xml"/>
  <Override PartName="/ppt/tags/tag84.xml" ContentType="application/vnd.openxmlformats-officedocument.presentationml.tags+xml"/>
  <Override PartName="/ppt/tags/tag104.xml" ContentType="application/vnd.openxmlformats-officedocument.presentationml.tags+xml"/>
  <Override PartName="/ppt/tags/tag264.xml" ContentType="application/vnd.openxmlformats-officedocument.presentationml.tags+xml"/>
  <Override PartName="/ppt/tags/tag225.xml" ContentType="application/vnd.openxmlformats-officedocument.presentationml.tags+xml"/>
  <Override PartName="/ppt/tags/tag222.xml" ContentType="application/vnd.openxmlformats-officedocument.presentationml.tags+xml"/>
  <Override PartName="/ppt/tags/tag262.xml" ContentType="application/vnd.openxmlformats-officedocument.presentationml.tags+xml"/>
  <Override PartName="/ppt/slideLayouts/slideLayout5.xml" ContentType="application/vnd.openxmlformats-officedocument.presentationml.slideLayout+xml"/>
  <Override PartName="/ppt/tags/tag98.xml" ContentType="application/vnd.openxmlformats-officedocument.presentationml.tags+xml"/>
  <Override PartName="/ppt/tags/tag140.xml" ContentType="application/vnd.openxmlformats-officedocument.presentationml.tags+xml"/>
  <Override PartName="/ppt/tags/tag168.xml" ContentType="application/vnd.openxmlformats-officedocument.presentationml.tags+xml"/>
  <Override PartName="/ppt/tags/tag70.xml" ContentType="application/vnd.openxmlformats-officedocument.presentationml.tags+xml"/>
  <Override PartName="/ppt/tags/tag139.xml" ContentType="application/vnd.openxmlformats-officedocument.presentationml.tags+xml"/>
  <Override PartName="/ppt/tags/tag309.xml" ContentType="application/vnd.openxmlformats-officedocument.presentationml.tags+xml"/>
  <Override PartName="/ppt/tags/tag4.xml" ContentType="application/vnd.openxmlformats-officedocument.presentationml.tags+xml"/>
  <Override PartName="/ppt/tags/tag71.xml" ContentType="application/vnd.openxmlformats-officedocument.presentationml.tags+xml"/>
  <Override PartName="/ppt/tags/tag178.xml" ContentType="application/vnd.openxmlformats-officedocument.presentationml.tags+xml"/>
  <Override PartName="/ppt/tags/tag75.xml" ContentType="application/vnd.openxmlformats-officedocument.presentationml.tags+xml"/>
  <Override PartName="/ppt/notesSlides/notesSlide12.xml" ContentType="application/vnd.openxmlformats-officedocument.presentationml.notesSlide+xml"/>
  <Override PartName="/ppt/embeddings/Microsoft_Equation7.bin" ContentType="application/vnd.openxmlformats-officedocument.oleObject"/>
  <Override PartName="/ppt/tags/tag149.xml" ContentType="application/vnd.openxmlformats-officedocument.presentationml.tags+xml"/>
  <Override PartName="/ppt/tags/tag179.xml" ContentType="application/vnd.openxmlformats-officedocument.presentationml.tags+xml"/>
  <Override PartName="/ppt/tags/tag294.xml" ContentType="application/vnd.openxmlformats-officedocument.presentationml.tags+xml"/>
  <Override PartName="/ppt/slideLayouts/slideLayout1.xml" ContentType="application/vnd.openxmlformats-officedocument.presentationml.slideLayout+xml"/>
  <Override PartName="/ppt/tags/tag91.xml" ContentType="application/vnd.openxmlformats-officedocument.presentationml.tags+xml"/>
  <Override PartName="/ppt/theme/theme1.xml" ContentType="application/vnd.openxmlformats-officedocument.theme+xml"/>
  <Override PartName="/ppt/tags/tag206.xml" ContentType="application/vnd.openxmlformats-officedocument.presentationml.tags+xml"/>
  <Override PartName="/ppt/tags/tag62.xml" ContentType="application/vnd.openxmlformats-officedocument.presentationml.tags+xml"/>
  <Override PartName="/ppt/tags/tag242.xml" ContentType="application/vnd.openxmlformats-officedocument.presentationml.tags+xml"/>
  <Override PartName="/ppt/tags/tag103.xml" ContentType="application/vnd.openxmlformats-officedocument.presentationml.tags+xml"/>
  <Override PartName="/ppt/slides/slide4.xml" ContentType="application/vnd.openxmlformats-officedocument.presentationml.slide+xml"/>
  <Override PartName="/ppt/tags/tag299.xml" ContentType="application/vnd.openxmlformats-officedocument.presentationml.tags+xml"/>
  <Override PartName="/ppt/tags/tag296.xml" ContentType="application/vnd.openxmlformats-officedocument.presentationml.tags+xml"/>
  <Override PartName="/ppt/embeddings/Microsoft_Equation6.bin" ContentType="application/vnd.openxmlformats-officedocument.oleObject"/>
  <Override PartName="/ppt/tags/tag172.xml" ContentType="application/vnd.openxmlformats-officedocument.presentationml.tags+xml"/>
  <Override PartName="/ppt/slides/slide60.xml" ContentType="application/vnd.openxmlformats-officedocument.presentationml.slide+xml"/>
  <Override PartName="/ppt/tags/tag89.xml" ContentType="application/vnd.openxmlformats-officedocument.presentationml.tags+xml"/>
  <Override PartName="/ppt/slides/slide24.xml" ContentType="application/vnd.openxmlformats-officedocument.presentationml.slide+xml"/>
  <Override PartName="/ppt/tags/tag158.xml" ContentType="application/vnd.openxmlformats-officedocument.presentationml.tags+xml"/>
  <Override PartName="/ppt/slides/slide6.xml" ContentType="application/vnd.openxmlformats-officedocument.presentationml.slide+xml"/>
  <Override PartName="/ppt/tags/tag308.xml" ContentType="application/vnd.openxmlformats-officedocument.presentationml.tags+xml"/>
  <Override PartName="/ppt/tags/tag48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1" r:id="rId1"/>
  </p:sldMasterIdLst>
  <p:notesMasterIdLst>
    <p:notesMasterId r:id="rId83"/>
  </p:notesMasterIdLst>
  <p:handoutMasterIdLst>
    <p:handoutMasterId r:id="rId84"/>
  </p:handoutMasterIdLst>
  <p:sldIdLst>
    <p:sldId id="338" r:id="rId2"/>
    <p:sldId id="256" r:id="rId3"/>
    <p:sldId id="317" r:id="rId4"/>
    <p:sldId id="285" r:id="rId5"/>
    <p:sldId id="28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318" r:id="rId33"/>
    <p:sldId id="284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319" r:id="rId46"/>
    <p:sldId id="298" r:id="rId47"/>
    <p:sldId id="299" r:id="rId48"/>
    <p:sldId id="320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2" r:id="rId61"/>
    <p:sldId id="314" r:id="rId62"/>
    <p:sldId id="315" r:id="rId63"/>
    <p:sldId id="316" r:id="rId64"/>
    <p:sldId id="321" r:id="rId65"/>
    <p:sldId id="322" r:id="rId66"/>
    <p:sldId id="323" r:id="rId67"/>
    <p:sldId id="324" r:id="rId68"/>
    <p:sldId id="328" r:id="rId69"/>
    <p:sldId id="325" r:id="rId70"/>
    <p:sldId id="313" r:id="rId71"/>
    <p:sldId id="326" r:id="rId72"/>
    <p:sldId id="327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</p:sldIdLst>
  <p:sldSz cx="9144000" cy="6858000" type="screen4x3"/>
  <p:notesSz cx="6985000" cy="9271000"/>
  <p:custDataLst>
    <p:tags r:id="rId86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FF9900"/>
    <a:srgbClr val="FF7C80"/>
    <a:srgbClr val="996633"/>
    <a:srgbClr val="FF0000"/>
    <a:srgbClr val="33CC33"/>
    <a:srgbClr val="CC33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768" autoAdjust="0"/>
    <p:restoredTop sz="79004" autoAdjust="0"/>
  </p:normalViewPr>
  <p:slideViewPr>
    <p:cSldViewPr>
      <p:cViewPr varScale="1">
        <p:scale>
          <a:sx n="73" d="100"/>
          <a:sy n="73" d="100"/>
        </p:scale>
        <p:origin x="-18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2" d="100"/>
          <a:sy n="82" d="100"/>
        </p:scale>
        <p:origin x="-3000" y="-112"/>
      </p:cViewPr>
      <p:guideLst>
        <p:guide orient="horz" pos="2920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74" Type="http://schemas.openxmlformats.org/officeDocument/2006/relationships/slide" Target="slides/slide73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90" Type="http://schemas.openxmlformats.org/officeDocument/2006/relationships/tableStyles" Target="tableStyles.xml"/><Relationship Id="rId50" Type="http://schemas.openxmlformats.org/officeDocument/2006/relationships/slide" Target="slides/slide4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85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slide" Target="slides/slide70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89" Type="http://schemas.openxmlformats.org/officeDocument/2006/relationships/theme" Target="theme/theme1.xml"/><Relationship Id="rId88" Type="http://schemas.openxmlformats.org/officeDocument/2006/relationships/viewProps" Target="viewProps.xml"/><Relationship Id="rId87" Type="http://schemas.openxmlformats.org/officeDocument/2006/relationships/presProps" Target="presProps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82" Type="http://schemas.openxmlformats.org/officeDocument/2006/relationships/slide" Target="slides/slide81.xml"/><Relationship Id="rId69" Type="http://schemas.openxmlformats.org/officeDocument/2006/relationships/slide" Target="slides/slide68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slide" Target="slides/slide7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75" Type="http://schemas.openxmlformats.org/officeDocument/2006/relationships/slide" Target="slides/slide7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76" Type="http://schemas.openxmlformats.org/officeDocument/2006/relationships/slide" Target="slides/slide75.xml"/><Relationship Id="rId79" Type="http://schemas.openxmlformats.org/officeDocument/2006/relationships/slide" Target="slides/slide7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3" Type="http://schemas.openxmlformats.org/officeDocument/2006/relationships/slide" Target="slides/slide2.xml"/><Relationship Id="rId86" Type="http://schemas.openxmlformats.org/officeDocument/2006/relationships/tags" Target="tags/tag1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84" Type="http://schemas.openxmlformats.org/officeDocument/2006/relationships/handoutMaster" Target="handoutMasters/handoutMaster1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83" Type="http://schemas.openxmlformats.org/officeDocument/2006/relationships/notesMaster" Target="notesMasters/notesMaster1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78" Type="http://schemas.openxmlformats.org/officeDocument/2006/relationships/slide" Target="slides/slide77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ict"/><Relationship Id="rId1" Type="http://schemas.openxmlformats.org/officeDocument/2006/relationships/image" Target="../media/image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ict"/><Relationship Id="rId3" Type="http://schemas.openxmlformats.org/officeDocument/2006/relationships/image" Target="../media/image7.pict"/><Relationship Id="rId1" Type="http://schemas.openxmlformats.org/officeDocument/2006/relationships/image" Target="../media/image5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82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82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82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812C54-B754-0944-97C5-A5A8108C91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l" defTabSz="928688"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l" defTabSz="928688">
              <a:defRPr sz="120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785D8DAB-610F-7C41-A9E0-6C28E79E7C5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5A879B-E4BA-9540-933C-74E460F5CBE2}" type="slidenum">
              <a:rPr lang="en-US"/>
              <a:pPr/>
              <a:t>6</a:t>
            </a:fld>
            <a:endParaRPr 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4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buFont typeface="Times" charset="0"/>
              <a:buNone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BD036-8FAB-4144-B56B-4F967E4571BD}" type="slidenum">
              <a:rPr lang="en-US"/>
              <a:pPr/>
              <a:t>15</a:t>
            </a:fld>
            <a:endParaRPr lang="en-US"/>
          </a:p>
        </p:txBody>
      </p:sp>
      <p:sp>
        <p:nvSpPr>
          <p:cNvPr id="156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7E3140-33D0-054F-ABA4-636C65A77D1C}" type="slidenum">
              <a:rPr lang="en-US"/>
              <a:pPr/>
              <a:t>16</a:t>
            </a:fld>
            <a:endParaRPr lang="en-US"/>
          </a:p>
        </p:txBody>
      </p:sp>
      <p:sp>
        <p:nvSpPr>
          <p:cNvPr id="156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C7B708-1659-6E4C-8153-95D7E276937C}" type="slidenum">
              <a:rPr lang="en-US"/>
              <a:pPr/>
              <a:t>20</a:t>
            </a:fld>
            <a:endParaRPr lang="en-US"/>
          </a:p>
        </p:txBody>
      </p:sp>
      <p:sp>
        <p:nvSpPr>
          <p:cNvPr id="156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08F543-96FE-D44B-A145-8768BC6568A7}" type="slidenum">
              <a:rPr lang="en-US"/>
              <a:pPr/>
              <a:t>22</a:t>
            </a:fld>
            <a:endParaRPr lang="en-US"/>
          </a:p>
        </p:txBody>
      </p:sp>
      <p:sp>
        <p:nvSpPr>
          <p:cNvPr id="155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08F543-96FE-D44B-A145-8768BC6568A7}" type="slidenum">
              <a:rPr lang="en-US"/>
              <a:pPr/>
              <a:t>23</a:t>
            </a:fld>
            <a:endParaRPr lang="en-US"/>
          </a:p>
        </p:txBody>
      </p:sp>
      <p:sp>
        <p:nvSpPr>
          <p:cNvPr id="155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496DE4-971D-C44A-8111-9C39106476C9}" type="slidenum">
              <a:rPr lang="en-US"/>
              <a:pPr/>
              <a:t>24</a:t>
            </a:fld>
            <a:endParaRPr lang="en-US"/>
          </a:p>
        </p:txBody>
      </p:sp>
      <p:sp>
        <p:nvSpPr>
          <p:cNvPr id="155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C05010-D1DB-404B-ADD4-B2A455F6F6F1}" type="slidenum">
              <a:rPr lang="en-US"/>
              <a:pPr/>
              <a:t>25</a:t>
            </a:fld>
            <a:endParaRPr lang="en-US"/>
          </a:p>
        </p:txBody>
      </p:sp>
      <p:sp>
        <p:nvSpPr>
          <p:cNvPr id="155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AFDEB6-32D0-C041-91B6-AC0670A0ECBD}" type="slidenum">
              <a:rPr lang="en-US"/>
              <a:pPr/>
              <a:t>26</a:t>
            </a:fld>
            <a:endParaRPr lang="en-US"/>
          </a:p>
        </p:txBody>
      </p:sp>
      <p:sp>
        <p:nvSpPr>
          <p:cNvPr id="156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AFDEB6-32D0-C041-91B6-AC0670A0ECBD}" type="slidenum">
              <a:rPr lang="en-US"/>
              <a:pPr/>
              <a:t>27</a:t>
            </a:fld>
            <a:endParaRPr lang="en-US"/>
          </a:p>
        </p:txBody>
      </p:sp>
      <p:sp>
        <p:nvSpPr>
          <p:cNvPr id="156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AFDEB6-32D0-C041-91B6-AC0670A0ECBD}" type="slidenum">
              <a:rPr lang="en-US"/>
              <a:pPr/>
              <a:t>28</a:t>
            </a:fld>
            <a:endParaRPr lang="en-US"/>
          </a:p>
        </p:txBody>
      </p:sp>
      <p:sp>
        <p:nvSpPr>
          <p:cNvPr id="156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5672CD-3E70-2646-AC7C-44706A4390EC}" type="slidenum">
              <a:rPr lang="en-US"/>
              <a:pPr/>
              <a:t>7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4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2801ED-3A82-1F47-ADAA-A495A02A00A9}" type="slidenum">
              <a:rPr lang="en-US"/>
              <a:pPr/>
              <a:t>31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865" y="457112"/>
            <a:ext cx="1822244" cy="1361678"/>
          </a:xfrm>
          <a:solidFill>
            <a:srgbClr val="FFFFFF"/>
          </a:solidFill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1"/>
            <a:ext cx="6985000" cy="6781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Another appoximate inference appraoch in Bayesian networks is called MCMC (Markov Chain Monte Carlo)</a:t>
            </a:r>
          </a:p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Instead of generating each sample from scratch, MCMC generates each event by making a random change to the preceding event</a:t>
            </a:r>
          </a:p>
          <a:p>
            <a:pPr lvl="1" eaLnBrk="1" hangingPunct="1">
              <a:buFont typeface="Times" charset="0"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Like LOCAL SEARCH - move one queen on the board, etc</a:t>
            </a:r>
          </a:p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Helpful to think about the network being in a current state (specifying a value for each variable)</a:t>
            </a:r>
          </a:p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The next state is generated by randomly sampling a value for one of the nonevidence variables Xi (conditioned on the current values of the variables in the markov blanket of that variable Xi)</a:t>
            </a:r>
          </a:p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Recall that the markov blanket of a variable consists of its parents, children and children’s parents</a:t>
            </a:r>
          </a:p>
          <a:p>
            <a:pPr lvl="1" eaLnBrk="1" hangingPunct="1">
              <a:buFont typeface="Times" charset="0"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a node is conditionally independent of all other nodes in the network, given its parents, children, and children’s parents</a:t>
            </a:r>
          </a:p>
          <a:p>
            <a:pPr lvl="1" eaLnBrk="1" hangingPunct="1">
              <a:buFont typeface="Times" charset="0"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For a node X, the set of its parents, children and children’s parents are called the “MARKOV BLANKET” of X</a:t>
            </a:r>
          </a:p>
          <a:p>
            <a:pPr eaLnBrk="1" hangingPunct="1">
              <a:buFont typeface="Times" charset="0"/>
              <a:buChar char="•"/>
            </a:pPr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MCMC wanders randomly around the state space - the space of possible complete assignments - flipping one variable at a time (keeping the evidence variables fixed)</a:t>
            </a:r>
          </a:p>
          <a:p>
            <a:pPr eaLnBrk="1" hangingPunct="1">
              <a:buFont typeface="Times" charset="0"/>
              <a:buChar char="•"/>
            </a:pPr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781EA1-E38D-A447-903D-ADAB75EEF072}" type="slidenum">
              <a:rPr lang="en-US"/>
              <a:pPr/>
              <a:t>33</a:t>
            </a:fld>
            <a:endParaRPr 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865" y="457112"/>
            <a:ext cx="1822244" cy="1361678"/>
          </a:xfrm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1"/>
            <a:ext cx="6985000" cy="6781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buFont typeface="Times" charset="0"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4E5E4D-148C-A34D-9F13-DD1515D069FF}" type="slidenum">
              <a:rPr lang="en-US"/>
              <a:pPr/>
              <a:t>8</a:t>
            </a:fld>
            <a:endParaRPr lang="en-US"/>
          </a:p>
        </p:txBody>
      </p:sp>
      <p:sp>
        <p:nvSpPr>
          <p:cNvPr id="154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302DAF-A8A0-FB4A-BDED-6AB2D8982FED}" type="slidenum">
              <a:rPr lang="en-US"/>
              <a:pPr/>
              <a:t>9</a:t>
            </a:fld>
            <a:endParaRPr lang="en-US"/>
          </a:p>
        </p:txBody>
      </p:sp>
      <p:sp>
        <p:nvSpPr>
          <p:cNvPr id="155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08F543-96FE-D44B-A145-8768BC6568A7}" type="slidenum">
              <a:rPr lang="en-US"/>
              <a:pPr/>
              <a:t>10</a:t>
            </a:fld>
            <a:endParaRPr lang="en-US"/>
          </a:p>
        </p:txBody>
      </p:sp>
      <p:sp>
        <p:nvSpPr>
          <p:cNvPr id="155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BAA521-56BD-D248-9E5D-B4B1BB2FF240}" type="slidenum">
              <a:rPr lang="en-US"/>
              <a:pPr/>
              <a:t>11</a:t>
            </a:fld>
            <a:endParaRPr lang="en-US"/>
          </a:p>
        </p:txBody>
      </p:sp>
      <p:sp>
        <p:nvSpPr>
          <p:cNvPr id="155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496DE4-971D-C44A-8111-9C39106476C9}" type="slidenum">
              <a:rPr lang="en-US"/>
              <a:pPr/>
              <a:t>12</a:t>
            </a:fld>
            <a:endParaRPr lang="en-US"/>
          </a:p>
        </p:txBody>
      </p:sp>
      <p:sp>
        <p:nvSpPr>
          <p:cNvPr id="155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C05010-D1DB-404B-ADD4-B2A455F6F6F1}" type="slidenum">
              <a:rPr lang="en-US"/>
              <a:pPr/>
              <a:t>13</a:t>
            </a:fld>
            <a:endParaRPr lang="en-US"/>
          </a:p>
        </p:txBody>
      </p:sp>
      <p:sp>
        <p:nvSpPr>
          <p:cNvPr id="155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AFDEB6-32D0-C041-91B6-AC0670A0ECBD}" type="slidenum">
              <a:rPr lang="en-US"/>
              <a:pPr/>
              <a:t>14</a:t>
            </a:fld>
            <a:endParaRPr lang="en-US"/>
          </a:p>
        </p:txBody>
      </p:sp>
      <p:sp>
        <p:nvSpPr>
          <p:cNvPr id="156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2" Type="http://schemas.openxmlformats.org/officeDocument/2006/relationships/tags" Target="../tags/tag7.xml"/><Relationship Id="rId3" Type="http://schemas.openxmlformats.org/officeDocument/2006/relationships/tags" Target="../tags/tag8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 rot="5400000">
            <a:off x="3314700" y="723900"/>
            <a:ext cx="228600" cy="54864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 rot="16200000" flipH="1">
            <a:off x="5829300" y="952500"/>
            <a:ext cx="228600" cy="50292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8"/>
          <p:cNvSpPr>
            <a:spLocks noChangeShapeType="1"/>
          </p:cNvSpPr>
          <p:nvPr userDrawn="1">
            <p:custDataLst>
              <p:tags r:id="rId3"/>
            </p:custDataLst>
          </p:nvPr>
        </p:nvSpPr>
        <p:spPr bwMode="auto">
          <a:xfrm>
            <a:off x="685800" y="3581400"/>
            <a:ext cx="777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760B3-974D-DE42-9D8A-32F1294F9B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FF46B0-341A-F94D-8D9E-41B6AA66D5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54B0B4-F8C1-9447-AFC2-619B68C3C7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B5E184-3545-E648-A65B-4BC3013ECF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FE23D6-838F-1142-AE58-DC14299530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EAA0D5-D0C0-8D48-BCE2-AFF3EC647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0C1B44-0B54-C443-9508-F450D8D884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F079A-79A2-BB4C-8A7B-49CB7EA9A1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5A4B11-987B-774A-A4F4-E4D9EBEFA2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DB601-A72C-7648-B51C-B2B9A14A45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31E0E-61C7-6C43-8D94-CCD458CF1C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ags" Target="../tags/tag5.xml"/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7200" y="152400"/>
            <a:ext cx="82296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ADF83D-28F7-B84A-AE04-0852A69F2FC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5783" name="Line 7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73075" y="881063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5785" name="AutoShape 9"/>
          <p:cNvSpPr>
            <a:spLocks noChangeArrowheads="1"/>
          </p:cNvSpPr>
          <p:nvPr userDrawn="1">
            <p:custDataLst>
              <p:tags r:id="rId16"/>
            </p:custDataLst>
          </p:nvPr>
        </p:nvSpPr>
        <p:spPr bwMode="auto">
          <a:xfrm rot="5400000">
            <a:off x="3216275" y="-1893887"/>
            <a:ext cx="76200" cy="5562600"/>
          </a:xfrm>
          <a:prstGeom prst="triangle">
            <a:avLst>
              <a:gd name="adj" fmla="val 41667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104.xml"/><Relationship Id="rId7" Type="http://schemas.openxmlformats.org/officeDocument/2006/relationships/tags" Target="../tags/tag107.xml"/><Relationship Id="rId11" Type="http://schemas.openxmlformats.org/officeDocument/2006/relationships/tags" Target="../tags/tag111.xml"/><Relationship Id="rId1" Type="http://schemas.openxmlformats.org/officeDocument/2006/relationships/tags" Target="../tags/tag101.xml"/><Relationship Id="rId6" Type="http://schemas.openxmlformats.org/officeDocument/2006/relationships/tags" Target="../tags/tag106.xml"/><Relationship Id="rId8" Type="http://schemas.openxmlformats.org/officeDocument/2006/relationships/tags" Target="../tags/tag108.xml"/><Relationship Id="rId13" Type="http://schemas.openxmlformats.org/officeDocument/2006/relationships/tags" Target="../tags/tag113.xml"/><Relationship Id="rId10" Type="http://schemas.openxmlformats.org/officeDocument/2006/relationships/tags" Target="../tags/tag110.xml"/><Relationship Id="rId5" Type="http://schemas.openxmlformats.org/officeDocument/2006/relationships/tags" Target="../tags/tag105.xml"/><Relationship Id="rId15" Type="http://schemas.openxmlformats.org/officeDocument/2006/relationships/notesSlide" Target="../notesSlides/notesSlide5.xml"/><Relationship Id="rId12" Type="http://schemas.openxmlformats.org/officeDocument/2006/relationships/tags" Target="../tags/tag112.xml"/><Relationship Id="rId2" Type="http://schemas.openxmlformats.org/officeDocument/2006/relationships/tags" Target="../tags/tag102.xml"/><Relationship Id="rId9" Type="http://schemas.openxmlformats.org/officeDocument/2006/relationships/tags" Target="../tags/tag109.xml"/><Relationship Id="rId3" Type="http://schemas.openxmlformats.org/officeDocument/2006/relationships/tags" Target="../tags/tag103.xml"/></Relationships>
</file>

<file path=ppt/slides/_rels/slide1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117.xml"/><Relationship Id="rId7" Type="http://schemas.openxmlformats.org/officeDocument/2006/relationships/tags" Target="../tags/tag120.xml"/><Relationship Id="rId11" Type="http://schemas.openxmlformats.org/officeDocument/2006/relationships/tags" Target="../tags/tag124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8" Type="http://schemas.openxmlformats.org/officeDocument/2006/relationships/tags" Target="../tags/tag121.xml"/><Relationship Id="rId13" Type="http://schemas.openxmlformats.org/officeDocument/2006/relationships/tags" Target="../tags/tag126.xml"/><Relationship Id="rId10" Type="http://schemas.openxmlformats.org/officeDocument/2006/relationships/tags" Target="../tags/tag123.xml"/><Relationship Id="rId5" Type="http://schemas.openxmlformats.org/officeDocument/2006/relationships/tags" Target="../tags/tag118.xml"/><Relationship Id="rId15" Type="http://schemas.openxmlformats.org/officeDocument/2006/relationships/notesSlide" Target="../notesSlides/notesSlide6.xml"/><Relationship Id="rId12" Type="http://schemas.openxmlformats.org/officeDocument/2006/relationships/tags" Target="../tags/tag125.xml"/><Relationship Id="rId2" Type="http://schemas.openxmlformats.org/officeDocument/2006/relationships/tags" Target="../tags/tag115.xml"/><Relationship Id="rId9" Type="http://schemas.openxmlformats.org/officeDocument/2006/relationships/tags" Target="../tags/tag122.xml"/><Relationship Id="rId3" Type="http://schemas.openxmlformats.org/officeDocument/2006/relationships/tags" Target="../tags/tag116.xml"/></Relationships>
</file>

<file path=ppt/slides/_rels/slide12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130.xml"/><Relationship Id="rId7" Type="http://schemas.openxmlformats.org/officeDocument/2006/relationships/tags" Target="../tags/tag133.xml"/><Relationship Id="rId11" Type="http://schemas.openxmlformats.org/officeDocument/2006/relationships/tags" Target="../tags/tag137.xml"/><Relationship Id="rId1" Type="http://schemas.openxmlformats.org/officeDocument/2006/relationships/tags" Target="../tags/tag127.xml"/><Relationship Id="rId6" Type="http://schemas.openxmlformats.org/officeDocument/2006/relationships/tags" Target="../tags/tag132.xml"/><Relationship Id="rId8" Type="http://schemas.openxmlformats.org/officeDocument/2006/relationships/tags" Target="../tags/tag134.xml"/><Relationship Id="rId13" Type="http://schemas.openxmlformats.org/officeDocument/2006/relationships/tags" Target="../tags/tag139.xml"/><Relationship Id="rId10" Type="http://schemas.openxmlformats.org/officeDocument/2006/relationships/tags" Target="../tags/tag136.xml"/><Relationship Id="rId5" Type="http://schemas.openxmlformats.org/officeDocument/2006/relationships/tags" Target="../tags/tag131.xml"/><Relationship Id="rId15" Type="http://schemas.openxmlformats.org/officeDocument/2006/relationships/notesSlide" Target="../notesSlides/notesSlide7.xml"/><Relationship Id="rId12" Type="http://schemas.openxmlformats.org/officeDocument/2006/relationships/tags" Target="../tags/tag138.xml"/><Relationship Id="rId2" Type="http://schemas.openxmlformats.org/officeDocument/2006/relationships/tags" Target="../tags/tag128.xml"/><Relationship Id="rId9" Type="http://schemas.openxmlformats.org/officeDocument/2006/relationships/tags" Target="../tags/tag135.xml"/><Relationship Id="rId3" Type="http://schemas.openxmlformats.org/officeDocument/2006/relationships/tags" Target="../tags/tag129.xml"/></Relationships>
</file>

<file path=ppt/slides/_rels/slide13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143.xml"/><Relationship Id="rId7" Type="http://schemas.openxmlformats.org/officeDocument/2006/relationships/tags" Target="../tags/tag146.xml"/><Relationship Id="rId11" Type="http://schemas.openxmlformats.org/officeDocument/2006/relationships/tags" Target="../tags/tag150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8" Type="http://schemas.openxmlformats.org/officeDocument/2006/relationships/tags" Target="../tags/tag147.xml"/><Relationship Id="rId13" Type="http://schemas.openxmlformats.org/officeDocument/2006/relationships/tags" Target="../tags/tag152.xml"/><Relationship Id="rId10" Type="http://schemas.openxmlformats.org/officeDocument/2006/relationships/tags" Target="../tags/tag149.xml"/><Relationship Id="rId5" Type="http://schemas.openxmlformats.org/officeDocument/2006/relationships/tags" Target="../tags/tag144.xml"/><Relationship Id="rId15" Type="http://schemas.openxmlformats.org/officeDocument/2006/relationships/notesSlide" Target="../notesSlides/notesSlide8.xml"/><Relationship Id="rId12" Type="http://schemas.openxmlformats.org/officeDocument/2006/relationships/tags" Target="../tags/tag151.xml"/><Relationship Id="rId2" Type="http://schemas.openxmlformats.org/officeDocument/2006/relationships/tags" Target="../tags/tag141.xml"/><Relationship Id="rId9" Type="http://schemas.openxmlformats.org/officeDocument/2006/relationships/tags" Target="../tags/tag148.xml"/><Relationship Id="rId3" Type="http://schemas.openxmlformats.org/officeDocument/2006/relationships/tags" Target="../tags/tag142.xml"/></Relationships>
</file>

<file path=ppt/slides/_rels/slide14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156.xml"/><Relationship Id="rId7" Type="http://schemas.openxmlformats.org/officeDocument/2006/relationships/tags" Target="../tags/tag159.xml"/><Relationship Id="rId11" Type="http://schemas.openxmlformats.org/officeDocument/2006/relationships/tags" Target="../tags/tag163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8" Type="http://schemas.openxmlformats.org/officeDocument/2006/relationships/tags" Target="../tags/tag160.xml"/><Relationship Id="rId13" Type="http://schemas.openxmlformats.org/officeDocument/2006/relationships/tags" Target="../tags/tag165.xml"/><Relationship Id="rId10" Type="http://schemas.openxmlformats.org/officeDocument/2006/relationships/tags" Target="../tags/tag162.xml"/><Relationship Id="rId5" Type="http://schemas.openxmlformats.org/officeDocument/2006/relationships/tags" Target="../tags/tag157.xml"/><Relationship Id="rId15" Type="http://schemas.openxmlformats.org/officeDocument/2006/relationships/notesSlide" Target="../notesSlides/notesSlide9.xml"/><Relationship Id="rId12" Type="http://schemas.openxmlformats.org/officeDocument/2006/relationships/tags" Target="../tags/tag164.xml"/><Relationship Id="rId2" Type="http://schemas.openxmlformats.org/officeDocument/2006/relationships/tags" Target="../tags/tag154.xml"/><Relationship Id="rId9" Type="http://schemas.openxmlformats.org/officeDocument/2006/relationships/tags" Target="../tags/tag161.xml"/><Relationship Id="rId3" Type="http://schemas.openxmlformats.org/officeDocument/2006/relationships/tags" Target="../tags/tag155.xml"/></Relationships>
</file>

<file path=ppt/slides/_rels/slide15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169.xml"/><Relationship Id="rId7" Type="http://schemas.openxmlformats.org/officeDocument/2006/relationships/tags" Target="../tags/tag172.xml"/><Relationship Id="rId11" Type="http://schemas.openxmlformats.org/officeDocument/2006/relationships/tags" Target="../tags/tag176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8" Type="http://schemas.openxmlformats.org/officeDocument/2006/relationships/tags" Target="../tags/tag173.xml"/><Relationship Id="rId13" Type="http://schemas.openxmlformats.org/officeDocument/2006/relationships/tags" Target="../tags/tag178.xml"/><Relationship Id="rId10" Type="http://schemas.openxmlformats.org/officeDocument/2006/relationships/tags" Target="../tags/tag175.xml"/><Relationship Id="rId5" Type="http://schemas.openxmlformats.org/officeDocument/2006/relationships/tags" Target="../tags/tag170.xml"/><Relationship Id="rId15" Type="http://schemas.openxmlformats.org/officeDocument/2006/relationships/notesSlide" Target="../notesSlides/notesSlide10.xml"/><Relationship Id="rId12" Type="http://schemas.openxmlformats.org/officeDocument/2006/relationships/tags" Target="../tags/tag177.xml"/><Relationship Id="rId2" Type="http://schemas.openxmlformats.org/officeDocument/2006/relationships/tags" Target="../tags/tag167.xml"/><Relationship Id="rId9" Type="http://schemas.openxmlformats.org/officeDocument/2006/relationships/tags" Target="../tags/tag174.xml"/><Relationship Id="rId3" Type="http://schemas.openxmlformats.org/officeDocument/2006/relationships/tags" Target="../tags/tag168.xml"/></Relationships>
</file>

<file path=ppt/slides/_rels/slide16.xml.rels><?xml version="1.0" encoding="UTF-8" standalone="yes"?>
<Relationships xmlns="http://schemas.openxmlformats.org/package/2006/relationships"><Relationship Id="rId14" Type="http://schemas.openxmlformats.org/officeDocument/2006/relationships/tags" Target="../tags/tag192.xml"/><Relationship Id="rId4" Type="http://schemas.openxmlformats.org/officeDocument/2006/relationships/tags" Target="../tags/tag182.xml"/><Relationship Id="rId7" Type="http://schemas.openxmlformats.org/officeDocument/2006/relationships/tags" Target="../tags/tag185.xml"/><Relationship Id="rId11" Type="http://schemas.openxmlformats.org/officeDocument/2006/relationships/tags" Target="../tags/tag189.xml"/><Relationship Id="rId1" Type="http://schemas.openxmlformats.org/officeDocument/2006/relationships/tags" Target="../tags/tag179.xml"/><Relationship Id="rId6" Type="http://schemas.openxmlformats.org/officeDocument/2006/relationships/tags" Target="../tags/tag184.xml"/><Relationship Id="rId16" Type="http://schemas.openxmlformats.org/officeDocument/2006/relationships/notesSlide" Target="../notesSlides/notesSlide11.xml"/><Relationship Id="rId8" Type="http://schemas.openxmlformats.org/officeDocument/2006/relationships/tags" Target="../tags/tag186.xml"/><Relationship Id="rId13" Type="http://schemas.openxmlformats.org/officeDocument/2006/relationships/tags" Target="../tags/tag191.xml"/><Relationship Id="rId10" Type="http://schemas.openxmlformats.org/officeDocument/2006/relationships/tags" Target="../tags/tag188.xml"/><Relationship Id="rId5" Type="http://schemas.openxmlformats.org/officeDocument/2006/relationships/tags" Target="../tags/tag183.xml"/><Relationship Id="rId15" Type="http://schemas.openxmlformats.org/officeDocument/2006/relationships/slideLayout" Target="../slideLayouts/slideLayout2.xml"/><Relationship Id="rId12" Type="http://schemas.openxmlformats.org/officeDocument/2006/relationships/tags" Target="../tags/tag190.xml"/><Relationship Id="rId2" Type="http://schemas.openxmlformats.org/officeDocument/2006/relationships/tags" Target="../tags/tag180.xml"/><Relationship Id="rId9" Type="http://schemas.openxmlformats.org/officeDocument/2006/relationships/tags" Target="../tags/tag187.xml"/><Relationship Id="rId3" Type="http://schemas.openxmlformats.org/officeDocument/2006/relationships/tags" Target="../tags/tag18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.bin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4" Type="http://schemas.openxmlformats.org/officeDocument/2006/relationships/tags" Target="../tags/tag195.xml"/><Relationship Id="rId10" Type="http://schemas.openxmlformats.org/officeDocument/2006/relationships/oleObject" Target="../embeddings/Microsoft_Equation4.bin"/><Relationship Id="rId5" Type="http://schemas.openxmlformats.org/officeDocument/2006/relationships/tags" Target="../tags/tag196.xml"/><Relationship Id="rId7" Type="http://schemas.openxmlformats.org/officeDocument/2006/relationships/tags" Target="../tags/tag198.xml"/><Relationship Id="rId11" Type="http://schemas.openxmlformats.org/officeDocument/2006/relationships/oleObject" Target="../embeddings/Microsoft_Equation5.bin"/><Relationship Id="rId12" Type="http://schemas.openxmlformats.org/officeDocument/2006/relationships/oleObject" Target="../embeddings/Microsoft_Equation6.bin"/><Relationship Id="rId1" Type="http://schemas.openxmlformats.org/officeDocument/2006/relationships/vmlDrawing" Target="../drawings/vmlDrawing3.vml"/><Relationship Id="rId2" Type="http://schemas.openxmlformats.org/officeDocument/2006/relationships/tags" Target="../tags/tag193.xml"/><Relationship Id="rId9" Type="http://schemas.openxmlformats.org/officeDocument/2006/relationships/notesSlide" Target="../notesSlides/notesSlide12.xml"/><Relationship Id="rId3" Type="http://schemas.openxmlformats.org/officeDocument/2006/relationships/tags" Target="../tags/tag194.xml"/><Relationship Id="rId6" Type="http://schemas.openxmlformats.org/officeDocument/2006/relationships/tags" Target="../tags/tag19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202.xml"/><Relationship Id="rId7" Type="http://schemas.openxmlformats.org/officeDocument/2006/relationships/tags" Target="../tags/tag205.xml"/><Relationship Id="rId11" Type="http://schemas.openxmlformats.org/officeDocument/2006/relationships/tags" Target="../tags/tag209.xml"/><Relationship Id="rId1" Type="http://schemas.openxmlformats.org/officeDocument/2006/relationships/tags" Target="../tags/tag199.xml"/><Relationship Id="rId6" Type="http://schemas.openxmlformats.org/officeDocument/2006/relationships/tags" Target="../tags/tag204.xml"/><Relationship Id="rId8" Type="http://schemas.openxmlformats.org/officeDocument/2006/relationships/tags" Target="../tags/tag206.xml"/><Relationship Id="rId13" Type="http://schemas.openxmlformats.org/officeDocument/2006/relationships/tags" Target="../tags/tag211.xml"/><Relationship Id="rId10" Type="http://schemas.openxmlformats.org/officeDocument/2006/relationships/tags" Target="../tags/tag208.xml"/><Relationship Id="rId5" Type="http://schemas.openxmlformats.org/officeDocument/2006/relationships/tags" Target="../tags/tag203.xml"/><Relationship Id="rId15" Type="http://schemas.openxmlformats.org/officeDocument/2006/relationships/notesSlide" Target="../notesSlides/notesSlide13.xml"/><Relationship Id="rId12" Type="http://schemas.openxmlformats.org/officeDocument/2006/relationships/tags" Target="../tags/tag210.xml"/><Relationship Id="rId2" Type="http://schemas.openxmlformats.org/officeDocument/2006/relationships/tags" Target="../tags/tag200.xml"/><Relationship Id="rId9" Type="http://schemas.openxmlformats.org/officeDocument/2006/relationships/tags" Target="../tags/tag207.xml"/><Relationship Id="rId3" Type="http://schemas.openxmlformats.org/officeDocument/2006/relationships/tags" Target="../tags/tag201.xml"/></Relationships>
</file>

<file path=ppt/slides/_rels/slide23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215.xml"/><Relationship Id="rId7" Type="http://schemas.openxmlformats.org/officeDocument/2006/relationships/tags" Target="../tags/tag218.xml"/><Relationship Id="rId11" Type="http://schemas.openxmlformats.org/officeDocument/2006/relationships/tags" Target="../tags/tag222.xml"/><Relationship Id="rId1" Type="http://schemas.openxmlformats.org/officeDocument/2006/relationships/tags" Target="../tags/tag212.xml"/><Relationship Id="rId6" Type="http://schemas.openxmlformats.org/officeDocument/2006/relationships/tags" Target="../tags/tag217.xml"/><Relationship Id="rId8" Type="http://schemas.openxmlformats.org/officeDocument/2006/relationships/tags" Target="../tags/tag219.xml"/><Relationship Id="rId13" Type="http://schemas.openxmlformats.org/officeDocument/2006/relationships/tags" Target="../tags/tag224.xml"/><Relationship Id="rId10" Type="http://schemas.openxmlformats.org/officeDocument/2006/relationships/tags" Target="../tags/tag221.xml"/><Relationship Id="rId5" Type="http://schemas.openxmlformats.org/officeDocument/2006/relationships/tags" Target="../tags/tag216.xml"/><Relationship Id="rId15" Type="http://schemas.openxmlformats.org/officeDocument/2006/relationships/notesSlide" Target="../notesSlides/notesSlide14.xml"/><Relationship Id="rId12" Type="http://schemas.openxmlformats.org/officeDocument/2006/relationships/tags" Target="../tags/tag223.xml"/><Relationship Id="rId2" Type="http://schemas.openxmlformats.org/officeDocument/2006/relationships/tags" Target="../tags/tag213.xml"/><Relationship Id="rId9" Type="http://schemas.openxmlformats.org/officeDocument/2006/relationships/tags" Target="../tags/tag220.xml"/><Relationship Id="rId3" Type="http://schemas.openxmlformats.org/officeDocument/2006/relationships/tags" Target="../tags/tag214.xml"/></Relationships>
</file>

<file path=ppt/slides/_rels/slide24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228.xml"/><Relationship Id="rId7" Type="http://schemas.openxmlformats.org/officeDocument/2006/relationships/tags" Target="../tags/tag231.xml"/><Relationship Id="rId11" Type="http://schemas.openxmlformats.org/officeDocument/2006/relationships/tags" Target="../tags/tag235.xml"/><Relationship Id="rId1" Type="http://schemas.openxmlformats.org/officeDocument/2006/relationships/tags" Target="../tags/tag225.xml"/><Relationship Id="rId6" Type="http://schemas.openxmlformats.org/officeDocument/2006/relationships/tags" Target="../tags/tag230.xml"/><Relationship Id="rId8" Type="http://schemas.openxmlformats.org/officeDocument/2006/relationships/tags" Target="../tags/tag232.xml"/><Relationship Id="rId13" Type="http://schemas.openxmlformats.org/officeDocument/2006/relationships/tags" Target="../tags/tag237.xml"/><Relationship Id="rId10" Type="http://schemas.openxmlformats.org/officeDocument/2006/relationships/tags" Target="../tags/tag234.xml"/><Relationship Id="rId5" Type="http://schemas.openxmlformats.org/officeDocument/2006/relationships/tags" Target="../tags/tag229.xml"/><Relationship Id="rId15" Type="http://schemas.openxmlformats.org/officeDocument/2006/relationships/notesSlide" Target="../notesSlides/notesSlide15.xml"/><Relationship Id="rId12" Type="http://schemas.openxmlformats.org/officeDocument/2006/relationships/tags" Target="../tags/tag236.xml"/><Relationship Id="rId2" Type="http://schemas.openxmlformats.org/officeDocument/2006/relationships/tags" Target="../tags/tag226.xml"/><Relationship Id="rId9" Type="http://schemas.openxmlformats.org/officeDocument/2006/relationships/tags" Target="../tags/tag233.xml"/><Relationship Id="rId3" Type="http://schemas.openxmlformats.org/officeDocument/2006/relationships/tags" Target="../tags/tag227.xml"/></Relationships>
</file>

<file path=ppt/slides/_rels/slide25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241.xml"/><Relationship Id="rId7" Type="http://schemas.openxmlformats.org/officeDocument/2006/relationships/tags" Target="../tags/tag244.xml"/><Relationship Id="rId11" Type="http://schemas.openxmlformats.org/officeDocument/2006/relationships/tags" Target="../tags/tag248.xml"/><Relationship Id="rId1" Type="http://schemas.openxmlformats.org/officeDocument/2006/relationships/tags" Target="../tags/tag238.xml"/><Relationship Id="rId6" Type="http://schemas.openxmlformats.org/officeDocument/2006/relationships/tags" Target="../tags/tag243.xml"/><Relationship Id="rId8" Type="http://schemas.openxmlformats.org/officeDocument/2006/relationships/tags" Target="../tags/tag245.xml"/><Relationship Id="rId13" Type="http://schemas.openxmlformats.org/officeDocument/2006/relationships/tags" Target="../tags/tag250.xml"/><Relationship Id="rId10" Type="http://schemas.openxmlformats.org/officeDocument/2006/relationships/tags" Target="../tags/tag247.xml"/><Relationship Id="rId5" Type="http://schemas.openxmlformats.org/officeDocument/2006/relationships/tags" Target="../tags/tag242.xml"/><Relationship Id="rId15" Type="http://schemas.openxmlformats.org/officeDocument/2006/relationships/notesSlide" Target="../notesSlides/notesSlide16.xml"/><Relationship Id="rId12" Type="http://schemas.openxmlformats.org/officeDocument/2006/relationships/tags" Target="../tags/tag249.xml"/><Relationship Id="rId2" Type="http://schemas.openxmlformats.org/officeDocument/2006/relationships/tags" Target="../tags/tag239.xml"/><Relationship Id="rId9" Type="http://schemas.openxmlformats.org/officeDocument/2006/relationships/tags" Target="../tags/tag246.xml"/><Relationship Id="rId3" Type="http://schemas.openxmlformats.org/officeDocument/2006/relationships/tags" Target="../tags/tag240.xml"/></Relationships>
</file>

<file path=ppt/slides/_rels/slide26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254.xml"/><Relationship Id="rId7" Type="http://schemas.openxmlformats.org/officeDocument/2006/relationships/tags" Target="../tags/tag257.xml"/><Relationship Id="rId11" Type="http://schemas.openxmlformats.org/officeDocument/2006/relationships/tags" Target="../tags/tag261.xml"/><Relationship Id="rId1" Type="http://schemas.openxmlformats.org/officeDocument/2006/relationships/tags" Target="../tags/tag251.xml"/><Relationship Id="rId6" Type="http://schemas.openxmlformats.org/officeDocument/2006/relationships/tags" Target="../tags/tag256.xml"/><Relationship Id="rId8" Type="http://schemas.openxmlformats.org/officeDocument/2006/relationships/tags" Target="../tags/tag258.xml"/><Relationship Id="rId13" Type="http://schemas.openxmlformats.org/officeDocument/2006/relationships/tags" Target="../tags/tag263.xml"/><Relationship Id="rId10" Type="http://schemas.openxmlformats.org/officeDocument/2006/relationships/tags" Target="../tags/tag260.xml"/><Relationship Id="rId5" Type="http://schemas.openxmlformats.org/officeDocument/2006/relationships/tags" Target="../tags/tag255.xml"/><Relationship Id="rId15" Type="http://schemas.openxmlformats.org/officeDocument/2006/relationships/notesSlide" Target="../notesSlides/notesSlide17.xml"/><Relationship Id="rId12" Type="http://schemas.openxmlformats.org/officeDocument/2006/relationships/tags" Target="../tags/tag262.xml"/><Relationship Id="rId2" Type="http://schemas.openxmlformats.org/officeDocument/2006/relationships/tags" Target="../tags/tag252.xml"/><Relationship Id="rId9" Type="http://schemas.openxmlformats.org/officeDocument/2006/relationships/tags" Target="../tags/tag259.xml"/><Relationship Id="rId3" Type="http://schemas.openxmlformats.org/officeDocument/2006/relationships/tags" Target="../tags/tag253.xml"/></Relationships>
</file>

<file path=ppt/slides/_rels/slide27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.xml"/><Relationship Id="rId4" Type="http://schemas.openxmlformats.org/officeDocument/2006/relationships/tags" Target="../tags/tag267.xml"/><Relationship Id="rId7" Type="http://schemas.openxmlformats.org/officeDocument/2006/relationships/tags" Target="../tags/tag270.xml"/><Relationship Id="rId11" Type="http://schemas.openxmlformats.org/officeDocument/2006/relationships/tags" Target="../tags/tag274.xml"/><Relationship Id="rId1" Type="http://schemas.openxmlformats.org/officeDocument/2006/relationships/tags" Target="../tags/tag264.xml"/><Relationship Id="rId6" Type="http://schemas.openxmlformats.org/officeDocument/2006/relationships/tags" Target="../tags/tag269.xml"/><Relationship Id="rId8" Type="http://schemas.openxmlformats.org/officeDocument/2006/relationships/tags" Target="../tags/tag271.xml"/><Relationship Id="rId13" Type="http://schemas.openxmlformats.org/officeDocument/2006/relationships/tags" Target="../tags/tag276.xml"/><Relationship Id="rId10" Type="http://schemas.openxmlformats.org/officeDocument/2006/relationships/tags" Target="../tags/tag273.xml"/><Relationship Id="rId5" Type="http://schemas.openxmlformats.org/officeDocument/2006/relationships/tags" Target="../tags/tag268.xml"/><Relationship Id="rId15" Type="http://schemas.openxmlformats.org/officeDocument/2006/relationships/notesSlide" Target="../notesSlides/notesSlide18.xml"/><Relationship Id="rId12" Type="http://schemas.openxmlformats.org/officeDocument/2006/relationships/tags" Target="../tags/tag275.xml"/><Relationship Id="rId2" Type="http://schemas.openxmlformats.org/officeDocument/2006/relationships/tags" Target="../tags/tag265.xml"/><Relationship Id="rId9" Type="http://schemas.openxmlformats.org/officeDocument/2006/relationships/tags" Target="../tags/tag272.xml"/><Relationship Id="rId3" Type="http://schemas.openxmlformats.org/officeDocument/2006/relationships/tags" Target="../tags/tag266.xml"/></Relationships>
</file>

<file path=ppt/slides/_rels/slide28.xml.rels><?xml version="1.0" encoding="UTF-8" standalone="yes"?>
<Relationships xmlns="http://schemas.openxmlformats.org/package/2006/relationships"><Relationship Id="rId14" Type="http://schemas.openxmlformats.org/officeDocument/2006/relationships/tags" Target="../tags/tag290.xml"/><Relationship Id="rId4" Type="http://schemas.openxmlformats.org/officeDocument/2006/relationships/tags" Target="../tags/tag280.xml"/><Relationship Id="rId7" Type="http://schemas.openxmlformats.org/officeDocument/2006/relationships/tags" Target="../tags/tag283.xml"/><Relationship Id="rId11" Type="http://schemas.openxmlformats.org/officeDocument/2006/relationships/tags" Target="../tags/tag287.xml"/><Relationship Id="rId1" Type="http://schemas.openxmlformats.org/officeDocument/2006/relationships/tags" Target="../tags/tag277.xml"/><Relationship Id="rId6" Type="http://schemas.openxmlformats.org/officeDocument/2006/relationships/tags" Target="../tags/tag282.xml"/><Relationship Id="rId16" Type="http://schemas.openxmlformats.org/officeDocument/2006/relationships/notesSlide" Target="../notesSlides/notesSlide19.xml"/><Relationship Id="rId8" Type="http://schemas.openxmlformats.org/officeDocument/2006/relationships/tags" Target="../tags/tag284.xml"/><Relationship Id="rId13" Type="http://schemas.openxmlformats.org/officeDocument/2006/relationships/tags" Target="../tags/tag289.xml"/><Relationship Id="rId10" Type="http://schemas.openxmlformats.org/officeDocument/2006/relationships/tags" Target="../tags/tag286.xml"/><Relationship Id="rId5" Type="http://schemas.openxmlformats.org/officeDocument/2006/relationships/tags" Target="../tags/tag281.xml"/><Relationship Id="rId15" Type="http://schemas.openxmlformats.org/officeDocument/2006/relationships/slideLayout" Target="../slideLayouts/slideLayout2.xml"/><Relationship Id="rId12" Type="http://schemas.openxmlformats.org/officeDocument/2006/relationships/tags" Target="../tags/tag288.xml"/><Relationship Id="rId2" Type="http://schemas.openxmlformats.org/officeDocument/2006/relationships/tags" Target="../tags/tag278.xml"/><Relationship Id="rId9" Type="http://schemas.openxmlformats.org/officeDocument/2006/relationships/tags" Target="../tags/tag285.xml"/><Relationship Id="rId3" Type="http://schemas.openxmlformats.org/officeDocument/2006/relationships/tags" Target="../tags/tag279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7.bin"/><Relationship Id="rId1" Type="http://schemas.openxmlformats.org/officeDocument/2006/relationships/vmlDrawing" Target="../drawings/vmlDrawing4.vml"/><Relationship Id="rId2" Type="http://schemas.openxmlformats.org/officeDocument/2006/relationships/tags" Target="../tags/tag291.xml"/><Relationship Id="rId3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7" Type="http://schemas.openxmlformats.org/officeDocument/2006/relationships/tags" Target="../tags/tag298.xml"/><Relationship Id="rId1" Type="http://schemas.openxmlformats.org/officeDocument/2006/relationships/tags" Target="../tags/tag292.xml"/><Relationship Id="rId24" Type="http://schemas.openxmlformats.org/officeDocument/2006/relationships/notesSlide" Target="../notesSlides/notesSlide20.xml"/><Relationship Id="rId25" Type="http://schemas.openxmlformats.org/officeDocument/2006/relationships/image" Target="../media/image9.png"/><Relationship Id="rId8" Type="http://schemas.openxmlformats.org/officeDocument/2006/relationships/tags" Target="../tags/tag299.xml"/><Relationship Id="rId13" Type="http://schemas.openxmlformats.org/officeDocument/2006/relationships/tags" Target="../tags/tag304.xml"/><Relationship Id="rId10" Type="http://schemas.openxmlformats.org/officeDocument/2006/relationships/tags" Target="../tags/tag301.xml"/><Relationship Id="rId12" Type="http://schemas.openxmlformats.org/officeDocument/2006/relationships/tags" Target="../tags/tag303.xml"/><Relationship Id="rId17" Type="http://schemas.openxmlformats.org/officeDocument/2006/relationships/tags" Target="../tags/tag308.xml"/><Relationship Id="rId9" Type="http://schemas.openxmlformats.org/officeDocument/2006/relationships/tags" Target="../tags/tag300.xml"/><Relationship Id="rId18" Type="http://schemas.openxmlformats.org/officeDocument/2006/relationships/tags" Target="../tags/tag309.xml"/><Relationship Id="rId3" Type="http://schemas.openxmlformats.org/officeDocument/2006/relationships/tags" Target="../tags/tag294.xml"/><Relationship Id="rId14" Type="http://schemas.openxmlformats.org/officeDocument/2006/relationships/tags" Target="../tags/tag305.xml"/><Relationship Id="rId23" Type="http://schemas.openxmlformats.org/officeDocument/2006/relationships/slideLayout" Target="../slideLayouts/slideLayout2.xml"/><Relationship Id="rId4" Type="http://schemas.openxmlformats.org/officeDocument/2006/relationships/tags" Target="../tags/tag295.xml"/><Relationship Id="rId11" Type="http://schemas.openxmlformats.org/officeDocument/2006/relationships/tags" Target="../tags/tag302.xml"/><Relationship Id="rId6" Type="http://schemas.openxmlformats.org/officeDocument/2006/relationships/tags" Target="../tags/tag297.xml"/><Relationship Id="rId16" Type="http://schemas.openxmlformats.org/officeDocument/2006/relationships/tags" Target="../tags/tag307.xml"/><Relationship Id="rId5" Type="http://schemas.openxmlformats.org/officeDocument/2006/relationships/tags" Target="../tags/tag296.xml"/><Relationship Id="rId15" Type="http://schemas.openxmlformats.org/officeDocument/2006/relationships/tags" Target="../tags/tag306.xml"/><Relationship Id="rId19" Type="http://schemas.openxmlformats.org/officeDocument/2006/relationships/tags" Target="../tags/tag310.xml"/><Relationship Id="rId20" Type="http://schemas.openxmlformats.org/officeDocument/2006/relationships/tags" Target="../tags/tag311.xml"/><Relationship Id="rId22" Type="http://schemas.openxmlformats.org/officeDocument/2006/relationships/tags" Target="../tags/tag313.xml"/><Relationship Id="rId21" Type="http://schemas.openxmlformats.org/officeDocument/2006/relationships/tags" Target="../tags/tag312.xml"/><Relationship Id="rId2" Type="http://schemas.openxmlformats.org/officeDocument/2006/relationships/tags" Target="../tags/tag29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4" Type="http://schemas.openxmlformats.org/officeDocument/2006/relationships/tags" Target="../tags/tag317.xml"/><Relationship Id="rId5" Type="http://schemas.openxmlformats.org/officeDocument/2006/relationships/tags" Target="../tags/tag318.xml"/><Relationship Id="rId7" Type="http://schemas.openxmlformats.org/officeDocument/2006/relationships/notesSlide" Target="../notesSlides/notesSlide21.xml"/><Relationship Id="rId1" Type="http://schemas.openxmlformats.org/officeDocument/2006/relationships/tags" Target="../tags/tag314.xml"/><Relationship Id="rId2" Type="http://schemas.openxmlformats.org/officeDocument/2006/relationships/tags" Target="../tags/tag315.xml"/><Relationship Id="rId9" Type="http://schemas.openxmlformats.org/officeDocument/2006/relationships/image" Target="../media/image11.png"/><Relationship Id="rId3" Type="http://schemas.openxmlformats.org/officeDocument/2006/relationships/tags" Target="../tags/tag316.xml"/><Relationship Id="rId6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9" Type="http://schemas.openxmlformats.org/officeDocument/2006/relationships/tags" Target="../tags/tag47.xml"/><Relationship Id="rId7" Type="http://schemas.openxmlformats.org/officeDocument/2006/relationships/tags" Target="../tags/tag15.xml"/><Relationship Id="rId43" Type="http://schemas.openxmlformats.org/officeDocument/2006/relationships/tags" Target="../tags/tag51.xml"/><Relationship Id="rId25" Type="http://schemas.openxmlformats.org/officeDocument/2006/relationships/tags" Target="../tags/tag33.xml"/><Relationship Id="rId10" Type="http://schemas.openxmlformats.org/officeDocument/2006/relationships/tags" Target="../tags/tag18.xml"/><Relationship Id="rId50" Type="http://schemas.openxmlformats.org/officeDocument/2006/relationships/tags" Target="../tags/tag58.xml"/><Relationship Id="rId17" Type="http://schemas.openxmlformats.org/officeDocument/2006/relationships/tags" Target="../tags/tag25.xml"/><Relationship Id="rId9" Type="http://schemas.openxmlformats.org/officeDocument/2006/relationships/tags" Target="../tags/tag17.xml"/><Relationship Id="rId18" Type="http://schemas.openxmlformats.org/officeDocument/2006/relationships/tags" Target="../tags/tag26.xml"/><Relationship Id="rId27" Type="http://schemas.openxmlformats.org/officeDocument/2006/relationships/tags" Target="../tags/tag35.xml"/><Relationship Id="rId14" Type="http://schemas.openxmlformats.org/officeDocument/2006/relationships/tags" Target="../tags/tag22.xml"/><Relationship Id="rId4" Type="http://schemas.openxmlformats.org/officeDocument/2006/relationships/tags" Target="../tags/tag12.xml"/><Relationship Id="rId28" Type="http://schemas.openxmlformats.org/officeDocument/2006/relationships/tags" Target="../tags/tag36.xml"/><Relationship Id="rId45" Type="http://schemas.openxmlformats.org/officeDocument/2006/relationships/tags" Target="../tags/tag53.xml"/><Relationship Id="rId42" Type="http://schemas.openxmlformats.org/officeDocument/2006/relationships/tags" Target="../tags/tag50.xml"/><Relationship Id="rId6" Type="http://schemas.openxmlformats.org/officeDocument/2006/relationships/tags" Target="../tags/tag14.xml"/><Relationship Id="rId49" Type="http://schemas.openxmlformats.org/officeDocument/2006/relationships/tags" Target="../tags/tag57.xml"/><Relationship Id="rId44" Type="http://schemas.openxmlformats.org/officeDocument/2006/relationships/tags" Target="../tags/tag52.xml"/><Relationship Id="rId19" Type="http://schemas.openxmlformats.org/officeDocument/2006/relationships/tags" Target="../tags/tag27.xml"/><Relationship Id="rId38" Type="http://schemas.openxmlformats.org/officeDocument/2006/relationships/tags" Target="../tags/tag46.xml"/><Relationship Id="rId20" Type="http://schemas.openxmlformats.org/officeDocument/2006/relationships/tags" Target="../tags/tag28.xml"/><Relationship Id="rId2" Type="http://schemas.openxmlformats.org/officeDocument/2006/relationships/tags" Target="../tags/tag10.xml"/><Relationship Id="rId46" Type="http://schemas.openxmlformats.org/officeDocument/2006/relationships/tags" Target="../tags/tag54.xml"/><Relationship Id="rId35" Type="http://schemas.openxmlformats.org/officeDocument/2006/relationships/tags" Target="../tags/tag43.xml"/><Relationship Id="rId51" Type="http://schemas.openxmlformats.org/officeDocument/2006/relationships/tags" Target="../tags/tag59.xml"/><Relationship Id="rId55" Type="http://schemas.openxmlformats.org/officeDocument/2006/relationships/notesSlide" Target="../notesSlides/notesSlide1.xml"/><Relationship Id="rId31" Type="http://schemas.openxmlformats.org/officeDocument/2006/relationships/tags" Target="../tags/tag39.xml"/><Relationship Id="rId34" Type="http://schemas.openxmlformats.org/officeDocument/2006/relationships/tags" Target="../tags/tag42.xml"/><Relationship Id="rId40" Type="http://schemas.openxmlformats.org/officeDocument/2006/relationships/tags" Target="../tags/tag48.xml"/><Relationship Id="rId36" Type="http://schemas.openxmlformats.org/officeDocument/2006/relationships/tags" Target="../tags/tag44.xml"/><Relationship Id="rId1" Type="http://schemas.openxmlformats.org/officeDocument/2006/relationships/tags" Target="../tags/tag9.xml"/><Relationship Id="rId24" Type="http://schemas.openxmlformats.org/officeDocument/2006/relationships/tags" Target="../tags/tag32.xml"/><Relationship Id="rId47" Type="http://schemas.openxmlformats.org/officeDocument/2006/relationships/tags" Target="../tags/tag55.xml"/><Relationship Id="rId48" Type="http://schemas.openxmlformats.org/officeDocument/2006/relationships/tags" Target="../tags/tag56.xml"/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32" Type="http://schemas.openxmlformats.org/officeDocument/2006/relationships/tags" Target="../tags/tag40.xml"/><Relationship Id="rId37" Type="http://schemas.openxmlformats.org/officeDocument/2006/relationships/tags" Target="../tags/tag45.xml"/><Relationship Id="rId52" Type="http://schemas.openxmlformats.org/officeDocument/2006/relationships/tags" Target="../tags/tag60.xml"/><Relationship Id="rId54" Type="http://schemas.openxmlformats.org/officeDocument/2006/relationships/slideLayout" Target="../slideLayouts/slideLayout2.xml"/><Relationship Id="rId12" Type="http://schemas.openxmlformats.org/officeDocument/2006/relationships/tags" Target="../tags/tag20.xml"/><Relationship Id="rId3" Type="http://schemas.openxmlformats.org/officeDocument/2006/relationships/tags" Target="../tags/tag11.xml"/><Relationship Id="rId23" Type="http://schemas.openxmlformats.org/officeDocument/2006/relationships/tags" Target="../tags/tag31.xml"/><Relationship Id="rId53" Type="http://schemas.openxmlformats.org/officeDocument/2006/relationships/tags" Target="../tags/tag61.xml"/><Relationship Id="rId26" Type="http://schemas.openxmlformats.org/officeDocument/2006/relationships/tags" Target="../tags/tag34.xml"/><Relationship Id="rId30" Type="http://schemas.openxmlformats.org/officeDocument/2006/relationships/tags" Target="../tags/tag38.xml"/><Relationship Id="rId11" Type="http://schemas.openxmlformats.org/officeDocument/2006/relationships/tags" Target="../tags/tag19.xml"/><Relationship Id="rId29" Type="http://schemas.openxmlformats.org/officeDocument/2006/relationships/tags" Target="../tags/tag37.xml"/><Relationship Id="rId16" Type="http://schemas.openxmlformats.org/officeDocument/2006/relationships/tags" Target="../tags/tag24.xml"/><Relationship Id="rId33" Type="http://schemas.openxmlformats.org/officeDocument/2006/relationships/tags" Target="../tags/tag41.xml"/><Relationship Id="rId41" Type="http://schemas.openxmlformats.org/officeDocument/2006/relationships/tags" Target="../tags/tag49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22" Type="http://schemas.openxmlformats.org/officeDocument/2006/relationships/tags" Target="../tags/tag30.xml"/><Relationship Id="rId21" Type="http://schemas.openxmlformats.org/officeDocument/2006/relationships/tags" Target="../tags/tag29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tags" Target="../tags/tag68.xml"/><Relationship Id="rId1" Type="http://schemas.openxmlformats.org/officeDocument/2006/relationships/tags" Target="../tags/tag62.xml"/><Relationship Id="rId24" Type="http://schemas.openxmlformats.org/officeDocument/2006/relationships/slideLayout" Target="../slideLayouts/slideLayout2.xml"/><Relationship Id="rId25" Type="http://schemas.openxmlformats.org/officeDocument/2006/relationships/notesSlide" Target="../notesSlides/notesSlide2.xml"/><Relationship Id="rId8" Type="http://schemas.openxmlformats.org/officeDocument/2006/relationships/tags" Target="../tags/tag69.xml"/><Relationship Id="rId13" Type="http://schemas.openxmlformats.org/officeDocument/2006/relationships/tags" Target="../tags/tag74.xml"/><Relationship Id="rId10" Type="http://schemas.openxmlformats.org/officeDocument/2006/relationships/tags" Target="../tags/tag71.xml"/><Relationship Id="rId12" Type="http://schemas.openxmlformats.org/officeDocument/2006/relationships/tags" Target="../tags/tag73.xml"/><Relationship Id="rId17" Type="http://schemas.openxmlformats.org/officeDocument/2006/relationships/tags" Target="../tags/tag78.xml"/><Relationship Id="rId9" Type="http://schemas.openxmlformats.org/officeDocument/2006/relationships/tags" Target="../tags/tag70.xml"/><Relationship Id="rId18" Type="http://schemas.openxmlformats.org/officeDocument/2006/relationships/tags" Target="../tags/tag79.xml"/><Relationship Id="rId3" Type="http://schemas.openxmlformats.org/officeDocument/2006/relationships/tags" Target="../tags/tag64.xml"/><Relationship Id="rId14" Type="http://schemas.openxmlformats.org/officeDocument/2006/relationships/tags" Target="../tags/tag75.xml"/><Relationship Id="rId23" Type="http://schemas.openxmlformats.org/officeDocument/2006/relationships/tags" Target="../tags/tag84.xml"/><Relationship Id="rId4" Type="http://schemas.openxmlformats.org/officeDocument/2006/relationships/tags" Target="../tags/tag65.xml"/><Relationship Id="rId11" Type="http://schemas.openxmlformats.org/officeDocument/2006/relationships/tags" Target="../tags/tag72.xml"/><Relationship Id="rId6" Type="http://schemas.openxmlformats.org/officeDocument/2006/relationships/tags" Target="../tags/tag67.xml"/><Relationship Id="rId16" Type="http://schemas.openxmlformats.org/officeDocument/2006/relationships/tags" Target="../tags/tag77.xml"/><Relationship Id="rId5" Type="http://schemas.openxmlformats.org/officeDocument/2006/relationships/tags" Target="../tags/tag66.xml"/><Relationship Id="rId15" Type="http://schemas.openxmlformats.org/officeDocument/2006/relationships/tags" Target="../tags/tag76.xml"/><Relationship Id="rId19" Type="http://schemas.openxmlformats.org/officeDocument/2006/relationships/tags" Target="../tags/tag80.xml"/><Relationship Id="rId20" Type="http://schemas.openxmlformats.org/officeDocument/2006/relationships/tags" Target="../tags/tag81.xml"/><Relationship Id="rId22" Type="http://schemas.openxmlformats.org/officeDocument/2006/relationships/tags" Target="../tags/tag83.xml"/><Relationship Id="rId21" Type="http://schemas.openxmlformats.org/officeDocument/2006/relationships/tags" Target="../tags/tag82.xml"/><Relationship Id="rId2" Type="http://schemas.openxmlformats.org/officeDocument/2006/relationships/tags" Target="../tags/tag6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4" Type="http://schemas.openxmlformats.org/officeDocument/2006/relationships/tags" Target="../tags/tag98.xml"/><Relationship Id="rId4" Type="http://schemas.openxmlformats.org/officeDocument/2006/relationships/tags" Target="../tags/tag88.xml"/><Relationship Id="rId7" Type="http://schemas.openxmlformats.org/officeDocument/2006/relationships/tags" Target="../tags/tag91.xml"/><Relationship Id="rId11" Type="http://schemas.openxmlformats.org/officeDocument/2006/relationships/tags" Target="../tags/tag95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16" Type="http://schemas.openxmlformats.org/officeDocument/2006/relationships/notesSlide" Target="../notesSlides/notesSlide3.xml"/><Relationship Id="rId8" Type="http://schemas.openxmlformats.org/officeDocument/2006/relationships/tags" Target="../tags/tag92.xml"/><Relationship Id="rId13" Type="http://schemas.openxmlformats.org/officeDocument/2006/relationships/tags" Target="../tags/tag97.xml"/><Relationship Id="rId10" Type="http://schemas.openxmlformats.org/officeDocument/2006/relationships/tags" Target="../tags/tag94.xml"/><Relationship Id="rId5" Type="http://schemas.openxmlformats.org/officeDocument/2006/relationships/tags" Target="../tags/tag89.xml"/><Relationship Id="rId15" Type="http://schemas.openxmlformats.org/officeDocument/2006/relationships/slideLayout" Target="../slideLayouts/slideLayout6.xml"/><Relationship Id="rId12" Type="http://schemas.openxmlformats.org/officeDocument/2006/relationships/tags" Target="../tags/tag96.xml"/><Relationship Id="rId2" Type="http://schemas.openxmlformats.org/officeDocument/2006/relationships/tags" Target="../tags/tag86.xml"/><Relationship Id="rId9" Type="http://schemas.openxmlformats.org/officeDocument/2006/relationships/tags" Target="../tags/tag93.xml"/><Relationship Id="rId3" Type="http://schemas.openxmlformats.org/officeDocument/2006/relationships/tags" Target="../tags/tag8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1" Type="http://schemas.openxmlformats.org/officeDocument/2006/relationships/tags" Target="../tags/tag99.xml"/><Relationship Id="rId2" Type="http://schemas.openxmlformats.org/officeDocument/2006/relationships/tags" Target="../tags/tag100.xml"/><Relationship Id="rId3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04800"/>
            <a:ext cx="5448300" cy="3708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600" y="5943600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=geqip_0Vjec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0" y="53340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=MvRTALJp8DM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13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/>
              <a:t>Sampling Basics: Sampling from an empty network</a:t>
            </a:r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1363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1364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1365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1366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1367" name="AutoShape 7"/>
          <p:cNvCxnSpPr>
            <a:cxnSpLocks noChangeShapeType="1"/>
            <a:stCxn id="1551363" idx="4"/>
            <a:endCxn id="1551365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1368" name="AutoShape 8"/>
          <p:cNvCxnSpPr>
            <a:cxnSpLocks noChangeShapeType="1"/>
            <a:stCxn id="1551365" idx="4"/>
            <a:endCxn id="1551366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1369" name="AutoShape 9"/>
          <p:cNvCxnSpPr>
            <a:cxnSpLocks noChangeShapeType="1"/>
            <a:stCxn id="1551364" idx="4"/>
            <a:endCxn id="1551366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1370" name="AutoShape 10"/>
          <p:cNvCxnSpPr>
            <a:cxnSpLocks noChangeShapeType="1"/>
            <a:stCxn id="1551363" idx="4"/>
            <a:endCxn id="1551364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1371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1386" name="Group 26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1425" name="Group 65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341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/>
              <a:t>Sampling Basics: Sampling from an empty network</a:t>
            </a:r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3411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3412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3413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3414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3415" name="AutoShape 7"/>
          <p:cNvCxnSpPr>
            <a:cxnSpLocks noChangeShapeType="1"/>
            <a:stCxn id="1553411" idx="4"/>
            <a:endCxn id="1553413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3416" name="AutoShape 8"/>
          <p:cNvCxnSpPr>
            <a:cxnSpLocks noChangeShapeType="1"/>
            <a:stCxn id="1553413" idx="4"/>
            <a:endCxn id="1553414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3417" name="AutoShape 9"/>
          <p:cNvCxnSpPr>
            <a:cxnSpLocks noChangeShapeType="1"/>
            <a:stCxn id="1553412" idx="4"/>
            <a:endCxn id="1553414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3418" name="AutoShape 10"/>
          <p:cNvCxnSpPr>
            <a:cxnSpLocks noChangeShapeType="1"/>
            <a:stCxn id="1553411" idx="4"/>
            <a:endCxn id="1553412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3419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3473" name="Group 65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Group 26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45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/>
              <a:t>Sampling Basics: Sampling from an empty network</a:t>
            </a:r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5459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5460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5461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5462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5463" name="AutoShape 7"/>
          <p:cNvCxnSpPr>
            <a:cxnSpLocks noChangeShapeType="1"/>
            <a:stCxn id="1555459" idx="4"/>
            <a:endCxn id="1555461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5464" name="AutoShape 8"/>
          <p:cNvCxnSpPr>
            <a:cxnSpLocks noChangeShapeType="1"/>
            <a:stCxn id="1555461" idx="4"/>
            <a:endCxn id="1555462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5465" name="AutoShape 9"/>
          <p:cNvCxnSpPr>
            <a:cxnSpLocks noChangeShapeType="1"/>
            <a:stCxn id="1555460" idx="4"/>
            <a:endCxn id="1555462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5466" name="AutoShape 10"/>
          <p:cNvCxnSpPr>
            <a:cxnSpLocks noChangeShapeType="1"/>
            <a:stCxn id="1555459" idx="4"/>
            <a:endCxn id="1555460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5467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5482" name="Group 26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5521" name="Group 65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5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/>
              <a:t>Sampling Basics: Sampling from an empty network</a:t>
            </a:r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7507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7508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7509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7510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7511" name="AutoShape 7"/>
          <p:cNvCxnSpPr>
            <a:cxnSpLocks noChangeShapeType="1"/>
            <a:stCxn id="1557507" idx="4"/>
            <a:endCxn id="1557509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7512" name="AutoShape 8"/>
          <p:cNvCxnSpPr>
            <a:cxnSpLocks noChangeShapeType="1"/>
            <a:stCxn id="1557509" idx="4"/>
            <a:endCxn id="1557510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7513" name="AutoShape 9"/>
          <p:cNvCxnSpPr>
            <a:cxnSpLocks noChangeShapeType="1"/>
            <a:stCxn id="1557508" idx="4"/>
            <a:endCxn id="1557510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7514" name="AutoShape 10"/>
          <p:cNvCxnSpPr>
            <a:cxnSpLocks noChangeShapeType="1"/>
            <a:stCxn id="1557507" idx="4"/>
            <a:endCxn id="1557508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7515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7569" name="Group 65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Group 26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55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/>
              <a:t>Sampling Basics: Sampling from an empty network</a:t>
            </a:r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9555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9556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9557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9558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9559" name="AutoShape 7"/>
          <p:cNvCxnSpPr>
            <a:cxnSpLocks noChangeShapeType="1"/>
            <a:stCxn id="1559555" idx="4"/>
            <a:endCxn id="1559557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0" name="AutoShape 8"/>
          <p:cNvCxnSpPr>
            <a:cxnSpLocks noChangeShapeType="1"/>
            <a:stCxn id="1559557" idx="4"/>
            <a:endCxn id="1559558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1" name="AutoShape 9"/>
          <p:cNvCxnSpPr>
            <a:cxnSpLocks noChangeShapeType="1"/>
            <a:stCxn id="1559556" idx="4"/>
            <a:endCxn id="1559558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2" name="AutoShape 10"/>
          <p:cNvCxnSpPr>
            <a:cxnSpLocks noChangeShapeType="1"/>
            <a:stCxn id="1559555" idx="4"/>
            <a:endCxn id="1559556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9563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9617" name="Group 65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Group 26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160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/>
              <a:t>Sampling Basics: Sampling from an empty network</a:t>
            </a:r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61603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61604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61605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61606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61607" name="AutoShape 7"/>
          <p:cNvCxnSpPr>
            <a:cxnSpLocks noChangeShapeType="1"/>
            <a:stCxn id="1561603" idx="4"/>
            <a:endCxn id="1561605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61608" name="AutoShape 8"/>
          <p:cNvCxnSpPr>
            <a:cxnSpLocks noChangeShapeType="1"/>
            <a:stCxn id="1561605" idx="4"/>
            <a:endCxn id="1561606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61609" name="AutoShape 9"/>
          <p:cNvCxnSpPr>
            <a:cxnSpLocks noChangeShapeType="1"/>
            <a:stCxn id="1561604" idx="4"/>
            <a:endCxn id="1561606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61610" name="AutoShape 10"/>
          <p:cNvCxnSpPr>
            <a:cxnSpLocks noChangeShapeType="1"/>
            <a:stCxn id="1561603" idx="4"/>
            <a:endCxn id="1561604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61611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61665" name="Group 65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Group 26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65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/>
              <a:t>Sampling Basics: Sampling from an empty network</a:t>
            </a:r>
          </a:p>
        </p:txBody>
      </p:sp>
      <p:graphicFrame>
        <p:nvGraphicFramePr>
          <p:cNvPr id="16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72000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63651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63652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63653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63654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63655" name="AutoShape 7"/>
          <p:cNvCxnSpPr>
            <a:cxnSpLocks noChangeShapeType="1"/>
            <a:stCxn id="1563651" idx="4"/>
            <a:endCxn id="1563653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63656" name="AutoShape 8"/>
          <p:cNvCxnSpPr>
            <a:cxnSpLocks noChangeShapeType="1"/>
            <a:stCxn id="1563653" idx="4"/>
            <a:endCxn id="1563654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63657" name="AutoShape 9"/>
          <p:cNvCxnSpPr>
            <a:cxnSpLocks noChangeShapeType="1"/>
            <a:stCxn id="1563652" idx="4"/>
            <a:endCxn id="1563654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63658" name="AutoShape 10"/>
          <p:cNvCxnSpPr>
            <a:cxnSpLocks noChangeShapeType="1"/>
            <a:stCxn id="1563651" idx="4"/>
            <a:endCxn id="1563652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63659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63713" name="Group 65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563723" name="Text Box 75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376988" y="5694363"/>
            <a:ext cx="21526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Sample: [T, F, T, T]</a:t>
            </a:r>
          </a:p>
        </p:txBody>
      </p:sp>
      <p:graphicFrame>
        <p:nvGraphicFramePr>
          <p:cNvPr id="17" name="Group 26"/>
          <p:cNvGraphicFramePr>
            <a:graphicFrameLocks noGrp="1"/>
          </p:cNvGraphicFramePr>
          <p:nvPr>
            <p:custDataLst>
              <p:tags r:id="rId14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probabilities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1"/>
            <a:ext cx="8229600" cy="1219200"/>
          </a:xfrm>
        </p:spPr>
        <p:txBody>
          <a:bodyPr/>
          <a:lstStyle/>
          <a:p>
            <a:r>
              <a:rPr lang="en-US" dirty="0" smtClean="0"/>
              <a:t>If we do this a number of times, then we can approximate answers to queries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66700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 smtClean="0"/>
              <a:t>	[C, S, R, W]</a:t>
            </a:r>
          </a:p>
          <a:p>
            <a:pPr algn="l"/>
            <a:r>
              <a:rPr lang="en-US" dirty="0" smtClean="0"/>
              <a:t>	[T, T, F, T]</a:t>
            </a:r>
          </a:p>
          <a:p>
            <a:pPr algn="l"/>
            <a:r>
              <a:rPr lang="en-US" dirty="0" smtClean="0"/>
              <a:t>	[F, F, F, F]</a:t>
            </a:r>
          </a:p>
          <a:p>
            <a:pPr algn="l"/>
            <a:r>
              <a:rPr lang="en-US" dirty="0" smtClean="0"/>
              <a:t>	[F, T, F, T]</a:t>
            </a:r>
          </a:p>
          <a:p>
            <a:pPr algn="l"/>
            <a:r>
              <a:rPr lang="en-US" dirty="0" smtClean="0"/>
              <a:t>	[F, F, T, T]</a:t>
            </a:r>
          </a:p>
          <a:p>
            <a:pPr algn="l"/>
            <a:r>
              <a:rPr lang="en-US" dirty="0" smtClean="0"/>
              <a:t>	[T, F, F, F]</a:t>
            </a:r>
          </a:p>
          <a:p>
            <a:pPr algn="l"/>
            <a:r>
              <a:rPr lang="en-US" dirty="0" smtClean="0"/>
              <a:t>	[T, T, F, T]</a:t>
            </a:r>
          </a:p>
          <a:p>
            <a:pPr algn="l"/>
            <a:r>
              <a:rPr lang="en-US" dirty="0" smtClean="0"/>
              <a:t>	[F, T, F, T]</a:t>
            </a:r>
          </a:p>
          <a:p>
            <a:pPr algn="l"/>
            <a:r>
              <a:rPr lang="en-US" dirty="0" smtClean="0"/>
              <a:t>	[T, F, F, F]</a:t>
            </a:r>
          </a:p>
          <a:p>
            <a:pPr algn="l"/>
            <a:r>
              <a:rPr lang="en-US" dirty="0" smtClean="0"/>
              <a:t>	[F, T, T, F]</a:t>
            </a:r>
          </a:p>
          <a:p>
            <a:pPr algn="l"/>
            <a:r>
              <a:rPr lang="en-US" dirty="0" smtClean="0"/>
              <a:t>	[T, T, F, F]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31242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</a:rPr>
              <a:t>What is the probability of rain?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probabilities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1"/>
            <a:ext cx="8229600" cy="1219200"/>
          </a:xfrm>
        </p:spPr>
        <p:txBody>
          <a:bodyPr/>
          <a:lstStyle/>
          <a:p>
            <a:r>
              <a:rPr lang="en-US" dirty="0" smtClean="0"/>
              <a:t>If we do this a number of times, then we can approximate answers to queries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66700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 smtClean="0"/>
              <a:t>	[C, S, R, W]</a:t>
            </a:r>
          </a:p>
          <a:p>
            <a:pPr algn="l"/>
            <a:r>
              <a:rPr lang="en-US" dirty="0" smtClean="0"/>
              <a:t>	[T, T, F, T]</a:t>
            </a:r>
          </a:p>
          <a:p>
            <a:pPr algn="l"/>
            <a:r>
              <a:rPr lang="en-US" dirty="0" smtClean="0"/>
              <a:t>	[F, F, F, F]</a:t>
            </a:r>
          </a:p>
          <a:p>
            <a:pPr algn="l"/>
            <a:r>
              <a:rPr lang="en-US" dirty="0" smtClean="0"/>
              <a:t>	[F, T, F, T]</a:t>
            </a:r>
          </a:p>
          <a:p>
            <a:pPr algn="l"/>
            <a:r>
              <a:rPr lang="en-US" dirty="0" smtClean="0"/>
              <a:t>	[F, F, T, T]</a:t>
            </a:r>
          </a:p>
          <a:p>
            <a:pPr algn="l"/>
            <a:r>
              <a:rPr lang="en-US" dirty="0" smtClean="0"/>
              <a:t>	[T, F, F, F]</a:t>
            </a:r>
          </a:p>
          <a:p>
            <a:pPr algn="l"/>
            <a:r>
              <a:rPr lang="en-US" dirty="0" smtClean="0"/>
              <a:t>	[T, T, F, T]</a:t>
            </a:r>
          </a:p>
          <a:p>
            <a:pPr algn="l"/>
            <a:r>
              <a:rPr lang="en-US" dirty="0" smtClean="0"/>
              <a:t>	[F, T, F, T]</a:t>
            </a:r>
          </a:p>
          <a:p>
            <a:pPr algn="l"/>
            <a:r>
              <a:rPr lang="en-US" dirty="0" smtClean="0"/>
              <a:t>	[T, F, F, F]</a:t>
            </a:r>
          </a:p>
          <a:p>
            <a:pPr algn="l"/>
            <a:r>
              <a:rPr lang="en-US" dirty="0" smtClean="0"/>
              <a:t>	[F, T, T, F]</a:t>
            </a:r>
          </a:p>
          <a:p>
            <a:pPr algn="l"/>
            <a:r>
              <a:rPr lang="en-US" dirty="0" smtClean="0"/>
              <a:t>	[T, T, F, F]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981200" y="2971800"/>
            <a:ext cx="228600" cy="28956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200400" y="3200400"/>
          <a:ext cx="4840339" cy="882650"/>
        </p:xfrm>
        <a:graphic>
          <a:graphicData uri="http://schemas.openxmlformats.org/presentationml/2006/ole">
            <p:oleObj spid="_x0000_s716802" name="Equation" r:id="rId3" imgW="2159000" imgH="393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Rejection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if we want to know the probability conditioned on some evidence?</a:t>
            </a:r>
          </a:p>
          <a:p>
            <a:pPr lvl="1"/>
            <a:r>
              <a:rPr lang="en-US" dirty="0" err="1" smtClean="0"/>
              <a:t>p(rain</a:t>
            </a:r>
            <a:r>
              <a:rPr lang="en-US" dirty="0" smtClean="0"/>
              <a:t> | </a:t>
            </a:r>
            <a:r>
              <a:rPr lang="en-US" dirty="0" err="1" smtClean="0"/>
              <a:t>wet_grass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327660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 smtClean="0"/>
              <a:t>	[C, S, R, W]</a:t>
            </a:r>
          </a:p>
          <a:p>
            <a:pPr algn="l"/>
            <a:r>
              <a:rPr lang="en-US" dirty="0" smtClean="0"/>
              <a:t>	[T, T, F, T]</a:t>
            </a:r>
          </a:p>
          <a:p>
            <a:pPr algn="l"/>
            <a:r>
              <a:rPr lang="en-US" dirty="0" smtClean="0"/>
              <a:t>	[F, F, F, F]</a:t>
            </a:r>
          </a:p>
          <a:p>
            <a:pPr algn="l"/>
            <a:r>
              <a:rPr lang="en-US" dirty="0" smtClean="0"/>
              <a:t>	[F, T, F, T]</a:t>
            </a:r>
          </a:p>
          <a:p>
            <a:pPr algn="l"/>
            <a:r>
              <a:rPr lang="en-US" dirty="0" smtClean="0"/>
              <a:t>	[F, F, T, T]</a:t>
            </a:r>
          </a:p>
          <a:p>
            <a:pPr algn="l"/>
            <a:r>
              <a:rPr lang="en-US" dirty="0" smtClean="0"/>
              <a:t>	[T, F, F, F]</a:t>
            </a:r>
          </a:p>
          <a:p>
            <a:pPr algn="l"/>
            <a:r>
              <a:rPr lang="en-US" dirty="0" smtClean="0"/>
              <a:t>	[T, T, F, T]</a:t>
            </a:r>
          </a:p>
          <a:p>
            <a:pPr algn="l"/>
            <a:r>
              <a:rPr lang="en-US" dirty="0" smtClean="0"/>
              <a:t>	[F, T, F, T]</a:t>
            </a:r>
          </a:p>
          <a:p>
            <a:pPr algn="l"/>
            <a:r>
              <a:rPr lang="en-US" dirty="0" smtClean="0"/>
              <a:t>	[T, F, F, F]</a:t>
            </a:r>
          </a:p>
          <a:p>
            <a:pPr algn="l"/>
            <a:r>
              <a:rPr lang="en-US" dirty="0" smtClean="0"/>
              <a:t>	[F, T, T, F]</a:t>
            </a:r>
          </a:p>
          <a:p>
            <a:pPr algn="l"/>
            <a:r>
              <a:rPr lang="en-US" dirty="0" smtClean="0"/>
              <a:t>	[T, T, F, F]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Sampling from </a:t>
            </a:r>
            <a:r>
              <a:rPr lang="en-US" dirty="0" err="1" smtClean="0"/>
              <a:t>Bayes</a:t>
            </a:r>
            <a:r>
              <a:rPr lang="en-US" dirty="0" smtClean="0"/>
              <a:t> Nets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77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Adding Evidence: Rejection Sampling</a:t>
            </a:r>
          </a:p>
        </p:txBody>
      </p:sp>
      <p:graphicFrame>
        <p:nvGraphicFramePr>
          <p:cNvPr id="1567747" name="Object 3"/>
          <p:cNvGraphicFramePr>
            <a:graphicFrameLocks noChangeAspect="1"/>
          </p:cNvGraphicFramePr>
          <p:nvPr/>
        </p:nvGraphicFramePr>
        <p:xfrm>
          <a:off x="1692275" y="1123950"/>
          <a:ext cx="1111250" cy="503238"/>
        </p:xfrm>
        <a:graphic>
          <a:graphicData uri="http://schemas.openxmlformats.org/presentationml/2006/ole">
            <p:oleObj spid="_x0000_s718850" name="Equation" r:id="rId10" imgW="533565" imgH="241592" progId="Equation.3">
              <p:embed/>
            </p:oleObj>
          </a:graphicData>
        </a:graphic>
      </p:graphicFrame>
      <p:sp>
        <p:nvSpPr>
          <p:cNvPr id="1567748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882900" y="1201738"/>
            <a:ext cx="42227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estimated from samples agreeing with e</a:t>
            </a:r>
          </a:p>
        </p:txBody>
      </p:sp>
      <p:sp>
        <p:nvSpPr>
          <p:cNvPr id="1567757" name="Text Box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200" y="2057400"/>
            <a:ext cx="2749550" cy="3937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E.g. Estimate </a:t>
            </a:r>
            <a:r>
              <a:rPr lang="en-US" dirty="0" err="1"/>
              <a:t>P(R|s</a:t>
            </a:r>
            <a:r>
              <a:rPr lang="en-US" dirty="0"/>
              <a:t>)</a:t>
            </a:r>
          </a:p>
          <a:p>
            <a:pPr algn="l"/>
            <a:r>
              <a:rPr lang="en-US" dirty="0"/>
              <a:t>   Samples ([C, S, R, W]):</a:t>
            </a:r>
          </a:p>
          <a:p>
            <a:pPr algn="l"/>
            <a:r>
              <a:rPr lang="en-US" dirty="0"/>
              <a:t>	[T, T, F, T]</a:t>
            </a:r>
          </a:p>
          <a:p>
            <a:pPr algn="l"/>
            <a:r>
              <a:rPr lang="en-US" dirty="0"/>
              <a:t>	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[F, F, F, F]</a:t>
            </a:r>
          </a:p>
          <a:p>
            <a:pPr algn="l"/>
            <a:r>
              <a:rPr lang="en-US" dirty="0"/>
              <a:t>	[F, T, F, T]</a:t>
            </a:r>
          </a:p>
          <a:p>
            <a:pPr algn="l"/>
            <a:r>
              <a:rPr lang="en-US" dirty="0"/>
              <a:t>	[F, F, T, T]</a:t>
            </a:r>
          </a:p>
          <a:p>
            <a:pPr algn="l"/>
            <a:r>
              <a:rPr lang="en-US" dirty="0"/>
              <a:t>	</a:t>
            </a:r>
            <a:r>
              <a:rPr lang="en-US" dirty="0">
                <a:solidFill>
                  <a:srgbClr val="B3B3B3"/>
                </a:solidFill>
              </a:rPr>
              <a:t>[T, F, F, F]</a:t>
            </a:r>
          </a:p>
          <a:p>
            <a:pPr algn="l"/>
            <a:r>
              <a:rPr lang="en-US" dirty="0"/>
              <a:t>	[T, T, F, T]</a:t>
            </a:r>
          </a:p>
          <a:p>
            <a:pPr algn="l"/>
            <a:r>
              <a:rPr lang="en-US" dirty="0"/>
              <a:t>	[F, T, F, T]</a:t>
            </a:r>
          </a:p>
          <a:p>
            <a:pPr algn="l"/>
            <a:r>
              <a:rPr lang="en-US" dirty="0"/>
              <a:t>	</a:t>
            </a:r>
            <a:r>
              <a:rPr lang="en-US" dirty="0">
                <a:solidFill>
                  <a:srgbClr val="B3B3B3"/>
                </a:solidFill>
              </a:rPr>
              <a:t>[T, F, F, F]</a:t>
            </a:r>
          </a:p>
          <a:p>
            <a:pPr algn="l"/>
            <a:r>
              <a:rPr lang="en-US" dirty="0">
                <a:solidFill>
                  <a:srgbClr val="B3B3B3"/>
                </a:solidFill>
              </a:rPr>
              <a:t>	[F, T, T, F]</a:t>
            </a:r>
          </a:p>
          <a:p>
            <a:pPr algn="l"/>
            <a:r>
              <a:rPr lang="en-US" dirty="0">
                <a:solidFill>
                  <a:srgbClr val="B3B3B3"/>
                </a:solidFill>
              </a:rPr>
              <a:t>	[T, T, F, F]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  </a:t>
            </a:r>
          </a:p>
        </p:txBody>
      </p:sp>
      <p:sp>
        <p:nvSpPr>
          <p:cNvPr id="1567758" name="Text Box 14" hidden="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28913" y="3697288"/>
            <a:ext cx="18478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33CC33"/>
                </a:solidFill>
              </a:rPr>
              <a:t>Cross out those </a:t>
            </a:r>
          </a:p>
          <a:p>
            <a:pPr algn="l"/>
            <a:r>
              <a:rPr lang="en-US">
                <a:solidFill>
                  <a:srgbClr val="33CC33"/>
                </a:solidFill>
              </a:rPr>
              <a:t>that don't apply</a:t>
            </a:r>
          </a:p>
        </p:txBody>
      </p:sp>
      <p:sp>
        <p:nvSpPr>
          <p:cNvPr id="1567759" name="Text Box 15" hidden="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93738" y="5599113"/>
            <a:ext cx="7308850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>
                <a:solidFill>
                  <a:srgbClr val="33CC33"/>
                </a:solidFill>
              </a:rPr>
              <a:t>P(R|s) = Normalize(&lt;1, 5&gt;) = [0.17, .83]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557337" y="2562225"/>
            <a:ext cx="228600" cy="28956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graphicFrame>
        <p:nvGraphicFramePr>
          <p:cNvPr id="601093" name="Object 5"/>
          <p:cNvGraphicFramePr>
            <a:graphicFrameLocks noChangeAspect="1"/>
          </p:cNvGraphicFramePr>
          <p:nvPr/>
        </p:nvGraphicFramePr>
        <p:xfrm>
          <a:off x="2133601" y="3276600"/>
          <a:ext cx="6858000" cy="850557"/>
        </p:xfrm>
        <a:graphic>
          <a:graphicData uri="http://schemas.openxmlformats.org/presentationml/2006/ole">
            <p:oleObj spid="_x0000_s718851" name="Equation" r:id="rId11" imgW="3175000" imgH="393700" progId="Equation.3">
              <p:embed/>
            </p:oleObj>
          </a:graphicData>
        </a:graphic>
      </p:graphicFrame>
      <p:sp>
        <p:nvSpPr>
          <p:cNvPr id="10" name="Text Box 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447800" y="5791200"/>
            <a:ext cx="56102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Problem with Rejection Sampling?</a:t>
            </a:r>
          </a:p>
        </p:txBody>
      </p:sp>
      <p:graphicFrame>
        <p:nvGraphicFramePr>
          <p:cNvPr id="718854" name="Object 6"/>
          <p:cNvGraphicFramePr>
            <a:graphicFrameLocks noChangeAspect="1"/>
          </p:cNvGraphicFramePr>
          <p:nvPr/>
        </p:nvGraphicFramePr>
        <p:xfrm>
          <a:off x="4889500" y="4267200"/>
          <a:ext cx="1282700" cy="808659"/>
        </p:xfrm>
        <a:graphic>
          <a:graphicData uri="http://schemas.openxmlformats.org/presentationml/2006/ole">
            <p:oleObj spid="_x0000_s718854" name="Equation" r:id="rId12" imgW="584200" imgH="3683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Likelihood weighting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The problem with rejection sampling is that we may have to generate a lot of samples</a:t>
            </a:r>
          </a:p>
          <a:p>
            <a:pPr lvl="1"/>
            <a:r>
              <a:rPr lang="en-US" sz="2400" dirty="0" smtClean="0"/>
              <a:t>low probability/rare events</a:t>
            </a:r>
          </a:p>
          <a:p>
            <a:pPr lvl="1"/>
            <a:r>
              <a:rPr lang="en-US" sz="2400" dirty="0" smtClean="0"/>
              <a:t>large networks</a:t>
            </a:r>
          </a:p>
          <a:p>
            <a:r>
              <a:rPr lang="en-US" dirty="0" smtClean="0"/>
              <a:t>Likelihood weighting</a:t>
            </a:r>
          </a:p>
          <a:p>
            <a:pPr lvl="1"/>
            <a:r>
              <a:rPr lang="en-US" dirty="0" smtClean="0"/>
              <a:t>rather than randomly sampling over all of the variables, only randomly pick values for the query variables and hidden variables</a:t>
            </a:r>
          </a:p>
          <a:p>
            <a:pPr lvl="1"/>
            <a:r>
              <a:rPr lang="en-US" dirty="0" smtClean="0"/>
              <a:t>for </a:t>
            </a:r>
            <a:r>
              <a:rPr lang="en-US" dirty="0" smtClean="0"/>
              <a:t>those, </a:t>
            </a:r>
            <a:r>
              <a:rPr lang="en-US" dirty="0" smtClean="0"/>
              <a:t>the evidence variables </a:t>
            </a:r>
            <a:r>
              <a:rPr lang="en-US" dirty="0" smtClean="0">
                <a:solidFill>
                  <a:srgbClr val="3366FF"/>
                </a:solidFill>
              </a:rPr>
              <a:t>weight</a:t>
            </a:r>
            <a:r>
              <a:rPr lang="en-US" dirty="0" smtClean="0"/>
              <a:t> the examples based on the likelihood of obtaining their fixed value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13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 dirty="0" smtClean="0"/>
              <a:t>Likelihood weighting:  </a:t>
            </a:r>
            <a:r>
              <a:rPr lang="en-US" sz="2800" dirty="0" err="1" smtClean="0"/>
              <a:t>p(rain</a:t>
            </a:r>
            <a:r>
              <a:rPr lang="en-US" sz="2800" dirty="0" smtClean="0"/>
              <a:t> | cloudy, </a:t>
            </a:r>
            <a:r>
              <a:rPr lang="en-US" sz="2800" dirty="0" err="1" smtClean="0"/>
              <a:t>wet_grass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1363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1364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1365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1366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1367" name="AutoShape 7"/>
          <p:cNvCxnSpPr>
            <a:cxnSpLocks noChangeShapeType="1"/>
            <a:stCxn id="1551363" idx="4"/>
            <a:endCxn id="1551365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1368" name="AutoShape 8"/>
          <p:cNvCxnSpPr>
            <a:cxnSpLocks noChangeShapeType="1"/>
            <a:stCxn id="1551365" idx="4"/>
            <a:endCxn id="1551366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1369" name="AutoShape 9"/>
          <p:cNvCxnSpPr>
            <a:cxnSpLocks noChangeShapeType="1"/>
            <a:stCxn id="1551364" idx="4"/>
            <a:endCxn id="1551366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1370" name="AutoShape 10"/>
          <p:cNvCxnSpPr>
            <a:cxnSpLocks noChangeShapeType="1"/>
            <a:stCxn id="1551363" idx="4"/>
            <a:endCxn id="1551364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1371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1386" name="Group 26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1425" name="Group 65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13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 dirty="0" smtClean="0"/>
              <a:t>Likelihood weighting:  </a:t>
            </a:r>
            <a:r>
              <a:rPr lang="en-US" sz="2800" dirty="0" err="1" smtClean="0"/>
              <a:t>p(rain</a:t>
            </a:r>
            <a:r>
              <a:rPr lang="en-US" sz="2800" dirty="0" smtClean="0"/>
              <a:t> | cloudy, </a:t>
            </a:r>
            <a:r>
              <a:rPr lang="en-US" sz="2800" dirty="0" err="1" smtClean="0"/>
              <a:t>wet_grass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1363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1364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1365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1366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1367" name="AutoShape 7"/>
          <p:cNvCxnSpPr>
            <a:cxnSpLocks noChangeShapeType="1"/>
            <a:stCxn id="1551363" idx="4"/>
            <a:endCxn id="1551365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1368" name="AutoShape 8"/>
          <p:cNvCxnSpPr>
            <a:cxnSpLocks noChangeShapeType="1"/>
            <a:stCxn id="1551365" idx="4"/>
            <a:endCxn id="1551366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1369" name="AutoShape 9"/>
          <p:cNvCxnSpPr>
            <a:cxnSpLocks noChangeShapeType="1"/>
            <a:stCxn id="1551364" idx="4"/>
            <a:endCxn id="1551366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1370" name="AutoShape 10"/>
          <p:cNvCxnSpPr>
            <a:cxnSpLocks noChangeShapeType="1"/>
            <a:stCxn id="1551363" idx="4"/>
            <a:endCxn id="1551364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1371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1386" name="Group 26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1425" name="Group 65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172200" y="9144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fixed:</a:t>
            </a:r>
          </a:p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weight = 0.5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45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 dirty="0" smtClean="0"/>
              <a:t>Likelihood weighting:  </a:t>
            </a:r>
            <a:r>
              <a:rPr lang="en-US" sz="2800" dirty="0" err="1" smtClean="0"/>
              <a:t>p(rain</a:t>
            </a:r>
            <a:r>
              <a:rPr lang="en-US" sz="2800" dirty="0" smtClean="0"/>
              <a:t> | cloudy, </a:t>
            </a:r>
            <a:r>
              <a:rPr lang="en-US" sz="2800" dirty="0" err="1" smtClean="0"/>
              <a:t>wet_grass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5459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5460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5461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5462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5463" name="AutoShape 7"/>
          <p:cNvCxnSpPr>
            <a:cxnSpLocks noChangeShapeType="1"/>
            <a:stCxn id="1555459" idx="4"/>
            <a:endCxn id="1555461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5464" name="AutoShape 8"/>
          <p:cNvCxnSpPr>
            <a:cxnSpLocks noChangeShapeType="1"/>
            <a:stCxn id="1555461" idx="4"/>
            <a:endCxn id="1555462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5465" name="AutoShape 9"/>
          <p:cNvCxnSpPr>
            <a:cxnSpLocks noChangeShapeType="1"/>
            <a:stCxn id="1555460" idx="4"/>
            <a:endCxn id="1555462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5466" name="AutoShape 10"/>
          <p:cNvCxnSpPr>
            <a:cxnSpLocks noChangeShapeType="1"/>
            <a:stCxn id="1555459" idx="4"/>
            <a:endCxn id="1555460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5467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5482" name="Group 26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5521" name="Group 65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0" y="3352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random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72200" y="9144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chemeClr val="tx2"/>
                </a:solidFill>
              </a:rPr>
              <a:t>fixed:</a:t>
            </a:r>
          </a:p>
          <a:p>
            <a:pPr algn="l"/>
            <a:r>
              <a:rPr lang="en-US" sz="2800" dirty="0" smtClean="0">
                <a:solidFill>
                  <a:schemeClr val="tx2"/>
                </a:solidFill>
              </a:rPr>
              <a:t>weight = 0.5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5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 dirty="0" smtClean="0"/>
              <a:t>Likelihood weighting:  </a:t>
            </a:r>
            <a:r>
              <a:rPr lang="en-US" sz="2800" dirty="0" err="1" smtClean="0"/>
              <a:t>p(rain</a:t>
            </a:r>
            <a:r>
              <a:rPr lang="en-US" sz="2800" dirty="0" smtClean="0"/>
              <a:t> | cloudy, </a:t>
            </a:r>
            <a:r>
              <a:rPr lang="en-US" sz="2800" dirty="0" err="1" smtClean="0"/>
              <a:t>wet_grass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7507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7508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7509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7510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7511" name="AutoShape 7"/>
          <p:cNvCxnSpPr>
            <a:cxnSpLocks noChangeShapeType="1"/>
            <a:stCxn id="1557507" idx="4"/>
            <a:endCxn id="1557509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7512" name="AutoShape 8"/>
          <p:cNvCxnSpPr>
            <a:cxnSpLocks noChangeShapeType="1"/>
            <a:stCxn id="1557509" idx="4"/>
            <a:endCxn id="1557510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7513" name="AutoShape 9"/>
          <p:cNvCxnSpPr>
            <a:cxnSpLocks noChangeShapeType="1"/>
            <a:stCxn id="1557508" idx="4"/>
            <a:endCxn id="1557510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7514" name="AutoShape 10"/>
          <p:cNvCxnSpPr>
            <a:cxnSpLocks noChangeShapeType="1"/>
            <a:stCxn id="1557507" idx="4"/>
            <a:endCxn id="1557508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7515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7569" name="Group 65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Group 26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0" y="3352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random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00" y="2296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random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72200" y="9144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chemeClr val="tx2"/>
                </a:solidFill>
              </a:rPr>
              <a:t>fixed:</a:t>
            </a:r>
          </a:p>
          <a:p>
            <a:pPr algn="l"/>
            <a:r>
              <a:rPr lang="en-US" sz="2800" dirty="0" smtClean="0">
                <a:solidFill>
                  <a:schemeClr val="tx2"/>
                </a:solidFill>
              </a:rPr>
              <a:t>weight = 0.5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55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 dirty="0" smtClean="0"/>
              <a:t>Likelihood weighting:  </a:t>
            </a:r>
            <a:r>
              <a:rPr lang="en-US" sz="2800" dirty="0" err="1" smtClean="0"/>
              <a:t>p(rain</a:t>
            </a:r>
            <a:r>
              <a:rPr lang="en-US" sz="2800" dirty="0" smtClean="0"/>
              <a:t> | cloudy, </a:t>
            </a:r>
            <a:r>
              <a:rPr lang="en-US" sz="2800" dirty="0" err="1" smtClean="0"/>
              <a:t>wet_grass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9555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9556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9557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9558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9559" name="AutoShape 7"/>
          <p:cNvCxnSpPr>
            <a:cxnSpLocks noChangeShapeType="1"/>
            <a:stCxn id="1559555" idx="4"/>
            <a:endCxn id="1559557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0" name="AutoShape 8"/>
          <p:cNvCxnSpPr>
            <a:cxnSpLocks noChangeShapeType="1"/>
            <a:stCxn id="1559557" idx="4"/>
            <a:endCxn id="1559558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1" name="AutoShape 9"/>
          <p:cNvCxnSpPr>
            <a:cxnSpLocks noChangeShapeType="1"/>
            <a:stCxn id="1559556" idx="4"/>
            <a:endCxn id="1559558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2" name="AutoShape 10"/>
          <p:cNvCxnSpPr>
            <a:cxnSpLocks noChangeShapeType="1"/>
            <a:stCxn id="1559555" idx="4"/>
            <a:endCxn id="1559556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9563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9617" name="Group 65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Group 26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0" y="3352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random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0" y="496318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fixed:</a:t>
            </a:r>
          </a:p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weight = 0.9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72200" y="9144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chemeClr val="tx2"/>
                </a:solidFill>
              </a:rPr>
              <a:t>fixed:</a:t>
            </a:r>
          </a:p>
          <a:p>
            <a:pPr algn="l"/>
            <a:r>
              <a:rPr lang="en-US" sz="2800" dirty="0" smtClean="0">
                <a:solidFill>
                  <a:schemeClr val="tx2"/>
                </a:solidFill>
              </a:rPr>
              <a:t>weight = 0.5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53200" y="2296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random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55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 dirty="0" smtClean="0"/>
              <a:t>Likelihood weighting:  </a:t>
            </a:r>
            <a:r>
              <a:rPr lang="en-US" sz="2800" dirty="0" err="1" smtClean="0"/>
              <a:t>p(rain</a:t>
            </a:r>
            <a:r>
              <a:rPr lang="en-US" sz="2800" dirty="0" smtClean="0"/>
              <a:t> | cloudy, </a:t>
            </a:r>
            <a:r>
              <a:rPr lang="en-US" sz="2800" dirty="0" err="1" smtClean="0"/>
              <a:t>wet_grass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9555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9556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9557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9558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9559" name="AutoShape 7"/>
          <p:cNvCxnSpPr>
            <a:cxnSpLocks noChangeShapeType="1"/>
            <a:stCxn id="1559555" idx="4"/>
            <a:endCxn id="1559557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0" name="AutoShape 8"/>
          <p:cNvCxnSpPr>
            <a:cxnSpLocks noChangeShapeType="1"/>
            <a:stCxn id="1559557" idx="4"/>
            <a:endCxn id="1559558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1" name="AutoShape 9"/>
          <p:cNvCxnSpPr>
            <a:cxnSpLocks noChangeShapeType="1"/>
            <a:stCxn id="1559556" idx="4"/>
            <a:endCxn id="1559558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2" name="AutoShape 10"/>
          <p:cNvCxnSpPr>
            <a:cxnSpLocks noChangeShapeType="1"/>
            <a:stCxn id="1559555" idx="4"/>
            <a:endCxn id="1559556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9563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9617" name="Group 65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Group 26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0" y="3352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random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72200" y="9144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chemeClr val="tx2"/>
                </a:solidFill>
              </a:rPr>
              <a:t>fixed:</a:t>
            </a:r>
          </a:p>
          <a:p>
            <a:pPr algn="l"/>
            <a:r>
              <a:rPr lang="en-US" sz="2800" dirty="0" smtClean="0">
                <a:solidFill>
                  <a:schemeClr val="tx2"/>
                </a:solidFill>
              </a:rPr>
              <a:t>weight = 0.5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53200" y="2296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random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0" y="496318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fixed:</a:t>
            </a:r>
          </a:p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weight = 0.9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55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 dirty="0" smtClean="0"/>
              <a:t>Likelihood weighting:  </a:t>
            </a:r>
            <a:r>
              <a:rPr lang="en-US" sz="2800" dirty="0" err="1" smtClean="0"/>
              <a:t>p(rain</a:t>
            </a:r>
            <a:r>
              <a:rPr lang="en-US" sz="2800" dirty="0" smtClean="0"/>
              <a:t> | cloudy, </a:t>
            </a:r>
            <a:r>
              <a:rPr lang="en-US" sz="2800" dirty="0" err="1" smtClean="0"/>
              <a:t>wet_grass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15" name="Group 41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357346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9555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71938" y="127793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59556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7013" y="2238375"/>
            <a:ext cx="1036637" cy="76835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59557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0350" y="2354263"/>
            <a:ext cx="1036638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59558" name="Oval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95738" y="3544888"/>
            <a:ext cx="1036637" cy="7683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59559" name="AutoShape 7"/>
          <p:cNvCxnSpPr>
            <a:cxnSpLocks noChangeShapeType="1"/>
            <a:stCxn id="1559555" idx="4"/>
            <a:endCxn id="1559557" idx="0"/>
          </p:cNvCxnSpPr>
          <p:nvPr>
            <p:custDataLst>
              <p:tags r:id="rId7"/>
            </p:custDataLst>
          </p:nvPr>
        </p:nvCxnSpPr>
        <p:spPr bwMode="auto">
          <a:xfrm>
            <a:off x="459105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0" name="AutoShape 8"/>
          <p:cNvCxnSpPr>
            <a:cxnSpLocks noChangeShapeType="1"/>
            <a:stCxn id="1559557" idx="4"/>
            <a:endCxn id="1559558" idx="0"/>
          </p:cNvCxnSpPr>
          <p:nvPr>
            <p:custDataLst>
              <p:tags r:id="rId8"/>
            </p:custDataLst>
          </p:nvPr>
        </p:nvCxnSpPr>
        <p:spPr bwMode="auto">
          <a:xfrm flipH="1">
            <a:off x="451485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1" name="AutoShape 9"/>
          <p:cNvCxnSpPr>
            <a:cxnSpLocks noChangeShapeType="1"/>
            <a:stCxn id="1559556" idx="4"/>
            <a:endCxn id="1559558" idx="0"/>
          </p:cNvCxnSpPr>
          <p:nvPr>
            <p:custDataLst>
              <p:tags r:id="rId9"/>
            </p:custDataLst>
          </p:nvPr>
        </p:nvCxnSpPr>
        <p:spPr bwMode="auto">
          <a:xfrm>
            <a:off x="328612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59562" name="AutoShape 10"/>
          <p:cNvCxnSpPr>
            <a:cxnSpLocks noChangeShapeType="1"/>
            <a:stCxn id="1559555" idx="4"/>
            <a:endCxn id="1559556" idx="0"/>
          </p:cNvCxnSpPr>
          <p:nvPr>
            <p:custDataLst>
              <p:tags r:id="rId10"/>
            </p:custDataLst>
          </p:nvPr>
        </p:nvCxnSpPr>
        <p:spPr bwMode="auto">
          <a:xfrm flipH="1">
            <a:off x="328612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59563" name="Group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69227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9617" name="Group 65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5224463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Group 26"/>
          <p:cNvGraphicFramePr>
            <a:graphicFrameLocks noGrp="1"/>
          </p:cNvGraphicFramePr>
          <p:nvPr>
            <p:custDataLst>
              <p:tags r:id="rId13"/>
            </p:custDataLst>
          </p:nvPr>
        </p:nvGraphicFramePr>
        <p:xfrm>
          <a:off x="6300788" y="3082925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0" y="3352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random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1" name="Text Box 75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50746" y="4884003"/>
            <a:ext cx="3354454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/>
              <a:t>Sample: [T, F, T, T</a:t>
            </a:r>
            <a:r>
              <a:rPr lang="en-US" sz="2400" dirty="0" smtClean="0"/>
              <a:t>]</a:t>
            </a:r>
          </a:p>
          <a:p>
            <a:pPr algn="l"/>
            <a:r>
              <a:rPr lang="en-US" sz="2400" dirty="0" smtClean="0"/>
              <a:t>weight: 0.5 * 0.9 = 0.45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6172200" y="9144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chemeClr val="tx2"/>
                </a:solidFill>
              </a:rPr>
              <a:t>fixed:</a:t>
            </a:r>
          </a:p>
          <a:p>
            <a:pPr algn="l"/>
            <a:r>
              <a:rPr lang="en-US" sz="2800" dirty="0" smtClean="0">
                <a:solidFill>
                  <a:schemeClr val="tx2"/>
                </a:solidFill>
              </a:rPr>
              <a:t>weight = 0.5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53200" y="2296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random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0" y="496318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fixed:</a:t>
            </a:r>
          </a:p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weight = 0.9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Likelihood weighting:  </a:t>
            </a:r>
            <a:r>
              <a:rPr lang="en-US" sz="2800" dirty="0" err="1" smtClean="0"/>
              <a:t>p(rain</a:t>
            </a:r>
            <a:r>
              <a:rPr lang="en-US" sz="2800" dirty="0" smtClean="0"/>
              <a:t> | cloudy, </a:t>
            </a:r>
            <a:r>
              <a:rPr lang="en-US" sz="2800" dirty="0" err="1" smtClean="0"/>
              <a:t>wet_grass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-228600" y="205740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 smtClean="0"/>
              <a:t>            [C, S, R, W]  weight</a:t>
            </a:r>
          </a:p>
          <a:p>
            <a:pPr algn="l"/>
            <a:r>
              <a:rPr lang="en-US" dirty="0" smtClean="0"/>
              <a:t>	[T, F, T, T]  0.45</a:t>
            </a:r>
          </a:p>
          <a:p>
            <a:pPr algn="l"/>
            <a:r>
              <a:rPr lang="en-US" dirty="0" smtClean="0"/>
              <a:t>	[T, F, T, T]  0.45</a:t>
            </a:r>
          </a:p>
          <a:p>
            <a:pPr algn="l"/>
            <a:r>
              <a:rPr lang="en-US" dirty="0" smtClean="0"/>
              <a:t>	[T, T, F, T]  0.45</a:t>
            </a:r>
          </a:p>
          <a:p>
            <a:pPr algn="l"/>
            <a:r>
              <a:rPr lang="en-US" dirty="0" smtClean="0"/>
              <a:t>	[T, F, T, T]  0.45</a:t>
            </a:r>
          </a:p>
          <a:p>
            <a:pPr algn="l"/>
            <a:r>
              <a:rPr lang="en-US" dirty="0" smtClean="0"/>
              <a:t>	[T, F, F, T]  0.005</a:t>
            </a:r>
          </a:p>
          <a:p>
            <a:pPr algn="l"/>
            <a:r>
              <a:rPr lang="en-US" dirty="0" smtClean="0"/>
              <a:t>	[T, T, T, T]  0.495</a:t>
            </a:r>
          </a:p>
          <a:p>
            <a:pPr algn="l"/>
            <a:r>
              <a:rPr lang="en-US" dirty="0" smtClean="0"/>
              <a:t>	[T, T, T, T]  0.495</a:t>
            </a:r>
          </a:p>
          <a:p>
            <a:pPr algn="l"/>
            <a:r>
              <a:rPr lang="en-US" dirty="0" smtClean="0"/>
              <a:t>	[T, F, T, T]  0.45</a:t>
            </a:r>
          </a:p>
          <a:p>
            <a:pPr algn="l"/>
            <a:r>
              <a:rPr lang="en-US" dirty="0" smtClean="0"/>
              <a:t>	[T, T, T, T]  0.495</a:t>
            </a:r>
          </a:p>
          <a:p>
            <a:pPr algn="l"/>
            <a:r>
              <a:rPr lang="en-US" dirty="0" smtClean="0"/>
              <a:t>	[T, T, F, T]  0.45</a:t>
            </a:r>
            <a:endParaRPr lang="en-US" dirty="0"/>
          </a:p>
        </p:txBody>
      </p:sp>
      <p:graphicFrame>
        <p:nvGraphicFramePr>
          <p:cNvPr id="696322" name="Object 2"/>
          <p:cNvGraphicFramePr>
            <a:graphicFrameLocks noChangeAspect="1"/>
          </p:cNvGraphicFramePr>
          <p:nvPr/>
        </p:nvGraphicFramePr>
        <p:xfrm>
          <a:off x="2895600" y="3155950"/>
          <a:ext cx="6092825" cy="882650"/>
        </p:xfrm>
        <a:graphic>
          <a:graphicData uri="http://schemas.openxmlformats.org/presentationml/2006/ole">
            <p:oleObj spid="_x0000_s736258" name="Equation" r:id="rId4" imgW="2717800" imgH="393700" progId="Equation.3">
              <p:embed/>
            </p:oleObj>
          </a:graphicData>
        </a:graphic>
      </p:graphicFrame>
      <p:sp>
        <p:nvSpPr>
          <p:cNvPr id="5" name="Text Box 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47800" y="5791200"/>
            <a:ext cx="5673498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Problem</a:t>
            </a:r>
            <a:r>
              <a:rPr lang="en-US" sz="2800" dirty="0" smtClean="0">
                <a:solidFill>
                  <a:srgbClr val="FF0000"/>
                </a:solidFill>
              </a:rPr>
              <a:t> with likelihood weighting?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Should be useful feedback for the authors</a:t>
            </a:r>
          </a:p>
          <a:p>
            <a:r>
              <a:rPr lang="en-US" sz="2800" dirty="0" smtClean="0"/>
              <a:t>A critique of the paper</a:t>
            </a:r>
          </a:p>
          <a:p>
            <a:r>
              <a:rPr lang="en-US" sz="2800" dirty="0" smtClean="0"/>
              <a:t>No paper is perfect!</a:t>
            </a:r>
          </a:p>
          <a:p>
            <a:pPr lvl="1"/>
            <a:r>
              <a:rPr lang="en-US" sz="2400" dirty="0" smtClean="0"/>
              <a:t>if you don’t understand it, state it</a:t>
            </a:r>
          </a:p>
          <a:p>
            <a:r>
              <a:rPr lang="en-US" sz="2800" dirty="0" smtClean="0"/>
              <a:t>Technically sound vs. convinced</a:t>
            </a:r>
          </a:p>
          <a:p>
            <a:r>
              <a:rPr lang="en-US" sz="2800" dirty="0" smtClean="0"/>
              <a:t>Give explicit examples, the more the better</a:t>
            </a:r>
          </a:p>
          <a:p>
            <a:pPr lvl="1"/>
            <a:r>
              <a:rPr lang="en-US" sz="2400" dirty="0" smtClean="0"/>
              <a:t>cite sections, paragraphs, tables, figures, equations, etc.</a:t>
            </a:r>
          </a:p>
          <a:p>
            <a:r>
              <a:rPr lang="en-US" sz="2800" dirty="0" smtClean="0"/>
              <a:t>Make different sections clear</a:t>
            </a:r>
          </a:p>
          <a:p>
            <a:pPr lvl="1"/>
            <a:r>
              <a:rPr lang="en-US" sz="2400" dirty="0" smtClean="0"/>
              <a:t>many conference reviews will have a similar format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likelihood weighting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 number of variables increased, weights will be very small</a:t>
            </a:r>
          </a:p>
          <a:p>
            <a:pPr lvl="1"/>
            <a:r>
              <a:rPr lang="en-US" dirty="0" smtClean="0"/>
              <a:t>similar to rejection sampling, will only be a small number of higher probability ones that will actually effect the outcome</a:t>
            </a:r>
          </a:p>
          <a:p>
            <a:r>
              <a:rPr lang="en-US" dirty="0" smtClean="0"/>
              <a:t>If evidence variables are late in the ordering (BN), simulations will be not be influenced by evidence and so samples will not look much like reality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Approximate Inference using MCMC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MCMC = Markov chain Monte Carlo</a:t>
            </a:r>
          </a:p>
          <a:p>
            <a:pPr eaLnBrk="1" hangingPunct="1"/>
            <a:r>
              <a:rPr lang="en-US" sz="2800" dirty="0"/>
              <a:t>Idea: Rather than generate individual samples, transition between "states" of the network</a:t>
            </a:r>
          </a:p>
        </p:txBody>
      </p:sp>
      <p:sp>
        <p:nvSpPr>
          <p:cNvPr id="87044" name="Oval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782763" y="2419350"/>
            <a:ext cx="717550" cy="60325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400"/>
              <a:t>Cloudy</a:t>
            </a:r>
          </a:p>
        </p:txBody>
      </p:sp>
      <p:sp>
        <p:nvSpPr>
          <p:cNvPr id="87045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5175" y="3173413"/>
            <a:ext cx="831850" cy="601662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400"/>
              <a:t>Sprinkler</a:t>
            </a:r>
          </a:p>
        </p:txBody>
      </p:sp>
      <p:sp>
        <p:nvSpPr>
          <p:cNvPr id="87046" name="Oval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647950" y="3265488"/>
            <a:ext cx="715963" cy="60325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400"/>
              <a:t>Rain</a:t>
            </a:r>
          </a:p>
        </p:txBody>
      </p:sp>
      <p:sp>
        <p:nvSpPr>
          <p:cNvPr id="87047" name="Oval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30375" y="4197350"/>
            <a:ext cx="715963" cy="6032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400"/>
              <a:t>Wet</a:t>
            </a:r>
            <a:br>
              <a:rPr lang="en-US" sz="1400"/>
            </a:br>
            <a:r>
              <a:rPr lang="en-US" sz="1400"/>
              <a:t>Grass</a:t>
            </a:r>
          </a:p>
        </p:txBody>
      </p:sp>
      <p:cxnSp>
        <p:nvCxnSpPr>
          <p:cNvPr id="87048" name="AutoShape 8"/>
          <p:cNvCxnSpPr>
            <a:cxnSpLocks noChangeShapeType="1"/>
            <a:stCxn id="87044" idx="4"/>
            <a:endCxn id="87046" idx="0"/>
          </p:cNvCxnSpPr>
          <p:nvPr>
            <p:custDataLst>
              <p:tags r:id="rId7"/>
            </p:custDataLst>
          </p:nvPr>
        </p:nvCxnSpPr>
        <p:spPr bwMode="auto">
          <a:xfrm>
            <a:off x="2141538" y="3035300"/>
            <a:ext cx="865187" cy="21113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7049" name="AutoShape 9"/>
          <p:cNvCxnSpPr>
            <a:cxnSpLocks noChangeShapeType="1"/>
            <a:stCxn id="87046" idx="4"/>
            <a:endCxn id="87047" idx="0"/>
          </p:cNvCxnSpPr>
          <p:nvPr>
            <p:custDataLst>
              <p:tags r:id="rId8"/>
            </p:custDataLst>
          </p:nvPr>
        </p:nvCxnSpPr>
        <p:spPr bwMode="auto">
          <a:xfrm flipH="1">
            <a:off x="2089150" y="3887788"/>
            <a:ext cx="917575" cy="296862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7050" name="AutoShape 10"/>
          <p:cNvCxnSpPr>
            <a:cxnSpLocks noChangeShapeType="1"/>
            <a:stCxn id="87045" idx="4"/>
            <a:endCxn id="87047" idx="0"/>
          </p:cNvCxnSpPr>
          <p:nvPr>
            <p:custDataLst>
              <p:tags r:id="rId9"/>
            </p:custDataLst>
          </p:nvPr>
        </p:nvCxnSpPr>
        <p:spPr bwMode="auto">
          <a:xfrm>
            <a:off x="1181100" y="3787775"/>
            <a:ext cx="908050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7051" name="AutoShape 11"/>
          <p:cNvCxnSpPr>
            <a:cxnSpLocks noChangeShapeType="1"/>
            <a:stCxn id="87044" idx="4"/>
            <a:endCxn id="87045" idx="0"/>
          </p:cNvCxnSpPr>
          <p:nvPr>
            <p:custDataLst>
              <p:tags r:id="rId10"/>
            </p:custDataLst>
          </p:nvPr>
        </p:nvCxnSpPr>
        <p:spPr bwMode="auto">
          <a:xfrm flipH="1">
            <a:off x="1181100" y="3035300"/>
            <a:ext cx="960438" cy="12541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7052" name="Oval 1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199188" y="2419350"/>
            <a:ext cx="717550" cy="60325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400"/>
              <a:t>Cloudy</a:t>
            </a:r>
          </a:p>
        </p:txBody>
      </p:sp>
      <p:sp>
        <p:nvSpPr>
          <p:cNvPr id="87053" name="Oval 1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105400" y="3173413"/>
            <a:ext cx="908050" cy="601662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400"/>
              <a:t>Sprinkler</a:t>
            </a:r>
          </a:p>
        </p:txBody>
      </p:sp>
      <p:sp>
        <p:nvSpPr>
          <p:cNvPr id="87054" name="Oval 1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077075" y="3263900"/>
            <a:ext cx="715963" cy="6032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400"/>
              <a:t>Rain</a:t>
            </a:r>
          </a:p>
        </p:txBody>
      </p:sp>
      <p:sp>
        <p:nvSpPr>
          <p:cNvPr id="87055" name="Oval 15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146800" y="4197350"/>
            <a:ext cx="715963" cy="603250"/>
          </a:xfrm>
          <a:prstGeom prst="ellipse">
            <a:avLst/>
          </a:prstGeom>
          <a:solidFill>
            <a:srgbClr val="33CC33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400"/>
              <a:t>Wet</a:t>
            </a:r>
            <a:br>
              <a:rPr lang="en-US" sz="1400"/>
            </a:br>
            <a:r>
              <a:rPr lang="en-US" sz="1400"/>
              <a:t>Grass</a:t>
            </a:r>
          </a:p>
        </p:txBody>
      </p:sp>
      <p:cxnSp>
        <p:nvCxnSpPr>
          <p:cNvPr id="87056" name="AutoShape 16"/>
          <p:cNvCxnSpPr>
            <a:cxnSpLocks noChangeShapeType="1"/>
            <a:stCxn id="87052" idx="4"/>
            <a:endCxn id="87054" idx="0"/>
          </p:cNvCxnSpPr>
          <p:nvPr>
            <p:custDataLst>
              <p:tags r:id="rId15"/>
            </p:custDataLst>
          </p:nvPr>
        </p:nvCxnSpPr>
        <p:spPr bwMode="auto">
          <a:xfrm>
            <a:off x="6557963" y="3032125"/>
            <a:ext cx="877887" cy="2222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7057" name="AutoShape 17"/>
          <p:cNvCxnSpPr>
            <a:cxnSpLocks noChangeShapeType="1"/>
            <a:stCxn id="87054" idx="4"/>
            <a:endCxn id="87055" idx="0"/>
          </p:cNvCxnSpPr>
          <p:nvPr>
            <p:custDataLst>
              <p:tags r:id="rId16"/>
            </p:custDataLst>
          </p:nvPr>
        </p:nvCxnSpPr>
        <p:spPr bwMode="auto">
          <a:xfrm flipH="1">
            <a:off x="6505575" y="3876675"/>
            <a:ext cx="930275" cy="3111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7058" name="AutoShape 18"/>
          <p:cNvCxnSpPr>
            <a:cxnSpLocks noChangeShapeType="1"/>
            <a:stCxn id="87053" idx="4"/>
            <a:endCxn id="87055" idx="0"/>
          </p:cNvCxnSpPr>
          <p:nvPr>
            <p:custDataLst>
              <p:tags r:id="rId17"/>
            </p:custDataLst>
          </p:nvPr>
        </p:nvCxnSpPr>
        <p:spPr bwMode="auto">
          <a:xfrm>
            <a:off x="5559425" y="3787775"/>
            <a:ext cx="946150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7059" name="AutoShape 19"/>
          <p:cNvCxnSpPr>
            <a:cxnSpLocks noChangeShapeType="1"/>
            <a:stCxn id="87052" idx="4"/>
            <a:endCxn id="87053" idx="0"/>
          </p:cNvCxnSpPr>
          <p:nvPr>
            <p:custDataLst>
              <p:tags r:id="rId18"/>
            </p:custDataLst>
          </p:nvPr>
        </p:nvCxnSpPr>
        <p:spPr bwMode="auto">
          <a:xfrm flipH="1">
            <a:off x="5559425" y="3035300"/>
            <a:ext cx="998538" cy="12541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7060" name="AutoShape 20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722688" y="3379788"/>
            <a:ext cx="1074737" cy="384175"/>
          </a:xfrm>
          <a:prstGeom prst="rightArrow">
            <a:avLst>
              <a:gd name="adj1" fmla="val 50000"/>
              <a:gd name="adj2" fmla="val 69938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7061" name="Text Box 2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222625" y="3917950"/>
            <a:ext cx="2014538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possible transition</a:t>
            </a:r>
          </a:p>
        </p:txBody>
      </p:sp>
      <p:sp>
        <p:nvSpPr>
          <p:cNvPr id="87062" name="Text Box 22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423863" y="5694363"/>
            <a:ext cx="624522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Choose one variable and sample it given its </a:t>
            </a:r>
            <a:r>
              <a:rPr lang="en-US">
                <a:solidFill>
                  <a:srgbClr val="0000FF"/>
                </a:solidFill>
              </a:rPr>
              <a:t>Markov Blanket</a:t>
            </a:r>
          </a:p>
        </p:txBody>
      </p:sp>
      <p:pic>
        <p:nvPicPr>
          <p:cNvPr id="87063" name="Picture 23" descr="markov-blanket"/>
          <p:cNvPicPr>
            <a:picLocks noChangeAspect="1" noChangeArrowheads="1"/>
          </p:cNvPicPr>
          <p:nvPr>
            <p:custDataLst>
              <p:tags r:id="rId22"/>
            </p:custDataLst>
          </p:nvPr>
        </p:nvPicPr>
        <p:blipFill>
          <a:blip r:embed="rId25"/>
          <a:srcRect/>
          <a:stretch>
            <a:fillRect/>
          </a:stretch>
        </p:blipFill>
        <p:spPr bwMode="auto">
          <a:xfrm>
            <a:off x="6837363" y="4851400"/>
            <a:ext cx="21463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MCMC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Times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Start in some valid configuration of the variables</a:t>
            </a:r>
          </a:p>
          <a:p>
            <a:pPr eaLnBrk="1" hangingPunct="1">
              <a:buFont typeface="Times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Repeat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the following steps: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lvl="1" eaLnBrk="1" hangingPunct="1">
              <a:buFont typeface="Times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pick a non-evidence variable</a:t>
            </a:r>
          </a:p>
          <a:p>
            <a:pPr lvl="1" eaLnBrk="1" hangingPunct="1">
              <a:buFont typeface="Times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randomly sample given its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markov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blanket</a:t>
            </a:r>
          </a:p>
          <a:p>
            <a:pPr lvl="1" eaLnBrk="1" hangingPunct="1">
              <a:buFont typeface="Times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count this new state as a sample</a:t>
            </a:r>
          </a:p>
          <a:p>
            <a:pPr eaLnBrk="1" hangingPunct="1">
              <a:buFont typeface="Times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If the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process visits 20 states where Rain is true and 60 states where Rain is false, </a:t>
            </a:r>
          </a:p>
          <a:p>
            <a:pPr lvl="1" eaLnBrk="1" hangingPunct="1">
              <a:buFont typeface="Times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Then the answer to the query is &lt;20/80, 60/80&gt; = &lt;0.25, 0.75&gt;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MCMC</a:t>
            </a:r>
          </a:p>
        </p:txBody>
      </p:sp>
      <p:pic>
        <p:nvPicPr>
          <p:cNvPr id="89091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076325" y="1585913"/>
            <a:ext cx="6875463" cy="4475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89092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66950" y="6116638"/>
            <a:ext cx="4389438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Wander for awhile, average what you see</a:t>
            </a:r>
          </a:p>
        </p:txBody>
      </p:sp>
      <p:sp>
        <p:nvSpPr>
          <p:cNvPr id="89093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62025" y="1317625"/>
            <a:ext cx="72104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If you know Sprinkler=T and Wet Grass=T, there are 4 network states</a:t>
            </a:r>
          </a:p>
        </p:txBody>
      </p:sp>
      <p:pic>
        <p:nvPicPr>
          <p:cNvPr id="89094" name="Picture 6" hidden="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3927475" y="0"/>
            <a:ext cx="5216525" cy="12779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Document classification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524000"/>
          </a:xfrm>
        </p:spPr>
        <p:txBody>
          <a:bodyPr/>
          <a:lstStyle/>
          <a:p>
            <a:r>
              <a:rPr lang="en-US" sz="2800" dirty="0" smtClean="0"/>
              <a:t>Naïve </a:t>
            </a:r>
            <a:r>
              <a:rPr lang="en-US" sz="2800" dirty="0" err="1" smtClean="0"/>
              <a:t>Bayes</a:t>
            </a:r>
            <a:r>
              <a:rPr lang="en-US" sz="2800" dirty="0" smtClean="0"/>
              <a:t> classifier works surprisingly well for its simplicity</a:t>
            </a:r>
          </a:p>
          <a:p>
            <a:r>
              <a:rPr lang="en-US" sz="2800" dirty="0" smtClean="0"/>
              <a:t>We can do better!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590800"/>
            <a:ext cx="2057400" cy="33158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0" y="6096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(Big Boy models)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Revisiting the Naïve </a:t>
            </a:r>
            <a:r>
              <a:rPr lang="en-US" dirty="0" err="1" smtClean="0"/>
              <a:t>Bayes</a:t>
            </a:r>
            <a:r>
              <a:rPr lang="en-US" dirty="0" smtClean="0"/>
              <a:t> model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048000" y="1600200"/>
            <a:ext cx="2133600" cy="685800"/>
            <a:chOff x="2819400" y="1600200"/>
            <a:chExt cx="2133600" cy="685800"/>
          </a:xfrm>
        </p:grpSpPr>
        <p:sp>
          <p:nvSpPr>
            <p:cNvPr id="4" name="Oval 3"/>
            <p:cNvSpPr/>
            <p:nvPr/>
          </p:nvSpPr>
          <p:spPr bwMode="auto">
            <a:xfrm>
              <a:off x="3124200" y="1600200"/>
              <a:ext cx="1524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19400" y="1610380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</a:t>
              </a:r>
              <a:endParaRPr lang="en-US" sz="2800" dirty="0"/>
            </a:p>
          </p:txBody>
        </p:sp>
      </p:grpSp>
      <p:cxnSp>
        <p:nvCxnSpPr>
          <p:cNvPr id="8" name="Straight Arrow Connector 7"/>
          <p:cNvCxnSpPr>
            <a:stCxn id="4" idx="3"/>
            <a:endCxn id="9" idx="0"/>
          </p:cNvCxnSpPr>
          <p:nvPr/>
        </p:nvCxnSpPr>
        <p:spPr bwMode="auto">
          <a:xfrm rot="5400000">
            <a:off x="2309277" y="2390891"/>
            <a:ext cx="1472033" cy="10613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1" name="Group 10"/>
          <p:cNvGrpSpPr/>
          <p:nvPr/>
        </p:nvGrpSpPr>
        <p:grpSpPr>
          <a:xfrm>
            <a:off x="2133600" y="3657600"/>
            <a:ext cx="762000" cy="685800"/>
            <a:chOff x="1981200" y="3733800"/>
            <a:chExt cx="7620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1</a:t>
              </a:r>
              <a:endParaRPr lang="en-US" sz="2000" baseline="-250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048000" y="3581400"/>
            <a:ext cx="762000" cy="685800"/>
            <a:chOff x="1981200" y="3733800"/>
            <a:chExt cx="762000" cy="685800"/>
          </a:xfrm>
        </p:grpSpPr>
        <p:sp>
          <p:nvSpPr>
            <p:cNvPr id="14" name="Oval 13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2</a:t>
              </a:r>
              <a:endParaRPr lang="en-US" sz="2000" baseline="-250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114800" y="3657600"/>
            <a:ext cx="762000" cy="685800"/>
            <a:chOff x="1981200" y="3733800"/>
            <a:chExt cx="762000" cy="685800"/>
          </a:xfrm>
        </p:grpSpPr>
        <p:sp>
          <p:nvSpPr>
            <p:cNvPr id="17" name="Oval 16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3</a:t>
              </a:r>
              <a:endParaRPr lang="en-US" sz="2000" baseline="-250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019800" y="3505200"/>
            <a:ext cx="762000" cy="685800"/>
            <a:chOff x="1981200" y="3733800"/>
            <a:chExt cx="762000" cy="685800"/>
          </a:xfrm>
        </p:grpSpPr>
        <p:sp>
          <p:nvSpPr>
            <p:cNvPr id="20" name="Oval 19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w</a:t>
              </a:r>
              <a:r>
                <a:rPr lang="en-US" sz="2000" baseline="-25000" dirty="0" err="1" smtClean="0"/>
                <a:t>n</a:t>
              </a:r>
              <a:endParaRPr lang="en-US" sz="2000" baseline="-25000" dirty="0"/>
            </a:p>
          </p:txBody>
        </p:sp>
      </p:grpSp>
      <p:cxnSp>
        <p:nvCxnSpPr>
          <p:cNvPr id="22" name="Straight Arrow Connector 21"/>
          <p:cNvCxnSpPr>
            <a:endCxn id="14" idx="0"/>
          </p:cNvCxnSpPr>
          <p:nvPr/>
        </p:nvCxnSpPr>
        <p:spPr bwMode="auto">
          <a:xfrm rot="5400000">
            <a:off x="2971800" y="2743200"/>
            <a:ext cx="12954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4" idx="4"/>
            <a:endCxn id="17" idx="0"/>
          </p:cNvCxnSpPr>
          <p:nvPr/>
        </p:nvCxnSpPr>
        <p:spPr bwMode="auto">
          <a:xfrm rot="16200000" flipH="1">
            <a:off x="3619500" y="2781300"/>
            <a:ext cx="13716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stCxn id="4" idx="5"/>
            <a:endCxn id="20" idx="1"/>
          </p:cNvCxnSpPr>
          <p:nvPr/>
        </p:nvCxnSpPr>
        <p:spPr bwMode="auto">
          <a:xfrm rot="16200000" flipH="1">
            <a:off x="4682470" y="2156711"/>
            <a:ext cx="1420066" cy="147777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4267200" y="34290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32" name="TextBox 31"/>
          <p:cNvSpPr txBox="1"/>
          <p:nvPr/>
        </p:nvSpPr>
        <p:spPr>
          <a:xfrm>
            <a:off x="990600" y="5206424"/>
            <a:ext cx="6934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0000FF"/>
                </a:solidFill>
              </a:rPr>
              <a:t>n</a:t>
            </a:r>
            <a:r>
              <a:rPr lang="en-US" sz="3200" dirty="0" smtClean="0">
                <a:solidFill>
                  <a:srgbClr val="0000FF"/>
                </a:solidFill>
              </a:rPr>
              <a:t> words in our vocabulary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“Generating” a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i="1" dirty="0" smtClean="0"/>
              <a:t>generative story</a:t>
            </a:r>
            <a:r>
              <a:rPr lang="en-US" sz="2800" dirty="0" smtClean="0"/>
              <a:t> of a model describes how the model would generate a sample (document)</a:t>
            </a:r>
          </a:p>
          <a:p>
            <a:r>
              <a:rPr lang="en-US" sz="2800" dirty="0" smtClean="0"/>
              <a:t>It can help understand the independences and how the model works</a:t>
            </a:r>
          </a:p>
          <a:p>
            <a:r>
              <a:rPr lang="en-US" sz="2800" dirty="0" smtClean="0"/>
              <a:t>As before, we can generate a random sample from the BN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752600" y="4038600"/>
            <a:ext cx="2133600" cy="685800"/>
            <a:chOff x="2819400" y="1600200"/>
            <a:chExt cx="2133600" cy="685800"/>
          </a:xfrm>
        </p:grpSpPr>
        <p:sp>
          <p:nvSpPr>
            <p:cNvPr id="5" name="Oval 4"/>
            <p:cNvSpPr/>
            <p:nvPr/>
          </p:nvSpPr>
          <p:spPr bwMode="auto">
            <a:xfrm>
              <a:off x="3124200" y="1600200"/>
              <a:ext cx="1524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9400" y="1610380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</a:t>
              </a:r>
              <a:endParaRPr lang="en-US" sz="2800" dirty="0"/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rot="5400000">
            <a:off x="1013877" y="4829291"/>
            <a:ext cx="1472033" cy="10613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8" name="Group 7"/>
          <p:cNvGrpSpPr/>
          <p:nvPr/>
        </p:nvGrpSpPr>
        <p:grpSpPr>
          <a:xfrm>
            <a:off x="838200" y="6096000"/>
            <a:ext cx="762000" cy="685800"/>
            <a:chOff x="1981200" y="3733800"/>
            <a:chExt cx="7620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1</a:t>
              </a:r>
              <a:endParaRPr lang="en-US" sz="2000" baseline="-25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52600" y="6019800"/>
            <a:ext cx="762000" cy="6858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2</a:t>
              </a:r>
              <a:endParaRPr lang="en-US" sz="2000" baseline="-250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19400" y="6096000"/>
            <a:ext cx="762000" cy="6858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3</a:t>
              </a:r>
              <a:endParaRPr lang="en-US" sz="2000" baseline="-250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24400" y="5943600"/>
            <a:ext cx="762000" cy="6858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w</a:t>
              </a:r>
              <a:r>
                <a:rPr lang="en-US" sz="2000" baseline="-25000" dirty="0" err="1" smtClean="0"/>
                <a:t>n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1676400" y="5181600"/>
            <a:ext cx="12954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2324100" y="5219700"/>
            <a:ext cx="13716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3387070" y="4595111"/>
            <a:ext cx="1420066" cy="147777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71800" y="58674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5334000" y="3733800"/>
            <a:ext cx="381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How does that work for Naïve </a:t>
            </a:r>
            <a:r>
              <a:rPr lang="en-US" sz="2800" dirty="0" err="1" smtClean="0">
                <a:solidFill>
                  <a:srgbClr val="FF0000"/>
                </a:solidFill>
              </a:rPr>
              <a:t>Bayes</a:t>
            </a:r>
            <a:r>
              <a:rPr lang="en-US" sz="2800" dirty="0" smtClean="0">
                <a:solidFill>
                  <a:srgbClr val="FF0000"/>
                </a:solidFill>
              </a:rPr>
              <a:t>?  How would we generate a positive document?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2057400" y="1828800"/>
            <a:ext cx="1524000" cy="685800"/>
          </a:xfrm>
          <a:prstGeom prst="ellipse">
            <a:avLst/>
          </a:prstGeom>
          <a:solidFill>
            <a:srgbClr val="33CC3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8389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class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1013877" y="2619491"/>
            <a:ext cx="1472033" cy="10613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8" name="Group 7"/>
          <p:cNvGrpSpPr/>
          <p:nvPr/>
        </p:nvGrpSpPr>
        <p:grpSpPr>
          <a:xfrm>
            <a:off x="838200" y="3886200"/>
            <a:ext cx="762000" cy="685800"/>
            <a:chOff x="1981200" y="3733800"/>
            <a:chExt cx="7620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1</a:t>
              </a:r>
              <a:endParaRPr lang="en-US" sz="2000" baseline="-25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52600" y="3810000"/>
            <a:ext cx="762000" cy="6858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2</a:t>
              </a:r>
              <a:endParaRPr lang="en-US" sz="2000" baseline="-250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19400" y="3886200"/>
            <a:ext cx="762000" cy="6858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3</a:t>
              </a:r>
              <a:endParaRPr lang="en-US" sz="2000" baseline="-250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24400" y="3733800"/>
            <a:ext cx="762000" cy="6858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w</a:t>
              </a:r>
              <a:r>
                <a:rPr lang="en-US" sz="2000" baseline="-25000" dirty="0" err="1" smtClean="0"/>
                <a:t>n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1676400" y="2971800"/>
            <a:ext cx="12954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2324100" y="3009900"/>
            <a:ext cx="13716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3387070" y="2385311"/>
            <a:ext cx="1420066" cy="147777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71800" y="3657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190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1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371600" y="4659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2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908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3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P(w</a:t>
            </a:r>
            <a:r>
              <a:rPr lang="en-US" baseline="-25000" dirty="0" err="1" smtClean="0"/>
              <a:t>n</a:t>
            </a:r>
            <a:r>
              <a:rPr lang="en-US" dirty="0" err="1" smtClean="0"/>
              <a:t>|class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6324600" y="1447800"/>
            <a:ext cx="2514600" cy="3505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48400" y="5105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document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2057400" y="1828800"/>
            <a:ext cx="1524000" cy="685800"/>
          </a:xfrm>
          <a:prstGeom prst="ellipse">
            <a:avLst/>
          </a:prstGeom>
          <a:solidFill>
            <a:srgbClr val="33CC3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8389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class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1013877" y="2619491"/>
            <a:ext cx="1472033" cy="10613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" name="Group 7"/>
          <p:cNvGrpSpPr/>
          <p:nvPr/>
        </p:nvGrpSpPr>
        <p:grpSpPr>
          <a:xfrm>
            <a:off x="838200" y="3886200"/>
            <a:ext cx="762000" cy="685800"/>
            <a:chOff x="1981200" y="3733800"/>
            <a:chExt cx="7620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1</a:t>
              </a:r>
              <a:endParaRPr lang="en-US" sz="2000" baseline="-25000" dirty="0"/>
            </a:p>
          </p:txBody>
        </p:sp>
      </p:grpSp>
      <p:grpSp>
        <p:nvGrpSpPr>
          <p:cNvPr id="8" name="Group 10"/>
          <p:cNvGrpSpPr/>
          <p:nvPr/>
        </p:nvGrpSpPr>
        <p:grpSpPr>
          <a:xfrm>
            <a:off x="1752600" y="3810000"/>
            <a:ext cx="762000" cy="6858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2</a:t>
              </a:r>
              <a:endParaRPr lang="en-US" sz="2000" baseline="-25000" dirty="0"/>
            </a:p>
          </p:txBody>
        </p:sp>
      </p:grpSp>
      <p:grpSp>
        <p:nvGrpSpPr>
          <p:cNvPr id="11" name="Group 13"/>
          <p:cNvGrpSpPr/>
          <p:nvPr/>
        </p:nvGrpSpPr>
        <p:grpSpPr>
          <a:xfrm>
            <a:off x="2819400" y="3886200"/>
            <a:ext cx="762000" cy="6858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3</a:t>
              </a:r>
              <a:endParaRPr lang="en-US" sz="2000" baseline="-25000" dirty="0"/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4724400" y="3733800"/>
            <a:ext cx="762000" cy="6858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w</a:t>
              </a:r>
              <a:r>
                <a:rPr lang="en-US" sz="2000" baseline="-25000" dirty="0" err="1" smtClean="0"/>
                <a:t>n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1676400" y="2971800"/>
            <a:ext cx="12954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2324100" y="3009900"/>
            <a:ext cx="13716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3387070" y="2385311"/>
            <a:ext cx="1420066" cy="147777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71800" y="3657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190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P(w</a:t>
            </a:r>
            <a:r>
              <a:rPr lang="en-US" b="1" baseline="-25000" dirty="0" smtClean="0"/>
              <a:t>1</a:t>
            </a:r>
            <a:r>
              <a:rPr lang="en-US" b="1" dirty="0" smtClean="0"/>
              <a:t>|class)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371600" y="4659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2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908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3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P(w</a:t>
            </a:r>
            <a:r>
              <a:rPr lang="en-US" baseline="-25000" dirty="0" err="1" smtClean="0"/>
              <a:t>n</a:t>
            </a:r>
            <a:r>
              <a:rPr lang="en-US" dirty="0" err="1" smtClean="0"/>
              <a:t>|class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6324600" y="1447800"/>
            <a:ext cx="2514600" cy="3505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48400" y="5105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document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81000" y="51816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randomly sample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2057400" y="1828800"/>
            <a:ext cx="1524000" cy="685800"/>
          </a:xfrm>
          <a:prstGeom prst="ellipse">
            <a:avLst/>
          </a:prstGeom>
          <a:solidFill>
            <a:srgbClr val="33CC3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8389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class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1013877" y="2619491"/>
            <a:ext cx="1472033" cy="10613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" name="Group 7"/>
          <p:cNvGrpSpPr/>
          <p:nvPr/>
        </p:nvGrpSpPr>
        <p:grpSpPr>
          <a:xfrm>
            <a:off x="838200" y="3886200"/>
            <a:ext cx="762000" cy="685800"/>
            <a:chOff x="1981200" y="3733800"/>
            <a:chExt cx="7620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1</a:t>
              </a:r>
              <a:endParaRPr lang="en-US" sz="2000" baseline="-25000" dirty="0"/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1752600" y="3810000"/>
            <a:ext cx="762000" cy="6858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2</a:t>
              </a:r>
              <a:endParaRPr lang="en-US" sz="2000" baseline="-25000" dirty="0"/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2819400" y="3886200"/>
            <a:ext cx="762000" cy="6858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3</a:t>
              </a:r>
              <a:endParaRPr lang="en-US" sz="2000" baseline="-25000" dirty="0"/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4724400" y="3733800"/>
            <a:ext cx="762000" cy="6858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w</a:t>
              </a:r>
              <a:r>
                <a:rPr lang="en-US" sz="2000" baseline="-25000" dirty="0" err="1" smtClean="0"/>
                <a:t>n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1676400" y="2971800"/>
            <a:ext cx="12954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2324100" y="3009900"/>
            <a:ext cx="13716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3387070" y="2385311"/>
            <a:ext cx="1420066" cy="147777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71800" y="3657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190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P(w</a:t>
            </a:r>
            <a:r>
              <a:rPr lang="en-US" b="1" baseline="-25000" dirty="0" smtClean="0"/>
              <a:t>1</a:t>
            </a:r>
            <a:r>
              <a:rPr lang="en-US" b="1" dirty="0" smtClean="0"/>
              <a:t>|class)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371600" y="4659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2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908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3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P(w</a:t>
            </a:r>
            <a:r>
              <a:rPr lang="en-US" baseline="-25000" dirty="0" err="1" smtClean="0"/>
              <a:t>n</a:t>
            </a:r>
            <a:r>
              <a:rPr lang="en-US" dirty="0" err="1" smtClean="0"/>
              <a:t>|class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6324600" y="1447800"/>
            <a:ext cx="2514600" cy="3505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48400" y="5105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document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81000" y="5181600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the word occurs in the document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7000" y="1600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w</a:t>
            </a:r>
            <a:r>
              <a:rPr lang="en-US" b="1" baseline="-25000" dirty="0" smtClean="0">
                <a:solidFill>
                  <a:srgbClr val="FF0000"/>
                </a:solidFill>
              </a:rPr>
              <a:t>1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Asking questions about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We want to be able to ask questions about these probability distributions</a:t>
            </a:r>
          </a:p>
          <a:p>
            <a:r>
              <a:rPr lang="en-US" sz="2800" dirty="0" smtClean="0"/>
              <a:t>Given </a:t>
            </a:r>
            <a:r>
              <a:rPr lang="en-US" sz="2800" i="1" dirty="0" err="1" smtClean="0"/>
              <a:t>n</a:t>
            </a:r>
            <a:r>
              <a:rPr lang="en-US" sz="2800" dirty="0" smtClean="0"/>
              <a:t> variables, a query splits the variables into three sets:</a:t>
            </a:r>
          </a:p>
          <a:p>
            <a:pPr lvl="1"/>
            <a:r>
              <a:rPr lang="en-US" sz="2400" dirty="0" smtClean="0"/>
              <a:t>query </a:t>
            </a:r>
            <a:r>
              <a:rPr lang="en-US" sz="2400" dirty="0" err="1" smtClean="0"/>
              <a:t>variable(s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known/evidence variables</a:t>
            </a:r>
          </a:p>
          <a:p>
            <a:pPr lvl="1"/>
            <a:r>
              <a:rPr lang="en-US" sz="2400" dirty="0" smtClean="0"/>
              <a:t>unknown/hidden variables</a:t>
            </a:r>
          </a:p>
          <a:p>
            <a:r>
              <a:rPr lang="en-US" sz="2800" dirty="0" err="1" smtClean="0"/>
              <a:t>P(query</a:t>
            </a:r>
            <a:r>
              <a:rPr lang="en-US" sz="2800" dirty="0" smtClean="0"/>
              <a:t> | evidence)</a:t>
            </a:r>
          </a:p>
          <a:p>
            <a:pPr lvl="1"/>
            <a:r>
              <a:rPr lang="en-US" sz="2400" dirty="0" smtClean="0"/>
              <a:t>if we had no hidden variables, we could just multiply all the values in the different </a:t>
            </a:r>
            <a:r>
              <a:rPr lang="en-US" sz="2400" dirty="0" err="1" smtClean="0"/>
              <a:t>CPTs</a:t>
            </a:r>
            <a:endParaRPr lang="en-US" sz="2400" dirty="0" smtClean="0"/>
          </a:p>
          <a:p>
            <a:pPr lvl="1"/>
            <a:r>
              <a:rPr lang="en-US" sz="2400" dirty="0" smtClean="0"/>
              <a:t>to answer this, we need to sum over the </a:t>
            </a:r>
            <a:r>
              <a:rPr lang="en-US" sz="2400" dirty="0" err="1" smtClean="0"/>
              <a:t>hiden</a:t>
            </a:r>
            <a:r>
              <a:rPr lang="en-US" sz="2400" dirty="0" smtClean="0"/>
              <a:t> variables!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2057400" y="1828800"/>
            <a:ext cx="1524000" cy="685800"/>
          </a:xfrm>
          <a:prstGeom prst="ellipse">
            <a:avLst/>
          </a:prstGeom>
          <a:solidFill>
            <a:srgbClr val="33CC3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8389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class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1013877" y="2619491"/>
            <a:ext cx="1472033" cy="10613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" name="Group 7"/>
          <p:cNvGrpSpPr/>
          <p:nvPr/>
        </p:nvGrpSpPr>
        <p:grpSpPr>
          <a:xfrm>
            <a:off x="838200" y="3886200"/>
            <a:ext cx="762000" cy="685800"/>
            <a:chOff x="1981200" y="3733800"/>
            <a:chExt cx="7620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1</a:t>
              </a:r>
              <a:endParaRPr lang="en-US" sz="2000" baseline="-25000" dirty="0"/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1752600" y="3810000"/>
            <a:ext cx="762000" cy="6858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2</a:t>
              </a:r>
              <a:endParaRPr lang="en-US" sz="2000" baseline="-25000" dirty="0"/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2819400" y="3886200"/>
            <a:ext cx="762000" cy="6858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3</a:t>
              </a:r>
              <a:endParaRPr lang="en-US" sz="2000" baseline="-25000" dirty="0"/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4724400" y="3733800"/>
            <a:ext cx="762000" cy="6858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w</a:t>
              </a:r>
              <a:r>
                <a:rPr lang="en-US" sz="2000" baseline="-25000" dirty="0" err="1" smtClean="0"/>
                <a:t>n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1676400" y="2971800"/>
            <a:ext cx="12954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2324100" y="3009900"/>
            <a:ext cx="13716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3387070" y="2385311"/>
            <a:ext cx="1420066" cy="147777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71800" y="3657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190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1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371600" y="4659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P(w</a:t>
            </a:r>
            <a:r>
              <a:rPr lang="en-US" b="1" baseline="-25000" dirty="0" smtClean="0"/>
              <a:t>2</a:t>
            </a:r>
            <a:r>
              <a:rPr lang="en-US" b="1" dirty="0" smtClean="0"/>
              <a:t>|class)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5908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3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P(w</a:t>
            </a:r>
            <a:r>
              <a:rPr lang="en-US" baseline="-25000" dirty="0" err="1" smtClean="0"/>
              <a:t>n</a:t>
            </a:r>
            <a:r>
              <a:rPr lang="en-US" dirty="0" err="1" smtClean="0"/>
              <a:t>|class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6324600" y="1447800"/>
            <a:ext cx="2514600" cy="3505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48400" y="5105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document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676400" y="51816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randomly sample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7000" y="1600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w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endParaRPr lang="en-US" baseline="-25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2057400" y="1828800"/>
            <a:ext cx="1524000" cy="685800"/>
          </a:xfrm>
          <a:prstGeom prst="ellipse">
            <a:avLst/>
          </a:prstGeom>
          <a:solidFill>
            <a:srgbClr val="33CC3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8389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class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1013877" y="2619491"/>
            <a:ext cx="1472033" cy="10613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" name="Group 7"/>
          <p:cNvGrpSpPr/>
          <p:nvPr/>
        </p:nvGrpSpPr>
        <p:grpSpPr>
          <a:xfrm>
            <a:off x="838200" y="3886200"/>
            <a:ext cx="762000" cy="685800"/>
            <a:chOff x="1981200" y="3733800"/>
            <a:chExt cx="7620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1</a:t>
              </a:r>
              <a:endParaRPr lang="en-US" sz="2000" baseline="-25000" dirty="0"/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1752600" y="3810000"/>
            <a:ext cx="762000" cy="6858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2</a:t>
              </a:r>
              <a:endParaRPr lang="en-US" sz="2000" baseline="-25000" dirty="0"/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2819400" y="3886200"/>
            <a:ext cx="762000" cy="6858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3</a:t>
              </a:r>
              <a:endParaRPr lang="en-US" sz="2000" baseline="-25000" dirty="0"/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4724400" y="3733800"/>
            <a:ext cx="762000" cy="6858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w</a:t>
              </a:r>
              <a:r>
                <a:rPr lang="en-US" sz="2000" baseline="-25000" dirty="0" err="1" smtClean="0"/>
                <a:t>n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1676400" y="2971800"/>
            <a:ext cx="12954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2324100" y="3009900"/>
            <a:ext cx="13716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3387070" y="2385311"/>
            <a:ext cx="1420066" cy="147777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71800" y="3657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190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1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371600" y="4659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2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908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3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P(w</a:t>
            </a:r>
            <a:r>
              <a:rPr lang="en-US" baseline="-25000" dirty="0" err="1" smtClean="0"/>
              <a:t>n</a:t>
            </a:r>
            <a:r>
              <a:rPr lang="en-US" dirty="0" err="1" smtClean="0"/>
              <a:t>|class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6324600" y="1447800"/>
            <a:ext cx="2514600" cy="3505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48400" y="5105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document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477000" y="1600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w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00200" y="5257800"/>
            <a:ext cx="175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the word does NOT occur in the document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2057400" y="1828800"/>
            <a:ext cx="1524000" cy="685800"/>
          </a:xfrm>
          <a:prstGeom prst="ellipse">
            <a:avLst/>
          </a:prstGeom>
          <a:solidFill>
            <a:srgbClr val="33CC3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8389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class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1013877" y="2619491"/>
            <a:ext cx="1472033" cy="10613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" name="Group 7"/>
          <p:cNvGrpSpPr/>
          <p:nvPr/>
        </p:nvGrpSpPr>
        <p:grpSpPr>
          <a:xfrm>
            <a:off x="838200" y="3886200"/>
            <a:ext cx="762000" cy="685800"/>
            <a:chOff x="1981200" y="3733800"/>
            <a:chExt cx="7620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1</a:t>
              </a:r>
              <a:endParaRPr lang="en-US" sz="2000" baseline="-25000" dirty="0"/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1752600" y="3810000"/>
            <a:ext cx="762000" cy="6858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2</a:t>
              </a:r>
              <a:endParaRPr lang="en-US" sz="2000" baseline="-25000" dirty="0"/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2819400" y="3886200"/>
            <a:ext cx="762000" cy="6858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3</a:t>
              </a:r>
              <a:endParaRPr lang="en-US" sz="2000" baseline="-25000" dirty="0"/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4724400" y="3733800"/>
            <a:ext cx="762000" cy="6858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w</a:t>
              </a:r>
              <a:r>
                <a:rPr lang="en-US" sz="2000" baseline="-25000" dirty="0" err="1" smtClean="0"/>
                <a:t>n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1676400" y="2971800"/>
            <a:ext cx="12954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2324100" y="3009900"/>
            <a:ext cx="13716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3387070" y="2385311"/>
            <a:ext cx="1420066" cy="147777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71800" y="3657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190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1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371600" y="4659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2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908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P(w</a:t>
            </a:r>
            <a:r>
              <a:rPr lang="en-US" b="1" baseline="-25000" dirty="0" smtClean="0"/>
              <a:t>3</a:t>
            </a:r>
            <a:r>
              <a:rPr lang="en-US" b="1" dirty="0" smtClean="0"/>
              <a:t>|class)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P(w</a:t>
            </a:r>
            <a:r>
              <a:rPr lang="en-US" baseline="-25000" dirty="0" err="1" smtClean="0"/>
              <a:t>n</a:t>
            </a:r>
            <a:r>
              <a:rPr lang="en-US" dirty="0" err="1" smtClean="0"/>
              <a:t>|class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6324600" y="1447800"/>
            <a:ext cx="2514600" cy="3505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48400" y="5105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document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743200" y="51054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randomly sample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7000" y="1600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w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endParaRPr lang="en-US" baseline="-25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2057400" y="1828800"/>
            <a:ext cx="1524000" cy="685800"/>
          </a:xfrm>
          <a:prstGeom prst="ellipse">
            <a:avLst/>
          </a:prstGeom>
          <a:solidFill>
            <a:srgbClr val="33CC3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8389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class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1013877" y="2619491"/>
            <a:ext cx="1472033" cy="10613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" name="Group 7"/>
          <p:cNvGrpSpPr/>
          <p:nvPr/>
        </p:nvGrpSpPr>
        <p:grpSpPr>
          <a:xfrm>
            <a:off x="838200" y="3886200"/>
            <a:ext cx="762000" cy="685800"/>
            <a:chOff x="1981200" y="3733800"/>
            <a:chExt cx="7620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1</a:t>
              </a:r>
              <a:endParaRPr lang="en-US" sz="2000" baseline="-25000" dirty="0"/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1752600" y="3810000"/>
            <a:ext cx="762000" cy="6858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2</a:t>
              </a:r>
              <a:endParaRPr lang="en-US" sz="2000" baseline="-25000" dirty="0"/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2819400" y="3886200"/>
            <a:ext cx="762000" cy="6858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3</a:t>
              </a:r>
              <a:endParaRPr lang="en-US" sz="2000" baseline="-25000" dirty="0"/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4724400" y="3733800"/>
            <a:ext cx="762000" cy="6858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w</a:t>
              </a:r>
              <a:r>
                <a:rPr lang="en-US" sz="2000" baseline="-25000" dirty="0" err="1" smtClean="0"/>
                <a:t>n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1676400" y="2971800"/>
            <a:ext cx="12954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2324100" y="3009900"/>
            <a:ext cx="13716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3387070" y="2385311"/>
            <a:ext cx="1420066" cy="147777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71800" y="3657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190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1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371600" y="4659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2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908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P(w</a:t>
            </a:r>
            <a:r>
              <a:rPr lang="en-US" b="1" baseline="-25000" dirty="0" smtClean="0"/>
              <a:t>3</a:t>
            </a:r>
            <a:r>
              <a:rPr lang="en-US" b="1" dirty="0" smtClean="0"/>
              <a:t>|class)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P(w</a:t>
            </a:r>
            <a:r>
              <a:rPr lang="en-US" baseline="-25000" dirty="0" err="1" smtClean="0"/>
              <a:t>n</a:t>
            </a:r>
            <a:r>
              <a:rPr lang="en-US" dirty="0" err="1" smtClean="0"/>
              <a:t>|class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6324600" y="1447800"/>
            <a:ext cx="2514600" cy="3505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48400" y="5105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document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477000" y="1600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w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90800" y="5257800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the word occurs in the document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53200" y="25262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w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2057400" y="1828800"/>
            <a:ext cx="1524000" cy="685800"/>
          </a:xfrm>
          <a:prstGeom prst="ellipse">
            <a:avLst/>
          </a:prstGeom>
          <a:solidFill>
            <a:srgbClr val="33CC3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8389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class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1013877" y="2619491"/>
            <a:ext cx="1472033" cy="10613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" name="Group 7"/>
          <p:cNvGrpSpPr/>
          <p:nvPr/>
        </p:nvGrpSpPr>
        <p:grpSpPr>
          <a:xfrm>
            <a:off x="838200" y="3886200"/>
            <a:ext cx="762000" cy="685800"/>
            <a:chOff x="1981200" y="3733800"/>
            <a:chExt cx="7620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1</a:t>
              </a:r>
              <a:endParaRPr lang="en-US" sz="2000" baseline="-25000" dirty="0"/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1752600" y="3810000"/>
            <a:ext cx="762000" cy="6858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2</a:t>
              </a:r>
              <a:endParaRPr lang="en-US" sz="2000" baseline="-25000" dirty="0"/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2819400" y="3886200"/>
            <a:ext cx="762000" cy="6858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</a:t>
              </a:r>
              <a:r>
                <a:rPr lang="en-US" sz="2000" baseline="-25000" dirty="0" smtClean="0"/>
                <a:t>3</a:t>
              </a:r>
              <a:endParaRPr lang="en-US" sz="2000" baseline="-25000" dirty="0"/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4724400" y="3733800"/>
            <a:ext cx="762000" cy="6858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w</a:t>
              </a:r>
              <a:r>
                <a:rPr lang="en-US" sz="2000" baseline="-25000" dirty="0" err="1" smtClean="0"/>
                <a:t>n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1676400" y="2971800"/>
            <a:ext cx="12954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2324100" y="3009900"/>
            <a:ext cx="13716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3387070" y="2385311"/>
            <a:ext cx="1420066" cy="147777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71800" y="3657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190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1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371600" y="4659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P(w</a:t>
            </a:r>
            <a:r>
              <a:rPr lang="en-US" baseline="-25000" dirty="0" smtClean="0"/>
              <a:t>2</a:t>
            </a:r>
            <a:r>
              <a:rPr lang="en-US" dirty="0" smtClean="0"/>
              <a:t>|class)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908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P(w</a:t>
            </a:r>
            <a:r>
              <a:rPr lang="en-US" b="1" baseline="-25000" dirty="0" smtClean="0"/>
              <a:t>3</a:t>
            </a:r>
            <a:r>
              <a:rPr lang="en-US" b="1" dirty="0" smtClean="0"/>
              <a:t>|class)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0" y="464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P(w</a:t>
            </a:r>
            <a:r>
              <a:rPr lang="en-US" baseline="-25000" dirty="0" err="1" smtClean="0"/>
              <a:t>n</a:t>
            </a:r>
            <a:r>
              <a:rPr lang="en-US" dirty="0" err="1" smtClean="0"/>
              <a:t>|class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6324600" y="1447800"/>
            <a:ext cx="2514600" cy="3505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48400" y="5105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document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477000" y="1600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w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53200" y="25262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w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35" name="TextBox 34"/>
          <p:cNvSpPr txBox="1"/>
          <p:nvPr/>
        </p:nvSpPr>
        <p:spPr>
          <a:xfrm>
            <a:off x="6324600" y="18682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36" name="TextBox 35"/>
          <p:cNvSpPr txBox="1"/>
          <p:nvPr/>
        </p:nvSpPr>
        <p:spPr>
          <a:xfrm>
            <a:off x="6934200" y="2983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w</a:t>
            </a:r>
            <a:r>
              <a:rPr lang="en-US" baseline="-25000" dirty="0" err="1" smtClean="0"/>
              <a:t>n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1371600" y="59436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How are we simplifying the data?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Bag of words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2057400"/>
          </a:xfrm>
        </p:spPr>
        <p:txBody>
          <a:bodyPr/>
          <a:lstStyle/>
          <a:p>
            <a:r>
              <a:rPr lang="en-US" sz="2800" dirty="0" smtClean="0"/>
              <a:t>Notice that there is no ordering in the model</a:t>
            </a:r>
          </a:p>
          <a:p>
            <a:pPr lvl="1"/>
            <a:r>
              <a:rPr lang="en-US" sz="2400" dirty="0" smtClean="0"/>
              <a:t>“I ate a banana” is viewed as the same as “ate I banana a”</a:t>
            </a:r>
          </a:p>
          <a:p>
            <a:r>
              <a:rPr lang="en-US" sz="2800" dirty="0" smtClean="0"/>
              <a:t>Called the “bag of words” representation</a:t>
            </a:r>
          </a:p>
        </p:txBody>
      </p:sp>
      <p:pic>
        <p:nvPicPr>
          <p:cNvPr id="4" name="Picture 25" descr="bag_of_wor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6576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2895600"/>
          </a:xfrm>
        </p:spPr>
        <p:txBody>
          <a:bodyPr/>
          <a:lstStyle/>
          <a:p>
            <a:r>
              <a:rPr lang="en-US" sz="2800" dirty="0" smtClean="0"/>
              <a:t>A word either occurs or doesn’t occur</a:t>
            </a:r>
          </a:p>
          <a:p>
            <a:pPr lvl="1"/>
            <a:r>
              <a:rPr lang="en-US" sz="2400" dirty="0" smtClean="0"/>
              <a:t>no frequency information</a:t>
            </a:r>
          </a:p>
          <a:p>
            <a:r>
              <a:rPr lang="en-US" sz="2800" dirty="0" smtClean="0"/>
              <a:t>Word occurrences are independent, given the class</a:t>
            </a:r>
          </a:p>
          <a:p>
            <a:pPr lvl="1"/>
            <a:r>
              <a:rPr lang="en-US" sz="2400" dirty="0" smtClean="0"/>
              <a:t>when we sample, the only thing we condition on is the class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200400" y="3810000"/>
            <a:ext cx="2514600" cy="2286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6248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document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3962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w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4888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w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3276600" y="42672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038600" y="53456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w</a:t>
            </a:r>
            <a:r>
              <a:rPr lang="en-US" baseline="-25000" dirty="0" err="1" smtClean="0"/>
              <a:t>n</a:t>
            </a: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4572000" y="54102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914400"/>
          </a:xfrm>
        </p:spPr>
        <p:txBody>
          <a:bodyPr/>
          <a:lstStyle/>
          <a:p>
            <a:r>
              <a:rPr lang="en-US" sz="2800" dirty="0" smtClean="0"/>
              <a:t>Multinomial model:</a:t>
            </a:r>
          </a:p>
          <a:p>
            <a:pPr lvl="1"/>
            <a:r>
              <a:rPr lang="en-US" sz="2400" dirty="0" smtClean="0"/>
              <a:t>rather than picking whether or not a word occurs, pick </a:t>
            </a:r>
            <a:r>
              <a:rPr lang="en-US" sz="2400" b="1" dirty="0" smtClean="0"/>
              <a:t>what</a:t>
            </a:r>
            <a:r>
              <a:rPr lang="en-US" sz="2400" dirty="0" smtClean="0"/>
              <a:t> each word</a:t>
            </a:r>
            <a:r>
              <a:rPr lang="en-US" sz="2400" dirty="0" smtClean="0"/>
              <a:t> in the document will </a:t>
            </a:r>
            <a:r>
              <a:rPr lang="en-US" sz="2400" dirty="0" smtClean="0"/>
              <a:t>be</a:t>
            </a:r>
          </a:p>
          <a:p>
            <a:pPr lvl="1"/>
            <a:r>
              <a:rPr lang="en-US" sz="2400" dirty="0" smtClean="0"/>
              <a:t>now rather than having </a:t>
            </a:r>
            <a:r>
              <a:rPr lang="en-US" sz="2400" dirty="0" err="1" smtClean="0"/>
              <a:t>boolean</a:t>
            </a:r>
            <a:r>
              <a:rPr lang="en-US" sz="2400" dirty="0" smtClean="0"/>
              <a:t> random variables, our random variables space is </a:t>
            </a:r>
            <a:r>
              <a:rPr lang="en-US" sz="2400" dirty="0" smtClean="0"/>
              <a:t>the </a:t>
            </a:r>
            <a:r>
              <a:rPr lang="en-US" sz="2400" i="1" dirty="0" smtClean="0"/>
              <a:t>number of words in the document</a:t>
            </a:r>
            <a:endParaRPr lang="en-US" sz="2400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0" y="3581400"/>
            <a:ext cx="2133600" cy="685800"/>
            <a:chOff x="2819400" y="1600200"/>
            <a:chExt cx="2133600" cy="685800"/>
          </a:xfrm>
        </p:grpSpPr>
        <p:sp>
          <p:nvSpPr>
            <p:cNvPr id="5" name="Oval 4"/>
            <p:cNvSpPr/>
            <p:nvPr/>
          </p:nvSpPr>
          <p:spPr bwMode="auto">
            <a:xfrm>
              <a:off x="3124200" y="1600200"/>
              <a:ext cx="1524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9400" y="1610380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</a:t>
              </a:r>
              <a:endParaRPr lang="en-US" sz="2800" dirty="0"/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rot="5400000">
            <a:off x="1833027" y="3743441"/>
            <a:ext cx="1319633" cy="21662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8" name="Group 7"/>
          <p:cNvGrpSpPr/>
          <p:nvPr/>
        </p:nvGrpSpPr>
        <p:grpSpPr>
          <a:xfrm>
            <a:off x="609600" y="5486400"/>
            <a:ext cx="1600200" cy="1295400"/>
            <a:chOff x="1981200" y="3733800"/>
            <a:chExt cx="762000" cy="795754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first word in doc</a:t>
              </a:r>
              <a:endParaRPr lang="en-US" sz="2000" baseline="-25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209800" y="5562600"/>
            <a:ext cx="1600200" cy="11430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2</a:t>
              </a:r>
              <a:r>
                <a:rPr lang="en-US" sz="2000" baseline="30000" dirty="0" smtClean="0"/>
                <a:t>nd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038600" y="5638800"/>
            <a:ext cx="1447800" cy="11430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3</a:t>
              </a:r>
              <a:r>
                <a:rPr lang="en-US" sz="2000" baseline="30000" dirty="0" smtClean="0"/>
                <a:t>rd</a:t>
              </a:r>
              <a:r>
                <a:rPr lang="en-US" sz="2000" dirty="0" smtClean="0"/>
                <a:t> word in doc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19800" y="5486400"/>
            <a:ext cx="1676400" cy="12192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398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mth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2762250" y="4514850"/>
            <a:ext cx="1295400" cy="8001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3752850" y="4629150"/>
            <a:ext cx="1371600" cy="6477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4710369" y="4110013"/>
            <a:ext cx="1498181" cy="16116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4572000" y="2971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3048000" y="1143000"/>
            <a:ext cx="2133600" cy="685800"/>
            <a:chOff x="2819400" y="1600200"/>
            <a:chExt cx="2133600" cy="685800"/>
          </a:xfrm>
        </p:grpSpPr>
        <p:sp>
          <p:nvSpPr>
            <p:cNvPr id="5" name="Oval 4"/>
            <p:cNvSpPr/>
            <p:nvPr/>
          </p:nvSpPr>
          <p:spPr bwMode="auto">
            <a:xfrm>
              <a:off x="3124200" y="1600200"/>
              <a:ext cx="1524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9400" y="1610380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</a:t>
              </a:r>
              <a:endParaRPr lang="en-US" sz="2800" dirty="0"/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rot="5400000">
            <a:off x="1833027" y="1305041"/>
            <a:ext cx="1319633" cy="21662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" name="Group 7"/>
          <p:cNvGrpSpPr/>
          <p:nvPr/>
        </p:nvGrpSpPr>
        <p:grpSpPr>
          <a:xfrm>
            <a:off x="609600" y="3048000"/>
            <a:ext cx="1600200" cy="1295400"/>
            <a:chOff x="1981200" y="3733800"/>
            <a:chExt cx="762000" cy="795754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first word in doc</a:t>
              </a:r>
              <a:endParaRPr lang="en-US" sz="2000" baseline="-25000" dirty="0"/>
            </a:p>
          </p:txBody>
        </p:sp>
      </p:grpSp>
      <p:grpSp>
        <p:nvGrpSpPr>
          <p:cNvPr id="8" name="Group 10"/>
          <p:cNvGrpSpPr/>
          <p:nvPr/>
        </p:nvGrpSpPr>
        <p:grpSpPr>
          <a:xfrm>
            <a:off x="2209800" y="3124200"/>
            <a:ext cx="1600200" cy="11430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2</a:t>
              </a:r>
              <a:r>
                <a:rPr lang="en-US" sz="2000" baseline="30000" dirty="0" smtClean="0"/>
                <a:t>nd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grpSp>
        <p:nvGrpSpPr>
          <p:cNvPr id="11" name="Group 13"/>
          <p:cNvGrpSpPr/>
          <p:nvPr/>
        </p:nvGrpSpPr>
        <p:grpSpPr>
          <a:xfrm>
            <a:off x="4038600" y="3200400"/>
            <a:ext cx="1447800" cy="11430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3</a:t>
              </a:r>
              <a:r>
                <a:rPr lang="en-US" sz="2000" baseline="30000" dirty="0" smtClean="0"/>
                <a:t>rd</a:t>
              </a:r>
              <a:r>
                <a:rPr lang="en-US" sz="2000" dirty="0" smtClean="0"/>
                <a:t> word in doc</a:t>
              </a:r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6019800" y="3048000"/>
            <a:ext cx="1676400" cy="12192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398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mth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2762250" y="2076450"/>
            <a:ext cx="1295400" cy="8001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3752850" y="2190750"/>
            <a:ext cx="1371600" cy="6477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4710369" y="1671613"/>
            <a:ext cx="1498181" cy="16116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457200" y="4876800"/>
            <a:ext cx="510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What will the conditional probability tables look like?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4572000" y="2971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0" y="1143000"/>
            <a:ext cx="2133600" cy="685800"/>
            <a:chOff x="2819400" y="1600200"/>
            <a:chExt cx="2133600" cy="685800"/>
          </a:xfrm>
        </p:grpSpPr>
        <p:sp>
          <p:nvSpPr>
            <p:cNvPr id="5" name="Oval 4"/>
            <p:cNvSpPr/>
            <p:nvPr/>
          </p:nvSpPr>
          <p:spPr bwMode="auto">
            <a:xfrm>
              <a:off x="3124200" y="1600200"/>
              <a:ext cx="1524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9400" y="1610380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</a:t>
              </a:r>
              <a:endParaRPr lang="en-US" sz="2800" dirty="0"/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rot="5400000">
            <a:off x="1833027" y="1305041"/>
            <a:ext cx="1319633" cy="21662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8" name="Group 7"/>
          <p:cNvGrpSpPr/>
          <p:nvPr/>
        </p:nvGrpSpPr>
        <p:grpSpPr>
          <a:xfrm>
            <a:off x="609600" y="3048000"/>
            <a:ext cx="1600200" cy="1295400"/>
            <a:chOff x="1981200" y="3733800"/>
            <a:chExt cx="762000" cy="795754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first word in doc</a:t>
              </a:r>
              <a:endParaRPr lang="en-US" sz="2000" baseline="-25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209800" y="3124200"/>
            <a:ext cx="1600200" cy="11430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2</a:t>
              </a:r>
              <a:r>
                <a:rPr lang="en-US" sz="2000" baseline="30000" dirty="0" smtClean="0"/>
                <a:t>nd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038600" y="3200400"/>
            <a:ext cx="1447800" cy="11430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3</a:t>
              </a:r>
              <a:r>
                <a:rPr lang="en-US" sz="2000" baseline="30000" dirty="0" smtClean="0"/>
                <a:t>rd</a:t>
              </a:r>
              <a:r>
                <a:rPr lang="en-US" sz="2000" dirty="0" smtClean="0"/>
                <a:t> word in doc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19800" y="3048000"/>
            <a:ext cx="1676400" cy="12192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398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mth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2762250" y="2076450"/>
            <a:ext cx="1295400" cy="8001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3752850" y="2190750"/>
            <a:ext cx="1371600" cy="6477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4710369" y="1671613"/>
            <a:ext cx="1498181" cy="16116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04800" y="4343400"/>
            <a:ext cx="2743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class word  </a:t>
            </a:r>
            <a:r>
              <a:rPr lang="en-US" dirty="0" err="1" smtClean="0">
                <a:solidFill>
                  <a:srgbClr val="0000FF"/>
                </a:solidFill>
              </a:rPr>
              <a:t>p(word|class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A        w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endParaRPr lang="en-US" dirty="0" smtClean="0">
              <a:solidFill>
                <a:srgbClr val="0000FF"/>
              </a:solidFill>
            </a:endParaRP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A        w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A        w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A        w</a:t>
            </a:r>
            <a:r>
              <a:rPr lang="en-US" baseline="-25000" dirty="0" smtClean="0">
                <a:solidFill>
                  <a:srgbClr val="0000FF"/>
                </a:solidFill>
              </a:rPr>
              <a:t>4</a:t>
            </a:r>
            <a:endParaRPr lang="en-US" dirty="0" smtClean="0">
              <a:solidFill>
                <a:srgbClr val="0000FF"/>
              </a:solidFill>
            </a:endParaRP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…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B       w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…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57600" y="5029200"/>
            <a:ext cx="388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Each position in the document has a distribution over all words and each class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3962400"/>
          </a:xfrm>
        </p:spPr>
        <p:txBody>
          <a:bodyPr/>
          <a:lstStyle/>
          <a:p>
            <a:r>
              <a:rPr lang="en-US" sz="2800" dirty="0" smtClean="0"/>
              <a:t>Enumeration</a:t>
            </a:r>
          </a:p>
          <a:p>
            <a:pPr lvl="1"/>
            <a:r>
              <a:rPr lang="en-US" sz="2400" dirty="0" smtClean="0"/>
              <a:t>top-down, multiply probabilities and sum out the hidden variables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Variable elimination</a:t>
            </a:r>
          </a:p>
          <a:p>
            <a:pPr lvl="1"/>
            <a:r>
              <a:rPr lang="en-US" sz="2400" dirty="0" smtClean="0"/>
              <a:t>avoids repeated work</a:t>
            </a:r>
          </a:p>
          <a:p>
            <a:pPr lvl="1"/>
            <a:r>
              <a:rPr lang="en-US" sz="2400" dirty="0" smtClean="0"/>
              <a:t>bottom-up (right to left)</a:t>
            </a:r>
          </a:p>
          <a:p>
            <a:pPr lvl="1"/>
            <a:r>
              <a:rPr lang="en-US" sz="2400" dirty="0" smtClean="0"/>
              <a:t>two operations: point-wise product of factors and summing out hidden variables</a:t>
            </a:r>
            <a:endParaRPr lang="en-US" sz="2400" dirty="0"/>
          </a:p>
        </p:txBody>
      </p:sp>
      <p:graphicFrame>
        <p:nvGraphicFramePr>
          <p:cNvPr id="744450" name="Object 2"/>
          <p:cNvGraphicFramePr>
            <a:graphicFrameLocks noChangeAspect="1"/>
          </p:cNvGraphicFramePr>
          <p:nvPr/>
        </p:nvGraphicFramePr>
        <p:xfrm>
          <a:off x="685800" y="2438400"/>
          <a:ext cx="8131175" cy="708496"/>
        </p:xfrm>
        <a:graphic>
          <a:graphicData uri="http://schemas.openxmlformats.org/presentationml/2006/ole">
            <p:oleObj spid="_x0000_s744450" name="Equation" r:id="rId3" imgW="4216400" imgH="368300" progId="Equation.3">
              <p:embed/>
            </p:oleObj>
          </a:graphicData>
        </a:graphic>
      </p:graphicFrame>
      <p:graphicFrame>
        <p:nvGraphicFramePr>
          <p:cNvPr id="744451" name="Object 3"/>
          <p:cNvGraphicFramePr>
            <a:graphicFrameLocks noChangeAspect="1"/>
          </p:cNvGraphicFramePr>
          <p:nvPr/>
        </p:nvGraphicFramePr>
        <p:xfrm>
          <a:off x="838200" y="5729146"/>
          <a:ext cx="8191500" cy="747854"/>
        </p:xfrm>
        <a:graphic>
          <a:graphicData uri="http://schemas.openxmlformats.org/presentationml/2006/ole">
            <p:oleObj spid="_x0000_s744451" name="Equation" r:id="rId4" imgW="40259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4572000" y="2971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3048000" y="1143000"/>
            <a:ext cx="2133600" cy="685800"/>
            <a:chOff x="2819400" y="1600200"/>
            <a:chExt cx="2133600" cy="685800"/>
          </a:xfrm>
        </p:grpSpPr>
        <p:sp>
          <p:nvSpPr>
            <p:cNvPr id="5" name="Oval 4"/>
            <p:cNvSpPr/>
            <p:nvPr/>
          </p:nvSpPr>
          <p:spPr bwMode="auto">
            <a:xfrm>
              <a:off x="3124200" y="1600200"/>
              <a:ext cx="1524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9400" y="1610380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</a:t>
              </a:r>
              <a:endParaRPr lang="en-US" sz="2800" dirty="0"/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rot="5400000">
            <a:off x="1833027" y="1305041"/>
            <a:ext cx="1319633" cy="21662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" name="Group 7"/>
          <p:cNvGrpSpPr/>
          <p:nvPr/>
        </p:nvGrpSpPr>
        <p:grpSpPr>
          <a:xfrm>
            <a:off x="609600" y="3048000"/>
            <a:ext cx="1600200" cy="1295400"/>
            <a:chOff x="1981200" y="3733800"/>
            <a:chExt cx="762000" cy="795754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first word in doc</a:t>
              </a:r>
              <a:endParaRPr lang="en-US" sz="2000" baseline="-25000" dirty="0"/>
            </a:p>
          </p:txBody>
        </p:sp>
      </p:grpSp>
      <p:grpSp>
        <p:nvGrpSpPr>
          <p:cNvPr id="8" name="Group 10"/>
          <p:cNvGrpSpPr/>
          <p:nvPr/>
        </p:nvGrpSpPr>
        <p:grpSpPr>
          <a:xfrm>
            <a:off x="2209800" y="3124200"/>
            <a:ext cx="1600200" cy="11430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2</a:t>
              </a:r>
              <a:r>
                <a:rPr lang="en-US" sz="2000" baseline="30000" dirty="0" smtClean="0"/>
                <a:t>nd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grpSp>
        <p:nvGrpSpPr>
          <p:cNvPr id="11" name="Group 13"/>
          <p:cNvGrpSpPr/>
          <p:nvPr/>
        </p:nvGrpSpPr>
        <p:grpSpPr>
          <a:xfrm>
            <a:off x="4038600" y="3200400"/>
            <a:ext cx="1447800" cy="11430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3</a:t>
              </a:r>
              <a:r>
                <a:rPr lang="en-US" sz="2000" baseline="30000" dirty="0" smtClean="0"/>
                <a:t>rd</a:t>
              </a:r>
              <a:r>
                <a:rPr lang="en-US" sz="2000" dirty="0" smtClean="0"/>
                <a:t> word in doc</a:t>
              </a:r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6019800" y="3048000"/>
            <a:ext cx="1676400" cy="12192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398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mth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2762250" y="2076450"/>
            <a:ext cx="1295400" cy="8001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3752850" y="2190750"/>
            <a:ext cx="1371600" cy="6477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4710369" y="1671613"/>
            <a:ext cx="1498181" cy="16116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2438400" y="4549676"/>
            <a:ext cx="2743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class word  </a:t>
            </a:r>
            <a:r>
              <a:rPr lang="en-US" dirty="0" err="1" smtClean="0">
                <a:solidFill>
                  <a:srgbClr val="0000FF"/>
                </a:solidFill>
              </a:rPr>
              <a:t>p(word|class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A        w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endParaRPr lang="en-US" dirty="0" smtClean="0">
              <a:solidFill>
                <a:srgbClr val="0000FF"/>
              </a:solidFill>
            </a:endParaRP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A        w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A        w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A        w</a:t>
            </a:r>
            <a:r>
              <a:rPr lang="en-US" baseline="-25000" dirty="0" smtClean="0">
                <a:solidFill>
                  <a:srgbClr val="0000FF"/>
                </a:solidFill>
              </a:rPr>
              <a:t>4</a:t>
            </a:r>
            <a:endParaRPr lang="en-US" dirty="0" smtClean="0">
              <a:solidFill>
                <a:srgbClr val="0000FF"/>
              </a:solidFill>
            </a:endParaRP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…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B       w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…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5257800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In practice, we use the same distribution for all word positions!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4572000" y="2971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3048000" y="1143000"/>
            <a:ext cx="2133600" cy="685800"/>
            <a:chOff x="2819400" y="1600200"/>
            <a:chExt cx="2133600" cy="685800"/>
          </a:xfrm>
        </p:grpSpPr>
        <p:sp>
          <p:nvSpPr>
            <p:cNvPr id="5" name="Oval 4"/>
            <p:cNvSpPr/>
            <p:nvPr/>
          </p:nvSpPr>
          <p:spPr bwMode="auto">
            <a:xfrm>
              <a:off x="3124200" y="1600200"/>
              <a:ext cx="1524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9400" y="1610380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</a:t>
              </a:r>
              <a:endParaRPr lang="en-US" sz="2800" dirty="0"/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rot="5400000">
            <a:off x="1833027" y="1305041"/>
            <a:ext cx="1319633" cy="21662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" name="Group 7"/>
          <p:cNvGrpSpPr/>
          <p:nvPr/>
        </p:nvGrpSpPr>
        <p:grpSpPr>
          <a:xfrm>
            <a:off x="609600" y="3048000"/>
            <a:ext cx="1600200" cy="1295400"/>
            <a:chOff x="1981200" y="3733800"/>
            <a:chExt cx="762000" cy="795754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first word in doc</a:t>
              </a:r>
              <a:endParaRPr lang="en-US" sz="2000" baseline="-25000" dirty="0"/>
            </a:p>
          </p:txBody>
        </p:sp>
      </p:grpSp>
      <p:grpSp>
        <p:nvGrpSpPr>
          <p:cNvPr id="8" name="Group 10"/>
          <p:cNvGrpSpPr/>
          <p:nvPr/>
        </p:nvGrpSpPr>
        <p:grpSpPr>
          <a:xfrm>
            <a:off x="2209800" y="3124200"/>
            <a:ext cx="1600200" cy="11430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2</a:t>
              </a:r>
              <a:r>
                <a:rPr lang="en-US" sz="2000" baseline="30000" dirty="0" smtClean="0"/>
                <a:t>nd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grpSp>
        <p:nvGrpSpPr>
          <p:cNvPr id="11" name="Group 13"/>
          <p:cNvGrpSpPr/>
          <p:nvPr/>
        </p:nvGrpSpPr>
        <p:grpSpPr>
          <a:xfrm>
            <a:off x="4038600" y="3200400"/>
            <a:ext cx="1447800" cy="11430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3</a:t>
              </a:r>
              <a:r>
                <a:rPr lang="en-US" sz="2000" baseline="30000" dirty="0" smtClean="0"/>
                <a:t>rd</a:t>
              </a:r>
              <a:r>
                <a:rPr lang="en-US" sz="2000" dirty="0" smtClean="0"/>
                <a:t> word in doc</a:t>
              </a:r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6019800" y="3048000"/>
            <a:ext cx="1676400" cy="12192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398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mth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2762250" y="2076450"/>
            <a:ext cx="1295400" cy="8001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3752850" y="2190750"/>
            <a:ext cx="1371600" cy="6477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4710369" y="1671613"/>
            <a:ext cx="1498181" cy="16116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33400" y="4419600"/>
            <a:ext cx="198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randomly pick a word for the first position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4572000" y="2971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3048000" y="1143000"/>
            <a:ext cx="2133600" cy="685800"/>
            <a:chOff x="2819400" y="1600200"/>
            <a:chExt cx="2133600" cy="685800"/>
          </a:xfrm>
        </p:grpSpPr>
        <p:sp>
          <p:nvSpPr>
            <p:cNvPr id="5" name="Oval 4"/>
            <p:cNvSpPr/>
            <p:nvPr/>
          </p:nvSpPr>
          <p:spPr bwMode="auto">
            <a:xfrm>
              <a:off x="3124200" y="1600200"/>
              <a:ext cx="1524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9400" y="1610380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</a:t>
              </a:r>
              <a:endParaRPr lang="en-US" sz="2800" dirty="0"/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rot="5400000">
            <a:off x="1833027" y="1305041"/>
            <a:ext cx="1319633" cy="21662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" name="Group 7"/>
          <p:cNvGrpSpPr/>
          <p:nvPr/>
        </p:nvGrpSpPr>
        <p:grpSpPr>
          <a:xfrm>
            <a:off x="609600" y="3048000"/>
            <a:ext cx="1600200" cy="1295400"/>
            <a:chOff x="1981200" y="3733800"/>
            <a:chExt cx="762000" cy="795754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first word in doc</a:t>
              </a:r>
              <a:endParaRPr lang="en-US" sz="2000" baseline="-25000" dirty="0"/>
            </a:p>
          </p:txBody>
        </p:sp>
      </p:grpSp>
      <p:grpSp>
        <p:nvGrpSpPr>
          <p:cNvPr id="8" name="Group 10"/>
          <p:cNvGrpSpPr/>
          <p:nvPr/>
        </p:nvGrpSpPr>
        <p:grpSpPr>
          <a:xfrm>
            <a:off x="2209800" y="3124200"/>
            <a:ext cx="1600200" cy="11430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2</a:t>
              </a:r>
              <a:r>
                <a:rPr lang="en-US" sz="2000" baseline="30000" dirty="0" smtClean="0"/>
                <a:t>nd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grpSp>
        <p:nvGrpSpPr>
          <p:cNvPr id="11" name="Group 13"/>
          <p:cNvGrpSpPr/>
          <p:nvPr/>
        </p:nvGrpSpPr>
        <p:grpSpPr>
          <a:xfrm>
            <a:off x="4038600" y="3200400"/>
            <a:ext cx="1447800" cy="11430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3</a:t>
              </a:r>
              <a:r>
                <a:rPr lang="en-US" sz="2000" baseline="30000" dirty="0" smtClean="0"/>
                <a:t>rd</a:t>
              </a:r>
              <a:r>
                <a:rPr lang="en-US" sz="2000" dirty="0" smtClean="0"/>
                <a:t> word in doc</a:t>
              </a:r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6019800" y="3048000"/>
            <a:ext cx="1676400" cy="12192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398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mth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2762250" y="2076450"/>
            <a:ext cx="1295400" cy="8001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3752850" y="2190750"/>
            <a:ext cx="1371600" cy="6477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4710369" y="1671613"/>
            <a:ext cx="1498181" cy="16116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62000" y="5943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1143000" y="5791200"/>
            <a:ext cx="6781800" cy="762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4572000" y="2971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3048000" y="1143000"/>
            <a:ext cx="2133600" cy="685800"/>
            <a:chOff x="2819400" y="1600200"/>
            <a:chExt cx="2133600" cy="685800"/>
          </a:xfrm>
        </p:grpSpPr>
        <p:sp>
          <p:nvSpPr>
            <p:cNvPr id="5" name="Oval 4"/>
            <p:cNvSpPr/>
            <p:nvPr/>
          </p:nvSpPr>
          <p:spPr bwMode="auto">
            <a:xfrm>
              <a:off x="3124200" y="1600200"/>
              <a:ext cx="1524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9400" y="1610380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</a:t>
              </a:r>
              <a:endParaRPr lang="en-US" sz="2800" dirty="0"/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rot="5400000">
            <a:off x="1833027" y="1305041"/>
            <a:ext cx="1319633" cy="21662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" name="Group 7"/>
          <p:cNvGrpSpPr/>
          <p:nvPr/>
        </p:nvGrpSpPr>
        <p:grpSpPr>
          <a:xfrm>
            <a:off x="609600" y="3048000"/>
            <a:ext cx="1600200" cy="1295400"/>
            <a:chOff x="1981200" y="3733800"/>
            <a:chExt cx="762000" cy="795754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first word in doc</a:t>
              </a:r>
              <a:endParaRPr lang="en-US" sz="2000" baseline="-25000" dirty="0"/>
            </a:p>
          </p:txBody>
        </p:sp>
      </p:grpSp>
      <p:grpSp>
        <p:nvGrpSpPr>
          <p:cNvPr id="8" name="Group 10"/>
          <p:cNvGrpSpPr/>
          <p:nvPr/>
        </p:nvGrpSpPr>
        <p:grpSpPr>
          <a:xfrm>
            <a:off x="2209800" y="3124200"/>
            <a:ext cx="1600200" cy="11430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2</a:t>
              </a:r>
              <a:r>
                <a:rPr lang="en-US" sz="2000" baseline="30000" dirty="0" smtClean="0"/>
                <a:t>nd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grpSp>
        <p:nvGrpSpPr>
          <p:cNvPr id="11" name="Group 13"/>
          <p:cNvGrpSpPr/>
          <p:nvPr/>
        </p:nvGrpSpPr>
        <p:grpSpPr>
          <a:xfrm>
            <a:off x="4038600" y="3200400"/>
            <a:ext cx="1447800" cy="11430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3</a:t>
              </a:r>
              <a:r>
                <a:rPr lang="en-US" sz="2000" baseline="30000" dirty="0" smtClean="0"/>
                <a:t>rd</a:t>
              </a:r>
              <a:r>
                <a:rPr lang="en-US" sz="2000" dirty="0" smtClean="0"/>
                <a:t> word in doc</a:t>
              </a:r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6019800" y="3048000"/>
            <a:ext cx="1676400" cy="12192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398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mth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2762250" y="2076450"/>
            <a:ext cx="1295400" cy="8001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3752850" y="2190750"/>
            <a:ext cx="1371600" cy="6477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4710369" y="1671613"/>
            <a:ext cx="1498181" cy="16116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62000" y="5943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1143000" y="5791200"/>
            <a:ext cx="6781800" cy="762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09800" y="4343400"/>
            <a:ext cx="198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randomly pick a word for the second position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4572000" y="2971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3048000" y="1143000"/>
            <a:ext cx="2133600" cy="685800"/>
            <a:chOff x="2819400" y="1600200"/>
            <a:chExt cx="2133600" cy="685800"/>
          </a:xfrm>
        </p:grpSpPr>
        <p:sp>
          <p:nvSpPr>
            <p:cNvPr id="5" name="Oval 4"/>
            <p:cNvSpPr/>
            <p:nvPr/>
          </p:nvSpPr>
          <p:spPr bwMode="auto">
            <a:xfrm>
              <a:off x="3124200" y="1600200"/>
              <a:ext cx="1524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9400" y="1610380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</a:t>
              </a:r>
              <a:endParaRPr lang="en-US" sz="2800" dirty="0"/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rot="5400000">
            <a:off x="1833027" y="1305041"/>
            <a:ext cx="1319633" cy="21662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" name="Group 7"/>
          <p:cNvGrpSpPr/>
          <p:nvPr/>
        </p:nvGrpSpPr>
        <p:grpSpPr>
          <a:xfrm>
            <a:off x="609600" y="3048000"/>
            <a:ext cx="1600200" cy="1295400"/>
            <a:chOff x="1981200" y="3733800"/>
            <a:chExt cx="762000" cy="795754"/>
          </a:xfrm>
        </p:grpSpPr>
        <p:sp>
          <p:nvSpPr>
            <p:cNvPr id="9" name="Oval 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3821668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first word in doc</a:t>
              </a:r>
              <a:endParaRPr lang="en-US" sz="2000" baseline="-25000" dirty="0"/>
            </a:p>
          </p:txBody>
        </p:sp>
      </p:grpSp>
      <p:grpSp>
        <p:nvGrpSpPr>
          <p:cNvPr id="8" name="Group 10"/>
          <p:cNvGrpSpPr/>
          <p:nvPr/>
        </p:nvGrpSpPr>
        <p:grpSpPr>
          <a:xfrm>
            <a:off x="2209800" y="3124200"/>
            <a:ext cx="1600200" cy="1143000"/>
            <a:chOff x="1981200" y="3733800"/>
            <a:chExt cx="7620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2</a:t>
              </a:r>
              <a:r>
                <a:rPr lang="en-US" sz="2000" baseline="30000" dirty="0" smtClean="0"/>
                <a:t>nd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grpSp>
        <p:nvGrpSpPr>
          <p:cNvPr id="11" name="Group 13"/>
          <p:cNvGrpSpPr/>
          <p:nvPr/>
        </p:nvGrpSpPr>
        <p:grpSpPr>
          <a:xfrm>
            <a:off x="4038600" y="3200400"/>
            <a:ext cx="1447800" cy="1143000"/>
            <a:chOff x="1981200" y="3733800"/>
            <a:chExt cx="7620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3</a:t>
              </a:r>
              <a:r>
                <a:rPr lang="en-US" sz="2000" baseline="30000" dirty="0" smtClean="0"/>
                <a:t>rd</a:t>
              </a:r>
              <a:r>
                <a:rPr lang="en-US" sz="2000" dirty="0" smtClean="0"/>
                <a:t> word in doc</a:t>
              </a:r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6019800" y="3048000"/>
            <a:ext cx="1676400" cy="1219200"/>
            <a:chOff x="1981200" y="3733800"/>
            <a:chExt cx="7620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3821668"/>
              <a:ext cx="685800" cy="398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mth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 rot="5400000">
            <a:off x="2762250" y="2076450"/>
            <a:ext cx="1295400" cy="8001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3752850" y="2190750"/>
            <a:ext cx="1371600" cy="6477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4710369" y="1671613"/>
            <a:ext cx="1498181" cy="16116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914400" y="5943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 …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1143000" y="5791200"/>
            <a:ext cx="6781800" cy="762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Multinomial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Called a multinomial model because the word frequencies drawn for a document of length </a:t>
            </a:r>
            <a:r>
              <a:rPr lang="en-US" sz="2800" dirty="0" err="1" smtClean="0"/>
              <a:t>m</a:t>
            </a:r>
            <a:r>
              <a:rPr lang="en-US" sz="2800" dirty="0" smtClean="0"/>
              <a:t>, follow a multinomial distribution</a:t>
            </a:r>
          </a:p>
          <a:p>
            <a:pPr lvl="1"/>
            <a:r>
              <a:rPr lang="en-US" sz="2400" dirty="0" smtClean="0"/>
              <a:t>sampling with replacement from a fixed distribution</a:t>
            </a:r>
          </a:p>
          <a:p>
            <a:r>
              <a:rPr lang="en-US" sz="2800" dirty="0" smtClean="0"/>
              <a:t>Word occurrences are still independent!</a:t>
            </a:r>
          </a:p>
          <a:p>
            <a:pPr lvl="1"/>
            <a:r>
              <a:rPr lang="en-US" sz="2400" dirty="0" smtClean="0"/>
              <a:t>doesn’t matter what other words we’ve drawn</a:t>
            </a:r>
          </a:p>
          <a:p>
            <a:r>
              <a:rPr lang="en-US" sz="2800" dirty="0" smtClean="0"/>
              <a:t>Although technically the position is specified, doesn’t really give us positional information</a:t>
            </a:r>
          </a:p>
          <a:p>
            <a:r>
              <a:rPr lang="en-US" sz="2800" dirty="0" smtClean="0"/>
              <a:t>Still a naïve</a:t>
            </a:r>
            <a:r>
              <a:rPr lang="en-US" sz="2800" dirty="0" smtClean="0"/>
              <a:t> </a:t>
            </a:r>
            <a:r>
              <a:rPr lang="en-US" sz="2800" dirty="0" err="1" smtClean="0"/>
              <a:t>B</a:t>
            </a:r>
            <a:r>
              <a:rPr lang="en-US" sz="2800" dirty="0" err="1" smtClean="0"/>
              <a:t>ayes</a:t>
            </a:r>
            <a:r>
              <a:rPr lang="en-US" sz="2800" dirty="0" smtClean="0"/>
              <a:t> </a:t>
            </a:r>
            <a:r>
              <a:rPr lang="en-US" sz="2800" dirty="0" smtClean="0"/>
              <a:t>model!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Boolean NB vs. Multinomial NB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752600"/>
            <a:ext cx="6553200" cy="44141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1200" y="121920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20 Newsgroups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609600" y="6488668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http://www.cs.cmu.edu/~knigam/papers/multinomial-aaaiws98.pdf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Boolean NB vs. Multinomial NB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114300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Industry Sector data (71 classes, web pages)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609600" y="6488668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http://www.cs.cmu.edu/~knigam/papers/multinomial-aaaiws98.pdf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76400"/>
            <a:ext cx="6858000" cy="4551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It can be tedious to write out all of the children in a BN</a:t>
            </a:r>
          </a:p>
          <a:p>
            <a:r>
              <a:rPr lang="en-US" sz="2800" dirty="0" smtClean="0"/>
              <a:t>When they’re all the same type, we can use “plate” notation</a:t>
            </a:r>
          </a:p>
          <a:p>
            <a:pPr lvl="1"/>
            <a:r>
              <a:rPr lang="en-US" sz="2400" dirty="0" smtClean="0"/>
              <a:t>A plate represents a set of variables</a:t>
            </a:r>
          </a:p>
          <a:p>
            <a:pPr lvl="1"/>
            <a:r>
              <a:rPr lang="en-US" sz="2400" dirty="0" smtClean="0"/>
              <a:t>We specify repetition by putting a number in the lower right corner</a:t>
            </a:r>
          </a:p>
          <a:p>
            <a:pPr lvl="1"/>
            <a:r>
              <a:rPr lang="en-US" sz="2400" dirty="0" smtClean="0"/>
              <a:t>edges crossing plate boundaries are considered to be multiple edges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3505200" y="55626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A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124200" y="5257800"/>
            <a:ext cx="1828800" cy="1219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5800" y="6019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notation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2971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grpSp>
        <p:nvGrpSpPr>
          <p:cNvPr id="5" name="Group 3"/>
          <p:cNvGrpSpPr/>
          <p:nvPr/>
        </p:nvGrpSpPr>
        <p:grpSpPr>
          <a:xfrm>
            <a:off x="3048000" y="1143000"/>
            <a:ext cx="2133600" cy="685800"/>
            <a:chOff x="2819400" y="1600200"/>
            <a:chExt cx="2133600" cy="685800"/>
          </a:xfrm>
        </p:grpSpPr>
        <p:sp>
          <p:nvSpPr>
            <p:cNvPr id="6" name="Oval 5"/>
            <p:cNvSpPr/>
            <p:nvPr/>
          </p:nvSpPr>
          <p:spPr bwMode="auto">
            <a:xfrm>
              <a:off x="3124200" y="1600200"/>
              <a:ext cx="1524000" cy="685800"/>
            </a:xfrm>
            <a:prstGeom prst="ellipse">
              <a:avLst/>
            </a:prstGeom>
            <a:solidFill>
              <a:srgbClr val="33CC33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19400" y="1610380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</a:t>
              </a:r>
              <a:endParaRPr lang="en-US" sz="2800" dirty="0"/>
            </a:p>
          </p:txBody>
        </p:sp>
      </p:grpSp>
      <p:cxnSp>
        <p:nvCxnSpPr>
          <p:cNvPr id="8" name="Straight Arrow Connector 7"/>
          <p:cNvCxnSpPr/>
          <p:nvPr/>
        </p:nvCxnSpPr>
        <p:spPr bwMode="auto">
          <a:xfrm rot="5400000">
            <a:off x="1833027" y="1305041"/>
            <a:ext cx="1319633" cy="216628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9" name="Group 7"/>
          <p:cNvGrpSpPr/>
          <p:nvPr/>
        </p:nvGrpSpPr>
        <p:grpSpPr>
          <a:xfrm>
            <a:off x="609600" y="3048000"/>
            <a:ext cx="1600200" cy="1295400"/>
            <a:chOff x="1981200" y="3733800"/>
            <a:chExt cx="762000" cy="795754"/>
          </a:xfrm>
        </p:grpSpPr>
        <p:sp>
          <p:nvSpPr>
            <p:cNvPr id="10" name="Oval 9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57400" y="3821668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first word in doc</a:t>
              </a:r>
              <a:endParaRPr lang="en-US" sz="2000" baseline="-25000" dirty="0"/>
            </a:p>
          </p:txBody>
        </p:sp>
      </p:grpSp>
      <p:grpSp>
        <p:nvGrpSpPr>
          <p:cNvPr id="12" name="Group 10"/>
          <p:cNvGrpSpPr/>
          <p:nvPr/>
        </p:nvGrpSpPr>
        <p:grpSpPr>
          <a:xfrm>
            <a:off x="2209800" y="3124200"/>
            <a:ext cx="1600200" cy="1143000"/>
            <a:chOff x="1981200" y="3733800"/>
            <a:chExt cx="762000" cy="685800"/>
          </a:xfrm>
        </p:grpSpPr>
        <p:sp>
          <p:nvSpPr>
            <p:cNvPr id="13" name="Oval 12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2</a:t>
              </a:r>
              <a:r>
                <a:rPr lang="en-US" sz="2000" baseline="30000" dirty="0" smtClean="0"/>
                <a:t>nd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grpSp>
        <p:nvGrpSpPr>
          <p:cNvPr id="15" name="Group 13"/>
          <p:cNvGrpSpPr/>
          <p:nvPr/>
        </p:nvGrpSpPr>
        <p:grpSpPr>
          <a:xfrm>
            <a:off x="4038600" y="3200400"/>
            <a:ext cx="1447800" cy="1143000"/>
            <a:chOff x="1981200" y="3733800"/>
            <a:chExt cx="762000" cy="685800"/>
          </a:xfrm>
        </p:grpSpPr>
        <p:sp>
          <p:nvSpPr>
            <p:cNvPr id="16" name="Oval 15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057400" y="3821668"/>
              <a:ext cx="68580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3</a:t>
              </a:r>
              <a:r>
                <a:rPr lang="en-US" sz="2000" baseline="30000" dirty="0" smtClean="0"/>
                <a:t>rd</a:t>
              </a:r>
              <a:r>
                <a:rPr lang="en-US" sz="2000" dirty="0" smtClean="0"/>
                <a:t> word in doc</a:t>
              </a:r>
            </a:p>
          </p:txBody>
        </p:sp>
      </p:grpSp>
      <p:grpSp>
        <p:nvGrpSpPr>
          <p:cNvPr id="18" name="Group 16"/>
          <p:cNvGrpSpPr/>
          <p:nvPr/>
        </p:nvGrpSpPr>
        <p:grpSpPr>
          <a:xfrm>
            <a:off x="6019800" y="3048000"/>
            <a:ext cx="1676400" cy="1219200"/>
            <a:chOff x="1981200" y="3733800"/>
            <a:chExt cx="762000" cy="685800"/>
          </a:xfrm>
        </p:grpSpPr>
        <p:sp>
          <p:nvSpPr>
            <p:cNvPr id="19" name="Oval 18"/>
            <p:cNvSpPr/>
            <p:nvPr/>
          </p:nvSpPr>
          <p:spPr bwMode="auto">
            <a:xfrm>
              <a:off x="1981200" y="3733800"/>
              <a:ext cx="7620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057400" y="3821668"/>
              <a:ext cx="685800" cy="398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mth</a:t>
              </a:r>
              <a:r>
                <a:rPr lang="en-US" sz="2000" dirty="0" smtClean="0"/>
                <a:t> word </a:t>
              </a:r>
            </a:p>
            <a:p>
              <a:r>
                <a:rPr lang="en-US" sz="2000" dirty="0" smtClean="0"/>
                <a:t>in doc</a:t>
              </a:r>
              <a:endParaRPr lang="en-US" sz="2000" baseline="-25000" dirty="0"/>
            </a:p>
          </p:txBody>
        </p:sp>
      </p:grpSp>
      <p:cxnSp>
        <p:nvCxnSpPr>
          <p:cNvPr id="21" name="Straight Arrow Connector 20"/>
          <p:cNvCxnSpPr/>
          <p:nvPr/>
        </p:nvCxnSpPr>
        <p:spPr bwMode="auto">
          <a:xfrm rot="5400000">
            <a:off x="2762250" y="2076450"/>
            <a:ext cx="1295400" cy="8001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3752850" y="2190750"/>
            <a:ext cx="1371600" cy="6477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16200000" flipH="1">
            <a:off x="4710369" y="1671613"/>
            <a:ext cx="1498181" cy="16116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9" name="Group 28"/>
          <p:cNvGrpSpPr/>
          <p:nvPr/>
        </p:nvGrpSpPr>
        <p:grpSpPr>
          <a:xfrm>
            <a:off x="2819400" y="5257800"/>
            <a:ext cx="3276600" cy="1219200"/>
            <a:chOff x="2819400" y="5257800"/>
            <a:chExt cx="3276600" cy="1219200"/>
          </a:xfrm>
        </p:grpSpPr>
        <p:sp>
          <p:nvSpPr>
            <p:cNvPr id="25" name="Oval 24"/>
            <p:cNvSpPr/>
            <p:nvPr/>
          </p:nvSpPr>
          <p:spPr bwMode="auto">
            <a:xfrm>
              <a:off x="2819400" y="5562600"/>
              <a:ext cx="914400" cy="6096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1" charset="0"/>
                  <a:ea typeface="Arial" pitchFamily="-111" charset="0"/>
                  <a:cs typeface="Arial" pitchFamily="-111" charset="0"/>
                </a:rPr>
                <a:t>class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4572000" y="5562600"/>
              <a:ext cx="914400" cy="6096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1" charset="0"/>
                  <a:ea typeface="Arial" pitchFamily="-111" charset="0"/>
                  <a:cs typeface="Arial" pitchFamily="-111" charset="0"/>
                </a:rPr>
                <a:t>word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4191000" y="5257800"/>
              <a:ext cx="1828800" cy="12192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62600" y="60198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</a:t>
              </a:r>
              <a:endParaRPr lang="en-US" dirty="0"/>
            </a:p>
          </p:txBody>
        </p:sp>
        <p:cxnSp>
          <p:nvCxnSpPr>
            <p:cNvPr id="30" name="Straight Arrow Connector 29"/>
            <p:cNvCxnSpPr>
              <a:stCxn id="25" idx="6"/>
              <a:endCxn id="26" idx="2"/>
            </p:cNvCxnSpPr>
            <p:nvPr/>
          </p:nvCxnSpPr>
          <p:spPr bwMode="auto">
            <a:xfrm>
              <a:off x="3733800" y="5867400"/>
              <a:ext cx="838200" cy="158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61963" y="241300"/>
            <a:ext cx="8026400" cy="566738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>
              <a:lnSpc>
                <a:spcPct val="94000"/>
              </a:lnSpc>
            </a:pPr>
            <a:r>
              <a:rPr lang="en-US"/>
              <a:t>So is VE any better than Enumeration?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sz="quarter" idx="1"/>
            <p:custDataLst>
              <p:tags r:id="rId2"/>
            </p:custDataLst>
          </p:nvPr>
        </p:nvSpPr>
        <p:spPr>
          <a:xfrm>
            <a:off x="533400" y="1066800"/>
            <a:ext cx="8066088" cy="2612202"/>
          </a:xfrm>
          <a:noFill/>
        </p:spPr>
        <p:txBody>
          <a:bodyPr lIns="63500" tIns="25400" rIns="63500" bIns="254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800" dirty="0">
                <a:solidFill>
                  <a:schemeClr val="tx2"/>
                </a:solidFill>
              </a:rPr>
              <a:t>Yes and No…</a:t>
            </a:r>
          </a:p>
          <a:p>
            <a:pPr marL="800100" lvl="1" indent="-34290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400" dirty="0">
                <a:solidFill>
                  <a:schemeClr val="tx2"/>
                </a:solidFill>
                <a:ea typeface="ＭＳ Ｐゴシック" charset="-128"/>
              </a:rPr>
              <a:t>For singly-connected networks (poly-trees), YES</a:t>
            </a:r>
          </a:p>
          <a:p>
            <a:pPr marL="800100" lvl="1" indent="-34290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400" dirty="0">
                <a:solidFill>
                  <a:schemeClr val="tx2"/>
                </a:solidFill>
                <a:ea typeface="ＭＳ Ｐゴシック" charset="-128"/>
              </a:rPr>
              <a:t>In general, </a:t>
            </a:r>
            <a:r>
              <a:rPr lang="en-US" sz="2400" dirty="0" smtClean="0">
                <a:solidFill>
                  <a:schemeClr val="tx2"/>
                </a:solidFill>
                <a:ea typeface="ＭＳ Ｐゴシック" charset="-128"/>
              </a:rPr>
              <a:t>NO</a:t>
            </a:r>
          </a:p>
          <a:p>
            <a:pPr marL="1200150" lvl="2" indent="-34290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The problem is NP-Hard</a:t>
            </a:r>
          </a:p>
          <a:p>
            <a:pPr eaLnBrk="1" hangingPunct="1">
              <a:lnSpc>
                <a:spcPct val="93000"/>
              </a:lnSpc>
              <a:spcBef>
                <a:spcPct val="47000"/>
              </a:spcBef>
              <a:buFontTx/>
              <a:buNone/>
            </a:pPr>
            <a:endParaRPr lang="en-US" sz="2800" dirty="0">
              <a:solidFill>
                <a:schemeClr val="tx2"/>
              </a:solidFill>
            </a:endParaRPr>
          </a:p>
        </p:txBody>
      </p:sp>
      <p:grpSp>
        <p:nvGrpSpPr>
          <p:cNvPr id="2" name="Group 54"/>
          <p:cNvGrpSpPr/>
          <p:nvPr/>
        </p:nvGrpSpPr>
        <p:grpSpPr>
          <a:xfrm>
            <a:off x="884237" y="3124200"/>
            <a:ext cx="8002588" cy="3429000"/>
            <a:chOff x="884237" y="3124200"/>
            <a:chExt cx="8002588" cy="3429000"/>
          </a:xfrm>
        </p:grpSpPr>
        <p:sp>
          <p:nvSpPr>
            <p:cNvPr id="4" name="Freeform 4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884237" y="4572000"/>
              <a:ext cx="365125" cy="541338"/>
            </a:xfrm>
            <a:custGeom>
              <a:avLst/>
              <a:gdLst>
                <a:gd name="T0" fmla="*/ 45 w 596"/>
                <a:gd name="T1" fmla="*/ 17 h 688"/>
                <a:gd name="T2" fmla="*/ 302 w 596"/>
                <a:gd name="T3" fmla="*/ 118 h 688"/>
                <a:gd name="T4" fmla="*/ 552 w 596"/>
                <a:gd name="T5" fmla="*/ 17 h 688"/>
                <a:gd name="T6" fmla="*/ 567 w 596"/>
                <a:gd name="T7" fmla="*/ 220 h 688"/>
                <a:gd name="T8" fmla="*/ 466 w 596"/>
                <a:gd name="T9" fmla="*/ 508 h 688"/>
                <a:gd name="T10" fmla="*/ 310 w 596"/>
                <a:gd name="T11" fmla="*/ 687 h 688"/>
                <a:gd name="T12" fmla="*/ 139 w 596"/>
                <a:gd name="T13" fmla="*/ 516 h 688"/>
                <a:gd name="T14" fmla="*/ 30 w 596"/>
                <a:gd name="T15" fmla="*/ 220 h 688"/>
                <a:gd name="T16" fmla="*/ 45 w 596"/>
                <a:gd name="T17" fmla="*/ 17 h 6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6"/>
                <a:gd name="T28" fmla="*/ 0 h 688"/>
                <a:gd name="T29" fmla="*/ 596 w 596"/>
                <a:gd name="T30" fmla="*/ 688 h 6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6" h="688">
                  <a:moveTo>
                    <a:pt x="45" y="17"/>
                  </a:moveTo>
                  <a:cubicBezTo>
                    <a:pt x="90" y="0"/>
                    <a:pt x="218" y="118"/>
                    <a:pt x="302" y="118"/>
                  </a:cubicBezTo>
                  <a:cubicBezTo>
                    <a:pt x="386" y="118"/>
                    <a:pt x="508" y="0"/>
                    <a:pt x="552" y="17"/>
                  </a:cubicBezTo>
                  <a:cubicBezTo>
                    <a:pt x="596" y="34"/>
                    <a:pt x="581" y="138"/>
                    <a:pt x="567" y="220"/>
                  </a:cubicBezTo>
                  <a:cubicBezTo>
                    <a:pt x="553" y="302"/>
                    <a:pt x="509" y="430"/>
                    <a:pt x="466" y="508"/>
                  </a:cubicBezTo>
                  <a:cubicBezTo>
                    <a:pt x="423" y="586"/>
                    <a:pt x="364" y="686"/>
                    <a:pt x="310" y="687"/>
                  </a:cubicBezTo>
                  <a:cubicBezTo>
                    <a:pt x="256" y="688"/>
                    <a:pt x="186" y="594"/>
                    <a:pt x="139" y="516"/>
                  </a:cubicBezTo>
                  <a:cubicBezTo>
                    <a:pt x="92" y="438"/>
                    <a:pt x="46" y="303"/>
                    <a:pt x="30" y="220"/>
                  </a:cubicBezTo>
                  <a:cubicBezTo>
                    <a:pt x="14" y="137"/>
                    <a:pt x="0" y="34"/>
                    <a:pt x="45" y="1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5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646237" y="4572000"/>
              <a:ext cx="365125" cy="541338"/>
            </a:xfrm>
            <a:custGeom>
              <a:avLst/>
              <a:gdLst>
                <a:gd name="T0" fmla="*/ 45 w 596"/>
                <a:gd name="T1" fmla="*/ 17 h 688"/>
                <a:gd name="T2" fmla="*/ 302 w 596"/>
                <a:gd name="T3" fmla="*/ 118 h 688"/>
                <a:gd name="T4" fmla="*/ 552 w 596"/>
                <a:gd name="T5" fmla="*/ 17 h 688"/>
                <a:gd name="T6" fmla="*/ 567 w 596"/>
                <a:gd name="T7" fmla="*/ 220 h 688"/>
                <a:gd name="T8" fmla="*/ 466 w 596"/>
                <a:gd name="T9" fmla="*/ 508 h 688"/>
                <a:gd name="T10" fmla="*/ 310 w 596"/>
                <a:gd name="T11" fmla="*/ 687 h 688"/>
                <a:gd name="T12" fmla="*/ 139 w 596"/>
                <a:gd name="T13" fmla="*/ 516 h 688"/>
                <a:gd name="T14" fmla="*/ 30 w 596"/>
                <a:gd name="T15" fmla="*/ 220 h 688"/>
                <a:gd name="T16" fmla="*/ 45 w 596"/>
                <a:gd name="T17" fmla="*/ 17 h 6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6"/>
                <a:gd name="T28" fmla="*/ 0 h 688"/>
                <a:gd name="T29" fmla="*/ 596 w 596"/>
                <a:gd name="T30" fmla="*/ 688 h 6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6" h="688">
                  <a:moveTo>
                    <a:pt x="45" y="17"/>
                  </a:moveTo>
                  <a:cubicBezTo>
                    <a:pt x="90" y="0"/>
                    <a:pt x="218" y="118"/>
                    <a:pt x="302" y="118"/>
                  </a:cubicBezTo>
                  <a:cubicBezTo>
                    <a:pt x="386" y="118"/>
                    <a:pt x="508" y="0"/>
                    <a:pt x="552" y="17"/>
                  </a:cubicBezTo>
                  <a:cubicBezTo>
                    <a:pt x="596" y="34"/>
                    <a:pt x="581" y="138"/>
                    <a:pt x="567" y="220"/>
                  </a:cubicBezTo>
                  <a:cubicBezTo>
                    <a:pt x="553" y="302"/>
                    <a:pt x="509" y="430"/>
                    <a:pt x="466" y="508"/>
                  </a:cubicBezTo>
                  <a:cubicBezTo>
                    <a:pt x="423" y="586"/>
                    <a:pt x="364" y="686"/>
                    <a:pt x="310" y="687"/>
                  </a:cubicBezTo>
                  <a:cubicBezTo>
                    <a:pt x="256" y="688"/>
                    <a:pt x="186" y="594"/>
                    <a:pt x="139" y="516"/>
                  </a:cubicBezTo>
                  <a:cubicBezTo>
                    <a:pt x="92" y="438"/>
                    <a:pt x="46" y="303"/>
                    <a:pt x="30" y="220"/>
                  </a:cubicBezTo>
                  <a:cubicBezTo>
                    <a:pt x="14" y="137"/>
                    <a:pt x="0" y="34"/>
                    <a:pt x="45" y="1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2408237" y="4572000"/>
              <a:ext cx="365125" cy="541338"/>
            </a:xfrm>
            <a:custGeom>
              <a:avLst/>
              <a:gdLst>
                <a:gd name="T0" fmla="*/ 45 w 596"/>
                <a:gd name="T1" fmla="*/ 17 h 688"/>
                <a:gd name="T2" fmla="*/ 302 w 596"/>
                <a:gd name="T3" fmla="*/ 118 h 688"/>
                <a:gd name="T4" fmla="*/ 552 w 596"/>
                <a:gd name="T5" fmla="*/ 17 h 688"/>
                <a:gd name="T6" fmla="*/ 567 w 596"/>
                <a:gd name="T7" fmla="*/ 220 h 688"/>
                <a:gd name="T8" fmla="*/ 466 w 596"/>
                <a:gd name="T9" fmla="*/ 508 h 688"/>
                <a:gd name="T10" fmla="*/ 310 w 596"/>
                <a:gd name="T11" fmla="*/ 687 h 688"/>
                <a:gd name="T12" fmla="*/ 139 w 596"/>
                <a:gd name="T13" fmla="*/ 516 h 688"/>
                <a:gd name="T14" fmla="*/ 30 w 596"/>
                <a:gd name="T15" fmla="*/ 220 h 688"/>
                <a:gd name="T16" fmla="*/ 45 w 596"/>
                <a:gd name="T17" fmla="*/ 17 h 6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6"/>
                <a:gd name="T28" fmla="*/ 0 h 688"/>
                <a:gd name="T29" fmla="*/ 596 w 596"/>
                <a:gd name="T30" fmla="*/ 688 h 6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6" h="688">
                  <a:moveTo>
                    <a:pt x="45" y="17"/>
                  </a:moveTo>
                  <a:cubicBezTo>
                    <a:pt x="90" y="0"/>
                    <a:pt x="218" y="118"/>
                    <a:pt x="302" y="118"/>
                  </a:cubicBezTo>
                  <a:cubicBezTo>
                    <a:pt x="386" y="118"/>
                    <a:pt x="508" y="0"/>
                    <a:pt x="552" y="17"/>
                  </a:cubicBezTo>
                  <a:cubicBezTo>
                    <a:pt x="596" y="34"/>
                    <a:pt x="581" y="138"/>
                    <a:pt x="567" y="220"/>
                  </a:cubicBezTo>
                  <a:cubicBezTo>
                    <a:pt x="553" y="302"/>
                    <a:pt x="509" y="430"/>
                    <a:pt x="466" y="508"/>
                  </a:cubicBezTo>
                  <a:cubicBezTo>
                    <a:pt x="423" y="586"/>
                    <a:pt x="364" y="686"/>
                    <a:pt x="310" y="687"/>
                  </a:cubicBezTo>
                  <a:cubicBezTo>
                    <a:pt x="256" y="688"/>
                    <a:pt x="186" y="594"/>
                    <a:pt x="139" y="516"/>
                  </a:cubicBezTo>
                  <a:cubicBezTo>
                    <a:pt x="92" y="438"/>
                    <a:pt x="46" y="303"/>
                    <a:pt x="30" y="220"/>
                  </a:cubicBezTo>
                  <a:cubicBezTo>
                    <a:pt x="14" y="137"/>
                    <a:pt x="0" y="34"/>
                    <a:pt x="45" y="1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7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rot="5400000">
              <a:off x="1493837" y="5562600"/>
              <a:ext cx="533400" cy="533400"/>
            </a:xfrm>
            <a:prstGeom prst="flowChartDelay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722437" y="457200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874837" y="457200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112837" y="457200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>
              <a:off x="960437" y="3429000"/>
              <a:ext cx="0" cy="838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2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1417637" y="3429000"/>
              <a:ext cx="0" cy="838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3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1874837" y="3429000"/>
              <a:ext cx="0" cy="838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14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2332037" y="3429000"/>
              <a:ext cx="0" cy="838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5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2789237" y="3429000"/>
              <a:ext cx="0" cy="838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960437" y="4267200"/>
              <a:ext cx="0" cy="304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7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 flipH="1">
              <a:off x="1112837" y="4267200"/>
              <a:ext cx="76200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8" name="AutoShape 18"/>
            <p:cNvCxnSpPr>
              <a:cxnSpLocks noChangeShapeType="1"/>
              <a:stCxn id="17" idx="1"/>
              <a:endCxn id="10" idx="0"/>
            </p:cNvCxnSpPr>
            <p:nvPr>
              <p:custDataLst>
                <p:tags r:id="rId17"/>
              </p:custDataLst>
            </p:nvPr>
          </p:nvCxnSpPr>
          <p:spPr bwMode="auto">
            <a:xfrm>
              <a:off x="1112837" y="4432300"/>
              <a:ext cx="38100" cy="125413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9" name="Line 19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>
              <a:off x="1417637" y="4267200"/>
              <a:ext cx="304800" cy="304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20"/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 flipH="1">
              <a:off x="1798637" y="4267200"/>
              <a:ext cx="76200" cy="381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21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 flipH="1">
              <a:off x="1874837" y="4267200"/>
              <a:ext cx="914400" cy="304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2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>
              <a:off x="1874837" y="4267200"/>
              <a:ext cx="53340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3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>
              <a:off x="2332037" y="4267200"/>
              <a:ext cx="22860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4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>
              <a:off x="2560637" y="4419600"/>
              <a:ext cx="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5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>
              <a:off x="2408237" y="4495800"/>
              <a:ext cx="76200" cy="76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6"/>
            <p:cNvSpPr>
              <a:spLocks noChangeShapeType="1"/>
            </p:cNvSpPr>
            <p:nvPr>
              <p:custDataLst>
                <p:tags r:id="rId25"/>
              </p:custDataLst>
            </p:nvPr>
          </p:nvSpPr>
          <p:spPr bwMode="auto">
            <a:xfrm flipH="1">
              <a:off x="2636837" y="4267200"/>
              <a:ext cx="152400" cy="381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27"/>
            <p:cNvSpPr>
              <a:spLocks noChangeShapeType="1"/>
            </p:cNvSpPr>
            <p:nvPr>
              <p:custDataLst>
                <p:tags r:id="rId26"/>
              </p:custDataLst>
            </p:nvPr>
          </p:nvSpPr>
          <p:spPr bwMode="auto">
            <a:xfrm>
              <a:off x="1036637" y="5105400"/>
              <a:ext cx="68580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28"/>
            <p:cNvSpPr>
              <a:spLocks noChangeShapeType="1"/>
            </p:cNvSpPr>
            <p:nvPr>
              <p:custDataLst>
                <p:tags r:id="rId27"/>
              </p:custDataLst>
            </p:nvPr>
          </p:nvSpPr>
          <p:spPr bwMode="auto">
            <a:xfrm>
              <a:off x="1798637" y="5105400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29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 flipH="1">
              <a:off x="1874837" y="5105400"/>
              <a:ext cx="68580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30"/>
            <p:cNvSpPr>
              <a:spLocks noChangeShapeType="1"/>
            </p:cNvSpPr>
            <p:nvPr>
              <p:custDataLst>
                <p:tags r:id="rId29"/>
              </p:custDataLst>
            </p:nvPr>
          </p:nvSpPr>
          <p:spPr bwMode="auto">
            <a:xfrm>
              <a:off x="1798637" y="6096000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AutoShape 31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3398837" y="4724400"/>
              <a:ext cx="1524000" cy="533400"/>
            </a:xfrm>
            <a:prstGeom prst="rightArrow">
              <a:avLst>
                <a:gd name="adj1" fmla="val 50000"/>
                <a:gd name="adj2" fmla="val 71429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Text Box 32"/>
            <p:cNvSpPr txBox="1"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3322637" y="4114800"/>
              <a:ext cx="1530350" cy="4572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400">
                  <a:latin typeface="Times New Roman" charset="0"/>
                </a:rPr>
                <a:t>Reduces to</a:t>
              </a:r>
            </a:p>
          </p:txBody>
        </p:sp>
        <p:sp>
          <p:nvSpPr>
            <p:cNvPr id="33" name="Oval 34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5380037" y="3810000"/>
              <a:ext cx="381000" cy="381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2400">
                  <a:latin typeface="Times New Roman" charset="0"/>
                </a:rPr>
                <a:t>I1</a:t>
              </a:r>
            </a:p>
          </p:txBody>
        </p:sp>
        <p:sp>
          <p:nvSpPr>
            <p:cNvPr id="34" name="Oval 35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6065837" y="3810000"/>
              <a:ext cx="381000" cy="381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2400">
                  <a:latin typeface="Times New Roman" charset="0"/>
                </a:rPr>
                <a:t>I2</a:t>
              </a:r>
            </a:p>
          </p:txBody>
        </p:sp>
        <p:sp>
          <p:nvSpPr>
            <p:cNvPr id="35" name="Oval 36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6751637" y="3810000"/>
              <a:ext cx="381000" cy="381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2400">
                  <a:latin typeface="Times New Roman" charset="0"/>
                </a:rPr>
                <a:t>I3</a:t>
              </a:r>
            </a:p>
          </p:txBody>
        </p:sp>
        <p:sp>
          <p:nvSpPr>
            <p:cNvPr id="36" name="Oval 37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7437437" y="3810000"/>
              <a:ext cx="381000" cy="381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2400">
                  <a:latin typeface="Times New Roman" charset="0"/>
                </a:rPr>
                <a:t>I4</a:t>
              </a:r>
            </a:p>
          </p:txBody>
        </p:sp>
        <p:sp>
          <p:nvSpPr>
            <p:cNvPr id="37" name="Oval 38"/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8123237" y="3810000"/>
              <a:ext cx="381000" cy="381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2400">
                  <a:latin typeface="Times New Roman" charset="0"/>
                </a:rPr>
                <a:t>I5</a:t>
              </a:r>
            </a:p>
          </p:txBody>
        </p:sp>
        <p:sp>
          <p:nvSpPr>
            <p:cNvPr id="38" name="Oval 39"/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5761037" y="4800600"/>
              <a:ext cx="381000" cy="381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40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6751637" y="4800600"/>
              <a:ext cx="381000" cy="381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41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7742237" y="4800600"/>
              <a:ext cx="381000" cy="381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42"/>
            <p:cNvSpPr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6751637" y="5791200"/>
              <a:ext cx="381000" cy="381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2400">
                  <a:latin typeface="Times New Roman" charset="0"/>
                </a:rPr>
                <a:t>O</a:t>
              </a:r>
            </a:p>
          </p:txBody>
        </p:sp>
        <p:cxnSp>
          <p:nvCxnSpPr>
            <p:cNvPr id="42" name="AutoShape 43"/>
            <p:cNvCxnSpPr>
              <a:cxnSpLocks noChangeShapeType="1"/>
              <a:stCxn id="33" idx="4"/>
              <a:endCxn id="38" idx="1"/>
            </p:cNvCxnSpPr>
            <p:nvPr>
              <p:custDataLst>
                <p:tags r:id="rId41"/>
              </p:custDataLst>
            </p:nvPr>
          </p:nvCxnSpPr>
          <p:spPr bwMode="auto">
            <a:xfrm>
              <a:off x="5570537" y="4205288"/>
              <a:ext cx="246063" cy="63658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3" name="AutoShape 44"/>
            <p:cNvCxnSpPr>
              <a:cxnSpLocks noChangeShapeType="1"/>
              <a:stCxn id="35" idx="3"/>
              <a:endCxn id="38" idx="7"/>
            </p:cNvCxnSpPr>
            <p:nvPr>
              <p:custDataLst>
                <p:tags r:id="rId42"/>
              </p:custDataLst>
            </p:nvPr>
          </p:nvCxnSpPr>
          <p:spPr bwMode="auto">
            <a:xfrm flipH="1">
              <a:off x="6086475" y="4149725"/>
              <a:ext cx="720725" cy="69215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4" name="AutoShape 45"/>
            <p:cNvCxnSpPr>
              <a:cxnSpLocks noChangeShapeType="1"/>
              <a:stCxn id="34" idx="5"/>
              <a:endCxn id="39" idx="1"/>
            </p:cNvCxnSpPr>
            <p:nvPr>
              <p:custDataLst>
                <p:tags r:id="rId43"/>
              </p:custDataLst>
            </p:nvPr>
          </p:nvCxnSpPr>
          <p:spPr bwMode="auto">
            <a:xfrm>
              <a:off x="6391275" y="4149725"/>
              <a:ext cx="415925" cy="69215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5" name="AutoShape 46"/>
            <p:cNvCxnSpPr>
              <a:cxnSpLocks noChangeShapeType="1"/>
              <a:stCxn id="35" idx="4"/>
              <a:endCxn id="39" idx="0"/>
            </p:cNvCxnSpPr>
            <p:nvPr>
              <p:custDataLst>
                <p:tags r:id="rId44"/>
              </p:custDataLst>
            </p:nvPr>
          </p:nvCxnSpPr>
          <p:spPr bwMode="auto">
            <a:xfrm>
              <a:off x="6942137" y="4205288"/>
              <a:ext cx="0" cy="58102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6" name="AutoShape 47"/>
            <p:cNvCxnSpPr>
              <a:cxnSpLocks noChangeShapeType="1"/>
              <a:stCxn id="37" idx="3"/>
              <a:endCxn id="39" idx="7"/>
            </p:cNvCxnSpPr>
            <p:nvPr>
              <p:custDataLst>
                <p:tags r:id="rId45"/>
              </p:custDataLst>
            </p:nvPr>
          </p:nvCxnSpPr>
          <p:spPr bwMode="auto">
            <a:xfrm flipH="1">
              <a:off x="7077075" y="4149725"/>
              <a:ext cx="1101725" cy="69215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7" name="AutoShape 48"/>
            <p:cNvCxnSpPr>
              <a:cxnSpLocks noChangeShapeType="1"/>
              <a:stCxn id="35" idx="5"/>
              <a:endCxn id="40" idx="1"/>
            </p:cNvCxnSpPr>
            <p:nvPr>
              <p:custDataLst>
                <p:tags r:id="rId46"/>
              </p:custDataLst>
            </p:nvPr>
          </p:nvCxnSpPr>
          <p:spPr bwMode="auto">
            <a:xfrm>
              <a:off x="7077075" y="4149725"/>
              <a:ext cx="720725" cy="69215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8" name="AutoShape 49"/>
            <p:cNvCxnSpPr>
              <a:cxnSpLocks noChangeShapeType="1"/>
              <a:stCxn id="36" idx="4"/>
              <a:endCxn id="40" idx="0"/>
            </p:cNvCxnSpPr>
            <p:nvPr>
              <p:custDataLst>
                <p:tags r:id="rId47"/>
              </p:custDataLst>
            </p:nvPr>
          </p:nvCxnSpPr>
          <p:spPr bwMode="auto">
            <a:xfrm>
              <a:off x="7627937" y="4205288"/>
              <a:ext cx="304800" cy="58102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9" name="AutoShape 50"/>
            <p:cNvCxnSpPr>
              <a:cxnSpLocks noChangeShapeType="1"/>
              <a:stCxn id="37" idx="4"/>
              <a:endCxn id="40" idx="7"/>
            </p:cNvCxnSpPr>
            <p:nvPr>
              <p:custDataLst>
                <p:tags r:id="rId48"/>
              </p:custDataLst>
            </p:nvPr>
          </p:nvCxnSpPr>
          <p:spPr bwMode="auto">
            <a:xfrm flipH="1">
              <a:off x="8067675" y="4205288"/>
              <a:ext cx="246062" cy="63658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50" name="AutoShape 51"/>
            <p:cNvCxnSpPr>
              <a:cxnSpLocks noChangeShapeType="1"/>
              <a:stCxn id="38" idx="5"/>
              <a:endCxn id="41" idx="1"/>
            </p:cNvCxnSpPr>
            <p:nvPr>
              <p:custDataLst>
                <p:tags r:id="rId49"/>
              </p:custDataLst>
            </p:nvPr>
          </p:nvCxnSpPr>
          <p:spPr bwMode="auto">
            <a:xfrm>
              <a:off x="6086475" y="5140325"/>
              <a:ext cx="720725" cy="69215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51" name="AutoShape 52"/>
            <p:cNvCxnSpPr>
              <a:cxnSpLocks noChangeShapeType="1"/>
              <a:stCxn id="39" idx="4"/>
              <a:endCxn id="41" idx="0"/>
            </p:cNvCxnSpPr>
            <p:nvPr>
              <p:custDataLst>
                <p:tags r:id="rId50"/>
              </p:custDataLst>
            </p:nvPr>
          </p:nvCxnSpPr>
          <p:spPr bwMode="auto">
            <a:xfrm>
              <a:off x="6942137" y="5195888"/>
              <a:ext cx="0" cy="58102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52" name="AutoShape 53"/>
            <p:cNvCxnSpPr>
              <a:cxnSpLocks noChangeShapeType="1"/>
              <a:stCxn id="40" idx="3"/>
              <a:endCxn id="41" idx="7"/>
            </p:cNvCxnSpPr>
            <p:nvPr>
              <p:custDataLst>
                <p:tags r:id="rId51"/>
              </p:custDataLst>
            </p:nvPr>
          </p:nvCxnSpPr>
          <p:spPr bwMode="auto">
            <a:xfrm flipH="1">
              <a:off x="7077075" y="5140325"/>
              <a:ext cx="720725" cy="69215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53" name="Text Box 54"/>
            <p:cNvSpPr txBox="1">
              <a:spLocks noChangeArrowheads="1"/>
            </p:cNvSpPr>
            <p:nvPr>
              <p:custDataLst>
                <p:tags r:id="rId52"/>
              </p:custDataLst>
            </p:nvPr>
          </p:nvSpPr>
          <p:spPr bwMode="auto">
            <a:xfrm>
              <a:off x="4953000" y="3124200"/>
              <a:ext cx="3933825" cy="4572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400">
                  <a:latin typeface="Times New Roman" charset="0"/>
                </a:rPr>
                <a:t>Inputs: prior probabilities of .5</a:t>
              </a:r>
            </a:p>
          </p:txBody>
        </p:sp>
        <p:sp>
          <p:nvSpPr>
            <p:cNvPr id="54" name="AutoShape 55"/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 rot="5400000">
              <a:off x="6713537" y="2095500"/>
              <a:ext cx="381000" cy="3200400"/>
            </a:xfrm>
            <a:prstGeom prst="leftBrace">
              <a:avLst>
                <a:gd name="adj1" fmla="val 70000"/>
                <a:gd name="adj2" fmla="val 50444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Dirichlet</a:t>
            </a:r>
            <a:r>
              <a:rPr lang="en-US" dirty="0" smtClean="0"/>
              <a:t> Compound Multinomial (DCM)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/>
          <a:lstStyle/>
          <a:p>
            <a:r>
              <a:rPr lang="en-US" sz="2800" dirty="0" smtClean="0"/>
              <a:t>To generate a document</a:t>
            </a:r>
          </a:p>
          <a:p>
            <a:pPr lvl="1"/>
            <a:r>
              <a:rPr lang="en-US" sz="2400" dirty="0" smtClean="0"/>
              <a:t>pick a class</a:t>
            </a:r>
          </a:p>
          <a:p>
            <a:pPr lvl="1"/>
            <a:r>
              <a:rPr lang="en-US" sz="2400" dirty="0" smtClean="0"/>
              <a:t>based on that class, draw a multinomial representing a topic</a:t>
            </a:r>
          </a:p>
          <a:p>
            <a:pPr lvl="2"/>
            <a:r>
              <a:rPr lang="en-US" sz="2000" dirty="0" err="1" smtClean="0"/>
              <a:t>p(topic</a:t>
            </a:r>
            <a:r>
              <a:rPr lang="en-US" sz="2000" dirty="0" smtClean="0"/>
              <a:t> | class) is represented by a </a:t>
            </a:r>
            <a:r>
              <a:rPr lang="en-US" sz="2000" dirty="0" err="1" smtClean="0"/>
              <a:t>Dirichlet</a:t>
            </a:r>
            <a:r>
              <a:rPr lang="en-US" sz="2000" dirty="0" smtClean="0"/>
              <a:t> distribution</a:t>
            </a:r>
          </a:p>
          <a:p>
            <a:pPr lvl="2"/>
            <a:r>
              <a:rPr lang="en-US" sz="2000" dirty="0" smtClean="0"/>
              <a:t>Gives us a distribution </a:t>
            </a:r>
            <a:r>
              <a:rPr lang="en-US" sz="2000" i="1" dirty="0" smtClean="0"/>
              <a:t>over</a:t>
            </a:r>
            <a:r>
              <a:rPr lang="en-US" sz="2000" dirty="0" smtClean="0"/>
              <a:t> </a:t>
            </a:r>
            <a:r>
              <a:rPr lang="en-US" sz="2000" dirty="0" err="1" smtClean="0"/>
              <a:t>multinomials</a:t>
            </a:r>
            <a:endParaRPr lang="en-US" sz="2000" dirty="0" smtClean="0"/>
          </a:p>
          <a:p>
            <a:pPr lvl="1"/>
            <a:r>
              <a:rPr lang="en-US" sz="2400" dirty="0" smtClean="0"/>
              <a:t>Based on this multinomial, sample as before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838200" y="1447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class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4038600" y="1447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word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657600" y="1143000"/>
            <a:ext cx="1828800" cy="1219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6"/>
          </p:cNvCxnSpPr>
          <p:nvPr/>
        </p:nvCxnSpPr>
        <p:spPr bwMode="auto">
          <a:xfrm>
            <a:off x="1752600" y="1752600"/>
            <a:ext cx="4572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Oval 11"/>
          <p:cNvSpPr/>
          <p:nvPr/>
        </p:nvSpPr>
        <p:spPr bwMode="auto">
          <a:xfrm>
            <a:off x="2209800" y="1447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topic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14" name="Straight Arrow Connector 13"/>
          <p:cNvCxnSpPr>
            <a:stCxn id="12" idx="6"/>
            <a:endCxn id="5" idx="2"/>
          </p:cNvCxnSpPr>
          <p:nvPr/>
        </p:nvCxnSpPr>
        <p:spPr bwMode="auto">
          <a:xfrm>
            <a:off x="3124200" y="1752600"/>
            <a:ext cx="9144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problem with NB multinomial: words tend to be “</a:t>
            </a:r>
            <a:r>
              <a:rPr lang="en-US" dirty="0" err="1" smtClean="0"/>
              <a:t>bursty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if a word occurs once, it’s likely to occur again</a:t>
            </a:r>
          </a:p>
          <a:p>
            <a:pPr lvl="1"/>
            <a:r>
              <a:rPr lang="en-US" dirty="0" smtClean="0"/>
              <a:t>particularly content words, e.g. Bush</a:t>
            </a:r>
          </a:p>
          <a:p>
            <a:r>
              <a:rPr lang="en-US" dirty="0" smtClean="0"/>
              <a:t>DCM model allows us to model </a:t>
            </a:r>
            <a:r>
              <a:rPr lang="en-US" dirty="0" err="1" smtClean="0"/>
              <a:t>burstiness</a:t>
            </a:r>
            <a:r>
              <a:rPr lang="en-US" dirty="0" smtClean="0"/>
              <a:t> by picking </a:t>
            </a:r>
            <a:r>
              <a:rPr lang="en-US" dirty="0" err="1" smtClean="0"/>
              <a:t>multinomials</a:t>
            </a:r>
            <a:r>
              <a:rPr lang="en-US" dirty="0" smtClean="0"/>
              <a:t> for a given document that have a higher probability of </a:t>
            </a:r>
            <a:r>
              <a:rPr lang="en-US" dirty="0" err="1" smtClean="0"/>
              <a:t>ocurring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those that like math 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" y="1371600"/>
            <a:ext cx="8305800" cy="5035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DCM vs. Multinomial</a:t>
            </a:r>
            <a:endParaRPr lang="en-US" dirty="0"/>
          </a:p>
        </p:txBody>
      </p:sp>
      <p:graphicFrame>
        <p:nvGraphicFramePr>
          <p:cNvPr id="4" name="Group 121"/>
          <p:cNvGraphicFramePr>
            <a:graphicFrameLocks noGrp="1"/>
          </p:cNvGraphicFramePr>
          <p:nvPr>
            <p:ph idx="1"/>
          </p:nvPr>
        </p:nvGraphicFramePr>
        <p:xfrm>
          <a:off x="1371600" y="1905000"/>
          <a:ext cx="6172200" cy="3430588"/>
        </p:xfrm>
        <a:graphic>
          <a:graphicData uri="http://schemas.openxmlformats.org/drawingml/2006/table">
            <a:tbl>
              <a:tblPr/>
              <a:tblGrid>
                <a:gridCol w="2286000"/>
                <a:gridCol w="1600200"/>
                <a:gridCol w="2286000"/>
              </a:tblGrid>
              <a:tr h="132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Industry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 Newsgroups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8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Multinomial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0.600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0.853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DCM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Verdana" pitchFamily="34" charset="0"/>
                        </a:rPr>
                        <a:t>0.806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Verdana" pitchFamily="34" charset="0"/>
                        </a:rPr>
                        <a:t>0.890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762000" y="58674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http://www.cs.pomona.edu/~dkauchak/papers/kauchak05modeling.pdf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752599"/>
          </a:xfrm>
        </p:spPr>
        <p:txBody>
          <a:bodyPr/>
          <a:lstStyle/>
          <a:p>
            <a:r>
              <a:rPr lang="en-US" sz="2800" dirty="0" smtClean="0"/>
              <a:t>Often a document isn’t just about one idea/topic</a:t>
            </a:r>
          </a:p>
          <a:p>
            <a:r>
              <a:rPr lang="en-US" sz="2800" dirty="0" smtClean="0"/>
              <a:t>Topic models view documents as a blend of “topics”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048000" y="3352800"/>
            <a:ext cx="2057400" cy="28956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2800" y="3962400"/>
            <a:ext cx="1905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/>
              <a:t>t</a:t>
            </a:r>
            <a:r>
              <a:rPr lang="en-US" sz="2800" dirty="0" smtClean="0"/>
              <a:t>opic 1 + </a:t>
            </a:r>
          </a:p>
          <a:p>
            <a:pPr algn="l"/>
            <a:r>
              <a:rPr lang="en-US" sz="2800" dirty="0" smtClean="0"/>
              <a:t>topic 2 + </a:t>
            </a:r>
          </a:p>
          <a:p>
            <a:pPr algn="l"/>
            <a:r>
              <a:rPr lang="en-US" sz="2800" dirty="0" smtClean="0"/>
              <a:t>topic 3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models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58674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How might we model this as a </a:t>
            </a:r>
            <a:r>
              <a:rPr lang="en-US" sz="2800" dirty="0" err="1" smtClean="0">
                <a:solidFill>
                  <a:srgbClr val="FF0000"/>
                </a:solidFill>
              </a:rPr>
              <a:t>Bayes</a:t>
            </a:r>
            <a:r>
              <a:rPr lang="en-US" sz="2800" dirty="0" smtClean="0">
                <a:solidFill>
                  <a:srgbClr val="FF0000"/>
                </a:solidFill>
              </a:rPr>
              <a:t> net?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2057400" y="1447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class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257800" y="1447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word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876800" y="1143000"/>
            <a:ext cx="1828800" cy="1219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4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cxnSp>
        <p:nvCxnSpPr>
          <p:cNvPr id="9" name="Straight Arrow Connector 8"/>
          <p:cNvCxnSpPr>
            <a:stCxn id="5" idx="6"/>
          </p:cNvCxnSpPr>
          <p:nvPr/>
        </p:nvCxnSpPr>
        <p:spPr bwMode="auto">
          <a:xfrm>
            <a:off x="2971800" y="1752600"/>
            <a:ext cx="4572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Oval 9"/>
          <p:cNvSpPr/>
          <p:nvPr/>
        </p:nvSpPr>
        <p:spPr bwMode="auto">
          <a:xfrm>
            <a:off x="3429000" y="1447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topic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11" name="Straight Arrow Connector 10"/>
          <p:cNvCxnSpPr>
            <a:stCxn id="10" idx="6"/>
            <a:endCxn id="6" idx="2"/>
          </p:cNvCxnSpPr>
          <p:nvPr/>
        </p:nvCxnSpPr>
        <p:spPr bwMode="auto">
          <a:xfrm>
            <a:off x="4343400" y="1752600"/>
            <a:ext cx="9144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219200" y="252478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DCM model</a:t>
            </a:r>
            <a:endParaRPr lang="en-US" sz="2800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models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2057400" y="1447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class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257800" y="1447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word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876800" y="1143000"/>
            <a:ext cx="1828800" cy="1219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4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cxnSp>
        <p:nvCxnSpPr>
          <p:cNvPr id="9" name="Straight Arrow Connector 8"/>
          <p:cNvCxnSpPr>
            <a:stCxn id="5" idx="6"/>
          </p:cNvCxnSpPr>
          <p:nvPr/>
        </p:nvCxnSpPr>
        <p:spPr bwMode="auto">
          <a:xfrm>
            <a:off x="2971800" y="1752600"/>
            <a:ext cx="4572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Oval 9"/>
          <p:cNvSpPr/>
          <p:nvPr/>
        </p:nvSpPr>
        <p:spPr bwMode="auto">
          <a:xfrm>
            <a:off x="3429000" y="1447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topic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11" name="Straight Arrow Connector 10"/>
          <p:cNvCxnSpPr>
            <a:stCxn id="10" idx="6"/>
            <a:endCxn id="6" idx="2"/>
          </p:cNvCxnSpPr>
          <p:nvPr/>
        </p:nvCxnSpPr>
        <p:spPr bwMode="auto">
          <a:xfrm>
            <a:off x="4343400" y="1752600"/>
            <a:ext cx="9144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219200" y="252478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DCM model</a:t>
            </a:r>
            <a:endParaRPr lang="en-US" sz="2800" dirty="0"/>
          </a:p>
        </p:txBody>
      </p:sp>
      <p:sp>
        <p:nvSpPr>
          <p:cNvPr id="13" name="Oval 12"/>
          <p:cNvSpPr/>
          <p:nvPr/>
        </p:nvSpPr>
        <p:spPr bwMode="auto">
          <a:xfrm>
            <a:off x="1524000" y="4114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class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724400" y="4114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word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343400" y="3810000"/>
            <a:ext cx="1828800" cy="1219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0" y="4572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3" idx="6"/>
          </p:cNvCxnSpPr>
          <p:nvPr/>
        </p:nvCxnSpPr>
        <p:spPr bwMode="auto">
          <a:xfrm>
            <a:off x="2438400" y="4419600"/>
            <a:ext cx="4572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Oval 17"/>
          <p:cNvSpPr/>
          <p:nvPr/>
        </p:nvSpPr>
        <p:spPr bwMode="auto">
          <a:xfrm>
            <a:off x="2895600" y="4114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topic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19" name="Straight Arrow Connector 18"/>
          <p:cNvCxnSpPr>
            <a:stCxn id="18" idx="6"/>
            <a:endCxn id="14" idx="2"/>
          </p:cNvCxnSpPr>
          <p:nvPr/>
        </p:nvCxnSpPr>
        <p:spPr bwMode="auto">
          <a:xfrm>
            <a:off x="3810000" y="4419600"/>
            <a:ext cx="9144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2590800" y="3657600"/>
            <a:ext cx="4191000" cy="1524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48400" y="4648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143000" y="57912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LDA model (Latent </a:t>
            </a:r>
            <a:r>
              <a:rPr lang="en-US" sz="2800" dirty="0" err="1" smtClean="0"/>
              <a:t>Dirichlet</a:t>
            </a:r>
            <a:r>
              <a:rPr lang="en-US" sz="2800" dirty="0" smtClean="0"/>
              <a:t> Allocation)</a:t>
            </a:r>
            <a:endParaRPr lang="en-US" sz="2800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LDA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1295400" y="16764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class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495800" y="16764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word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114800" y="1371600"/>
            <a:ext cx="1828800" cy="1219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6400" y="2133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3" idx="6"/>
          </p:cNvCxnSpPr>
          <p:nvPr/>
        </p:nvCxnSpPr>
        <p:spPr bwMode="auto">
          <a:xfrm>
            <a:off x="2209800" y="1981200"/>
            <a:ext cx="4572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Oval 17"/>
          <p:cNvSpPr/>
          <p:nvPr/>
        </p:nvSpPr>
        <p:spPr bwMode="auto">
          <a:xfrm>
            <a:off x="2667000" y="16764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topic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19" name="Straight Arrow Connector 18"/>
          <p:cNvCxnSpPr>
            <a:stCxn id="18" idx="6"/>
            <a:endCxn id="14" idx="2"/>
          </p:cNvCxnSpPr>
          <p:nvPr/>
        </p:nvCxnSpPr>
        <p:spPr bwMode="auto">
          <a:xfrm>
            <a:off x="3581400" y="1981200"/>
            <a:ext cx="9144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2362200" y="1219200"/>
            <a:ext cx="4191000" cy="1524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19800" y="2209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066800" y="60960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LDA model (Latent </a:t>
            </a:r>
            <a:r>
              <a:rPr lang="en-US" sz="2800" dirty="0" err="1" smtClean="0"/>
              <a:t>Dirichlet</a:t>
            </a:r>
            <a:r>
              <a:rPr lang="en-US" sz="2800" dirty="0" smtClean="0"/>
              <a:t> Allocation)</a:t>
            </a:r>
            <a:endParaRPr lang="en-US" sz="2800" dirty="0"/>
          </a:p>
        </p:txBody>
      </p:sp>
      <p:sp>
        <p:nvSpPr>
          <p:cNvPr id="22" name="Oval 21"/>
          <p:cNvSpPr/>
          <p:nvPr/>
        </p:nvSpPr>
        <p:spPr bwMode="auto">
          <a:xfrm>
            <a:off x="1295400" y="46482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class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4495800" y="46482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word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114800" y="4343400"/>
            <a:ext cx="1828800" cy="1219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86400" y="5105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2" idx="6"/>
          </p:cNvCxnSpPr>
          <p:nvPr/>
        </p:nvCxnSpPr>
        <p:spPr bwMode="auto">
          <a:xfrm>
            <a:off x="2209800" y="4953000"/>
            <a:ext cx="4572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Oval 27"/>
          <p:cNvSpPr/>
          <p:nvPr/>
        </p:nvSpPr>
        <p:spPr bwMode="auto">
          <a:xfrm>
            <a:off x="2667000" y="46482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topic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29" name="Straight Arrow Connector 28"/>
          <p:cNvCxnSpPr>
            <a:stCxn id="28" idx="6"/>
            <a:endCxn id="24" idx="2"/>
          </p:cNvCxnSpPr>
          <p:nvPr/>
        </p:nvCxnSpPr>
        <p:spPr bwMode="auto">
          <a:xfrm>
            <a:off x="3581400" y="4953000"/>
            <a:ext cx="9144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2362200" y="4191000"/>
            <a:ext cx="4191000" cy="1524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19800" y="5181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 bwMode="auto">
          <a:xfrm>
            <a:off x="4038600" y="32004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prior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34" name="Straight Arrow Connector 33"/>
          <p:cNvCxnSpPr>
            <a:stCxn id="32" idx="4"/>
            <a:endCxn id="24" idx="0"/>
          </p:cNvCxnSpPr>
          <p:nvPr/>
        </p:nvCxnSpPr>
        <p:spPr bwMode="auto">
          <a:xfrm rot="16200000" flipH="1">
            <a:off x="4305300" y="4000500"/>
            <a:ext cx="838200" cy="4572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038600"/>
            <a:ext cx="8229600" cy="2286000"/>
          </a:xfrm>
        </p:spPr>
        <p:txBody>
          <a:bodyPr/>
          <a:lstStyle/>
          <a:p>
            <a:r>
              <a:rPr lang="en-US" sz="2400" dirty="0" smtClean="0"/>
              <a:t>To generate a document</a:t>
            </a:r>
          </a:p>
          <a:p>
            <a:pPr lvl="1"/>
            <a:r>
              <a:rPr lang="en-US" sz="2000" dirty="0" smtClean="0"/>
              <a:t>for each word in the document:</a:t>
            </a:r>
          </a:p>
          <a:p>
            <a:pPr lvl="2"/>
            <a:r>
              <a:rPr lang="en-US" sz="1800" dirty="0" smtClean="0"/>
              <a:t>pick a topic given the class</a:t>
            </a:r>
          </a:p>
          <a:p>
            <a:pPr lvl="2"/>
            <a:r>
              <a:rPr lang="en-US" sz="1800" dirty="0" smtClean="0"/>
              <a:t>pick a word given the topic (and the prior)</a:t>
            </a:r>
          </a:p>
          <a:p>
            <a:r>
              <a:rPr lang="en-US" sz="2400" dirty="0" smtClean="0"/>
              <a:t>Key paper:</a:t>
            </a:r>
          </a:p>
          <a:p>
            <a:pPr lvl="1"/>
            <a:r>
              <a:rPr lang="en-US" sz="2000" dirty="0" smtClean="0"/>
              <a:t>http</a:t>
            </a:r>
            <a:r>
              <a:rPr lang="en-US" sz="2000" dirty="0" smtClean="0"/>
              <a:t>://www.cs.princeton.edu/~blei/papers/BleiNgJordan2003.pdf</a:t>
            </a:r>
            <a:endParaRPr lang="en-US" sz="2000" dirty="0"/>
          </a:p>
        </p:txBody>
      </p:sp>
      <p:sp>
        <p:nvSpPr>
          <p:cNvPr id="4" name="Oval 3"/>
          <p:cNvSpPr/>
          <p:nvPr/>
        </p:nvSpPr>
        <p:spPr bwMode="auto">
          <a:xfrm>
            <a:off x="1676400" y="25146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class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4876800" y="25146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word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495800" y="2209800"/>
            <a:ext cx="1828800" cy="1219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2971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6"/>
          </p:cNvCxnSpPr>
          <p:nvPr/>
        </p:nvCxnSpPr>
        <p:spPr bwMode="auto">
          <a:xfrm>
            <a:off x="2590800" y="2819400"/>
            <a:ext cx="4572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3048000" y="25146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topic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10" name="Straight Arrow Connector 9"/>
          <p:cNvCxnSpPr>
            <a:stCxn id="9" idx="6"/>
            <a:endCxn id="5" idx="2"/>
          </p:cNvCxnSpPr>
          <p:nvPr/>
        </p:nvCxnSpPr>
        <p:spPr bwMode="auto">
          <a:xfrm>
            <a:off x="3962400" y="2819400"/>
            <a:ext cx="9144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2743200" y="2057400"/>
            <a:ext cx="4191000" cy="1524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00800" y="3048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419600" y="1066800"/>
            <a:ext cx="914400" cy="6096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rPr>
              <a:t>prior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14" name="Straight Arrow Connector 13"/>
          <p:cNvCxnSpPr>
            <a:stCxn id="13" idx="4"/>
            <a:endCxn id="5" idx="0"/>
          </p:cNvCxnSpPr>
          <p:nvPr/>
        </p:nvCxnSpPr>
        <p:spPr bwMode="auto">
          <a:xfrm rot="16200000" flipH="1">
            <a:off x="4686300" y="1866900"/>
            <a:ext cx="838200" cy="4572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554163"/>
          </a:xfrm>
        </p:spPr>
        <p:txBody>
          <a:bodyPr/>
          <a:lstStyle/>
          <a:p>
            <a:r>
              <a:rPr lang="en-US" sz="2800" dirty="0" smtClean="0"/>
              <a:t>Two binary tasks from industry sector</a:t>
            </a:r>
          </a:p>
          <a:p>
            <a:r>
              <a:rPr lang="en-US" sz="2800" dirty="0" smtClean="0"/>
              <a:t>Used LDA to extract features</a:t>
            </a:r>
          </a:p>
          <a:p>
            <a:r>
              <a:rPr lang="en-US" sz="2800" dirty="0" smtClean="0"/>
              <a:t>Then used </a:t>
            </a:r>
            <a:r>
              <a:rPr lang="en-US" sz="2800" dirty="0" err="1" smtClean="0"/>
              <a:t>SVMs</a:t>
            </a:r>
            <a:r>
              <a:rPr lang="en-US" sz="2800" dirty="0" smtClean="0"/>
              <a:t> (support vector machines) for classification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90600"/>
            <a:ext cx="8382000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Bayesian Network Inference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quarter" idx="1"/>
            <p:custDataLst>
              <p:tags r:id="rId2"/>
            </p:custDataLst>
          </p:nvPr>
        </p:nvSpPr>
        <p:spPr>
          <a:xfrm>
            <a:off x="457200" y="990600"/>
            <a:ext cx="8229600" cy="20923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/>
              <a:t>But</a:t>
            </a:r>
            <a:r>
              <a:rPr lang="en-US" sz="2800"/>
              <a:t>…inference is still tractable in some cases.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/>
              <a:t>Special case: trees (each node has one parent)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/>
              <a:t>VE is LINEAR in this case</a:t>
            </a:r>
          </a:p>
        </p:txBody>
      </p:sp>
      <p:sp>
        <p:nvSpPr>
          <p:cNvPr id="92164" name="Oval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111625" y="2928938"/>
            <a:ext cx="533400" cy="533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65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121025" y="3919538"/>
            <a:ext cx="533400" cy="533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66" name="Oval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102225" y="3919538"/>
            <a:ext cx="533400" cy="533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67" name="Oval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282825" y="4910138"/>
            <a:ext cx="533400" cy="533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68" name="Oval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121025" y="4910138"/>
            <a:ext cx="533400" cy="533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69" name="Oval 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959225" y="4910138"/>
            <a:ext cx="533400" cy="533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70" name="Oval 1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949825" y="4910138"/>
            <a:ext cx="533400" cy="533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71" name="Oval 1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940425" y="4910138"/>
            <a:ext cx="533400" cy="533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2172" name="AutoShape 12"/>
          <p:cNvCxnSpPr>
            <a:cxnSpLocks noChangeShapeType="1"/>
            <a:stCxn id="92164" idx="3"/>
            <a:endCxn id="92165" idx="7"/>
          </p:cNvCxnSpPr>
          <p:nvPr>
            <p:custDataLst>
              <p:tags r:id="rId11"/>
            </p:custDataLst>
          </p:nvPr>
        </p:nvCxnSpPr>
        <p:spPr bwMode="auto">
          <a:xfrm flipH="1">
            <a:off x="3576638" y="3398838"/>
            <a:ext cx="612775" cy="5842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73" name="AutoShape 13"/>
          <p:cNvCxnSpPr>
            <a:cxnSpLocks noChangeShapeType="1"/>
            <a:stCxn id="92164" idx="5"/>
            <a:endCxn id="92166" idx="1"/>
          </p:cNvCxnSpPr>
          <p:nvPr>
            <p:custDataLst>
              <p:tags r:id="rId12"/>
            </p:custDataLst>
          </p:nvPr>
        </p:nvCxnSpPr>
        <p:spPr bwMode="auto">
          <a:xfrm>
            <a:off x="4567238" y="3398838"/>
            <a:ext cx="612775" cy="5842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74" name="AutoShape 14"/>
          <p:cNvCxnSpPr>
            <a:cxnSpLocks noChangeShapeType="1"/>
            <a:stCxn id="92165" idx="3"/>
            <a:endCxn id="92167" idx="7"/>
          </p:cNvCxnSpPr>
          <p:nvPr>
            <p:custDataLst>
              <p:tags r:id="rId13"/>
            </p:custDataLst>
          </p:nvPr>
        </p:nvCxnSpPr>
        <p:spPr bwMode="auto">
          <a:xfrm flipH="1">
            <a:off x="2738438" y="4389438"/>
            <a:ext cx="460375" cy="5842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75" name="AutoShape 15"/>
          <p:cNvCxnSpPr>
            <a:cxnSpLocks noChangeShapeType="1"/>
            <a:stCxn id="92165" idx="4"/>
            <a:endCxn id="92168" idx="0"/>
          </p:cNvCxnSpPr>
          <p:nvPr>
            <p:custDataLst>
              <p:tags r:id="rId14"/>
            </p:custDataLst>
          </p:nvPr>
        </p:nvCxnSpPr>
        <p:spPr bwMode="auto">
          <a:xfrm>
            <a:off x="3387725" y="4467225"/>
            <a:ext cx="0" cy="4286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76" name="AutoShape 16"/>
          <p:cNvCxnSpPr>
            <a:cxnSpLocks noChangeShapeType="1"/>
            <a:stCxn id="92165" idx="5"/>
            <a:endCxn id="92169" idx="1"/>
          </p:cNvCxnSpPr>
          <p:nvPr>
            <p:custDataLst>
              <p:tags r:id="rId15"/>
            </p:custDataLst>
          </p:nvPr>
        </p:nvCxnSpPr>
        <p:spPr bwMode="auto">
          <a:xfrm>
            <a:off x="3576638" y="4389438"/>
            <a:ext cx="460375" cy="5842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77" name="AutoShape 17"/>
          <p:cNvCxnSpPr>
            <a:cxnSpLocks noChangeShapeType="1"/>
            <a:stCxn id="92166" idx="4"/>
            <a:endCxn id="92170" idx="0"/>
          </p:cNvCxnSpPr>
          <p:nvPr>
            <p:custDataLst>
              <p:tags r:id="rId16"/>
            </p:custDataLst>
          </p:nvPr>
        </p:nvCxnSpPr>
        <p:spPr bwMode="auto">
          <a:xfrm flipH="1">
            <a:off x="5216525" y="4467225"/>
            <a:ext cx="152400" cy="4286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78" name="AutoShape 18"/>
          <p:cNvCxnSpPr>
            <a:cxnSpLocks noChangeShapeType="1"/>
            <a:stCxn id="92166" idx="5"/>
            <a:endCxn id="92171" idx="1"/>
          </p:cNvCxnSpPr>
          <p:nvPr>
            <p:custDataLst>
              <p:tags r:id="rId17"/>
            </p:custDataLst>
          </p:nvPr>
        </p:nvCxnSpPr>
        <p:spPr bwMode="auto">
          <a:xfrm>
            <a:off x="5557838" y="4389438"/>
            <a:ext cx="460375" cy="5842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79" name="AutoShape 19"/>
          <p:cNvCxnSpPr>
            <a:cxnSpLocks noChangeShapeType="1"/>
            <a:stCxn id="92167" idx="3"/>
          </p:cNvCxnSpPr>
          <p:nvPr>
            <p:custDataLst>
              <p:tags r:id="rId18"/>
            </p:custDataLst>
          </p:nvPr>
        </p:nvCxnSpPr>
        <p:spPr bwMode="auto">
          <a:xfrm flipH="1">
            <a:off x="2130425" y="5380038"/>
            <a:ext cx="230188" cy="2921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80" name="AutoShape 20"/>
          <p:cNvCxnSpPr>
            <a:cxnSpLocks noChangeShapeType="1"/>
            <a:stCxn id="92167" idx="5"/>
          </p:cNvCxnSpPr>
          <p:nvPr>
            <p:custDataLst>
              <p:tags r:id="rId19"/>
            </p:custDataLst>
          </p:nvPr>
        </p:nvCxnSpPr>
        <p:spPr bwMode="auto">
          <a:xfrm>
            <a:off x="2738438" y="5380038"/>
            <a:ext cx="153987" cy="2921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81" name="AutoShape 21"/>
          <p:cNvCxnSpPr>
            <a:cxnSpLocks noChangeShapeType="1"/>
            <a:stCxn id="92169" idx="4"/>
          </p:cNvCxnSpPr>
          <p:nvPr>
            <p:custDataLst>
              <p:tags r:id="rId20"/>
            </p:custDataLst>
          </p:nvPr>
        </p:nvCxnSpPr>
        <p:spPr bwMode="auto">
          <a:xfrm>
            <a:off x="4225925" y="5457825"/>
            <a:ext cx="38100" cy="2905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82" name="AutoShape 22"/>
          <p:cNvCxnSpPr>
            <a:cxnSpLocks noChangeShapeType="1"/>
            <a:stCxn id="92170" idx="3"/>
          </p:cNvCxnSpPr>
          <p:nvPr>
            <p:custDataLst>
              <p:tags r:id="rId21"/>
            </p:custDataLst>
          </p:nvPr>
        </p:nvCxnSpPr>
        <p:spPr bwMode="auto">
          <a:xfrm flipH="1">
            <a:off x="4873625" y="5380038"/>
            <a:ext cx="153988" cy="3683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83" name="AutoShape 23"/>
          <p:cNvCxnSpPr>
            <a:cxnSpLocks noChangeShapeType="1"/>
            <a:stCxn id="92170" idx="5"/>
          </p:cNvCxnSpPr>
          <p:nvPr>
            <p:custDataLst>
              <p:tags r:id="rId22"/>
            </p:custDataLst>
          </p:nvPr>
        </p:nvCxnSpPr>
        <p:spPr bwMode="auto">
          <a:xfrm>
            <a:off x="5405438" y="5380038"/>
            <a:ext cx="153987" cy="2921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184" name="AutoShape 24"/>
          <p:cNvCxnSpPr>
            <a:cxnSpLocks noChangeShapeType="1"/>
            <a:stCxn id="92171" idx="4"/>
          </p:cNvCxnSpPr>
          <p:nvPr>
            <p:custDataLst>
              <p:tags r:id="rId23"/>
            </p:custDataLst>
          </p:nvPr>
        </p:nvCxnSpPr>
        <p:spPr bwMode="auto">
          <a:xfrm>
            <a:off x="6207125" y="5457825"/>
            <a:ext cx="38100" cy="2905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800" dirty="0" smtClean="0"/>
              <a:t>“Generative models”</a:t>
            </a:r>
          </a:p>
          <a:p>
            <a:pPr lvl="1"/>
            <a:r>
              <a:rPr lang="en-US" sz="2400" dirty="0" smtClean="0"/>
              <a:t>represent underlying probability distribution</a:t>
            </a:r>
          </a:p>
          <a:p>
            <a:pPr lvl="1"/>
            <a:r>
              <a:rPr lang="en-US" sz="2400" dirty="0" smtClean="0"/>
              <a:t>can be used for classification, but also othe</a:t>
            </a:r>
            <a:r>
              <a:rPr lang="en-US" sz="2400" dirty="0" smtClean="0"/>
              <a:t>r tasks</a:t>
            </a:r>
          </a:p>
          <a:p>
            <a:pPr lvl="1"/>
            <a:r>
              <a:rPr lang="en-US" sz="2400" dirty="0" smtClean="0"/>
              <a:t>models:</a:t>
            </a:r>
          </a:p>
          <a:p>
            <a:pPr lvl="2"/>
            <a:r>
              <a:rPr lang="en-US" sz="2000" dirty="0" err="1" smtClean="0"/>
              <a:t>Bernouli</a:t>
            </a:r>
            <a:r>
              <a:rPr lang="en-US" sz="2000" dirty="0" smtClean="0"/>
              <a:t> (</a:t>
            </a:r>
            <a:r>
              <a:rPr lang="en-US" sz="2000" dirty="0" err="1" smtClean="0"/>
              <a:t>boolean</a:t>
            </a:r>
            <a:r>
              <a:rPr lang="en-US" sz="2000" dirty="0" smtClean="0"/>
              <a:t>) naïve </a:t>
            </a:r>
            <a:r>
              <a:rPr lang="en-US" sz="2000" dirty="0" err="1" smtClean="0"/>
              <a:t>Bayes</a:t>
            </a:r>
            <a:endParaRPr lang="en-US" sz="2000" dirty="0" smtClean="0"/>
          </a:p>
          <a:p>
            <a:pPr lvl="2"/>
            <a:r>
              <a:rPr lang="en-US" sz="2000" dirty="0" smtClean="0"/>
              <a:t>Multinomial naïve </a:t>
            </a:r>
            <a:r>
              <a:rPr lang="en-US" sz="2000" dirty="0" err="1" smtClean="0"/>
              <a:t>Bayes</a:t>
            </a:r>
            <a:endParaRPr lang="en-US" sz="2000" dirty="0" smtClean="0"/>
          </a:p>
          <a:p>
            <a:pPr lvl="2"/>
            <a:r>
              <a:rPr lang="en-US" sz="2000" dirty="0" err="1" smtClean="0"/>
              <a:t>Dirichlet</a:t>
            </a:r>
            <a:r>
              <a:rPr lang="en-US" sz="2000" dirty="0" smtClean="0"/>
              <a:t> Compound Multinomial</a:t>
            </a:r>
          </a:p>
          <a:p>
            <a:pPr lvl="2"/>
            <a:r>
              <a:rPr lang="en-US" sz="2000" dirty="0" smtClean="0"/>
              <a:t>Latent </a:t>
            </a:r>
            <a:r>
              <a:rPr lang="en-US" sz="2000" dirty="0" err="1" smtClean="0"/>
              <a:t>Dirichlet</a:t>
            </a:r>
            <a:r>
              <a:rPr lang="en-US" sz="2000" dirty="0" smtClean="0"/>
              <a:t> Allocation</a:t>
            </a:r>
          </a:p>
          <a:p>
            <a:r>
              <a:rPr lang="en-US" sz="2800" dirty="0" smtClean="0"/>
              <a:t>Discriminative models</a:t>
            </a:r>
          </a:p>
          <a:p>
            <a:pPr lvl="1"/>
            <a:r>
              <a:rPr lang="en-US" sz="2400" dirty="0" smtClean="0"/>
              <a:t>support vector machines</a:t>
            </a:r>
          </a:p>
          <a:p>
            <a:pPr lvl="1"/>
            <a:r>
              <a:rPr lang="en-US" sz="2400" dirty="0" err="1" smtClean="0"/>
              <a:t>markov</a:t>
            </a:r>
            <a:r>
              <a:rPr lang="en-US" sz="2400" dirty="0" smtClean="0"/>
              <a:t> random fields</a:t>
            </a:r>
          </a:p>
          <a:p>
            <a:pPr lvl="1"/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486400" y="25908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more expensive to train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6705600" y="3124200"/>
            <a:ext cx="304800" cy="990600"/>
          </a:xfrm>
          <a:prstGeom prst="downArrow">
            <a:avLst/>
          </a:prstGeom>
          <a:solidFill>
            <a:srgbClr val="33339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8200" y="50292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000090"/>
                </a:solidFill>
              </a:rPr>
              <a:t>very good for classification only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Open book</a:t>
            </a:r>
          </a:p>
          <a:p>
            <a:pPr lvl="1"/>
            <a:r>
              <a:rPr lang="en-US" sz="2400" dirty="0" smtClean="0"/>
              <a:t>still only 75 min, so don’t rely on it too much</a:t>
            </a:r>
          </a:p>
          <a:p>
            <a:r>
              <a:rPr lang="en-US" sz="2400" dirty="0" smtClean="0"/>
              <a:t>Anything we’ve talked about in class or read about is fair game</a:t>
            </a:r>
          </a:p>
          <a:p>
            <a:r>
              <a:rPr lang="en-US" sz="2400" dirty="0" smtClean="0"/>
              <a:t>Written questions are a good place to start</a:t>
            </a:r>
            <a:endParaRPr lang="en-US" sz="2400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Intro to AI</a:t>
            </a:r>
          </a:p>
          <a:p>
            <a:pPr lvl="1"/>
            <a:r>
              <a:rPr lang="en-US" sz="2000" dirty="0" smtClean="0"/>
              <a:t>what is AI</a:t>
            </a:r>
          </a:p>
          <a:p>
            <a:pPr lvl="1"/>
            <a:r>
              <a:rPr lang="en-US" sz="2000" dirty="0" smtClean="0"/>
              <a:t>goals</a:t>
            </a:r>
          </a:p>
          <a:p>
            <a:pPr lvl="1"/>
            <a:r>
              <a:rPr lang="en-US" sz="2000" dirty="0" smtClean="0"/>
              <a:t>challenges</a:t>
            </a:r>
          </a:p>
          <a:p>
            <a:pPr lvl="1"/>
            <a:r>
              <a:rPr lang="en-US" sz="2000" dirty="0" smtClean="0"/>
              <a:t>problem areas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135563"/>
          </a:xfrm>
        </p:spPr>
        <p:txBody>
          <a:bodyPr/>
          <a:lstStyle/>
          <a:p>
            <a:r>
              <a:rPr lang="en-US" sz="2400" dirty="0" smtClean="0"/>
              <a:t>Uninformed search</a:t>
            </a:r>
          </a:p>
          <a:p>
            <a:pPr lvl="1"/>
            <a:r>
              <a:rPr lang="en-US" sz="2000" dirty="0" smtClean="0"/>
              <a:t>reasoning through search</a:t>
            </a:r>
          </a:p>
          <a:p>
            <a:pPr lvl="1"/>
            <a:r>
              <a:rPr lang="en-US" sz="2000" dirty="0" smtClean="0"/>
              <a:t>agent paradigm (sensors, actuators, environment, etc.)</a:t>
            </a:r>
          </a:p>
          <a:p>
            <a:pPr lvl="1"/>
            <a:r>
              <a:rPr lang="en-US" sz="2000" dirty="0" smtClean="0"/>
              <a:t>setting up problems as search</a:t>
            </a:r>
          </a:p>
          <a:p>
            <a:pPr lvl="2"/>
            <a:r>
              <a:rPr lang="en-US" sz="1800" dirty="0" smtClean="0"/>
              <a:t>state space (starting state, next state function, goal state)</a:t>
            </a:r>
          </a:p>
          <a:p>
            <a:pPr lvl="2"/>
            <a:r>
              <a:rPr lang="en-US" sz="1800" dirty="0" smtClean="0"/>
              <a:t>actions</a:t>
            </a:r>
          </a:p>
          <a:p>
            <a:pPr lvl="2"/>
            <a:r>
              <a:rPr lang="en-US" sz="1800" dirty="0" smtClean="0"/>
              <a:t>costs</a:t>
            </a:r>
          </a:p>
          <a:p>
            <a:pPr lvl="1"/>
            <a:r>
              <a:rPr lang="en-US" sz="2200" dirty="0" smtClean="0"/>
              <a:t>problem characteristics</a:t>
            </a:r>
          </a:p>
          <a:p>
            <a:pPr lvl="2"/>
            <a:r>
              <a:rPr lang="en-US" sz="1800" dirty="0" err="1" smtClean="0"/>
              <a:t>observability</a:t>
            </a:r>
            <a:endParaRPr lang="en-US" sz="1800" dirty="0" smtClean="0"/>
          </a:p>
          <a:p>
            <a:pPr lvl="2"/>
            <a:r>
              <a:rPr lang="en-US" sz="1800" dirty="0" smtClean="0"/>
              <a:t>determinism</a:t>
            </a:r>
          </a:p>
          <a:p>
            <a:pPr lvl="2"/>
            <a:r>
              <a:rPr lang="en-US" sz="1800" dirty="0" smtClean="0"/>
              <a:t>known/unknown state space</a:t>
            </a:r>
          </a:p>
          <a:p>
            <a:pPr lvl="1"/>
            <a:r>
              <a:rPr lang="en-US" sz="2200" dirty="0" smtClean="0"/>
              <a:t>techniques</a:t>
            </a:r>
          </a:p>
          <a:p>
            <a:pPr lvl="2"/>
            <a:r>
              <a:rPr lang="en-US" sz="1800" dirty="0" smtClean="0"/>
              <a:t>BFS</a:t>
            </a:r>
          </a:p>
          <a:p>
            <a:pPr lvl="2"/>
            <a:r>
              <a:rPr lang="en-US" sz="1800" dirty="0" smtClean="0"/>
              <a:t>DFS</a:t>
            </a:r>
          </a:p>
          <a:p>
            <a:pPr lvl="2"/>
            <a:r>
              <a:rPr lang="en-US" sz="1800" dirty="0" smtClean="0"/>
              <a:t>uniform cost search</a:t>
            </a:r>
          </a:p>
          <a:p>
            <a:pPr lvl="2"/>
            <a:r>
              <a:rPr lang="en-US" sz="1800" dirty="0" smtClean="0"/>
              <a:t>depth limited search</a:t>
            </a:r>
          </a:p>
          <a:p>
            <a:pPr lvl="2"/>
            <a:r>
              <a:rPr lang="en-US" sz="1800" dirty="0" smtClean="0"/>
              <a:t>Iterative deepening</a:t>
            </a:r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Uninformed search cont.</a:t>
            </a:r>
          </a:p>
          <a:p>
            <a:pPr lvl="1"/>
            <a:r>
              <a:rPr lang="en-US" sz="2000" dirty="0" smtClean="0"/>
              <a:t>things to know about search algorithms</a:t>
            </a:r>
          </a:p>
          <a:p>
            <a:pPr lvl="2"/>
            <a:r>
              <a:rPr lang="en-US" sz="1600" dirty="0" smtClean="0"/>
              <a:t>time</a:t>
            </a:r>
          </a:p>
          <a:p>
            <a:pPr lvl="2"/>
            <a:r>
              <a:rPr lang="en-US" sz="1600" dirty="0" smtClean="0"/>
              <a:t>space</a:t>
            </a:r>
          </a:p>
          <a:p>
            <a:pPr lvl="2"/>
            <a:r>
              <a:rPr lang="en-US" sz="1600" dirty="0" smtClean="0"/>
              <a:t>completeness</a:t>
            </a:r>
          </a:p>
          <a:p>
            <a:pPr lvl="2"/>
            <a:r>
              <a:rPr lang="en-US" sz="1600" dirty="0" smtClean="0"/>
              <a:t>optimality</a:t>
            </a:r>
          </a:p>
          <a:p>
            <a:pPr lvl="2"/>
            <a:r>
              <a:rPr lang="en-US" sz="1600" dirty="0" smtClean="0"/>
              <a:t>when to use them</a:t>
            </a:r>
          </a:p>
          <a:p>
            <a:pPr lvl="1"/>
            <a:r>
              <a:rPr lang="en-US" sz="2000" dirty="0" smtClean="0"/>
              <a:t>graph search vs. tree search</a:t>
            </a:r>
          </a:p>
          <a:p>
            <a:r>
              <a:rPr lang="en-US" sz="2400" dirty="0" smtClean="0"/>
              <a:t>Informed search</a:t>
            </a:r>
          </a:p>
          <a:p>
            <a:pPr lvl="1"/>
            <a:r>
              <a:rPr lang="en-US" sz="2000" dirty="0" smtClean="0"/>
              <a:t>heuristic function</a:t>
            </a:r>
          </a:p>
          <a:p>
            <a:pPr lvl="2"/>
            <a:r>
              <a:rPr lang="en-US" sz="1600" dirty="0" smtClean="0"/>
              <a:t>admissibility</a:t>
            </a:r>
          </a:p>
          <a:p>
            <a:pPr lvl="2"/>
            <a:r>
              <a:rPr lang="en-US" sz="1600" dirty="0" smtClean="0"/>
              <a:t>combining functions</a:t>
            </a:r>
          </a:p>
          <a:p>
            <a:pPr lvl="2"/>
            <a:r>
              <a:rPr lang="en-US" sz="1600" dirty="0" smtClean="0"/>
              <a:t>dominance</a:t>
            </a:r>
          </a:p>
          <a:p>
            <a:pPr lvl="1"/>
            <a:r>
              <a:rPr lang="en-US" sz="2000" dirty="0" smtClean="0"/>
              <a:t>methods</a:t>
            </a:r>
          </a:p>
          <a:p>
            <a:pPr lvl="2"/>
            <a:r>
              <a:rPr lang="en-US" sz="1600" dirty="0" smtClean="0"/>
              <a:t>greedy best-first search</a:t>
            </a:r>
          </a:p>
          <a:p>
            <a:pPr lvl="2"/>
            <a:r>
              <a:rPr lang="en-US" sz="1600" dirty="0" smtClean="0"/>
              <a:t>A*</a:t>
            </a:r>
          </a:p>
          <a:p>
            <a:pPr lvl="2"/>
            <a:endParaRPr lang="en-US" sz="1600" dirty="0" smtClean="0"/>
          </a:p>
          <a:p>
            <a:pPr lvl="1"/>
            <a:endParaRPr lang="en-US" sz="2000" dirty="0" smtClean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Adversarial search</a:t>
            </a:r>
          </a:p>
          <a:p>
            <a:pPr lvl="1"/>
            <a:r>
              <a:rPr lang="en-US" sz="2400" dirty="0" smtClean="0"/>
              <a:t>game playing through search</a:t>
            </a:r>
          </a:p>
          <a:p>
            <a:pPr lvl="2"/>
            <a:r>
              <a:rPr lang="en-US" sz="2000" dirty="0" smtClean="0"/>
              <a:t>ply</a:t>
            </a:r>
          </a:p>
          <a:p>
            <a:pPr lvl="2"/>
            <a:r>
              <a:rPr lang="en-US" sz="2000" dirty="0" smtClean="0"/>
              <a:t>depth</a:t>
            </a:r>
          </a:p>
          <a:p>
            <a:pPr lvl="2"/>
            <a:r>
              <a:rPr lang="en-US" sz="2000" dirty="0" smtClean="0"/>
              <a:t>branching factor</a:t>
            </a:r>
          </a:p>
          <a:p>
            <a:pPr lvl="2"/>
            <a:r>
              <a:rPr lang="en-US" sz="2000" dirty="0" smtClean="0"/>
              <a:t>state space sizes</a:t>
            </a:r>
          </a:p>
          <a:p>
            <a:pPr lvl="2"/>
            <a:r>
              <a:rPr lang="en-US" sz="2000" dirty="0" smtClean="0"/>
              <a:t>optimal play</a:t>
            </a:r>
            <a:endParaRPr lang="en-US" sz="1600" dirty="0" smtClean="0"/>
          </a:p>
          <a:p>
            <a:pPr lvl="1"/>
            <a:r>
              <a:rPr lang="en-US" sz="2400" dirty="0" smtClean="0"/>
              <a:t>game characteristics</a:t>
            </a:r>
          </a:p>
          <a:p>
            <a:pPr lvl="2"/>
            <a:r>
              <a:rPr lang="en-US" sz="2000" dirty="0" err="1" smtClean="0"/>
              <a:t>observability</a:t>
            </a:r>
            <a:endParaRPr lang="en-US" sz="2000" dirty="0" smtClean="0"/>
          </a:p>
          <a:p>
            <a:pPr lvl="2"/>
            <a:r>
              <a:rPr lang="en-US" sz="2000" dirty="0" smtClean="0"/>
              <a:t># of players</a:t>
            </a:r>
          </a:p>
          <a:p>
            <a:pPr lvl="2"/>
            <a:r>
              <a:rPr lang="en-US" sz="2000" dirty="0" smtClean="0"/>
              <a:t>discrete vs. continuous</a:t>
            </a:r>
          </a:p>
          <a:p>
            <a:pPr lvl="2"/>
            <a:r>
              <a:rPr lang="en-US" sz="2000" dirty="0" smtClean="0"/>
              <a:t>real-time vs. turn-based</a:t>
            </a:r>
          </a:p>
          <a:p>
            <a:pPr lvl="2"/>
            <a:r>
              <a:rPr lang="en-US" sz="2000" dirty="0" smtClean="0"/>
              <a:t>determinism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Adversarial search cont</a:t>
            </a:r>
          </a:p>
          <a:p>
            <a:pPr lvl="1"/>
            <a:r>
              <a:rPr lang="en-US" sz="2400" dirty="0" err="1" smtClean="0"/>
              <a:t>minimax</a:t>
            </a:r>
            <a:r>
              <a:rPr lang="en-US" sz="2400" dirty="0" smtClean="0"/>
              <a:t> algorithm</a:t>
            </a:r>
          </a:p>
          <a:p>
            <a:pPr lvl="1"/>
            <a:r>
              <a:rPr lang="en-US" sz="2400" dirty="0" smtClean="0"/>
              <a:t>alpha-beta pruning</a:t>
            </a:r>
          </a:p>
          <a:p>
            <a:pPr lvl="2"/>
            <a:r>
              <a:rPr lang="en-US" sz="2000" dirty="0" smtClean="0"/>
              <a:t>optimality, etc.</a:t>
            </a:r>
          </a:p>
          <a:p>
            <a:pPr lvl="1"/>
            <a:r>
              <a:rPr lang="en-US" sz="2400" dirty="0" err="1" smtClean="0"/>
              <a:t>evalution</a:t>
            </a:r>
            <a:r>
              <a:rPr lang="en-US" sz="2400" dirty="0" smtClean="0"/>
              <a:t> functions (heuristics)</a:t>
            </a:r>
          </a:p>
          <a:p>
            <a:pPr lvl="2"/>
            <a:r>
              <a:rPr lang="en-US" sz="2000" dirty="0" smtClean="0"/>
              <a:t>horizon effect</a:t>
            </a:r>
          </a:p>
          <a:p>
            <a:pPr lvl="1"/>
            <a:r>
              <a:rPr lang="en-US" sz="2400" dirty="0" smtClean="0"/>
              <a:t>improvements</a:t>
            </a:r>
          </a:p>
          <a:p>
            <a:pPr lvl="2"/>
            <a:r>
              <a:rPr lang="en-US" sz="2000" dirty="0" smtClean="0"/>
              <a:t>transposition table</a:t>
            </a:r>
          </a:p>
          <a:p>
            <a:pPr lvl="2"/>
            <a:r>
              <a:rPr lang="en-US" sz="2000" dirty="0" smtClean="0"/>
              <a:t>history/end-game tables</a:t>
            </a:r>
          </a:p>
          <a:p>
            <a:pPr lvl="1"/>
            <a:r>
              <a:rPr lang="en-US" sz="2400" dirty="0" smtClean="0"/>
              <a:t>dealing with chance/non-determinism</a:t>
            </a:r>
          </a:p>
          <a:p>
            <a:pPr lvl="2"/>
            <a:r>
              <a:rPr lang="en-US" sz="2000" dirty="0" smtClean="0"/>
              <a:t>expected </a:t>
            </a:r>
            <a:r>
              <a:rPr lang="en-US" sz="2000" dirty="0" err="1" smtClean="0"/>
              <a:t>minimax</a:t>
            </a:r>
            <a:endParaRPr lang="en-US" sz="2000" dirty="0" smtClean="0"/>
          </a:p>
          <a:p>
            <a:pPr lvl="1"/>
            <a:r>
              <a:rPr lang="en-US" sz="2400" dirty="0" smtClean="0"/>
              <a:t>dealing with partially observable games</a:t>
            </a:r>
          </a:p>
          <a:p>
            <a:pPr lvl="1"/>
            <a:endParaRPr lang="en-US" sz="2400" dirty="0" smtClean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Local search</a:t>
            </a:r>
          </a:p>
          <a:p>
            <a:pPr lvl="1"/>
            <a:r>
              <a:rPr lang="en-US" sz="2400" dirty="0" smtClean="0"/>
              <a:t>when to use/what types of problems</a:t>
            </a:r>
          </a:p>
          <a:p>
            <a:pPr lvl="1"/>
            <a:r>
              <a:rPr lang="en-US" sz="2400" dirty="0" smtClean="0"/>
              <a:t>general formulation</a:t>
            </a:r>
          </a:p>
          <a:p>
            <a:pPr lvl="1"/>
            <a:r>
              <a:rPr lang="en-US" sz="2400" dirty="0" smtClean="0"/>
              <a:t>hill-climbing</a:t>
            </a:r>
          </a:p>
          <a:p>
            <a:pPr lvl="2"/>
            <a:r>
              <a:rPr lang="en-US" sz="2000" dirty="0" smtClean="0"/>
              <a:t>greedy</a:t>
            </a:r>
          </a:p>
          <a:p>
            <a:pPr lvl="2"/>
            <a:r>
              <a:rPr lang="en-US" sz="2000" dirty="0" smtClean="0"/>
              <a:t>random restarts</a:t>
            </a:r>
          </a:p>
          <a:p>
            <a:pPr lvl="2"/>
            <a:r>
              <a:rPr lang="en-US" sz="2000" dirty="0" smtClean="0"/>
              <a:t>randomness</a:t>
            </a:r>
          </a:p>
          <a:p>
            <a:pPr lvl="2"/>
            <a:r>
              <a:rPr lang="en-US" sz="2000" dirty="0" smtClean="0"/>
              <a:t>simulated annealing</a:t>
            </a:r>
          </a:p>
          <a:p>
            <a:pPr lvl="2"/>
            <a:r>
              <a:rPr lang="en-US" sz="2000" dirty="0" smtClean="0"/>
              <a:t>local beam search</a:t>
            </a:r>
          </a:p>
          <a:p>
            <a:pPr lvl="2"/>
            <a:r>
              <a:rPr lang="en-US" sz="2000" dirty="0" smtClean="0"/>
              <a:t>taboo list</a:t>
            </a:r>
          </a:p>
          <a:p>
            <a:pPr lvl="1"/>
            <a:r>
              <a:rPr lang="en-US" sz="2400" dirty="0" smtClean="0"/>
              <a:t>genetic algorithms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CSPs</a:t>
            </a:r>
            <a:endParaRPr lang="en-US" sz="2400" dirty="0" smtClean="0"/>
          </a:p>
          <a:p>
            <a:pPr lvl="1"/>
            <a:r>
              <a:rPr lang="en-US" sz="2000" dirty="0" smtClean="0"/>
              <a:t>problem formulation</a:t>
            </a:r>
          </a:p>
          <a:p>
            <a:pPr lvl="2"/>
            <a:r>
              <a:rPr lang="en-US" sz="1800" dirty="0" smtClean="0"/>
              <a:t>variables</a:t>
            </a:r>
          </a:p>
          <a:p>
            <a:pPr lvl="2"/>
            <a:r>
              <a:rPr lang="en-US" sz="1800" dirty="0" smtClean="0"/>
              <a:t>domain</a:t>
            </a:r>
          </a:p>
          <a:p>
            <a:pPr lvl="2"/>
            <a:r>
              <a:rPr lang="en-US" sz="1800" dirty="0" smtClean="0"/>
              <a:t>constraints</a:t>
            </a:r>
          </a:p>
          <a:p>
            <a:pPr lvl="1"/>
            <a:r>
              <a:rPr lang="en-US" sz="2000" dirty="0" smtClean="0"/>
              <a:t>why </a:t>
            </a:r>
            <a:r>
              <a:rPr lang="en-US" sz="2000" dirty="0" err="1" smtClean="0"/>
              <a:t>CSPs</a:t>
            </a:r>
            <a:r>
              <a:rPr lang="en-US" sz="2000" dirty="0" smtClean="0"/>
              <a:t>? applications?</a:t>
            </a:r>
          </a:p>
          <a:p>
            <a:pPr lvl="1"/>
            <a:r>
              <a:rPr lang="en-US" sz="2000" dirty="0" smtClean="0"/>
              <a:t>constraint graph</a:t>
            </a:r>
          </a:p>
          <a:p>
            <a:pPr lvl="1"/>
            <a:r>
              <a:rPr lang="en-US" sz="2000" dirty="0" smtClean="0"/>
              <a:t>CSP as search</a:t>
            </a:r>
          </a:p>
          <a:p>
            <a:pPr lvl="2"/>
            <a:r>
              <a:rPr lang="en-US" sz="1800" dirty="0" smtClean="0"/>
              <a:t>backtracking algorithm</a:t>
            </a:r>
          </a:p>
          <a:p>
            <a:pPr lvl="2"/>
            <a:r>
              <a:rPr lang="en-US" sz="1800" dirty="0" smtClean="0"/>
              <a:t>forward checking</a:t>
            </a:r>
          </a:p>
          <a:p>
            <a:pPr lvl="2"/>
            <a:r>
              <a:rPr lang="en-US" sz="1800" dirty="0" smtClean="0"/>
              <a:t>arc consistency</a:t>
            </a:r>
          </a:p>
          <a:p>
            <a:pPr lvl="1"/>
            <a:r>
              <a:rPr lang="en-US" sz="2000" dirty="0" smtClean="0"/>
              <a:t>heuristics</a:t>
            </a:r>
          </a:p>
          <a:p>
            <a:pPr lvl="2"/>
            <a:r>
              <a:rPr lang="en-US" sz="1800" dirty="0" smtClean="0"/>
              <a:t>most constrained </a:t>
            </a:r>
            <a:r>
              <a:rPr lang="en-US" sz="1800" dirty="0" smtClean="0"/>
              <a:t>variable</a:t>
            </a:r>
          </a:p>
          <a:p>
            <a:pPr lvl="2"/>
            <a:r>
              <a:rPr lang="en-US" sz="1800" dirty="0" smtClean="0"/>
              <a:t>least constrained value</a:t>
            </a:r>
          </a:p>
          <a:p>
            <a:pPr lvl="2"/>
            <a:r>
              <a:rPr lang="en-US" sz="1800" dirty="0" smtClean="0"/>
              <a:t>...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Basic probability</a:t>
            </a:r>
          </a:p>
          <a:p>
            <a:pPr lvl="1"/>
            <a:r>
              <a:rPr lang="en-US" sz="2000" dirty="0" smtClean="0"/>
              <a:t>why probability (vs. say logic)?</a:t>
            </a:r>
          </a:p>
          <a:p>
            <a:pPr lvl="1"/>
            <a:r>
              <a:rPr lang="en-US" sz="2000" dirty="0" smtClean="0"/>
              <a:t>vocabulary</a:t>
            </a:r>
          </a:p>
          <a:p>
            <a:pPr lvl="2"/>
            <a:r>
              <a:rPr lang="en-US" sz="1600" dirty="0" smtClean="0"/>
              <a:t>experiment</a:t>
            </a:r>
          </a:p>
          <a:p>
            <a:pPr lvl="2"/>
            <a:r>
              <a:rPr lang="en-US" sz="1600" dirty="0" smtClean="0"/>
              <a:t>sample</a:t>
            </a:r>
          </a:p>
          <a:p>
            <a:pPr lvl="2"/>
            <a:r>
              <a:rPr lang="en-US" sz="1600" dirty="0" smtClean="0"/>
              <a:t>event</a:t>
            </a:r>
          </a:p>
          <a:p>
            <a:pPr lvl="2"/>
            <a:r>
              <a:rPr lang="en-US" sz="1600" dirty="0" smtClean="0"/>
              <a:t>random variable</a:t>
            </a:r>
            <a:endParaRPr lang="en-US" sz="2000" dirty="0" smtClean="0"/>
          </a:p>
          <a:p>
            <a:pPr lvl="2"/>
            <a:r>
              <a:rPr lang="en-US" sz="1800" dirty="0" smtClean="0"/>
              <a:t>probability distribution</a:t>
            </a:r>
          </a:p>
          <a:p>
            <a:pPr lvl="1"/>
            <a:r>
              <a:rPr lang="en-US" sz="2000" dirty="0" smtClean="0"/>
              <a:t>unconditional/prior probability</a:t>
            </a:r>
          </a:p>
          <a:p>
            <a:pPr lvl="1"/>
            <a:r>
              <a:rPr lang="en-US" sz="2000" dirty="0" smtClean="0"/>
              <a:t>joint distribution</a:t>
            </a:r>
          </a:p>
          <a:p>
            <a:pPr lvl="1"/>
            <a:r>
              <a:rPr lang="en-US" sz="2000" dirty="0" smtClean="0"/>
              <a:t>conditional probability</a:t>
            </a:r>
          </a:p>
          <a:p>
            <a:pPr lvl="1"/>
            <a:r>
              <a:rPr lang="en-US" sz="2000" dirty="0" err="1" smtClean="0"/>
              <a:t>Bayes</a:t>
            </a:r>
            <a:r>
              <a:rPr lang="en-US" sz="2000" dirty="0" smtClean="0"/>
              <a:t> rule</a:t>
            </a:r>
          </a:p>
          <a:p>
            <a:pPr lvl="1"/>
            <a:r>
              <a:rPr lang="en-US" sz="2000" dirty="0" smtClean="0"/>
              <a:t>estimating probabilities</a:t>
            </a:r>
          </a:p>
          <a:p>
            <a:pPr lvl="1"/>
            <a:endParaRPr lang="en-US" sz="2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726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en-US" sz="3200"/>
              <a:t>So, what about all those graphs with cycles?</a:t>
            </a:r>
          </a:p>
        </p:txBody>
      </p:sp>
      <p:graphicFrame>
        <p:nvGraphicFramePr>
          <p:cNvPr id="1547305" name="Group 41"/>
          <p:cNvGraphicFramePr>
            <a:graphicFrameLocks noGrp="1"/>
          </p:cNvGraphicFramePr>
          <p:nvPr>
            <p:ph idx="4294967295"/>
            <p:custDataLst>
              <p:tags r:id="rId2"/>
            </p:custDataLst>
          </p:nvPr>
        </p:nvGraphicFramePr>
        <p:xfrm>
          <a:off x="6538913" y="4503738"/>
          <a:ext cx="2217737" cy="1676400"/>
        </p:xfrm>
        <a:graphic>
          <a:graphicData uri="http://schemas.openxmlformats.org/drawingml/2006/table">
            <a:tbl>
              <a:tblPr/>
              <a:tblGrid>
                <a:gridCol w="555315"/>
                <a:gridCol w="555316"/>
                <a:gridCol w="110710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(W|S,R)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47329" name="Group 65"/>
          <p:cNvGraphicFramePr>
            <a:graphicFrameLocks noGrp="1"/>
          </p:cNvGraphicFramePr>
          <p:nvPr>
            <p:ph idx="4294967295"/>
            <p:custDataLst>
              <p:tags r:id="rId3"/>
            </p:custDataLst>
          </p:nvPr>
        </p:nvGraphicFramePr>
        <p:xfrm>
          <a:off x="7950200" y="1047750"/>
          <a:ext cx="806450" cy="692151"/>
        </p:xfrm>
        <a:graphic>
          <a:graphicData uri="http://schemas.openxmlformats.org/drawingml/2006/table">
            <a:tbl>
              <a:tblPr/>
              <a:tblGrid>
                <a:gridCol w="8064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7267" name="Oval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84588" y="127793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Cloudy</a:t>
            </a:r>
          </a:p>
        </p:txBody>
      </p:sp>
      <p:sp>
        <p:nvSpPr>
          <p:cNvPr id="1547268" name="Oval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379663" y="2238375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Sprinkler</a:t>
            </a:r>
          </a:p>
        </p:txBody>
      </p:sp>
      <p:sp>
        <p:nvSpPr>
          <p:cNvPr id="1547269" name="Oval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953000" y="2354263"/>
            <a:ext cx="1036638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Rain</a:t>
            </a:r>
          </a:p>
        </p:txBody>
      </p:sp>
      <p:sp>
        <p:nvSpPr>
          <p:cNvPr id="1547270" name="Oval 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608388" y="3544888"/>
            <a:ext cx="1036637" cy="7683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Wet</a:t>
            </a:r>
            <a:br>
              <a:rPr lang="en-US"/>
            </a:br>
            <a:r>
              <a:rPr lang="en-US"/>
              <a:t>Grass</a:t>
            </a:r>
          </a:p>
        </p:txBody>
      </p:sp>
      <p:cxnSp>
        <p:nvCxnSpPr>
          <p:cNvPr id="1547271" name="AutoShape 7"/>
          <p:cNvCxnSpPr>
            <a:cxnSpLocks noChangeShapeType="1"/>
            <a:stCxn id="1547267" idx="4"/>
            <a:endCxn id="1547269" idx="0"/>
          </p:cNvCxnSpPr>
          <p:nvPr>
            <p:custDataLst>
              <p:tags r:id="rId8"/>
            </p:custDataLst>
          </p:nvPr>
        </p:nvCxnSpPr>
        <p:spPr bwMode="auto">
          <a:xfrm>
            <a:off x="4203700" y="2058988"/>
            <a:ext cx="1268413" cy="2825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47272" name="AutoShape 8"/>
          <p:cNvCxnSpPr>
            <a:cxnSpLocks noChangeShapeType="1"/>
            <a:stCxn id="1547269" idx="4"/>
            <a:endCxn id="1547270" idx="0"/>
          </p:cNvCxnSpPr>
          <p:nvPr>
            <p:custDataLst>
              <p:tags r:id="rId9"/>
            </p:custDataLst>
          </p:nvPr>
        </p:nvCxnSpPr>
        <p:spPr bwMode="auto">
          <a:xfrm flipH="1">
            <a:off x="4127500" y="3135313"/>
            <a:ext cx="1344613" cy="3968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47273" name="AutoShape 9"/>
          <p:cNvCxnSpPr>
            <a:cxnSpLocks noChangeShapeType="1"/>
            <a:stCxn id="1547268" idx="4"/>
            <a:endCxn id="1547270" idx="0"/>
          </p:cNvCxnSpPr>
          <p:nvPr>
            <p:custDataLst>
              <p:tags r:id="rId10"/>
            </p:custDataLst>
          </p:nvPr>
        </p:nvCxnSpPr>
        <p:spPr bwMode="auto">
          <a:xfrm>
            <a:off x="2898775" y="3019425"/>
            <a:ext cx="1228725" cy="5127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47274" name="AutoShape 10"/>
          <p:cNvCxnSpPr>
            <a:cxnSpLocks noChangeShapeType="1"/>
            <a:stCxn id="1547267" idx="4"/>
            <a:endCxn id="1547268" idx="0"/>
          </p:cNvCxnSpPr>
          <p:nvPr>
            <p:custDataLst>
              <p:tags r:id="rId11"/>
            </p:custDataLst>
          </p:nvPr>
        </p:nvCxnSpPr>
        <p:spPr bwMode="auto">
          <a:xfrm flipH="1">
            <a:off x="2898775" y="2058988"/>
            <a:ext cx="1304925" cy="1666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547275" name="Group 11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1304925" y="3006725"/>
          <a:ext cx="1228725" cy="1130300"/>
        </p:xfrm>
        <a:graphic>
          <a:graphicData uri="http://schemas.openxmlformats.org/drawingml/2006/table">
            <a:tbl>
              <a:tblPr/>
              <a:tblGrid>
                <a:gridCol w="425450"/>
                <a:gridCol w="80327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P(S|C)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7339" name="Rectangle 75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8600" y="4811713"/>
            <a:ext cx="2457450" cy="149701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2400" dirty="0"/>
              <a:t>Approximate</a:t>
            </a:r>
          </a:p>
          <a:p>
            <a:r>
              <a:rPr lang="en-US" sz="2400" dirty="0" smtClean="0"/>
              <a:t>Inference!</a:t>
            </a:r>
            <a:endParaRPr lang="en-US" sz="2400" dirty="0"/>
          </a:p>
        </p:txBody>
      </p:sp>
      <p:graphicFrame>
        <p:nvGraphicFramePr>
          <p:cNvPr id="16" name="Group 26"/>
          <p:cNvGraphicFramePr>
            <a:graphicFrameLocks noGrp="1"/>
          </p:cNvGraphicFramePr>
          <p:nvPr>
            <p:custDataLst>
              <p:tags r:id="rId14"/>
            </p:custDataLst>
          </p:nvPr>
        </p:nvGraphicFramePr>
        <p:xfrm>
          <a:off x="5913438" y="3108960"/>
          <a:ext cx="1420812" cy="1005840"/>
        </p:xfrm>
        <a:graphic>
          <a:graphicData uri="http://schemas.openxmlformats.org/drawingml/2006/table">
            <a:tbl>
              <a:tblPr/>
              <a:tblGrid>
                <a:gridCol w="492125"/>
                <a:gridCol w="9286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(R|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7339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Bayes</a:t>
            </a:r>
            <a:r>
              <a:rPr lang="en-US" sz="2800" dirty="0" smtClean="0"/>
              <a:t> nets</a:t>
            </a:r>
          </a:p>
          <a:p>
            <a:pPr lvl="1"/>
            <a:r>
              <a:rPr lang="en-US" sz="2400" dirty="0" smtClean="0"/>
              <a:t>representation</a:t>
            </a:r>
          </a:p>
          <a:p>
            <a:pPr lvl="1"/>
            <a:r>
              <a:rPr lang="en-US" sz="2400" dirty="0" smtClean="0"/>
              <a:t>dependencies/independencies</a:t>
            </a:r>
          </a:p>
          <a:p>
            <a:pPr lvl="2"/>
            <a:r>
              <a:rPr lang="en-US" sz="2000" dirty="0" err="1" smtClean="0"/>
              <a:t>d</a:t>
            </a:r>
            <a:r>
              <a:rPr lang="en-US" sz="2000" dirty="0" smtClean="0"/>
              <a:t>-separation</a:t>
            </a:r>
          </a:p>
          <a:p>
            <a:pPr lvl="2"/>
            <a:r>
              <a:rPr lang="en-US" sz="2000" dirty="0" smtClean="0"/>
              <a:t>Markov blanket</a:t>
            </a:r>
          </a:p>
          <a:p>
            <a:pPr lvl="1"/>
            <a:r>
              <a:rPr lang="en-US" sz="2400" dirty="0" smtClean="0"/>
              <a:t>reasoning/querying</a:t>
            </a:r>
          </a:p>
          <a:p>
            <a:pPr lvl="2"/>
            <a:r>
              <a:rPr lang="en-US" sz="2000" dirty="0" smtClean="0"/>
              <a:t>exact:</a:t>
            </a:r>
          </a:p>
          <a:p>
            <a:pPr lvl="3"/>
            <a:r>
              <a:rPr lang="en-US" sz="1800" dirty="0" smtClean="0"/>
              <a:t>enumeration</a:t>
            </a:r>
          </a:p>
          <a:p>
            <a:pPr lvl="3"/>
            <a:r>
              <a:rPr lang="en-US" sz="1800" dirty="0" smtClean="0"/>
              <a:t>variable elimination</a:t>
            </a:r>
          </a:p>
          <a:p>
            <a:pPr lvl="2"/>
            <a:r>
              <a:rPr lang="en-US" sz="2000" dirty="0" smtClean="0"/>
              <a:t>sampling</a:t>
            </a:r>
          </a:p>
          <a:p>
            <a:pPr lvl="3"/>
            <a:r>
              <a:rPr lang="en-US" sz="1800" dirty="0" smtClean="0"/>
              <a:t>basic</a:t>
            </a:r>
          </a:p>
          <a:p>
            <a:pPr lvl="3"/>
            <a:r>
              <a:rPr lang="en-US" sz="1800" dirty="0" smtClean="0"/>
              <a:t>variable elimination</a:t>
            </a:r>
          </a:p>
          <a:p>
            <a:pPr lvl="3"/>
            <a:r>
              <a:rPr lang="en-US" sz="1800" dirty="0" smtClean="0"/>
              <a:t>MCMC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Bayesian classification</a:t>
            </a:r>
          </a:p>
          <a:p>
            <a:pPr lvl="1"/>
            <a:r>
              <a:rPr lang="en-US" sz="2400" dirty="0" smtClean="0"/>
              <a:t>problem formulation, </a:t>
            </a:r>
            <a:r>
              <a:rPr lang="en-US" sz="2400" dirty="0" err="1" smtClean="0"/>
              <a:t>argmax</a:t>
            </a:r>
            <a:r>
              <a:rPr lang="en-US" sz="2400" dirty="0" smtClean="0"/>
              <a:t>, etc.</a:t>
            </a:r>
          </a:p>
          <a:p>
            <a:pPr lvl="1"/>
            <a:r>
              <a:rPr lang="en-US" sz="2400" dirty="0" smtClean="0"/>
              <a:t>NB model</a:t>
            </a:r>
          </a:p>
          <a:p>
            <a:pPr lvl="1"/>
            <a:r>
              <a:rPr lang="en-US" sz="2400" dirty="0" smtClean="0"/>
              <a:t>Other models</a:t>
            </a:r>
          </a:p>
          <a:p>
            <a:pPr lvl="2"/>
            <a:r>
              <a:rPr lang="en-US" sz="2000" dirty="0" smtClean="0"/>
              <a:t>multinomial, DCM, LDA</a:t>
            </a:r>
          </a:p>
          <a:p>
            <a:pPr lvl="1"/>
            <a:r>
              <a:rPr lang="en-US" sz="2400" dirty="0" smtClean="0"/>
              <a:t>training, testing, evaluation</a:t>
            </a:r>
          </a:p>
          <a:p>
            <a:pPr lvl="1"/>
            <a:r>
              <a:rPr lang="en-US" sz="2400" dirty="0" smtClean="0"/>
              <a:t>plate notation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93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2800"/>
              <a:t>Approximate Inference by Stochastic Simulation</a:t>
            </a:r>
          </a:p>
        </p:txBody>
      </p:sp>
      <p:sp>
        <p:nvSpPr>
          <p:cNvPr id="1549315" name="Rectangle 3"/>
          <p:cNvSpPr>
            <a:spLocks noGrp="1" noChangeArrowheads="1"/>
          </p:cNvSpPr>
          <p:nvPr>
            <p:ph sz="quarter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Recall when we wanted to find out the underlying distribution (of say a coin or die) we used sampling to estimate </a:t>
            </a:r>
            <a:r>
              <a:rPr lang="en-US" sz="2800" dirty="0" smtClean="0"/>
              <a:t>it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Basic </a:t>
            </a:r>
            <a:r>
              <a:rPr lang="en-US" sz="2800" dirty="0"/>
              <a:t>Idea:</a:t>
            </a:r>
          </a:p>
          <a:p>
            <a:pPr lvl="1"/>
            <a:r>
              <a:rPr lang="en-US" sz="2400" dirty="0"/>
              <a:t>Draw N samples from</a:t>
            </a:r>
            <a:r>
              <a:rPr lang="en-US" sz="2400" dirty="0" smtClean="0"/>
              <a:t> the distribution</a:t>
            </a:r>
          </a:p>
          <a:p>
            <a:pPr lvl="1"/>
            <a:r>
              <a:rPr lang="en-US" sz="2400" dirty="0"/>
              <a:t>Compute an </a:t>
            </a:r>
            <a:r>
              <a:rPr lang="en-US" sz="2400" dirty="0" smtClean="0"/>
              <a:t>approximate </a:t>
            </a:r>
            <a:r>
              <a:rPr lang="en-US" sz="2400" dirty="0"/>
              <a:t>probability P</a:t>
            </a:r>
            <a:endParaRPr lang="en-US" sz="2400" dirty="0" smtClean="0"/>
          </a:p>
          <a:p>
            <a:pPr lvl="1"/>
            <a:r>
              <a:rPr lang="en-US" sz="2400" dirty="0" smtClean="0"/>
              <a:t>Eventually, for large samples sizes </a:t>
            </a:r>
            <a:r>
              <a:rPr lang="en-US" sz="2400" dirty="0"/>
              <a:t>this converges to the true probability </a:t>
            </a:r>
            <a:r>
              <a:rPr lang="en-US" sz="2400" dirty="0" smtClean="0"/>
              <a:t>P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" pitchFamily="-111" charset="0"/>
            <a:cs typeface="Arial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" pitchFamily="-111" charset="0"/>
            <a:cs typeface="Arial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22001</TotalTime>
  <Words>4497</Words>
  <Application>Microsoft Macintosh PowerPoint</Application>
  <PresentationFormat>On-screen Show (4:3)</PresentationFormat>
  <Paragraphs>1261</Paragraphs>
  <Slides>81</Slides>
  <Notes>21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81</vt:i4>
      </vt:variant>
    </vt:vector>
  </HeadingPairs>
  <TitlesOfParts>
    <vt:vector size="84" baseType="lpstr">
      <vt:lpstr>Default Design</vt:lpstr>
      <vt:lpstr>Equation</vt:lpstr>
      <vt:lpstr>Microsoft Equation</vt:lpstr>
      <vt:lpstr>Slide 1</vt:lpstr>
      <vt:lpstr>Sampling from Bayes Nets</vt:lpstr>
      <vt:lpstr>Paper reviews</vt:lpstr>
      <vt:lpstr>Asking questions about distributions</vt:lpstr>
      <vt:lpstr>Two approaches</vt:lpstr>
      <vt:lpstr>So is VE any better than Enumeration?</vt:lpstr>
      <vt:lpstr>Bayesian Network Inference</vt:lpstr>
      <vt:lpstr>So, what about all those graphs with cycles?</vt:lpstr>
      <vt:lpstr>Approximate Inference by Stochastic Simulation</vt:lpstr>
      <vt:lpstr>Sampling Basics: Sampling from an empty network</vt:lpstr>
      <vt:lpstr>Sampling Basics: Sampling from an empty network</vt:lpstr>
      <vt:lpstr>Sampling Basics: Sampling from an empty network</vt:lpstr>
      <vt:lpstr>Sampling Basics: Sampling from an empty network</vt:lpstr>
      <vt:lpstr>Sampling Basics: Sampling from an empty network</vt:lpstr>
      <vt:lpstr>Sampling Basics: Sampling from an empty network</vt:lpstr>
      <vt:lpstr>Sampling Basics: Sampling from an empty network</vt:lpstr>
      <vt:lpstr>Calculating probabilities</vt:lpstr>
      <vt:lpstr>Calculating probabilities</vt:lpstr>
      <vt:lpstr>Rejection sampling</vt:lpstr>
      <vt:lpstr>Adding Evidence: Rejection Sampling</vt:lpstr>
      <vt:lpstr>Likelihood weighting</vt:lpstr>
      <vt:lpstr>Likelihood weighting:  p(rain | cloudy, wet_grass)</vt:lpstr>
      <vt:lpstr>Likelihood weighting:  p(rain | cloudy, wet_grass)</vt:lpstr>
      <vt:lpstr>Likelihood weighting:  p(rain | cloudy, wet_grass)</vt:lpstr>
      <vt:lpstr>Likelihood weighting:  p(rain | cloudy, wet_grass)</vt:lpstr>
      <vt:lpstr>Likelihood weighting:  p(rain | cloudy, wet_grass)</vt:lpstr>
      <vt:lpstr>Likelihood weighting:  p(rain | cloudy, wet_grass)</vt:lpstr>
      <vt:lpstr>Likelihood weighting:  p(rain | cloudy, wet_grass)</vt:lpstr>
      <vt:lpstr>Likelihood weighting:  p(rain | cloudy, wet_grass)</vt:lpstr>
      <vt:lpstr>Problems with likelihood weighting</vt:lpstr>
      <vt:lpstr>Approximate Inference using MCMC</vt:lpstr>
      <vt:lpstr>MCMC Sampling</vt:lpstr>
      <vt:lpstr>MCMC</vt:lpstr>
      <vt:lpstr>Document classification</vt:lpstr>
      <vt:lpstr>Revisiting the Naïve Bayes model</vt:lpstr>
      <vt:lpstr>“Generating” a document</vt:lpstr>
      <vt:lpstr>Sampling</vt:lpstr>
      <vt:lpstr>Sampling</vt:lpstr>
      <vt:lpstr>Sampling</vt:lpstr>
      <vt:lpstr>Sampling</vt:lpstr>
      <vt:lpstr>Sampling</vt:lpstr>
      <vt:lpstr>Sampling</vt:lpstr>
      <vt:lpstr>Sampling</vt:lpstr>
      <vt:lpstr>Sampling</vt:lpstr>
      <vt:lpstr>Bag of words representation</vt:lpstr>
      <vt:lpstr>NB model</vt:lpstr>
      <vt:lpstr>Incorporating frequency</vt:lpstr>
      <vt:lpstr>Sampling</vt:lpstr>
      <vt:lpstr>Sampling</vt:lpstr>
      <vt:lpstr>Sampling</vt:lpstr>
      <vt:lpstr>Sampling</vt:lpstr>
      <vt:lpstr>Sampling</vt:lpstr>
      <vt:lpstr>Sampling</vt:lpstr>
      <vt:lpstr>Sampling</vt:lpstr>
      <vt:lpstr>Multinomial model</vt:lpstr>
      <vt:lpstr>Boolean NB vs. Multinomial NB</vt:lpstr>
      <vt:lpstr>Boolean NB vs. Multinomial NB</vt:lpstr>
      <vt:lpstr>Plate notation</vt:lpstr>
      <vt:lpstr>Plate notation</vt:lpstr>
      <vt:lpstr>Dirichlet Compound Multinomial (DCM)</vt:lpstr>
      <vt:lpstr>DCM</vt:lpstr>
      <vt:lpstr>For those that like math </vt:lpstr>
      <vt:lpstr>DCM vs. Multinomial</vt:lpstr>
      <vt:lpstr>Topic models</vt:lpstr>
      <vt:lpstr>Topic models</vt:lpstr>
      <vt:lpstr>Topic models</vt:lpstr>
      <vt:lpstr>LDA</vt:lpstr>
      <vt:lpstr>LDA</vt:lpstr>
      <vt:lpstr>LDA</vt:lpstr>
      <vt:lpstr>Document classification</vt:lpstr>
      <vt:lpstr>Midterm</vt:lpstr>
      <vt:lpstr>Review</vt:lpstr>
      <vt:lpstr>Review</vt:lpstr>
      <vt:lpstr>Review</vt:lpstr>
      <vt:lpstr>Review</vt:lpstr>
      <vt:lpstr>Review</vt:lpstr>
      <vt:lpstr>Review</vt:lpstr>
      <vt:lpstr>Review</vt:lpstr>
      <vt:lpstr>Review</vt:lpstr>
      <vt:lpstr>Review</vt:lpstr>
      <vt:lpstr>Review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Science of Computing</dc:title>
  <dc:creator>Christine Alvarado</dc:creator>
  <cp:lastModifiedBy>Dave Kauchak</cp:lastModifiedBy>
  <cp:revision>853</cp:revision>
  <dcterms:created xsi:type="dcterms:W3CDTF">2010-10-11T19:49:07Z</dcterms:created>
  <dcterms:modified xsi:type="dcterms:W3CDTF">2010-10-11T21:35:19Z</dcterms:modified>
</cp:coreProperties>
</file>